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89" r:id="rId3"/>
    <p:sldId id="290" r:id="rId4"/>
    <p:sldId id="292" r:id="rId5"/>
    <p:sldId id="294" r:id="rId6"/>
    <p:sldId id="295" r:id="rId7"/>
    <p:sldId id="296" r:id="rId8"/>
    <p:sldId id="298" r:id="rId9"/>
    <p:sldId id="299" r:id="rId10"/>
    <p:sldId id="304" r:id="rId11"/>
    <p:sldId id="305" r:id="rId12"/>
    <p:sldId id="306" r:id="rId13"/>
    <p:sldId id="307" r:id="rId14"/>
    <p:sldId id="315" r:id="rId15"/>
    <p:sldId id="316" r:id="rId16"/>
    <p:sldId id="317" r:id="rId17"/>
    <p:sldId id="318" r:id="rId18"/>
    <p:sldId id="319" r:id="rId19"/>
    <p:sldId id="313" r:id="rId20"/>
    <p:sldId id="309" r:id="rId21"/>
    <p:sldId id="310" r:id="rId22"/>
    <p:sldId id="308" r:id="rId23"/>
    <p:sldId id="300" r:id="rId24"/>
    <p:sldId id="301" r:id="rId25"/>
    <p:sldId id="302" r:id="rId26"/>
    <p:sldId id="303" r:id="rId27"/>
    <p:sldId id="278" r:id="rId28"/>
    <p:sldId id="269" r:id="rId29"/>
    <p:sldId id="283" r:id="rId30"/>
    <p:sldId id="284" r:id="rId31"/>
    <p:sldId id="282" r:id="rId32"/>
    <p:sldId id="270" r:id="rId33"/>
    <p:sldId id="285" r:id="rId34"/>
    <p:sldId id="271" r:id="rId35"/>
    <p:sldId id="286" r:id="rId36"/>
    <p:sldId id="275" r:id="rId37"/>
    <p:sldId id="276" r:id="rId38"/>
    <p:sldId id="287"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82" autoAdjust="0"/>
    <p:restoredTop sz="94660"/>
  </p:normalViewPr>
  <p:slideViewPr>
    <p:cSldViewPr snapToGrid="0">
      <p:cViewPr varScale="1">
        <p:scale>
          <a:sx n="87" d="100"/>
          <a:sy n="87" d="100"/>
        </p:scale>
        <p:origin x="208" y="6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7/3/23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7/3/23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Instructions</a:t>
            </a:r>
          </a:p>
        </p:txBody>
      </p:sp>
    </p:spTree>
    <p:extLst>
      <p:ext uri="{BB962C8B-B14F-4D97-AF65-F5344CB8AC3E}">
        <p14:creationId xmlns:p14="http://schemas.microsoft.com/office/powerpoint/2010/main" val="278832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E73642-571D-AD3A-DC49-3C31BF5553E2}"/>
              </a:ext>
            </a:extLst>
          </p:cNvPr>
          <p:cNvSpPr>
            <a:spLocks noChangeAspect="1"/>
          </p:cNvSpPr>
          <p:nvPr/>
        </p:nvSpPr>
        <p:spPr>
          <a:xfrm>
            <a:off x="1418108" y="158400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a:ln w="762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1999379" y="15651"/>
            <a:ext cx="4499933" cy="1384995"/>
          </a:xfrm>
          <a:prstGeom prst="rect">
            <a:avLst/>
          </a:prstGeom>
          <a:noFill/>
        </p:spPr>
        <p:txBody>
          <a:bodyPr wrap="square" rtlCol="0">
            <a:spAutoFit/>
          </a:bodyPr>
          <a:lstStyle/>
          <a:p>
            <a:r>
              <a:rPr lang="en-US" sz="2800" b="1" dirty="0"/>
              <a:t>To choose the card on </a:t>
            </a:r>
            <a:r>
              <a:rPr lang="en-US" sz="2800" b="1" dirty="0">
                <a:solidFill>
                  <a:srgbClr val="FF0000"/>
                </a:solidFill>
              </a:rPr>
              <a:t>LEFT</a:t>
            </a:r>
            <a:r>
              <a:rPr lang="en-US" sz="2800" b="1" dirty="0"/>
              <a:t> side of the screen, press the </a:t>
            </a:r>
            <a:r>
              <a:rPr lang="en-US" sz="2800" b="1" dirty="0">
                <a:solidFill>
                  <a:srgbClr val="FF0000"/>
                </a:solidFill>
              </a:rPr>
              <a:t>LEFT</a:t>
            </a:r>
            <a:r>
              <a:rPr lang="en-US" sz="2800" b="1" dirty="0"/>
              <a:t> arrow key</a:t>
            </a:r>
          </a:p>
        </p:txBody>
      </p:sp>
      <p:sp>
        <p:nvSpPr>
          <p:cNvPr id="9" name="Rectangle 8">
            <a:extLst>
              <a:ext uri="{FF2B5EF4-FFF2-40B4-BE49-F238E27FC236}">
                <a16:creationId xmlns:a16="http://schemas.microsoft.com/office/drawing/2014/main" id="{5B6A41A6-5865-55FF-E679-1F5D07C51300}"/>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0" name="TextBox 9">
            <a:extLst>
              <a:ext uri="{FF2B5EF4-FFF2-40B4-BE49-F238E27FC236}">
                <a16:creationId xmlns:a16="http://schemas.microsoft.com/office/drawing/2014/main" id="{A1E66399-060B-B535-FC68-745562BE2949}"/>
              </a:ext>
            </a:extLst>
          </p:cNvPr>
          <p:cNvSpPr txBox="1"/>
          <p:nvPr/>
        </p:nvSpPr>
        <p:spPr>
          <a:xfrm>
            <a:off x="4195990" y="5228874"/>
            <a:ext cx="4077628" cy="707886"/>
          </a:xfrm>
          <a:prstGeom prst="rect">
            <a:avLst/>
          </a:prstGeom>
          <a:noFill/>
        </p:spPr>
        <p:txBody>
          <a:bodyPr wrap="square" rtlCol="0">
            <a:spAutoFit/>
          </a:bodyPr>
          <a:lstStyle/>
          <a:p>
            <a:r>
              <a:rPr lang="en-US" sz="4000" dirty="0"/>
              <a:t>Total Points: 0</a:t>
            </a:r>
          </a:p>
        </p:txBody>
      </p:sp>
      <p:pic>
        <p:nvPicPr>
          <p:cNvPr id="1026" name="Picture 2" descr="IconExperience » V-Collection » Keyboard Key Left Icon">
            <a:extLst>
              <a:ext uri="{FF2B5EF4-FFF2-40B4-BE49-F238E27FC236}">
                <a16:creationId xmlns:a16="http://schemas.microsoft.com/office/drawing/2014/main" id="{CA3E4E6F-9510-8674-61FF-E4F0B9421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587219" y="29046"/>
            <a:ext cx="1387457"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93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8DC34-7961-32FD-E8D0-89B9DE1329F4}"/>
              </a:ext>
            </a:extLst>
          </p:cNvPr>
          <p:cNvSpPr>
            <a:spLocks noChangeAspect="1"/>
          </p:cNvSpPr>
          <p:nvPr/>
        </p:nvSpPr>
        <p:spPr>
          <a:xfrm>
            <a:off x="7636028" y="1576923"/>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a:ln w="762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6053219" y="411"/>
            <a:ext cx="4499933" cy="1384995"/>
          </a:xfrm>
          <a:prstGeom prst="rect">
            <a:avLst/>
          </a:prstGeom>
          <a:noFill/>
        </p:spPr>
        <p:txBody>
          <a:bodyPr wrap="square" rtlCol="0">
            <a:spAutoFit/>
          </a:bodyPr>
          <a:lstStyle/>
          <a:p>
            <a:r>
              <a:rPr lang="en-US" sz="2800" b="1" dirty="0"/>
              <a:t>To choose the card on </a:t>
            </a:r>
            <a:r>
              <a:rPr lang="en-US" sz="2800" b="1" dirty="0">
                <a:solidFill>
                  <a:srgbClr val="FF0000"/>
                </a:solidFill>
              </a:rPr>
              <a:t>RIGHT</a:t>
            </a:r>
            <a:r>
              <a:rPr lang="en-US" sz="2800" b="1" dirty="0"/>
              <a:t> side of the screen, press the </a:t>
            </a:r>
            <a:r>
              <a:rPr lang="en-US" sz="2800" b="1" dirty="0">
                <a:solidFill>
                  <a:srgbClr val="FF0000"/>
                </a:solidFill>
              </a:rPr>
              <a:t>RIGHT</a:t>
            </a:r>
            <a:r>
              <a:rPr lang="en-US" sz="2800" b="1" dirty="0"/>
              <a:t> arrow key</a:t>
            </a:r>
          </a:p>
        </p:txBody>
      </p:sp>
      <p:sp>
        <p:nvSpPr>
          <p:cNvPr id="9" name="Rectangle 8">
            <a:extLst>
              <a:ext uri="{FF2B5EF4-FFF2-40B4-BE49-F238E27FC236}">
                <a16:creationId xmlns:a16="http://schemas.microsoft.com/office/drawing/2014/main" id="{5B6A41A6-5865-55FF-E679-1F5D07C51300}"/>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0" name="TextBox 9">
            <a:extLst>
              <a:ext uri="{FF2B5EF4-FFF2-40B4-BE49-F238E27FC236}">
                <a16:creationId xmlns:a16="http://schemas.microsoft.com/office/drawing/2014/main" id="{A1E66399-060B-B535-FC68-745562BE2949}"/>
              </a:ext>
            </a:extLst>
          </p:cNvPr>
          <p:cNvSpPr txBox="1"/>
          <p:nvPr/>
        </p:nvSpPr>
        <p:spPr>
          <a:xfrm>
            <a:off x="4195990" y="5228874"/>
            <a:ext cx="4077628" cy="707886"/>
          </a:xfrm>
          <a:prstGeom prst="rect">
            <a:avLst/>
          </a:prstGeom>
          <a:noFill/>
        </p:spPr>
        <p:txBody>
          <a:bodyPr wrap="square" rtlCol="0">
            <a:spAutoFit/>
          </a:bodyPr>
          <a:lstStyle/>
          <a:p>
            <a:r>
              <a:rPr lang="en-US" sz="4000" dirty="0"/>
              <a:t>Total Points: 0</a:t>
            </a:r>
          </a:p>
        </p:txBody>
      </p:sp>
      <p:pic>
        <p:nvPicPr>
          <p:cNvPr id="2050" name="Picture 2" descr="Unity WebGL Player | tanks">
            <a:extLst>
              <a:ext uri="{FF2B5EF4-FFF2-40B4-BE49-F238E27FC236}">
                <a16:creationId xmlns:a16="http://schemas.microsoft.com/office/drawing/2014/main" id="{27E58015-7B8F-D14D-A183-CBBB94F54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025" y="13806"/>
            <a:ext cx="1389491"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1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522A65-2979-C04D-033B-99884DC53241}"/>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a:ln w="762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9" name="Rectangle 8">
            <a:extLst>
              <a:ext uri="{FF2B5EF4-FFF2-40B4-BE49-F238E27FC236}">
                <a16:creationId xmlns:a16="http://schemas.microsoft.com/office/drawing/2014/main" id="{5B6A41A6-5865-55FF-E679-1F5D07C51300}"/>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0" name="TextBox 9">
            <a:extLst>
              <a:ext uri="{FF2B5EF4-FFF2-40B4-BE49-F238E27FC236}">
                <a16:creationId xmlns:a16="http://schemas.microsoft.com/office/drawing/2014/main" id="{A1E66399-060B-B535-FC68-745562BE2949}"/>
              </a:ext>
            </a:extLst>
          </p:cNvPr>
          <p:cNvSpPr txBox="1"/>
          <p:nvPr/>
        </p:nvSpPr>
        <p:spPr>
          <a:xfrm>
            <a:off x="4195990" y="5228874"/>
            <a:ext cx="4077628" cy="707886"/>
          </a:xfrm>
          <a:prstGeom prst="rect">
            <a:avLst/>
          </a:prstGeom>
          <a:noFill/>
        </p:spPr>
        <p:txBody>
          <a:bodyPr wrap="square" rtlCol="0">
            <a:spAutoFit/>
          </a:bodyPr>
          <a:lstStyle/>
          <a:p>
            <a:r>
              <a:rPr lang="en-US" sz="4000" dirty="0"/>
              <a:t>Total Points: 58</a:t>
            </a:r>
          </a:p>
        </p:txBody>
      </p:sp>
      <p:sp>
        <p:nvSpPr>
          <p:cNvPr id="2" name="TextBox 1">
            <a:extLst>
              <a:ext uri="{FF2B5EF4-FFF2-40B4-BE49-F238E27FC236}">
                <a16:creationId xmlns:a16="http://schemas.microsoft.com/office/drawing/2014/main" id="{F6A22010-CD6D-FACF-4789-5EC42C07F8F9}"/>
              </a:ext>
            </a:extLst>
          </p:cNvPr>
          <p:cNvSpPr txBox="1"/>
          <p:nvPr/>
        </p:nvSpPr>
        <p:spPr>
          <a:xfrm>
            <a:off x="1115518" y="228742"/>
            <a:ext cx="10238572" cy="954107"/>
          </a:xfrm>
          <a:prstGeom prst="rect">
            <a:avLst/>
          </a:prstGeom>
          <a:noFill/>
        </p:spPr>
        <p:txBody>
          <a:bodyPr wrap="none" rtlCol="0">
            <a:spAutoFit/>
          </a:bodyPr>
          <a:lstStyle/>
          <a:p>
            <a:pPr algn="ctr"/>
            <a:r>
              <a:rPr lang="en-US" sz="2800" dirty="0"/>
              <a:t>After you pick the blue or green card, the one that is the right choice </a:t>
            </a:r>
          </a:p>
          <a:p>
            <a:pPr algn="ctr"/>
            <a:r>
              <a:rPr lang="en-US" sz="2800" dirty="0"/>
              <a:t>will </a:t>
            </a:r>
            <a:r>
              <a:rPr lang="en-US" sz="2800" dirty="0">
                <a:highlight>
                  <a:srgbClr val="FFFF00"/>
                </a:highlight>
              </a:rPr>
              <a:t>light up in yellow</a:t>
            </a:r>
            <a:r>
              <a:rPr lang="en-US" sz="2800" dirty="0"/>
              <a:t>. </a:t>
            </a:r>
          </a:p>
        </p:txBody>
      </p:sp>
      <p:sp>
        <p:nvSpPr>
          <p:cNvPr id="4" name="Rectangle 3">
            <a:extLst>
              <a:ext uri="{FF2B5EF4-FFF2-40B4-BE49-F238E27FC236}">
                <a16:creationId xmlns:a16="http://schemas.microsoft.com/office/drawing/2014/main" id="{9ABDAD1A-E6A0-8CD9-60E5-5D26AB72CCA1}"/>
              </a:ext>
            </a:extLst>
          </p:cNvPr>
          <p:cNvSpPr/>
          <p:nvPr/>
        </p:nvSpPr>
        <p:spPr>
          <a:xfrm>
            <a:off x="1167167" y="5936760"/>
            <a:ext cx="113782"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01826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a:ln w="762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2" name="TextBox 1">
            <a:extLst>
              <a:ext uri="{FF2B5EF4-FFF2-40B4-BE49-F238E27FC236}">
                <a16:creationId xmlns:a16="http://schemas.microsoft.com/office/drawing/2014/main" id="{F6A22010-CD6D-FACF-4789-5EC42C07F8F9}"/>
              </a:ext>
            </a:extLst>
          </p:cNvPr>
          <p:cNvSpPr txBox="1"/>
          <p:nvPr/>
        </p:nvSpPr>
        <p:spPr>
          <a:xfrm>
            <a:off x="1787033" y="13299"/>
            <a:ext cx="8617937" cy="1815882"/>
          </a:xfrm>
          <a:prstGeom prst="rect">
            <a:avLst/>
          </a:prstGeom>
          <a:noFill/>
        </p:spPr>
        <p:txBody>
          <a:bodyPr wrap="none" rtlCol="0">
            <a:spAutoFit/>
          </a:bodyPr>
          <a:lstStyle/>
          <a:p>
            <a:pPr algn="ctr"/>
            <a:r>
              <a:rPr lang="en-US" sz="2800" dirty="0">
                <a:solidFill>
                  <a:srgbClr val="FF0000"/>
                </a:solidFill>
              </a:rPr>
              <a:t>REMEMBER: </a:t>
            </a:r>
          </a:p>
          <a:p>
            <a:pPr algn="ctr"/>
            <a:r>
              <a:rPr lang="en-US" sz="2800" b="1" dirty="0"/>
              <a:t>The box with the most points isn’t always the right card. </a:t>
            </a:r>
          </a:p>
          <a:p>
            <a:pPr algn="ctr"/>
            <a:r>
              <a:rPr lang="en-US" sz="2800" b="1" dirty="0"/>
              <a:t>You only get points if you choose the right card! </a:t>
            </a:r>
          </a:p>
          <a:p>
            <a:pPr algn="ctr"/>
            <a:endParaRPr lang="en-US" sz="2800" dirty="0"/>
          </a:p>
        </p:txBody>
      </p:sp>
      <p:sp>
        <p:nvSpPr>
          <p:cNvPr id="4" name="Rectangle 3">
            <a:extLst>
              <a:ext uri="{FF2B5EF4-FFF2-40B4-BE49-F238E27FC236}">
                <a16:creationId xmlns:a16="http://schemas.microsoft.com/office/drawing/2014/main" id="{367A3207-86D1-4EE8-87C7-43F057666687}"/>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66B44889-457E-2FF4-E934-ABBE6E7B7CEA}"/>
              </a:ext>
            </a:extLst>
          </p:cNvPr>
          <p:cNvSpPr txBox="1"/>
          <p:nvPr/>
        </p:nvSpPr>
        <p:spPr>
          <a:xfrm>
            <a:off x="4195990" y="5228874"/>
            <a:ext cx="4077628" cy="707886"/>
          </a:xfrm>
          <a:prstGeom prst="rect">
            <a:avLst/>
          </a:prstGeom>
          <a:noFill/>
        </p:spPr>
        <p:txBody>
          <a:bodyPr wrap="square" rtlCol="0">
            <a:spAutoFit/>
          </a:bodyPr>
          <a:lstStyle/>
          <a:p>
            <a:r>
              <a:rPr lang="en-US" sz="4000" dirty="0"/>
              <a:t>Total Points: 58</a:t>
            </a:r>
          </a:p>
        </p:txBody>
      </p:sp>
      <p:sp>
        <p:nvSpPr>
          <p:cNvPr id="6" name="Rectangle 5">
            <a:extLst>
              <a:ext uri="{FF2B5EF4-FFF2-40B4-BE49-F238E27FC236}">
                <a16:creationId xmlns:a16="http://schemas.microsoft.com/office/drawing/2014/main" id="{51F26D9C-37FE-5471-4FE2-5662A1E937DF}"/>
              </a:ext>
            </a:extLst>
          </p:cNvPr>
          <p:cNvSpPr/>
          <p:nvPr/>
        </p:nvSpPr>
        <p:spPr>
          <a:xfrm>
            <a:off x="1167167" y="5936760"/>
            <a:ext cx="113782"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56767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Sets of cards</a:t>
            </a:r>
          </a:p>
          <a:p>
            <a:pPr marL="0" indent="0">
              <a:buFont typeface="Arial" panose="020B0604020202020204" pitchFamily="34" charset="0"/>
              <a:buNone/>
            </a:pPr>
            <a:r>
              <a:rPr lang="en-US" sz="2800" dirty="0"/>
              <a:t>There are three different sets of cards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6634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Sets of cards</a:t>
            </a:r>
          </a:p>
          <a:p>
            <a:pPr marL="0" indent="0">
              <a:buFont typeface="Arial" panose="020B0604020202020204" pitchFamily="34" charset="0"/>
              <a:buNone/>
            </a:pPr>
            <a:r>
              <a:rPr lang="en-US" sz="2800" dirty="0"/>
              <a:t>There are three different sets of cards.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always win, and gives you similar points in each turn;</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0731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DBF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Sets of cards</a:t>
            </a:r>
          </a:p>
          <a:p>
            <a:pPr marL="0" indent="0">
              <a:buFont typeface="Arial" panose="020B0604020202020204" pitchFamily="34" charset="0"/>
              <a:buNone/>
            </a:pPr>
            <a:r>
              <a:rPr lang="en-US" sz="2800" dirty="0"/>
              <a:t>There are three different sets of cards.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always win, and gives you similar points in each turn;</a:t>
            </a:r>
          </a:p>
          <a:p>
            <a:pPr marL="514350" indent="-514350">
              <a:buFont typeface="+mj-lt"/>
              <a:buAutoNum type="arabicPeriod"/>
            </a:pPr>
            <a:r>
              <a:rPr lang="en-US" sz="2800" dirty="0"/>
              <a:t>In a second set, one color will always win, but its points vary a lot;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93692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Sets of cards</a:t>
            </a:r>
          </a:p>
          <a:p>
            <a:pPr marL="0" indent="0">
              <a:buFont typeface="Arial" panose="020B0604020202020204" pitchFamily="34" charset="0"/>
              <a:buNone/>
            </a:pPr>
            <a:r>
              <a:rPr lang="en-US" sz="2800" dirty="0"/>
              <a:t>There are three different sets of cards.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always win, and gives you similar points in each turn;</a:t>
            </a:r>
          </a:p>
          <a:p>
            <a:pPr marL="514350" indent="-514350">
              <a:buFont typeface="+mj-lt"/>
              <a:buAutoNum type="arabicPeriod"/>
            </a:pPr>
            <a:r>
              <a:rPr lang="en-US" sz="2800" dirty="0"/>
              <a:t>In a second set, one color will always win, but its points vary a lot;</a:t>
            </a:r>
          </a:p>
          <a:p>
            <a:pPr marL="514350" indent="-514350">
              <a:buFont typeface="+mj-lt"/>
              <a:buAutoNum type="arabicPeriod"/>
            </a:pPr>
            <a:r>
              <a:rPr lang="en-US" sz="2800" dirty="0"/>
              <a:t>In a third set, the winning color changes from time to time.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22608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Sets of cards</a:t>
            </a:r>
          </a:p>
          <a:p>
            <a:pPr marL="0" indent="0">
              <a:buFont typeface="Arial" panose="020B0604020202020204" pitchFamily="34" charset="0"/>
              <a:buNone/>
            </a:pPr>
            <a:r>
              <a:rPr lang="en-US" sz="2800" dirty="0"/>
              <a:t>There are three different sets of cards.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always win, and gives you similar points in each turn;</a:t>
            </a:r>
          </a:p>
          <a:p>
            <a:pPr marL="514350" indent="-514350">
              <a:buFont typeface="+mj-lt"/>
              <a:buAutoNum type="arabicPeriod"/>
            </a:pPr>
            <a:r>
              <a:rPr lang="en-US" sz="2800" dirty="0"/>
              <a:t>In a second set, one color will always win, but its points vary a lot;</a:t>
            </a:r>
          </a:p>
          <a:p>
            <a:pPr marL="514350" indent="-514350">
              <a:buFont typeface="+mj-lt"/>
              <a:buAutoNum type="arabicPeriod"/>
            </a:pPr>
            <a:r>
              <a:rPr lang="en-US" sz="2800" dirty="0"/>
              <a:t>In a third set, the winning color changes from time to time.</a:t>
            </a:r>
          </a:p>
          <a:p>
            <a:pPr marL="0" indent="0">
              <a:buFont typeface="Arial" panose="020B0604020202020204" pitchFamily="34" charset="0"/>
              <a:buNone/>
            </a:pPr>
            <a:endParaRPr lang="en-US" dirty="0"/>
          </a:p>
          <a:p>
            <a:pPr marL="0" indent="0">
              <a:buFont typeface="Arial" panose="020B0604020202020204" pitchFamily="34" charset="0"/>
              <a:buNone/>
            </a:pPr>
            <a:r>
              <a:rPr lang="en-US" sz="2800" dirty="0">
                <a:solidFill>
                  <a:srgbClr val="FF0000"/>
                </a:solidFill>
              </a:rPr>
              <a:t>The</a:t>
            </a:r>
            <a:r>
              <a:rPr lang="zh-CN" altLang="en-US" sz="2800" dirty="0">
                <a:solidFill>
                  <a:srgbClr val="FF0000"/>
                </a:solidFill>
              </a:rPr>
              <a:t> </a:t>
            </a:r>
            <a:r>
              <a:rPr lang="en-US" sz="2800" dirty="0">
                <a:solidFill>
                  <a:srgbClr val="FF0000"/>
                </a:solidFill>
              </a:rPr>
              <a:t>background color </a:t>
            </a:r>
            <a:r>
              <a:rPr lang="en-US" altLang="zh-CN" sz="2800" dirty="0">
                <a:solidFill>
                  <a:srgbClr val="FF0000"/>
                </a:solidFill>
              </a:rPr>
              <a:t>is</a:t>
            </a:r>
            <a:r>
              <a:rPr lang="zh-CN" altLang="en-US" sz="2800" dirty="0">
                <a:solidFill>
                  <a:srgbClr val="FF0000"/>
                </a:solidFill>
              </a:rPr>
              <a:t> </a:t>
            </a:r>
            <a:r>
              <a:rPr lang="en-US" altLang="zh-CN" sz="2800" dirty="0">
                <a:solidFill>
                  <a:srgbClr val="FF0000"/>
                </a:solidFill>
              </a:rPr>
              <a:t>set</a:t>
            </a:r>
            <a:r>
              <a:rPr lang="zh-CN" altLang="en-US" sz="2800" dirty="0">
                <a:solidFill>
                  <a:srgbClr val="FF0000"/>
                </a:solidFill>
              </a:rPr>
              <a:t> </a:t>
            </a:r>
            <a:r>
              <a:rPr lang="en-US" altLang="zh-CN" sz="2800" dirty="0">
                <a:solidFill>
                  <a:srgbClr val="FF0000"/>
                </a:solidFill>
              </a:rPr>
              <a:t>in</a:t>
            </a:r>
            <a:r>
              <a:rPr lang="zh-CN" altLang="en-US" sz="2800" dirty="0">
                <a:solidFill>
                  <a:srgbClr val="FF0000"/>
                </a:solidFill>
              </a:rPr>
              <a:t> </a:t>
            </a:r>
            <a:r>
              <a:rPr lang="en-US" altLang="zh-CN" sz="2800" dirty="0">
                <a:solidFill>
                  <a:srgbClr val="FF0000"/>
                </a:solidFill>
              </a:rPr>
              <a:t>a</a:t>
            </a:r>
            <a:r>
              <a:rPr lang="zh-CN" altLang="en-US" sz="2800" dirty="0">
                <a:solidFill>
                  <a:srgbClr val="FF0000"/>
                </a:solidFill>
              </a:rPr>
              <a:t> </a:t>
            </a:r>
            <a:r>
              <a:rPr lang="en-US" altLang="zh-CN" sz="2800" dirty="0">
                <a:solidFill>
                  <a:srgbClr val="FF0000"/>
                </a:solidFill>
              </a:rPr>
              <a:t>random</a:t>
            </a:r>
            <a:r>
              <a:rPr lang="zh-CN" altLang="en-US" sz="2800" dirty="0">
                <a:solidFill>
                  <a:srgbClr val="FF0000"/>
                </a:solidFill>
              </a:rPr>
              <a:t> </a:t>
            </a:r>
            <a:r>
              <a:rPr lang="en-US" altLang="zh-CN" sz="2800" dirty="0">
                <a:solidFill>
                  <a:srgbClr val="FF0000"/>
                </a:solidFill>
              </a:rPr>
              <a:t>way;</a:t>
            </a:r>
            <a:r>
              <a:rPr lang="zh-CN" altLang="en-US" sz="2800" dirty="0">
                <a:solidFill>
                  <a:srgbClr val="FF0000"/>
                </a:solidFill>
              </a:rPr>
              <a:t> </a:t>
            </a:r>
            <a:r>
              <a:rPr lang="en-US" altLang="zh-CN" sz="2800" dirty="0">
                <a:solidFill>
                  <a:srgbClr val="FF0000"/>
                </a:solidFill>
              </a:rPr>
              <a:t>you</a:t>
            </a:r>
            <a:r>
              <a:rPr lang="zh-CN" altLang="en-US" sz="2800" dirty="0">
                <a:solidFill>
                  <a:srgbClr val="FF0000"/>
                </a:solidFill>
              </a:rPr>
              <a:t> </a:t>
            </a:r>
            <a:r>
              <a:rPr lang="en-US" altLang="zh-CN" sz="2800" dirty="0">
                <a:solidFill>
                  <a:srgbClr val="FF0000"/>
                </a:solidFill>
              </a:rPr>
              <a:t>have</a:t>
            </a:r>
            <a:r>
              <a:rPr lang="zh-CN" altLang="en-US" sz="2800" dirty="0">
                <a:solidFill>
                  <a:srgbClr val="FF0000"/>
                </a:solidFill>
              </a:rPr>
              <a:t> </a:t>
            </a:r>
            <a:r>
              <a:rPr lang="en-US" altLang="zh-CN" sz="2800" dirty="0">
                <a:solidFill>
                  <a:srgbClr val="FF0000"/>
                </a:solidFill>
              </a:rPr>
              <a:t>to</a:t>
            </a:r>
            <a:r>
              <a:rPr lang="zh-CN" altLang="en-US" sz="2800" dirty="0">
                <a:solidFill>
                  <a:srgbClr val="FF0000"/>
                </a:solidFill>
              </a:rPr>
              <a:t> </a:t>
            </a:r>
            <a:r>
              <a:rPr lang="en-US" altLang="zh-CN" sz="2800" dirty="0">
                <a:solidFill>
                  <a:srgbClr val="FF0000"/>
                </a:solidFill>
              </a:rPr>
              <a:t>figure</a:t>
            </a:r>
            <a:r>
              <a:rPr lang="zh-CN" altLang="en-US" sz="2800" dirty="0">
                <a:solidFill>
                  <a:srgbClr val="FF0000"/>
                </a:solidFill>
              </a:rPr>
              <a:t> </a:t>
            </a:r>
            <a:r>
              <a:rPr lang="en-US" altLang="zh-CN" sz="2800" dirty="0">
                <a:solidFill>
                  <a:srgbClr val="FF0000"/>
                </a:solidFill>
              </a:rPr>
              <a:t>out</a:t>
            </a:r>
            <a:r>
              <a:rPr lang="zh-CN" altLang="en-US" sz="2800" dirty="0">
                <a:solidFill>
                  <a:srgbClr val="FF0000"/>
                </a:solidFill>
              </a:rPr>
              <a:t> </a:t>
            </a:r>
            <a:r>
              <a:rPr lang="en-US" altLang="zh-CN" sz="2800" dirty="0">
                <a:solidFill>
                  <a:srgbClr val="FF0000"/>
                </a:solidFill>
              </a:rPr>
              <a:t>which</a:t>
            </a:r>
            <a:r>
              <a:rPr lang="zh-CN" altLang="en-US" sz="2800" dirty="0">
                <a:solidFill>
                  <a:srgbClr val="FF0000"/>
                </a:solidFill>
              </a:rPr>
              <a:t> </a:t>
            </a:r>
            <a:r>
              <a:rPr lang="en-US" altLang="zh-CN" sz="2800" dirty="0">
                <a:solidFill>
                  <a:srgbClr val="FF0000"/>
                </a:solidFill>
              </a:rPr>
              <a:t>set</a:t>
            </a:r>
            <a:r>
              <a:rPr lang="zh-CN" altLang="en-US" sz="2800" dirty="0">
                <a:solidFill>
                  <a:srgbClr val="FF0000"/>
                </a:solidFill>
              </a:rPr>
              <a:t> </a:t>
            </a:r>
            <a:r>
              <a:rPr lang="en-US" altLang="zh-CN" sz="2800" dirty="0">
                <a:solidFill>
                  <a:srgbClr val="FF0000"/>
                </a:solidFill>
              </a:rPr>
              <a:t>of</a:t>
            </a:r>
            <a:r>
              <a:rPr lang="zh-CN" altLang="en-US" sz="2800" dirty="0">
                <a:solidFill>
                  <a:srgbClr val="FF0000"/>
                </a:solidFill>
              </a:rPr>
              <a:t> </a:t>
            </a:r>
            <a:r>
              <a:rPr lang="en-US" altLang="zh-CN" sz="2800" dirty="0">
                <a:solidFill>
                  <a:srgbClr val="FF0000"/>
                </a:solidFill>
              </a:rPr>
              <a:t>card</a:t>
            </a:r>
            <a:r>
              <a:rPr lang="zh-CN" altLang="en-US" sz="2800" dirty="0">
                <a:solidFill>
                  <a:srgbClr val="FF0000"/>
                </a:solidFill>
              </a:rPr>
              <a:t> </a:t>
            </a:r>
            <a:r>
              <a:rPr lang="en-US" altLang="zh-CN" sz="2800" dirty="0">
                <a:solidFill>
                  <a:srgbClr val="FF0000"/>
                </a:solidFill>
              </a:rPr>
              <a:t>you</a:t>
            </a:r>
            <a:r>
              <a:rPr lang="zh-CN" altLang="en-US" sz="2800" dirty="0">
                <a:solidFill>
                  <a:srgbClr val="FF0000"/>
                </a:solidFill>
              </a:rPr>
              <a:t> </a:t>
            </a:r>
            <a:r>
              <a:rPr lang="en-US" altLang="zh-CN" sz="2800" dirty="0">
                <a:solidFill>
                  <a:srgbClr val="FF0000"/>
                </a:solidFill>
              </a:rPr>
              <a:t>are</a:t>
            </a:r>
            <a:r>
              <a:rPr lang="zh-CN" altLang="en-US" sz="2800" dirty="0">
                <a:solidFill>
                  <a:srgbClr val="FF0000"/>
                </a:solidFill>
              </a:rPr>
              <a:t> </a:t>
            </a:r>
            <a:r>
              <a:rPr lang="en-US" altLang="zh-CN" sz="2800" dirty="0">
                <a:solidFill>
                  <a:srgbClr val="FF0000"/>
                </a:solidFill>
              </a:rPr>
              <a:t>playing!</a:t>
            </a:r>
            <a:endParaRPr lang="en-US" sz="2800" dirty="0">
              <a:solidFill>
                <a:srgbClr val="FF0000"/>
              </a:solidFill>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3781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Act Fast!</a:t>
            </a:r>
          </a:p>
          <a:p>
            <a:pPr marL="0" indent="0">
              <a:buFont typeface="Arial" panose="020B0604020202020204" pitchFamily="34" charset="0"/>
              <a:buNone/>
            </a:pPr>
            <a:endParaRPr lang="en-US" b="1" dirty="0"/>
          </a:p>
          <a:p>
            <a:pPr marL="0" indent="0">
              <a:buFont typeface="Arial" panose="020B0604020202020204" pitchFamily="34" charset="0"/>
              <a:buNone/>
            </a:pPr>
            <a:r>
              <a:rPr lang="en-US" dirty="0"/>
              <a:t>You must respond in </a:t>
            </a:r>
            <a:r>
              <a:rPr lang="en-US" b="1" dirty="0"/>
              <a:t>2 seconds </a:t>
            </a:r>
            <a:r>
              <a:rPr lang="en-US" dirty="0"/>
              <a:t>in each turn.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Otherwise, there will be a timeout warning, which takes away 10 points from your total score.</a:t>
            </a:r>
          </a:p>
          <a:p>
            <a:pPr marL="0"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924AD509-65E5-F3C9-14C3-373E67BDEACB}"/>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90AEBFD7-93A3-43F0-DB0E-303142C0E1B7}"/>
              </a:ext>
            </a:extLst>
          </p:cNvPr>
          <p:cNvSpPr txBox="1"/>
          <p:nvPr/>
        </p:nvSpPr>
        <p:spPr>
          <a:xfrm>
            <a:off x="4195990" y="5228874"/>
            <a:ext cx="4077628" cy="707886"/>
          </a:xfrm>
          <a:prstGeom prst="rect">
            <a:avLst/>
          </a:prstGeom>
          <a:noFill/>
        </p:spPr>
        <p:txBody>
          <a:bodyPr wrap="square" rtlCol="0">
            <a:spAutoFit/>
          </a:bodyPr>
          <a:lstStyle/>
          <a:p>
            <a:r>
              <a:rPr lang="en-US" sz="4000" dirty="0"/>
              <a:t>Total Points: 48</a:t>
            </a:r>
          </a:p>
        </p:txBody>
      </p:sp>
      <p:sp>
        <p:nvSpPr>
          <p:cNvPr id="6" name="Rectangle 5">
            <a:extLst>
              <a:ext uri="{FF2B5EF4-FFF2-40B4-BE49-F238E27FC236}">
                <a16:creationId xmlns:a16="http://schemas.microsoft.com/office/drawing/2014/main" id="{972BAA93-896A-DDF0-5701-BAAFE3F7BA0C}"/>
              </a:ext>
            </a:extLst>
          </p:cNvPr>
          <p:cNvSpPr/>
          <p:nvPr/>
        </p:nvSpPr>
        <p:spPr>
          <a:xfrm>
            <a:off x="1167167" y="5936760"/>
            <a:ext cx="113782"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4430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b="1" dirty="0"/>
              <a:t>Choose color.</a:t>
            </a:r>
            <a:r>
              <a:rPr lang="en-US" dirty="0"/>
              <a:t> Figure out which color usually wins. </a:t>
            </a:r>
          </a:p>
          <a:p>
            <a:endParaRPr lang="en-US" dirty="0"/>
          </a:p>
          <a:p>
            <a:r>
              <a:rPr lang="en-US" b="1" dirty="0"/>
              <a:t>Color could change.</a:t>
            </a:r>
            <a:r>
              <a:rPr lang="en-US" dirty="0"/>
              <a:t> Sometimes </a:t>
            </a:r>
            <a:r>
              <a:rPr lang="en-US" b="1" dirty="0">
                <a:solidFill>
                  <a:schemeClr val="accent1"/>
                </a:solidFill>
              </a:rPr>
              <a:t>Blue</a:t>
            </a:r>
            <a:r>
              <a:rPr lang="en-US" dirty="0"/>
              <a:t> wins, sometimes </a:t>
            </a:r>
            <a:r>
              <a:rPr lang="en-US" b="1" dirty="0">
                <a:solidFill>
                  <a:schemeClr val="accent6"/>
                </a:solidFill>
              </a:rPr>
              <a:t>Green</a:t>
            </a:r>
            <a:r>
              <a:rPr lang="en-US" dirty="0"/>
              <a:t> wins; please pay attention.</a:t>
            </a:r>
          </a:p>
          <a:p>
            <a:endParaRPr lang="en-US" dirty="0"/>
          </a:p>
          <a:p>
            <a:r>
              <a:rPr lang="en-US" b="1" dirty="0"/>
              <a:t>Act fast</a:t>
            </a:r>
            <a:r>
              <a:rPr lang="en-US" dirty="0"/>
              <a:t>. If you timeout, 10 points will be taken away from your earnings.</a:t>
            </a:r>
          </a:p>
        </p:txBody>
      </p:sp>
    </p:spTree>
    <p:extLst>
      <p:ext uri="{BB962C8B-B14F-4D97-AF65-F5344CB8AC3E}">
        <p14:creationId xmlns:p14="http://schemas.microsoft.com/office/powerpoint/2010/main" val="190593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a:bodyPr>
          <a:lstStyle/>
          <a:p>
            <a:r>
              <a:rPr lang="en-US" altLang="zh-CN" b="1" dirty="0"/>
              <a:t>B</a:t>
            </a:r>
            <a:r>
              <a:rPr lang="en-US" b="1" dirty="0"/>
              <a:t>efore we start, we are going to go through a short practice.</a:t>
            </a:r>
            <a:endParaRPr lang="en-US" dirty="0"/>
          </a:p>
        </p:txBody>
      </p:sp>
    </p:spTree>
    <p:extLst>
      <p:ext uri="{BB962C8B-B14F-4D97-AF65-F5344CB8AC3E}">
        <p14:creationId xmlns:p14="http://schemas.microsoft.com/office/powerpoint/2010/main" val="295398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01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one</a:t>
            </a:r>
            <a:r>
              <a:rPr lang="zh-CN" altLang="en-US" dirty="0"/>
              <a:t> </a:t>
            </a:r>
            <a:r>
              <a:rPr lang="en-US" altLang="zh-CN" dirty="0"/>
              <a:t>of</a:t>
            </a:r>
            <a:r>
              <a:rPr lang="zh-CN" altLang="en-US" dirty="0"/>
              <a:t> </a:t>
            </a:r>
            <a:r>
              <a:rPr lang="en-US" altLang="zh-CN" dirty="0"/>
              <a:t>the</a:t>
            </a:r>
            <a:r>
              <a:rPr lang="zh-CN" altLang="en-US" dirty="0"/>
              <a:t> </a:t>
            </a:r>
            <a:r>
              <a:rPr lang="en-US" dirty="0"/>
              <a:t>cards</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rewards.</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1"/>
                </a:solidFill>
              </a:rPr>
              <a:t>blue</a:t>
            </a:r>
            <a:r>
              <a:rPr lang="zh-CN" altLang="en-US" dirty="0">
                <a:solidFill>
                  <a:schemeClr val="accent1"/>
                </a:solidFill>
              </a:rPr>
              <a:t> </a:t>
            </a:r>
            <a:r>
              <a:rPr lang="en-US" altLang="zh-CN" dirty="0">
                <a:solidFill>
                  <a:schemeClr val="accent1"/>
                </a:solidFill>
              </a:rPr>
              <a:t>one.</a:t>
            </a:r>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solidFill>
                  <a:schemeClr val="accent6"/>
                </a:solidFill>
              </a:rPr>
              <a:t> </a:t>
            </a:r>
            <a:r>
              <a:rPr lang="en-US" altLang="zh-CN" dirty="0">
                <a:solidFill>
                  <a:schemeClr val="accent6"/>
                </a:solidFill>
              </a:rPr>
              <a:t>one.</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You</a:t>
            </a:r>
            <a:r>
              <a:rPr lang="zh-CN" altLang="en-US" dirty="0"/>
              <a:t> </a:t>
            </a:r>
            <a:r>
              <a:rPr lang="en-US" altLang="zh-CN" dirty="0"/>
              <a:t>will</a:t>
            </a:r>
            <a:r>
              <a:rPr lang="zh-CN" altLang="en-US" dirty="0"/>
              <a:t> </a:t>
            </a:r>
            <a:r>
              <a:rPr lang="en-US" altLang="zh-CN" dirty="0"/>
              <a:t>also</a:t>
            </a:r>
            <a:r>
              <a:rPr lang="zh-CN" altLang="en-US" dirty="0"/>
              <a:t> </a:t>
            </a:r>
            <a:r>
              <a:rPr lang="en-US" altLang="zh-CN" dirty="0"/>
              <a:t>see</a:t>
            </a:r>
            <a:r>
              <a:rPr lang="zh-CN" altLang="en-US" dirty="0"/>
              <a:t> </a:t>
            </a:r>
            <a:r>
              <a:rPr lang="en-US" dirty="0"/>
              <a:t>points on</a:t>
            </a:r>
            <a:r>
              <a:rPr lang="zh-CN" altLang="en-US" dirty="0"/>
              <a:t> </a:t>
            </a:r>
            <a:r>
              <a:rPr lang="en-US" altLang="zh-CN" dirty="0"/>
              <a:t>each</a:t>
            </a:r>
            <a:r>
              <a:rPr lang="zh-CN" altLang="en-US" dirty="0"/>
              <a:t> </a:t>
            </a:r>
            <a:r>
              <a:rPr lang="en-US" altLang="zh-CN" dirty="0"/>
              <a:t>card.</a:t>
            </a:r>
            <a:r>
              <a:rPr lang="zh-CN" altLang="en-US" dirty="0"/>
              <a:t> </a:t>
            </a:r>
            <a:endParaRPr lang="en-US" altLang="zh-CN" dirty="0"/>
          </a:p>
          <a:p>
            <a:pPr marL="0" indent="0" algn="ctr">
              <a:buNone/>
            </a:pP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Tree>
    <p:extLst>
      <p:ext uri="{BB962C8B-B14F-4D97-AF65-F5344CB8AC3E}">
        <p14:creationId xmlns:p14="http://schemas.microsoft.com/office/powerpoint/2010/main" val="317164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In this example, </a:t>
            </a:r>
          </a:p>
          <a:p>
            <a:pPr marL="0" indent="0" algn="ctr">
              <a:buNone/>
            </a:pPr>
            <a:r>
              <a:rPr lang="en-US" altLang="zh-CN" dirty="0"/>
              <a:t>if</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is</a:t>
            </a:r>
            <a:r>
              <a:rPr lang="zh-CN" altLang="en-US" dirty="0"/>
              <a:t> </a:t>
            </a:r>
            <a:r>
              <a:rPr lang="en-US" altLang="zh-CN" dirty="0"/>
              <a:t>the</a:t>
            </a:r>
            <a:r>
              <a:rPr lang="zh-CN" altLang="en-US" dirty="0"/>
              <a:t> </a:t>
            </a:r>
            <a:r>
              <a:rPr lang="en-US" altLang="zh-CN" dirty="0"/>
              <a:t>right choice,</a:t>
            </a:r>
            <a:r>
              <a:rPr lang="zh-CN" altLang="en-US" dirty="0"/>
              <a:t> </a:t>
            </a:r>
            <a:endParaRPr lang="en-US" altLang="zh-CN" dirty="0"/>
          </a:p>
          <a:p>
            <a:pPr marL="0" indent="0" algn="ctr">
              <a:buNone/>
            </a:pPr>
            <a:r>
              <a:rPr lang="en-US" altLang="zh-CN" dirty="0"/>
              <a:t>you</a:t>
            </a:r>
            <a:r>
              <a:rPr lang="zh-CN" altLang="en-US" dirty="0"/>
              <a:t> </a:t>
            </a:r>
            <a:r>
              <a:rPr lang="en-US" altLang="zh-CN" dirty="0"/>
              <a:t>will</a:t>
            </a:r>
            <a:r>
              <a:rPr lang="zh-CN" altLang="en-US" dirty="0"/>
              <a:t> </a:t>
            </a:r>
            <a:r>
              <a:rPr lang="en-US" altLang="zh-CN" dirty="0"/>
              <a:t>get</a:t>
            </a:r>
            <a:r>
              <a:rPr lang="zh-CN" altLang="en-US" dirty="0"/>
              <a:t> </a:t>
            </a:r>
            <a:r>
              <a:rPr lang="en-US" altLang="zh-CN" b="1" dirty="0"/>
              <a:t>77</a:t>
            </a:r>
            <a:r>
              <a:rPr lang="zh-CN" altLang="en-US" b="1" dirty="0"/>
              <a:t> </a:t>
            </a:r>
            <a:r>
              <a:rPr lang="en-US" altLang="zh-CN" b="1" dirty="0"/>
              <a:t>points</a:t>
            </a:r>
            <a:r>
              <a:rPr lang="zh-CN" altLang="en-US" b="1" dirty="0"/>
              <a:t> </a:t>
            </a:r>
            <a:r>
              <a:rPr lang="en-US" altLang="zh-CN" dirty="0"/>
              <a:t>if you choose it.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414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825625"/>
            <a:ext cx="10775868" cy="4351338"/>
          </a:xfrm>
        </p:spPr>
        <p:txBody>
          <a:bodyPr/>
          <a:lstStyle/>
          <a:p>
            <a:pPr marL="0" indent="0" algn="ctr">
              <a:buNone/>
            </a:pPr>
            <a:r>
              <a:rPr lang="en-US" altLang="zh-CN" dirty="0"/>
              <a:t>If</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is</a:t>
            </a:r>
            <a:r>
              <a:rPr lang="zh-CN" altLang="en-US" dirty="0"/>
              <a:t> </a:t>
            </a:r>
            <a:r>
              <a:rPr lang="en-US" altLang="zh-CN" dirty="0"/>
              <a:t>the</a:t>
            </a:r>
            <a:r>
              <a:rPr lang="zh-CN" altLang="en-US" dirty="0"/>
              <a:t> </a:t>
            </a:r>
            <a:r>
              <a:rPr lang="en-US" altLang="zh-CN" dirty="0"/>
              <a:t>right choice,</a:t>
            </a:r>
            <a:r>
              <a:rPr lang="zh-CN" altLang="en-US" dirty="0"/>
              <a:t> </a:t>
            </a:r>
            <a:endParaRPr lang="en-US" altLang="zh-CN" dirty="0"/>
          </a:p>
          <a:p>
            <a:pPr marL="0" indent="0" algn="ctr">
              <a:buNone/>
            </a:pPr>
            <a:r>
              <a:rPr lang="en-US" altLang="zh-CN" dirty="0"/>
              <a:t>you</a:t>
            </a:r>
            <a:r>
              <a:rPr lang="zh-CN" altLang="en-US" dirty="0"/>
              <a:t> </a:t>
            </a:r>
            <a:r>
              <a:rPr lang="en-US" altLang="zh-CN" dirty="0"/>
              <a:t>will</a:t>
            </a:r>
            <a:r>
              <a:rPr lang="zh-CN" altLang="en-US" dirty="0"/>
              <a:t> </a:t>
            </a:r>
            <a:r>
              <a:rPr lang="en-US" altLang="zh-CN" dirty="0"/>
              <a:t>get</a:t>
            </a:r>
            <a:r>
              <a:rPr lang="zh-CN" altLang="en-US" dirty="0"/>
              <a:t> </a:t>
            </a:r>
            <a:r>
              <a:rPr lang="en-US" altLang="zh-CN" b="1" dirty="0"/>
              <a:t>58</a:t>
            </a:r>
            <a:r>
              <a:rPr lang="zh-CN" altLang="en-US" b="1" dirty="0"/>
              <a:t> </a:t>
            </a:r>
            <a:r>
              <a:rPr lang="en-US" altLang="zh-CN" b="1" dirty="0"/>
              <a:t>points</a:t>
            </a:r>
            <a:r>
              <a:rPr lang="zh-CN" altLang="en-US" b="1" dirty="0"/>
              <a:t> </a:t>
            </a:r>
            <a:r>
              <a:rPr lang="en-US" altLang="zh-CN" dirty="0"/>
              <a:t>if you choose</a:t>
            </a:r>
            <a:r>
              <a:rPr lang="zh-CN" altLang="en-US" dirty="0"/>
              <a:t> </a:t>
            </a:r>
            <a:r>
              <a:rPr lang="en-US" altLang="zh-CN" dirty="0"/>
              <a:t>it.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Tree>
    <p:extLst>
      <p:ext uri="{BB962C8B-B14F-4D97-AF65-F5344CB8AC3E}">
        <p14:creationId xmlns:p14="http://schemas.microsoft.com/office/powerpoint/2010/main" val="352847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But if you pick the wrong </a:t>
            </a:r>
            <a:r>
              <a:rPr lang="en-US" altLang="zh-CN" dirty="0"/>
              <a:t>color</a:t>
            </a:r>
            <a:r>
              <a:rPr lang="en-US" dirty="0"/>
              <a:t>, you don’t get ANY points.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965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lgn="ctr">
              <a:buNone/>
            </a:pPr>
            <a:r>
              <a:rPr lang="en-US" sz="3600" b="1" dirty="0">
                <a:solidFill>
                  <a:srgbClr val="FF0000"/>
                </a:solidFill>
              </a:rPr>
              <a:t>Try to get as many points as you can!</a:t>
            </a:r>
          </a:p>
          <a:p>
            <a:pPr marL="0" indent="0">
              <a:buNone/>
            </a:pPr>
            <a:endParaRPr lang="en-US" b="1" dirty="0"/>
          </a:p>
          <a:p>
            <a:pPr marL="0" indent="0">
              <a:buNone/>
            </a:pPr>
            <a:r>
              <a:rPr lang="en-US" dirty="0"/>
              <a:t>A reward bar will show the total points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could</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dirty="0"/>
              <a:t>580</a:t>
            </a:r>
            <a:r>
              <a:rPr lang="zh-CN" altLang="en-US" dirty="0"/>
              <a:t> </a:t>
            </a:r>
            <a:r>
              <a:rPr lang="en-US" altLang="zh-CN" dirty="0"/>
              <a:t>points,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percent</a:t>
            </a:r>
            <a:r>
              <a:rPr lang="zh-CN" altLang="en-US" dirty="0"/>
              <a:t> </a:t>
            </a:r>
            <a:r>
              <a:rPr lang="en-US" altLang="zh-CN" dirty="0"/>
              <a:t>in</a:t>
            </a:r>
            <a:r>
              <a:rPr lang="zh-CN" altLang="en-US" dirty="0"/>
              <a:t> </a:t>
            </a:r>
            <a:r>
              <a:rPr lang="en-US" altLang="zh-CN" dirty="0"/>
              <a:t>all</a:t>
            </a:r>
            <a:r>
              <a:rPr lang="zh-CN" altLang="en-US" dirty="0"/>
              <a:t> </a:t>
            </a:r>
            <a:r>
              <a:rPr lang="en-US" altLang="zh-CN" dirty="0"/>
              <a:t>participants</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endParaRPr lang="en-US" dirty="0"/>
          </a:p>
        </p:txBody>
      </p:sp>
      <p:sp>
        <p:nvSpPr>
          <p:cNvPr id="2" name="Rectangle 1">
            <a:extLst>
              <a:ext uri="{FF2B5EF4-FFF2-40B4-BE49-F238E27FC236}">
                <a16:creationId xmlns:a16="http://schemas.microsoft.com/office/drawing/2014/main" id="{0F95FE7B-18E8-018B-5095-D201201B0887}"/>
              </a:ext>
            </a:extLst>
          </p:cNvPr>
          <p:cNvSpPr/>
          <p:nvPr/>
        </p:nvSpPr>
        <p:spPr>
          <a:xfrm>
            <a:off x="1190276" y="5256536"/>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BDD0FD7-99E2-80E1-D4A9-6FCFCDF5D4F7}"/>
              </a:ext>
            </a:extLst>
          </p:cNvPr>
          <p:cNvSpPr txBox="1"/>
          <p:nvPr/>
        </p:nvSpPr>
        <p:spPr>
          <a:xfrm>
            <a:off x="4092499" y="4402737"/>
            <a:ext cx="4077628" cy="707886"/>
          </a:xfrm>
          <a:prstGeom prst="rect">
            <a:avLst/>
          </a:prstGeom>
          <a:noFill/>
        </p:spPr>
        <p:txBody>
          <a:bodyPr wrap="square" rtlCol="0">
            <a:spAutoFit/>
          </a:bodyPr>
          <a:lstStyle/>
          <a:p>
            <a:r>
              <a:rPr lang="en-US" sz="4000" dirty="0"/>
              <a:t>Total Points: 580</a:t>
            </a:r>
          </a:p>
        </p:txBody>
      </p:sp>
      <p:sp>
        <p:nvSpPr>
          <p:cNvPr id="5" name="Rectangle 4">
            <a:extLst>
              <a:ext uri="{FF2B5EF4-FFF2-40B4-BE49-F238E27FC236}">
                <a16:creationId xmlns:a16="http://schemas.microsoft.com/office/drawing/2014/main" id="{BD46B92E-5506-5D25-EE1B-0FC63D0B8871}"/>
              </a:ext>
            </a:extLst>
          </p:cNvPr>
          <p:cNvSpPr/>
          <p:nvPr/>
        </p:nvSpPr>
        <p:spPr>
          <a:xfrm>
            <a:off x="8771479" y="5256536"/>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Tree>
    <p:extLst>
      <p:ext uri="{BB962C8B-B14F-4D97-AF65-F5344CB8AC3E}">
        <p14:creationId xmlns:p14="http://schemas.microsoft.com/office/powerpoint/2010/main" val="1306647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1280948" y="258453"/>
            <a:ext cx="9907712" cy="523220"/>
          </a:xfrm>
          <a:prstGeom prst="rect">
            <a:avLst/>
          </a:prstGeom>
          <a:noFill/>
        </p:spPr>
        <p:txBody>
          <a:bodyPr wrap="none" rtlCol="0">
            <a:spAutoFit/>
          </a:bodyPr>
          <a:lstStyle/>
          <a:p>
            <a:pPr algn="ctr"/>
            <a:r>
              <a:rPr lang="en-US" sz="2800" dirty="0"/>
              <a:t>When you start, the computer screen will look something like this. </a:t>
            </a:r>
          </a:p>
        </p:txBody>
      </p:sp>
      <p:sp>
        <p:nvSpPr>
          <p:cNvPr id="9" name="Rectangle 8">
            <a:extLst>
              <a:ext uri="{FF2B5EF4-FFF2-40B4-BE49-F238E27FC236}">
                <a16:creationId xmlns:a16="http://schemas.microsoft.com/office/drawing/2014/main" id="{5B6A41A6-5865-55FF-E679-1F5D07C51300}"/>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0" name="TextBox 9">
            <a:extLst>
              <a:ext uri="{FF2B5EF4-FFF2-40B4-BE49-F238E27FC236}">
                <a16:creationId xmlns:a16="http://schemas.microsoft.com/office/drawing/2014/main" id="{A1E66399-060B-B535-FC68-745562BE2949}"/>
              </a:ext>
            </a:extLst>
          </p:cNvPr>
          <p:cNvSpPr txBox="1"/>
          <p:nvPr/>
        </p:nvSpPr>
        <p:spPr>
          <a:xfrm>
            <a:off x="4195990" y="5228874"/>
            <a:ext cx="4077628" cy="707886"/>
          </a:xfrm>
          <a:prstGeom prst="rect">
            <a:avLst/>
          </a:prstGeom>
          <a:noFill/>
        </p:spPr>
        <p:txBody>
          <a:bodyPr wrap="square" rtlCol="0">
            <a:spAutoFit/>
          </a:bodyPr>
          <a:lstStyle/>
          <a:p>
            <a:r>
              <a:rPr lang="en-US" sz="4000" dirty="0"/>
              <a:t>Total Points: 0</a:t>
            </a:r>
          </a:p>
        </p:txBody>
      </p:sp>
    </p:spTree>
    <p:extLst>
      <p:ext uri="{BB962C8B-B14F-4D97-AF65-F5344CB8AC3E}">
        <p14:creationId xmlns:p14="http://schemas.microsoft.com/office/powerpoint/2010/main" val="2700613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9936</TotalTime>
  <Words>1210</Words>
  <Application>Microsoft Macintosh PowerPoint</Application>
  <PresentationFormat>Widescreen</PresentationFormat>
  <Paragraphs>157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Before we start, we are going to go through a short 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37</cp:revision>
  <dcterms:created xsi:type="dcterms:W3CDTF">2018-02-15T21:48:15Z</dcterms:created>
  <dcterms:modified xsi:type="dcterms:W3CDTF">2023-07-04T00:17:15Z</dcterms:modified>
</cp:coreProperties>
</file>