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662" r:id="rId3"/>
    <p:sldId id="659" r:id="rId4"/>
    <p:sldId id="660" r:id="rId5"/>
    <p:sldId id="661" r:id="rId6"/>
    <p:sldId id="663" r:id="rId7"/>
    <p:sldId id="669" r:id="rId8"/>
    <p:sldId id="473" r:id="rId9"/>
    <p:sldId id="665" r:id="rId10"/>
    <p:sldId id="594" r:id="rId11"/>
    <p:sldId id="664" r:id="rId12"/>
    <p:sldId id="667" r:id="rId13"/>
    <p:sldId id="6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65347"/>
  </p:normalViewPr>
  <p:slideViewPr>
    <p:cSldViewPr snapToGrid="0">
      <p:cViewPr varScale="1">
        <p:scale>
          <a:sx n="102" d="100"/>
          <a:sy n="102" d="100"/>
        </p:scale>
        <p:origin x="1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DE2C9-E428-6143-B4A9-E8CD9FF1DDE2}" type="datetimeFigureOut">
              <a:rPr lang="en-US" smtClean="0"/>
              <a:t>10/12/23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0704E-08DE-274A-84AF-D6DDF29453B0}" type="slidenum">
              <a:rPr lang="en-US" smtClean="0"/>
              <a:t>‹#›</a:t>
            </a:fld>
            <a:endParaRPr lang="en-US"/>
          </a:p>
        </p:txBody>
      </p:sp>
    </p:spTree>
    <p:extLst>
      <p:ext uri="{BB962C8B-B14F-4D97-AF65-F5344CB8AC3E}">
        <p14:creationId xmlns:p14="http://schemas.microsoft.com/office/powerpoint/2010/main" val="178612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a:t>
            </a:r>
            <a:r>
              <a:rPr lang="zh-CN" altLang="en-US" dirty="0"/>
              <a:t> </a:t>
            </a:r>
            <a:r>
              <a:rPr lang="en-US" altLang="zh-CN" dirty="0"/>
              <a:t>plan</a:t>
            </a:r>
            <a:r>
              <a:rPr lang="zh-CN" altLang="en-US" dirty="0"/>
              <a:t> </a:t>
            </a:r>
            <a:r>
              <a:rPr lang="en-US" altLang="zh-CN" dirty="0"/>
              <a:t>to</a:t>
            </a:r>
            <a:r>
              <a:rPr lang="zh-CN" altLang="en-US" dirty="0"/>
              <a:t> </a:t>
            </a:r>
            <a:r>
              <a:rPr lang="en-US" altLang="zh-CN" dirty="0"/>
              <a:t>use</a:t>
            </a:r>
            <a:r>
              <a:rPr lang="zh-CN" altLang="en-US" dirty="0"/>
              <a:t> </a:t>
            </a:r>
            <a:r>
              <a:rPr lang="en-US" altLang="zh-CN" dirty="0"/>
              <a:t>a</a:t>
            </a:r>
            <a:r>
              <a:rPr lang="zh-CN" altLang="en-US" dirty="0"/>
              <a:t> </a:t>
            </a:r>
            <a:r>
              <a:rPr lang="en-US" altLang="zh-CN" dirty="0"/>
              <a:t>two-armed</a:t>
            </a:r>
            <a:r>
              <a:rPr lang="zh-CN" altLang="en-US" dirty="0"/>
              <a:t> </a:t>
            </a:r>
            <a:r>
              <a:rPr lang="en-US" altLang="zh-CN" dirty="0"/>
              <a:t>bandit</a:t>
            </a:r>
            <a:r>
              <a:rPr lang="zh-CN" altLang="en-US" dirty="0"/>
              <a:t> </a:t>
            </a:r>
            <a:r>
              <a:rPr lang="en-US" altLang="zh-CN" dirty="0"/>
              <a:t>task,</a:t>
            </a:r>
            <a:r>
              <a:rPr lang="zh-CN" altLang="en-US" dirty="0"/>
              <a:t> </a:t>
            </a:r>
            <a:r>
              <a:rPr lang="en-US" altLang="zh-CN" dirty="0"/>
              <a:t>and</a:t>
            </a:r>
            <a:r>
              <a:rPr lang="zh-CN" altLang="en-US" dirty="0"/>
              <a:t> </a:t>
            </a:r>
            <a:r>
              <a:rPr lang="en-US" altLang="zh-CN" dirty="0"/>
              <a:t>the</a:t>
            </a:r>
            <a:r>
              <a:rPr lang="zh-CN" altLang="en-US" dirty="0"/>
              <a:t> </a:t>
            </a:r>
            <a:r>
              <a:rPr lang="en-US" altLang="zh-CN" dirty="0"/>
              <a:t>paradigm</a:t>
            </a:r>
            <a:r>
              <a:rPr lang="zh-CN" altLang="en-US" dirty="0"/>
              <a:t> </a:t>
            </a:r>
            <a:r>
              <a:rPr lang="en-US" altLang="zh-CN" dirty="0"/>
              <a:t>shows</a:t>
            </a:r>
            <a:r>
              <a:rPr lang="zh-CN" altLang="en-US" dirty="0"/>
              <a:t> </a:t>
            </a:r>
            <a:r>
              <a:rPr lang="en-US" altLang="zh-CN" dirty="0"/>
              <a:t>what</a:t>
            </a:r>
            <a:r>
              <a:rPr lang="zh-CN" altLang="en-US" dirty="0"/>
              <a:t> </a:t>
            </a:r>
            <a:r>
              <a:rPr lang="en-US" altLang="zh-CN" dirty="0"/>
              <a:t>children</a:t>
            </a:r>
            <a:r>
              <a:rPr lang="zh-CN" altLang="en-US" dirty="0"/>
              <a:t> </a:t>
            </a:r>
            <a:r>
              <a:rPr lang="en-US" altLang="zh-CN" dirty="0"/>
              <a:t>will</a:t>
            </a:r>
            <a:r>
              <a:rPr lang="zh-CN" altLang="en-US" dirty="0"/>
              <a:t> </a:t>
            </a:r>
            <a:r>
              <a:rPr lang="en-US" altLang="zh-CN" dirty="0"/>
              <a:t>see</a:t>
            </a:r>
            <a:r>
              <a:rPr lang="zh-CN" altLang="en-US" dirty="0"/>
              <a:t> </a:t>
            </a:r>
            <a:r>
              <a:rPr lang="en-US" altLang="zh-CN" dirty="0"/>
              <a:t>in</a:t>
            </a:r>
            <a:r>
              <a:rPr lang="zh-CN" altLang="en-US" dirty="0"/>
              <a:t> </a:t>
            </a:r>
            <a:r>
              <a:rPr lang="en-US" altLang="zh-CN" dirty="0"/>
              <a:t>each</a:t>
            </a:r>
            <a:r>
              <a:rPr lang="zh-CN" altLang="en-US" dirty="0"/>
              <a:t> </a:t>
            </a:r>
            <a:r>
              <a:rPr lang="en-US" altLang="zh-CN" dirty="0"/>
              <a:t>trial</a:t>
            </a:r>
            <a:r>
              <a:rPr lang="zh-CN" altLang="en-US" dirty="0"/>
              <a:t> </a:t>
            </a:r>
            <a:r>
              <a:rPr lang="en-US" altLang="zh-CN" dirty="0"/>
              <a:t>–</a:t>
            </a:r>
            <a:r>
              <a:rPr lang="zh-CN" altLang="en-US" dirty="0"/>
              <a:t> </a:t>
            </a:r>
            <a:r>
              <a:rPr lang="en-US" altLang="zh-CN" dirty="0"/>
              <a:t>choices</a:t>
            </a:r>
            <a:r>
              <a:rPr lang="zh-CN" altLang="en-US" dirty="0"/>
              <a:t> </a:t>
            </a:r>
            <a:r>
              <a:rPr lang="en-US" altLang="zh-CN" dirty="0"/>
              <a:t>were</a:t>
            </a:r>
            <a:r>
              <a:rPr lang="zh-CN" altLang="en-US" dirty="0"/>
              <a:t> </a:t>
            </a:r>
            <a:r>
              <a:rPr lang="en-US" altLang="zh-CN" dirty="0"/>
              <a:t>presented,</a:t>
            </a:r>
            <a:r>
              <a:rPr lang="zh-CN" altLang="en-US" dirty="0"/>
              <a:t> </a:t>
            </a:r>
            <a:r>
              <a:rPr lang="en-US" altLang="zh-CN" dirty="0"/>
              <a:t>they</a:t>
            </a:r>
            <a:r>
              <a:rPr lang="zh-CN" altLang="en-US" dirty="0"/>
              <a:t> </a:t>
            </a:r>
            <a:r>
              <a:rPr lang="en-US" altLang="zh-CN" dirty="0"/>
              <a:t>select</a:t>
            </a:r>
            <a:r>
              <a:rPr lang="zh-CN" altLang="en-US" dirty="0"/>
              <a:t> </a:t>
            </a:r>
            <a:r>
              <a:rPr lang="en-US" altLang="zh-CN" dirty="0"/>
              <a:t>a</a:t>
            </a:r>
            <a:r>
              <a:rPr lang="zh-CN" altLang="en-US" dirty="0"/>
              <a:t> </a:t>
            </a:r>
            <a:r>
              <a:rPr lang="en-US" altLang="zh-CN" dirty="0"/>
              <a:t>choice,</a:t>
            </a:r>
            <a:r>
              <a:rPr lang="zh-CN" altLang="en-US" dirty="0"/>
              <a:t> </a:t>
            </a:r>
            <a:r>
              <a:rPr lang="en-US" altLang="zh-CN" dirty="0"/>
              <a:t>and</a:t>
            </a:r>
            <a:r>
              <a:rPr lang="zh-CN" altLang="en-US" dirty="0"/>
              <a:t> </a:t>
            </a:r>
            <a:r>
              <a:rPr lang="en-US" altLang="zh-CN" dirty="0"/>
              <a:t>receive</a:t>
            </a:r>
            <a:r>
              <a:rPr lang="zh-CN" altLang="en-US" dirty="0"/>
              <a:t> </a:t>
            </a:r>
            <a:r>
              <a:rPr lang="en-US" altLang="zh-CN" dirty="0"/>
              <a:t>feedback</a:t>
            </a:r>
            <a:r>
              <a:rPr lang="zh-CN" altLang="en-US" dirty="0"/>
              <a:t> </a:t>
            </a:r>
            <a:r>
              <a:rPr lang="en-US" altLang="zh-CN" dirty="0"/>
              <a:t>on</a:t>
            </a:r>
            <a:r>
              <a:rPr lang="zh-CN" altLang="en-US" dirty="0"/>
              <a:t> </a:t>
            </a:r>
            <a:r>
              <a:rPr lang="en-US" altLang="zh-CN" dirty="0"/>
              <a:t>reward</a:t>
            </a:r>
            <a:r>
              <a:rPr lang="zh-CN" altLang="en-US" dirty="0"/>
              <a:t> </a:t>
            </a:r>
            <a:r>
              <a:rPr lang="en-US" altLang="zh-CN" dirty="0"/>
              <a:t>points.</a:t>
            </a:r>
          </a:p>
          <a:p>
            <a:endParaRPr lang="en-US" altLang="zh-CN" dirty="0"/>
          </a:p>
          <a:p>
            <a:r>
              <a:rPr lang="en-US" altLang="zh-CN" dirty="0"/>
              <a:t>There</a:t>
            </a:r>
            <a:r>
              <a:rPr lang="zh-CN" altLang="en-US" dirty="0"/>
              <a:t> </a:t>
            </a:r>
            <a:r>
              <a:rPr lang="en-US" altLang="zh-CN" dirty="0"/>
              <a:t>will</a:t>
            </a:r>
            <a:r>
              <a:rPr lang="zh-CN" altLang="en-US" dirty="0"/>
              <a:t> </a:t>
            </a:r>
            <a:r>
              <a:rPr lang="en-US" altLang="zh-CN" dirty="0"/>
              <a:t>be</a:t>
            </a:r>
            <a:r>
              <a:rPr lang="zh-CN" altLang="en-US" dirty="0"/>
              <a:t> </a:t>
            </a:r>
            <a:r>
              <a:rPr lang="en-US" altLang="zh-CN" dirty="0"/>
              <a:t>3</a:t>
            </a:r>
            <a:r>
              <a:rPr lang="zh-CN" altLang="en-US" dirty="0"/>
              <a:t> </a:t>
            </a:r>
            <a:r>
              <a:rPr lang="en-US" altLang="zh-CN" dirty="0"/>
              <a:t>blocks</a:t>
            </a:r>
            <a:r>
              <a:rPr lang="zh-CN" altLang="en-US" dirty="0"/>
              <a:t> </a:t>
            </a:r>
            <a:r>
              <a:rPr lang="en-US" altLang="zh-CN" dirty="0"/>
              <a:t>in</a:t>
            </a:r>
            <a:r>
              <a:rPr lang="zh-CN" altLang="en-US" dirty="0"/>
              <a:t> </a:t>
            </a:r>
            <a:r>
              <a:rPr lang="en-US" altLang="zh-CN" dirty="0"/>
              <a:t>the</a:t>
            </a:r>
            <a:r>
              <a:rPr lang="zh-CN" altLang="en-US" dirty="0"/>
              <a:t> </a:t>
            </a:r>
            <a:r>
              <a:rPr lang="en-US" altLang="zh-CN" dirty="0"/>
              <a:t>task:</a:t>
            </a:r>
            <a:r>
              <a:rPr lang="zh-CN" altLang="en-US" dirty="0"/>
              <a:t> </a:t>
            </a:r>
            <a:r>
              <a:rPr lang="en-US" altLang="zh-CN" dirty="0"/>
              <a:t>stable,</a:t>
            </a:r>
            <a:r>
              <a:rPr lang="zh-CN" altLang="en-US" dirty="0"/>
              <a:t> </a:t>
            </a:r>
            <a:r>
              <a:rPr lang="en-US" altLang="zh-CN" dirty="0"/>
              <a:t>volatile,</a:t>
            </a:r>
            <a:r>
              <a:rPr lang="zh-CN" altLang="en-US" dirty="0"/>
              <a:t> </a:t>
            </a:r>
            <a:r>
              <a:rPr lang="en-US" altLang="zh-CN" dirty="0"/>
              <a:t>and</a:t>
            </a:r>
            <a:r>
              <a:rPr lang="zh-CN" altLang="en-US" dirty="0"/>
              <a:t> </a:t>
            </a:r>
            <a:r>
              <a:rPr lang="en-US" altLang="zh-CN" dirty="0"/>
              <a:t>stochastic.</a:t>
            </a:r>
            <a:r>
              <a:rPr lang="zh-CN" altLang="en-US" dirty="0"/>
              <a:t> </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The</a:t>
            </a:r>
            <a:r>
              <a:rPr lang="zh-CN" altLang="en-US" dirty="0"/>
              <a:t> </a:t>
            </a:r>
            <a:r>
              <a:rPr lang="en-US" altLang="zh-CN" sz="1200" dirty="0">
                <a:effectLst/>
              </a:rPr>
              <a:t>reward</a:t>
            </a:r>
            <a:r>
              <a:rPr lang="zh-CN" altLang="en-US" sz="1200" dirty="0">
                <a:effectLst/>
              </a:rPr>
              <a:t> </a:t>
            </a:r>
            <a:r>
              <a:rPr lang="en-US" altLang="zh-CN" sz="1200" dirty="0">
                <a:effectLst/>
              </a:rPr>
              <a:t>probability</a:t>
            </a:r>
            <a:r>
              <a:rPr lang="zh-CN" altLang="en-US" sz="1200" dirty="0">
                <a:effectLst/>
              </a:rPr>
              <a:t> </a:t>
            </a:r>
            <a:r>
              <a:rPr lang="en-US" altLang="zh-CN" sz="1200" dirty="0">
                <a:effectLst/>
              </a:rPr>
              <a:t>of</a:t>
            </a:r>
            <a:r>
              <a:rPr lang="zh-CN" altLang="en-US" sz="1200" dirty="0">
                <a:effectLst/>
              </a:rPr>
              <a:t> </a:t>
            </a:r>
            <a:r>
              <a:rPr lang="en-US" altLang="zh-CN" sz="1200" dirty="0">
                <a:effectLst/>
              </a:rPr>
              <a:t>the</a:t>
            </a:r>
            <a:r>
              <a:rPr lang="en-US" sz="1200" dirty="0">
                <a:effectLst/>
              </a:rPr>
              <a:t> blue box</a:t>
            </a:r>
            <a:r>
              <a:rPr lang="zh-CN" altLang="en-US" sz="1200" dirty="0">
                <a:effectLst/>
              </a:rPr>
              <a:t> </a:t>
            </a:r>
            <a:r>
              <a:rPr lang="en-US" altLang="zh-CN" sz="1200" dirty="0">
                <a:effectLst/>
              </a:rPr>
              <a:t>will</a:t>
            </a:r>
            <a:r>
              <a:rPr lang="zh-CN" altLang="en-US" sz="1200" dirty="0">
                <a:effectLst/>
              </a:rPr>
              <a:t> </a:t>
            </a:r>
            <a:r>
              <a:rPr lang="en-US" altLang="zh-CN" sz="1200" dirty="0">
                <a:effectLst/>
              </a:rPr>
              <a:t>be</a:t>
            </a:r>
            <a:r>
              <a:rPr lang="zh-CN" altLang="en-US" sz="1200" dirty="0">
                <a:effectLst/>
              </a:rPr>
              <a:t> </a:t>
            </a:r>
            <a:r>
              <a:rPr lang="en-US" altLang="zh-CN" sz="1200" dirty="0">
                <a:effectLst/>
              </a:rPr>
              <a:t>fixed</a:t>
            </a:r>
            <a:r>
              <a:rPr lang="zh-CN" altLang="en-US" sz="1200" dirty="0">
                <a:effectLst/>
              </a:rPr>
              <a:t> </a:t>
            </a:r>
            <a:r>
              <a:rPr lang="en-US" altLang="zh-CN" sz="1200" dirty="0">
                <a:effectLst/>
              </a:rPr>
              <a:t>for</a:t>
            </a:r>
            <a:r>
              <a:rPr lang="zh-CN" altLang="en-US" sz="1200" dirty="0">
                <a:effectLst/>
              </a:rPr>
              <a:t> </a:t>
            </a:r>
            <a:r>
              <a:rPr lang="en-US" altLang="zh-CN" sz="1200" dirty="0">
                <a:effectLst/>
              </a:rPr>
              <a:t>stable</a:t>
            </a:r>
            <a:r>
              <a:rPr lang="zh-CN" altLang="en-US" sz="1200" dirty="0">
                <a:effectLst/>
              </a:rPr>
              <a:t> </a:t>
            </a:r>
            <a:r>
              <a:rPr lang="en-US" altLang="zh-CN" sz="1200" dirty="0">
                <a:effectLst/>
              </a:rPr>
              <a:t>and</a:t>
            </a:r>
            <a:r>
              <a:rPr lang="zh-CN" altLang="en-US" sz="1200" dirty="0">
                <a:effectLst/>
              </a:rPr>
              <a:t> </a:t>
            </a:r>
            <a:r>
              <a:rPr lang="en-US" altLang="zh-CN" sz="1200" dirty="0">
                <a:effectLst/>
              </a:rPr>
              <a:t>stochastic</a:t>
            </a:r>
            <a:r>
              <a:rPr lang="zh-CN" altLang="en-US" sz="1200" dirty="0">
                <a:effectLst/>
              </a:rPr>
              <a:t> </a:t>
            </a:r>
            <a:r>
              <a:rPr lang="en-US" altLang="zh-CN" sz="1200" dirty="0">
                <a:effectLst/>
              </a:rPr>
              <a:t>block,</a:t>
            </a:r>
            <a:r>
              <a:rPr lang="zh-CN" altLang="en-US" sz="1200" dirty="0">
                <a:effectLst/>
              </a:rPr>
              <a:t> </a:t>
            </a:r>
            <a:r>
              <a:rPr lang="en-US" altLang="zh-CN" sz="1200" dirty="0">
                <a:effectLst/>
              </a:rPr>
              <a:t>but</a:t>
            </a:r>
            <a:r>
              <a:rPr lang="zh-CN" altLang="en-US" sz="1200" dirty="0">
                <a:effectLst/>
              </a:rPr>
              <a:t> </a:t>
            </a:r>
            <a:r>
              <a:rPr lang="en-US" altLang="zh-CN" sz="1200" dirty="0">
                <a:effectLst/>
              </a:rPr>
              <a:t>alternate</a:t>
            </a:r>
            <a:r>
              <a:rPr lang="zh-CN" altLang="en-US" sz="1200" dirty="0">
                <a:effectLst/>
              </a:rPr>
              <a:t> </a:t>
            </a:r>
            <a:r>
              <a:rPr lang="en-US" altLang="zh-CN" sz="1200" dirty="0">
                <a:effectLst/>
              </a:rPr>
              <a:t>from</a:t>
            </a:r>
            <a:r>
              <a:rPr lang="zh-CN" altLang="en-US" sz="1200" dirty="0">
                <a:effectLst/>
              </a:rPr>
              <a:t> </a:t>
            </a:r>
            <a:r>
              <a:rPr lang="en-US" altLang="zh-CN" sz="1200" dirty="0">
                <a:effectLst/>
              </a:rPr>
              <a:t>low</a:t>
            </a:r>
            <a:r>
              <a:rPr lang="zh-CN" altLang="en-US" sz="1200" dirty="0">
                <a:effectLst/>
              </a:rPr>
              <a:t> </a:t>
            </a:r>
            <a:r>
              <a:rPr lang="en-US" altLang="zh-CN" sz="1200" dirty="0">
                <a:effectLst/>
              </a:rPr>
              <a:t>to</a:t>
            </a:r>
            <a:r>
              <a:rPr lang="zh-CN" altLang="en-US" sz="1200" dirty="0">
                <a:effectLst/>
              </a:rPr>
              <a:t> </a:t>
            </a:r>
            <a:r>
              <a:rPr lang="en-US" altLang="zh-CN" sz="1200" dirty="0">
                <a:effectLst/>
              </a:rPr>
              <a:t>high</a:t>
            </a:r>
            <a:r>
              <a:rPr lang="zh-CN" altLang="en-US" sz="1200" dirty="0">
                <a:effectLst/>
              </a:rPr>
              <a:t> </a:t>
            </a:r>
            <a:r>
              <a:rPr lang="en-US" altLang="zh-CN" sz="1200" dirty="0">
                <a:effectLst/>
              </a:rPr>
              <a:t>in</a:t>
            </a:r>
            <a:r>
              <a:rPr lang="zh-CN" altLang="en-US" sz="1200" dirty="0">
                <a:effectLst/>
              </a:rPr>
              <a:t> </a:t>
            </a:r>
            <a:r>
              <a:rPr lang="en-US" altLang="zh-CN" sz="1200" dirty="0">
                <a:effectLst/>
              </a:rPr>
              <a:t>the</a:t>
            </a:r>
            <a:r>
              <a:rPr lang="zh-CN" altLang="en-US" sz="1200" dirty="0">
                <a:effectLst/>
              </a:rPr>
              <a:t> </a:t>
            </a:r>
            <a:r>
              <a:rPr lang="en-US" altLang="zh-CN" sz="1200" dirty="0">
                <a:effectLst/>
              </a:rPr>
              <a:t>volatile</a:t>
            </a:r>
            <a:r>
              <a:rPr lang="zh-CN" altLang="en-US" sz="1200" dirty="0">
                <a:effectLst/>
              </a:rPr>
              <a:t> </a:t>
            </a:r>
            <a:r>
              <a:rPr lang="en-US" altLang="zh-CN" sz="1200" dirty="0">
                <a:effectLst/>
              </a:rPr>
              <a:t>block;</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The</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variance</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of</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reward</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points</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will</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be</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low</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(e.g.,</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5)</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in</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the</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stable</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and</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200" dirty="0">
                <a:effectLst/>
              </a:rPr>
              <a:t>volatile</a:t>
            </a:r>
            <a:r>
              <a:rPr lang="zh-CN" altLang="en-US" sz="1200" dirty="0">
                <a:effectLst/>
              </a:rPr>
              <a:t> </a:t>
            </a:r>
            <a:r>
              <a:rPr lang="en-US" altLang="zh-CN" sz="1200" dirty="0">
                <a:effectLst/>
              </a:rPr>
              <a:t>block,</a:t>
            </a:r>
            <a:r>
              <a:rPr lang="zh-CN" altLang="en-US" sz="1200" dirty="0">
                <a:effectLst/>
              </a:rPr>
              <a:t> </a:t>
            </a:r>
            <a:r>
              <a:rPr lang="en-US" altLang="zh-CN" sz="1200" dirty="0">
                <a:effectLst/>
              </a:rPr>
              <a:t>but</a:t>
            </a:r>
            <a:r>
              <a:rPr lang="zh-CN" altLang="en-US" sz="1200" dirty="0">
                <a:effectLst/>
              </a:rPr>
              <a:t> </a:t>
            </a:r>
            <a:r>
              <a:rPr lang="en-US" altLang="zh-CN" sz="1200" dirty="0">
                <a:effectLst/>
              </a:rPr>
              <a:t>higher</a:t>
            </a:r>
            <a:r>
              <a:rPr lang="zh-CN" altLang="en-US" sz="1200" dirty="0">
                <a:effectLst/>
              </a:rPr>
              <a:t> </a:t>
            </a:r>
            <a:r>
              <a:rPr lang="en-US" altLang="zh-CN" sz="1200" dirty="0">
                <a:effectLst/>
              </a:rPr>
              <a:t>(e.g.,</a:t>
            </a:r>
            <a:r>
              <a:rPr lang="zh-CN" altLang="en-US" sz="1200" dirty="0">
                <a:effectLst/>
              </a:rPr>
              <a:t> </a:t>
            </a:r>
            <a:r>
              <a:rPr lang="en-US" altLang="zh-CN" sz="1200" dirty="0">
                <a:effectLst/>
              </a:rPr>
              <a:t>20)</a:t>
            </a:r>
            <a:r>
              <a:rPr lang="zh-CN" altLang="en-US" sz="1200" dirty="0">
                <a:effectLst/>
              </a:rPr>
              <a:t> </a:t>
            </a:r>
            <a:r>
              <a:rPr lang="en-US" altLang="zh-CN" sz="1200" dirty="0">
                <a:effectLst/>
              </a:rPr>
              <a:t>in</a:t>
            </a:r>
            <a:r>
              <a:rPr lang="zh-CN" altLang="en-US" sz="1200" dirty="0">
                <a:effectLst/>
              </a:rPr>
              <a:t> </a:t>
            </a:r>
            <a:r>
              <a:rPr lang="en-US" altLang="zh-CN" sz="1200" dirty="0">
                <a:effectLst/>
              </a:rPr>
              <a:t>the</a:t>
            </a:r>
            <a:r>
              <a:rPr lang="zh-CN" altLang="en-US" sz="1200" dirty="0">
                <a:effectLst/>
              </a:rPr>
              <a:t> </a:t>
            </a:r>
            <a:r>
              <a:rPr lang="en-US" altLang="zh-CN" sz="1200" dirty="0">
                <a:effectLst/>
              </a:rPr>
              <a:t>stochastic</a:t>
            </a:r>
            <a:r>
              <a:rPr lang="zh-CN" altLang="en-US" sz="1200" dirty="0">
                <a:effectLst/>
              </a:rPr>
              <a:t> </a:t>
            </a:r>
            <a:r>
              <a:rPr lang="en-US" altLang="zh-CN" sz="1200" dirty="0">
                <a:effectLst/>
              </a:rPr>
              <a:t>block.</a:t>
            </a:r>
            <a:r>
              <a:rPr lang="zh-CN" altLang="en-US" sz="1200" dirty="0">
                <a:effectLst/>
              </a:rPr>
              <a:t> </a:t>
            </a:r>
            <a:endParaRPr lang="en-US" altLang="zh-CN" sz="1200" dirty="0">
              <a:effectLst/>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One</a:t>
            </a:r>
            <a:r>
              <a:rPr lang="zh-CN" altLang="en-US" dirty="0"/>
              <a:t> </a:t>
            </a:r>
            <a:r>
              <a:rPr lang="en-US" altLang="zh-CN" dirty="0"/>
              <a:t>hypothesis</a:t>
            </a:r>
            <a:r>
              <a:rPr lang="zh-CN" altLang="en-US" dirty="0"/>
              <a:t> </a:t>
            </a:r>
            <a:r>
              <a:rPr lang="en-US" altLang="zh-CN" dirty="0"/>
              <a:t>that</a:t>
            </a:r>
            <a:r>
              <a:rPr lang="zh-CN" altLang="en-US" dirty="0"/>
              <a:t> </a:t>
            </a:r>
            <a:r>
              <a:rPr lang="en-US" altLang="zh-CN" dirty="0"/>
              <a:t>we’d</a:t>
            </a:r>
            <a:r>
              <a:rPr lang="zh-CN" altLang="en-US" dirty="0"/>
              <a:t> </a:t>
            </a:r>
            <a:r>
              <a:rPr lang="en-US" altLang="zh-CN" dirty="0"/>
              <a:t>be</a:t>
            </a:r>
            <a:r>
              <a:rPr lang="zh-CN" altLang="en-US" dirty="0"/>
              <a:t> </a:t>
            </a:r>
            <a:r>
              <a:rPr lang="en-US" altLang="zh-CN" dirty="0"/>
              <a:t>interested</a:t>
            </a:r>
            <a:r>
              <a:rPr lang="zh-CN" altLang="en-US" dirty="0"/>
              <a:t> </a:t>
            </a:r>
            <a:r>
              <a:rPr lang="en-US" altLang="zh-CN" dirty="0"/>
              <a:t>in</a:t>
            </a:r>
            <a:r>
              <a:rPr lang="zh-CN" altLang="en-US" dirty="0"/>
              <a:t> </a:t>
            </a:r>
            <a:r>
              <a:rPr lang="en-US" altLang="zh-CN" dirty="0"/>
              <a:t>testing</a:t>
            </a:r>
            <a:r>
              <a:rPr lang="zh-CN" altLang="en-US" dirty="0"/>
              <a:t> </a:t>
            </a:r>
            <a:r>
              <a:rPr lang="en-US" altLang="zh-CN" dirty="0"/>
              <a:t>is,</a:t>
            </a:r>
            <a:r>
              <a:rPr lang="zh-CN" altLang="en-US" dirty="0"/>
              <a:t> </a:t>
            </a:r>
            <a:r>
              <a:rPr lang="en-US" altLang="zh-CN" dirty="0"/>
              <a:t>the</a:t>
            </a:r>
            <a:r>
              <a:rPr lang="zh-CN" altLang="en-US" dirty="0"/>
              <a:t> </a:t>
            </a:r>
            <a:r>
              <a:rPr lang="en-US" altLang="zh-CN" dirty="0"/>
              <a:t>estimation</a:t>
            </a:r>
            <a:r>
              <a:rPr lang="zh-CN" altLang="en-US" dirty="0"/>
              <a:t> </a:t>
            </a:r>
            <a:r>
              <a:rPr lang="en-US" altLang="zh-CN" dirty="0"/>
              <a:t>for</a:t>
            </a:r>
            <a:r>
              <a:rPr lang="zh-CN" altLang="en-US" dirty="0"/>
              <a:t> </a:t>
            </a:r>
            <a:r>
              <a:rPr lang="en-US" altLang="zh-CN" dirty="0"/>
              <a:t>for</a:t>
            </a:r>
            <a:r>
              <a:rPr lang="zh-CN" altLang="en-US" dirty="0"/>
              <a:t> </a:t>
            </a:r>
            <a:r>
              <a:rPr lang="en-US" altLang="zh-CN" dirty="0"/>
              <a:t>s</a:t>
            </a:r>
            <a:r>
              <a:rPr lang="en-US" dirty="0"/>
              <a:t>tochasticity and volatility</a:t>
            </a:r>
            <a:r>
              <a:rPr lang="zh-CN" altLang="en-US" dirty="0"/>
              <a:t> </a:t>
            </a:r>
            <a:r>
              <a:rPr lang="en-US" altLang="zh-CN" dirty="0"/>
              <a:t>would</a:t>
            </a:r>
            <a:r>
              <a:rPr lang="zh-CN" altLang="en-US" dirty="0"/>
              <a:t> </a:t>
            </a:r>
            <a:r>
              <a:rPr lang="en-US" altLang="zh-CN" dirty="0"/>
              <a:t>adjust</a:t>
            </a:r>
            <a:r>
              <a:rPr lang="zh-CN" altLang="en-US" dirty="0"/>
              <a:t> </a:t>
            </a:r>
            <a:r>
              <a:rPr lang="en-US" altLang="zh-CN" dirty="0"/>
              <a:t>accordingly</a:t>
            </a:r>
            <a:r>
              <a:rPr lang="zh-CN" altLang="en-US" dirty="0"/>
              <a:t> </a:t>
            </a:r>
            <a:r>
              <a:rPr lang="en-US" altLang="zh-CN" dirty="0"/>
              <a:t>in</a:t>
            </a:r>
            <a:r>
              <a:rPr lang="zh-CN" altLang="en-US" dirty="0"/>
              <a:t> </a:t>
            </a:r>
            <a:r>
              <a:rPr lang="en-US" altLang="zh-CN" dirty="0"/>
              <a:t>each</a:t>
            </a:r>
            <a:r>
              <a:rPr lang="zh-CN" altLang="en-US" dirty="0"/>
              <a:t> </a:t>
            </a:r>
            <a:r>
              <a:rPr lang="en-US" altLang="zh-CN" dirty="0"/>
              <a:t>block,</a:t>
            </a:r>
            <a:r>
              <a:rPr lang="zh-CN" altLang="en-US" dirty="0"/>
              <a:t> </a:t>
            </a:r>
            <a:r>
              <a:rPr lang="en-US" altLang="zh-CN" dirty="0"/>
              <a:t>which</a:t>
            </a:r>
            <a:r>
              <a:rPr lang="zh-CN" altLang="en-US" dirty="0"/>
              <a:t> </a:t>
            </a:r>
            <a:r>
              <a:rPr lang="en-US" altLang="zh-CN" dirty="0"/>
              <a:t>results</a:t>
            </a:r>
            <a:r>
              <a:rPr lang="zh-CN" altLang="en-US" dirty="0"/>
              <a:t> </a:t>
            </a:r>
            <a:r>
              <a:rPr lang="en-US" altLang="zh-CN" dirty="0"/>
              <a:t>in</a:t>
            </a:r>
            <a:r>
              <a:rPr lang="zh-CN" altLang="en-US" dirty="0"/>
              <a:t> </a:t>
            </a:r>
            <a:r>
              <a:rPr lang="en-US" altLang="zh-CN" dirty="0"/>
              <a:t>opposing</a:t>
            </a:r>
            <a:r>
              <a:rPr lang="zh-CN" altLang="en-US" dirty="0"/>
              <a:t> </a:t>
            </a:r>
            <a:r>
              <a:rPr lang="en-US" altLang="zh-CN" dirty="0"/>
              <a:t>changes</a:t>
            </a:r>
            <a:r>
              <a:rPr lang="zh-CN" altLang="en-US" dirty="0"/>
              <a:t> </a:t>
            </a:r>
            <a:r>
              <a:rPr lang="en-US" altLang="zh-CN" dirty="0"/>
              <a:t>in</a:t>
            </a:r>
            <a:r>
              <a:rPr lang="zh-CN" altLang="en-US" dirty="0"/>
              <a:t> </a:t>
            </a:r>
            <a:r>
              <a:rPr lang="en-US" altLang="zh-CN" dirty="0"/>
              <a:t>learning</a:t>
            </a:r>
            <a:r>
              <a:rPr lang="zh-CN" altLang="en-US" dirty="0"/>
              <a:t> </a:t>
            </a:r>
            <a:r>
              <a:rPr lang="en-US" altLang="zh-CN" dirty="0"/>
              <a:t>rate.</a:t>
            </a:r>
            <a:r>
              <a:rPr lang="zh-CN" altLang="en-US" dirty="0"/>
              <a:t> </a:t>
            </a:r>
            <a:r>
              <a:rPr lang="en-US" altLang="zh-CN" dirty="0"/>
              <a:t>And</a:t>
            </a:r>
            <a:r>
              <a:rPr lang="zh-CN" altLang="en-US" dirty="0"/>
              <a:t> </a:t>
            </a:r>
            <a:r>
              <a:rPr lang="en-US" altLang="zh-CN" dirty="0"/>
              <a:t>this</a:t>
            </a:r>
            <a:r>
              <a:rPr lang="zh-CN" altLang="en-US" dirty="0"/>
              <a:t> </a:t>
            </a:r>
            <a:r>
              <a:rPr lang="en-US" altLang="zh-CN" dirty="0"/>
              <a:t>effect</a:t>
            </a:r>
            <a:r>
              <a:rPr lang="zh-CN" altLang="en-US" dirty="0"/>
              <a:t> </a:t>
            </a:r>
            <a:r>
              <a:rPr lang="en-US" altLang="zh-CN" dirty="0"/>
              <a:t>might</a:t>
            </a:r>
            <a:r>
              <a:rPr lang="zh-CN" altLang="en-US" dirty="0"/>
              <a:t> </a:t>
            </a:r>
            <a:r>
              <a:rPr lang="en-US" altLang="zh-CN" dirty="0"/>
              <a:t>be</a:t>
            </a:r>
            <a:r>
              <a:rPr lang="zh-CN" altLang="en-US" dirty="0"/>
              <a:t> </a:t>
            </a:r>
            <a:r>
              <a:rPr lang="en-US" altLang="zh-CN" dirty="0"/>
              <a:t>more</a:t>
            </a:r>
            <a:r>
              <a:rPr lang="zh-CN" altLang="en-US" dirty="0"/>
              <a:t> </a:t>
            </a:r>
            <a:r>
              <a:rPr lang="en-US" altLang="zh-CN" dirty="0"/>
              <a:t>evident</a:t>
            </a:r>
            <a:r>
              <a:rPr lang="zh-CN" altLang="en-US" dirty="0"/>
              <a:t> </a:t>
            </a:r>
            <a:r>
              <a:rPr lang="en-US" altLang="zh-CN" dirty="0"/>
              <a:t>in</a:t>
            </a:r>
            <a:r>
              <a:rPr lang="zh-CN" altLang="en-US" dirty="0"/>
              <a:t> </a:t>
            </a:r>
            <a:r>
              <a:rPr lang="en-US" altLang="zh-CN" dirty="0"/>
              <a:t>children</a:t>
            </a:r>
            <a:r>
              <a:rPr lang="zh-CN" altLang="en-US" dirty="0"/>
              <a:t> </a:t>
            </a:r>
            <a:r>
              <a:rPr lang="en-US" altLang="zh-CN" dirty="0"/>
              <a:t>with</a:t>
            </a:r>
            <a:r>
              <a:rPr lang="zh-CN" altLang="en-US" dirty="0"/>
              <a:t> </a:t>
            </a:r>
            <a:r>
              <a:rPr lang="en-US" altLang="zh-CN" dirty="0"/>
              <a:t>high</a:t>
            </a:r>
            <a:r>
              <a:rPr lang="zh-CN" altLang="en-US" dirty="0"/>
              <a:t> </a:t>
            </a:r>
            <a:r>
              <a:rPr lang="en-US" altLang="zh-CN" dirty="0"/>
              <a:t>unpredictability.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a:t>
            </a:r>
            <a:r>
              <a:rPr lang="zh-CN" altLang="en-US" dirty="0"/>
              <a:t> </a:t>
            </a:r>
            <a:r>
              <a:rPr lang="en-US" altLang="zh-CN" dirty="0"/>
              <a:t>one</a:t>
            </a:r>
            <a:r>
              <a:rPr lang="zh-CN" altLang="en-US" dirty="0"/>
              <a:t> </a:t>
            </a:r>
            <a:r>
              <a:rPr lang="en-US" altLang="zh-CN" dirty="0"/>
              <a:t>possible</a:t>
            </a:r>
            <a:r>
              <a:rPr lang="zh-CN" altLang="en-US" dirty="0"/>
              <a:t> </a:t>
            </a:r>
            <a:r>
              <a:rPr lang="en-US" altLang="zh-CN" dirty="0"/>
              <a:t>factor</a:t>
            </a:r>
            <a:r>
              <a:rPr lang="zh-CN" altLang="en-US" dirty="0"/>
              <a:t> </a:t>
            </a:r>
            <a:r>
              <a:rPr lang="en-US" altLang="zh-CN" dirty="0"/>
              <a:t>that</a:t>
            </a:r>
            <a:r>
              <a:rPr lang="zh-CN" altLang="en-US" dirty="0"/>
              <a:t> </a:t>
            </a:r>
            <a:r>
              <a:rPr lang="en-US" altLang="zh-CN" dirty="0"/>
              <a:t>would</a:t>
            </a:r>
            <a:r>
              <a:rPr lang="zh-CN" altLang="en-US" dirty="0"/>
              <a:t> </a:t>
            </a:r>
            <a:r>
              <a:rPr lang="en-US" altLang="zh-CN" dirty="0"/>
              <a:t>complicate</a:t>
            </a:r>
            <a:r>
              <a:rPr lang="zh-CN" altLang="en-US" dirty="0"/>
              <a:t> </a:t>
            </a:r>
            <a:r>
              <a:rPr lang="en-US" altLang="zh-CN" dirty="0"/>
              <a:t>the</a:t>
            </a:r>
            <a:r>
              <a:rPr lang="zh-CN" altLang="en-US" dirty="0"/>
              <a:t> </a:t>
            </a:r>
            <a:r>
              <a:rPr lang="en-US" altLang="zh-CN" dirty="0"/>
              <a:t>story</a:t>
            </a:r>
            <a:r>
              <a:rPr lang="zh-CN" altLang="en-US" dirty="0"/>
              <a:t> </a:t>
            </a:r>
            <a:r>
              <a:rPr lang="en-US" altLang="zh-CN" dirty="0"/>
              <a:t>is</a:t>
            </a:r>
            <a:r>
              <a:rPr lang="zh-CN" altLang="en-US" dirty="0"/>
              <a:t> </a:t>
            </a:r>
            <a:r>
              <a:rPr lang="en-US" altLang="zh-CN" dirty="0"/>
              <a:t>that</a:t>
            </a:r>
            <a:r>
              <a:rPr lang="zh-CN" altLang="en-US" dirty="0"/>
              <a:t> </a:t>
            </a:r>
            <a:r>
              <a:rPr lang="en-US" altLang="zh-CN" dirty="0"/>
              <a:t>the</a:t>
            </a:r>
            <a:r>
              <a:rPr lang="zh-CN" altLang="en-US" dirty="0"/>
              <a:t> </a:t>
            </a:r>
            <a:r>
              <a:rPr lang="en-US" altLang="zh-CN" dirty="0"/>
              <a:t>estimation</a:t>
            </a:r>
            <a:r>
              <a:rPr lang="zh-CN" altLang="en-US" dirty="0"/>
              <a:t> </a:t>
            </a:r>
            <a:r>
              <a:rPr lang="en-US" altLang="zh-CN" dirty="0"/>
              <a:t>for</a:t>
            </a:r>
            <a:r>
              <a:rPr lang="zh-CN" altLang="en-US" dirty="0"/>
              <a:t> </a:t>
            </a:r>
            <a:r>
              <a:rPr lang="en-US" altLang="zh-CN" dirty="0"/>
              <a:t>s</a:t>
            </a:r>
            <a:r>
              <a:rPr lang="en-US" dirty="0"/>
              <a:t>tochasticity and volatility</a:t>
            </a:r>
            <a:r>
              <a:rPr lang="zh-CN" altLang="en-US" dirty="0"/>
              <a:t> </a:t>
            </a:r>
            <a:r>
              <a:rPr lang="en-US" altLang="zh-CN" dirty="0"/>
              <a:t>will</a:t>
            </a:r>
            <a:r>
              <a:rPr lang="zh-CN" altLang="en-US" dirty="0"/>
              <a:t> </a:t>
            </a:r>
            <a:r>
              <a:rPr lang="en-US" altLang="zh-CN" dirty="0"/>
              <a:t>not</a:t>
            </a:r>
            <a:r>
              <a:rPr lang="zh-CN" altLang="en-US" dirty="0"/>
              <a:t> </a:t>
            </a:r>
            <a:r>
              <a:rPr lang="en-US" altLang="zh-CN" dirty="0"/>
              <a:t>be</a:t>
            </a:r>
            <a:r>
              <a:rPr lang="zh-CN" altLang="en-US" dirty="0"/>
              <a:t> </a:t>
            </a:r>
            <a:r>
              <a:rPr lang="en-US" altLang="zh-CN" dirty="0"/>
              <a:t>a</a:t>
            </a:r>
            <a:r>
              <a:rPr lang="zh-CN" altLang="en-US" dirty="0"/>
              <a:t> </a:t>
            </a:r>
            <a:r>
              <a:rPr lang="en-US" altLang="zh-CN" dirty="0"/>
              <a:t>uniform</a:t>
            </a:r>
            <a:r>
              <a:rPr lang="zh-CN" altLang="en-US" dirty="0"/>
              <a:t> </a:t>
            </a:r>
            <a:r>
              <a:rPr lang="en-US" altLang="zh-CN" dirty="0"/>
              <a:t>pattern</a:t>
            </a:r>
            <a:r>
              <a:rPr lang="zh-CN" altLang="en-US" dirty="0"/>
              <a:t> </a:t>
            </a:r>
            <a:r>
              <a:rPr lang="en-US" altLang="zh-CN" dirty="0"/>
              <a:t>even</a:t>
            </a:r>
            <a:r>
              <a:rPr lang="zh-CN" altLang="en-US" dirty="0"/>
              <a:t> </a:t>
            </a:r>
            <a:r>
              <a:rPr lang="en-US" altLang="zh-CN" dirty="0"/>
              <a:t>within</a:t>
            </a:r>
            <a:r>
              <a:rPr lang="zh-CN" altLang="en-US" dirty="0"/>
              <a:t> </a:t>
            </a:r>
            <a:r>
              <a:rPr lang="en-US" altLang="zh-CN" dirty="0"/>
              <a:t>children</a:t>
            </a:r>
            <a:r>
              <a:rPr lang="zh-CN" altLang="en-US" dirty="0"/>
              <a:t> </a:t>
            </a:r>
            <a:r>
              <a:rPr lang="en-US" altLang="zh-CN" dirty="0"/>
              <a:t>with</a:t>
            </a:r>
            <a:r>
              <a:rPr lang="zh-CN" altLang="en-US" dirty="0"/>
              <a:t> </a:t>
            </a:r>
            <a:r>
              <a:rPr lang="en-US" altLang="zh-CN" dirty="0"/>
              <a:t>unpredictability.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altLang="zh-CN" sz="1200" dirty="0">
                <a:effectLst/>
              </a:rPr>
              <a:t>Debating:</a:t>
            </a:r>
          </a:p>
          <a:p>
            <a:r>
              <a:rPr lang="en-US" altLang="zh-CN" sz="1200" dirty="0">
                <a:effectLst/>
              </a:rPr>
              <a:t>Whether</a:t>
            </a:r>
            <a:r>
              <a:rPr lang="zh-CN" altLang="en-US" sz="1200" dirty="0">
                <a:effectLst/>
              </a:rPr>
              <a:t> </a:t>
            </a:r>
            <a:r>
              <a:rPr lang="en-US" altLang="zh-CN" sz="1200" dirty="0">
                <a:effectLst/>
              </a:rPr>
              <a:t>the</a:t>
            </a:r>
            <a:r>
              <a:rPr lang="zh-CN" altLang="en-US" sz="1200" dirty="0">
                <a:effectLst/>
              </a:rPr>
              <a:t> </a:t>
            </a:r>
            <a:r>
              <a:rPr lang="en-US" altLang="zh-CN" sz="1200" dirty="0">
                <a:effectLst/>
              </a:rPr>
              <a:t>stable</a:t>
            </a:r>
            <a:r>
              <a:rPr lang="zh-CN" altLang="en-US" sz="1200" dirty="0">
                <a:effectLst/>
              </a:rPr>
              <a:t> </a:t>
            </a:r>
            <a:r>
              <a:rPr lang="en-US" altLang="zh-CN" sz="1200" dirty="0">
                <a:effectLst/>
              </a:rPr>
              <a:t>block</a:t>
            </a:r>
            <a:r>
              <a:rPr lang="zh-CN" altLang="en-US" sz="1200" dirty="0">
                <a:effectLst/>
              </a:rPr>
              <a:t> </a:t>
            </a:r>
            <a:r>
              <a:rPr lang="en-US" altLang="zh-CN" sz="1200" dirty="0">
                <a:effectLst/>
              </a:rPr>
              <a:t>should</a:t>
            </a:r>
            <a:r>
              <a:rPr lang="zh-CN" altLang="en-US" sz="1200" dirty="0">
                <a:effectLst/>
              </a:rPr>
              <a:t> </a:t>
            </a:r>
            <a:r>
              <a:rPr lang="en-US" altLang="zh-CN" sz="1200" dirty="0">
                <a:effectLst/>
              </a:rPr>
              <a:t>be</a:t>
            </a:r>
            <a:r>
              <a:rPr lang="zh-CN" altLang="en-US" sz="1200" dirty="0">
                <a:effectLst/>
              </a:rPr>
              <a:t> </a:t>
            </a:r>
            <a:r>
              <a:rPr lang="en-US" altLang="zh-CN" sz="1200" dirty="0">
                <a:effectLst/>
              </a:rPr>
              <a:t>deterministic,</a:t>
            </a:r>
            <a:r>
              <a:rPr lang="zh-CN" altLang="en-US" sz="1200" dirty="0">
                <a:effectLst/>
              </a:rPr>
              <a:t> </a:t>
            </a:r>
            <a:r>
              <a:rPr lang="en-US" altLang="zh-CN" sz="1200" dirty="0">
                <a:effectLst/>
              </a:rPr>
              <a:t>such</a:t>
            </a:r>
            <a:r>
              <a:rPr lang="zh-CN" altLang="en-US" sz="1200" dirty="0">
                <a:effectLst/>
              </a:rPr>
              <a:t> </a:t>
            </a:r>
            <a:r>
              <a:rPr lang="en-US" altLang="zh-CN" sz="1200" dirty="0">
                <a:effectLst/>
              </a:rPr>
              <a:t>that</a:t>
            </a:r>
            <a:r>
              <a:rPr lang="zh-CN" altLang="en-US" sz="1200" dirty="0">
                <a:effectLst/>
              </a:rPr>
              <a:t> </a:t>
            </a:r>
            <a:r>
              <a:rPr lang="en-US" altLang="zh-CN" sz="1200" dirty="0">
                <a:effectLst/>
              </a:rPr>
              <a:t>reward</a:t>
            </a:r>
            <a:r>
              <a:rPr lang="zh-CN" altLang="en-US" sz="1200" dirty="0">
                <a:effectLst/>
              </a:rPr>
              <a:t> </a:t>
            </a:r>
            <a:r>
              <a:rPr lang="en-US" altLang="zh-CN" sz="1200" dirty="0">
                <a:effectLst/>
              </a:rPr>
              <a:t>probability</a:t>
            </a:r>
            <a:r>
              <a:rPr lang="zh-CN" altLang="en-US" sz="1200" dirty="0">
                <a:effectLst/>
              </a:rPr>
              <a:t> </a:t>
            </a:r>
            <a:r>
              <a:rPr lang="en-US" altLang="zh-CN" sz="1200" dirty="0">
                <a:effectLst/>
              </a:rPr>
              <a:t>of</a:t>
            </a:r>
            <a:r>
              <a:rPr lang="zh-CN" altLang="en-US" sz="1200" dirty="0">
                <a:effectLst/>
              </a:rPr>
              <a:t> </a:t>
            </a:r>
            <a:r>
              <a:rPr lang="en-US" altLang="zh-CN" sz="1200" dirty="0">
                <a:effectLst/>
              </a:rPr>
              <a:t>the</a:t>
            </a:r>
            <a:r>
              <a:rPr lang="zh-CN" altLang="en-US" sz="1200" dirty="0">
                <a:effectLst/>
              </a:rPr>
              <a:t> </a:t>
            </a:r>
            <a:r>
              <a:rPr lang="en-US" altLang="zh-CN" sz="1200" dirty="0">
                <a:effectLst/>
              </a:rPr>
              <a:t>blue</a:t>
            </a:r>
            <a:r>
              <a:rPr lang="zh-CN" altLang="en-US" sz="1200" dirty="0">
                <a:effectLst/>
              </a:rPr>
              <a:t> </a:t>
            </a:r>
            <a:r>
              <a:rPr lang="en-US" altLang="zh-CN" sz="1200" dirty="0">
                <a:effectLst/>
              </a:rPr>
              <a:t>box</a:t>
            </a:r>
            <a:r>
              <a:rPr lang="zh-CN" altLang="en-US" sz="1200" dirty="0">
                <a:effectLst/>
              </a:rPr>
              <a:t> </a:t>
            </a:r>
            <a:r>
              <a:rPr lang="en-US" altLang="zh-CN" sz="1200" dirty="0">
                <a:effectLst/>
              </a:rPr>
              <a:t>is</a:t>
            </a:r>
            <a:r>
              <a:rPr lang="zh-CN" altLang="en-US" sz="1200" dirty="0">
                <a:effectLst/>
              </a:rPr>
              <a:t> </a:t>
            </a:r>
            <a:r>
              <a:rPr lang="en-US" altLang="zh-CN" sz="1200" dirty="0">
                <a:effectLst/>
              </a:rPr>
              <a:t>100%</a:t>
            </a:r>
            <a:r>
              <a:rPr lang="zh-CN" altLang="en-US" sz="1200" dirty="0">
                <a:effectLst/>
              </a:rPr>
              <a:t> </a:t>
            </a:r>
            <a:r>
              <a:rPr lang="en-US" altLang="zh-CN" sz="1200" dirty="0">
                <a:effectLst/>
              </a:rPr>
              <a:t>instead</a:t>
            </a:r>
            <a:r>
              <a:rPr lang="zh-CN" altLang="en-US" sz="1200" dirty="0">
                <a:effectLst/>
              </a:rPr>
              <a:t> </a:t>
            </a:r>
            <a:r>
              <a:rPr lang="en-US" altLang="zh-CN" sz="1200" dirty="0">
                <a:effectLst/>
              </a:rPr>
              <a:t>of</a:t>
            </a:r>
            <a:r>
              <a:rPr lang="zh-CN" altLang="en-US" sz="1200" dirty="0">
                <a:effectLst/>
              </a:rPr>
              <a:t> </a:t>
            </a:r>
            <a:r>
              <a:rPr lang="en-US" altLang="zh-CN" sz="1200" dirty="0">
                <a:effectLst/>
              </a:rPr>
              <a:t>probabilistic?</a:t>
            </a:r>
          </a:p>
          <a:p>
            <a:r>
              <a:rPr lang="en-US" altLang="zh-CN" sz="1200" dirty="0">
                <a:effectLst/>
              </a:rPr>
              <a:t>Whether</a:t>
            </a:r>
            <a:r>
              <a:rPr lang="zh-CN" altLang="en-US" sz="1200" dirty="0">
                <a:effectLst/>
              </a:rPr>
              <a:t> </a:t>
            </a:r>
            <a:r>
              <a:rPr lang="en-US" altLang="zh-CN" sz="1200" dirty="0">
                <a:effectLst/>
              </a:rPr>
              <a:t>reward</a:t>
            </a:r>
            <a:r>
              <a:rPr lang="zh-CN" altLang="en-US" sz="1200" dirty="0">
                <a:effectLst/>
              </a:rPr>
              <a:t> </a:t>
            </a:r>
            <a:r>
              <a:rPr lang="en-US" altLang="zh-CN" sz="1200" dirty="0">
                <a:effectLst/>
              </a:rPr>
              <a:t>points</a:t>
            </a:r>
            <a:r>
              <a:rPr lang="zh-CN" altLang="en-US" sz="1200" dirty="0">
                <a:effectLst/>
              </a:rPr>
              <a:t> </a:t>
            </a:r>
            <a:r>
              <a:rPr lang="en-US" altLang="zh-CN" sz="1200" dirty="0">
                <a:effectLst/>
              </a:rPr>
              <a:t>should</a:t>
            </a:r>
            <a:r>
              <a:rPr lang="zh-CN" altLang="en-US" sz="1200" dirty="0">
                <a:effectLst/>
              </a:rPr>
              <a:t> </a:t>
            </a:r>
            <a:r>
              <a:rPr lang="en-US" altLang="zh-CN" sz="1200" dirty="0">
                <a:effectLst/>
              </a:rPr>
              <a:t>be</a:t>
            </a:r>
            <a:r>
              <a:rPr lang="zh-CN" altLang="en-US" sz="1200" dirty="0">
                <a:effectLst/>
              </a:rPr>
              <a:t> </a:t>
            </a:r>
            <a:r>
              <a:rPr lang="en-US" altLang="zh-CN" sz="1200" dirty="0">
                <a:effectLst/>
              </a:rPr>
              <a:t>presented</a:t>
            </a:r>
            <a:r>
              <a:rPr lang="zh-CN" altLang="en-US" sz="1200" dirty="0">
                <a:effectLst/>
              </a:rPr>
              <a:t> </a:t>
            </a:r>
            <a:r>
              <a:rPr lang="en-US" altLang="zh-CN" sz="1200" dirty="0">
                <a:effectLst/>
              </a:rPr>
              <a:t>in</a:t>
            </a:r>
            <a:r>
              <a:rPr lang="zh-CN" altLang="en-US" sz="1200" dirty="0">
                <a:effectLst/>
              </a:rPr>
              <a:t> </a:t>
            </a:r>
            <a:r>
              <a:rPr lang="en-US" altLang="zh-CN" sz="1200" dirty="0">
                <a:effectLst/>
              </a:rPr>
              <a:t>discrete</a:t>
            </a:r>
            <a:r>
              <a:rPr lang="zh-CN" altLang="en-US" sz="1200" dirty="0">
                <a:effectLst/>
              </a:rPr>
              <a:t> </a:t>
            </a:r>
            <a:r>
              <a:rPr lang="en-US" altLang="zh-CN" sz="1200" dirty="0">
                <a:effectLst/>
              </a:rPr>
              <a:t>numbers</a:t>
            </a:r>
            <a:r>
              <a:rPr lang="zh-CN" altLang="en-US" sz="1200" dirty="0">
                <a:effectLst/>
              </a:rPr>
              <a:t> </a:t>
            </a:r>
            <a:r>
              <a:rPr lang="en-US" altLang="zh-CN" sz="1200" dirty="0">
                <a:effectLst/>
              </a:rPr>
              <a:t>such</a:t>
            </a:r>
            <a:r>
              <a:rPr lang="zh-CN" altLang="en-US" sz="1200" dirty="0">
                <a:effectLst/>
              </a:rPr>
              <a:t> </a:t>
            </a:r>
            <a:r>
              <a:rPr lang="en-US" altLang="zh-CN" sz="1200" dirty="0">
                <a:effectLst/>
              </a:rPr>
              <a:t>as</a:t>
            </a:r>
            <a:r>
              <a:rPr lang="zh-CN" altLang="en-US" sz="1200" dirty="0">
                <a:effectLst/>
              </a:rPr>
              <a:t> </a:t>
            </a:r>
            <a:r>
              <a:rPr lang="en-US" altLang="zh-CN" sz="1200" dirty="0">
                <a:effectLst/>
              </a:rPr>
              <a:t>number</a:t>
            </a:r>
            <a:r>
              <a:rPr lang="zh-CN" altLang="en-US" sz="1200" dirty="0">
                <a:effectLst/>
              </a:rPr>
              <a:t> </a:t>
            </a:r>
            <a:r>
              <a:rPr lang="en-US" altLang="zh-CN" sz="1200" dirty="0">
                <a:effectLst/>
              </a:rPr>
              <a:t>of</a:t>
            </a:r>
            <a:r>
              <a:rPr lang="zh-CN" altLang="en-US" sz="1200" dirty="0">
                <a:effectLst/>
              </a:rPr>
              <a:t> </a:t>
            </a:r>
            <a:r>
              <a:rPr lang="en-US" altLang="zh-CN" sz="1200" dirty="0">
                <a:effectLst/>
              </a:rPr>
              <a:t>stars</a:t>
            </a:r>
            <a:r>
              <a:rPr lang="zh-CN" altLang="en-US" sz="1200" dirty="0">
                <a:effectLst/>
              </a:rPr>
              <a:t> </a:t>
            </a:r>
            <a:r>
              <a:rPr lang="en-US" altLang="zh-CN" sz="1200" dirty="0">
                <a:effectLst/>
              </a:rPr>
              <a:t>versus</a:t>
            </a:r>
            <a:r>
              <a:rPr lang="zh-CN" altLang="en-US" sz="1200" dirty="0">
                <a:effectLst/>
              </a:rPr>
              <a:t> </a:t>
            </a:r>
            <a:r>
              <a:rPr lang="en-US" altLang="zh-CN" sz="1200" dirty="0">
                <a:effectLst/>
              </a:rPr>
              <a:t>reward</a:t>
            </a:r>
            <a:r>
              <a:rPr lang="zh-CN" altLang="en-US" sz="1200" dirty="0">
                <a:effectLst/>
              </a:rPr>
              <a:t> </a:t>
            </a:r>
            <a:r>
              <a:rPr lang="en-US" altLang="zh-CN" sz="1200" dirty="0">
                <a:effectLst/>
              </a:rPr>
              <a:t>points.</a:t>
            </a:r>
            <a:r>
              <a:rPr lang="zh-CN" altLang="en-US" sz="1200" dirty="0">
                <a:effectLst/>
              </a:rPr>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altLang="zh-CN" dirty="0"/>
          </a:p>
          <a:p>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altLang="zh-CN" dirty="0"/>
          </a:p>
          <a:p>
            <a:endParaRPr lang="en-US" dirty="0"/>
          </a:p>
          <a:p>
            <a:endParaRPr lang="en-US" dirty="0"/>
          </a:p>
        </p:txBody>
      </p:sp>
      <p:sp>
        <p:nvSpPr>
          <p:cNvPr id="4" name="Slide Number Placeholder 3"/>
          <p:cNvSpPr>
            <a:spLocks noGrp="1"/>
          </p:cNvSpPr>
          <p:nvPr>
            <p:ph type="sldNum" sz="quarter" idx="5"/>
          </p:nvPr>
        </p:nvSpPr>
        <p:spPr/>
        <p:txBody>
          <a:bodyPr/>
          <a:lstStyle/>
          <a:p>
            <a:fld id="{2D5201D1-0254-4243-B00C-171C7CB4C5A9}" type="slidenum">
              <a:rPr lang="en-US" smtClean="0"/>
              <a:t>3</a:t>
            </a:fld>
            <a:endParaRPr lang="en-US"/>
          </a:p>
        </p:txBody>
      </p:sp>
    </p:spTree>
    <p:extLst>
      <p:ext uri="{BB962C8B-B14F-4D97-AF65-F5344CB8AC3E}">
        <p14:creationId xmlns:p14="http://schemas.microsoft.com/office/powerpoint/2010/main" val="428214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201D1-0254-4243-B00C-171C7CB4C5A9}" type="slidenum">
              <a:rPr lang="en-US" smtClean="0"/>
              <a:t>4</a:t>
            </a:fld>
            <a:endParaRPr lang="en-US"/>
          </a:p>
        </p:txBody>
      </p:sp>
    </p:spTree>
    <p:extLst>
      <p:ext uri="{BB962C8B-B14F-4D97-AF65-F5344CB8AC3E}">
        <p14:creationId xmlns:p14="http://schemas.microsoft.com/office/powerpoint/2010/main" val="1182334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Model</a:t>
            </a:r>
            <a:r>
              <a:rPr lang="zh-CN" altLang="en-US" dirty="0"/>
              <a:t> </a:t>
            </a:r>
            <a:r>
              <a:rPr lang="en-US" altLang="zh-CN" dirty="0"/>
              <a:t>details</a:t>
            </a:r>
            <a:r>
              <a:rPr lang="zh-CN" altLang="en-US" dirty="0"/>
              <a:t> </a:t>
            </a:r>
            <a:r>
              <a:rPr lang="en-US" altLang="zh-CN" dirty="0"/>
              <a:t>see</a:t>
            </a:r>
            <a:r>
              <a:rPr lang="zh-CN" altLang="en-US" dirty="0"/>
              <a:t> </a:t>
            </a:r>
            <a:r>
              <a:rPr lang="en-US" altLang="zh-CN" dirty="0"/>
              <a:t>page</a:t>
            </a:r>
            <a:r>
              <a:rPr lang="zh-CN" altLang="en-US" dirty="0"/>
              <a:t> </a:t>
            </a:r>
            <a:r>
              <a:rPr lang="en-US" altLang="zh-CN" dirty="0"/>
              <a:t>2</a:t>
            </a:r>
            <a:r>
              <a:rPr lang="zh-CN" altLang="en-US" dirty="0"/>
              <a:t> </a:t>
            </a:r>
            <a:r>
              <a:rPr lang="en-US" altLang="zh-CN" dirty="0"/>
              <a:t>Results</a:t>
            </a:r>
            <a:r>
              <a:rPr lang="zh-CN" altLang="en-US" dirty="0"/>
              <a:t> </a:t>
            </a:r>
            <a:r>
              <a:rPr lang="en-US" altLang="zh-CN" dirty="0"/>
              <a:t>–</a:t>
            </a:r>
            <a:r>
              <a:rPr lang="zh-CN" altLang="en-US" dirty="0"/>
              <a:t> </a:t>
            </a:r>
            <a:r>
              <a:rPr lang="en-US" altLang="zh-CN" dirty="0"/>
              <a:t>Model</a:t>
            </a:r>
            <a:r>
              <a:rPr lang="zh-CN" altLang="en-US" dirty="0"/>
              <a:t> </a:t>
            </a:r>
            <a:r>
              <a:rPr lang="en-US" altLang="zh-CN" dirty="0"/>
              <a:t>(cannot</a:t>
            </a:r>
            <a:r>
              <a:rPr lang="zh-CN" altLang="en-US" dirty="0"/>
              <a:t> </a:t>
            </a:r>
            <a:r>
              <a:rPr lang="en-US" altLang="zh-CN" dirty="0"/>
              <a:t>understand…)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altLang="zh-CN" dirty="0"/>
          </a:p>
          <a:p>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altLang="zh-CN" dirty="0"/>
          </a:p>
          <a:p>
            <a:endParaRPr lang="en-US" dirty="0"/>
          </a:p>
          <a:p>
            <a:endParaRPr lang="en-US" dirty="0"/>
          </a:p>
        </p:txBody>
      </p:sp>
      <p:sp>
        <p:nvSpPr>
          <p:cNvPr id="4" name="Slide Number Placeholder 3"/>
          <p:cNvSpPr>
            <a:spLocks noGrp="1"/>
          </p:cNvSpPr>
          <p:nvPr>
            <p:ph type="sldNum" sz="quarter" idx="5"/>
          </p:nvPr>
        </p:nvSpPr>
        <p:spPr/>
        <p:txBody>
          <a:bodyPr/>
          <a:lstStyle/>
          <a:p>
            <a:fld id="{2D5201D1-0254-4243-B00C-171C7CB4C5A9}" type="slidenum">
              <a:rPr lang="en-US" smtClean="0"/>
              <a:t>5</a:t>
            </a:fld>
            <a:endParaRPr lang="en-US"/>
          </a:p>
        </p:txBody>
      </p:sp>
    </p:spTree>
    <p:extLst>
      <p:ext uri="{BB962C8B-B14F-4D97-AF65-F5344CB8AC3E}">
        <p14:creationId xmlns:p14="http://schemas.microsoft.com/office/powerpoint/2010/main" val="262635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u="none" strike="noStrike" dirty="0">
                <a:solidFill>
                  <a:srgbClr val="000000"/>
                </a:solidFill>
                <a:effectLst/>
                <a:latin typeface="Times New Roman" panose="02020603050405020304" pitchFamily="18" charset="0"/>
              </a:rPr>
              <a:t>To</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examine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adaptive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learning</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in</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10-13-year-olds,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we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used</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modified</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Go-</a:t>
            </a:r>
            <a:r>
              <a:rPr lang="en-US" altLang="zh-CN" b="0" i="0" u="none" strike="noStrike" dirty="0" err="1">
                <a:solidFill>
                  <a:srgbClr val="000000"/>
                </a:solidFill>
                <a:effectLst/>
                <a:latin typeface="Times New Roman" panose="02020603050405020304" pitchFamily="18" charset="0"/>
              </a:rPr>
              <a:t>NoGo</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task</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where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children</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learn</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from</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trial</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and</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error</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what</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is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the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correct</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response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to</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each</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animal.</a:t>
            </a:r>
            <a:r>
              <a:rPr lang="zh-CN" altLang="en-US" b="0" i="0" u="none" strike="noStrike" dirty="0">
                <a:solidFill>
                  <a:srgbClr val="000000"/>
                </a:solidFill>
                <a:effectLst/>
                <a:latin typeface="Times New Roman" panose="02020603050405020304" pitchFamily="18" charset="0"/>
              </a:rPr>
              <a:t> </a:t>
            </a:r>
            <a:endParaRPr lang="en-US" altLang="zh-CN" b="0" i="0" u="none" strike="noStrike" dirty="0">
              <a:solidFill>
                <a:srgbClr val="000000"/>
              </a:solidFill>
              <a:effectLst/>
              <a:latin typeface="Times New Roman" panose="02020603050405020304" pitchFamily="18" charset="0"/>
            </a:endParaRPr>
          </a:p>
          <a:p>
            <a:endParaRPr lang="en-US" altLang="zh-CN" b="0" i="0" u="none" strike="noStrike" dirty="0">
              <a:solidFill>
                <a:srgbClr val="000000"/>
              </a:solidFill>
              <a:effectLst/>
              <a:latin typeface="Times New Roman" panose="02020603050405020304" pitchFamily="18" charset="0"/>
            </a:endParaRPr>
          </a:p>
          <a:p>
            <a:r>
              <a:rPr lang="en-US" altLang="zh-CN" b="0" i="0" u="none" strike="noStrike" dirty="0">
                <a:solidFill>
                  <a:srgbClr val="000000"/>
                </a:solidFill>
                <a:effectLst/>
                <a:latin typeface="Times New Roman" panose="02020603050405020304" pitchFamily="18" charset="0"/>
              </a:rPr>
              <a:t>There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are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four</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animals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in</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total,</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two</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requires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action,</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or</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Go,</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and</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the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other</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two</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requires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inaction,</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or</a:t>
            </a:r>
            <a:r>
              <a:rPr lang="zh-CN" altLang="en-US" b="0" i="0" u="none" strike="noStrike" dirty="0">
                <a:solidFill>
                  <a:srgbClr val="000000"/>
                </a:solidFill>
                <a:effectLst/>
                <a:latin typeface="Times New Roman" panose="02020603050405020304" pitchFamily="18" charset="0"/>
              </a:rPr>
              <a:t> </a:t>
            </a:r>
            <a:r>
              <a:rPr lang="en-US" altLang="zh-CN" b="0" i="0" u="none" strike="noStrike" dirty="0" err="1">
                <a:solidFill>
                  <a:srgbClr val="000000"/>
                </a:solidFill>
                <a:effectLst/>
                <a:latin typeface="Times New Roman" panose="02020603050405020304" pitchFamily="18" charset="0"/>
              </a:rPr>
              <a:t>NoGo</a:t>
            </a:r>
            <a:r>
              <a:rPr lang="en-US" altLang="zh-CN" b="0" i="0" u="none" strike="noStrike" dirty="0">
                <a:solidFill>
                  <a:srgbClr val="000000"/>
                </a:solidFill>
                <a:effectLst/>
                <a:latin typeface="Times New Roman" panose="02020603050405020304" pitchFamily="18" charset="0"/>
              </a:rPr>
              <a:t>.</a:t>
            </a:r>
            <a:r>
              <a:rPr lang="zh-CN" altLang="en-US" b="0" i="0" u="none" strike="noStrike" dirty="0">
                <a:solidFill>
                  <a:srgbClr val="000000"/>
                </a:solidFill>
                <a:effectLst/>
                <a:latin typeface="Times New Roman" panose="02020603050405020304" pitchFamily="18" charset="0"/>
              </a:rPr>
              <a:t> </a:t>
            </a:r>
            <a:endParaRPr lang="en-US" altLang="zh-CN" b="0" i="0" u="none" strike="noStrike" dirty="0">
              <a:solidFill>
                <a:srgbClr val="000000"/>
              </a:solidFill>
              <a:effectLst/>
              <a:latin typeface="Times New Roman" panose="02020603050405020304" pitchFamily="18" charset="0"/>
            </a:endParaRPr>
          </a:p>
          <a:p>
            <a:endParaRPr lang="en-US" altLang="zh-CN" b="0" i="0" u="none" strike="noStrike" dirty="0">
              <a:solidFill>
                <a:srgbClr val="000000"/>
              </a:solidFill>
              <a:effectLst/>
              <a:latin typeface="Times New Roman" panose="02020603050405020304" pitchFamily="18" charset="0"/>
            </a:endParaRPr>
          </a:p>
          <a:p>
            <a:r>
              <a:rPr lang="en-US" altLang="zh-CN" b="0" i="0" u="none" strike="noStrike" dirty="0">
                <a:solidFill>
                  <a:srgbClr val="000000"/>
                </a:solidFill>
                <a:effectLst/>
                <a:latin typeface="Times New Roman" panose="02020603050405020304" pitchFamily="18" charset="0"/>
              </a:rPr>
              <a:t>Further,</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we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manipulated</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valence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of</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feedback,</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such</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that</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two</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animals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gives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points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for</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correct</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actions,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and</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the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other</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two</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take</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away</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points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as</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punishment</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for</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wrong</a:t>
            </a:r>
            <a:r>
              <a:rPr lang="zh-CN" altLang="en-US" b="0" i="0" u="none" strike="noStrike" dirty="0">
                <a:solidFill>
                  <a:srgbClr val="000000"/>
                </a:solidFill>
                <a:effectLst/>
                <a:latin typeface="Times New Roman" panose="02020603050405020304" pitchFamily="18" charset="0"/>
              </a:rPr>
              <a:t> </a:t>
            </a:r>
            <a:r>
              <a:rPr lang="en-US" altLang="zh-CN" b="0" i="0" u="none" strike="noStrike" dirty="0">
                <a:solidFill>
                  <a:srgbClr val="000000"/>
                </a:solidFill>
                <a:effectLst/>
                <a:latin typeface="Times New Roman" panose="02020603050405020304" pitchFamily="18" charset="0"/>
              </a:rPr>
              <a:t>actions.</a:t>
            </a:r>
          </a:p>
          <a:p>
            <a:endParaRPr lang="en-US" b="0" i="0" u="none" strike="noStrike" dirty="0">
              <a:solidFill>
                <a:srgbClr val="000000"/>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40F07BB-E616-2041-BB93-ADA75B66A5ED}" type="slidenum">
              <a:rPr lang="en-US" smtClean="0"/>
              <a:t>8</a:t>
            </a:fld>
            <a:endParaRPr lang="en-US"/>
          </a:p>
        </p:txBody>
      </p:sp>
    </p:spTree>
    <p:extLst>
      <p:ext uri="{BB962C8B-B14F-4D97-AF65-F5344CB8AC3E}">
        <p14:creationId xmlns:p14="http://schemas.microsoft.com/office/powerpoint/2010/main" val="381272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0F07BB-E616-2041-BB93-ADA75B66A5ED}" type="slidenum">
              <a:rPr lang="en-US" smtClean="0"/>
              <a:t>9</a:t>
            </a:fld>
            <a:endParaRPr lang="en-US"/>
          </a:p>
        </p:txBody>
      </p:sp>
    </p:spTree>
    <p:extLst>
      <p:ext uri="{BB962C8B-B14F-4D97-AF65-F5344CB8AC3E}">
        <p14:creationId xmlns:p14="http://schemas.microsoft.com/office/powerpoint/2010/main" val="153248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u="none" strike="noStrike" dirty="0">
                <a:effectLst/>
                <a:latin typeface="-apple-system-font"/>
              </a:rPr>
              <a:t>X</a:t>
            </a:r>
            <a:r>
              <a:rPr lang="zh-CN" altLang="en-US" b="0" i="0" u="none" strike="noStrike" dirty="0">
                <a:effectLst/>
                <a:latin typeface="-apple-system-font"/>
              </a:rPr>
              <a:t> </a:t>
            </a:r>
            <a:r>
              <a:rPr lang="en-US" altLang="zh-CN" b="0" i="0" u="none" strike="noStrike" dirty="0">
                <a:effectLst/>
                <a:latin typeface="-apple-system-font"/>
              </a:rPr>
              <a:t>axis</a:t>
            </a:r>
          </a:p>
          <a:p>
            <a:r>
              <a:rPr lang="en-US" altLang="zh-CN" b="0" i="0" u="none" strike="noStrike" dirty="0">
                <a:effectLst/>
                <a:latin typeface="-apple-system-font"/>
              </a:rPr>
              <a:t>Y</a:t>
            </a:r>
            <a:r>
              <a:rPr lang="zh-CN" altLang="en-US" b="0" i="0" u="none" strike="noStrike" dirty="0">
                <a:effectLst/>
                <a:latin typeface="-apple-system-font"/>
              </a:rPr>
              <a:t> </a:t>
            </a:r>
            <a:r>
              <a:rPr lang="en-US" altLang="zh-CN" b="0" i="0" u="none" strike="noStrike" dirty="0">
                <a:effectLst/>
                <a:latin typeface="-apple-system-font"/>
              </a:rPr>
              <a:t>axis</a:t>
            </a:r>
          </a:p>
          <a:p>
            <a:r>
              <a:rPr lang="en-US" altLang="zh-CN" b="0" i="0" u="none" strike="noStrike" dirty="0">
                <a:effectLst/>
                <a:latin typeface="-apple-system-font"/>
              </a:rPr>
              <a:t>Red</a:t>
            </a:r>
            <a:r>
              <a:rPr lang="zh-CN" altLang="en-US" b="0" i="0" u="none" strike="noStrike" dirty="0">
                <a:effectLst/>
                <a:latin typeface="-apple-system-font"/>
              </a:rPr>
              <a:t> </a:t>
            </a:r>
            <a:r>
              <a:rPr lang="en-US" altLang="zh-CN" b="0" i="0" u="none" strike="noStrike" dirty="0">
                <a:effectLst/>
                <a:latin typeface="-apple-system-font"/>
              </a:rPr>
              <a:t>and</a:t>
            </a:r>
            <a:r>
              <a:rPr lang="zh-CN" altLang="en-US" b="0" i="0" u="none" strike="noStrike" dirty="0">
                <a:effectLst/>
                <a:latin typeface="-apple-system-font"/>
              </a:rPr>
              <a:t> </a:t>
            </a:r>
            <a:r>
              <a:rPr lang="en-US" altLang="zh-CN" b="0" i="0" u="none" strike="noStrike" dirty="0">
                <a:effectLst/>
                <a:latin typeface="-apple-system-font"/>
              </a:rPr>
              <a:t>blue</a:t>
            </a:r>
            <a:r>
              <a:rPr lang="zh-CN" altLang="en-US" b="0" i="0" u="none" strike="noStrike" dirty="0">
                <a:effectLst/>
                <a:latin typeface="-apple-system-font"/>
              </a:rPr>
              <a:t> </a:t>
            </a:r>
            <a:r>
              <a:rPr lang="en-US" altLang="zh-CN" b="0" i="0" u="none" strike="noStrike" dirty="0">
                <a:effectLst/>
                <a:latin typeface="-apple-system-font"/>
              </a:rPr>
              <a:t>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dirty="0">
                <a:effectLst/>
                <a:latin typeface="-apple-system-font"/>
              </a:rPr>
              <a:t>Three</a:t>
            </a:r>
            <a:r>
              <a:rPr lang="zh-CN" altLang="en-US" b="0" i="0" u="none" strike="noStrike" dirty="0">
                <a:effectLst/>
                <a:latin typeface="-apple-system-font"/>
              </a:rPr>
              <a:t> </a:t>
            </a:r>
            <a:r>
              <a:rPr lang="en-US" altLang="zh-CN" b="0" i="0" u="none" strike="noStrike" dirty="0">
                <a:effectLst/>
                <a:latin typeface="-apple-system-font"/>
              </a:rPr>
              <a:t>panels:</a:t>
            </a:r>
            <a:r>
              <a:rPr lang="zh-CN" altLang="en-US" b="0" i="0" u="none" strike="noStrike" dirty="0">
                <a:effectLst/>
                <a:latin typeface="-apple-system-font"/>
              </a:rPr>
              <a:t> </a:t>
            </a:r>
            <a:r>
              <a:rPr lang="en-US" altLang="zh-CN" b="0" i="0" u="none" strike="noStrike" dirty="0">
                <a:effectLst/>
                <a:latin typeface="-apple-system-font"/>
              </a:rPr>
              <a:t>5</a:t>
            </a:r>
            <a:r>
              <a:rPr lang="en-US" altLang="zh-CN" b="0" i="0" u="none" strike="noStrike" baseline="30000" dirty="0">
                <a:effectLst/>
                <a:latin typeface="-apple-system-font"/>
              </a:rPr>
              <a:t>th</a:t>
            </a:r>
            <a:r>
              <a:rPr lang="en-US" altLang="zh-CN" b="0" i="0" u="none" strike="noStrike" dirty="0">
                <a:effectLst/>
                <a:latin typeface="-apple-system-font"/>
              </a:rPr>
              <a:t>,</a:t>
            </a:r>
            <a:r>
              <a:rPr lang="zh-CN" altLang="en-US" b="0" i="0" u="none" strike="noStrike" dirty="0">
                <a:effectLst/>
                <a:latin typeface="-apple-system-font"/>
              </a:rPr>
              <a:t> </a:t>
            </a:r>
            <a:r>
              <a:rPr lang="en-US" altLang="zh-CN" b="0" i="0" u="none" strike="noStrike" dirty="0">
                <a:effectLst/>
                <a:latin typeface="-apple-system-font"/>
              </a:rPr>
              <a:t>10</a:t>
            </a:r>
            <a:r>
              <a:rPr lang="en-US" altLang="zh-CN" b="0" i="0" u="none" strike="noStrike" baseline="30000" dirty="0">
                <a:effectLst/>
                <a:latin typeface="-apple-system-font"/>
              </a:rPr>
              <a:t>th</a:t>
            </a:r>
            <a:r>
              <a:rPr lang="en-US" altLang="zh-CN" b="0" i="0" u="none" strike="noStrike" dirty="0">
                <a:effectLst/>
                <a:latin typeface="-apple-system-font"/>
              </a:rPr>
              <a:t>,</a:t>
            </a:r>
            <a:r>
              <a:rPr lang="zh-CN" altLang="en-US" b="0" i="0" u="none" strike="noStrike" dirty="0">
                <a:effectLst/>
                <a:latin typeface="-apple-system-font"/>
              </a:rPr>
              <a:t> </a:t>
            </a:r>
            <a:r>
              <a:rPr lang="en-US" altLang="zh-CN" b="0" i="0" u="none" strike="noStrike" dirty="0">
                <a:effectLst/>
                <a:latin typeface="-apple-system-font"/>
              </a:rPr>
              <a:t>and</a:t>
            </a:r>
            <a:r>
              <a:rPr lang="zh-CN" altLang="en-US" b="0" i="0" u="none" strike="noStrike" dirty="0">
                <a:effectLst/>
                <a:latin typeface="-apple-system-font"/>
              </a:rPr>
              <a:t> </a:t>
            </a:r>
            <a:r>
              <a:rPr lang="en-US" altLang="zh-CN" b="0" i="0" u="none" strike="noStrike" dirty="0">
                <a:effectLst/>
                <a:latin typeface="-apple-system-font"/>
              </a:rPr>
              <a:t>15</a:t>
            </a:r>
            <a:r>
              <a:rPr lang="en-US" altLang="zh-CN" b="0" i="0" u="none" strike="noStrike" baseline="30000" dirty="0">
                <a:effectLst/>
                <a:latin typeface="-apple-system-font"/>
              </a:rPr>
              <a:t>th</a:t>
            </a:r>
            <a:r>
              <a:rPr lang="zh-CN" altLang="en-US" b="0" i="0" u="none" strike="noStrike" dirty="0">
                <a:effectLst/>
                <a:latin typeface="-apple-system-font"/>
              </a:rPr>
              <a:t> </a:t>
            </a:r>
            <a:r>
              <a:rPr lang="en-US" altLang="zh-CN" b="0" i="0" u="none" strike="noStrike" dirty="0">
                <a:effectLst/>
                <a:latin typeface="-apple-system-font"/>
              </a:rPr>
              <a:t>trial.</a:t>
            </a:r>
            <a:r>
              <a:rPr lang="zh-CN" altLang="en-US" b="0" i="0" u="none" strike="noStrike" dirty="0">
                <a:effectLst/>
                <a:latin typeface="-apple-system-font"/>
              </a:rPr>
              <a:t> </a:t>
            </a:r>
            <a:r>
              <a:rPr lang="en-US" altLang="zh-CN" b="0" i="0" u="none" strike="noStrike" dirty="0">
                <a:effectLst/>
                <a:latin typeface="-apple-system-font"/>
              </a:rPr>
              <a:t>During the</a:t>
            </a:r>
            <a:r>
              <a:rPr lang="zh-CN" altLang="en-US" b="0" i="0" u="none" strike="noStrike" dirty="0">
                <a:effectLst/>
                <a:latin typeface="-apple-system-font"/>
              </a:rPr>
              <a:t> </a:t>
            </a:r>
            <a:r>
              <a:rPr lang="en-US" altLang="zh-CN" b="0" i="0" u="none" strike="noStrike" dirty="0">
                <a:effectLst/>
                <a:latin typeface="-apple-system-font"/>
              </a:rPr>
              <a:t>first</a:t>
            </a:r>
            <a:r>
              <a:rPr lang="zh-CN" altLang="en-US" b="0" i="0" u="none" strike="noStrike" dirty="0">
                <a:effectLst/>
                <a:latin typeface="-apple-system-font"/>
              </a:rPr>
              <a:t> </a:t>
            </a:r>
            <a:r>
              <a:rPr lang="en-US" altLang="zh-CN" b="0" i="0" u="none" strike="noStrike" dirty="0">
                <a:effectLst/>
                <a:latin typeface="-apple-system-font"/>
              </a:rPr>
              <a:t>half</a:t>
            </a:r>
            <a:r>
              <a:rPr lang="zh-CN" altLang="en-US" b="0" i="0" u="none" strike="noStrike" dirty="0">
                <a:effectLst/>
                <a:latin typeface="-apple-system-font"/>
              </a:rPr>
              <a:t> </a:t>
            </a:r>
            <a:r>
              <a:rPr lang="en-US" altLang="zh-CN" b="0" i="0" u="none" strike="noStrike" dirty="0">
                <a:effectLst/>
                <a:latin typeface="-apple-system-font"/>
              </a:rPr>
              <a:t>of</a:t>
            </a:r>
            <a:r>
              <a:rPr lang="zh-CN" altLang="en-US" b="0" i="0" u="none" strike="noStrike" dirty="0">
                <a:effectLst/>
                <a:latin typeface="-apple-system-font"/>
              </a:rPr>
              <a:t> </a:t>
            </a:r>
            <a:r>
              <a:rPr lang="en-US" altLang="zh-CN" b="0" i="0" u="none" strike="noStrike" dirty="0">
                <a:effectLst/>
                <a:latin typeface="-apple-system-font"/>
              </a:rPr>
              <a:t>the</a:t>
            </a:r>
            <a:r>
              <a:rPr lang="zh-CN" altLang="en-US" b="0" i="0" u="none" strike="noStrike" dirty="0">
                <a:effectLst/>
                <a:latin typeface="-apple-system-font"/>
              </a:rPr>
              <a:t> </a:t>
            </a:r>
            <a:r>
              <a:rPr lang="en-US" altLang="zh-CN" b="0" i="0" u="none" strike="noStrike" dirty="0">
                <a:effectLst/>
                <a:latin typeface="-apple-system-font"/>
              </a:rPr>
              <a:t>task</a:t>
            </a:r>
            <a:r>
              <a:rPr lang="zh-CN" altLang="en-US" b="0" i="0" u="none" strike="noStrike" dirty="0">
                <a:effectLst/>
                <a:latin typeface="-apple-system-font"/>
              </a:rPr>
              <a:t> </a:t>
            </a:r>
            <a:r>
              <a:rPr lang="en-US" altLang="zh-CN" b="0" i="0" u="none" strike="noStrike" dirty="0">
                <a:effectLst/>
                <a:latin typeface="-apple-system-font"/>
              </a:rPr>
              <a:t>where</a:t>
            </a:r>
            <a:r>
              <a:rPr lang="zh-CN" altLang="en-US" b="0" i="0" u="none" strike="noStrike" dirty="0">
                <a:effectLst/>
                <a:latin typeface="-apple-system-font"/>
              </a:rPr>
              <a:t> </a:t>
            </a:r>
            <a:r>
              <a:rPr lang="en-US" altLang="zh-CN" b="0" i="0" u="none" strike="noStrike" dirty="0">
                <a:effectLst/>
                <a:latin typeface="-apple-system-font"/>
              </a:rPr>
              <a:t>most</a:t>
            </a:r>
            <a:r>
              <a:rPr lang="zh-CN" altLang="en-US" b="0" i="0" u="none" strike="noStrike" dirty="0">
                <a:effectLst/>
                <a:latin typeface="-apple-system-font"/>
              </a:rPr>
              <a:t> </a:t>
            </a:r>
            <a:r>
              <a:rPr lang="en-US" altLang="zh-CN" b="0" i="0" u="none" strike="noStrike" dirty="0">
                <a:effectLst/>
                <a:latin typeface="-apple-system-font"/>
              </a:rPr>
              <a:t>learning</a:t>
            </a:r>
            <a:r>
              <a:rPr lang="zh-CN" altLang="en-US" b="0" i="0" u="none" strike="noStrike" dirty="0">
                <a:effectLst/>
                <a:latin typeface="-apple-system-font"/>
              </a:rPr>
              <a:t> </a:t>
            </a:r>
            <a:r>
              <a:rPr lang="en-US" altLang="zh-CN" b="0" i="0" u="none" strike="noStrike" dirty="0">
                <a:effectLst/>
                <a:latin typeface="-apple-system-font"/>
              </a:rPr>
              <a:t>occurs.</a:t>
            </a:r>
          </a:p>
          <a:p>
            <a:endParaRPr lang="en-US" altLang="zh-CN" b="0" i="0" u="none" strike="noStrike" dirty="0">
              <a:effectLst/>
              <a:latin typeface="-apple-system-font"/>
            </a:endParaRPr>
          </a:p>
          <a:p>
            <a:r>
              <a:rPr lang="en-US" altLang="zh-CN" b="0" i="0" u="none" strike="noStrike" dirty="0">
                <a:effectLst/>
                <a:latin typeface="-apple-system-font"/>
              </a:rPr>
              <a:t>As the game unfolds, children with more unpredictability had more Go response for Go cues, and less Go response for </a:t>
            </a:r>
            <a:r>
              <a:rPr lang="en-US" altLang="zh-CN" b="0" i="0" u="none" strike="noStrike" dirty="0" err="1">
                <a:effectLst/>
                <a:latin typeface="-apple-system-font"/>
              </a:rPr>
              <a:t>NoGo</a:t>
            </a:r>
            <a:r>
              <a:rPr lang="en-US" altLang="zh-CN" b="0" i="0" u="none" strike="noStrike" dirty="0">
                <a:effectLst/>
                <a:latin typeface="-apple-system-font"/>
              </a:rPr>
              <a:t> cues, indicating that</a:t>
            </a:r>
            <a:r>
              <a:rPr lang="zh-CN" altLang="en-US" b="0" i="0" u="none" strike="noStrike" dirty="0">
                <a:effectLst/>
                <a:latin typeface="-apple-system-font"/>
              </a:rPr>
              <a:t> </a:t>
            </a:r>
            <a:r>
              <a:rPr lang="en-US" altLang="zh-CN" b="0" i="0" u="none" strike="noStrike" dirty="0">
                <a:effectLst/>
                <a:latin typeface="-apple-system-font"/>
              </a:rPr>
              <a:t>they</a:t>
            </a:r>
            <a:r>
              <a:rPr lang="zh-CN" altLang="en-US" b="0" i="0" u="none" strike="noStrike" dirty="0">
                <a:effectLst/>
                <a:latin typeface="-apple-system-font"/>
              </a:rPr>
              <a:t> </a:t>
            </a:r>
            <a:r>
              <a:rPr lang="en-US" altLang="zh-CN" b="0" i="0" u="none" strike="noStrike" dirty="0">
                <a:effectLst/>
                <a:latin typeface="-apple-system-font"/>
              </a:rPr>
              <a:t>can</a:t>
            </a:r>
            <a:r>
              <a:rPr lang="zh-CN" altLang="en-US" b="0" i="0" u="none" strike="noStrike" dirty="0">
                <a:effectLst/>
                <a:latin typeface="-apple-system-font"/>
              </a:rPr>
              <a:t> </a:t>
            </a:r>
            <a:r>
              <a:rPr lang="en-US" b="0" i="0" u="none" strike="noStrike" dirty="0">
                <a:effectLst/>
                <a:latin typeface="-apple-system-font"/>
              </a:rPr>
              <a:t>better distinguish between go and </a:t>
            </a:r>
            <a:r>
              <a:rPr lang="en-US" b="0" i="0" u="none" strike="noStrike" dirty="0" err="1">
                <a:effectLst/>
                <a:latin typeface="-apple-system-font"/>
              </a:rPr>
              <a:t>nogo</a:t>
            </a:r>
            <a:r>
              <a:rPr lang="en-US" b="0" i="0" u="none" strike="noStrike" dirty="0">
                <a:effectLst/>
                <a:latin typeface="-apple-system-font"/>
              </a:rPr>
              <a:t> cues</a:t>
            </a:r>
            <a:r>
              <a:rPr lang="zh-CN" altLang="en-US" b="0" i="0" u="none" strike="noStrike" dirty="0">
                <a:effectLst/>
                <a:latin typeface="-apple-system-font"/>
              </a:rPr>
              <a:t> </a:t>
            </a:r>
            <a:r>
              <a:rPr lang="en-US" altLang="zh-CN" b="0" i="0" u="none" strike="noStrike" dirty="0">
                <a:effectLst/>
                <a:latin typeface="-apple-system-font"/>
              </a:rPr>
              <a:t>based</a:t>
            </a:r>
            <a:r>
              <a:rPr lang="zh-CN" altLang="en-US" b="0" i="0" u="none" strike="noStrike" dirty="0">
                <a:effectLst/>
                <a:latin typeface="-apple-system-font"/>
              </a:rPr>
              <a:t> </a:t>
            </a:r>
            <a:r>
              <a:rPr lang="en-US" altLang="zh-CN" b="0" i="0" u="none" strike="noStrike" dirty="0">
                <a:effectLst/>
                <a:latin typeface="-apple-system-font"/>
              </a:rPr>
              <a:t>on</a:t>
            </a:r>
            <a:r>
              <a:rPr lang="zh-CN" altLang="en-US" b="0" i="0" u="none" strike="noStrike" dirty="0">
                <a:effectLst/>
                <a:latin typeface="-apple-system-font"/>
              </a:rPr>
              <a:t> </a:t>
            </a:r>
            <a:r>
              <a:rPr lang="en-US" b="0" i="0" u="none" strike="noStrike" dirty="0">
                <a:effectLst/>
                <a:latin typeface="-apple-system-font"/>
              </a:rPr>
              <a:t>feedback. </a:t>
            </a:r>
            <a:endParaRPr lang="en-US" altLang="zh-CN" b="0" i="0" u="none" strike="noStrike" dirty="0">
              <a:effectLst/>
              <a:latin typeface="-apple-system-font"/>
            </a:endParaRPr>
          </a:p>
          <a:p>
            <a:endParaRPr lang="en-US" altLang="zh-CN" b="0" i="0" u="none" strike="noStrike" dirty="0">
              <a:effectLst/>
              <a:latin typeface="-apple-system-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dirty="0">
                <a:effectLst/>
                <a:latin typeface="-apple-system-font"/>
              </a:rPr>
              <a:t>Preliminary</a:t>
            </a:r>
            <a:r>
              <a:rPr lang="zh-CN" altLang="en-US" b="0" i="0" u="none" strike="noStrike" dirty="0">
                <a:effectLst/>
                <a:latin typeface="-apple-system-font"/>
              </a:rPr>
              <a:t> </a:t>
            </a:r>
            <a:r>
              <a:rPr lang="en-US" altLang="zh-CN" b="0" i="0" u="none" strike="noStrike" dirty="0">
                <a:effectLst/>
                <a:latin typeface="-apple-system-font"/>
              </a:rPr>
              <a:t>data</a:t>
            </a:r>
            <a:r>
              <a:rPr lang="zh-CN" altLang="en-US" b="0" i="0" u="none" strike="noStrike" dirty="0">
                <a:effectLst/>
                <a:latin typeface="-apple-system-font"/>
              </a:rPr>
              <a:t> </a:t>
            </a:r>
            <a:r>
              <a:rPr lang="en-US" altLang="zh-CN" b="0" i="0" u="none" strike="noStrike" dirty="0">
                <a:effectLst/>
                <a:latin typeface="-apple-system-font"/>
              </a:rPr>
              <a:t>suggests</a:t>
            </a:r>
            <a:r>
              <a:rPr lang="zh-CN" altLang="en-US" b="0" i="0" u="none" strike="noStrike" dirty="0">
                <a:effectLst/>
                <a:latin typeface="-apple-system-font"/>
              </a:rPr>
              <a:t> </a:t>
            </a:r>
            <a:r>
              <a:rPr lang="en-US" altLang="zh-CN" b="0" i="0" u="none" strike="noStrike" dirty="0">
                <a:effectLst/>
                <a:latin typeface="-apple-system-font"/>
              </a:rPr>
              <a:t>that</a:t>
            </a:r>
            <a:r>
              <a:rPr lang="zh-CN" altLang="en-US" b="0" i="0" u="none" strike="noStrike" dirty="0">
                <a:effectLst/>
                <a:latin typeface="-apple-system-font"/>
              </a:rPr>
              <a:t> </a:t>
            </a:r>
            <a:r>
              <a:rPr lang="en-US" b="0" i="0" u="none" strike="noStrike" dirty="0">
                <a:effectLst/>
                <a:latin typeface="-apple-system-font"/>
              </a:rPr>
              <a:t>unpredictability seem to confer an advantage in action learning</a:t>
            </a:r>
          </a:p>
          <a:p>
            <a:endParaRPr lang="en-US" altLang="zh-CN" b="0" i="0" u="none" strike="noStrike" dirty="0">
              <a:effectLst/>
              <a:latin typeface="-apple-system-font"/>
            </a:endParaRPr>
          </a:p>
          <a:p>
            <a:endParaRPr lang="en-US" altLang="zh-CN" b="0" i="0" u="none" strike="noStrike" dirty="0">
              <a:effectLst/>
              <a:latin typeface="-apple-system-font"/>
            </a:endParaRPr>
          </a:p>
          <a:p>
            <a:endParaRPr lang="en-US" altLang="zh-CN" b="0" i="0" u="none" strike="noStrike" dirty="0">
              <a:effectLst/>
              <a:latin typeface="-apple-system-font"/>
            </a:endParaRPr>
          </a:p>
          <a:p>
            <a:endParaRPr lang="en-US" altLang="zh-CN" b="0" i="0" u="none" strike="noStrike" dirty="0">
              <a:effectLst/>
              <a:latin typeface="-apple-system-font"/>
            </a:endParaRPr>
          </a:p>
          <a:p>
            <a:endParaRPr lang="en-US" altLang="zh-CN" b="0" i="0" u="none" strike="noStrike" dirty="0">
              <a:effectLst/>
              <a:latin typeface="-apple-system-font"/>
            </a:endParaRPr>
          </a:p>
          <a:p>
            <a:endParaRPr lang="en-US" altLang="zh-CN" b="0" i="0" u="none" strike="noStrike" dirty="0">
              <a:effectLst/>
              <a:latin typeface="-apple-system-font"/>
            </a:endParaRPr>
          </a:p>
          <a:p>
            <a:endParaRPr lang="en-US" altLang="zh-CN" b="0" i="0" u="none" strike="noStrike" dirty="0">
              <a:effectLst/>
              <a:latin typeface="-apple-system-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dirty="0">
                <a:effectLst/>
                <a:latin typeface="-apple-system-font"/>
              </a:rPr>
              <a:t>Larger</a:t>
            </a:r>
            <a:r>
              <a:rPr lang="zh-CN" altLang="en-US" b="0" i="0" u="none" strike="noStrike" dirty="0">
                <a:effectLst/>
                <a:latin typeface="-apple-system-font"/>
              </a:rPr>
              <a:t> </a:t>
            </a:r>
            <a:r>
              <a:rPr lang="en-US" altLang="zh-CN" b="0" i="0" u="none" strike="noStrike" dirty="0">
                <a:effectLst/>
                <a:latin typeface="-apple-system-font"/>
              </a:rPr>
              <a:t>gap</a:t>
            </a:r>
            <a:r>
              <a:rPr lang="zh-CN" altLang="en-US" b="0" i="0" u="none" strike="noStrike" dirty="0">
                <a:effectLst/>
                <a:latin typeface="-apple-system-font"/>
              </a:rPr>
              <a:t> </a:t>
            </a:r>
            <a:r>
              <a:rPr lang="en-US" altLang="zh-CN" b="0" i="0" u="none" strike="noStrike" dirty="0">
                <a:effectLst/>
                <a:latin typeface="-apple-system-font"/>
              </a:rPr>
              <a:t>indicates</a:t>
            </a:r>
            <a:r>
              <a:rPr lang="zh-CN" altLang="en-US" b="0" i="0" u="none" strike="noStrike" dirty="0">
                <a:effectLst/>
                <a:latin typeface="-apple-system-font"/>
              </a:rPr>
              <a:t> </a:t>
            </a:r>
            <a:r>
              <a:rPr lang="en-US" altLang="zh-CN" b="0" i="0" u="none" strike="noStrike" dirty="0">
                <a:effectLst/>
                <a:latin typeface="-apple-system-font"/>
              </a:rPr>
              <a:t>better</a:t>
            </a:r>
            <a:r>
              <a:rPr lang="zh-CN" altLang="en-US" b="0" i="0" u="none" strike="noStrike" dirty="0">
                <a:effectLst/>
                <a:latin typeface="-apple-system-font"/>
              </a:rPr>
              <a:t> </a:t>
            </a:r>
            <a:r>
              <a:rPr lang="en-US" altLang="zh-CN" b="0" i="0" u="none" strike="noStrike" dirty="0">
                <a:effectLst/>
                <a:latin typeface="-apple-system-font"/>
              </a:rPr>
              <a:t>distinction</a:t>
            </a:r>
            <a:r>
              <a:rPr lang="zh-CN" altLang="en-US" b="0" i="0" u="none" strike="noStrike" dirty="0">
                <a:effectLst/>
                <a:latin typeface="-apple-system-font"/>
              </a:rPr>
              <a:t> </a:t>
            </a:r>
            <a:r>
              <a:rPr lang="en-US" altLang="zh-CN" b="0" i="0" u="none" strike="noStrike" dirty="0">
                <a:effectLst/>
                <a:latin typeface="-apple-system-font"/>
              </a:rPr>
              <a:t>between</a:t>
            </a:r>
            <a:r>
              <a:rPr lang="zh-CN" altLang="en-US" b="0" i="0" u="none" strike="noStrike" dirty="0">
                <a:effectLst/>
                <a:latin typeface="-apple-system-font"/>
              </a:rPr>
              <a:t> </a:t>
            </a:r>
            <a:r>
              <a:rPr lang="en-US" altLang="zh-CN" b="0" i="0" u="none" strike="noStrike" dirty="0">
                <a:effectLst/>
                <a:latin typeface="-apple-system-font"/>
              </a:rPr>
              <a:t>Go</a:t>
            </a:r>
            <a:r>
              <a:rPr lang="zh-CN" altLang="en-US" b="0" i="0" u="none" strike="noStrike" dirty="0">
                <a:effectLst/>
                <a:latin typeface="-apple-system-font"/>
              </a:rPr>
              <a:t> </a:t>
            </a:r>
            <a:r>
              <a:rPr lang="en-US" altLang="zh-CN" b="0" i="0" u="none" strike="noStrike" dirty="0">
                <a:effectLst/>
                <a:latin typeface="-apple-system-font"/>
              </a:rPr>
              <a:t>and</a:t>
            </a:r>
            <a:r>
              <a:rPr lang="zh-CN" altLang="en-US" b="0" i="0" u="none" strike="noStrike" dirty="0">
                <a:effectLst/>
                <a:latin typeface="-apple-system-font"/>
              </a:rPr>
              <a:t> </a:t>
            </a:r>
            <a:r>
              <a:rPr lang="en-US" altLang="zh-CN" b="0" i="0" u="none" strike="noStrike" dirty="0" err="1">
                <a:effectLst/>
                <a:latin typeface="-apple-system-font"/>
              </a:rPr>
              <a:t>NoGo</a:t>
            </a:r>
            <a:r>
              <a:rPr lang="zh-CN" altLang="en-US" b="0" i="0" u="none" strike="noStrike" dirty="0">
                <a:effectLst/>
                <a:latin typeface="-apple-system-font"/>
              </a:rPr>
              <a:t> </a:t>
            </a:r>
            <a:r>
              <a:rPr lang="en-US" altLang="zh-CN" b="0" i="0" u="none" strike="noStrike" dirty="0">
                <a:effectLst/>
                <a:latin typeface="-apple-system-font"/>
              </a:rPr>
              <a:t>cues,</a:t>
            </a:r>
            <a:r>
              <a:rPr lang="zh-CN" altLang="en-US" b="0" i="0" u="none" strike="noStrike" dirty="0">
                <a:effectLst/>
                <a:latin typeface="-apple-system-font"/>
              </a:rPr>
              <a:t> </a:t>
            </a:r>
            <a:r>
              <a:rPr lang="en-US" altLang="zh-CN" b="0" i="0" u="none" strike="noStrike" dirty="0">
                <a:effectLst/>
                <a:latin typeface="-apple-system-font"/>
              </a:rPr>
              <a:t>which</a:t>
            </a:r>
            <a:r>
              <a:rPr lang="zh-CN" altLang="en-US" b="0" i="0" u="none" strike="noStrike" dirty="0">
                <a:effectLst/>
                <a:latin typeface="-apple-system-font"/>
              </a:rPr>
              <a:t> </a:t>
            </a:r>
            <a:r>
              <a:rPr lang="en-US" altLang="zh-CN" b="0" i="0" u="none" strike="noStrike" dirty="0">
                <a:effectLst/>
                <a:latin typeface="-apple-system-font"/>
              </a:rPr>
              <a:t>means</a:t>
            </a:r>
            <a:r>
              <a:rPr lang="zh-CN" altLang="en-US" b="0" i="0" u="none" strike="noStrike" dirty="0">
                <a:effectLst/>
                <a:latin typeface="-apple-system-font"/>
              </a:rPr>
              <a:t> </a:t>
            </a:r>
            <a:r>
              <a:rPr lang="en-US" altLang="zh-CN" b="0" i="0" u="none" strike="noStrike" dirty="0">
                <a:effectLst/>
                <a:latin typeface="-apple-system-font"/>
              </a:rPr>
              <a:t>better</a:t>
            </a:r>
            <a:r>
              <a:rPr lang="zh-CN" altLang="en-US" b="0" i="0" u="none" strike="noStrike" dirty="0">
                <a:effectLst/>
                <a:latin typeface="-apple-system-font"/>
              </a:rPr>
              <a:t> </a:t>
            </a:r>
            <a:r>
              <a:rPr lang="en-US" altLang="zh-CN" b="0" i="0" u="none" strike="noStrike" dirty="0">
                <a:effectLst/>
                <a:latin typeface="-apple-system-font"/>
              </a:rPr>
              <a:t>action</a:t>
            </a:r>
            <a:r>
              <a:rPr lang="zh-CN" altLang="en-US" b="0" i="0" u="none" strike="noStrike" dirty="0">
                <a:effectLst/>
                <a:latin typeface="-apple-system-font"/>
              </a:rPr>
              <a:t> </a:t>
            </a:r>
            <a:r>
              <a:rPr lang="en-US" altLang="zh-CN" b="0" i="0" u="none" strike="noStrike" dirty="0">
                <a:effectLst/>
                <a:latin typeface="-apple-system-font"/>
              </a:rPr>
              <a:t>learning.</a:t>
            </a:r>
          </a:p>
          <a:p>
            <a:endParaRPr lang="en-US" altLang="zh-CN" b="0" i="0" u="none" strike="noStrike" dirty="0">
              <a:effectLst/>
              <a:latin typeface="-apple-system-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dirty="0">
                <a:effectLst/>
                <a:latin typeface="-apple-system-font"/>
              </a:rPr>
              <a:t>children with more unpredictability can</a:t>
            </a:r>
            <a:r>
              <a:rPr lang="zh-CN" altLang="en-US" b="0" i="0" u="none" strike="noStrike" dirty="0">
                <a:effectLst/>
                <a:latin typeface="-apple-system-font"/>
              </a:rPr>
              <a:t> </a:t>
            </a:r>
            <a:r>
              <a:rPr lang="en-US" b="0" i="0" u="none" strike="noStrike" dirty="0">
                <a:effectLst/>
                <a:latin typeface="-apple-system-font"/>
              </a:rPr>
              <a:t>better distinguish between go and </a:t>
            </a:r>
            <a:r>
              <a:rPr lang="en-US" b="0" i="0" u="none" strike="noStrike" dirty="0" err="1">
                <a:effectLst/>
                <a:latin typeface="-apple-system-font"/>
              </a:rPr>
              <a:t>nogo</a:t>
            </a:r>
            <a:r>
              <a:rPr lang="en-US" b="0" i="0" u="none" strike="noStrike" dirty="0">
                <a:effectLst/>
                <a:latin typeface="-apple-system-font"/>
              </a:rPr>
              <a:t> cues using monetary reward and loss as feedback.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effectLst/>
              <a:latin typeface="-apple-system-fo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effectLst/>
              <a:latin typeface="-apple-system-font"/>
            </a:endParaRPr>
          </a:p>
          <a:p>
            <a:pPr algn="l"/>
            <a:r>
              <a:rPr lang="en-US" altLang="zh-CN" b="0" i="0" u="none" strike="noStrike" dirty="0">
                <a:effectLst/>
                <a:latin typeface="-apple-system-font"/>
              </a:rPr>
              <a:t>H</a:t>
            </a:r>
            <a:r>
              <a:rPr lang="en-US" b="0" i="0" u="none" strike="noStrike" dirty="0">
                <a:effectLst/>
                <a:latin typeface="-apple-system-font"/>
              </a:rPr>
              <a:t>ow to reconcile it with EXP finding that increased unpredictability is associated with more habitual responding?</a:t>
            </a:r>
          </a:p>
          <a:p>
            <a:pPr algn="l"/>
            <a:r>
              <a:rPr lang="en-US" altLang="zh-CN" b="0" i="0" u="none" strike="noStrike" dirty="0">
                <a:effectLst/>
                <a:latin typeface="-apple-system-font"/>
              </a:rPr>
              <a:t>First,</a:t>
            </a:r>
            <a:r>
              <a:rPr lang="zh-CN" altLang="en-US" b="0" i="0" u="none" strike="noStrike" dirty="0">
                <a:effectLst/>
                <a:latin typeface="-apple-system-font"/>
              </a:rPr>
              <a:t> </a:t>
            </a:r>
            <a:r>
              <a:rPr lang="en-US" altLang="zh-CN" b="0" i="0" u="none" strike="noStrike" dirty="0">
                <a:effectLst/>
                <a:latin typeface="-apple-system-font"/>
              </a:rPr>
              <a:t>connect</a:t>
            </a:r>
            <a:r>
              <a:rPr lang="zh-CN" altLang="en-US" b="0" i="0" u="none" strike="noStrike" dirty="0">
                <a:effectLst/>
                <a:latin typeface="-apple-system-font"/>
              </a:rPr>
              <a:t> </a:t>
            </a:r>
            <a:r>
              <a:rPr lang="en-US" altLang="zh-CN" b="0" i="0" u="none" strike="noStrike" dirty="0">
                <a:effectLst/>
                <a:latin typeface="-apple-system-font"/>
              </a:rPr>
              <a:t>to</a:t>
            </a:r>
            <a:r>
              <a:rPr lang="zh-CN" altLang="en-US" b="0" i="0" u="none" strike="noStrike" dirty="0">
                <a:effectLst/>
                <a:latin typeface="-apple-system-font"/>
              </a:rPr>
              <a:t> </a:t>
            </a:r>
            <a:r>
              <a:rPr lang="en-US" altLang="zh-CN" b="0" i="0" u="none" strike="noStrike" dirty="0">
                <a:effectLst/>
                <a:latin typeface="-apple-system-font"/>
              </a:rPr>
              <a:t>VLU:</a:t>
            </a:r>
            <a:r>
              <a:rPr lang="zh-CN" altLang="en-US" b="0" i="0" u="none" strike="noStrike" dirty="0">
                <a:effectLst/>
                <a:latin typeface="-apple-system-font"/>
              </a:rPr>
              <a:t> </a:t>
            </a:r>
            <a:r>
              <a:rPr lang="en-US" altLang="zh-CN" b="0" i="0" u="none" strike="noStrike" dirty="0">
                <a:effectLst/>
                <a:latin typeface="-apple-system-font"/>
              </a:rPr>
              <a:t>There</a:t>
            </a:r>
            <a:r>
              <a:rPr lang="zh-CN" altLang="en-US" b="0" i="0" u="none" strike="noStrike" dirty="0">
                <a:effectLst/>
                <a:latin typeface="-apple-system-font"/>
              </a:rPr>
              <a:t> </a:t>
            </a:r>
            <a:r>
              <a:rPr lang="en-US" b="0" i="0" u="none" strike="noStrike" dirty="0">
                <a:effectLst/>
                <a:latin typeface="-apple-system-font"/>
              </a:rPr>
              <a:t>aren’t difference in how children respond to conditioned stimuli, but the difference is more about the decision making where they face threats. In Horizon task there’s no loss of reward points. (look at next slide)</a:t>
            </a:r>
          </a:p>
          <a:p>
            <a:pPr algn="l"/>
            <a:endParaRPr lang="en-US" b="0" i="0" u="none" strike="noStrike" dirty="0">
              <a:effectLst/>
              <a:latin typeface="-apple-system-font"/>
            </a:endParaRPr>
          </a:p>
          <a:p>
            <a:pPr algn="l"/>
            <a:r>
              <a:rPr lang="en-US" altLang="zh-CN" b="0" i="0" u="none" strike="noStrike" dirty="0">
                <a:effectLst/>
                <a:latin typeface="-apple-system-font"/>
              </a:rPr>
              <a:t>Second</a:t>
            </a:r>
            <a:r>
              <a:rPr lang="en-US" b="0" i="0" u="none" strike="noStrike" dirty="0">
                <a:effectLst/>
                <a:latin typeface="-apple-system-font"/>
              </a:rPr>
              <a:t>, this task did not manipulate uncertainty as a task component. </a:t>
            </a:r>
          </a:p>
          <a:p>
            <a:pPr algn="l"/>
            <a:r>
              <a:rPr lang="en-US" b="0" i="0" u="none" strike="noStrike" dirty="0">
                <a:effectLst/>
                <a:latin typeface="-apple-system-font"/>
              </a:rPr>
              <a:t>It is possible that the inflexible decision-making in horizon task is triggered by uncertainty.</a:t>
            </a:r>
          </a:p>
        </p:txBody>
      </p:sp>
      <p:sp>
        <p:nvSpPr>
          <p:cNvPr id="4" name="Slide Number Placeholder 3"/>
          <p:cNvSpPr>
            <a:spLocks noGrp="1"/>
          </p:cNvSpPr>
          <p:nvPr>
            <p:ph type="sldNum" sz="quarter" idx="5"/>
          </p:nvPr>
        </p:nvSpPr>
        <p:spPr/>
        <p:txBody>
          <a:bodyPr/>
          <a:lstStyle/>
          <a:p>
            <a:fld id="{203D255A-BF19-B34F-8A2F-199B94ADB32E}" type="slidenum">
              <a:rPr lang="en-US" smtClean="0"/>
              <a:t>10</a:t>
            </a:fld>
            <a:endParaRPr lang="en-US"/>
          </a:p>
        </p:txBody>
      </p:sp>
    </p:spTree>
    <p:extLst>
      <p:ext uri="{BB962C8B-B14F-4D97-AF65-F5344CB8AC3E}">
        <p14:creationId xmlns:p14="http://schemas.microsoft.com/office/powerpoint/2010/main" val="268310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dirty="0">
              <a:effectLst/>
              <a:latin typeface="-apple-system-font"/>
            </a:endParaRPr>
          </a:p>
        </p:txBody>
      </p:sp>
      <p:sp>
        <p:nvSpPr>
          <p:cNvPr id="4" name="Slide Number Placeholder 3"/>
          <p:cNvSpPr>
            <a:spLocks noGrp="1"/>
          </p:cNvSpPr>
          <p:nvPr>
            <p:ph type="sldNum" sz="quarter" idx="5"/>
          </p:nvPr>
        </p:nvSpPr>
        <p:spPr/>
        <p:txBody>
          <a:bodyPr/>
          <a:lstStyle/>
          <a:p>
            <a:fld id="{203D255A-BF19-B34F-8A2F-199B94ADB32E}" type="slidenum">
              <a:rPr lang="en-US" smtClean="0"/>
              <a:t>11</a:t>
            </a:fld>
            <a:endParaRPr lang="en-US"/>
          </a:p>
        </p:txBody>
      </p:sp>
    </p:spTree>
    <p:extLst>
      <p:ext uri="{BB962C8B-B14F-4D97-AF65-F5344CB8AC3E}">
        <p14:creationId xmlns:p14="http://schemas.microsoft.com/office/powerpoint/2010/main" val="298463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a:t>
            </a:r>
            <a:r>
              <a:rPr lang="zh-CN" altLang="en-US" dirty="0"/>
              <a:t> </a:t>
            </a:r>
            <a:r>
              <a:rPr lang="en-US" altLang="zh-CN" dirty="0"/>
              <a:t>effect</a:t>
            </a:r>
            <a:r>
              <a:rPr lang="zh-CN" altLang="en-US" dirty="0"/>
              <a:t> </a:t>
            </a:r>
            <a:r>
              <a:rPr lang="en-US" altLang="zh-CN" dirty="0"/>
              <a:t>is</a:t>
            </a:r>
            <a:r>
              <a:rPr lang="zh-CN" altLang="en-US" dirty="0"/>
              <a:t> </a:t>
            </a:r>
            <a:r>
              <a:rPr lang="en-US" altLang="zh-CN" dirty="0"/>
              <a:t>for</a:t>
            </a:r>
            <a:r>
              <a:rPr lang="zh-CN" altLang="en-US" dirty="0"/>
              <a:t> </a:t>
            </a:r>
            <a:r>
              <a:rPr lang="en-US" altLang="zh-CN" dirty="0"/>
              <a:t>all</a:t>
            </a:r>
            <a:r>
              <a:rPr lang="zh-CN" altLang="en-US" dirty="0"/>
              <a:t> </a:t>
            </a:r>
            <a:r>
              <a:rPr lang="en-US" altLang="zh-CN" dirty="0"/>
              <a:t>children</a:t>
            </a:r>
            <a:r>
              <a:rPr lang="zh-CN" altLang="en-US" dirty="0"/>
              <a:t> </a:t>
            </a:r>
            <a:r>
              <a:rPr lang="en-US" altLang="zh-CN" dirty="0"/>
              <a:t>in</a:t>
            </a:r>
            <a:r>
              <a:rPr lang="zh-CN" altLang="en-US" dirty="0"/>
              <a:t> </a:t>
            </a:r>
            <a:r>
              <a:rPr lang="en-US" altLang="zh-CN" dirty="0"/>
              <a:t>the</a:t>
            </a:r>
            <a:r>
              <a:rPr lang="zh-CN" altLang="en-US" dirty="0"/>
              <a:t> </a:t>
            </a:r>
            <a:r>
              <a:rPr lang="en-US" altLang="zh-CN" dirty="0"/>
              <a:t>first</a:t>
            </a:r>
            <a:r>
              <a:rPr lang="zh-CN" altLang="en-US" dirty="0"/>
              <a:t> </a:t>
            </a:r>
            <a:r>
              <a:rPr lang="en-US" altLang="zh-CN" dirty="0"/>
              <a:t>half</a:t>
            </a:r>
            <a:r>
              <a:rPr lang="zh-CN" altLang="en-US" dirty="0"/>
              <a:t> </a:t>
            </a:r>
            <a:r>
              <a:rPr lang="en-US" altLang="zh-CN" dirty="0"/>
              <a:t>of</a:t>
            </a:r>
            <a:r>
              <a:rPr lang="zh-CN" altLang="en-US" dirty="0"/>
              <a:t> </a:t>
            </a:r>
            <a:r>
              <a:rPr lang="en-US" altLang="zh-CN" dirty="0"/>
              <a:t>the</a:t>
            </a:r>
            <a:r>
              <a:rPr lang="zh-CN" altLang="en-US" dirty="0"/>
              <a:t> </a:t>
            </a:r>
            <a:r>
              <a:rPr lang="en-US" altLang="zh-CN" dirty="0"/>
              <a:t>game.</a:t>
            </a:r>
            <a:r>
              <a:rPr lang="zh-CN" altLang="en-US" dirty="0"/>
              <a:t> </a:t>
            </a:r>
            <a:endParaRPr lang="en-US" altLang="zh-CN" dirty="0"/>
          </a:p>
          <a:p>
            <a:endParaRPr lang="en-US" altLang="zh-CN" dirty="0"/>
          </a:p>
          <a:p>
            <a:r>
              <a:rPr lang="en-US" altLang="zh-CN" dirty="0"/>
              <a:t>We</a:t>
            </a:r>
            <a:r>
              <a:rPr lang="zh-CN" altLang="en-US" dirty="0"/>
              <a:t> </a:t>
            </a:r>
            <a:r>
              <a:rPr lang="en-US" altLang="zh-CN" dirty="0"/>
              <a:t>didn’t</a:t>
            </a:r>
            <a:r>
              <a:rPr lang="zh-CN" altLang="en-US" dirty="0"/>
              <a:t> </a:t>
            </a:r>
            <a:r>
              <a:rPr lang="en-US" altLang="zh-CN" dirty="0"/>
              <a:t>have</a:t>
            </a:r>
            <a:r>
              <a:rPr lang="zh-CN" altLang="en-US" dirty="0"/>
              <a:t> </a:t>
            </a:r>
            <a:r>
              <a:rPr lang="en-US" altLang="zh-CN" dirty="0"/>
              <a:t>evidence</a:t>
            </a:r>
            <a:r>
              <a:rPr lang="zh-CN" altLang="en-US" dirty="0"/>
              <a:t> </a:t>
            </a:r>
            <a:r>
              <a:rPr lang="en-US" altLang="zh-CN" dirty="0"/>
              <a:t>that</a:t>
            </a:r>
            <a:r>
              <a:rPr lang="zh-CN" altLang="en-US" dirty="0"/>
              <a:t> </a:t>
            </a:r>
            <a:r>
              <a:rPr lang="en-US" altLang="zh-CN" dirty="0"/>
              <a:t>this</a:t>
            </a:r>
            <a:r>
              <a:rPr lang="zh-CN" altLang="en-US" dirty="0"/>
              <a:t> </a:t>
            </a:r>
            <a:r>
              <a:rPr lang="en-US" altLang="zh-CN" dirty="0"/>
              <a:t>increased</a:t>
            </a:r>
            <a:r>
              <a:rPr lang="zh-CN" altLang="en-US" dirty="0"/>
              <a:t> </a:t>
            </a:r>
            <a:r>
              <a:rPr lang="en-US" altLang="zh-CN" dirty="0"/>
              <a:t>learning</a:t>
            </a:r>
            <a:r>
              <a:rPr lang="zh-CN" altLang="en-US" dirty="0"/>
              <a:t> </a:t>
            </a:r>
            <a:r>
              <a:rPr lang="en-US" altLang="zh-CN" dirty="0"/>
              <a:t>in</a:t>
            </a:r>
            <a:r>
              <a:rPr lang="zh-CN" altLang="en-US" dirty="0"/>
              <a:t> </a:t>
            </a:r>
            <a:r>
              <a:rPr lang="en-US" altLang="zh-CN" dirty="0"/>
              <a:t>response</a:t>
            </a:r>
            <a:r>
              <a:rPr lang="zh-CN" altLang="en-US" dirty="0"/>
              <a:t> </a:t>
            </a:r>
            <a:r>
              <a:rPr lang="en-US" altLang="zh-CN" dirty="0"/>
              <a:t>to</a:t>
            </a:r>
            <a:r>
              <a:rPr lang="zh-CN" altLang="en-US" dirty="0"/>
              <a:t> </a:t>
            </a:r>
            <a:r>
              <a:rPr lang="en-US" altLang="zh-CN" dirty="0"/>
              <a:t>punishments</a:t>
            </a:r>
            <a:r>
              <a:rPr lang="zh-CN" altLang="en-US" dirty="0"/>
              <a:t> </a:t>
            </a:r>
            <a:r>
              <a:rPr lang="en-US" altLang="zh-CN" dirty="0"/>
              <a:t>is</a:t>
            </a:r>
            <a:r>
              <a:rPr lang="zh-CN" altLang="en-US" dirty="0"/>
              <a:t> </a:t>
            </a:r>
            <a:r>
              <a:rPr lang="en-US" altLang="zh-CN" dirty="0"/>
              <a:t>associated</a:t>
            </a:r>
            <a:r>
              <a:rPr lang="zh-CN" altLang="en-US" dirty="0"/>
              <a:t> </a:t>
            </a:r>
            <a:r>
              <a:rPr lang="en-US" altLang="zh-CN" dirty="0"/>
              <a:t>with</a:t>
            </a:r>
            <a:r>
              <a:rPr lang="zh-CN" altLang="en-US" dirty="0"/>
              <a:t> </a:t>
            </a:r>
            <a:r>
              <a:rPr lang="en-US" altLang="zh-CN" dirty="0"/>
              <a:t>unpredictability.</a:t>
            </a:r>
            <a:endParaRPr lang="en-US" dirty="0"/>
          </a:p>
        </p:txBody>
      </p:sp>
      <p:sp>
        <p:nvSpPr>
          <p:cNvPr id="4" name="Slide Number Placeholder 3"/>
          <p:cNvSpPr>
            <a:spLocks noGrp="1"/>
          </p:cNvSpPr>
          <p:nvPr>
            <p:ph type="sldNum" sz="quarter" idx="5"/>
          </p:nvPr>
        </p:nvSpPr>
        <p:spPr/>
        <p:txBody>
          <a:bodyPr/>
          <a:lstStyle/>
          <a:p>
            <a:fld id="{0250704E-08DE-274A-84AF-D6DDF29453B0}" type="slidenum">
              <a:rPr lang="en-US" smtClean="0"/>
              <a:t>12</a:t>
            </a:fld>
            <a:endParaRPr lang="en-US"/>
          </a:p>
        </p:txBody>
      </p:sp>
    </p:spTree>
    <p:extLst>
      <p:ext uri="{BB962C8B-B14F-4D97-AF65-F5344CB8AC3E}">
        <p14:creationId xmlns:p14="http://schemas.microsoft.com/office/powerpoint/2010/main" val="129714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A824-5BD5-4917-72A0-441E8081D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FBF6BD-39D7-406B-B8E9-561B6D05ED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9B8B51-5CFA-89E5-6E5E-7E9C1BAD0F8D}"/>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5" name="Footer Placeholder 4">
            <a:extLst>
              <a:ext uri="{FF2B5EF4-FFF2-40B4-BE49-F238E27FC236}">
                <a16:creationId xmlns:a16="http://schemas.microsoft.com/office/drawing/2014/main" id="{CFE53C45-65E6-075D-2DAB-79FAE6616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D08DD-0675-020F-EA3F-5DCF56242BB0}"/>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364560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83B2-C097-9B2A-DD75-EE70B28F0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D275B7-F6DA-1CEF-2B4C-50AE9BEEC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ED4B9-A496-B1AA-C14A-0A92222948EA}"/>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5" name="Footer Placeholder 4">
            <a:extLst>
              <a:ext uri="{FF2B5EF4-FFF2-40B4-BE49-F238E27FC236}">
                <a16:creationId xmlns:a16="http://schemas.microsoft.com/office/drawing/2014/main" id="{83E1D006-49F1-01E0-A299-997AC5B62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34034-89ED-11EB-6C72-D1BB87EDC3E5}"/>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240994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06B515-3672-F23D-B5AA-325807A638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1FF41E-DB79-B7F3-0625-EAEC5C8934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3AA53-D9BA-1B51-5A1C-1D8F5F06F022}"/>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5" name="Footer Placeholder 4">
            <a:extLst>
              <a:ext uri="{FF2B5EF4-FFF2-40B4-BE49-F238E27FC236}">
                <a16:creationId xmlns:a16="http://schemas.microsoft.com/office/drawing/2014/main" id="{2AADE273-A2DE-1442-56F1-65B9ED875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6A7E4-6CD9-1FE9-9C6E-340FFB40F81C}"/>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415703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50B9-2442-DD52-A44C-8D9E34470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307E6-DA33-768C-A7B2-89C65F26C0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EF40E-BAED-0AA9-382F-E9FEADBDDF79}"/>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5" name="Footer Placeholder 4">
            <a:extLst>
              <a:ext uri="{FF2B5EF4-FFF2-40B4-BE49-F238E27FC236}">
                <a16:creationId xmlns:a16="http://schemas.microsoft.com/office/drawing/2014/main" id="{643DF629-FFE0-377C-14B3-D447A5EFD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FFB47-90BB-5207-D1DC-CEC57F650BD5}"/>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24720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3941-3FB9-1199-D4AE-C7EDBE9BE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9D2BCE-317B-D9D1-A7EC-93BA2201BB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88DC4-3113-B68E-E2B3-B9FE7B74449B}"/>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5" name="Footer Placeholder 4">
            <a:extLst>
              <a:ext uri="{FF2B5EF4-FFF2-40B4-BE49-F238E27FC236}">
                <a16:creationId xmlns:a16="http://schemas.microsoft.com/office/drawing/2014/main" id="{54C4D3E7-CC6F-44F2-A348-418EAAE9B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B2B1-C8EF-2DA2-5925-C19E22A9B244}"/>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2250076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0D2D-649E-EC50-90F2-45D29F145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B0B82-F0E1-4F13-5214-3248A9B9B8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488832-26F5-A674-E40A-2D982F897E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7D0E64-393C-A53B-DF25-A31E3515B4DD}"/>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6" name="Footer Placeholder 5">
            <a:extLst>
              <a:ext uri="{FF2B5EF4-FFF2-40B4-BE49-F238E27FC236}">
                <a16:creationId xmlns:a16="http://schemas.microsoft.com/office/drawing/2014/main" id="{D9B85F38-6FCD-5F3E-9427-F3E260B2D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35647-7B02-5578-580C-2C0545442DED}"/>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276180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834B-9BCC-54D3-DAA6-8FD45B9CD9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23B2CB-98FB-471D-BAAD-10AB8B2E1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E1DADE-81D7-5AA6-0283-2D62EA5F62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AF552D-C252-B1E1-4AD5-6312A5654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4B9D5-73CF-2F90-1169-37580768C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A5DC00-8C25-165C-F1B5-CE5D94565008}"/>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8" name="Footer Placeholder 7">
            <a:extLst>
              <a:ext uri="{FF2B5EF4-FFF2-40B4-BE49-F238E27FC236}">
                <a16:creationId xmlns:a16="http://schemas.microsoft.com/office/drawing/2014/main" id="{F7A1BA28-7853-19B3-5B0B-BD962B977B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16B263-AEE9-F250-3861-DAB5522EE3AF}"/>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39152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DAA7-F4CD-4F16-9E2B-B664CA1D47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9B1356-D3ED-9ED4-E4B4-B234CAEBE14D}"/>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4" name="Footer Placeholder 3">
            <a:extLst>
              <a:ext uri="{FF2B5EF4-FFF2-40B4-BE49-F238E27FC236}">
                <a16:creationId xmlns:a16="http://schemas.microsoft.com/office/drawing/2014/main" id="{9A602138-2D98-BA80-AB2D-31585C048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14F9F3-49FD-1612-2360-8EA6E483A21B}"/>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29700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B4B76-81F3-A42B-CC56-8F81CD4A8146}"/>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3" name="Footer Placeholder 2">
            <a:extLst>
              <a:ext uri="{FF2B5EF4-FFF2-40B4-BE49-F238E27FC236}">
                <a16:creationId xmlns:a16="http://schemas.microsoft.com/office/drawing/2014/main" id="{B6D97022-D050-355D-9018-49C84DA0A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0EC0EC-54D2-78D9-550D-219E2FEE2FF9}"/>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395962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9C5F-5F0E-4245-09C2-57FF72D18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4C814-06CC-A960-B86D-B7A08D294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3BB76-DD9A-C445-22F4-3EC104444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7207B-8886-1B1B-423A-65A91498296D}"/>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6" name="Footer Placeholder 5">
            <a:extLst>
              <a:ext uri="{FF2B5EF4-FFF2-40B4-BE49-F238E27FC236}">
                <a16:creationId xmlns:a16="http://schemas.microsoft.com/office/drawing/2014/main" id="{0CA5E3D9-5858-0A12-3DDD-AB61F0A39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E4430-60DE-5705-068C-E01640ACF4D4}"/>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78085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339D-3EDB-D77A-D375-B636C0016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0E1AE8-7C11-7E21-2420-F1DB29AB6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BAA00-D521-55D6-E79D-BC53F1BF8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66BDE-BD28-5057-33A6-12CE0102CA0D}"/>
              </a:ext>
            </a:extLst>
          </p:cNvPr>
          <p:cNvSpPr>
            <a:spLocks noGrp="1"/>
          </p:cNvSpPr>
          <p:nvPr>
            <p:ph type="dt" sz="half" idx="10"/>
          </p:nvPr>
        </p:nvSpPr>
        <p:spPr/>
        <p:txBody>
          <a:bodyPr/>
          <a:lstStyle/>
          <a:p>
            <a:fld id="{E4583BCD-6807-E847-A8AF-27B10AE5256A}" type="datetimeFigureOut">
              <a:rPr lang="en-US" smtClean="0"/>
              <a:t>10/12/23</a:t>
            </a:fld>
            <a:endParaRPr lang="en-US"/>
          </a:p>
        </p:txBody>
      </p:sp>
      <p:sp>
        <p:nvSpPr>
          <p:cNvPr id="6" name="Footer Placeholder 5">
            <a:extLst>
              <a:ext uri="{FF2B5EF4-FFF2-40B4-BE49-F238E27FC236}">
                <a16:creationId xmlns:a16="http://schemas.microsoft.com/office/drawing/2014/main" id="{E791EA6B-BE6A-B03F-82CC-062FE3FE7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689F8-0FCF-F114-1653-3FF3FAFD0C68}"/>
              </a:ext>
            </a:extLst>
          </p:cNvPr>
          <p:cNvSpPr>
            <a:spLocks noGrp="1"/>
          </p:cNvSpPr>
          <p:nvPr>
            <p:ph type="sldNum" sz="quarter" idx="12"/>
          </p:nvPr>
        </p:nvSpPr>
        <p:spPr/>
        <p:txBody>
          <a:bodyPr/>
          <a:lstStyle/>
          <a:p>
            <a:fld id="{6251C167-82E5-1B41-BE91-4A43415351B4}" type="slidenum">
              <a:rPr lang="en-US" smtClean="0"/>
              <a:t>‹#›</a:t>
            </a:fld>
            <a:endParaRPr lang="en-US"/>
          </a:p>
        </p:txBody>
      </p:sp>
    </p:spTree>
    <p:extLst>
      <p:ext uri="{BB962C8B-B14F-4D97-AF65-F5344CB8AC3E}">
        <p14:creationId xmlns:p14="http://schemas.microsoft.com/office/powerpoint/2010/main" val="249009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4A9737-5E52-E4E1-A4F0-9D1332AFB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C7D35F-207A-7A90-B770-D2E0989B6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68B70-17CF-C74B-9C9E-F1E0348A7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83BCD-6807-E847-A8AF-27B10AE5256A}" type="datetimeFigureOut">
              <a:rPr lang="en-US" smtClean="0"/>
              <a:t>10/12/23</a:t>
            </a:fld>
            <a:endParaRPr lang="en-US"/>
          </a:p>
        </p:txBody>
      </p:sp>
      <p:sp>
        <p:nvSpPr>
          <p:cNvPr id="5" name="Footer Placeholder 4">
            <a:extLst>
              <a:ext uri="{FF2B5EF4-FFF2-40B4-BE49-F238E27FC236}">
                <a16:creationId xmlns:a16="http://schemas.microsoft.com/office/drawing/2014/main" id="{99C53091-7424-25C9-4621-EF734049A6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5EF7A9-D7DB-DE22-AAA0-F35816AEBF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1C167-82E5-1B41-BE91-4A43415351B4}" type="slidenum">
              <a:rPr lang="en-US" smtClean="0"/>
              <a:t>‹#›</a:t>
            </a:fld>
            <a:endParaRPr lang="en-US"/>
          </a:p>
        </p:txBody>
      </p:sp>
    </p:spTree>
    <p:extLst>
      <p:ext uri="{BB962C8B-B14F-4D97-AF65-F5344CB8AC3E}">
        <p14:creationId xmlns:p14="http://schemas.microsoft.com/office/powerpoint/2010/main" val="134829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19.jp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hyperlink" Target="https://www.nature.com/articles/srep2981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wmadison.co1.qualtrics.com/jfe/form/SV_5mtOKzYbDnqcKo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cs.google.com/document/d/1pFaLnwN_hmsVouDrWvBAdgsYGGHZNMqf/edit?usp=sharing&amp;ouid=117963021738177061632&amp;rtpof=true&amp;sd=true"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nature.com/articles/s41467-021-26731-9.pdf"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run.pavlovia.org/Kinjal/go-nogo-dev" TargetMode="External"/><Relationship Id="rId2" Type="http://schemas.openxmlformats.org/officeDocument/2006/relationships/hyperlink" Target="https://run.pavlovia.org/LillianXu/go-nogo-dev"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svg"/><Relationship Id="rId2" Type="http://schemas.openxmlformats.org/officeDocument/2006/relationships/notesSlide" Target="../notesSlides/notesSlide4.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jpg"/><Relationship Id="rId2" Type="http://schemas.openxmlformats.org/officeDocument/2006/relationships/notesSlide" Target="../notesSlides/notesSlide5.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jpg"/><Relationship Id="rId10" Type="http://schemas.openxmlformats.org/officeDocument/2006/relationships/image" Target="../media/image14.svg"/><Relationship Id="rId4" Type="http://schemas.openxmlformats.org/officeDocument/2006/relationships/image" Target="../media/image6.png"/><Relationship Id="rId9" Type="http://schemas.openxmlformats.org/officeDocument/2006/relationships/image" Target="../media/image13.png"/><Relationship Id="rId1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488B-0FBB-6121-C274-3FAA178E76EA}"/>
              </a:ext>
            </a:extLst>
          </p:cNvPr>
          <p:cNvSpPr>
            <a:spLocks noGrp="1"/>
          </p:cNvSpPr>
          <p:nvPr>
            <p:ph type="ctrTitle"/>
          </p:nvPr>
        </p:nvSpPr>
        <p:spPr/>
        <p:txBody>
          <a:bodyPr/>
          <a:lstStyle/>
          <a:p>
            <a:r>
              <a:rPr lang="en-US" altLang="zh-CN" dirty="0"/>
              <a:t>Meeting</a:t>
            </a:r>
            <a:r>
              <a:rPr lang="zh-CN" altLang="en-US" dirty="0"/>
              <a:t> </a:t>
            </a:r>
            <a:r>
              <a:rPr lang="en-US" altLang="zh-CN" dirty="0"/>
              <a:t>with</a:t>
            </a:r>
            <a:r>
              <a:rPr lang="zh-CN" altLang="en-US" dirty="0"/>
              <a:t> </a:t>
            </a:r>
            <a:r>
              <a:rPr lang="en-US" altLang="zh-CN" dirty="0"/>
              <a:t>Robert</a:t>
            </a:r>
            <a:r>
              <a:rPr lang="zh-CN" altLang="en-US" dirty="0"/>
              <a:t> </a:t>
            </a:r>
            <a:endParaRPr lang="en-US" dirty="0"/>
          </a:p>
        </p:txBody>
      </p:sp>
      <p:sp>
        <p:nvSpPr>
          <p:cNvPr id="3" name="Subtitle 2">
            <a:extLst>
              <a:ext uri="{FF2B5EF4-FFF2-40B4-BE49-F238E27FC236}">
                <a16:creationId xmlns:a16="http://schemas.microsoft.com/office/drawing/2014/main" id="{7474E062-BAE5-8969-3C92-79B910299085}"/>
              </a:ext>
            </a:extLst>
          </p:cNvPr>
          <p:cNvSpPr>
            <a:spLocks noGrp="1"/>
          </p:cNvSpPr>
          <p:nvPr>
            <p:ph type="subTitle" idx="1"/>
          </p:nvPr>
        </p:nvSpPr>
        <p:spPr/>
        <p:txBody>
          <a:bodyPr/>
          <a:lstStyle/>
          <a:p>
            <a:r>
              <a:rPr lang="en-US" altLang="zh-CN" dirty="0"/>
              <a:t>10/12/2023</a:t>
            </a:r>
            <a:endParaRPr lang="en-US" dirty="0"/>
          </a:p>
        </p:txBody>
      </p:sp>
    </p:spTree>
    <p:extLst>
      <p:ext uri="{BB962C8B-B14F-4D97-AF65-F5344CB8AC3E}">
        <p14:creationId xmlns:p14="http://schemas.microsoft.com/office/powerpoint/2010/main" val="106163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10;&#10;Description automatically generated">
            <a:extLst>
              <a:ext uri="{FF2B5EF4-FFF2-40B4-BE49-F238E27FC236}">
                <a16:creationId xmlns:a16="http://schemas.microsoft.com/office/drawing/2014/main" id="{FDE5C477-6B61-86B3-4A2A-59B1C2999905}"/>
              </a:ext>
            </a:extLst>
          </p:cNvPr>
          <p:cNvPicPr>
            <a:picLocks noChangeAspect="1"/>
          </p:cNvPicPr>
          <p:nvPr/>
        </p:nvPicPr>
        <p:blipFill rotWithShape="1">
          <a:blip r:embed="rId3"/>
          <a:srcRect l="1" t="5860" r="559" b="1023"/>
          <a:stretch/>
        </p:blipFill>
        <p:spPr>
          <a:xfrm>
            <a:off x="2994659" y="1825578"/>
            <a:ext cx="6858000" cy="4572000"/>
          </a:xfrm>
          <a:prstGeom prst="rect">
            <a:avLst/>
          </a:prstGeom>
        </p:spPr>
      </p:pic>
      <p:sp>
        <p:nvSpPr>
          <p:cNvPr id="2" name="Rectangle 1">
            <a:extLst>
              <a:ext uri="{FF2B5EF4-FFF2-40B4-BE49-F238E27FC236}">
                <a16:creationId xmlns:a16="http://schemas.microsoft.com/office/drawing/2014/main" id="{BE2B7B75-1153-57F8-44D0-06880CA0D041}"/>
              </a:ext>
            </a:extLst>
          </p:cNvPr>
          <p:cNvSpPr/>
          <p:nvPr/>
        </p:nvSpPr>
        <p:spPr>
          <a:xfrm>
            <a:off x="9601200" y="3429000"/>
            <a:ext cx="84582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DC2A3502-BF97-AC1F-8059-136691E92D58}"/>
              </a:ext>
            </a:extLst>
          </p:cNvPr>
          <p:cNvCxnSpPr>
            <a:cxnSpLocks/>
          </p:cNvCxnSpPr>
          <p:nvPr/>
        </p:nvCxnSpPr>
        <p:spPr>
          <a:xfrm>
            <a:off x="5172076" y="3217547"/>
            <a:ext cx="0" cy="1094422"/>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FC5A016-8820-2B96-5AA3-48675E7FEE10}"/>
              </a:ext>
            </a:extLst>
          </p:cNvPr>
          <p:cNvCxnSpPr>
            <a:cxnSpLocks/>
          </p:cNvCxnSpPr>
          <p:nvPr/>
        </p:nvCxnSpPr>
        <p:spPr>
          <a:xfrm>
            <a:off x="6984683" y="2914650"/>
            <a:ext cx="0" cy="1948815"/>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E471E59-0C7E-9BE2-18A7-910D4469E930}"/>
              </a:ext>
            </a:extLst>
          </p:cNvPr>
          <p:cNvCxnSpPr>
            <a:cxnSpLocks/>
          </p:cNvCxnSpPr>
          <p:nvPr/>
        </p:nvCxnSpPr>
        <p:spPr>
          <a:xfrm>
            <a:off x="8692303" y="2586036"/>
            <a:ext cx="0" cy="2674619"/>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BFA146-D8AB-B879-BA54-075BD0D226F7}"/>
              </a:ext>
            </a:extLst>
          </p:cNvPr>
          <p:cNvSpPr txBox="1"/>
          <p:nvPr/>
        </p:nvSpPr>
        <p:spPr>
          <a:xfrm>
            <a:off x="8696113" y="6489018"/>
            <a:ext cx="3776133" cy="646331"/>
          </a:xfrm>
          <a:prstGeom prst="rect">
            <a:avLst/>
          </a:prstGeom>
          <a:noFill/>
        </p:spPr>
        <p:txBody>
          <a:bodyPr wrap="square" rtlCol="0">
            <a:spAutoFit/>
          </a:bodyPr>
          <a:lstStyle/>
          <a:p>
            <a:r>
              <a:rPr lang="en-US" sz="1200" dirty="0"/>
              <a:t>(Three-way interaction, odds ratio = 1.04; p &lt; 0.001) </a:t>
            </a:r>
          </a:p>
          <a:p>
            <a:endParaRPr lang="en-US" sz="1200" dirty="0"/>
          </a:p>
          <a:p>
            <a:endParaRPr lang="en-US" sz="1200" dirty="0"/>
          </a:p>
        </p:txBody>
      </p:sp>
      <p:sp>
        <p:nvSpPr>
          <p:cNvPr id="7" name="Title 1">
            <a:extLst>
              <a:ext uri="{FF2B5EF4-FFF2-40B4-BE49-F238E27FC236}">
                <a16:creationId xmlns:a16="http://schemas.microsoft.com/office/drawing/2014/main" id="{6EDF40DE-B596-6287-92E5-B9BD6425DCDB}"/>
              </a:ext>
            </a:extLst>
          </p:cNvPr>
          <p:cNvSpPr>
            <a:spLocks noGrp="1"/>
          </p:cNvSpPr>
          <p:nvPr>
            <p:ph type="title"/>
          </p:nvPr>
        </p:nvSpPr>
        <p:spPr>
          <a:xfrm>
            <a:off x="0" y="365125"/>
            <a:ext cx="12192000" cy="1325563"/>
          </a:xfrm>
        </p:spPr>
        <p:txBody>
          <a:bodyPr>
            <a:normAutofit/>
          </a:bodyPr>
          <a:lstStyle/>
          <a:p>
            <a:pPr algn="ctr"/>
            <a:r>
              <a:rPr lang="en-US" altLang="zh-CN" sz="4000" dirty="0"/>
              <a:t>Unpredictability confers an advantage </a:t>
            </a:r>
            <a:br>
              <a:rPr lang="en-US" altLang="zh-CN" sz="4000" dirty="0"/>
            </a:br>
            <a:r>
              <a:rPr lang="en-US" altLang="zh-CN" sz="4000" dirty="0"/>
              <a:t>in instrumental reward learning </a:t>
            </a:r>
          </a:p>
        </p:txBody>
      </p:sp>
      <p:sp>
        <p:nvSpPr>
          <p:cNvPr id="4" name="TextBox 3">
            <a:extLst>
              <a:ext uri="{FF2B5EF4-FFF2-40B4-BE49-F238E27FC236}">
                <a16:creationId xmlns:a16="http://schemas.microsoft.com/office/drawing/2014/main" id="{9B2DAF2B-2E99-7A27-E597-F2965F1C0923}"/>
              </a:ext>
            </a:extLst>
          </p:cNvPr>
          <p:cNvSpPr txBox="1"/>
          <p:nvPr/>
        </p:nvSpPr>
        <p:spPr>
          <a:xfrm>
            <a:off x="95217" y="6239187"/>
            <a:ext cx="958917" cy="369332"/>
          </a:xfrm>
          <a:prstGeom prst="rect">
            <a:avLst/>
          </a:prstGeom>
          <a:noFill/>
        </p:spPr>
        <p:txBody>
          <a:bodyPr wrap="none" rtlCol="0">
            <a:spAutoFit/>
          </a:bodyPr>
          <a:lstStyle/>
          <a:p>
            <a:r>
              <a:rPr lang="en-US" altLang="zh-CN" dirty="0">
                <a:solidFill>
                  <a:srgbClr val="000000"/>
                </a:solidFill>
                <a:effectLst/>
                <a:ea typeface="Arial" panose="020B0604020202020204" pitchFamily="34" charset="0"/>
              </a:rPr>
              <a:t>N</a:t>
            </a:r>
            <a:r>
              <a:rPr lang="zh-CN" altLang="en-US" dirty="0">
                <a:solidFill>
                  <a:srgbClr val="000000"/>
                </a:solidFill>
                <a:effectLst/>
                <a:ea typeface="Arial" panose="020B0604020202020204" pitchFamily="34" charset="0"/>
              </a:rPr>
              <a:t> </a:t>
            </a:r>
            <a:r>
              <a:rPr lang="en-US" altLang="zh-CN" dirty="0">
                <a:solidFill>
                  <a:srgbClr val="000000"/>
                </a:solidFill>
                <a:effectLst/>
                <a:ea typeface="Arial" panose="020B0604020202020204" pitchFamily="34" charset="0"/>
              </a:rPr>
              <a:t>=</a:t>
            </a:r>
            <a:r>
              <a:rPr lang="zh-CN" altLang="en-US" dirty="0">
                <a:solidFill>
                  <a:srgbClr val="000000"/>
                </a:solidFill>
                <a:effectLst/>
                <a:ea typeface="Arial" panose="020B0604020202020204" pitchFamily="34" charset="0"/>
              </a:rPr>
              <a:t> </a:t>
            </a:r>
            <a:r>
              <a:rPr lang="en-US" altLang="zh-CN" dirty="0">
                <a:solidFill>
                  <a:srgbClr val="000000"/>
                </a:solidFill>
                <a:effectLst/>
                <a:ea typeface="Arial" panose="020B0604020202020204" pitchFamily="34" charset="0"/>
              </a:rPr>
              <a:t>129</a:t>
            </a:r>
            <a:r>
              <a:rPr lang="zh-CN" altLang="en-US" dirty="0">
                <a:solidFill>
                  <a:srgbClr val="000000"/>
                </a:solidFill>
                <a:effectLst/>
                <a:ea typeface="Arial" panose="020B0604020202020204" pitchFamily="34" charset="0"/>
              </a:rPr>
              <a:t> </a:t>
            </a:r>
            <a:endParaRPr lang="en-US" dirty="0"/>
          </a:p>
        </p:txBody>
      </p:sp>
      <p:sp>
        <p:nvSpPr>
          <p:cNvPr id="6" name="TextBox 5">
            <a:extLst>
              <a:ext uri="{FF2B5EF4-FFF2-40B4-BE49-F238E27FC236}">
                <a16:creationId xmlns:a16="http://schemas.microsoft.com/office/drawing/2014/main" id="{BB7CEDA9-795F-035A-EB07-6A6FFF8AEFD2}"/>
              </a:ext>
            </a:extLst>
          </p:cNvPr>
          <p:cNvSpPr txBox="1"/>
          <p:nvPr/>
        </p:nvSpPr>
        <p:spPr>
          <a:xfrm>
            <a:off x="9331889" y="2016690"/>
            <a:ext cx="2698185" cy="1569660"/>
          </a:xfrm>
          <a:prstGeom prst="rect">
            <a:avLst/>
          </a:prstGeom>
          <a:noFill/>
        </p:spPr>
        <p:txBody>
          <a:bodyPr wrap="square" rtlCol="0">
            <a:spAutoFit/>
          </a:bodyPr>
          <a:lstStyle/>
          <a:p>
            <a:r>
              <a:rPr lang="en-US" altLang="zh-CN" sz="3200" b="1" dirty="0">
                <a:solidFill>
                  <a:schemeClr val="accent1"/>
                </a:solidFill>
              </a:rPr>
              <a:t>Monetary</a:t>
            </a:r>
            <a:r>
              <a:rPr lang="zh-CN" altLang="en-US" sz="3200" dirty="0">
                <a:solidFill>
                  <a:schemeClr val="accent1"/>
                </a:solidFill>
              </a:rPr>
              <a:t> </a:t>
            </a:r>
            <a:r>
              <a:rPr lang="en-US" altLang="zh-CN" sz="3200" dirty="0">
                <a:solidFill>
                  <a:schemeClr val="accent1"/>
                </a:solidFill>
              </a:rPr>
              <a:t>feedback</a:t>
            </a:r>
            <a:r>
              <a:rPr lang="zh-CN" altLang="en-US" sz="3200" dirty="0">
                <a:solidFill>
                  <a:schemeClr val="accent1"/>
                </a:solidFill>
              </a:rPr>
              <a:t> </a:t>
            </a:r>
            <a:endParaRPr lang="en-US" altLang="zh-CN" sz="3200" dirty="0">
              <a:solidFill>
                <a:schemeClr val="accent1"/>
              </a:solidFill>
            </a:endParaRPr>
          </a:p>
          <a:p>
            <a:endParaRPr lang="en-US" sz="3200" dirty="0">
              <a:solidFill>
                <a:schemeClr val="accent1"/>
              </a:solidFill>
            </a:endParaRPr>
          </a:p>
        </p:txBody>
      </p:sp>
    </p:spTree>
    <p:extLst>
      <p:ext uri="{BB962C8B-B14F-4D97-AF65-F5344CB8AC3E}">
        <p14:creationId xmlns:p14="http://schemas.microsoft.com/office/powerpoint/2010/main" val="362826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10;&#10;Description automatically generated">
            <a:extLst>
              <a:ext uri="{FF2B5EF4-FFF2-40B4-BE49-F238E27FC236}">
                <a16:creationId xmlns:a16="http://schemas.microsoft.com/office/drawing/2014/main" id="{FDE5C477-6B61-86B3-4A2A-59B1C2999905}"/>
              </a:ext>
            </a:extLst>
          </p:cNvPr>
          <p:cNvPicPr>
            <a:picLocks noChangeAspect="1"/>
          </p:cNvPicPr>
          <p:nvPr/>
        </p:nvPicPr>
        <p:blipFill rotWithShape="1">
          <a:blip r:embed="rId3"/>
          <a:srcRect l="1" t="5860" r="559" b="1023"/>
          <a:stretch/>
        </p:blipFill>
        <p:spPr>
          <a:xfrm>
            <a:off x="2994659" y="1825578"/>
            <a:ext cx="6858000" cy="4572000"/>
          </a:xfrm>
          <a:prstGeom prst="rect">
            <a:avLst/>
          </a:prstGeom>
        </p:spPr>
      </p:pic>
      <p:sp>
        <p:nvSpPr>
          <p:cNvPr id="2" name="Rectangle 1">
            <a:extLst>
              <a:ext uri="{FF2B5EF4-FFF2-40B4-BE49-F238E27FC236}">
                <a16:creationId xmlns:a16="http://schemas.microsoft.com/office/drawing/2014/main" id="{BE2B7B75-1153-57F8-44D0-06880CA0D041}"/>
              </a:ext>
            </a:extLst>
          </p:cNvPr>
          <p:cNvSpPr/>
          <p:nvPr/>
        </p:nvSpPr>
        <p:spPr>
          <a:xfrm>
            <a:off x="9601200" y="3429000"/>
            <a:ext cx="84582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EDF40DE-B596-6287-92E5-B9BD6425DCDB}"/>
              </a:ext>
            </a:extLst>
          </p:cNvPr>
          <p:cNvSpPr>
            <a:spLocks noGrp="1"/>
          </p:cNvSpPr>
          <p:nvPr>
            <p:ph type="title"/>
          </p:nvPr>
        </p:nvSpPr>
        <p:spPr>
          <a:xfrm>
            <a:off x="0" y="365125"/>
            <a:ext cx="12192000" cy="1325563"/>
          </a:xfrm>
        </p:spPr>
        <p:txBody>
          <a:bodyPr>
            <a:normAutofit/>
          </a:bodyPr>
          <a:lstStyle/>
          <a:p>
            <a:pPr algn="ctr"/>
            <a:r>
              <a:rPr lang="en-US" altLang="zh-CN" sz="4000" dirty="0"/>
              <a:t>Unpredictability does</a:t>
            </a:r>
            <a:r>
              <a:rPr lang="zh-CN" altLang="en-US" sz="4000" dirty="0"/>
              <a:t> </a:t>
            </a:r>
            <a:r>
              <a:rPr lang="en-US" altLang="zh-CN" sz="4000" dirty="0"/>
              <a:t>not</a:t>
            </a:r>
            <a:r>
              <a:rPr lang="zh-CN" altLang="en-US" sz="4000" dirty="0"/>
              <a:t> </a:t>
            </a:r>
            <a:r>
              <a:rPr lang="en-US" altLang="zh-CN" sz="4000" dirty="0"/>
              <a:t>confer an advantage </a:t>
            </a:r>
            <a:br>
              <a:rPr lang="en-US" altLang="zh-CN" sz="4000" dirty="0"/>
            </a:br>
            <a:r>
              <a:rPr lang="en-US" altLang="zh-CN" sz="4000" dirty="0"/>
              <a:t>in instrumental reward learning </a:t>
            </a:r>
          </a:p>
        </p:txBody>
      </p:sp>
      <p:sp>
        <p:nvSpPr>
          <p:cNvPr id="4" name="TextBox 3">
            <a:extLst>
              <a:ext uri="{FF2B5EF4-FFF2-40B4-BE49-F238E27FC236}">
                <a16:creationId xmlns:a16="http://schemas.microsoft.com/office/drawing/2014/main" id="{9B2DAF2B-2E99-7A27-E597-F2965F1C0923}"/>
              </a:ext>
            </a:extLst>
          </p:cNvPr>
          <p:cNvSpPr txBox="1"/>
          <p:nvPr/>
        </p:nvSpPr>
        <p:spPr>
          <a:xfrm>
            <a:off x="95217" y="6239187"/>
            <a:ext cx="841897" cy="369332"/>
          </a:xfrm>
          <a:prstGeom prst="rect">
            <a:avLst/>
          </a:prstGeom>
          <a:noFill/>
        </p:spPr>
        <p:txBody>
          <a:bodyPr wrap="none" rtlCol="0">
            <a:spAutoFit/>
          </a:bodyPr>
          <a:lstStyle/>
          <a:p>
            <a:r>
              <a:rPr lang="en-US" altLang="zh-CN" dirty="0">
                <a:solidFill>
                  <a:srgbClr val="000000"/>
                </a:solidFill>
                <a:effectLst/>
                <a:ea typeface="Arial" panose="020B0604020202020204" pitchFamily="34" charset="0"/>
              </a:rPr>
              <a:t>N</a:t>
            </a:r>
            <a:r>
              <a:rPr lang="zh-CN" altLang="en-US" dirty="0">
                <a:solidFill>
                  <a:srgbClr val="000000"/>
                </a:solidFill>
                <a:effectLst/>
                <a:ea typeface="Arial" panose="020B0604020202020204" pitchFamily="34" charset="0"/>
              </a:rPr>
              <a:t> </a:t>
            </a:r>
            <a:r>
              <a:rPr lang="en-US" altLang="zh-CN" dirty="0">
                <a:solidFill>
                  <a:srgbClr val="000000"/>
                </a:solidFill>
                <a:effectLst/>
                <a:ea typeface="Arial" panose="020B0604020202020204" pitchFamily="34" charset="0"/>
              </a:rPr>
              <a:t>=</a:t>
            </a:r>
            <a:r>
              <a:rPr lang="zh-CN" altLang="en-US" dirty="0">
                <a:solidFill>
                  <a:srgbClr val="000000"/>
                </a:solidFill>
                <a:effectLst/>
                <a:ea typeface="Arial" panose="020B0604020202020204" pitchFamily="34" charset="0"/>
              </a:rPr>
              <a:t> </a:t>
            </a:r>
            <a:r>
              <a:rPr lang="en-US" altLang="zh-CN" dirty="0">
                <a:solidFill>
                  <a:srgbClr val="000000"/>
                </a:solidFill>
                <a:effectLst/>
                <a:ea typeface="Arial" panose="020B0604020202020204" pitchFamily="34" charset="0"/>
              </a:rPr>
              <a:t>54</a:t>
            </a:r>
            <a:r>
              <a:rPr lang="zh-CN" altLang="en-US" dirty="0">
                <a:solidFill>
                  <a:srgbClr val="000000"/>
                </a:solidFill>
                <a:effectLst/>
                <a:ea typeface="Arial" panose="020B0604020202020204" pitchFamily="34" charset="0"/>
              </a:rPr>
              <a:t> </a:t>
            </a:r>
            <a:endParaRPr lang="en-US" dirty="0"/>
          </a:p>
        </p:txBody>
      </p:sp>
      <p:pic>
        <p:nvPicPr>
          <p:cNvPr id="12" name="Picture 11" descr="A graph of different colored lines&#10;&#10;Description automatically generated with medium confidence">
            <a:extLst>
              <a:ext uri="{FF2B5EF4-FFF2-40B4-BE49-F238E27FC236}">
                <a16:creationId xmlns:a16="http://schemas.microsoft.com/office/drawing/2014/main" id="{6C98F392-4B4A-75EC-570B-E026D30FD1CC}"/>
              </a:ext>
            </a:extLst>
          </p:cNvPr>
          <p:cNvPicPr>
            <a:picLocks noChangeAspect="1"/>
          </p:cNvPicPr>
          <p:nvPr/>
        </p:nvPicPr>
        <p:blipFill>
          <a:blip r:embed="rId4"/>
          <a:stretch>
            <a:fillRect/>
          </a:stretch>
        </p:blipFill>
        <p:spPr>
          <a:xfrm>
            <a:off x="3005206" y="1838640"/>
            <a:ext cx="6856066" cy="4572000"/>
          </a:xfrm>
          <a:prstGeom prst="rect">
            <a:avLst/>
          </a:prstGeom>
        </p:spPr>
      </p:pic>
      <p:sp>
        <p:nvSpPr>
          <p:cNvPr id="6" name="TextBox 5">
            <a:extLst>
              <a:ext uri="{FF2B5EF4-FFF2-40B4-BE49-F238E27FC236}">
                <a16:creationId xmlns:a16="http://schemas.microsoft.com/office/drawing/2014/main" id="{BB7CEDA9-795F-035A-EB07-6A6FFF8AEFD2}"/>
              </a:ext>
            </a:extLst>
          </p:cNvPr>
          <p:cNvSpPr txBox="1"/>
          <p:nvPr/>
        </p:nvSpPr>
        <p:spPr>
          <a:xfrm>
            <a:off x="9331889" y="2016690"/>
            <a:ext cx="2698185" cy="1569660"/>
          </a:xfrm>
          <a:prstGeom prst="rect">
            <a:avLst/>
          </a:prstGeom>
          <a:noFill/>
        </p:spPr>
        <p:txBody>
          <a:bodyPr wrap="square" rtlCol="0">
            <a:spAutoFit/>
          </a:bodyPr>
          <a:lstStyle/>
          <a:p>
            <a:r>
              <a:rPr lang="en-US" altLang="zh-CN" sz="3200" b="1" dirty="0">
                <a:solidFill>
                  <a:schemeClr val="accent1"/>
                </a:solidFill>
              </a:rPr>
              <a:t>Affective</a:t>
            </a:r>
            <a:r>
              <a:rPr lang="zh-CN" altLang="en-US" sz="3200" dirty="0">
                <a:solidFill>
                  <a:schemeClr val="accent1"/>
                </a:solidFill>
              </a:rPr>
              <a:t> </a:t>
            </a:r>
            <a:r>
              <a:rPr lang="en-US" altLang="zh-CN" sz="3200" dirty="0">
                <a:solidFill>
                  <a:schemeClr val="accent1"/>
                </a:solidFill>
              </a:rPr>
              <a:t>feedback</a:t>
            </a:r>
            <a:r>
              <a:rPr lang="zh-CN" altLang="en-US" sz="3200" dirty="0">
                <a:solidFill>
                  <a:schemeClr val="accent1"/>
                </a:solidFill>
              </a:rPr>
              <a:t> </a:t>
            </a:r>
            <a:endParaRPr lang="en-US" altLang="zh-CN" sz="3200" dirty="0">
              <a:solidFill>
                <a:schemeClr val="accent1"/>
              </a:solidFill>
            </a:endParaRPr>
          </a:p>
          <a:p>
            <a:endParaRPr lang="en-US" sz="3200" dirty="0">
              <a:solidFill>
                <a:schemeClr val="accent1"/>
              </a:solidFill>
            </a:endParaRPr>
          </a:p>
        </p:txBody>
      </p:sp>
    </p:spTree>
    <p:extLst>
      <p:ext uri="{BB962C8B-B14F-4D97-AF65-F5344CB8AC3E}">
        <p14:creationId xmlns:p14="http://schemas.microsoft.com/office/powerpoint/2010/main" val="72562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showing a red line and blue line&#10;&#10;Description automatically generated">
            <a:extLst>
              <a:ext uri="{FF2B5EF4-FFF2-40B4-BE49-F238E27FC236}">
                <a16:creationId xmlns:a16="http://schemas.microsoft.com/office/drawing/2014/main" id="{90B197EF-91CF-EE84-E28F-26C1F7A379C7}"/>
              </a:ext>
            </a:extLst>
          </p:cNvPr>
          <p:cNvPicPr>
            <a:picLocks noGrp="1" noChangeAspect="1"/>
          </p:cNvPicPr>
          <p:nvPr>
            <p:ph idx="1"/>
          </p:nvPr>
        </p:nvPicPr>
        <p:blipFill rotWithShape="1">
          <a:blip r:embed="rId3"/>
          <a:srcRect t="7192"/>
          <a:stretch/>
        </p:blipFill>
        <p:spPr>
          <a:xfrm>
            <a:off x="6096001" y="3457181"/>
            <a:ext cx="5484851" cy="3394554"/>
          </a:xfrm>
        </p:spPr>
      </p:pic>
      <p:pic>
        <p:nvPicPr>
          <p:cNvPr id="7" name="Picture 6" descr="A graph of a graph showing a number of individuals&#10;&#10;Description automatically generated with medium confidence">
            <a:extLst>
              <a:ext uri="{FF2B5EF4-FFF2-40B4-BE49-F238E27FC236}">
                <a16:creationId xmlns:a16="http://schemas.microsoft.com/office/drawing/2014/main" id="{20D7E056-2491-A722-CA69-38D45E1AD5BE}"/>
              </a:ext>
            </a:extLst>
          </p:cNvPr>
          <p:cNvPicPr>
            <a:picLocks noChangeAspect="1"/>
          </p:cNvPicPr>
          <p:nvPr/>
        </p:nvPicPr>
        <p:blipFill rotWithShape="1">
          <a:blip r:embed="rId4"/>
          <a:srcRect t="7192"/>
          <a:stretch/>
        </p:blipFill>
        <p:spPr>
          <a:xfrm>
            <a:off x="611148" y="3457181"/>
            <a:ext cx="5484852" cy="3394553"/>
          </a:xfrm>
          <a:prstGeom prst="rect">
            <a:avLst/>
          </a:prstGeom>
        </p:spPr>
      </p:pic>
      <p:sp>
        <p:nvSpPr>
          <p:cNvPr id="8" name="TextBox 7">
            <a:extLst>
              <a:ext uri="{FF2B5EF4-FFF2-40B4-BE49-F238E27FC236}">
                <a16:creationId xmlns:a16="http://schemas.microsoft.com/office/drawing/2014/main" id="{1102E705-7947-7441-8BE1-9D2192D92DE4}"/>
              </a:ext>
            </a:extLst>
          </p:cNvPr>
          <p:cNvSpPr txBox="1"/>
          <p:nvPr/>
        </p:nvSpPr>
        <p:spPr>
          <a:xfrm>
            <a:off x="1682305" y="544510"/>
            <a:ext cx="3004759" cy="707886"/>
          </a:xfrm>
          <a:prstGeom prst="rect">
            <a:avLst/>
          </a:prstGeom>
          <a:noFill/>
        </p:spPr>
        <p:txBody>
          <a:bodyPr wrap="square" rtlCol="0">
            <a:spAutoFit/>
          </a:bodyPr>
          <a:lstStyle/>
          <a:p>
            <a:r>
              <a:rPr lang="en-US" sz="4000" dirty="0">
                <a:solidFill>
                  <a:srgbClr val="00B050"/>
                </a:solidFill>
                <a:latin typeface="Bradley Hand" pitchFamily="2" charset="77"/>
              </a:rPr>
              <a:t>+</a:t>
            </a:r>
            <a:r>
              <a:rPr lang="zh-CN" altLang="en-US" sz="4000" dirty="0">
                <a:solidFill>
                  <a:srgbClr val="00B050"/>
                </a:solidFill>
                <a:latin typeface="Bradley Hand" pitchFamily="2" charset="77"/>
              </a:rPr>
              <a:t> </a:t>
            </a:r>
            <a:r>
              <a:rPr lang="en-US" sz="4000" dirty="0">
                <a:solidFill>
                  <a:srgbClr val="00B050"/>
                </a:solidFill>
                <a:latin typeface="Bradley Hand" pitchFamily="2" charset="77"/>
              </a:rPr>
              <a:t>10 points!</a:t>
            </a:r>
          </a:p>
        </p:txBody>
      </p:sp>
      <p:sp>
        <p:nvSpPr>
          <p:cNvPr id="9" name="TextBox 8">
            <a:extLst>
              <a:ext uri="{FF2B5EF4-FFF2-40B4-BE49-F238E27FC236}">
                <a16:creationId xmlns:a16="http://schemas.microsoft.com/office/drawing/2014/main" id="{DA1ACA4E-4D64-809A-013B-1EB3CA35D829}"/>
              </a:ext>
            </a:extLst>
          </p:cNvPr>
          <p:cNvSpPr txBox="1"/>
          <p:nvPr/>
        </p:nvSpPr>
        <p:spPr>
          <a:xfrm>
            <a:off x="7364215" y="544510"/>
            <a:ext cx="3004759" cy="707886"/>
          </a:xfrm>
          <a:prstGeom prst="rect">
            <a:avLst/>
          </a:prstGeom>
          <a:noFill/>
        </p:spPr>
        <p:txBody>
          <a:bodyPr wrap="square" rtlCol="0">
            <a:spAutoFit/>
          </a:bodyPr>
          <a:lstStyle/>
          <a:p>
            <a:r>
              <a:rPr lang="en-US" altLang="zh-CN" sz="4000" dirty="0">
                <a:solidFill>
                  <a:srgbClr val="FF0000"/>
                </a:solidFill>
                <a:latin typeface="Bradley Hand" pitchFamily="2" charset="77"/>
              </a:rPr>
              <a:t>-</a:t>
            </a:r>
            <a:r>
              <a:rPr lang="zh-CN" altLang="en-US" sz="4000" dirty="0">
                <a:solidFill>
                  <a:srgbClr val="FF0000"/>
                </a:solidFill>
                <a:latin typeface="Bradley Hand" pitchFamily="2" charset="77"/>
              </a:rPr>
              <a:t> </a:t>
            </a:r>
            <a:r>
              <a:rPr lang="en-US" altLang="zh-CN" sz="4000" dirty="0">
                <a:solidFill>
                  <a:srgbClr val="FF0000"/>
                </a:solidFill>
                <a:latin typeface="Bradley Hand" pitchFamily="2" charset="77"/>
              </a:rPr>
              <a:t>1</a:t>
            </a:r>
            <a:r>
              <a:rPr lang="en-US" sz="4000" dirty="0">
                <a:solidFill>
                  <a:srgbClr val="FF0000"/>
                </a:solidFill>
                <a:latin typeface="Bradley Hand" pitchFamily="2" charset="77"/>
              </a:rPr>
              <a:t>0 point</a:t>
            </a:r>
            <a:r>
              <a:rPr lang="en-US" altLang="zh-CN" sz="4000" dirty="0">
                <a:solidFill>
                  <a:srgbClr val="FF0000"/>
                </a:solidFill>
                <a:latin typeface="Bradley Hand" pitchFamily="2" charset="77"/>
              </a:rPr>
              <a:t>s!</a:t>
            </a:r>
            <a:endParaRPr lang="en-US" sz="4000" dirty="0">
              <a:solidFill>
                <a:srgbClr val="FF0000"/>
              </a:solidFill>
              <a:latin typeface="Bradley Hand" pitchFamily="2" charset="77"/>
            </a:endParaRPr>
          </a:p>
        </p:txBody>
      </p:sp>
      <p:pic>
        <p:nvPicPr>
          <p:cNvPr id="10" name="Picture 9" descr="A person holding a small animal&#10;&#10;Description automatically generated with medium confidence">
            <a:extLst>
              <a:ext uri="{FF2B5EF4-FFF2-40B4-BE49-F238E27FC236}">
                <a16:creationId xmlns:a16="http://schemas.microsoft.com/office/drawing/2014/main" id="{05964DCD-ADDD-600D-D5DF-BF26F193C832}"/>
              </a:ext>
            </a:extLst>
          </p:cNvPr>
          <p:cNvPicPr>
            <a:picLocks noChangeAspect="1"/>
          </p:cNvPicPr>
          <p:nvPr/>
        </p:nvPicPr>
        <p:blipFill>
          <a:blip r:embed="rId5"/>
          <a:stretch>
            <a:fillRect/>
          </a:stretch>
        </p:blipFill>
        <p:spPr>
          <a:xfrm>
            <a:off x="2041684" y="1463264"/>
            <a:ext cx="2286000" cy="1828800"/>
          </a:xfrm>
          <a:prstGeom prst="rect">
            <a:avLst/>
          </a:prstGeom>
        </p:spPr>
      </p:pic>
      <p:pic>
        <p:nvPicPr>
          <p:cNvPr id="11" name="Google Shape;173;gf484be1e40_0_51">
            <a:extLst>
              <a:ext uri="{FF2B5EF4-FFF2-40B4-BE49-F238E27FC236}">
                <a16:creationId xmlns:a16="http://schemas.microsoft.com/office/drawing/2014/main" id="{E75B96B4-0513-C82C-D2AF-CC9FE37F5C89}"/>
              </a:ext>
            </a:extLst>
          </p:cNvPr>
          <p:cNvPicPr preferRelativeResize="0">
            <a:picLocks noChangeAspect="1"/>
          </p:cNvPicPr>
          <p:nvPr/>
        </p:nvPicPr>
        <p:blipFill rotWithShape="1">
          <a:blip r:embed="rId6">
            <a:alphaModFix/>
          </a:blip>
          <a:srcRect/>
          <a:stretch/>
        </p:blipFill>
        <p:spPr>
          <a:xfrm>
            <a:off x="7723597" y="1463264"/>
            <a:ext cx="2285994" cy="1828800"/>
          </a:xfrm>
          <a:prstGeom prst="rect">
            <a:avLst/>
          </a:prstGeom>
          <a:noFill/>
          <a:ln>
            <a:noFill/>
          </a:ln>
        </p:spPr>
      </p:pic>
    </p:spTree>
    <p:extLst>
      <p:ext uri="{BB962C8B-B14F-4D97-AF65-F5344CB8AC3E}">
        <p14:creationId xmlns:p14="http://schemas.microsoft.com/office/powerpoint/2010/main" val="170795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C72F-C2B4-31E2-0682-AB0C8D62536A}"/>
              </a:ext>
            </a:extLst>
          </p:cNvPr>
          <p:cNvSpPr>
            <a:spLocks noGrp="1"/>
          </p:cNvSpPr>
          <p:nvPr>
            <p:ph type="title"/>
          </p:nvPr>
        </p:nvSpPr>
        <p:spPr/>
        <p:txBody>
          <a:bodyPr/>
          <a:lstStyle/>
          <a:p>
            <a:r>
              <a:rPr lang="en-US" altLang="zh-CN" dirty="0"/>
              <a:t>Potential</a:t>
            </a:r>
            <a:r>
              <a:rPr lang="zh-CN" altLang="en-US" dirty="0"/>
              <a:t> </a:t>
            </a:r>
            <a:r>
              <a:rPr lang="en-US" altLang="zh-CN" dirty="0"/>
              <a:t>computational</a:t>
            </a:r>
            <a:r>
              <a:rPr lang="zh-CN" altLang="en-US" dirty="0"/>
              <a:t> </a:t>
            </a:r>
            <a:r>
              <a:rPr lang="en-US" altLang="zh-CN" dirty="0"/>
              <a:t>modeling</a:t>
            </a:r>
            <a:r>
              <a:rPr lang="zh-CN" altLang="en-US" dirty="0"/>
              <a:t> </a:t>
            </a:r>
            <a:r>
              <a:rPr lang="en-US" altLang="zh-CN" dirty="0"/>
              <a:t>analyses</a:t>
            </a:r>
            <a:endParaRPr lang="en-US" dirty="0"/>
          </a:p>
        </p:txBody>
      </p:sp>
      <p:sp>
        <p:nvSpPr>
          <p:cNvPr id="3" name="Content Placeholder 2">
            <a:extLst>
              <a:ext uri="{FF2B5EF4-FFF2-40B4-BE49-F238E27FC236}">
                <a16:creationId xmlns:a16="http://schemas.microsoft.com/office/drawing/2014/main" id="{81FBBF6A-0942-C6A3-E42C-10FC2935BAF9}"/>
              </a:ext>
            </a:extLst>
          </p:cNvPr>
          <p:cNvSpPr>
            <a:spLocks noGrp="1"/>
          </p:cNvSpPr>
          <p:nvPr>
            <p:ph idx="1"/>
          </p:nvPr>
        </p:nvSpPr>
        <p:spPr/>
        <p:txBody>
          <a:bodyPr/>
          <a:lstStyle/>
          <a:p>
            <a:r>
              <a:rPr lang="en-US" altLang="zh-CN" dirty="0"/>
              <a:t>Model</a:t>
            </a:r>
            <a:r>
              <a:rPr lang="zh-CN" altLang="en-US" dirty="0"/>
              <a:t> </a:t>
            </a:r>
            <a:r>
              <a:rPr lang="en-US" altLang="zh-CN" dirty="0"/>
              <a:t>learning</a:t>
            </a:r>
            <a:r>
              <a:rPr lang="zh-CN" altLang="en-US" dirty="0"/>
              <a:t> </a:t>
            </a:r>
            <a:r>
              <a:rPr lang="en-US" altLang="zh-CN" dirty="0"/>
              <a:t>curve</a:t>
            </a:r>
            <a:r>
              <a:rPr lang="zh-CN" altLang="en-US" dirty="0"/>
              <a:t> </a:t>
            </a:r>
            <a:endParaRPr lang="en-US" altLang="zh-CN" dirty="0"/>
          </a:p>
          <a:p>
            <a:pPr marL="0" indent="0">
              <a:buNone/>
            </a:pPr>
            <a:r>
              <a:rPr lang="en-US" altLang="zh-CN" dirty="0"/>
              <a:t>Hypothesis:</a:t>
            </a:r>
            <a:r>
              <a:rPr lang="zh-CN" altLang="en-US" dirty="0"/>
              <a:t> </a:t>
            </a:r>
            <a:r>
              <a:rPr lang="en-US" altLang="zh-CN" dirty="0"/>
              <a:t>Unpredictability</a:t>
            </a:r>
            <a:r>
              <a:rPr lang="zh-CN" altLang="en-US" dirty="0"/>
              <a:t> </a:t>
            </a:r>
            <a:r>
              <a:rPr lang="en-US" altLang="zh-CN" dirty="0"/>
              <a:t>is</a:t>
            </a:r>
            <a:r>
              <a:rPr lang="zh-CN" altLang="en-US" dirty="0"/>
              <a:t> </a:t>
            </a:r>
            <a:r>
              <a:rPr lang="en-US" altLang="zh-CN" dirty="0"/>
              <a:t>associated</a:t>
            </a:r>
            <a:r>
              <a:rPr lang="zh-CN" altLang="en-US" dirty="0"/>
              <a:t> </a:t>
            </a:r>
            <a:r>
              <a:rPr lang="en-US" altLang="zh-CN" dirty="0"/>
              <a:t>with</a:t>
            </a:r>
            <a:r>
              <a:rPr lang="zh-CN" altLang="en-US" dirty="0"/>
              <a:t> </a:t>
            </a:r>
            <a:r>
              <a:rPr lang="en-US" altLang="zh-CN" dirty="0"/>
              <a:t>a</a:t>
            </a:r>
            <a:r>
              <a:rPr lang="zh-CN" altLang="en-US" dirty="0"/>
              <a:t> </a:t>
            </a:r>
            <a:r>
              <a:rPr lang="en-US" altLang="zh-CN" dirty="0"/>
              <a:t>faster</a:t>
            </a:r>
            <a:r>
              <a:rPr lang="zh-CN" altLang="en-US" dirty="0"/>
              <a:t> </a:t>
            </a:r>
            <a:r>
              <a:rPr lang="en-US" altLang="zh-CN" dirty="0"/>
              <a:t>learning</a:t>
            </a:r>
            <a:r>
              <a:rPr lang="zh-CN" altLang="en-US" dirty="0"/>
              <a:t> </a:t>
            </a:r>
            <a:r>
              <a:rPr lang="en-US" altLang="zh-CN" dirty="0"/>
              <a:t>curve</a:t>
            </a:r>
            <a:r>
              <a:rPr lang="zh-CN" altLang="en-US" dirty="0"/>
              <a:t> </a:t>
            </a:r>
            <a:r>
              <a:rPr lang="en-US" altLang="zh-CN" dirty="0"/>
              <a:t>but</a:t>
            </a:r>
            <a:r>
              <a:rPr lang="zh-CN" altLang="en-US" dirty="0"/>
              <a:t> </a:t>
            </a:r>
            <a:r>
              <a:rPr lang="en-US" altLang="zh-CN" dirty="0"/>
              <a:t>only</a:t>
            </a:r>
            <a:r>
              <a:rPr lang="zh-CN" altLang="en-US" dirty="0"/>
              <a:t> </a:t>
            </a:r>
            <a:r>
              <a:rPr lang="en-US" altLang="zh-CN" dirty="0"/>
              <a:t>with</a:t>
            </a:r>
            <a:r>
              <a:rPr lang="zh-CN" altLang="en-US" dirty="0"/>
              <a:t> </a:t>
            </a:r>
            <a:r>
              <a:rPr lang="en-US" altLang="zh-CN" dirty="0"/>
              <a:t>monetary</a:t>
            </a:r>
            <a:r>
              <a:rPr lang="zh-CN" altLang="en-US" dirty="0"/>
              <a:t> </a:t>
            </a:r>
            <a:r>
              <a:rPr lang="en-US" altLang="zh-CN" dirty="0"/>
              <a:t>feedback</a:t>
            </a:r>
            <a:br>
              <a:rPr lang="en-US" altLang="zh-CN" dirty="0"/>
            </a:br>
            <a:endParaRPr lang="en-US" altLang="zh-CN" dirty="0"/>
          </a:p>
          <a:p>
            <a:r>
              <a:rPr lang="en-US" altLang="zh-CN" dirty="0"/>
              <a:t>Model</a:t>
            </a:r>
            <a:r>
              <a:rPr lang="zh-CN" altLang="en-US" dirty="0"/>
              <a:t> </a:t>
            </a:r>
            <a:r>
              <a:rPr lang="en-US" altLang="zh-CN" dirty="0"/>
              <a:t>reward</a:t>
            </a:r>
            <a:r>
              <a:rPr lang="zh-CN" altLang="en-US" dirty="0"/>
              <a:t> </a:t>
            </a:r>
            <a:r>
              <a:rPr lang="en-US" altLang="zh-CN" dirty="0"/>
              <a:t>and</a:t>
            </a:r>
            <a:r>
              <a:rPr lang="zh-CN" altLang="en-US" dirty="0"/>
              <a:t> </a:t>
            </a:r>
            <a:r>
              <a:rPr lang="en-US" altLang="zh-CN" dirty="0"/>
              <a:t>punishment</a:t>
            </a:r>
            <a:r>
              <a:rPr lang="zh-CN" altLang="en-US" dirty="0"/>
              <a:t> </a:t>
            </a:r>
            <a:r>
              <a:rPr lang="en-US" altLang="zh-CN" dirty="0"/>
              <a:t>bias</a:t>
            </a:r>
          </a:p>
          <a:p>
            <a:pPr marL="0" indent="0">
              <a:buNone/>
            </a:pPr>
            <a:r>
              <a:rPr lang="en-US" altLang="zh-CN" dirty="0"/>
              <a:t>Hypothesis: Unpredictability</a:t>
            </a:r>
            <a:r>
              <a:rPr lang="zh-CN" altLang="en-US" dirty="0"/>
              <a:t> </a:t>
            </a:r>
            <a:r>
              <a:rPr lang="en-US" altLang="zh-CN" dirty="0"/>
              <a:t>is</a:t>
            </a:r>
            <a:r>
              <a:rPr lang="zh-CN" altLang="en-US" dirty="0"/>
              <a:t> </a:t>
            </a:r>
            <a:r>
              <a:rPr lang="en-US" altLang="zh-CN" dirty="0"/>
              <a:t>associated</a:t>
            </a:r>
            <a:r>
              <a:rPr lang="zh-CN" altLang="en-US" dirty="0"/>
              <a:t> </a:t>
            </a:r>
            <a:r>
              <a:rPr lang="en-US" altLang="zh-CN" dirty="0"/>
              <a:t>with</a:t>
            </a:r>
            <a:r>
              <a:rPr lang="zh-CN" altLang="en-US" dirty="0"/>
              <a:t> </a:t>
            </a:r>
            <a:r>
              <a:rPr lang="en-US" altLang="zh-CN" dirty="0"/>
              <a:t>an</a:t>
            </a:r>
            <a:r>
              <a:rPr lang="zh-CN" altLang="en-US" dirty="0"/>
              <a:t> </a:t>
            </a:r>
            <a:r>
              <a:rPr lang="en-US" altLang="zh-CN" dirty="0"/>
              <a:t>increased</a:t>
            </a:r>
            <a:r>
              <a:rPr lang="zh-CN" altLang="en-US" dirty="0"/>
              <a:t> </a:t>
            </a:r>
            <a:r>
              <a:rPr lang="en-US" altLang="zh-CN" dirty="0"/>
              <a:t>punishment</a:t>
            </a:r>
            <a:r>
              <a:rPr lang="zh-CN" altLang="en-US" dirty="0"/>
              <a:t> </a:t>
            </a:r>
            <a:r>
              <a:rPr lang="en-US" altLang="zh-CN" dirty="0"/>
              <a:t>bias</a:t>
            </a:r>
            <a:r>
              <a:rPr lang="zh-CN" altLang="en-US" dirty="0"/>
              <a:t> </a:t>
            </a:r>
            <a:r>
              <a:rPr lang="en-US" altLang="zh-CN" dirty="0"/>
              <a:t>but</a:t>
            </a:r>
            <a:r>
              <a:rPr lang="zh-CN" altLang="en-US" dirty="0"/>
              <a:t> </a:t>
            </a:r>
            <a:r>
              <a:rPr lang="en-US" altLang="zh-CN" dirty="0"/>
              <a:t>only</a:t>
            </a:r>
            <a:r>
              <a:rPr lang="zh-CN" altLang="en-US" dirty="0"/>
              <a:t> </a:t>
            </a:r>
            <a:r>
              <a:rPr lang="en-US" altLang="zh-CN" dirty="0"/>
              <a:t>with</a:t>
            </a:r>
            <a:r>
              <a:rPr lang="zh-CN" altLang="en-US" dirty="0"/>
              <a:t> </a:t>
            </a:r>
            <a:r>
              <a:rPr lang="en-US" altLang="zh-CN" dirty="0"/>
              <a:t>monetary</a:t>
            </a:r>
            <a:r>
              <a:rPr lang="zh-CN" altLang="en-US" dirty="0"/>
              <a:t> </a:t>
            </a:r>
            <a:r>
              <a:rPr lang="en-US" altLang="zh-CN" dirty="0"/>
              <a:t>feedback</a:t>
            </a:r>
          </a:p>
          <a:p>
            <a:pPr marL="0" indent="0">
              <a:buNone/>
            </a:pPr>
            <a:endParaRPr lang="en-US" dirty="0"/>
          </a:p>
        </p:txBody>
      </p:sp>
      <p:sp>
        <p:nvSpPr>
          <p:cNvPr id="4" name="TextBox 3">
            <a:extLst>
              <a:ext uri="{FF2B5EF4-FFF2-40B4-BE49-F238E27FC236}">
                <a16:creationId xmlns:a16="http://schemas.microsoft.com/office/drawing/2014/main" id="{A188A958-B4F7-302C-CA93-5133288B92A6}"/>
              </a:ext>
            </a:extLst>
          </p:cNvPr>
          <p:cNvSpPr txBox="1"/>
          <p:nvPr/>
        </p:nvSpPr>
        <p:spPr>
          <a:xfrm>
            <a:off x="9046406" y="5617924"/>
            <a:ext cx="3145594" cy="1200329"/>
          </a:xfrm>
          <a:prstGeom prst="rect">
            <a:avLst/>
          </a:prstGeom>
          <a:noFill/>
        </p:spPr>
        <p:txBody>
          <a:bodyPr wrap="square" rtlCol="0">
            <a:spAutoFit/>
          </a:bodyPr>
          <a:lstStyle/>
          <a:p>
            <a:r>
              <a:rPr lang="en-US" b="1" i="0" dirty="0">
                <a:solidFill>
                  <a:srgbClr val="222222"/>
                </a:solidFill>
                <a:effectLst/>
                <a:latin typeface="-apple-system"/>
                <a:hlinkClick r:id="rId2"/>
              </a:rPr>
              <a:t>Acute stress selectively impairs learning to act</a:t>
            </a:r>
            <a:endParaRPr lang="en-US" b="1" i="0" dirty="0">
              <a:solidFill>
                <a:srgbClr val="222222"/>
              </a:solidFill>
              <a:effectLst/>
              <a:latin typeface="-apple-system"/>
            </a:endParaRPr>
          </a:p>
          <a:p>
            <a:r>
              <a:rPr lang="en-US" altLang="zh-CN" dirty="0"/>
              <a:t>(de</a:t>
            </a:r>
            <a:r>
              <a:rPr lang="zh-CN" altLang="en-US" dirty="0"/>
              <a:t> </a:t>
            </a:r>
            <a:r>
              <a:rPr lang="en-US" altLang="zh-CN" dirty="0"/>
              <a:t>Berker</a:t>
            </a:r>
            <a:r>
              <a:rPr lang="zh-CN" altLang="en-US" dirty="0"/>
              <a:t> </a:t>
            </a:r>
            <a:r>
              <a:rPr lang="en-US" altLang="zh-CN" dirty="0"/>
              <a:t>et</a:t>
            </a:r>
            <a:r>
              <a:rPr lang="zh-CN" altLang="en-US" dirty="0"/>
              <a:t> </a:t>
            </a:r>
            <a:r>
              <a:rPr lang="en-US" altLang="zh-CN" dirty="0"/>
              <a:t>al.,</a:t>
            </a:r>
            <a:r>
              <a:rPr lang="zh-CN" altLang="en-US" dirty="0"/>
              <a:t> </a:t>
            </a:r>
            <a:r>
              <a:rPr lang="en-US" altLang="zh-CN" dirty="0"/>
              <a:t>2016,</a:t>
            </a:r>
            <a:r>
              <a:rPr lang="zh-CN" altLang="en-US" dirty="0"/>
              <a:t> </a:t>
            </a:r>
            <a:r>
              <a:rPr lang="en-US" altLang="zh-CN" dirty="0"/>
              <a:t>Figure</a:t>
            </a:r>
            <a:r>
              <a:rPr lang="zh-CN" altLang="en-US" dirty="0"/>
              <a:t> </a:t>
            </a:r>
            <a:r>
              <a:rPr lang="en-US" altLang="zh-CN" dirty="0"/>
              <a:t>4)</a:t>
            </a:r>
            <a:endParaRPr lang="en-US" dirty="0"/>
          </a:p>
          <a:p>
            <a:endParaRPr lang="en-US" dirty="0"/>
          </a:p>
        </p:txBody>
      </p:sp>
    </p:spTree>
    <p:extLst>
      <p:ext uri="{BB962C8B-B14F-4D97-AF65-F5344CB8AC3E}">
        <p14:creationId xmlns:p14="http://schemas.microsoft.com/office/powerpoint/2010/main" val="138053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488B-0FBB-6121-C274-3FAA178E76EA}"/>
              </a:ext>
            </a:extLst>
          </p:cNvPr>
          <p:cNvSpPr>
            <a:spLocks noGrp="1"/>
          </p:cNvSpPr>
          <p:nvPr>
            <p:ph type="ctrTitle"/>
          </p:nvPr>
        </p:nvSpPr>
        <p:spPr/>
        <p:txBody>
          <a:bodyPr/>
          <a:lstStyle/>
          <a:p>
            <a:r>
              <a:rPr lang="en-US" altLang="zh-CN" dirty="0"/>
              <a:t>Dissertation</a:t>
            </a:r>
            <a:r>
              <a:rPr lang="zh-CN" altLang="en-US" dirty="0"/>
              <a:t> </a:t>
            </a:r>
            <a:r>
              <a:rPr lang="en-US" altLang="zh-CN" dirty="0"/>
              <a:t>task</a:t>
            </a:r>
            <a:endParaRPr lang="en-US" dirty="0"/>
          </a:p>
        </p:txBody>
      </p:sp>
      <p:sp>
        <p:nvSpPr>
          <p:cNvPr id="3" name="Subtitle 2">
            <a:extLst>
              <a:ext uri="{FF2B5EF4-FFF2-40B4-BE49-F238E27FC236}">
                <a16:creationId xmlns:a16="http://schemas.microsoft.com/office/drawing/2014/main" id="{7474E062-BAE5-8969-3C92-79B91029908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9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8405-C191-FF40-399A-6B1EDBC0231B}"/>
              </a:ext>
            </a:extLst>
          </p:cNvPr>
          <p:cNvSpPr>
            <a:spLocks noGrp="1"/>
          </p:cNvSpPr>
          <p:nvPr>
            <p:ph type="title"/>
          </p:nvPr>
        </p:nvSpPr>
        <p:spPr/>
        <p:txBody>
          <a:bodyPr/>
          <a:lstStyle/>
          <a:p>
            <a:pPr algn="ctr"/>
            <a:r>
              <a:rPr lang="en-US" dirty="0"/>
              <a:t>Stochasticity and volatility in task design</a:t>
            </a:r>
            <a:r>
              <a:rPr lang="zh-CN" altLang="en-US" dirty="0"/>
              <a:t> </a:t>
            </a:r>
            <a:r>
              <a:rPr lang="en-US" altLang="zh-CN" dirty="0"/>
              <a:t>-</a:t>
            </a:r>
            <a:r>
              <a:rPr lang="zh-CN" altLang="en-US" dirty="0"/>
              <a:t> </a:t>
            </a:r>
            <a:r>
              <a:rPr lang="en-US" altLang="zh-CN" dirty="0"/>
              <a:t>Original</a:t>
            </a:r>
            <a:endParaRPr lang="en-US" dirty="0"/>
          </a:p>
        </p:txBody>
      </p:sp>
      <p:pic>
        <p:nvPicPr>
          <p:cNvPr id="1026" name="Picture 2" descr="Shape&#10;&#10;Description automatically generated">
            <a:extLst>
              <a:ext uri="{FF2B5EF4-FFF2-40B4-BE49-F238E27FC236}">
                <a16:creationId xmlns:a16="http://schemas.microsoft.com/office/drawing/2014/main" id="{ADE0639D-80EE-71E0-EF77-720DC024DC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59" r="35721" b="11539"/>
          <a:stretch/>
        </p:blipFill>
        <p:spPr bwMode="auto">
          <a:xfrm>
            <a:off x="233357" y="2005016"/>
            <a:ext cx="4313581" cy="42671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a:extLst>
              <a:ext uri="{FF2B5EF4-FFF2-40B4-BE49-F238E27FC236}">
                <a16:creationId xmlns:a16="http://schemas.microsoft.com/office/drawing/2014/main" id="{0D82C97A-3D3F-89AB-1DDE-92612EBBEE27}"/>
              </a:ext>
            </a:extLst>
          </p:cNvPr>
          <p:cNvGraphicFramePr>
            <a:graphicFrameLocks noGrp="1"/>
          </p:cNvGraphicFramePr>
          <p:nvPr/>
        </p:nvGraphicFramePr>
        <p:xfrm>
          <a:off x="5336884" y="2836284"/>
          <a:ext cx="5864516" cy="2133600"/>
        </p:xfrm>
        <a:graphic>
          <a:graphicData uri="http://schemas.openxmlformats.org/drawingml/2006/table">
            <a:tbl>
              <a:tblPr firstRow="1" firstCol="1" bandRow="1">
                <a:tableStyleId>{5C22544A-7EE6-4342-B048-85BDC9FD1C3A}</a:tableStyleId>
              </a:tblPr>
              <a:tblGrid>
                <a:gridCol w="1271735">
                  <a:extLst>
                    <a:ext uri="{9D8B030D-6E8A-4147-A177-3AD203B41FA5}">
                      <a16:colId xmlns:a16="http://schemas.microsoft.com/office/drawing/2014/main" val="2606417336"/>
                    </a:ext>
                  </a:extLst>
                </a:gridCol>
                <a:gridCol w="2847109">
                  <a:extLst>
                    <a:ext uri="{9D8B030D-6E8A-4147-A177-3AD203B41FA5}">
                      <a16:colId xmlns:a16="http://schemas.microsoft.com/office/drawing/2014/main" val="1632347782"/>
                    </a:ext>
                  </a:extLst>
                </a:gridCol>
                <a:gridCol w="1745672">
                  <a:extLst>
                    <a:ext uri="{9D8B030D-6E8A-4147-A177-3AD203B41FA5}">
                      <a16:colId xmlns:a16="http://schemas.microsoft.com/office/drawing/2014/main" val="3681158518"/>
                    </a:ext>
                  </a:extLst>
                </a:gridCol>
              </a:tblGrid>
              <a:tr h="203200">
                <a:tc>
                  <a:txBody>
                    <a:bodyPr/>
                    <a:lstStyle/>
                    <a:p>
                      <a:pPr marL="0" marR="0">
                        <a:spcBef>
                          <a:spcPts val="0"/>
                        </a:spcBef>
                        <a:spcAft>
                          <a:spcPts val="0"/>
                        </a:spcAft>
                      </a:pPr>
                      <a:r>
                        <a:rPr lang="en-US" sz="2000" dirty="0">
                          <a:effectLst/>
                        </a:rPr>
                        <a:t>Block</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altLang="zh-CN" sz="2000" dirty="0">
                          <a:effectLst/>
                        </a:rPr>
                        <a:t>Reward</a:t>
                      </a:r>
                      <a:r>
                        <a:rPr lang="zh-CN" altLang="en-US" sz="2000" dirty="0">
                          <a:effectLst/>
                        </a:rPr>
                        <a:t> </a:t>
                      </a:r>
                      <a:r>
                        <a:rPr lang="en-US" altLang="zh-CN" sz="2000" dirty="0">
                          <a:effectLst/>
                        </a:rPr>
                        <a:t>probability</a:t>
                      </a:r>
                      <a:r>
                        <a:rPr lang="zh-CN" altLang="en-US" sz="2000" dirty="0">
                          <a:effectLst/>
                        </a:rPr>
                        <a:t> </a:t>
                      </a:r>
                      <a:r>
                        <a:rPr lang="en-US" altLang="zh-CN" sz="2000" dirty="0">
                          <a:effectLst/>
                        </a:rPr>
                        <a:t>of</a:t>
                      </a:r>
                      <a:r>
                        <a:rPr lang="zh-CN" altLang="en-US" sz="2000" dirty="0">
                          <a:effectLst/>
                        </a:rPr>
                        <a:t> </a:t>
                      </a:r>
                      <a:r>
                        <a:rPr lang="en-US" altLang="zh-CN" sz="2000" dirty="0">
                          <a:effectLst/>
                        </a:rPr>
                        <a:t>the</a:t>
                      </a:r>
                      <a:r>
                        <a:rPr lang="en-US" sz="2000" dirty="0">
                          <a:effectLst/>
                        </a:rPr>
                        <a:t> blue box</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altLang="zh-CN" sz="2000" dirty="0">
                          <a:effectLst/>
                          <a:latin typeface="Calibri" panose="020F0502020204030204" pitchFamily="34" charset="0"/>
                          <a:ea typeface="DengXian" panose="02010600030101010101" pitchFamily="2" charset="-122"/>
                          <a:cs typeface="Times New Roman" panose="02020603050405020304" pitchFamily="18" charset="0"/>
                        </a:rPr>
                        <a:t>Variance</a:t>
                      </a:r>
                      <a:r>
                        <a:rPr lang="zh-CN" altLang="en-US" sz="20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2000" dirty="0">
                          <a:effectLst/>
                          <a:latin typeface="Calibri" panose="020F0502020204030204" pitchFamily="34" charset="0"/>
                          <a:ea typeface="DengXian" panose="02010600030101010101" pitchFamily="2" charset="-122"/>
                          <a:cs typeface="Times New Roman" panose="02020603050405020304" pitchFamily="18" charset="0"/>
                        </a:rPr>
                        <a:t>of</a:t>
                      </a:r>
                      <a:r>
                        <a:rPr lang="zh-CN" altLang="en-US" sz="20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2000" dirty="0">
                          <a:effectLst/>
                          <a:latin typeface="Calibri" panose="020F0502020204030204" pitchFamily="34" charset="0"/>
                          <a:ea typeface="DengXian" panose="02010600030101010101" pitchFamily="2" charset="-122"/>
                          <a:cs typeface="Times New Roman" panose="02020603050405020304" pitchFamily="18" charset="0"/>
                        </a:rPr>
                        <a:t>reward</a:t>
                      </a:r>
                      <a:r>
                        <a:rPr lang="zh-CN" altLang="en-US" sz="20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2000" dirty="0">
                          <a:effectLst/>
                          <a:latin typeface="Calibri" panose="020F0502020204030204" pitchFamily="34" charset="0"/>
                          <a:ea typeface="DengXian" panose="02010600030101010101" pitchFamily="2" charset="-122"/>
                          <a:cs typeface="Times New Roman" panose="02020603050405020304" pitchFamily="18" charset="0"/>
                        </a:rPr>
                        <a:t>points</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45089085"/>
                  </a:ext>
                </a:extLst>
              </a:tr>
              <a:tr h="203200">
                <a:tc>
                  <a:txBody>
                    <a:bodyPr/>
                    <a:lstStyle/>
                    <a:p>
                      <a:pPr marL="0" marR="0">
                        <a:spcBef>
                          <a:spcPts val="0"/>
                        </a:spcBef>
                        <a:spcAft>
                          <a:spcPts val="0"/>
                        </a:spcAft>
                      </a:pPr>
                      <a:r>
                        <a:rPr lang="en-US" sz="2000">
                          <a:effectLst/>
                        </a:rPr>
                        <a:t>Stable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altLang="zh-CN" sz="2000" dirty="0">
                          <a:effectLst/>
                        </a:rPr>
                        <a:t>~</a:t>
                      </a:r>
                      <a:r>
                        <a:rPr lang="zh-CN" altLang="en-US" sz="2000" dirty="0">
                          <a:effectLst/>
                        </a:rPr>
                        <a:t> </a:t>
                      </a:r>
                      <a:r>
                        <a:rPr lang="en-US" altLang="zh-CN" sz="2000" dirty="0">
                          <a:effectLst/>
                        </a:rPr>
                        <a:t>75</a:t>
                      </a:r>
                      <a:r>
                        <a:rPr lang="en-US" sz="2000" dirty="0">
                          <a:effectLst/>
                        </a:rPr>
                        <a:t>%</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altLang="zh-CN" sz="2000" dirty="0">
                          <a:effectLst/>
                          <a:latin typeface="Calibri" panose="020F0502020204030204" pitchFamily="34" charset="0"/>
                          <a:ea typeface="DengXian" panose="02010600030101010101" pitchFamily="2" charset="-122"/>
                          <a:cs typeface="Times New Roman" panose="02020603050405020304" pitchFamily="18" charset="0"/>
                        </a:rPr>
                        <a:t>5</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79429222"/>
                  </a:ext>
                </a:extLst>
              </a:tr>
              <a:tr h="203200">
                <a:tc>
                  <a:txBody>
                    <a:bodyPr/>
                    <a:lstStyle/>
                    <a:p>
                      <a:pPr marL="0" marR="0">
                        <a:spcBef>
                          <a:spcPts val="0"/>
                        </a:spcBef>
                        <a:spcAft>
                          <a:spcPts val="0"/>
                        </a:spcAft>
                      </a:pPr>
                      <a:r>
                        <a:rPr lang="en-US" sz="2000" dirty="0">
                          <a:effectLst/>
                        </a:rPr>
                        <a:t>Stochastic</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altLang="zh-CN" sz="2000" dirty="0">
                          <a:effectLst/>
                        </a:rPr>
                        <a:t>~</a:t>
                      </a:r>
                      <a:r>
                        <a:rPr lang="zh-CN" altLang="en-US" sz="2000" dirty="0">
                          <a:effectLst/>
                        </a:rPr>
                        <a:t> </a:t>
                      </a:r>
                      <a:r>
                        <a:rPr lang="en-US" sz="2000" dirty="0">
                          <a:effectLst/>
                        </a:rPr>
                        <a:t>75%</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altLang="zh-CN" sz="2000" dirty="0">
                          <a:effectLst/>
                          <a:latin typeface="Calibri" panose="020F0502020204030204" pitchFamily="34" charset="0"/>
                          <a:ea typeface="DengXian" panose="02010600030101010101" pitchFamily="2" charset="-122"/>
                          <a:cs typeface="Times New Roman" panose="02020603050405020304" pitchFamily="18" charset="0"/>
                        </a:rPr>
                        <a:t>20</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3343319"/>
                  </a:ext>
                </a:extLst>
              </a:tr>
              <a:tr h="203200">
                <a:tc>
                  <a:txBody>
                    <a:bodyPr/>
                    <a:lstStyle/>
                    <a:p>
                      <a:pPr marL="0" marR="0">
                        <a:spcBef>
                          <a:spcPts val="0"/>
                        </a:spcBef>
                        <a:spcAft>
                          <a:spcPts val="0"/>
                        </a:spcAft>
                      </a:pPr>
                      <a:r>
                        <a:rPr lang="en-US" sz="2000">
                          <a:effectLst/>
                        </a:rPr>
                        <a:t>Volatile</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alternate between 80% and 20% every 20 or 30 trials</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altLang="zh-CN" sz="2000" dirty="0">
                          <a:effectLst/>
                          <a:latin typeface="Calibri" panose="020F0502020204030204" pitchFamily="34" charset="0"/>
                          <a:ea typeface="DengXian" panose="02010600030101010101" pitchFamily="2" charset="-122"/>
                          <a:cs typeface="Times New Roman" panose="02020603050405020304" pitchFamily="18" charset="0"/>
                        </a:rPr>
                        <a:t>5</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37439857"/>
                  </a:ext>
                </a:extLst>
              </a:tr>
            </a:tbl>
          </a:graphicData>
        </a:graphic>
      </p:graphicFrame>
    </p:spTree>
    <p:extLst>
      <p:ext uri="{BB962C8B-B14F-4D97-AF65-F5344CB8AC3E}">
        <p14:creationId xmlns:p14="http://schemas.microsoft.com/office/powerpoint/2010/main" val="225378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8405-C191-FF40-399A-6B1EDBC0231B}"/>
              </a:ext>
            </a:extLst>
          </p:cNvPr>
          <p:cNvSpPr>
            <a:spLocks noGrp="1"/>
          </p:cNvSpPr>
          <p:nvPr>
            <p:ph type="title"/>
          </p:nvPr>
        </p:nvSpPr>
        <p:spPr/>
        <p:txBody>
          <a:bodyPr/>
          <a:lstStyle/>
          <a:p>
            <a:pPr algn="ctr"/>
            <a:r>
              <a:rPr lang="en-US" dirty="0"/>
              <a:t>Stochasticity and volatility in task design</a:t>
            </a:r>
            <a:r>
              <a:rPr lang="zh-CN" altLang="en-US" dirty="0"/>
              <a:t> </a:t>
            </a:r>
            <a:r>
              <a:rPr lang="en-US" altLang="zh-CN" dirty="0"/>
              <a:t>-</a:t>
            </a:r>
            <a:r>
              <a:rPr lang="zh-CN" altLang="en-US" dirty="0"/>
              <a:t> </a:t>
            </a:r>
            <a:r>
              <a:rPr lang="en-US" altLang="zh-CN" dirty="0">
                <a:hlinkClick r:id="rId3"/>
              </a:rPr>
              <a:t>Current</a:t>
            </a:r>
            <a:endParaRPr lang="en-US" dirty="0"/>
          </a:p>
        </p:txBody>
      </p:sp>
      <p:pic>
        <p:nvPicPr>
          <p:cNvPr id="1026" name="Picture 2" descr="Shape&#10;&#10;Description automatically generated">
            <a:extLst>
              <a:ext uri="{FF2B5EF4-FFF2-40B4-BE49-F238E27FC236}">
                <a16:creationId xmlns:a16="http://schemas.microsoft.com/office/drawing/2014/main" id="{ADE0639D-80EE-71E0-EF77-720DC024DC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059" r="35721" b="11539"/>
          <a:stretch/>
        </p:blipFill>
        <p:spPr bwMode="auto">
          <a:xfrm>
            <a:off x="233357" y="2005016"/>
            <a:ext cx="4313581" cy="42671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8A3AA0A-6CE9-E385-CD00-679EA6C65EA7}"/>
              </a:ext>
            </a:extLst>
          </p:cNvPr>
          <p:cNvSpPr/>
          <p:nvPr/>
        </p:nvSpPr>
        <p:spPr>
          <a:xfrm>
            <a:off x="370816" y="2182271"/>
            <a:ext cx="4571095" cy="4600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blue rectangular sign with yellow stars and a green rectangle&#10;&#10;Description automatically generated">
            <a:extLst>
              <a:ext uri="{FF2B5EF4-FFF2-40B4-BE49-F238E27FC236}">
                <a16:creationId xmlns:a16="http://schemas.microsoft.com/office/drawing/2014/main" id="{A099F77F-B446-5805-4083-E8C3E8C6ABCA}"/>
              </a:ext>
            </a:extLst>
          </p:cNvPr>
          <p:cNvPicPr>
            <a:picLocks noChangeAspect="1"/>
          </p:cNvPicPr>
          <p:nvPr/>
        </p:nvPicPr>
        <p:blipFill>
          <a:blip r:embed="rId5"/>
          <a:stretch>
            <a:fillRect/>
          </a:stretch>
        </p:blipFill>
        <p:spPr>
          <a:xfrm>
            <a:off x="504541" y="3315429"/>
            <a:ext cx="4303643" cy="2135173"/>
          </a:xfrm>
          <a:prstGeom prst="rect">
            <a:avLst/>
          </a:prstGeom>
        </p:spPr>
      </p:pic>
      <p:sp>
        <p:nvSpPr>
          <p:cNvPr id="6" name="TextBox 5">
            <a:extLst>
              <a:ext uri="{FF2B5EF4-FFF2-40B4-BE49-F238E27FC236}">
                <a16:creationId xmlns:a16="http://schemas.microsoft.com/office/drawing/2014/main" id="{318BB8DE-ABB6-9ABA-056F-71C2ED8B911B}"/>
              </a:ext>
            </a:extLst>
          </p:cNvPr>
          <p:cNvSpPr txBox="1"/>
          <p:nvPr/>
        </p:nvSpPr>
        <p:spPr>
          <a:xfrm>
            <a:off x="370816" y="2194852"/>
            <a:ext cx="5095706" cy="1200329"/>
          </a:xfrm>
          <a:prstGeom prst="rect">
            <a:avLst/>
          </a:prstGeom>
          <a:noFill/>
        </p:spPr>
        <p:txBody>
          <a:bodyPr wrap="square" rtlCol="0">
            <a:spAutoFit/>
          </a:bodyPr>
          <a:lstStyle/>
          <a:p>
            <a:pPr marL="342900" indent="-342900">
              <a:buAutoNum type="arabicPeriod"/>
            </a:pPr>
            <a:r>
              <a:rPr lang="en-US" altLang="zh-CN" dirty="0"/>
              <a:t>Feedback</a:t>
            </a:r>
            <a:r>
              <a:rPr lang="zh-CN" altLang="en-US" dirty="0"/>
              <a:t> </a:t>
            </a:r>
            <a:r>
              <a:rPr lang="en-US" altLang="zh-CN" dirty="0"/>
              <a:t>presentation</a:t>
            </a:r>
          </a:p>
          <a:p>
            <a:r>
              <a:rPr lang="en-US" altLang="zh-CN" dirty="0"/>
              <a:t>I</a:t>
            </a:r>
            <a:r>
              <a:rPr lang="en-US" dirty="0"/>
              <a:t>nstead of showing numbers</a:t>
            </a:r>
            <a:r>
              <a:rPr lang="zh-CN" altLang="en-US" dirty="0"/>
              <a:t> </a:t>
            </a:r>
            <a:r>
              <a:rPr lang="en-US" altLang="zh-CN" dirty="0"/>
              <a:t>that</a:t>
            </a:r>
            <a:r>
              <a:rPr lang="zh-CN" altLang="en-US" dirty="0"/>
              <a:t> </a:t>
            </a:r>
            <a:r>
              <a:rPr lang="en-US" altLang="zh-CN" dirty="0"/>
              <a:t>could</a:t>
            </a:r>
            <a:r>
              <a:rPr lang="zh-CN" altLang="en-US" dirty="0"/>
              <a:t> </a:t>
            </a:r>
            <a:r>
              <a:rPr lang="en-US" altLang="zh-CN" dirty="0"/>
              <a:t>range</a:t>
            </a:r>
            <a:r>
              <a:rPr lang="zh-CN" altLang="en-US" dirty="0"/>
              <a:t> </a:t>
            </a:r>
            <a:r>
              <a:rPr lang="en-US" altLang="zh-CN" dirty="0"/>
              <a:t>[0,</a:t>
            </a:r>
            <a:r>
              <a:rPr lang="zh-CN" altLang="en-US" dirty="0"/>
              <a:t> </a:t>
            </a:r>
            <a:r>
              <a:rPr lang="en-US" altLang="zh-CN" dirty="0"/>
              <a:t>100]</a:t>
            </a:r>
            <a:r>
              <a:rPr lang="en-US" dirty="0"/>
              <a:t>, will </a:t>
            </a:r>
            <a:r>
              <a:rPr lang="en-US" altLang="zh-CN" dirty="0"/>
              <a:t>only</a:t>
            </a:r>
            <a:r>
              <a:rPr lang="zh-CN" altLang="en-US" dirty="0"/>
              <a:t> </a:t>
            </a:r>
            <a:r>
              <a:rPr lang="en-US" dirty="0"/>
              <a:t>have 15 stars</a:t>
            </a:r>
            <a:r>
              <a:rPr lang="en-US" altLang="zh-CN" dirty="0"/>
              <a:t>.</a:t>
            </a:r>
            <a:endParaRPr lang="en-US" dirty="0"/>
          </a:p>
          <a:p>
            <a:pPr marL="342900" indent="-342900">
              <a:buAutoNum type="arabicPeriod"/>
            </a:pPr>
            <a:endParaRPr lang="en-US" dirty="0"/>
          </a:p>
        </p:txBody>
      </p:sp>
      <p:sp>
        <p:nvSpPr>
          <p:cNvPr id="7" name="TextBox 6">
            <a:extLst>
              <a:ext uri="{FF2B5EF4-FFF2-40B4-BE49-F238E27FC236}">
                <a16:creationId xmlns:a16="http://schemas.microsoft.com/office/drawing/2014/main" id="{82861315-B1EB-8221-F0B8-C8CF725C4867}"/>
              </a:ext>
            </a:extLst>
          </p:cNvPr>
          <p:cNvSpPr txBox="1"/>
          <p:nvPr/>
        </p:nvSpPr>
        <p:spPr>
          <a:xfrm>
            <a:off x="5340871" y="2182271"/>
            <a:ext cx="6480313" cy="2585323"/>
          </a:xfrm>
          <a:prstGeom prst="rect">
            <a:avLst/>
          </a:prstGeom>
          <a:noFill/>
        </p:spPr>
        <p:txBody>
          <a:bodyPr wrap="square" rtlCol="0">
            <a:spAutoFit/>
          </a:bodyPr>
          <a:lstStyle/>
          <a:p>
            <a:r>
              <a:rPr lang="en-US" altLang="zh-CN" dirty="0"/>
              <a:t>2.</a:t>
            </a:r>
            <a:r>
              <a:rPr lang="zh-CN" altLang="en-US" dirty="0"/>
              <a:t> </a:t>
            </a:r>
            <a:r>
              <a:rPr lang="en-US" altLang="zh-CN" dirty="0"/>
              <a:t>Number</a:t>
            </a:r>
            <a:r>
              <a:rPr lang="en-US" dirty="0"/>
              <a:t> distribution</a:t>
            </a:r>
          </a:p>
          <a:p>
            <a:pPr marL="285750" indent="-285750">
              <a:buFont typeface="Arial" panose="020B0604020202020204" pitchFamily="34" charset="0"/>
              <a:buChar char="•"/>
            </a:pPr>
            <a:r>
              <a:rPr lang="en-US" altLang="zh-CN" dirty="0"/>
              <a:t>T</a:t>
            </a:r>
            <a:r>
              <a:rPr lang="en-US" dirty="0"/>
              <a:t>wo </a:t>
            </a:r>
            <a:r>
              <a:rPr lang="en-US" b="1" dirty="0"/>
              <a:t>non-overlapping</a:t>
            </a:r>
            <a:r>
              <a:rPr lang="en-US" dirty="0"/>
              <a:t>, </a:t>
            </a:r>
            <a:r>
              <a:rPr lang="en-US" b="1" dirty="0"/>
              <a:t>deterministic</a:t>
            </a:r>
            <a:r>
              <a:rPr lang="en-US" dirty="0"/>
              <a:t> reward distributions in stable and volatile phase, details below</a:t>
            </a:r>
          </a:p>
          <a:p>
            <a:pPr marL="285750" indent="-285750">
              <a:buFont typeface="Arial" panose="020B0604020202020204" pitchFamily="34" charset="0"/>
              <a:buChar char="•"/>
            </a:pPr>
            <a:r>
              <a:rPr lang="en-US" altLang="zh-CN" dirty="0"/>
              <a:t>T</a:t>
            </a:r>
            <a:r>
              <a:rPr lang="en-US" dirty="0"/>
              <a:t>wo </a:t>
            </a:r>
            <a:r>
              <a:rPr lang="en-US" b="1" dirty="0"/>
              <a:t>overlapping</a:t>
            </a:r>
            <a:r>
              <a:rPr lang="en-US" dirty="0"/>
              <a:t>, </a:t>
            </a:r>
            <a:r>
              <a:rPr lang="en-US" b="1" dirty="0"/>
              <a:t>stochastic</a:t>
            </a:r>
            <a:r>
              <a:rPr lang="en-US" dirty="0"/>
              <a:t> reward distributions in the stochastic phase, details below</a:t>
            </a:r>
          </a:p>
          <a:p>
            <a:pPr marL="285750" indent="-285750">
              <a:buFont typeface="Arial" panose="020B0604020202020204" pitchFamily="34" charset="0"/>
              <a:buChar char="•"/>
            </a:pPr>
            <a:endParaRPr lang="en-US" dirty="0"/>
          </a:p>
          <a:p>
            <a:r>
              <a:rPr lang="en-US" altLang="zh-CN" b="1" dirty="0">
                <a:solidFill>
                  <a:srgbClr val="000000"/>
                </a:solidFill>
                <a:latin typeface="Calibri" panose="020F0502020204030204" pitchFamily="34" charset="0"/>
                <a:hlinkClick r:id="rId6"/>
              </a:rPr>
              <a:t>Google</a:t>
            </a:r>
            <a:r>
              <a:rPr lang="zh-CN" altLang="en-US" b="1" dirty="0">
                <a:solidFill>
                  <a:srgbClr val="000000"/>
                </a:solidFill>
                <a:latin typeface="Calibri" panose="020F0502020204030204" pitchFamily="34" charset="0"/>
                <a:hlinkClick r:id="rId6"/>
              </a:rPr>
              <a:t> </a:t>
            </a:r>
            <a:r>
              <a:rPr lang="en-US" altLang="zh-CN" b="1" dirty="0">
                <a:solidFill>
                  <a:srgbClr val="000000"/>
                </a:solidFill>
                <a:latin typeface="Calibri" panose="020F0502020204030204" pitchFamily="34" charset="0"/>
                <a:hlinkClick r:id="rId6"/>
              </a:rPr>
              <a:t>doc</a:t>
            </a:r>
            <a:r>
              <a:rPr lang="zh-CN" altLang="en-US" b="1" dirty="0">
                <a:solidFill>
                  <a:srgbClr val="000000"/>
                </a:solidFill>
                <a:latin typeface="Calibri" panose="020F0502020204030204" pitchFamily="34" charset="0"/>
              </a:rPr>
              <a:t> </a:t>
            </a:r>
            <a:r>
              <a:rPr lang="en-US" altLang="zh-CN" dirty="0">
                <a:solidFill>
                  <a:srgbClr val="000000"/>
                </a:solidFill>
                <a:latin typeface="Calibri" panose="020F0502020204030204" pitchFamily="34" charset="0"/>
              </a:rPr>
              <a:t>(the</a:t>
            </a:r>
            <a:r>
              <a:rPr lang="zh-CN" altLang="en-US" dirty="0">
                <a:solidFill>
                  <a:srgbClr val="000000"/>
                </a:solidFill>
                <a:latin typeface="Calibri" panose="020F0502020204030204" pitchFamily="34" charset="0"/>
              </a:rPr>
              <a:t> </a:t>
            </a:r>
            <a:r>
              <a:rPr lang="en-US" altLang="zh-CN" dirty="0">
                <a:solidFill>
                  <a:srgbClr val="000000"/>
                </a:solidFill>
                <a:latin typeface="Calibri" panose="020F0502020204030204" pitchFamily="34" charset="0"/>
              </a:rPr>
              <a:t>three</a:t>
            </a:r>
            <a:r>
              <a:rPr lang="zh-CN" altLang="en-US" dirty="0">
                <a:solidFill>
                  <a:srgbClr val="000000"/>
                </a:solidFill>
                <a:latin typeface="Calibri" panose="020F0502020204030204" pitchFamily="34" charset="0"/>
              </a:rPr>
              <a:t> </a:t>
            </a:r>
            <a:r>
              <a:rPr lang="en-US" altLang="zh-CN" dirty="0">
                <a:solidFill>
                  <a:srgbClr val="000000"/>
                </a:solidFill>
                <a:latin typeface="Calibri" panose="020F0502020204030204" pitchFamily="34" charset="0"/>
              </a:rPr>
              <a:t>tables)</a:t>
            </a:r>
            <a:r>
              <a:rPr lang="zh-CN" altLang="en-US" dirty="0"/>
              <a:t>*</a:t>
            </a:r>
            <a:endParaRPr lang="en-US" altLang="zh-CN" sz="1800" b="1" i="0" u="none" strike="noStrike" dirty="0">
              <a:solidFill>
                <a:srgbClr val="000000"/>
              </a:solidFill>
              <a:effectLst/>
              <a:latin typeface="Calibri" panose="020F0502020204030204" pitchFamily="34" charset="0"/>
            </a:endParaRPr>
          </a:p>
          <a:p>
            <a:r>
              <a:rPr lang="zh-CN" altLang="en-US" dirty="0"/>
              <a:t>*</a:t>
            </a:r>
            <a:r>
              <a:rPr lang="en-US" dirty="0"/>
              <a:t>may adjust later based on pilot results</a:t>
            </a:r>
          </a:p>
          <a:p>
            <a:endParaRPr lang="en-US" dirty="0"/>
          </a:p>
        </p:txBody>
      </p:sp>
    </p:spTree>
    <p:extLst>
      <p:ext uri="{BB962C8B-B14F-4D97-AF65-F5344CB8AC3E}">
        <p14:creationId xmlns:p14="http://schemas.microsoft.com/office/powerpoint/2010/main" val="322622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8405-C191-FF40-399A-6B1EDBC0231B}"/>
              </a:ext>
            </a:extLst>
          </p:cNvPr>
          <p:cNvSpPr>
            <a:spLocks noGrp="1"/>
          </p:cNvSpPr>
          <p:nvPr>
            <p:ph type="title"/>
          </p:nvPr>
        </p:nvSpPr>
        <p:spPr/>
        <p:txBody>
          <a:bodyPr/>
          <a:lstStyle/>
          <a:p>
            <a:pPr algn="ctr"/>
            <a:r>
              <a:rPr lang="en-US" dirty="0"/>
              <a:t>Stochasticity and volatility </a:t>
            </a:r>
            <a:r>
              <a:rPr lang="en-US" altLang="zh-CN" dirty="0"/>
              <a:t>in</a:t>
            </a:r>
            <a:r>
              <a:rPr lang="zh-CN" altLang="en-US" dirty="0"/>
              <a:t> </a:t>
            </a:r>
            <a:r>
              <a:rPr lang="en-US" altLang="zh-CN" dirty="0"/>
              <a:t>computational</a:t>
            </a:r>
            <a:r>
              <a:rPr lang="zh-CN" altLang="en-US" dirty="0"/>
              <a:t> </a:t>
            </a:r>
            <a:r>
              <a:rPr lang="en-US" altLang="zh-CN" dirty="0"/>
              <a:t>modeling</a:t>
            </a:r>
            <a:endParaRPr lang="en-US" dirty="0"/>
          </a:p>
        </p:txBody>
      </p:sp>
      <p:pic>
        <p:nvPicPr>
          <p:cNvPr id="3" name="Content Placeholder 4" descr="A graph of a number of different colored bars&#10;&#10;Description automatically generated with medium confidence">
            <a:extLst>
              <a:ext uri="{FF2B5EF4-FFF2-40B4-BE49-F238E27FC236}">
                <a16:creationId xmlns:a16="http://schemas.microsoft.com/office/drawing/2014/main" id="{0253F705-3F31-1EE7-8B10-FE76EB024D9F}"/>
              </a:ext>
            </a:extLst>
          </p:cNvPr>
          <p:cNvPicPr>
            <a:picLocks noGrp="1" noChangeAspect="1"/>
          </p:cNvPicPr>
          <p:nvPr>
            <p:ph idx="1"/>
          </p:nvPr>
        </p:nvPicPr>
        <p:blipFill rotWithShape="1">
          <a:blip r:embed="rId3"/>
          <a:srcRect t="8046"/>
          <a:stretch/>
        </p:blipFill>
        <p:spPr>
          <a:xfrm>
            <a:off x="2447925" y="1813034"/>
            <a:ext cx="6388274" cy="5044966"/>
          </a:xfrm>
        </p:spPr>
      </p:pic>
      <p:pic>
        <p:nvPicPr>
          <p:cNvPr id="4" name="Picture 3" descr="A graph of a number of volatility&#10;&#10;Description automatically generated">
            <a:extLst>
              <a:ext uri="{FF2B5EF4-FFF2-40B4-BE49-F238E27FC236}">
                <a16:creationId xmlns:a16="http://schemas.microsoft.com/office/drawing/2014/main" id="{29E91589-DD38-0E18-863F-0D9D56314C58}"/>
              </a:ext>
            </a:extLst>
          </p:cNvPr>
          <p:cNvPicPr>
            <a:picLocks noChangeAspect="1"/>
          </p:cNvPicPr>
          <p:nvPr/>
        </p:nvPicPr>
        <p:blipFill rotWithShape="1">
          <a:blip r:embed="rId4"/>
          <a:srcRect l="20887" t="10950" r="36160" b="66364"/>
          <a:stretch/>
        </p:blipFill>
        <p:spPr>
          <a:xfrm>
            <a:off x="8693709" y="1927940"/>
            <a:ext cx="1983118" cy="914400"/>
          </a:xfrm>
          <a:prstGeom prst="rect">
            <a:avLst/>
          </a:prstGeom>
        </p:spPr>
      </p:pic>
      <p:sp>
        <p:nvSpPr>
          <p:cNvPr id="5" name="TextBox 4">
            <a:extLst>
              <a:ext uri="{FF2B5EF4-FFF2-40B4-BE49-F238E27FC236}">
                <a16:creationId xmlns:a16="http://schemas.microsoft.com/office/drawing/2014/main" id="{057834B6-E4C6-FB39-9160-A3B7ECB74D82}"/>
              </a:ext>
            </a:extLst>
          </p:cNvPr>
          <p:cNvSpPr txBox="1"/>
          <p:nvPr/>
        </p:nvSpPr>
        <p:spPr>
          <a:xfrm>
            <a:off x="9046406" y="5617924"/>
            <a:ext cx="3145594" cy="1477328"/>
          </a:xfrm>
          <a:prstGeom prst="rect">
            <a:avLst/>
          </a:prstGeom>
          <a:noFill/>
        </p:spPr>
        <p:txBody>
          <a:bodyPr wrap="square" rtlCol="0">
            <a:spAutoFit/>
          </a:bodyPr>
          <a:lstStyle/>
          <a:p>
            <a:r>
              <a:rPr lang="en-US" dirty="0">
                <a:hlinkClick r:id="rId5"/>
              </a:rPr>
              <a:t>A model for learning based on the joint estimation of stochasticity and volatility</a:t>
            </a:r>
            <a:r>
              <a:rPr lang="zh-CN" altLang="en-US" dirty="0"/>
              <a:t> </a:t>
            </a:r>
            <a:r>
              <a:rPr lang="en-US" altLang="zh-CN" dirty="0"/>
              <a:t>(</a:t>
            </a:r>
            <a:r>
              <a:rPr lang="en-US" altLang="zh-CN" dirty="0" err="1"/>
              <a:t>Piray</a:t>
            </a:r>
            <a:r>
              <a:rPr lang="zh-CN" altLang="en-US" dirty="0"/>
              <a:t> </a:t>
            </a:r>
            <a:r>
              <a:rPr lang="en-US" altLang="zh-CN" dirty="0"/>
              <a:t>&amp;</a:t>
            </a:r>
            <a:r>
              <a:rPr lang="zh-CN" altLang="en-US" dirty="0"/>
              <a:t> </a:t>
            </a:r>
            <a:r>
              <a:rPr lang="en-US" altLang="zh-CN" dirty="0" err="1"/>
              <a:t>Daw</a:t>
            </a:r>
            <a:r>
              <a:rPr lang="en-US" altLang="zh-CN" dirty="0"/>
              <a:t>,</a:t>
            </a:r>
            <a:r>
              <a:rPr lang="zh-CN" altLang="en-US" dirty="0"/>
              <a:t> </a:t>
            </a:r>
            <a:r>
              <a:rPr lang="en-US" altLang="zh-CN" dirty="0"/>
              <a:t>2021)</a:t>
            </a:r>
            <a:endParaRPr lang="en-US" dirty="0"/>
          </a:p>
          <a:p>
            <a:endParaRPr lang="en-US" dirty="0"/>
          </a:p>
        </p:txBody>
      </p:sp>
    </p:spTree>
    <p:extLst>
      <p:ext uri="{BB962C8B-B14F-4D97-AF65-F5344CB8AC3E}">
        <p14:creationId xmlns:p14="http://schemas.microsoft.com/office/powerpoint/2010/main" val="171018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488B-0FBB-6121-C274-3FAA178E76EA}"/>
              </a:ext>
            </a:extLst>
          </p:cNvPr>
          <p:cNvSpPr>
            <a:spLocks noGrp="1"/>
          </p:cNvSpPr>
          <p:nvPr>
            <p:ph type="ctrTitle"/>
          </p:nvPr>
        </p:nvSpPr>
        <p:spPr/>
        <p:txBody>
          <a:bodyPr/>
          <a:lstStyle/>
          <a:p>
            <a:r>
              <a:rPr lang="en-US" altLang="zh-CN" dirty="0"/>
              <a:t>Go-</a:t>
            </a:r>
            <a:r>
              <a:rPr lang="en-US" altLang="zh-CN" dirty="0" err="1"/>
              <a:t>NoGo</a:t>
            </a:r>
            <a:r>
              <a:rPr lang="zh-CN" altLang="en-US" dirty="0"/>
              <a:t> </a:t>
            </a:r>
            <a:r>
              <a:rPr lang="en-US" altLang="zh-CN" dirty="0"/>
              <a:t>task</a:t>
            </a:r>
            <a:endParaRPr lang="en-US" dirty="0"/>
          </a:p>
        </p:txBody>
      </p:sp>
      <p:sp>
        <p:nvSpPr>
          <p:cNvPr id="3" name="Subtitle 2">
            <a:extLst>
              <a:ext uri="{FF2B5EF4-FFF2-40B4-BE49-F238E27FC236}">
                <a16:creationId xmlns:a16="http://schemas.microsoft.com/office/drawing/2014/main" id="{7474E062-BAE5-8969-3C92-79B910299085}"/>
              </a:ext>
            </a:extLst>
          </p:cNvPr>
          <p:cNvSpPr>
            <a:spLocks noGrp="1"/>
          </p:cNvSpPr>
          <p:nvPr>
            <p:ph type="subTitle" idx="1"/>
          </p:nvPr>
        </p:nvSpPr>
        <p:spPr/>
        <p:txBody>
          <a:bodyPr>
            <a:normAutofit/>
          </a:bodyPr>
          <a:lstStyle/>
          <a:p>
            <a:r>
              <a:rPr lang="en-US" altLang="zh-CN" sz="4000" dirty="0">
                <a:hlinkClick r:id="rId2"/>
              </a:rPr>
              <a:t>Monetary</a:t>
            </a:r>
            <a:r>
              <a:rPr lang="zh-CN" altLang="en-US" sz="4000" dirty="0">
                <a:hlinkClick r:id="rId2"/>
              </a:rPr>
              <a:t> </a:t>
            </a:r>
            <a:r>
              <a:rPr lang="en-US" altLang="zh-CN" sz="4000" dirty="0">
                <a:hlinkClick r:id="rId2"/>
              </a:rPr>
              <a:t>feedback</a:t>
            </a:r>
            <a:r>
              <a:rPr lang="zh-CN" altLang="en-US" sz="4000" dirty="0">
                <a:hlinkClick r:id="rId2"/>
              </a:rPr>
              <a:t> </a:t>
            </a:r>
            <a:r>
              <a:rPr lang="en-US" altLang="zh-CN" sz="4000" dirty="0">
                <a:hlinkClick r:id="rId2"/>
              </a:rPr>
              <a:t>version</a:t>
            </a:r>
            <a:endParaRPr lang="en-US" altLang="zh-CN" sz="4000" dirty="0"/>
          </a:p>
          <a:p>
            <a:r>
              <a:rPr lang="en-US" altLang="zh-CN" sz="4000" dirty="0">
                <a:hlinkClick r:id="rId3"/>
              </a:rPr>
              <a:t>Affective</a:t>
            </a:r>
            <a:r>
              <a:rPr lang="zh-CN" altLang="en-US" sz="4000" dirty="0">
                <a:hlinkClick r:id="rId3"/>
              </a:rPr>
              <a:t> </a:t>
            </a:r>
            <a:r>
              <a:rPr lang="en-US" altLang="zh-CN" sz="4000" dirty="0">
                <a:hlinkClick r:id="rId3"/>
              </a:rPr>
              <a:t>feedback</a:t>
            </a:r>
            <a:r>
              <a:rPr lang="zh-CN" altLang="en-US" sz="4000" dirty="0">
                <a:hlinkClick r:id="rId3"/>
              </a:rPr>
              <a:t> </a:t>
            </a:r>
            <a:r>
              <a:rPr lang="en-US" altLang="zh-CN" sz="4000" dirty="0">
                <a:hlinkClick r:id="rId3"/>
              </a:rPr>
              <a:t>version</a:t>
            </a:r>
            <a:endParaRPr lang="en-US" altLang="zh-CN" sz="4000" dirty="0"/>
          </a:p>
        </p:txBody>
      </p:sp>
    </p:spTree>
    <p:extLst>
      <p:ext uri="{BB962C8B-B14F-4D97-AF65-F5344CB8AC3E}">
        <p14:creationId xmlns:p14="http://schemas.microsoft.com/office/powerpoint/2010/main" val="116199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17DF-7A75-1325-A12A-8B64590FCFAD}"/>
              </a:ext>
            </a:extLst>
          </p:cNvPr>
          <p:cNvSpPr>
            <a:spLocks noGrp="1"/>
          </p:cNvSpPr>
          <p:nvPr>
            <p:ph type="title"/>
          </p:nvPr>
        </p:nvSpPr>
        <p:spPr/>
        <p:txBody>
          <a:bodyPr/>
          <a:lstStyle/>
          <a:p>
            <a:r>
              <a:rPr lang="en-US" altLang="zh-CN" dirty="0"/>
              <a:t>Study</a:t>
            </a:r>
            <a:r>
              <a:rPr lang="zh-CN" altLang="en-US" dirty="0"/>
              <a:t> </a:t>
            </a:r>
            <a:r>
              <a:rPr lang="en-US" altLang="zh-CN" dirty="0"/>
              <a:t>aims</a:t>
            </a:r>
            <a:endParaRPr lang="en-US" dirty="0"/>
          </a:p>
        </p:txBody>
      </p:sp>
      <p:sp>
        <p:nvSpPr>
          <p:cNvPr id="3" name="Content Placeholder 2">
            <a:extLst>
              <a:ext uri="{FF2B5EF4-FFF2-40B4-BE49-F238E27FC236}">
                <a16:creationId xmlns:a16="http://schemas.microsoft.com/office/drawing/2014/main" id="{88E33CDC-877C-0756-2A17-E5E615A2B3DB}"/>
              </a:ext>
            </a:extLst>
          </p:cNvPr>
          <p:cNvSpPr>
            <a:spLocks noGrp="1"/>
          </p:cNvSpPr>
          <p:nvPr>
            <p:ph idx="1"/>
          </p:nvPr>
        </p:nvSpPr>
        <p:spPr/>
        <p:txBody>
          <a:bodyPr/>
          <a:lstStyle/>
          <a:p>
            <a:r>
              <a:rPr lang="en-US" altLang="zh-CN" dirty="0"/>
              <a:t>Aim 1: Examine</a:t>
            </a:r>
            <a:r>
              <a:rPr lang="zh-CN" altLang="en-US" dirty="0"/>
              <a:t> </a:t>
            </a:r>
            <a:r>
              <a:rPr lang="en-US" altLang="zh-CN" dirty="0"/>
              <a:t>inaction</a:t>
            </a:r>
            <a:r>
              <a:rPr lang="zh-CN" altLang="en-US" dirty="0"/>
              <a:t> </a:t>
            </a:r>
            <a:r>
              <a:rPr lang="en-US" altLang="zh-CN" dirty="0"/>
              <a:t>bias</a:t>
            </a:r>
            <a:r>
              <a:rPr lang="zh-CN" altLang="en-US" dirty="0"/>
              <a:t> </a:t>
            </a:r>
            <a:r>
              <a:rPr lang="en-US" altLang="zh-CN" dirty="0"/>
              <a:t>(i.e.,</a:t>
            </a:r>
            <a:r>
              <a:rPr lang="zh-CN" altLang="en-US" dirty="0"/>
              <a:t> </a:t>
            </a:r>
            <a:r>
              <a:rPr lang="en-US" altLang="zh-CN" dirty="0" err="1"/>
              <a:t>NoGo</a:t>
            </a:r>
            <a:r>
              <a:rPr lang="zh-CN" altLang="en-US" dirty="0"/>
              <a:t> </a:t>
            </a:r>
            <a:r>
              <a:rPr lang="en-US" altLang="zh-CN" dirty="0"/>
              <a:t>response</a:t>
            </a:r>
            <a:r>
              <a:rPr lang="zh-CN" altLang="en-US" dirty="0"/>
              <a:t> </a:t>
            </a:r>
            <a:r>
              <a:rPr lang="en-US" altLang="zh-CN" dirty="0"/>
              <a:t>in</a:t>
            </a:r>
            <a:r>
              <a:rPr lang="zh-CN" altLang="en-US" dirty="0"/>
              <a:t> </a:t>
            </a:r>
            <a:r>
              <a:rPr lang="en-US" altLang="zh-CN" dirty="0"/>
              <a:t>Go</a:t>
            </a:r>
            <a:r>
              <a:rPr lang="zh-CN" altLang="en-US" dirty="0"/>
              <a:t> </a:t>
            </a:r>
            <a:r>
              <a:rPr lang="en-US" altLang="zh-CN" dirty="0"/>
              <a:t>conditions)</a:t>
            </a:r>
            <a:r>
              <a:rPr lang="zh-CN" altLang="en-US" dirty="0"/>
              <a:t> </a:t>
            </a:r>
            <a:r>
              <a:rPr lang="en-US" altLang="zh-CN" dirty="0"/>
              <a:t>as</a:t>
            </a:r>
            <a:r>
              <a:rPr lang="zh-CN" altLang="en-US" dirty="0"/>
              <a:t> </a:t>
            </a:r>
            <a:r>
              <a:rPr lang="en-US" altLang="zh-CN" dirty="0"/>
              <a:t>a</a:t>
            </a:r>
            <a:r>
              <a:rPr lang="zh-CN" altLang="en-US" dirty="0"/>
              <a:t> </a:t>
            </a:r>
            <a:r>
              <a:rPr lang="en-US" altLang="zh-CN" dirty="0"/>
              <a:t>mechanism that</a:t>
            </a:r>
            <a:r>
              <a:rPr lang="zh-CN" altLang="en-US" dirty="0"/>
              <a:t> </a:t>
            </a:r>
            <a:r>
              <a:rPr lang="en-US" altLang="zh-CN" dirty="0"/>
              <a:t>might</a:t>
            </a:r>
            <a:r>
              <a:rPr lang="zh-CN" altLang="en-US" dirty="0"/>
              <a:t> </a:t>
            </a:r>
            <a:r>
              <a:rPr lang="en-US" altLang="zh-CN" dirty="0"/>
              <a:t>account</a:t>
            </a:r>
            <a:r>
              <a:rPr lang="zh-CN" altLang="en-US" dirty="0"/>
              <a:t> </a:t>
            </a:r>
            <a:r>
              <a:rPr lang="en-US" altLang="zh-CN" dirty="0"/>
              <a:t>for reduced exploration in children with high unpredictability</a:t>
            </a:r>
            <a:r>
              <a:rPr lang="zh-CN" altLang="en-US" dirty="0"/>
              <a:t> </a:t>
            </a:r>
            <a:endParaRPr lang="en-US" altLang="zh-CN" dirty="0"/>
          </a:p>
          <a:p>
            <a:r>
              <a:rPr lang="en-US" altLang="zh-CN" dirty="0"/>
              <a:t>Aim 2: Compare monetary versus affective feedback in reward learning</a:t>
            </a:r>
            <a:endParaRPr lang="en-US" dirty="0"/>
          </a:p>
        </p:txBody>
      </p:sp>
    </p:spTree>
    <p:extLst>
      <p:ext uri="{BB962C8B-B14F-4D97-AF65-F5344CB8AC3E}">
        <p14:creationId xmlns:p14="http://schemas.microsoft.com/office/powerpoint/2010/main" val="102930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4A5D0D9-8779-C44A-BAD1-5F802818FA4F}"/>
              </a:ext>
            </a:extLst>
          </p:cNvPr>
          <p:cNvGrpSpPr/>
          <p:nvPr/>
        </p:nvGrpSpPr>
        <p:grpSpPr>
          <a:xfrm>
            <a:off x="3249246" y="598244"/>
            <a:ext cx="2751085" cy="3940355"/>
            <a:chOff x="3241501" y="87464"/>
            <a:chExt cx="2751085" cy="5760720"/>
          </a:xfrm>
        </p:grpSpPr>
        <p:sp>
          <p:nvSpPr>
            <p:cNvPr id="5" name="Rectangle 4">
              <a:extLst>
                <a:ext uri="{FF2B5EF4-FFF2-40B4-BE49-F238E27FC236}">
                  <a16:creationId xmlns:a16="http://schemas.microsoft.com/office/drawing/2014/main" id="{BF74AD3F-67B3-6F40-8FE3-895BDF563C32}"/>
                </a:ext>
              </a:extLst>
            </p:cNvPr>
            <p:cNvSpPr/>
            <p:nvPr/>
          </p:nvSpPr>
          <p:spPr>
            <a:xfrm>
              <a:off x="3249386" y="87464"/>
              <a:ext cx="2743200" cy="576072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310D26B-1101-BC45-AC1B-C822B97B3B4C}"/>
                </a:ext>
              </a:extLst>
            </p:cNvPr>
            <p:cNvSpPr/>
            <p:nvPr/>
          </p:nvSpPr>
          <p:spPr>
            <a:xfrm>
              <a:off x="3241501" y="87464"/>
              <a:ext cx="2743200" cy="668417"/>
            </a:xfrm>
            <a:prstGeom prst="rect">
              <a:avLst/>
            </a:prstGeom>
            <a:solidFill>
              <a:schemeClr val="accent5"/>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9628E514-E8A1-3E4B-8F93-F2232C9A4F41}"/>
              </a:ext>
            </a:extLst>
          </p:cNvPr>
          <p:cNvGrpSpPr/>
          <p:nvPr/>
        </p:nvGrpSpPr>
        <p:grpSpPr>
          <a:xfrm>
            <a:off x="259062" y="587103"/>
            <a:ext cx="2745658" cy="3951496"/>
            <a:chOff x="279643" y="87462"/>
            <a:chExt cx="2745658" cy="5943602"/>
          </a:xfrm>
        </p:grpSpPr>
        <p:sp>
          <p:nvSpPr>
            <p:cNvPr id="4" name="Rectangle 3">
              <a:extLst>
                <a:ext uri="{FF2B5EF4-FFF2-40B4-BE49-F238E27FC236}">
                  <a16:creationId xmlns:a16="http://schemas.microsoft.com/office/drawing/2014/main" id="{3D7955DB-6078-4A47-991F-0B5D71861C29}"/>
                </a:ext>
              </a:extLst>
            </p:cNvPr>
            <p:cNvSpPr/>
            <p:nvPr/>
          </p:nvSpPr>
          <p:spPr>
            <a:xfrm>
              <a:off x="282101" y="87464"/>
              <a:ext cx="2743200" cy="594360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DCA3A3-3C79-CF42-AD73-C840FDB4CF23}"/>
                </a:ext>
              </a:extLst>
            </p:cNvPr>
            <p:cNvSpPr/>
            <p:nvPr/>
          </p:nvSpPr>
          <p:spPr>
            <a:xfrm>
              <a:off x="279643" y="87462"/>
              <a:ext cx="2743200" cy="687693"/>
            </a:xfrm>
            <a:prstGeom prst="rect">
              <a:avLst/>
            </a:prstGeom>
            <a:solidFill>
              <a:srgbClr val="8572E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8808A3E-B543-4B41-951B-35DC3ECC91AA}"/>
              </a:ext>
            </a:extLst>
          </p:cNvPr>
          <p:cNvGrpSpPr/>
          <p:nvPr/>
        </p:nvGrpSpPr>
        <p:grpSpPr>
          <a:xfrm>
            <a:off x="6207300" y="587102"/>
            <a:ext cx="2743200" cy="3951496"/>
            <a:chOff x="6207300" y="87461"/>
            <a:chExt cx="2743200" cy="6770539"/>
          </a:xfrm>
        </p:grpSpPr>
        <p:sp>
          <p:nvSpPr>
            <p:cNvPr id="7" name="Rectangle 6">
              <a:extLst>
                <a:ext uri="{FF2B5EF4-FFF2-40B4-BE49-F238E27FC236}">
                  <a16:creationId xmlns:a16="http://schemas.microsoft.com/office/drawing/2014/main" id="{9279134F-9C41-C448-AB91-5BEFD718E558}"/>
                </a:ext>
              </a:extLst>
            </p:cNvPr>
            <p:cNvSpPr/>
            <p:nvPr/>
          </p:nvSpPr>
          <p:spPr>
            <a:xfrm>
              <a:off x="6207300" y="87464"/>
              <a:ext cx="2743200" cy="6770536"/>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069FE1-ED17-2B4F-8A10-879693A30BCF}"/>
                </a:ext>
              </a:extLst>
            </p:cNvPr>
            <p:cNvSpPr/>
            <p:nvPr/>
          </p:nvSpPr>
          <p:spPr>
            <a:xfrm>
              <a:off x="6207300" y="87461"/>
              <a:ext cx="2743200" cy="783372"/>
            </a:xfrm>
            <a:prstGeom prst="rect">
              <a:avLst/>
            </a:prstGeom>
            <a:solidFill>
              <a:srgbClr val="C00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88848357-6DCD-8B47-AB89-7A336F7C95A7}"/>
              </a:ext>
            </a:extLst>
          </p:cNvPr>
          <p:cNvGrpSpPr/>
          <p:nvPr/>
        </p:nvGrpSpPr>
        <p:grpSpPr>
          <a:xfrm>
            <a:off x="9165354" y="589926"/>
            <a:ext cx="2743200" cy="3948672"/>
            <a:chOff x="9165214" y="87464"/>
            <a:chExt cx="2743200" cy="5943600"/>
          </a:xfrm>
        </p:grpSpPr>
        <p:sp>
          <p:nvSpPr>
            <p:cNvPr id="6" name="Rectangle 5">
              <a:extLst>
                <a:ext uri="{FF2B5EF4-FFF2-40B4-BE49-F238E27FC236}">
                  <a16:creationId xmlns:a16="http://schemas.microsoft.com/office/drawing/2014/main" id="{F8B48E90-DC82-BA48-B5D8-68B153D77F43}"/>
                </a:ext>
              </a:extLst>
            </p:cNvPr>
            <p:cNvSpPr/>
            <p:nvPr/>
          </p:nvSpPr>
          <p:spPr>
            <a:xfrm>
              <a:off x="9165214" y="87464"/>
              <a:ext cx="2743200" cy="594360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0717310-0D3E-A64B-8232-FA994CC3830E}"/>
                </a:ext>
              </a:extLst>
            </p:cNvPr>
            <p:cNvSpPr/>
            <p:nvPr/>
          </p:nvSpPr>
          <p:spPr>
            <a:xfrm>
              <a:off x="9165214" y="87464"/>
              <a:ext cx="2743200" cy="688184"/>
            </a:xfrm>
            <a:prstGeom prst="rect">
              <a:avLst/>
            </a:prstGeom>
            <a:solidFill>
              <a:srgbClr val="00B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1E9569B-764B-8442-BC4D-8D24D86F2907}"/>
              </a:ext>
            </a:extLst>
          </p:cNvPr>
          <p:cNvGrpSpPr/>
          <p:nvPr/>
        </p:nvGrpSpPr>
        <p:grpSpPr>
          <a:xfrm>
            <a:off x="1027177" y="3001612"/>
            <a:ext cx="1248132" cy="1382463"/>
            <a:chOff x="1105178" y="2851762"/>
            <a:chExt cx="1248132" cy="1382463"/>
          </a:xfrm>
        </p:grpSpPr>
        <p:pic>
          <p:nvPicPr>
            <p:cNvPr id="24" name="Picture 23" descr="A picture containing food, bowl&#10;&#10;Description automatically generated">
              <a:extLst>
                <a:ext uri="{FF2B5EF4-FFF2-40B4-BE49-F238E27FC236}">
                  <a16:creationId xmlns:a16="http://schemas.microsoft.com/office/drawing/2014/main" id="{D896513C-3CD8-C644-9DBF-EF1B4B0EF809}"/>
                </a:ext>
              </a:extLst>
            </p:cNvPr>
            <p:cNvPicPr>
              <a:picLocks noChangeAspect="1"/>
            </p:cNvPicPr>
            <p:nvPr/>
          </p:nvPicPr>
          <p:blipFill>
            <a:blip r:embed="rId3"/>
            <a:stretch>
              <a:fillRect/>
            </a:stretch>
          </p:blipFill>
          <p:spPr>
            <a:xfrm>
              <a:off x="1105178" y="3828201"/>
              <a:ext cx="406024" cy="406024"/>
            </a:xfrm>
            <a:prstGeom prst="rect">
              <a:avLst/>
            </a:prstGeom>
          </p:spPr>
        </p:pic>
        <p:pic>
          <p:nvPicPr>
            <p:cNvPr id="25" name="Picture 24" descr="A picture containing clipart&#10;&#10;Description automatically generated">
              <a:extLst>
                <a:ext uri="{FF2B5EF4-FFF2-40B4-BE49-F238E27FC236}">
                  <a16:creationId xmlns:a16="http://schemas.microsoft.com/office/drawing/2014/main" id="{C2C08322-12B3-1E4A-A24A-4367E87A362B}"/>
                </a:ext>
              </a:extLst>
            </p:cNvPr>
            <p:cNvPicPr>
              <a:picLocks noChangeAspect="1"/>
            </p:cNvPicPr>
            <p:nvPr/>
          </p:nvPicPr>
          <p:blipFill rotWithShape="1">
            <a:blip r:embed="rId4"/>
            <a:srcRect l="869" t="-1093" r="2816" b="6803"/>
            <a:stretch/>
          </p:blipFill>
          <p:spPr>
            <a:xfrm rot="15871181">
              <a:off x="1304825" y="2736941"/>
              <a:ext cx="933664" cy="1163306"/>
            </a:xfrm>
            <a:prstGeom prst="snip2DiagRect">
              <a:avLst/>
            </a:prstGeom>
          </p:spPr>
        </p:pic>
      </p:grpSp>
      <p:grpSp>
        <p:nvGrpSpPr>
          <p:cNvPr id="27" name="Group 26">
            <a:extLst>
              <a:ext uri="{FF2B5EF4-FFF2-40B4-BE49-F238E27FC236}">
                <a16:creationId xmlns:a16="http://schemas.microsoft.com/office/drawing/2014/main" id="{6C6BD83A-31E6-984B-9144-50CA3DEA3A4F}"/>
              </a:ext>
            </a:extLst>
          </p:cNvPr>
          <p:cNvGrpSpPr/>
          <p:nvPr/>
        </p:nvGrpSpPr>
        <p:grpSpPr>
          <a:xfrm>
            <a:off x="6954834" y="3001612"/>
            <a:ext cx="1248132" cy="1382463"/>
            <a:chOff x="1105178" y="2851762"/>
            <a:chExt cx="1248132" cy="1382463"/>
          </a:xfrm>
        </p:grpSpPr>
        <p:pic>
          <p:nvPicPr>
            <p:cNvPr id="28" name="Picture 27" descr="A picture containing food, bowl&#10;&#10;Description automatically generated">
              <a:extLst>
                <a:ext uri="{FF2B5EF4-FFF2-40B4-BE49-F238E27FC236}">
                  <a16:creationId xmlns:a16="http://schemas.microsoft.com/office/drawing/2014/main" id="{979DE506-255B-724D-A2D0-7F086C55883B}"/>
                </a:ext>
              </a:extLst>
            </p:cNvPr>
            <p:cNvPicPr>
              <a:picLocks noChangeAspect="1"/>
            </p:cNvPicPr>
            <p:nvPr/>
          </p:nvPicPr>
          <p:blipFill>
            <a:blip r:embed="rId3"/>
            <a:stretch>
              <a:fillRect/>
            </a:stretch>
          </p:blipFill>
          <p:spPr>
            <a:xfrm>
              <a:off x="1105178" y="3828201"/>
              <a:ext cx="406024" cy="406024"/>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AB3E8F4A-2C2D-864F-A13A-163E961F7790}"/>
                </a:ext>
              </a:extLst>
            </p:cNvPr>
            <p:cNvPicPr>
              <a:picLocks noChangeAspect="1"/>
            </p:cNvPicPr>
            <p:nvPr/>
          </p:nvPicPr>
          <p:blipFill rotWithShape="1">
            <a:blip r:embed="rId4"/>
            <a:srcRect l="869" t="-1093" r="2816" b="6803"/>
            <a:stretch/>
          </p:blipFill>
          <p:spPr>
            <a:xfrm rot="15871181">
              <a:off x="1304825" y="2736941"/>
              <a:ext cx="933664" cy="1163306"/>
            </a:xfrm>
            <a:prstGeom prst="snip2DiagRect">
              <a:avLst/>
            </a:prstGeom>
          </p:spPr>
        </p:pic>
      </p:grpSp>
      <p:grpSp>
        <p:nvGrpSpPr>
          <p:cNvPr id="23" name="Group 22">
            <a:extLst>
              <a:ext uri="{FF2B5EF4-FFF2-40B4-BE49-F238E27FC236}">
                <a16:creationId xmlns:a16="http://schemas.microsoft.com/office/drawing/2014/main" id="{8DA57210-EF7A-AB48-AEB2-95CFDBEED11B}"/>
              </a:ext>
            </a:extLst>
          </p:cNvPr>
          <p:cNvGrpSpPr/>
          <p:nvPr/>
        </p:nvGrpSpPr>
        <p:grpSpPr>
          <a:xfrm>
            <a:off x="3741601" y="2778443"/>
            <a:ext cx="1828800" cy="1828800"/>
            <a:chOff x="3477488" y="4365543"/>
            <a:chExt cx="1828800" cy="1828800"/>
          </a:xfrm>
        </p:grpSpPr>
        <p:pic>
          <p:nvPicPr>
            <p:cNvPr id="33" name="Picture 32" descr="A picture containing food, bowl&#10;&#10;Description automatically generated">
              <a:extLst>
                <a:ext uri="{FF2B5EF4-FFF2-40B4-BE49-F238E27FC236}">
                  <a16:creationId xmlns:a16="http://schemas.microsoft.com/office/drawing/2014/main" id="{2E4E088E-16C2-274F-9F34-0657CE41BBA0}"/>
                </a:ext>
              </a:extLst>
            </p:cNvPr>
            <p:cNvPicPr>
              <a:picLocks noChangeAspect="1"/>
            </p:cNvPicPr>
            <p:nvPr/>
          </p:nvPicPr>
          <p:blipFill>
            <a:blip r:embed="rId3"/>
            <a:stretch>
              <a:fillRect/>
            </a:stretch>
          </p:blipFill>
          <p:spPr>
            <a:xfrm>
              <a:off x="4117568" y="5005623"/>
              <a:ext cx="548640" cy="548640"/>
            </a:xfrm>
            <a:prstGeom prst="rect">
              <a:avLst/>
            </a:prstGeom>
          </p:spPr>
        </p:pic>
        <p:pic>
          <p:nvPicPr>
            <p:cNvPr id="30" name="Graphic 29" descr="Close with solid fill">
              <a:extLst>
                <a:ext uri="{FF2B5EF4-FFF2-40B4-BE49-F238E27FC236}">
                  <a16:creationId xmlns:a16="http://schemas.microsoft.com/office/drawing/2014/main" id="{27CAFEBA-EE4D-EF40-A74B-5BCE5AFB62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77488" y="4365543"/>
              <a:ext cx="1828800" cy="1828800"/>
            </a:xfrm>
            <a:prstGeom prst="rect">
              <a:avLst/>
            </a:prstGeom>
          </p:spPr>
        </p:pic>
      </p:grpSp>
      <p:grpSp>
        <p:nvGrpSpPr>
          <p:cNvPr id="37" name="Group 36">
            <a:extLst>
              <a:ext uri="{FF2B5EF4-FFF2-40B4-BE49-F238E27FC236}">
                <a16:creationId xmlns:a16="http://schemas.microsoft.com/office/drawing/2014/main" id="{1425D01C-CBC5-BC40-A0B1-6C8D2EDB6984}"/>
              </a:ext>
            </a:extLst>
          </p:cNvPr>
          <p:cNvGrpSpPr/>
          <p:nvPr/>
        </p:nvGrpSpPr>
        <p:grpSpPr>
          <a:xfrm>
            <a:off x="9740934" y="2778443"/>
            <a:ext cx="1828800" cy="1828800"/>
            <a:chOff x="3477488" y="4365543"/>
            <a:chExt cx="1828800" cy="1828800"/>
          </a:xfrm>
        </p:grpSpPr>
        <p:pic>
          <p:nvPicPr>
            <p:cNvPr id="38" name="Picture 37" descr="A picture containing food, bowl&#10;&#10;Description automatically generated">
              <a:extLst>
                <a:ext uri="{FF2B5EF4-FFF2-40B4-BE49-F238E27FC236}">
                  <a16:creationId xmlns:a16="http://schemas.microsoft.com/office/drawing/2014/main" id="{CFF3E4C5-5104-6549-8DCD-11C64968B519}"/>
                </a:ext>
              </a:extLst>
            </p:cNvPr>
            <p:cNvPicPr>
              <a:picLocks noChangeAspect="1"/>
            </p:cNvPicPr>
            <p:nvPr/>
          </p:nvPicPr>
          <p:blipFill>
            <a:blip r:embed="rId3"/>
            <a:stretch>
              <a:fillRect/>
            </a:stretch>
          </p:blipFill>
          <p:spPr>
            <a:xfrm>
              <a:off x="4117568" y="5005623"/>
              <a:ext cx="548640" cy="548640"/>
            </a:xfrm>
            <a:prstGeom prst="rect">
              <a:avLst/>
            </a:prstGeom>
          </p:spPr>
        </p:pic>
        <p:pic>
          <p:nvPicPr>
            <p:cNvPr id="39" name="Graphic 38" descr="Close with solid fill">
              <a:extLst>
                <a:ext uri="{FF2B5EF4-FFF2-40B4-BE49-F238E27FC236}">
                  <a16:creationId xmlns:a16="http://schemas.microsoft.com/office/drawing/2014/main" id="{3748A194-861E-0A4A-BF78-067602C218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77488" y="4365543"/>
              <a:ext cx="1828800" cy="1828800"/>
            </a:xfrm>
            <a:prstGeom prst="rect">
              <a:avLst/>
            </a:prstGeom>
          </p:spPr>
        </p:pic>
      </p:grpSp>
      <p:grpSp>
        <p:nvGrpSpPr>
          <p:cNvPr id="44" name="Group 43">
            <a:extLst>
              <a:ext uri="{FF2B5EF4-FFF2-40B4-BE49-F238E27FC236}">
                <a16:creationId xmlns:a16="http://schemas.microsoft.com/office/drawing/2014/main" id="{DCB7A509-0A9F-B344-8293-C78EA4FEC60A}"/>
              </a:ext>
            </a:extLst>
          </p:cNvPr>
          <p:cNvGrpSpPr/>
          <p:nvPr/>
        </p:nvGrpSpPr>
        <p:grpSpPr>
          <a:xfrm>
            <a:off x="508000" y="2754234"/>
            <a:ext cx="11151031" cy="1188"/>
            <a:chOff x="508000" y="2684352"/>
            <a:chExt cx="11151031" cy="1188"/>
          </a:xfrm>
        </p:grpSpPr>
        <p:cxnSp>
          <p:nvCxnSpPr>
            <p:cNvPr id="35" name="Straight Connector 34">
              <a:extLst>
                <a:ext uri="{FF2B5EF4-FFF2-40B4-BE49-F238E27FC236}">
                  <a16:creationId xmlns:a16="http://schemas.microsoft.com/office/drawing/2014/main" id="{1036E9C1-EFFF-8545-A898-DADE35E673A4}"/>
                </a:ext>
              </a:extLst>
            </p:cNvPr>
            <p:cNvCxnSpPr/>
            <p:nvPr/>
          </p:nvCxnSpPr>
          <p:spPr>
            <a:xfrm>
              <a:off x="508000" y="2684352"/>
              <a:ext cx="2244436"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51288EC-EB16-8C48-9D5F-6E16485A6367}"/>
                </a:ext>
              </a:extLst>
            </p:cNvPr>
            <p:cNvCxnSpPr/>
            <p:nvPr/>
          </p:nvCxnSpPr>
          <p:spPr>
            <a:xfrm>
              <a:off x="9414595" y="2684352"/>
              <a:ext cx="2244436"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87EA5A-9F7A-294D-ACC8-066512792B63}"/>
                </a:ext>
              </a:extLst>
            </p:cNvPr>
            <p:cNvCxnSpPr/>
            <p:nvPr/>
          </p:nvCxnSpPr>
          <p:spPr>
            <a:xfrm>
              <a:off x="6499095" y="2684352"/>
              <a:ext cx="2244436"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B865D83-CCE2-1B42-B063-F967D7E8EC37}"/>
                </a:ext>
              </a:extLst>
            </p:cNvPr>
            <p:cNvCxnSpPr/>
            <p:nvPr/>
          </p:nvCxnSpPr>
          <p:spPr>
            <a:xfrm>
              <a:off x="3533783" y="2685540"/>
              <a:ext cx="2244436"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E7922936-284B-A542-BEFF-F812CB8F4D97}"/>
              </a:ext>
            </a:extLst>
          </p:cNvPr>
          <p:cNvSpPr txBox="1"/>
          <p:nvPr/>
        </p:nvSpPr>
        <p:spPr>
          <a:xfrm>
            <a:off x="3563153" y="584714"/>
            <a:ext cx="2370524" cy="461665"/>
          </a:xfrm>
          <a:prstGeom prst="rect">
            <a:avLst/>
          </a:prstGeom>
          <a:noFill/>
        </p:spPr>
        <p:txBody>
          <a:bodyPr wrap="square" rtlCol="0">
            <a:spAutoFit/>
          </a:bodyPr>
          <a:lstStyle/>
          <a:p>
            <a:r>
              <a:rPr lang="en-US" altLang="zh-CN" sz="2400" dirty="0">
                <a:solidFill>
                  <a:schemeClr val="bg1"/>
                </a:solidFill>
                <a:latin typeface="Bradley Hand" pitchFamily="2" charset="77"/>
              </a:rPr>
              <a:t>No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press</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to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win</a:t>
            </a:r>
            <a:endParaRPr lang="en-US" sz="2400" dirty="0">
              <a:solidFill>
                <a:schemeClr val="bg1"/>
              </a:solidFill>
              <a:latin typeface="Bradley Hand" pitchFamily="2" charset="77"/>
            </a:endParaRPr>
          </a:p>
        </p:txBody>
      </p:sp>
      <p:sp>
        <p:nvSpPr>
          <p:cNvPr id="52" name="TextBox 51">
            <a:extLst>
              <a:ext uri="{FF2B5EF4-FFF2-40B4-BE49-F238E27FC236}">
                <a16:creationId xmlns:a16="http://schemas.microsoft.com/office/drawing/2014/main" id="{25AB4687-8FBD-5C4C-A2CE-23E3F9892A35}"/>
              </a:ext>
            </a:extLst>
          </p:cNvPr>
          <p:cNvSpPr txBox="1"/>
          <p:nvPr/>
        </p:nvSpPr>
        <p:spPr>
          <a:xfrm>
            <a:off x="9224123" y="584714"/>
            <a:ext cx="2743200" cy="461665"/>
          </a:xfrm>
          <a:prstGeom prst="rect">
            <a:avLst/>
          </a:prstGeom>
          <a:noFill/>
        </p:spPr>
        <p:txBody>
          <a:bodyPr wrap="square" rtlCol="0">
            <a:spAutoFit/>
          </a:bodyPr>
          <a:lstStyle/>
          <a:p>
            <a:r>
              <a:rPr lang="en-US" altLang="zh-CN" sz="2400" dirty="0">
                <a:solidFill>
                  <a:schemeClr val="bg1"/>
                </a:solidFill>
                <a:latin typeface="Bradley Hand" pitchFamily="2" charset="77"/>
              </a:rPr>
              <a:t>No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press</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to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not</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lose</a:t>
            </a:r>
            <a:endParaRPr lang="en-US" sz="2400" dirty="0">
              <a:solidFill>
                <a:schemeClr val="bg1"/>
              </a:solidFill>
              <a:latin typeface="Bradley Hand" pitchFamily="2" charset="77"/>
            </a:endParaRPr>
          </a:p>
        </p:txBody>
      </p:sp>
      <p:sp>
        <p:nvSpPr>
          <p:cNvPr id="53" name="TextBox 52">
            <a:extLst>
              <a:ext uri="{FF2B5EF4-FFF2-40B4-BE49-F238E27FC236}">
                <a16:creationId xmlns:a16="http://schemas.microsoft.com/office/drawing/2014/main" id="{5E0C41C3-AFC1-804D-9C79-C38382BA340A}"/>
              </a:ext>
            </a:extLst>
          </p:cNvPr>
          <p:cNvSpPr txBox="1"/>
          <p:nvPr/>
        </p:nvSpPr>
        <p:spPr>
          <a:xfrm>
            <a:off x="6523751" y="584714"/>
            <a:ext cx="2370524" cy="461665"/>
          </a:xfrm>
          <a:prstGeom prst="rect">
            <a:avLst/>
          </a:prstGeom>
          <a:noFill/>
        </p:spPr>
        <p:txBody>
          <a:bodyPr wrap="square" rtlCol="0">
            <a:spAutoFit/>
          </a:bodyPr>
          <a:lstStyle/>
          <a:p>
            <a:r>
              <a:rPr lang="en-US" altLang="zh-CN" sz="2400" dirty="0">
                <a:solidFill>
                  <a:schemeClr val="bg1"/>
                </a:solidFill>
                <a:latin typeface="Bradley Hand" pitchFamily="2" charset="77"/>
              </a:rPr>
              <a:t>Press</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to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not</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lose</a:t>
            </a:r>
            <a:endParaRPr lang="en-US" sz="2400" dirty="0">
              <a:solidFill>
                <a:schemeClr val="bg1"/>
              </a:solidFill>
              <a:latin typeface="Bradley Hand" pitchFamily="2" charset="77"/>
            </a:endParaRPr>
          </a:p>
        </p:txBody>
      </p:sp>
      <p:sp>
        <p:nvSpPr>
          <p:cNvPr id="54" name="TextBox 53">
            <a:extLst>
              <a:ext uri="{FF2B5EF4-FFF2-40B4-BE49-F238E27FC236}">
                <a16:creationId xmlns:a16="http://schemas.microsoft.com/office/drawing/2014/main" id="{471CCC5B-1581-5345-93C2-AED418719F41}"/>
              </a:ext>
            </a:extLst>
          </p:cNvPr>
          <p:cNvSpPr txBox="1"/>
          <p:nvPr/>
        </p:nvSpPr>
        <p:spPr>
          <a:xfrm>
            <a:off x="706930" y="584714"/>
            <a:ext cx="2370524" cy="461665"/>
          </a:xfrm>
          <a:prstGeom prst="rect">
            <a:avLst/>
          </a:prstGeom>
          <a:noFill/>
        </p:spPr>
        <p:txBody>
          <a:bodyPr wrap="square" rtlCol="0">
            <a:spAutoFit/>
          </a:bodyPr>
          <a:lstStyle/>
          <a:p>
            <a:r>
              <a:rPr lang="en-US" altLang="zh-CN" sz="2400" dirty="0">
                <a:solidFill>
                  <a:schemeClr val="bg1"/>
                </a:solidFill>
                <a:latin typeface="Bradley Hand" pitchFamily="2" charset="77"/>
              </a:rPr>
              <a:t>Press</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to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win</a:t>
            </a:r>
            <a:endParaRPr lang="en-US" sz="2400" dirty="0">
              <a:solidFill>
                <a:schemeClr val="bg1"/>
              </a:solidFill>
              <a:latin typeface="Bradley Hand" pitchFamily="2" charset="77"/>
            </a:endParaRPr>
          </a:p>
        </p:txBody>
      </p:sp>
      <p:sp>
        <p:nvSpPr>
          <p:cNvPr id="43" name="Rectangle 42">
            <a:extLst>
              <a:ext uri="{FF2B5EF4-FFF2-40B4-BE49-F238E27FC236}">
                <a16:creationId xmlns:a16="http://schemas.microsoft.com/office/drawing/2014/main" id="{4547A75D-39D1-BF43-963D-BE89D27EB2E7}"/>
              </a:ext>
            </a:extLst>
          </p:cNvPr>
          <p:cNvSpPr/>
          <p:nvPr/>
        </p:nvSpPr>
        <p:spPr>
          <a:xfrm>
            <a:off x="264489" y="4716827"/>
            <a:ext cx="5735842" cy="1709829"/>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 descr="218,324 BEST Correct IMAGES, STOCK PHOTOS &amp;amp; VECTORS | Adobe Stock">
            <a:extLst>
              <a:ext uri="{FF2B5EF4-FFF2-40B4-BE49-F238E27FC236}">
                <a16:creationId xmlns:a16="http://schemas.microsoft.com/office/drawing/2014/main" id="{7E7B7925-033C-2243-A87C-0CE43294412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256" r="49798" b="8078"/>
          <a:stretch/>
        </p:blipFill>
        <p:spPr bwMode="auto">
          <a:xfrm>
            <a:off x="1405624" y="4876665"/>
            <a:ext cx="827553" cy="73760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5AA480C8-8A1F-CD41-A17A-F5071C2E4B3F}"/>
              </a:ext>
            </a:extLst>
          </p:cNvPr>
          <p:cNvSpPr txBox="1"/>
          <p:nvPr/>
        </p:nvSpPr>
        <p:spPr>
          <a:xfrm>
            <a:off x="2121186" y="4908755"/>
            <a:ext cx="3004759" cy="707886"/>
          </a:xfrm>
          <a:prstGeom prst="rect">
            <a:avLst/>
          </a:prstGeom>
          <a:noFill/>
        </p:spPr>
        <p:txBody>
          <a:bodyPr wrap="square" rtlCol="0">
            <a:spAutoFit/>
          </a:bodyPr>
          <a:lstStyle/>
          <a:p>
            <a:r>
              <a:rPr lang="en-US" sz="4000" dirty="0">
                <a:solidFill>
                  <a:srgbClr val="00B050"/>
                </a:solidFill>
                <a:latin typeface="Bradley Hand" pitchFamily="2" charset="77"/>
              </a:rPr>
              <a:t>+</a:t>
            </a:r>
            <a:r>
              <a:rPr lang="zh-CN" altLang="en-US" sz="4000" dirty="0">
                <a:solidFill>
                  <a:srgbClr val="00B050"/>
                </a:solidFill>
                <a:latin typeface="Bradley Hand" pitchFamily="2" charset="77"/>
              </a:rPr>
              <a:t> </a:t>
            </a:r>
            <a:r>
              <a:rPr lang="en-US" sz="4000" dirty="0">
                <a:solidFill>
                  <a:srgbClr val="00B050"/>
                </a:solidFill>
                <a:latin typeface="Bradley Hand" pitchFamily="2" charset="77"/>
              </a:rPr>
              <a:t>10 points!</a:t>
            </a:r>
          </a:p>
        </p:txBody>
      </p:sp>
      <p:pic>
        <p:nvPicPr>
          <p:cNvPr id="50" name="Picture 4" descr="218,324 BEST Correct IMAGES, STOCK PHOTOS &amp;amp; VECTORS | Adobe Stock">
            <a:extLst>
              <a:ext uri="{FF2B5EF4-FFF2-40B4-BE49-F238E27FC236}">
                <a16:creationId xmlns:a16="http://schemas.microsoft.com/office/drawing/2014/main" id="{10EE5406-1D76-B94D-B478-8E5EEF443BE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9798" t="10204" b="9130"/>
          <a:stretch/>
        </p:blipFill>
        <p:spPr bwMode="auto">
          <a:xfrm>
            <a:off x="1741599" y="5599412"/>
            <a:ext cx="827553" cy="737607"/>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68761767-3A92-204B-B9B2-A589E55CD871}"/>
              </a:ext>
            </a:extLst>
          </p:cNvPr>
          <p:cNvSpPr txBox="1"/>
          <p:nvPr/>
        </p:nvSpPr>
        <p:spPr>
          <a:xfrm>
            <a:off x="2345169" y="5616304"/>
            <a:ext cx="3004759" cy="707886"/>
          </a:xfrm>
          <a:prstGeom prst="rect">
            <a:avLst/>
          </a:prstGeom>
          <a:noFill/>
        </p:spPr>
        <p:txBody>
          <a:bodyPr wrap="square" rtlCol="0">
            <a:spAutoFit/>
          </a:bodyPr>
          <a:lstStyle/>
          <a:p>
            <a:r>
              <a:rPr lang="en-US" sz="4000" dirty="0">
                <a:solidFill>
                  <a:srgbClr val="FF0000"/>
                </a:solidFill>
                <a:latin typeface="Bradley Hand" pitchFamily="2" charset="77"/>
              </a:rPr>
              <a:t>+</a:t>
            </a:r>
            <a:r>
              <a:rPr lang="zh-CN" altLang="en-US" sz="4000" dirty="0">
                <a:solidFill>
                  <a:srgbClr val="FF0000"/>
                </a:solidFill>
                <a:latin typeface="Bradley Hand" pitchFamily="2" charset="77"/>
              </a:rPr>
              <a:t> </a:t>
            </a:r>
            <a:r>
              <a:rPr lang="en-US" sz="4000" dirty="0">
                <a:solidFill>
                  <a:srgbClr val="FF0000"/>
                </a:solidFill>
                <a:latin typeface="Bradley Hand" pitchFamily="2" charset="77"/>
              </a:rPr>
              <a:t>0 point</a:t>
            </a:r>
          </a:p>
        </p:txBody>
      </p:sp>
      <p:sp>
        <p:nvSpPr>
          <p:cNvPr id="55" name="Rectangle 54">
            <a:extLst>
              <a:ext uri="{FF2B5EF4-FFF2-40B4-BE49-F238E27FC236}">
                <a16:creationId xmlns:a16="http://schemas.microsoft.com/office/drawing/2014/main" id="{EA5807CD-1C9A-FB44-82FB-B3D4D0E553FD}"/>
              </a:ext>
            </a:extLst>
          </p:cNvPr>
          <p:cNvSpPr/>
          <p:nvPr/>
        </p:nvSpPr>
        <p:spPr>
          <a:xfrm>
            <a:off x="6191669" y="4699598"/>
            <a:ext cx="5735842" cy="1709829"/>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4" descr="218,324 BEST Correct IMAGES, STOCK PHOTOS &amp;amp; VECTORS | Adobe Stock">
            <a:extLst>
              <a:ext uri="{FF2B5EF4-FFF2-40B4-BE49-F238E27FC236}">
                <a16:creationId xmlns:a16="http://schemas.microsoft.com/office/drawing/2014/main" id="{77BD5554-45B5-704F-B14B-B3021B8B55F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256" r="49798" b="8078"/>
          <a:stretch/>
        </p:blipFill>
        <p:spPr bwMode="auto">
          <a:xfrm>
            <a:off x="7326771" y="4859436"/>
            <a:ext cx="827553" cy="737607"/>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A53D4091-0EAC-8140-8928-AA5534E881C4}"/>
              </a:ext>
            </a:extLst>
          </p:cNvPr>
          <p:cNvSpPr txBox="1"/>
          <p:nvPr/>
        </p:nvSpPr>
        <p:spPr>
          <a:xfrm>
            <a:off x="8088514" y="4891526"/>
            <a:ext cx="3004759" cy="707886"/>
          </a:xfrm>
          <a:prstGeom prst="rect">
            <a:avLst/>
          </a:prstGeom>
          <a:noFill/>
        </p:spPr>
        <p:txBody>
          <a:bodyPr wrap="square" rtlCol="0">
            <a:spAutoFit/>
          </a:bodyPr>
          <a:lstStyle/>
          <a:p>
            <a:r>
              <a:rPr lang="en-US" altLang="zh-CN" sz="4000" dirty="0">
                <a:solidFill>
                  <a:srgbClr val="00B050"/>
                </a:solidFill>
                <a:latin typeface="Bradley Hand" pitchFamily="2" charset="77"/>
              </a:rPr>
              <a:t>-</a:t>
            </a:r>
            <a:r>
              <a:rPr lang="zh-CN" altLang="en-US" sz="4000" dirty="0">
                <a:solidFill>
                  <a:srgbClr val="00B050"/>
                </a:solidFill>
                <a:latin typeface="Bradley Hand" pitchFamily="2" charset="77"/>
              </a:rPr>
              <a:t> </a:t>
            </a:r>
            <a:r>
              <a:rPr lang="en-US" sz="4000" dirty="0">
                <a:solidFill>
                  <a:srgbClr val="00B050"/>
                </a:solidFill>
                <a:latin typeface="Bradley Hand" pitchFamily="2" charset="77"/>
              </a:rPr>
              <a:t>0 point</a:t>
            </a:r>
          </a:p>
        </p:txBody>
      </p:sp>
      <p:pic>
        <p:nvPicPr>
          <p:cNvPr id="58" name="Picture 4" descr="218,324 BEST Correct IMAGES, STOCK PHOTOS &amp;amp; VECTORS | Adobe Stock">
            <a:extLst>
              <a:ext uri="{FF2B5EF4-FFF2-40B4-BE49-F238E27FC236}">
                <a16:creationId xmlns:a16="http://schemas.microsoft.com/office/drawing/2014/main" id="{E5A32B69-D413-A243-8287-BFF51DDBA25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9798" t="10204" b="9130"/>
          <a:stretch/>
        </p:blipFill>
        <p:spPr bwMode="auto">
          <a:xfrm>
            <a:off x="7662746" y="5582183"/>
            <a:ext cx="827553" cy="737607"/>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C0C2C458-74B3-A249-ABBC-F5A5D92E2E20}"/>
              </a:ext>
            </a:extLst>
          </p:cNvPr>
          <p:cNvSpPr txBox="1"/>
          <p:nvPr/>
        </p:nvSpPr>
        <p:spPr>
          <a:xfrm>
            <a:off x="8312497" y="5599075"/>
            <a:ext cx="3004759" cy="707886"/>
          </a:xfrm>
          <a:prstGeom prst="rect">
            <a:avLst/>
          </a:prstGeom>
          <a:noFill/>
        </p:spPr>
        <p:txBody>
          <a:bodyPr wrap="square" rtlCol="0">
            <a:spAutoFit/>
          </a:bodyPr>
          <a:lstStyle/>
          <a:p>
            <a:r>
              <a:rPr lang="en-US" altLang="zh-CN" sz="4000" dirty="0">
                <a:solidFill>
                  <a:srgbClr val="FF0000"/>
                </a:solidFill>
                <a:latin typeface="Bradley Hand" pitchFamily="2" charset="77"/>
              </a:rPr>
              <a:t>-</a:t>
            </a:r>
            <a:r>
              <a:rPr lang="zh-CN" altLang="en-US" sz="4000" dirty="0">
                <a:solidFill>
                  <a:srgbClr val="FF0000"/>
                </a:solidFill>
                <a:latin typeface="Bradley Hand" pitchFamily="2" charset="77"/>
              </a:rPr>
              <a:t> </a:t>
            </a:r>
            <a:r>
              <a:rPr lang="en-US" altLang="zh-CN" sz="4000" dirty="0">
                <a:solidFill>
                  <a:srgbClr val="FF0000"/>
                </a:solidFill>
                <a:latin typeface="Bradley Hand" pitchFamily="2" charset="77"/>
              </a:rPr>
              <a:t>1</a:t>
            </a:r>
            <a:r>
              <a:rPr lang="en-US" sz="4000" dirty="0">
                <a:solidFill>
                  <a:srgbClr val="FF0000"/>
                </a:solidFill>
                <a:latin typeface="Bradley Hand" pitchFamily="2" charset="77"/>
              </a:rPr>
              <a:t>0 point</a:t>
            </a:r>
            <a:r>
              <a:rPr lang="en-US" altLang="zh-CN" sz="4000" dirty="0">
                <a:solidFill>
                  <a:srgbClr val="FF0000"/>
                </a:solidFill>
                <a:latin typeface="Bradley Hand" pitchFamily="2" charset="77"/>
              </a:rPr>
              <a:t>!</a:t>
            </a:r>
            <a:endParaRPr lang="en-US" sz="4000" dirty="0">
              <a:solidFill>
                <a:srgbClr val="FF0000"/>
              </a:solidFill>
              <a:latin typeface="Bradley Hand" pitchFamily="2" charset="77"/>
            </a:endParaRPr>
          </a:p>
        </p:txBody>
      </p:sp>
      <p:pic>
        <p:nvPicPr>
          <p:cNvPr id="20" name="Graphic 19" descr="Help with solid fill">
            <a:extLst>
              <a:ext uri="{FF2B5EF4-FFF2-40B4-BE49-F238E27FC236}">
                <a16:creationId xmlns:a16="http://schemas.microsoft.com/office/drawing/2014/main" id="{7ACFD31D-2936-20B7-EFDA-5412B2229D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661" y="983588"/>
            <a:ext cx="1828799" cy="1828799"/>
          </a:xfrm>
          <a:prstGeom prst="rect">
            <a:avLst/>
          </a:prstGeom>
        </p:spPr>
      </p:pic>
      <p:pic>
        <p:nvPicPr>
          <p:cNvPr id="21" name="Graphic 20" descr="Help with solid fill">
            <a:extLst>
              <a:ext uri="{FF2B5EF4-FFF2-40B4-BE49-F238E27FC236}">
                <a16:creationId xmlns:a16="http://schemas.microsoft.com/office/drawing/2014/main" id="{878D5878-079D-CC84-23FE-3683614EAF9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96084" y="991034"/>
            <a:ext cx="1828799" cy="1828799"/>
          </a:xfrm>
          <a:prstGeom prst="rect">
            <a:avLst/>
          </a:prstGeom>
        </p:spPr>
      </p:pic>
      <p:pic>
        <p:nvPicPr>
          <p:cNvPr id="26" name="Graphic 25" descr="Help with solid fill">
            <a:extLst>
              <a:ext uri="{FF2B5EF4-FFF2-40B4-BE49-F238E27FC236}">
                <a16:creationId xmlns:a16="http://schemas.microsoft.com/office/drawing/2014/main" id="{90D05188-E65F-3E13-1BA8-EB337F19649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16148" y="987311"/>
            <a:ext cx="1828799" cy="1828799"/>
          </a:xfrm>
          <a:prstGeom prst="rect">
            <a:avLst/>
          </a:prstGeom>
        </p:spPr>
      </p:pic>
      <p:pic>
        <p:nvPicPr>
          <p:cNvPr id="31" name="Graphic 30" descr="Help with solid fill">
            <a:extLst>
              <a:ext uri="{FF2B5EF4-FFF2-40B4-BE49-F238E27FC236}">
                <a16:creationId xmlns:a16="http://schemas.microsoft.com/office/drawing/2014/main" id="{A0D42275-56E1-8F5E-BA61-13A1FC78EE0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622413" y="987311"/>
            <a:ext cx="1828799" cy="1828799"/>
          </a:xfrm>
          <a:prstGeom prst="rect">
            <a:avLst/>
          </a:prstGeom>
        </p:spPr>
      </p:pic>
    </p:spTree>
    <p:extLst>
      <p:ext uri="{BB962C8B-B14F-4D97-AF65-F5344CB8AC3E}">
        <p14:creationId xmlns:p14="http://schemas.microsoft.com/office/powerpoint/2010/main" val="359743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4A5D0D9-8779-C44A-BAD1-5F802818FA4F}"/>
              </a:ext>
            </a:extLst>
          </p:cNvPr>
          <p:cNvGrpSpPr/>
          <p:nvPr/>
        </p:nvGrpSpPr>
        <p:grpSpPr>
          <a:xfrm>
            <a:off x="3249246" y="598244"/>
            <a:ext cx="2751085" cy="3940355"/>
            <a:chOff x="3241501" y="87464"/>
            <a:chExt cx="2751085" cy="5760720"/>
          </a:xfrm>
        </p:grpSpPr>
        <p:sp>
          <p:nvSpPr>
            <p:cNvPr id="5" name="Rectangle 4">
              <a:extLst>
                <a:ext uri="{FF2B5EF4-FFF2-40B4-BE49-F238E27FC236}">
                  <a16:creationId xmlns:a16="http://schemas.microsoft.com/office/drawing/2014/main" id="{BF74AD3F-67B3-6F40-8FE3-895BDF563C32}"/>
                </a:ext>
              </a:extLst>
            </p:cNvPr>
            <p:cNvSpPr/>
            <p:nvPr/>
          </p:nvSpPr>
          <p:spPr>
            <a:xfrm>
              <a:off x="3249386" y="87464"/>
              <a:ext cx="2743200" cy="576072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310D26B-1101-BC45-AC1B-C822B97B3B4C}"/>
                </a:ext>
              </a:extLst>
            </p:cNvPr>
            <p:cNvSpPr/>
            <p:nvPr/>
          </p:nvSpPr>
          <p:spPr>
            <a:xfrm>
              <a:off x="3241501" y="87464"/>
              <a:ext cx="2743200" cy="668417"/>
            </a:xfrm>
            <a:prstGeom prst="rect">
              <a:avLst/>
            </a:prstGeom>
            <a:solidFill>
              <a:schemeClr val="accent5"/>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9628E514-E8A1-3E4B-8F93-F2232C9A4F41}"/>
              </a:ext>
            </a:extLst>
          </p:cNvPr>
          <p:cNvGrpSpPr/>
          <p:nvPr/>
        </p:nvGrpSpPr>
        <p:grpSpPr>
          <a:xfrm>
            <a:off x="259062" y="587103"/>
            <a:ext cx="2745658" cy="3951496"/>
            <a:chOff x="279643" y="87462"/>
            <a:chExt cx="2745658" cy="5943602"/>
          </a:xfrm>
        </p:grpSpPr>
        <p:sp>
          <p:nvSpPr>
            <p:cNvPr id="4" name="Rectangle 3">
              <a:extLst>
                <a:ext uri="{FF2B5EF4-FFF2-40B4-BE49-F238E27FC236}">
                  <a16:creationId xmlns:a16="http://schemas.microsoft.com/office/drawing/2014/main" id="{3D7955DB-6078-4A47-991F-0B5D71861C29}"/>
                </a:ext>
              </a:extLst>
            </p:cNvPr>
            <p:cNvSpPr/>
            <p:nvPr/>
          </p:nvSpPr>
          <p:spPr>
            <a:xfrm>
              <a:off x="282101" y="87464"/>
              <a:ext cx="2743200" cy="594360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DCA3A3-3C79-CF42-AD73-C840FDB4CF23}"/>
                </a:ext>
              </a:extLst>
            </p:cNvPr>
            <p:cNvSpPr/>
            <p:nvPr/>
          </p:nvSpPr>
          <p:spPr>
            <a:xfrm>
              <a:off x="279643" y="87462"/>
              <a:ext cx="2743200" cy="687693"/>
            </a:xfrm>
            <a:prstGeom prst="rect">
              <a:avLst/>
            </a:prstGeom>
            <a:solidFill>
              <a:srgbClr val="8572E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8808A3E-B543-4B41-951B-35DC3ECC91AA}"/>
              </a:ext>
            </a:extLst>
          </p:cNvPr>
          <p:cNvGrpSpPr/>
          <p:nvPr/>
        </p:nvGrpSpPr>
        <p:grpSpPr>
          <a:xfrm>
            <a:off x="6207300" y="587102"/>
            <a:ext cx="2743200" cy="3951496"/>
            <a:chOff x="6207300" y="87461"/>
            <a:chExt cx="2743200" cy="6770539"/>
          </a:xfrm>
        </p:grpSpPr>
        <p:sp>
          <p:nvSpPr>
            <p:cNvPr id="7" name="Rectangle 6">
              <a:extLst>
                <a:ext uri="{FF2B5EF4-FFF2-40B4-BE49-F238E27FC236}">
                  <a16:creationId xmlns:a16="http://schemas.microsoft.com/office/drawing/2014/main" id="{9279134F-9C41-C448-AB91-5BEFD718E558}"/>
                </a:ext>
              </a:extLst>
            </p:cNvPr>
            <p:cNvSpPr/>
            <p:nvPr/>
          </p:nvSpPr>
          <p:spPr>
            <a:xfrm>
              <a:off x="6207300" y="87464"/>
              <a:ext cx="2743200" cy="6770536"/>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069FE1-ED17-2B4F-8A10-879693A30BCF}"/>
                </a:ext>
              </a:extLst>
            </p:cNvPr>
            <p:cNvSpPr/>
            <p:nvPr/>
          </p:nvSpPr>
          <p:spPr>
            <a:xfrm>
              <a:off x="6207300" y="87461"/>
              <a:ext cx="2743200" cy="783372"/>
            </a:xfrm>
            <a:prstGeom prst="rect">
              <a:avLst/>
            </a:prstGeom>
            <a:solidFill>
              <a:srgbClr val="C00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88848357-6DCD-8B47-AB89-7A336F7C95A7}"/>
              </a:ext>
            </a:extLst>
          </p:cNvPr>
          <p:cNvGrpSpPr/>
          <p:nvPr/>
        </p:nvGrpSpPr>
        <p:grpSpPr>
          <a:xfrm>
            <a:off x="9165354" y="589926"/>
            <a:ext cx="2743200" cy="3948672"/>
            <a:chOff x="9165214" y="87464"/>
            <a:chExt cx="2743200" cy="5943600"/>
          </a:xfrm>
        </p:grpSpPr>
        <p:sp>
          <p:nvSpPr>
            <p:cNvPr id="6" name="Rectangle 5">
              <a:extLst>
                <a:ext uri="{FF2B5EF4-FFF2-40B4-BE49-F238E27FC236}">
                  <a16:creationId xmlns:a16="http://schemas.microsoft.com/office/drawing/2014/main" id="{F8B48E90-DC82-BA48-B5D8-68B153D77F43}"/>
                </a:ext>
              </a:extLst>
            </p:cNvPr>
            <p:cNvSpPr/>
            <p:nvPr/>
          </p:nvSpPr>
          <p:spPr>
            <a:xfrm>
              <a:off x="9165214" y="87464"/>
              <a:ext cx="2743200" cy="594360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0717310-0D3E-A64B-8232-FA994CC3830E}"/>
                </a:ext>
              </a:extLst>
            </p:cNvPr>
            <p:cNvSpPr/>
            <p:nvPr/>
          </p:nvSpPr>
          <p:spPr>
            <a:xfrm>
              <a:off x="9165214" y="87464"/>
              <a:ext cx="2743200" cy="688184"/>
            </a:xfrm>
            <a:prstGeom prst="rect">
              <a:avLst/>
            </a:prstGeom>
            <a:solidFill>
              <a:srgbClr val="00B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1E9569B-764B-8442-BC4D-8D24D86F2907}"/>
              </a:ext>
            </a:extLst>
          </p:cNvPr>
          <p:cNvGrpSpPr/>
          <p:nvPr/>
        </p:nvGrpSpPr>
        <p:grpSpPr>
          <a:xfrm>
            <a:off x="1027177" y="3001612"/>
            <a:ext cx="1248132" cy="1382463"/>
            <a:chOff x="1105178" y="2851762"/>
            <a:chExt cx="1248132" cy="1382463"/>
          </a:xfrm>
        </p:grpSpPr>
        <p:pic>
          <p:nvPicPr>
            <p:cNvPr id="24" name="Picture 23" descr="A picture containing food, bowl&#10;&#10;Description automatically generated">
              <a:extLst>
                <a:ext uri="{FF2B5EF4-FFF2-40B4-BE49-F238E27FC236}">
                  <a16:creationId xmlns:a16="http://schemas.microsoft.com/office/drawing/2014/main" id="{D896513C-3CD8-C644-9DBF-EF1B4B0EF809}"/>
                </a:ext>
              </a:extLst>
            </p:cNvPr>
            <p:cNvPicPr>
              <a:picLocks noChangeAspect="1"/>
            </p:cNvPicPr>
            <p:nvPr/>
          </p:nvPicPr>
          <p:blipFill>
            <a:blip r:embed="rId3"/>
            <a:stretch>
              <a:fillRect/>
            </a:stretch>
          </p:blipFill>
          <p:spPr>
            <a:xfrm>
              <a:off x="1105178" y="3828201"/>
              <a:ext cx="406024" cy="406024"/>
            </a:xfrm>
            <a:prstGeom prst="rect">
              <a:avLst/>
            </a:prstGeom>
          </p:spPr>
        </p:pic>
        <p:pic>
          <p:nvPicPr>
            <p:cNvPr id="25" name="Picture 24" descr="A picture containing clipart&#10;&#10;Description automatically generated">
              <a:extLst>
                <a:ext uri="{FF2B5EF4-FFF2-40B4-BE49-F238E27FC236}">
                  <a16:creationId xmlns:a16="http://schemas.microsoft.com/office/drawing/2014/main" id="{C2C08322-12B3-1E4A-A24A-4367E87A362B}"/>
                </a:ext>
              </a:extLst>
            </p:cNvPr>
            <p:cNvPicPr>
              <a:picLocks noChangeAspect="1"/>
            </p:cNvPicPr>
            <p:nvPr/>
          </p:nvPicPr>
          <p:blipFill rotWithShape="1">
            <a:blip r:embed="rId4"/>
            <a:srcRect l="869" t="-1093" r="2816" b="6803"/>
            <a:stretch/>
          </p:blipFill>
          <p:spPr>
            <a:xfrm rot="15871181">
              <a:off x="1304825" y="2736941"/>
              <a:ext cx="933664" cy="1163306"/>
            </a:xfrm>
            <a:prstGeom prst="snip2DiagRect">
              <a:avLst/>
            </a:prstGeom>
          </p:spPr>
        </p:pic>
      </p:grpSp>
      <p:grpSp>
        <p:nvGrpSpPr>
          <p:cNvPr id="27" name="Group 26">
            <a:extLst>
              <a:ext uri="{FF2B5EF4-FFF2-40B4-BE49-F238E27FC236}">
                <a16:creationId xmlns:a16="http://schemas.microsoft.com/office/drawing/2014/main" id="{6C6BD83A-31E6-984B-9144-50CA3DEA3A4F}"/>
              </a:ext>
            </a:extLst>
          </p:cNvPr>
          <p:cNvGrpSpPr/>
          <p:nvPr/>
        </p:nvGrpSpPr>
        <p:grpSpPr>
          <a:xfrm>
            <a:off x="6954834" y="3001612"/>
            <a:ext cx="1248132" cy="1382463"/>
            <a:chOff x="1105178" y="2851762"/>
            <a:chExt cx="1248132" cy="1382463"/>
          </a:xfrm>
        </p:grpSpPr>
        <p:pic>
          <p:nvPicPr>
            <p:cNvPr id="28" name="Picture 27" descr="A picture containing food, bowl&#10;&#10;Description automatically generated">
              <a:extLst>
                <a:ext uri="{FF2B5EF4-FFF2-40B4-BE49-F238E27FC236}">
                  <a16:creationId xmlns:a16="http://schemas.microsoft.com/office/drawing/2014/main" id="{979DE506-255B-724D-A2D0-7F086C55883B}"/>
                </a:ext>
              </a:extLst>
            </p:cNvPr>
            <p:cNvPicPr>
              <a:picLocks noChangeAspect="1"/>
            </p:cNvPicPr>
            <p:nvPr/>
          </p:nvPicPr>
          <p:blipFill>
            <a:blip r:embed="rId3"/>
            <a:stretch>
              <a:fillRect/>
            </a:stretch>
          </p:blipFill>
          <p:spPr>
            <a:xfrm>
              <a:off x="1105178" y="3828201"/>
              <a:ext cx="406024" cy="406024"/>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AB3E8F4A-2C2D-864F-A13A-163E961F7790}"/>
                </a:ext>
              </a:extLst>
            </p:cNvPr>
            <p:cNvPicPr>
              <a:picLocks noChangeAspect="1"/>
            </p:cNvPicPr>
            <p:nvPr/>
          </p:nvPicPr>
          <p:blipFill rotWithShape="1">
            <a:blip r:embed="rId4"/>
            <a:srcRect l="869" t="-1093" r="2816" b="6803"/>
            <a:stretch/>
          </p:blipFill>
          <p:spPr>
            <a:xfrm rot="15871181">
              <a:off x="1304825" y="2736941"/>
              <a:ext cx="933664" cy="1163306"/>
            </a:xfrm>
            <a:prstGeom prst="snip2DiagRect">
              <a:avLst/>
            </a:prstGeom>
          </p:spPr>
        </p:pic>
      </p:grpSp>
      <p:grpSp>
        <p:nvGrpSpPr>
          <p:cNvPr id="23" name="Group 22">
            <a:extLst>
              <a:ext uri="{FF2B5EF4-FFF2-40B4-BE49-F238E27FC236}">
                <a16:creationId xmlns:a16="http://schemas.microsoft.com/office/drawing/2014/main" id="{8DA57210-EF7A-AB48-AEB2-95CFDBEED11B}"/>
              </a:ext>
            </a:extLst>
          </p:cNvPr>
          <p:cNvGrpSpPr/>
          <p:nvPr/>
        </p:nvGrpSpPr>
        <p:grpSpPr>
          <a:xfrm>
            <a:off x="3741601" y="2778443"/>
            <a:ext cx="1828800" cy="1828800"/>
            <a:chOff x="3477488" y="4365543"/>
            <a:chExt cx="1828800" cy="1828800"/>
          </a:xfrm>
        </p:grpSpPr>
        <p:pic>
          <p:nvPicPr>
            <p:cNvPr id="33" name="Picture 32" descr="A picture containing food, bowl&#10;&#10;Description automatically generated">
              <a:extLst>
                <a:ext uri="{FF2B5EF4-FFF2-40B4-BE49-F238E27FC236}">
                  <a16:creationId xmlns:a16="http://schemas.microsoft.com/office/drawing/2014/main" id="{2E4E088E-16C2-274F-9F34-0657CE41BBA0}"/>
                </a:ext>
              </a:extLst>
            </p:cNvPr>
            <p:cNvPicPr>
              <a:picLocks noChangeAspect="1"/>
            </p:cNvPicPr>
            <p:nvPr/>
          </p:nvPicPr>
          <p:blipFill>
            <a:blip r:embed="rId3"/>
            <a:stretch>
              <a:fillRect/>
            </a:stretch>
          </p:blipFill>
          <p:spPr>
            <a:xfrm>
              <a:off x="4117568" y="5005623"/>
              <a:ext cx="548640" cy="548640"/>
            </a:xfrm>
            <a:prstGeom prst="rect">
              <a:avLst/>
            </a:prstGeom>
          </p:spPr>
        </p:pic>
        <p:pic>
          <p:nvPicPr>
            <p:cNvPr id="30" name="Graphic 29" descr="Close with solid fill">
              <a:extLst>
                <a:ext uri="{FF2B5EF4-FFF2-40B4-BE49-F238E27FC236}">
                  <a16:creationId xmlns:a16="http://schemas.microsoft.com/office/drawing/2014/main" id="{27CAFEBA-EE4D-EF40-A74B-5BCE5AFB62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77488" y="4365543"/>
              <a:ext cx="1828800" cy="1828800"/>
            </a:xfrm>
            <a:prstGeom prst="rect">
              <a:avLst/>
            </a:prstGeom>
          </p:spPr>
        </p:pic>
      </p:grpSp>
      <p:grpSp>
        <p:nvGrpSpPr>
          <p:cNvPr id="37" name="Group 36">
            <a:extLst>
              <a:ext uri="{FF2B5EF4-FFF2-40B4-BE49-F238E27FC236}">
                <a16:creationId xmlns:a16="http://schemas.microsoft.com/office/drawing/2014/main" id="{1425D01C-CBC5-BC40-A0B1-6C8D2EDB6984}"/>
              </a:ext>
            </a:extLst>
          </p:cNvPr>
          <p:cNvGrpSpPr/>
          <p:nvPr/>
        </p:nvGrpSpPr>
        <p:grpSpPr>
          <a:xfrm>
            <a:off x="9740934" y="2778443"/>
            <a:ext cx="1828800" cy="1828800"/>
            <a:chOff x="3477488" y="4365543"/>
            <a:chExt cx="1828800" cy="1828800"/>
          </a:xfrm>
        </p:grpSpPr>
        <p:pic>
          <p:nvPicPr>
            <p:cNvPr id="38" name="Picture 37" descr="A picture containing food, bowl&#10;&#10;Description automatically generated">
              <a:extLst>
                <a:ext uri="{FF2B5EF4-FFF2-40B4-BE49-F238E27FC236}">
                  <a16:creationId xmlns:a16="http://schemas.microsoft.com/office/drawing/2014/main" id="{CFF3E4C5-5104-6549-8DCD-11C64968B519}"/>
                </a:ext>
              </a:extLst>
            </p:cNvPr>
            <p:cNvPicPr>
              <a:picLocks noChangeAspect="1"/>
            </p:cNvPicPr>
            <p:nvPr/>
          </p:nvPicPr>
          <p:blipFill>
            <a:blip r:embed="rId3"/>
            <a:stretch>
              <a:fillRect/>
            </a:stretch>
          </p:blipFill>
          <p:spPr>
            <a:xfrm>
              <a:off x="4117568" y="5005623"/>
              <a:ext cx="548640" cy="548640"/>
            </a:xfrm>
            <a:prstGeom prst="rect">
              <a:avLst/>
            </a:prstGeom>
          </p:spPr>
        </p:pic>
        <p:pic>
          <p:nvPicPr>
            <p:cNvPr id="39" name="Graphic 38" descr="Close with solid fill">
              <a:extLst>
                <a:ext uri="{FF2B5EF4-FFF2-40B4-BE49-F238E27FC236}">
                  <a16:creationId xmlns:a16="http://schemas.microsoft.com/office/drawing/2014/main" id="{3748A194-861E-0A4A-BF78-067602C218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77488" y="4365543"/>
              <a:ext cx="1828800" cy="1828800"/>
            </a:xfrm>
            <a:prstGeom prst="rect">
              <a:avLst/>
            </a:prstGeom>
          </p:spPr>
        </p:pic>
      </p:grpSp>
      <p:grpSp>
        <p:nvGrpSpPr>
          <p:cNvPr id="44" name="Group 43">
            <a:extLst>
              <a:ext uri="{FF2B5EF4-FFF2-40B4-BE49-F238E27FC236}">
                <a16:creationId xmlns:a16="http://schemas.microsoft.com/office/drawing/2014/main" id="{DCB7A509-0A9F-B344-8293-C78EA4FEC60A}"/>
              </a:ext>
            </a:extLst>
          </p:cNvPr>
          <p:cNvGrpSpPr/>
          <p:nvPr/>
        </p:nvGrpSpPr>
        <p:grpSpPr>
          <a:xfrm>
            <a:off x="508000" y="2754234"/>
            <a:ext cx="11151031" cy="1188"/>
            <a:chOff x="508000" y="2684352"/>
            <a:chExt cx="11151031" cy="1188"/>
          </a:xfrm>
        </p:grpSpPr>
        <p:cxnSp>
          <p:nvCxnSpPr>
            <p:cNvPr id="35" name="Straight Connector 34">
              <a:extLst>
                <a:ext uri="{FF2B5EF4-FFF2-40B4-BE49-F238E27FC236}">
                  <a16:creationId xmlns:a16="http://schemas.microsoft.com/office/drawing/2014/main" id="{1036E9C1-EFFF-8545-A898-DADE35E673A4}"/>
                </a:ext>
              </a:extLst>
            </p:cNvPr>
            <p:cNvCxnSpPr/>
            <p:nvPr/>
          </p:nvCxnSpPr>
          <p:spPr>
            <a:xfrm>
              <a:off x="508000" y="2684352"/>
              <a:ext cx="2244436"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51288EC-EB16-8C48-9D5F-6E16485A6367}"/>
                </a:ext>
              </a:extLst>
            </p:cNvPr>
            <p:cNvCxnSpPr/>
            <p:nvPr/>
          </p:nvCxnSpPr>
          <p:spPr>
            <a:xfrm>
              <a:off x="9414595" y="2684352"/>
              <a:ext cx="2244436"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87EA5A-9F7A-294D-ACC8-066512792B63}"/>
                </a:ext>
              </a:extLst>
            </p:cNvPr>
            <p:cNvCxnSpPr/>
            <p:nvPr/>
          </p:nvCxnSpPr>
          <p:spPr>
            <a:xfrm>
              <a:off x="6499095" y="2684352"/>
              <a:ext cx="2244436"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B865D83-CCE2-1B42-B063-F967D7E8EC37}"/>
                </a:ext>
              </a:extLst>
            </p:cNvPr>
            <p:cNvCxnSpPr/>
            <p:nvPr/>
          </p:nvCxnSpPr>
          <p:spPr>
            <a:xfrm>
              <a:off x="3533783" y="2685540"/>
              <a:ext cx="2244436"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E7922936-284B-A542-BEFF-F812CB8F4D97}"/>
              </a:ext>
            </a:extLst>
          </p:cNvPr>
          <p:cNvSpPr txBox="1"/>
          <p:nvPr/>
        </p:nvSpPr>
        <p:spPr>
          <a:xfrm>
            <a:off x="3563153" y="584714"/>
            <a:ext cx="2370524" cy="461665"/>
          </a:xfrm>
          <a:prstGeom prst="rect">
            <a:avLst/>
          </a:prstGeom>
          <a:noFill/>
        </p:spPr>
        <p:txBody>
          <a:bodyPr wrap="square" rtlCol="0">
            <a:spAutoFit/>
          </a:bodyPr>
          <a:lstStyle/>
          <a:p>
            <a:r>
              <a:rPr lang="en-US" altLang="zh-CN" sz="2400" dirty="0">
                <a:solidFill>
                  <a:schemeClr val="bg1"/>
                </a:solidFill>
                <a:latin typeface="Bradley Hand" pitchFamily="2" charset="77"/>
              </a:rPr>
              <a:t>No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press</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to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win</a:t>
            </a:r>
            <a:endParaRPr lang="en-US" sz="2400" dirty="0">
              <a:solidFill>
                <a:schemeClr val="bg1"/>
              </a:solidFill>
              <a:latin typeface="Bradley Hand" pitchFamily="2" charset="77"/>
            </a:endParaRPr>
          </a:p>
        </p:txBody>
      </p:sp>
      <p:sp>
        <p:nvSpPr>
          <p:cNvPr id="52" name="TextBox 51">
            <a:extLst>
              <a:ext uri="{FF2B5EF4-FFF2-40B4-BE49-F238E27FC236}">
                <a16:creationId xmlns:a16="http://schemas.microsoft.com/office/drawing/2014/main" id="{25AB4687-8FBD-5C4C-A2CE-23E3F9892A35}"/>
              </a:ext>
            </a:extLst>
          </p:cNvPr>
          <p:cNvSpPr txBox="1"/>
          <p:nvPr/>
        </p:nvSpPr>
        <p:spPr>
          <a:xfrm>
            <a:off x="9224123" y="584714"/>
            <a:ext cx="2743200" cy="461665"/>
          </a:xfrm>
          <a:prstGeom prst="rect">
            <a:avLst/>
          </a:prstGeom>
          <a:noFill/>
        </p:spPr>
        <p:txBody>
          <a:bodyPr wrap="square" rtlCol="0">
            <a:spAutoFit/>
          </a:bodyPr>
          <a:lstStyle/>
          <a:p>
            <a:r>
              <a:rPr lang="en-US" altLang="zh-CN" sz="2400" dirty="0">
                <a:solidFill>
                  <a:schemeClr val="bg1"/>
                </a:solidFill>
                <a:latin typeface="Bradley Hand" pitchFamily="2" charset="77"/>
              </a:rPr>
              <a:t>No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press</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to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not</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lose</a:t>
            </a:r>
            <a:endParaRPr lang="en-US" sz="2400" dirty="0">
              <a:solidFill>
                <a:schemeClr val="bg1"/>
              </a:solidFill>
              <a:latin typeface="Bradley Hand" pitchFamily="2" charset="77"/>
            </a:endParaRPr>
          </a:p>
        </p:txBody>
      </p:sp>
      <p:sp>
        <p:nvSpPr>
          <p:cNvPr id="53" name="TextBox 52">
            <a:extLst>
              <a:ext uri="{FF2B5EF4-FFF2-40B4-BE49-F238E27FC236}">
                <a16:creationId xmlns:a16="http://schemas.microsoft.com/office/drawing/2014/main" id="{5E0C41C3-AFC1-804D-9C79-C38382BA340A}"/>
              </a:ext>
            </a:extLst>
          </p:cNvPr>
          <p:cNvSpPr txBox="1"/>
          <p:nvPr/>
        </p:nvSpPr>
        <p:spPr>
          <a:xfrm>
            <a:off x="6523751" y="584714"/>
            <a:ext cx="2370524" cy="461665"/>
          </a:xfrm>
          <a:prstGeom prst="rect">
            <a:avLst/>
          </a:prstGeom>
          <a:noFill/>
        </p:spPr>
        <p:txBody>
          <a:bodyPr wrap="square" rtlCol="0">
            <a:spAutoFit/>
          </a:bodyPr>
          <a:lstStyle/>
          <a:p>
            <a:r>
              <a:rPr lang="en-US" altLang="zh-CN" sz="2400" dirty="0">
                <a:solidFill>
                  <a:schemeClr val="bg1"/>
                </a:solidFill>
                <a:latin typeface="Bradley Hand" pitchFamily="2" charset="77"/>
              </a:rPr>
              <a:t>Press</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to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not</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lose</a:t>
            </a:r>
            <a:endParaRPr lang="en-US" sz="2400" dirty="0">
              <a:solidFill>
                <a:schemeClr val="bg1"/>
              </a:solidFill>
              <a:latin typeface="Bradley Hand" pitchFamily="2" charset="77"/>
            </a:endParaRPr>
          </a:p>
        </p:txBody>
      </p:sp>
      <p:sp>
        <p:nvSpPr>
          <p:cNvPr id="54" name="TextBox 53">
            <a:extLst>
              <a:ext uri="{FF2B5EF4-FFF2-40B4-BE49-F238E27FC236}">
                <a16:creationId xmlns:a16="http://schemas.microsoft.com/office/drawing/2014/main" id="{471CCC5B-1581-5345-93C2-AED418719F41}"/>
              </a:ext>
            </a:extLst>
          </p:cNvPr>
          <p:cNvSpPr txBox="1"/>
          <p:nvPr/>
        </p:nvSpPr>
        <p:spPr>
          <a:xfrm>
            <a:off x="706930" y="584714"/>
            <a:ext cx="2370524" cy="461665"/>
          </a:xfrm>
          <a:prstGeom prst="rect">
            <a:avLst/>
          </a:prstGeom>
          <a:noFill/>
        </p:spPr>
        <p:txBody>
          <a:bodyPr wrap="square" rtlCol="0">
            <a:spAutoFit/>
          </a:bodyPr>
          <a:lstStyle/>
          <a:p>
            <a:r>
              <a:rPr lang="en-US" altLang="zh-CN" sz="2400" dirty="0">
                <a:solidFill>
                  <a:schemeClr val="bg1"/>
                </a:solidFill>
                <a:latin typeface="Bradley Hand" pitchFamily="2" charset="77"/>
              </a:rPr>
              <a:t>Press</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to</a:t>
            </a:r>
            <a:r>
              <a:rPr lang="zh-CN" altLang="en-US" sz="2400" dirty="0">
                <a:solidFill>
                  <a:schemeClr val="bg1"/>
                </a:solidFill>
                <a:latin typeface="Bradley Hand" pitchFamily="2" charset="77"/>
              </a:rPr>
              <a:t> </a:t>
            </a:r>
            <a:r>
              <a:rPr lang="en-US" altLang="zh-CN" sz="2400" dirty="0">
                <a:solidFill>
                  <a:schemeClr val="bg1"/>
                </a:solidFill>
                <a:latin typeface="Bradley Hand" pitchFamily="2" charset="77"/>
              </a:rPr>
              <a:t>win</a:t>
            </a:r>
            <a:endParaRPr lang="en-US" sz="2400" dirty="0">
              <a:solidFill>
                <a:schemeClr val="bg1"/>
              </a:solidFill>
              <a:latin typeface="Bradley Hand" pitchFamily="2" charset="77"/>
            </a:endParaRPr>
          </a:p>
        </p:txBody>
      </p:sp>
      <p:sp>
        <p:nvSpPr>
          <p:cNvPr id="43" name="Rectangle 42">
            <a:extLst>
              <a:ext uri="{FF2B5EF4-FFF2-40B4-BE49-F238E27FC236}">
                <a16:creationId xmlns:a16="http://schemas.microsoft.com/office/drawing/2014/main" id="{4547A75D-39D1-BF43-963D-BE89D27EB2E7}"/>
              </a:ext>
            </a:extLst>
          </p:cNvPr>
          <p:cNvSpPr/>
          <p:nvPr/>
        </p:nvSpPr>
        <p:spPr>
          <a:xfrm>
            <a:off x="264489" y="4716827"/>
            <a:ext cx="5735842" cy="1709829"/>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A5807CD-1C9A-FB44-82FB-B3D4D0E553FD}"/>
              </a:ext>
            </a:extLst>
          </p:cNvPr>
          <p:cNvSpPr/>
          <p:nvPr/>
        </p:nvSpPr>
        <p:spPr>
          <a:xfrm>
            <a:off x="6191669" y="4699598"/>
            <a:ext cx="5735842" cy="1709829"/>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Help with solid fill">
            <a:extLst>
              <a:ext uri="{FF2B5EF4-FFF2-40B4-BE49-F238E27FC236}">
                <a16:creationId xmlns:a16="http://schemas.microsoft.com/office/drawing/2014/main" id="{7ACFD31D-2936-20B7-EFDA-5412B2229D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5661" y="983588"/>
            <a:ext cx="1828799" cy="1828799"/>
          </a:xfrm>
          <a:prstGeom prst="rect">
            <a:avLst/>
          </a:prstGeom>
        </p:spPr>
      </p:pic>
      <p:pic>
        <p:nvPicPr>
          <p:cNvPr id="21" name="Graphic 20" descr="Help with solid fill">
            <a:extLst>
              <a:ext uri="{FF2B5EF4-FFF2-40B4-BE49-F238E27FC236}">
                <a16:creationId xmlns:a16="http://schemas.microsoft.com/office/drawing/2014/main" id="{878D5878-079D-CC84-23FE-3683614EAF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96084" y="991034"/>
            <a:ext cx="1828799" cy="1828799"/>
          </a:xfrm>
          <a:prstGeom prst="rect">
            <a:avLst/>
          </a:prstGeom>
        </p:spPr>
      </p:pic>
      <p:pic>
        <p:nvPicPr>
          <p:cNvPr id="26" name="Graphic 25" descr="Help with solid fill">
            <a:extLst>
              <a:ext uri="{FF2B5EF4-FFF2-40B4-BE49-F238E27FC236}">
                <a16:creationId xmlns:a16="http://schemas.microsoft.com/office/drawing/2014/main" id="{90D05188-E65F-3E13-1BA8-EB337F19649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716148" y="987311"/>
            <a:ext cx="1828799" cy="1828799"/>
          </a:xfrm>
          <a:prstGeom prst="rect">
            <a:avLst/>
          </a:prstGeom>
        </p:spPr>
      </p:pic>
      <p:pic>
        <p:nvPicPr>
          <p:cNvPr id="31" name="Graphic 30" descr="Help with solid fill">
            <a:extLst>
              <a:ext uri="{FF2B5EF4-FFF2-40B4-BE49-F238E27FC236}">
                <a16:creationId xmlns:a16="http://schemas.microsoft.com/office/drawing/2014/main" id="{A0D42275-56E1-8F5E-BA61-13A1FC78EE0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622413" y="987311"/>
            <a:ext cx="1828799" cy="1828799"/>
          </a:xfrm>
          <a:prstGeom prst="rect">
            <a:avLst/>
          </a:prstGeom>
        </p:spPr>
      </p:pic>
      <p:pic>
        <p:nvPicPr>
          <p:cNvPr id="2" name="Picture 1" descr="A person holding a small animal&#10;&#10;Description automatically generated with medium confidence">
            <a:extLst>
              <a:ext uri="{FF2B5EF4-FFF2-40B4-BE49-F238E27FC236}">
                <a16:creationId xmlns:a16="http://schemas.microsoft.com/office/drawing/2014/main" id="{902EF8D9-7600-26F0-F3A3-EB41FBA9B61F}"/>
              </a:ext>
            </a:extLst>
          </p:cNvPr>
          <p:cNvPicPr>
            <a:picLocks noChangeAspect="1"/>
          </p:cNvPicPr>
          <p:nvPr/>
        </p:nvPicPr>
        <p:blipFill>
          <a:blip r:embed="rId15"/>
          <a:stretch>
            <a:fillRect/>
          </a:stretch>
        </p:blipFill>
        <p:spPr>
          <a:xfrm>
            <a:off x="791454" y="4716827"/>
            <a:ext cx="2286000" cy="1828800"/>
          </a:xfrm>
          <a:prstGeom prst="rect">
            <a:avLst/>
          </a:prstGeom>
        </p:spPr>
      </p:pic>
      <p:pic>
        <p:nvPicPr>
          <p:cNvPr id="3" name="Google Shape;182;g13dd33015fc_0_0">
            <a:extLst>
              <a:ext uri="{FF2B5EF4-FFF2-40B4-BE49-F238E27FC236}">
                <a16:creationId xmlns:a16="http://schemas.microsoft.com/office/drawing/2014/main" id="{A6896E90-ABEE-1032-BD4E-B37C0547C2AF}"/>
              </a:ext>
            </a:extLst>
          </p:cNvPr>
          <p:cNvPicPr preferRelativeResize="0">
            <a:picLocks noChangeAspect="1"/>
          </p:cNvPicPr>
          <p:nvPr/>
        </p:nvPicPr>
        <p:blipFill rotWithShape="1">
          <a:blip r:embed="rId16">
            <a:alphaModFix/>
          </a:blip>
          <a:srcRect r="-1789" b="2872"/>
          <a:stretch/>
        </p:blipFill>
        <p:spPr>
          <a:xfrm>
            <a:off x="3055922" y="4631067"/>
            <a:ext cx="2651517" cy="2011680"/>
          </a:xfrm>
          <a:prstGeom prst="rect">
            <a:avLst/>
          </a:prstGeom>
          <a:noFill/>
          <a:ln>
            <a:noFill/>
          </a:ln>
        </p:spPr>
      </p:pic>
      <p:pic>
        <p:nvPicPr>
          <p:cNvPr id="12" name="Google Shape;182;g13dd33015fc_0_0">
            <a:extLst>
              <a:ext uri="{FF2B5EF4-FFF2-40B4-BE49-F238E27FC236}">
                <a16:creationId xmlns:a16="http://schemas.microsoft.com/office/drawing/2014/main" id="{A13BFA72-FF31-DAD4-CDB8-63618405FCC0}"/>
              </a:ext>
            </a:extLst>
          </p:cNvPr>
          <p:cNvPicPr preferRelativeResize="0">
            <a:picLocks noChangeAspect="1"/>
          </p:cNvPicPr>
          <p:nvPr/>
        </p:nvPicPr>
        <p:blipFill rotWithShape="1">
          <a:blip r:embed="rId16">
            <a:alphaModFix/>
          </a:blip>
          <a:srcRect r="-1789" b="2872"/>
          <a:stretch/>
        </p:blipFill>
        <p:spPr>
          <a:xfrm>
            <a:off x="6484561" y="4631067"/>
            <a:ext cx="2651517" cy="2011680"/>
          </a:xfrm>
          <a:prstGeom prst="rect">
            <a:avLst/>
          </a:prstGeom>
          <a:noFill/>
          <a:ln>
            <a:noFill/>
          </a:ln>
        </p:spPr>
      </p:pic>
      <p:pic>
        <p:nvPicPr>
          <p:cNvPr id="13" name="Google Shape;173;gf484be1e40_0_51">
            <a:extLst>
              <a:ext uri="{FF2B5EF4-FFF2-40B4-BE49-F238E27FC236}">
                <a16:creationId xmlns:a16="http://schemas.microsoft.com/office/drawing/2014/main" id="{247D736D-0E9D-D41C-AD27-5E494466D199}"/>
              </a:ext>
            </a:extLst>
          </p:cNvPr>
          <p:cNvPicPr preferRelativeResize="0">
            <a:picLocks noChangeAspect="1"/>
          </p:cNvPicPr>
          <p:nvPr/>
        </p:nvPicPr>
        <p:blipFill rotWithShape="1">
          <a:blip r:embed="rId17">
            <a:alphaModFix/>
          </a:blip>
          <a:srcRect/>
          <a:stretch/>
        </p:blipFill>
        <p:spPr>
          <a:xfrm>
            <a:off x="8983100" y="4716827"/>
            <a:ext cx="2285994" cy="1828800"/>
          </a:xfrm>
          <a:prstGeom prst="rect">
            <a:avLst/>
          </a:prstGeom>
          <a:noFill/>
          <a:ln>
            <a:noFill/>
          </a:ln>
        </p:spPr>
      </p:pic>
    </p:spTree>
    <p:extLst>
      <p:ext uri="{BB962C8B-B14F-4D97-AF65-F5344CB8AC3E}">
        <p14:creationId xmlns:p14="http://schemas.microsoft.com/office/powerpoint/2010/main" val="180032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943</Words>
  <Application>Microsoft Macintosh PowerPoint</Application>
  <PresentationFormat>Widescreen</PresentationFormat>
  <Paragraphs>129</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-apple-system-font</vt:lpstr>
      <vt:lpstr>Arial</vt:lpstr>
      <vt:lpstr>Bradley Hand</vt:lpstr>
      <vt:lpstr>Calibri</vt:lpstr>
      <vt:lpstr>Calibri Light</vt:lpstr>
      <vt:lpstr>Times New Roman</vt:lpstr>
      <vt:lpstr>Office Theme</vt:lpstr>
      <vt:lpstr>Meeting with Robert </vt:lpstr>
      <vt:lpstr>Dissertation task</vt:lpstr>
      <vt:lpstr>Stochasticity and volatility in task design - Original</vt:lpstr>
      <vt:lpstr>Stochasticity and volatility in task design - Current</vt:lpstr>
      <vt:lpstr>Stochasticity and volatility in computational modeling</vt:lpstr>
      <vt:lpstr>Go-NoGo task</vt:lpstr>
      <vt:lpstr>Study aims</vt:lpstr>
      <vt:lpstr>PowerPoint Presentation</vt:lpstr>
      <vt:lpstr>PowerPoint Presentation</vt:lpstr>
      <vt:lpstr>Unpredictability confers an advantage  in instrumental reward learning </vt:lpstr>
      <vt:lpstr>Unpredictability does not confer an advantage  in instrumental reward learning </vt:lpstr>
      <vt:lpstr>PowerPoint Presentation</vt:lpstr>
      <vt:lpstr>Potential computational modeling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Lillian XU</dc:creator>
  <cp:lastModifiedBy>Lillian XU</cp:lastModifiedBy>
  <cp:revision>11</cp:revision>
  <dcterms:created xsi:type="dcterms:W3CDTF">2023-10-12T03:07:22Z</dcterms:created>
  <dcterms:modified xsi:type="dcterms:W3CDTF">2023-10-12T22:03:31Z</dcterms:modified>
</cp:coreProperties>
</file>