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89" r:id="rId3"/>
    <p:sldId id="290" r:id="rId4"/>
    <p:sldId id="292" r:id="rId5"/>
    <p:sldId id="294" r:id="rId6"/>
    <p:sldId id="295" r:id="rId7"/>
    <p:sldId id="296" r:id="rId8"/>
    <p:sldId id="298" r:id="rId9"/>
    <p:sldId id="299" r:id="rId10"/>
    <p:sldId id="304" r:id="rId11"/>
    <p:sldId id="305" r:id="rId12"/>
    <p:sldId id="306" r:id="rId13"/>
    <p:sldId id="307" r:id="rId14"/>
    <p:sldId id="314" r:id="rId15"/>
    <p:sldId id="315" r:id="rId16"/>
    <p:sldId id="313" r:id="rId17"/>
    <p:sldId id="309" r:id="rId18"/>
    <p:sldId id="310" r:id="rId19"/>
    <p:sldId id="311" r:id="rId20"/>
    <p:sldId id="308" r:id="rId21"/>
    <p:sldId id="300" r:id="rId22"/>
    <p:sldId id="301" r:id="rId23"/>
    <p:sldId id="302" r:id="rId24"/>
    <p:sldId id="303" r:id="rId25"/>
    <p:sldId id="278" r:id="rId26"/>
    <p:sldId id="269" r:id="rId27"/>
    <p:sldId id="283" r:id="rId28"/>
    <p:sldId id="284" r:id="rId29"/>
    <p:sldId id="282" r:id="rId30"/>
    <p:sldId id="270" r:id="rId31"/>
    <p:sldId id="285" r:id="rId32"/>
    <p:sldId id="271" r:id="rId33"/>
    <p:sldId id="286" r:id="rId34"/>
    <p:sldId id="275" r:id="rId35"/>
    <p:sldId id="276" r:id="rId36"/>
    <p:sldId id="287" r:id="rId37"/>
    <p:sldId id="288"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4" autoAdjust="0"/>
    <p:restoredTop sz="94660"/>
  </p:normalViewPr>
  <p:slideViewPr>
    <p:cSldViewPr snapToGrid="0">
      <p:cViewPr varScale="1">
        <p:scale>
          <a:sx n="84" d="100"/>
          <a:sy n="84" d="100"/>
        </p:scale>
        <p:origin x="184" y="11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1748-0B0C-4588-91BD-B583CCBFFD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B2C868-7C2F-4A66-B822-33132D7C03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5B5288-F075-4964-898A-384DA1E00A4A}"/>
              </a:ext>
            </a:extLst>
          </p:cNvPr>
          <p:cNvSpPr>
            <a:spLocks noGrp="1"/>
          </p:cNvSpPr>
          <p:nvPr>
            <p:ph type="dt" sz="half" idx="10"/>
          </p:nvPr>
        </p:nvSpPr>
        <p:spPr/>
        <p:txBody>
          <a:bodyPr/>
          <a:lstStyle/>
          <a:p>
            <a:fld id="{38E3FAD6-970D-4B56-B163-D58CF786860E}" type="datetimeFigureOut">
              <a:rPr lang="en-US" smtClean="0"/>
              <a:t>6/21/23</a:t>
            </a:fld>
            <a:endParaRPr lang="en-US"/>
          </a:p>
        </p:txBody>
      </p:sp>
      <p:sp>
        <p:nvSpPr>
          <p:cNvPr id="5" name="Footer Placeholder 4">
            <a:extLst>
              <a:ext uri="{FF2B5EF4-FFF2-40B4-BE49-F238E27FC236}">
                <a16:creationId xmlns:a16="http://schemas.microsoft.com/office/drawing/2014/main" id="{FB3DB16C-D4EF-4360-9748-BFF4BEADA6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6B8B8F-6E94-4BD1-90A8-CC1A1434377D}"/>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814139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EE28E-8C54-4F7C-B729-020BADE463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01CD7B-46E0-455E-B9F0-E564E78BF43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3F96DE-7C83-4B97-B905-E9054DE8D9A9}"/>
              </a:ext>
            </a:extLst>
          </p:cNvPr>
          <p:cNvSpPr>
            <a:spLocks noGrp="1"/>
          </p:cNvSpPr>
          <p:nvPr>
            <p:ph type="dt" sz="half" idx="10"/>
          </p:nvPr>
        </p:nvSpPr>
        <p:spPr/>
        <p:txBody>
          <a:bodyPr/>
          <a:lstStyle/>
          <a:p>
            <a:fld id="{38E3FAD6-970D-4B56-B163-D58CF786860E}" type="datetimeFigureOut">
              <a:rPr lang="en-US" smtClean="0"/>
              <a:t>6/21/23</a:t>
            </a:fld>
            <a:endParaRPr lang="en-US"/>
          </a:p>
        </p:txBody>
      </p:sp>
      <p:sp>
        <p:nvSpPr>
          <p:cNvPr id="5" name="Footer Placeholder 4">
            <a:extLst>
              <a:ext uri="{FF2B5EF4-FFF2-40B4-BE49-F238E27FC236}">
                <a16:creationId xmlns:a16="http://schemas.microsoft.com/office/drawing/2014/main" id="{244C9BD8-97FC-4D29-B22C-D5BB56F77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A847E2-23BF-4FCD-AFC3-C934A395A03D}"/>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3258358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A85FE0-D74D-4D69-AE77-BC95D849C9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70B251-289B-4AC4-83C9-37C1DAA1D42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B0F34A-2CBA-46BD-8B07-8798B0C454A5}"/>
              </a:ext>
            </a:extLst>
          </p:cNvPr>
          <p:cNvSpPr>
            <a:spLocks noGrp="1"/>
          </p:cNvSpPr>
          <p:nvPr>
            <p:ph type="dt" sz="half" idx="10"/>
          </p:nvPr>
        </p:nvSpPr>
        <p:spPr/>
        <p:txBody>
          <a:bodyPr/>
          <a:lstStyle/>
          <a:p>
            <a:fld id="{38E3FAD6-970D-4B56-B163-D58CF786860E}" type="datetimeFigureOut">
              <a:rPr lang="en-US" smtClean="0"/>
              <a:t>6/21/23</a:t>
            </a:fld>
            <a:endParaRPr lang="en-US"/>
          </a:p>
        </p:txBody>
      </p:sp>
      <p:sp>
        <p:nvSpPr>
          <p:cNvPr id="5" name="Footer Placeholder 4">
            <a:extLst>
              <a:ext uri="{FF2B5EF4-FFF2-40B4-BE49-F238E27FC236}">
                <a16:creationId xmlns:a16="http://schemas.microsoft.com/office/drawing/2014/main" id="{72A128F9-179A-4A07-9E8F-C615C85F2A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77A45B-39D7-41AA-819F-264EDD926BD4}"/>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707445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BA923-7FCD-47DA-AC1C-203700E30F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3730A8-9C32-4425-B2F4-8305964A620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F791A4-4552-4D40-8668-2DBA2BECDB8D}"/>
              </a:ext>
            </a:extLst>
          </p:cNvPr>
          <p:cNvSpPr>
            <a:spLocks noGrp="1"/>
          </p:cNvSpPr>
          <p:nvPr>
            <p:ph type="dt" sz="half" idx="10"/>
          </p:nvPr>
        </p:nvSpPr>
        <p:spPr/>
        <p:txBody>
          <a:bodyPr/>
          <a:lstStyle/>
          <a:p>
            <a:fld id="{38E3FAD6-970D-4B56-B163-D58CF786860E}" type="datetimeFigureOut">
              <a:rPr lang="en-US" smtClean="0"/>
              <a:t>6/21/23</a:t>
            </a:fld>
            <a:endParaRPr lang="en-US"/>
          </a:p>
        </p:txBody>
      </p:sp>
      <p:sp>
        <p:nvSpPr>
          <p:cNvPr id="5" name="Footer Placeholder 4">
            <a:extLst>
              <a:ext uri="{FF2B5EF4-FFF2-40B4-BE49-F238E27FC236}">
                <a16:creationId xmlns:a16="http://schemas.microsoft.com/office/drawing/2014/main" id="{F2F1AE3D-7066-48DF-93A0-E186666806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86832D-190E-40AB-BAA5-DA67F5F38B86}"/>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4455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C4CF1-6663-472C-BB0A-59E96EFB91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397ABA-E205-49FC-AC8E-7F2E124D5B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EA18CA1-8C54-45D7-98CA-A73037F78648}"/>
              </a:ext>
            </a:extLst>
          </p:cNvPr>
          <p:cNvSpPr>
            <a:spLocks noGrp="1"/>
          </p:cNvSpPr>
          <p:nvPr>
            <p:ph type="dt" sz="half" idx="10"/>
          </p:nvPr>
        </p:nvSpPr>
        <p:spPr/>
        <p:txBody>
          <a:bodyPr/>
          <a:lstStyle/>
          <a:p>
            <a:fld id="{38E3FAD6-970D-4B56-B163-D58CF786860E}" type="datetimeFigureOut">
              <a:rPr lang="en-US" smtClean="0"/>
              <a:t>6/21/23</a:t>
            </a:fld>
            <a:endParaRPr lang="en-US"/>
          </a:p>
        </p:txBody>
      </p:sp>
      <p:sp>
        <p:nvSpPr>
          <p:cNvPr id="5" name="Footer Placeholder 4">
            <a:extLst>
              <a:ext uri="{FF2B5EF4-FFF2-40B4-BE49-F238E27FC236}">
                <a16:creationId xmlns:a16="http://schemas.microsoft.com/office/drawing/2014/main" id="{980DE858-7432-44D1-BECC-58C9F46DBE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32475E-9F0A-400D-AC2B-F77B5083850D}"/>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3312557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CDD0F-3A59-48EF-846C-E9443CF67E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A002C6-965E-48CF-9EFD-132E19DF015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AD302E-4AEB-4E0C-A980-DBC10D369C1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801B61-71D6-4554-96A4-1BB6C510AD2B}"/>
              </a:ext>
            </a:extLst>
          </p:cNvPr>
          <p:cNvSpPr>
            <a:spLocks noGrp="1"/>
          </p:cNvSpPr>
          <p:nvPr>
            <p:ph type="dt" sz="half" idx="10"/>
          </p:nvPr>
        </p:nvSpPr>
        <p:spPr/>
        <p:txBody>
          <a:bodyPr/>
          <a:lstStyle/>
          <a:p>
            <a:fld id="{38E3FAD6-970D-4B56-B163-D58CF786860E}" type="datetimeFigureOut">
              <a:rPr lang="en-US" smtClean="0"/>
              <a:t>6/21/23</a:t>
            </a:fld>
            <a:endParaRPr lang="en-US"/>
          </a:p>
        </p:txBody>
      </p:sp>
      <p:sp>
        <p:nvSpPr>
          <p:cNvPr id="6" name="Footer Placeholder 5">
            <a:extLst>
              <a:ext uri="{FF2B5EF4-FFF2-40B4-BE49-F238E27FC236}">
                <a16:creationId xmlns:a16="http://schemas.microsoft.com/office/drawing/2014/main" id="{2FF5A8EB-ED8A-45DF-93B4-1BA1DEB8AC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7C54E3-6355-4235-B0F7-535F6517795A}"/>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2993519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CD1D-B88E-4F0B-AC1C-B32603613A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E3D3E0-D408-411A-9573-52FD664D19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29EDF33-1E2A-4888-BB71-26C57BD1248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196A15-5229-4FFD-8D19-B5674EC87F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C704F4B-5FEB-4B2E-A8E7-38C2927D973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981D7C-0CD9-4079-AFF1-24F097128F52}"/>
              </a:ext>
            </a:extLst>
          </p:cNvPr>
          <p:cNvSpPr>
            <a:spLocks noGrp="1"/>
          </p:cNvSpPr>
          <p:nvPr>
            <p:ph type="dt" sz="half" idx="10"/>
          </p:nvPr>
        </p:nvSpPr>
        <p:spPr/>
        <p:txBody>
          <a:bodyPr/>
          <a:lstStyle/>
          <a:p>
            <a:fld id="{38E3FAD6-970D-4B56-B163-D58CF786860E}" type="datetimeFigureOut">
              <a:rPr lang="en-US" smtClean="0"/>
              <a:t>6/21/23</a:t>
            </a:fld>
            <a:endParaRPr lang="en-US"/>
          </a:p>
        </p:txBody>
      </p:sp>
      <p:sp>
        <p:nvSpPr>
          <p:cNvPr id="8" name="Footer Placeholder 7">
            <a:extLst>
              <a:ext uri="{FF2B5EF4-FFF2-40B4-BE49-F238E27FC236}">
                <a16:creationId xmlns:a16="http://schemas.microsoft.com/office/drawing/2014/main" id="{AE8B0A3E-170A-44FD-9E87-A25EDACA74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DD6DB3-2162-40A0-8BCD-0228F2899A13}"/>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2726415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B9854-308C-4140-9BD0-CA41A68105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5AECC6-306E-4B5D-AD17-BCFCD1CB2770}"/>
              </a:ext>
            </a:extLst>
          </p:cNvPr>
          <p:cNvSpPr>
            <a:spLocks noGrp="1"/>
          </p:cNvSpPr>
          <p:nvPr>
            <p:ph type="dt" sz="half" idx="10"/>
          </p:nvPr>
        </p:nvSpPr>
        <p:spPr/>
        <p:txBody>
          <a:bodyPr/>
          <a:lstStyle/>
          <a:p>
            <a:fld id="{38E3FAD6-970D-4B56-B163-D58CF786860E}" type="datetimeFigureOut">
              <a:rPr lang="en-US" smtClean="0"/>
              <a:t>6/21/23</a:t>
            </a:fld>
            <a:endParaRPr lang="en-US"/>
          </a:p>
        </p:txBody>
      </p:sp>
      <p:sp>
        <p:nvSpPr>
          <p:cNvPr id="4" name="Footer Placeholder 3">
            <a:extLst>
              <a:ext uri="{FF2B5EF4-FFF2-40B4-BE49-F238E27FC236}">
                <a16:creationId xmlns:a16="http://schemas.microsoft.com/office/drawing/2014/main" id="{1DCF3F78-6890-41A8-899D-88A4A96B91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42898A-8EBC-4451-85D0-F66646E6A770}"/>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2812519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002139-9A9C-4E49-934E-83D1F0A98717}"/>
              </a:ext>
            </a:extLst>
          </p:cNvPr>
          <p:cNvSpPr>
            <a:spLocks noGrp="1"/>
          </p:cNvSpPr>
          <p:nvPr>
            <p:ph type="dt" sz="half" idx="10"/>
          </p:nvPr>
        </p:nvSpPr>
        <p:spPr/>
        <p:txBody>
          <a:bodyPr/>
          <a:lstStyle/>
          <a:p>
            <a:fld id="{38E3FAD6-970D-4B56-B163-D58CF786860E}" type="datetimeFigureOut">
              <a:rPr lang="en-US" smtClean="0"/>
              <a:t>6/21/23</a:t>
            </a:fld>
            <a:endParaRPr lang="en-US"/>
          </a:p>
        </p:txBody>
      </p:sp>
      <p:sp>
        <p:nvSpPr>
          <p:cNvPr id="3" name="Footer Placeholder 2">
            <a:extLst>
              <a:ext uri="{FF2B5EF4-FFF2-40B4-BE49-F238E27FC236}">
                <a16:creationId xmlns:a16="http://schemas.microsoft.com/office/drawing/2014/main" id="{8D9FFF0F-BCED-4578-A36C-2FAD0A0055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D7AB91-F57B-40B3-B5CB-47A630A815A0}"/>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412038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392F4-7239-4F97-934E-2F89B1A829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F71DC4-D5AC-4EB9-BC53-40AD53E60F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533635-50F6-48A0-905C-00A5A3805E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F38425F-86E0-474E-9A76-F748A9843010}"/>
              </a:ext>
            </a:extLst>
          </p:cNvPr>
          <p:cNvSpPr>
            <a:spLocks noGrp="1"/>
          </p:cNvSpPr>
          <p:nvPr>
            <p:ph type="dt" sz="half" idx="10"/>
          </p:nvPr>
        </p:nvSpPr>
        <p:spPr/>
        <p:txBody>
          <a:bodyPr/>
          <a:lstStyle/>
          <a:p>
            <a:fld id="{38E3FAD6-970D-4B56-B163-D58CF786860E}" type="datetimeFigureOut">
              <a:rPr lang="en-US" smtClean="0"/>
              <a:t>6/21/23</a:t>
            </a:fld>
            <a:endParaRPr lang="en-US"/>
          </a:p>
        </p:txBody>
      </p:sp>
      <p:sp>
        <p:nvSpPr>
          <p:cNvPr id="6" name="Footer Placeholder 5">
            <a:extLst>
              <a:ext uri="{FF2B5EF4-FFF2-40B4-BE49-F238E27FC236}">
                <a16:creationId xmlns:a16="http://schemas.microsoft.com/office/drawing/2014/main" id="{34C13027-C089-4568-B5B2-08714430AD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0E5C42-0EF3-4FBD-BF4A-50718AB6115A}"/>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153218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756FF-0E36-4BD1-A4EC-0B4D58EB45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9E9828-DC05-489A-A83E-15C02879B4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236CB1-5F45-47C0-AEEE-C0A3E9DC99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E67E0F6-E123-483C-B932-CA88DEED3A97}"/>
              </a:ext>
            </a:extLst>
          </p:cNvPr>
          <p:cNvSpPr>
            <a:spLocks noGrp="1"/>
          </p:cNvSpPr>
          <p:nvPr>
            <p:ph type="dt" sz="half" idx="10"/>
          </p:nvPr>
        </p:nvSpPr>
        <p:spPr/>
        <p:txBody>
          <a:bodyPr/>
          <a:lstStyle/>
          <a:p>
            <a:fld id="{38E3FAD6-970D-4B56-B163-D58CF786860E}" type="datetimeFigureOut">
              <a:rPr lang="en-US" smtClean="0"/>
              <a:t>6/21/23</a:t>
            </a:fld>
            <a:endParaRPr lang="en-US"/>
          </a:p>
        </p:txBody>
      </p:sp>
      <p:sp>
        <p:nvSpPr>
          <p:cNvPr id="6" name="Footer Placeholder 5">
            <a:extLst>
              <a:ext uri="{FF2B5EF4-FFF2-40B4-BE49-F238E27FC236}">
                <a16:creationId xmlns:a16="http://schemas.microsoft.com/office/drawing/2014/main" id="{E0D3B0E3-6DBE-4EBD-BB61-350BE4D007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E816B-03C1-4B60-BF19-822FD8C0CF8B}"/>
              </a:ext>
            </a:extLst>
          </p:cNvPr>
          <p:cNvSpPr>
            <a:spLocks noGrp="1"/>
          </p:cNvSpPr>
          <p:nvPr>
            <p:ph type="sldNum" sz="quarter" idx="12"/>
          </p:nvPr>
        </p:nvSpPr>
        <p:spPr/>
        <p:txBody>
          <a:bodyPr/>
          <a:lstStyle/>
          <a:p>
            <a:fld id="{56726C28-C4D5-4394-A8D1-D35227D21191}" type="slidenum">
              <a:rPr lang="en-US" smtClean="0"/>
              <a:t>‹#›</a:t>
            </a:fld>
            <a:endParaRPr lang="en-US"/>
          </a:p>
        </p:txBody>
      </p:sp>
    </p:spTree>
    <p:extLst>
      <p:ext uri="{BB962C8B-B14F-4D97-AF65-F5344CB8AC3E}">
        <p14:creationId xmlns:p14="http://schemas.microsoft.com/office/powerpoint/2010/main" val="1178474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D3E3E0-1D53-4922-88FD-8464C19C04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C91098-B591-481C-82A6-2C53C4D213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1AC8FE-0E6A-4550-92F4-F698670BB9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E3FAD6-970D-4B56-B163-D58CF786860E}" type="datetimeFigureOut">
              <a:rPr lang="en-US" smtClean="0"/>
              <a:t>6/21/23</a:t>
            </a:fld>
            <a:endParaRPr lang="en-US"/>
          </a:p>
        </p:txBody>
      </p:sp>
      <p:sp>
        <p:nvSpPr>
          <p:cNvPr id="5" name="Footer Placeholder 4">
            <a:extLst>
              <a:ext uri="{FF2B5EF4-FFF2-40B4-BE49-F238E27FC236}">
                <a16:creationId xmlns:a16="http://schemas.microsoft.com/office/drawing/2014/main" id="{FCA2C7E8-2A16-4805-ACE4-8B6ADC33D2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915FA2B-055C-4888-BA4D-58ACC3EB2B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726C28-C4D5-4394-A8D1-D35227D21191}" type="slidenum">
              <a:rPr lang="en-US" smtClean="0"/>
              <a:t>‹#›</a:t>
            </a:fld>
            <a:endParaRPr lang="en-US"/>
          </a:p>
        </p:txBody>
      </p:sp>
    </p:spTree>
    <p:extLst>
      <p:ext uri="{BB962C8B-B14F-4D97-AF65-F5344CB8AC3E}">
        <p14:creationId xmlns:p14="http://schemas.microsoft.com/office/powerpoint/2010/main" val="3080812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a:t>Instructions</a:t>
            </a:r>
          </a:p>
        </p:txBody>
      </p:sp>
    </p:spTree>
    <p:extLst>
      <p:ext uri="{BB962C8B-B14F-4D97-AF65-F5344CB8AC3E}">
        <p14:creationId xmlns:p14="http://schemas.microsoft.com/office/powerpoint/2010/main" val="2788320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6E73642-571D-AD3A-DC49-3C31BF5553E2}"/>
              </a:ext>
            </a:extLst>
          </p:cNvPr>
          <p:cNvSpPr>
            <a:spLocks noChangeAspect="1"/>
          </p:cNvSpPr>
          <p:nvPr/>
        </p:nvSpPr>
        <p:spPr>
          <a:xfrm>
            <a:off x="1418108" y="1584006"/>
            <a:ext cx="2922677" cy="339947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a:ln w="762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8" name="TextBox 7">
            <a:extLst>
              <a:ext uri="{FF2B5EF4-FFF2-40B4-BE49-F238E27FC236}">
                <a16:creationId xmlns:a16="http://schemas.microsoft.com/office/drawing/2014/main" id="{D9D80B42-D089-4C0A-B5A2-A194D49C1716}"/>
              </a:ext>
            </a:extLst>
          </p:cNvPr>
          <p:cNvSpPr txBox="1"/>
          <p:nvPr/>
        </p:nvSpPr>
        <p:spPr>
          <a:xfrm>
            <a:off x="1999379" y="15651"/>
            <a:ext cx="4499933" cy="1384995"/>
          </a:xfrm>
          <a:prstGeom prst="rect">
            <a:avLst/>
          </a:prstGeom>
          <a:noFill/>
        </p:spPr>
        <p:txBody>
          <a:bodyPr wrap="square" rtlCol="0">
            <a:spAutoFit/>
          </a:bodyPr>
          <a:lstStyle/>
          <a:p>
            <a:r>
              <a:rPr lang="en-US" sz="2800" b="1" dirty="0"/>
              <a:t>To choose the card on </a:t>
            </a:r>
            <a:r>
              <a:rPr lang="en-US" sz="2800" b="1" dirty="0">
                <a:solidFill>
                  <a:srgbClr val="FF0000"/>
                </a:solidFill>
              </a:rPr>
              <a:t>LEFT</a:t>
            </a:r>
            <a:r>
              <a:rPr lang="en-US" sz="2800" b="1" dirty="0"/>
              <a:t> side of the screen, press the </a:t>
            </a:r>
            <a:r>
              <a:rPr lang="en-US" sz="2800" b="1" dirty="0">
                <a:solidFill>
                  <a:srgbClr val="FF0000"/>
                </a:solidFill>
              </a:rPr>
              <a:t>LEFT</a:t>
            </a:r>
            <a:r>
              <a:rPr lang="en-US" sz="2800" b="1" dirty="0"/>
              <a:t> arrow key</a:t>
            </a:r>
          </a:p>
        </p:txBody>
      </p:sp>
      <p:sp>
        <p:nvSpPr>
          <p:cNvPr id="9" name="Rectangle 8">
            <a:extLst>
              <a:ext uri="{FF2B5EF4-FFF2-40B4-BE49-F238E27FC236}">
                <a16:creationId xmlns:a16="http://schemas.microsoft.com/office/drawing/2014/main" id="{5B6A41A6-5865-55FF-E679-1F5D07C51300}"/>
              </a:ext>
            </a:extLst>
          </p:cNvPr>
          <p:cNvSpPr/>
          <p:nvPr/>
        </p:nvSpPr>
        <p:spPr>
          <a:xfrm>
            <a:off x="1280948" y="5936760"/>
            <a:ext cx="9263575"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sp>
        <p:nvSpPr>
          <p:cNvPr id="10" name="TextBox 9">
            <a:extLst>
              <a:ext uri="{FF2B5EF4-FFF2-40B4-BE49-F238E27FC236}">
                <a16:creationId xmlns:a16="http://schemas.microsoft.com/office/drawing/2014/main" id="{A1E66399-060B-B535-FC68-745562BE2949}"/>
              </a:ext>
            </a:extLst>
          </p:cNvPr>
          <p:cNvSpPr txBox="1"/>
          <p:nvPr/>
        </p:nvSpPr>
        <p:spPr>
          <a:xfrm>
            <a:off x="4195990" y="5228874"/>
            <a:ext cx="4077628" cy="707886"/>
          </a:xfrm>
          <a:prstGeom prst="rect">
            <a:avLst/>
          </a:prstGeom>
          <a:noFill/>
        </p:spPr>
        <p:txBody>
          <a:bodyPr wrap="square" rtlCol="0">
            <a:spAutoFit/>
          </a:bodyPr>
          <a:lstStyle/>
          <a:p>
            <a:r>
              <a:rPr lang="en-US" sz="4000" dirty="0"/>
              <a:t>Total Points: 0</a:t>
            </a:r>
          </a:p>
        </p:txBody>
      </p:sp>
      <p:pic>
        <p:nvPicPr>
          <p:cNvPr id="1026" name="Picture 2" descr="IconExperience » V-Collection » Keyboard Key Left Icon">
            <a:extLst>
              <a:ext uri="{FF2B5EF4-FFF2-40B4-BE49-F238E27FC236}">
                <a16:creationId xmlns:a16="http://schemas.microsoft.com/office/drawing/2014/main" id="{CA3E4E6F-9510-8674-61FF-E4F0B942121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67" t="3987" r="3458" b="4496"/>
          <a:stretch/>
        </p:blipFill>
        <p:spPr bwMode="auto">
          <a:xfrm>
            <a:off x="587219" y="29046"/>
            <a:ext cx="1387457"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3939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68DC34-7961-32FD-E8D0-89B9DE1329F4}"/>
              </a:ext>
            </a:extLst>
          </p:cNvPr>
          <p:cNvSpPr>
            <a:spLocks noChangeAspect="1"/>
          </p:cNvSpPr>
          <p:nvPr/>
        </p:nvSpPr>
        <p:spPr>
          <a:xfrm>
            <a:off x="7636028" y="1576923"/>
            <a:ext cx="2922677" cy="339947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a:ln w="76200">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8" name="TextBox 7">
            <a:extLst>
              <a:ext uri="{FF2B5EF4-FFF2-40B4-BE49-F238E27FC236}">
                <a16:creationId xmlns:a16="http://schemas.microsoft.com/office/drawing/2014/main" id="{D9D80B42-D089-4C0A-B5A2-A194D49C1716}"/>
              </a:ext>
            </a:extLst>
          </p:cNvPr>
          <p:cNvSpPr txBox="1"/>
          <p:nvPr/>
        </p:nvSpPr>
        <p:spPr>
          <a:xfrm>
            <a:off x="6053219" y="411"/>
            <a:ext cx="4499933" cy="1384995"/>
          </a:xfrm>
          <a:prstGeom prst="rect">
            <a:avLst/>
          </a:prstGeom>
          <a:noFill/>
        </p:spPr>
        <p:txBody>
          <a:bodyPr wrap="square" rtlCol="0">
            <a:spAutoFit/>
          </a:bodyPr>
          <a:lstStyle/>
          <a:p>
            <a:r>
              <a:rPr lang="en-US" sz="2800" b="1" dirty="0"/>
              <a:t>To choose the card on </a:t>
            </a:r>
            <a:r>
              <a:rPr lang="en-US" sz="2800" b="1" dirty="0">
                <a:solidFill>
                  <a:srgbClr val="FF0000"/>
                </a:solidFill>
              </a:rPr>
              <a:t>RIGHT</a:t>
            </a:r>
            <a:r>
              <a:rPr lang="en-US" sz="2800" b="1" dirty="0"/>
              <a:t> side of the screen, press the </a:t>
            </a:r>
            <a:r>
              <a:rPr lang="en-US" sz="2800" b="1" dirty="0">
                <a:solidFill>
                  <a:srgbClr val="FF0000"/>
                </a:solidFill>
              </a:rPr>
              <a:t>RIGHT</a:t>
            </a:r>
            <a:r>
              <a:rPr lang="en-US" sz="2800" b="1" dirty="0"/>
              <a:t> arrow key</a:t>
            </a:r>
          </a:p>
        </p:txBody>
      </p:sp>
      <p:sp>
        <p:nvSpPr>
          <p:cNvPr id="9" name="Rectangle 8">
            <a:extLst>
              <a:ext uri="{FF2B5EF4-FFF2-40B4-BE49-F238E27FC236}">
                <a16:creationId xmlns:a16="http://schemas.microsoft.com/office/drawing/2014/main" id="{5B6A41A6-5865-55FF-E679-1F5D07C51300}"/>
              </a:ext>
            </a:extLst>
          </p:cNvPr>
          <p:cNvSpPr/>
          <p:nvPr/>
        </p:nvSpPr>
        <p:spPr>
          <a:xfrm>
            <a:off x="1280948" y="5936760"/>
            <a:ext cx="9263575"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sp>
        <p:nvSpPr>
          <p:cNvPr id="10" name="TextBox 9">
            <a:extLst>
              <a:ext uri="{FF2B5EF4-FFF2-40B4-BE49-F238E27FC236}">
                <a16:creationId xmlns:a16="http://schemas.microsoft.com/office/drawing/2014/main" id="{A1E66399-060B-B535-FC68-745562BE2949}"/>
              </a:ext>
            </a:extLst>
          </p:cNvPr>
          <p:cNvSpPr txBox="1"/>
          <p:nvPr/>
        </p:nvSpPr>
        <p:spPr>
          <a:xfrm>
            <a:off x="4195990" y="5228874"/>
            <a:ext cx="4077628" cy="707886"/>
          </a:xfrm>
          <a:prstGeom prst="rect">
            <a:avLst/>
          </a:prstGeom>
          <a:noFill/>
        </p:spPr>
        <p:txBody>
          <a:bodyPr wrap="square" rtlCol="0">
            <a:spAutoFit/>
          </a:bodyPr>
          <a:lstStyle/>
          <a:p>
            <a:r>
              <a:rPr lang="en-US" sz="4000" dirty="0"/>
              <a:t>Total Points: 0</a:t>
            </a:r>
          </a:p>
        </p:txBody>
      </p:sp>
      <p:pic>
        <p:nvPicPr>
          <p:cNvPr id="2050" name="Picture 2" descr="Unity WebGL Player | tanks">
            <a:extLst>
              <a:ext uri="{FF2B5EF4-FFF2-40B4-BE49-F238E27FC236}">
                <a16:creationId xmlns:a16="http://schemas.microsoft.com/office/drawing/2014/main" id="{27E58015-7B8F-D14D-A183-CBBB94F541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2025" y="13806"/>
            <a:ext cx="1389491"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0916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7522A65-2979-C04D-033B-99884DC53241}"/>
              </a:ext>
            </a:extLst>
          </p:cNvPr>
          <p:cNvSpPr>
            <a:spLocks noChangeAspect="1"/>
          </p:cNvSpPr>
          <p:nvPr/>
        </p:nvSpPr>
        <p:spPr>
          <a:xfrm>
            <a:off x="7628803" y="1477326"/>
            <a:ext cx="2962823" cy="3566160"/>
          </a:xfrm>
          <a:prstGeom prst="rect">
            <a:avLst/>
          </a:prstGeom>
          <a:solidFill>
            <a:srgbClr val="FFFF0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dirty="0"/>
              <a:t>26</a:t>
            </a:r>
            <a:endParaRPr lang="en-US" dirty="0"/>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a:ln w="76200">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9" name="Rectangle 8">
            <a:extLst>
              <a:ext uri="{FF2B5EF4-FFF2-40B4-BE49-F238E27FC236}">
                <a16:creationId xmlns:a16="http://schemas.microsoft.com/office/drawing/2014/main" id="{5B6A41A6-5865-55FF-E679-1F5D07C51300}"/>
              </a:ext>
            </a:extLst>
          </p:cNvPr>
          <p:cNvSpPr/>
          <p:nvPr/>
        </p:nvSpPr>
        <p:spPr>
          <a:xfrm>
            <a:off x="1280948" y="5936760"/>
            <a:ext cx="9263575"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sp>
        <p:nvSpPr>
          <p:cNvPr id="10" name="TextBox 9">
            <a:extLst>
              <a:ext uri="{FF2B5EF4-FFF2-40B4-BE49-F238E27FC236}">
                <a16:creationId xmlns:a16="http://schemas.microsoft.com/office/drawing/2014/main" id="{A1E66399-060B-B535-FC68-745562BE2949}"/>
              </a:ext>
            </a:extLst>
          </p:cNvPr>
          <p:cNvSpPr txBox="1"/>
          <p:nvPr/>
        </p:nvSpPr>
        <p:spPr>
          <a:xfrm>
            <a:off x="4195990" y="5228874"/>
            <a:ext cx="4077628" cy="707886"/>
          </a:xfrm>
          <a:prstGeom prst="rect">
            <a:avLst/>
          </a:prstGeom>
          <a:noFill/>
        </p:spPr>
        <p:txBody>
          <a:bodyPr wrap="square" rtlCol="0">
            <a:spAutoFit/>
          </a:bodyPr>
          <a:lstStyle/>
          <a:p>
            <a:r>
              <a:rPr lang="en-US" sz="4000" dirty="0"/>
              <a:t>Total Points: 58</a:t>
            </a:r>
          </a:p>
        </p:txBody>
      </p:sp>
      <p:sp>
        <p:nvSpPr>
          <p:cNvPr id="2" name="TextBox 1">
            <a:extLst>
              <a:ext uri="{FF2B5EF4-FFF2-40B4-BE49-F238E27FC236}">
                <a16:creationId xmlns:a16="http://schemas.microsoft.com/office/drawing/2014/main" id="{F6A22010-CD6D-FACF-4789-5EC42C07F8F9}"/>
              </a:ext>
            </a:extLst>
          </p:cNvPr>
          <p:cNvSpPr txBox="1"/>
          <p:nvPr/>
        </p:nvSpPr>
        <p:spPr>
          <a:xfrm>
            <a:off x="1115518" y="228742"/>
            <a:ext cx="10238572" cy="954107"/>
          </a:xfrm>
          <a:prstGeom prst="rect">
            <a:avLst/>
          </a:prstGeom>
          <a:noFill/>
        </p:spPr>
        <p:txBody>
          <a:bodyPr wrap="none" rtlCol="0">
            <a:spAutoFit/>
          </a:bodyPr>
          <a:lstStyle/>
          <a:p>
            <a:pPr algn="ctr"/>
            <a:r>
              <a:rPr lang="en-US" sz="2800" dirty="0"/>
              <a:t>After you pick the blue or green card, the one that is the right choice </a:t>
            </a:r>
          </a:p>
          <a:p>
            <a:pPr algn="ctr"/>
            <a:r>
              <a:rPr lang="en-US" sz="2800" dirty="0"/>
              <a:t>will </a:t>
            </a:r>
            <a:r>
              <a:rPr lang="en-US" sz="2800" dirty="0">
                <a:highlight>
                  <a:srgbClr val="FFFF00"/>
                </a:highlight>
              </a:rPr>
              <a:t>light up in yellow</a:t>
            </a:r>
            <a:r>
              <a:rPr lang="en-US" sz="2800" dirty="0"/>
              <a:t>. </a:t>
            </a:r>
          </a:p>
        </p:txBody>
      </p:sp>
      <p:sp>
        <p:nvSpPr>
          <p:cNvPr id="4" name="Rectangle 3">
            <a:extLst>
              <a:ext uri="{FF2B5EF4-FFF2-40B4-BE49-F238E27FC236}">
                <a16:creationId xmlns:a16="http://schemas.microsoft.com/office/drawing/2014/main" id="{9ABDAD1A-E6A0-8CD9-60E5-5D26AB72CCA1}"/>
              </a:ext>
            </a:extLst>
          </p:cNvPr>
          <p:cNvSpPr/>
          <p:nvPr/>
        </p:nvSpPr>
        <p:spPr>
          <a:xfrm>
            <a:off x="1167167" y="5936760"/>
            <a:ext cx="113782" cy="438150"/>
          </a:xfrm>
          <a:prstGeom prst="rect">
            <a:avLst/>
          </a:prstGeom>
          <a:solidFill>
            <a:srgbClr val="FF0000"/>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018262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a:ln w="76200">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2" name="TextBox 1">
            <a:extLst>
              <a:ext uri="{FF2B5EF4-FFF2-40B4-BE49-F238E27FC236}">
                <a16:creationId xmlns:a16="http://schemas.microsoft.com/office/drawing/2014/main" id="{F6A22010-CD6D-FACF-4789-5EC42C07F8F9}"/>
              </a:ext>
            </a:extLst>
          </p:cNvPr>
          <p:cNvSpPr txBox="1"/>
          <p:nvPr/>
        </p:nvSpPr>
        <p:spPr>
          <a:xfrm>
            <a:off x="1787033" y="13299"/>
            <a:ext cx="8617937" cy="1815882"/>
          </a:xfrm>
          <a:prstGeom prst="rect">
            <a:avLst/>
          </a:prstGeom>
          <a:noFill/>
        </p:spPr>
        <p:txBody>
          <a:bodyPr wrap="none" rtlCol="0">
            <a:spAutoFit/>
          </a:bodyPr>
          <a:lstStyle/>
          <a:p>
            <a:pPr algn="ctr"/>
            <a:r>
              <a:rPr lang="en-US" sz="2800" dirty="0">
                <a:solidFill>
                  <a:srgbClr val="FF0000"/>
                </a:solidFill>
              </a:rPr>
              <a:t>REMEMBER: </a:t>
            </a:r>
          </a:p>
          <a:p>
            <a:pPr algn="ctr"/>
            <a:r>
              <a:rPr lang="en-US" sz="2800" b="1" dirty="0"/>
              <a:t>The box with the most points isn’t always the right card. </a:t>
            </a:r>
          </a:p>
          <a:p>
            <a:pPr algn="ctr"/>
            <a:r>
              <a:rPr lang="en-US" sz="2800" b="1" dirty="0"/>
              <a:t>You only get points if you choose the right card! </a:t>
            </a:r>
          </a:p>
          <a:p>
            <a:pPr algn="ctr"/>
            <a:endParaRPr lang="en-US" sz="2800" dirty="0"/>
          </a:p>
        </p:txBody>
      </p:sp>
      <p:sp>
        <p:nvSpPr>
          <p:cNvPr id="4" name="Rectangle 3">
            <a:extLst>
              <a:ext uri="{FF2B5EF4-FFF2-40B4-BE49-F238E27FC236}">
                <a16:creationId xmlns:a16="http://schemas.microsoft.com/office/drawing/2014/main" id="{367A3207-86D1-4EE8-87C7-43F057666687}"/>
              </a:ext>
            </a:extLst>
          </p:cNvPr>
          <p:cNvSpPr/>
          <p:nvPr/>
        </p:nvSpPr>
        <p:spPr>
          <a:xfrm>
            <a:off x="1280948" y="5936760"/>
            <a:ext cx="9263575"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sp>
        <p:nvSpPr>
          <p:cNvPr id="5" name="TextBox 4">
            <a:extLst>
              <a:ext uri="{FF2B5EF4-FFF2-40B4-BE49-F238E27FC236}">
                <a16:creationId xmlns:a16="http://schemas.microsoft.com/office/drawing/2014/main" id="{66B44889-457E-2FF4-E934-ABBE6E7B7CEA}"/>
              </a:ext>
            </a:extLst>
          </p:cNvPr>
          <p:cNvSpPr txBox="1"/>
          <p:nvPr/>
        </p:nvSpPr>
        <p:spPr>
          <a:xfrm>
            <a:off x="4195990" y="5228874"/>
            <a:ext cx="4077628" cy="707886"/>
          </a:xfrm>
          <a:prstGeom prst="rect">
            <a:avLst/>
          </a:prstGeom>
          <a:noFill/>
        </p:spPr>
        <p:txBody>
          <a:bodyPr wrap="square" rtlCol="0">
            <a:spAutoFit/>
          </a:bodyPr>
          <a:lstStyle/>
          <a:p>
            <a:r>
              <a:rPr lang="en-US" sz="4000" dirty="0"/>
              <a:t>Total Points: 58</a:t>
            </a:r>
          </a:p>
        </p:txBody>
      </p:sp>
      <p:sp>
        <p:nvSpPr>
          <p:cNvPr id="6" name="Rectangle 5">
            <a:extLst>
              <a:ext uri="{FF2B5EF4-FFF2-40B4-BE49-F238E27FC236}">
                <a16:creationId xmlns:a16="http://schemas.microsoft.com/office/drawing/2014/main" id="{51F26D9C-37FE-5471-4FE2-5662A1E937DF}"/>
              </a:ext>
            </a:extLst>
          </p:cNvPr>
          <p:cNvSpPr/>
          <p:nvPr/>
        </p:nvSpPr>
        <p:spPr>
          <a:xfrm>
            <a:off x="1167167" y="5936760"/>
            <a:ext cx="113782" cy="438150"/>
          </a:xfrm>
          <a:prstGeom prst="rect">
            <a:avLst/>
          </a:prstGeom>
          <a:solidFill>
            <a:srgbClr val="FF0000"/>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567674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a:ln w="76200">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4" name="Rectangle 3">
            <a:extLst>
              <a:ext uri="{FF2B5EF4-FFF2-40B4-BE49-F238E27FC236}">
                <a16:creationId xmlns:a16="http://schemas.microsoft.com/office/drawing/2014/main" id="{367A3207-86D1-4EE8-87C7-43F057666687}"/>
              </a:ext>
            </a:extLst>
          </p:cNvPr>
          <p:cNvSpPr/>
          <p:nvPr/>
        </p:nvSpPr>
        <p:spPr>
          <a:xfrm>
            <a:off x="1280948" y="5936760"/>
            <a:ext cx="9263575"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sp>
        <p:nvSpPr>
          <p:cNvPr id="5" name="TextBox 4">
            <a:extLst>
              <a:ext uri="{FF2B5EF4-FFF2-40B4-BE49-F238E27FC236}">
                <a16:creationId xmlns:a16="http://schemas.microsoft.com/office/drawing/2014/main" id="{66B44889-457E-2FF4-E934-ABBE6E7B7CEA}"/>
              </a:ext>
            </a:extLst>
          </p:cNvPr>
          <p:cNvSpPr txBox="1"/>
          <p:nvPr/>
        </p:nvSpPr>
        <p:spPr>
          <a:xfrm>
            <a:off x="4195990" y="5228874"/>
            <a:ext cx="4077628" cy="707886"/>
          </a:xfrm>
          <a:prstGeom prst="rect">
            <a:avLst/>
          </a:prstGeom>
          <a:noFill/>
        </p:spPr>
        <p:txBody>
          <a:bodyPr wrap="square" rtlCol="0">
            <a:spAutoFit/>
          </a:bodyPr>
          <a:lstStyle/>
          <a:p>
            <a:r>
              <a:rPr lang="en-US" sz="4000" dirty="0"/>
              <a:t>Total Points: 58</a:t>
            </a:r>
          </a:p>
        </p:txBody>
      </p:sp>
      <p:sp>
        <p:nvSpPr>
          <p:cNvPr id="6" name="Rectangle 5">
            <a:extLst>
              <a:ext uri="{FF2B5EF4-FFF2-40B4-BE49-F238E27FC236}">
                <a16:creationId xmlns:a16="http://schemas.microsoft.com/office/drawing/2014/main" id="{51F26D9C-37FE-5471-4FE2-5662A1E937DF}"/>
              </a:ext>
            </a:extLst>
          </p:cNvPr>
          <p:cNvSpPr/>
          <p:nvPr/>
        </p:nvSpPr>
        <p:spPr>
          <a:xfrm>
            <a:off x="1167167" y="5936760"/>
            <a:ext cx="113782" cy="438150"/>
          </a:xfrm>
          <a:prstGeom prst="rect">
            <a:avLst/>
          </a:prstGeom>
          <a:solidFill>
            <a:srgbClr val="FF0000"/>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9D6EE7D7-7B35-414A-946D-1CD152616DAC}"/>
              </a:ext>
            </a:extLst>
          </p:cNvPr>
          <p:cNvSpPr txBox="1"/>
          <p:nvPr/>
        </p:nvSpPr>
        <p:spPr>
          <a:xfrm>
            <a:off x="472440" y="228742"/>
            <a:ext cx="11524757" cy="1815882"/>
          </a:xfrm>
          <a:prstGeom prst="rect">
            <a:avLst/>
          </a:prstGeom>
          <a:noFill/>
        </p:spPr>
        <p:txBody>
          <a:bodyPr wrap="none" rtlCol="0">
            <a:spAutoFit/>
          </a:bodyPr>
          <a:lstStyle/>
          <a:p>
            <a:pPr algn="ctr"/>
            <a:r>
              <a:rPr lang="en-US" sz="2800" dirty="0"/>
              <a:t>There are three different sets of cards. </a:t>
            </a:r>
          </a:p>
          <a:p>
            <a:pPr algn="ctr"/>
            <a:r>
              <a:rPr lang="en-US" sz="2800" dirty="0"/>
              <a:t>In one set, one color will always win, and gives you similar points in each turn;</a:t>
            </a:r>
          </a:p>
          <a:p>
            <a:pPr algn="ctr"/>
            <a:r>
              <a:rPr lang="en-US" sz="2800" dirty="0"/>
              <a:t>In a second set, the winning color changes from time to time;</a:t>
            </a:r>
          </a:p>
          <a:p>
            <a:pPr algn="ctr"/>
            <a:r>
              <a:rPr lang="en-US" sz="2800" dirty="0"/>
              <a:t>In a third set, </a:t>
            </a:r>
          </a:p>
        </p:txBody>
      </p:sp>
    </p:spTree>
    <p:extLst>
      <p:ext uri="{BB962C8B-B14F-4D97-AF65-F5344CB8AC3E}">
        <p14:creationId xmlns:p14="http://schemas.microsoft.com/office/powerpoint/2010/main" val="3865183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54118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rPr>
              <a:t>3 Sets of cards</a:t>
            </a:r>
          </a:p>
          <a:p>
            <a:pPr marL="0" indent="0">
              <a:buFont typeface="Arial" panose="020B0604020202020204" pitchFamily="34" charset="0"/>
              <a:buNone/>
            </a:pPr>
            <a:r>
              <a:rPr lang="en-US" sz="2800" dirty="0"/>
              <a:t>There are three different sets of cards. </a:t>
            </a:r>
          </a:p>
          <a:p>
            <a:pPr marL="0" indent="0">
              <a:buFont typeface="Arial" panose="020B0604020202020204" pitchFamily="34" charset="0"/>
              <a:buNone/>
            </a:pPr>
            <a:endParaRPr lang="en-US" sz="2800" dirty="0"/>
          </a:p>
          <a:p>
            <a:pPr marL="514350" indent="-514350">
              <a:buFont typeface="+mj-lt"/>
              <a:buAutoNum type="arabicPeriod"/>
            </a:pPr>
            <a:r>
              <a:rPr lang="en-US" sz="2800" dirty="0"/>
              <a:t>In one set, one color will always win, and gives you similar points in each turn;</a:t>
            </a:r>
          </a:p>
          <a:p>
            <a:pPr marL="514350" indent="-514350">
              <a:buFont typeface="+mj-lt"/>
              <a:buAutoNum type="arabicPeriod"/>
            </a:pPr>
            <a:r>
              <a:rPr lang="en-US" sz="2800" dirty="0"/>
              <a:t>In a second set, one color will always win, but its points vary a lot;</a:t>
            </a:r>
          </a:p>
          <a:p>
            <a:pPr marL="514350" indent="-514350">
              <a:buFont typeface="+mj-lt"/>
              <a:buAutoNum type="arabicPeriod"/>
            </a:pPr>
            <a:r>
              <a:rPr lang="en-US" sz="2800" dirty="0"/>
              <a:t>In a third set, the winning color changes from time to time.</a:t>
            </a:r>
          </a:p>
          <a:p>
            <a:pPr marL="0" indent="0">
              <a:buFont typeface="Arial" panose="020B0604020202020204" pitchFamily="34" charset="0"/>
              <a:buNone/>
            </a:pPr>
            <a:endParaRPr lang="en-US" dirty="0"/>
          </a:p>
          <a:p>
            <a:pPr marL="0" indent="0">
              <a:buFont typeface="Arial" panose="020B0604020202020204" pitchFamily="34" charset="0"/>
              <a:buNone/>
            </a:pPr>
            <a:r>
              <a:rPr lang="en-US" sz="2800" dirty="0"/>
              <a:t>We will change background color when you start to play a new set of card. But we won’t tell you which set it is. </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866342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2D20A-C881-61A5-40FC-2657889DD314}"/>
              </a:ext>
            </a:extLst>
          </p:cNvPr>
          <p:cNvSpPr txBox="1">
            <a:spLocks/>
          </p:cNvSpPr>
          <p:nvPr/>
        </p:nvSpPr>
        <p:spPr>
          <a:xfrm>
            <a:off x="838200" y="699352"/>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a:solidFill>
                  <a:srgbClr val="FF0000"/>
                </a:solidFill>
              </a:rPr>
              <a:t>Act Fast!</a:t>
            </a:r>
          </a:p>
          <a:p>
            <a:pPr marL="0" indent="0">
              <a:buFont typeface="Arial" panose="020B0604020202020204" pitchFamily="34" charset="0"/>
              <a:buNone/>
            </a:pPr>
            <a:endParaRPr lang="en-US" b="1" dirty="0"/>
          </a:p>
          <a:p>
            <a:pPr marL="0" indent="0">
              <a:buFont typeface="Arial" panose="020B0604020202020204" pitchFamily="34" charset="0"/>
              <a:buNone/>
            </a:pPr>
            <a:r>
              <a:rPr lang="en-US" dirty="0"/>
              <a:t>You must respond in </a:t>
            </a:r>
            <a:r>
              <a:rPr lang="en-US" b="1" dirty="0"/>
              <a:t>2 seconds </a:t>
            </a:r>
            <a:r>
              <a:rPr lang="en-US" dirty="0"/>
              <a:t>in each turn.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Otherwise, there will be a timeout warning, which takes away 10 points from your total score.</a:t>
            </a:r>
          </a:p>
          <a:p>
            <a:pPr marL="0" indent="0">
              <a:buFont typeface="Arial" panose="020B0604020202020204" pitchFamily="34" charset="0"/>
              <a:buNone/>
            </a:pPr>
            <a:endParaRPr lang="en-US" dirty="0"/>
          </a:p>
        </p:txBody>
      </p:sp>
      <p:sp>
        <p:nvSpPr>
          <p:cNvPr id="4" name="Rectangle 3">
            <a:extLst>
              <a:ext uri="{FF2B5EF4-FFF2-40B4-BE49-F238E27FC236}">
                <a16:creationId xmlns:a16="http://schemas.microsoft.com/office/drawing/2014/main" id="{924AD509-65E5-F3C9-14C3-373E67BDEACB}"/>
              </a:ext>
            </a:extLst>
          </p:cNvPr>
          <p:cNvSpPr/>
          <p:nvPr/>
        </p:nvSpPr>
        <p:spPr>
          <a:xfrm>
            <a:off x="1280948" y="5936760"/>
            <a:ext cx="9263575"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sp>
        <p:nvSpPr>
          <p:cNvPr id="5" name="TextBox 4">
            <a:extLst>
              <a:ext uri="{FF2B5EF4-FFF2-40B4-BE49-F238E27FC236}">
                <a16:creationId xmlns:a16="http://schemas.microsoft.com/office/drawing/2014/main" id="{90AEBFD7-93A3-43F0-DB0E-303142C0E1B7}"/>
              </a:ext>
            </a:extLst>
          </p:cNvPr>
          <p:cNvSpPr txBox="1"/>
          <p:nvPr/>
        </p:nvSpPr>
        <p:spPr>
          <a:xfrm>
            <a:off x="4195990" y="5228874"/>
            <a:ext cx="4077628" cy="707886"/>
          </a:xfrm>
          <a:prstGeom prst="rect">
            <a:avLst/>
          </a:prstGeom>
          <a:noFill/>
        </p:spPr>
        <p:txBody>
          <a:bodyPr wrap="square" rtlCol="0">
            <a:spAutoFit/>
          </a:bodyPr>
          <a:lstStyle/>
          <a:p>
            <a:r>
              <a:rPr lang="en-US" sz="4000" dirty="0"/>
              <a:t>Total Points: 48</a:t>
            </a:r>
          </a:p>
        </p:txBody>
      </p:sp>
      <p:sp>
        <p:nvSpPr>
          <p:cNvPr id="6" name="Rectangle 5">
            <a:extLst>
              <a:ext uri="{FF2B5EF4-FFF2-40B4-BE49-F238E27FC236}">
                <a16:creationId xmlns:a16="http://schemas.microsoft.com/office/drawing/2014/main" id="{972BAA93-896A-DDF0-5701-BAAFE3F7BA0C}"/>
              </a:ext>
            </a:extLst>
          </p:cNvPr>
          <p:cNvSpPr/>
          <p:nvPr/>
        </p:nvSpPr>
        <p:spPr>
          <a:xfrm>
            <a:off x="1167167" y="5936760"/>
            <a:ext cx="113782" cy="438150"/>
          </a:xfrm>
          <a:prstGeom prst="rect">
            <a:avLst/>
          </a:prstGeom>
          <a:solidFill>
            <a:srgbClr val="FF0000"/>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44305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9F87-5013-4821-A157-E9F63ECD61C4}"/>
              </a:ext>
            </a:extLst>
          </p:cNvPr>
          <p:cNvSpPr>
            <a:spLocks noGrp="1"/>
          </p:cNvSpPr>
          <p:nvPr>
            <p:ph type="title"/>
          </p:nvPr>
        </p:nvSpPr>
        <p:spPr/>
        <p:txBody>
          <a:bodyPr/>
          <a:lstStyle/>
          <a:p>
            <a:r>
              <a:rPr lang="en-US" b="1" i="1" u="sng" dirty="0"/>
              <a:t>To win the game:</a:t>
            </a:r>
            <a:br>
              <a:rPr lang="en-US" dirty="0"/>
            </a:br>
            <a:endParaRPr lang="en-US" dirty="0"/>
          </a:p>
        </p:txBody>
      </p:sp>
      <p:sp>
        <p:nvSpPr>
          <p:cNvPr id="3" name="Content Placeholder 2">
            <a:extLst>
              <a:ext uri="{FF2B5EF4-FFF2-40B4-BE49-F238E27FC236}">
                <a16:creationId xmlns:a16="http://schemas.microsoft.com/office/drawing/2014/main" id="{10BCF48E-C6AE-43EA-965D-6F622F354B8D}"/>
              </a:ext>
            </a:extLst>
          </p:cNvPr>
          <p:cNvSpPr>
            <a:spLocks noGrp="1"/>
          </p:cNvSpPr>
          <p:nvPr>
            <p:ph idx="1"/>
          </p:nvPr>
        </p:nvSpPr>
        <p:spPr/>
        <p:txBody>
          <a:bodyPr>
            <a:normAutofit/>
          </a:bodyPr>
          <a:lstStyle/>
          <a:p>
            <a:r>
              <a:rPr lang="en-US" b="1" dirty="0"/>
              <a:t>Choose color.</a:t>
            </a:r>
            <a:r>
              <a:rPr lang="en-US" dirty="0"/>
              <a:t> Figure out which color usually wins. </a:t>
            </a:r>
          </a:p>
          <a:p>
            <a:r>
              <a:rPr lang="en-US" b="1" dirty="0"/>
              <a:t>Color could change.</a:t>
            </a:r>
            <a:r>
              <a:rPr lang="en-US" dirty="0"/>
              <a:t> Sometimes </a:t>
            </a:r>
            <a:r>
              <a:rPr lang="en-US" b="1" dirty="0">
                <a:solidFill>
                  <a:schemeClr val="accent1"/>
                </a:solidFill>
              </a:rPr>
              <a:t>Blue</a:t>
            </a:r>
            <a:r>
              <a:rPr lang="en-US" dirty="0"/>
              <a:t> wins, sometimes </a:t>
            </a:r>
            <a:r>
              <a:rPr lang="en-US" b="1" dirty="0">
                <a:solidFill>
                  <a:schemeClr val="accent6"/>
                </a:solidFill>
              </a:rPr>
              <a:t>Green</a:t>
            </a:r>
            <a:r>
              <a:rPr lang="en-US" dirty="0"/>
              <a:t> wins; please pay attention.</a:t>
            </a:r>
          </a:p>
          <a:p>
            <a:r>
              <a:rPr lang="en-US" b="1" dirty="0"/>
              <a:t>Act fast</a:t>
            </a:r>
            <a:r>
              <a:rPr lang="en-US" dirty="0"/>
              <a:t>. If you timeout, 10 points will be taken away from your earnings.</a:t>
            </a:r>
          </a:p>
        </p:txBody>
      </p:sp>
    </p:spTree>
    <p:extLst>
      <p:ext uri="{BB962C8B-B14F-4D97-AF65-F5344CB8AC3E}">
        <p14:creationId xmlns:p14="http://schemas.microsoft.com/office/powerpoint/2010/main" val="1905938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9F87-5013-4821-A157-E9F63ECD61C4}"/>
              </a:ext>
            </a:extLst>
          </p:cNvPr>
          <p:cNvSpPr>
            <a:spLocks noGrp="1"/>
          </p:cNvSpPr>
          <p:nvPr>
            <p:ph type="title"/>
          </p:nvPr>
        </p:nvSpPr>
        <p:spPr>
          <a:xfrm>
            <a:off x="838200" y="2905061"/>
            <a:ext cx="10515600" cy="1325563"/>
          </a:xfrm>
        </p:spPr>
        <p:txBody>
          <a:bodyPr>
            <a:normAutofit fontScale="90000"/>
          </a:bodyPr>
          <a:lstStyle/>
          <a:p>
            <a:r>
              <a:rPr lang="en-US" b="1" dirty="0"/>
              <a:t>OK, before we start, we are going to go through a short practice to help you know the game better.</a:t>
            </a:r>
            <a:endParaRPr lang="en-US" dirty="0"/>
          </a:p>
        </p:txBody>
      </p:sp>
    </p:spTree>
    <p:extLst>
      <p:ext uri="{BB962C8B-B14F-4D97-AF65-F5344CB8AC3E}">
        <p14:creationId xmlns:p14="http://schemas.microsoft.com/office/powerpoint/2010/main" val="2953983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9F87-5013-4821-A157-E9F63ECD61C4}"/>
              </a:ext>
            </a:extLst>
          </p:cNvPr>
          <p:cNvSpPr>
            <a:spLocks noGrp="1"/>
          </p:cNvSpPr>
          <p:nvPr>
            <p:ph type="title"/>
          </p:nvPr>
        </p:nvSpPr>
        <p:spPr>
          <a:xfrm>
            <a:off x="3250298" y="2723637"/>
            <a:ext cx="7763823" cy="1325563"/>
          </a:xfrm>
        </p:spPr>
        <p:txBody>
          <a:bodyPr>
            <a:noAutofit/>
          </a:bodyPr>
          <a:lstStyle/>
          <a:p>
            <a:r>
              <a:rPr lang="en-US" sz="9600" b="1" dirty="0"/>
              <a:t>Good Luck!</a:t>
            </a:r>
            <a:endParaRPr lang="en-US" sz="9600" dirty="0"/>
          </a:p>
        </p:txBody>
      </p:sp>
      <p:sp>
        <p:nvSpPr>
          <p:cNvPr id="3" name="Star: 5 Points 6">
            <a:extLst>
              <a:ext uri="{FF2B5EF4-FFF2-40B4-BE49-F238E27FC236}">
                <a16:creationId xmlns:a16="http://schemas.microsoft.com/office/drawing/2014/main" id="{D61AAC97-D016-478E-97EA-0DA2432516B0}"/>
              </a:ext>
            </a:extLst>
          </p:cNvPr>
          <p:cNvSpPr>
            <a:spLocks noChangeAspect="1"/>
          </p:cNvSpPr>
          <p:nvPr/>
        </p:nvSpPr>
        <p:spPr>
          <a:xfrm>
            <a:off x="8879522" y="3907688"/>
            <a:ext cx="2727087" cy="275165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pic>
        <p:nvPicPr>
          <p:cNvPr id="4" name="Picture 3" descr="dollar-sign-image.jpg"/>
          <p:cNvPicPr>
            <a:picLocks noChangeAspect="1"/>
          </p:cNvPicPr>
          <p:nvPr/>
        </p:nvPicPr>
        <p:blipFill rotWithShape="1">
          <a:blip r:embed="rId2">
            <a:extLst>
              <a:ext uri="{28A0092B-C50C-407E-A947-70E740481C1C}">
                <a14:useLocalDpi xmlns:a14="http://schemas.microsoft.com/office/drawing/2010/main" val="0"/>
              </a:ext>
            </a:extLst>
          </a:blip>
          <a:srcRect l="17362" t="6425" r="15409" b="5706"/>
          <a:stretch/>
        </p:blipFill>
        <p:spPr>
          <a:xfrm>
            <a:off x="74523" y="63360"/>
            <a:ext cx="3223096" cy="3319587"/>
          </a:xfrm>
          <a:prstGeom prst="rect">
            <a:avLst/>
          </a:prstGeom>
        </p:spPr>
      </p:pic>
    </p:spTree>
    <p:extLst>
      <p:ext uri="{BB962C8B-B14F-4D97-AF65-F5344CB8AC3E}">
        <p14:creationId xmlns:p14="http://schemas.microsoft.com/office/powerpoint/2010/main" val="1832456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lgn="ctr">
              <a:buNone/>
            </a:pPr>
            <a:r>
              <a:rPr lang="en-US" dirty="0"/>
              <a:t>In this game you get to pick either the </a:t>
            </a:r>
            <a:r>
              <a:rPr lang="en-US" b="1" dirty="0">
                <a:solidFill>
                  <a:schemeClr val="accent1"/>
                </a:solidFill>
              </a:rPr>
              <a:t>blue</a:t>
            </a:r>
            <a:r>
              <a:rPr lang="en-US" dirty="0"/>
              <a:t> or the </a:t>
            </a:r>
            <a:r>
              <a:rPr lang="en-US" b="1" dirty="0">
                <a:solidFill>
                  <a:schemeClr val="accent6"/>
                </a:solidFill>
              </a:rPr>
              <a:t>green</a:t>
            </a:r>
            <a:r>
              <a:rPr lang="en-US" dirty="0"/>
              <a:t> card. </a:t>
            </a:r>
          </a:p>
          <a:p>
            <a:pPr algn="ctr"/>
            <a:endParaRPr lang="en-US" dirty="0"/>
          </a:p>
        </p:txBody>
      </p:sp>
      <p:sp>
        <p:nvSpPr>
          <p:cNvPr id="6" name="Rectangle 5">
            <a:extLst>
              <a:ext uri="{FF2B5EF4-FFF2-40B4-BE49-F238E27FC236}">
                <a16:creationId xmlns:a16="http://schemas.microsoft.com/office/drawing/2014/main" id="{0EF9AFB9-60A4-468A-8226-F8AABCF3296D}"/>
              </a:ext>
            </a:extLst>
          </p:cNvPr>
          <p:cNvSpPr>
            <a:spLocks noChangeAspect="1"/>
          </p:cNvSpPr>
          <p:nvPr/>
        </p:nvSpPr>
        <p:spPr>
          <a:xfrm>
            <a:off x="1710924"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DD8CD1F-B070-449F-9756-5FF01C104667}"/>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83292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0018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A81B5C-E1ED-4EA5-946F-92419094DFA0}"/>
              </a:ext>
            </a:extLst>
          </p:cNvPr>
          <p:cNvSpPr txBox="1"/>
          <p:nvPr/>
        </p:nvSpPr>
        <p:spPr>
          <a:xfrm>
            <a:off x="5161228" y="1260117"/>
            <a:ext cx="1512786" cy="584775"/>
          </a:xfrm>
          <a:prstGeom prst="rect">
            <a:avLst/>
          </a:prstGeom>
          <a:noFill/>
        </p:spPr>
        <p:txBody>
          <a:bodyPr wrap="none" rtlCol="0">
            <a:spAutoFit/>
          </a:bodyPr>
          <a:lstStyle/>
          <a:p>
            <a:r>
              <a:rPr lang="en-US" sz="3200" dirty="0"/>
              <a:t>Score: 0</a:t>
            </a:r>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007B1C-F1E9-450B-A601-EE33B1972C74}"/>
              </a:ext>
            </a:extLst>
          </p:cNvPr>
          <p:cNvSpPr>
            <a:spLocks noChangeAspect="1"/>
          </p:cNvSpPr>
          <p:nvPr/>
        </p:nvSpPr>
        <p:spPr>
          <a:xfrm>
            <a:off x="1590402" y="1660206"/>
            <a:ext cx="2658943" cy="3200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Rectangle 15">
            <a:extLst>
              <a:ext uri="{FF2B5EF4-FFF2-40B4-BE49-F238E27FC236}">
                <a16:creationId xmlns:a16="http://schemas.microsoft.com/office/drawing/2014/main" id="{B5528E37-0BCB-43D1-9F07-4FFB2C7C6379}"/>
              </a:ext>
            </a:extLst>
          </p:cNvPr>
          <p:cNvSpPr/>
          <p:nvPr/>
        </p:nvSpPr>
        <p:spPr>
          <a:xfrm>
            <a:off x="1362075" y="5423808"/>
            <a:ext cx="7638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6D774C5B-257C-4482-BA12-4B0C9A930C1C}"/>
              </a:ext>
            </a:extLst>
          </p:cNvPr>
          <p:cNvSpPr txBox="1"/>
          <p:nvPr/>
        </p:nvSpPr>
        <p:spPr>
          <a:xfrm>
            <a:off x="79021" y="91169"/>
            <a:ext cx="5854878" cy="1015663"/>
          </a:xfrm>
          <a:prstGeom prst="rect">
            <a:avLst/>
          </a:prstGeom>
          <a:noFill/>
        </p:spPr>
        <p:txBody>
          <a:bodyPr wrap="square" rtlCol="0">
            <a:spAutoFit/>
          </a:bodyPr>
          <a:lstStyle/>
          <a:p>
            <a:r>
              <a:rPr lang="en-US" sz="2000" b="1" dirty="0"/>
              <a:t>To choose the box on THIS side of the screen, press the left arrow key. </a:t>
            </a:r>
          </a:p>
          <a:p>
            <a:endParaRPr lang="en-US" sz="2000" b="1" dirty="0"/>
          </a:p>
        </p:txBody>
      </p:sp>
      <p:sp>
        <p:nvSpPr>
          <p:cNvPr id="2" name="Down Arrow 1"/>
          <p:cNvSpPr/>
          <p:nvPr/>
        </p:nvSpPr>
        <p:spPr>
          <a:xfrm>
            <a:off x="2998949" y="715015"/>
            <a:ext cx="928508" cy="779046"/>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5093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3007B1C-F1E9-450B-A601-EE33B1972C74}"/>
              </a:ext>
            </a:extLst>
          </p:cNvPr>
          <p:cNvSpPr>
            <a:spLocks noChangeAspect="1"/>
          </p:cNvSpPr>
          <p:nvPr/>
        </p:nvSpPr>
        <p:spPr>
          <a:xfrm>
            <a:off x="7802088" y="1660206"/>
            <a:ext cx="2658943" cy="3200400"/>
          </a:xfrm>
          <a:prstGeom prst="rect">
            <a:avLst/>
          </a:prstGeom>
          <a:ln>
            <a:no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4" name="TextBox 3">
            <a:extLst>
              <a:ext uri="{FF2B5EF4-FFF2-40B4-BE49-F238E27FC236}">
                <a16:creationId xmlns:a16="http://schemas.microsoft.com/office/drawing/2014/main" id="{59A81B5C-E1ED-4EA5-946F-92419094DFA0}"/>
              </a:ext>
            </a:extLst>
          </p:cNvPr>
          <p:cNvSpPr txBox="1"/>
          <p:nvPr/>
        </p:nvSpPr>
        <p:spPr>
          <a:xfrm>
            <a:off x="5161228" y="1260117"/>
            <a:ext cx="1512786" cy="584775"/>
          </a:xfrm>
          <a:prstGeom prst="rect">
            <a:avLst/>
          </a:prstGeom>
          <a:noFill/>
        </p:spPr>
        <p:txBody>
          <a:bodyPr wrap="none" rtlCol="0">
            <a:spAutoFit/>
          </a:bodyPr>
          <a:lstStyle/>
          <a:p>
            <a:r>
              <a:rPr lang="en-US" sz="3200" dirty="0"/>
              <a:t>Score: 0</a:t>
            </a:r>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Rectangle 15">
            <a:extLst>
              <a:ext uri="{FF2B5EF4-FFF2-40B4-BE49-F238E27FC236}">
                <a16:creationId xmlns:a16="http://schemas.microsoft.com/office/drawing/2014/main" id="{B5528E37-0BCB-43D1-9F07-4FFB2C7C6379}"/>
              </a:ext>
            </a:extLst>
          </p:cNvPr>
          <p:cNvSpPr/>
          <p:nvPr/>
        </p:nvSpPr>
        <p:spPr>
          <a:xfrm>
            <a:off x="1362075" y="5423808"/>
            <a:ext cx="7638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6D774C5B-257C-4482-BA12-4B0C9A930C1C}"/>
              </a:ext>
            </a:extLst>
          </p:cNvPr>
          <p:cNvSpPr txBox="1"/>
          <p:nvPr/>
        </p:nvSpPr>
        <p:spPr>
          <a:xfrm>
            <a:off x="6237342" y="91169"/>
            <a:ext cx="5854878" cy="1015663"/>
          </a:xfrm>
          <a:prstGeom prst="rect">
            <a:avLst/>
          </a:prstGeom>
          <a:noFill/>
        </p:spPr>
        <p:txBody>
          <a:bodyPr wrap="square" rtlCol="0">
            <a:spAutoFit/>
          </a:bodyPr>
          <a:lstStyle/>
          <a:p>
            <a:pPr algn="r"/>
            <a:r>
              <a:rPr lang="en-US" sz="2000" b="1" dirty="0"/>
              <a:t>To choose the box on THIS side of the screen, press the right arrow key. </a:t>
            </a:r>
          </a:p>
          <a:p>
            <a:pPr algn="r"/>
            <a:endParaRPr lang="en-US" sz="2000" b="1" dirty="0"/>
          </a:p>
        </p:txBody>
      </p:sp>
      <p:sp>
        <p:nvSpPr>
          <p:cNvPr id="2" name="Down Arrow 1"/>
          <p:cNvSpPr/>
          <p:nvPr/>
        </p:nvSpPr>
        <p:spPr>
          <a:xfrm>
            <a:off x="7951221" y="715015"/>
            <a:ext cx="928508" cy="779046"/>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4421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343CD7-611E-4DAE-A3B3-E731B3EE6DEB}"/>
              </a:ext>
            </a:extLst>
          </p:cNvPr>
          <p:cNvSpPr>
            <a:spLocks noChangeAspect="1"/>
          </p:cNvSpPr>
          <p:nvPr/>
        </p:nvSpPr>
        <p:spPr>
          <a:xfrm>
            <a:off x="7628803" y="1477326"/>
            <a:ext cx="2962823" cy="3566160"/>
          </a:xfrm>
          <a:prstGeom prst="rect">
            <a:avLst/>
          </a:prstGeom>
          <a:solidFill>
            <a:srgbClr val="FFFF0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dirty="0"/>
              <a:t>26</a:t>
            </a:r>
            <a:endParaRPr lang="en-US" dirty="0"/>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29E4DCC-FF5B-4932-A50F-26B5C2CF9485}"/>
              </a:ext>
            </a:extLst>
          </p:cNvPr>
          <p:cNvSpPr/>
          <p:nvPr/>
        </p:nvSpPr>
        <p:spPr>
          <a:xfrm>
            <a:off x="1362075" y="5423808"/>
            <a:ext cx="228327"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TextBox 15">
            <a:extLst>
              <a:ext uri="{FF2B5EF4-FFF2-40B4-BE49-F238E27FC236}">
                <a16:creationId xmlns:a16="http://schemas.microsoft.com/office/drawing/2014/main" id="{38FCD3E6-77BE-4668-A36C-6B286F425CAB}"/>
              </a:ext>
            </a:extLst>
          </p:cNvPr>
          <p:cNvSpPr txBox="1"/>
          <p:nvPr/>
        </p:nvSpPr>
        <p:spPr>
          <a:xfrm>
            <a:off x="356518" y="91169"/>
            <a:ext cx="11756572" cy="646331"/>
          </a:xfrm>
          <a:prstGeom prst="rect">
            <a:avLst/>
          </a:prstGeom>
          <a:noFill/>
        </p:spPr>
        <p:txBody>
          <a:bodyPr wrap="square" rtlCol="0">
            <a:spAutoFit/>
          </a:bodyPr>
          <a:lstStyle/>
          <a:p>
            <a:r>
              <a:rPr lang="en-US" b="1" dirty="0"/>
              <a:t>After you pick the blue or green box, the one that was the right choice will light up. </a:t>
            </a:r>
          </a:p>
          <a:p>
            <a:endParaRPr lang="en-US" b="1" dirty="0"/>
          </a:p>
        </p:txBody>
      </p:sp>
    </p:spTree>
    <p:extLst>
      <p:ext uri="{BB962C8B-B14F-4D97-AF65-F5344CB8AC3E}">
        <p14:creationId xmlns:p14="http://schemas.microsoft.com/office/powerpoint/2010/main" val="2709082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343CD7-611E-4DAE-A3B3-E731B3EE6DEB}"/>
              </a:ext>
            </a:extLst>
          </p:cNvPr>
          <p:cNvSpPr>
            <a:spLocks noChangeAspect="1"/>
          </p:cNvSpPr>
          <p:nvPr/>
        </p:nvSpPr>
        <p:spPr>
          <a:xfrm>
            <a:off x="7628803" y="1477326"/>
            <a:ext cx="2962823" cy="3566160"/>
          </a:xfrm>
          <a:prstGeom prst="rect">
            <a:avLst/>
          </a:prstGeom>
          <a:solidFill>
            <a:srgbClr val="FFFF0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dirty="0"/>
              <a:t>26</a:t>
            </a:r>
            <a:endParaRPr lang="en-US" dirty="0"/>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29E4DCC-FF5B-4932-A50F-26B5C2CF9485}"/>
              </a:ext>
            </a:extLst>
          </p:cNvPr>
          <p:cNvSpPr/>
          <p:nvPr/>
        </p:nvSpPr>
        <p:spPr>
          <a:xfrm>
            <a:off x="1362075" y="5423808"/>
            <a:ext cx="228327"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TextBox 15">
            <a:extLst>
              <a:ext uri="{FF2B5EF4-FFF2-40B4-BE49-F238E27FC236}">
                <a16:creationId xmlns:a16="http://schemas.microsoft.com/office/drawing/2014/main" id="{38FCD3E6-77BE-4668-A36C-6B286F425CAB}"/>
              </a:ext>
            </a:extLst>
          </p:cNvPr>
          <p:cNvSpPr txBox="1"/>
          <p:nvPr/>
        </p:nvSpPr>
        <p:spPr>
          <a:xfrm>
            <a:off x="356518" y="91169"/>
            <a:ext cx="11756572" cy="923330"/>
          </a:xfrm>
          <a:prstGeom prst="rect">
            <a:avLst/>
          </a:prstGeom>
          <a:noFill/>
        </p:spPr>
        <p:txBody>
          <a:bodyPr wrap="square" rtlCol="0">
            <a:spAutoFit/>
          </a:bodyPr>
          <a:lstStyle/>
          <a:p>
            <a:r>
              <a:rPr lang="en-US" b="1" dirty="0"/>
              <a:t>REMEMBER: The box with the most points isn’t always the right box. Sometimes it is and sometimes it is not.</a:t>
            </a:r>
          </a:p>
          <a:p>
            <a:r>
              <a:rPr lang="en-US" b="1" dirty="0"/>
              <a:t>You only get points if you choose the right box! </a:t>
            </a:r>
          </a:p>
          <a:p>
            <a:endParaRPr lang="en-US" b="1" dirty="0"/>
          </a:p>
        </p:txBody>
      </p:sp>
    </p:spTree>
    <p:extLst>
      <p:ext uri="{BB962C8B-B14F-4D97-AF65-F5344CB8AC3E}">
        <p14:creationId xmlns:p14="http://schemas.microsoft.com/office/powerpoint/2010/main" val="11739599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buNone/>
            </a:pPr>
            <a:r>
              <a:rPr lang="en-US" b="1" dirty="0"/>
              <a:t>Try to get as many points as you can.</a:t>
            </a:r>
          </a:p>
          <a:p>
            <a:pPr marL="0" indent="0">
              <a:buNone/>
            </a:pPr>
            <a:endParaRPr lang="en-US" b="1" dirty="0"/>
          </a:p>
          <a:p>
            <a:pPr marL="0" indent="0">
              <a:buNone/>
            </a:pPr>
            <a:r>
              <a:rPr lang="en-US" b="1" dirty="0"/>
              <a:t>You will be able to add up all of the points you get and trade them in for a prize at the end of the game.</a:t>
            </a:r>
          </a:p>
          <a:p>
            <a:pPr marL="0" indent="0">
              <a:buNone/>
            </a:pPr>
            <a:endParaRPr lang="en-US" b="1" dirty="0"/>
          </a:p>
          <a:p>
            <a:pPr marL="0" indent="0">
              <a:buNone/>
            </a:pPr>
            <a:r>
              <a:rPr lang="en-US" b="1" dirty="0"/>
              <a:t>The more points you have, the better the prize you will get with your points.</a:t>
            </a:r>
            <a:endParaRPr lang="en-US" dirty="0"/>
          </a:p>
          <a:p>
            <a:endParaRPr lang="en-US" dirty="0"/>
          </a:p>
        </p:txBody>
      </p:sp>
    </p:spTree>
    <p:extLst>
      <p:ext uri="{BB962C8B-B14F-4D97-AF65-F5344CB8AC3E}">
        <p14:creationId xmlns:p14="http://schemas.microsoft.com/office/powerpoint/2010/main" val="31496630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29E4DCC-FF5B-4932-A50F-26B5C2CF9485}"/>
              </a:ext>
            </a:extLst>
          </p:cNvPr>
          <p:cNvSpPr/>
          <p:nvPr/>
        </p:nvSpPr>
        <p:spPr>
          <a:xfrm>
            <a:off x="1362075" y="5423808"/>
            <a:ext cx="1540846"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768C0572-DA38-49FE-A4BE-5E301AC22CC7}"/>
              </a:ext>
            </a:extLst>
          </p:cNvPr>
          <p:cNvSpPr txBox="1">
            <a:spLocks/>
          </p:cNvSpPr>
          <p:nvPr/>
        </p:nvSpPr>
        <p:spPr>
          <a:xfrm>
            <a:off x="838200" y="310201"/>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We have 3 different kinds of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There are small prizes, medium prizes, and bigger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When you get enough points for a small prize, the computer will show that you reached the small star.</a:t>
            </a:r>
            <a:endParaRPr lang="en-US" dirty="0"/>
          </a:p>
          <a:p>
            <a:endParaRPr lang="en-US" dirty="0"/>
          </a:p>
        </p:txBody>
      </p:sp>
    </p:spTree>
    <p:extLst>
      <p:ext uri="{BB962C8B-B14F-4D97-AF65-F5344CB8AC3E}">
        <p14:creationId xmlns:p14="http://schemas.microsoft.com/office/powerpoint/2010/main" val="20117643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29E4DCC-FF5B-4932-A50F-26B5C2CF9485}"/>
              </a:ext>
            </a:extLst>
          </p:cNvPr>
          <p:cNvSpPr/>
          <p:nvPr/>
        </p:nvSpPr>
        <p:spPr>
          <a:xfrm flipH="1">
            <a:off x="1438463" y="5423808"/>
            <a:ext cx="4570156"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768C0572-DA38-49FE-A4BE-5E301AC22CC7}"/>
              </a:ext>
            </a:extLst>
          </p:cNvPr>
          <p:cNvSpPr txBox="1">
            <a:spLocks/>
          </p:cNvSpPr>
          <p:nvPr/>
        </p:nvSpPr>
        <p:spPr>
          <a:xfrm>
            <a:off x="838200" y="310201"/>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We have 3 different kinds of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There are small prizes, medium prizes, and bigger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When you get enough points for a medium prize, the computer will show that you reached the middle star.</a:t>
            </a:r>
            <a:endParaRPr lang="en-US" dirty="0"/>
          </a:p>
          <a:p>
            <a:endParaRPr lang="en-US" dirty="0"/>
          </a:p>
        </p:txBody>
      </p:sp>
    </p:spTree>
    <p:extLst>
      <p:ext uri="{BB962C8B-B14F-4D97-AF65-F5344CB8AC3E}">
        <p14:creationId xmlns:p14="http://schemas.microsoft.com/office/powerpoint/2010/main" val="11438255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29E4DCC-FF5B-4932-A50F-26B5C2CF9485}"/>
              </a:ext>
            </a:extLst>
          </p:cNvPr>
          <p:cNvSpPr/>
          <p:nvPr/>
        </p:nvSpPr>
        <p:spPr>
          <a:xfrm>
            <a:off x="1362074" y="5423808"/>
            <a:ext cx="7816277"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768C0572-DA38-49FE-A4BE-5E301AC22CC7}"/>
              </a:ext>
            </a:extLst>
          </p:cNvPr>
          <p:cNvSpPr txBox="1">
            <a:spLocks/>
          </p:cNvSpPr>
          <p:nvPr/>
        </p:nvSpPr>
        <p:spPr>
          <a:xfrm>
            <a:off x="838200" y="310201"/>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We have 3 different kinds of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There are small prizes, medium prizes, and bigger prizes.</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And when you get enough points to choose the best prize, the computer will show that you reached the big star at the end.</a:t>
            </a:r>
            <a:endParaRPr lang="en-US" dirty="0"/>
          </a:p>
          <a:p>
            <a:endParaRPr lang="en-US" dirty="0"/>
          </a:p>
        </p:txBody>
      </p:sp>
    </p:spTree>
    <p:extLst>
      <p:ext uri="{BB962C8B-B14F-4D97-AF65-F5344CB8AC3E}">
        <p14:creationId xmlns:p14="http://schemas.microsoft.com/office/powerpoint/2010/main" val="1449918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29E4DCC-FF5B-4932-A50F-26B5C2CF9485}"/>
              </a:ext>
            </a:extLst>
          </p:cNvPr>
          <p:cNvSpPr/>
          <p:nvPr/>
        </p:nvSpPr>
        <p:spPr>
          <a:xfrm>
            <a:off x="1362075" y="5423808"/>
            <a:ext cx="7638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8" name="TextBox 7">
            <a:extLst>
              <a:ext uri="{FF2B5EF4-FFF2-40B4-BE49-F238E27FC236}">
                <a16:creationId xmlns:a16="http://schemas.microsoft.com/office/drawing/2014/main" id="{D9D80B42-D089-4C0A-B5A2-A194D49C1716}"/>
              </a:ext>
            </a:extLst>
          </p:cNvPr>
          <p:cNvSpPr txBox="1"/>
          <p:nvPr/>
        </p:nvSpPr>
        <p:spPr>
          <a:xfrm>
            <a:off x="816429" y="304800"/>
            <a:ext cx="6381750" cy="369332"/>
          </a:xfrm>
          <a:prstGeom prst="rect">
            <a:avLst/>
          </a:prstGeom>
          <a:noFill/>
        </p:spPr>
        <p:txBody>
          <a:bodyPr wrap="none" rtlCol="0">
            <a:spAutoFit/>
          </a:bodyPr>
          <a:lstStyle/>
          <a:p>
            <a:r>
              <a:rPr lang="en-US" dirty="0"/>
              <a:t>When you start, the computer screen will look something like this. </a:t>
            </a:r>
          </a:p>
        </p:txBody>
      </p:sp>
    </p:spTree>
    <p:extLst>
      <p:ext uri="{BB962C8B-B14F-4D97-AF65-F5344CB8AC3E}">
        <p14:creationId xmlns:p14="http://schemas.microsoft.com/office/powerpoint/2010/main" val="3095238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lgn="ctr">
              <a:buNone/>
            </a:pPr>
            <a:r>
              <a:rPr lang="en-US" altLang="zh-CN" dirty="0"/>
              <a:t>Each</a:t>
            </a:r>
            <a:r>
              <a:rPr lang="zh-CN" altLang="en-US" dirty="0"/>
              <a:t> </a:t>
            </a:r>
            <a:r>
              <a:rPr lang="en-US" altLang="zh-CN" dirty="0"/>
              <a:t>time,</a:t>
            </a:r>
            <a:r>
              <a:rPr lang="zh-CN" altLang="en-US" dirty="0"/>
              <a:t> </a:t>
            </a:r>
            <a:r>
              <a:rPr lang="en-US" altLang="zh-CN" dirty="0"/>
              <a:t>one</a:t>
            </a:r>
            <a:r>
              <a:rPr lang="zh-CN" altLang="en-US" dirty="0"/>
              <a:t> </a:t>
            </a:r>
            <a:r>
              <a:rPr lang="en-US" altLang="zh-CN" dirty="0"/>
              <a:t>of</a:t>
            </a:r>
            <a:r>
              <a:rPr lang="zh-CN" altLang="en-US" dirty="0"/>
              <a:t> </a:t>
            </a:r>
            <a:r>
              <a:rPr lang="en-US" altLang="zh-CN" dirty="0"/>
              <a:t>the</a:t>
            </a:r>
            <a:r>
              <a:rPr lang="zh-CN" altLang="en-US" dirty="0"/>
              <a:t> </a:t>
            </a:r>
            <a:r>
              <a:rPr lang="en-US" dirty="0"/>
              <a:t>cards</a:t>
            </a:r>
            <a:r>
              <a:rPr lang="zh-CN" altLang="en-US" dirty="0"/>
              <a:t> </a:t>
            </a:r>
            <a:r>
              <a:rPr lang="en-US" altLang="zh-CN" dirty="0"/>
              <a:t>will</a:t>
            </a:r>
            <a:r>
              <a:rPr lang="zh-CN" altLang="en-US" dirty="0"/>
              <a:t> </a:t>
            </a:r>
            <a:r>
              <a:rPr lang="en-US" altLang="zh-CN" dirty="0"/>
              <a:t>give</a:t>
            </a:r>
            <a:r>
              <a:rPr lang="zh-CN" altLang="en-US" dirty="0"/>
              <a:t> </a:t>
            </a:r>
            <a:r>
              <a:rPr lang="en-US" altLang="zh-CN" dirty="0"/>
              <a:t>you</a:t>
            </a:r>
            <a:r>
              <a:rPr lang="zh-CN" altLang="en-US" dirty="0"/>
              <a:t> </a:t>
            </a:r>
            <a:r>
              <a:rPr lang="en-US" altLang="zh-CN" dirty="0"/>
              <a:t>rewards.</a:t>
            </a:r>
            <a:r>
              <a:rPr lang="zh-CN" altLang="en-US" dirty="0"/>
              <a:t> </a:t>
            </a:r>
            <a:endParaRPr lang="en-US" altLang="zh-CN" dirty="0"/>
          </a:p>
          <a:p>
            <a:pPr marL="0" indent="0" algn="ctr">
              <a:buNone/>
            </a:pPr>
            <a:r>
              <a:rPr lang="en-US" altLang="zh-CN" dirty="0"/>
              <a:t>Sometimes</a:t>
            </a:r>
            <a:r>
              <a:rPr lang="zh-CN" altLang="en-US" dirty="0"/>
              <a:t> </a:t>
            </a:r>
            <a:r>
              <a:rPr lang="en-US" altLang="zh-CN" dirty="0"/>
              <a:t>it’s</a:t>
            </a:r>
            <a:r>
              <a:rPr lang="zh-CN" altLang="en-US" dirty="0"/>
              <a:t> </a:t>
            </a:r>
            <a:r>
              <a:rPr lang="en-US" altLang="zh-CN" dirty="0"/>
              <a:t>the</a:t>
            </a:r>
            <a:r>
              <a:rPr lang="zh-CN" altLang="en-US" dirty="0"/>
              <a:t> </a:t>
            </a:r>
            <a:r>
              <a:rPr lang="en-US" altLang="zh-CN" dirty="0">
                <a:solidFill>
                  <a:schemeClr val="accent1"/>
                </a:solidFill>
              </a:rPr>
              <a:t>blue</a:t>
            </a:r>
            <a:r>
              <a:rPr lang="zh-CN" altLang="en-US" dirty="0">
                <a:solidFill>
                  <a:schemeClr val="accent1"/>
                </a:solidFill>
              </a:rPr>
              <a:t> </a:t>
            </a:r>
            <a:r>
              <a:rPr lang="en-US" altLang="zh-CN" dirty="0">
                <a:solidFill>
                  <a:schemeClr val="accent1"/>
                </a:solidFill>
              </a:rPr>
              <a:t>one.</a:t>
            </a:r>
          </a:p>
          <a:p>
            <a:pPr marL="0" indent="0" algn="ctr">
              <a:buNone/>
            </a:pPr>
            <a:r>
              <a:rPr lang="en-US" altLang="zh-CN" dirty="0"/>
              <a:t>Sometimes</a:t>
            </a:r>
            <a:r>
              <a:rPr lang="zh-CN" altLang="en-US" dirty="0"/>
              <a:t> </a:t>
            </a:r>
            <a:r>
              <a:rPr lang="en-US" altLang="zh-CN" dirty="0"/>
              <a:t>it’s</a:t>
            </a:r>
            <a:r>
              <a:rPr lang="zh-CN" altLang="en-US" dirty="0"/>
              <a:t> </a:t>
            </a:r>
            <a:r>
              <a:rPr lang="en-US" altLang="zh-CN" dirty="0"/>
              <a:t>the</a:t>
            </a:r>
            <a:r>
              <a:rPr lang="zh-CN" altLang="en-US" dirty="0"/>
              <a:t> </a:t>
            </a:r>
            <a:r>
              <a:rPr lang="en-US" altLang="zh-CN" dirty="0">
                <a:solidFill>
                  <a:schemeClr val="accent6"/>
                </a:solidFill>
              </a:rPr>
              <a:t>green</a:t>
            </a:r>
            <a:r>
              <a:rPr lang="zh-CN" altLang="en-US" dirty="0">
                <a:solidFill>
                  <a:schemeClr val="accent6"/>
                </a:solidFill>
              </a:rPr>
              <a:t> </a:t>
            </a:r>
            <a:r>
              <a:rPr lang="en-US" altLang="zh-CN" dirty="0">
                <a:solidFill>
                  <a:schemeClr val="accent6"/>
                </a:solidFill>
              </a:rPr>
              <a:t>one.</a:t>
            </a:r>
            <a:endParaRPr lang="en-US" dirty="0">
              <a:solidFill>
                <a:schemeClr val="accent6"/>
              </a:solidFill>
            </a:endParaRPr>
          </a:p>
        </p:txBody>
      </p:sp>
      <p:sp>
        <p:nvSpPr>
          <p:cNvPr id="6" name="Rectangle 5">
            <a:extLst>
              <a:ext uri="{FF2B5EF4-FFF2-40B4-BE49-F238E27FC236}">
                <a16:creationId xmlns:a16="http://schemas.microsoft.com/office/drawing/2014/main" id="{0EF9AFB9-60A4-468A-8226-F8AABCF3296D}"/>
              </a:ext>
            </a:extLst>
          </p:cNvPr>
          <p:cNvSpPr>
            <a:spLocks noChangeAspect="1"/>
          </p:cNvSpPr>
          <p:nvPr/>
        </p:nvSpPr>
        <p:spPr>
          <a:xfrm>
            <a:off x="1710924"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DD8CD1F-B070-449F-9756-5FF01C104667}"/>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50607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A81B5C-E1ED-4EA5-946F-92419094DFA0}"/>
              </a:ext>
            </a:extLst>
          </p:cNvPr>
          <p:cNvSpPr txBox="1"/>
          <p:nvPr/>
        </p:nvSpPr>
        <p:spPr>
          <a:xfrm>
            <a:off x="5161228" y="1260117"/>
            <a:ext cx="1512786" cy="584775"/>
          </a:xfrm>
          <a:prstGeom prst="rect">
            <a:avLst/>
          </a:prstGeom>
          <a:noFill/>
        </p:spPr>
        <p:txBody>
          <a:bodyPr wrap="none" rtlCol="0">
            <a:spAutoFit/>
          </a:bodyPr>
          <a:lstStyle/>
          <a:p>
            <a:r>
              <a:rPr lang="en-US" sz="3200" dirty="0"/>
              <a:t>Score: 0</a:t>
            </a:r>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007B1C-F1E9-450B-A601-EE33B1972C74}"/>
              </a:ext>
            </a:extLst>
          </p:cNvPr>
          <p:cNvSpPr>
            <a:spLocks noChangeAspect="1"/>
          </p:cNvSpPr>
          <p:nvPr/>
        </p:nvSpPr>
        <p:spPr>
          <a:xfrm>
            <a:off x="1590402" y="1660206"/>
            <a:ext cx="2658943" cy="3200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Rectangle 15">
            <a:extLst>
              <a:ext uri="{FF2B5EF4-FFF2-40B4-BE49-F238E27FC236}">
                <a16:creationId xmlns:a16="http://schemas.microsoft.com/office/drawing/2014/main" id="{B5528E37-0BCB-43D1-9F07-4FFB2C7C6379}"/>
              </a:ext>
            </a:extLst>
          </p:cNvPr>
          <p:cNvSpPr/>
          <p:nvPr/>
        </p:nvSpPr>
        <p:spPr>
          <a:xfrm>
            <a:off x="1362075" y="5423808"/>
            <a:ext cx="7638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6D774C5B-257C-4482-BA12-4B0C9A930C1C}"/>
              </a:ext>
            </a:extLst>
          </p:cNvPr>
          <p:cNvSpPr txBox="1"/>
          <p:nvPr/>
        </p:nvSpPr>
        <p:spPr>
          <a:xfrm>
            <a:off x="79021" y="91169"/>
            <a:ext cx="5854878" cy="1015663"/>
          </a:xfrm>
          <a:prstGeom prst="rect">
            <a:avLst/>
          </a:prstGeom>
          <a:noFill/>
        </p:spPr>
        <p:txBody>
          <a:bodyPr wrap="square" rtlCol="0">
            <a:spAutoFit/>
          </a:bodyPr>
          <a:lstStyle/>
          <a:p>
            <a:r>
              <a:rPr lang="en-US" sz="2000" b="1" dirty="0"/>
              <a:t>To choose the box on THIS side of the screen, press the left arrow key. </a:t>
            </a:r>
          </a:p>
          <a:p>
            <a:endParaRPr lang="en-US" sz="2000" b="1" dirty="0"/>
          </a:p>
        </p:txBody>
      </p:sp>
      <p:sp>
        <p:nvSpPr>
          <p:cNvPr id="2" name="Down Arrow 1"/>
          <p:cNvSpPr/>
          <p:nvPr/>
        </p:nvSpPr>
        <p:spPr>
          <a:xfrm>
            <a:off x="2998949" y="715015"/>
            <a:ext cx="928508" cy="779046"/>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02173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3007B1C-F1E9-450B-A601-EE33B1972C74}"/>
              </a:ext>
            </a:extLst>
          </p:cNvPr>
          <p:cNvSpPr>
            <a:spLocks noChangeAspect="1"/>
          </p:cNvSpPr>
          <p:nvPr/>
        </p:nvSpPr>
        <p:spPr>
          <a:xfrm>
            <a:off x="7802088" y="1660206"/>
            <a:ext cx="2658943" cy="3200400"/>
          </a:xfrm>
          <a:prstGeom prst="rect">
            <a:avLst/>
          </a:prstGeom>
          <a:ln>
            <a:no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400" dirty="0"/>
              <a:t>26</a:t>
            </a:r>
            <a:endParaRPr lang="en-US" dirty="0"/>
          </a:p>
        </p:txBody>
      </p:sp>
      <p:sp>
        <p:nvSpPr>
          <p:cNvPr id="4" name="TextBox 3">
            <a:extLst>
              <a:ext uri="{FF2B5EF4-FFF2-40B4-BE49-F238E27FC236}">
                <a16:creationId xmlns:a16="http://schemas.microsoft.com/office/drawing/2014/main" id="{59A81B5C-E1ED-4EA5-946F-92419094DFA0}"/>
              </a:ext>
            </a:extLst>
          </p:cNvPr>
          <p:cNvSpPr txBox="1"/>
          <p:nvPr/>
        </p:nvSpPr>
        <p:spPr>
          <a:xfrm>
            <a:off x="5161228" y="1260117"/>
            <a:ext cx="1512786" cy="584775"/>
          </a:xfrm>
          <a:prstGeom prst="rect">
            <a:avLst/>
          </a:prstGeom>
          <a:noFill/>
        </p:spPr>
        <p:txBody>
          <a:bodyPr wrap="none" rtlCol="0">
            <a:spAutoFit/>
          </a:bodyPr>
          <a:lstStyle/>
          <a:p>
            <a:r>
              <a:rPr lang="en-US" sz="3200" dirty="0"/>
              <a:t>Score: 0</a:t>
            </a:r>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Rectangle 15">
            <a:extLst>
              <a:ext uri="{FF2B5EF4-FFF2-40B4-BE49-F238E27FC236}">
                <a16:creationId xmlns:a16="http://schemas.microsoft.com/office/drawing/2014/main" id="{B5528E37-0BCB-43D1-9F07-4FFB2C7C6379}"/>
              </a:ext>
            </a:extLst>
          </p:cNvPr>
          <p:cNvSpPr/>
          <p:nvPr/>
        </p:nvSpPr>
        <p:spPr>
          <a:xfrm>
            <a:off x="1362075" y="5423808"/>
            <a:ext cx="7638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6D774C5B-257C-4482-BA12-4B0C9A930C1C}"/>
              </a:ext>
            </a:extLst>
          </p:cNvPr>
          <p:cNvSpPr txBox="1"/>
          <p:nvPr/>
        </p:nvSpPr>
        <p:spPr>
          <a:xfrm>
            <a:off x="6237342" y="91169"/>
            <a:ext cx="5854878" cy="1015663"/>
          </a:xfrm>
          <a:prstGeom prst="rect">
            <a:avLst/>
          </a:prstGeom>
          <a:noFill/>
        </p:spPr>
        <p:txBody>
          <a:bodyPr wrap="square" rtlCol="0">
            <a:spAutoFit/>
          </a:bodyPr>
          <a:lstStyle/>
          <a:p>
            <a:pPr algn="r"/>
            <a:r>
              <a:rPr lang="en-US" sz="2000" b="1" dirty="0"/>
              <a:t>To choose the box on THIS side of the screen, press the right arrow key. </a:t>
            </a:r>
          </a:p>
          <a:p>
            <a:pPr algn="r"/>
            <a:endParaRPr lang="en-US" sz="2000" b="1" dirty="0"/>
          </a:p>
        </p:txBody>
      </p:sp>
      <p:sp>
        <p:nvSpPr>
          <p:cNvPr id="2" name="Down Arrow 1"/>
          <p:cNvSpPr/>
          <p:nvPr/>
        </p:nvSpPr>
        <p:spPr>
          <a:xfrm>
            <a:off x="7951221" y="715015"/>
            <a:ext cx="928508" cy="779046"/>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13481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343CD7-611E-4DAE-A3B3-E731B3EE6DEB}"/>
              </a:ext>
            </a:extLst>
          </p:cNvPr>
          <p:cNvSpPr>
            <a:spLocks noChangeAspect="1"/>
          </p:cNvSpPr>
          <p:nvPr/>
        </p:nvSpPr>
        <p:spPr>
          <a:xfrm>
            <a:off x="7628803" y="1477326"/>
            <a:ext cx="2962823" cy="3566160"/>
          </a:xfrm>
          <a:prstGeom prst="rect">
            <a:avLst/>
          </a:prstGeom>
          <a:solidFill>
            <a:srgbClr val="FFFF0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dirty="0"/>
              <a:t>26</a:t>
            </a:r>
            <a:endParaRPr lang="en-US" dirty="0"/>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29E4DCC-FF5B-4932-A50F-26B5C2CF9485}"/>
              </a:ext>
            </a:extLst>
          </p:cNvPr>
          <p:cNvSpPr/>
          <p:nvPr/>
        </p:nvSpPr>
        <p:spPr>
          <a:xfrm>
            <a:off x="1362075" y="5423808"/>
            <a:ext cx="228327"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TextBox 15">
            <a:extLst>
              <a:ext uri="{FF2B5EF4-FFF2-40B4-BE49-F238E27FC236}">
                <a16:creationId xmlns:a16="http://schemas.microsoft.com/office/drawing/2014/main" id="{38FCD3E6-77BE-4668-A36C-6B286F425CAB}"/>
              </a:ext>
            </a:extLst>
          </p:cNvPr>
          <p:cNvSpPr txBox="1"/>
          <p:nvPr/>
        </p:nvSpPr>
        <p:spPr>
          <a:xfrm>
            <a:off x="356518" y="91169"/>
            <a:ext cx="11756572" cy="646331"/>
          </a:xfrm>
          <a:prstGeom prst="rect">
            <a:avLst/>
          </a:prstGeom>
          <a:noFill/>
        </p:spPr>
        <p:txBody>
          <a:bodyPr wrap="square" rtlCol="0">
            <a:spAutoFit/>
          </a:bodyPr>
          <a:lstStyle/>
          <a:p>
            <a:r>
              <a:rPr lang="en-US" b="1" dirty="0"/>
              <a:t>After you pick the blue or green box, the one that was the right choice will light up. </a:t>
            </a:r>
          </a:p>
          <a:p>
            <a:endParaRPr lang="en-US" b="1" dirty="0"/>
          </a:p>
        </p:txBody>
      </p:sp>
    </p:spTree>
    <p:extLst>
      <p:ext uri="{BB962C8B-B14F-4D97-AF65-F5344CB8AC3E}">
        <p14:creationId xmlns:p14="http://schemas.microsoft.com/office/powerpoint/2010/main" val="932477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343CD7-611E-4DAE-A3B3-E731B3EE6DEB}"/>
              </a:ext>
            </a:extLst>
          </p:cNvPr>
          <p:cNvSpPr>
            <a:spLocks noChangeAspect="1"/>
          </p:cNvSpPr>
          <p:nvPr/>
        </p:nvSpPr>
        <p:spPr>
          <a:xfrm>
            <a:off x="7628803" y="1477326"/>
            <a:ext cx="2962823" cy="3566160"/>
          </a:xfrm>
          <a:prstGeom prst="rect">
            <a:avLst/>
          </a:prstGeom>
          <a:solidFill>
            <a:srgbClr val="FFFF0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dirty="0"/>
              <a:t>26</a:t>
            </a:r>
            <a:endParaRPr lang="en-US" dirty="0"/>
          </a:p>
        </p:txBody>
      </p:sp>
      <p:sp>
        <p:nvSpPr>
          <p:cNvPr id="6" name="Oval 5">
            <a:extLst>
              <a:ext uri="{FF2B5EF4-FFF2-40B4-BE49-F238E27FC236}">
                <a16:creationId xmlns:a16="http://schemas.microsoft.com/office/drawing/2014/main" id="{7C710C68-7948-45CC-8B36-9AAAC957CA29}"/>
              </a:ext>
            </a:extLst>
          </p:cNvPr>
          <p:cNvSpPr/>
          <p:nvPr/>
        </p:nvSpPr>
        <p:spPr>
          <a:xfrm>
            <a:off x="5850947" y="3214686"/>
            <a:ext cx="133350" cy="13811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29E4DCC-FF5B-4932-A50F-26B5C2CF9485}"/>
              </a:ext>
            </a:extLst>
          </p:cNvPr>
          <p:cNvSpPr/>
          <p:nvPr/>
        </p:nvSpPr>
        <p:spPr>
          <a:xfrm>
            <a:off x="1362075" y="5423808"/>
            <a:ext cx="228327"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638BD808-D21C-40C3-B4C3-7E8E5B19BA21}"/>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2" name="Star: 5 Points 11">
            <a:extLst>
              <a:ext uri="{FF2B5EF4-FFF2-40B4-BE49-F238E27FC236}">
                <a16:creationId xmlns:a16="http://schemas.microsoft.com/office/drawing/2014/main" id="{E9C6C4B7-F26F-4BE7-8A72-A542965A9D98}"/>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13" name="Star: 5 Points 12">
            <a:extLst>
              <a:ext uri="{FF2B5EF4-FFF2-40B4-BE49-F238E27FC236}">
                <a16:creationId xmlns:a16="http://schemas.microsoft.com/office/drawing/2014/main" id="{2110B3D4-907C-4B93-820F-4DA968881A05}"/>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16" name="TextBox 15">
            <a:extLst>
              <a:ext uri="{FF2B5EF4-FFF2-40B4-BE49-F238E27FC236}">
                <a16:creationId xmlns:a16="http://schemas.microsoft.com/office/drawing/2014/main" id="{38FCD3E6-77BE-4668-A36C-6B286F425CAB}"/>
              </a:ext>
            </a:extLst>
          </p:cNvPr>
          <p:cNvSpPr txBox="1"/>
          <p:nvPr/>
        </p:nvSpPr>
        <p:spPr>
          <a:xfrm>
            <a:off x="356518" y="91169"/>
            <a:ext cx="11756572" cy="923330"/>
          </a:xfrm>
          <a:prstGeom prst="rect">
            <a:avLst/>
          </a:prstGeom>
          <a:noFill/>
        </p:spPr>
        <p:txBody>
          <a:bodyPr wrap="square" rtlCol="0">
            <a:spAutoFit/>
          </a:bodyPr>
          <a:lstStyle/>
          <a:p>
            <a:r>
              <a:rPr lang="en-US" b="1" dirty="0"/>
              <a:t>REMEMBER: The box with the most points isn’t always the right box. Sometimes it is and sometimes it is not.</a:t>
            </a:r>
          </a:p>
          <a:p>
            <a:r>
              <a:rPr lang="en-US" b="1" dirty="0"/>
              <a:t>You only get points if you choose the right box! </a:t>
            </a:r>
          </a:p>
          <a:p>
            <a:endParaRPr lang="en-US" b="1" dirty="0"/>
          </a:p>
        </p:txBody>
      </p:sp>
    </p:spTree>
    <p:extLst>
      <p:ext uri="{BB962C8B-B14F-4D97-AF65-F5344CB8AC3E}">
        <p14:creationId xmlns:p14="http://schemas.microsoft.com/office/powerpoint/2010/main" val="17045109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buNone/>
            </a:pPr>
            <a:r>
              <a:rPr lang="en-US" dirty="0"/>
              <a:t>If you reach the small star, you will win $5.</a:t>
            </a:r>
          </a:p>
          <a:p>
            <a:pPr marL="0" indent="0">
              <a:buNone/>
            </a:pPr>
            <a:endParaRPr lang="en-US" dirty="0"/>
          </a:p>
          <a:p>
            <a:pPr marL="0" indent="0">
              <a:buNone/>
            </a:pPr>
            <a:r>
              <a:rPr lang="en-US" sz="3200" dirty="0"/>
              <a:t>If you reach the medium star, you will win $10</a:t>
            </a:r>
          </a:p>
          <a:p>
            <a:pPr marL="0" indent="0">
              <a:buNone/>
            </a:pPr>
            <a:endParaRPr lang="en-US" sz="3200" dirty="0"/>
          </a:p>
          <a:p>
            <a:pPr marL="0" indent="0">
              <a:buNone/>
            </a:pPr>
            <a:r>
              <a:rPr lang="en-US" sz="3600" dirty="0"/>
              <a:t>If you reach the big star, you will win </a:t>
            </a:r>
            <a:r>
              <a:rPr lang="en-US" sz="3600" b="1" dirty="0"/>
              <a:t>$20</a:t>
            </a:r>
          </a:p>
          <a:p>
            <a:endParaRPr lang="en-US" dirty="0"/>
          </a:p>
        </p:txBody>
      </p:sp>
      <p:sp>
        <p:nvSpPr>
          <p:cNvPr id="4" name="Rectangle 3">
            <a:extLst>
              <a:ext uri="{FF2B5EF4-FFF2-40B4-BE49-F238E27FC236}">
                <a16:creationId xmlns:a16="http://schemas.microsoft.com/office/drawing/2014/main" id="{76D93D4B-4442-4144-84CF-6753011E84F3}"/>
              </a:ext>
            </a:extLst>
          </p:cNvPr>
          <p:cNvSpPr/>
          <p:nvPr/>
        </p:nvSpPr>
        <p:spPr>
          <a:xfrm>
            <a:off x="1362075" y="5423808"/>
            <a:ext cx="1577068" cy="438150"/>
          </a:xfrm>
          <a:prstGeom prst="rect">
            <a:avLst/>
          </a:prstGeom>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 name="Star: 5 Points 4">
            <a:extLst>
              <a:ext uri="{FF2B5EF4-FFF2-40B4-BE49-F238E27FC236}">
                <a16:creationId xmlns:a16="http://schemas.microsoft.com/office/drawing/2014/main" id="{84198122-13B0-4AD1-9380-A3713D575A13}"/>
              </a:ext>
            </a:extLst>
          </p:cNvPr>
          <p:cNvSpPr/>
          <p:nvPr/>
        </p:nvSpPr>
        <p:spPr>
          <a:xfrm>
            <a:off x="2624137" y="6105526"/>
            <a:ext cx="528638" cy="53340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6" name="Star: 5 Points 5">
            <a:extLst>
              <a:ext uri="{FF2B5EF4-FFF2-40B4-BE49-F238E27FC236}">
                <a16:creationId xmlns:a16="http://schemas.microsoft.com/office/drawing/2014/main" id="{26992377-B5FE-44ED-B45B-2FB55D2E445D}"/>
              </a:ext>
            </a:extLst>
          </p:cNvPr>
          <p:cNvSpPr>
            <a:spLocks noChangeAspect="1"/>
          </p:cNvSpPr>
          <p:nvPr/>
        </p:nvSpPr>
        <p:spPr>
          <a:xfrm>
            <a:off x="5600438" y="5998846"/>
            <a:ext cx="634366" cy="64008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7" name="Star: 5 Points 6">
            <a:extLst>
              <a:ext uri="{FF2B5EF4-FFF2-40B4-BE49-F238E27FC236}">
                <a16:creationId xmlns:a16="http://schemas.microsoft.com/office/drawing/2014/main" id="{D61AAC97-D016-478E-97EA-0DA2432516B0}"/>
              </a:ext>
            </a:extLst>
          </p:cNvPr>
          <p:cNvSpPr>
            <a:spLocks noChangeAspect="1"/>
          </p:cNvSpPr>
          <p:nvPr/>
        </p:nvSpPr>
        <p:spPr>
          <a:xfrm>
            <a:off x="8757692" y="5927818"/>
            <a:ext cx="724990" cy="73152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57EC5F53-B994-493E-B5B3-EE2D1C71C800}"/>
              </a:ext>
            </a:extLst>
          </p:cNvPr>
          <p:cNvCxnSpPr/>
          <p:nvPr/>
        </p:nvCxnSpPr>
        <p:spPr>
          <a:xfrm>
            <a:off x="1447800" y="4865914"/>
            <a:ext cx="141514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293973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9F87-5013-4821-A157-E9F63ECD61C4}"/>
              </a:ext>
            </a:extLst>
          </p:cNvPr>
          <p:cNvSpPr>
            <a:spLocks noGrp="1"/>
          </p:cNvSpPr>
          <p:nvPr>
            <p:ph type="title"/>
          </p:nvPr>
        </p:nvSpPr>
        <p:spPr/>
        <p:txBody>
          <a:bodyPr/>
          <a:lstStyle/>
          <a:p>
            <a:r>
              <a:rPr lang="en-US" b="1" i="1" u="sng" dirty="0"/>
              <a:t>Here are some hints to help you win</a:t>
            </a:r>
            <a:br>
              <a:rPr lang="en-US" dirty="0"/>
            </a:br>
            <a:endParaRPr lang="en-US" dirty="0"/>
          </a:p>
        </p:txBody>
      </p:sp>
      <p:sp>
        <p:nvSpPr>
          <p:cNvPr id="3" name="Content Placeholder 2">
            <a:extLst>
              <a:ext uri="{FF2B5EF4-FFF2-40B4-BE49-F238E27FC236}">
                <a16:creationId xmlns:a16="http://schemas.microsoft.com/office/drawing/2014/main" id="{10BCF48E-C6AE-43EA-965D-6F622F354B8D}"/>
              </a:ext>
            </a:extLst>
          </p:cNvPr>
          <p:cNvSpPr>
            <a:spLocks noGrp="1"/>
          </p:cNvSpPr>
          <p:nvPr>
            <p:ph idx="1"/>
          </p:nvPr>
        </p:nvSpPr>
        <p:spPr/>
        <p:txBody>
          <a:bodyPr/>
          <a:lstStyle/>
          <a:p>
            <a:r>
              <a:rPr lang="en-US" dirty="0"/>
              <a:t>In each game, only color is going to be right most of the time. It will not be right every time. But you should try to figure out which color usually wins. </a:t>
            </a:r>
          </a:p>
          <a:p>
            <a:r>
              <a:rPr lang="en-US" dirty="0"/>
              <a:t>Remember, that no color is always going to win. Sometime you might want to take a chance to earn A LOT of points even if you are not sure which color will win.</a:t>
            </a:r>
          </a:p>
          <a:p>
            <a:endParaRPr lang="en-US" dirty="0"/>
          </a:p>
        </p:txBody>
      </p:sp>
    </p:spTree>
    <p:extLst>
      <p:ext uri="{BB962C8B-B14F-4D97-AF65-F5344CB8AC3E}">
        <p14:creationId xmlns:p14="http://schemas.microsoft.com/office/powerpoint/2010/main" val="100641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9F87-5013-4821-A157-E9F63ECD61C4}"/>
              </a:ext>
            </a:extLst>
          </p:cNvPr>
          <p:cNvSpPr>
            <a:spLocks noGrp="1"/>
          </p:cNvSpPr>
          <p:nvPr>
            <p:ph type="title"/>
          </p:nvPr>
        </p:nvSpPr>
        <p:spPr>
          <a:xfrm>
            <a:off x="838200" y="2905061"/>
            <a:ext cx="10515600" cy="1325563"/>
          </a:xfrm>
        </p:spPr>
        <p:txBody>
          <a:bodyPr>
            <a:normAutofit fontScale="90000"/>
          </a:bodyPr>
          <a:lstStyle/>
          <a:p>
            <a:r>
              <a:rPr lang="en-US" b="1" dirty="0"/>
              <a:t>OK, before we start, can you say the rules back to me, so I can be sure you understand.</a:t>
            </a:r>
            <a:br>
              <a:rPr lang="en-US" b="1" dirty="0"/>
            </a:br>
            <a:br>
              <a:rPr lang="en-US" b="1" dirty="0"/>
            </a:br>
            <a:r>
              <a:rPr lang="en-US" b="1" dirty="0"/>
              <a:t>It is ok to ask questions and we can also</a:t>
            </a:r>
            <a:br>
              <a:rPr lang="en-US" b="1" dirty="0"/>
            </a:br>
            <a:r>
              <a:rPr lang="en-US" b="1" dirty="0"/>
              <a:t>go over the instructions again if you want to.</a:t>
            </a:r>
            <a:br>
              <a:rPr lang="en-US" dirty="0"/>
            </a:br>
            <a:endParaRPr lang="en-US" dirty="0"/>
          </a:p>
        </p:txBody>
      </p:sp>
    </p:spTree>
    <p:extLst>
      <p:ext uri="{BB962C8B-B14F-4D97-AF65-F5344CB8AC3E}">
        <p14:creationId xmlns:p14="http://schemas.microsoft.com/office/powerpoint/2010/main" val="21241916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9F87-5013-4821-A157-E9F63ECD61C4}"/>
              </a:ext>
            </a:extLst>
          </p:cNvPr>
          <p:cNvSpPr>
            <a:spLocks noGrp="1"/>
          </p:cNvSpPr>
          <p:nvPr>
            <p:ph type="title"/>
          </p:nvPr>
        </p:nvSpPr>
        <p:spPr>
          <a:xfrm>
            <a:off x="3250298" y="2723637"/>
            <a:ext cx="7763823" cy="1325563"/>
          </a:xfrm>
        </p:spPr>
        <p:txBody>
          <a:bodyPr>
            <a:noAutofit/>
          </a:bodyPr>
          <a:lstStyle/>
          <a:p>
            <a:r>
              <a:rPr lang="en-US" sz="9600" b="1" dirty="0"/>
              <a:t>Good Luck!</a:t>
            </a:r>
            <a:endParaRPr lang="en-US" sz="9600" dirty="0"/>
          </a:p>
        </p:txBody>
      </p:sp>
      <p:sp>
        <p:nvSpPr>
          <p:cNvPr id="3" name="Star: 5 Points 6">
            <a:extLst>
              <a:ext uri="{FF2B5EF4-FFF2-40B4-BE49-F238E27FC236}">
                <a16:creationId xmlns:a16="http://schemas.microsoft.com/office/drawing/2014/main" id="{D61AAC97-D016-478E-97EA-0DA2432516B0}"/>
              </a:ext>
            </a:extLst>
          </p:cNvPr>
          <p:cNvSpPr>
            <a:spLocks noChangeAspect="1"/>
          </p:cNvSpPr>
          <p:nvPr/>
        </p:nvSpPr>
        <p:spPr>
          <a:xfrm>
            <a:off x="8879522" y="3907688"/>
            <a:ext cx="2727087" cy="2751650"/>
          </a:xfrm>
          <a:prstGeom prst="star5">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pic>
        <p:nvPicPr>
          <p:cNvPr id="4" name="Picture 3" descr="dollar-sign-image.jpg"/>
          <p:cNvPicPr>
            <a:picLocks noChangeAspect="1"/>
          </p:cNvPicPr>
          <p:nvPr/>
        </p:nvPicPr>
        <p:blipFill rotWithShape="1">
          <a:blip r:embed="rId2">
            <a:extLst>
              <a:ext uri="{28A0092B-C50C-407E-A947-70E740481C1C}">
                <a14:useLocalDpi xmlns:a14="http://schemas.microsoft.com/office/drawing/2010/main" val="0"/>
              </a:ext>
            </a:extLst>
          </a:blip>
          <a:srcRect l="17362" t="6425" r="15409" b="5706"/>
          <a:stretch/>
        </p:blipFill>
        <p:spPr>
          <a:xfrm>
            <a:off x="74523" y="63360"/>
            <a:ext cx="3223096" cy="3319587"/>
          </a:xfrm>
          <a:prstGeom prst="rect">
            <a:avLst/>
          </a:prstGeom>
        </p:spPr>
      </p:pic>
    </p:spTree>
    <p:extLst>
      <p:ext uri="{BB962C8B-B14F-4D97-AF65-F5344CB8AC3E}">
        <p14:creationId xmlns:p14="http://schemas.microsoft.com/office/powerpoint/2010/main" val="558624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lgn="ctr">
              <a:buNone/>
            </a:pPr>
            <a:r>
              <a:rPr lang="en-US" altLang="zh-CN" dirty="0"/>
              <a:t>You</a:t>
            </a:r>
            <a:r>
              <a:rPr lang="zh-CN" altLang="en-US" dirty="0"/>
              <a:t> </a:t>
            </a:r>
            <a:r>
              <a:rPr lang="en-US" altLang="zh-CN" dirty="0"/>
              <a:t>will</a:t>
            </a:r>
            <a:r>
              <a:rPr lang="zh-CN" altLang="en-US" dirty="0"/>
              <a:t> </a:t>
            </a:r>
            <a:r>
              <a:rPr lang="en-US" altLang="zh-CN" dirty="0"/>
              <a:t>also</a:t>
            </a:r>
            <a:r>
              <a:rPr lang="zh-CN" altLang="en-US" dirty="0"/>
              <a:t> </a:t>
            </a:r>
            <a:r>
              <a:rPr lang="en-US" altLang="zh-CN" dirty="0"/>
              <a:t>see</a:t>
            </a:r>
            <a:r>
              <a:rPr lang="zh-CN" altLang="en-US" dirty="0"/>
              <a:t> </a:t>
            </a:r>
            <a:r>
              <a:rPr lang="en-US" dirty="0"/>
              <a:t>points on</a:t>
            </a:r>
            <a:r>
              <a:rPr lang="zh-CN" altLang="en-US" dirty="0"/>
              <a:t> </a:t>
            </a:r>
            <a:r>
              <a:rPr lang="en-US" altLang="zh-CN" dirty="0"/>
              <a:t>each</a:t>
            </a:r>
            <a:r>
              <a:rPr lang="zh-CN" altLang="en-US" dirty="0"/>
              <a:t> </a:t>
            </a:r>
            <a:r>
              <a:rPr lang="en-US" altLang="zh-CN" dirty="0"/>
              <a:t>card.</a:t>
            </a:r>
            <a:r>
              <a:rPr lang="zh-CN" altLang="en-US" dirty="0"/>
              <a:t> </a:t>
            </a:r>
            <a:endParaRPr lang="en-US" altLang="zh-CN" dirty="0"/>
          </a:p>
          <a:p>
            <a:pPr marL="0" indent="0" algn="ctr">
              <a:buNone/>
            </a:pPr>
            <a:endParaRPr lang="en-US" dirty="0">
              <a:solidFill>
                <a:schemeClr val="accent6"/>
              </a:solidFill>
            </a:endParaRPr>
          </a:p>
        </p:txBody>
      </p:sp>
      <p:sp>
        <p:nvSpPr>
          <p:cNvPr id="6" name="Rectangle 5">
            <a:extLst>
              <a:ext uri="{FF2B5EF4-FFF2-40B4-BE49-F238E27FC236}">
                <a16:creationId xmlns:a16="http://schemas.microsoft.com/office/drawing/2014/main" id="{0EF9AFB9-60A4-468A-8226-F8AABCF3296D}"/>
              </a:ext>
            </a:extLst>
          </p:cNvPr>
          <p:cNvSpPr>
            <a:spLocks noChangeAspect="1"/>
          </p:cNvSpPr>
          <p:nvPr/>
        </p:nvSpPr>
        <p:spPr>
          <a:xfrm>
            <a:off x="1710924"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7" name="Rectangle 6">
            <a:extLst>
              <a:ext uri="{FF2B5EF4-FFF2-40B4-BE49-F238E27FC236}">
                <a16:creationId xmlns:a16="http://schemas.microsoft.com/office/drawing/2014/main" id="{BDD8CD1F-B070-449F-9756-5FF01C104667}"/>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Tree>
    <p:extLst>
      <p:ext uri="{BB962C8B-B14F-4D97-AF65-F5344CB8AC3E}">
        <p14:creationId xmlns:p14="http://schemas.microsoft.com/office/powerpoint/2010/main" val="3171644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lgn="ctr">
              <a:buNone/>
            </a:pPr>
            <a:r>
              <a:rPr lang="en-US" altLang="zh-CN" dirty="0"/>
              <a:t>In this example, </a:t>
            </a:r>
          </a:p>
          <a:p>
            <a:pPr marL="0" indent="0" algn="ctr">
              <a:buNone/>
            </a:pPr>
            <a:r>
              <a:rPr lang="en-US" altLang="zh-CN" dirty="0"/>
              <a:t>if</a:t>
            </a:r>
            <a:r>
              <a:rPr lang="zh-CN" altLang="en-US" dirty="0"/>
              <a:t> </a:t>
            </a:r>
            <a:r>
              <a:rPr lang="en-US" altLang="zh-CN" dirty="0"/>
              <a:t>the</a:t>
            </a:r>
            <a:r>
              <a:rPr lang="zh-CN" altLang="en-US" dirty="0"/>
              <a:t> </a:t>
            </a:r>
            <a:r>
              <a:rPr lang="en-US" altLang="zh-CN" dirty="0">
                <a:solidFill>
                  <a:srgbClr val="0070C0"/>
                </a:solidFill>
              </a:rPr>
              <a:t>blue</a:t>
            </a:r>
            <a:r>
              <a:rPr lang="zh-CN" altLang="en-US" dirty="0"/>
              <a:t> </a:t>
            </a:r>
            <a:r>
              <a:rPr lang="en-US" altLang="zh-CN" dirty="0"/>
              <a:t>card</a:t>
            </a:r>
            <a:r>
              <a:rPr lang="zh-CN" altLang="en-US" dirty="0"/>
              <a:t> </a:t>
            </a:r>
            <a:r>
              <a:rPr lang="en-US" altLang="zh-CN" dirty="0"/>
              <a:t>is</a:t>
            </a:r>
            <a:r>
              <a:rPr lang="zh-CN" altLang="en-US" dirty="0"/>
              <a:t> </a:t>
            </a:r>
            <a:r>
              <a:rPr lang="en-US" altLang="zh-CN" dirty="0"/>
              <a:t>the</a:t>
            </a:r>
            <a:r>
              <a:rPr lang="zh-CN" altLang="en-US" dirty="0"/>
              <a:t> </a:t>
            </a:r>
            <a:r>
              <a:rPr lang="en-US" altLang="zh-CN" dirty="0"/>
              <a:t>right choice,</a:t>
            </a:r>
            <a:r>
              <a:rPr lang="zh-CN" altLang="en-US" dirty="0"/>
              <a:t> </a:t>
            </a:r>
            <a:endParaRPr lang="en-US" altLang="zh-CN" dirty="0"/>
          </a:p>
          <a:p>
            <a:pPr marL="0" indent="0" algn="ctr">
              <a:buNone/>
            </a:pPr>
            <a:r>
              <a:rPr lang="en-US" altLang="zh-CN" dirty="0"/>
              <a:t>you</a:t>
            </a:r>
            <a:r>
              <a:rPr lang="zh-CN" altLang="en-US" dirty="0"/>
              <a:t> </a:t>
            </a:r>
            <a:r>
              <a:rPr lang="en-US" altLang="zh-CN" dirty="0"/>
              <a:t>will</a:t>
            </a:r>
            <a:r>
              <a:rPr lang="zh-CN" altLang="en-US" dirty="0"/>
              <a:t> </a:t>
            </a:r>
            <a:r>
              <a:rPr lang="en-US" altLang="zh-CN" dirty="0"/>
              <a:t>get</a:t>
            </a:r>
            <a:r>
              <a:rPr lang="zh-CN" altLang="en-US" dirty="0"/>
              <a:t> </a:t>
            </a:r>
            <a:r>
              <a:rPr lang="en-US" altLang="zh-CN" b="1" dirty="0"/>
              <a:t>77</a:t>
            </a:r>
            <a:r>
              <a:rPr lang="zh-CN" altLang="en-US" b="1" dirty="0"/>
              <a:t> </a:t>
            </a:r>
            <a:r>
              <a:rPr lang="en-US" altLang="zh-CN" b="1" dirty="0"/>
              <a:t>points</a:t>
            </a:r>
            <a:r>
              <a:rPr lang="zh-CN" altLang="en-US" b="1" dirty="0"/>
              <a:t> </a:t>
            </a:r>
            <a:r>
              <a:rPr lang="en-US" altLang="zh-CN" dirty="0"/>
              <a:t>if you choose it.</a:t>
            </a:r>
            <a:endParaRPr lang="en-US" dirty="0"/>
          </a:p>
        </p:txBody>
      </p:sp>
      <p:sp>
        <p:nvSpPr>
          <p:cNvPr id="6" name="Rectangle 5">
            <a:extLst>
              <a:ext uri="{FF2B5EF4-FFF2-40B4-BE49-F238E27FC236}">
                <a16:creationId xmlns:a16="http://schemas.microsoft.com/office/drawing/2014/main" id="{0EF9AFB9-60A4-468A-8226-F8AABCF3296D}"/>
              </a:ext>
            </a:extLst>
          </p:cNvPr>
          <p:cNvSpPr>
            <a:spLocks noChangeAspect="1"/>
          </p:cNvSpPr>
          <p:nvPr/>
        </p:nvSpPr>
        <p:spPr>
          <a:xfrm>
            <a:off x="1710924"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7" name="Rectangle 6">
            <a:extLst>
              <a:ext uri="{FF2B5EF4-FFF2-40B4-BE49-F238E27FC236}">
                <a16:creationId xmlns:a16="http://schemas.microsoft.com/office/drawing/2014/main" id="{BDD8CD1F-B070-449F-9756-5FF01C104667}"/>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64147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a:xfrm>
            <a:off x="838200" y="1825625"/>
            <a:ext cx="10775868" cy="4351338"/>
          </a:xfrm>
        </p:spPr>
        <p:txBody>
          <a:bodyPr/>
          <a:lstStyle/>
          <a:p>
            <a:pPr marL="0" indent="0" algn="ctr">
              <a:buNone/>
            </a:pPr>
            <a:r>
              <a:rPr lang="en-US" altLang="zh-CN" dirty="0"/>
              <a:t>If</a:t>
            </a:r>
            <a:r>
              <a:rPr lang="zh-CN" altLang="en-US" dirty="0"/>
              <a:t> </a:t>
            </a:r>
            <a:r>
              <a:rPr lang="en-US" altLang="zh-CN" dirty="0"/>
              <a:t>the</a:t>
            </a:r>
            <a:r>
              <a:rPr lang="zh-CN" altLang="en-US" dirty="0"/>
              <a:t> </a:t>
            </a:r>
            <a:r>
              <a:rPr lang="en-US" altLang="zh-CN" dirty="0">
                <a:solidFill>
                  <a:schemeClr val="accent6"/>
                </a:solidFill>
              </a:rPr>
              <a:t>green</a:t>
            </a:r>
            <a:r>
              <a:rPr lang="zh-CN" altLang="en-US" dirty="0"/>
              <a:t> </a:t>
            </a:r>
            <a:r>
              <a:rPr lang="en-US" altLang="zh-CN" dirty="0"/>
              <a:t>card</a:t>
            </a:r>
            <a:r>
              <a:rPr lang="zh-CN" altLang="en-US" dirty="0"/>
              <a:t> </a:t>
            </a:r>
            <a:r>
              <a:rPr lang="en-US" altLang="zh-CN" dirty="0"/>
              <a:t>is</a:t>
            </a:r>
            <a:r>
              <a:rPr lang="zh-CN" altLang="en-US" dirty="0"/>
              <a:t> </a:t>
            </a:r>
            <a:r>
              <a:rPr lang="en-US" altLang="zh-CN" dirty="0"/>
              <a:t>the</a:t>
            </a:r>
            <a:r>
              <a:rPr lang="zh-CN" altLang="en-US" dirty="0"/>
              <a:t> </a:t>
            </a:r>
            <a:r>
              <a:rPr lang="en-US" altLang="zh-CN" dirty="0"/>
              <a:t>right choice,</a:t>
            </a:r>
            <a:r>
              <a:rPr lang="zh-CN" altLang="en-US" dirty="0"/>
              <a:t> </a:t>
            </a:r>
            <a:endParaRPr lang="en-US" altLang="zh-CN" dirty="0"/>
          </a:p>
          <a:p>
            <a:pPr marL="0" indent="0" algn="ctr">
              <a:buNone/>
            </a:pPr>
            <a:r>
              <a:rPr lang="en-US" altLang="zh-CN" dirty="0"/>
              <a:t>you</a:t>
            </a:r>
            <a:r>
              <a:rPr lang="zh-CN" altLang="en-US" dirty="0"/>
              <a:t> </a:t>
            </a:r>
            <a:r>
              <a:rPr lang="en-US" altLang="zh-CN" dirty="0"/>
              <a:t>will</a:t>
            </a:r>
            <a:r>
              <a:rPr lang="zh-CN" altLang="en-US" dirty="0"/>
              <a:t> </a:t>
            </a:r>
            <a:r>
              <a:rPr lang="en-US" altLang="zh-CN" dirty="0"/>
              <a:t>get</a:t>
            </a:r>
            <a:r>
              <a:rPr lang="zh-CN" altLang="en-US" dirty="0"/>
              <a:t> </a:t>
            </a:r>
            <a:r>
              <a:rPr lang="en-US" altLang="zh-CN" b="1" dirty="0"/>
              <a:t>58</a:t>
            </a:r>
            <a:r>
              <a:rPr lang="zh-CN" altLang="en-US" b="1" dirty="0"/>
              <a:t> </a:t>
            </a:r>
            <a:r>
              <a:rPr lang="en-US" altLang="zh-CN" b="1" dirty="0"/>
              <a:t>points</a:t>
            </a:r>
            <a:r>
              <a:rPr lang="zh-CN" altLang="en-US" b="1" dirty="0"/>
              <a:t> </a:t>
            </a:r>
            <a:r>
              <a:rPr lang="en-US" altLang="zh-CN" dirty="0"/>
              <a:t>if you choose</a:t>
            </a:r>
            <a:r>
              <a:rPr lang="zh-CN" altLang="en-US" dirty="0"/>
              <a:t> </a:t>
            </a:r>
            <a:r>
              <a:rPr lang="en-US" altLang="zh-CN" dirty="0"/>
              <a:t>it.</a:t>
            </a:r>
            <a:endParaRPr lang="en-US" dirty="0"/>
          </a:p>
        </p:txBody>
      </p:sp>
      <p:sp>
        <p:nvSpPr>
          <p:cNvPr id="6" name="Rectangle 5">
            <a:extLst>
              <a:ext uri="{FF2B5EF4-FFF2-40B4-BE49-F238E27FC236}">
                <a16:creationId xmlns:a16="http://schemas.microsoft.com/office/drawing/2014/main" id="{0EF9AFB9-60A4-468A-8226-F8AABCF3296D}"/>
              </a:ext>
            </a:extLst>
          </p:cNvPr>
          <p:cNvSpPr>
            <a:spLocks noChangeAspect="1"/>
          </p:cNvSpPr>
          <p:nvPr/>
        </p:nvSpPr>
        <p:spPr>
          <a:xfrm>
            <a:off x="1710924"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DD8CD1F-B070-449F-9756-5FF01C104667}"/>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Tree>
    <p:extLst>
      <p:ext uri="{BB962C8B-B14F-4D97-AF65-F5344CB8AC3E}">
        <p14:creationId xmlns:p14="http://schemas.microsoft.com/office/powerpoint/2010/main" val="3528470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C0572-DA38-49FE-A4BE-5E301AC22CC7}"/>
              </a:ext>
            </a:extLst>
          </p:cNvPr>
          <p:cNvSpPr>
            <a:spLocks noGrp="1"/>
          </p:cNvSpPr>
          <p:nvPr>
            <p:ph idx="1"/>
          </p:nvPr>
        </p:nvSpPr>
        <p:spPr/>
        <p:txBody>
          <a:bodyPr/>
          <a:lstStyle/>
          <a:p>
            <a:pPr marL="0" indent="0" algn="ctr">
              <a:buNone/>
            </a:pPr>
            <a:r>
              <a:rPr lang="en-US" dirty="0"/>
              <a:t>But if you pick the wrong </a:t>
            </a:r>
            <a:r>
              <a:rPr lang="en-US" altLang="zh-CN" dirty="0"/>
              <a:t>color</a:t>
            </a:r>
            <a:r>
              <a:rPr lang="en-US" dirty="0"/>
              <a:t>, you don’t get ANY points. </a:t>
            </a:r>
          </a:p>
          <a:p>
            <a:pPr algn="ctr"/>
            <a:endParaRPr lang="en-US" dirty="0"/>
          </a:p>
        </p:txBody>
      </p:sp>
      <p:sp>
        <p:nvSpPr>
          <p:cNvPr id="6" name="Rectangle 5">
            <a:extLst>
              <a:ext uri="{FF2B5EF4-FFF2-40B4-BE49-F238E27FC236}">
                <a16:creationId xmlns:a16="http://schemas.microsoft.com/office/drawing/2014/main" id="{0EF9AFB9-60A4-468A-8226-F8AABCF3296D}"/>
              </a:ext>
            </a:extLst>
          </p:cNvPr>
          <p:cNvSpPr>
            <a:spLocks noChangeAspect="1"/>
          </p:cNvSpPr>
          <p:nvPr/>
        </p:nvSpPr>
        <p:spPr>
          <a:xfrm>
            <a:off x="1710924" y="3507918"/>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DD8CD1F-B070-449F-9756-5FF01C104667}"/>
              </a:ext>
            </a:extLst>
          </p:cNvPr>
          <p:cNvSpPr>
            <a:spLocks noChangeAspect="1"/>
          </p:cNvSpPr>
          <p:nvPr/>
        </p:nvSpPr>
        <p:spPr>
          <a:xfrm>
            <a:off x="7942655" y="3507918"/>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09655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F45A40A-A663-FC40-EDCA-159E912215DB}"/>
              </a:ext>
            </a:extLst>
          </p:cNvPr>
          <p:cNvSpPr>
            <a:spLocks noGrp="1"/>
          </p:cNvSpPr>
          <p:nvPr>
            <p:ph idx="1"/>
          </p:nvPr>
        </p:nvSpPr>
        <p:spPr>
          <a:xfrm>
            <a:off x="838200" y="699352"/>
            <a:ext cx="10515600" cy="4351338"/>
          </a:xfrm>
        </p:spPr>
        <p:txBody>
          <a:bodyPr/>
          <a:lstStyle/>
          <a:p>
            <a:pPr marL="0" indent="0" algn="ctr">
              <a:buNone/>
            </a:pPr>
            <a:r>
              <a:rPr lang="en-US" sz="3600" b="1" dirty="0">
                <a:solidFill>
                  <a:srgbClr val="FF0000"/>
                </a:solidFill>
              </a:rPr>
              <a:t>Try to get as many points as you can!</a:t>
            </a:r>
          </a:p>
          <a:p>
            <a:pPr marL="0" indent="0">
              <a:buNone/>
            </a:pPr>
            <a:endParaRPr lang="en-US" b="1" dirty="0"/>
          </a:p>
          <a:p>
            <a:pPr marL="0" indent="0">
              <a:buNone/>
            </a:pPr>
            <a:r>
              <a:rPr lang="en-US" dirty="0"/>
              <a:t>A reward bar will show the total points that you have earned. </a:t>
            </a:r>
          </a:p>
          <a:p>
            <a:pPr marL="0" indent="0">
              <a:buNone/>
            </a:pPr>
            <a:endParaRPr lang="en-US" dirty="0"/>
          </a:p>
          <a:p>
            <a:pPr marL="0" indent="0">
              <a:buNone/>
            </a:pPr>
            <a:r>
              <a:rPr lang="en-US" dirty="0"/>
              <a:t>Children of your age on average got </a:t>
            </a:r>
            <a:r>
              <a:rPr lang="en-US" b="1" dirty="0"/>
              <a:t>580</a:t>
            </a:r>
            <a:r>
              <a:rPr lang="en-US" dirty="0"/>
              <a:t> points in this game. If your points are within the top 10 percent, you will earn an extra reward at the end!</a:t>
            </a:r>
          </a:p>
        </p:txBody>
      </p:sp>
      <p:sp>
        <p:nvSpPr>
          <p:cNvPr id="2" name="Rectangle 1">
            <a:extLst>
              <a:ext uri="{FF2B5EF4-FFF2-40B4-BE49-F238E27FC236}">
                <a16:creationId xmlns:a16="http://schemas.microsoft.com/office/drawing/2014/main" id="{0F95FE7B-18E8-018B-5095-D201201B0887}"/>
              </a:ext>
            </a:extLst>
          </p:cNvPr>
          <p:cNvSpPr/>
          <p:nvPr/>
        </p:nvSpPr>
        <p:spPr>
          <a:xfrm>
            <a:off x="1190276" y="5256536"/>
            <a:ext cx="7581203" cy="438150"/>
          </a:xfrm>
          <a:prstGeom prst="rect">
            <a:avLst/>
          </a:prstGeom>
          <a:solidFill>
            <a:srgbClr val="FF0000"/>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FBDD0FD7-99E2-80E1-D4A9-6FCFCDF5D4F7}"/>
              </a:ext>
            </a:extLst>
          </p:cNvPr>
          <p:cNvSpPr txBox="1"/>
          <p:nvPr/>
        </p:nvSpPr>
        <p:spPr>
          <a:xfrm>
            <a:off x="4092499" y="4402737"/>
            <a:ext cx="4077628" cy="707886"/>
          </a:xfrm>
          <a:prstGeom prst="rect">
            <a:avLst/>
          </a:prstGeom>
          <a:noFill/>
        </p:spPr>
        <p:txBody>
          <a:bodyPr wrap="square" rtlCol="0">
            <a:spAutoFit/>
          </a:bodyPr>
          <a:lstStyle/>
          <a:p>
            <a:r>
              <a:rPr lang="en-US" sz="4000" dirty="0"/>
              <a:t>Total Points: 580</a:t>
            </a:r>
          </a:p>
        </p:txBody>
      </p:sp>
      <p:sp>
        <p:nvSpPr>
          <p:cNvPr id="5" name="Rectangle 4">
            <a:extLst>
              <a:ext uri="{FF2B5EF4-FFF2-40B4-BE49-F238E27FC236}">
                <a16:creationId xmlns:a16="http://schemas.microsoft.com/office/drawing/2014/main" id="{BD46B92E-5506-5D25-EE1B-0FC63D0B8871}"/>
              </a:ext>
            </a:extLst>
          </p:cNvPr>
          <p:cNvSpPr/>
          <p:nvPr/>
        </p:nvSpPr>
        <p:spPr>
          <a:xfrm>
            <a:off x="8771479" y="5256536"/>
            <a:ext cx="1773044"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spTree>
    <p:extLst>
      <p:ext uri="{BB962C8B-B14F-4D97-AF65-F5344CB8AC3E}">
        <p14:creationId xmlns:p14="http://schemas.microsoft.com/office/powerpoint/2010/main" val="1306647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EF9AFB9-60A4-468A-8226-F8AABCF3296D}"/>
              </a:ext>
            </a:extLst>
          </p:cNvPr>
          <p:cNvSpPr>
            <a:spLocks noChangeAspect="1"/>
          </p:cNvSpPr>
          <p:nvPr/>
        </p:nvSpPr>
        <p:spPr>
          <a:xfrm>
            <a:off x="1710924" y="1843086"/>
            <a:ext cx="2355063" cy="28346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77</a:t>
            </a:r>
            <a:endParaRPr lang="en-US" dirty="0"/>
          </a:p>
        </p:txBody>
      </p:sp>
      <p:sp>
        <p:nvSpPr>
          <p:cNvPr id="14" name="Rectangle 13">
            <a:extLst>
              <a:ext uri="{FF2B5EF4-FFF2-40B4-BE49-F238E27FC236}">
                <a16:creationId xmlns:a16="http://schemas.microsoft.com/office/drawing/2014/main" id="{BDD8CD1F-B070-449F-9756-5FF01C104667}"/>
              </a:ext>
            </a:extLst>
          </p:cNvPr>
          <p:cNvSpPr>
            <a:spLocks noChangeAspect="1"/>
          </p:cNvSpPr>
          <p:nvPr/>
        </p:nvSpPr>
        <p:spPr>
          <a:xfrm>
            <a:off x="7942655" y="1843086"/>
            <a:ext cx="2355063" cy="28346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58</a:t>
            </a:r>
            <a:endParaRPr lang="en-US" dirty="0"/>
          </a:p>
        </p:txBody>
      </p:sp>
      <p:sp>
        <p:nvSpPr>
          <p:cNvPr id="8" name="TextBox 7">
            <a:extLst>
              <a:ext uri="{FF2B5EF4-FFF2-40B4-BE49-F238E27FC236}">
                <a16:creationId xmlns:a16="http://schemas.microsoft.com/office/drawing/2014/main" id="{D9D80B42-D089-4C0A-B5A2-A194D49C1716}"/>
              </a:ext>
            </a:extLst>
          </p:cNvPr>
          <p:cNvSpPr txBox="1"/>
          <p:nvPr/>
        </p:nvSpPr>
        <p:spPr>
          <a:xfrm>
            <a:off x="1280948" y="258453"/>
            <a:ext cx="9907712" cy="523220"/>
          </a:xfrm>
          <a:prstGeom prst="rect">
            <a:avLst/>
          </a:prstGeom>
          <a:noFill/>
        </p:spPr>
        <p:txBody>
          <a:bodyPr wrap="none" rtlCol="0">
            <a:spAutoFit/>
          </a:bodyPr>
          <a:lstStyle/>
          <a:p>
            <a:pPr algn="ctr"/>
            <a:r>
              <a:rPr lang="en-US" sz="2800" dirty="0"/>
              <a:t>When you start, the computer screen will look something like this. </a:t>
            </a:r>
          </a:p>
        </p:txBody>
      </p:sp>
      <p:sp>
        <p:nvSpPr>
          <p:cNvPr id="9" name="Rectangle 8">
            <a:extLst>
              <a:ext uri="{FF2B5EF4-FFF2-40B4-BE49-F238E27FC236}">
                <a16:creationId xmlns:a16="http://schemas.microsoft.com/office/drawing/2014/main" id="{5B6A41A6-5865-55FF-E679-1F5D07C51300}"/>
              </a:ext>
            </a:extLst>
          </p:cNvPr>
          <p:cNvSpPr/>
          <p:nvPr/>
        </p:nvSpPr>
        <p:spPr>
          <a:xfrm>
            <a:off x="1280948" y="5936760"/>
            <a:ext cx="9263575" cy="438150"/>
          </a:xfrm>
          <a:prstGeom prst="rect">
            <a:avLst/>
          </a:prstGeom>
          <a:solidFill>
            <a:schemeClr val="bg2">
              <a:lumMod val="90000"/>
            </a:schemeClr>
          </a:solidFill>
          <a:ln>
            <a:solidFill>
              <a:schemeClr val="tx1">
                <a:lumMod val="65000"/>
                <a:lumOff val="35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solidFill>
                <a:schemeClr val="bg2">
                  <a:lumMod val="90000"/>
                </a:schemeClr>
              </a:solidFill>
            </a:endParaRPr>
          </a:p>
        </p:txBody>
      </p:sp>
      <p:sp>
        <p:nvSpPr>
          <p:cNvPr id="10" name="TextBox 9">
            <a:extLst>
              <a:ext uri="{FF2B5EF4-FFF2-40B4-BE49-F238E27FC236}">
                <a16:creationId xmlns:a16="http://schemas.microsoft.com/office/drawing/2014/main" id="{A1E66399-060B-B535-FC68-745562BE2949}"/>
              </a:ext>
            </a:extLst>
          </p:cNvPr>
          <p:cNvSpPr txBox="1"/>
          <p:nvPr/>
        </p:nvSpPr>
        <p:spPr>
          <a:xfrm>
            <a:off x="4195990" y="5228874"/>
            <a:ext cx="4077628" cy="707886"/>
          </a:xfrm>
          <a:prstGeom prst="rect">
            <a:avLst/>
          </a:prstGeom>
          <a:noFill/>
        </p:spPr>
        <p:txBody>
          <a:bodyPr wrap="square" rtlCol="0">
            <a:spAutoFit/>
          </a:bodyPr>
          <a:lstStyle/>
          <a:p>
            <a:r>
              <a:rPr lang="en-US" sz="4000" dirty="0"/>
              <a:t>Total Points: 0</a:t>
            </a:r>
          </a:p>
        </p:txBody>
      </p:sp>
    </p:spTree>
    <p:extLst>
      <p:ext uri="{BB962C8B-B14F-4D97-AF65-F5344CB8AC3E}">
        <p14:creationId xmlns:p14="http://schemas.microsoft.com/office/powerpoint/2010/main" val="27006139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7335</TotalTime>
  <Words>1123</Words>
  <Application>Microsoft Macintosh PowerPoint</Application>
  <PresentationFormat>Widescreen</PresentationFormat>
  <Paragraphs>146</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Calibri Light</vt:lpstr>
      <vt:lpstr>Office Theme</vt:lpstr>
      <vt:lpstr>Instructions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 win the game: </vt:lpstr>
      <vt:lpstr>OK, before we start, we are going to go through a short practice to help you know the game better.</vt:lpstr>
      <vt:lpstr>Good Luck!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Here are some hints to help you win </vt:lpstr>
      <vt:lpstr>OK, before we start, can you say the rules back to me, so I can be sure you understand.  It is ok to ask questions and we can also go over the instructions again if you want to. </vt:lpstr>
      <vt:lpstr>Good Luck!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PABLO ANDRE SHAKTY CACERES MALDONADO</dc:creator>
  <cp:lastModifiedBy>Lillian XU</cp:lastModifiedBy>
  <cp:revision>35</cp:revision>
  <dcterms:created xsi:type="dcterms:W3CDTF">2018-02-15T21:48:15Z</dcterms:created>
  <dcterms:modified xsi:type="dcterms:W3CDTF">2023-06-22T21:31:01Z</dcterms:modified>
</cp:coreProperties>
</file>