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Lst>
  <p:notesMasterIdLst>
    <p:notesMasterId r:id="rId60"/>
  </p:notesMasterIdLst>
  <p:handoutMasterIdLst>
    <p:handoutMasterId r:id="rId61"/>
  </p:handoutMasterIdLst>
  <p:sldIdLst>
    <p:sldId id="466" r:id="rId2"/>
    <p:sldId id="468" r:id="rId3"/>
    <p:sldId id="497" r:id="rId4"/>
    <p:sldId id="526" r:id="rId5"/>
    <p:sldId id="502" r:id="rId6"/>
    <p:sldId id="504" r:id="rId7"/>
    <p:sldId id="503" r:id="rId8"/>
    <p:sldId id="498" r:id="rId9"/>
    <p:sldId id="500" r:id="rId10"/>
    <p:sldId id="524" r:id="rId11"/>
    <p:sldId id="467" r:id="rId12"/>
    <p:sldId id="469" r:id="rId13"/>
    <p:sldId id="505" r:id="rId14"/>
    <p:sldId id="501" r:id="rId15"/>
    <p:sldId id="506" r:id="rId16"/>
    <p:sldId id="507" r:id="rId17"/>
    <p:sldId id="472" r:id="rId18"/>
    <p:sldId id="473" r:id="rId19"/>
    <p:sldId id="474" r:id="rId20"/>
    <p:sldId id="475" r:id="rId21"/>
    <p:sldId id="476" r:id="rId22"/>
    <p:sldId id="477" r:id="rId23"/>
    <p:sldId id="478" r:id="rId24"/>
    <p:sldId id="508" r:id="rId25"/>
    <p:sldId id="479" r:id="rId26"/>
    <p:sldId id="484" r:id="rId27"/>
    <p:sldId id="509" r:id="rId28"/>
    <p:sldId id="534" r:id="rId29"/>
    <p:sldId id="510" r:id="rId30"/>
    <p:sldId id="535" r:id="rId31"/>
    <p:sldId id="536" r:id="rId32"/>
    <p:sldId id="537" r:id="rId33"/>
    <p:sldId id="538" r:id="rId34"/>
    <p:sldId id="481" r:id="rId35"/>
    <p:sldId id="513" r:id="rId36"/>
    <p:sldId id="514" r:id="rId37"/>
    <p:sldId id="515" r:id="rId38"/>
    <p:sldId id="516" r:id="rId39"/>
    <p:sldId id="491" r:id="rId40"/>
    <p:sldId id="488" r:id="rId41"/>
    <p:sldId id="511" r:id="rId42"/>
    <p:sldId id="486" r:id="rId43"/>
    <p:sldId id="517" r:id="rId44"/>
    <p:sldId id="492" r:id="rId45"/>
    <p:sldId id="518" r:id="rId46"/>
    <p:sldId id="512" r:id="rId47"/>
    <p:sldId id="519" r:id="rId48"/>
    <p:sldId id="520" r:id="rId49"/>
    <p:sldId id="521" r:id="rId50"/>
    <p:sldId id="539" r:id="rId51"/>
    <p:sldId id="540" r:id="rId52"/>
    <p:sldId id="533" r:id="rId53"/>
    <p:sldId id="529" r:id="rId54"/>
    <p:sldId id="530" r:id="rId55"/>
    <p:sldId id="531" r:id="rId56"/>
    <p:sldId id="532" r:id="rId57"/>
    <p:sldId id="496" r:id="rId58"/>
    <p:sldId id="527" r:id="rId59"/>
  </p:sldIdLst>
  <p:sldSz cx="9144000" cy="6858000" type="screen4x3"/>
  <p:notesSz cx="6797675" cy="9926638"/>
  <p:defaultTextStyle>
    <a:defPPr>
      <a:defRPr lang="es-E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FF9900"/>
    <a:srgbClr val="003300"/>
    <a:srgbClr val="000080"/>
    <a:srgbClr val="CCCCFF"/>
    <a:srgbClr val="80008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92255" autoAdjust="0"/>
  </p:normalViewPr>
  <p:slideViewPr>
    <p:cSldViewPr snapToGrid="0">
      <p:cViewPr varScale="1">
        <p:scale>
          <a:sx n="64" d="100"/>
          <a:sy n="64" d="100"/>
        </p:scale>
        <p:origin x="147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3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defRPr sz="1200">
                <a:latin typeface="Arial" charset="0"/>
              </a:defRPr>
            </a:lvl1pPr>
          </a:lstStyle>
          <a:p>
            <a:pPr>
              <a:defRPr/>
            </a:pPr>
            <a:endParaRPr lang="en-GB"/>
          </a:p>
        </p:txBody>
      </p:sp>
      <p:sp>
        <p:nvSpPr>
          <p:cNvPr id="9830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a:defRPr sz="1200">
                <a:latin typeface="Arial" charset="0"/>
              </a:defRPr>
            </a:lvl1pPr>
          </a:lstStyle>
          <a:p>
            <a:pPr>
              <a:defRPr/>
            </a:pPr>
            <a:endParaRPr lang="en-GB"/>
          </a:p>
        </p:txBody>
      </p:sp>
      <p:sp>
        <p:nvSpPr>
          <p:cNvPr id="9830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lvl1pPr>
              <a:defRPr sz="1200">
                <a:latin typeface="Arial" charset="0"/>
              </a:defRPr>
            </a:lvl1pPr>
          </a:lstStyle>
          <a:p>
            <a:pPr>
              <a:defRPr/>
            </a:pPr>
            <a:endParaRPr lang="en-GB"/>
          </a:p>
        </p:txBody>
      </p:sp>
      <p:sp>
        <p:nvSpPr>
          <p:cNvPr id="9830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lvl1pPr algn="r">
              <a:defRPr sz="1200"/>
            </a:lvl1pPr>
          </a:lstStyle>
          <a:p>
            <a:fld id="{8A51B217-581E-4C53-A38F-B922FB684E7E}" type="slidenum">
              <a:rPr lang="en-GB" altLang="es-ES"/>
              <a:pPr/>
              <a:t>‹Nº›</a:t>
            </a:fld>
            <a:endParaRPr lang="en-GB" altLang="es-ES"/>
          </a:p>
        </p:txBody>
      </p:sp>
    </p:spTree>
    <p:extLst>
      <p:ext uri="{BB962C8B-B14F-4D97-AF65-F5344CB8AC3E}">
        <p14:creationId xmlns:p14="http://schemas.microsoft.com/office/powerpoint/2010/main" val="223254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defRPr sz="1200">
                <a:latin typeface="Arial" charset="0"/>
              </a:defRPr>
            </a:lvl1pPr>
          </a:lstStyle>
          <a:p>
            <a:pPr>
              <a:defRPr/>
            </a:pPr>
            <a:endParaRPr lang="es-ES"/>
          </a:p>
        </p:txBody>
      </p:sp>
      <p:sp>
        <p:nvSpPr>
          <p:cNvPr id="46083" name="Rectangle 3"/>
          <p:cNvSpPr>
            <a:spLocks noGrp="1" noChangeArrowheads="1"/>
          </p:cNvSpPr>
          <p:nvPr>
            <p:ph type="dt" idx="1"/>
          </p:nvPr>
        </p:nvSpPr>
        <p:spPr bwMode="auto">
          <a:xfrm>
            <a:off x="3849688" y="0"/>
            <a:ext cx="2946400" cy="49688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a:defRPr sz="1200">
                <a:latin typeface="Arial" charset="0"/>
              </a:defRPr>
            </a:lvl1pPr>
          </a:lstStyle>
          <a:p>
            <a:pPr>
              <a:defRPr/>
            </a:pPr>
            <a:endParaRPr lang="es-ES"/>
          </a:p>
        </p:txBody>
      </p:sp>
      <p:sp>
        <p:nvSpPr>
          <p:cNvPr id="64516"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4608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lvl1pPr>
              <a:defRPr sz="1200">
                <a:latin typeface="Arial" charset="0"/>
              </a:defRPr>
            </a:lvl1pPr>
          </a:lstStyle>
          <a:p>
            <a:pPr>
              <a:defRPr/>
            </a:pPr>
            <a:endParaRPr lang="es-ES"/>
          </a:p>
        </p:txBody>
      </p:sp>
      <p:sp>
        <p:nvSpPr>
          <p:cNvPr id="4608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lvl1pPr algn="r">
              <a:defRPr sz="1200"/>
            </a:lvl1pPr>
          </a:lstStyle>
          <a:p>
            <a:fld id="{901A4867-CE87-482F-B8D8-D318D2E141AE}" type="slidenum">
              <a:rPr lang="es-ES" altLang="es-ES"/>
              <a:pPr/>
              <a:t>‹Nº›</a:t>
            </a:fld>
            <a:endParaRPr lang="es-ES" altLang="es-ES"/>
          </a:p>
        </p:txBody>
      </p:sp>
    </p:spTree>
    <p:extLst>
      <p:ext uri="{BB962C8B-B14F-4D97-AF65-F5344CB8AC3E}">
        <p14:creationId xmlns:p14="http://schemas.microsoft.com/office/powerpoint/2010/main" val="2052788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F29C435-034C-4FB7-BD33-9503A3A9B9A8}" type="slidenum">
              <a:rPr lang="es-ES" altLang="es-ES" sz="1200"/>
              <a:pPr eaLnBrk="1" hangingPunct="1"/>
              <a:t>1</a:t>
            </a:fld>
            <a:endParaRPr lang="es-ES" altLang="es-E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extLst>
      <p:ext uri="{BB962C8B-B14F-4D97-AF65-F5344CB8AC3E}">
        <p14:creationId xmlns:p14="http://schemas.microsoft.com/office/powerpoint/2010/main" val="223579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01A4867-CE87-482F-B8D8-D318D2E141AE}" type="slidenum">
              <a:rPr lang="es-ES" altLang="es-ES" smtClean="0"/>
              <a:pPr/>
              <a:t>2</a:t>
            </a:fld>
            <a:endParaRPr lang="es-ES" altLang="es-ES"/>
          </a:p>
        </p:txBody>
      </p:sp>
    </p:spTree>
    <p:extLst>
      <p:ext uri="{BB962C8B-B14F-4D97-AF65-F5344CB8AC3E}">
        <p14:creationId xmlns:p14="http://schemas.microsoft.com/office/powerpoint/2010/main" val="54167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F29C435-034C-4FB7-BD33-9503A3A9B9A8}" type="slidenum">
              <a:rPr lang="es-ES" altLang="es-ES" sz="1200"/>
              <a:pPr eaLnBrk="1" hangingPunct="1"/>
              <a:t>58</a:t>
            </a:fld>
            <a:endParaRPr lang="es-ES" altLang="es-E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extLst>
      <p:ext uri="{BB962C8B-B14F-4D97-AF65-F5344CB8AC3E}">
        <p14:creationId xmlns:p14="http://schemas.microsoft.com/office/powerpoint/2010/main" val="222980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s-ES" altLang="es-ES" sz="2400">
                <a:latin typeface="Times New Roman" panose="02020603050405020304"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s-ES" altLang="es-ES" sz="2400">
                  <a:latin typeface="Times New Roman" panose="02020603050405020304"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s-ES" altLang="es-ES" sz="2400">
                  <a:latin typeface="Times New Roman" panose="02020603050405020304"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s-ES" altLang="es-ES" sz="2400">
                  <a:latin typeface="Times New Roman" panose="02020603050405020304"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39947" name="Rectangle 11"/>
          <p:cNvSpPr>
            <a:spLocks noGrp="1" noChangeArrowheads="1"/>
          </p:cNvSpPr>
          <p:nvPr>
            <p:ph type="ctrTitle"/>
          </p:nvPr>
        </p:nvSpPr>
        <p:spPr>
          <a:xfrm>
            <a:off x="2057400" y="1143000"/>
            <a:ext cx="6629400" cy="2209800"/>
          </a:xfrm>
        </p:spPr>
        <p:txBody>
          <a:bodyPr/>
          <a:lstStyle>
            <a:lvl1pPr>
              <a:defRPr sz="4800"/>
            </a:lvl1pPr>
          </a:lstStyle>
          <a:p>
            <a:r>
              <a:rPr lang="es-ES"/>
              <a:t>Haga clic para cambiar el estilo de título	</a:t>
            </a:r>
          </a:p>
        </p:txBody>
      </p:sp>
      <p:sp>
        <p:nvSpPr>
          <p:cNvPr id="399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s-ES"/>
              <a:t>Haga clic para modificar el estilo de subtítulo del patrón</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r>
              <a:rPr lang="es-ES"/>
              <a:t>Big Data Databases</a:t>
            </a: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s-ES"/>
          </a:p>
        </p:txBody>
      </p:sp>
      <p:sp>
        <p:nvSpPr>
          <p:cNvPr id="15" name="Rectangle 15"/>
          <p:cNvSpPr>
            <a:spLocks noGrp="1" noChangeArrowheads="1"/>
          </p:cNvSpPr>
          <p:nvPr>
            <p:ph type="sldNum" sz="quarter" idx="12"/>
          </p:nvPr>
        </p:nvSpPr>
        <p:spPr/>
        <p:txBody>
          <a:bodyPr/>
          <a:lstStyle>
            <a:lvl1pPr>
              <a:defRPr/>
            </a:lvl1pPr>
          </a:lstStyle>
          <a:p>
            <a:fld id="{2ED1363A-B4BD-4E30-B26B-9BFA2B65B8FD}" type="slidenum">
              <a:rPr lang="es-ES" altLang="es-ES"/>
              <a:pPr/>
              <a:t>‹Nº›</a:t>
            </a:fld>
            <a:endParaRPr lang="es-ES" altLang="es-ES"/>
          </a:p>
        </p:txBody>
      </p:sp>
    </p:spTree>
    <p:extLst>
      <p:ext uri="{BB962C8B-B14F-4D97-AF65-F5344CB8AC3E}">
        <p14:creationId xmlns:p14="http://schemas.microsoft.com/office/powerpoint/2010/main" val="403321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686800" cy="4876800"/>
            <a:chOff x="0" y="0"/>
            <a:chExt cx="5472" cy="3072"/>
          </a:xfrm>
        </p:grpSpPr>
        <p:sp>
          <p:nvSpPr>
            <p:cNvPr id="5"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s-ES" altLang="es-ES" sz="2400">
                <a:latin typeface="Times New Roman" panose="02020603050405020304" pitchFamily="18" charset="0"/>
              </a:endParaRPr>
            </a:p>
          </p:txBody>
        </p:sp>
        <p:grpSp>
          <p:nvGrpSpPr>
            <p:cNvPr id="6" name="Group 4"/>
            <p:cNvGrpSpPr>
              <a:grpSpLocks/>
            </p:cNvGrpSpPr>
            <p:nvPr/>
          </p:nvGrpSpPr>
          <p:grpSpPr bwMode="auto">
            <a:xfrm>
              <a:off x="240" y="893"/>
              <a:ext cx="5232" cy="115"/>
              <a:chOff x="240" y="893"/>
              <a:chExt cx="5232" cy="115"/>
            </a:xfrm>
          </p:grpSpPr>
          <p:sp>
            <p:nvSpPr>
              <p:cNvPr id="7"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s-ES" altLang="es-ES" sz="2400">
                  <a:latin typeface="Times New Roman" panose="02020603050405020304" pitchFamily="18" charset="0"/>
                </a:endParaRPr>
              </a:p>
            </p:txBody>
          </p:sp>
          <p:sp>
            <p:nvSpPr>
              <p:cNvPr id="8"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9"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 name="1 Título"/>
          <p:cNvSpPr>
            <a:spLocks noGrp="1"/>
          </p:cNvSpPr>
          <p:nvPr>
            <p:ph type="title"/>
          </p:nvPr>
        </p:nvSpPr>
        <p:spPr/>
        <p:txBody>
          <a:bodyPr/>
          <a:lstStyle/>
          <a:p>
            <a:r>
              <a:rPr lang="en-US" noProof="0" dirty="0" err="1"/>
              <a:t>Haga</a:t>
            </a:r>
            <a:r>
              <a:rPr lang="en-US" noProof="0" dirty="0"/>
              <a:t> </a:t>
            </a:r>
            <a:r>
              <a:rPr lang="en-US" noProof="0" dirty="0" err="1"/>
              <a:t>clic</a:t>
            </a:r>
            <a:r>
              <a:rPr lang="en-US" noProof="0" dirty="0"/>
              <a:t> para </a:t>
            </a:r>
            <a:r>
              <a:rPr lang="en-US" noProof="0" dirty="0" err="1"/>
              <a:t>modificar</a:t>
            </a:r>
            <a:r>
              <a:rPr lang="en-US" noProof="0" dirty="0"/>
              <a:t> el </a:t>
            </a:r>
            <a:r>
              <a:rPr lang="en-US" noProof="0" dirty="0" err="1"/>
              <a:t>estilo</a:t>
            </a:r>
            <a:r>
              <a:rPr lang="en-US" noProof="0" dirty="0"/>
              <a:t> de </a:t>
            </a:r>
            <a:r>
              <a:rPr lang="en-US" noProof="0" dirty="0" err="1"/>
              <a:t>título</a:t>
            </a:r>
            <a:r>
              <a:rPr lang="en-US" noProof="0" dirty="0"/>
              <a:t> del </a:t>
            </a:r>
            <a:r>
              <a:rPr lang="en-US" noProof="0" dirty="0" err="1"/>
              <a:t>patrón</a:t>
            </a:r>
            <a:endParaRPr lang="en-US" noProof="0" dirty="0"/>
          </a:p>
        </p:txBody>
      </p:sp>
      <p:sp>
        <p:nvSpPr>
          <p:cNvPr id="3" name="2 Marcador de contenido"/>
          <p:cNvSpPr>
            <a:spLocks noGrp="1"/>
          </p:cNvSpPr>
          <p:nvPr>
            <p:ph idx="1"/>
          </p:nvPr>
        </p:nvSpPr>
        <p:spPr/>
        <p:txBody>
          <a:bodyPr/>
          <a:lstStyle/>
          <a:p>
            <a:pPr lvl="0"/>
            <a:r>
              <a:rPr lang="en-US" noProof="0" dirty="0" err="1"/>
              <a:t>Haga</a:t>
            </a:r>
            <a:r>
              <a:rPr lang="en-US" noProof="0" dirty="0"/>
              <a:t> </a:t>
            </a:r>
            <a:r>
              <a:rPr lang="en-US" noProof="0" dirty="0" err="1"/>
              <a:t>clic</a:t>
            </a:r>
            <a:r>
              <a:rPr lang="en-US" noProof="0" dirty="0"/>
              <a:t> para </a:t>
            </a:r>
            <a:r>
              <a:rPr lang="en-US" noProof="0" dirty="0" err="1"/>
              <a:t>modificar</a:t>
            </a:r>
            <a:r>
              <a:rPr lang="en-US" noProof="0" dirty="0"/>
              <a:t> el </a:t>
            </a:r>
            <a:r>
              <a:rPr lang="en-US" noProof="0" dirty="0" err="1"/>
              <a:t>estilo</a:t>
            </a:r>
            <a:r>
              <a:rPr lang="en-US" noProof="0" dirty="0"/>
              <a:t> de </a:t>
            </a:r>
            <a:r>
              <a:rPr lang="en-US" noProof="0" dirty="0" err="1"/>
              <a:t>texto</a:t>
            </a:r>
            <a:r>
              <a:rPr lang="en-US" noProof="0" dirty="0"/>
              <a:t> del </a:t>
            </a:r>
            <a:r>
              <a:rPr lang="en-US" noProof="0" dirty="0" err="1"/>
              <a:t>patrón</a:t>
            </a:r>
            <a:endParaRPr lang="en-US" noProof="0" dirty="0"/>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10" name="Rectangle 9"/>
          <p:cNvSpPr>
            <a:spLocks noGrp="1" noChangeArrowheads="1"/>
          </p:cNvSpPr>
          <p:nvPr>
            <p:ph type="dt" sz="half" idx="10"/>
          </p:nvPr>
        </p:nvSpPr>
        <p:spPr>
          <a:xfrm>
            <a:off x="914400" y="6378575"/>
            <a:ext cx="2594708" cy="457200"/>
          </a:xfrm>
        </p:spPr>
        <p:txBody>
          <a:bodyPr/>
          <a:lstStyle>
            <a:lvl1pPr>
              <a:defRPr sz="1200" b="1">
                <a:solidFill>
                  <a:srgbClr val="C00000"/>
                </a:solidFill>
              </a:defRPr>
            </a:lvl1pPr>
          </a:lstStyle>
          <a:p>
            <a:pPr>
              <a:defRPr/>
            </a:pPr>
            <a:r>
              <a:rPr lang="es-ES"/>
              <a:t>Big Data Databases</a:t>
            </a:r>
            <a:endParaRPr lang="es-ES" dirty="0"/>
          </a:p>
        </p:txBody>
      </p:sp>
      <p:sp>
        <p:nvSpPr>
          <p:cNvPr id="12" name="Rectangle 11"/>
          <p:cNvSpPr>
            <a:spLocks noGrp="1" noChangeArrowheads="1"/>
          </p:cNvSpPr>
          <p:nvPr>
            <p:ph type="sldNum" sz="quarter" idx="12"/>
          </p:nvPr>
        </p:nvSpPr>
        <p:spPr>
          <a:xfrm>
            <a:off x="6959600" y="6388100"/>
            <a:ext cx="1905000" cy="457200"/>
          </a:xfrm>
        </p:spPr>
        <p:txBody>
          <a:bodyPr/>
          <a:lstStyle>
            <a:lvl1pPr>
              <a:defRPr sz="1400" b="1">
                <a:solidFill>
                  <a:srgbClr val="C00000"/>
                </a:solidFill>
              </a:defRPr>
            </a:lvl1pPr>
          </a:lstStyle>
          <a:p>
            <a:fld id="{03B2169A-F372-4EF1-B82F-71CF89D7B9FA}" type="slidenum">
              <a:rPr lang="es-ES" altLang="es-ES" smtClean="0"/>
              <a:pPr/>
              <a:t>‹Nº›</a:t>
            </a:fld>
            <a:endParaRPr lang="es-ES" alt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49400" y="55563"/>
            <a:ext cx="648000" cy="648000"/>
          </a:xfrm>
          <a:prstGeom prst="rect">
            <a:avLst/>
          </a:prstGeom>
        </p:spPr>
      </p:pic>
      <p:pic>
        <p:nvPicPr>
          <p:cNvPr id="11" name="Imagen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099" y="1"/>
            <a:ext cx="647700" cy="647700"/>
          </a:xfrm>
          <a:prstGeom prst="rect">
            <a:avLst/>
          </a:prstGeom>
        </p:spPr>
      </p:pic>
    </p:spTree>
    <p:extLst>
      <p:ext uri="{BB962C8B-B14F-4D97-AF65-F5344CB8AC3E}">
        <p14:creationId xmlns:p14="http://schemas.microsoft.com/office/powerpoint/2010/main" val="3104231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cambiar el estilo de título	</a:t>
            </a:r>
          </a:p>
        </p:txBody>
      </p:sp>
      <p:sp>
        <p:nvSpPr>
          <p:cNvPr id="1027"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3" name="Rectangle 9"/>
          <p:cNvSpPr>
            <a:spLocks noGrp="1" noChangeArrowheads="1"/>
          </p:cNvSpPr>
          <p:nvPr>
            <p:ph type="dt" sz="half" idx="2"/>
          </p:nvPr>
        </p:nvSpPr>
        <p:spPr bwMode="auto">
          <a:xfrm>
            <a:off x="914400" y="6251575"/>
            <a:ext cx="1981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a:latin typeface="Arial" pitchFamily="34" charset="0"/>
              </a:defRPr>
            </a:lvl1pPr>
          </a:lstStyle>
          <a:p>
            <a:pPr>
              <a:defRPr/>
            </a:pPr>
            <a:r>
              <a:rPr lang="es-ES"/>
              <a:t>Big Data Databases</a:t>
            </a:r>
          </a:p>
        </p:txBody>
      </p:sp>
      <p:sp>
        <p:nvSpPr>
          <p:cNvPr id="14" name="Rectangle 10"/>
          <p:cNvSpPr>
            <a:spLocks noGrp="1" noChangeArrowheads="1"/>
          </p:cNvSpPr>
          <p:nvPr>
            <p:ph type="ftr" sz="quarter" idx="3"/>
          </p:nvPr>
        </p:nvSpPr>
        <p:spPr bwMode="auto">
          <a:xfrm>
            <a:off x="6172200" y="0"/>
            <a:ext cx="2971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a:latin typeface="Arial" pitchFamily="34" charset="0"/>
              </a:defRPr>
            </a:lvl1pPr>
          </a:lstStyle>
          <a:p>
            <a:pPr>
              <a:defRPr/>
            </a:pPr>
            <a:endParaRPr lang="es-ES"/>
          </a:p>
        </p:txBody>
      </p:sp>
      <p:sp>
        <p:nvSpPr>
          <p:cNvPr id="15" name="Rectangle 11"/>
          <p:cNvSpPr>
            <a:spLocks noGrp="1" noChangeArrowheads="1"/>
          </p:cNvSpPr>
          <p:nvPr>
            <p:ph type="sldNum" sz="quarter" idx="4"/>
          </p:nvPr>
        </p:nvSpPr>
        <p:spPr bwMode="auto">
          <a:xfrm>
            <a:off x="6781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a:lvl1pPr>
          </a:lstStyle>
          <a:p>
            <a:fld id="{1448A907-61E0-4041-B1E2-ADCF9DB94304}" type="slidenum">
              <a:rPr lang="es-ES" altLang="es-ES"/>
              <a:pPr/>
              <a:t>‹Nº›</a:t>
            </a:fld>
            <a:endParaRPr lang="es-ES" altLang="es-E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Lst>
  <p:hf hdr="0" ftr="0"/>
  <p:txStyles>
    <p:titleStyle>
      <a:lvl1pPr algn="l" rtl="0" eaLnBrk="0" fontAlgn="base" hangingPunct="0">
        <a:spcBef>
          <a:spcPct val="0"/>
        </a:spcBef>
        <a:spcAft>
          <a:spcPct val="0"/>
        </a:spcAft>
        <a:defRPr sz="4200">
          <a:solidFill>
            <a:schemeClr val="tx2"/>
          </a:solidFill>
          <a:latin typeface="Arial" charset="0"/>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a:solidFill>
            <a:schemeClr val="tx1"/>
          </a:solidFill>
          <a:latin typeface="Arial" charset="0"/>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Arial" charset="0"/>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charset="0"/>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charset="0"/>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85110" y="1816114"/>
            <a:ext cx="6629400" cy="2209800"/>
          </a:xfrm>
        </p:spPr>
        <p:txBody>
          <a:bodyPr/>
          <a:lstStyle/>
          <a:p>
            <a:pPr algn="ctr"/>
            <a:r>
              <a:rPr lang="en-US" altLang="es-ES" dirty="0">
                <a:latin typeface="Arial" panose="020B0604020202020204" pitchFamily="34" charset="0"/>
              </a:rPr>
              <a:t>Big Data Databases</a:t>
            </a:r>
          </a:p>
        </p:txBody>
      </p:sp>
      <p:sp>
        <p:nvSpPr>
          <p:cNvPr id="4099" name="Rectangle 3"/>
          <p:cNvSpPr>
            <a:spLocks noGrp="1" noChangeArrowheads="1"/>
          </p:cNvSpPr>
          <p:nvPr>
            <p:ph type="subTitle" idx="1"/>
          </p:nvPr>
        </p:nvSpPr>
        <p:spPr>
          <a:xfrm>
            <a:off x="1181100" y="3962400"/>
            <a:ext cx="7378700" cy="1600200"/>
          </a:xfrm>
        </p:spPr>
        <p:txBody>
          <a:bodyPr/>
          <a:lstStyle/>
          <a:p>
            <a:pPr eaLnBrk="1" hangingPunct="1"/>
            <a:r>
              <a:rPr lang="en-US" altLang="es-ES" b="1" dirty="0">
                <a:latin typeface="Arial" panose="020B0604020202020204" pitchFamily="34" charset="0"/>
              </a:rPr>
              <a:t>Vicente Cerverón</a:t>
            </a:r>
          </a:p>
          <a:p>
            <a:pPr eaLnBrk="1" hangingPunct="1"/>
            <a:r>
              <a:rPr lang="en-US" altLang="es-ES" sz="2400" dirty="0">
                <a:latin typeface="Arial" panose="020B0604020202020204" pitchFamily="34" charset="0"/>
              </a:rPr>
              <a:t>Computer Science Department</a:t>
            </a:r>
          </a:p>
          <a:p>
            <a:r>
              <a:rPr lang="en-US" altLang="es-ES" sz="2400" b="1" dirty="0">
                <a:solidFill>
                  <a:srgbClr val="993300"/>
                </a:solidFill>
                <a:latin typeface="Arial" panose="020B0604020202020204" pitchFamily="34" charset="0"/>
              </a:rPr>
              <a:t>School of Engineering   </a:t>
            </a:r>
            <a:r>
              <a:rPr lang="en-US" altLang="es-ES" sz="2400" dirty="0">
                <a:solidFill>
                  <a:srgbClr val="003300"/>
                </a:solidFill>
                <a:latin typeface="Arial" panose="020B0604020202020204" pitchFamily="34" charset="0"/>
              </a:rPr>
              <a:t>www.uv.es/etse</a:t>
            </a:r>
          </a:p>
          <a:p>
            <a:pPr eaLnBrk="1" hangingPunct="1"/>
            <a:r>
              <a:rPr lang="en-US" altLang="es-ES" sz="2400" b="1" dirty="0">
                <a:solidFill>
                  <a:srgbClr val="002060"/>
                </a:solidFill>
                <a:latin typeface="Arial" panose="020B0604020202020204" pitchFamily="34" charset="0"/>
              </a:rPr>
              <a:t>Universitat de València</a:t>
            </a:r>
            <a:r>
              <a:rPr lang="en-US" altLang="es-ES" sz="2400" dirty="0">
                <a:latin typeface="Arial" panose="020B0604020202020204" pitchFamily="34" charset="0"/>
              </a:rPr>
              <a:t> - SPAIN</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110" y="5996522"/>
            <a:ext cx="5702399" cy="7920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3 Vs of Big Data</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10</a:t>
            </a:fld>
            <a:endParaRPr lang="es-ES" altLang="es-ES" dirty="0"/>
          </a:p>
        </p:txBody>
      </p:sp>
      <p:pic>
        <p:nvPicPr>
          <p:cNvPr id="1030" name="Picture 6" descr="Big Data - What is Big Data - 3 Vs of Big Data - Volume, Velocity and Variety - Day 2 of 21 3v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819" y="1610479"/>
            <a:ext cx="5953273" cy="472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09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NoSQL origins</a:t>
            </a:r>
          </a:p>
        </p:txBody>
      </p:sp>
      <p:sp>
        <p:nvSpPr>
          <p:cNvPr id="3" name="Marcador de contenido 2"/>
          <p:cNvSpPr>
            <a:spLocks noGrp="1"/>
          </p:cNvSpPr>
          <p:nvPr>
            <p:ph idx="1"/>
          </p:nvPr>
        </p:nvSpPr>
        <p:spPr>
          <a:xfrm>
            <a:off x="809897" y="1600200"/>
            <a:ext cx="8054703" cy="4778375"/>
          </a:xfrm>
        </p:spPr>
        <p:txBody>
          <a:bodyPr/>
          <a:lstStyle/>
          <a:p>
            <a:pPr marL="0" indent="0">
              <a:buNone/>
            </a:pPr>
            <a:r>
              <a:rPr lang="en-US" dirty="0"/>
              <a:t>NoSQL is used to refer to a heterogeneous set of models and systems to optimize the management of data in application environments in which relational DBs were not the best solution:</a:t>
            </a:r>
          </a:p>
          <a:p>
            <a:r>
              <a:rPr lang="en-US" dirty="0"/>
              <a:t>need to manage data at </a:t>
            </a:r>
            <a:r>
              <a:rPr lang="en-US" b="1" dirty="0">
                <a:solidFill>
                  <a:schemeClr val="accent6">
                    <a:lumMod val="50000"/>
                  </a:schemeClr>
                </a:solidFill>
              </a:rPr>
              <a:t>high speed</a:t>
            </a:r>
            <a:r>
              <a:rPr lang="en-US" dirty="0"/>
              <a:t> (may be relaxing some checks);</a:t>
            </a:r>
          </a:p>
          <a:p>
            <a:r>
              <a:rPr lang="en-US" dirty="0"/>
              <a:t>need to manage </a:t>
            </a:r>
            <a:r>
              <a:rPr lang="en-US" b="1" dirty="0">
                <a:solidFill>
                  <a:schemeClr val="accent6">
                    <a:lumMod val="50000"/>
                  </a:schemeClr>
                </a:solidFill>
              </a:rPr>
              <a:t>large volumes of data</a:t>
            </a:r>
            <a:r>
              <a:rPr lang="en-US" dirty="0"/>
              <a:t>;</a:t>
            </a:r>
          </a:p>
          <a:p>
            <a:r>
              <a:rPr lang="en-US" dirty="0"/>
              <a:t>need for </a:t>
            </a:r>
            <a:r>
              <a:rPr lang="en-US" b="1" dirty="0">
                <a:solidFill>
                  <a:schemeClr val="accent6">
                    <a:lumMod val="50000"/>
                  </a:schemeClr>
                </a:solidFill>
              </a:rPr>
              <a:t>highly distributed systems</a:t>
            </a:r>
            <a:r>
              <a:rPr lang="en-US" dirty="0"/>
              <a:t> with high availability</a:t>
            </a:r>
          </a:p>
          <a:p>
            <a:r>
              <a:rPr lang="en-US" dirty="0"/>
              <a:t>need for </a:t>
            </a:r>
            <a:r>
              <a:rPr lang="en-US" b="1" dirty="0">
                <a:solidFill>
                  <a:schemeClr val="accent6">
                    <a:lumMod val="50000"/>
                  </a:schemeClr>
                </a:solidFill>
              </a:rPr>
              <a:t>more flexible data schemes</a:t>
            </a:r>
            <a:r>
              <a:rPr lang="en-US" dirty="0"/>
              <a:t>;</a:t>
            </a:r>
            <a:endParaRPr lang="es-E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11</a:t>
            </a:fld>
            <a:endParaRPr lang="es-ES" altLang="es-ES" dirty="0"/>
          </a:p>
        </p:txBody>
      </p:sp>
    </p:spTree>
    <p:extLst>
      <p:ext uri="{BB962C8B-B14F-4D97-AF65-F5344CB8AC3E}">
        <p14:creationId xmlns:p14="http://schemas.microsoft.com/office/powerpoint/2010/main" val="14069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3600" dirty="0"/>
              <a:t>First non-relational implementations</a:t>
            </a:r>
          </a:p>
        </p:txBody>
      </p:sp>
      <p:sp>
        <p:nvSpPr>
          <p:cNvPr id="3" name="Marcador de contenido 2"/>
          <p:cNvSpPr>
            <a:spLocks noGrp="1"/>
          </p:cNvSpPr>
          <p:nvPr>
            <p:ph idx="1"/>
          </p:nvPr>
        </p:nvSpPr>
        <p:spPr/>
        <p:txBody>
          <a:bodyPr/>
          <a:lstStyle/>
          <a:p>
            <a:pPr marL="0" indent="0">
              <a:buNone/>
            </a:pPr>
            <a:r>
              <a:rPr lang="en-US" dirty="0"/>
              <a:t>The first non-relational databases were ad hoc solutions built for specific applications:</a:t>
            </a:r>
          </a:p>
          <a:p>
            <a:r>
              <a:rPr lang="en-US" dirty="0" err="1"/>
              <a:t>BigTable</a:t>
            </a:r>
            <a:r>
              <a:rPr lang="en-US" dirty="0"/>
              <a:t> (Google, 2003)</a:t>
            </a:r>
          </a:p>
          <a:p>
            <a:r>
              <a:rPr lang="en-US" dirty="0" err="1"/>
              <a:t>Marklogic</a:t>
            </a:r>
            <a:r>
              <a:rPr lang="en-US" dirty="0"/>
              <a:t> (2005)</a:t>
            </a:r>
          </a:p>
          <a:p>
            <a:r>
              <a:rPr lang="en-US" dirty="0"/>
              <a:t>Dynamo (Amazon, 2007)</a:t>
            </a:r>
          </a:p>
          <a:p>
            <a:r>
              <a:rPr lang="en-US" dirty="0"/>
              <a:t>Cassandra (Facebook, 2008)</a:t>
            </a:r>
          </a:p>
          <a:p>
            <a:pPr marL="0" indent="0">
              <a:buNone/>
            </a:pPr>
            <a:r>
              <a:rPr lang="en-US" dirty="0"/>
              <a:t>These solutions have influenced the development of new </a:t>
            </a:r>
            <a:r>
              <a:rPr lang="en-US" dirty="0" err="1"/>
              <a:t>datastores</a:t>
            </a:r>
            <a:r>
              <a:rPr lang="en-US" dirty="0"/>
              <a:t>, and most of them became open source software.</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12</a:t>
            </a:fld>
            <a:endParaRPr lang="es-ES" altLang="es-ES" dirty="0"/>
          </a:p>
        </p:txBody>
      </p:sp>
    </p:spTree>
    <p:extLst>
      <p:ext uri="{BB962C8B-B14F-4D97-AF65-F5344CB8AC3E}">
        <p14:creationId xmlns:p14="http://schemas.microsoft.com/office/powerpoint/2010/main" val="104310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NoSQL movement</a:t>
            </a:r>
          </a:p>
        </p:txBody>
      </p:sp>
      <p:sp>
        <p:nvSpPr>
          <p:cNvPr id="3" name="Marcador de contenido 2"/>
          <p:cNvSpPr>
            <a:spLocks noGrp="1"/>
          </p:cNvSpPr>
          <p:nvPr>
            <p:ph idx="1"/>
          </p:nvPr>
        </p:nvSpPr>
        <p:spPr/>
        <p:txBody>
          <a:bodyPr/>
          <a:lstStyle/>
          <a:p>
            <a:pPr marL="0" indent="0">
              <a:buNone/>
            </a:pPr>
            <a:r>
              <a:rPr lang="en-US" dirty="0"/>
              <a:t>In a NoSQL meet-up in San Francisco in 2009</a:t>
            </a:r>
          </a:p>
          <a:p>
            <a:r>
              <a:rPr lang="en-US" i="1" dirty="0"/>
              <a:t>“</a:t>
            </a:r>
            <a:r>
              <a:rPr lang="en-US" i="1" dirty="0" err="1"/>
              <a:t>NoSQLers</a:t>
            </a:r>
            <a:r>
              <a:rPr lang="en-US" i="1" dirty="0"/>
              <a:t> came to share how they had overthrown the tyranny of slow, expensive relational databases in favor of more efficient and cheaper ways of managing data”.</a:t>
            </a:r>
          </a:p>
          <a:p>
            <a:r>
              <a:rPr lang="en-US" dirty="0"/>
              <a:t>Especially Web 2.0 startups have begun their business without popular Oracle or MySQL.</a:t>
            </a:r>
          </a:p>
          <a:p>
            <a:r>
              <a:rPr lang="en-US" dirty="0"/>
              <a:t>Instead, they built their own </a:t>
            </a:r>
            <a:r>
              <a:rPr lang="en-US" dirty="0" err="1"/>
              <a:t>datastores</a:t>
            </a:r>
            <a:r>
              <a:rPr lang="en-US" dirty="0"/>
              <a:t> in order to store and process huge amounts of data influenced by new models and solutions. </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13</a:t>
            </a:fld>
            <a:endParaRPr lang="es-ES" altLang="es-ES" dirty="0"/>
          </a:p>
        </p:txBody>
      </p:sp>
    </p:spTree>
    <p:extLst>
      <p:ext uri="{BB962C8B-B14F-4D97-AF65-F5344CB8AC3E}">
        <p14:creationId xmlns:p14="http://schemas.microsoft.com/office/powerpoint/2010/main" val="324439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from </a:t>
            </a:r>
            <a:r>
              <a:rPr lang="en-US" dirty="0">
                <a:solidFill>
                  <a:srgbClr val="0070C0"/>
                </a:solidFill>
              </a:rPr>
              <a:t>http://nosql-database.org/</a:t>
            </a:r>
          </a:p>
        </p:txBody>
      </p:sp>
      <p:sp>
        <p:nvSpPr>
          <p:cNvPr id="3" name="Marcador de contenido 2"/>
          <p:cNvSpPr>
            <a:spLocks noGrp="1"/>
          </p:cNvSpPr>
          <p:nvPr>
            <p:ph idx="1"/>
          </p:nvPr>
        </p:nvSpPr>
        <p:spPr/>
        <p:txBody>
          <a:bodyPr/>
          <a:lstStyle/>
          <a:p>
            <a:r>
              <a:rPr lang="en-US" sz="2400" i="1" dirty="0"/>
              <a:t>NoSQL definition: Next Generation Databases mostly addressing some of the points: being non-relational, distributed, open-source and horizontally scalable.</a:t>
            </a:r>
          </a:p>
          <a:p>
            <a:r>
              <a:rPr lang="en-US" sz="2400" i="1" dirty="0"/>
              <a:t>The original intention has been modern web-scale databases. The movement began early 2009 and is growing rapidly. Often more characteristics apply such as: schema-free, easy replication support, simple API, eventually consistent / BASE (not ACID), a huge amount of data and more. So the misleading term "</a:t>
            </a:r>
            <a:r>
              <a:rPr lang="en-US" sz="2400" i="1" dirty="0" err="1"/>
              <a:t>nosql</a:t>
            </a:r>
            <a:r>
              <a:rPr lang="en-US" sz="2400" i="1" dirty="0"/>
              <a:t>" (the community now translates it mostly with "not only </a:t>
            </a:r>
            <a:r>
              <a:rPr lang="en-US" sz="2400" i="1" dirty="0" err="1"/>
              <a:t>sql</a:t>
            </a:r>
            <a:r>
              <a:rPr lang="en-US" sz="2400" i="1" dirty="0"/>
              <a:t>") should be seen as an alias to something like the definition above. </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14</a:t>
            </a:fld>
            <a:endParaRPr lang="es-ES" altLang="es-ES" dirty="0"/>
          </a:p>
        </p:txBody>
      </p:sp>
    </p:spTree>
    <p:extLst>
      <p:ext uri="{BB962C8B-B14F-4D97-AF65-F5344CB8AC3E}">
        <p14:creationId xmlns:p14="http://schemas.microsoft.com/office/powerpoint/2010/main" val="3838665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Motives of NoSQL practitioners</a:t>
            </a:r>
          </a:p>
        </p:txBody>
      </p:sp>
      <p:sp>
        <p:nvSpPr>
          <p:cNvPr id="3" name="Marcador de contenido 2"/>
          <p:cNvSpPr>
            <a:spLocks noGrp="1"/>
          </p:cNvSpPr>
          <p:nvPr>
            <p:ph idx="1"/>
          </p:nvPr>
        </p:nvSpPr>
        <p:spPr>
          <a:xfrm>
            <a:off x="731519" y="1600200"/>
            <a:ext cx="8242663" cy="4530725"/>
          </a:xfrm>
        </p:spPr>
        <p:txBody>
          <a:bodyPr/>
          <a:lstStyle/>
          <a:p>
            <a:pPr>
              <a:spcBef>
                <a:spcPts val="1800"/>
              </a:spcBef>
            </a:pPr>
            <a:r>
              <a:rPr lang="en-US" dirty="0"/>
              <a:t>Avoidance of Unneeded Complexity</a:t>
            </a:r>
          </a:p>
          <a:p>
            <a:pPr>
              <a:spcBef>
                <a:spcPts val="1800"/>
              </a:spcBef>
            </a:pPr>
            <a:r>
              <a:rPr lang="en-US" dirty="0"/>
              <a:t>High Throughput</a:t>
            </a:r>
          </a:p>
          <a:p>
            <a:pPr>
              <a:spcBef>
                <a:spcPts val="1800"/>
              </a:spcBef>
            </a:pPr>
            <a:r>
              <a:rPr lang="en-US" dirty="0"/>
              <a:t>Horizontal Scalability on Commodity Hardware</a:t>
            </a:r>
          </a:p>
          <a:p>
            <a:pPr>
              <a:spcBef>
                <a:spcPts val="1800"/>
              </a:spcBef>
            </a:pPr>
            <a:r>
              <a:rPr lang="en-US" dirty="0"/>
              <a:t>Avoidance of </a:t>
            </a:r>
            <a:r>
              <a:rPr lang="en-US" sz="1600" dirty="0"/>
              <a:t>Expensive</a:t>
            </a:r>
            <a:r>
              <a:rPr lang="en-US" dirty="0"/>
              <a:t> Object-Relational Mapping</a:t>
            </a:r>
          </a:p>
          <a:p>
            <a:pPr>
              <a:spcBef>
                <a:spcPts val="1800"/>
              </a:spcBef>
            </a:pPr>
            <a:r>
              <a:rPr lang="en-US" dirty="0"/>
              <a:t>Compromising Reliability for Better Performance</a:t>
            </a:r>
          </a:p>
          <a:p>
            <a:pPr>
              <a:spcBef>
                <a:spcPts val="1800"/>
              </a:spcBef>
            </a:pPr>
            <a:r>
              <a:rPr lang="en-US" dirty="0"/>
              <a:t>Requirements of Cloud Computing</a:t>
            </a:r>
          </a:p>
          <a:p>
            <a:endParaRPr lang="en-U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15</a:t>
            </a:fld>
            <a:endParaRPr lang="es-ES" altLang="es-ES" dirty="0"/>
          </a:p>
        </p:txBody>
      </p:sp>
    </p:spTree>
    <p:extLst>
      <p:ext uri="{BB962C8B-B14F-4D97-AF65-F5344CB8AC3E}">
        <p14:creationId xmlns:p14="http://schemas.microsoft.com/office/powerpoint/2010/main" val="285842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NoSQL DB characteristics </a:t>
            </a:r>
          </a:p>
        </p:txBody>
      </p:sp>
      <p:sp>
        <p:nvSpPr>
          <p:cNvPr id="3" name="Marcador de contenido 2"/>
          <p:cNvSpPr>
            <a:spLocks noGrp="1"/>
          </p:cNvSpPr>
          <p:nvPr>
            <p:ph idx="1"/>
          </p:nvPr>
        </p:nvSpPr>
        <p:spPr>
          <a:xfrm>
            <a:off x="809897" y="1600200"/>
            <a:ext cx="8054703" cy="4778375"/>
          </a:xfrm>
        </p:spPr>
        <p:txBody>
          <a:bodyPr/>
          <a:lstStyle/>
          <a:p>
            <a:r>
              <a:rPr lang="en-US" dirty="0"/>
              <a:t>There is no single data model</a:t>
            </a:r>
          </a:p>
          <a:p>
            <a:r>
              <a:rPr lang="en-US" dirty="0"/>
              <a:t>They allow more flexible data schemes</a:t>
            </a:r>
          </a:p>
          <a:p>
            <a:r>
              <a:rPr lang="en-US" dirty="0"/>
              <a:t>In general</a:t>
            </a:r>
          </a:p>
          <a:p>
            <a:pPr lvl="1"/>
            <a:r>
              <a:rPr lang="en-US" dirty="0"/>
              <a:t>They provide languages or interaction methods other than SQL 	</a:t>
            </a:r>
            <a:r>
              <a:rPr lang="en-US" i="1" dirty="0"/>
              <a:t>(Not Only SQL)</a:t>
            </a:r>
          </a:p>
          <a:p>
            <a:pPr lvl="1"/>
            <a:r>
              <a:rPr lang="en-US" dirty="0"/>
              <a:t>they are distributed</a:t>
            </a:r>
          </a:p>
          <a:p>
            <a:pPr lvl="1"/>
            <a:r>
              <a:rPr lang="en-US" dirty="0"/>
              <a:t>they are open source</a:t>
            </a:r>
          </a:p>
          <a:p>
            <a:r>
              <a:rPr lang="en-US" dirty="0"/>
              <a:t>In order to get greater speed and availability they relax checks of consistency and integrity </a:t>
            </a:r>
            <a:r>
              <a:rPr lang="en-US" sz="2400" i="1" dirty="0"/>
              <a:t>(many checks are made by the applications)</a:t>
            </a:r>
            <a:endParaRPr lang="en-US" i="1"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16</a:t>
            </a:fld>
            <a:endParaRPr lang="es-ES" altLang="es-ES" dirty="0"/>
          </a:p>
        </p:txBody>
      </p:sp>
    </p:spTree>
    <p:extLst>
      <p:ext uri="{BB962C8B-B14F-4D97-AF65-F5344CB8AC3E}">
        <p14:creationId xmlns:p14="http://schemas.microsoft.com/office/powerpoint/2010/main" val="363803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NoSQL data models</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17</a:t>
            </a:fld>
            <a:endParaRPr lang="es-ES" alt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00" y="1669010"/>
            <a:ext cx="8348201" cy="4588101"/>
          </a:xfrm>
          <a:prstGeom prst="rect">
            <a:avLst/>
          </a:prstGeom>
        </p:spPr>
      </p:pic>
    </p:spTree>
    <p:extLst>
      <p:ext uri="{BB962C8B-B14F-4D97-AF65-F5344CB8AC3E}">
        <p14:creationId xmlns:p14="http://schemas.microsoft.com/office/powerpoint/2010/main" val="502718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Flexible data schemas</a:t>
            </a:r>
          </a:p>
        </p:txBody>
      </p:sp>
      <p:sp>
        <p:nvSpPr>
          <p:cNvPr id="3" name="Marcador de contenido 2"/>
          <p:cNvSpPr>
            <a:spLocks noGrp="1"/>
          </p:cNvSpPr>
          <p:nvPr>
            <p:ph idx="1"/>
          </p:nvPr>
        </p:nvSpPr>
        <p:spPr/>
        <p:txBody>
          <a:bodyPr/>
          <a:lstStyle/>
          <a:p>
            <a:r>
              <a:rPr lang="en-US" dirty="0"/>
              <a:t>The database may not have a predefined data schema.</a:t>
            </a:r>
          </a:p>
          <a:p>
            <a:r>
              <a:rPr lang="en-US" dirty="0"/>
              <a:t>The schema may vary for different instances of the same entity.</a:t>
            </a:r>
          </a:p>
          <a:p>
            <a:r>
              <a:rPr lang="en-US" dirty="0"/>
              <a:t>Sometimes DBMS is not aware of the database schema (the data structure is just known by the designer / programmer).</a:t>
            </a:r>
          </a:p>
          <a:p>
            <a:r>
              <a:rPr lang="en-US" dirty="0" err="1"/>
              <a:t>Denormalization</a:t>
            </a:r>
            <a:r>
              <a:rPr lang="en-US" dirty="0"/>
              <a:t> techniques are common (data redundancy).</a:t>
            </a:r>
            <a:endParaRPr lang="es-E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18</a:t>
            </a:fld>
            <a:endParaRPr lang="es-ES" altLang="es-ES" dirty="0"/>
          </a:p>
        </p:txBody>
      </p:sp>
    </p:spTree>
    <p:extLst>
      <p:ext uri="{BB962C8B-B14F-4D97-AF65-F5344CB8AC3E}">
        <p14:creationId xmlns:p14="http://schemas.microsoft.com/office/powerpoint/2010/main" val="166226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Interaction modes &amp; languages</a:t>
            </a:r>
          </a:p>
        </p:txBody>
      </p:sp>
      <p:sp>
        <p:nvSpPr>
          <p:cNvPr id="3" name="Marcador de contenido 2"/>
          <p:cNvSpPr>
            <a:spLocks noGrp="1"/>
          </p:cNvSpPr>
          <p:nvPr>
            <p:ph idx="1"/>
          </p:nvPr>
        </p:nvSpPr>
        <p:spPr/>
        <p:txBody>
          <a:bodyPr/>
          <a:lstStyle/>
          <a:p>
            <a:r>
              <a:rPr lang="en-US" dirty="0"/>
              <a:t>Some NoSQL databases offer their own query language (similar to SQL)</a:t>
            </a:r>
          </a:p>
          <a:p>
            <a:r>
              <a:rPr lang="en-US" dirty="0"/>
              <a:t>Others offer access via API libraries.</a:t>
            </a:r>
          </a:p>
          <a:p>
            <a:endParaRPr lang="en-US" dirty="0"/>
          </a:p>
          <a:p>
            <a:r>
              <a:rPr lang="en-US" dirty="0"/>
              <a:t>All NoSQL databases were designed to facilitate the development of web applications, so they provide drivers and libraries for different programming languages</a:t>
            </a:r>
            <a:r>
              <a:rPr lang="es-ES" dirty="0"/>
              <a:t> (C, C++, Java, PHP, Python …)</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19</a:t>
            </a:fld>
            <a:endParaRPr lang="es-ES" altLang="es-ES" dirty="0"/>
          </a:p>
        </p:txBody>
      </p:sp>
    </p:spTree>
    <p:extLst>
      <p:ext uri="{BB962C8B-B14F-4D97-AF65-F5344CB8AC3E}">
        <p14:creationId xmlns:p14="http://schemas.microsoft.com/office/powerpoint/2010/main" val="304308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Index</a:t>
            </a:r>
          </a:p>
        </p:txBody>
      </p:sp>
      <p:sp>
        <p:nvSpPr>
          <p:cNvPr id="3" name="Marcador de contenido 2"/>
          <p:cNvSpPr>
            <a:spLocks noGrp="1"/>
          </p:cNvSpPr>
          <p:nvPr>
            <p:ph idx="1"/>
          </p:nvPr>
        </p:nvSpPr>
        <p:spPr/>
        <p:txBody>
          <a:bodyPr/>
          <a:lstStyle/>
          <a:p>
            <a:pPr>
              <a:spcBef>
                <a:spcPts val="300"/>
              </a:spcBef>
            </a:pPr>
            <a:r>
              <a:rPr lang="en-US" dirty="0"/>
              <a:t>The need for databases	</a:t>
            </a:r>
            <a:r>
              <a:rPr lang="en-US" dirty="0">
                <a:solidFill>
                  <a:srgbClr val="FF0000"/>
                </a:solidFill>
              </a:rPr>
              <a:t>Q1?</a:t>
            </a:r>
          </a:p>
          <a:p>
            <a:pPr>
              <a:spcBef>
                <a:spcPts val="300"/>
              </a:spcBef>
            </a:pPr>
            <a:r>
              <a:rPr lang="en-US" dirty="0"/>
              <a:t>Relational Databases</a:t>
            </a:r>
          </a:p>
          <a:p>
            <a:pPr>
              <a:spcBef>
                <a:spcPts val="300"/>
              </a:spcBef>
            </a:pPr>
            <a:r>
              <a:rPr lang="en-US" dirty="0"/>
              <a:t>Big Data and Databases</a:t>
            </a:r>
          </a:p>
          <a:p>
            <a:pPr lvl="1">
              <a:spcBef>
                <a:spcPts val="300"/>
              </a:spcBef>
            </a:pPr>
            <a:r>
              <a:rPr lang="en-US" dirty="0"/>
              <a:t>The NoSQL movement</a:t>
            </a:r>
          </a:p>
          <a:p>
            <a:pPr>
              <a:spcBef>
                <a:spcPts val="300"/>
              </a:spcBef>
            </a:pPr>
            <a:r>
              <a:rPr lang="en-US" dirty="0"/>
              <a:t>NoSQL data models</a:t>
            </a:r>
          </a:p>
          <a:p>
            <a:pPr lvl="1">
              <a:spcBef>
                <a:spcPts val="300"/>
              </a:spcBef>
            </a:pPr>
            <a:r>
              <a:rPr lang="en-US" dirty="0"/>
              <a:t>Query-Driven DB Design</a:t>
            </a:r>
          </a:p>
          <a:p>
            <a:pPr lvl="1">
              <a:spcBef>
                <a:spcPts val="300"/>
              </a:spcBef>
            </a:pPr>
            <a:r>
              <a:rPr lang="en-US" dirty="0"/>
              <a:t>Column-Oriented Databases</a:t>
            </a:r>
          </a:p>
          <a:p>
            <a:pPr lvl="1">
              <a:spcBef>
                <a:spcPts val="300"/>
              </a:spcBef>
            </a:pPr>
            <a:r>
              <a:rPr lang="en-US" dirty="0"/>
              <a:t>Document Databases</a:t>
            </a:r>
          </a:p>
          <a:p>
            <a:pPr lvl="1">
              <a:spcBef>
                <a:spcPts val="300"/>
              </a:spcBef>
            </a:pPr>
            <a:r>
              <a:rPr lang="en-US" dirty="0"/>
              <a:t>Graph Databases</a:t>
            </a:r>
          </a:p>
          <a:p>
            <a:pPr>
              <a:spcBef>
                <a:spcPts val="300"/>
              </a:spcBef>
            </a:pPr>
            <a:r>
              <a:rPr lang="en-US" dirty="0"/>
              <a:t>Demo: Cassandra / MongoDB / Neo4J</a:t>
            </a:r>
          </a:p>
          <a:p>
            <a:pPr marL="0" indent="0">
              <a:buNone/>
            </a:pPr>
            <a:endParaRPr lang="en-U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a:t>
            </a:fld>
            <a:endParaRPr lang="es-ES" altLang="es-ES" dirty="0"/>
          </a:p>
        </p:txBody>
      </p:sp>
    </p:spTree>
    <p:extLst>
      <p:ext uri="{BB962C8B-B14F-4D97-AF65-F5344CB8AC3E}">
        <p14:creationId xmlns:p14="http://schemas.microsoft.com/office/powerpoint/2010/main" val="748548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Distribution and Scalability</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20</a:t>
            </a:fld>
            <a:endParaRPr lang="es-ES" altLang="es-E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987" y="1589559"/>
            <a:ext cx="7474814" cy="4789016"/>
          </a:xfrm>
          <a:prstGeom prst="rect">
            <a:avLst/>
          </a:prstGeom>
        </p:spPr>
      </p:pic>
    </p:spTree>
    <p:extLst>
      <p:ext uri="{BB962C8B-B14F-4D97-AF65-F5344CB8AC3E}">
        <p14:creationId xmlns:p14="http://schemas.microsoft.com/office/powerpoint/2010/main" val="434119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CAP-Theorem (1)</a:t>
            </a:r>
          </a:p>
        </p:txBody>
      </p:sp>
      <p:sp>
        <p:nvSpPr>
          <p:cNvPr id="3" name="Marcador de contenido 2"/>
          <p:cNvSpPr>
            <a:spLocks noGrp="1"/>
          </p:cNvSpPr>
          <p:nvPr>
            <p:ph idx="1"/>
          </p:nvPr>
        </p:nvSpPr>
        <p:spPr/>
        <p:txBody>
          <a:bodyPr/>
          <a:lstStyle/>
          <a:p>
            <a:r>
              <a:rPr lang="en-US" sz="2400" b="1" dirty="0">
                <a:solidFill>
                  <a:srgbClr val="C00000"/>
                </a:solidFill>
              </a:rPr>
              <a:t>Consistency</a:t>
            </a:r>
            <a:r>
              <a:rPr lang="en-US" sz="2400" dirty="0"/>
              <a:t>: a distributed system is considered to be consistent if after an update operation of some writer all readers see the same updated values in some shared data source (there are several alternatives to this strict notion of consistency).</a:t>
            </a:r>
          </a:p>
          <a:p>
            <a:r>
              <a:rPr lang="en-US" sz="2400" b="1" dirty="0">
                <a:solidFill>
                  <a:srgbClr val="C00000"/>
                </a:solidFill>
              </a:rPr>
              <a:t>Availability</a:t>
            </a:r>
            <a:r>
              <a:rPr lang="en-US" sz="2400" dirty="0"/>
              <a:t>: the system is implemented in a way that allows it to continue operation if e.g. nodes in a cluster crash or some HW or SW parts are down.</a:t>
            </a:r>
          </a:p>
          <a:p>
            <a:r>
              <a:rPr lang="en-US" sz="2400" b="1" dirty="0">
                <a:solidFill>
                  <a:srgbClr val="C00000"/>
                </a:solidFill>
              </a:rPr>
              <a:t>Partition Tolerance</a:t>
            </a:r>
            <a:r>
              <a:rPr lang="en-US" sz="2400" dirty="0"/>
              <a:t>: ability of the system to continue operation in the presence of networks partitions (temporal or permanent). Also the ability to cope with the dynamic addition or removal of nodes.</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21</a:t>
            </a:fld>
            <a:endParaRPr lang="es-ES" altLang="es-ES" dirty="0"/>
          </a:p>
        </p:txBody>
      </p:sp>
    </p:spTree>
    <p:extLst>
      <p:ext uri="{BB962C8B-B14F-4D97-AF65-F5344CB8AC3E}">
        <p14:creationId xmlns:p14="http://schemas.microsoft.com/office/powerpoint/2010/main" val="2420414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CAP-Theorem (2)</a:t>
            </a:r>
          </a:p>
        </p:txBody>
      </p:sp>
      <p:sp>
        <p:nvSpPr>
          <p:cNvPr id="3" name="Marcador de contenido 2"/>
          <p:cNvSpPr>
            <a:spLocks noGrp="1"/>
          </p:cNvSpPr>
          <p:nvPr>
            <p:ph idx="1"/>
          </p:nvPr>
        </p:nvSpPr>
        <p:spPr>
          <a:xfrm>
            <a:off x="914400" y="1600200"/>
            <a:ext cx="7878618" cy="4530725"/>
          </a:xfrm>
        </p:spPr>
        <p:txBody>
          <a:bodyPr/>
          <a:lstStyle/>
          <a:p>
            <a:r>
              <a:rPr lang="en-US" sz="2400" dirty="0"/>
              <a:t>The CAP-Theorem alleges that one (a system) can </a:t>
            </a:r>
            <a:r>
              <a:rPr lang="en-US" sz="2400" b="1" dirty="0">
                <a:solidFill>
                  <a:schemeClr val="accent6">
                    <a:lumMod val="50000"/>
                  </a:schemeClr>
                </a:solidFill>
              </a:rPr>
              <a:t>AT MOST</a:t>
            </a:r>
            <a:r>
              <a:rPr lang="en-US" sz="2400" dirty="0"/>
              <a:t> choose two of these three characteristics.</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22</a:t>
            </a:fld>
            <a:endParaRPr lang="es-ES" alt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54" y="2538448"/>
            <a:ext cx="7137110" cy="3840127"/>
          </a:xfrm>
          <a:prstGeom prst="rect">
            <a:avLst/>
          </a:prstGeom>
        </p:spPr>
      </p:pic>
    </p:spTree>
    <p:extLst>
      <p:ext uri="{BB962C8B-B14F-4D97-AF65-F5344CB8AC3E}">
        <p14:creationId xmlns:p14="http://schemas.microsoft.com/office/powerpoint/2010/main" val="3449966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ACID vs BASE systems</a:t>
            </a:r>
          </a:p>
        </p:txBody>
      </p:sp>
      <p:sp>
        <p:nvSpPr>
          <p:cNvPr id="3" name="Marcador de contenido 2"/>
          <p:cNvSpPr>
            <a:spLocks noGrp="1"/>
          </p:cNvSpPr>
          <p:nvPr>
            <p:ph idx="1"/>
          </p:nvPr>
        </p:nvSpPr>
        <p:spPr>
          <a:xfrm>
            <a:off x="914400" y="1600200"/>
            <a:ext cx="7772400" cy="4505035"/>
          </a:xfrm>
        </p:spPr>
        <p:txBody>
          <a:bodyPr numCol="1"/>
          <a:lstStyle/>
          <a:p>
            <a:r>
              <a:rPr lang="en-US" dirty="0"/>
              <a:t>Atomicity</a:t>
            </a:r>
          </a:p>
          <a:p>
            <a:r>
              <a:rPr lang="en-US" dirty="0"/>
              <a:t>Consistency</a:t>
            </a:r>
          </a:p>
          <a:p>
            <a:r>
              <a:rPr lang="en-US" dirty="0"/>
              <a:t>Isolation</a:t>
            </a:r>
          </a:p>
          <a:p>
            <a:r>
              <a:rPr lang="en-US" dirty="0"/>
              <a:t>Durability</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spcBef>
                <a:spcPts val="2400"/>
              </a:spcBef>
              <a:buFont typeface="Wingdings" panose="05000000000000000000" pitchFamily="2" charset="2"/>
              <a:buChar char="q"/>
            </a:pPr>
            <a:r>
              <a:rPr lang="en-US" sz="2400" dirty="0">
                <a:latin typeface="Times New Roman" panose="02020603050405020304" pitchFamily="18" charset="0"/>
                <a:ea typeface="Tahoma" panose="020B0604030504040204" pitchFamily="34" charset="0"/>
                <a:cs typeface="Times New Roman" panose="02020603050405020304" pitchFamily="18" charset="0"/>
              </a:rPr>
              <a:t>For lot of applications and cases availability and partition tolerance are more important than strict consistency</a:t>
            </a:r>
          </a:p>
          <a:p>
            <a:pPr>
              <a:buFont typeface="Wingdings" panose="05000000000000000000" pitchFamily="2" charset="2"/>
              <a:buChar char="q"/>
            </a:pPr>
            <a:r>
              <a:rPr lang="en-US" sz="2400" dirty="0">
                <a:latin typeface="Times New Roman" panose="02020603050405020304" pitchFamily="18" charset="0"/>
                <a:ea typeface="Tahoma" panose="020B0604030504040204" pitchFamily="34" charset="0"/>
                <a:cs typeface="Times New Roman" panose="02020603050405020304" pitchFamily="18" charset="0"/>
              </a:rPr>
              <a:t>Availability and redundancy in a distributed system using commodity hardware are difficult to achieve with RDBMS</a:t>
            </a:r>
          </a:p>
          <a:p>
            <a:pPr>
              <a:buFont typeface="Wingdings" panose="05000000000000000000" pitchFamily="2" charset="2"/>
              <a:buChar char="q"/>
            </a:pPr>
            <a:r>
              <a:rPr lang="en-US" sz="2400" dirty="0">
                <a:latin typeface="Times New Roman" panose="02020603050405020304" pitchFamily="18" charset="0"/>
                <a:ea typeface="Tahoma" panose="020B0604030504040204" pitchFamily="34" charset="0"/>
                <a:cs typeface="Times New Roman" panose="02020603050405020304" pitchFamily="18" charset="0"/>
              </a:rPr>
              <a:t>NoSQL BASE approach forfeits ACID C and D in favor of availability, graceful degradation and performance</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23</a:t>
            </a:fld>
            <a:endParaRPr lang="es-ES" altLang="es-ES" dirty="0"/>
          </a:p>
        </p:txBody>
      </p:sp>
      <p:sp>
        <p:nvSpPr>
          <p:cNvPr id="6" name="CuadroTexto 5"/>
          <p:cNvSpPr txBox="1"/>
          <p:nvPr/>
        </p:nvSpPr>
        <p:spPr>
          <a:xfrm>
            <a:off x="4467497" y="1606431"/>
            <a:ext cx="4219304" cy="2154436"/>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Basic Availability</a:t>
            </a:r>
            <a:endParaRPr lang="en-US" sz="2400" dirty="0"/>
          </a:p>
          <a:p>
            <a:pPr marL="457200" indent="-457200">
              <a:spcBef>
                <a:spcPts val="600"/>
              </a:spcBef>
              <a:buFont typeface="Arial" panose="020B0604020202020204" pitchFamily="34" charset="0"/>
              <a:buChar char="•"/>
            </a:pPr>
            <a:r>
              <a:rPr lang="en-US" sz="2800" dirty="0"/>
              <a:t>Soft-state</a:t>
            </a:r>
            <a:endParaRPr lang="en-US" sz="2400" dirty="0"/>
          </a:p>
          <a:p>
            <a:pPr marL="457200" indent="-457200">
              <a:spcBef>
                <a:spcPts val="600"/>
              </a:spcBef>
              <a:buFont typeface="Arial" panose="020B0604020202020204" pitchFamily="34" charset="0"/>
              <a:buChar char="•"/>
            </a:pPr>
            <a:r>
              <a:rPr lang="en-US" sz="2800" dirty="0"/>
              <a:t>Eventual consistency</a:t>
            </a:r>
          </a:p>
          <a:p>
            <a:pPr marL="914400" lvl="1" indent="-457200">
              <a:buFont typeface="Arial" panose="020B0604020202020204" pitchFamily="34" charset="0"/>
              <a:buChar char="•"/>
            </a:pPr>
            <a:r>
              <a:rPr lang="en-US" sz="2000" dirty="0"/>
              <a:t>readers will see the same as time goes on</a:t>
            </a:r>
          </a:p>
        </p:txBody>
      </p:sp>
    </p:spTree>
    <p:extLst>
      <p:ext uri="{BB962C8B-B14F-4D97-AF65-F5344CB8AC3E}">
        <p14:creationId xmlns:p14="http://schemas.microsoft.com/office/powerpoint/2010/main" val="894489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NoSQL DB drawbacks </a:t>
            </a:r>
          </a:p>
        </p:txBody>
      </p:sp>
      <p:sp>
        <p:nvSpPr>
          <p:cNvPr id="3" name="Marcador de contenido 2"/>
          <p:cNvSpPr>
            <a:spLocks noGrp="1"/>
          </p:cNvSpPr>
          <p:nvPr>
            <p:ph idx="1"/>
          </p:nvPr>
        </p:nvSpPr>
        <p:spPr>
          <a:xfrm>
            <a:off x="809897" y="1600200"/>
            <a:ext cx="8054703" cy="4778375"/>
          </a:xfrm>
        </p:spPr>
        <p:txBody>
          <a:bodyPr/>
          <a:lstStyle/>
          <a:p>
            <a:pPr>
              <a:spcBef>
                <a:spcPts val="1800"/>
              </a:spcBef>
            </a:pPr>
            <a:r>
              <a:rPr lang="en-US" dirty="0"/>
              <a:t>Lack of standards</a:t>
            </a:r>
          </a:p>
          <a:p>
            <a:pPr>
              <a:spcBef>
                <a:spcPts val="1800"/>
              </a:spcBef>
            </a:pPr>
            <a:r>
              <a:rPr lang="en-US" dirty="0"/>
              <a:t>Complexity in management and administration</a:t>
            </a:r>
          </a:p>
          <a:p>
            <a:pPr>
              <a:spcBef>
                <a:spcPts val="1800"/>
              </a:spcBef>
            </a:pPr>
            <a:r>
              <a:rPr lang="en-US" dirty="0"/>
              <a:t>Lack of maturity and support of technologies</a:t>
            </a:r>
          </a:p>
          <a:p>
            <a:pPr>
              <a:spcBef>
                <a:spcPts val="1800"/>
              </a:spcBef>
            </a:pPr>
            <a:r>
              <a:rPr lang="en-US" dirty="0"/>
              <a:t>Lack of specialists</a:t>
            </a:r>
          </a:p>
          <a:p>
            <a:pPr>
              <a:spcBef>
                <a:spcPts val="1800"/>
              </a:spcBef>
            </a:pPr>
            <a:r>
              <a:rPr lang="en-US" dirty="0"/>
              <a:t>Difficulty in determining the most appropriate system for each environment</a:t>
            </a:r>
            <a:endParaRPr lang="es-E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24</a:t>
            </a:fld>
            <a:endParaRPr lang="es-ES" altLang="es-ES" dirty="0"/>
          </a:p>
        </p:txBody>
      </p:sp>
    </p:spTree>
    <p:extLst>
      <p:ext uri="{BB962C8B-B14F-4D97-AF65-F5344CB8AC3E}">
        <p14:creationId xmlns:p14="http://schemas.microsoft.com/office/powerpoint/2010/main" val="1769963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en-US" dirty="0"/>
              <a:t>NoSQL data modeling</a:t>
            </a:r>
          </a:p>
        </p:txBody>
      </p:sp>
      <p:sp>
        <p:nvSpPr>
          <p:cNvPr id="7" name="Subtítulo 6"/>
          <p:cNvSpPr>
            <a:spLocks noGrp="1"/>
          </p:cNvSpPr>
          <p:nvPr>
            <p:ph type="subTitle" idx="1"/>
          </p:nvPr>
        </p:nvSpPr>
        <p:spPr/>
        <p:txBody>
          <a:bodyPr/>
          <a:lstStyle/>
          <a:p>
            <a:r>
              <a:rPr lang="en-US" dirty="0"/>
              <a:t>ER Diagrams and </a:t>
            </a:r>
          </a:p>
          <a:p>
            <a:r>
              <a:rPr lang="en-US" dirty="0"/>
              <a:t>Query-Driven Data Modeling</a:t>
            </a:r>
          </a:p>
        </p:txBody>
      </p:sp>
    </p:spTree>
    <p:extLst>
      <p:ext uri="{BB962C8B-B14F-4D97-AF65-F5344CB8AC3E}">
        <p14:creationId xmlns:p14="http://schemas.microsoft.com/office/powerpoint/2010/main" val="813890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Query-Driven Data Modeling</a:t>
            </a:r>
          </a:p>
        </p:txBody>
      </p:sp>
      <p:sp>
        <p:nvSpPr>
          <p:cNvPr id="3" name="Marcador de contenido 2"/>
          <p:cNvSpPr>
            <a:spLocks noGrp="1"/>
          </p:cNvSpPr>
          <p:nvPr>
            <p:ph idx="1"/>
          </p:nvPr>
        </p:nvSpPr>
        <p:spPr>
          <a:xfrm>
            <a:off x="914400" y="1600200"/>
            <a:ext cx="7950200" cy="4530725"/>
          </a:xfrm>
        </p:spPr>
        <p:txBody>
          <a:bodyPr/>
          <a:lstStyle/>
          <a:p>
            <a:r>
              <a:rPr lang="en-US" dirty="0"/>
              <a:t>Analyze the requirements</a:t>
            </a:r>
          </a:p>
          <a:p>
            <a:r>
              <a:rPr lang="en-US" dirty="0"/>
              <a:t>Identify entities and relationships</a:t>
            </a:r>
          </a:p>
          <a:p>
            <a:pPr lvl="1"/>
            <a:r>
              <a:rPr lang="en-US" dirty="0"/>
              <a:t>Conceptual data model / ER Diagram</a:t>
            </a:r>
          </a:p>
          <a:p>
            <a:r>
              <a:rPr lang="en-US" dirty="0"/>
              <a:t>Identify the required queries</a:t>
            </a:r>
          </a:p>
          <a:p>
            <a:pPr lvl="1"/>
            <a:r>
              <a:rPr lang="en-US" dirty="0"/>
              <a:t>Application flow</a:t>
            </a:r>
          </a:p>
          <a:p>
            <a:r>
              <a:rPr lang="en-US" dirty="0"/>
              <a:t>Specify the scheme</a:t>
            </a:r>
          </a:p>
          <a:p>
            <a:pPr lvl="1"/>
            <a:r>
              <a:rPr lang="en-US" dirty="0"/>
              <a:t>Logical data model (relational vs non-relational)</a:t>
            </a:r>
          </a:p>
          <a:p>
            <a:r>
              <a:rPr lang="en-US" dirty="0"/>
              <a:t>Optimize, optimize, optimize</a:t>
            </a:r>
          </a:p>
          <a:p>
            <a:pPr lvl="1"/>
            <a:r>
              <a:rPr lang="en-US" dirty="0"/>
              <a:t>Physical database design</a:t>
            </a:r>
            <a:endParaRPr lang="es-E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26</a:t>
            </a:fld>
            <a:endParaRPr lang="es-ES" altLang="es-ES" dirty="0"/>
          </a:p>
        </p:txBody>
      </p:sp>
      <p:sp>
        <p:nvSpPr>
          <p:cNvPr id="6" name="CuadroTexto 5"/>
          <p:cNvSpPr txBox="1"/>
          <p:nvPr/>
        </p:nvSpPr>
        <p:spPr>
          <a:xfrm>
            <a:off x="6766560" y="4180115"/>
            <a:ext cx="1476103" cy="584775"/>
          </a:xfrm>
          <a:prstGeom prst="rect">
            <a:avLst/>
          </a:prstGeom>
          <a:noFill/>
        </p:spPr>
        <p:txBody>
          <a:bodyPr wrap="square" rtlCol="0">
            <a:spAutoFit/>
          </a:bodyPr>
          <a:lstStyle/>
          <a:p>
            <a:r>
              <a:rPr lang="es-ES" sz="3200" b="1" dirty="0">
                <a:solidFill>
                  <a:schemeClr val="accent6">
                    <a:lumMod val="50000"/>
                  </a:schemeClr>
                </a:solidFill>
              </a:rPr>
              <a:t>QDDM</a:t>
            </a:r>
          </a:p>
        </p:txBody>
      </p:sp>
    </p:spTree>
    <p:extLst>
      <p:ext uri="{BB962C8B-B14F-4D97-AF65-F5344CB8AC3E}">
        <p14:creationId xmlns:p14="http://schemas.microsoft.com/office/powerpoint/2010/main" val="3904390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a:t>
            </a:r>
            <a:r>
              <a:rPr lang="en-US" dirty="0" err="1"/>
              <a:t>Twissandra</a:t>
            </a:r>
            <a:r>
              <a:rPr lang="en-US" dirty="0"/>
              <a:t> example</a:t>
            </a:r>
          </a:p>
        </p:txBody>
      </p:sp>
      <p:sp>
        <p:nvSpPr>
          <p:cNvPr id="3" name="Marcador de contenido 2"/>
          <p:cNvSpPr>
            <a:spLocks noGrp="1"/>
          </p:cNvSpPr>
          <p:nvPr>
            <p:ph idx="1"/>
          </p:nvPr>
        </p:nvSpPr>
        <p:spPr>
          <a:xfrm>
            <a:off x="914400" y="1600200"/>
            <a:ext cx="7871382" cy="4530725"/>
          </a:xfrm>
        </p:spPr>
        <p:txBody>
          <a:bodyPr/>
          <a:lstStyle/>
          <a:p>
            <a:pPr marL="0" indent="0">
              <a:buNone/>
            </a:pPr>
            <a:r>
              <a:rPr lang="en-US" dirty="0"/>
              <a:t>Imagine a Twitter-like reduced application, where users may publish tweets, and they may look for other users and follow their publications.</a:t>
            </a:r>
          </a:p>
          <a:p>
            <a:r>
              <a:rPr lang="en-US" dirty="0"/>
              <a:t>Each user has </a:t>
            </a:r>
            <a:r>
              <a:rPr lang="en-US" dirty="0" err="1"/>
              <a:t>user_id</a:t>
            </a:r>
            <a:r>
              <a:rPr lang="en-US" dirty="0"/>
              <a:t>, username &amp; password</a:t>
            </a:r>
          </a:p>
          <a:p>
            <a:r>
              <a:rPr lang="en-US" dirty="0"/>
              <a:t>Each tweet has </a:t>
            </a:r>
            <a:r>
              <a:rPr lang="en-US" dirty="0" err="1"/>
              <a:t>tweet_id</a:t>
            </a:r>
            <a:r>
              <a:rPr lang="en-US" dirty="0"/>
              <a:t>, body &amp; timestamp, and is related to its author</a:t>
            </a:r>
          </a:p>
          <a:p>
            <a:r>
              <a:rPr lang="en-US" dirty="0"/>
              <a:t>A user may follow other user(s) to read his/her tweets, so the DB must store this connection</a:t>
            </a:r>
          </a:p>
          <a:p>
            <a:pPr marL="0" indent="0">
              <a:buNone/>
            </a:pPr>
            <a:endParaRPr lang="en-US" sz="2600" dirty="0">
              <a:solidFill>
                <a:srgbClr val="FF0000"/>
              </a:solidFill>
            </a:endParaRPr>
          </a:p>
          <a:p>
            <a:pPr marL="0" indent="0">
              <a:buNone/>
            </a:pPr>
            <a:r>
              <a:rPr lang="en-US" sz="2600" dirty="0">
                <a:solidFill>
                  <a:srgbClr val="FF0000"/>
                </a:solidFill>
              </a:rPr>
              <a:t>Q8: Design a RDB for that purpose</a:t>
            </a:r>
            <a:br>
              <a:rPr lang="en-US" sz="2600" dirty="0">
                <a:solidFill>
                  <a:srgbClr val="FF0000"/>
                </a:solidFill>
              </a:rPr>
            </a:br>
            <a:endParaRPr lang="en-US" sz="2600" dirty="0">
              <a:solidFill>
                <a:srgbClr val="FF0000"/>
              </a:solidFill>
            </a:endParaRPr>
          </a:p>
          <a:p>
            <a:endParaRPr lang="en-U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27</a:t>
            </a:fld>
            <a:endParaRPr lang="es-ES" altLang="es-ES" dirty="0"/>
          </a:p>
        </p:txBody>
      </p:sp>
    </p:spTree>
    <p:extLst>
      <p:ext uri="{BB962C8B-B14F-4D97-AF65-F5344CB8AC3E}">
        <p14:creationId xmlns:p14="http://schemas.microsoft.com/office/powerpoint/2010/main" val="685596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Twissandra</a:t>
            </a:r>
            <a:r>
              <a:rPr lang="es-ES" dirty="0"/>
              <a:t> </a:t>
            </a:r>
            <a:r>
              <a:rPr lang="es-ES" dirty="0" err="1"/>
              <a:t>Relational</a:t>
            </a:r>
            <a:r>
              <a:rPr lang="es-ES" dirty="0"/>
              <a:t> </a:t>
            </a:r>
            <a:r>
              <a:rPr lang="es-ES" dirty="0" err="1"/>
              <a:t>Model</a:t>
            </a:r>
            <a:endParaRPr lang="es-ES" dirty="0"/>
          </a:p>
        </p:txBody>
      </p:sp>
      <p:sp>
        <p:nvSpPr>
          <p:cNvPr id="3" name="Marcador de contenido 2"/>
          <p:cNvSpPr>
            <a:spLocks noGrp="1"/>
          </p:cNvSpPr>
          <p:nvPr>
            <p:ph idx="1"/>
          </p:nvPr>
        </p:nvSpPr>
        <p:spPr>
          <a:xfrm>
            <a:off x="914400" y="1600200"/>
            <a:ext cx="7950200" cy="4530725"/>
          </a:xfrm>
        </p:spPr>
        <p:txBody>
          <a:bodyPr/>
          <a:lstStyle/>
          <a:p>
            <a:pPr marL="0" indent="0">
              <a:buNone/>
            </a:pPr>
            <a:r>
              <a:rPr lang="es-ES" b="1" noProof="1">
                <a:solidFill>
                  <a:srgbClr val="C00000"/>
                </a:solidFill>
              </a:rPr>
              <a:t>Conceptual design : ER Diagram</a:t>
            </a:r>
          </a:p>
          <a:p>
            <a:endParaRPr lang="es-ES" noProof="1"/>
          </a:p>
          <a:p>
            <a:endParaRPr lang="es-ES" noProof="1"/>
          </a:p>
          <a:p>
            <a:endParaRPr lang="es-ES" noProof="1"/>
          </a:p>
          <a:p>
            <a:endParaRPr lang="es-ES" noProof="1"/>
          </a:p>
          <a:p>
            <a:pPr marL="0" indent="0">
              <a:buNone/>
            </a:pPr>
            <a:r>
              <a:rPr lang="es-ES" b="1" noProof="1">
                <a:solidFill>
                  <a:srgbClr val="C00000"/>
                </a:solidFill>
              </a:rPr>
              <a:t>Logical design : relational database</a:t>
            </a:r>
          </a:p>
          <a:p>
            <a:r>
              <a:rPr lang="es-ES" noProof="1"/>
              <a:t>user(</a:t>
            </a:r>
            <a:r>
              <a:rPr lang="es-ES" b="1" noProof="1"/>
              <a:t>uid</a:t>
            </a:r>
            <a:r>
              <a:rPr lang="es-ES" noProof="1"/>
              <a:t>, username) </a:t>
            </a:r>
          </a:p>
          <a:p>
            <a:r>
              <a:rPr lang="es-ES" noProof="1"/>
              <a:t>tweet(</a:t>
            </a:r>
            <a:r>
              <a:rPr lang="es-ES" b="1" noProof="1"/>
              <a:t>tid</a:t>
            </a:r>
            <a:r>
              <a:rPr lang="es-ES" noProof="1"/>
              <a:t>, body, timestamp, </a:t>
            </a:r>
            <a:r>
              <a:rPr lang="es-ES" u="dotted" noProof="1"/>
              <a:t>author_id</a:t>
            </a:r>
            <a:r>
              <a:rPr lang="es-ES" noProof="1"/>
              <a:t>)</a:t>
            </a:r>
          </a:p>
          <a:p>
            <a:r>
              <a:rPr lang="es-ES" noProof="1"/>
              <a:t>follows(</a:t>
            </a:r>
            <a:r>
              <a:rPr lang="es-ES" b="1" u="dotted" noProof="1"/>
              <a:t>uid_following</a:t>
            </a:r>
            <a:r>
              <a:rPr lang="es-ES" b="1" noProof="1"/>
              <a:t>, </a:t>
            </a:r>
            <a:r>
              <a:rPr lang="es-ES" b="1" u="dotted" noProof="1"/>
              <a:t>uid_followed</a:t>
            </a:r>
            <a:r>
              <a:rPr lang="es-ES" noProof="1"/>
              <a:t>)</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28</a:t>
            </a:fld>
            <a:endParaRPr lang="es-ES" altLang="es-ES" dirty="0"/>
          </a:p>
        </p:txBody>
      </p:sp>
      <p:sp>
        <p:nvSpPr>
          <p:cNvPr id="6" name="CuadroTexto 5"/>
          <p:cNvSpPr txBox="1"/>
          <p:nvPr/>
        </p:nvSpPr>
        <p:spPr>
          <a:xfrm>
            <a:off x="3669384" y="2837468"/>
            <a:ext cx="1008668" cy="584775"/>
          </a:xfrm>
          <a:prstGeom prst="rect">
            <a:avLst/>
          </a:prstGeom>
          <a:noFill/>
          <a:ln w="38100">
            <a:solidFill>
              <a:schemeClr val="tx1"/>
            </a:solidFill>
          </a:ln>
        </p:spPr>
        <p:txBody>
          <a:bodyPr wrap="square" rtlCol="0">
            <a:spAutoFit/>
          </a:bodyPr>
          <a:lstStyle/>
          <a:p>
            <a:r>
              <a:rPr lang="es-ES" sz="3200" dirty="0" err="1"/>
              <a:t>user</a:t>
            </a:r>
            <a:endParaRPr lang="es-ES" dirty="0"/>
          </a:p>
        </p:txBody>
      </p:sp>
      <p:sp>
        <p:nvSpPr>
          <p:cNvPr id="7" name="CuadroTexto 6"/>
          <p:cNvSpPr txBox="1"/>
          <p:nvPr/>
        </p:nvSpPr>
        <p:spPr>
          <a:xfrm>
            <a:off x="7414443" y="2837468"/>
            <a:ext cx="1164211" cy="584775"/>
          </a:xfrm>
          <a:prstGeom prst="rect">
            <a:avLst/>
          </a:prstGeom>
          <a:noFill/>
          <a:ln w="38100">
            <a:solidFill>
              <a:schemeClr val="tx1"/>
            </a:solidFill>
          </a:ln>
        </p:spPr>
        <p:txBody>
          <a:bodyPr wrap="square" rtlCol="0">
            <a:spAutoFit/>
          </a:bodyPr>
          <a:lstStyle/>
          <a:p>
            <a:r>
              <a:rPr lang="es-ES" sz="3200" dirty="0"/>
              <a:t>tweet</a:t>
            </a:r>
            <a:endParaRPr lang="es-ES" dirty="0"/>
          </a:p>
        </p:txBody>
      </p:sp>
      <p:sp>
        <p:nvSpPr>
          <p:cNvPr id="8" name="CuadroTexto 7"/>
          <p:cNvSpPr txBox="1"/>
          <p:nvPr/>
        </p:nvSpPr>
        <p:spPr>
          <a:xfrm>
            <a:off x="5367518" y="2837468"/>
            <a:ext cx="1357459" cy="523220"/>
          </a:xfrm>
          <a:prstGeom prst="rect">
            <a:avLst/>
          </a:prstGeom>
          <a:noFill/>
        </p:spPr>
        <p:txBody>
          <a:bodyPr wrap="square" rtlCol="0">
            <a:spAutoFit/>
          </a:bodyPr>
          <a:lstStyle/>
          <a:p>
            <a:r>
              <a:rPr lang="es-ES" sz="2800" dirty="0" err="1"/>
              <a:t>publish</a:t>
            </a:r>
            <a:endParaRPr lang="es-ES" dirty="0"/>
          </a:p>
        </p:txBody>
      </p:sp>
      <p:sp>
        <p:nvSpPr>
          <p:cNvPr id="9" name="CuadroTexto 8"/>
          <p:cNvSpPr txBox="1"/>
          <p:nvPr/>
        </p:nvSpPr>
        <p:spPr>
          <a:xfrm>
            <a:off x="1673779" y="2839036"/>
            <a:ext cx="1306139" cy="523220"/>
          </a:xfrm>
          <a:prstGeom prst="rect">
            <a:avLst/>
          </a:prstGeom>
          <a:noFill/>
        </p:spPr>
        <p:txBody>
          <a:bodyPr wrap="square" rtlCol="0">
            <a:spAutoFit/>
          </a:bodyPr>
          <a:lstStyle/>
          <a:p>
            <a:r>
              <a:rPr lang="es-ES" sz="2800" dirty="0" err="1"/>
              <a:t>follows</a:t>
            </a:r>
            <a:endParaRPr lang="es-ES" dirty="0"/>
          </a:p>
        </p:txBody>
      </p:sp>
      <p:sp>
        <p:nvSpPr>
          <p:cNvPr id="10" name="Rombo 9"/>
          <p:cNvSpPr/>
          <p:nvPr/>
        </p:nvSpPr>
        <p:spPr>
          <a:xfrm>
            <a:off x="1588936" y="2479249"/>
            <a:ext cx="1380506" cy="1338607"/>
          </a:xfrm>
          <a:prstGeom prst="diamond">
            <a:avLst/>
          </a:prstGeom>
          <a:noFill/>
          <a:ln w="38100">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ombo 10"/>
          <p:cNvSpPr/>
          <p:nvPr/>
        </p:nvSpPr>
        <p:spPr>
          <a:xfrm>
            <a:off x="5332951" y="2480821"/>
            <a:ext cx="1380506" cy="1338607"/>
          </a:xfrm>
          <a:prstGeom prst="diamond">
            <a:avLst/>
          </a:prstGeom>
          <a:noFill/>
          <a:ln w="38100">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6" name="Conector recto 15"/>
          <p:cNvCxnSpPr>
            <a:stCxn id="11" idx="1"/>
            <a:endCxn id="6" idx="3"/>
          </p:cNvCxnSpPr>
          <p:nvPr/>
        </p:nvCxnSpPr>
        <p:spPr>
          <a:xfrm flipH="1" flipV="1">
            <a:off x="4678052" y="3129856"/>
            <a:ext cx="654899" cy="20269"/>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6713457" y="3176991"/>
            <a:ext cx="700986" cy="20269"/>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cxnSp>
        <p:nvCxnSpPr>
          <p:cNvPr id="28" name="Conector angular 27"/>
          <p:cNvCxnSpPr>
            <a:stCxn id="10" idx="2"/>
            <a:endCxn id="6" idx="2"/>
          </p:cNvCxnSpPr>
          <p:nvPr/>
        </p:nvCxnSpPr>
        <p:spPr>
          <a:xfrm rot="5400000" flipH="1" flipV="1">
            <a:off x="3028646" y="2672785"/>
            <a:ext cx="395613" cy="1894529"/>
          </a:xfrm>
          <a:prstGeom prst="bentConnector3">
            <a:avLst>
              <a:gd name="adj1" fmla="val -57784"/>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10" idx="0"/>
            <a:endCxn id="6" idx="0"/>
          </p:cNvCxnSpPr>
          <p:nvPr/>
        </p:nvCxnSpPr>
        <p:spPr>
          <a:xfrm rot="16200000" flipH="1">
            <a:off x="3047343" y="1711094"/>
            <a:ext cx="358219" cy="1894529"/>
          </a:xfrm>
          <a:prstGeom prst="bentConnector3">
            <a:avLst>
              <a:gd name="adj1" fmla="val -63816"/>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V="1">
            <a:off x="6715027" y="3093719"/>
            <a:ext cx="700986" cy="20269"/>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5706883" y="2074467"/>
            <a:ext cx="659877" cy="461665"/>
          </a:xfrm>
          <a:prstGeom prst="rect">
            <a:avLst/>
          </a:prstGeom>
          <a:noFill/>
        </p:spPr>
        <p:txBody>
          <a:bodyPr wrap="square" rtlCol="0">
            <a:spAutoFit/>
          </a:bodyPr>
          <a:lstStyle/>
          <a:p>
            <a:r>
              <a:rPr lang="es-ES" sz="2400" dirty="0"/>
              <a:t>1:N</a:t>
            </a:r>
            <a:endParaRPr lang="es-ES" dirty="0"/>
          </a:p>
        </p:txBody>
      </p:sp>
      <p:sp>
        <p:nvSpPr>
          <p:cNvPr id="40" name="CuadroTexto 39"/>
          <p:cNvSpPr txBox="1"/>
          <p:nvPr/>
        </p:nvSpPr>
        <p:spPr>
          <a:xfrm>
            <a:off x="886123" y="2917719"/>
            <a:ext cx="748380" cy="461665"/>
          </a:xfrm>
          <a:prstGeom prst="rect">
            <a:avLst/>
          </a:prstGeom>
          <a:noFill/>
        </p:spPr>
        <p:txBody>
          <a:bodyPr wrap="square" rtlCol="0">
            <a:spAutoFit/>
          </a:bodyPr>
          <a:lstStyle/>
          <a:p>
            <a:r>
              <a:rPr lang="es-ES" sz="2400" dirty="0"/>
              <a:t>N:N</a:t>
            </a:r>
            <a:endParaRPr lang="es-ES" dirty="0"/>
          </a:p>
        </p:txBody>
      </p:sp>
    </p:spTree>
    <p:extLst>
      <p:ext uri="{BB962C8B-B14F-4D97-AF65-F5344CB8AC3E}">
        <p14:creationId xmlns:p14="http://schemas.microsoft.com/office/powerpoint/2010/main" val="1652368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Twissandra</a:t>
            </a:r>
            <a:r>
              <a:rPr lang="en-US" dirty="0"/>
              <a:t> application flow:</a:t>
            </a:r>
            <a:br>
              <a:rPr lang="en-US" dirty="0"/>
            </a:br>
            <a:r>
              <a:rPr lang="en-US" dirty="0"/>
              <a:t>actions and queries</a:t>
            </a:r>
          </a:p>
        </p:txBody>
      </p:sp>
      <p:sp>
        <p:nvSpPr>
          <p:cNvPr id="3" name="Marcador de contenido 2"/>
          <p:cNvSpPr>
            <a:spLocks noGrp="1"/>
          </p:cNvSpPr>
          <p:nvPr>
            <p:ph idx="1"/>
          </p:nvPr>
        </p:nvSpPr>
        <p:spPr>
          <a:xfrm>
            <a:off x="679269" y="1600200"/>
            <a:ext cx="8321040" cy="4530725"/>
          </a:xfrm>
        </p:spPr>
        <p:txBody>
          <a:bodyPr/>
          <a:lstStyle/>
          <a:p>
            <a:pPr marL="514350" indent="-514350">
              <a:spcBef>
                <a:spcPts val="0"/>
              </a:spcBef>
              <a:buClr>
                <a:srgbClr val="0070C0"/>
              </a:buClr>
              <a:buFont typeface="+mj-lt"/>
              <a:buAutoNum type="alphaLcParenR"/>
            </a:pPr>
            <a:r>
              <a:rPr lang="en-US" dirty="0"/>
              <a:t>Register a new user</a:t>
            </a:r>
          </a:p>
          <a:p>
            <a:pPr marL="514350" indent="-514350">
              <a:spcBef>
                <a:spcPts val="0"/>
              </a:spcBef>
              <a:buClr>
                <a:srgbClr val="0070C0"/>
              </a:buClr>
              <a:buFont typeface="+mj-lt"/>
              <a:buAutoNum type="alphaLcParenR"/>
            </a:pPr>
            <a:r>
              <a:rPr lang="en-US" dirty="0"/>
              <a:t>Publish a tweet</a:t>
            </a:r>
          </a:p>
          <a:p>
            <a:pPr marL="514350" indent="-514350">
              <a:spcBef>
                <a:spcPts val="0"/>
              </a:spcBef>
              <a:buClr>
                <a:srgbClr val="0070C0"/>
              </a:buClr>
              <a:buFont typeface="+mj-lt"/>
              <a:buAutoNum type="alphaLcParenR"/>
            </a:pPr>
            <a:r>
              <a:rPr lang="en-US" dirty="0"/>
              <a:t>Store that a user wants to follow another user</a:t>
            </a:r>
          </a:p>
          <a:p>
            <a:pPr marL="514350" indent="-514350">
              <a:spcBef>
                <a:spcPts val="0"/>
              </a:spcBef>
              <a:buClr>
                <a:srgbClr val="0070C0"/>
              </a:buClr>
              <a:buFont typeface="+mj-lt"/>
              <a:buAutoNum type="arabicPeriod"/>
            </a:pPr>
            <a:r>
              <a:rPr lang="en-US" dirty="0"/>
              <a:t>Look for a </a:t>
            </a:r>
            <a:r>
              <a:rPr lang="en-US" b="1" dirty="0"/>
              <a:t>user by id</a:t>
            </a:r>
            <a:r>
              <a:rPr lang="en-US" dirty="0"/>
              <a:t> and show his/her data</a:t>
            </a:r>
          </a:p>
          <a:p>
            <a:pPr marL="514350" indent="-514350">
              <a:spcBef>
                <a:spcPts val="0"/>
              </a:spcBef>
              <a:buClr>
                <a:srgbClr val="0070C0"/>
              </a:buClr>
              <a:buFont typeface="+mj-lt"/>
              <a:buAutoNum type="arabicPeriod"/>
            </a:pPr>
            <a:r>
              <a:rPr lang="en-US" dirty="0"/>
              <a:t>Look for a </a:t>
            </a:r>
            <a:r>
              <a:rPr lang="en-US" b="1" dirty="0"/>
              <a:t>tweet by id</a:t>
            </a:r>
            <a:r>
              <a:rPr lang="en-US" dirty="0"/>
              <a:t> and show its contents</a:t>
            </a:r>
          </a:p>
          <a:p>
            <a:pPr marL="514350" indent="-514350">
              <a:spcBef>
                <a:spcPts val="0"/>
              </a:spcBef>
              <a:buClr>
                <a:srgbClr val="0070C0"/>
              </a:buClr>
              <a:buFont typeface="+mj-lt"/>
              <a:buAutoNum type="arabicPeriod"/>
            </a:pPr>
            <a:r>
              <a:rPr lang="en-US" dirty="0"/>
              <a:t>Look for a </a:t>
            </a:r>
            <a:r>
              <a:rPr lang="en-US" b="1" dirty="0"/>
              <a:t>user by name</a:t>
            </a:r>
            <a:r>
              <a:rPr lang="en-US" dirty="0"/>
              <a:t> and get his/her id</a:t>
            </a:r>
          </a:p>
          <a:p>
            <a:pPr marL="514350" indent="-514350">
              <a:spcBef>
                <a:spcPts val="0"/>
              </a:spcBef>
              <a:buClr>
                <a:srgbClr val="0070C0"/>
              </a:buClr>
              <a:buFont typeface="+mj-lt"/>
              <a:buAutoNum type="arabicPeriod"/>
            </a:pPr>
            <a:r>
              <a:rPr lang="en-US" dirty="0"/>
              <a:t>Show </a:t>
            </a:r>
            <a:r>
              <a:rPr lang="en-US" b="1" dirty="0"/>
              <a:t>which users a user is following</a:t>
            </a:r>
            <a:r>
              <a:rPr lang="en-US" dirty="0"/>
              <a:t> (by </a:t>
            </a:r>
            <a:r>
              <a:rPr lang="en-US" dirty="0" err="1"/>
              <a:t>uid</a:t>
            </a:r>
            <a:r>
              <a:rPr lang="en-US" dirty="0"/>
              <a:t>)</a:t>
            </a:r>
          </a:p>
          <a:p>
            <a:pPr marL="514350" indent="-514350">
              <a:spcBef>
                <a:spcPts val="0"/>
              </a:spcBef>
              <a:buClr>
                <a:srgbClr val="0070C0"/>
              </a:buClr>
              <a:buFont typeface="+mj-lt"/>
              <a:buAutoNum type="arabicPeriod"/>
            </a:pPr>
            <a:r>
              <a:rPr lang="en-US" dirty="0"/>
              <a:t>Show the </a:t>
            </a:r>
            <a:r>
              <a:rPr lang="en-US" b="1" dirty="0"/>
              <a:t>followers of a user</a:t>
            </a:r>
            <a:r>
              <a:rPr lang="en-US" dirty="0"/>
              <a:t> (given </a:t>
            </a:r>
            <a:r>
              <a:rPr lang="en-US" dirty="0" err="1"/>
              <a:t>user_id</a:t>
            </a:r>
            <a:r>
              <a:rPr lang="en-US" dirty="0"/>
              <a:t>)</a:t>
            </a:r>
          </a:p>
          <a:p>
            <a:pPr marL="514350" indent="-514350">
              <a:spcBef>
                <a:spcPts val="0"/>
              </a:spcBef>
              <a:buClr>
                <a:srgbClr val="0070C0"/>
              </a:buClr>
              <a:buFont typeface="+mj-lt"/>
              <a:buAutoNum type="arabicPeriod"/>
            </a:pPr>
            <a:r>
              <a:rPr lang="en-US" dirty="0"/>
              <a:t>Show a </a:t>
            </a:r>
            <a:r>
              <a:rPr lang="en-US" b="1" dirty="0" err="1"/>
              <a:t>userline</a:t>
            </a:r>
            <a:r>
              <a:rPr lang="en-US" dirty="0"/>
              <a:t> (of </a:t>
            </a:r>
            <a:r>
              <a:rPr lang="en-US" dirty="0" err="1"/>
              <a:t>uid</a:t>
            </a:r>
            <a:r>
              <a:rPr lang="en-US" dirty="0"/>
              <a:t>, line of his/her tweets)</a:t>
            </a:r>
          </a:p>
          <a:p>
            <a:pPr marL="514350" indent="-514350">
              <a:spcBef>
                <a:spcPts val="0"/>
              </a:spcBef>
              <a:buClr>
                <a:srgbClr val="0070C0"/>
              </a:buClr>
              <a:buFont typeface="+mj-lt"/>
              <a:buAutoNum type="arabicPeriod"/>
            </a:pPr>
            <a:r>
              <a:rPr lang="en-US" dirty="0"/>
              <a:t>Show the </a:t>
            </a:r>
            <a:r>
              <a:rPr lang="en-US" b="1" dirty="0"/>
              <a:t>timeline for a user</a:t>
            </a:r>
            <a:r>
              <a:rPr lang="en-US" dirty="0"/>
              <a:t> (line of his/her tweets and tweets of users he/she is following)</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29</a:t>
            </a:fld>
            <a:endParaRPr lang="es-ES" altLang="es-ES" dirty="0"/>
          </a:p>
        </p:txBody>
      </p:sp>
      <p:sp>
        <p:nvSpPr>
          <p:cNvPr id="6" name="CuadroTexto 5">
            <a:extLst>
              <a:ext uri="{FF2B5EF4-FFF2-40B4-BE49-F238E27FC236}">
                <a16:creationId xmlns:a16="http://schemas.microsoft.com/office/drawing/2014/main" id="{3BCAEFD5-E845-487E-BC6D-B7FA925EFC9B}"/>
              </a:ext>
            </a:extLst>
          </p:cNvPr>
          <p:cNvSpPr txBox="1"/>
          <p:nvPr/>
        </p:nvSpPr>
        <p:spPr>
          <a:xfrm>
            <a:off x="2647407" y="6378575"/>
            <a:ext cx="5765074" cy="369332"/>
          </a:xfrm>
          <a:prstGeom prst="rect">
            <a:avLst/>
          </a:prstGeom>
          <a:noFill/>
        </p:spPr>
        <p:txBody>
          <a:bodyPr wrap="square" rtlCol="0">
            <a:spAutoFit/>
          </a:bodyPr>
          <a:lstStyle/>
          <a:p>
            <a:r>
              <a:rPr lang="en-US" sz="1800" b="1" dirty="0">
                <a:solidFill>
                  <a:schemeClr val="accent6"/>
                </a:solidFill>
              </a:rPr>
              <a:t>Q9 – Efficient queries in large and distributed DB ?</a:t>
            </a:r>
            <a:endParaRPr lang="en-US" sz="1200" b="1" dirty="0">
              <a:solidFill>
                <a:schemeClr val="accent6"/>
              </a:solidFill>
            </a:endParaRPr>
          </a:p>
        </p:txBody>
      </p:sp>
    </p:spTree>
    <p:extLst>
      <p:ext uri="{BB962C8B-B14F-4D97-AF65-F5344CB8AC3E}">
        <p14:creationId xmlns:p14="http://schemas.microsoft.com/office/powerpoint/2010/main" val="358368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early days: File Systems</a:t>
            </a:r>
          </a:p>
        </p:txBody>
      </p:sp>
      <p:sp>
        <p:nvSpPr>
          <p:cNvPr id="3" name="Marcador de contenido 2"/>
          <p:cNvSpPr>
            <a:spLocks noGrp="1"/>
          </p:cNvSpPr>
          <p:nvPr>
            <p:ph idx="1"/>
          </p:nvPr>
        </p:nvSpPr>
        <p:spPr/>
        <p:txBody>
          <a:bodyPr/>
          <a:lstStyle/>
          <a:p>
            <a:r>
              <a:rPr lang="en-US" dirty="0"/>
              <a:t>Applications used file systems to store data</a:t>
            </a:r>
          </a:p>
          <a:p>
            <a:r>
              <a:rPr lang="en-US" dirty="0"/>
              <a:t>Drawbacks </a:t>
            </a:r>
            <a:r>
              <a:rPr lang="en-US" sz="2400" i="1" dirty="0"/>
              <a:t>(</a:t>
            </a:r>
            <a:r>
              <a:rPr lang="en-US" sz="2400" i="1" dirty="0" err="1"/>
              <a:t>Silberschatz</a:t>
            </a:r>
            <a:r>
              <a:rPr lang="en-US" sz="2400" i="1" dirty="0"/>
              <a:t>)</a:t>
            </a:r>
            <a:r>
              <a:rPr lang="en-US" dirty="0"/>
              <a:t> :</a:t>
            </a:r>
          </a:p>
          <a:p>
            <a:pPr lvl="1"/>
            <a:r>
              <a:rPr lang="en-US" dirty="0"/>
              <a:t>Data redundancy and inconsistency</a:t>
            </a:r>
          </a:p>
          <a:p>
            <a:pPr lvl="2"/>
            <a:r>
              <a:rPr lang="en-US" dirty="0"/>
              <a:t>Multiple file formats, duplication of data in different files</a:t>
            </a:r>
          </a:p>
          <a:p>
            <a:pPr lvl="1"/>
            <a:r>
              <a:rPr lang="en-US" dirty="0"/>
              <a:t>Difficulty in accessing data </a:t>
            </a:r>
          </a:p>
          <a:p>
            <a:pPr lvl="2"/>
            <a:r>
              <a:rPr lang="en-US" dirty="0"/>
              <a:t>Need to write a new program for each new task</a:t>
            </a:r>
          </a:p>
          <a:p>
            <a:pPr lvl="1"/>
            <a:r>
              <a:rPr lang="en-US" dirty="0"/>
              <a:t>Integrity problems (no explicit constrains)</a:t>
            </a:r>
          </a:p>
          <a:p>
            <a:pPr lvl="1"/>
            <a:r>
              <a:rPr lang="en-US" dirty="0"/>
              <a:t>Hard to control concurrent users</a:t>
            </a:r>
          </a:p>
          <a:p>
            <a:pPr lvl="1"/>
            <a:r>
              <a:rPr lang="en-US" dirty="0"/>
              <a:t>Security problems to be solved</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a:t>
            </a:fld>
            <a:endParaRPr lang="es-ES" altLang="es-ES" dirty="0"/>
          </a:p>
        </p:txBody>
      </p:sp>
    </p:spTree>
    <p:extLst>
      <p:ext uri="{BB962C8B-B14F-4D97-AF65-F5344CB8AC3E}">
        <p14:creationId xmlns:p14="http://schemas.microsoft.com/office/powerpoint/2010/main" val="425364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Twissandra</a:t>
            </a:r>
            <a:r>
              <a:rPr lang="en-US" dirty="0"/>
              <a:t> efficiency issues</a:t>
            </a:r>
            <a:br>
              <a:rPr lang="en-US" dirty="0"/>
            </a:br>
            <a:r>
              <a:rPr lang="en-US" dirty="0"/>
              <a:t>in large and distributed DB</a:t>
            </a:r>
          </a:p>
        </p:txBody>
      </p:sp>
      <p:sp>
        <p:nvSpPr>
          <p:cNvPr id="3" name="Marcador de contenido 2"/>
          <p:cNvSpPr>
            <a:spLocks noGrp="1"/>
          </p:cNvSpPr>
          <p:nvPr>
            <p:ph idx="1"/>
          </p:nvPr>
        </p:nvSpPr>
        <p:spPr>
          <a:xfrm>
            <a:off x="754144" y="1536570"/>
            <a:ext cx="8110456" cy="4594356"/>
          </a:xfrm>
        </p:spPr>
        <p:txBody>
          <a:bodyPr/>
          <a:lstStyle/>
          <a:p>
            <a:pPr marL="0" indent="0">
              <a:buNone/>
            </a:pPr>
            <a:r>
              <a:rPr lang="en-US" dirty="0">
                <a:solidFill>
                  <a:srgbClr val="C00000"/>
                </a:solidFill>
              </a:rPr>
              <a:t>Q7 Efficient queries in a large and distributed DB?</a:t>
            </a:r>
          </a:p>
          <a:p>
            <a:pPr marL="514350" indent="-514350">
              <a:spcBef>
                <a:spcPts val="0"/>
              </a:spcBef>
              <a:buClr>
                <a:srgbClr val="0070C0"/>
              </a:buClr>
              <a:buFont typeface="+mj-lt"/>
              <a:buAutoNum type="arabicPeriod"/>
            </a:pPr>
            <a:r>
              <a:rPr lang="en-US" sz="2400" dirty="0">
                <a:solidFill>
                  <a:srgbClr val="00B050"/>
                </a:solidFill>
              </a:rPr>
              <a:t>Look for a </a:t>
            </a:r>
            <a:r>
              <a:rPr lang="en-US" sz="2400" b="1" dirty="0">
                <a:solidFill>
                  <a:srgbClr val="00B050"/>
                </a:solidFill>
              </a:rPr>
              <a:t>user by id</a:t>
            </a:r>
            <a:r>
              <a:rPr lang="en-US" sz="2400" dirty="0">
                <a:solidFill>
                  <a:srgbClr val="00B050"/>
                </a:solidFill>
              </a:rPr>
              <a:t> and show his/her data</a:t>
            </a:r>
          </a:p>
          <a:p>
            <a:pPr marL="514350" indent="-514350">
              <a:spcBef>
                <a:spcPts val="0"/>
              </a:spcBef>
              <a:buClr>
                <a:srgbClr val="0070C0"/>
              </a:buClr>
              <a:buFont typeface="+mj-lt"/>
              <a:buAutoNum type="arabicPeriod"/>
            </a:pPr>
            <a:r>
              <a:rPr lang="en-US" sz="2400" dirty="0">
                <a:solidFill>
                  <a:srgbClr val="00B050"/>
                </a:solidFill>
              </a:rPr>
              <a:t>Look for a </a:t>
            </a:r>
            <a:r>
              <a:rPr lang="en-US" sz="2400" b="1" dirty="0">
                <a:solidFill>
                  <a:srgbClr val="00B050"/>
                </a:solidFill>
              </a:rPr>
              <a:t>tweet by id</a:t>
            </a:r>
            <a:r>
              <a:rPr lang="en-US" sz="2400" dirty="0">
                <a:solidFill>
                  <a:srgbClr val="00B050"/>
                </a:solidFill>
              </a:rPr>
              <a:t> and show its contents</a:t>
            </a:r>
          </a:p>
          <a:p>
            <a:pPr marL="514350" indent="-514350">
              <a:spcBef>
                <a:spcPts val="0"/>
              </a:spcBef>
              <a:buClr>
                <a:srgbClr val="0070C0"/>
              </a:buClr>
              <a:buFont typeface="+mj-lt"/>
              <a:buAutoNum type="arabicPeriod"/>
            </a:pPr>
            <a:r>
              <a:rPr lang="en-US" sz="2400" dirty="0">
                <a:solidFill>
                  <a:srgbClr val="FF9900"/>
                </a:solidFill>
              </a:rPr>
              <a:t>Look for a </a:t>
            </a:r>
            <a:r>
              <a:rPr lang="en-US" sz="2400" b="1" dirty="0">
                <a:solidFill>
                  <a:srgbClr val="FF9900"/>
                </a:solidFill>
              </a:rPr>
              <a:t>user by username</a:t>
            </a:r>
            <a:r>
              <a:rPr lang="en-US" sz="2400" dirty="0">
                <a:solidFill>
                  <a:srgbClr val="FF9900"/>
                </a:solidFill>
              </a:rPr>
              <a:t> and get his/her </a:t>
            </a:r>
            <a:r>
              <a:rPr lang="en-US" sz="2400" dirty="0" err="1">
                <a:solidFill>
                  <a:srgbClr val="FF9900"/>
                </a:solidFill>
              </a:rPr>
              <a:t>uid</a:t>
            </a:r>
            <a:endParaRPr lang="en-US" sz="2400" dirty="0">
              <a:solidFill>
                <a:srgbClr val="FF9900"/>
              </a:solidFill>
            </a:endParaRPr>
          </a:p>
          <a:p>
            <a:pPr marL="742950" lvl="2" indent="-342900">
              <a:spcBef>
                <a:spcPts val="0"/>
              </a:spcBef>
              <a:buClr>
                <a:srgbClr val="0070C0"/>
              </a:buClr>
              <a:buSzPct val="90000"/>
            </a:pPr>
            <a:r>
              <a:rPr lang="en-US" sz="1900" dirty="0"/>
              <a:t>not by PK</a:t>
            </a:r>
            <a:endParaRPr lang="en-US" sz="2100" dirty="0"/>
          </a:p>
          <a:p>
            <a:pPr marL="514350" indent="-514350">
              <a:spcBef>
                <a:spcPts val="0"/>
              </a:spcBef>
              <a:buClr>
                <a:srgbClr val="0070C0"/>
              </a:buClr>
              <a:buFont typeface="+mj-lt"/>
              <a:buAutoNum type="arabicPeriod"/>
            </a:pPr>
            <a:r>
              <a:rPr lang="en-US" sz="2400" dirty="0">
                <a:solidFill>
                  <a:srgbClr val="00B050"/>
                </a:solidFill>
              </a:rPr>
              <a:t>Show </a:t>
            </a:r>
            <a:r>
              <a:rPr lang="en-US" sz="2400" b="1" dirty="0">
                <a:solidFill>
                  <a:srgbClr val="00B050"/>
                </a:solidFill>
              </a:rPr>
              <a:t>which users a user is following</a:t>
            </a:r>
            <a:r>
              <a:rPr lang="en-US" sz="2400" dirty="0">
                <a:solidFill>
                  <a:srgbClr val="00B050"/>
                </a:solidFill>
              </a:rPr>
              <a:t> (by </a:t>
            </a:r>
            <a:r>
              <a:rPr lang="en-US" sz="2400" dirty="0" err="1">
                <a:solidFill>
                  <a:srgbClr val="00B050"/>
                </a:solidFill>
              </a:rPr>
              <a:t>uid</a:t>
            </a:r>
            <a:r>
              <a:rPr lang="en-US" sz="2400" dirty="0">
                <a:solidFill>
                  <a:srgbClr val="00B050"/>
                </a:solidFill>
              </a:rPr>
              <a:t>)</a:t>
            </a:r>
          </a:p>
          <a:p>
            <a:pPr marL="514350" indent="-514350">
              <a:spcBef>
                <a:spcPts val="0"/>
              </a:spcBef>
              <a:buClr>
                <a:srgbClr val="0070C0"/>
              </a:buClr>
              <a:buFont typeface="+mj-lt"/>
              <a:buAutoNum type="arabicPeriod"/>
            </a:pPr>
            <a:r>
              <a:rPr lang="en-US" sz="2400" dirty="0">
                <a:solidFill>
                  <a:srgbClr val="FF9900"/>
                </a:solidFill>
              </a:rPr>
              <a:t>Show the </a:t>
            </a:r>
            <a:r>
              <a:rPr lang="en-US" sz="2400" b="1" dirty="0">
                <a:solidFill>
                  <a:srgbClr val="FF9900"/>
                </a:solidFill>
              </a:rPr>
              <a:t>followers of a user</a:t>
            </a:r>
            <a:r>
              <a:rPr lang="en-US" sz="2400" dirty="0">
                <a:solidFill>
                  <a:srgbClr val="FF9900"/>
                </a:solidFill>
              </a:rPr>
              <a:t> (given </a:t>
            </a:r>
            <a:r>
              <a:rPr lang="en-US" sz="2400" dirty="0" err="1">
                <a:solidFill>
                  <a:srgbClr val="FF9900"/>
                </a:solidFill>
              </a:rPr>
              <a:t>uid</a:t>
            </a:r>
            <a:r>
              <a:rPr lang="en-US" sz="2400" dirty="0">
                <a:solidFill>
                  <a:srgbClr val="FF9900"/>
                </a:solidFill>
              </a:rPr>
              <a:t>)</a:t>
            </a:r>
          </a:p>
          <a:p>
            <a:pPr marL="742950" lvl="2" indent="-342900">
              <a:spcBef>
                <a:spcPts val="0"/>
              </a:spcBef>
              <a:buClr>
                <a:srgbClr val="0070C0"/>
              </a:buClr>
              <a:buSzPct val="90000"/>
            </a:pPr>
            <a:r>
              <a:rPr lang="en-US" sz="1900" dirty="0"/>
              <a:t>not by the first component </a:t>
            </a:r>
            <a:r>
              <a:rPr lang="en-US" sz="1900"/>
              <a:t>of the PK</a:t>
            </a:r>
            <a:endParaRPr lang="en-US" sz="2100" dirty="0"/>
          </a:p>
          <a:p>
            <a:pPr marL="514350" indent="-514350">
              <a:spcBef>
                <a:spcPts val="0"/>
              </a:spcBef>
              <a:buClr>
                <a:srgbClr val="0070C0"/>
              </a:buClr>
              <a:buFont typeface="+mj-lt"/>
              <a:buAutoNum type="arabicPeriod"/>
            </a:pPr>
            <a:r>
              <a:rPr lang="en-US" sz="2400" dirty="0">
                <a:solidFill>
                  <a:srgbClr val="FF9900"/>
                </a:solidFill>
              </a:rPr>
              <a:t>Show a </a:t>
            </a:r>
            <a:r>
              <a:rPr lang="en-US" sz="2400" b="1" dirty="0" err="1">
                <a:solidFill>
                  <a:srgbClr val="FF9900"/>
                </a:solidFill>
              </a:rPr>
              <a:t>userline</a:t>
            </a:r>
            <a:r>
              <a:rPr lang="en-US" sz="2400" dirty="0">
                <a:solidFill>
                  <a:srgbClr val="FF9900"/>
                </a:solidFill>
              </a:rPr>
              <a:t> (line of his/her tweets, given </a:t>
            </a:r>
            <a:r>
              <a:rPr lang="en-US" sz="2400" dirty="0" err="1">
                <a:solidFill>
                  <a:srgbClr val="FF9900"/>
                </a:solidFill>
              </a:rPr>
              <a:t>uid</a:t>
            </a:r>
            <a:r>
              <a:rPr lang="en-US" sz="2400" dirty="0">
                <a:solidFill>
                  <a:srgbClr val="FF9900"/>
                </a:solidFill>
              </a:rPr>
              <a:t>)</a:t>
            </a:r>
          </a:p>
          <a:p>
            <a:pPr marL="742950" lvl="2" indent="-342900">
              <a:spcBef>
                <a:spcPts val="0"/>
              </a:spcBef>
              <a:buClr>
                <a:srgbClr val="0070C0"/>
              </a:buClr>
              <a:buSzPct val="90000"/>
            </a:pPr>
            <a:r>
              <a:rPr lang="en-US" sz="1900" dirty="0"/>
              <a:t>not by PK, and needs inverse chronological order</a:t>
            </a:r>
            <a:endParaRPr lang="en-US" sz="2100" dirty="0"/>
          </a:p>
          <a:p>
            <a:pPr marL="514350" indent="-514350">
              <a:spcBef>
                <a:spcPts val="0"/>
              </a:spcBef>
              <a:buClr>
                <a:srgbClr val="0070C0"/>
              </a:buClr>
              <a:buFont typeface="+mj-lt"/>
              <a:buAutoNum type="arabicPeriod"/>
            </a:pPr>
            <a:r>
              <a:rPr lang="en-US" sz="2400" dirty="0">
                <a:solidFill>
                  <a:srgbClr val="FF0000"/>
                </a:solidFill>
              </a:rPr>
              <a:t>Show the </a:t>
            </a:r>
            <a:r>
              <a:rPr lang="en-US" sz="2400" b="1" dirty="0">
                <a:solidFill>
                  <a:srgbClr val="FF0000"/>
                </a:solidFill>
              </a:rPr>
              <a:t>timeline for a user</a:t>
            </a:r>
            <a:r>
              <a:rPr lang="en-US" sz="2400" dirty="0">
                <a:solidFill>
                  <a:srgbClr val="FF0000"/>
                </a:solidFill>
              </a:rPr>
              <a:t> (line of his/her tweets and tweets of users he/she is following, given </a:t>
            </a:r>
            <a:r>
              <a:rPr lang="en-US" sz="2400" dirty="0" err="1">
                <a:solidFill>
                  <a:srgbClr val="FF0000"/>
                </a:solidFill>
              </a:rPr>
              <a:t>uid</a:t>
            </a:r>
            <a:r>
              <a:rPr lang="en-US" sz="2400" dirty="0">
                <a:solidFill>
                  <a:srgbClr val="FF0000"/>
                </a:solidFill>
              </a:rPr>
              <a:t>)</a:t>
            </a:r>
          </a:p>
          <a:p>
            <a:pPr lvl="1" indent="-342900">
              <a:spcBef>
                <a:spcPts val="0"/>
              </a:spcBef>
              <a:buClr>
                <a:srgbClr val="0070C0"/>
              </a:buClr>
            </a:pPr>
            <a:r>
              <a:rPr lang="en-US" sz="1900" dirty="0"/>
              <a:t>not by PK, needs inverse chronological order and needs JOIN !</a:t>
            </a:r>
          </a:p>
          <a:p>
            <a:endParaRPr lang="en-US" dirty="0"/>
          </a:p>
          <a:p>
            <a:endParaRPr lang="es-E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30</a:t>
            </a:fld>
            <a:endParaRPr lang="es-ES" altLang="es-ES" dirty="0"/>
          </a:p>
        </p:txBody>
      </p:sp>
    </p:spTree>
    <p:extLst>
      <p:ext uri="{BB962C8B-B14F-4D97-AF65-F5344CB8AC3E}">
        <p14:creationId xmlns:p14="http://schemas.microsoft.com/office/powerpoint/2010/main" val="132086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Twissandra</a:t>
            </a:r>
            <a:r>
              <a:rPr lang="en-US" dirty="0"/>
              <a:t> </a:t>
            </a:r>
            <a:r>
              <a:rPr lang="en-US" dirty="0" err="1"/>
              <a:t>denormalized</a:t>
            </a:r>
            <a:br>
              <a:rPr lang="en-US" dirty="0"/>
            </a:br>
            <a:r>
              <a:rPr lang="en-US" dirty="0"/>
              <a:t>Query-Driven Data Model (I)</a:t>
            </a:r>
          </a:p>
        </p:txBody>
      </p:sp>
      <p:sp>
        <p:nvSpPr>
          <p:cNvPr id="3" name="Marcador de contenido 2"/>
          <p:cNvSpPr>
            <a:spLocks noGrp="1"/>
          </p:cNvSpPr>
          <p:nvPr>
            <p:ph idx="1"/>
          </p:nvPr>
        </p:nvSpPr>
        <p:spPr>
          <a:xfrm>
            <a:off x="754144" y="1536570"/>
            <a:ext cx="8110456" cy="4594356"/>
          </a:xfrm>
        </p:spPr>
        <p:txBody>
          <a:bodyPr/>
          <a:lstStyle/>
          <a:p>
            <a:pPr marL="514350" indent="-514350">
              <a:spcBef>
                <a:spcPts val="0"/>
              </a:spcBef>
              <a:buClr>
                <a:srgbClr val="0070C0"/>
              </a:buClr>
              <a:buFont typeface="+mj-lt"/>
              <a:buAutoNum type="arabicPeriod"/>
            </a:pPr>
            <a:endParaRPr lang="en-US" sz="2400" dirty="0">
              <a:solidFill>
                <a:srgbClr val="00B050"/>
              </a:solidFill>
            </a:endParaRPr>
          </a:p>
          <a:p>
            <a:pPr marL="514350" indent="-514350">
              <a:spcBef>
                <a:spcPts val="0"/>
              </a:spcBef>
              <a:buClr>
                <a:srgbClr val="0070C0"/>
              </a:buClr>
              <a:buFont typeface="+mj-lt"/>
              <a:buAutoNum type="arabicPeriod"/>
            </a:pPr>
            <a:r>
              <a:rPr lang="en-US" sz="2400" dirty="0">
                <a:solidFill>
                  <a:srgbClr val="00B050"/>
                </a:solidFill>
              </a:rPr>
              <a:t>Look for a </a:t>
            </a:r>
            <a:r>
              <a:rPr lang="en-US" sz="2400" b="1" dirty="0">
                <a:solidFill>
                  <a:srgbClr val="00B050"/>
                </a:solidFill>
              </a:rPr>
              <a:t>user by id</a:t>
            </a:r>
            <a:r>
              <a:rPr lang="en-US" sz="2400" dirty="0">
                <a:solidFill>
                  <a:srgbClr val="00B050"/>
                </a:solidFill>
              </a:rPr>
              <a:t> and show his/her data</a:t>
            </a:r>
          </a:p>
          <a:p>
            <a:pPr lvl="1">
              <a:spcBef>
                <a:spcPts val="0"/>
              </a:spcBef>
              <a:buClr>
                <a:srgbClr val="0070C0"/>
              </a:buClr>
            </a:pPr>
            <a:r>
              <a:rPr lang="en-US" sz="2200" dirty="0"/>
              <a:t>Users ( </a:t>
            </a:r>
            <a:r>
              <a:rPr lang="en-US" sz="2200" b="1" u="sng" dirty="0" err="1"/>
              <a:t>uid</a:t>
            </a:r>
            <a:r>
              <a:rPr lang="en-US" sz="2200" dirty="0"/>
              <a:t>, username, </a:t>
            </a:r>
            <a:r>
              <a:rPr lang="en-US" sz="2200" dirty="0" err="1"/>
              <a:t>passwd</a:t>
            </a:r>
            <a:r>
              <a:rPr lang="en-US" sz="2200" dirty="0"/>
              <a:t> )</a:t>
            </a:r>
            <a:endParaRPr lang="en-US" sz="2400" dirty="0">
              <a:solidFill>
                <a:srgbClr val="00B050"/>
              </a:solidFill>
            </a:endParaRPr>
          </a:p>
          <a:p>
            <a:pPr marL="514350" indent="-514350">
              <a:spcBef>
                <a:spcPts val="0"/>
              </a:spcBef>
              <a:buClr>
                <a:srgbClr val="0070C0"/>
              </a:buClr>
              <a:buFont typeface="+mj-lt"/>
              <a:buAutoNum type="arabicPeriod"/>
            </a:pPr>
            <a:r>
              <a:rPr lang="en-US" sz="2400" dirty="0">
                <a:solidFill>
                  <a:srgbClr val="00B050"/>
                </a:solidFill>
              </a:rPr>
              <a:t>Look for a </a:t>
            </a:r>
            <a:r>
              <a:rPr lang="en-US" sz="2400" b="1" dirty="0">
                <a:solidFill>
                  <a:srgbClr val="00B050"/>
                </a:solidFill>
              </a:rPr>
              <a:t>tweet by id</a:t>
            </a:r>
            <a:r>
              <a:rPr lang="en-US" sz="2400" dirty="0">
                <a:solidFill>
                  <a:srgbClr val="00B050"/>
                </a:solidFill>
              </a:rPr>
              <a:t> and show its contents</a:t>
            </a:r>
          </a:p>
          <a:p>
            <a:pPr lvl="1" indent="-342900">
              <a:spcBef>
                <a:spcPts val="0"/>
              </a:spcBef>
              <a:buClr>
                <a:srgbClr val="0070C0"/>
              </a:buClr>
            </a:pPr>
            <a:r>
              <a:rPr lang="en-US" sz="2400" dirty="0"/>
              <a:t>Tweets ( </a:t>
            </a:r>
            <a:r>
              <a:rPr lang="en-US" sz="2400" b="1" u="sng" dirty="0" err="1"/>
              <a:t>tid</a:t>
            </a:r>
            <a:r>
              <a:rPr lang="en-US" sz="2400" dirty="0"/>
              <a:t>, body, timestamp, </a:t>
            </a:r>
            <a:r>
              <a:rPr lang="en-US" sz="2400" dirty="0" err="1"/>
              <a:t>uid</a:t>
            </a:r>
            <a:r>
              <a:rPr lang="en-US" sz="2400" dirty="0"/>
              <a:t> )</a:t>
            </a:r>
            <a:endParaRPr lang="en-US" sz="2200" dirty="0">
              <a:solidFill>
                <a:srgbClr val="00B050"/>
              </a:solidFill>
            </a:endParaRPr>
          </a:p>
          <a:p>
            <a:pPr marL="514350" indent="-514350">
              <a:spcBef>
                <a:spcPts val="0"/>
              </a:spcBef>
              <a:buClr>
                <a:srgbClr val="0070C0"/>
              </a:buClr>
              <a:buFont typeface="+mj-lt"/>
              <a:buAutoNum type="arabicPeriod"/>
            </a:pPr>
            <a:r>
              <a:rPr lang="en-US" sz="2400" dirty="0">
                <a:solidFill>
                  <a:srgbClr val="FF9900"/>
                </a:solidFill>
              </a:rPr>
              <a:t>Look for a </a:t>
            </a:r>
            <a:r>
              <a:rPr lang="en-US" sz="2400" b="1" dirty="0">
                <a:solidFill>
                  <a:srgbClr val="FF9900"/>
                </a:solidFill>
              </a:rPr>
              <a:t>user by username</a:t>
            </a:r>
            <a:r>
              <a:rPr lang="en-US" sz="2400" dirty="0">
                <a:solidFill>
                  <a:srgbClr val="FF9900"/>
                </a:solidFill>
              </a:rPr>
              <a:t> and get his/her </a:t>
            </a:r>
            <a:r>
              <a:rPr lang="en-US" sz="2400" dirty="0" err="1">
                <a:solidFill>
                  <a:srgbClr val="FF9900"/>
                </a:solidFill>
              </a:rPr>
              <a:t>uid</a:t>
            </a:r>
            <a:endParaRPr lang="en-US" sz="2400" dirty="0">
              <a:solidFill>
                <a:srgbClr val="FF9900"/>
              </a:solidFill>
            </a:endParaRPr>
          </a:p>
          <a:p>
            <a:pPr lvl="1" indent="-342900">
              <a:spcBef>
                <a:spcPts val="0"/>
              </a:spcBef>
              <a:buClr>
                <a:srgbClr val="0070C0"/>
              </a:buClr>
            </a:pPr>
            <a:r>
              <a:rPr lang="en-US" sz="2400" dirty="0"/>
              <a:t>Usernames ( </a:t>
            </a:r>
            <a:r>
              <a:rPr lang="en-US" sz="2400" b="1" u="sng" dirty="0"/>
              <a:t>username</a:t>
            </a:r>
            <a:r>
              <a:rPr lang="en-US" sz="2400" dirty="0"/>
              <a:t>, </a:t>
            </a:r>
            <a:r>
              <a:rPr lang="en-US" sz="2400" dirty="0" err="1"/>
              <a:t>uid</a:t>
            </a:r>
            <a:r>
              <a:rPr lang="en-US" sz="2400" dirty="0"/>
              <a:t>)</a:t>
            </a:r>
            <a:endParaRPr lang="en-US" sz="2200" dirty="0">
              <a:solidFill>
                <a:srgbClr val="FF9900"/>
              </a:solidFill>
            </a:endParaRPr>
          </a:p>
          <a:p>
            <a:pPr marL="514350" indent="-514350">
              <a:spcBef>
                <a:spcPts val="0"/>
              </a:spcBef>
              <a:buClr>
                <a:srgbClr val="0070C0"/>
              </a:buClr>
              <a:buFont typeface="+mj-lt"/>
              <a:buAutoNum type="arabicPeriod"/>
            </a:pPr>
            <a:endParaRPr lang="en-US" sz="2400" dirty="0">
              <a:solidFill>
                <a:srgbClr val="00B050"/>
              </a:solidFill>
            </a:endParaRPr>
          </a:p>
          <a:p>
            <a:pPr marL="514350" indent="-514350">
              <a:spcBef>
                <a:spcPts val="0"/>
              </a:spcBef>
              <a:buClr>
                <a:srgbClr val="0070C0"/>
              </a:buClr>
              <a:buFont typeface="+mj-lt"/>
              <a:buAutoNum type="arabicPeriod"/>
            </a:pPr>
            <a:r>
              <a:rPr lang="en-US" sz="2400" dirty="0">
                <a:solidFill>
                  <a:srgbClr val="00B050"/>
                </a:solidFill>
              </a:rPr>
              <a:t>Show </a:t>
            </a:r>
            <a:r>
              <a:rPr lang="en-US" sz="2400" b="1" dirty="0">
                <a:solidFill>
                  <a:srgbClr val="00B050"/>
                </a:solidFill>
              </a:rPr>
              <a:t>which users a user is following</a:t>
            </a:r>
            <a:r>
              <a:rPr lang="en-US" sz="2400" dirty="0">
                <a:solidFill>
                  <a:srgbClr val="00B050"/>
                </a:solidFill>
              </a:rPr>
              <a:t> (by </a:t>
            </a:r>
            <a:r>
              <a:rPr lang="en-US" sz="2400" dirty="0" err="1">
                <a:solidFill>
                  <a:srgbClr val="00B050"/>
                </a:solidFill>
              </a:rPr>
              <a:t>uid</a:t>
            </a:r>
            <a:r>
              <a:rPr lang="en-US" sz="2400" dirty="0">
                <a:solidFill>
                  <a:srgbClr val="00B050"/>
                </a:solidFill>
              </a:rPr>
              <a:t>)</a:t>
            </a:r>
          </a:p>
          <a:p>
            <a:pPr lvl="1" indent="-342900">
              <a:spcBef>
                <a:spcPts val="0"/>
              </a:spcBef>
              <a:buClr>
                <a:srgbClr val="0070C0"/>
              </a:buClr>
            </a:pPr>
            <a:r>
              <a:rPr lang="en-US" sz="2400" dirty="0"/>
              <a:t>Following ( </a:t>
            </a:r>
            <a:r>
              <a:rPr lang="en-US" sz="2400" b="1" u="sng" dirty="0"/>
              <a:t>uid1, uid2</a:t>
            </a:r>
            <a:r>
              <a:rPr lang="en-US" sz="2400" dirty="0"/>
              <a:t> )</a:t>
            </a:r>
            <a:endParaRPr lang="en-US" sz="2200" dirty="0">
              <a:solidFill>
                <a:srgbClr val="00B050"/>
              </a:solidFill>
            </a:endParaRPr>
          </a:p>
          <a:p>
            <a:pPr marL="514350" indent="-514350">
              <a:spcBef>
                <a:spcPts val="0"/>
              </a:spcBef>
              <a:buClr>
                <a:srgbClr val="0070C0"/>
              </a:buClr>
              <a:buFont typeface="+mj-lt"/>
              <a:buAutoNum type="arabicPeriod"/>
            </a:pPr>
            <a:r>
              <a:rPr lang="en-US" sz="2400" dirty="0">
                <a:solidFill>
                  <a:srgbClr val="FF9900"/>
                </a:solidFill>
              </a:rPr>
              <a:t>Show the </a:t>
            </a:r>
            <a:r>
              <a:rPr lang="en-US" sz="2400" b="1" dirty="0">
                <a:solidFill>
                  <a:srgbClr val="FF9900"/>
                </a:solidFill>
              </a:rPr>
              <a:t>followers of a user</a:t>
            </a:r>
            <a:r>
              <a:rPr lang="en-US" sz="2400" dirty="0">
                <a:solidFill>
                  <a:srgbClr val="FF9900"/>
                </a:solidFill>
              </a:rPr>
              <a:t> (given </a:t>
            </a:r>
            <a:r>
              <a:rPr lang="en-US" sz="2400" dirty="0" err="1">
                <a:solidFill>
                  <a:srgbClr val="FF9900"/>
                </a:solidFill>
              </a:rPr>
              <a:t>uid</a:t>
            </a:r>
            <a:r>
              <a:rPr lang="en-US" sz="2400" dirty="0">
                <a:solidFill>
                  <a:srgbClr val="FF9900"/>
                </a:solidFill>
              </a:rPr>
              <a:t>)</a:t>
            </a:r>
          </a:p>
          <a:p>
            <a:pPr lvl="1" indent="-342900">
              <a:spcBef>
                <a:spcPts val="0"/>
              </a:spcBef>
              <a:buClr>
                <a:srgbClr val="0070C0"/>
              </a:buClr>
            </a:pPr>
            <a:r>
              <a:rPr lang="en-US" sz="2400" dirty="0"/>
              <a:t>Followed ( </a:t>
            </a:r>
            <a:r>
              <a:rPr lang="en-US" sz="2400" b="1" u="sng" dirty="0"/>
              <a:t>uid2, uid1</a:t>
            </a:r>
            <a:r>
              <a:rPr lang="en-US" sz="2400" dirty="0"/>
              <a:t> )</a:t>
            </a:r>
          </a:p>
          <a:p>
            <a:pPr lvl="1" indent="-342900">
              <a:spcBef>
                <a:spcPts val="0"/>
              </a:spcBef>
              <a:buClr>
                <a:srgbClr val="0070C0"/>
              </a:buClr>
            </a:pPr>
            <a:endParaRPr lang="en-US" sz="1900" dirty="0"/>
          </a:p>
          <a:p>
            <a:pPr marL="0" indent="0">
              <a:buNone/>
            </a:pPr>
            <a:endParaRPr lang="en-US" dirty="0"/>
          </a:p>
          <a:p>
            <a:endParaRPr lang="es-E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31</a:t>
            </a:fld>
            <a:endParaRPr lang="es-ES" altLang="es-ES" dirty="0"/>
          </a:p>
        </p:txBody>
      </p:sp>
    </p:spTree>
    <p:extLst>
      <p:ext uri="{BB962C8B-B14F-4D97-AF65-F5344CB8AC3E}">
        <p14:creationId xmlns:p14="http://schemas.microsoft.com/office/powerpoint/2010/main" val="370959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Twissandra</a:t>
            </a:r>
            <a:r>
              <a:rPr lang="en-US" dirty="0"/>
              <a:t> </a:t>
            </a:r>
            <a:r>
              <a:rPr lang="en-US" dirty="0" err="1"/>
              <a:t>denormalized</a:t>
            </a:r>
            <a:br>
              <a:rPr lang="en-US" dirty="0"/>
            </a:br>
            <a:r>
              <a:rPr lang="en-US" dirty="0"/>
              <a:t>Query-Driven Data Model (II)</a:t>
            </a:r>
          </a:p>
        </p:txBody>
      </p:sp>
      <p:sp>
        <p:nvSpPr>
          <p:cNvPr id="3" name="Marcador de contenido 2"/>
          <p:cNvSpPr>
            <a:spLocks noGrp="1"/>
          </p:cNvSpPr>
          <p:nvPr>
            <p:ph idx="1"/>
          </p:nvPr>
        </p:nvSpPr>
        <p:spPr>
          <a:xfrm>
            <a:off x="754144" y="1536570"/>
            <a:ext cx="8110456" cy="4594356"/>
          </a:xfrm>
        </p:spPr>
        <p:txBody>
          <a:bodyPr/>
          <a:lstStyle/>
          <a:p>
            <a:pPr marL="514350" indent="-514350">
              <a:spcBef>
                <a:spcPts val="0"/>
              </a:spcBef>
              <a:buClr>
                <a:srgbClr val="0070C0"/>
              </a:buClr>
              <a:buFont typeface="+mj-lt"/>
              <a:buAutoNum type="arabicPeriod" startAt="6"/>
            </a:pPr>
            <a:endParaRPr lang="en-US" sz="2400" dirty="0">
              <a:solidFill>
                <a:srgbClr val="FF9900"/>
              </a:solidFill>
            </a:endParaRPr>
          </a:p>
          <a:p>
            <a:pPr marL="514350" indent="-514350">
              <a:spcBef>
                <a:spcPts val="0"/>
              </a:spcBef>
              <a:buClr>
                <a:srgbClr val="0070C0"/>
              </a:buClr>
              <a:buFont typeface="+mj-lt"/>
              <a:buAutoNum type="arabicPeriod" startAt="6"/>
            </a:pPr>
            <a:r>
              <a:rPr lang="en-US" sz="2400" dirty="0">
                <a:solidFill>
                  <a:srgbClr val="FF9900"/>
                </a:solidFill>
              </a:rPr>
              <a:t>Show a </a:t>
            </a:r>
            <a:r>
              <a:rPr lang="en-US" sz="2400" b="1" dirty="0" err="1">
                <a:solidFill>
                  <a:srgbClr val="FF9900"/>
                </a:solidFill>
              </a:rPr>
              <a:t>userline</a:t>
            </a:r>
            <a:r>
              <a:rPr lang="en-US" sz="2400" dirty="0">
                <a:solidFill>
                  <a:srgbClr val="FF9900"/>
                </a:solidFill>
              </a:rPr>
              <a:t> (line of his/her tweets, given </a:t>
            </a:r>
            <a:r>
              <a:rPr lang="en-US" sz="2400" dirty="0" err="1">
                <a:solidFill>
                  <a:srgbClr val="FF9900"/>
                </a:solidFill>
              </a:rPr>
              <a:t>uid</a:t>
            </a:r>
            <a:r>
              <a:rPr lang="en-US" sz="2400" dirty="0">
                <a:solidFill>
                  <a:srgbClr val="FF9900"/>
                </a:solidFill>
              </a:rPr>
              <a:t>)</a:t>
            </a:r>
          </a:p>
          <a:p>
            <a:pPr marL="742950" lvl="2" indent="-342900">
              <a:spcBef>
                <a:spcPts val="0"/>
              </a:spcBef>
              <a:buClr>
                <a:srgbClr val="0070C0"/>
              </a:buClr>
              <a:buSzPct val="90000"/>
            </a:pPr>
            <a:r>
              <a:rPr lang="en-US" sz="2400" dirty="0" err="1"/>
              <a:t>Userline</a:t>
            </a:r>
            <a:r>
              <a:rPr lang="en-US" sz="2400" dirty="0"/>
              <a:t> ( </a:t>
            </a:r>
            <a:r>
              <a:rPr lang="en-US" sz="2400" u="sng" dirty="0" err="1"/>
              <a:t>uid</a:t>
            </a:r>
            <a:r>
              <a:rPr lang="en-US" sz="2400" dirty="0"/>
              <a:t>, </a:t>
            </a:r>
            <a:r>
              <a:rPr lang="en-US" sz="2400" b="1" u="sng" dirty="0" err="1"/>
              <a:t>tid</a:t>
            </a:r>
            <a:r>
              <a:rPr lang="en-US" sz="2400" dirty="0"/>
              <a:t>, body, </a:t>
            </a:r>
            <a:r>
              <a:rPr lang="en-US" sz="2400" u="sng" dirty="0"/>
              <a:t>timestamp</a:t>
            </a:r>
            <a:r>
              <a:rPr lang="en-US" sz="2400" dirty="0"/>
              <a:t>)</a:t>
            </a:r>
          </a:p>
          <a:p>
            <a:pPr marL="514350" indent="-514350">
              <a:spcBef>
                <a:spcPts val="0"/>
              </a:spcBef>
              <a:buClr>
                <a:srgbClr val="0070C0"/>
              </a:buClr>
              <a:buFont typeface="+mj-lt"/>
              <a:buAutoNum type="arabicPeriod" startAt="6"/>
            </a:pPr>
            <a:endParaRPr lang="en-US" sz="2400" dirty="0">
              <a:solidFill>
                <a:srgbClr val="FF0000"/>
              </a:solidFill>
            </a:endParaRPr>
          </a:p>
          <a:p>
            <a:pPr marL="514350" indent="-514350">
              <a:spcBef>
                <a:spcPts val="0"/>
              </a:spcBef>
              <a:buClr>
                <a:srgbClr val="0070C0"/>
              </a:buClr>
              <a:buFont typeface="+mj-lt"/>
              <a:buAutoNum type="arabicPeriod" startAt="6"/>
            </a:pPr>
            <a:r>
              <a:rPr lang="en-US" sz="2400" dirty="0">
                <a:solidFill>
                  <a:srgbClr val="FF0000"/>
                </a:solidFill>
              </a:rPr>
              <a:t>Show the </a:t>
            </a:r>
            <a:r>
              <a:rPr lang="en-US" sz="2400" b="1" dirty="0">
                <a:solidFill>
                  <a:srgbClr val="FF0000"/>
                </a:solidFill>
              </a:rPr>
              <a:t>timeline for a user</a:t>
            </a:r>
            <a:r>
              <a:rPr lang="en-US" sz="2400" dirty="0">
                <a:solidFill>
                  <a:srgbClr val="FF0000"/>
                </a:solidFill>
              </a:rPr>
              <a:t> (line of his/her tweets and tweets of users he/she is following, given </a:t>
            </a:r>
            <a:r>
              <a:rPr lang="en-US" sz="2400" dirty="0" err="1">
                <a:solidFill>
                  <a:srgbClr val="FF0000"/>
                </a:solidFill>
              </a:rPr>
              <a:t>uid</a:t>
            </a:r>
            <a:r>
              <a:rPr lang="en-US" sz="2400" dirty="0">
                <a:solidFill>
                  <a:srgbClr val="FF0000"/>
                </a:solidFill>
              </a:rPr>
              <a:t>)</a:t>
            </a:r>
          </a:p>
          <a:p>
            <a:pPr lvl="1" indent="-342900">
              <a:spcBef>
                <a:spcPts val="0"/>
              </a:spcBef>
              <a:buClr>
                <a:srgbClr val="0070C0"/>
              </a:buClr>
            </a:pPr>
            <a:r>
              <a:rPr lang="en-US" sz="2400" dirty="0"/>
              <a:t>Timeline ( </a:t>
            </a:r>
            <a:r>
              <a:rPr lang="en-US" sz="2400" u="sng" dirty="0" err="1"/>
              <a:t>uid</a:t>
            </a:r>
            <a:r>
              <a:rPr lang="en-US" sz="2400" dirty="0"/>
              <a:t>, </a:t>
            </a:r>
            <a:r>
              <a:rPr lang="en-US" sz="2400" b="1" u="sng" dirty="0" err="1"/>
              <a:t>tid</a:t>
            </a:r>
            <a:r>
              <a:rPr lang="en-US" sz="2400" dirty="0"/>
              <a:t>, </a:t>
            </a:r>
            <a:r>
              <a:rPr lang="en-US" sz="2400" dirty="0" err="1"/>
              <a:t>uidauth</a:t>
            </a:r>
            <a:r>
              <a:rPr lang="en-US" sz="2400" dirty="0"/>
              <a:t>, body, </a:t>
            </a:r>
            <a:r>
              <a:rPr lang="en-US" sz="2400" u="sng" dirty="0"/>
              <a:t>timestamp</a:t>
            </a:r>
            <a:r>
              <a:rPr lang="en-US" sz="2400" dirty="0"/>
              <a:t>)</a:t>
            </a:r>
            <a:endParaRPr lang="en-US" sz="3200" dirty="0"/>
          </a:p>
          <a:p>
            <a:endParaRPr lang="es-ES" sz="3200" dirty="0"/>
          </a:p>
          <a:p>
            <a:r>
              <a:rPr lang="en-US" dirty="0">
                <a:solidFill>
                  <a:srgbClr val="0070C0"/>
                </a:solidFill>
              </a:rPr>
              <a:t>In this </a:t>
            </a:r>
            <a:r>
              <a:rPr lang="en-US" dirty="0" err="1">
                <a:solidFill>
                  <a:srgbClr val="0070C0"/>
                </a:solidFill>
              </a:rPr>
              <a:t>denormalized</a:t>
            </a:r>
            <a:r>
              <a:rPr lang="en-US" dirty="0">
                <a:solidFill>
                  <a:srgbClr val="0070C0"/>
                </a:solidFill>
              </a:rPr>
              <a:t> model:</a:t>
            </a:r>
            <a:br>
              <a:rPr lang="en-US" dirty="0">
                <a:solidFill>
                  <a:srgbClr val="0070C0"/>
                </a:solidFill>
              </a:rPr>
            </a:br>
            <a:r>
              <a:rPr lang="en-US" dirty="0">
                <a:solidFill>
                  <a:srgbClr val="0070C0"/>
                </a:solidFill>
              </a:rPr>
              <a:t>how does the application feed those tables?</a:t>
            </a:r>
          </a:p>
          <a:p>
            <a:endParaRPr lang="es-E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32</a:t>
            </a:fld>
            <a:endParaRPr lang="es-ES" altLang="es-ES" dirty="0"/>
          </a:p>
        </p:txBody>
      </p:sp>
    </p:spTree>
    <p:extLst>
      <p:ext uri="{BB962C8B-B14F-4D97-AF65-F5344CB8AC3E}">
        <p14:creationId xmlns:p14="http://schemas.microsoft.com/office/powerpoint/2010/main" val="80365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7813"/>
            <a:ext cx="7950200" cy="1143000"/>
          </a:xfrm>
        </p:spPr>
        <p:txBody>
          <a:bodyPr/>
          <a:lstStyle/>
          <a:p>
            <a:r>
              <a:rPr lang="es-ES" dirty="0" err="1"/>
              <a:t>Twissandra</a:t>
            </a:r>
            <a:r>
              <a:rPr lang="es-ES" dirty="0"/>
              <a:t>: </a:t>
            </a:r>
            <a:br>
              <a:rPr lang="es-ES" dirty="0"/>
            </a:br>
            <a:r>
              <a:rPr lang="es-ES" dirty="0" err="1"/>
              <a:t>actions</a:t>
            </a:r>
            <a:r>
              <a:rPr lang="es-ES" dirty="0"/>
              <a:t> in a </a:t>
            </a:r>
            <a:r>
              <a:rPr lang="es-ES" dirty="0" err="1"/>
              <a:t>denormalized</a:t>
            </a:r>
            <a:r>
              <a:rPr lang="es-ES" dirty="0"/>
              <a:t> </a:t>
            </a:r>
            <a:r>
              <a:rPr lang="es-ES" dirty="0" err="1"/>
              <a:t>model</a:t>
            </a:r>
            <a:endParaRPr lang="es-ES" dirty="0"/>
          </a:p>
        </p:txBody>
      </p:sp>
      <p:sp>
        <p:nvSpPr>
          <p:cNvPr id="3" name="Marcador de contenido 2"/>
          <p:cNvSpPr>
            <a:spLocks noGrp="1"/>
          </p:cNvSpPr>
          <p:nvPr>
            <p:ph idx="1"/>
          </p:nvPr>
        </p:nvSpPr>
        <p:spPr>
          <a:xfrm>
            <a:off x="914400" y="1600200"/>
            <a:ext cx="7950200" cy="4530725"/>
          </a:xfrm>
        </p:spPr>
        <p:txBody>
          <a:bodyPr/>
          <a:lstStyle/>
          <a:p>
            <a:pPr marL="514350" indent="-514350">
              <a:spcBef>
                <a:spcPts val="0"/>
              </a:spcBef>
              <a:buClr>
                <a:srgbClr val="0070C0"/>
              </a:buClr>
              <a:buFont typeface="+mj-lt"/>
              <a:buAutoNum type="alphaLcParenR"/>
            </a:pPr>
            <a:r>
              <a:rPr lang="en-US" dirty="0"/>
              <a:t>Register a new user</a:t>
            </a:r>
          </a:p>
          <a:p>
            <a:pPr marL="857250" lvl="1" indent="-457200">
              <a:spcBef>
                <a:spcPts val="0"/>
              </a:spcBef>
              <a:buClr>
                <a:srgbClr val="0070C0"/>
              </a:buClr>
            </a:pPr>
            <a:r>
              <a:rPr lang="en-US" dirty="0"/>
              <a:t>Insert into </a:t>
            </a:r>
            <a:r>
              <a:rPr lang="en-US" b="1" dirty="0"/>
              <a:t>Users</a:t>
            </a:r>
            <a:r>
              <a:rPr lang="en-US" dirty="0"/>
              <a:t> ( </a:t>
            </a:r>
            <a:r>
              <a:rPr lang="en-US" b="1" u="sng" dirty="0" err="1"/>
              <a:t>uid</a:t>
            </a:r>
            <a:r>
              <a:rPr lang="en-US" dirty="0"/>
              <a:t>, username, </a:t>
            </a:r>
            <a:r>
              <a:rPr lang="en-US" dirty="0" err="1"/>
              <a:t>passwd</a:t>
            </a:r>
            <a:r>
              <a:rPr lang="en-US" dirty="0"/>
              <a:t> )</a:t>
            </a:r>
          </a:p>
          <a:p>
            <a:pPr marL="857250" lvl="1" indent="-457200">
              <a:spcBef>
                <a:spcPts val="0"/>
              </a:spcBef>
              <a:buClr>
                <a:srgbClr val="0070C0"/>
              </a:buClr>
            </a:pPr>
            <a:r>
              <a:rPr lang="en-US" dirty="0"/>
              <a:t>Insert into </a:t>
            </a:r>
            <a:r>
              <a:rPr lang="en-US" b="1" dirty="0"/>
              <a:t>Usernames</a:t>
            </a:r>
            <a:r>
              <a:rPr lang="en-US" dirty="0"/>
              <a:t> ( </a:t>
            </a:r>
            <a:r>
              <a:rPr lang="en-US" b="1" u="sng" dirty="0"/>
              <a:t>username</a:t>
            </a:r>
            <a:r>
              <a:rPr lang="en-US" dirty="0"/>
              <a:t>, </a:t>
            </a:r>
            <a:r>
              <a:rPr lang="en-US" dirty="0" err="1"/>
              <a:t>uid</a:t>
            </a:r>
            <a:r>
              <a:rPr lang="en-US" dirty="0"/>
              <a:t>)</a:t>
            </a:r>
          </a:p>
          <a:p>
            <a:pPr marL="514350" indent="-514350">
              <a:spcBef>
                <a:spcPts val="0"/>
              </a:spcBef>
              <a:buClr>
                <a:srgbClr val="0070C0"/>
              </a:buClr>
              <a:buFont typeface="+mj-lt"/>
              <a:buAutoNum type="alphaLcParenR" startAt="3"/>
            </a:pPr>
            <a:r>
              <a:rPr lang="en-US" dirty="0"/>
              <a:t>Store that a user wants to follow another user</a:t>
            </a:r>
          </a:p>
          <a:p>
            <a:pPr marL="857250" lvl="1" indent="-457200">
              <a:spcBef>
                <a:spcPts val="0"/>
              </a:spcBef>
              <a:buClr>
                <a:srgbClr val="0070C0"/>
              </a:buClr>
            </a:pPr>
            <a:r>
              <a:rPr lang="en-US" dirty="0"/>
              <a:t>Insert into </a:t>
            </a:r>
            <a:r>
              <a:rPr lang="en-US" b="1" dirty="0"/>
              <a:t>Following </a:t>
            </a:r>
            <a:r>
              <a:rPr lang="en-US" sz="2800" dirty="0"/>
              <a:t>( </a:t>
            </a:r>
            <a:r>
              <a:rPr lang="en-US" sz="2800" b="1" u="sng" dirty="0"/>
              <a:t>uid1, uid2</a:t>
            </a:r>
            <a:r>
              <a:rPr lang="en-US" sz="2800" dirty="0"/>
              <a:t> )</a:t>
            </a:r>
            <a:endParaRPr lang="en-US" b="1" dirty="0"/>
          </a:p>
          <a:p>
            <a:pPr marL="857250" lvl="1" indent="-457200">
              <a:spcBef>
                <a:spcPts val="0"/>
              </a:spcBef>
              <a:buClr>
                <a:srgbClr val="0070C0"/>
              </a:buClr>
            </a:pPr>
            <a:r>
              <a:rPr lang="en-US" dirty="0"/>
              <a:t>Insert into </a:t>
            </a:r>
            <a:r>
              <a:rPr lang="en-US" b="1" dirty="0"/>
              <a:t>Followed </a:t>
            </a:r>
            <a:r>
              <a:rPr lang="en-US" sz="2800" dirty="0"/>
              <a:t>( </a:t>
            </a:r>
            <a:r>
              <a:rPr lang="en-US" sz="2800" b="1" u="sng" dirty="0"/>
              <a:t>uid2, uid1</a:t>
            </a:r>
            <a:r>
              <a:rPr lang="en-US" sz="2800" dirty="0"/>
              <a:t> )</a:t>
            </a:r>
            <a:endParaRPr lang="en-US" b="1" dirty="0"/>
          </a:p>
          <a:p>
            <a:pPr marL="514350" indent="-514350">
              <a:spcBef>
                <a:spcPts val="0"/>
              </a:spcBef>
              <a:buClr>
                <a:srgbClr val="0070C0"/>
              </a:buClr>
              <a:buFont typeface="+mj-lt"/>
              <a:buAutoNum type="alphaLcParenR" startAt="2"/>
            </a:pPr>
            <a:r>
              <a:rPr lang="en-US" dirty="0"/>
              <a:t>Publish a tweet </a:t>
            </a:r>
            <a:r>
              <a:rPr lang="en-US" dirty="0" err="1"/>
              <a:t>tid</a:t>
            </a:r>
            <a:r>
              <a:rPr lang="en-US" dirty="0"/>
              <a:t> (by a user with his/her </a:t>
            </a:r>
            <a:r>
              <a:rPr lang="en-US" dirty="0" err="1"/>
              <a:t>uid</a:t>
            </a:r>
            <a:r>
              <a:rPr lang="en-US" dirty="0"/>
              <a:t>)</a:t>
            </a:r>
          </a:p>
          <a:p>
            <a:pPr marL="857250" lvl="1" indent="-457200">
              <a:spcBef>
                <a:spcPts val="0"/>
              </a:spcBef>
              <a:buClr>
                <a:srgbClr val="0070C0"/>
              </a:buClr>
            </a:pPr>
            <a:r>
              <a:rPr lang="en-US" dirty="0"/>
              <a:t>Insert into Tweets</a:t>
            </a:r>
          </a:p>
          <a:p>
            <a:pPr marL="857250" lvl="1" indent="-457200">
              <a:spcBef>
                <a:spcPts val="0"/>
              </a:spcBef>
              <a:buClr>
                <a:srgbClr val="0070C0"/>
              </a:buClr>
            </a:pPr>
            <a:r>
              <a:rPr lang="en-US" dirty="0"/>
              <a:t>Insert into </a:t>
            </a:r>
            <a:r>
              <a:rPr lang="en-US" dirty="0" err="1"/>
              <a:t>Userline</a:t>
            </a:r>
            <a:r>
              <a:rPr lang="en-US" dirty="0"/>
              <a:t> for this </a:t>
            </a:r>
            <a:r>
              <a:rPr lang="en-US" dirty="0" err="1"/>
              <a:t>uid</a:t>
            </a:r>
            <a:r>
              <a:rPr lang="en-US" dirty="0"/>
              <a:t> </a:t>
            </a:r>
          </a:p>
          <a:p>
            <a:pPr marL="857250" lvl="1" indent="-457200">
              <a:spcBef>
                <a:spcPts val="0"/>
              </a:spcBef>
              <a:buClr>
                <a:srgbClr val="0070C0"/>
              </a:buClr>
            </a:pPr>
            <a:r>
              <a:rPr lang="en-US" dirty="0"/>
              <a:t>Insert into Timeline for this </a:t>
            </a:r>
            <a:r>
              <a:rPr lang="en-US" dirty="0" err="1"/>
              <a:t>uid</a:t>
            </a:r>
            <a:r>
              <a:rPr lang="en-US" dirty="0"/>
              <a:t> and </a:t>
            </a:r>
            <a:br>
              <a:rPr lang="en-US" dirty="0"/>
            </a:br>
            <a:r>
              <a:rPr lang="en-US" dirty="0"/>
              <a:t>also insert into Timeline for all his/her followers</a:t>
            </a:r>
          </a:p>
          <a:p>
            <a:pPr marL="514350" indent="-514350">
              <a:spcBef>
                <a:spcPts val="0"/>
              </a:spcBef>
              <a:buClr>
                <a:srgbClr val="0070C0"/>
              </a:buClr>
              <a:buFont typeface="+mj-lt"/>
              <a:buAutoNum type="alphaLcParenR" startAt="2"/>
            </a:pPr>
            <a:endParaRPr lang="en-US" dirty="0"/>
          </a:p>
          <a:p>
            <a:endParaRPr lang="es-E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33</a:t>
            </a:fld>
            <a:endParaRPr lang="es-ES" altLang="es-ES" dirty="0"/>
          </a:p>
        </p:txBody>
      </p:sp>
    </p:spTree>
    <p:extLst>
      <p:ext uri="{BB962C8B-B14F-4D97-AF65-F5344CB8AC3E}">
        <p14:creationId xmlns:p14="http://schemas.microsoft.com/office/powerpoint/2010/main" val="417171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en-US" dirty="0"/>
              <a:t>NoSQL databases</a:t>
            </a:r>
          </a:p>
        </p:txBody>
      </p:sp>
      <p:sp>
        <p:nvSpPr>
          <p:cNvPr id="7" name="Subtítulo 6"/>
          <p:cNvSpPr>
            <a:spLocks noGrp="1"/>
          </p:cNvSpPr>
          <p:nvPr>
            <p:ph type="subTitle" idx="1"/>
          </p:nvPr>
        </p:nvSpPr>
        <p:spPr/>
        <p:txBody>
          <a:bodyPr/>
          <a:lstStyle/>
          <a:p>
            <a:r>
              <a:rPr lang="en-US" dirty="0"/>
              <a:t>Column-oriented databases</a:t>
            </a:r>
          </a:p>
        </p:txBody>
      </p:sp>
    </p:spTree>
    <p:extLst>
      <p:ext uri="{BB962C8B-B14F-4D97-AF65-F5344CB8AC3E}">
        <p14:creationId xmlns:p14="http://schemas.microsoft.com/office/powerpoint/2010/main" val="70018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Column-Oriented Databases (1)</a:t>
            </a:r>
          </a:p>
        </p:txBody>
      </p:sp>
      <p:sp>
        <p:nvSpPr>
          <p:cNvPr id="3" name="Marcador de contenido 2"/>
          <p:cNvSpPr>
            <a:spLocks noGrp="1"/>
          </p:cNvSpPr>
          <p:nvPr>
            <p:ph idx="1"/>
          </p:nvPr>
        </p:nvSpPr>
        <p:spPr/>
        <p:txBody>
          <a:bodyPr/>
          <a:lstStyle/>
          <a:p>
            <a:r>
              <a:rPr lang="en-US" dirty="0"/>
              <a:t>The approach to store and process data by column </a:t>
            </a:r>
            <a:r>
              <a:rPr lang="en-US" sz="2400" dirty="0"/>
              <a:t>(the reason of the name)</a:t>
            </a:r>
            <a:r>
              <a:rPr lang="en-US" dirty="0"/>
              <a:t> instead of row now subsumes different </a:t>
            </a:r>
            <a:r>
              <a:rPr lang="en-US" dirty="0" err="1"/>
              <a:t>datastores</a:t>
            </a:r>
            <a:r>
              <a:rPr lang="en-US" dirty="0"/>
              <a:t> that integrate column- and row-orientation inspired by Google’s </a:t>
            </a:r>
            <a:r>
              <a:rPr lang="en-US" dirty="0" err="1"/>
              <a:t>Bigtable</a:t>
            </a:r>
            <a:r>
              <a:rPr lang="en-US" dirty="0"/>
              <a:t>:</a:t>
            </a:r>
          </a:p>
          <a:p>
            <a:pPr lvl="1"/>
            <a:r>
              <a:rPr lang="en-US" dirty="0"/>
              <a:t>a distributed storage system for managing structured data that is designed to scale to a very large size on commodity servers.</a:t>
            </a:r>
          </a:p>
          <a:p>
            <a:r>
              <a:rPr lang="en-US" dirty="0"/>
              <a:t>The data model is a sparse, distributed, persistent multidimensional sorted map.</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35</a:t>
            </a:fld>
            <a:endParaRPr lang="es-ES" altLang="es-ES" dirty="0"/>
          </a:p>
        </p:txBody>
      </p:sp>
    </p:spTree>
    <p:extLst>
      <p:ext uri="{BB962C8B-B14F-4D97-AF65-F5344CB8AC3E}">
        <p14:creationId xmlns:p14="http://schemas.microsoft.com/office/powerpoint/2010/main" val="4112429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Column-Oriented Databases (2)</a:t>
            </a:r>
          </a:p>
        </p:txBody>
      </p:sp>
      <p:sp>
        <p:nvSpPr>
          <p:cNvPr id="3" name="Marcador de contenido 2"/>
          <p:cNvSpPr>
            <a:spLocks noGrp="1"/>
          </p:cNvSpPr>
          <p:nvPr>
            <p:ph idx="1"/>
          </p:nvPr>
        </p:nvSpPr>
        <p:spPr/>
        <p:txBody>
          <a:bodyPr/>
          <a:lstStyle/>
          <a:p>
            <a:r>
              <a:rPr lang="en-US" dirty="0"/>
              <a:t>Data are stored in a distributed multidimensional map indexed by a </a:t>
            </a:r>
            <a:r>
              <a:rPr lang="en-US" b="1" dirty="0">
                <a:solidFill>
                  <a:schemeClr val="accent6">
                    <a:lumMod val="50000"/>
                  </a:schemeClr>
                </a:solidFill>
              </a:rPr>
              <a:t>key</a:t>
            </a:r>
            <a:r>
              <a:rPr lang="en-US" dirty="0"/>
              <a:t>.</a:t>
            </a:r>
          </a:p>
          <a:p>
            <a:r>
              <a:rPr lang="en-US" b="1" dirty="0">
                <a:solidFill>
                  <a:schemeClr val="accent6">
                    <a:lumMod val="50000"/>
                  </a:schemeClr>
                </a:solidFill>
              </a:rPr>
              <a:t>Rows</a:t>
            </a:r>
            <a:r>
              <a:rPr lang="en-US" dirty="0"/>
              <a:t> are identified by the key.</a:t>
            </a:r>
          </a:p>
          <a:p>
            <a:r>
              <a:rPr lang="en-US" b="1" dirty="0">
                <a:solidFill>
                  <a:schemeClr val="accent6">
                    <a:lumMod val="50000"/>
                  </a:schemeClr>
                </a:solidFill>
              </a:rPr>
              <a:t>Column Families</a:t>
            </a:r>
            <a:r>
              <a:rPr lang="en-US" dirty="0"/>
              <a:t> consists of a group of columns and have to be defined in advance.</a:t>
            </a:r>
          </a:p>
          <a:p>
            <a:r>
              <a:rPr lang="en-US" b="1" dirty="0">
                <a:solidFill>
                  <a:schemeClr val="accent6">
                    <a:lumMod val="50000"/>
                  </a:schemeClr>
                </a:solidFill>
              </a:rPr>
              <a:t>Columns</a:t>
            </a:r>
            <a:r>
              <a:rPr lang="en-US" dirty="0"/>
              <a:t> have a name and store a number of values; each row in a table can have a different number of columns.</a:t>
            </a:r>
          </a:p>
          <a:p>
            <a:r>
              <a:rPr lang="en-US" dirty="0"/>
              <a:t>Columns may store a specified </a:t>
            </a:r>
            <a:r>
              <a:rPr lang="en-US" b="1" dirty="0">
                <a:solidFill>
                  <a:schemeClr val="accent6">
                    <a:lumMod val="50000"/>
                  </a:schemeClr>
                </a:solidFill>
              </a:rPr>
              <a:t>datatype</a:t>
            </a:r>
            <a:r>
              <a:rPr lang="en-US" dirty="0"/>
              <a:t>.</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36</a:t>
            </a:fld>
            <a:endParaRPr lang="es-ES" altLang="es-ES" dirty="0"/>
          </a:p>
        </p:txBody>
      </p:sp>
    </p:spTree>
    <p:extLst>
      <p:ext uri="{BB962C8B-B14F-4D97-AF65-F5344CB8AC3E}">
        <p14:creationId xmlns:p14="http://schemas.microsoft.com/office/powerpoint/2010/main" val="821173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Column-Oriented Databases (3)</a:t>
            </a:r>
          </a:p>
        </p:txBody>
      </p:sp>
      <p:sp>
        <p:nvSpPr>
          <p:cNvPr id="3" name="Marcador de contenido 2"/>
          <p:cNvSpPr>
            <a:spLocks noGrp="1"/>
          </p:cNvSpPr>
          <p:nvPr>
            <p:ph idx="1"/>
          </p:nvPr>
        </p:nvSpPr>
        <p:spPr/>
        <p:txBody>
          <a:bodyPr/>
          <a:lstStyle/>
          <a:p>
            <a:r>
              <a:rPr lang="en-US" dirty="0"/>
              <a:t>As the system should be incrementally scalable, </a:t>
            </a:r>
            <a:r>
              <a:rPr lang="en-US" b="1" dirty="0">
                <a:solidFill>
                  <a:schemeClr val="accent6">
                    <a:lumMod val="50000"/>
                  </a:schemeClr>
                </a:solidFill>
              </a:rPr>
              <a:t>data is partitioned among the nodes</a:t>
            </a:r>
            <a:r>
              <a:rPr lang="en-US" dirty="0"/>
              <a:t> of a cluster in a way that allows repartitioning.</a:t>
            </a:r>
          </a:p>
          <a:p>
            <a:r>
              <a:rPr lang="en-US" dirty="0"/>
              <a:t>Data is distributed among the nodes by a hashing function on the </a:t>
            </a:r>
            <a:r>
              <a:rPr lang="en-US" b="1" dirty="0">
                <a:solidFill>
                  <a:schemeClr val="accent6">
                    <a:lumMod val="50000"/>
                  </a:schemeClr>
                </a:solidFill>
              </a:rPr>
              <a:t>key</a:t>
            </a:r>
            <a:r>
              <a:rPr lang="en-US" dirty="0"/>
              <a:t>, and also preserve the order of row-keys when defined.</a:t>
            </a:r>
          </a:p>
          <a:p>
            <a:r>
              <a:rPr lang="en-US" dirty="0"/>
              <a:t>The key determines the node(s) where a row can be found, then the key definition limits the queries the system can efficiently serve.</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37</a:t>
            </a:fld>
            <a:endParaRPr lang="es-ES" altLang="es-ES" dirty="0"/>
          </a:p>
        </p:txBody>
      </p:sp>
    </p:spTree>
    <p:extLst>
      <p:ext uri="{BB962C8B-B14F-4D97-AF65-F5344CB8AC3E}">
        <p14:creationId xmlns:p14="http://schemas.microsoft.com/office/powerpoint/2010/main" val="416418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Column-Oriented Databases (4)</a:t>
            </a:r>
          </a:p>
        </p:txBody>
      </p:sp>
      <p:sp>
        <p:nvSpPr>
          <p:cNvPr id="3" name="Marcador de contenido 2"/>
          <p:cNvSpPr>
            <a:spLocks noGrp="1"/>
          </p:cNvSpPr>
          <p:nvPr>
            <p:ph idx="1"/>
          </p:nvPr>
        </p:nvSpPr>
        <p:spPr/>
        <p:txBody>
          <a:bodyPr/>
          <a:lstStyle/>
          <a:p>
            <a:r>
              <a:rPr lang="en-US" dirty="0"/>
              <a:t>The system measures and analyze the load information of servers and moves nodes to get the data and processing load balance.</a:t>
            </a:r>
          </a:p>
          <a:p>
            <a:endParaRPr lang="en-US" dirty="0"/>
          </a:p>
          <a:p>
            <a:r>
              <a:rPr lang="en-US" dirty="0"/>
              <a:t>Moreover, to achieve high availability and durability in a cluster, </a:t>
            </a:r>
            <a:r>
              <a:rPr lang="en-US" b="1" dirty="0">
                <a:solidFill>
                  <a:schemeClr val="accent6">
                    <a:lumMod val="50000"/>
                  </a:schemeClr>
                </a:solidFill>
              </a:rPr>
              <a:t>data gets replicated</a:t>
            </a:r>
            <a:r>
              <a:rPr lang="en-US" dirty="0"/>
              <a:t> to a number of nodes which can be defined a replication factor.</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38</a:t>
            </a:fld>
            <a:endParaRPr lang="es-ES" altLang="es-ES" dirty="0"/>
          </a:p>
        </p:txBody>
      </p:sp>
    </p:spTree>
    <p:extLst>
      <p:ext uri="{BB962C8B-B14F-4D97-AF65-F5344CB8AC3E}">
        <p14:creationId xmlns:p14="http://schemas.microsoft.com/office/powerpoint/2010/main" val="2154059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Apache Cassandra</a:t>
            </a:r>
          </a:p>
        </p:txBody>
      </p:sp>
      <p:sp>
        <p:nvSpPr>
          <p:cNvPr id="3" name="Marcador de contenido 2"/>
          <p:cNvSpPr>
            <a:spLocks noGrp="1"/>
          </p:cNvSpPr>
          <p:nvPr>
            <p:ph idx="1"/>
          </p:nvPr>
        </p:nvSpPr>
        <p:spPr>
          <a:xfrm>
            <a:off x="914400" y="1600200"/>
            <a:ext cx="8046720" cy="4530725"/>
          </a:xfrm>
        </p:spPr>
        <p:txBody>
          <a:bodyPr/>
          <a:lstStyle/>
          <a:p>
            <a:r>
              <a:rPr lang="en-US" dirty="0"/>
              <a:t>Cassandra is an open-source implementation derived from Amazon Dynamo </a:t>
            </a:r>
            <a:r>
              <a:rPr lang="en-US" sz="2400" dirty="0"/>
              <a:t>(that provides availability and scalability to Amazon's FT system)</a:t>
            </a:r>
            <a:endParaRPr lang="en-US" dirty="0"/>
          </a:p>
          <a:p>
            <a:r>
              <a:rPr lang="en-US" dirty="0"/>
              <a:t>For performance reasons, there is no referential integrity (FK) nor secondary indexes.</a:t>
            </a:r>
          </a:p>
          <a:p>
            <a:pPr lvl="1"/>
            <a:r>
              <a:rPr lang="en-US" sz="2800" dirty="0"/>
              <a:t>Therefore, it is not possible to search for fields different from the primary key, </a:t>
            </a:r>
          </a:p>
          <a:p>
            <a:pPr lvl="1"/>
            <a:r>
              <a:rPr lang="en-US" sz="2800" dirty="0"/>
              <a:t>nor can JOINs be executed efficiently.</a:t>
            </a:r>
          </a:p>
          <a:p>
            <a:r>
              <a:rPr lang="en-US" dirty="0"/>
              <a:t>Data must be </a:t>
            </a:r>
            <a:r>
              <a:rPr lang="en-US" dirty="0" err="1"/>
              <a:t>denormalized</a:t>
            </a:r>
            <a:r>
              <a:rPr lang="en-US" dirty="0"/>
              <a:t> and it forces to Query-Driven Data Modeling</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39</a:t>
            </a:fld>
            <a:endParaRPr lang="es-ES" altLang="es-ES" dirty="0"/>
          </a:p>
        </p:txBody>
      </p:sp>
    </p:spTree>
    <p:extLst>
      <p:ext uri="{BB962C8B-B14F-4D97-AF65-F5344CB8AC3E}">
        <p14:creationId xmlns:p14="http://schemas.microsoft.com/office/powerpoint/2010/main" val="34138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3600" dirty="0"/>
              <a:t>Main reasons to “jump” to Databases</a:t>
            </a:r>
          </a:p>
        </p:txBody>
      </p:sp>
      <p:sp>
        <p:nvSpPr>
          <p:cNvPr id="3" name="Marcador de contenido 2"/>
          <p:cNvSpPr>
            <a:spLocks noGrp="1"/>
          </p:cNvSpPr>
          <p:nvPr>
            <p:ph idx="1"/>
          </p:nvPr>
        </p:nvSpPr>
        <p:spPr/>
        <p:txBody>
          <a:bodyPr/>
          <a:lstStyle/>
          <a:p>
            <a:pPr marL="0" indent="0">
              <a:buNone/>
            </a:pPr>
            <a:r>
              <a:rPr lang="en-US" dirty="0">
                <a:solidFill>
                  <a:schemeClr val="accent6"/>
                </a:solidFill>
              </a:rPr>
              <a:t>Q2 – Concept ? </a:t>
            </a:r>
          </a:p>
          <a:p>
            <a:pPr marL="0" indent="0">
              <a:buNone/>
            </a:pPr>
            <a:r>
              <a:rPr lang="en-US" dirty="0">
                <a:solidFill>
                  <a:schemeClr val="accent6"/>
                </a:solidFill>
              </a:rPr>
              <a:t>Q3 – Reasons ?</a:t>
            </a:r>
          </a:p>
          <a:p>
            <a:r>
              <a:rPr lang="en-US" dirty="0"/>
              <a:t>you want to store controlled and interrelated data, and we want to have them together with their description;</a:t>
            </a:r>
          </a:p>
          <a:p>
            <a:r>
              <a:rPr lang="en-US" dirty="0"/>
              <a:t>you want to allow diverse users to concurrently access data with different privileges (read / write);</a:t>
            </a:r>
          </a:p>
          <a:p>
            <a:r>
              <a:rPr lang="en-US" dirty="0"/>
              <a:t>you have a large volume of data and you want to quickly access certain data.</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4</a:t>
            </a:fld>
            <a:endParaRPr lang="es-ES" altLang="es-ES" dirty="0"/>
          </a:p>
        </p:txBody>
      </p:sp>
    </p:spTree>
    <p:extLst>
      <p:ext uri="{BB962C8B-B14F-4D97-AF65-F5344CB8AC3E}">
        <p14:creationId xmlns:p14="http://schemas.microsoft.com/office/powerpoint/2010/main" val="286816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Cassandra key elements</a:t>
            </a:r>
          </a:p>
        </p:txBody>
      </p:sp>
      <p:sp>
        <p:nvSpPr>
          <p:cNvPr id="3" name="Marcador de contenido 2"/>
          <p:cNvSpPr>
            <a:spLocks noGrp="1"/>
          </p:cNvSpPr>
          <p:nvPr>
            <p:ph idx="1"/>
          </p:nvPr>
        </p:nvSpPr>
        <p:spPr/>
        <p:txBody>
          <a:bodyPr/>
          <a:lstStyle/>
          <a:p>
            <a:r>
              <a:rPr lang="en-US" dirty="0" err="1"/>
              <a:t>Keyspace</a:t>
            </a:r>
            <a:r>
              <a:rPr lang="en-US" dirty="0"/>
              <a:t> (use)</a:t>
            </a:r>
          </a:p>
          <a:p>
            <a:r>
              <a:rPr lang="en-US" dirty="0"/>
              <a:t>Table (like relational </a:t>
            </a:r>
            <a:r>
              <a:rPr lang="en-US"/>
              <a:t>DB tables)</a:t>
            </a:r>
            <a:endParaRPr lang="en-US" dirty="0"/>
          </a:p>
          <a:p>
            <a:pPr lvl="1"/>
            <a:r>
              <a:rPr lang="en-US" dirty="0"/>
              <a:t>Primary key, Datatypes</a:t>
            </a:r>
          </a:p>
          <a:p>
            <a:r>
              <a:rPr lang="en-US" dirty="0"/>
              <a:t>Data Definition and Manipulation Language</a:t>
            </a:r>
          </a:p>
          <a:p>
            <a:pPr lvl="1"/>
            <a:r>
              <a:rPr lang="en-US" b="1" dirty="0">
                <a:solidFill>
                  <a:schemeClr val="accent6">
                    <a:lumMod val="50000"/>
                  </a:schemeClr>
                </a:solidFill>
              </a:rPr>
              <a:t>CQL</a:t>
            </a:r>
            <a:r>
              <a:rPr lang="en-US" dirty="0"/>
              <a:t> (through a CQL shell), language like SQL</a:t>
            </a:r>
          </a:p>
          <a:p>
            <a:pPr lvl="1"/>
            <a:r>
              <a:rPr lang="en-US" dirty="0"/>
              <a:t>also API</a:t>
            </a:r>
          </a:p>
          <a:p>
            <a:r>
              <a:rPr lang="en-US" dirty="0"/>
              <a:t>Partitioning by Keys (simple or composed)</a:t>
            </a:r>
          </a:p>
          <a:p>
            <a:pPr lvl="1"/>
            <a:r>
              <a:rPr lang="en-US" dirty="0"/>
              <a:t>determine the allowed queries</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40</a:t>
            </a:fld>
            <a:endParaRPr lang="es-ES" altLang="es-ES" dirty="0"/>
          </a:p>
        </p:txBody>
      </p:sp>
    </p:spTree>
    <p:extLst>
      <p:ext uri="{BB962C8B-B14F-4D97-AF65-F5344CB8AC3E}">
        <p14:creationId xmlns:p14="http://schemas.microsoft.com/office/powerpoint/2010/main" val="3485794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en-US" dirty="0"/>
              <a:t>NoSQL databases</a:t>
            </a:r>
          </a:p>
        </p:txBody>
      </p:sp>
      <p:sp>
        <p:nvSpPr>
          <p:cNvPr id="7" name="Subtítulo 6"/>
          <p:cNvSpPr>
            <a:spLocks noGrp="1"/>
          </p:cNvSpPr>
          <p:nvPr>
            <p:ph type="subTitle" idx="1"/>
          </p:nvPr>
        </p:nvSpPr>
        <p:spPr/>
        <p:txBody>
          <a:bodyPr/>
          <a:lstStyle/>
          <a:p>
            <a:r>
              <a:rPr lang="en-US" dirty="0"/>
              <a:t>Document databases</a:t>
            </a:r>
          </a:p>
        </p:txBody>
      </p:sp>
    </p:spTree>
    <p:extLst>
      <p:ext uri="{BB962C8B-B14F-4D97-AF65-F5344CB8AC3E}">
        <p14:creationId xmlns:p14="http://schemas.microsoft.com/office/powerpoint/2010/main" val="3634528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Document Databases </a:t>
            </a:r>
            <a:r>
              <a:rPr lang="en-US" sz="3600" dirty="0"/>
              <a:t>(1)</a:t>
            </a:r>
            <a:endParaRPr lang="en-US" dirty="0"/>
          </a:p>
        </p:txBody>
      </p:sp>
      <p:sp>
        <p:nvSpPr>
          <p:cNvPr id="3" name="Marcador de contenido 2"/>
          <p:cNvSpPr>
            <a:spLocks noGrp="1"/>
          </p:cNvSpPr>
          <p:nvPr>
            <p:ph idx="1"/>
          </p:nvPr>
        </p:nvSpPr>
        <p:spPr/>
        <p:txBody>
          <a:bodyPr/>
          <a:lstStyle/>
          <a:p>
            <a:r>
              <a:rPr lang="en-US" dirty="0"/>
              <a:t>Document databases departs from simple key-value stores to slightly more complex and meaningful data structures.</a:t>
            </a:r>
          </a:p>
          <a:p>
            <a:r>
              <a:rPr lang="en-US" dirty="0"/>
              <a:t>A </a:t>
            </a:r>
            <a:r>
              <a:rPr lang="en-US" b="1" dirty="0">
                <a:solidFill>
                  <a:schemeClr val="accent6">
                    <a:lumMod val="50000"/>
                  </a:schemeClr>
                </a:solidFill>
              </a:rPr>
              <a:t>Document</a:t>
            </a:r>
            <a:r>
              <a:rPr lang="en-US" dirty="0"/>
              <a:t> consist of a set of named fields that have a </a:t>
            </a:r>
            <a:r>
              <a:rPr lang="en-US" dirty="0" err="1"/>
              <a:t>keyname</a:t>
            </a:r>
            <a:r>
              <a:rPr lang="en-US" dirty="0"/>
              <a:t> (fieldname) and a value.</a:t>
            </a:r>
          </a:p>
          <a:p>
            <a:pPr lvl="1"/>
            <a:r>
              <a:rPr lang="en-US" sz="2800" dirty="0"/>
              <a:t>Semi-structured data</a:t>
            </a:r>
          </a:p>
          <a:p>
            <a:r>
              <a:rPr lang="en-US" dirty="0"/>
              <a:t>A fieldname has to be unique within a document and its assigned value may be a string, number, </a:t>
            </a:r>
            <a:r>
              <a:rPr lang="en-US" dirty="0" err="1"/>
              <a:t>boolean</a:t>
            </a:r>
            <a:r>
              <a:rPr lang="en-US" dirty="0"/>
              <a:t>, date and ordered list or even other complex types.</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42</a:t>
            </a:fld>
            <a:endParaRPr lang="es-ES" altLang="es-ES" dirty="0"/>
          </a:p>
        </p:txBody>
      </p:sp>
    </p:spTree>
    <p:extLst>
      <p:ext uri="{BB962C8B-B14F-4D97-AF65-F5344CB8AC3E}">
        <p14:creationId xmlns:p14="http://schemas.microsoft.com/office/powerpoint/2010/main" val="1268240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Document Databases </a:t>
            </a:r>
            <a:r>
              <a:rPr lang="en-US" sz="3600" dirty="0"/>
              <a:t>(2)</a:t>
            </a:r>
            <a:endParaRPr lang="en-US" dirty="0"/>
          </a:p>
        </p:txBody>
      </p:sp>
      <p:sp>
        <p:nvSpPr>
          <p:cNvPr id="3" name="Marcador de contenido 2"/>
          <p:cNvSpPr>
            <a:spLocks noGrp="1"/>
          </p:cNvSpPr>
          <p:nvPr>
            <p:ph idx="1"/>
          </p:nvPr>
        </p:nvSpPr>
        <p:spPr>
          <a:xfrm>
            <a:off x="783771" y="1600200"/>
            <a:ext cx="8190411" cy="4530725"/>
          </a:xfrm>
        </p:spPr>
        <p:txBody>
          <a:bodyPr/>
          <a:lstStyle/>
          <a:p>
            <a:r>
              <a:rPr lang="en-US" dirty="0"/>
              <a:t>Documents are organized in collections.</a:t>
            </a:r>
          </a:p>
          <a:p>
            <a:r>
              <a:rPr lang="en-US" dirty="0"/>
              <a:t>There is no strict schema for documents in a collection (schema-free database):</a:t>
            </a:r>
          </a:p>
          <a:p>
            <a:pPr lvl="1"/>
            <a:r>
              <a:rPr lang="en-US" dirty="0"/>
              <a:t>each document may have different fields.</a:t>
            </a:r>
          </a:p>
          <a:p>
            <a:endParaRPr lang="en-US" dirty="0"/>
          </a:p>
          <a:p>
            <a:r>
              <a:rPr lang="en-US" dirty="0"/>
              <a:t>The system manage distribution and replication</a:t>
            </a:r>
          </a:p>
          <a:p>
            <a:pPr lvl="1"/>
            <a:r>
              <a:rPr lang="en-US" dirty="0"/>
              <a:t>based on a </a:t>
            </a:r>
            <a:r>
              <a:rPr lang="en-US" dirty="0" err="1"/>
              <a:t>unique_id</a:t>
            </a:r>
            <a:r>
              <a:rPr lang="en-US" dirty="0"/>
              <a:t> key generated by the system for each document, </a:t>
            </a:r>
          </a:p>
          <a:p>
            <a:pPr lvl="1"/>
            <a:r>
              <a:rPr lang="en-US" dirty="0"/>
              <a:t>secondary indexes are allowed to facilitate queries.</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43</a:t>
            </a:fld>
            <a:endParaRPr lang="es-ES" altLang="es-ES" dirty="0"/>
          </a:p>
        </p:txBody>
      </p:sp>
    </p:spTree>
    <p:extLst>
      <p:ext uri="{BB962C8B-B14F-4D97-AF65-F5344CB8AC3E}">
        <p14:creationId xmlns:p14="http://schemas.microsoft.com/office/powerpoint/2010/main" val="1976501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Document Databases </a:t>
            </a:r>
            <a:r>
              <a:rPr lang="en-US" sz="3600" dirty="0"/>
              <a:t>(3)</a:t>
            </a:r>
            <a:endParaRPr lang="en-US" dirty="0"/>
          </a:p>
        </p:txBody>
      </p:sp>
      <p:sp>
        <p:nvSpPr>
          <p:cNvPr id="3" name="Marcador de contenido 2"/>
          <p:cNvSpPr>
            <a:spLocks noGrp="1"/>
          </p:cNvSpPr>
          <p:nvPr>
            <p:ph idx="1"/>
          </p:nvPr>
        </p:nvSpPr>
        <p:spPr>
          <a:xfrm>
            <a:off x="914400" y="1600200"/>
            <a:ext cx="7795420" cy="4530725"/>
          </a:xfrm>
        </p:spPr>
        <p:txBody>
          <a:bodyPr/>
          <a:lstStyle/>
          <a:p>
            <a:r>
              <a:rPr lang="en-US" dirty="0"/>
              <a:t>Semi-structured data notation</a:t>
            </a:r>
          </a:p>
          <a:p>
            <a:pPr lvl="1"/>
            <a:r>
              <a:rPr lang="en-US" dirty="0"/>
              <a:t>usually JSON </a:t>
            </a:r>
            <a:r>
              <a:rPr lang="en-US" sz="2400" dirty="0"/>
              <a:t>(JavaScript Object Notation)</a:t>
            </a:r>
            <a:endParaRPr lang="en-U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44</a:t>
            </a:fld>
            <a:endParaRPr lang="es-ES" altLang="es-ES" dirty="0"/>
          </a:p>
        </p:txBody>
      </p:sp>
      <p:pic>
        <p:nvPicPr>
          <p:cNvPr id="6" name="Imagen 5"/>
          <p:cNvPicPr>
            <a:picLocks noChangeAspect="1"/>
          </p:cNvPicPr>
          <p:nvPr/>
        </p:nvPicPr>
        <p:blipFill>
          <a:blip r:embed="rId2"/>
          <a:stretch>
            <a:fillRect/>
          </a:stretch>
        </p:blipFill>
        <p:spPr>
          <a:xfrm>
            <a:off x="990821" y="2799920"/>
            <a:ext cx="7718999" cy="3476193"/>
          </a:xfrm>
          <a:prstGeom prst="rect">
            <a:avLst/>
          </a:prstGeom>
        </p:spPr>
      </p:pic>
    </p:spTree>
    <p:extLst>
      <p:ext uri="{BB962C8B-B14F-4D97-AF65-F5344CB8AC3E}">
        <p14:creationId xmlns:p14="http://schemas.microsoft.com/office/powerpoint/2010/main" val="4213352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MongoDB</a:t>
            </a:r>
          </a:p>
        </p:txBody>
      </p:sp>
      <p:sp>
        <p:nvSpPr>
          <p:cNvPr id="3" name="Marcador de contenido 2"/>
          <p:cNvSpPr>
            <a:spLocks noGrp="1"/>
          </p:cNvSpPr>
          <p:nvPr>
            <p:ph idx="1"/>
          </p:nvPr>
        </p:nvSpPr>
        <p:spPr>
          <a:xfrm>
            <a:off x="783771" y="1600200"/>
            <a:ext cx="8190411" cy="4530725"/>
          </a:xfrm>
        </p:spPr>
        <p:txBody>
          <a:bodyPr/>
          <a:lstStyle/>
          <a:p>
            <a:r>
              <a:rPr lang="en-US" dirty="0"/>
              <a:t>MongoDB (from the adjective “hu</a:t>
            </a:r>
            <a:r>
              <a:rPr lang="en-US" b="1" dirty="0"/>
              <a:t>mongo</a:t>
            </a:r>
            <a:r>
              <a:rPr lang="en-US" dirty="0"/>
              <a:t>us”, extremely large) is a widely used open-source implementation (supported by 10gen) of document-oriented databases ideas.</a:t>
            </a:r>
          </a:p>
          <a:p>
            <a:r>
              <a:rPr lang="en-US" dirty="0"/>
              <a:t>MongoDB doesn’t provide an interaction language, applications interact with the database system through API.</a:t>
            </a:r>
          </a:p>
          <a:p>
            <a:pPr lvl="1"/>
            <a:r>
              <a:rPr lang="en-US" dirty="0"/>
              <a:t>It also provides a mongo shell using API-like calls</a:t>
            </a:r>
          </a:p>
          <a:p>
            <a:r>
              <a:rPr lang="en-US" sz="2400" dirty="0" err="1">
                <a:solidFill>
                  <a:srgbClr val="0070C0"/>
                </a:solidFill>
              </a:rPr>
              <a:t>db.municipios.find</a:t>
            </a:r>
            <a:r>
              <a:rPr lang="en-US" sz="2400" dirty="0">
                <a:solidFill>
                  <a:srgbClr val="0070C0"/>
                </a:solidFill>
              </a:rPr>
              <a:t>( {</a:t>
            </a:r>
            <a:r>
              <a:rPr lang="en-US" sz="2400" dirty="0" err="1">
                <a:solidFill>
                  <a:srgbClr val="0070C0"/>
                </a:solidFill>
              </a:rPr>
              <a:t>habitantes</a:t>
            </a:r>
            <a:r>
              <a:rPr lang="en-US" sz="2400" dirty="0">
                <a:solidFill>
                  <a:srgbClr val="0070C0"/>
                </a:solidFill>
              </a:rPr>
              <a:t>:{$gte:500000}} , {poblacion:1, habitantes:1, _id:0} ).sort({</a:t>
            </a:r>
            <a:r>
              <a:rPr lang="en-US" sz="2400" dirty="0" err="1">
                <a:solidFill>
                  <a:srgbClr val="0070C0"/>
                </a:solidFill>
              </a:rPr>
              <a:t>habitantes</a:t>
            </a:r>
            <a:r>
              <a:rPr lang="en-US" sz="2400" dirty="0">
                <a:solidFill>
                  <a:srgbClr val="0070C0"/>
                </a:solidFill>
              </a:rPr>
              <a:t>:-1})</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45</a:t>
            </a:fld>
            <a:endParaRPr lang="es-ES" altLang="es-ES" dirty="0"/>
          </a:p>
        </p:txBody>
      </p:sp>
    </p:spTree>
    <p:extLst>
      <p:ext uri="{BB962C8B-B14F-4D97-AF65-F5344CB8AC3E}">
        <p14:creationId xmlns:p14="http://schemas.microsoft.com/office/powerpoint/2010/main" val="1748148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en-US" dirty="0"/>
              <a:t>NoSQL databases</a:t>
            </a:r>
          </a:p>
        </p:txBody>
      </p:sp>
      <p:sp>
        <p:nvSpPr>
          <p:cNvPr id="7" name="Subtítulo 6"/>
          <p:cNvSpPr>
            <a:spLocks noGrp="1"/>
          </p:cNvSpPr>
          <p:nvPr>
            <p:ph type="subTitle" idx="1"/>
          </p:nvPr>
        </p:nvSpPr>
        <p:spPr/>
        <p:txBody>
          <a:bodyPr/>
          <a:lstStyle/>
          <a:p>
            <a:r>
              <a:rPr lang="en-US" dirty="0"/>
              <a:t>Graph databases</a:t>
            </a:r>
          </a:p>
        </p:txBody>
      </p:sp>
    </p:spTree>
    <p:extLst>
      <p:ext uri="{BB962C8B-B14F-4D97-AF65-F5344CB8AC3E}">
        <p14:creationId xmlns:p14="http://schemas.microsoft.com/office/powerpoint/2010/main" val="3818516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Graph Databases (1)</a:t>
            </a:r>
          </a:p>
        </p:txBody>
      </p:sp>
      <p:sp>
        <p:nvSpPr>
          <p:cNvPr id="3" name="Marcador de contenido 2"/>
          <p:cNvSpPr>
            <a:spLocks noGrp="1"/>
          </p:cNvSpPr>
          <p:nvPr>
            <p:ph idx="1"/>
          </p:nvPr>
        </p:nvSpPr>
        <p:spPr/>
        <p:txBody>
          <a:bodyPr/>
          <a:lstStyle/>
          <a:p>
            <a:r>
              <a:rPr lang="en-US" dirty="0"/>
              <a:t>A Graph Databases is a database that uses graph structures (with nodes, vertices and properties) to represent and store data.</a:t>
            </a:r>
          </a:p>
          <a:p>
            <a:r>
              <a:rPr lang="en-US" dirty="0"/>
              <a:t>Each element contains a pointer to its adjacent element, so it is not necessary to use indexes to search for information.</a:t>
            </a:r>
          </a:p>
          <a:p>
            <a:endParaRPr lang="en-US" dirty="0"/>
          </a:p>
          <a:p>
            <a:r>
              <a:rPr lang="en-US" dirty="0"/>
              <a:t>These systems provide index-free adjacency.</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47</a:t>
            </a:fld>
            <a:endParaRPr lang="es-ES" altLang="es-ES" dirty="0"/>
          </a:p>
        </p:txBody>
      </p:sp>
    </p:spTree>
    <p:extLst>
      <p:ext uri="{BB962C8B-B14F-4D97-AF65-F5344CB8AC3E}">
        <p14:creationId xmlns:p14="http://schemas.microsoft.com/office/powerpoint/2010/main" val="2590546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Graph Databases (2)</a:t>
            </a:r>
          </a:p>
        </p:txBody>
      </p:sp>
      <p:sp>
        <p:nvSpPr>
          <p:cNvPr id="3" name="Marcador de contenido 2"/>
          <p:cNvSpPr>
            <a:spLocks noGrp="1"/>
          </p:cNvSpPr>
          <p:nvPr>
            <p:ph idx="1"/>
          </p:nvPr>
        </p:nvSpPr>
        <p:spPr/>
        <p:txBody>
          <a:bodyPr/>
          <a:lstStyle/>
          <a:p>
            <a:r>
              <a:rPr lang="en-US" dirty="0"/>
              <a:t>Compared to relational databases, graph DB </a:t>
            </a:r>
          </a:p>
          <a:p>
            <a:pPr lvl="1"/>
            <a:r>
              <a:rPr lang="en-US" dirty="0"/>
              <a:t>are generally faster for associative datasets;</a:t>
            </a:r>
          </a:p>
          <a:p>
            <a:pPr lvl="1"/>
            <a:r>
              <a:rPr lang="en-US" dirty="0"/>
              <a:t>are better to project the structure of object-oriented applications;</a:t>
            </a:r>
          </a:p>
          <a:p>
            <a:pPr lvl="1"/>
            <a:r>
              <a:rPr lang="en-US" dirty="0"/>
              <a:t>scale naturally for large data sets, since they do not require join operations;</a:t>
            </a:r>
          </a:p>
          <a:p>
            <a:pPr lvl="1"/>
            <a:r>
              <a:rPr lang="en-US" dirty="0"/>
              <a:t>are less dependent on a rigid scheme, since they are better at managing data changes in evolutionary schemes.</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48</a:t>
            </a:fld>
            <a:endParaRPr lang="es-ES" altLang="es-ES" dirty="0"/>
          </a:p>
        </p:txBody>
      </p:sp>
    </p:spTree>
    <p:extLst>
      <p:ext uri="{BB962C8B-B14F-4D97-AF65-F5344CB8AC3E}">
        <p14:creationId xmlns:p14="http://schemas.microsoft.com/office/powerpoint/2010/main" val="1937433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Graph Databases (3)</a:t>
            </a:r>
          </a:p>
        </p:txBody>
      </p:sp>
      <p:sp>
        <p:nvSpPr>
          <p:cNvPr id="3" name="Marcador de contenido 2"/>
          <p:cNvSpPr>
            <a:spLocks noGrp="1"/>
          </p:cNvSpPr>
          <p:nvPr>
            <p:ph idx="1"/>
          </p:nvPr>
        </p:nvSpPr>
        <p:spPr/>
        <p:txBody>
          <a:bodyPr/>
          <a:lstStyle/>
          <a:p>
            <a:r>
              <a:rPr lang="en-US" dirty="0"/>
              <a:t>Graph Databases are really powerful to manage and explore the relationships between elements, represented as graphs.</a:t>
            </a:r>
          </a:p>
          <a:p>
            <a:pPr lvl="1"/>
            <a:r>
              <a:rPr lang="en-US" dirty="0"/>
              <a:t>Example: calculate the shortest path between two nodes, calculate the diameter of a graph, detect clusters and communities …</a:t>
            </a:r>
            <a:endParaRPr lang="es-ES" dirty="0"/>
          </a:p>
          <a:p>
            <a:endParaRPr lang="en-US" dirty="0"/>
          </a:p>
          <a:p>
            <a:r>
              <a:rPr lang="en-US" dirty="0"/>
              <a:t>Neo4j is a graph-oriented DBMS created by Neo Technologies in 2003, implemented in Java.</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49</a:t>
            </a:fld>
            <a:endParaRPr lang="es-ES" altLang="es-ES" dirty="0"/>
          </a:p>
        </p:txBody>
      </p:sp>
    </p:spTree>
    <p:extLst>
      <p:ext uri="{BB962C8B-B14F-4D97-AF65-F5344CB8AC3E}">
        <p14:creationId xmlns:p14="http://schemas.microsoft.com/office/powerpoint/2010/main" val="4135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Why to use Databases?</a:t>
            </a:r>
          </a:p>
        </p:txBody>
      </p:sp>
      <p:sp>
        <p:nvSpPr>
          <p:cNvPr id="3" name="Marcador de contenido 2"/>
          <p:cNvSpPr>
            <a:spLocks noGrp="1"/>
          </p:cNvSpPr>
          <p:nvPr>
            <p:ph idx="1"/>
          </p:nvPr>
        </p:nvSpPr>
        <p:spPr/>
        <p:txBody>
          <a:bodyPr/>
          <a:lstStyle/>
          <a:p>
            <a:pPr marL="0" indent="0">
              <a:buNone/>
            </a:pPr>
            <a:r>
              <a:rPr lang="en-US" dirty="0"/>
              <a:t>From file systems to data banks (databases)</a:t>
            </a:r>
          </a:p>
          <a:p>
            <a:pPr marL="0" indent="0" algn="r">
              <a:buNone/>
            </a:pPr>
            <a:r>
              <a:rPr lang="en-US" sz="2400" i="1" dirty="0"/>
              <a:t>(Ramakrishnan)</a:t>
            </a:r>
          </a:p>
          <a:p>
            <a:pPr marL="0" indent="0" algn="r">
              <a:buNone/>
            </a:pPr>
            <a:r>
              <a:rPr lang="en-US" sz="2400" dirty="0">
                <a:solidFill>
                  <a:schemeClr val="accent6"/>
                </a:solidFill>
              </a:rPr>
              <a:t>Q4 – Benefits ?</a:t>
            </a:r>
          </a:p>
          <a:p>
            <a:r>
              <a:rPr lang="en-US" dirty="0"/>
              <a:t>Data independence and efficient access.</a:t>
            </a:r>
          </a:p>
          <a:p>
            <a:r>
              <a:rPr lang="en-US" dirty="0"/>
              <a:t>Reduced application development time.</a:t>
            </a:r>
          </a:p>
          <a:p>
            <a:r>
              <a:rPr lang="en-US" dirty="0"/>
              <a:t>Data integrity and security.</a:t>
            </a:r>
          </a:p>
          <a:p>
            <a:r>
              <a:rPr lang="en-US" dirty="0"/>
              <a:t>Uniform data administration.</a:t>
            </a:r>
          </a:p>
          <a:p>
            <a:r>
              <a:rPr lang="en-US" dirty="0"/>
              <a:t>Concurrent access. </a:t>
            </a:r>
          </a:p>
          <a:p>
            <a:r>
              <a:rPr lang="en-US" dirty="0"/>
              <a:t>Recovery from crashes.</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5</a:t>
            </a:fld>
            <a:endParaRPr lang="es-ES" altLang="es-ES" dirty="0"/>
          </a:p>
        </p:txBody>
      </p:sp>
    </p:spTree>
    <p:extLst>
      <p:ext uri="{BB962C8B-B14F-4D97-AF65-F5344CB8AC3E}">
        <p14:creationId xmlns:p14="http://schemas.microsoft.com/office/powerpoint/2010/main" val="10260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FB202-0DCB-4698-B366-26ABC723FFC7}"/>
              </a:ext>
            </a:extLst>
          </p:cNvPr>
          <p:cNvSpPr>
            <a:spLocks noGrp="1"/>
          </p:cNvSpPr>
          <p:nvPr>
            <p:ph type="title"/>
          </p:nvPr>
        </p:nvSpPr>
        <p:spPr/>
        <p:txBody>
          <a:bodyPr/>
          <a:lstStyle/>
          <a:p>
            <a:r>
              <a:rPr lang="es-ES" dirty="0" err="1"/>
              <a:t>Graph</a:t>
            </a:r>
            <a:r>
              <a:rPr lang="es-ES" dirty="0"/>
              <a:t> </a:t>
            </a:r>
            <a:r>
              <a:rPr lang="es-ES" dirty="0" err="1"/>
              <a:t>Database</a:t>
            </a:r>
            <a:r>
              <a:rPr lang="es-ES" dirty="0"/>
              <a:t> </a:t>
            </a:r>
            <a:r>
              <a:rPr lang="es-ES" dirty="0" err="1"/>
              <a:t>Model</a:t>
            </a:r>
            <a:endParaRPr lang="es-ES" dirty="0"/>
          </a:p>
        </p:txBody>
      </p:sp>
      <p:sp>
        <p:nvSpPr>
          <p:cNvPr id="3" name="Marcador de contenido 2">
            <a:extLst>
              <a:ext uri="{FF2B5EF4-FFF2-40B4-BE49-F238E27FC236}">
                <a16:creationId xmlns:a16="http://schemas.microsoft.com/office/drawing/2014/main" id="{5BDC8CF5-2038-4F91-8192-09A8F713C8CB}"/>
              </a:ext>
            </a:extLst>
          </p:cNvPr>
          <p:cNvSpPr>
            <a:spLocks noGrp="1"/>
          </p:cNvSpPr>
          <p:nvPr>
            <p:ph idx="1"/>
          </p:nvPr>
        </p:nvSpPr>
        <p:spPr/>
        <p:txBody>
          <a:bodyPr/>
          <a:lstStyle/>
          <a:p>
            <a:endParaRPr lang="es-ES"/>
          </a:p>
        </p:txBody>
      </p:sp>
      <p:sp>
        <p:nvSpPr>
          <p:cNvPr id="4" name="Marcador de fecha 3">
            <a:extLst>
              <a:ext uri="{FF2B5EF4-FFF2-40B4-BE49-F238E27FC236}">
                <a16:creationId xmlns:a16="http://schemas.microsoft.com/office/drawing/2014/main" id="{EE70B13F-A511-485D-A1F0-37557BBEFD1A}"/>
              </a:ext>
            </a:extLst>
          </p:cNvPr>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a:extLst>
              <a:ext uri="{FF2B5EF4-FFF2-40B4-BE49-F238E27FC236}">
                <a16:creationId xmlns:a16="http://schemas.microsoft.com/office/drawing/2014/main" id="{267A7A63-E91B-4CC5-84DD-7821CD3F0088}"/>
              </a:ext>
            </a:extLst>
          </p:cNvPr>
          <p:cNvSpPr>
            <a:spLocks noGrp="1"/>
          </p:cNvSpPr>
          <p:nvPr>
            <p:ph type="sldNum" sz="quarter" idx="12"/>
          </p:nvPr>
        </p:nvSpPr>
        <p:spPr/>
        <p:txBody>
          <a:bodyPr/>
          <a:lstStyle/>
          <a:p>
            <a:fld id="{03B2169A-F372-4EF1-B82F-71CF89D7B9FA}" type="slidenum">
              <a:rPr lang="es-ES" altLang="es-ES" smtClean="0"/>
              <a:pPr/>
              <a:t>50</a:t>
            </a:fld>
            <a:endParaRPr lang="es-ES" altLang="es-ES" dirty="0"/>
          </a:p>
        </p:txBody>
      </p:sp>
      <p:pic>
        <p:nvPicPr>
          <p:cNvPr id="7" name="Imagen 6">
            <a:extLst>
              <a:ext uri="{FF2B5EF4-FFF2-40B4-BE49-F238E27FC236}">
                <a16:creationId xmlns:a16="http://schemas.microsoft.com/office/drawing/2014/main" id="{2F434565-762A-492F-949E-97B88877C8CD}"/>
              </a:ext>
            </a:extLst>
          </p:cNvPr>
          <p:cNvPicPr>
            <a:picLocks noChangeAspect="1"/>
          </p:cNvPicPr>
          <p:nvPr/>
        </p:nvPicPr>
        <p:blipFill>
          <a:blip r:embed="rId2"/>
          <a:stretch>
            <a:fillRect/>
          </a:stretch>
        </p:blipFill>
        <p:spPr>
          <a:xfrm>
            <a:off x="914400" y="1347537"/>
            <a:ext cx="7759064" cy="5067424"/>
          </a:xfrm>
          <a:prstGeom prst="rect">
            <a:avLst/>
          </a:prstGeom>
        </p:spPr>
      </p:pic>
    </p:spTree>
    <p:extLst>
      <p:ext uri="{BB962C8B-B14F-4D97-AF65-F5344CB8AC3E}">
        <p14:creationId xmlns:p14="http://schemas.microsoft.com/office/powerpoint/2010/main" val="513628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02C57-FDCA-4D21-99D6-799D10963EE4}"/>
              </a:ext>
            </a:extLst>
          </p:cNvPr>
          <p:cNvSpPr>
            <a:spLocks noGrp="1"/>
          </p:cNvSpPr>
          <p:nvPr>
            <p:ph type="title"/>
          </p:nvPr>
        </p:nvSpPr>
        <p:spPr/>
        <p:txBody>
          <a:bodyPr/>
          <a:lstStyle/>
          <a:p>
            <a:r>
              <a:rPr lang="es-ES" dirty="0" err="1"/>
              <a:t>Graph</a:t>
            </a:r>
            <a:r>
              <a:rPr lang="es-ES" dirty="0"/>
              <a:t> </a:t>
            </a:r>
            <a:r>
              <a:rPr lang="es-ES" dirty="0" err="1"/>
              <a:t>Database</a:t>
            </a:r>
            <a:r>
              <a:rPr lang="es-ES" dirty="0"/>
              <a:t> </a:t>
            </a:r>
            <a:r>
              <a:rPr lang="es-ES" dirty="0" err="1"/>
              <a:t>Queries</a:t>
            </a:r>
            <a:endParaRPr lang="es-ES" dirty="0"/>
          </a:p>
        </p:txBody>
      </p:sp>
      <p:sp>
        <p:nvSpPr>
          <p:cNvPr id="3" name="Marcador de contenido 2">
            <a:extLst>
              <a:ext uri="{FF2B5EF4-FFF2-40B4-BE49-F238E27FC236}">
                <a16:creationId xmlns:a16="http://schemas.microsoft.com/office/drawing/2014/main" id="{438A371C-C8B1-41A2-B029-05171CC129CF}"/>
              </a:ext>
            </a:extLst>
          </p:cNvPr>
          <p:cNvSpPr>
            <a:spLocks noGrp="1"/>
          </p:cNvSpPr>
          <p:nvPr>
            <p:ph idx="1"/>
          </p:nvPr>
        </p:nvSpPr>
        <p:spPr/>
        <p:txBody>
          <a:bodyPr/>
          <a:lstStyle/>
          <a:p>
            <a:r>
              <a:rPr lang="es-ES" dirty="0" err="1"/>
              <a:t>Cypher</a:t>
            </a:r>
            <a:r>
              <a:rPr lang="es-ES" dirty="0"/>
              <a:t> </a:t>
            </a:r>
            <a:r>
              <a:rPr lang="es-ES" dirty="0" err="1"/>
              <a:t>query</a:t>
            </a:r>
            <a:r>
              <a:rPr lang="es-ES" dirty="0"/>
              <a:t> </a:t>
            </a:r>
            <a:r>
              <a:rPr lang="es-ES" dirty="0" err="1"/>
              <a:t>language</a:t>
            </a:r>
            <a:endParaRPr lang="es-ES" dirty="0"/>
          </a:p>
          <a:p>
            <a:endParaRPr lang="es-ES" dirty="0"/>
          </a:p>
          <a:p>
            <a:pPr marL="0" indent="0">
              <a:buNone/>
            </a:pPr>
            <a:r>
              <a:rPr lang="es-ES" dirty="0" err="1"/>
              <a:t>An</a:t>
            </a:r>
            <a:r>
              <a:rPr lang="es-ES" dirty="0"/>
              <a:t> </a:t>
            </a:r>
            <a:r>
              <a:rPr lang="es-ES" dirty="0" err="1"/>
              <a:t>example</a:t>
            </a:r>
            <a:r>
              <a:rPr lang="es-ES" dirty="0"/>
              <a:t> </a:t>
            </a:r>
            <a:r>
              <a:rPr lang="es-ES" dirty="0" err="1"/>
              <a:t>would</a:t>
            </a:r>
            <a:r>
              <a:rPr lang="es-ES" dirty="0"/>
              <a:t> be</a:t>
            </a:r>
          </a:p>
          <a:p>
            <a:endParaRPr lang="es-ES" dirty="0"/>
          </a:p>
          <a:p>
            <a:endParaRPr lang="es-ES" dirty="0"/>
          </a:p>
        </p:txBody>
      </p:sp>
      <p:sp>
        <p:nvSpPr>
          <p:cNvPr id="4" name="Marcador de fecha 3">
            <a:extLst>
              <a:ext uri="{FF2B5EF4-FFF2-40B4-BE49-F238E27FC236}">
                <a16:creationId xmlns:a16="http://schemas.microsoft.com/office/drawing/2014/main" id="{AEC9C461-F5C0-42B5-BD24-63FE0A556823}"/>
              </a:ext>
            </a:extLst>
          </p:cNvPr>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a:extLst>
              <a:ext uri="{FF2B5EF4-FFF2-40B4-BE49-F238E27FC236}">
                <a16:creationId xmlns:a16="http://schemas.microsoft.com/office/drawing/2014/main" id="{2720C687-D101-4CC0-94BB-C0AA32AC2166}"/>
              </a:ext>
            </a:extLst>
          </p:cNvPr>
          <p:cNvSpPr>
            <a:spLocks noGrp="1"/>
          </p:cNvSpPr>
          <p:nvPr>
            <p:ph type="sldNum" sz="quarter" idx="12"/>
          </p:nvPr>
        </p:nvSpPr>
        <p:spPr/>
        <p:txBody>
          <a:bodyPr/>
          <a:lstStyle/>
          <a:p>
            <a:fld id="{03B2169A-F372-4EF1-B82F-71CF89D7B9FA}" type="slidenum">
              <a:rPr lang="es-ES" altLang="es-ES" smtClean="0"/>
              <a:pPr/>
              <a:t>51</a:t>
            </a:fld>
            <a:endParaRPr lang="es-ES" altLang="es-ES" dirty="0"/>
          </a:p>
        </p:txBody>
      </p:sp>
      <p:pic>
        <p:nvPicPr>
          <p:cNvPr id="9" name="Imagen 8">
            <a:extLst>
              <a:ext uri="{FF2B5EF4-FFF2-40B4-BE49-F238E27FC236}">
                <a16:creationId xmlns:a16="http://schemas.microsoft.com/office/drawing/2014/main" id="{55248CA8-1140-4E58-9CEB-1E2FC84FFA52}"/>
              </a:ext>
            </a:extLst>
          </p:cNvPr>
          <p:cNvPicPr>
            <a:picLocks noChangeAspect="1"/>
          </p:cNvPicPr>
          <p:nvPr/>
        </p:nvPicPr>
        <p:blipFill>
          <a:blip r:embed="rId2"/>
          <a:stretch>
            <a:fillRect/>
          </a:stretch>
        </p:blipFill>
        <p:spPr>
          <a:xfrm>
            <a:off x="731520" y="3200398"/>
            <a:ext cx="8306602" cy="1689051"/>
          </a:xfrm>
          <a:prstGeom prst="rect">
            <a:avLst/>
          </a:prstGeom>
        </p:spPr>
      </p:pic>
    </p:spTree>
    <p:extLst>
      <p:ext uri="{BB962C8B-B14F-4D97-AF65-F5344CB8AC3E}">
        <p14:creationId xmlns:p14="http://schemas.microsoft.com/office/powerpoint/2010/main" val="1991245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en-US" dirty="0"/>
              <a:t>Big Data Databases</a:t>
            </a:r>
          </a:p>
        </p:txBody>
      </p:sp>
      <p:sp>
        <p:nvSpPr>
          <p:cNvPr id="7" name="Subtítulo 6"/>
          <p:cNvSpPr>
            <a:spLocks noGrp="1"/>
          </p:cNvSpPr>
          <p:nvPr>
            <p:ph type="subTitle" idx="1"/>
          </p:nvPr>
        </p:nvSpPr>
        <p:spPr/>
        <p:txBody>
          <a:bodyPr/>
          <a:lstStyle/>
          <a:p>
            <a:r>
              <a:rPr lang="en-US"/>
              <a:t>Recap</a:t>
            </a:r>
            <a:endParaRPr lang="en-US" dirty="0"/>
          </a:p>
        </p:txBody>
      </p:sp>
    </p:spTree>
    <p:extLst>
      <p:ext uri="{BB962C8B-B14F-4D97-AF65-F5344CB8AC3E}">
        <p14:creationId xmlns:p14="http://schemas.microsoft.com/office/powerpoint/2010/main" val="2013940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3600" dirty="0"/>
              <a:t>Main reasons to use Databases</a:t>
            </a:r>
          </a:p>
        </p:txBody>
      </p:sp>
      <p:sp>
        <p:nvSpPr>
          <p:cNvPr id="3" name="Marcador de contenido 2"/>
          <p:cNvSpPr>
            <a:spLocks noGrp="1"/>
          </p:cNvSpPr>
          <p:nvPr>
            <p:ph idx="1"/>
          </p:nvPr>
        </p:nvSpPr>
        <p:spPr/>
        <p:txBody>
          <a:bodyPr/>
          <a:lstStyle/>
          <a:p>
            <a:r>
              <a:rPr lang="en-US" dirty="0"/>
              <a:t>you want to store controlled and interrelated data, and we want to have them together with their description;</a:t>
            </a:r>
          </a:p>
          <a:p>
            <a:r>
              <a:rPr lang="en-US" dirty="0"/>
              <a:t>you want to allow diverse users to concurrently access data with different privileges (read / write);</a:t>
            </a:r>
          </a:p>
          <a:p>
            <a:r>
              <a:rPr lang="en-US" dirty="0"/>
              <a:t>you have a large volume of data and you want to quickly access certain data.</a:t>
            </a:r>
          </a:p>
          <a:p>
            <a:endParaRPr lang="en-US" dirty="0"/>
          </a:p>
          <a:p>
            <a:pPr algn="r"/>
            <a:r>
              <a:rPr lang="en-US" dirty="0">
                <a:solidFill>
                  <a:schemeClr val="accent6"/>
                </a:solidFill>
              </a:rPr>
              <a:t>Q10 Why </a:t>
            </a:r>
            <a:r>
              <a:rPr lang="en-US">
                <a:solidFill>
                  <a:schemeClr val="accent6"/>
                </a:solidFill>
              </a:rPr>
              <a:t>non-relational databases?</a:t>
            </a:r>
            <a:endParaRPr lang="en-US" dirty="0">
              <a:solidFill>
                <a:schemeClr val="accent6"/>
              </a:solidFill>
            </a:endParaRP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53</a:t>
            </a:fld>
            <a:endParaRPr lang="es-ES" altLang="es-ES" dirty="0"/>
          </a:p>
        </p:txBody>
      </p:sp>
    </p:spTree>
    <p:extLst>
      <p:ext uri="{BB962C8B-B14F-4D97-AF65-F5344CB8AC3E}">
        <p14:creationId xmlns:p14="http://schemas.microsoft.com/office/powerpoint/2010/main" val="196571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NoSQL motivations</a:t>
            </a:r>
          </a:p>
        </p:txBody>
      </p:sp>
      <p:sp>
        <p:nvSpPr>
          <p:cNvPr id="3" name="Marcador de contenido 2"/>
          <p:cNvSpPr>
            <a:spLocks noGrp="1"/>
          </p:cNvSpPr>
          <p:nvPr>
            <p:ph idx="1"/>
          </p:nvPr>
        </p:nvSpPr>
        <p:spPr>
          <a:xfrm>
            <a:off x="809897" y="1600200"/>
            <a:ext cx="8054703" cy="4778375"/>
          </a:xfrm>
        </p:spPr>
        <p:txBody>
          <a:bodyPr/>
          <a:lstStyle/>
          <a:p>
            <a:r>
              <a:rPr lang="en-US" dirty="0"/>
              <a:t>need to manage data at </a:t>
            </a:r>
            <a:r>
              <a:rPr lang="en-US" b="1" dirty="0">
                <a:solidFill>
                  <a:schemeClr val="accent6">
                    <a:lumMod val="50000"/>
                  </a:schemeClr>
                </a:solidFill>
              </a:rPr>
              <a:t>high speed</a:t>
            </a:r>
            <a:r>
              <a:rPr lang="en-US" dirty="0"/>
              <a:t> (may be relaxing some checks);</a:t>
            </a:r>
          </a:p>
          <a:p>
            <a:r>
              <a:rPr lang="en-US" dirty="0"/>
              <a:t>need to manage </a:t>
            </a:r>
            <a:r>
              <a:rPr lang="en-US" b="1" dirty="0">
                <a:solidFill>
                  <a:schemeClr val="accent6">
                    <a:lumMod val="50000"/>
                  </a:schemeClr>
                </a:solidFill>
              </a:rPr>
              <a:t>large volumes of data</a:t>
            </a:r>
            <a:r>
              <a:rPr lang="en-US" dirty="0"/>
              <a:t>;</a:t>
            </a:r>
          </a:p>
          <a:p>
            <a:r>
              <a:rPr lang="en-US" dirty="0"/>
              <a:t>need for </a:t>
            </a:r>
            <a:r>
              <a:rPr lang="en-US" b="1" dirty="0">
                <a:solidFill>
                  <a:schemeClr val="accent6">
                    <a:lumMod val="50000"/>
                  </a:schemeClr>
                </a:solidFill>
              </a:rPr>
              <a:t>highly distributed systems</a:t>
            </a:r>
            <a:r>
              <a:rPr lang="en-US" dirty="0"/>
              <a:t> with high availability</a:t>
            </a:r>
          </a:p>
          <a:p>
            <a:r>
              <a:rPr lang="en-US" dirty="0"/>
              <a:t>need for </a:t>
            </a:r>
            <a:r>
              <a:rPr lang="en-US" b="1" dirty="0">
                <a:solidFill>
                  <a:schemeClr val="accent6">
                    <a:lumMod val="50000"/>
                  </a:schemeClr>
                </a:solidFill>
              </a:rPr>
              <a:t>more flexible data schemes</a:t>
            </a:r>
            <a:r>
              <a:rPr lang="en-US" dirty="0"/>
              <a:t>;</a:t>
            </a:r>
          </a:p>
          <a:p>
            <a:endParaRPr lang="en-US" dirty="0"/>
          </a:p>
          <a:p>
            <a:r>
              <a:rPr lang="en-US" dirty="0">
                <a:solidFill>
                  <a:srgbClr val="FF0000"/>
                </a:solidFill>
              </a:rPr>
              <a:t>relaxing checks of consistency and integrity </a:t>
            </a:r>
          </a:p>
          <a:p>
            <a:r>
              <a:rPr lang="en-US" dirty="0">
                <a:solidFill>
                  <a:srgbClr val="FF0000"/>
                </a:solidFill>
              </a:rPr>
              <a:t>‘returning’ tasks/info to the app/programmer </a:t>
            </a:r>
            <a:endParaRPr lang="es-ES" dirty="0">
              <a:solidFill>
                <a:srgbClr val="FF0000"/>
              </a:solidFill>
            </a:endParaRP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54</a:t>
            </a:fld>
            <a:endParaRPr lang="es-ES" altLang="es-ES" dirty="0"/>
          </a:p>
        </p:txBody>
      </p:sp>
    </p:spTree>
    <p:extLst>
      <p:ext uri="{BB962C8B-B14F-4D97-AF65-F5344CB8AC3E}">
        <p14:creationId xmlns:p14="http://schemas.microsoft.com/office/powerpoint/2010/main" val="2932079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NoSQL data models</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55</a:t>
            </a:fld>
            <a:endParaRPr lang="es-ES" alt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00" y="1669010"/>
            <a:ext cx="8348201" cy="4588101"/>
          </a:xfrm>
          <a:prstGeom prst="rect">
            <a:avLst/>
          </a:prstGeom>
        </p:spPr>
      </p:pic>
    </p:spTree>
    <p:extLst>
      <p:ext uri="{BB962C8B-B14F-4D97-AF65-F5344CB8AC3E}">
        <p14:creationId xmlns:p14="http://schemas.microsoft.com/office/powerpoint/2010/main" val="3888679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NoSQL References</a:t>
            </a:r>
          </a:p>
        </p:txBody>
      </p:sp>
      <p:sp>
        <p:nvSpPr>
          <p:cNvPr id="3" name="Marcador de contenido 2"/>
          <p:cNvSpPr>
            <a:spLocks noGrp="1"/>
          </p:cNvSpPr>
          <p:nvPr>
            <p:ph idx="1"/>
          </p:nvPr>
        </p:nvSpPr>
        <p:spPr/>
        <p:txBody>
          <a:bodyPr/>
          <a:lstStyle/>
          <a:p>
            <a:pPr>
              <a:spcBef>
                <a:spcPts val="1200"/>
              </a:spcBef>
            </a:pPr>
            <a:r>
              <a:rPr lang="en-US" dirty="0" err="1"/>
              <a:t>Strauch</a:t>
            </a:r>
            <a:r>
              <a:rPr lang="en-US" dirty="0"/>
              <a:t>, Christof. “</a:t>
            </a:r>
            <a:r>
              <a:rPr lang="en-US" b="1" dirty="0"/>
              <a:t>NoSQL databases</a:t>
            </a:r>
            <a:r>
              <a:rPr lang="en-US" dirty="0"/>
              <a:t>”. Lecture Notes, Stuttgart Media University.</a:t>
            </a:r>
          </a:p>
          <a:p>
            <a:pPr>
              <a:spcBef>
                <a:spcPts val="1200"/>
              </a:spcBef>
            </a:pPr>
            <a:r>
              <a:rPr lang="en-US" dirty="0" err="1"/>
              <a:t>Eben</a:t>
            </a:r>
            <a:r>
              <a:rPr lang="en-US" dirty="0"/>
              <a:t> Hewitt. “</a:t>
            </a:r>
            <a:r>
              <a:rPr lang="en-US" b="1" dirty="0"/>
              <a:t>Cassandra: The Definitive Guide</a:t>
            </a:r>
            <a:r>
              <a:rPr lang="en-US" dirty="0"/>
              <a:t>”. O’Reilly Media, Inc.</a:t>
            </a:r>
          </a:p>
          <a:p>
            <a:pPr>
              <a:spcBef>
                <a:spcPts val="1200"/>
              </a:spcBef>
            </a:pPr>
            <a:r>
              <a:rPr lang="en-US" dirty="0" err="1"/>
              <a:t>Agus</a:t>
            </a:r>
            <a:r>
              <a:rPr lang="en-US" dirty="0"/>
              <a:t> </a:t>
            </a:r>
            <a:r>
              <a:rPr lang="en-US" dirty="0" err="1"/>
              <a:t>Kurniawan</a:t>
            </a:r>
            <a:r>
              <a:rPr lang="en-US" dirty="0"/>
              <a:t>. “</a:t>
            </a:r>
            <a:r>
              <a:rPr lang="en-US" b="1" dirty="0"/>
              <a:t>MongoDB Succinctly</a:t>
            </a:r>
            <a:r>
              <a:rPr lang="en-US" dirty="0"/>
              <a:t>”. </a:t>
            </a:r>
            <a:r>
              <a:rPr lang="en-US" dirty="0" err="1"/>
              <a:t>CreateSpace</a:t>
            </a:r>
            <a:r>
              <a:rPr lang="en-US" dirty="0"/>
              <a:t> Independent Publishing Platform.</a:t>
            </a:r>
          </a:p>
          <a:p>
            <a:pPr>
              <a:spcBef>
                <a:spcPts val="1200"/>
              </a:spcBef>
            </a:pPr>
            <a:r>
              <a:rPr lang="en-US" dirty="0"/>
              <a:t>Robinson, Ian, Jim Webber, and Emil </a:t>
            </a:r>
            <a:r>
              <a:rPr lang="en-US" dirty="0" err="1"/>
              <a:t>Eifrem</a:t>
            </a:r>
            <a:r>
              <a:rPr lang="en-US" dirty="0"/>
              <a:t>. “</a:t>
            </a:r>
            <a:r>
              <a:rPr lang="en-US" b="1" dirty="0"/>
              <a:t>Graph Databases</a:t>
            </a:r>
            <a:r>
              <a:rPr lang="en-US" dirty="0"/>
              <a:t>”. O’Reilly Media, Inc. </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56</a:t>
            </a:fld>
            <a:endParaRPr lang="es-ES" altLang="es-ES" dirty="0"/>
          </a:p>
        </p:txBody>
      </p:sp>
    </p:spTree>
    <p:extLst>
      <p:ext uri="{BB962C8B-B14F-4D97-AF65-F5344CB8AC3E}">
        <p14:creationId xmlns:p14="http://schemas.microsoft.com/office/powerpoint/2010/main" val="1194557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NoSQL References</a:t>
            </a:r>
          </a:p>
        </p:txBody>
      </p:sp>
      <p:sp>
        <p:nvSpPr>
          <p:cNvPr id="3" name="Marcador de contenido 2"/>
          <p:cNvSpPr>
            <a:spLocks noGrp="1"/>
          </p:cNvSpPr>
          <p:nvPr>
            <p:ph idx="1"/>
          </p:nvPr>
        </p:nvSpPr>
        <p:spPr/>
        <p:txBody>
          <a:bodyPr/>
          <a:lstStyle/>
          <a:p>
            <a:pPr>
              <a:spcBef>
                <a:spcPts val="1200"/>
              </a:spcBef>
            </a:pPr>
            <a:r>
              <a:rPr lang="en-US" dirty="0" err="1"/>
              <a:t>Strauch</a:t>
            </a:r>
            <a:r>
              <a:rPr lang="en-US" dirty="0"/>
              <a:t>, Christof. “</a:t>
            </a:r>
            <a:r>
              <a:rPr lang="en-US" b="1" dirty="0"/>
              <a:t>NoSQL databases</a:t>
            </a:r>
            <a:r>
              <a:rPr lang="en-US" dirty="0"/>
              <a:t>”. Lecture Notes, Stuttgart Media University.</a:t>
            </a:r>
          </a:p>
          <a:p>
            <a:pPr>
              <a:spcBef>
                <a:spcPts val="1200"/>
              </a:spcBef>
            </a:pPr>
            <a:r>
              <a:rPr lang="en-US" dirty="0" err="1"/>
              <a:t>Eben</a:t>
            </a:r>
            <a:r>
              <a:rPr lang="en-US" dirty="0"/>
              <a:t> Hewitt. “</a:t>
            </a:r>
            <a:r>
              <a:rPr lang="en-US" b="1" dirty="0"/>
              <a:t>Cassandra: The Definitive Guide</a:t>
            </a:r>
            <a:r>
              <a:rPr lang="en-US" dirty="0"/>
              <a:t>”. O’Reilly Media, Inc.</a:t>
            </a:r>
          </a:p>
          <a:p>
            <a:pPr>
              <a:spcBef>
                <a:spcPts val="1200"/>
              </a:spcBef>
            </a:pPr>
            <a:r>
              <a:rPr lang="en-US" dirty="0" err="1"/>
              <a:t>Agus</a:t>
            </a:r>
            <a:r>
              <a:rPr lang="en-US" dirty="0"/>
              <a:t> </a:t>
            </a:r>
            <a:r>
              <a:rPr lang="en-US" dirty="0" err="1"/>
              <a:t>Kurniawan</a:t>
            </a:r>
            <a:r>
              <a:rPr lang="en-US" dirty="0"/>
              <a:t>. “</a:t>
            </a:r>
            <a:r>
              <a:rPr lang="en-US" b="1" dirty="0"/>
              <a:t>MongoDB Succinctly</a:t>
            </a:r>
            <a:r>
              <a:rPr lang="en-US" dirty="0"/>
              <a:t>”. </a:t>
            </a:r>
            <a:r>
              <a:rPr lang="en-US" dirty="0" err="1"/>
              <a:t>CreateSpace</a:t>
            </a:r>
            <a:r>
              <a:rPr lang="en-US" dirty="0"/>
              <a:t> Independent Publishing Platform.</a:t>
            </a:r>
          </a:p>
          <a:p>
            <a:pPr>
              <a:spcBef>
                <a:spcPts val="1200"/>
              </a:spcBef>
            </a:pPr>
            <a:r>
              <a:rPr lang="en-US" dirty="0"/>
              <a:t>Robinson, Ian, Jim Webber, and Emil </a:t>
            </a:r>
            <a:r>
              <a:rPr lang="en-US" dirty="0" err="1"/>
              <a:t>Eifrem</a:t>
            </a:r>
            <a:r>
              <a:rPr lang="en-US" dirty="0"/>
              <a:t>. “</a:t>
            </a:r>
            <a:r>
              <a:rPr lang="en-US" b="1" dirty="0"/>
              <a:t>Graph Databases</a:t>
            </a:r>
            <a:r>
              <a:rPr lang="en-US" dirty="0"/>
              <a:t>”. O’Reilly Media, Inc. </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57</a:t>
            </a:fld>
            <a:endParaRPr lang="es-ES" altLang="es-ES" dirty="0"/>
          </a:p>
        </p:txBody>
      </p:sp>
    </p:spTree>
    <p:extLst>
      <p:ext uri="{BB962C8B-B14F-4D97-AF65-F5344CB8AC3E}">
        <p14:creationId xmlns:p14="http://schemas.microsoft.com/office/powerpoint/2010/main" val="3986189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85110" y="1816114"/>
            <a:ext cx="6629400" cy="2209800"/>
          </a:xfrm>
        </p:spPr>
        <p:txBody>
          <a:bodyPr/>
          <a:lstStyle/>
          <a:p>
            <a:pPr algn="ctr"/>
            <a:r>
              <a:rPr lang="en-US" altLang="es-ES" dirty="0">
                <a:latin typeface="Arial" panose="020B0604020202020204" pitchFamily="34" charset="0"/>
              </a:rPr>
              <a:t>Big Data Databases</a:t>
            </a:r>
          </a:p>
        </p:txBody>
      </p:sp>
      <p:sp>
        <p:nvSpPr>
          <p:cNvPr id="4099" name="Rectangle 3"/>
          <p:cNvSpPr>
            <a:spLocks noGrp="1" noChangeArrowheads="1"/>
          </p:cNvSpPr>
          <p:nvPr>
            <p:ph type="subTitle" idx="1"/>
          </p:nvPr>
        </p:nvSpPr>
        <p:spPr>
          <a:xfrm>
            <a:off x="1181100" y="3962400"/>
            <a:ext cx="7378700" cy="1600200"/>
          </a:xfrm>
        </p:spPr>
        <p:txBody>
          <a:bodyPr/>
          <a:lstStyle/>
          <a:p>
            <a:pPr eaLnBrk="1" hangingPunct="1"/>
            <a:r>
              <a:rPr lang="en-US" altLang="es-ES" b="1" dirty="0">
                <a:latin typeface="Arial" panose="020B0604020202020204" pitchFamily="34" charset="0"/>
              </a:rPr>
              <a:t>Vicente Cerverón</a:t>
            </a:r>
          </a:p>
          <a:p>
            <a:pPr eaLnBrk="1" hangingPunct="1"/>
            <a:r>
              <a:rPr lang="en-US" altLang="es-ES" sz="2400" dirty="0">
                <a:latin typeface="Arial" panose="020B0604020202020204" pitchFamily="34" charset="0"/>
              </a:rPr>
              <a:t>Computer Science Department</a:t>
            </a:r>
          </a:p>
          <a:p>
            <a:r>
              <a:rPr lang="en-US" altLang="es-ES" sz="2400" b="1" dirty="0">
                <a:solidFill>
                  <a:srgbClr val="993300"/>
                </a:solidFill>
                <a:latin typeface="Arial" panose="020B0604020202020204" pitchFamily="34" charset="0"/>
              </a:rPr>
              <a:t>School of Engineering   </a:t>
            </a:r>
            <a:r>
              <a:rPr lang="en-US" altLang="es-ES" sz="2400" dirty="0">
                <a:solidFill>
                  <a:srgbClr val="003300"/>
                </a:solidFill>
                <a:latin typeface="Arial" panose="020B0604020202020204" pitchFamily="34" charset="0"/>
              </a:rPr>
              <a:t>www.uv.es/etse</a:t>
            </a:r>
          </a:p>
          <a:p>
            <a:pPr eaLnBrk="1" hangingPunct="1"/>
            <a:r>
              <a:rPr lang="en-US" altLang="es-ES" sz="2400" b="1" dirty="0">
                <a:solidFill>
                  <a:srgbClr val="002060"/>
                </a:solidFill>
                <a:latin typeface="Arial" panose="020B0604020202020204" pitchFamily="34" charset="0"/>
              </a:rPr>
              <a:t>Universitat de València</a:t>
            </a:r>
            <a:r>
              <a:rPr lang="en-US" altLang="es-ES" sz="2400" dirty="0">
                <a:latin typeface="Arial" panose="020B0604020202020204" pitchFamily="34" charset="0"/>
              </a:rPr>
              <a:t> - SPAIN</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110" y="5996522"/>
            <a:ext cx="5702399" cy="792000"/>
          </a:xfrm>
          <a:prstGeom prst="rect">
            <a:avLst/>
          </a:prstGeom>
        </p:spPr>
      </p:pic>
    </p:spTree>
    <p:extLst>
      <p:ext uri="{BB962C8B-B14F-4D97-AF65-F5344CB8AC3E}">
        <p14:creationId xmlns:p14="http://schemas.microsoft.com/office/powerpoint/2010/main" val="982070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7813"/>
            <a:ext cx="7935962" cy="1143000"/>
          </a:xfrm>
        </p:spPr>
        <p:txBody>
          <a:bodyPr/>
          <a:lstStyle/>
          <a:p>
            <a:r>
              <a:rPr lang="en-US" dirty="0"/>
              <a:t>File System vs Database system</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6</a:t>
            </a:fld>
            <a:endParaRPr lang="es-ES" altLang="es-ES" dirty="0"/>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38" y="1766611"/>
            <a:ext cx="8099524" cy="4611964"/>
          </a:xfrm>
          <a:prstGeom prst="rect">
            <a:avLst/>
          </a:prstGeom>
        </p:spPr>
      </p:pic>
      <p:sp>
        <p:nvSpPr>
          <p:cNvPr id="3" name="CuadroTexto 2"/>
          <p:cNvSpPr txBox="1"/>
          <p:nvPr/>
        </p:nvSpPr>
        <p:spPr>
          <a:xfrm>
            <a:off x="2603863" y="6374110"/>
            <a:ext cx="6078945" cy="461665"/>
          </a:xfrm>
          <a:prstGeom prst="rect">
            <a:avLst/>
          </a:prstGeom>
          <a:noFill/>
        </p:spPr>
        <p:txBody>
          <a:bodyPr wrap="square" rtlCol="0">
            <a:spAutoFit/>
          </a:bodyPr>
          <a:lstStyle/>
          <a:p>
            <a:r>
              <a:rPr lang="en-US" sz="2400" b="1" dirty="0">
                <a:solidFill>
                  <a:schemeClr val="accent6"/>
                </a:solidFill>
              </a:rPr>
              <a:t>Q5 – name DBMS ?  Q6 – Typology ?</a:t>
            </a:r>
            <a:endParaRPr lang="en-US" b="1" dirty="0">
              <a:solidFill>
                <a:schemeClr val="accent6"/>
              </a:solidFill>
            </a:endParaRPr>
          </a:p>
        </p:txBody>
      </p:sp>
    </p:spTree>
    <p:extLst>
      <p:ext uri="{BB962C8B-B14F-4D97-AF65-F5344CB8AC3E}">
        <p14:creationId xmlns:p14="http://schemas.microsoft.com/office/powerpoint/2010/main" val="88482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Data models: relational model</a:t>
            </a:r>
          </a:p>
        </p:txBody>
      </p:sp>
      <p:sp>
        <p:nvSpPr>
          <p:cNvPr id="3" name="Marcador de contenido 2"/>
          <p:cNvSpPr>
            <a:spLocks noGrp="1"/>
          </p:cNvSpPr>
          <p:nvPr>
            <p:ph idx="1"/>
          </p:nvPr>
        </p:nvSpPr>
        <p:spPr>
          <a:xfrm>
            <a:off x="914399" y="1600200"/>
            <a:ext cx="8024501" cy="4530725"/>
          </a:xfrm>
        </p:spPr>
        <p:txBody>
          <a:bodyPr/>
          <a:lstStyle/>
          <a:p>
            <a:r>
              <a:rPr lang="en-US" dirty="0" err="1"/>
              <a:t>Codds</a:t>
            </a:r>
            <a:r>
              <a:rPr lang="en-US" dirty="0"/>
              <a:t> foundation paper “A relational model of data for large shared data banks” (1970)</a:t>
            </a:r>
          </a:p>
          <a:p>
            <a:endParaRPr lang="en-US" dirty="0"/>
          </a:p>
          <a:p>
            <a:r>
              <a:rPr lang="en-US" dirty="0"/>
              <a:t>The relational model is based in the use of relations (</a:t>
            </a:r>
            <a:r>
              <a:rPr lang="en-US" b="1" dirty="0">
                <a:solidFill>
                  <a:schemeClr val="accent6">
                    <a:lumMod val="50000"/>
                  </a:schemeClr>
                </a:solidFill>
              </a:rPr>
              <a:t>tables</a:t>
            </a:r>
            <a:r>
              <a:rPr lang="en-US" dirty="0"/>
              <a:t>) </a:t>
            </a:r>
          </a:p>
          <a:p>
            <a:r>
              <a:rPr lang="en-US" dirty="0"/>
              <a:t>Each relation (table) has a description of its </a:t>
            </a:r>
            <a:r>
              <a:rPr lang="en-US" b="1" dirty="0">
                <a:solidFill>
                  <a:schemeClr val="accent6">
                    <a:lumMod val="50000"/>
                  </a:schemeClr>
                </a:solidFill>
              </a:rPr>
              <a:t>columns</a:t>
            </a:r>
            <a:r>
              <a:rPr lang="en-US" dirty="0"/>
              <a:t> (fields), each one with a data domain.</a:t>
            </a:r>
          </a:p>
          <a:p>
            <a:r>
              <a:rPr lang="en-US" dirty="0"/>
              <a:t>The model includes integrity </a:t>
            </a:r>
            <a:r>
              <a:rPr lang="en-US" b="1" dirty="0">
                <a:solidFill>
                  <a:schemeClr val="accent6">
                    <a:lumMod val="50000"/>
                  </a:schemeClr>
                </a:solidFill>
              </a:rPr>
              <a:t>constraints</a:t>
            </a:r>
            <a:r>
              <a:rPr lang="en-US" dirty="0"/>
              <a:t> (primary keys, foreign keys) and other constraints.</a:t>
            </a:r>
          </a:p>
          <a:p>
            <a:endParaRPr lang="en-US" dirty="0"/>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7</a:t>
            </a:fld>
            <a:endParaRPr lang="es-ES" altLang="es-ES" dirty="0"/>
          </a:p>
        </p:txBody>
      </p:sp>
    </p:spTree>
    <p:extLst>
      <p:ext uri="{BB962C8B-B14F-4D97-AF65-F5344CB8AC3E}">
        <p14:creationId xmlns:p14="http://schemas.microsoft.com/office/powerpoint/2010/main" val="333072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Databases</a:t>
            </a:r>
          </a:p>
        </p:txBody>
      </p:sp>
      <p:sp>
        <p:nvSpPr>
          <p:cNvPr id="3" name="Marcador de contenido 2"/>
          <p:cNvSpPr>
            <a:spLocks noGrp="1"/>
          </p:cNvSpPr>
          <p:nvPr>
            <p:ph idx="1"/>
          </p:nvPr>
        </p:nvSpPr>
        <p:spPr>
          <a:xfrm>
            <a:off x="914400" y="1600200"/>
            <a:ext cx="7950200" cy="4530725"/>
          </a:xfrm>
        </p:spPr>
        <p:txBody>
          <a:bodyPr/>
          <a:lstStyle/>
          <a:p>
            <a:r>
              <a:rPr lang="en-US" dirty="0"/>
              <a:t>Relational Database Management Systems RDBMSs are the predominant technology for structured data.</a:t>
            </a:r>
          </a:p>
          <a:p>
            <a:r>
              <a:rPr lang="en-US" dirty="0"/>
              <a:t>From the 70s-80s relational databases </a:t>
            </a:r>
          </a:p>
          <a:p>
            <a:pPr lvl="1"/>
            <a:r>
              <a:rPr lang="en-US" dirty="0"/>
              <a:t>relying on the relational calculus and </a:t>
            </a:r>
          </a:p>
          <a:p>
            <a:pPr lvl="1"/>
            <a:r>
              <a:rPr lang="en-US" dirty="0"/>
              <a:t>providing “</a:t>
            </a:r>
            <a:r>
              <a:rPr lang="en-US" b="1" dirty="0">
                <a:solidFill>
                  <a:schemeClr val="accent6">
                    <a:lumMod val="50000"/>
                  </a:schemeClr>
                </a:solidFill>
              </a:rPr>
              <a:t>standard” querying facilities: SQL</a:t>
            </a:r>
            <a:r>
              <a:rPr lang="en-US" dirty="0"/>
              <a:t> </a:t>
            </a:r>
          </a:p>
          <a:p>
            <a:r>
              <a:rPr lang="en-US" dirty="0"/>
              <a:t>have been widely adopted </a:t>
            </a:r>
          </a:p>
          <a:p>
            <a:r>
              <a:rPr lang="en-US" dirty="0"/>
              <a:t>and are often thought of as the only alternative for data storage accessible by multiple clients in a consistent way.</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8</a:t>
            </a:fld>
            <a:endParaRPr lang="es-ES" altLang="es-ES" dirty="0"/>
          </a:p>
        </p:txBody>
      </p:sp>
    </p:spTree>
    <p:extLst>
      <p:ext uri="{BB962C8B-B14F-4D97-AF65-F5344CB8AC3E}">
        <p14:creationId xmlns:p14="http://schemas.microsoft.com/office/powerpoint/2010/main" val="414434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New approaches over the years</a:t>
            </a:r>
          </a:p>
        </p:txBody>
      </p:sp>
      <p:sp>
        <p:nvSpPr>
          <p:cNvPr id="3" name="Marcador de contenido 2"/>
          <p:cNvSpPr>
            <a:spLocks noGrp="1"/>
          </p:cNvSpPr>
          <p:nvPr>
            <p:ph idx="1"/>
          </p:nvPr>
        </p:nvSpPr>
        <p:spPr/>
        <p:txBody>
          <a:bodyPr/>
          <a:lstStyle/>
          <a:p>
            <a:r>
              <a:rPr lang="en-US" dirty="0"/>
              <a:t>Different approaches such as object databases or XML stores have not gained adoption.</a:t>
            </a:r>
          </a:p>
          <a:p>
            <a:r>
              <a:rPr lang="en-US" dirty="0"/>
              <a:t>These alternative have been absorbed by relational database management systems.</a:t>
            </a:r>
          </a:p>
          <a:p>
            <a:endParaRPr lang="en-US" dirty="0"/>
          </a:p>
          <a:p>
            <a:r>
              <a:rPr lang="en-US" dirty="0"/>
              <a:t>But new requirements, specially for Web 2.0 applications, have lead to specific database developments diverging in different aspects from the relational model.</a:t>
            </a:r>
          </a:p>
          <a:p>
            <a:pPr algn="r"/>
            <a:r>
              <a:rPr lang="en-US" dirty="0">
                <a:solidFill>
                  <a:schemeClr val="accent6"/>
                </a:solidFill>
              </a:rPr>
              <a:t>Q7 – New challenges with data?</a:t>
            </a:r>
          </a:p>
        </p:txBody>
      </p:sp>
      <p:sp>
        <p:nvSpPr>
          <p:cNvPr id="4" name="Marcador de fecha 3"/>
          <p:cNvSpPr>
            <a:spLocks noGrp="1"/>
          </p:cNvSpPr>
          <p:nvPr>
            <p:ph type="dt" sz="half" idx="10"/>
          </p:nvPr>
        </p:nvSpPr>
        <p:spPr/>
        <p:txBody>
          <a:bodyPr/>
          <a:lstStyle/>
          <a:p>
            <a:pPr>
              <a:defRPr/>
            </a:pPr>
            <a:r>
              <a:rPr lang="es-ES"/>
              <a:t>Big Data Databases</a:t>
            </a:r>
            <a:endParaRPr lang="es-ES" dirty="0"/>
          </a:p>
        </p:txBody>
      </p:sp>
      <p:sp>
        <p:nvSpPr>
          <p:cNvPr id="5" name="Marcador de número de diapositiva 4"/>
          <p:cNvSpPr>
            <a:spLocks noGrp="1"/>
          </p:cNvSpPr>
          <p:nvPr>
            <p:ph type="sldNum" sz="quarter" idx="12"/>
          </p:nvPr>
        </p:nvSpPr>
        <p:spPr/>
        <p:txBody>
          <a:bodyPr/>
          <a:lstStyle/>
          <a:p>
            <a:fld id="{03B2169A-F372-4EF1-B82F-71CF89D7B9FA}" type="slidenum">
              <a:rPr lang="es-ES" altLang="es-ES" smtClean="0"/>
              <a:pPr/>
              <a:t>9</a:t>
            </a:fld>
            <a:endParaRPr lang="es-ES" altLang="es-ES" dirty="0"/>
          </a:p>
        </p:txBody>
      </p:sp>
    </p:spTree>
    <p:extLst>
      <p:ext uri="{BB962C8B-B14F-4D97-AF65-F5344CB8AC3E}">
        <p14:creationId xmlns:p14="http://schemas.microsoft.com/office/powerpoint/2010/main" val="645086583"/>
      </p:ext>
    </p:extLst>
  </p:cSld>
  <p:clrMapOvr>
    <a:masterClrMapping/>
  </p:clrMapOvr>
</p:sld>
</file>

<file path=ppt/theme/theme1.xml><?xml version="1.0" encoding="utf-8"?>
<a:theme xmlns:a="http://schemas.openxmlformats.org/drawingml/2006/main" name="3_Capas">
  <a:themeElements>
    <a:clrScheme name="Capa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3_Capa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a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Capa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Capa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Capa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Capa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Capa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Capa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Capa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Capa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Capa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8346</TotalTime>
  <Words>3306</Words>
  <Application>Microsoft Office PowerPoint</Application>
  <PresentationFormat>Presentación en pantalla (4:3)</PresentationFormat>
  <Paragraphs>450</Paragraphs>
  <Slides>58</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58</vt:i4>
      </vt:variant>
    </vt:vector>
  </HeadingPairs>
  <TitlesOfParts>
    <vt:vector size="62" baseType="lpstr">
      <vt:lpstr>Arial</vt:lpstr>
      <vt:lpstr>Times New Roman</vt:lpstr>
      <vt:lpstr>Wingdings</vt:lpstr>
      <vt:lpstr>3_Capas</vt:lpstr>
      <vt:lpstr>Big Data Databases</vt:lpstr>
      <vt:lpstr>Index</vt:lpstr>
      <vt:lpstr>The early days: File Systems</vt:lpstr>
      <vt:lpstr>Main reasons to “jump” to Databases</vt:lpstr>
      <vt:lpstr>Why to use Databases?</vt:lpstr>
      <vt:lpstr>File System vs Database system</vt:lpstr>
      <vt:lpstr>Data models: relational model</vt:lpstr>
      <vt:lpstr>Relational Databases</vt:lpstr>
      <vt:lpstr>New approaches over the years</vt:lpstr>
      <vt:lpstr>The 3 Vs of Big Data</vt:lpstr>
      <vt:lpstr>The NoSQL origins</vt:lpstr>
      <vt:lpstr>First non-relational implementations</vt:lpstr>
      <vt:lpstr>The NoSQL movement</vt:lpstr>
      <vt:lpstr>from http://nosql-database.org/</vt:lpstr>
      <vt:lpstr>Motives of NoSQL practitioners</vt:lpstr>
      <vt:lpstr>NoSQL DB characteristics </vt:lpstr>
      <vt:lpstr>NoSQL data models</vt:lpstr>
      <vt:lpstr>Flexible data schemas</vt:lpstr>
      <vt:lpstr>Interaction modes &amp; languages</vt:lpstr>
      <vt:lpstr>Distribution and Scalability</vt:lpstr>
      <vt:lpstr>The CAP-Theorem (1)</vt:lpstr>
      <vt:lpstr>The CAP-Theorem (2)</vt:lpstr>
      <vt:lpstr>ACID vs BASE systems</vt:lpstr>
      <vt:lpstr>NoSQL DB drawbacks </vt:lpstr>
      <vt:lpstr>NoSQL data modeling</vt:lpstr>
      <vt:lpstr>Query-Driven Data Modeling</vt:lpstr>
      <vt:lpstr>The Twissandra example</vt:lpstr>
      <vt:lpstr>Twissandra Relational Model</vt:lpstr>
      <vt:lpstr>Twissandra application flow: actions and queries</vt:lpstr>
      <vt:lpstr>Twissandra efficiency issues in large and distributed DB</vt:lpstr>
      <vt:lpstr>Twissandra denormalized Query-Driven Data Model (I)</vt:lpstr>
      <vt:lpstr>Twissandra denormalized Query-Driven Data Model (II)</vt:lpstr>
      <vt:lpstr>Twissandra:  actions in a denormalized model</vt:lpstr>
      <vt:lpstr>NoSQL databases</vt:lpstr>
      <vt:lpstr>Column-Oriented Databases (1)</vt:lpstr>
      <vt:lpstr>Column-Oriented Databases (2)</vt:lpstr>
      <vt:lpstr>Column-Oriented Databases (3)</vt:lpstr>
      <vt:lpstr>Column-Oriented Databases (4)</vt:lpstr>
      <vt:lpstr>Apache Cassandra</vt:lpstr>
      <vt:lpstr>Cassandra key elements</vt:lpstr>
      <vt:lpstr>NoSQL databases</vt:lpstr>
      <vt:lpstr>Document Databases (1)</vt:lpstr>
      <vt:lpstr>Document Databases (2)</vt:lpstr>
      <vt:lpstr>Document Databases (3)</vt:lpstr>
      <vt:lpstr>MongoDB</vt:lpstr>
      <vt:lpstr>NoSQL databases</vt:lpstr>
      <vt:lpstr>Graph Databases (1)</vt:lpstr>
      <vt:lpstr>Graph Databases (2)</vt:lpstr>
      <vt:lpstr>Graph Databases (3)</vt:lpstr>
      <vt:lpstr>Graph Database Model</vt:lpstr>
      <vt:lpstr>Graph Database Queries</vt:lpstr>
      <vt:lpstr>Big Data Databases</vt:lpstr>
      <vt:lpstr>Main reasons to use Databases</vt:lpstr>
      <vt:lpstr>The NoSQL motivations</vt:lpstr>
      <vt:lpstr>NoSQL data models</vt:lpstr>
      <vt:lpstr>NoSQL References</vt:lpstr>
      <vt:lpstr>NoSQL References</vt:lpstr>
      <vt:lpstr>Big Data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cerveron</dc:creator>
  <cp:lastModifiedBy>Vicente Cerveron Lleo</cp:lastModifiedBy>
  <cp:revision>431</cp:revision>
  <cp:lastPrinted>1601-01-01T00:00:00Z</cp:lastPrinted>
  <dcterms:created xsi:type="dcterms:W3CDTF">1601-01-01T00:00:00Z</dcterms:created>
  <dcterms:modified xsi:type="dcterms:W3CDTF">2022-11-04T12:24:04Z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