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1" roundtripDataSignature="AMtx7mhfSGiNZp/4bS91cpPbWEb/nMe+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08e68ad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008e68ad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08e68ad9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3008e68ad9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08e68ad9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008e68ad9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3f890db6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03f890db6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4642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Master Thesis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724938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Electric Engine Modelling 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3360"/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157000" y="1788625"/>
            <a:ext cx="86136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1st Approach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Tabular Representation</a:t>
            </a:r>
            <a:endParaRPr/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311700" y="1067775"/>
            <a:ext cx="85752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MLP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Topology invariance achieved with distinct columns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Geometric connections not explicit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slots/Magnets/Windings are represented by count as columns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27" name="Google Shape;127;p12"/>
          <p:cNvSpPr txBox="1"/>
          <p:nvPr>
            <p:ph idx="1" type="body"/>
          </p:nvPr>
        </p:nvSpPr>
        <p:spPr>
          <a:xfrm>
            <a:off x="311700" y="1067775"/>
            <a:ext cx="85752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NAN values replaced as -1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degree values converted to their corresponding radian values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MinMax Scaler - Mgrenz, ETA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Scaler - Input features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ETA grids padded with the max rows based on Max Mgrenz value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Fold Validation used to have most data for training- 5 folds and best performing model(lowest combined loss and both outputs scores to be minimum) to be chosen for inference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MLP Training Plots </a:t>
            </a:r>
            <a:endParaRPr/>
          </a:p>
        </p:txBody>
      </p:sp>
      <p:pic>
        <p:nvPicPr>
          <p:cNvPr id="133" name="Google Shape;13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75" y="1083100"/>
            <a:ext cx="8839201" cy="1880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88" y="3077132"/>
            <a:ext cx="5847186" cy="1875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08e68ad9d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MLP Validation Plots </a:t>
            </a:r>
            <a:endParaRPr/>
          </a:p>
        </p:txBody>
      </p:sp>
      <p:pic>
        <p:nvPicPr>
          <p:cNvPr id="140" name="Google Shape;140;g3008e68ad9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50" y="1017725"/>
            <a:ext cx="8380875" cy="18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3008e68ad9d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1575" y="2971750"/>
            <a:ext cx="6115930" cy="20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Loss Calculation</a:t>
            </a:r>
            <a:endParaRPr/>
          </a:p>
        </p:txBody>
      </p:sp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533400" y="1544550"/>
            <a:ext cx="4814700" cy="28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: Mean Squared Error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Loss = Loss calculated for 2D KPI + 3D KPI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2775" y="1544550"/>
            <a:ext cx="1781700" cy="929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6725" y="2866400"/>
            <a:ext cx="279191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08e68ad9d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Loss Regularization for 2D KPI</a:t>
            </a:r>
            <a:endParaRPr/>
          </a:p>
        </p:txBody>
      </p:sp>
      <p:sp>
        <p:nvSpPr>
          <p:cNvPr id="155" name="Google Shape;155;g3008e68ad9d_0_22"/>
          <p:cNvSpPr txBox="1"/>
          <p:nvPr>
            <p:ph idx="1" type="body"/>
          </p:nvPr>
        </p:nvSpPr>
        <p:spPr>
          <a:xfrm>
            <a:off x="445075" y="1097200"/>
            <a:ext cx="4719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Regularization : MSE Loss L2 regularized such that prediction of a specific element in the array is less than or equal to prior element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encourage monotonically decreasing array values(as implied by torque curve)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Lambda parameter to control model penalization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6" name="Google Shape;156;g3008e68ad9d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4750" y="2078950"/>
            <a:ext cx="300037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08e68ad9d_0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Customizing Loss for 3D KPI</a:t>
            </a:r>
            <a:endParaRPr/>
          </a:p>
        </p:txBody>
      </p:sp>
      <p:sp>
        <p:nvSpPr>
          <p:cNvPr id="162" name="Google Shape;162;g3008e68ad9d_0_16"/>
          <p:cNvSpPr txBox="1"/>
          <p:nvPr>
            <p:ph idx="1" type="body"/>
          </p:nvPr>
        </p:nvSpPr>
        <p:spPr>
          <a:xfrm>
            <a:off x="445075" y="1097200"/>
            <a:ext cx="4719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Mask: 0 values in case of NAN(-1) and 1 otherwise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eliminate any incorrect predictions of the NAN values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3" name="Google Shape;163;g3008e68ad9d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9475" y="1581150"/>
            <a:ext cx="2767425" cy="13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Post Processing</a:t>
            </a:r>
            <a:endParaRPr/>
          </a:p>
        </p:txBody>
      </p:sp>
      <p:sp>
        <p:nvSpPr>
          <p:cNvPr id="169" name="Google Shape;169;p15"/>
          <p:cNvSpPr txBox="1"/>
          <p:nvPr>
            <p:ph idx="1" type="body"/>
          </p:nvPr>
        </p:nvSpPr>
        <p:spPr>
          <a:xfrm>
            <a:off x="311700" y="1067775"/>
            <a:ext cx="85752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 input and targets with the same scale used for training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predictions are obtained, inverse scale them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MLP Training Results for KPI prediction Mgrenz</a:t>
            </a:r>
            <a:endParaRPr/>
          </a:p>
        </p:txBody>
      </p:sp>
      <p:pic>
        <p:nvPicPr>
          <p:cNvPr id="175" name="Google Shape;1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200" y="1073450"/>
            <a:ext cx="7797594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60050" y="2063600"/>
            <a:ext cx="79563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 predict 2D and 3D KPIs : Mgrenz(Torque Curve) and ETA(Efficiency Grid) plots for topology invariant IPSM Electric Motors designs.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Regression Problem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type="title"/>
          </p:nvPr>
        </p:nvSpPr>
        <p:spPr>
          <a:xfrm>
            <a:off x="360050" y="164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MLP Training Results for KPI prediction ETA</a:t>
            </a:r>
            <a:endParaRPr/>
          </a:p>
        </p:txBody>
      </p:sp>
      <p:pic>
        <p:nvPicPr>
          <p:cNvPr id="181" name="Google Shape;1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175" y="737350"/>
            <a:ext cx="7293773" cy="203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266" y="2971200"/>
            <a:ext cx="7293686" cy="203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3f890db68_0_3"/>
          <p:cNvSpPr txBox="1"/>
          <p:nvPr>
            <p:ph type="title"/>
          </p:nvPr>
        </p:nvSpPr>
        <p:spPr>
          <a:xfrm>
            <a:off x="311700" y="135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MLP Training Results for KPI prediction ETA</a:t>
            </a:r>
            <a:endParaRPr/>
          </a:p>
        </p:txBody>
      </p:sp>
      <p:pic>
        <p:nvPicPr>
          <p:cNvPr id="188" name="Google Shape;188;g303f890db68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75" y="619000"/>
            <a:ext cx="7918152" cy="22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303f890db68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011" y="2875000"/>
            <a:ext cx="7959987" cy="22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Post Processing</a:t>
            </a:r>
            <a:endParaRPr/>
          </a:p>
        </p:txBody>
      </p:sp>
      <p:sp>
        <p:nvSpPr>
          <p:cNvPr id="195" name="Google Shape;195;p18"/>
          <p:cNvSpPr txBox="1"/>
          <p:nvPr>
            <p:ph idx="1" type="body"/>
          </p:nvPr>
        </p:nvSpPr>
        <p:spPr>
          <a:xfrm>
            <a:off x="311700" y="1067775"/>
            <a:ext cx="85752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 input and targets with the same scale used for training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max value in y1 target prediction from train data to determine grid size for plotting ETA grid as contour plot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201" name="Google Shape;201;p19"/>
          <p:cNvSpPr txBox="1"/>
          <p:nvPr>
            <p:ph idx="1" type="body"/>
          </p:nvPr>
        </p:nvSpPr>
        <p:spPr>
          <a:xfrm>
            <a:off x="360050" y="1453625"/>
            <a:ext cx="8120700" cy="23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Standard deviation as a Score for both KPIs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Difference and Percentage Difference for 2D KPI and Difference for 3D KPI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Graph Representation</a:t>
            </a:r>
            <a:endParaRPr/>
          </a:p>
        </p:txBody>
      </p:sp>
      <p:sp>
        <p:nvSpPr>
          <p:cNvPr id="207" name="Google Shape;207;p20"/>
          <p:cNvSpPr txBox="1"/>
          <p:nvPr>
            <p:ph idx="1" type="body"/>
          </p:nvPr>
        </p:nvSpPr>
        <p:spPr>
          <a:xfrm>
            <a:off x="311700" y="1067775"/>
            <a:ext cx="85752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Hetereogeneous GNN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 data as graph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Topology invariance to be achieved here by having different nodes and edges but node and edge type always would remain consistent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Geometry is much better represented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slots/Magnets/Windings are represented as different nodes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Apt for our usecase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idx="1" type="subTitle"/>
          </p:nvPr>
        </p:nvSpPr>
        <p:spPr>
          <a:xfrm>
            <a:off x="234350" y="19446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3360"/>
              <a:buNone/>
            </a:pPr>
            <a:r>
              <a:rPr i="1" lang="en" sz="5200">
                <a:solidFill>
                  <a:schemeClr val="dk1"/>
                </a:solidFill>
              </a:rPr>
              <a:t>Thank you</a:t>
            </a:r>
            <a:endParaRPr i="1" sz="5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3360"/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50375" y="225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Mgrenz KPI - 2d Plot</a:t>
            </a:r>
            <a:endParaRPr/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875" y="1018350"/>
            <a:ext cx="6077825" cy="362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50375" y="225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ETA KPI - 3d Plot</a:t>
            </a:r>
            <a:endParaRPr/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6000" y="960350"/>
            <a:ext cx="5873937" cy="404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311700" y="1067775"/>
            <a:ext cx="2880600" cy="13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Valeo provided ~1500 Double V magnet parametric description</a:t>
            </a:r>
            <a:endParaRPr/>
          </a:p>
        </p:txBody>
      </p:sp>
      <p:pic>
        <p:nvPicPr>
          <p:cNvPr id="80" name="Google Shape;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302" y="2499626"/>
            <a:ext cx="2493311" cy="220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3500" y="1017725"/>
            <a:ext cx="436211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Electric Motor Cross-section</a:t>
            </a:r>
            <a:endParaRPr/>
          </a:p>
        </p:txBody>
      </p:sp>
      <p:pic>
        <p:nvPicPr>
          <p:cNvPr id="87" name="Google Shape;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1975" y="1102450"/>
            <a:ext cx="528004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Topologies Manufactured by Valeo</a:t>
            </a:r>
            <a:endParaRPr/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75" y="1276463"/>
            <a:ext cx="2626226" cy="300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0000" y="1055979"/>
            <a:ext cx="2601325" cy="3344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3600" y="1276475"/>
            <a:ext cx="2960399" cy="30820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 txBox="1"/>
          <p:nvPr/>
        </p:nvSpPr>
        <p:spPr>
          <a:xfrm>
            <a:off x="726750" y="4354100"/>
            <a:ext cx="1878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Single V Magnet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6520100" y="4354100"/>
            <a:ext cx="21171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Double V Magnet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 txBox="1"/>
          <p:nvPr/>
        </p:nvSpPr>
        <p:spPr>
          <a:xfrm>
            <a:off x="3874025" y="4438825"/>
            <a:ext cx="167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Nabla Magnet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Process Flowchart</a:t>
            </a:r>
            <a:endParaRPr/>
          </a:p>
        </p:txBody>
      </p:sp>
      <p:pic>
        <p:nvPicPr>
          <p:cNvPr id="104" name="Google Shape;1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190" y="1017725"/>
            <a:ext cx="7449610" cy="40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Proposed Timeline</a:t>
            </a:r>
            <a:endParaRPr/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8839202" cy="34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