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hiEWPT6ap1+tqOXGShSowh0wjN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8e68ad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008e68ad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08e68ad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008e68ad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08e68ad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008e68ad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464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Master Thesis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72493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Electric Engine Modelling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157000" y="1788625"/>
            <a:ext cx="86136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1st Approach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Tabular Representation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MLP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achieved with distinct columns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Geometric connections not explicit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by count as columns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 values replaced as 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degree values converted to </a:t>
            </a:r>
            <a:r>
              <a:rPr lang="en"/>
              <a:t>their corresponding radian values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MinMax Scaler - Mgrenz, </a:t>
            </a:r>
            <a:r>
              <a:rPr lang="en"/>
              <a:t>ETA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Scaler - Input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ETA grids padded with the max rows based on Max Mgrenz 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Fold Validation used to have most data for training- 5 folds and best performing model(lowest combined loss and both r2 scores above 0.75) to be chosen for inference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Plots </a:t>
            </a:r>
            <a:endParaRPr/>
          </a:p>
        </p:txBody>
      </p:sp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825" y="1017725"/>
            <a:ext cx="7162675" cy="1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825" y="3026750"/>
            <a:ext cx="3540319" cy="19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4794" y="3026750"/>
            <a:ext cx="3472711" cy="19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08e68ad9d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Validation Plots </a:t>
            </a:r>
            <a:endParaRPr/>
          </a:p>
        </p:txBody>
      </p:sp>
      <p:pic>
        <p:nvPicPr>
          <p:cNvPr id="141" name="Google Shape;141;g3008e68ad9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450" y="940375"/>
            <a:ext cx="7076849" cy="19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008e68ad9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115" y="2993900"/>
            <a:ext cx="7045510" cy="19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 Calculation</a:t>
            </a:r>
            <a:endParaRPr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533400" y="1544550"/>
            <a:ext cx="48147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: Mean Squared Error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Loss = Loss calculated for 2D KPI + 3D KPI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9" name="Google Shape;1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75" y="1544550"/>
            <a:ext cx="1781700" cy="929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725" y="2866400"/>
            <a:ext cx="279191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08e68ad9d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 Regularization for 2D KPI</a:t>
            </a:r>
            <a:endParaRPr/>
          </a:p>
        </p:txBody>
      </p:sp>
      <p:sp>
        <p:nvSpPr>
          <p:cNvPr id="156" name="Google Shape;156;g3008e68ad9d_0_22"/>
          <p:cNvSpPr txBox="1"/>
          <p:nvPr>
            <p:ph idx="1" type="body"/>
          </p:nvPr>
        </p:nvSpPr>
        <p:spPr>
          <a:xfrm>
            <a:off x="445075" y="1097200"/>
            <a:ext cx="4719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 : MSE Loss L2 regularized such that prediction of a specific element in the array is less than or equal to prior element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encourage monotonically decreasing array values(as implied by torque curve)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 parameter to control model penalization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7" name="Google Shape;157;g3008e68ad9d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750" y="2078950"/>
            <a:ext cx="30003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08e68ad9d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Customizing </a:t>
            </a:r>
            <a:r>
              <a:rPr lang="en"/>
              <a:t>Loss for 3D KPI</a:t>
            </a:r>
            <a:endParaRPr/>
          </a:p>
        </p:txBody>
      </p:sp>
      <p:sp>
        <p:nvSpPr>
          <p:cNvPr id="163" name="Google Shape;163;g3008e68ad9d_0_16"/>
          <p:cNvSpPr txBox="1"/>
          <p:nvPr>
            <p:ph idx="1" type="body"/>
          </p:nvPr>
        </p:nvSpPr>
        <p:spPr>
          <a:xfrm>
            <a:off x="445075" y="1097200"/>
            <a:ext cx="4719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Mask: 0 values in case of NAN(-1) and 1 otherwise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eliminate any incorrect predictions of the NAN values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4" name="Google Shape;164;g3008e68ad9d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475" y="1581150"/>
            <a:ext cx="2767425" cy="13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input and targets with the same scale used for training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predictions are obtained, inverse scale them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Results for KPI prediction Mgrenz</a:t>
            </a:r>
            <a:endParaRPr/>
          </a:p>
        </p:txBody>
      </p:sp>
      <p:pic>
        <p:nvPicPr>
          <p:cNvPr id="176" name="Google Shape;1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225" y="1109825"/>
            <a:ext cx="57816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60050" y="2063600"/>
            <a:ext cx="79563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predict 2D and 3D KPIs : Mgrenz(Torque Curve) and ETA(Efficiency Grid) plots for topology invariant IPSM Electric Motors designs.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Regression Problem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Results for KPI prediction ETA</a:t>
            </a:r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75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input and targets with the same scale used for training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max value in y1 target prediction from train data to determine grid size for plotting ETA grid as contour plot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360050" y="1453625"/>
            <a:ext cx="81207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R2 Score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 Loss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Graph Representation</a:t>
            </a:r>
            <a:endParaRPr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Hetereogeneous GNN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data as graph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to be achieved here by having different nodes and edges but node and edge type always would remain consistent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Geometry is much better represented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as different nodes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for our usecase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idx="1" type="subTitle"/>
          </p:nvPr>
        </p:nvSpPr>
        <p:spPr>
          <a:xfrm>
            <a:off x="234350" y="19446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rPr i="1" lang="en" sz="5200">
                <a:solidFill>
                  <a:schemeClr val="dk1"/>
                </a:solidFill>
              </a:rPr>
              <a:t>Thank you</a:t>
            </a:r>
            <a:endParaRPr i="1" sz="5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Mgrenz KPI - 2d Plot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75" y="999225"/>
            <a:ext cx="6801049" cy="40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ETA KPI - 3d Plot</a:t>
            </a:r>
            <a:endParaRPr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625" y="844325"/>
            <a:ext cx="5873937" cy="40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067775"/>
            <a:ext cx="28806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Valeo provided ~1500 Double V magnet parametric description</a:t>
            </a: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302" y="2499626"/>
            <a:ext cx="2493311" cy="220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3500" y="1017725"/>
            <a:ext cx="43621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Electric Motor Cross-section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975" y="1102450"/>
            <a:ext cx="52800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Topologies Manufactured by Valeo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5" y="1276463"/>
            <a:ext cx="2626226" cy="300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0000" y="1055979"/>
            <a:ext cx="2601325" cy="3344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3600" y="1276475"/>
            <a:ext cx="2960399" cy="30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/>
        </p:nvSpPr>
        <p:spPr>
          <a:xfrm>
            <a:off x="726750" y="4354100"/>
            <a:ext cx="1878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V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6520100" y="4354100"/>
            <a:ext cx="2117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Double V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3874025" y="4438825"/>
            <a:ext cx="16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Nabla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Process Flowchart</a:t>
            </a:r>
            <a:endParaRPr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565" y="1017725"/>
            <a:ext cx="7449610" cy="40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Proposed Timeline</a:t>
            </a: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2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