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oppins"/>
      <p:regular r:id="rId12"/>
      <p:bold r:id="rId13"/>
      <p:italic r:id="rId14"/>
      <p:boldItalic r:id="rId15"/>
    </p:embeddedFont>
    <p:embeddedFont>
      <p:font typeface="Bebas Neue"/>
      <p:regular r:id="rId16"/>
    </p:embeddedFont>
    <p:embeddedFont>
      <p:font typeface="Acto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oppins-bold.fntdata"/><Relationship Id="rId12"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boldItalic.fntdata"/><Relationship Id="rId14" Type="http://schemas.openxmlformats.org/officeDocument/2006/relationships/font" Target="fonts/Poppins-italic.fntdata"/><Relationship Id="rId17" Type="http://schemas.openxmlformats.org/officeDocument/2006/relationships/font" Target="fonts/Actor-regular.fntdata"/><Relationship Id="rId16"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5ec0603e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5ec0603e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How does confidence relate to and affect student performance?</a:t>
            </a:r>
            <a:endParaRPr sz="2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600e55c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600e55c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Novice </a:t>
            </a:r>
            <a:r>
              <a:rPr lang="en" sz="1800"/>
              <a:t>students tend to overestimate themselves- they don’t know how much they don’t know</a:t>
            </a:r>
            <a:endParaRPr sz="1800"/>
          </a:p>
          <a:p>
            <a:pPr indent="-342900" lvl="0" marL="457200" rtl="0" algn="l">
              <a:spcBef>
                <a:spcPts val="0"/>
              </a:spcBef>
              <a:spcAft>
                <a:spcPts val="0"/>
              </a:spcAft>
              <a:buSzPts val="1800"/>
              <a:buChar char="●"/>
            </a:pPr>
            <a:r>
              <a:rPr lang="en" sz="1800"/>
              <a:t>Once students come to an understanding of how much they don’t understand, there is a sharp decrease in confidence</a:t>
            </a:r>
            <a:endParaRPr sz="1800"/>
          </a:p>
          <a:p>
            <a:pPr indent="-342900" lvl="0" marL="457200" rtl="0" algn="l">
              <a:spcBef>
                <a:spcPts val="0"/>
              </a:spcBef>
              <a:spcAft>
                <a:spcPts val="0"/>
              </a:spcAft>
              <a:buSzPts val="1800"/>
              <a:buChar char="●"/>
            </a:pPr>
            <a:r>
              <a:rPr lang="en" sz="1800"/>
              <a:t>Confidence gradually increases after this sharp decline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looked at engagement/eoc scores to characterize overconfident students and divide the data into subgroups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Credit: https://nesslabs.com/dunning-kruger-effect</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5ec0603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5ec0603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Students with higher engagement see an increase in scores after chapter 11</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Students with low engagement see a sharp decline in scores in later chapters</a:t>
            </a:r>
            <a:endParaRPr sz="1700">
              <a:solidFill>
                <a:srgbClr val="595959"/>
              </a:solidFill>
              <a:latin typeface="Actor"/>
              <a:ea typeface="Actor"/>
              <a:cs typeface="Actor"/>
              <a:sym typeface="Actor"/>
            </a:endParaRPr>
          </a:p>
          <a:p>
            <a:pPr indent="0" lvl="0" marL="0" rtl="0" algn="l">
              <a:spcBef>
                <a:spcPts val="0"/>
              </a:spcBef>
              <a:spcAft>
                <a:spcPts val="0"/>
              </a:spcAft>
              <a:buNone/>
            </a:pPr>
            <a:r>
              <a:t/>
            </a:r>
            <a:endParaRPr sz="1700">
              <a:solidFill>
                <a:srgbClr val="595959"/>
              </a:solidFill>
              <a:latin typeface="Actor"/>
              <a:ea typeface="Actor"/>
              <a:cs typeface="Actor"/>
              <a:sym typeface="Actor"/>
            </a:endParaRPr>
          </a:p>
          <a:p>
            <a:pPr indent="0" lvl="0" marL="0" rtl="0" algn="l">
              <a:spcBef>
                <a:spcPts val="0"/>
              </a:spcBef>
              <a:spcAft>
                <a:spcPts val="0"/>
              </a:spcAft>
              <a:buNone/>
            </a:pPr>
            <a:r>
              <a:rPr lang="en" sz="1700">
                <a:solidFill>
                  <a:srgbClr val="595959"/>
                </a:solidFill>
                <a:latin typeface="Actor"/>
                <a:ea typeface="Actor"/>
                <a:cs typeface="Actor"/>
                <a:sym typeface="Actor"/>
              </a:rPr>
              <a:t>Method:</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Engagement = time with the coursebook (clicking or scrolling)</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After two minutes of idleness, the engagement timer was stopped. </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Engagement was separated by quantiles</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SUBSET: Students who responded “Strongly agree” to the statement “I am confident in what I learned in the previous chapter,”. </a:t>
            </a:r>
            <a:endParaRPr sz="1700">
              <a:solidFill>
                <a:srgbClr val="595959"/>
              </a:solidFill>
              <a:latin typeface="Actor"/>
              <a:ea typeface="Actor"/>
              <a:cs typeface="Actor"/>
              <a:sym typeface="Actor"/>
            </a:endParaRPr>
          </a:p>
          <a:p>
            <a:pPr indent="0" lvl="0" marL="457200" rtl="0" algn="l">
              <a:spcBef>
                <a:spcPts val="0"/>
              </a:spcBef>
              <a:spcAft>
                <a:spcPts val="0"/>
              </a:spcAft>
              <a:buNone/>
            </a:pPr>
            <a:r>
              <a:t/>
            </a:r>
            <a:endParaRPr sz="1700">
              <a:solidFill>
                <a:srgbClr val="595959"/>
              </a:solidFill>
              <a:latin typeface="Actor"/>
              <a:ea typeface="Actor"/>
              <a:cs typeface="Actor"/>
              <a:sym typeface="Actor"/>
            </a:endParaRPr>
          </a:p>
          <a:p>
            <a:pPr indent="0" lvl="0" marL="0" rtl="0" algn="l">
              <a:spcBef>
                <a:spcPts val="0"/>
              </a:spcBef>
              <a:spcAft>
                <a:spcPts val="0"/>
              </a:spcAft>
              <a:buNone/>
            </a:pPr>
            <a:r>
              <a:rPr lang="en" sz="1700">
                <a:solidFill>
                  <a:srgbClr val="595959"/>
                </a:solidFill>
                <a:latin typeface="Actor"/>
                <a:ea typeface="Actor"/>
                <a:cs typeface="Actor"/>
                <a:sym typeface="Actor"/>
              </a:rPr>
              <a:t>Findings:</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At first: High confidence scores + low engagement outperformed those with high confidence and high engagement</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Students with lower engagement →deeper familiarity with the material → less perceived need for study</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Low engagement students have a sharp decline in score, and</a:t>
            </a:r>
            <a:r>
              <a:rPr b="1" lang="en" sz="1700">
                <a:solidFill>
                  <a:srgbClr val="595959"/>
                </a:solidFill>
                <a:latin typeface="Actor"/>
                <a:ea typeface="Actor"/>
                <a:cs typeface="Actor"/>
                <a:sym typeface="Actor"/>
              </a:rPr>
              <a:t> high engagement students increase their score.</a:t>
            </a:r>
            <a:endParaRPr b="1"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interesting shift occurs at chapter 11: students with higher engagement levels start to improve</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By chapter 13, students with higher engagement surpass their low-engagement counterparts, indicating that the material becomes more challenging at this point and mere familiarity with the content does not guarantee success.</a:t>
            </a:r>
            <a:endParaRPr sz="1700">
              <a:solidFill>
                <a:srgbClr val="595959"/>
              </a:solidFill>
              <a:latin typeface="Actor"/>
              <a:ea typeface="Actor"/>
              <a:cs typeface="Actor"/>
              <a:sym typeface="Acto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Describe</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Average student confidence per chapter by increasing or decreasing grades</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Students asked: how confident they are in the material covered in the previous chapter? Ranked from 1-6. </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Method</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Pandas dataframe</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Students subsetted based on EOC and those with increase and decrease grades</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Focused on just 1-12 for best data</a:t>
            </a:r>
            <a:endParaRPr sz="1700">
              <a:solidFill>
                <a:srgbClr val="595959"/>
              </a:solidFill>
              <a:latin typeface="Actor"/>
              <a:ea typeface="Actor"/>
              <a:cs typeface="Actor"/>
              <a:sym typeface="Actor"/>
            </a:endParaRPr>
          </a:p>
          <a:p>
            <a:pPr indent="-336550" lvl="0" marL="4572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What we found?</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Increasing grades throughout course → less confident in the material </a:t>
            </a:r>
            <a:r>
              <a:rPr b="1" lang="en" sz="1700">
                <a:solidFill>
                  <a:srgbClr val="595959"/>
                </a:solidFill>
                <a:latin typeface="Actor"/>
                <a:ea typeface="Actor"/>
                <a:cs typeface="Actor"/>
                <a:sym typeface="Actor"/>
              </a:rPr>
              <a:t>until the end of the course</a:t>
            </a:r>
            <a:r>
              <a:rPr lang="en" sz="1700">
                <a:solidFill>
                  <a:srgbClr val="595959"/>
                </a:solidFill>
                <a:latin typeface="Actor"/>
                <a:ea typeface="Actor"/>
                <a:cs typeface="Actor"/>
                <a:sym typeface="Actor"/>
              </a:rPr>
              <a:t> → confidence sharply increases.</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Dunning-Kruger Effect → realization of their limitations → increase confidence as competence increases</a:t>
            </a:r>
            <a:endParaRPr sz="1700">
              <a:solidFill>
                <a:srgbClr val="595959"/>
              </a:solidFill>
              <a:latin typeface="Actor"/>
              <a:ea typeface="Actor"/>
              <a:cs typeface="Actor"/>
              <a:sym typeface="Actor"/>
            </a:endParaRPr>
          </a:p>
          <a:p>
            <a:pPr indent="-336550" lvl="1" marL="914400" rtl="0" algn="l">
              <a:spcBef>
                <a:spcPts val="0"/>
              </a:spcBef>
              <a:spcAft>
                <a:spcPts val="0"/>
              </a:spcAft>
              <a:buClr>
                <a:srgbClr val="595959"/>
              </a:buClr>
              <a:buSzPts val="1700"/>
              <a:buFont typeface="Actor"/>
              <a:buChar char="○"/>
            </a:pPr>
            <a:r>
              <a:rPr lang="en" sz="1700">
                <a:solidFill>
                  <a:srgbClr val="595959"/>
                </a:solidFill>
                <a:latin typeface="Actor"/>
                <a:ea typeface="Actor"/>
                <a:cs typeface="Actor"/>
                <a:sym typeface="Actor"/>
              </a:rPr>
              <a:t>Interplay between overconfidence, the Dunning-Kruger Effect, and academic performance.</a:t>
            </a:r>
            <a:endParaRPr sz="1700">
              <a:solidFill>
                <a:srgbClr val="595959"/>
              </a:solidFill>
              <a:latin typeface="Actor"/>
              <a:ea typeface="Actor"/>
              <a:cs typeface="Actor"/>
              <a:sym typeface="Acto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5ec0603e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5ec0603e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Speak on the trends over time (30s) </a:t>
            </a:r>
            <a:endParaRPr sz="2000"/>
          </a:p>
          <a:p>
            <a:pPr indent="0" lvl="0" marL="0" rtl="0" algn="l">
              <a:spcBef>
                <a:spcPts val="0"/>
              </a:spcBef>
              <a:spcAft>
                <a:spcPts val="0"/>
              </a:spcAft>
              <a:buNone/>
            </a:pPr>
            <a:br>
              <a:rPr lang="en"/>
            </a:br>
            <a:r>
              <a:rPr lang="en"/>
              <a:t>We looked over data comparing the End of chapter quiz scores broken up by student reported confidence level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the first chapter’s quiz scores seem to have a similar distribution regardless of reported confidence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over the next 12 graphs, the confidence </a:t>
            </a:r>
            <a:r>
              <a:rPr lang="en"/>
              <a:t>level starts to paint a picture of the spread around scores, with each confidence level containing relatively similar distributions for each chapter</a:t>
            </a:r>
            <a:endParaRPr/>
          </a:p>
          <a:p>
            <a:pPr indent="0" lvl="0" marL="0" rtl="0" algn="l">
              <a:spcBef>
                <a:spcPts val="0"/>
              </a:spcBef>
              <a:spcAft>
                <a:spcPts val="0"/>
              </a:spcAft>
              <a:buNone/>
            </a:pPr>
            <a:br>
              <a:rPr lang="en"/>
            </a:br>
            <a:r>
              <a:rPr lang="en"/>
              <a:t>By chapter 3, very confident students tend to </a:t>
            </a:r>
            <a:r>
              <a:rPr lang="en"/>
              <a:t>receive</a:t>
            </a:r>
            <a:r>
              <a:rPr lang="en"/>
              <a:t> higher scores, but after chapter 3 the confidence level seems to lose correlation with score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courses progress, the quiz score averages decrease.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most interesting find is as we get to chapter 12, the most confident students received the lowest scores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600e55c8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600e55c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Mandatory assignments force students to engage with the material. Those who feel more confident have less incentive to review what they think they already know and don’t learn what they don’t know, so mandatory assignments </a:t>
            </a:r>
            <a:r>
              <a:rPr lang="en" sz="1800"/>
              <a:t>force</a:t>
            </a:r>
            <a:r>
              <a:rPr lang="en" sz="1800"/>
              <a:t> them to open their minds.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arenR"/>
            </a:pPr>
            <a:r>
              <a:rPr lang="en" sz="1800"/>
              <a:t>Group </a:t>
            </a:r>
            <a:r>
              <a:rPr lang="en" sz="1800"/>
              <a:t>assignments</a:t>
            </a:r>
            <a:r>
              <a:rPr lang="en" sz="1800"/>
              <a:t> allow students to supplement each other’s learning. Students with a better conceptual understanding are able to analyze and evaluate different models, whereas </a:t>
            </a:r>
            <a:r>
              <a:rPr lang="en" sz="1800"/>
              <a:t>students who rely on memorization are ill-equipped to perform analysis and understanding. Those with a better conceptual understanding can help their peers connect the dots and help them apply what they know to practical problems.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arenR"/>
            </a:pPr>
            <a:r>
              <a:rPr lang="en" sz="1800"/>
              <a:t>Encouraging students to be flexible in the way that they learn material will help students later in the course. Students who begin the course with a fixed mindset may struggle later if they realize that their study strategies are not effective. Being able to change these study strategies and adapt to the course load is a skill that will allow students to have a deeper understanding in later chapters of the course.</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5ec0603e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5ec0603e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6.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BDB"/>
        </a:solidFill>
      </p:bgPr>
    </p:bg>
    <p:spTree>
      <p:nvGrpSpPr>
        <p:cNvPr id="53" name="Shape 53"/>
        <p:cNvGrpSpPr/>
        <p:nvPr/>
      </p:nvGrpSpPr>
      <p:grpSpPr>
        <a:xfrm>
          <a:off x="0" y="0"/>
          <a:ext cx="0" cy="0"/>
          <a:chOff x="0" y="0"/>
          <a:chExt cx="0" cy="0"/>
        </a:xfrm>
      </p:grpSpPr>
      <p:sp>
        <p:nvSpPr>
          <p:cNvPr id="54" name="Google Shape;54;p13"/>
          <p:cNvSpPr txBox="1"/>
          <p:nvPr/>
        </p:nvSpPr>
        <p:spPr>
          <a:xfrm>
            <a:off x="258900" y="363275"/>
            <a:ext cx="8626200" cy="30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200">
                <a:solidFill>
                  <a:schemeClr val="dk2"/>
                </a:solidFill>
                <a:latin typeface="Actor"/>
                <a:ea typeface="Actor"/>
                <a:cs typeface="Actor"/>
                <a:sym typeface="Actor"/>
              </a:rPr>
              <a:t>Investigating Confidence to Optimize </a:t>
            </a:r>
            <a:r>
              <a:rPr b="1" lang="en" sz="4200">
                <a:solidFill>
                  <a:schemeClr val="dk2"/>
                </a:solidFill>
                <a:latin typeface="Actor"/>
                <a:ea typeface="Actor"/>
                <a:cs typeface="Actor"/>
                <a:sym typeface="Actor"/>
              </a:rPr>
              <a:t>Student </a:t>
            </a:r>
            <a:r>
              <a:rPr b="1" lang="en" sz="4200">
                <a:solidFill>
                  <a:schemeClr val="dk2"/>
                </a:solidFill>
                <a:latin typeface="Actor"/>
                <a:ea typeface="Actor"/>
                <a:cs typeface="Actor"/>
                <a:sym typeface="Actor"/>
              </a:rPr>
              <a:t>Performance</a:t>
            </a:r>
            <a:endParaRPr b="1" sz="4200">
              <a:solidFill>
                <a:schemeClr val="dk2"/>
              </a:solidFill>
              <a:latin typeface="Actor"/>
              <a:ea typeface="Actor"/>
              <a:cs typeface="Actor"/>
              <a:sym typeface="Actor"/>
            </a:endParaRPr>
          </a:p>
          <a:p>
            <a:pPr indent="0" lvl="0" marL="0" rtl="0" algn="l">
              <a:spcBef>
                <a:spcPts val="0"/>
              </a:spcBef>
              <a:spcAft>
                <a:spcPts val="0"/>
              </a:spcAft>
              <a:buNone/>
            </a:pPr>
            <a:r>
              <a:t/>
            </a:r>
            <a:endParaRPr sz="2500">
              <a:solidFill>
                <a:schemeClr val="dk2"/>
              </a:solidFill>
              <a:latin typeface="Actor"/>
              <a:ea typeface="Actor"/>
              <a:cs typeface="Actor"/>
              <a:sym typeface="Actor"/>
            </a:endParaRPr>
          </a:p>
          <a:p>
            <a:pPr indent="0" lvl="0" marL="0" rtl="0" algn="l">
              <a:spcBef>
                <a:spcPts val="0"/>
              </a:spcBef>
              <a:spcAft>
                <a:spcPts val="0"/>
              </a:spcAft>
              <a:buClr>
                <a:schemeClr val="dk1"/>
              </a:buClr>
              <a:buSzPts val="1100"/>
              <a:buFont typeface="Arial"/>
              <a:buNone/>
            </a:pPr>
            <a:r>
              <a:t/>
            </a:r>
            <a:endParaRPr sz="1200">
              <a:solidFill>
                <a:schemeClr val="dk2"/>
              </a:solidFill>
              <a:latin typeface="Actor"/>
              <a:ea typeface="Actor"/>
              <a:cs typeface="Actor"/>
              <a:sym typeface="Actor"/>
            </a:endParaRPr>
          </a:p>
          <a:p>
            <a:pPr indent="0" lvl="0" marL="0" rtl="0" algn="ctr">
              <a:spcBef>
                <a:spcPts val="0"/>
              </a:spcBef>
              <a:spcAft>
                <a:spcPts val="0"/>
              </a:spcAft>
              <a:buNone/>
            </a:pPr>
            <a:r>
              <a:rPr b="1" lang="en" sz="2700">
                <a:solidFill>
                  <a:schemeClr val="dk2"/>
                </a:solidFill>
                <a:latin typeface="Actor"/>
                <a:ea typeface="Actor"/>
                <a:cs typeface="Actor"/>
                <a:sym typeface="Actor"/>
              </a:rPr>
              <a:t>Team:</a:t>
            </a:r>
            <a:r>
              <a:rPr lang="en" sz="2700">
                <a:solidFill>
                  <a:schemeClr val="dk2"/>
                </a:solidFill>
                <a:latin typeface="Actor"/>
                <a:ea typeface="Actor"/>
                <a:cs typeface="Actor"/>
                <a:sym typeface="Actor"/>
              </a:rPr>
              <a:t> Babbitt’s Bioinformaticians</a:t>
            </a:r>
            <a:endParaRPr sz="2700">
              <a:solidFill>
                <a:schemeClr val="dk2"/>
              </a:solidFill>
              <a:latin typeface="Actor"/>
              <a:ea typeface="Actor"/>
              <a:cs typeface="Actor"/>
              <a:sym typeface="Actor"/>
            </a:endParaRPr>
          </a:p>
          <a:p>
            <a:pPr indent="0" lvl="0" marL="0" rtl="0" algn="ctr">
              <a:spcBef>
                <a:spcPts val="0"/>
              </a:spcBef>
              <a:spcAft>
                <a:spcPts val="0"/>
              </a:spcAft>
              <a:buClr>
                <a:schemeClr val="dk1"/>
              </a:buClr>
              <a:buSzPts val="1100"/>
              <a:buFont typeface="Arial"/>
              <a:buNone/>
            </a:pPr>
            <a:r>
              <a:rPr lang="en" sz="2200">
                <a:solidFill>
                  <a:schemeClr val="dk2"/>
                </a:solidFill>
                <a:latin typeface="Actor"/>
                <a:ea typeface="Actor"/>
                <a:cs typeface="Actor"/>
                <a:sym typeface="Actor"/>
              </a:rPr>
              <a:t>Dan Coplan, Sam Kopelev, Lilly Rowland, Sam Tran</a:t>
            </a:r>
            <a:endParaRPr sz="2500">
              <a:solidFill>
                <a:schemeClr val="dk2"/>
              </a:solidFill>
              <a:latin typeface="Actor"/>
              <a:ea typeface="Actor"/>
              <a:cs typeface="Actor"/>
              <a:sym typeface="Actor"/>
            </a:endParaRPr>
          </a:p>
          <a:p>
            <a:pPr indent="0" lvl="0" marL="0" rtl="0" algn="l">
              <a:spcBef>
                <a:spcPts val="0"/>
              </a:spcBef>
              <a:spcAft>
                <a:spcPts val="0"/>
              </a:spcAft>
              <a:buClr>
                <a:schemeClr val="dk1"/>
              </a:buClr>
              <a:buSzPts val="1100"/>
              <a:buFont typeface="Arial"/>
              <a:buNone/>
            </a:pPr>
            <a:r>
              <a:t/>
            </a:r>
            <a:endParaRPr sz="2500">
              <a:solidFill>
                <a:schemeClr val="dk2"/>
              </a:solidFill>
              <a:latin typeface="Actor"/>
              <a:ea typeface="Actor"/>
              <a:cs typeface="Actor"/>
              <a:sym typeface="Actor"/>
            </a:endParaRPr>
          </a:p>
          <a:p>
            <a:pPr indent="0" lvl="0" marL="0" rtl="0" algn="l">
              <a:spcBef>
                <a:spcPts val="0"/>
              </a:spcBef>
              <a:spcAft>
                <a:spcPts val="0"/>
              </a:spcAft>
              <a:buNone/>
            </a:pPr>
            <a:r>
              <a:t/>
            </a:r>
            <a:endParaRPr sz="2500">
              <a:solidFill>
                <a:schemeClr val="dk2"/>
              </a:solidFill>
              <a:latin typeface="Actor"/>
              <a:ea typeface="Actor"/>
              <a:cs typeface="Actor"/>
              <a:sym typeface="Actor"/>
            </a:endParaRPr>
          </a:p>
        </p:txBody>
      </p:sp>
      <p:sp>
        <p:nvSpPr>
          <p:cNvPr id="55" name="Google Shape;55;p13"/>
          <p:cNvSpPr txBox="1"/>
          <p:nvPr/>
        </p:nvSpPr>
        <p:spPr>
          <a:xfrm>
            <a:off x="2470800" y="3366275"/>
            <a:ext cx="4202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2"/>
                </a:solidFill>
                <a:latin typeface="Poppins"/>
                <a:ea typeface="Poppins"/>
                <a:cs typeface="Poppins"/>
                <a:sym typeface="Poppins"/>
              </a:rPr>
              <a:t>DataFest </a:t>
            </a:r>
            <a:r>
              <a:rPr b="1" lang="en" sz="2500">
                <a:solidFill>
                  <a:schemeClr val="dk2"/>
                </a:solidFill>
                <a:latin typeface="Poppins"/>
                <a:ea typeface="Poppins"/>
                <a:cs typeface="Poppins"/>
                <a:sym typeface="Poppins"/>
              </a:rPr>
              <a:t>March 24, 2024</a:t>
            </a:r>
            <a:endParaRPr b="1">
              <a:latin typeface="Poppins"/>
              <a:ea typeface="Poppins"/>
              <a:cs typeface="Poppins"/>
              <a:sym typeface="Poppins"/>
            </a:endParaRPr>
          </a:p>
        </p:txBody>
      </p:sp>
      <p:pic>
        <p:nvPicPr>
          <p:cNvPr descr="CourseKata - CourseKata Statistics &amp; Data Science" id="56" name="Google Shape;56;p13"/>
          <p:cNvPicPr preferRelativeResize="0"/>
          <p:nvPr/>
        </p:nvPicPr>
        <p:blipFill>
          <a:blip r:embed="rId3">
            <a:alphaModFix/>
          </a:blip>
          <a:stretch>
            <a:fillRect/>
          </a:stretch>
        </p:blipFill>
        <p:spPr>
          <a:xfrm>
            <a:off x="5552800" y="4150300"/>
            <a:ext cx="3362325" cy="695325"/>
          </a:xfrm>
          <a:prstGeom prst="rect">
            <a:avLst/>
          </a:prstGeom>
          <a:noFill/>
          <a:ln>
            <a:noFill/>
          </a:ln>
        </p:spPr>
      </p:pic>
      <p:pic>
        <p:nvPicPr>
          <p:cNvPr descr="Rochester Institute Technology Care Packages | CampusCube" id="57" name="Google Shape;57;p13"/>
          <p:cNvPicPr preferRelativeResize="0"/>
          <p:nvPr/>
        </p:nvPicPr>
        <p:blipFill>
          <a:blip r:embed="rId4">
            <a:alphaModFix/>
          </a:blip>
          <a:stretch>
            <a:fillRect/>
          </a:stretch>
        </p:blipFill>
        <p:spPr>
          <a:xfrm>
            <a:off x="201700" y="4197925"/>
            <a:ext cx="3343275" cy="600075"/>
          </a:xfrm>
          <a:prstGeom prst="rect">
            <a:avLst/>
          </a:prstGeom>
          <a:noFill/>
          <a:ln>
            <a:noFill/>
          </a:ln>
        </p:spPr>
      </p:pic>
      <p:pic>
        <p:nvPicPr>
          <p:cNvPr id="58" name="Google Shape;58;p13"/>
          <p:cNvPicPr preferRelativeResize="0"/>
          <p:nvPr/>
        </p:nvPicPr>
        <p:blipFill>
          <a:blip r:embed="rId5">
            <a:alphaModFix/>
          </a:blip>
          <a:stretch>
            <a:fillRect/>
          </a:stretch>
        </p:blipFill>
        <p:spPr>
          <a:xfrm>
            <a:off x="-179637" y="2016163"/>
            <a:ext cx="2143125" cy="2143125"/>
          </a:xfrm>
          <a:prstGeom prst="rect">
            <a:avLst/>
          </a:prstGeom>
          <a:noFill/>
          <a:ln>
            <a:noFill/>
          </a:ln>
        </p:spPr>
      </p:pic>
      <p:grpSp>
        <p:nvGrpSpPr>
          <p:cNvPr id="59" name="Google Shape;59;p13"/>
          <p:cNvGrpSpPr/>
          <p:nvPr/>
        </p:nvGrpSpPr>
        <p:grpSpPr>
          <a:xfrm>
            <a:off x="7766506" y="2419359"/>
            <a:ext cx="1042388" cy="913859"/>
            <a:chOff x="-41526450" y="3653375"/>
            <a:chExt cx="315875" cy="247350"/>
          </a:xfrm>
        </p:grpSpPr>
        <p:sp>
          <p:nvSpPr>
            <p:cNvPr id="60" name="Google Shape;60;p13"/>
            <p:cNvSpPr/>
            <p:nvPr/>
          </p:nvSpPr>
          <p:spPr>
            <a:xfrm>
              <a:off x="-41526450" y="3860525"/>
              <a:ext cx="315875" cy="40200"/>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rgbClr val="046C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1506750" y="3653375"/>
              <a:ext cx="275700" cy="186700"/>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rgbClr val="046C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13"/>
          <p:cNvSpPr/>
          <p:nvPr/>
        </p:nvSpPr>
        <p:spPr>
          <a:xfrm>
            <a:off x="88050" y="106050"/>
            <a:ext cx="8967900" cy="4931400"/>
          </a:xfrm>
          <a:prstGeom prst="rect">
            <a:avLst/>
          </a:prstGeom>
          <a:noFill/>
          <a:ln cap="flat" cmpd="sng" w="38100">
            <a:solidFill>
              <a:srgbClr val="ABDDD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63" name="Google Shape;63;p13"/>
          <p:cNvSpPr/>
          <p:nvPr/>
        </p:nvSpPr>
        <p:spPr>
          <a:xfrm>
            <a:off x="167400" y="191100"/>
            <a:ext cx="8809200" cy="4761300"/>
          </a:xfrm>
          <a:prstGeom prst="rect">
            <a:avLst/>
          </a:prstGeom>
          <a:noFill/>
          <a:ln cap="flat" cmpd="sng" w="38100">
            <a:solidFill>
              <a:srgbClr val="F2A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BDB"/>
        </a:solidFill>
      </p:bgPr>
    </p:bg>
    <p:spTree>
      <p:nvGrpSpPr>
        <p:cNvPr id="67" name="Shape 67"/>
        <p:cNvGrpSpPr/>
        <p:nvPr/>
      </p:nvGrpSpPr>
      <p:grpSpPr>
        <a:xfrm>
          <a:off x="0" y="0"/>
          <a:ext cx="0" cy="0"/>
          <a:chOff x="0" y="0"/>
          <a:chExt cx="0" cy="0"/>
        </a:xfrm>
      </p:grpSpPr>
      <p:sp>
        <p:nvSpPr>
          <p:cNvPr id="68" name="Google Shape;68;p14"/>
          <p:cNvSpPr/>
          <p:nvPr/>
        </p:nvSpPr>
        <p:spPr>
          <a:xfrm>
            <a:off x="88050" y="106063"/>
            <a:ext cx="8967900" cy="4931400"/>
          </a:xfrm>
          <a:prstGeom prst="rect">
            <a:avLst/>
          </a:prstGeom>
          <a:noFill/>
          <a:ln cap="flat" cmpd="sng" w="38100">
            <a:solidFill>
              <a:srgbClr val="046C9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69" name="Google Shape;69;p14"/>
          <p:cNvSpPr/>
          <p:nvPr/>
        </p:nvSpPr>
        <p:spPr>
          <a:xfrm>
            <a:off x="167400" y="191113"/>
            <a:ext cx="8809200" cy="4761300"/>
          </a:xfrm>
          <a:prstGeom prst="rect">
            <a:avLst/>
          </a:prstGeom>
          <a:noFill/>
          <a:ln cap="flat" cmpd="sng" w="38100">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latin typeface="Actor"/>
                <a:ea typeface="Actor"/>
                <a:cs typeface="Actor"/>
                <a:sym typeface="Actor"/>
              </a:rPr>
              <a:t>The Dunning-Kruger Effect</a:t>
            </a:r>
            <a:endParaRPr b="1">
              <a:solidFill>
                <a:schemeClr val="dk2"/>
              </a:solidFill>
              <a:latin typeface="Actor"/>
              <a:ea typeface="Actor"/>
              <a:cs typeface="Actor"/>
              <a:sym typeface="Actor"/>
            </a:endParaRPr>
          </a:p>
        </p:txBody>
      </p:sp>
      <p:pic>
        <p:nvPicPr>
          <p:cNvPr id="71" name="Google Shape;71;p14"/>
          <p:cNvPicPr preferRelativeResize="0"/>
          <p:nvPr/>
        </p:nvPicPr>
        <p:blipFill rotWithShape="1">
          <a:blip r:embed="rId3">
            <a:alphaModFix/>
          </a:blip>
          <a:srcRect b="0" l="1290" r="-1289" t="0"/>
          <a:stretch/>
        </p:blipFill>
        <p:spPr>
          <a:xfrm>
            <a:off x="1685925" y="1152475"/>
            <a:ext cx="5924550" cy="381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610605" y="191125"/>
            <a:ext cx="7922794" cy="4761300"/>
          </a:xfrm>
          <a:prstGeom prst="rect">
            <a:avLst/>
          </a:prstGeom>
          <a:noFill/>
          <a:ln>
            <a:noFill/>
          </a:ln>
        </p:spPr>
      </p:pic>
      <p:sp>
        <p:nvSpPr>
          <p:cNvPr id="77" name="Google Shape;77;p15"/>
          <p:cNvSpPr txBox="1"/>
          <p:nvPr/>
        </p:nvSpPr>
        <p:spPr>
          <a:xfrm>
            <a:off x="5786700" y="1392613"/>
            <a:ext cx="3108900" cy="2358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2"/>
              </a:solidFill>
              <a:latin typeface="Actor"/>
              <a:ea typeface="Actor"/>
              <a:cs typeface="Actor"/>
              <a:sym typeface="Actor"/>
            </a:endParaRPr>
          </a:p>
        </p:txBody>
      </p:sp>
      <p:sp>
        <p:nvSpPr>
          <p:cNvPr id="78" name="Google Shape;78;p15"/>
          <p:cNvSpPr/>
          <p:nvPr/>
        </p:nvSpPr>
        <p:spPr>
          <a:xfrm>
            <a:off x="88050" y="106063"/>
            <a:ext cx="8967900" cy="4931400"/>
          </a:xfrm>
          <a:prstGeom prst="rect">
            <a:avLst/>
          </a:prstGeom>
          <a:noFill/>
          <a:ln cap="flat" cmpd="sng" w="38100">
            <a:solidFill>
              <a:srgbClr val="046C9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79" name="Google Shape;79;p15"/>
          <p:cNvSpPr/>
          <p:nvPr/>
        </p:nvSpPr>
        <p:spPr>
          <a:xfrm>
            <a:off x="167400" y="191113"/>
            <a:ext cx="8809200" cy="4761300"/>
          </a:xfrm>
          <a:prstGeom prst="rect">
            <a:avLst/>
          </a:prstGeom>
          <a:noFill/>
          <a:ln cap="flat" cmpd="sng" w="38100">
            <a:solidFill>
              <a:srgbClr val="B17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80" name="Google Shape;80;p15"/>
          <p:cNvSpPr/>
          <p:nvPr/>
        </p:nvSpPr>
        <p:spPr>
          <a:xfrm rot="-4347915">
            <a:off x="6223692" y="2630400"/>
            <a:ext cx="658183" cy="236343"/>
          </a:xfrm>
          <a:prstGeom prst="leftArrow">
            <a:avLst>
              <a:gd fmla="val 50000" name="adj1"/>
              <a:gd fmla="val 50000" name="adj2"/>
            </a:avLst>
          </a:prstGeom>
          <a:noFill/>
          <a:ln cap="flat" cmpd="sng" w="38100">
            <a:solidFill>
              <a:srgbClr val="D997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661062" y="227738"/>
            <a:ext cx="7821875" cy="4688027"/>
          </a:xfrm>
          <a:prstGeom prst="rect">
            <a:avLst/>
          </a:prstGeom>
          <a:noFill/>
          <a:ln>
            <a:noFill/>
          </a:ln>
        </p:spPr>
      </p:pic>
      <p:sp>
        <p:nvSpPr>
          <p:cNvPr id="86" name="Google Shape;86;p16"/>
          <p:cNvSpPr txBox="1"/>
          <p:nvPr/>
        </p:nvSpPr>
        <p:spPr>
          <a:xfrm>
            <a:off x="5748200" y="1270950"/>
            <a:ext cx="3195600" cy="26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Actor"/>
              <a:ea typeface="Actor"/>
              <a:cs typeface="Actor"/>
              <a:sym typeface="Actor"/>
            </a:endParaRPr>
          </a:p>
        </p:txBody>
      </p:sp>
      <p:sp>
        <p:nvSpPr>
          <p:cNvPr id="87" name="Google Shape;87;p16"/>
          <p:cNvSpPr/>
          <p:nvPr/>
        </p:nvSpPr>
        <p:spPr>
          <a:xfrm>
            <a:off x="88050" y="106063"/>
            <a:ext cx="8967900" cy="4931400"/>
          </a:xfrm>
          <a:prstGeom prst="rect">
            <a:avLst/>
          </a:prstGeom>
          <a:noFill/>
          <a:ln cap="flat" cmpd="sng" w="38100">
            <a:solidFill>
              <a:srgbClr val="B17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88" name="Google Shape;88;p16"/>
          <p:cNvSpPr/>
          <p:nvPr/>
        </p:nvSpPr>
        <p:spPr>
          <a:xfrm>
            <a:off x="167400" y="191113"/>
            <a:ext cx="8809200" cy="4761300"/>
          </a:xfrm>
          <a:prstGeom prst="rect">
            <a:avLst/>
          </a:prstGeom>
          <a:noFill/>
          <a:ln cap="flat" cmpd="sng" w="38100">
            <a:solidFill>
              <a:srgbClr val="D997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BDB"/>
        </a:solidFill>
      </p:bgPr>
    </p:bg>
    <p:spTree>
      <p:nvGrpSpPr>
        <p:cNvPr id="92" name="Shape 92"/>
        <p:cNvGrpSpPr/>
        <p:nvPr/>
      </p:nvGrpSpPr>
      <p:grpSpPr>
        <a:xfrm>
          <a:off x="0" y="0"/>
          <a:ext cx="0" cy="0"/>
          <a:chOff x="0" y="0"/>
          <a:chExt cx="0" cy="0"/>
        </a:xfrm>
      </p:grpSpPr>
      <p:sp>
        <p:nvSpPr>
          <p:cNvPr id="93" name="Google Shape;93;p17"/>
          <p:cNvSpPr txBox="1"/>
          <p:nvPr/>
        </p:nvSpPr>
        <p:spPr>
          <a:xfrm>
            <a:off x="328800" y="161075"/>
            <a:ext cx="8486400" cy="9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Actor"/>
                <a:ea typeface="Actor"/>
                <a:cs typeface="Actor"/>
                <a:sym typeface="Actor"/>
              </a:rPr>
              <a:t>STUDENT SCORES GROUPED BY CONFIDENCE PER CHAPTER</a:t>
            </a:r>
            <a:endParaRPr b="1" sz="2400">
              <a:solidFill>
                <a:schemeClr val="dk2"/>
              </a:solidFill>
              <a:latin typeface="Actor"/>
              <a:ea typeface="Actor"/>
              <a:cs typeface="Actor"/>
              <a:sym typeface="Actor"/>
            </a:endParaRPr>
          </a:p>
        </p:txBody>
      </p:sp>
      <p:pic>
        <p:nvPicPr>
          <p:cNvPr id="94" name="Google Shape;94;p17"/>
          <p:cNvPicPr preferRelativeResize="0"/>
          <p:nvPr/>
        </p:nvPicPr>
        <p:blipFill>
          <a:blip r:embed="rId3">
            <a:alphaModFix/>
          </a:blip>
          <a:stretch>
            <a:fillRect/>
          </a:stretch>
        </p:blipFill>
        <p:spPr>
          <a:xfrm>
            <a:off x="1504713" y="837825"/>
            <a:ext cx="6134567" cy="3682226"/>
          </a:xfrm>
          <a:prstGeom prst="rect">
            <a:avLst/>
          </a:prstGeom>
          <a:noFill/>
          <a:ln>
            <a:noFill/>
          </a:ln>
        </p:spPr>
      </p:pic>
      <p:pic>
        <p:nvPicPr>
          <p:cNvPr id="95" name="Google Shape;95;p17"/>
          <p:cNvPicPr preferRelativeResize="0"/>
          <p:nvPr/>
        </p:nvPicPr>
        <p:blipFill>
          <a:blip r:embed="rId4">
            <a:alphaModFix/>
          </a:blip>
          <a:stretch>
            <a:fillRect/>
          </a:stretch>
        </p:blipFill>
        <p:spPr>
          <a:xfrm>
            <a:off x="1504725" y="837825"/>
            <a:ext cx="6134551" cy="3682226"/>
          </a:xfrm>
          <a:prstGeom prst="rect">
            <a:avLst/>
          </a:prstGeom>
          <a:noFill/>
          <a:ln>
            <a:noFill/>
          </a:ln>
        </p:spPr>
      </p:pic>
      <p:pic>
        <p:nvPicPr>
          <p:cNvPr id="96" name="Google Shape;96;p17"/>
          <p:cNvPicPr preferRelativeResize="0"/>
          <p:nvPr/>
        </p:nvPicPr>
        <p:blipFill>
          <a:blip r:embed="rId5">
            <a:alphaModFix/>
          </a:blip>
          <a:stretch>
            <a:fillRect/>
          </a:stretch>
        </p:blipFill>
        <p:spPr>
          <a:xfrm>
            <a:off x="1504725" y="837825"/>
            <a:ext cx="6134571" cy="3682224"/>
          </a:xfrm>
          <a:prstGeom prst="rect">
            <a:avLst/>
          </a:prstGeom>
          <a:noFill/>
          <a:ln>
            <a:noFill/>
          </a:ln>
        </p:spPr>
      </p:pic>
      <p:pic>
        <p:nvPicPr>
          <p:cNvPr id="97" name="Google Shape;97;p17"/>
          <p:cNvPicPr preferRelativeResize="0"/>
          <p:nvPr/>
        </p:nvPicPr>
        <p:blipFill>
          <a:blip r:embed="rId6">
            <a:alphaModFix/>
          </a:blip>
          <a:stretch>
            <a:fillRect/>
          </a:stretch>
        </p:blipFill>
        <p:spPr>
          <a:xfrm>
            <a:off x="1504725" y="837825"/>
            <a:ext cx="6134575" cy="3682239"/>
          </a:xfrm>
          <a:prstGeom prst="rect">
            <a:avLst/>
          </a:prstGeom>
          <a:noFill/>
          <a:ln>
            <a:noFill/>
          </a:ln>
        </p:spPr>
      </p:pic>
      <p:sp>
        <p:nvSpPr>
          <p:cNvPr id="98" name="Google Shape;98;p17"/>
          <p:cNvSpPr/>
          <p:nvPr/>
        </p:nvSpPr>
        <p:spPr>
          <a:xfrm>
            <a:off x="4420513" y="4690400"/>
            <a:ext cx="303000" cy="303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9" name="Google Shape;99;p17"/>
          <p:cNvPicPr preferRelativeResize="0"/>
          <p:nvPr/>
        </p:nvPicPr>
        <p:blipFill>
          <a:blip r:embed="rId7">
            <a:alphaModFix/>
          </a:blip>
          <a:stretch>
            <a:fillRect/>
          </a:stretch>
        </p:blipFill>
        <p:spPr>
          <a:xfrm>
            <a:off x="1504725" y="837825"/>
            <a:ext cx="6418357" cy="3852574"/>
          </a:xfrm>
          <a:prstGeom prst="rect">
            <a:avLst/>
          </a:prstGeom>
          <a:noFill/>
          <a:ln>
            <a:noFill/>
          </a:ln>
        </p:spPr>
      </p:pic>
      <p:pic>
        <p:nvPicPr>
          <p:cNvPr id="100" name="Google Shape;100;p17"/>
          <p:cNvPicPr preferRelativeResize="0"/>
          <p:nvPr/>
        </p:nvPicPr>
        <p:blipFill>
          <a:blip r:embed="rId8">
            <a:alphaModFix/>
          </a:blip>
          <a:stretch>
            <a:fillRect/>
          </a:stretch>
        </p:blipFill>
        <p:spPr>
          <a:xfrm>
            <a:off x="1504725" y="837825"/>
            <a:ext cx="6418349" cy="3852555"/>
          </a:xfrm>
          <a:prstGeom prst="rect">
            <a:avLst/>
          </a:prstGeom>
          <a:noFill/>
          <a:ln>
            <a:noFill/>
          </a:ln>
        </p:spPr>
      </p:pic>
      <p:pic>
        <p:nvPicPr>
          <p:cNvPr id="101" name="Google Shape;101;p17"/>
          <p:cNvPicPr preferRelativeResize="0"/>
          <p:nvPr/>
        </p:nvPicPr>
        <p:blipFill>
          <a:blip r:embed="rId9">
            <a:alphaModFix/>
          </a:blip>
          <a:stretch>
            <a:fillRect/>
          </a:stretch>
        </p:blipFill>
        <p:spPr>
          <a:xfrm>
            <a:off x="1504725" y="837825"/>
            <a:ext cx="6418349" cy="3852562"/>
          </a:xfrm>
          <a:prstGeom prst="rect">
            <a:avLst/>
          </a:prstGeom>
          <a:noFill/>
          <a:ln>
            <a:noFill/>
          </a:ln>
        </p:spPr>
      </p:pic>
      <p:pic>
        <p:nvPicPr>
          <p:cNvPr id="102" name="Google Shape;102;p17"/>
          <p:cNvPicPr preferRelativeResize="0"/>
          <p:nvPr/>
        </p:nvPicPr>
        <p:blipFill>
          <a:blip r:embed="rId10">
            <a:alphaModFix/>
          </a:blip>
          <a:stretch>
            <a:fillRect/>
          </a:stretch>
        </p:blipFill>
        <p:spPr>
          <a:xfrm>
            <a:off x="1504725" y="837825"/>
            <a:ext cx="6418349" cy="3852574"/>
          </a:xfrm>
          <a:prstGeom prst="rect">
            <a:avLst/>
          </a:prstGeom>
          <a:noFill/>
          <a:ln>
            <a:noFill/>
          </a:ln>
        </p:spPr>
      </p:pic>
      <p:pic>
        <p:nvPicPr>
          <p:cNvPr id="103" name="Google Shape;103;p17"/>
          <p:cNvPicPr preferRelativeResize="0"/>
          <p:nvPr/>
        </p:nvPicPr>
        <p:blipFill>
          <a:blip r:embed="rId11">
            <a:alphaModFix/>
          </a:blip>
          <a:stretch>
            <a:fillRect/>
          </a:stretch>
        </p:blipFill>
        <p:spPr>
          <a:xfrm>
            <a:off x="1504725" y="837825"/>
            <a:ext cx="6418349" cy="3852542"/>
          </a:xfrm>
          <a:prstGeom prst="rect">
            <a:avLst/>
          </a:prstGeom>
          <a:noFill/>
          <a:ln>
            <a:noFill/>
          </a:ln>
        </p:spPr>
      </p:pic>
      <p:pic>
        <p:nvPicPr>
          <p:cNvPr id="104" name="Google Shape;104;p17"/>
          <p:cNvPicPr preferRelativeResize="0"/>
          <p:nvPr/>
        </p:nvPicPr>
        <p:blipFill>
          <a:blip r:embed="rId12">
            <a:alphaModFix/>
          </a:blip>
          <a:stretch>
            <a:fillRect/>
          </a:stretch>
        </p:blipFill>
        <p:spPr>
          <a:xfrm>
            <a:off x="1504725" y="837825"/>
            <a:ext cx="6418349" cy="3852567"/>
          </a:xfrm>
          <a:prstGeom prst="rect">
            <a:avLst/>
          </a:prstGeom>
          <a:noFill/>
          <a:ln>
            <a:noFill/>
          </a:ln>
        </p:spPr>
      </p:pic>
      <p:pic>
        <p:nvPicPr>
          <p:cNvPr id="105" name="Google Shape;105;p17"/>
          <p:cNvPicPr preferRelativeResize="0"/>
          <p:nvPr/>
        </p:nvPicPr>
        <p:blipFill>
          <a:blip r:embed="rId13">
            <a:alphaModFix/>
          </a:blip>
          <a:stretch>
            <a:fillRect/>
          </a:stretch>
        </p:blipFill>
        <p:spPr>
          <a:xfrm>
            <a:off x="1504725" y="837825"/>
            <a:ext cx="6418349" cy="3852550"/>
          </a:xfrm>
          <a:prstGeom prst="rect">
            <a:avLst/>
          </a:prstGeom>
          <a:noFill/>
          <a:ln>
            <a:noFill/>
          </a:ln>
        </p:spPr>
      </p:pic>
      <p:pic>
        <p:nvPicPr>
          <p:cNvPr id="106" name="Google Shape;106;p17"/>
          <p:cNvPicPr preferRelativeResize="0"/>
          <p:nvPr/>
        </p:nvPicPr>
        <p:blipFill>
          <a:blip r:embed="rId14">
            <a:alphaModFix/>
          </a:blip>
          <a:stretch>
            <a:fillRect/>
          </a:stretch>
        </p:blipFill>
        <p:spPr>
          <a:xfrm>
            <a:off x="1504725" y="837838"/>
            <a:ext cx="6418349" cy="3852549"/>
          </a:xfrm>
          <a:prstGeom prst="rect">
            <a:avLst/>
          </a:prstGeom>
          <a:noFill/>
          <a:ln>
            <a:noFill/>
          </a:ln>
        </p:spPr>
      </p:pic>
      <p:sp>
        <p:nvSpPr>
          <p:cNvPr id="107" name="Google Shape;107;p17"/>
          <p:cNvSpPr/>
          <p:nvPr/>
        </p:nvSpPr>
        <p:spPr>
          <a:xfrm>
            <a:off x="88050" y="106063"/>
            <a:ext cx="8967900" cy="4931400"/>
          </a:xfrm>
          <a:prstGeom prst="rect">
            <a:avLst/>
          </a:prstGeom>
          <a:noFill/>
          <a:ln cap="flat" cmpd="sng" w="38100">
            <a:solidFill>
              <a:srgbClr val="D997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108" name="Google Shape;108;p17"/>
          <p:cNvSpPr/>
          <p:nvPr/>
        </p:nvSpPr>
        <p:spPr>
          <a:xfrm>
            <a:off x="167400" y="191113"/>
            <a:ext cx="8809200" cy="4761300"/>
          </a:xfrm>
          <a:prstGeom prst="rect">
            <a:avLst/>
          </a:prstGeom>
          <a:noFill/>
          <a:ln cap="flat" cmpd="sng" w="38100">
            <a:solidFill>
              <a:srgbClr val="ABDDD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30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55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par>
                          <p:cTn fill="hold">
                            <p:stCondLst>
                              <p:cond delay="80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105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par>
                          <p:cTn fill="hold">
                            <p:stCondLst>
                              <p:cond delay="130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par>
                          <p:cTn fill="hold">
                            <p:stCondLst>
                              <p:cond delay="155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185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210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23500"/>
                            </p:stCondLst>
                            <p:childTnLst>
                              <p:par>
                                <p:cTn fill="hold" nodeType="afterEffect" presetClass="emph" presetID="8" presetSubtype="0">
                                  <p:stCondLst>
                                    <p:cond delay="0"/>
                                  </p:stCondLst>
                                  <p:childTnLst>
                                    <p:animRot by="-21600000">
                                      <p:cBhvr>
                                        <p:cTn dur="2000" fill="hold"/>
                                        <p:tgtEl>
                                          <p:spTgt spid="98"/>
                                        </p:tgtEl>
                                        <p:attrNameLst>
                                          <p:attrName>r</p:attrName>
                                        </p:attrNameLst>
                                      </p:cBhvr>
                                    </p:animRo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BDB"/>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378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chemeClr val="dk2"/>
                </a:solidFill>
                <a:latin typeface="Actor"/>
                <a:ea typeface="Actor"/>
                <a:cs typeface="Actor"/>
                <a:sym typeface="Actor"/>
              </a:rPr>
              <a:t>Steps for teachers to increase engagement</a:t>
            </a:r>
            <a:endParaRPr b="1" sz="3020">
              <a:solidFill>
                <a:schemeClr val="dk2"/>
              </a:solidFill>
              <a:latin typeface="Actor"/>
              <a:ea typeface="Actor"/>
              <a:cs typeface="Actor"/>
              <a:sym typeface="Actor"/>
            </a:endParaRPr>
          </a:p>
        </p:txBody>
      </p:sp>
      <p:sp>
        <p:nvSpPr>
          <p:cNvPr id="114" name="Google Shape;114;p18"/>
          <p:cNvSpPr txBox="1"/>
          <p:nvPr>
            <p:ph idx="1" type="body"/>
          </p:nvPr>
        </p:nvSpPr>
        <p:spPr>
          <a:xfrm>
            <a:off x="1302300" y="1403250"/>
            <a:ext cx="8520600" cy="2337000"/>
          </a:xfrm>
          <a:prstGeom prst="rect">
            <a:avLst/>
          </a:prstGeom>
        </p:spPr>
        <p:txBody>
          <a:bodyPr anchorCtr="0" anchor="t" bIns="91425" lIns="91425" spcFirstLastPara="1" rIns="91425" wrap="square" tIns="91425">
            <a:noAutofit/>
          </a:bodyPr>
          <a:lstStyle/>
          <a:p>
            <a:pPr indent="-377031" lvl="0" marL="457200" rtl="0" algn="l">
              <a:lnSpc>
                <a:spcPct val="80000"/>
              </a:lnSpc>
              <a:spcBef>
                <a:spcPts val="0"/>
              </a:spcBef>
              <a:spcAft>
                <a:spcPts val="0"/>
              </a:spcAft>
              <a:buClr>
                <a:schemeClr val="dk1"/>
              </a:buClr>
              <a:buSzPts val="2338"/>
              <a:buFont typeface="Actor"/>
              <a:buAutoNum type="arabicPeriod"/>
            </a:pPr>
            <a:r>
              <a:rPr lang="en" sz="2337">
                <a:solidFill>
                  <a:schemeClr val="dk1"/>
                </a:solidFill>
                <a:latin typeface="Actor"/>
                <a:ea typeface="Actor"/>
                <a:cs typeface="Actor"/>
                <a:sym typeface="Actor"/>
              </a:rPr>
              <a:t> Mandatory Assignments</a:t>
            </a:r>
            <a:endParaRPr sz="2337">
              <a:solidFill>
                <a:schemeClr val="dk1"/>
              </a:solidFill>
              <a:latin typeface="Actor"/>
              <a:ea typeface="Actor"/>
              <a:cs typeface="Actor"/>
              <a:sym typeface="Actor"/>
            </a:endParaRPr>
          </a:p>
          <a:p>
            <a:pPr indent="0" lvl="0" marL="0" rtl="0" algn="l">
              <a:lnSpc>
                <a:spcPct val="80000"/>
              </a:lnSpc>
              <a:spcBef>
                <a:spcPts val="1200"/>
              </a:spcBef>
              <a:spcAft>
                <a:spcPts val="0"/>
              </a:spcAft>
              <a:buSzPts val="688"/>
              <a:buNone/>
            </a:pPr>
            <a:r>
              <a:t/>
            </a:r>
            <a:endParaRPr sz="2337">
              <a:solidFill>
                <a:schemeClr val="dk1"/>
              </a:solidFill>
              <a:latin typeface="Actor"/>
              <a:ea typeface="Actor"/>
              <a:cs typeface="Actor"/>
              <a:sym typeface="Actor"/>
            </a:endParaRPr>
          </a:p>
          <a:p>
            <a:pPr indent="0" lvl="0" marL="0" rtl="0" algn="l">
              <a:lnSpc>
                <a:spcPct val="80000"/>
              </a:lnSpc>
              <a:spcBef>
                <a:spcPts val="1200"/>
              </a:spcBef>
              <a:spcAft>
                <a:spcPts val="0"/>
              </a:spcAft>
              <a:buSzPts val="688"/>
              <a:buNone/>
            </a:pPr>
            <a:r>
              <a:t/>
            </a:r>
            <a:endParaRPr sz="2337">
              <a:solidFill>
                <a:schemeClr val="dk1"/>
              </a:solidFill>
              <a:latin typeface="Actor"/>
              <a:ea typeface="Actor"/>
              <a:cs typeface="Actor"/>
              <a:sym typeface="Actor"/>
            </a:endParaRPr>
          </a:p>
          <a:p>
            <a:pPr indent="-377031" lvl="0" marL="457200" rtl="0" algn="l">
              <a:lnSpc>
                <a:spcPct val="80000"/>
              </a:lnSpc>
              <a:spcBef>
                <a:spcPts val="1200"/>
              </a:spcBef>
              <a:spcAft>
                <a:spcPts val="0"/>
              </a:spcAft>
              <a:buClr>
                <a:schemeClr val="dk1"/>
              </a:buClr>
              <a:buSzPts val="2338"/>
              <a:buFont typeface="Actor"/>
              <a:buAutoNum type="arabicPeriod"/>
            </a:pPr>
            <a:r>
              <a:rPr lang="en" sz="2337">
                <a:solidFill>
                  <a:schemeClr val="dk1"/>
                </a:solidFill>
                <a:latin typeface="Actor"/>
                <a:ea typeface="Actor"/>
                <a:cs typeface="Actor"/>
                <a:sym typeface="Actor"/>
              </a:rPr>
              <a:t> Group Assignments</a:t>
            </a:r>
            <a:endParaRPr sz="2337">
              <a:solidFill>
                <a:schemeClr val="dk1"/>
              </a:solidFill>
              <a:latin typeface="Actor"/>
              <a:ea typeface="Actor"/>
              <a:cs typeface="Actor"/>
              <a:sym typeface="Actor"/>
            </a:endParaRPr>
          </a:p>
          <a:p>
            <a:pPr indent="0" lvl="0" marL="0" rtl="0" algn="l">
              <a:lnSpc>
                <a:spcPct val="80000"/>
              </a:lnSpc>
              <a:spcBef>
                <a:spcPts val="1200"/>
              </a:spcBef>
              <a:spcAft>
                <a:spcPts val="0"/>
              </a:spcAft>
              <a:buSzPts val="688"/>
              <a:buNone/>
            </a:pPr>
            <a:r>
              <a:t/>
            </a:r>
            <a:endParaRPr sz="2337">
              <a:solidFill>
                <a:schemeClr val="dk1"/>
              </a:solidFill>
              <a:latin typeface="Actor"/>
              <a:ea typeface="Actor"/>
              <a:cs typeface="Actor"/>
              <a:sym typeface="Actor"/>
            </a:endParaRPr>
          </a:p>
          <a:p>
            <a:pPr indent="0" lvl="0" marL="0" rtl="0" algn="l">
              <a:lnSpc>
                <a:spcPct val="80000"/>
              </a:lnSpc>
              <a:spcBef>
                <a:spcPts val="1200"/>
              </a:spcBef>
              <a:spcAft>
                <a:spcPts val="0"/>
              </a:spcAft>
              <a:buSzPts val="688"/>
              <a:buNone/>
            </a:pPr>
            <a:r>
              <a:t/>
            </a:r>
            <a:endParaRPr sz="2337">
              <a:solidFill>
                <a:schemeClr val="dk1"/>
              </a:solidFill>
              <a:latin typeface="Actor"/>
              <a:ea typeface="Actor"/>
              <a:cs typeface="Actor"/>
              <a:sym typeface="Actor"/>
            </a:endParaRPr>
          </a:p>
          <a:p>
            <a:pPr indent="-377031" lvl="0" marL="457200" rtl="0" algn="l">
              <a:lnSpc>
                <a:spcPct val="80000"/>
              </a:lnSpc>
              <a:spcBef>
                <a:spcPts val="1200"/>
              </a:spcBef>
              <a:spcAft>
                <a:spcPts val="0"/>
              </a:spcAft>
              <a:buClr>
                <a:schemeClr val="dk1"/>
              </a:buClr>
              <a:buSzPts val="2338"/>
              <a:buFont typeface="Actor"/>
              <a:buAutoNum type="arabicPeriod"/>
            </a:pPr>
            <a:r>
              <a:rPr lang="en" sz="2337">
                <a:solidFill>
                  <a:schemeClr val="dk1"/>
                </a:solidFill>
                <a:latin typeface="Actor"/>
                <a:ea typeface="Actor"/>
                <a:cs typeface="Actor"/>
                <a:sym typeface="Actor"/>
              </a:rPr>
              <a:t> Adaptable study strategies</a:t>
            </a:r>
            <a:endParaRPr sz="2337">
              <a:solidFill>
                <a:schemeClr val="dk1"/>
              </a:solidFill>
              <a:latin typeface="Actor"/>
              <a:ea typeface="Actor"/>
              <a:cs typeface="Actor"/>
              <a:sym typeface="Actor"/>
            </a:endParaRPr>
          </a:p>
        </p:txBody>
      </p:sp>
      <p:sp>
        <p:nvSpPr>
          <p:cNvPr id="115" name="Google Shape;115;p18"/>
          <p:cNvSpPr/>
          <p:nvPr/>
        </p:nvSpPr>
        <p:spPr>
          <a:xfrm>
            <a:off x="1149900" y="1403250"/>
            <a:ext cx="479700" cy="461100"/>
          </a:xfrm>
          <a:prstGeom prst="ellipse">
            <a:avLst/>
          </a:prstGeom>
          <a:solidFill>
            <a:srgbClr val="B17729"/>
          </a:solidFill>
          <a:ln cap="flat" cmpd="sng" w="9525">
            <a:solidFill>
              <a:srgbClr val="D997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8"/>
          <p:cNvSpPr/>
          <p:nvPr/>
        </p:nvSpPr>
        <p:spPr>
          <a:xfrm>
            <a:off x="1149900" y="4002450"/>
            <a:ext cx="479700" cy="461100"/>
          </a:xfrm>
          <a:prstGeom prst="ellipse">
            <a:avLst/>
          </a:prstGeom>
          <a:solidFill>
            <a:srgbClr val="F2AD00"/>
          </a:solidFill>
          <a:ln cap="flat" cmpd="sng" w="19050">
            <a:solidFill>
              <a:srgbClr val="B17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8"/>
          <p:cNvSpPr/>
          <p:nvPr/>
        </p:nvSpPr>
        <p:spPr>
          <a:xfrm>
            <a:off x="1149900" y="2702850"/>
            <a:ext cx="479700" cy="461100"/>
          </a:xfrm>
          <a:prstGeom prst="ellipse">
            <a:avLst/>
          </a:prstGeom>
          <a:solidFill>
            <a:srgbClr val="ABDDDE"/>
          </a:solidFill>
          <a:ln cap="flat" cmpd="sng" w="19050">
            <a:solidFill>
              <a:srgbClr val="046C9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8"/>
          <p:cNvSpPr txBox="1"/>
          <p:nvPr/>
        </p:nvSpPr>
        <p:spPr>
          <a:xfrm>
            <a:off x="1149900" y="1384050"/>
            <a:ext cx="479700" cy="480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1200"/>
              </a:spcAft>
              <a:buNone/>
            </a:pPr>
            <a:r>
              <a:rPr b="1" lang="en" sz="2400">
                <a:latin typeface="Bebas Neue"/>
                <a:ea typeface="Bebas Neue"/>
                <a:cs typeface="Bebas Neue"/>
                <a:sym typeface="Bebas Neue"/>
              </a:rPr>
              <a:t>1.</a:t>
            </a:r>
            <a:endParaRPr b="1" sz="2400">
              <a:latin typeface="Bebas Neue"/>
              <a:ea typeface="Bebas Neue"/>
              <a:cs typeface="Bebas Neue"/>
              <a:sym typeface="Bebas Neue"/>
            </a:endParaRPr>
          </a:p>
        </p:txBody>
      </p:sp>
      <p:sp>
        <p:nvSpPr>
          <p:cNvPr id="119" name="Google Shape;119;p18"/>
          <p:cNvSpPr txBox="1"/>
          <p:nvPr/>
        </p:nvSpPr>
        <p:spPr>
          <a:xfrm>
            <a:off x="1149900" y="2693250"/>
            <a:ext cx="479700" cy="480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1200"/>
              </a:spcAft>
              <a:buNone/>
            </a:pPr>
            <a:r>
              <a:rPr b="1" lang="en" sz="2400">
                <a:latin typeface="Bebas Neue"/>
                <a:ea typeface="Bebas Neue"/>
                <a:cs typeface="Bebas Neue"/>
                <a:sym typeface="Bebas Neue"/>
              </a:rPr>
              <a:t>2</a:t>
            </a:r>
            <a:r>
              <a:rPr b="1" lang="en" sz="2400">
                <a:latin typeface="Bebas Neue"/>
                <a:ea typeface="Bebas Neue"/>
                <a:cs typeface="Bebas Neue"/>
                <a:sym typeface="Bebas Neue"/>
              </a:rPr>
              <a:t>.</a:t>
            </a:r>
            <a:endParaRPr b="1" sz="2400">
              <a:latin typeface="Bebas Neue"/>
              <a:ea typeface="Bebas Neue"/>
              <a:cs typeface="Bebas Neue"/>
              <a:sym typeface="Bebas Neue"/>
            </a:endParaRPr>
          </a:p>
        </p:txBody>
      </p:sp>
      <p:sp>
        <p:nvSpPr>
          <p:cNvPr id="120" name="Google Shape;120;p18"/>
          <p:cNvSpPr txBox="1"/>
          <p:nvPr/>
        </p:nvSpPr>
        <p:spPr>
          <a:xfrm>
            <a:off x="1149900" y="4002450"/>
            <a:ext cx="479700" cy="480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1200"/>
              </a:spcAft>
              <a:buNone/>
            </a:pPr>
            <a:r>
              <a:rPr b="1" lang="en" sz="2400">
                <a:latin typeface="Bebas Neue"/>
                <a:ea typeface="Bebas Neue"/>
                <a:cs typeface="Bebas Neue"/>
                <a:sym typeface="Bebas Neue"/>
              </a:rPr>
              <a:t>3</a:t>
            </a:r>
            <a:r>
              <a:rPr b="1" lang="en" sz="2400">
                <a:latin typeface="Bebas Neue"/>
                <a:ea typeface="Bebas Neue"/>
                <a:cs typeface="Bebas Neue"/>
                <a:sym typeface="Bebas Neue"/>
              </a:rPr>
              <a:t>.</a:t>
            </a:r>
            <a:endParaRPr b="1" sz="2400">
              <a:latin typeface="Bebas Neue"/>
              <a:ea typeface="Bebas Neue"/>
              <a:cs typeface="Bebas Neue"/>
              <a:sym typeface="Bebas Neue"/>
            </a:endParaRPr>
          </a:p>
        </p:txBody>
      </p:sp>
      <p:grpSp>
        <p:nvGrpSpPr>
          <p:cNvPr id="121" name="Google Shape;121;p18"/>
          <p:cNvGrpSpPr/>
          <p:nvPr/>
        </p:nvGrpSpPr>
        <p:grpSpPr>
          <a:xfrm>
            <a:off x="5930128" y="3915973"/>
            <a:ext cx="645901" cy="653262"/>
            <a:chOff x="-40745125" y="3632900"/>
            <a:chExt cx="318225" cy="289875"/>
          </a:xfrm>
        </p:grpSpPr>
        <p:sp>
          <p:nvSpPr>
            <p:cNvPr id="122" name="Google Shape;122;p18"/>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rgbClr val="00A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8"/>
          <p:cNvGrpSpPr/>
          <p:nvPr/>
        </p:nvGrpSpPr>
        <p:grpSpPr>
          <a:xfrm>
            <a:off x="5809021" y="2458113"/>
            <a:ext cx="888110" cy="803197"/>
            <a:chOff x="583100" y="3982600"/>
            <a:chExt cx="296175" cy="296175"/>
          </a:xfrm>
        </p:grpSpPr>
        <p:sp>
          <p:nvSpPr>
            <p:cNvPr id="130" name="Google Shape;130;p18"/>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D997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8"/>
          <p:cNvSpPr/>
          <p:nvPr/>
        </p:nvSpPr>
        <p:spPr>
          <a:xfrm>
            <a:off x="5930128" y="1222608"/>
            <a:ext cx="645907" cy="803183"/>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046C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8050" y="106063"/>
            <a:ext cx="8967900" cy="4931400"/>
          </a:xfrm>
          <a:prstGeom prst="rect">
            <a:avLst/>
          </a:prstGeom>
          <a:noFill/>
          <a:ln cap="flat" cmpd="sng" w="38100">
            <a:solidFill>
              <a:srgbClr val="00A08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
        <p:nvSpPr>
          <p:cNvPr id="139" name="Google Shape;139;p18"/>
          <p:cNvSpPr/>
          <p:nvPr/>
        </p:nvSpPr>
        <p:spPr>
          <a:xfrm>
            <a:off x="167400" y="191113"/>
            <a:ext cx="8809200" cy="4761300"/>
          </a:xfrm>
          <a:prstGeom prst="rect">
            <a:avLst/>
          </a:prstGeom>
          <a:noFill/>
          <a:ln cap="flat" cmpd="sng" w="38100">
            <a:solidFill>
              <a:srgbClr val="B17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F7D9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BDB"/>
        </a:soli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529650" y="395750"/>
            <a:ext cx="808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6020">
                <a:solidFill>
                  <a:schemeClr val="dk2"/>
                </a:solidFill>
                <a:latin typeface="Actor"/>
                <a:ea typeface="Actor"/>
                <a:cs typeface="Actor"/>
                <a:sym typeface="Actor"/>
              </a:rPr>
              <a:t>Thank you for listening</a:t>
            </a:r>
            <a:endParaRPr b="1" sz="6020">
              <a:solidFill>
                <a:schemeClr val="dk2"/>
              </a:solidFill>
              <a:latin typeface="Actor"/>
              <a:ea typeface="Actor"/>
              <a:cs typeface="Actor"/>
              <a:sym typeface="Actor"/>
            </a:endParaRPr>
          </a:p>
        </p:txBody>
      </p:sp>
      <p:pic>
        <p:nvPicPr>
          <p:cNvPr id="145" name="Google Shape;145;p19"/>
          <p:cNvPicPr preferRelativeResize="0"/>
          <p:nvPr/>
        </p:nvPicPr>
        <p:blipFill>
          <a:blip r:embed="rId3">
            <a:alphaModFix/>
          </a:blip>
          <a:stretch>
            <a:fillRect/>
          </a:stretch>
        </p:blipFill>
        <p:spPr>
          <a:xfrm>
            <a:off x="1683025" y="1827800"/>
            <a:ext cx="5777950" cy="228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