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0" r:id="rId7"/>
    <p:sldId id="273" r:id="rId8"/>
    <p:sldId id="272" r:id="rId9"/>
    <p:sldId id="263" r:id="rId10"/>
    <p:sldId id="274" r:id="rId11"/>
    <p:sldId id="275" r:id="rId12"/>
    <p:sldId id="276" r:id="rId13"/>
    <p:sldId id="277" r:id="rId14"/>
    <p:sldId id="264" r:id="rId15"/>
    <p:sldId id="279" r:id="rId16"/>
    <p:sldId id="265" r:id="rId17"/>
    <p:sldId id="266" r:id="rId18"/>
    <p:sldId id="280" r:id="rId19"/>
  </p:sldIdLst>
  <p:sldSz cx="9144000" cy="5143500" type="screen16x9"/>
  <p:notesSz cx="6858000" cy="9144000"/>
  <p:embeddedFontLs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48213516-1ED1-2BA0-4CC5-FB7148D55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6C3FDA0F-AC58-62DE-663E-2F0422FEB8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C98F413F-3E74-131B-89A9-051AEBA855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563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FEEA561E-ACC4-0ED0-F436-2ABBFC305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C7B62440-9FB0-449D-C79E-56A6582D8E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36B290A2-41EA-EF40-4649-9F830DD1EF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792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C2E932D1-E7CC-1E9E-3575-FC690A29D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68E2281A-E358-F77F-142D-5356336D6B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958CDBD3-757C-E571-425F-F6B8BD669A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062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6A01EB0A-A86A-889E-0B51-02411EE14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42E37C74-7C37-FBF3-BBE6-0C41BD090B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B6FBF06F-646F-6146-01F4-77A4ACAAC2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984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90C1D1B7-88E3-7AD5-7755-D6E542F3E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21999A90-2923-C7F8-230B-8EBD731132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20E7208E-3823-4922-1A27-DAC4EE8F54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570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E0BC7EB3-99EC-6A27-B098-2951ABE87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66F7C181-2D12-695E-1D86-16A612D561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E39F959E-A555-F0EA-F253-FF05516E7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0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5A382B7-6273-6A15-8673-FBAFAED71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E8921B7A-13C4-0859-1B40-4B96B92CF3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976B17D9-569D-8B18-9093-70E9F7BB3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67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58A8CF4D-CE84-BF31-8114-C21FAE6E3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6A590248-D8AD-FCDA-C09A-EB6F6C8749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CFE8FC46-4C23-786A-FF09-8CAA8FFB9A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30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75034FDF-946E-1AA9-4FC8-6AFEBBDB8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E89505FF-1E2C-5C90-458C-598659AC03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4C489B54-0F90-09BD-EE02-F40261735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294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02567"/>
            <a:ext cx="3772967" cy="19669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Дослідження</a:t>
            </a:r>
            <a:r>
              <a:rPr lang="ru-RU" sz="2400" dirty="0"/>
              <a:t> </a:t>
            </a:r>
            <a:r>
              <a:rPr lang="ru-RU" sz="2400" dirty="0" err="1"/>
              <a:t>методів</a:t>
            </a:r>
            <a:r>
              <a:rPr lang="ru-RU" sz="2400" dirty="0"/>
              <a:t> </a:t>
            </a:r>
            <a:r>
              <a:rPr lang="ru-RU" sz="2400" dirty="0" err="1"/>
              <a:t>програмної</a:t>
            </a:r>
            <a:r>
              <a:rPr lang="ru-RU" sz="2400" dirty="0"/>
              <a:t> </a:t>
            </a:r>
            <a:r>
              <a:rPr lang="ru-RU" sz="2400" dirty="0" err="1"/>
              <a:t>оптимізації</a:t>
            </a:r>
            <a:br>
              <a:rPr lang="ru-RU" sz="2400" dirty="0"/>
            </a:br>
            <a:r>
              <a:rPr lang="ru-RU" sz="2400" dirty="0" err="1"/>
              <a:t>завантаження</a:t>
            </a:r>
            <a:r>
              <a:rPr lang="ru-RU" sz="2400" dirty="0"/>
              <a:t> </a:t>
            </a:r>
            <a:r>
              <a:rPr lang="ru-RU" sz="2400" dirty="0" err="1"/>
              <a:t>сайтів</a:t>
            </a:r>
            <a:r>
              <a:rPr lang="ru-RU" sz="2400" dirty="0"/>
              <a:t> на </a:t>
            </a:r>
            <a:r>
              <a:rPr lang="ru-RU" sz="2400" dirty="0" err="1"/>
              <a:t>формування</a:t>
            </a:r>
            <a:r>
              <a:rPr lang="ru-RU" sz="2400" dirty="0"/>
              <a:t> </a:t>
            </a:r>
            <a:r>
              <a:rPr lang="ru-RU" sz="2400" dirty="0" err="1"/>
              <a:t>досвіду</a:t>
            </a:r>
            <a:r>
              <a:rPr lang="ru-RU" sz="2400" dirty="0"/>
              <a:t> </a:t>
            </a:r>
            <a:r>
              <a:rPr lang="ru-RU" sz="2400" dirty="0" err="1"/>
              <a:t>користувачів</a:t>
            </a:r>
            <a:endParaRPr lang="ru-RU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710389" y="3707487"/>
            <a:ext cx="4808823" cy="150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ст. гр. ІПЗм-23-1 </a:t>
            </a:r>
            <a:r>
              <a:rPr lang="uk-UA" dirty="0" err="1"/>
              <a:t>Нуралієва</a:t>
            </a:r>
            <a:r>
              <a:rPr lang="uk-UA" dirty="0"/>
              <a:t> Л.М.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 к.т.н, доцент каф. ПІ Назаров О.С.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11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B1AA0EE2-5454-956B-2142-0A22808A4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3E9B68AC-4F97-AB71-07C0-0EFECED5DF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614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Сутність експерименту</a:t>
            </a:r>
            <a:endParaRPr sz="3200" dirty="0"/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B7F85ABB-5AB9-1353-61D4-144654394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5234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першій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неоптимізованій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версії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всі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ресурси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завантажуються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одразу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включно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великим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навантаженням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Оптимізація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застосована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другої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версії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сайту.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492E7753-F222-6553-DC57-B55E984739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918C10-A266-F495-1296-5195E9ADCC2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2560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1841F2DE-FCE0-02D8-A049-D5BD93B80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7FB67635-39B6-6A4C-21B7-F76173ADC2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Критерії оцінки ефективності</a:t>
            </a:r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5A27EE06-37A1-06B2-8C14-94750A461A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 критеріїв оцінки ефективності входять:</a:t>
            </a: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Продуктивність (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Performance)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 до першого відображення (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Contentful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Paint, FCP)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 до відображення найбільшого елементу (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Largest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Contentful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Paint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LCP)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 до взаємодії (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Blocking Time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TBT)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Стабільність візуального макету (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Cumulative Layout Shift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CLS) 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Візуальне завантаження контенту сторінки (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Speed Index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953484C3-F396-1727-2A91-525737AA5E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36AF83-61F7-84B6-E1FE-E796606B32C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477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DA8F4D20-FFF7-412A-B514-53E7C9F35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EBCF9C46-FE9E-5E73-8609-1541E3BC69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Послідовність експерименту</a:t>
            </a:r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D04DF4B9-7E9D-3CAF-9E18-151C7152B6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Етапи експерименту</a:t>
            </a:r>
          </a:p>
          <a:p>
            <a:pPr marL="285750" indent="-285750">
              <a:spcBef>
                <a:spcPts val="1200"/>
              </a:spcBef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Розгортання двох версій застосунку на локальному сервері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Проведення вимірювань за допомогою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Lighthouse.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Повторення тестів 3 рази для кожної версії з метою усереднення результатів.</a:t>
            </a:r>
          </a:p>
          <a:p>
            <a:pPr marL="285750" indent="-285750">
              <a:spcBef>
                <a:spcPts val="1200"/>
              </a:spcBef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Порівняння отриманих метрик між оптимізованою і неоптимізованою версіями.</a:t>
            </a: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0D4B7404-26C4-62DB-32BF-B547AEADDA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6F3A66-E2CE-897D-915C-87F93493DD9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650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BE8E65D9-EA83-F4C8-A368-101C53B6A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ED2D917D-2E8C-9CB8-887C-99A19D257C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проведеного експерименту</a:t>
            </a:r>
            <a:endParaRPr sz="3200" dirty="0"/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F6E9DDA3-215C-7B27-FC18-5BE26CD3CE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2036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Вимірювання та отримані результати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98035A5E-200C-866C-1CF5-6137C2539E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91244A-9275-3D2D-5A4A-4325CC3C127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EAE5946-99A8-D8BF-38ED-CC7D2B290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5082"/>
              </p:ext>
            </p:extLst>
          </p:nvPr>
        </p:nvGraphicFramePr>
        <p:xfrm>
          <a:off x="439899" y="1504152"/>
          <a:ext cx="8622393" cy="267021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874131">
                  <a:extLst>
                    <a:ext uri="{9D8B030D-6E8A-4147-A177-3AD203B41FA5}">
                      <a16:colId xmlns:a16="http://schemas.microsoft.com/office/drawing/2014/main" val="706018641"/>
                    </a:ext>
                  </a:extLst>
                </a:gridCol>
                <a:gridCol w="2874131">
                  <a:extLst>
                    <a:ext uri="{9D8B030D-6E8A-4147-A177-3AD203B41FA5}">
                      <a16:colId xmlns:a16="http://schemas.microsoft.com/office/drawing/2014/main" val="3689943983"/>
                    </a:ext>
                  </a:extLst>
                </a:gridCol>
                <a:gridCol w="2874131">
                  <a:extLst>
                    <a:ext uri="{9D8B030D-6E8A-4147-A177-3AD203B41FA5}">
                      <a16:colId xmlns:a16="http://schemas.microsoft.com/office/drawing/2014/main" val="3129037936"/>
                    </a:ext>
                  </a:extLst>
                </a:gridCol>
              </a:tblGrid>
              <a:tr h="424875">
                <a:tc>
                  <a:txBody>
                    <a:bodyPr/>
                    <a:lstStyle/>
                    <a:p>
                      <a:r>
                        <a:rPr lang="uk-UA" sz="1600" dirty="0"/>
                        <a:t>Метрика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/>
                        <a:t>Неоптимізована версія</a:t>
                      </a:r>
                      <a:endParaRPr lang="uk-UA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/>
                        <a:t>Оптимізована версія</a:t>
                      </a:r>
                      <a:endParaRPr lang="uk-UA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635101"/>
                  </a:ext>
                </a:extLst>
              </a:tr>
              <a:tr h="352469">
                <a:tc>
                  <a:txBody>
                    <a:bodyPr/>
                    <a:lstStyle/>
                    <a:p>
                      <a:r>
                        <a:rPr lang="en-US" sz="1600" dirty="0"/>
                        <a:t>First </a:t>
                      </a:r>
                      <a:r>
                        <a:rPr lang="en-US" sz="1600" dirty="0" err="1"/>
                        <a:t>Contentful</a:t>
                      </a:r>
                      <a:r>
                        <a:rPr lang="en-US" sz="1600" dirty="0"/>
                        <a:t> Paint (FCP)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1 с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1 с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458570"/>
                  </a:ext>
                </a:extLst>
              </a:tr>
              <a:tr h="352469">
                <a:tc>
                  <a:txBody>
                    <a:bodyPr/>
                    <a:lstStyle/>
                    <a:p>
                      <a:r>
                        <a:rPr lang="en-US" sz="1600" dirty="0"/>
                        <a:t>Largest </a:t>
                      </a:r>
                      <a:r>
                        <a:rPr lang="en-US" sz="1600" dirty="0" err="1"/>
                        <a:t>Contentful</a:t>
                      </a:r>
                      <a:r>
                        <a:rPr lang="en-US" sz="1600" dirty="0"/>
                        <a:t> Paint</a:t>
                      </a:r>
                      <a:r>
                        <a:rPr lang="uk-UA" sz="1600" dirty="0"/>
                        <a:t> </a:t>
                      </a:r>
                      <a:r>
                        <a:rPr lang="en-US" sz="1600" dirty="0"/>
                        <a:t>(LCP)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1.6 с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1.3 с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142298"/>
                  </a:ext>
                </a:extLst>
              </a:tr>
              <a:tr h="352469">
                <a:tc>
                  <a:txBody>
                    <a:bodyPr/>
                    <a:lstStyle/>
                    <a:p>
                      <a:r>
                        <a:rPr lang="en-US" sz="1600" dirty="0"/>
                        <a:t>Total Blocking Time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710 </a:t>
                      </a:r>
                      <a:r>
                        <a:rPr lang="uk-UA" sz="1600" dirty="0"/>
                        <a:t>мс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370 мс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821214"/>
                  </a:ext>
                </a:extLst>
              </a:tr>
              <a:tr h="352469">
                <a:tc>
                  <a:txBody>
                    <a:bodyPr/>
                    <a:lstStyle/>
                    <a:p>
                      <a:r>
                        <a:rPr lang="uk-UA" sz="1600" dirty="0"/>
                        <a:t>Кількість </a:t>
                      </a:r>
                      <a:r>
                        <a:rPr lang="en-US" sz="1600" dirty="0"/>
                        <a:t>HTTP-</a:t>
                      </a:r>
                      <a:r>
                        <a:rPr lang="uk-UA" sz="1600" dirty="0"/>
                        <a:t>запитів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2</a:t>
                      </a:r>
                      <a:endParaRPr lang="ru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2</a:t>
                      </a:r>
                      <a:endParaRPr lang="ru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51810"/>
                  </a:ext>
                </a:extLst>
              </a:tr>
              <a:tr h="608810">
                <a:tc>
                  <a:txBody>
                    <a:bodyPr/>
                    <a:lstStyle/>
                    <a:p>
                      <a:r>
                        <a:rPr lang="en-US" sz="1600"/>
                        <a:t>Lighthouse Performance Score</a:t>
                      </a:r>
                      <a:endParaRPr lang="en-US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8</a:t>
                      </a:r>
                      <a:r>
                        <a:rPr lang="ru-UA" sz="1600" dirty="0"/>
                        <a:t>2/100</a:t>
                      </a:r>
                      <a:endParaRPr lang="ru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UA" sz="1600" dirty="0"/>
                        <a:t>9</a:t>
                      </a:r>
                      <a:r>
                        <a:rPr lang="uk-UA" sz="1600" dirty="0"/>
                        <a:t>1</a:t>
                      </a:r>
                      <a:r>
                        <a:rPr lang="ru-UA" sz="1600" dirty="0"/>
                        <a:t>/100</a:t>
                      </a:r>
                      <a:endParaRPr lang="ru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01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26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Вимірювання неоптимізованої версії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359F38-0B2D-D705-E685-DFF210007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75" y="1064449"/>
            <a:ext cx="3803868" cy="31913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18BBA1-9E43-B2A9-6F13-F8FA750F6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007" y="1064449"/>
            <a:ext cx="4397735" cy="31913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F5C88E6D-9D18-9242-1479-0F472B282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EAFBA4C9-B935-5CEE-344B-491FDD0E3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Вимірювання оптимізованої версії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28B87300-98C2-F082-7F53-7E8EA283B9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D2D160-42BE-42F9-5EF5-27C6FCAA241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40A00B-7116-6352-4DA9-0F0D8269E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75" y="1064449"/>
            <a:ext cx="3809589" cy="32291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D39455-3AFD-41AC-215A-639A2BC67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48" y="1064449"/>
            <a:ext cx="4109724" cy="32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0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sz="1600" dirty="0"/>
              <a:t>Оптимізована версія сайту показала покращення всіх основних метрик:</a:t>
            </a:r>
          </a:p>
          <a:p>
            <a:pPr>
              <a:buNone/>
            </a:pPr>
            <a:endParaRPr lang="uk-UA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Speed Index </a:t>
            </a:r>
            <a:r>
              <a:rPr lang="uk-UA" sz="1600" dirty="0"/>
              <a:t>зменшився на ~23%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Total Blocking Time </a:t>
            </a:r>
            <a:r>
              <a:rPr lang="uk-UA" sz="1600" dirty="0"/>
              <a:t>скоротився на ~48%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Largest </a:t>
            </a:r>
            <a:r>
              <a:rPr lang="en-US" sz="1600" dirty="0" err="1"/>
              <a:t>Contentful</a:t>
            </a:r>
            <a:r>
              <a:rPr lang="en-US" sz="1600" dirty="0"/>
              <a:t> Paint </a:t>
            </a:r>
            <a:r>
              <a:rPr lang="uk-UA" sz="1600" dirty="0"/>
              <a:t>покращився на ~19%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CLS </a:t>
            </a:r>
            <a:r>
              <a:rPr lang="uk-UA" sz="1600" dirty="0"/>
              <a:t>залишився ідеальним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/>
              <a:t>Зменшення часу завантаження та блокування означає, що користувачі швидше бачать і можуть взаємодіяти з контентом. </a:t>
            </a:r>
            <a:endParaRPr sz="16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545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20154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Стаття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методів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програмної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оптимізації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завантаження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сайтів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формування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досвіду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користувачів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опублікована в журналі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uk-UA" sz="1600" b="0" i="0" dirty="0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Біоніка інтелекту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”.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174AC6C1-D6AA-8E29-C6B5-71ED4100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C8293295-4B6E-3ABB-B519-030067FF57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BFC52775-02DA-56C8-3DCF-400F836ABF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630182"/>
            <a:ext cx="85206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700" dirty="0"/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 err="1"/>
              <a:t>Отримані</a:t>
            </a:r>
            <a:r>
              <a:rPr lang="ru-RU" sz="1700" dirty="0"/>
              <a:t> </a:t>
            </a:r>
            <a:r>
              <a:rPr lang="ru-RU" sz="1700" dirty="0" err="1"/>
              <a:t>дані</a:t>
            </a:r>
            <a:r>
              <a:rPr lang="ru-RU" sz="1700" dirty="0"/>
              <a:t> </a:t>
            </a:r>
            <a:r>
              <a:rPr lang="ru-RU" sz="1700" dirty="0" err="1"/>
              <a:t>базуються</a:t>
            </a:r>
            <a:r>
              <a:rPr lang="ru-RU" sz="1700" dirty="0"/>
              <a:t> на практичному </a:t>
            </a:r>
            <a:r>
              <a:rPr lang="ru-RU" sz="1700" dirty="0" err="1"/>
              <a:t>тестуванні</a:t>
            </a:r>
            <a:r>
              <a:rPr lang="ru-RU" sz="1700" dirty="0"/>
              <a:t> </a:t>
            </a:r>
            <a:r>
              <a:rPr lang="ru-RU" sz="1700" dirty="0" err="1"/>
              <a:t>реальної</a:t>
            </a:r>
            <a:r>
              <a:rPr lang="ru-RU" sz="1700" dirty="0"/>
              <a:t> </a:t>
            </a:r>
            <a:r>
              <a:rPr lang="ru-RU" sz="1700" dirty="0" err="1"/>
              <a:t>версії</a:t>
            </a:r>
            <a:r>
              <a:rPr lang="ru-RU" sz="1700" dirty="0"/>
              <a:t> </a:t>
            </a:r>
            <a:r>
              <a:rPr lang="ru-RU" sz="1700" dirty="0" err="1"/>
              <a:t>вебдодатку</a:t>
            </a:r>
            <a:r>
              <a:rPr lang="ru-RU" sz="1700" dirty="0"/>
              <a:t>. </a:t>
            </a:r>
            <a:r>
              <a:rPr lang="ru-RU" sz="1700" dirty="0" err="1"/>
              <a:t>Впроваджені</a:t>
            </a:r>
            <a:r>
              <a:rPr lang="ru-RU" sz="1700" dirty="0"/>
              <a:t> </a:t>
            </a:r>
            <a:r>
              <a:rPr lang="ru-RU" sz="1700" dirty="0" err="1"/>
              <a:t>оптимізації</a:t>
            </a:r>
            <a:r>
              <a:rPr lang="ru-RU" sz="1700" dirty="0"/>
              <a:t> легко </a:t>
            </a:r>
            <a:r>
              <a:rPr lang="ru-RU" sz="1700" dirty="0" err="1"/>
              <a:t>реалізовуються</a:t>
            </a:r>
            <a:r>
              <a:rPr lang="ru-RU" sz="1700" dirty="0"/>
              <a:t> та </a:t>
            </a:r>
            <a:r>
              <a:rPr lang="ru-RU" sz="1700" dirty="0" err="1"/>
              <a:t>дають</a:t>
            </a:r>
            <a:r>
              <a:rPr lang="ru-RU" sz="1700" dirty="0"/>
              <a:t> </a:t>
            </a:r>
            <a:r>
              <a:rPr lang="ru-RU" sz="1700" dirty="0" err="1"/>
              <a:t>вимірюваний</a:t>
            </a:r>
            <a:r>
              <a:rPr lang="ru-RU" sz="1700" dirty="0"/>
              <a:t> </a:t>
            </a:r>
            <a:r>
              <a:rPr lang="ru-RU" sz="1700" dirty="0" err="1"/>
              <a:t>ефект</a:t>
            </a:r>
            <a:r>
              <a:rPr lang="ru-RU" sz="1700" dirty="0"/>
              <a:t>, </a:t>
            </a:r>
            <a:r>
              <a:rPr lang="ru-RU" sz="1700" dirty="0" err="1"/>
              <a:t>що</a:t>
            </a:r>
            <a:r>
              <a:rPr lang="ru-RU" sz="1700" dirty="0"/>
              <a:t> робить </a:t>
            </a:r>
            <a:r>
              <a:rPr lang="ru-RU" sz="1700" dirty="0" err="1"/>
              <a:t>результати</a:t>
            </a:r>
            <a:r>
              <a:rPr lang="ru-RU" sz="1700" dirty="0"/>
              <a:t> </a:t>
            </a:r>
            <a:r>
              <a:rPr lang="ru-RU" sz="1700" dirty="0" err="1"/>
              <a:t>прикладними</a:t>
            </a:r>
            <a:r>
              <a:rPr lang="ru-RU" sz="1700" dirty="0"/>
              <a:t> у </a:t>
            </a:r>
            <a:r>
              <a:rPr lang="ru-RU" sz="1700" dirty="0" err="1"/>
              <a:t>реальних</a:t>
            </a:r>
            <a:r>
              <a:rPr lang="ru-RU" sz="1700" dirty="0"/>
              <a:t> </a:t>
            </a:r>
            <a:r>
              <a:rPr lang="ru-RU" sz="1700" dirty="0" err="1"/>
              <a:t>проєктах</a:t>
            </a:r>
            <a:r>
              <a:rPr lang="ru-RU" sz="17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 err="1"/>
              <a:t>Надалі</a:t>
            </a:r>
            <a:r>
              <a:rPr lang="ru-RU" sz="1700" dirty="0"/>
              <a:t> </a:t>
            </a:r>
            <a:r>
              <a:rPr lang="ru-RU" sz="1700" dirty="0" err="1"/>
              <a:t>дослідження</a:t>
            </a:r>
            <a:r>
              <a:rPr lang="ru-RU" sz="1700" dirty="0"/>
              <a:t> </a:t>
            </a:r>
            <a:r>
              <a:rPr lang="ru-RU" sz="1700" dirty="0" err="1"/>
              <a:t>можна</a:t>
            </a:r>
            <a:r>
              <a:rPr lang="ru-RU" sz="1700" dirty="0"/>
              <a:t> </a:t>
            </a:r>
            <a:r>
              <a:rPr lang="ru-RU" sz="1700" dirty="0" err="1"/>
              <a:t>розширити</a:t>
            </a:r>
            <a:r>
              <a:rPr lang="ru-RU" sz="1700" dirty="0"/>
              <a:t>, включивши: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285750" indent="-285750">
              <a:lnSpc>
                <a:spcPct val="150000"/>
              </a:lnSpc>
            </a:pPr>
            <a:r>
              <a:rPr lang="ru-RU" sz="1600" dirty="0" err="1"/>
              <a:t>розширення</a:t>
            </a:r>
            <a:r>
              <a:rPr lang="ru-RU" sz="1600" dirty="0"/>
              <a:t> </a:t>
            </a:r>
            <a:r>
              <a:rPr lang="ru-RU" sz="1600" dirty="0" err="1"/>
              <a:t>функціоналу</a:t>
            </a:r>
            <a:r>
              <a:rPr lang="ru-RU" sz="1600" dirty="0"/>
              <a:t> вебсайту та </a:t>
            </a:r>
            <a:r>
              <a:rPr lang="ru-RU" sz="1600" dirty="0" err="1"/>
              <a:t>навантаження</a:t>
            </a:r>
            <a:r>
              <a:rPr lang="ru-RU" sz="1600" dirty="0"/>
              <a:t> </a:t>
            </a:r>
            <a:r>
              <a:rPr lang="ru-RU" sz="1600" dirty="0" err="1"/>
              <a:t>логіки</a:t>
            </a:r>
            <a:r>
              <a:rPr lang="ru-RU" sz="1600" dirty="0"/>
              <a:t> (</a:t>
            </a:r>
            <a:r>
              <a:rPr lang="ru-RU" sz="1600" dirty="0" err="1"/>
              <a:t>багатосторінковий</a:t>
            </a:r>
            <a:r>
              <a:rPr lang="ru-RU" sz="1600" dirty="0"/>
              <a:t>, </a:t>
            </a:r>
            <a:r>
              <a:rPr lang="ru-RU" sz="1600" dirty="0" err="1"/>
              <a:t>навігація</a:t>
            </a:r>
            <a:r>
              <a:rPr lang="ru-RU" sz="1600" dirty="0"/>
              <a:t>, </a:t>
            </a:r>
            <a:r>
              <a:rPr lang="ru-RU" sz="1600" dirty="0" err="1"/>
              <a:t>більше</a:t>
            </a:r>
            <a:r>
              <a:rPr lang="ru-RU" sz="1600" dirty="0"/>
              <a:t> </a:t>
            </a:r>
            <a:r>
              <a:rPr lang="ru-RU" sz="1600" dirty="0" err="1"/>
              <a:t>логіки</a:t>
            </a:r>
            <a:r>
              <a:rPr lang="ru-RU" sz="1600" dirty="0"/>
              <a:t>)</a:t>
            </a:r>
            <a:r>
              <a:rPr lang="en-US" sz="1600" dirty="0"/>
              <a:t>;</a:t>
            </a:r>
            <a:endParaRPr lang="ru-RU" sz="1600" dirty="0"/>
          </a:p>
          <a:p>
            <a:pPr marL="285750" indent="-285750">
              <a:lnSpc>
                <a:spcPct val="150000"/>
              </a:lnSpc>
            </a:pPr>
            <a:r>
              <a:rPr lang="ru-RU" sz="1600" dirty="0" err="1"/>
              <a:t>порівняння</a:t>
            </a:r>
            <a:r>
              <a:rPr lang="ru-RU" sz="1600" dirty="0"/>
              <a:t> з </a:t>
            </a:r>
            <a:r>
              <a:rPr lang="ru-RU" sz="1600" dirty="0" err="1"/>
              <a:t>іншими</a:t>
            </a:r>
            <a:r>
              <a:rPr lang="ru-RU" sz="1600" dirty="0"/>
              <a:t> фреймворками (</a:t>
            </a:r>
            <a:r>
              <a:rPr lang="ru-RU" sz="1600" dirty="0" err="1"/>
              <a:t>наприклад</a:t>
            </a:r>
            <a:r>
              <a:rPr lang="ru-RU" sz="1600" dirty="0"/>
              <a:t>, </a:t>
            </a:r>
            <a:r>
              <a:rPr lang="en-US" sz="1600" dirty="0"/>
              <a:t>Next.js, Svelte);</a:t>
            </a:r>
            <a:endParaRPr lang="uk-UA" sz="1600" dirty="0"/>
          </a:p>
          <a:p>
            <a:pPr marL="285750" indent="-285750">
              <a:lnSpc>
                <a:spcPct val="150000"/>
              </a:lnSpc>
            </a:pPr>
            <a:r>
              <a:rPr lang="ru-RU" sz="1600" dirty="0" err="1"/>
              <a:t>впровадження</a:t>
            </a:r>
            <a:r>
              <a:rPr lang="ru-RU" sz="1600" dirty="0"/>
              <a:t> </a:t>
            </a:r>
            <a:r>
              <a:rPr lang="en-US" sz="1600" dirty="0"/>
              <a:t>SSR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en-US" sz="1600" dirty="0"/>
              <a:t>code-splitting </a:t>
            </a:r>
            <a:r>
              <a:rPr lang="ru-RU" sz="1600" dirty="0"/>
              <a:t>для </a:t>
            </a:r>
            <a:r>
              <a:rPr lang="ru-RU" sz="1600" dirty="0" err="1"/>
              <a:t>ще</a:t>
            </a:r>
            <a:r>
              <a:rPr lang="ru-RU" sz="1600" dirty="0"/>
              <a:t> </a:t>
            </a:r>
            <a:r>
              <a:rPr lang="ru-RU" sz="1600" dirty="0" err="1"/>
              <a:t>глибшої</a:t>
            </a:r>
            <a:r>
              <a:rPr lang="ru-RU" sz="1600" dirty="0"/>
              <a:t> </a:t>
            </a:r>
            <a:r>
              <a:rPr lang="ru-RU" sz="1600" dirty="0" err="1"/>
              <a:t>оптимізації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0659E25C-842B-2664-4DBF-C69C1A1250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6A513C-1AEC-3E5D-3DF3-B977D9EFF4C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7238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завантаження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вебсайтів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є одним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із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ключових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факторів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що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визначають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якість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взаємодії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користувачів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із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цифровими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продуктами;</a:t>
            </a:r>
            <a:endParaRPr lang="en-US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uk-UA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існує розмаїття методів програмної оптимізації, які допомагають покращити рівень взаємодії користувачів з </a:t>
            </a:r>
            <a:r>
              <a:rPr lang="uk-UA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вебсайтом</a:t>
            </a:r>
            <a:r>
              <a:rPr lang="uk-U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sz="15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uk-U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 методів програмної оптимізації завантаження сайтів та їх вплив на формування досвіду користувачів </a:t>
            </a:r>
            <a:r>
              <a:rPr lang="ru-RU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</a:t>
            </a:r>
            <a:r>
              <a:rPr lang="ru-RU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значно</a:t>
            </a:r>
            <a:r>
              <a:rPr lang="ru-RU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покращити</a:t>
            </a:r>
            <a:r>
              <a:rPr lang="uk-UA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рівень</a:t>
            </a:r>
            <a:r>
              <a:rPr lang="ru-RU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задоволення</a:t>
            </a:r>
            <a:r>
              <a:rPr lang="ru-RU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користуванням</a:t>
            </a:r>
            <a:r>
              <a:rPr lang="ru-RU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сайтом.</a:t>
            </a:r>
            <a:endParaRPr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2119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79393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Перелік основних джерел та теорій у галузі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Google Web Fundamentals –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офіційна документація від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Google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щодо продуктивності </a:t>
            </a:r>
            <a:r>
              <a:rPr lang="uk-UA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вебсайтів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, включаючи метрики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Core Web Vitals (FCP, LCP, CLS, TTI)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та інструменти для оптимізації.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Designing for Performance" – Lara Hogan –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книга з акцентом на важливість швидкості у сприйнятті дизайну та досвіду користувача.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MDN Web Docs (Mozilla) –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технічна база знань щодо браузерної оптимізації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та </a:t>
            </a:r>
            <a:r>
              <a:rPr lang="uk-UA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вебтермінів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6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473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99666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Провести аналіз програмних методів та метрик, від яких залежить швидкість завантаження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вебсайту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Розробити план експериментального дослідження (обрати предметну область, критерії порівняння та аналізу метрик продуктивності)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Спроектувати та розробити 2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проєкти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реалізації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обраних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підходів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їх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порівняння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проведення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Провести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експериментальне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зробити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висновки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щодо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методів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оптимізації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завантаження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вебсторінки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99665" y="789580"/>
            <a:ext cx="8599191" cy="3611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700" dirty="0">
                <a:solidFill>
                  <a:srgbClr val="0D0D0D"/>
                </a:solidFill>
                <a:highlight>
                  <a:srgbClr val="FFFFFF"/>
                </a:highlight>
              </a:rPr>
              <a:t>Методи дослідження:</a:t>
            </a:r>
          </a:p>
          <a:p>
            <a:pPr marL="285750" indent="-285750">
              <a:spcBef>
                <a:spcPts val="1500"/>
              </a:spcBef>
            </a:pPr>
            <a:r>
              <a:rPr lang="uk-UA" sz="1700" dirty="0">
                <a:solidFill>
                  <a:srgbClr val="0D0D0D"/>
                </a:solidFill>
                <a:highlight>
                  <a:srgbClr val="FFFFFF"/>
                </a:highlight>
              </a:rPr>
              <a:t>Експериментальний метод - проведення тестів продуктивності із залученням інструменту вимірювання </a:t>
            </a:r>
            <a:r>
              <a:rPr lang="en-US" sz="1700" dirty="0">
                <a:solidFill>
                  <a:srgbClr val="0D0D0D"/>
                </a:solidFill>
                <a:highlight>
                  <a:srgbClr val="FFFFFF"/>
                </a:highlight>
              </a:rPr>
              <a:t>Lighthouse </a:t>
            </a:r>
            <a:r>
              <a:rPr lang="uk-UA" sz="1700" dirty="0">
                <a:solidFill>
                  <a:srgbClr val="0D0D0D"/>
                </a:solidFill>
                <a:highlight>
                  <a:srgbClr val="FFFFFF"/>
                </a:highlight>
              </a:rPr>
              <a:t>для оцінки метрик завантаження.</a:t>
            </a:r>
          </a:p>
          <a:p>
            <a:pPr marL="285750" indent="-285750">
              <a:spcBef>
                <a:spcPts val="1500"/>
              </a:spcBef>
            </a:pPr>
            <a:r>
              <a:rPr lang="uk-UA" sz="1700" dirty="0">
                <a:solidFill>
                  <a:srgbClr val="0D0D0D"/>
                </a:solidFill>
                <a:highlight>
                  <a:srgbClr val="FFFFFF"/>
                </a:highlight>
              </a:rPr>
              <a:t>Порівняльний метод - зіставлення показників продуктивності до та після застосування оптимізаційних рішень для порівняння рівня продуктивності.</a:t>
            </a:r>
            <a:endParaRPr lang="en-US"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Інструменти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дослідження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продуктивності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</a:p>
          <a:p>
            <a:pPr marL="285750" indent="-285750">
              <a:spcBef>
                <a:spcPts val="1500"/>
              </a:spcBef>
            </a:pPr>
            <a:r>
              <a:rPr lang="en-US" sz="1700" dirty="0">
                <a:solidFill>
                  <a:srgbClr val="0D0D0D"/>
                </a:solidFill>
                <a:highlight>
                  <a:srgbClr val="FFFFFF"/>
                </a:highlight>
              </a:rPr>
              <a:t>Google Lighthouse -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інструмент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 для аудиту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сторінки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вимірювання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ключових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 метрик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продуктивності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>
                <a:solidFill>
                  <a:srgbClr val="0D0D0D"/>
                </a:solidFill>
                <a:highlight>
                  <a:srgbClr val="FFFFFF"/>
                </a:highlight>
              </a:rPr>
              <a:t>Web Vitals</a:t>
            </a:r>
          </a:p>
          <a:p>
            <a:pPr marL="285750" indent="-285750">
              <a:spcBef>
                <a:spcPts val="1500"/>
              </a:spcBef>
            </a:pPr>
            <a:r>
              <a:rPr lang="en-US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DevTools</a:t>
            </a:r>
            <a:r>
              <a:rPr lang="en-US" sz="1700" dirty="0">
                <a:solidFill>
                  <a:srgbClr val="0D0D0D"/>
                </a:solidFill>
                <a:highlight>
                  <a:srgbClr val="FFFFFF"/>
                </a:highlight>
              </a:rPr>
              <a:t> – 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панель дев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інструментів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, вкладки </a:t>
            </a:r>
            <a:r>
              <a:rPr lang="en-US" sz="1700" dirty="0">
                <a:solidFill>
                  <a:srgbClr val="0D0D0D"/>
                </a:solidFill>
                <a:highlight>
                  <a:srgbClr val="FFFFFF"/>
                </a:highlight>
              </a:rPr>
              <a:t>Network, Performance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використовувались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 для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аналізу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sz="1700" dirty="0">
                <a:solidFill>
                  <a:srgbClr val="0D0D0D"/>
                </a:solidFill>
                <a:highlight>
                  <a:srgbClr val="FFFFFF"/>
                </a:highlight>
              </a:rPr>
              <a:t>HTTP-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запитів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, часу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завантаження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тощо</a:t>
            </a:r>
            <a:r>
              <a:rPr lang="ru-RU" sz="17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lang="ru-RU" sz="1700" dirty="0">
              <a:latin typeface="Economica" panose="020B0604020202020204" charset="0"/>
            </a:endParaRPr>
          </a:p>
          <a:p>
            <a:pPr marL="0" indent="0">
              <a:spcBef>
                <a:spcPts val="1500"/>
              </a:spcBef>
              <a:buNone/>
            </a:pPr>
            <a:endParaRPr sz="1500"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D7FC338-4549-E80F-1406-5560C4879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F1D955C1-430E-3CA2-8541-BB78A74C20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4028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система для проведення експериментального дослідження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5BDA0A97-C2BE-4719-E51F-9FB942950A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34100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6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Схема архітектури розробленої системи: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uk" sz="160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 Frontend  - 2 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візуально ідентичні версії </a:t>
            </a:r>
            <a:r>
              <a:rPr lang="uk-UA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вебсайту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каталогу книг;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Nest.js Backend – 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серверна частина додатку з контролерами і сервісами (на отримання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створення 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книг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відгуків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авторів).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E5E92A44-6479-FEA5-ECD2-90EA1D19980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B2C8B5-3BC0-F57D-E70B-1025E40AF28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8414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7BB371E9-EF4D-F492-C3AB-2092FFFA8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054696EF-7414-3C72-8E04-0E27CB136D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5713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3344A7B8-41F7-AAE4-8348-3AA276784E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4475" y="122039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 </a:t>
            </a:r>
            <a:r>
              <a:rPr lang="uk-UA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фронтенду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Побудовано інтерфейс за допомогою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React.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Створено компоненти для популярних книг, рецензій, головної сторінки.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бекенду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Створено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NestJS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 з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ендпоінтами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сервісами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подальшої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взаємодії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38EFD381-CBA6-D4E9-A0A2-4C5AB0E7B1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1D9F38-DEED-6D75-2CAB-81B57D04B1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3182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0424F817-9D8C-D23D-B768-B9B4F5D24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360D2AEC-AB5A-A54D-AF69-B872D78F4E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497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Інструменти та мови, використані  в процесі розробки програмного забезпечення</a:t>
            </a:r>
            <a:endParaRPr sz="3200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6F0B7C96-FC87-E868-0E99-E0FD236BE1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Вибрані мови програмування та фреймворки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BCB175E6-94F5-0747-8715-B4D366E8BF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C6C184-D3D7-1E6D-3241-237DDAE6FD2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26A5D06-D8CB-063F-CD70-75B678609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70378"/>
              </p:ext>
            </p:extLst>
          </p:nvPr>
        </p:nvGraphicFramePr>
        <p:xfrm>
          <a:off x="311700" y="2116275"/>
          <a:ext cx="8521701" cy="207565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40567">
                  <a:extLst>
                    <a:ext uri="{9D8B030D-6E8A-4147-A177-3AD203B41FA5}">
                      <a16:colId xmlns:a16="http://schemas.microsoft.com/office/drawing/2014/main" val="283489580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2689728396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2847212495"/>
                    </a:ext>
                  </a:extLst>
                </a:gridCol>
              </a:tblGrid>
              <a:tr h="415130">
                <a:tc>
                  <a:txBody>
                    <a:bodyPr/>
                    <a:lstStyle/>
                    <a:p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Мова</a:t>
                      </a:r>
                      <a:r>
                        <a:rPr lang="en-US" sz="1600" dirty="0"/>
                        <a:t> / </a:t>
                      </a:r>
                      <a:r>
                        <a:rPr lang="uk-UA" sz="1600" dirty="0"/>
                        <a:t>інструменти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/>
                        <a:t>Фреймворк / Бібліотека</a:t>
                      </a:r>
                      <a:endParaRPr lang="uk-UA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11655"/>
                  </a:ext>
                </a:extLst>
              </a:tr>
              <a:tr h="415130">
                <a:tc>
                  <a:txBody>
                    <a:bodyPr/>
                    <a:lstStyle/>
                    <a:p>
                      <a:r>
                        <a:rPr lang="uk-UA" sz="1600" dirty="0" err="1"/>
                        <a:t>Фронтенд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TypeScript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React, Vite</a:t>
                      </a:r>
                      <a:endParaRPr lang="en-US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46635"/>
                  </a:ext>
                </a:extLst>
              </a:tr>
              <a:tr h="415130">
                <a:tc>
                  <a:txBody>
                    <a:bodyPr/>
                    <a:lstStyle/>
                    <a:p>
                      <a:r>
                        <a:rPr lang="uk-UA" sz="1600" dirty="0" err="1"/>
                        <a:t>Бекенд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TypeScript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NestJS, TypeORM</a:t>
                      </a:r>
                      <a:endParaRPr lang="en-US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18662"/>
                  </a:ext>
                </a:extLst>
              </a:tr>
              <a:tr h="415130">
                <a:tc>
                  <a:txBody>
                    <a:bodyPr/>
                    <a:lstStyle/>
                    <a:p>
                      <a:r>
                        <a:rPr lang="uk-UA" sz="1600"/>
                        <a:t>База даних</a:t>
                      </a:r>
                      <a:endParaRPr lang="uk-UA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PostgreSQL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855045"/>
                  </a:ext>
                </a:extLst>
              </a:tr>
              <a:tr h="415130">
                <a:tc>
                  <a:txBody>
                    <a:bodyPr/>
                    <a:lstStyle/>
                    <a:p>
                      <a:r>
                        <a:rPr lang="uk-UA" sz="1600" dirty="0"/>
                        <a:t>Стилізація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 Modules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69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8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57640" y="-7892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68925" y="831300"/>
            <a:ext cx="8520600" cy="3617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Методи дослідження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/>
              <a:t>У дослідженні було використано порівняльний метод, що передбачав розробку двох версій </a:t>
            </a:r>
            <a:r>
              <a:rPr lang="uk-UA" sz="1600" dirty="0" err="1"/>
              <a:t>вебзастосунку</a:t>
            </a:r>
            <a:r>
              <a:rPr lang="uk-UA" sz="1600" dirty="0"/>
              <a:t>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1600" dirty="0"/>
          </a:p>
          <a:p>
            <a:pPr marL="285750" indent="-285750">
              <a:lnSpc>
                <a:spcPct val="150000"/>
              </a:lnSpc>
            </a:pPr>
            <a:r>
              <a:rPr lang="uk-UA" sz="1600" dirty="0"/>
              <a:t>Неоптимізованої (усі ресурси завантажуються одразу, великі зображення без стиснення, відсутня оптимізація логіки);</a:t>
            </a:r>
          </a:p>
          <a:p>
            <a:pPr marL="285750" indent="-285750">
              <a:lnSpc>
                <a:spcPct val="150000"/>
              </a:lnSpc>
            </a:pPr>
            <a:r>
              <a:rPr lang="uk-UA" sz="1600" dirty="0"/>
              <a:t>Оптимізованої (застосовано </a:t>
            </a:r>
            <a:r>
              <a:rPr lang="en-US" sz="1600" dirty="0"/>
              <a:t>lazy loading, </a:t>
            </a:r>
            <a:r>
              <a:rPr lang="uk-UA" sz="1600" dirty="0"/>
              <a:t>стиснення зображень, завантаження медіа при потраплянні до області перегляду</a:t>
            </a:r>
            <a:r>
              <a:rPr lang="en-US" sz="1600" dirty="0"/>
              <a:t>).</a:t>
            </a:r>
            <a:endParaRPr sz="1600" dirty="0">
              <a:latin typeface="Economica" panose="020B0604020202020204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квал роб маг</Template>
  <TotalTime>287</TotalTime>
  <Words>837</Words>
  <Application>Microsoft Office PowerPoint</Application>
  <PresentationFormat>Экран (16:9)</PresentationFormat>
  <Paragraphs>136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Economica</vt:lpstr>
      <vt:lpstr>Arial</vt:lpstr>
      <vt:lpstr>Open Sans</vt:lpstr>
      <vt:lpstr>Luxe</vt:lpstr>
      <vt:lpstr>Дослідження методів програмної оптимізації завантаження сайтів на формування досвіду користувачів</vt:lpstr>
      <vt:lpstr>Дослідження</vt:lpstr>
      <vt:lpstr>Огляд літератури </vt:lpstr>
      <vt:lpstr>Постановка задачі</vt:lpstr>
      <vt:lpstr>Методологія </vt:lpstr>
      <vt:lpstr>Архітектура система для проведення експериментального дослідження</vt:lpstr>
      <vt:lpstr>Опис програмного забезпечення, що було використано у дослідженні</vt:lpstr>
      <vt:lpstr>Інструменти та мови, використані  в процесі розробки програмного забезпечення</vt:lpstr>
      <vt:lpstr>Зміст проведеного експерименту</vt:lpstr>
      <vt:lpstr>Сутність експерименту</vt:lpstr>
      <vt:lpstr>Критерії оцінки ефективності</vt:lpstr>
      <vt:lpstr>Послідовність експерименту</vt:lpstr>
      <vt:lpstr>Результати проведеного експерименту</vt:lpstr>
      <vt:lpstr>Вимірювання неоптимізованої версії</vt:lpstr>
      <vt:lpstr>Вимірювання оптимізованої версії</vt:lpstr>
      <vt:lpstr>Аналіз отриманих результатів 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Liliia Nuraliieva</dc:creator>
  <cp:lastModifiedBy>Liliia Nuraliieva</cp:lastModifiedBy>
  <cp:revision>29</cp:revision>
  <dcterms:created xsi:type="dcterms:W3CDTF">2025-05-25T20:26:41Z</dcterms:created>
  <dcterms:modified xsi:type="dcterms:W3CDTF">2025-06-01T20:47:58Z</dcterms:modified>
</cp:coreProperties>
</file>