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81" r:id="rId5"/>
    <p:sldId id="282" r:id="rId6"/>
    <p:sldId id="259" r:id="rId7"/>
    <p:sldId id="260" r:id="rId8"/>
    <p:sldId id="268" r:id="rId9"/>
    <p:sldId id="269" r:id="rId10"/>
    <p:sldId id="270" r:id="rId11"/>
    <p:sldId id="271" r:id="rId12"/>
    <p:sldId id="262" r:id="rId13"/>
    <p:sldId id="273" r:id="rId14"/>
    <p:sldId id="272" r:id="rId15"/>
    <p:sldId id="263" r:id="rId16"/>
    <p:sldId id="274" r:id="rId17"/>
    <p:sldId id="275" r:id="rId18"/>
    <p:sldId id="276" r:id="rId19"/>
    <p:sldId id="277" r:id="rId20"/>
    <p:sldId id="264" r:id="rId21"/>
    <p:sldId id="279" r:id="rId22"/>
    <p:sldId id="265" r:id="rId23"/>
    <p:sldId id="266" r:id="rId24"/>
    <p:sldId id="267" r:id="rId25"/>
    <p:sldId id="280" r:id="rId26"/>
  </p:sldIdLst>
  <p:sldSz cx="9144000" cy="5143500" type="screen16x9"/>
  <p:notesSz cx="6858000" cy="9144000"/>
  <p:embeddedFontLst>
    <p:embeddedFont>
      <p:font typeface="Economica" panose="020B0604020202020204" charset="0"/>
      <p:regular r:id="rId28"/>
      <p:bold r:id="rId29"/>
      <p:italic r:id="rId30"/>
      <p:boldItalic r:id="rId31"/>
    </p:embeddedFont>
    <p:embeddedFont>
      <p:font typeface="Open Sans" panose="020B0606030504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Стиль из темы 1 - акцент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15A382B7-6273-6A15-8673-FBAFAED71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E8921B7A-13C4-0859-1B40-4B96B92CF3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976B17D9-569D-8B18-9093-70E9F7BB36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7672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099A024A-B0D0-6073-1132-9495DD961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EFF7C83A-CBB1-6AA7-72ED-82B2AAF7A5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08A2E964-4584-7EB7-8F4B-6E7DC4E397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48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58A8CF4D-CE84-BF31-8114-C21FAE6E3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>
            <a:extLst>
              <a:ext uri="{FF2B5EF4-FFF2-40B4-BE49-F238E27FC236}">
                <a16:creationId xmlns:a16="http://schemas.microsoft.com/office/drawing/2014/main" id="{6A590248-D8AD-FCDA-C09A-EB6F6C8749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>
            <a:extLst>
              <a:ext uri="{FF2B5EF4-FFF2-40B4-BE49-F238E27FC236}">
                <a16:creationId xmlns:a16="http://schemas.microsoft.com/office/drawing/2014/main" id="{CFE8FC46-4C23-786A-FF09-8CAA8FFB9A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30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75034FDF-946E-1AA9-4FC8-6AFEBBDB8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>
            <a:extLst>
              <a:ext uri="{FF2B5EF4-FFF2-40B4-BE49-F238E27FC236}">
                <a16:creationId xmlns:a16="http://schemas.microsoft.com/office/drawing/2014/main" id="{E89505FF-1E2C-5C90-458C-598659AC03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>
            <a:extLst>
              <a:ext uri="{FF2B5EF4-FFF2-40B4-BE49-F238E27FC236}">
                <a16:creationId xmlns:a16="http://schemas.microsoft.com/office/drawing/2014/main" id="{4C489B54-0F90-09BD-EE02-F402617358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32948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48213516-1ED1-2BA0-4CC5-FB7148D55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6C3FDA0F-AC58-62DE-663E-2F0422FEB8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C98F413F-3E74-131B-89A9-051AEBA855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25638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FEEA561E-ACC4-0ED0-F436-2ABBFC305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C7B62440-9FB0-449D-C79E-56A6582D8E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36B290A2-41EA-EF40-4649-9F830DD1EF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77921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C2E932D1-E7CC-1E9E-3575-FC690A29D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68E2281A-E358-F77F-142D-5356336D6B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958CDBD3-757C-E571-425F-F6B8BD669A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0625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6A01EB0A-A86A-889E-0B51-02411EE14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>
            <a:extLst>
              <a:ext uri="{FF2B5EF4-FFF2-40B4-BE49-F238E27FC236}">
                <a16:creationId xmlns:a16="http://schemas.microsoft.com/office/drawing/2014/main" id="{42E37C74-7C37-FBF3-BBE6-0C41BD090B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>
            <a:extLst>
              <a:ext uri="{FF2B5EF4-FFF2-40B4-BE49-F238E27FC236}">
                <a16:creationId xmlns:a16="http://schemas.microsoft.com/office/drawing/2014/main" id="{B6FBF06F-646F-6146-01F4-77A4ACAAC2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5984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90C1D1B7-88E3-7AD5-7755-D6E542F3E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>
            <a:extLst>
              <a:ext uri="{FF2B5EF4-FFF2-40B4-BE49-F238E27FC236}">
                <a16:creationId xmlns:a16="http://schemas.microsoft.com/office/drawing/2014/main" id="{21999A90-2923-C7F8-230B-8EBD731132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>
            <a:extLst>
              <a:ext uri="{FF2B5EF4-FFF2-40B4-BE49-F238E27FC236}">
                <a16:creationId xmlns:a16="http://schemas.microsoft.com/office/drawing/2014/main" id="{20E7208E-3823-4922-1A27-DAC4EE8F54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15703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>
          <a:extLst>
            <a:ext uri="{FF2B5EF4-FFF2-40B4-BE49-F238E27FC236}">
              <a16:creationId xmlns:a16="http://schemas.microsoft.com/office/drawing/2014/main" id="{E0BC7EB3-99EC-6A27-B098-2951ABE87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>
            <a:extLst>
              <a:ext uri="{FF2B5EF4-FFF2-40B4-BE49-F238E27FC236}">
                <a16:creationId xmlns:a16="http://schemas.microsoft.com/office/drawing/2014/main" id="{66F7C181-2D12-695E-1D86-16A612D561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>
            <a:extLst>
              <a:ext uri="{FF2B5EF4-FFF2-40B4-BE49-F238E27FC236}">
                <a16:creationId xmlns:a16="http://schemas.microsoft.com/office/drawing/2014/main" id="{E39F959E-A555-F0EA-F253-FF05516E74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908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290E6AF1-0ACD-8E89-167F-D0BEA27CE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>
            <a:extLst>
              <a:ext uri="{FF2B5EF4-FFF2-40B4-BE49-F238E27FC236}">
                <a16:creationId xmlns:a16="http://schemas.microsoft.com/office/drawing/2014/main" id="{17CB19F7-7C08-8A56-A178-C57345B7B7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>
            <a:extLst>
              <a:ext uri="{FF2B5EF4-FFF2-40B4-BE49-F238E27FC236}">
                <a16:creationId xmlns:a16="http://schemas.microsoft.com/office/drawing/2014/main" id="{3C8389E3-CC93-EBB4-3F1A-2E3976551E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1495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623622B3-62DF-C88F-E1CC-9EA487BA1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>
            <a:extLst>
              <a:ext uri="{FF2B5EF4-FFF2-40B4-BE49-F238E27FC236}">
                <a16:creationId xmlns:a16="http://schemas.microsoft.com/office/drawing/2014/main" id="{D9733EDA-4D65-DE46-10AA-166A603B1E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>
            <a:extLst>
              <a:ext uri="{FF2B5EF4-FFF2-40B4-BE49-F238E27FC236}">
                <a16:creationId xmlns:a16="http://schemas.microsoft.com/office/drawing/2014/main" id="{5DFB6CD1-A91C-53BD-8946-3AC89A60FE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097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F5800AB7-7264-ACFE-9D8A-B3637F8B1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2F6106F0-2F9F-5200-0AB2-6409A37EB2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AD3FC665-EC3B-3CEA-D844-DFA2AD46C0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92011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AE463B68-374F-A4A7-EF8C-0381934FE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>
            <a:extLst>
              <a:ext uri="{FF2B5EF4-FFF2-40B4-BE49-F238E27FC236}">
                <a16:creationId xmlns:a16="http://schemas.microsoft.com/office/drawing/2014/main" id="{AAA73C23-5AC9-E99E-8BB5-6A6EF14A43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>
            <a:extLst>
              <a:ext uri="{FF2B5EF4-FFF2-40B4-BE49-F238E27FC236}">
                <a16:creationId xmlns:a16="http://schemas.microsoft.com/office/drawing/2014/main" id="{9A59478F-96A9-5914-BEC8-CB84874336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436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49" y="802567"/>
            <a:ext cx="3772967" cy="19669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/>
              <a:t>Дослідження</a:t>
            </a:r>
            <a:r>
              <a:rPr lang="ru-RU" sz="2400" dirty="0"/>
              <a:t> </a:t>
            </a:r>
            <a:r>
              <a:rPr lang="ru-RU" sz="2400" dirty="0" err="1"/>
              <a:t>методів</a:t>
            </a:r>
            <a:r>
              <a:rPr lang="ru-RU" sz="2400" dirty="0"/>
              <a:t> </a:t>
            </a:r>
            <a:r>
              <a:rPr lang="ru-RU" sz="2400" dirty="0" err="1"/>
              <a:t>програмної</a:t>
            </a:r>
            <a:r>
              <a:rPr lang="ru-RU" sz="2400" dirty="0"/>
              <a:t> </a:t>
            </a:r>
            <a:r>
              <a:rPr lang="ru-RU" sz="2400" dirty="0" err="1"/>
              <a:t>оптимізації</a:t>
            </a:r>
            <a:br>
              <a:rPr lang="ru-RU" sz="2400" dirty="0"/>
            </a:br>
            <a:r>
              <a:rPr lang="ru-RU" sz="2400" dirty="0" err="1"/>
              <a:t>завантаження</a:t>
            </a:r>
            <a:r>
              <a:rPr lang="ru-RU" sz="2400" dirty="0"/>
              <a:t> </a:t>
            </a:r>
            <a:r>
              <a:rPr lang="ru-RU" sz="2400" dirty="0" err="1"/>
              <a:t>сайтів</a:t>
            </a:r>
            <a:r>
              <a:rPr lang="ru-RU" sz="2400" dirty="0"/>
              <a:t> на </a:t>
            </a:r>
            <a:r>
              <a:rPr lang="ru-RU" sz="2400" dirty="0" err="1"/>
              <a:t>формування</a:t>
            </a:r>
            <a:r>
              <a:rPr lang="ru-RU" sz="2400" dirty="0"/>
              <a:t> </a:t>
            </a:r>
            <a:r>
              <a:rPr lang="ru-RU" sz="2400" dirty="0" err="1"/>
              <a:t>досвіду</a:t>
            </a:r>
            <a:r>
              <a:rPr lang="ru-RU" sz="2400" dirty="0"/>
              <a:t> </a:t>
            </a:r>
            <a:r>
              <a:rPr lang="ru-RU" sz="2400" dirty="0" err="1"/>
              <a:t>користувачів</a:t>
            </a:r>
            <a:endParaRPr lang="ru-RU"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710389" y="3707487"/>
            <a:ext cx="4808823" cy="1508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ст. гр. ІПЗм-23-1 </a:t>
            </a:r>
            <a:r>
              <a:rPr lang="uk-UA" dirty="0" err="1"/>
              <a:t>Нуралієва</a:t>
            </a:r>
            <a:r>
              <a:rPr lang="uk-UA" dirty="0"/>
              <a:t> Л.М.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Науковий керівник: к.т.н, доцент каф. ПІ Назаров О.С.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11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1D7FC338-4549-E80F-1406-5560C4879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F1D955C1-430E-3CA2-8541-BB78A74C20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система для проведення експериментального дослідження</a:t>
            </a:r>
            <a:endParaRPr sz="3200" dirty="0"/>
          </a:p>
        </p:txBody>
      </p:sp>
      <p:sp>
        <p:nvSpPr>
          <p:cNvPr id="100" name="Google Shape;100;p18">
            <a:extLst>
              <a:ext uri="{FF2B5EF4-FFF2-40B4-BE49-F238E27FC236}">
                <a16:creationId xmlns:a16="http://schemas.microsoft.com/office/drawing/2014/main" id="{5BDA0A97-C2BE-4719-E51F-9FB942950A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34100"/>
            <a:ext cx="8520600" cy="31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sz="16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Схема архітектури розробленої системи: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600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 Frontend  </a:t>
            </a:r>
          </a:p>
          <a:p>
            <a:pPr marL="285750" indent="-285750">
              <a:lnSpc>
                <a:spcPct val="110000"/>
              </a:lnSpc>
              <a:spcBef>
                <a:spcPts val="1500"/>
              </a:spcBef>
              <a:spcAft>
                <a:spcPts val="1200"/>
              </a:spcAft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Відображення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UI   </a:t>
            </a: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ru-RU" sz="1600" dirty="0"/>
              <a:t>головне </a:t>
            </a:r>
            <a:r>
              <a:rPr lang="ru-RU" sz="1600" dirty="0" err="1"/>
              <a:t>зображення</a:t>
            </a:r>
            <a:r>
              <a:rPr lang="ru-RU" sz="1600" dirty="0"/>
              <a:t> з </a:t>
            </a:r>
            <a:r>
              <a:rPr lang="ru-RU" sz="1600" dirty="0" err="1"/>
              <a:t>описом</a:t>
            </a:r>
            <a:r>
              <a:rPr lang="ru-RU" sz="1600" dirty="0"/>
              <a:t> сайту, </a:t>
            </a:r>
            <a:r>
              <a:rPr lang="ru-RU" sz="1600" dirty="0" err="1"/>
              <a:t>секції</a:t>
            </a:r>
            <a:r>
              <a:rPr lang="ru-RU" sz="1600" dirty="0"/>
              <a:t>, </a:t>
            </a:r>
            <a:r>
              <a:rPr lang="ru-RU" sz="1600" dirty="0" err="1"/>
              <a:t>відео</a:t>
            </a:r>
            <a:r>
              <a:rPr lang="ru-RU" sz="1600" dirty="0"/>
              <a:t> вставка, футер;</a:t>
            </a:r>
            <a:endParaRPr lang="en-US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10000"/>
              </a:lnSpc>
              <a:spcBef>
                <a:spcPts val="1500"/>
              </a:spcBef>
              <a:spcAft>
                <a:spcPts val="1200"/>
              </a:spcAft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Отримання популярних книг - 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список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найпопулярніших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книг (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фетч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з API);</a:t>
            </a:r>
            <a:endParaRPr lang="uk-U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10000"/>
              </a:lnSpc>
              <a:spcBef>
                <a:spcPts val="1500"/>
              </a:spcBef>
              <a:spcAft>
                <a:spcPts val="1200"/>
              </a:spcAft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Відгуки - </a:t>
            </a:r>
            <a:r>
              <a:rPr lang="uk-UA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рендеринг</a:t>
            </a: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відгуків про сайт.</a:t>
            </a:r>
            <a:endParaRPr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E5E92A44-6479-FEA5-ECD2-90EA1D19980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0B2C8B5-3BC0-F57D-E70B-1025E40AF28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684142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F6DA9F3B-D140-C349-C39C-7F6C1B187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004431F9-CFF6-F6C6-FF50-9A49402F03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система для проведення експериментального дослідження</a:t>
            </a:r>
            <a:endParaRPr sz="3200" dirty="0"/>
          </a:p>
        </p:txBody>
      </p:sp>
      <p:sp>
        <p:nvSpPr>
          <p:cNvPr id="100" name="Google Shape;100;p18">
            <a:extLst>
              <a:ext uri="{FF2B5EF4-FFF2-40B4-BE49-F238E27FC236}">
                <a16:creationId xmlns:a16="http://schemas.microsoft.com/office/drawing/2014/main" id="{CD1B249C-D639-334F-8BC7-1D27D87F75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34100"/>
            <a:ext cx="8520600" cy="31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sz="1600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Схема архітектури розробленої системи: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sz="1600" dirty="0">
              <a:solidFill>
                <a:srgbClr val="0D0D0D"/>
              </a:solidFill>
              <a:highlight>
                <a:srgbClr val="FFFFFF"/>
              </a:highlight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NestJS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Backend</a:t>
            </a:r>
          </a:p>
          <a:p>
            <a:pPr marL="285750" indent="-285750">
              <a:lnSpc>
                <a:spcPct val="110000"/>
              </a:lnSpc>
              <a:spcBef>
                <a:spcPts val="1500"/>
              </a:spcBef>
              <a:spcAft>
                <a:spcPts val="1200"/>
              </a:spcAft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Контролери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 </a:t>
            </a:r>
            <a:r>
              <a:rPr lang="uk-UA" sz="1600" dirty="0"/>
              <a:t>обробка </a:t>
            </a:r>
            <a:r>
              <a:rPr lang="en-US" sz="1600" dirty="0"/>
              <a:t>CRUD-</a:t>
            </a:r>
            <a:r>
              <a:rPr lang="uk-UA" sz="1600" dirty="0"/>
              <a:t>операцій;</a:t>
            </a:r>
            <a:endParaRPr lang="uk-U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10000"/>
              </a:lnSpc>
              <a:spcBef>
                <a:spcPts val="1500"/>
              </a:spcBef>
              <a:spcAft>
                <a:spcPts val="1200"/>
              </a:spcAft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Сервіси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– </a:t>
            </a: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виконання бізнес-логіки;</a:t>
            </a:r>
          </a:p>
          <a:p>
            <a:pPr marL="285750" indent="-285750">
              <a:lnSpc>
                <a:spcPct val="110000"/>
              </a:lnSpc>
              <a:spcBef>
                <a:spcPts val="1500"/>
              </a:spcBef>
              <a:spcAft>
                <a:spcPts val="1200"/>
              </a:spcAft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База даних - з</a:t>
            </a:r>
            <a:r>
              <a:rPr lang="uk-UA" sz="1600" dirty="0"/>
              <a:t>береження всіх сутностей</a:t>
            </a:r>
            <a:r>
              <a:rPr lang="en-US" sz="1600" dirty="0"/>
              <a:t> (books, reviews)</a:t>
            </a:r>
            <a:r>
              <a:rPr lang="uk-UA" sz="1600" dirty="0"/>
              <a:t>.</a:t>
            </a:r>
            <a:endParaRPr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642BEE13-A55F-1901-E087-AD847B38F64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D1569F-8FD7-3A43-FCEB-F3D5A310A9B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64273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54475" y="1198024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Планування архітектури:</a:t>
            </a:r>
          </a:p>
          <a:p>
            <a:pPr marL="285750" indent="-285750">
              <a:spcBef>
                <a:spcPts val="1500"/>
              </a:spcBef>
              <a:spcAft>
                <a:spcPts val="1200"/>
              </a:spcAft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Визначено основні сутності: книги, автори, відгуки;</a:t>
            </a:r>
          </a:p>
          <a:p>
            <a:pPr marL="285750" indent="-285750">
              <a:spcBef>
                <a:spcPts val="1500"/>
              </a:spcBef>
              <a:spcAft>
                <a:spcPts val="1200"/>
              </a:spcAft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Розроблено схему взаємодії між </a:t>
            </a:r>
            <a:r>
              <a:rPr lang="uk-UA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фронтендом</a:t>
            </a: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uk-UA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бекендом</a:t>
            </a: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і базою даних.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Розробка </a:t>
            </a:r>
            <a:r>
              <a:rPr lang="uk-UA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бекенду</a:t>
            </a: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indent="-285750">
              <a:spcBef>
                <a:spcPts val="1500"/>
              </a:spcBef>
              <a:spcAft>
                <a:spcPts val="1200"/>
              </a:spcAft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Створено </a:t>
            </a:r>
            <a:r>
              <a:rPr lang="en-US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NestJS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API </a:t>
            </a: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 </a:t>
            </a:r>
            <a:r>
              <a:rPr lang="uk-UA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ендпоінтами</a:t>
            </a: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сервісами для подальшої взаємодії.</a:t>
            </a:r>
            <a:endParaRPr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7BB371E9-EF4D-F492-C3AB-2092FFFA8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>
            <a:extLst>
              <a:ext uri="{FF2B5EF4-FFF2-40B4-BE49-F238E27FC236}">
                <a16:creationId xmlns:a16="http://schemas.microsoft.com/office/drawing/2014/main" id="{054696EF-7414-3C72-8E04-0E27CB136D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3344A7B8-41F7-AAE4-8348-3AA276784E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4475" y="1198024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Розробка </a:t>
            </a:r>
            <a:r>
              <a:rPr lang="uk-UA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фронтенду</a:t>
            </a: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:</a:t>
            </a:r>
          </a:p>
          <a:p>
            <a:pPr marL="285750" indent="-285750">
              <a:spcBef>
                <a:spcPts val="1500"/>
              </a:spcBef>
              <a:spcAft>
                <a:spcPts val="1200"/>
              </a:spcAft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Побудовано інтерфейс за допомогою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React.</a:t>
            </a: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Створено компоненти для популярних книг, рецензій, головної сторінки.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 першій (неоптимізованій) версії всі ресурси завантажуються одразу, включно з великим навантаженням.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Оптимізація застосована для другої версії сайту.</a:t>
            </a:r>
            <a:endParaRPr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08" name="Google Shape;108;p19">
            <a:extLst>
              <a:ext uri="{FF2B5EF4-FFF2-40B4-BE49-F238E27FC236}">
                <a16:creationId xmlns:a16="http://schemas.microsoft.com/office/drawing/2014/main" id="{38EFD381-CBA6-D4E9-A0A2-4C5AB0E7B1F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21D9F38-DEED-6D75-2CAB-81B57D04B1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831825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0424F817-9D8C-D23D-B768-B9B4F5D24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>
            <a:extLst>
              <a:ext uri="{FF2B5EF4-FFF2-40B4-BE49-F238E27FC236}">
                <a16:creationId xmlns:a16="http://schemas.microsoft.com/office/drawing/2014/main" id="{360D2AEC-AB5A-A54D-AF69-B872D78F4E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>
            <a:extLst>
              <a:ext uri="{FF2B5EF4-FFF2-40B4-BE49-F238E27FC236}">
                <a16:creationId xmlns:a16="http://schemas.microsoft.com/office/drawing/2014/main" id="{6F0B7C96-FC87-E868-0E99-E0FD236BE1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4771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dirty="0">
                <a:solidFill>
                  <a:srgbClr val="0D0D0D"/>
                </a:solidFill>
                <a:highlight>
                  <a:srgbClr val="FFFFFF"/>
                </a:highlight>
              </a:rPr>
              <a:t>Вибрані мови програмування та фреймворки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8" name="Google Shape;108;p19">
            <a:extLst>
              <a:ext uri="{FF2B5EF4-FFF2-40B4-BE49-F238E27FC236}">
                <a16:creationId xmlns:a16="http://schemas.microsoft.com/office/drawing/2014/main" id="{BCB175E6-94F5-0747-8715-B4D366E8BF7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C6C184-D3D7-1E6D-3241-237DDAE6FD2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E26A5D06-D8CB-063F-CD70-75B678609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170378"/>
              </p:ext>
            </p:extLst>
          </p:nvPr>
        </p:nvGraphicFramePr>
        <p:xfrm>
          <a:off x="311700" y="2116275"/>
          <a:ext cx="8521701" cy="207565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840567">
                  <a:extLst>
                    <a:ext uri="{9D8B030D-6E8A-4147-A177-3AD203B41FA5}">
                      <a16:colId xmlns:a16="http://schemas.microsoft.com/office/drawing/2014/main" val="283489580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2689728396"/>
                    </a:ext>
                  </a:extLst>
                </a:gridCol>
                <a:gridCol w="2840567">
                  <a:extLst>
                    <a:ext uri="{9D8B030D-6E8A-4147-A177-3AD203B41FA5}">
                      <a16:colId xmlns:a16="http://schemas.microsoft.com/office/drawing/2014/main" val="2847212495"/>
                    </a:ext>
                  </a:extLst>
                </a:gridCol>
              </a:tblGrid>
              <a:tr h="415130">
                <a:tc>
                  <a:txBody>
                    <a:bodyPr/>
                    <a:lstStyle/>
                    <a:p>
                      <a:endParaRPr lang="uk-UA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Мова</a:t>
                      </a:r>
                      <a:r>
                        <a:rPr lang="en-US" sz="1600" dirty="0"/>
                        <a:t> / </a:t>
                      </a:r>
                      <a:r>
                        <a:rPr lang="uk-UA" sz="1600" dirty="0"/>
                        <a:t>інструменти</a:t>
                      </a:r>
                      <a:endParaRPr lang="uk-UA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1600"/>
                        <a:t>Фреймворк / Бібліотека</a:t>
                      </a:r>
                      <a:endParaRPr lang="uk-UA" sz="16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9411655"/>
                  </a:ext>
                </a:extLst>
              </a:tr>
              <a:tr h="415130">
                <a:tc>
                  <a:txBody>
                    <a:bodyPr/>
                    <a:lstStyle/>
                    <a:p>
                      <a:r>
                        <a:rPr lang="uk-UA" sz="1600" dirty="0" err="1"/>
                        <a:t>Фронтенд</a:t>
                      </a:r>
                      <a:endParaRPr lang="uk-UA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TypeScript</a:t>
                      </a:r>
                      <a:endParaRPr lang="en-US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React, Vite</a:t>
                      </a:r>
                      <a:endParaRPr lang="en-US" sz="16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0946635"/>
                  </a:ext>
                </a:extLst>
              </a:tr>
              <a:tr h="415130">
                <a:tc>
                  <a:txBody>
                    <a:bodyPr/>
                    <a:lstStyle/>
                    <a:p>
                      <a:r>
                        <a:rPr lang="uk-UA" sz="1600" dirty="0" err="1"/>
                        <a:t>Бекенд</a:t>
                      </a:r>
                      <a:endParaRPr lang="uk-UA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TypeScript</a:t>
                      </a:r>
                      <a:endParaRPr lang="en-US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NestJS, TypeORM</a:t>
                      </a:r>
                      <a:endParaRPr lang="en-US" sz="16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818662"/>
                  </a:ext>
                </a:extLst>
              </a:tr>
              <a:tr h="415130">
                <a:tc>
                  <a:txBody>
                    <a:bodyPr/>
                    <a:lstStyle/>
                    <a:p>
                      <a:r>
                        <a:rPr lang="uk-UA" sz="1600"/>
                        <a:t>База даних</a:t>
                      </a:r>
                      <a:endParaRPr lang="uk-UA" sz="16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SQL</a:t>
                      </a:r>
                      <a:endParaRPr lang="en-US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PostgreSQL</a:t>
                      </a:r>
                      <a:endParaRPr lang="en-US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1855045"/>
                  </a:ext>
                </a:extLst>
              </a:tr>
              <a:tr h="415130">
                <a:tc>
                  <a:txBody>
                    <a:bodyPr/>
                    <a:lstStyle/>
                    <a:p>
                      <a:r>
                        <a:rPr lang="uk-UA" sz="1600" dirty="0"/>
                        <a:t>Стилізація</a:t>
                      </a:r>
                      <a:endParaRPr lang="uk-UA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CSS</a:t>
                      </a:r>
                      <a:endParaRPr lang="en-US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CSS Modules</a:t>
                      </a:r>
                      <a:endParaRPr lang="en-US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9698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86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257640" y="-7892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Зміст проведеного експерименту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68925" y="831300"/>
            <a:ext cx="8520600" cy="36171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Методи дослідження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uk-UA"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dirty="0"/>
              <a:t>У дослідженні було використано порівняльний метод, що передбачав розробку двох версій </a:t>
            </a:r>
            <a:r>
              <a:rPr lang="uk-UA" sz="1600" dirty="0" err="1"/>
              <a:t>вебзастосунку</a:t>
            </a:r>
            <a:r>
              <a:rPr lang="uk-UA" sz="1600" dirty="0"/>
              <a:t>: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uk-UA" sz="1600" dirty="0"/>
          </a:p>
          <a:p>
            <a:pPr marL="285750" indent="-285750">
              <a:lnSpc>
                <a:spcPct val="150000"/>
              </a:lnSpc>
            </a:pPr>
            <a:r>
              <a:rPr lang="uk-UA" sz="1600" dirty="0"/>
              <a:t>Неоптимізованої (усі ресурси завантажуються одразу, великі зображення без стиснення, відсутня оптимізація логіки);</a:t>
            </a:r>
          </a:p>
          <a:p>
            <a:pPr marL="285750" indent="-285750">
              <a:lnSpc>
                <a:spcPct val="150000"/>
              </a:lnSpc>
            </a:pPr>
            <a:r>
              <a:rPr lang="uk-UA" sz="1600" dirty="0"/>
              <a:t>Оптимізованої (застосовано </a:t>
            </a:r>
            <a:r>
              <a:rPr lang="en-US" sz="1600" dirty="0"/>
              <a:t>lazy loading, </a:t>
            </a:r>
            <a:r>
              <a:rPr lang="uk-UA" sz="1600" dirty="0"/>
              <a:t>стиснення зображень, завантаження медіа при потраплянні до області перегляду</a:t>
            </a:r>
            <a:r>
              <a:rPr lang="en-US" sz="1600" dirty="0"/>
              <a:t>).</a:t>
            </a:r>
            <a:endParaRPr sz="1600" dirty="0">
              <a:latin typeface="Economica" panose="020B0604020202020204" charset="0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B1AA0EE2-5454-956B-2142-0A22808A4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3E9B68AC-4F97-AB71-07C0-0EFECED5DF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Зміст проведеного експерименту</a:t>
            </a:r>
            <a:endParaRPr sz="3200" dirty="0"/>
          </a:p>
        </p:txBody>
      </p:sp>
      <p:sp>
        <p:nvSpPr>
          <p:cNvPr id="114" name="Google Shape;114;p20">
            <a:extLst>
              <a:ext uri="{FF2B5EF4-FFF2-40B4-BE49-F238E27FC236}">
                <a16:creationId xmlns:a16="http://schemas.microsoft.com/office/drawing/2014/main" id="{B7F85ABB-5AB9-1353-61D4-1446543940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252349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Вхідні дані</a:t>
            </a:r>
          </a:p>
          <a:p>
            <a:pPr marL="285750" indent="-285750">
              <a:spcBef>
                <a:spcPts val="1200"/>
              </a:spcBef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Тестова база даних: 500 книг, 10 авторів, 3 відгука.</a:t>
            </a:r>
          </a:p>
          <a:p>
            <a:pPr marL="285750" indent="-285750">
              <a:spcBef>
                <a:spcPts val="1200"/>
              </a:spcBef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Користувацький сценарій: завантаження головної сторінки, перегляд розділу "Популярні книги", "Відео", "Відгуки".</a:t>
            </a:r>
          </a:p>
          <a:p>
            <a:pPr marL="285750" indent="-285750">
              <a:spcBef>
                <a:spcPts val="1200"/>
              </a:spcBef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Типовий пристрій: браузер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Google Chrome,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розширення екрана 1920×1080.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492E7753-F222-6553-DC57-B55E984739B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918C10-A266-F495-1296-5195E9ADCC23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225608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1841F2DE-FCE0-02D8-A049-D5BD93B80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7FB67635-39B6-6A4C-21B7-F76173ADC2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Зміст проведеного експерименту</a:t>
            </a:r>
            <a:endParaRPr sz="3200" dirty="0"/>
          </a:p>
        </p:txBody>
      </p:sp>
      <p:sp>
        <p:nvSpPr>
          <p:cNvPr id="114" name="Google Shape;114;p20">
            <a:extLst>
              <a:ext uri="{FF2B5EF4-FFF2-40B4-BE49-F238E27FC236}">
                <a16:creationId xmlns:a16="http://schemas.microsoft.com/office/drawing/2014/main" id="{5A27EE06-37A1-06B2-8C14-94750A461A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055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Критерії оцінки ефективності</a:t>
            </a:r>
          </a:p>
          <a:p>
            <a:pPr marL="285750" indent="-285750">
              <a:spcBef>
                <a:spcPts val="1200"/>
              </a:spcBef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Продуктивність (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Performance)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200"/>
              </a:spcBef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Час до першого відображення (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First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Contentful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Paint, FCP)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200"/>
              </a:spcBef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Час до відображення найбільшого елементу (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Largest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Contentful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Paint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LCP)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200"/>
              </a:spcBef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Час до взаємодії (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Total Blocking Time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TBT)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200"/>
              </a:spcBef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Стабільність візуального макету (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Cumulative Layout Shift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CLS) 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200"/>
              </a:spcBef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Візуальне завантаження контенту сторінки (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Speed Index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953484C3-F396-1727-2A91-525737AA5EA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36AF83-61F7-84B6-E1FE-E796606B32C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17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454779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DA8F4D20-FFF7-412A-B514-53E7C9F35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EBCF9C46-FE9E-5E73-8609-1541E3BC69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Зміст проведеного експерименту</a:t>
            </a:r>
            <a:endParaRPr sz="3200" dirty="0"/>
          </a:p>
        </p:txBody>
      </p:sp>
      <p:sp>
        <p:nvSpPr>
          <p:cNvPr id="114" name="Google Shape;114;p20">
            <a:extLst>
              <a:ext uri="{FF2B5EF4-FFF2-40B4-BE49-F238E27FC236}">
                <a16:creationId xmlns:a16="http://schemas.microsoft.com/office/drawing/2014/main" id="{D04DF4B9-7E9D-3CAF-9E18-151C7152B6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0550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Послідовність експерименту</a:t>
            </a:r>
          </a:p>
          <a:p>
            <a:pPr marL="285750" indent="-285750">
              <a:spcBef>
                <a:spcPts val="1200"/>
              </a:spcBef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Розгортання двох версій застосунку на локальному сервері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  <a:endParaRPr lang="uk-U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200"/>
              </a:spcBef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Проведення вимірювань за допомогою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Lighthouse.</a:t>
            </a:r>
            <a:endParaRPr lang="uk-UA"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200"/>
              </a:spcBef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Повторення тестів 3 рази для кожної версії з метою усереднення результатів.</a:t>
            </a:r>
          </a:p>
          <a:p>
            <a:pPr marL="285750" indent="-285750">
              <a:spcBef>
                <a:spcPts val="1200"/>
              </a:spcBef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Порівняння отриманих метрик між оптимізованою і неоптимізованою версіями.</a:t>
            </a:r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0D4B7404-26C4-62DB-32BF-B547AEADDAE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6F3A66-E2CE-897D-915C-87F93493DD98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506503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BE8E65D9-EA83-F4C8-A368-101C53B6A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>
            <a:extLst>
              <a:ext uri="{FF2B5EF4-FFF2-40B4-BE49-F238E27FC236}">
                <a16:creationId xmlns:a16="http://schemas.microsoft.com/office/drawing/2014/main" id="{ED2D917D-2E8C-9CB8-887C-99A19D257C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Зміст проведеного експерименту</a:t>
            </a:r>
            <a:endParaRPr sz="3200" dirty="0"/>
          </a:p>
        </p:txBody>
      </p:sp>
      <p:sp>
        <p:nvSpPr>
          <p:cNvPr id="114" name="Google Shape;114;p20">
            <a:extLst>
              <a:ext uri="{FF2B5EF4-FFF2-40B4-BE49-F238E27FC236}">
                <a16:creationId xmlns:a16="http://schemas.microsoft.com/office/drawing/2014/main" id="{F6E9DDA3-215C-7B27-FC18-5BE26CD3CE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820364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Вимірювання та отримані результати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15" name="Google Shape;115;p20">
            <a:extLst>
              <a:ext uri="{FF2B5EF4-FFF2-40B4-BE49-F238E27FC236}">
                <a16:creationId xmlns:a16="http://schemas.microsoft.com/office/drawing/2014/main" id="{98035A5E-200C-866C-1CF5-6137C2539EE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191244A-9275-3D2D-5A4A-4325CC3C1276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19</a:t>
            </a:fld>
            <a:endParaRPr lang="uk-UA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3EAE5946-99A8-D8BF-38ED-CC7D2B290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315082"/>
              </p:ext>
            </p:extLst>
          </p:nvPr>
        </p:nvGraphicFramePr>
        <p:xfrm>
          <a:off x="439899" y="1504152"/>
          <a:ext cx="8622393" cy="2670212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874131">
                  <a:extLst>
                    <a:ext uri="{9D8B030D-6E8A-4147-A177-3AD203B41FA5}">
                      <a16:colId xmlns:a16="http://schemas.microsoft.com/office/drawing/2014/main" val="706018641"/>
                    </a:ext>
                  </a:extLst>
                </a:gridCol>
                <a:gridCol w="2874131">
                  <a:extLst>
                    <a:ext uri="{9D8B030D-6E8A-4147-A177-3AD203B41FA5}">
                      <a16:colId xmlns:a16="http://schemas.microsoft.com/office/drawing/2014/main" val="3689943983"/>
                    </a:ext>
                  </a:extLst>
                </a:gridCol>
                <a:gridCol w="2874131">
                  <a:extLst>
                    <a:ext uri="{9D8B030D-6E8A-4147-A177-3AD203B41FA5}">
                      <a16:colId xmlns:a16="http://schemas.microsoft.com/office/drawing/2014/main" val="3129037936"/>
                    </a:ext>
                  </a:extLst>
                </a:gridCol>
              </a:tblGrid>
              <a:tr h="424875">
                <a:tc>
                  <a:txBody>
                    <a:bodyPr/>
                    <a:lstStyle/>
                    <a:p>
                      <a:r>
                        <a:rPr lang="uk-UA" sz="1600" dirty="0"/>
                        <a:t>Метрика</a:t>
                      </a:r>
                      <a:endParaRPr lang="uk-UA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1600"/>
                        <a:t>Неоптимізована версія</a:t>
                      </a:r>
                      <a:endParaRPr lang="uk-UA" sz="16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1600"/>
                        <a:t>Оптимізована версія</a:t>
                      </a:r>
                      <a:endParaRPr lang="uk-UA" sz="16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9635101"/>
                  </a:ext>
                </a:extLst>
              </a:tr>
              <a:tr h="352469">
                <a:tc>
                  <a:txBody>
                    <a:bodyPr/>
                    <a:lstStyle/>
                    <a:p>
                      <a:r>
                        <a:rPr lang="en-US" sz="1600" dirty="0"/>
                        <a:t>First </a:t>
                      </a:r>
                      <a:r>
                        <a:rPr lang="en-US" sz="1600" dirty="0" err="1"/>
                        <a:t>Contentful</a:t>
                      </a:r>
                      <a:r>
                        <a:rPr lang="en-US" sz="1600" dirty="0"/>
                        <a:t> Paint (FCP)</a:t>
                      </a:r>
                      <a:endParaRPr lang="en-US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1 с</a:t>
                      </a:r>
                      <a:endParaRPr lang="uk-UA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1 с</a:t>
                      </a:r>
                      <a:endParaRPr lang="uk-UA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88458570"/>
                  </a:ext>
                </a:extLst>
              </a:tr>
              <a:tr h="352469">
                <a:tc>
                  <a:txBody>
                    <a:bodyPr/>
                    <a:lstStyle/>
                    <a:p>
                      <a:r>
                        <a:rPr lang="en-US" sz="1600" dirty="0"/>
                        <a:t>Largest </a:t>
                      </a:r>
                      <a:r>
                        <a:rPr lang="en-US" sz="1600" dirty="0" err="1"/>
                        <a:t>Contentful</a:t>
                      </a:r>
                      <a:r>
                        <a:rPr lang="en-US" sz="1600" dirty="0"/>
                        <a:t> Paint</a:t>
                      </a:r>
                      <a:r>
                        <a:rPr lang="uk-UA" sz="1600" dirty="0"/>
                        <a:t> </a:t>
                      </a:r>
                      <a:r>
                        <a:rPr lang="en-US" sz="1600" dirty="0"/>
                        <a:t>(LCP)</a:t>
                      </a:r>
                      <a:endParaRPr lang="en-US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1.6 с</a:t>
                      </a:r>
                      <a:endParaRPr lang="uk-UA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1.3 с</a:t>
                      </a:r>
                      <a:endParaRPr lang="uk-UA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5142298"/>
                  </a:ext>
                </a:extLst>
              </a:tr>
              <a:tr h="352469">
                <a:tc>
                  <a:txBody>
                    <a:bodyPr/>
                    <a:lstStyle/>
                    <a:p>
                      <a:r>
                        <a:rPr lang="en-US" sz="1600" dirty="0"/>
                        <a:t>Total Blocking Time</a:t>
                      </a:r>
                      <a:endParaRPr lang="uk-UA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710 </a:t>
                      </a:r>
                      <a:r>
                        <a:rPr lang="uk-UA" sz="1600" dirty="0"/>
                        <a:t>мс</a:t>
                      </a:r>
                      <a:endParaRPr lang="en-US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370 мс</a:t>
                      </a:r>
                      <a:endParaRPr lang="en-US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1821214"/>
                  </a:ext>
                </a:extLst>
              </a:tr>
              <a:tr h="352469">
                <a:tc>
                  <a:txBody>
                    <a:bodyPr/>
                    <a:lstStyle/>
                    <a:p>
                      <a:r>
                        <a:rPr lang="uk-UA" sz="1600" dirty="0"/>
                        <a:t>Кількість </a:t>
                      </a:r>
                      <a:r>
                        <a:rPr lang="en-US" sz="1600" dirty="0"/>
                        <a:t>HTTP-</a:t>
                      </a:r>
                      <a:r>
                        <a:rPr lang="uk-UA" sz="1600" dirty="0"/>
                        <a:t>запитів</a:t>
                      </a:r>
                      <a:endParaRPr lang="uk-UA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2</a:t>
                      </a:r>
                      <a:endParaRPr lang="ru-UA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2</a:t>
                      </a:r>
                      <a:endParaRPr lang="ru-UA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151810"/>
                  </a:ext>
                </a:extLst>
              </a:tr>
              <a:tr h="608810">
                <a:tc>
                  <a:txBody>
                    <a:bodyPr/>
                    <a:lstStyle/>
                    <a:p>
                      <a:r>
                        <a:rPr lang="en-US" sz="1600"/>
                        <a:t>Lighthouse Performance Score</a:t>
                      </a:r>
                      <a:endParaRPr lang="en-US" sz="160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uk-UA" sz="1600" dirty="0"/>
                        <a:t>8</a:t>
                      </a:r>
                      <a:r>
                        <a:rPr lang="ru-UA" sz="1600" dirty="0"/>
                        <a:t>2/100</a:t>
                      </a:r>
                      <a:endParaRPr lang="ru-UA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UA" sz="1600" dirty="0"/>
                        <a:t>9</a:t>
                      </a:r>
                      <a:r>
                        <a:rPr lang="uk-UA" sz="1600" dirty="0"/>
                        <a:t>1</a:t>
                      </a:r>
                      <a:r>
                        <a:rPr lang="ru-UA" sz="1600" dirty="0"/>
                        <a:t>/100</a:t>
                      </a:r>
                      <a:endParaRPr lang="ru-UA" sz="1600" dirty="0"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0137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267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Дослідження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lnSpc>
                <a:spcPct val="150000"/>
              </a:lnSpc>
            </a:pPr>
            <a:r>
              <a:rPr lang="ru-RU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завантаження</a:t>
            </a:r>
            <a:r>
              <a:rPr lang="ru-RU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вебсайтів</a:t>
            </a:r>
            <a:r>
              <a:rPr lang="ru-RU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є одним </a:t>
            </a:r>
            <a:r>
              <a:rPr lang="ru-RU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із</a:t>
            </a:r>
            <a:r>
              <a:rPr lang="ru-RU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ключових</a:t>
            </a:r>
            <a:r>
              <a:rPr lang="ru-RU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факторів</a:t>
            </a:r>
            <a:r>
              <a:rPr lang="ru-RU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</a:t>
            </a:r>
            <a:r>
              <a:rPr lang="ru-RU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що</a:t>
            </a:r>
            <a:r>
              <a:rPr lang="ru-RU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визначають</a:t>
            </a:r>
            <a:r>
              <a:rPr lang="ru-RU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якість</a:t>
            </a:r>
            <a:r>
              <a:rPr lang="ru-RU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взаємодії</a:t>
            </a:r>
            <a:r>
              <a:rPr lang="ru-RU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користувачів</a:t>
            </a:r>
            <a:r>
              <a:rPr lang="ru-RU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із</a:t>
            </a:r>
            <a:r>
              <a:rPr lang="ru-RU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цифровими</a:t>
            </a:r>
            <a:r>
              <a:rPr lang="ru-RU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продуктами;</a:t>
            </a:r>
            <a:endParaRPr lang="en-US"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50000"/>
              </a:lnSpc>
            </a:pPr>
            <a:r>
              <a:rPr lang="uk-UA" sz="15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існує розмаїття методів програмної оптимізації, які допомагають покращити рівень взаємодії користувачів з </a:t>
            </a:r>
            <a:r>
              <a:rPr lang="uk-UA" sz="15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вебсайтом</a:t>
            </a:r>
            <a:r>
              <a:rPr lang="uk-U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;</a:t>
            </a:r>
            <a:endParaRPr lang="en-US" sz="1500" dirty="0"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lnSpc>
                <a:spcPct val="150000"/>
              </a:lnSpc>
            </a:pPr>
            <a:r>
              <a:rPr lang="uk-UA" sz="1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дослідження методів програмної оптимізації завантаження сайтів та їх вплив на формування досвіду користувачів </a:t>
            </a:r>
            <a:r>
              <a:rPr lang="ru-RU" sz="15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може</a:t>
            </a:r>
            <a:r>
              <a:rPr lang="ru-RU" sz="15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5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значно</a:t>
            </a:r>
            <a:r>
              <a:rPr lang="ru-RU" sz="15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5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покращити</a:t>
            </a:r>
            <a:r>
              <a:rPr lang="uk-UA" sz="15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рівень</a:t>
            </a:r>
            <a:r>
              <a:rPr lang="ru-RU" sz="15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5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задоволення</a:t>
            </a:r>
            <a:r>
              <a:rPr lang="ru-RU" sz="15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500" dirty="0" err="1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користуванням</a:t>
            </a:r>
            <a:r>
              <a:rPr lang="ru-RU" sz="15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сайтом.</a:t>
            </a:r>
            <a:endParaRPr sz="1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експерименту </a:t>
            </a:r>
            <a:endParaRPr sz="3200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268925" y="619353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Неоптимізована версія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20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E359F38-0B2D-D705-E685-DFF210007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75" y="1064449"/>
            <a:ext cx="3803868" cy="319132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18BBA1-9E43-B2A9-6F13-F8FA750F64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7007" y="1064449"/>
            <a:ext cx="4397735" cy="319132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F5C88E6D-9D18-9242-1479-0F472B282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>
            <a:extLst>
              <a:ext uri="{FF2B5EF4-FFF2-40B4-BE49-F238E27FC236}">
                <a16:creationId xmlns:a16="http://schemas.microsoft.com/office/drawing/2014/main" id="{EAFBA4C9-B935-5CEE-344B-491FDD0E3D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експерименту </a:t>
            </a:r>
            <a:endParaRPr sz="3200" dirty="0"/>
          </a:p>
        </p:txBody>
      </p:sp>
      <p:sp>
        <p:nvSpPr>
          <p:cNvPr id="121" name="Google Shape;121;p21">
            <a:extLst>
              <a:ext uri="{FF2B5EF4-FFF2-40B4-BE49-F238E27FC236}">
                <a16:creationId xmlns:a16="http://schemas.microsoft.com/office/drawing/2014/main" id="{C24F0E6B-A590-2806-2E64-5D88E2604D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8925" y="619353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Оптимізована версія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22" name="Google Shape;122;p21">
            <a:extLst>
              <a:ext uri="{FF2B5EF4-FFF2-40B4-BE49-F238E27FC236}">
                <a16:creationId xmlns:a16="http://schemas.microsoft.com/office/drawing/2014/main" id="{28B87300-98C2-F082-7F53-7E8EA283B9A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D2D160-42BE-42F9-5EF5-27C6FCAA241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21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D40A00B-7116-6352-4DA9-0F0D8269E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475" y="1064449"/>
            <a:ext cx="3809589" cy="322919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D39455-3AFD-41AC-215A-639A2BC679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4848" y="1064449"/>
            <a:ext cx="4109724" cy="323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401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отриманих результатів 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None/>
            </a:pPr>
            <a:r>
              <a:rPr lang="uk-UA" sz="1600" dirty="0"/>
              <a:t>Оптимізована версія сайту показала покращення всіх основних метрик:</a:t>
            </a:r>
          </a:p>
          <a:p>
            <a:pPr>
              <a:buNone/>
            </a:pPr>
            <a:endParaRPr lang="uk-UA" sz="1600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Speed Index </a:t>
            </a:r>
            <a:r>
              <a:rPr lang="uk-UA" sz="1600" dirty="0"/>
              <a:t>зменшився на ~23%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Total Blocking Time </a:t>
            </a:r>
            <a:r>
              <a:rPr lang="uk-UA" sz="1600" dirty="0"/>
              <a:t>скоротився на ~48%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Largest </a:t>
            </a:r>
            <a:r>
              <a:rPr lang="en-US" sz="1600" dirty="0" err="1"/>
              <a:t>Contentful</a:t>
            </a:r>
            <a:r>
              <a:rPr lang="en-US" sz="1600" dirty="0"/>
              <a:t> Paint </a:t>
            </a:r>
            <a:r>
              <a:rPr lang="uk-UA" sz="1600" dirty="0"/>
              <a:t>покращився на ~19%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CLS </a:t>
            </a:r>
            <a:r>
              <a:rPr lang="uk-UA" sz="1600" dirty="0"/>
              <a:t>залишився ідеальним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sz="1600" dirty="0"/>
              <a:t>Зменшення часу завантаження та блокування означає, що користувачі швидше бачать і можуть взаємодіяти з контентом. </a:t>
            </a:r>
            <a:endParaRPr sz="16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22</a:t>
            </a:fld>
            <a:endParaRPr lang="uk-UA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5452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sp>
        <p:nvSpPr>
          <p:cNvPr id="135" name="Google Shape;135;p23"/>
          <p:cNvSpPr txBox="1">
            <a:spLocks noGrp="1"/>
          </p:cNvSpPr>
          <p:nvPr>
            <p:ph type="body" idx="1"/>
          </p:nvPr>
        </p:nvSpPr>
        <p:spPr>
          <a:xfrm>
            <a:off x="311700" y="1201549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Стаття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Дослідження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методів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програмної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оптимізації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завантаження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сайтів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формування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досвіду</a:t>
            </a:r>
            <a:r>
              <a:rPr lang="ru-RU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sz="1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користувачів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 </a:t>
            </a:r>
            <a:r>
              <a:rPr lang="uk-UA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опублікована в журналі </a:t>
            </a:r>
            <a:r>
              <a:rPr lang="en-US" sz="1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“</a:t>
            </a:r>
            <a:r>
              <a:rPr lang="uk-UA" sz="1600" b="0" i="0" dirty="0">
                <a:solidFill>
                  <a:srgbClr val="1F1F1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Біоніка інтелекту</a:t>
            </a:r>
            <a:r>
              <a:rPr lang="en-US" sz="1600" b="0" i="0" dirty="0">
                <a:solidFill>
                  <a:srgbClr val="1F1F1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”.</a:t>
            </a:r>
            <a:endParaRPr sz="1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23</a:t>
            </a:fld>
            <a:endParaRPr lang="uk-UA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Реалістичність</a:t>
            </a:r>
            <a:r>
              <a:rPr lang="ru-RU" dirty="0"/>
              <a:t> та </a:t>
            </a:r>
            <a:r>
              <a:rPr lang="ru-RU" dirty="0" err="1"/>
              <a:t>корисність</a:t>
            </a:r>
            <a:r>
              <a:rPr lang="ru-RU" dirty="0"/>
              <a:t> </a:t>
            </a:r>
            <a:r>
              <a:rPr lang="ru-RU" dirty="0" err="1"/>
              <a:t>отриманих</a:t>
            </a:r>
            <a:r>
              <a:rPr lang="ru-RU" dirty="0"/>
              <a:t> </a:t>
            </a:r>
            <a:r>
              <a:rPr lang="ru-RU" dirty="0" err="1"/>
              <a:t>результатів</a:t>
            </a:r>
            <a:endParaRPr lang="ru-RU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1600"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 err="1"/>
              <a:t>Отримані</a:t>
            </a:r>
            <a:r>
              <a:rPr lang="ru-RU" sz="1600" dirty="0"/>
              <a:t> </a:t>
            </a:r>
            <a:r>
              <a:rPr lang="ru-RU" sz="1600" dirty="0" err="1"/>
              <a:t>дані</a:t>
            </a:r>
            <a:r>
              <a:rPr lang="ru-RU" sz="1600" dirty="0"/>
              <a:t> </a:t>
            </a:r>
            <a:r>
              <a:rPr lang="ru-RU" sz="1600" dirty="0" err="1"/>
              <a:t>базуються</a:t>
            </a:r>
            <a:r>
              <a:rPr lang="ru-RU" sz="1600" dirty="0"/>
              <a:t> на практичному </a:t>
            </a:r>
            <a:r>
              <a:rPr lang="ru-RU" sz="1600" dirty="0" err="1"/>
              <a:t>тестуванні</a:t>
            </a:r>
            <a:r>
              <a:rPr lang="ru-RU" sz="1600" dirty="0"/>
              <a:t> </a:t>
            </a:r>
            <a:r>
              <a:rPr lang="ru-RU" sz="1600" dirty="0" err="1"/>
              <a:t>реальної</a:t>
            </a:r>
            <a:r>
              <a:rPr lang="ru-RU" sz="1600" dirty="0"/>
              <a:t> </a:t>
            </a:r>
            <a:r>
              <a:rPr lang="ru-RU" sz="1600" dirty="0" err="1"/>
              <a:t>версії</a:t>
            </a:r>
            <a:r>
              <a:rPr lang="ru-RU" sz="1600" dirty="0"/>
              <a:t> </a:t>
            </a:r>
            <a:r>
              <a:rPr lang="ru-RU" sz="1600" dirty="0" err="1"/>
              <a:t>вебдодатку</a:t>
            </a:r>
            <a:r>
              <a:rPr lang="ru-RU" sz="1600" dirty="0"/>
              <a:t>. </a:t>
            </a:r>
            <a:r>
              <a:rPr lang="ru-RU" sz="1600" dirty="0" err="1"/>
              <a:t>Впроваджені</a:t>
            </a:r>
            <a:r>
              <a:rPr lang="ru-RU" sz="1600" dirty="0"/>
              <a:t> </a:t>
            </a:r>
            <a:r>
              <a:rPr lang="ru-RU" sz="1600" dirty="0" err="1"/>
              <a:t>оптимізації</a:t>
            </a:r>
            <a:r>
              <a:rPr lang="ru-RU" sz="1600" dirty="0"/>
              <a:t> легко </a:t>
            </a:r>
            <a:r>
              <a:rPr lang="ru-RU" sz="1600" dirty="0" err="1"/>
              <a:t>реалізовуються</a:t>
            </a:r>
            <a:r>
              <a:rPr lang="ru-RU" sz="1600" dirty="0"/>
              <a:t> та </a:t>
            </a:r>
            <a:r>
              <a:rPr lang="ru-RU" sz="1600" dirty="0" err="1"/>
              <a:t>дають</a:t>
            </a:r>
            <a:r>
              <a:rPr lang="ru-RU" sz="1600" dirty="0"/>
              <a:t> </a:t>
            </a:r>
            <a:r>
              <a:rPr lang="ru-RU" sz="1600" dirty="0" err="1"/>
              <a:t>вимірюваний</a:t>
            </a:r>
            <a:r>
              <a:rPr lang="ru-RU" sz="1600" dirty="0"/>
              <a:t> </a:t>
            </a:r>
            <a:r>
              <a:rPr lang="ru-RU" sz="1600" dirty="0" err="1"/>
              <a:t>ефект</a:t>
            </a:r>
            <a:r>
              <a:rPr lang="ru-RU" sz="1600" dirty="0"/>
              <a:t>, </a:t>
            </a:r>
            <a:r>
              <a:rPr lang="ru-RU" sz="1600" dirty="0" err="1"/>
              <a:t>що</a:t>
            </a:r>
            <a:r>
              <a:rPr lang="ru-RU" sz="1600" dirty="0"/>
              <a:t> робить </a:t>
            </a:r>
            <a:r>
              <a:rPr lang="ru-RU" sz="1600" dirty="0" err="1"/>
              <a:t>результати</a:t>
            </a:r>
            <a:r>
              <a:rPr lang="ru-RU" sz="1600" dirty="0"/>
              <a:t> </a:t>
            </a:r>
            <a:r>
              <a:rPr lang="ru-RU" sz="1600" dirty="0" err="1"/>
              <a:t>прикладними</a:t>
            </a:r>
            <a:r>
              <a:rPr lang="ru-RU" sz="1600" dirty="0"/>
              <a:t> у </a:t>
            </a:r>
            <a:r>
              <a:rPr lang="ru-RU" sz="1600" dirty="0" err="1"/>
              <a:t>реальних</a:t>
            </a:r>
            <a:r>
              <a:rPr lang="ru-RU" sz="1600" dirty="0"/>
              <a:t> </a:t>
            </a:r>
            <a:r>
              <a:rPr lang="ru-RU" sz="1600" dirty="0" err="1"/>
              <a:t>проєктах</a:t>
            </a:r>
            <a:r>
              <a:rPr lang="ru-RU" sz="1600" dirty="0"/>
              <a:t>.</a:t>
            </a:r>
            <a:endParaRPr sz="1600" dirty="0">
              <a:latin typeface="Economica" panose="020B0604020202020204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24</a:t>
            </a:fld>
            <a:endParaRPr lang="uk-UA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>
          <a:extLst>
            <a:ext uri="{FF2B5EF4-FFF2-40B4-BE49-F238E27FC236}">
              <a16:creationId xmlns:a16="http://schemas.microsoft.com/office/drawing/2014/main" id="{174AC6C1-D6AA-8E29-C6B5-71ED41001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>
            <a:extLst>
              <a:ext uri="{FF2B5EF4-FFF2-40B4-BE49-F238E27FC236}">
                <a16:creationId xmlns:a16="http://schemas.microsoft.com/office/drawing/2014/main" id="{C8293295-4B6E-3ABB-B519-030067FF57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>
            <a:extLst>
              <a:ext uri="{FF2B5EF4-FFF2-40B4-BE49-F238E27FC236}">
                <a16:creationId xmlns:a16="http://schemas.microsoft.com/office/drawing/2014/main" id="{BFC52775-02DA-56C8-3DCF-400F836ABF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24181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Надалі</a:t>
            </a:r>
            <a:r>
              <a:rPr lang="ru-RU" dirty="0"/>
              <a:t> </a:t>
            </a:r>
            <a:r>
              <a:rPr lang="ru-RU" dirty="0" err="1"/>
              <a:t>дослідження</a:t>
            </a:r>
            <a:r>
              <a:rPr lang="ru-RU" dirty="0"/>
              <a:t> </a:t>
            </a:r>
            <a:r>
              <a:rPr lang="ru-RU" dirty="0" err="1"/>
              <a:t>можна</a:t>
            </a:r>
            <a:r>
              <a:rPr lang="ru-RU" dirty="0"/>
              <a:t> </a:t>
            </a:r>
            <a:r>
              <a:rPr lang="ru-RU" dirty="0" err="1"/>
              <a:t>розширити</a:t>
            </a:r>
            <a:r>
              <a:rPr lang="ru-RU" dirty="0"/>
              <a:t>, включивши: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285750" indent="-285750">
              <a:lnSpc>
                <a:spcPct val="150000"/>
              </a:lnSpc>
            </a:pPr>
            <a:r>
              <a:rPr lang="ru-RU" sz="1600" dirty="0" err="1"/>
              <a:t>розширення</a:t>
            </a:r>
            <a:r>
              <a:rPr lang="ru-RU" sz="1600" dirty="0"/>
              <a:t> </a:t>
            </a:r>
            <a:r>
              <a:rPr lang="ru-RU" sz="1600" dirty="0" err="1"/>
              <a:t>функціоналу</a:t>
            </a:r>
            <a:r>
              <a:rPr lang="ru-RU" sz="1600" dirty="0"/>
              <a:t> вебсайту та </a:t>
            </a:r>
            <a:r>
              <a:rPr lang="ru-RU" sz="1600" dirty="0" err="1"/>
              <a:t>навантаження</a:t>
            </a:r>
            <a:r>
              <a:rPr lang="ru-RU" sz="1600" dirty="0"/>
              <a:t> </a:t>
            </a:r>
            <a:r>
              <a:rPr lang="ru-RU" sz="1600" dirty="0" err="1"/>
              <a:t>логіки</a:t>
            </a:r>
            <a:r>
              <a:rPr lang="ru-RU" sz="1600" dirty="0"/>
              <a:t> (</a:t>
            </a:r>
            <a:r>
              <a:rPr lang="ru-RU" sz="1600" dirty="0" err="1"/>
              <a:t>багатосторінковий</a:t>
            </a:r>
            <a:r>
              <a:rPr lang="ru-RU" sz="1600" dirty="0"/>
              <a:t>, </a:t>
            </a:r>
            <a:r>
              <a:rPr lang="ru-RU" sz="1600" dirty="0" err="1"/>
              <a:t>навігація</a:t>
            </a:r>
            <a:r>
              <a:rPr lang="ru-RU" sz="1600" dirty="0"/>
              <a:t>, </a:t>
            </a:r>
            <a:r>
              <a:rPr lang="ru-RU" sz="1600" dirty="0" err="1"/>
              <a:t>більше</a:t>
            </a:r>
            <a:r>
              <a:rPr lang="ru-RU" sz="1600" dirty="0"/>
              <a:t> </a:t>
            </a:r>
            <a:r>
              <a:rPr lang="ru-RU" sz="1600" dirty="0" err="1"/>
              <a:t>логіки</a:t>
            </a:r>
            <a:r>
              <a:rPr lang="ru-RU" sz="1600" dirty="0"/>
              <a:t>)</a:t>
            </a:r>
            <a:r>
              <a:rPr lang="en-US" sz="1600" dirty="0"/>
              <a:t>;</a:t>
            </a:r>
            <a:endParaRPr lang="ru-RU" sz="1600" dirty="0"/>
          </a:p>
          <a:p>
            <a:pPr marL="285750" indent="-285750">
              <a:lnSpc>
                <a:spcPct val="150000"/>
              </a:lnSpc>
            </a:pPr>
            <a:r>
              <a:rPr lang="ru-RU" sz="1600" dirty="0" err="1"/>
              <a:t>порівняння</a:t>
            </a:r>
            <a:r>
              <a:rPr lang="ru-RU" sz="1600" dirty="0"/>
              <a:t> з </a:t>
            </a:r>
            <a:r>
              <a:rPr lang="ru-RU" sz="1600" dirty="0" err="1"/>
              <a:t>іншими</a:t>
            </a:r>
            <a:r>
              <a:rPr lang="ru-RU" sz="1600" dirty="0"/>
              <a:t> фреймворками (</a:t>
            </a:r>
            <a:r>
              <a:rPr lang="ru-RU" sz="1600" dirty="0" err="1"/>
              <a:t>наприклад</a:t>
            </a:r>
            <a:r>
              <a:rPr lang="ru-RU" sz="1600" dirty="0"/>
              <a:t>, </a:t>
            </a:r>
            <a:r>
              <a:rPr lang="en-US" sz="1600" dirty="0"/>
              <a:t>Next.js, Svelte);</a:t>
            </a:r>
            <a:endParaRPr lang="uk-UA" sz="1600" dirty="0"/>
          </a:p>
          <a:p>
            <a:pPr marL="285750" indent="-285750">
              <a:lnSpc>
                <a:spcPct val="150000"/>
              </a:lnSpc>
            </a:pPr>
            <a:r>
              <a:rPr lang="ru-RU" sz="1600" dirty="0" err="1"/>
              <a:t>впровадження</a:t>
            </a:r>
            <a:r>
              <a:rPr lang="ru-RU" sz="1600" dirty="0"/>
              <a:t> </a:t>
            </a:r>
            <a:r>
              <a:rPr lang="en-US" sz="1600" dirty="0"/>
              <a:t>SSR </a:t>
            </a:r>
            <a:r>
              <a:rPr lang="ru-RU" sz="1600" dirty="0" err="1"/>
              <a:t>або</a:t>
            </a:r>
            <a:r>
              <a:rPr lang="ru-RU" sz="1600" dirty="0"/>
              <a:t> </a:t>
            </a:r>
            <a:r>
              <a:rPr lang="en-US" sz="1600" dirty="0"/>
              <a:t>code-splitting </a:t>
            </a:r>
            <a:r>
              <a:rPr lang="ru-RU" sz="1600" dirty="0"/>
              <a:t>для </a:t>
            </a:r>
            <a:r>
              <a:rPr lang="ru-RU" sz="1600" dirty="0" err="1"/>
              <a:t>ще</a:t>
            </a:r>
            <a:r>
              <a:rPr lang="ru-RU" sz="1600" dirty="0"/>
              <a:t> </a:t>
            </a:r>
            <a:r>
              <a:rPr lang="ru-RU" sz="1600" dirty="0" err="1"/>
              <a:t>глибшої</a:t>
            </a:r>
            <a:r>
              <a:rPr lang="ru-RU" sz="1600" dirty="0"/>
              <a:t> </a:t>
            </a:r>
            <a:r>
              <a:rPr lang="ru-RU" sz="1600" dirty="0" err="1"/>
              <a:t>оптимізації</a:t>
            </a:r>
            <a:r>
              <a:rPr lang="en-US" sz="1600" dirty="0"/>
              <a:t>.</a:t>
            </a:r>
            <a:endParaRPr lang="ru-RU" sz="1600" dirty="0"/>
          </a:p>
        </p:txBody>
      </p:sp>
      <p:pic>
        <p:nvPicPr>
          <p:cNvPr id="143" name="Google Shape;143;p24">
            <a:extLst>
              <a:ext uri="{FF2B5EF4-FFF2-40B4-BE49-F238E27FC236}">
                <a16:creationId xmlns:a16="http://schemas.microsoft.com/office/drawing/2014/main" id="{0659E25C-842B-2664-4DBF-C69C1A12509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56A513C-1AEC-3E5D-3DF3-B977D9EFF4C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77238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Огляд літератури (аналогів)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979393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" dirty="0">
                <a:solidFill>
                  <a:srgbClr val="0D0D0D"/>
                </a:solidFill>
                <a:highlight>
                  <a:srgbClr val="FFFFFF"/>
                </a:highlight>
              </a:rPr>
              <a:t>Перелік основних джерел та теорій у галузі</a:t>
            </a:r>
            <a:endParaRPr dirty="0">
              <a:solidFill>
                <a:srgbClr val="0D0D0D"/>
              </a:solidFill>
              <a:highlight>
                <a:srgbClr val="FFFFFF"/>
              </a:highlight>
              <a:latin typeface="Economica" panose="020B0604020202020204" charset="0"/>
            </a:endParaRP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Google Web Fundamentals – 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офіційна документація від 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Google 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щодо продуктивності </a:t>
            </a:r>
            <a:r>
              <a:rPr lang="uk-UA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вебсайтів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, включаючи метрики 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Core Web Vitals (FCP, LCP, CLS, TTI) 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та інструменти для оптимізації.</a:t>
            </a: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"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Designing for Performance" – Lara Hogan – 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книга з акцентом на важливість швидкості у сприйнятті дизайну та досвіду користувача.</a:t>
            </a: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MDN Web Docs (Mozilla) –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технічна база знань щодо браузерної оптимізації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та </a:t>
            </a:r>
            <a:r>
              <a:rPr lang="uk-UA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вебтермінів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sz="1600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DC1D35DF-EBB3-051B-9111-5AF6DF808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>
            <a:extLst>
              <a:ext uri="{FF2B5EF4-FFF2-40B4-BE49-F238E27FC236}">
                <a16:creationId xmlns:a16="http://schemas.microsoft.com/office/drawing/2014/main" id="{ED9E17FF-8580-AFD3-16D9-9C2491648F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Огляд літератури (аналогів) </a:t>
            </a:r>
            <a:endParaRPr sz="3200" dirty="0"/>
          </a:p>
        </p:txBody>
      </p:sp>
      <p:sp>
        <p:nvSpPr>
          <p:cNvPr id="79" name="Google Shape;79;p15">
            <a:extLst>
              <a:ext uri="{FF2B5EF4-FFF2-40B4-BE49-F238E27FC236}">
                <a16:creationId xmlns:a16="http://schemas.microsoft.com/office/drawing/2014/main" id="{F7D74AD8-92CC-6784-DA14-0663FC0EFA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732544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Designing for Performance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 -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Lara Hogan 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i="1" u="sng" dirty="0">
                <a:solidFill>
                  <a:srgbClr val="0D0D0D"/>
                </a:solidFill>
                <a:highlight>
                  <a:srgbClr val="FFFFFF"/>
                </a:highlight>
              </a:rPr>
              <a:t>1 розділ - </a:t>
            </a:r>
            <a:r>
              <a:rPr lang="en-US" i="1" u="sng" dirty="0">
                <a:solidFill>
                  <a:srgbClr val="0D0D0D"/>
                </a:solidFill>
                <a:highlight>
                  <a:srgbClr val="FFFFFF"/>
                </a:highlight>
              </a:rPr>
              <a:t>Performance is User Experience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i="1" u="sng" dirty="0">
                <a:solidFill>
                  <a:srgbClr val="0D0D0D"/>
                </a:solidFill>
                <a:highlight>
                  <a:srgbClr val="FFFFFF"/>
                </a:highlight>
              </a:rPr>
              <a:t>Продуктивність визначає користувацький досвід</a:t>
            </a: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 i="1" u="sng" dirty="0"/>
          </a:p>
        </p:txBody>
      </p:sp>
      <p:pic>
        <p:nvPicPr>
          <p:cNvPr id="80" name="Google Shape;80;p15">
            <a:extLst>
              <a:ext uri="{FF2B5EF4-FFF2-40B4-BE49-F238E27FC236}">
                <a16:creationId xmlns:a16="http://schemas.microsoft.com/office/drawing/2014/main" id="{948C7FB8-0E58-7553-CA29-6C5B9DBE979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D47724-59B6-BA15-614B-FE1ACFEB3F3E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7384747-9B6E-5530-2244-60B828619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2405431"/>
            <a:ext cx="6734986" cy="194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205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23250E35-D738-B250-652D-9E46F6892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>
            <a:extLst>
              <a:ext uri="{FF2B5EF4-FFF2-40B4-BE49-F238E27FC236}">
                <a16:creationId xmlns:a16="http://schemas.microsoft.com/office/drawing/2014/main" id="{2579B865-2BDF-8820-F543-CA095CA3C6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Огляд літератури (аналогів) </a:t>
            </a:r>
            <a:endParaRPr sz="3200" dirty="0"/>
          </a:p>
        </p:txBody>
      </p:sp>
      <p:sp>
        <p:nvSpPr>
          <p:cNvPr id="79" name="Google Shape;79;p15">
            <a:extLst>
              <a:ext uri="{FF2B5EF4-FFF2-40B4-BE49-F238E27FC236}">
                <a16:creationId xmlns:a16="http://schemas.microsoft.com/office/drawing/2014/main" id="{2C83B0C1-83AB-6B6F-405C-23C5D8ADB3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9666" y="855968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Designing for Performance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 -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Lara Hogan </a:t>
            </a:r>
          </a:p>
          <a:p>
            <a:pPr marL="0" lvl="0" indent="0" algn="l" rtl="0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uk-UA" sz="1600" i="1" dirty="0"/>
              <a:t>Швидкість завантаження сторінки стає дедалі важливішою для </a:t>
            </a:r>
            <a:r>
              <a:rPr lang="uk-UA" sz="1600" i="1" dirty="0" err="1"/>
              <a:t>вебсайтів</a:t>
            </a:r>
            <a:r>
              <a:rPr lang="uk-UA" sz="1600" i="1" dirty="0"/>
              <a:t>. Користувачі очікують, що сторінки завантажуватимуться за дві секунди, а після трьох секунд до 40% користувачів залишають сайт. Крім того, 85% мобільних користувачів очікують, що сайти завантажуватимуться не повільніше, а іноді й швидше, ніж на настільних комп’ютерах.</a:t>
            </a:r>
          </a:p>
        </p:txBody>
      </p:sp>
      <p:pic>
        <p:nvPicPr>
          <p:cNvPr id="80" name="Google Shape;80;p15">
            <a:extLst>
              <a:ext uri="{FF2B5EF4-FFF2-40B4-BE49-F238E27FC236}">
                <a16:creationId xmlns:a16="http://schemas.microsoft.com/office/drawing/2014/main" id="{1FA607F3-5AC3-8BFA-9498-728529EEC38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36B636-EA8B-AA73-993E-CCB5AF31B06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26360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99666" y="89475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285750" indent="-285750">
              <a:spcBef>
                <a:spcPts val="1500"/>
              </a:spcBef>
              <a:spcAft>
                <a:spcPts val="1200"/>
              </a:spcAft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Провести аналіз програмних методів та метрик, від яких залежить швидкість завантаження </a:t>
            </a:r>
            <a:r>
              <a:rPr lang="uk-UA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вебсайту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500"/>
              </a:spcBef>
              <a:spcAft>
                <a:spcPts val="1200"/>
              </a:spcAft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Розробити план експериментального дослідження (обрати предметну область, критерії порівняння та аналізу метрик продуктивності)</a:t>
            </a:r>
          </a:p>
          <a:p>
            <a:pPr marL="285750" indent="-285750">
              <a:spcBef>
                <a:spcPts val="1500"/>
              </a:spcBef>
              <a:spcAft>
                <a:spcPts val="1200"/>
              </a:spcAft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Спроектувати та розробити 2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проекти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для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реалізації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обраних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підходів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їх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порівняння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для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проведення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дослідження</a:t>
            </a:r>
            <a:endParaRPr lang="ru-RU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spcBef>
                <a:spcPts val="1500"/>
              </a:spcBef>
              <a:spcAft>
                <a:spcPts val="1200"/>
              </a:spcAft>
            </a:pP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Провести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експериментальне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дослідження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та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зробити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висновки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щодо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методів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оптимізації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завантаження</a:t>
            </a:r>
            <a:r>
              <a:rPr lang="ru-RU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ru-RU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вебсторінки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Методологія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967670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Методи дослідження:</a:t>
            </a:r>
          </a:p>
          <a:p>
            <a:pPr marL="285750" indent="-285750">
              <a:spcBef>
                <a:spcPts val="1500"/>
              </a:spcBef>
            </a:pP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Експериментальний метод - проведення тестів продуктивності із залученням інструменту вимірювання 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Lighthouse 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для оцінки метрик завантаження.</a:t>
            </a:r>
          </a:p>
          <a:p>
            <a:pPr marL="285750" indent="-285750">
              <a:spcBef>
                <a:spcPts val="1500"/>
              </a:spcBef>
            </a:pP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Порівняльний метод - зіставлення показників продуктивності до та після застосування оптимізаційних рішень для порівняння рівня продуктивності</a:t>
            </a:r>
            <a:r>
              <a:rPr lang="uk-UA" sz="1500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sz="1500"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52A0B662-F1DD-AAD9-50FE-A3DAE4784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26EC814B-242D-3E97-168D-F7BB124E64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Методологія </a:t>
            </a:r>
            <a:endParaRPr sz="3200" dirty="0"/>
          </a:p>
        </p:txBody>
      </p:sp>
      <p:sp>
        <p:nvSpPr>
          <p:cNvPr id="93" name="Google Shape;93;p17">
            <a:extLst>
              <a:ext uri="{FF2B5EF4-FFF2-40B4-BE49-F238E27FC236}">
                <a16:creationId xmlns:a16="http://schemas.microsoft.com/office/drawing/2014/main" id="{708139E9-FFE0-3A08-1523-084EB9CB77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784145"/>
            <a:ext cx="8520600" cy="35753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Інструментарій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та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технології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,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використані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в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роботі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- 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Frontend:</a:t>
            </a:r>
            <a:endParaRPr lang="uk-UA" sz="16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spcBef>
                <a:spcPts val="1500"/>
              </a:spcBef>
            </a:pP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React 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-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бібліотека для побудови інтерфейсів користувача.</a:t>
            </a:r>
          </a:p>
          <a:p>
            <a:pPr marL="285750" indent="-285750">
              <a:spcBef>
                <a:spcPts val="1500"/>
              </a:spcBef>
            </a:pP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Vite 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-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високошвидкісний </a:t>
            </a:r>
            <a:r>
              <a:rPr lang="uk-UA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білдер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 для 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React-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додатків.</a:t>
            </a:r>
          </a:p>
          <a:p>
            <a:pPr marL="0" indent="0">
              <a:spcBef>
                <a:spcPts val="1500"/>
              </a:spcBef>
              <a:buNone/>
            </a:pP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- </a:t>
            </a:r>
            <a:r>
              <a:rPr lang="en-US" sz="1600" dirty="0"/>
              <a:t>Backend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</a:p>
          <a:p>
            <a:pPr marL="285750" indent="-285750">
              <a:spcBef>
                <a:spcPts val="1500"/>
              </a:spcBef>
            </a:pP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NestJS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-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серверний фреймворк на 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Node.js.</a:t>
            </a:r>
            <a:endParaRPr lang="uk-UA" sz="16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spcBef>
                <a:spcPts val="1500"/>
              </a:spcBef>
            </a:pP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PostgreSQL 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-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реляційна СУБД.</a:t>
            </a:r>
          </a:p>
          <a:p>
            <a:pPr marL="285750" indent="-285750">
              <a:spcBef>
                <a:spcPts val="1500"/>
              </a:spcBef>
            </a:pP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TypeORM 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-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 ORM 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для взаємодії з базою даних.</a:t>
            </a:r>
            <a:endParaRPr sz="1600" dirty="0">
              <a:latin typeface="Economica" panose="020B0604020202020204" charset="0"/>
            </a:endParaRPr>
          </a:p>
        </p:txBody>
      </p:sp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765C9E06-B1A4-01D8-5862-C85CB414E14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54E588A-7D07-6F75-800B-37CDE37FED5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186934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A5614351-BAEF-3394-E5CC-F22757548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>
            <a:extLst>
              <a:ext uri="{FF2B5EF4-FFF2-40B4-BE49-F238E27FC236}">
                <a16:creationId xmlns:a16="http://schemas.microsoft.com/office/drawing/2014/main" id="{A368CD2E-0B35-6E3F-5496-774F87FC0F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Методологія </a:t>
            </a:r>
            <a:endParaRPr sz="3200" dirty="0"/>
          </a:p>
        </p:txBody>
      </p:sp>
      <p:sp>
        <p:nvSpPr>
          <p:cNvPr id="93" name="Google Shape;93;p17">
            <a:extLst>
              <a:ext uri="{FF2B5EF4-FFF2-40B4-BE49-F238E27FC236}">
                <a16:creationId xmlns:a16="http://schemas.microsoft.com/office/drawing/2014/main" id="{C3C38ED7-68BA-DE93-9DA1-B9BE62B86F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84424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Інструменти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дослідження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продуктивності</a:t>
            </a:r>
            <a:r>
              <a:rPr lang="ru-RU" sz="1600" dirty="0">
                <a:solidFill>
                  <a:srgbClr val="0D0D0D"/>
                </a:solidFill>
                <a:highlight>
                  <a:srgbClr val="FFFFFF"/>
                </a:highlight>
              </a:rPr>
              <a:t>:</a:t>
            </a:r>
          </a:p>
          <a:p>
            <a:pPr marL="285750" indent="-285750">
              <a:spcBef>
                <a:spcPts val="1500"/>
              </a:spcBef>
            </a:pP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Google Lighthouse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 - інструмент для аудиту сторінки та вимірювання ключових метрик продуктивності 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Web Vitals</a:t>
            </a:r>
            <a:endParaRPr lang="uk-UA" sz="16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indent="-285750">
              <a:spcBef>
                <a:spcPts val="1500"/>
              </a:spcBef>
            </a:pP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DevTools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 – 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панель </a:t>
            </a:r>
            <a:r>
              <a:rPr lang="uk-UA" sz="1600" dirty="0" err="1">
                <a:solidFill>
                  <a:srgbClr val="0D0D0D"/>
                </a:solidFill>
                <a:highlight>
                  <a:srgbClr val="FFFFFF"/>
                </a:highlight>
              </a:rPr>
              <a:t>дев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 інструментів, вкладки 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Network, Performance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 використовувались для аналізу 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</a:rPr>
              <a:t>HTTP-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</a:rPr>
              <a:t>запитів, часу завантаження тощо.</a:t>
            </a:r>
            <a:endParaRPr sz="1600" dirty="0">
              <a:latin typeface="Economica" panose="020B0604020202020204" charset="0"/>
            </a:endParaRPr>
          </a:p>
        </p:txBody>
      </p:sp>
      <p:pic>
        <p:nvPicPr>
          <p:cNvPr id="94" name="Google Shape;94;p17">
            <a:extLst>
              <a:ext uri="{FF2B5EF4-FFF2-40B4-BE49-F238E27FC236}">
                <a16:creationId xmlns:a16="http://schemas.microsoft.com/office/drawing/2014/main" id="{86C4FF36-F015-22F2-5385-407A81F7CF9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4717011-780E-3A9E-DAE2-FFA7B9249A3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004694245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2" id="{0E3422D2-66DD-48A8-92AD-38892F6C1A30}" vid="{81CCDA4E-A18F-4826-B11D-205FC05A076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презентації квал роб маг</Template>
  <TotalTime>252</TotalTime>
  <Words>1115</Words>
  <Application>Microsoft Office PowerPoint</Application>
  <PresentationFormat>Экран (16:9)</PresentationFormat>
  <Paragraphs>181</Paragraphs>
  <Slides>25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29" baseType="lpstr">
      <vt:lpstr>Open Sans</vt:lpstr>
      <vt:lpstr>Economica</vt:lpstr>
      <vt:lpstr>Arial</vt:lpstr>
      <vt:lpstr>Luxe</vt:lpstr>
      <vt:lpstr>Дослідження методів програмної оптимізації завантаження сайтів на формування досвіду користувачів</vt:lpstr>
      <vt:lpstr>Дослідження</vt:lpstr>
      <vt:lpstr>Огляд літератури (аналогів) </vt:lpstr>
      <vt:lpstr>Огляд літератури (аналогів) </vt:lpstr>
      <vt:lpstr>Огляд літератури (аналогів) </vt:lpstr>
      <vt:lpstr>Постановка задачі</vt:lpstr>
      <vt:lpstr>Методологія </vt:lpstr>
      <vt:lpstr>Методологія </vt:lpstr>
      <vt:lpstr>Методологія </vt:lpstr>
      <vt:lpstr>Архітектура система для проведення експериментального дослідження</vt:lpstr>
      <vt:lpstr>Архітектура система для проведення експериментального дослідження</vt:lpstr>
      <vt:lpstr>Опис програмного забезпечення, що було використано у дослідженні</vt:lpstr>
      <vt:lpstr>Опис програмного забезпечення, що було використано у дослідженні</vt:lpstr>
      <vt:lpstr>Опис програмного забезпечення, що було використано у дослідженні</vt:lpstr>
      <vt:lpstr>Зміст проведеного експерименту</vt:lpstr>
      <vt:lpstr>Зміст проведеного експерименту</vt:lpstr>
      <vt:lpstr>Зміст проведеного експерименту</vt:lpstr>
      <vt:lpstr>Зміст проведеного експерименту</vt:lpstr>
      <vt:lpstr>Зміст проведеного експерименту</vt:lpstr>
      <vt:lpstr>Результати експерименту </vt:lpstr>
      <vt:lpstr>Результати експерименту </vt:lpstr>
      <vt:lpstr>Аналіз отриманих результатів </vt:lpstr>
      <vt:lpstr>Публікація результатів </vt:lpstr>
      <vt:lpstr>Підсумки 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Liliia Nuraliieva</dc:creator>
  <cp:lastModifiedBy>Liliia Nuraliieva</cp:lastModifiedBy>
  <cp:revision>19</cp:revision>
  <dcterms:created xsi:type="dcterms:W3CDTF">2025-05-25T20:26:41Z</dcterms:created>
  <dcterms:modified xsi:type="dcterms:W3CDTF">2025-05-29T22:14:53Z</dcterms:modified>
</cp:coreProperties>
</file>