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72" r:id="rId9"/>
    <p:sldId id="263" r:id="rId10"/>
    <p:sldId id="274" r:id="rId11"/>
    <p:sldId id="275" r:id="rId12"/>
    <p:sldId id="276" r:id="rId13"/>
    <p:sldId id="277" r:id="rId14"/>
    <p:sldId id="264" r:id="rId15"/>
    <p:sldId id="279" r:id="rId16"/>
    <p:sldId id="265" r:id="rId17"/>
    <p:sldId id="266" r:id="rId18"/>
    <p:sldId id="280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FEEA561E-ACC4-0ED0-F436-2ABBFC30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C7B62440-9FB0-449D-C79E-56A6582D8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6B290A2-41EA-EF40-4649-9F830DD1E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9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2E932D1-E7CC-1E9E-3575-FC690A29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8E2281A-E358-F77F-142D-5356336D6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958CDBD3-757C-E571-425F-F6B8BD669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6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0C1D1B7-88E3-7AD5-7755-D6E542F3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21999A90-2923-C7F8-230B-8EBD7311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0E7208E-3823-4922-1A27-DAC4EE8F5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5034FDF-946E-1AA9-4FC8-6AFEBBDB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89505FF-1E2C-5C90-458C-598659AC0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4C489B54-0F90-09BD-EE02-F40261735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9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програмної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br>
              <a:rPr lang="ru-RU" sz="2400" dirty="0"/>
            </a:br>
            <a:r>
              <a:rPr lang="ru-RU" sz="2400" dirty="0" err="1"/>
              <a:t>завантаження</a:t>
            </a:r>
            <a:r>
              <a:rPr lang="ru-RU" sz="2400" dirty="0"/>
              <a:t> </a:t>
            </a:r>
            <a:r>
              <a:rPr lang="ru-RU" sz="2400" dirty="0" err="1"/>
              <a:t>сайтів</a:t>
            </a:r>
            <a:r>
              <a:rPr lang="ru-RU" sz="2400" dirty="0"/>
              <a:t> на </a:t>
            </a:r>
            <a:r>
              <a:rPr lang="ru-RU" sz="2400" dirty="0" err="1"/>
              <a:t>формування</a:t>
            </a:r>
            <a:r>
              <a:rPr lang="ru-RU" sz="2400" dirty="0"/>
              <a:t> </a:t>
            </a:r>
            <a:r>
              <a:rPr lang="ru-RU" sz="2400" dirty="0" err="1"/>
              <a:t>досвіду</a:t>
            </a:r>
            <a:r>
              <a:rPr lang="ru-RU" sz="2400" dirty="0"/>
              <a:t> </a:t>
            </a:r>
            <a:r>
              <a:rPr lang="ru-RU" sz="2400" dirty="0" err="1"/>
              <a:t>користувачів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</a:t>
            </a:r>
            <a:r>
              <a:rPr lang="uk-UA"/>
              <a:t>ІПЗзм-23-1 </a:t>
            </a:r>
            <a:r>
              <a:rPr lang="uk-UA" dirty="0" err="1"/>
              <a:t>Нуралієва</a:t>
            </a:r>
            <a:r>
              <a:rPr lang="uk-UA" dirty="0"/>
              <a:t> Л.М.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Сутність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B7F85ABB-5AB9-1353-61D4-144654394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першій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неоптимізованій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завантажуються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одразу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включно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великим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навантаженням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сервер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йдуть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паралельно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відео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підгружається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одразу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застосована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сайту (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логічно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розділені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йдуть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один за одним: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спочатку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популярні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книги,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потім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відео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підвантажується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тільки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коли до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нього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прогорнули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1841F2DE-FCE0-02D8-A049-D5BD93B8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FB67635-39B6-6A4C-21B7-F76173ADC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Критерії оцінки ефективності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5A27EE06-37A1-06B2-8C14-94750A461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критеріїв оцінки ефективності входять: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Продуктивність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першого відображення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Paint, FCP)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відображення найбільшого елементу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взаємодії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Blocking Time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TBT)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Стабільність візуального макету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Cumulative Layout Shift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CLS)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Візуальне завантаження контенту сторінки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Speed Index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53484C3-F396-1727-2A91-525737AA5E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36AF83-61F7-84B6-E1FE-E796606B32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477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DA8F4D20-FFF7-412A-B514-53E7C9F3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BCF9C46-FE9E-5E73-8609-1541E3BC6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Послідовність експерименту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D04DF4B9-7E9D-3CAF-9E18-151C7152B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Етапи експерименту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двох версій застосунку на локальному сервері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вимірювань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Lighthouse.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Повторення тестів 3 рази для кожної версії з метою усереднення результатів.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 отриманих метрик між оптимізованою і неоптимізованою версіями.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0D4B7404-26C4-62DB-32BF-B547AEADDA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F3A66-E2CE-897D-915C-87F93493DD9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650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6E9DDA3-215C-7B27-FC18-5BE26CD3C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2036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Вимірювання та отримані результати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AE5946-99A8-D8BF-38ED-CC7D2B29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082"/>
              </p:ext>
            </p:extLst>
          </p:nvPr>
        </p:nvGraphicFramePr>
        <p:xfrm>
          <a:off x="439899" y="1504152"/>
          <a:ext cx="8622393" cy="26702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4131">
                  <a:extLst>
                    <a:ext uri="{9D8B030D-6E8A-4147-A177-3AD203B41FA5}">
                      <a16:colId xmlns:a16="http://schemas.microsoft.com/office/drawing/2014/main" val="706018641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689943983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129037936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uk-UA" sz="1600" dirty="0"/>
                        <a:t>Метрика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Неоптимізована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5101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First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 (FCP)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8570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Largest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</a:t>
                      </a:r>
                      <a:r>
                        <a:rPr lang="uk-UA" sz="1600" dirty="0"/>
                        <a:t> </a:t>
                      </a:r>
                      <a:r>
                        <a:rPr lang="en-US" sz="1600" dirty="0"/>
                        <a:t>(LCP)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1.6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1.3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142298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Total Blocking Time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710 </a:t>
                      </a:r>
                      <a:r>
                        <a:rPr lang="uk-UA" sz="1600" dirty="0"/>
                        <a:t>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370 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21214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uk-UA" sz="1600" dirty="0"/>
                        <a:t>Кількість </a:t>
                      </a:r>
                      <a:r>
                        <a:rPr lang="en-US" sz="1600" dirty="0"/>
                        <a:t>HTTP-</a:t>
                      </a:r>
                      <a:r>
                        <a:rPr lang="uk-UA" sz="1600" dirty="0"/>
                        <a:t>запитів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51810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US" sz="1600"/>
                        <a:t>Lighthouse Performance Score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8</a:t>
                      </a:r>
                      <a:r>
                        <a:rPr lang="ru-UA" sz="1600" dirty="0"/>
                        <a:t>2/100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UA" sz="1600" dirty="0"/>
                        <a:t>9</a:t>
                      </a:r>
                      <a:r>
                        <a:rPr lang="uk-UA" sz="1600" dirty="0"/>
                        <a:t>1</a:t>
                      </a:r>
                      <a:r>
                        <a:rPr lang="ru-UA" sz="1600" dirty="0"/>
                        <a:t>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Вимірювання неоптимізованої версії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59F38-0B2D-D705-E685-DFF21000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3868" cy="3191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18BBA1-9E43-B2A9-6F13-F8FA750F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07" y="1064449"/>
            <a:ext cx="4397735" cy="3191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5C88E6D-9D18-9242-1479-0F472B28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AFBA4C9-B935-5CEE-344B-491FDD0E3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Вимірювання оптимізованої версії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8B87300-98C2-F082-7F53-7E8EA283B9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2D160-42BE-42F9-5EF5-27C6FCAA24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40A00B-7116-6352-4DA9-0F0D8269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9589" cy="3229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39455-3AFD-41AC-215A-639A2BC6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48" y="1064449"/>
            <a:ext cx="4109724" cy="32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dirty="0"/>
              <a:t>Оптимізована версія сайту показала покращення всіх основних метрик:</a:t>
            </a:r>
          </a:p>
          <a:p>
            <a:pPr>
              <a:buNone/>
            </a:pPr>
            <a:endParaRPr lang="uk-UA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Speed Index </a:t>
            </a:r>
            <a:r>
              <a:rPr lang="uk-UA" sz="1600" dirty="0"/>
              <a:t>зменшився на ~23%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Blocking Time </a:t>
            </a:r>
            <a:r>
              <a:rPr lang="uk-UA" sz="1600" dirty="0"/>
              <a:t>скоротився на ~48%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Largest </a:t>
            </a:r>
            <a:r>
              <a:rPr lang="en-US" sz="1600" dirty="0" err="1"/>
              <a:t>Contentful</a:t>
            </a:r>
            <a:r>
              <a:rPr lang="en-US" sz="1600" dirty="0"/>
              <a:t> Paint </a:t>
            </a:r>
            <a:r>
              <a:rPr lang="uk-UA" sz="1600" dirty="0"/>
              <a:t>покращився на ~19%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CLS </a:t>
            </a:r>
            <a:r>
              <a:rPr lang="uk-UA" sz="1600" dirty="0"/>
              <a:t>залишився ідеальним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Зменшення часу завантаження та блокування означає, що користувачі швидше бачать і можуть взаємодіяти з контентом. </a:t>
            </a:r>
            <a:endParaRPr sz="16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сайтів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досвіду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опублікована в журналі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uk-UA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Біоніка інтелекту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30182"/>
            <a:ext cx="85206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Отримані</a:t>
            </a:r>
            <a:r>
              <a:rPr lang="ru-RU" sz="1700" dirty="0"/>
              <a:t> </a:t>
            </a:r>
            <a:r>
              <a:rPr lang="ru-RU" sz="1700" dirty="0" err="1"/>
              <a:t>дані</a:t>
            </a:r>
            <a:r>
              <a:rPr lang="ru-RU" sz="1700" dirty="0"/>
              <a:t> </a:t>
            </a:r>
            <a:r>
              <a:rPr lang="ru-RU" sz="1700" dirty="0" err="1"/>
              <a:t>базуються</a:t>
            </a:r>
            <a:r>
              <a:rPr lang="ru-RU" sz="1700" dirty="0"/>
              <a:t> на практичному </a:t>
            </a:r>
            <a:r>
              <a:rPr lang="ru-RU" sz="1700" dirty="0" err="1"/>
              <a:t>тестуванні</a:t>
            </a:r>
            <a:r>
              <a:rPr lang="ru-RU" sz="1700" dirty="0"/>
              <a:t> </a:t>
            </a:r>
            <a:r>
              <a:rPr lang="ru-RU" sz="1700" dirty="0" err="1"/>
              <a:t>реальної</a:t>
            </a:r>
            <a:r>
              <a:rPr lang="ru-RU" sz="1700" dirty="0"/>
              <a:t> </a:t>
            </a:r>
            <a:r>
              <a:rPr lang="ru-RU" sz="1700" dirty="0" err="1"/>
              <a:t>версії</a:t>
            </a:r>
            <a:r>
              <a:rPr lang="ru-RU" sz="1700" dirty="0"/>
              <a:t> </a:t>
            </a:r>
            <a:r>
              <a:rPr lang="ru-RU" sz="1700" dirty="0" err="1"/>
              <a:t>вебдодатку</a:t>
            </a:r>
            <a:r>
              <a:rPr lang="ru-RU" sz="1700" dirty="0"/>
              <a:t>. </a:t>
            </a:r>
            <a:r>
              <a:rPr lang="ru-RU" sz="1700" dirty="0" err="1"/>
              <a:t>Впроваджені</a:t>
            </a:r>
            <a:r>
              <a:rPr lang="ru-RU" sz="1700" dirty="0"/>
              <a:t> </a:t>
            </a:r>
            <a:r>
              <a:rPr lang="ru-RU" sz="1700" dirty="0" err="1"/>
              <a:t>оптимізації</a:t>
            </a:r>
            <a:r>
              <a:rPr lang="ru-RU" sz="1700" dirty="0"/>
              <a:t> легко </a:t>
            </a:r>
            <a:r>
              <a:rPr lang="ru-RU" sz="1700" dirty="0" err="1"/>
              <a:t>реалізовуються</a:t>
            </a:r>
            <a:r>
              <a:rPr lang="ru-RU" sz="1700" dirty="0"/>
              <a:t> та </a:t>
            </a:r>
            <a:r>
              <a:rPr lang="ru-RU" sz="1700" dirty="0" err="1"/>
              <a:t>дають</a:t>
            </a:r>
            <a:r>
              <a:rPr lang="ru-RU" sz="1700" dirty="0"/>
              <a:t> </a:t>
            </a:r>
            <a:r>
              <a:rPr lang="ru-RU" sz="1700" dirty="0" err="1"/>
              <a:t>вимірюваний</a:t>
            </a:r>
            <a:r>
              <a:rPr lang="ru-RU" sz="1700" dirty="0"/>
              <a:t> </a:t>
            </a:r>
            <a:r>
              <a:rPr lang="ru-RU" sz="1700" dirty="0" err="1"/>
              <a:t>ефект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робить </a:t>
            </a:r>
            <a:r>
              <a:rPr lang="ru-RU" sz="1700" dirty="0" err="1"/>
              <a:t>результати</a:t>
            </a:r>
            <a:r>
              <a:rPr lang="ru-RU" sz="1700" dirty="0"/>
              <a:t> </a:t>
            </a:r>
            <a:r>
              <a:rPr lang="ru-RU" sz="1700" dirty="0" err="1"/>
              <a:t>прикладними</a:t>
            </a:r>
            <a:r>
              <a:rPr lang="ru-RU" sz="1700" dirty="0"/>
              <a:t> у </a:t>
            </a:r>
            <a:r>
              <a:rPr lang="ru-RU" sz="1700" dirty="0" err="1"/>
              <a:t>реальних</a:t>
            </a:r>
            <a:r>
              <a:rPr lang="ru-RU" sz="1700" dirty="0"/>
              <a:t> </a:t>
            </a:r>
            <a:r>
              <a:rPr lang="ru-RU" sz="1700" dirty="0" err="1"/>
              <a:t>проєктах</a:t>
            </a:r>
            <a:r>
              <a:rPr lang="ru-RU" sz="17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Надалі</a:t>
            </a:r>
            <a:r>
              <a:rPr lang="ru-RU" sz="1700" dirty="0"/>
              <a:t> </a:t>
            </a:r>
            <a:r>
              <a:rPr lang="ru-RU" sz="1700" dirty="0" err="1"/>
              <a:t>дослідження</a:t>
            </a:r>
            <a:r>
              <a:rPr lang="ru-RU" sz="1700" dirty="0"/>
              <a:t> </a:t>
            </a:r>
            <a:r>
              <a:rPr lang="ru-RU" sz="1700" dirty="0" err="1"/>
              <a:t>можна</a:t>
            </a:r>
            <a:r>
              <a:rPr lang="ru-RU" sz="1700" dirty="0"/>
              <a:t> </a:t>
            </a:r>
            <a:r>
              <a:rPr lang="ru-RU" sz="1700" dirty="0" err="1"/>
              <a:t>розширити</a:t>
            </a:r>
            <a:r>
              <a:rPr lang="ru-RU" sz="1700" dirty="0"/>
              <a:t>, включивши: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розширення</a:t>
            </a:r>
            <a:r>
              <a:rPr lang="ru-RU" sz="1600" dirty="0"/>
              <a:t> </a:t>
            </a:r>
            <a:r>
              <a:rPr lang="ru-RU" sz="1600" dirty="0" err="1"/>
              <a:t>функціоналу</a:t>
            </a:r>
            <a:r>
              <a:rPr lang="ru-RU" sz="1600" dirty="0"/>
              <a:t> вебсайту та </a:t>
            </a:r>
            <a:r>
              <a:rPr lang="ru-RU" sz="1600" dirty="0" err="1"/>
              <a:t>навантаження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(</a:t>
            </a:r>
            <a:r>
              <a:rPr lang="ru-RU" sz="1600" dirty="0" err="1"/>
              <a:t>багатосторінковий</a:t>
            </a:r>
            <a:r>
              <a:rPr lang="ru-RU" sz="1600" dirty="0"/>
              <a:t>, </a:t>
            </a:r>
            <a:r>
              <a:rPr lang="ru-RU" sz="1600" dirty="0" err="1"/>
              <a:t>навігація</a:t>
            </a:r>
            <a:r>
              <a:rPr lang="ru-RU" sz="1600" dirty="0"/>
              <a:t>,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)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порівняння</a:t>
            </a:r>
            <a:r>
              <a:rPr lang="ru-RU" sz="1600" dirty="0"/>
              <a:t> з </a:t>
            </a:r>
            <a:r>
              <a:rPr lang="ru-RU" sz="1600" dirty="0" err="1"/>
              <a:t>іншими</a:t>
            </a:r>
            <a:r>
              <a:rPr lang="ru-RU" sz="1600" dirty="0"/>
              <a:t> фреймворками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Next.js, Svelte);</a:t>
            </a: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впровадження</a:t>
            </a:r>
            <a:r>
              <a:rPr lang="ru-RU" sz="1600" dirty="0"/>
              <a:t> </a:t>
            </a:r>
            <a:r>
              <a:rPr lang="en-US" sz="1600" dirty="0"/>
              <a:t>SSR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en-US" sz="1600" dirty="0"/>
              <a:t>code-splitting </a:t>
            </a:r>
            <a:r>
              <a:rPr lang="ru-RU" sz="1600" dirty="0"/>
              <a:t>для </a:t>
            </a:r>
            <a:r>
              <a:rPr lang="ru-RU" sz="1600" dirty="0" err="1"/>
              <a:t>ще</a:t>
            </a:r>
            <a:r>
              <a:rPr lang="ru-RU" sz="1600" dirty="0"/>
              <a:t> </a:t>
            </a:r>
            <a:r>
              <a:rPr lang="ru-RU" sz="1600" dirty="0" err="1"/>
              <a:t>глибшої</a:t>
            </a:r>
            <a:r>
              <a:rPr lang="ru-RU" sz="1600" dirty="0"/>
              <a:t> </a:t>
            </a:r>
            <a:r>
              <a:rPr lang="ru-RU" sz="1600" dirty="0" err="1"/>
              <a:t>оптимізації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є одним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ключових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факторів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визначають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якість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цифровими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продуктами;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існує розмаїття методів програмної оптимізації, які допомагають покращити рівень взаємодії користувачів з </a:t>
            </a:r>
            <a:r>
              <a:rPr lang="uk-UA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вебсайтом</a:t>
            </a: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1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методів програмної оптимізації завантаження сайтів та їх вплив на формування досвіду користувачів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значно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покращити</a:t>
            </a: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рівень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задоволення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користуванням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сайтом.</a:t>
            </a:r>
            <a:endParaRPr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211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основних джерел та теорій у галузі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Web Fundamentals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офіційна документація від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щодо продуктивності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вебсайтів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, включаючи метрики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Core Web Vitals (FCP, LCP, CLS, TTI)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інструменти для оптимізації.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Designing for Performance" – Lara Hogan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книга з акцентом на важливість швидкості у сприйнятті дизайну та досвіду користувача.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MDN Web Docs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технічна база знань щодо браузерної оптимізації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вебтермінів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47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аналіз програмних методів та метрик, від яких залежить швидкість завантаження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вебсайту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план експериментального дослідження (обрати предметну область, критерії порівняння та аналізу метрик продуктивності)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Спроектувати та розробити 2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їх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зробити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висновки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щодо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вебсторінки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99665" y="789580"/>
            <a:ext cx="8599191" cy="361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Методи дослідження:</a:t>
            </a:r>
          </a:p>
          <a:p>
            <a:pPr marL="285750" indent="-285750">
              <a:spcBef>
                <a:spcPts val="1500"/>
              </a:spcBef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Експериментальний метод - проведення тестів продуктивності із залученням інструменту вимірювання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Lighthouse </a:t>
            </a: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для оцінки метрик завантаження.</a:t>
            </a:r>
          </a:p>
          <a:p>
            <a:pPr marL="285750" indent="-285750">
              <a:spcBef>
                <a:spcPts val="1500"/>
              </a:spcBef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Порівняльний метод - зіставлення показників продуктивності до та після застосування оптимізаційних рішень для порівняння рівня продуктивності.</a:t>
            </a:r>
            <a:endParaRPr lang="en-US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продуктивності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Google Lighthouse -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для аудиту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сторінки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вимірювання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ключових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метрик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продуктивності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Web Vitals</a:t>
            </a:r>
          </a:p>
          <a:p>
            <a:pPr marL="285750" indent="-285750">
              <a:spcBef>
                <a:spcPts val="1500"/>
              </a:spcBef>
            </a:pPr>
            <a:r>
              <a:rPr lang="en-US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DevTools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 – 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панель дев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інструментів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, вкладки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Network, Performance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використовувались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аналізу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запитів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, часу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завантаження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тощо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700" dirty="0"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buNone/>
            </a:pPr>
            <a:endParaRPr sz="1500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02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системи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 розробленої системи складається з: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sz="16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Frontend  - 2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візуально ідентичні версії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каталогу книг;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Nest.js Backend –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 частина додатку з контролерами і сервісами (на отримання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книг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авторів).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13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22039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фронтенду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Побудовано інтерфейс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Створено компоненти для популярних книг, рецензій, головної сторінки.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NestJS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ендпоінтами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сервісами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подальшої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424F817-9D8C-D23D-B768-B9B4F5D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360D2AEC-AB5A-A54D-AF69-B872D78F4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97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Інструменти та мови, використані  в процесі розробки програмного забезпечення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F0B7C96-FC87-E868-0E99-E0FD236BE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CB175E6-94F5-0747-8715-B4D366E8BF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6C184-D3D7-1E6D-3241-237DDAE6FD2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26A5D06-D8CB-063F-CD70-75B67860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0378"/>
              </p:ext>
            </p:extLst>
          </p:nvPr>
        </p:nvGraphicFramePr>
        <p:xfrm>
          <a:off x="311700" y="2116275"/>
          <a:ext cx="8521701" cy="2075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28348958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68972839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847212495"/>
                    </a:ext>
                  </a:extLst>
                </a:gridCol>
              </a:tblGrid>
              <a:tr h="415130">
                <a:tc>
                  <a:txBody>
                    <a:bodyPr/>
                    <a:lstStyle/>
                    <a:p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Мова</a:t>
                      </a:r>
                      <a:r>
                        <a:rPr lang="en-US" sz="1600" dirty="0"/>
                        <a:t> / </a:t>
                      </a:r>
                      <a:r>
                        <a:rPr lang="uk-UA" sz="1600" dirty="0"/>
                        <a:t>інструменти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Фреймворк / Бібліотека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1165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Фронтенд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React, Vite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4663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Бекенд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NestJS, TypeORM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18662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/>
                        <a:t>База даних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5504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/>
                        <a:t>Стилізація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 Modules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6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831300"/>
            <a:ext cx="8520600" cy="361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Методи дослідження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/>
              <a:t>У дослідженні було використано порівняльний метод, що передбачав розробку двох версій </a:t>
            </a:r>
            <a:r>
              <a:rPr lang="uk-UA" sz="1600" dirty="0" err="1"/>
              <a:t>вебзастосунку</a:t>
            </a:r>
            <a:r>
              <a:rPr lang="uk-UA" sz="1600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Неоптимізованої (усі ресурси завантажуються одразу, великі зображення без стиснення, відсутня оптимізація логіки);</a:t>
            </a:r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Оптимізованої (застосовано </a:t>
            </a:r>
            <a:r>
              <a:rPr lang="en-US" sz="1600" dirty="0"/>
              <a:t>lazy loading, </a:t>
            </a:r>
            <a:r>
              <a:rPr lang="uk-UA" sz="1600" dirty="0"/>
              <a:t>стиснення зображень, завантаження медіа при потраплянні до області перегляду</a:t>
            </a:r>
            <a:r>
              <a:rPr lang="en-US" sz="1600" dirty="0"/>
              <a:t>).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454</TotalTime>
  <Words>868</Words>
  <Application>Microsoft Office PowerPoint</Application>
  <PresentationFormat>Экран (16:9)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Дослідження методів програмної оптимізації завантаження сайтів на формування досвіду користувачів</vt:lpstr>
      <vt:lpstr>Дослідження</vt:lpstr>
      <vt:lpstr>Огляд літератури </vt:lpstr>
      <vt:lpstr>Постановка задачі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Інструменти та мови, використані  в процесі розробки програмного забезпечення</vt:lpstr>
      <vt:lpstr>Зміст проведеного експерименту</vt:lpstr>
      <vt:lpstr>Сутність експерименту</vt:lpstr>
      <vt:lpstr>Критерії оцінки ефективності</vt:lpstr>
      <vt:lpstr>Послідовність експерименту</vt:lpstr>
      <vt:lpstr>Результати проведеного експерименту</vt:lpstr>
      <vt:lpstr>Вимірювання неоптимізованої версії</vt:lpstr>
      <vt:lpstr>Вимірювання оптимізованої версії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Liliia Nuraliieva</dc:creator>
  <cp:lastModifiedBy>Liliia Nuraliieva</cp:lastModifiedBy>
  <cp:revision>42</cp:revision>
  <dcterms:created xsi:type="dcterms:W3CDTF">2025-05-25T20:26:41Z</dcterms:created>
  <dcterms:modified xsi:type="dcterms:W3CDTF">2025-06-10T06:56:27Z</dcterms:modified>
</cp:coreProperties>
</file>