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80" r:id="rId4"/>
    <p:sldId id="259" r:id="rId5"/>
    <p:sldId id="261" r:id="rId6"/>
    <p:sldId id="258" r:id="rId7"/>
    <p:sldId id="263" r:id="rId8"/>
    <p:sldId id="264" r:id="rId9"/>
    <p:sldId id="269" r:id="rId10"/>
    <p:sldId id="279" r:id="rId11"/>
    <p:sldId id="281" r:id="rId12"/>
    <p:sldId id="282" r:id="rId13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029" autoAdjust="0"/>
  </p:normalViewPr>
  <p:slideViewPr>
    <p:cSldViewPr showGuides="1">
      <p:cViewPr varScale="1">
        <p:scale>
          <a:sx n="82" d="100"/>
          <a:sy n="82" d="100"/>
        </p:scale>
        <p:origin x="15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0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Erzählen über ÜK und Berufsschule</a:t>
            </a:r>
            <a:r>
              <a:rPr lang="de-DE" dirty="0"/>
              <a:t>.</a:t>
            </a:r>
          </a:p>
          <a:p>
            <a:r>
              <a:rPr lang="de-DE" dirty="0"/>
              <a:t>Fragen wann Sie Schule haben.</a:t>
            </a:r>
          </a:p>
          <a:p>
            <a:r>
              <a:rPr lang="de-DE" dirty="0"/>
              <a:t>Wer BM macht.</a:t>
            </a:r>
          </a:p>
          <a:p>
            <a:r>
              <a:rPr lang="de-DE" dirty="0"/>
              <a:t>Wann die Schule anfängt Fragen. </a:t>
            </a:r>
          </a:p>
          <a:p>
            <a:r>
              <a:rPr lang="de-DE" dirty="0"/>
              <a:t>Wann das BLJ anfängt.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842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Erzählen über ÜK und Berufsschule</a:t>
            </a:r>
            <a:r>
              <a:rPr lang="de-DE" dirty="0"/>
              <a:t>.</a:t>
            </a:r>
          </a:p>
          <a:p>
            <a:r>
              <a:rPr lang="de-DE" dirty="0"/>
              <a:t>Fragen wann Sie Schule haben.</a:t>
            </a:r>
          </a:p>
          <a:p>
            <a:r>
              <a:rPr lang="de-DE" dirty="0"/>
              <a:t>Wer BM macht.</a:t>
            </a:r>
          </a:p>
          <a:p>
            <a:r>
              <a:rPr lang="de-DE" dirty="0"/>
              <a:t>Wann die Schule anfängt Fragen. </a:t>
            </a:r>
          </a:p>
          <a:p>
            <a:r>
              <a:rPr lang="de-DE" dirty="0"/>
              <a:t>Wann das BLJ anfängt.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339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637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Lernjournal erwähnen und zeigen, damit Zeit verbrauchen.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2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156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91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https://performancemanager.successfactors.eu/sf/orgchart?selected_user=p18164&amp;_s.crb=ga6sRd1bNaPDyTGyjfl%2bNWGih3QQxCpcfLb8WTIT%2bLk%3d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6A5FF-2A13-4CDD-ABAE-79089B3DB70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94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oide.webuntis.com/WebUntis/?school=BBZLuzern#/basic/timetabl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Die Ausbildung bei der CSS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03. August 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Systemtechnik-Lehre in der CSS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10</a:t>
            </a:fld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991544" y="1412454"/>
            <a:ext cx="3384376" cy="4968874"/>
          </a:xfrm>
        </p:spPr>
        <p:txBody>
          <a:bodyPr/>
          <a:lstStyle/>
          <a:p>
            <a:pPr marL="0" indent="0">
              <a:buNone/>
            </a:pPr>
            <a:r>
              <a:rPr lang="de-CH" sz="2000" dirty="0">
                <a:solidFill>
                  <a:schemeClr val="accent1"/>
                </a:solidFill>
              </a:rPr>
              <a:t>Abteilungen:</a:t>
            </a:r>
          </a:p>
          <a:p>
            <a:pPr marL="0" indent="0">
              <a:buNone/>
            </a:pPr>
            <a:r>
              <a:rPr lang="de-CH" sz="1800" b="1" dirty="0"/>
              <a:t>1. Lehrjahr: </a:t>
            </a:r>
            <a:br>
              <a:rPr lang="de-CH" sz="2000" b="1" dirty="0"/>
            </a:br>
            <a:r>
              <a:rPr lang="de-CH" sz="1800" dirty="0"/>
              <a:t>IT-Support und IT-Lager</a:t>
            </a:r>
          </a:p>
          <a:p>
            <a:pPr marL="0" indent="0">
              <a:buNone/>
            </a:pPr>
            <a:br>
              <a:rPr lang="de-CH" sz="1800" dirty="0"/>
            </a:br>
            <a:r>
              <a:rPr lang="de-CH" sz="1800" b="1" dirty="0"/>
              <a:t>2. Lehrjahr:</a:t>
            </a:r>
          </a:p>
          <a:p>
            <a:pPr marL="0" indent="0">
              <a:buNone/>
            </a:pPr>
            <a:r>
              <a:rPr lang="de-CH" sz="1800" dirty="0"/>
              <a:t>Windows, Linux, Netzwerk, Datenbank</a:t>
            </a:r>
            <a:br>
              <a:rPr lang="de-CH" sz="1800" dirty="0"/>
            </a:br>
            <a:br>
              <a:rPr lang="de-CH" sz="1800" dirty="0"/>
            </a:br>
            <a:r>
              <a:rPr lang="de-CH" sz="1800" b="1" dirty="0"/>
              <a:t>3. und 4. Lehrjahr:</a:t>
            </a:r>
            <a:br>
              <a:rPr lang="de-CH" sz="1800" dirty="0"/>
            </a:br>
            <a:r>
              <a:rPr lang="de-CH" sz="1800" dirty="0"/>
              <a:t>Mitentscheidung Abteilung</a:t>
            </a:r>
          </a:p>
          <a:p>
            <a:pPr marL="0" indent="0">
              <a:buNone/>
            </a:pPr>
            <a:r>
              <a:rPr lang="de-CH" sz="1800" dirty="0"/>
              <a:t>2 Jahre fix im gewählten Team</a:t>
            </a:r>
          </a:p>
          <a:p>
            <a:pPr marL="0" indent="0">
              <a:buNone/>
            </a:pPr>
            <a:r>
              <a:rPr lang="de-CH" sz="1800" dirty="0"/>
              <a:t>Abschluss PA</a:t>
            </a:r>
            <a:br>
              <a:rPr lang="de-CH" sz="1800" dirty="0"/>
            </a:b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B45B66-233F-4585-87E8-35A7CCC81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40"/>
          <a:stretch/>
        </p:blipFill>
        <p:spPr>
          <a:xfrm>
            <a:off x="7952379" y="2047503"/>
            <a:ext cx="3475653" cy="27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9133832-D01B-475A-9876-C7B5DCC78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83"/>
          <a:stretch/>
        </p:blipFill>
        <p:spPr>
          <a:xfrm>
            <a:off x="1814512" y="1274552"/>
            <a:ext cx="8562975" cy="430889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CFE163-FAE9-4A23-96A5-613334954881}"/>
              </a:ext>
            </a:extLst>
          </p:cNvPr>
          <p:cNvSpPr txBox="1"/>
          <p:nvPr/>
        </p:nvSpPr>
        <p:spPr>
          <a:xfrm>
            <a:off x="1055440" y="5486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endParaRPr lang="de-DE" sz="2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5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B74DFE8-5D09-4903-ACEA-E9B02864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47" y="1321577"/>
            <a:ext cx="10023906" cy="42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4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C556ACD-3C94-40AD-8CFA-DC34E932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461"/>
          <a:stretch/>
        </p:blipFill>
        <p:spPr>
          <a:xfrm>
            <a:off x="4174584" y="1430778"/>
            <a:ext cx="3985710" cy="399644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F21CF-0163-4D87-96D4-6B0E81BB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41C29-0606-4ECC-BCDB-3F568FE1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DCF4E-F555-4C87-82A0-0F4B241A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64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E4C9-0EAE-4EB5-AF35-713F4A8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Module 1. Semester (Montag)</a:t>
            </a:r>
            <a:endParaRPr lang="de-DE" dirty="0">
              <a:hlinkClick r:id="rId2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0E057D2-679A-40CF-8454-4CDB938C9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684099"/>
              </p:ext>
            </p:extLst>
          </p:nvPr>
        </p:nvGraphicFramePr>
        <p:xfrm>
          <a:off x="479425" y="1412875"/>
          <a:ext cx="1123314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383">
                  <a:extLst>
                    <a:ext uri="{9D8B030D-6E8A-4147-A177-3AD203B41FA5}">
                      <a16:colId xmlns:a16="http://schemas.microsoft.com/office/drawing/2014/main" val="2244865100"/>
                    </a:ext>
                  </a:extLst>
                </a:gridCol>
                <a:gridCol w="3744383">
                  <a:extLst>
                    <a:ext uri="{9D8B030D-6E8A-4147-A177-3AD203B41FA5}">
                      <a16:colId xmlns:a16="http://schemas.microsoft.com/office/drawing/2014/main" val="1214966207"/>
                    </a:ext>
                  </a:extLst>
                </a:gridCol>
                <a:gridCol w="3744383">
                  <a:extLst>
                    <a:ext uri="{9D8B030D-6E8A-4147-A177-3AD203B41FA5}">
                      <a16:colId xmlns:a16="http://schemas.microsoft.com/office/drawing/2014/main" val="2398255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Modul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Bezeichnung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Lehrer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Modul 117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Informatik- und Netzinfrastruktur für ein kleines Unternehmen realisieren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Mühlethaler Florian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Modul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Daten charakterisieren, aufbereiten und auswerten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Nyffenegger Peter / Kaufmann 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Modul 431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Aufträge im IT-Umfeld selbstständig durchführen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Nussbaumer Markus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Modul 403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Programmabläufe prozedural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Brunner 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4577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3C109-E4A2-4CDA-B58A-46054617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A4657-0523-4E41-B99E-D01B891D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D938A-2AE4-458A-AA41-AA78E0FF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645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8F3D-35FB-458D-B727-4F781C08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2596560"/>
            <a:ext cx="11233150" cy="864096"/>
          </a:xfrm>
        </p:spPr>
        <p:txBody>
          <a:bodyPr/>
          <a:lstStyle/>
          <a:p>
            <a:pPr algn="ctr"/>
            <a:r>
              <a:rPr lang="de-CH" sz="6600" dirty="0"/>
              <a:t>Was ist das Basislehrjahr?</a:t>
            </a:r>
            <a:endParaRPr lang="de-DE" sz="6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571C1-1754-4565-BD19-C83F685E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B0402-9734-4FEE-8088-8DB8470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2AAB6-BCD1-4A65-AD65-952E51E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5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F4E9D-0F28-4F22-842E-2615187F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921B7-9CD1-43D7-A2F6-032628BA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C7208-37E4-4EB8-BACE-B27F0E36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E619A9-D1D7-4760-B27E-0F695C2F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59" y="2032578"/>
            <a:ext cx="3380359" cy="276698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E6A2EFBE-B150-4F32-AF14-9FB5A65FA621}"/>
              </a:ext>
            </a:extLst>
          </p:cNvPr>
          <p:cNvSpPr/>
          <p:nvPr/>
        </p:nvSpPr>
        <p:spPr>
          <a:xfrm>
            <a:off x="8678503" y="1334657"/>
            <a:ext cx="2592288" cy="1274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Kontakt mit Lernenden aus anderen Betrieben.</a:t>
            </a:r>
            <a:endParaRPr lang="de-DE" dirty="0" err="1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15ABCDE-9B45-4656-BBB2-297BB023ABAA}"/>
              </a:ext>
            </a:extLst>
          </p:cNvPr>
          <p:cNvSpPr/>
          <p:nvPr/>
        </p:nvSpPr>
        <p:spPr>
          <a:xfrm>
            <a:off x="8976271" y="3416071"/>
            <a:ext cx="2736304" cy="1058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Grundlagen in der Programmierung</a:t>
            </a:r>
            <a:endParaRPr lang="de-DE" dirty="0" err="1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6EEE3E6-2DC6-48AE-AA4F-15BF79191E75}"/>
              </a:ext>
            </a:extLst>
          </p:cNvPr>
          <p:cNvSpPr/>
          <p:nvPr/>
        </p:nvSpPr>
        <p:spPr>
          <a:xfrm>
            <a:off x="6985847" y="5131766"/>
            <a:ext cx="3380359" cy="1058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Unterstützung der Instruktoren und externen Spezialisten</a:t>
            </a:r>
            <a:endParaRPr lang="de-DE" dirty="0" err="1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18A284-12D0-4431-A87C-825D64905A0F}"/>
              </a:ext>
            </a:extLst>
          </p:cNvPr>
          <p:cNvSpPr/>
          <p:nvPr/>
        </p:nvSpPr>
        <p:spPr>
          <a:xfrm>
            <a:off x="5239786" y="556352"/>
            <a:ext cx="2592288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Projektarbeiten</a:t>
            </a:r>
            <a:endParaRPr lang="de-DE" dirty="0" err="1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C4E820-7C9E-4C8C-9783-1F1FC17AA757}"/>
              </a:ext>
            </a:extLst>
          </p:cNvPr>
          <p:cNvSpPr/>
          <p:nvPr/>
        </p:nvSpPr>
        <p:spPr>
          <a:xfrm>
            <a:off x="1802291" y="1057477"/>
            <a:ext cx="1934343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Workshops</a:t>
            </a:r>
            <a:endParaRPr lang="de-DE" dirty="0" err="1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A319D4-5E4E-4245-BC55-B78F5689763F}"/>
              </a:ext>
            </a:extLst>
          </p:cNvPr>
          <p:cNvSpPr/>
          <p:nvPr/>
        </p:nvSpPr>
        <p:spPr>
          <a:xfrm>
            <a:off x="695400" y="2971800"/>
            <a:ext cx="2960974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Möglichkeit zum Kochen mit den Kollegen</a:t>
            </a:r>
            <a:endParaRPr lang="de-DE" dirty="0" err="1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CE69A2D-B02E-4838-8CE0-EF1C51A570BB}"/>
              </a:ext>
            </a:extLst>
          </p:cNvPr>
          <p:cNvSpPr/>
          <p:nvPr/>
        </p:nvSpPr>
        <p:spPr>
          <a:xfrm>
            <a:off x="2233619" y="4886123"/>
            <a:ext cx="2960974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Den Einblick in verschiedene Technologien </a:t>
            </a:r>
            <a:endParaRPr lang="de-DE" dirty="0" err="1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E48341A-DC5C-4DBB-8C94-F24DC565E20E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453356" y="1837966"/>
            <a:ext cx="1418508" cy="50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A088228-1F7E-40B2-8CD8-2224499B94A8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167439" y="1420448"/>
            <a:ext cx="368491" cy="61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D051F9B-A10F-42FF-84AA-F34EAF7C58FC}"/>
              </a:ext>
            </a:extLst>
          </p:cNvPr>
          <p:cNvCxnSpPr>
            <a:cxnSpLocks/>
          </p:cNvCxnSpPr>
          <p:nvPr/>
        </p:nvCxnSpPr>
        <p:spPr>
          <a:xfrm flipH="1">
            <a:off x="7464152" y="2341563"/>
            <a:ext cx="1512119" cy="48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2B71990-5237-4CC1-BB86-0B716A8E927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7464152" y="3831310"/>
            <a:ext cx="1512119" cy="11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FB7FFF-51F7-414A-A4EC-F012C592944F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3656374" y="3416072"/>
            <a:ext cx="820885" cy="1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52DD9ED-3355-4712-B6EE-D77AE560F5F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744072" y="4769508"/>
            <a:ext cx="736817" cy="51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2556526-8BAA-49D4-991F-330274E4352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714106" y="4385644"/>
            <a:ext cx="1013742" cy="500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0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C556ACD-3C94-40AD-8CFA-DC34E932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461"/>
          <a:stretch/>
        </p:blipFill>
        <p:spPr>
          <a:xfrm>
            <a:off x="4174584" y="1430778"/>
            <a:ext cx="3985710" cy="399644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F21CF-0163-4D87-96D4-6B0E81BB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41C29-0606-4ECC-BCDB-3F568FE1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DCF4E-F555-4C87-82A0-0F4B241A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6</a:t>
            </a:fld>
            <a:endParaRPr lang="de-CH" dirty="0"/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A05DA72-3D1A-4D98-B31F-D5BF421D2135}"/>
              </a:ext>
            </a:extLst>
          </p:cNvPr>
          <p:cNvSpPr/>
          <p:nvPr/>
        </p:nvSpPr>
        <p:spPr>
          <a:xfrm>
            <a:off x="3785543" y="1241523"/>
            <a:ext cx="4620914" cy="4230470"/>
          </a:xfrm>
          <a:prstGeom prst="mathMultiply">
            <a:avLst/>
          </a:prstGeom>
          <a:solidFill>
            <a:srgbClr val="FF0000">
              <a:alpha val="7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19706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/>
          <a:srcRect l="60844" r="27127"/>
          <a:stretch/>
        </p:blipFill>
        <p:spPr>
          <a:xfrm>
            <a:off x="7464152" y="2100416"/>
            <a:ext cx="1249024" cy="10405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CSS als Ausbildungsbetrieb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7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b="16007"/>
          <a:stretch/>
        </p:blipFill>
        <p:spPr>
          <a:xfrm>
            <a:off x="8544272" y="36533"/>
            <a:ext cx="1400370" cy="13762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256240" y="1412775"/>
            <a:ext cx="223224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600" dirty="0">
                <a:latin typeface="Arial" pitchFamily="34" charset="0"/>
                <a:cs typeface="Arial" pitchFamily="34" charset="0"/>
              </a:rPr>
              <a:t>Die CSS trägt das Label «</a:t>
            </a:r>
            <a:r>
              <a:rPr lang="de-CH" sz="1600" dirty="0" err="1">
                <a:latin typeface="Arial" pitchFamily="34" charset="0"/>
                <a:cs typeface="Arial" pitchFamily="34" charset="0"/>
              </a:rPr>
              <a:t>Friendly</a:t>
            </a:r>
            <a:r>
              <a:rPr lang="de-CH" sz="1600" dirty="0">
                <a:latin typeface="Arial" pitchFamily="34" charset="0"/>
                <a:cs typeface="Arial" pitchFamily="34" charset="0"/>
              </a:rPr>
              <a:t> Work Space»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35696" r="51581"/>
          <a:stretch/>
        </p:blipFill>
        <p:spPr>
          <a:xfrm>
            <a:off x="2110673" y="4291234"/>
            <a:ext cx="1465047" cy="11539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r="89600"/>
          <a:stretch/>
        </p:blipFill>
        <p:spPr>
          <a:xfrm>
            <a:off x="1976236" y="1988841"/>
            <a:ext cx="1311452" cy="1263703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142596" y="3140968"/>
            <a:ext cx="223224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400" dirty="0">
                <a:latin typeface="Arial" pitchFamily="34" charset="0"/>
                <a:cs typeface="Arial" pitchFamily="34" charset="0"/>
              </a:rPr>
              <a:t>Wir bieten flexible Arbeitszeiten und ein GA (General-Abo) für deine Ausbildungszeit.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/>
          <a:srcRect l="11605" r="77995"/>
          <a:stretch/>
        </p:blipFill>
        <p:spPr>
          <a:xfrm>
            <a:off x="4151784" y="1988840"/>
            <a:ext cx="1311452" cy="1263703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383116" y="3140968"/>
            <a:ext cx="3096344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400" dirty="0">
                <a:latin typeface="Arial" pitchFamily="34" charset="0"/>
                <a:cs typeface="Arial" pitchFamily="34" charset="0"/>
              </a:rPr>
              <a:t>Wir finanzieren ein Teil deiner Krankenversicherung und zahlen all dein obligatorisches Schulmaterial. Zudem bekommst du einen Laptop für deine Ausbildung geschenkt.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142596" y="5445224"/>
            <a:ext cx="208992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400" dirty="0">
                <a:latin typeface="Arial" pitchFamily="34" charset="0"/>
                <a:cs typeface="Arial" pitchFamily="34" charset="0"/>
              </a:rPr>
              <a:t>Du bekommst 6 Wochen Ferien, die du sehr flexibel einteilen kannst.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l="48777" t="-162" r="38500" b="162"/>
          <a:stretch/>
        </p:blipFill>
        <p:spPr>
          <a:xfrm>
            <a:off x="7392145" y="4404663"/>
            <a:ext cx="1465047" cy="1153991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544888" y="5450643"/>
            <a:ext cx="251155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400" dirty="0">
                <a:latin typeface="Arial" pitchFamily="34" charset="0"/>
                <a:cs typeface="Arial" pitchFamily="34" charset="0"/>
              </a:rPr>
              <a:t>Dir steht ein tolles, internes Kursprogramm zur Verfügung.</a:t>
            </a:r>
          </a:p>
          <a:p>
            <a:pPr>
              <a:lnSpc>
                <a:spcPct val="114000"/>
              </a:lnSpc>
            </a:pPr>
            <a:r>
              <a:rPr lang="de-CH" sz="1400" dirty="0">
                <a:latin typeface="Arial" pitchFamily="34" charset="0"/>
                <a:cs typeface="Arial" pitchFamily="34" charset="0"/>
              </a:rPr>
              <a:t>Bei Sprachdiplomen wird ein Teil finanziert und in es können Konferenzen besucht werden.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/>
          <a:srcRect l="86645" r="1326"/>
          <a:stretch/>
        </p:blipFill>
        <p:spPr>
          <a:xfrm>
            <a:off x="4383116" y="4404672"/>
            <a:ext cx="1249024" cy="1040553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7592860" y="3140968"/>
            <a:ext cx="266429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400" dirty="0">
                <a:latin typeface="Arial" pitchFamily="34" charset="0"/>
                <a:cs typeface="Arial" pitchFamily="34" charset="0"/>
              </a:rPr>
              <a:t>Deine Gesundheit liegt uns am Herzen. In unserem Personalrestaurant wird täglich gesundes Essen serviert. Zudem hat jeder Mitarbeitende ein Stehpult.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383116" y="5450652"/>
            <a:ext cx="272099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1400" dirty="0">
                <a:latin typeface="Arial" pitchFamily="34" charset="0"/>
                <a:cs typeface="Arial" pitchFamily="34" charset="0"/>
              </a:rPr>
              <a:t>Ein tolles Team und coole Anlässe warten auf dich: Lehrlingsevent, Teilnahme an der </a:t>
            </a:r>
            <a:r>
              <a:rPr lang="de-CH" sz="1400" dirty="0" err="1">
                <a:latin typeface="Arial" pitchFamily="34" charset="0"/>
                <a:cs typeface="Arial" pitchFamily="34" charset="0"/>
              </a:rPr>
              <a:t>Zebi</a:t>
            </a:r>
            <a:r>
              <a:rPr lang="de-CH" sz="1400" dirty="0">
                <a:latin typeface="Arial" pitchFamily="34" charset="0"/>
                <a:cs typeface="Arial" pitchFamily="34" charset="0"/>
              </a:rPr>
              <a:t>, CSS Fussballcup, </a:t>
            </a:r>
            <a:r>
              <a:rPr lang="de-CH" sz="1400" dirty="0" err="1">
                <a:latin typeface="Arial" pitchFamily="34" charset="0"/>
                <a:cs typeface="Arial" pitchFamily="34" charset="0"/>
              </a:rPr>
              <a:t>Weihnachtsapéro</a:t>
            </a:r>
            <a:r>
              <a:rPr lang="de-CH" sz="1400" dirty="0">
                <a:latin typeface="Arial" pitchFamily="34" charset="0"/>
                <a:cs typeface="Arial" pitchFamily="34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2025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6547279-4556-4F0B-BA1A-ACC1B7E67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389" y="1160748"/>
            <a:ext cx="8476100" cy="453650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85974-6709-4A7F-B8BF-A2B966D0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08AFA-A73F-4D1B-BF1E-CDD1246E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CBCBC-4253-48FA-B5DE-5829D0C4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682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Applikationsentwickler-Lehre in der CSS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9</a:t>
            </a:fld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919536" y="1268524"/>
            <a:ext cx="4536504" cy="4968874"/>
          </a:xfrm>
        </p:spPr>
        <p:txBody>
          <a:bodyPr/>
          <a:lstStyle/>
          <a:p>
            <a:pPr marL="0" indent="0">
              <a:buNone/>
            </a:pPr>
            <a:r>
              <a:rPr lang="de-CH" sz="2000" dirty="0">
                <a:solidFill>
                  <a:schemeClr val="accent1"/>
                </a:solidFill>
              </a:rPr>
              <a:t>Abteilungen:</a:t>
            </a:r>
          </a:p>
          <a:p>
            <a:pPr marL="0" indent="0">
              <a:buNone/>
            </a:pPr>
            <a:r>
              <a:rPr lang="de-CH" sz="1800" b="1" dirty="0"/>
              <a:t>1. Lehrjahr: </a:t>
            </a:r>
            <a:br>
              <a:rPr lang="de-CH" sz="2000" b="1" dirty="0"/>
            </a:br>
            <a:r>
              <a:rPr lang="de-CH" sz="1800" dirty="0"/>
              <a:t>1. Semester, Basislehrjahr in Adligenswil</a:t>
            </a:r>
          </a:p>
          <a:p>
            <a:pPr marL="0" indent="0">
              <a:buNone/>
            </a:pPr>
            <a:r>
              <a:rPr lang="de-CH" sz="1800" dirty="0"/>
              <a:t>2. Semester, Entwicklungsteam</a:t>
            </a:r>
          </a:p>
          <a:p>
            <a:pPr marL="0" indent="0">
              <a:buNone/>
            </a:pPr>
            <a:br>
              <a:rPr lang="de-CH" sz="1800" b="1" dirty="0"/>
            </a:br>
            <a:r>
              <a:rPr lang="de-CH" sz="1800" b="1" dirty="0"/>
              <a:t>2. Lehrjahr:</a:t>
            </a:r>
          </a:p>
          <a:p>
            <a:pPr marL="0" indent="0">
              <a:buNone/>
            </a:pPr>
            <a:r>
              <a:rPr lang="de-CH" sz="1800" dirty="0"/>
              <a:t>1. Semester, Entwicklungsteam</a:t>
            </a:r>
          </a:p>
          <a:p>
            <a:pPr marL="0" indent="0">
              <a:buNone/>
            </a:pPr>
            <a:r>
              <a:rPr lang="de-CH" sz="1800" dirty="0"/>
              <a:t>2. Semester, Basislehrjahr in Adligenswil</a:t>
            </a:r>
          </a:p>
          <a:p>
            <a:pPr marL="0" indent="0">
              <a:buNone/>
            </a:pPr>
            <a:br>
              <a:rPr lang="de-CH" sz="1800" dirty="0"/>
            </a:br>
            <a:r>
              <a:rPr lang="de-CH" sz="1800" b="1" dirty="0"/>
              <a:t>3. und 4. Lehrjahr:</a:t>
            </a:r>
          </a:p>
          <a:p>
            <a:pPr marL="0" indent="0">
              <a:buNone/>
            </a:pPr>
            <a:r>
              <a:rPr lang="de-CH" sz="1800" dirty="0"/>
              <a:t>2 Jahre fix in einem Entwicklungsteam</a:t>
            </a:r>
          </a:p>
          <a:p>
            <a:pPr marL="0" indent="0">
              <a:buNone/>
            </a:pPr>
            <a:r>
              <a:rPr lang="de-CH" sz="1800" dirty="0"/>
              <a:t>Abschluss PA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A495BBD-6FAE-4B56-AF20-E5700A49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360" y="1412776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416</Words>
  <Application>Microsoft Office PowerPoint</Application>
  <PresentationFormat>Breitbild</PresentationFormat>
  <Paragraphs>96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000_d_blank</vt:lpstr>
      <vt:lpstr>Die Ausbildung bei der CSS </vt:lpstr>
      <vt:lpstr>PowerPoint-Präsentation</vt:lpstr>
      <vt:lpstr>Module 1. Semester (Montag)</vt:lpstr>
      <vt:lpstr>Was ist das Basislehrjahr?</vt:lpstr>
      <vt:lpstr>PowerPoint-Präsentation</vt:lpstr>
      <vt:lpstr>PowerPoint-Präsentation</vt:lpstr>
      <vt:lpstr>CSS als Ausbildungsbetrieb</vt:lpstr>
      <vt:lpstr>PowerPoint-Präsentation</vt:lpstr>
      <vt:lpstr>Applikationsentwickler-Lehre in der CSS</vt:lpstr>
      <vt:lpstr>Systemtechnik-Lehre in der CSS</vt:lpstr>
      <vt:lpstr>PowerPoint-Präsentation</vt:lpstr>
      <vt:lpstr>PowerPoint-Präsentation</vt:lpstr>
    </vt:vector>
  </TitlesOfParts>
  <Company>Mediaviso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Ausbildung bei der CSS</dc:title>
  <dc:creator>Philip Baumann</dc:creator>
  <cp:lastModifiedBy> </cp:lastModifiedBy>
  <cp:revision>10</cp:revision>
  <cp:lastPrinted>2017-10-31T08:05:26Z</cp:lastPrinted>
  <dcterms:created xsi:type="dcterms:W3CDTF">2020-07-13T12:58:05Z</dcterms:created>
  <dcterms:modified xsi:type="dcterms:W3CDTF">2020-07-14T05:52:32Z</dcterms:modified>
</cp:coreProperties>
</file>