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0"/>
    <a:srgbClr val="FFFFFF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howGuides="1">
      <p:cViewPr>
        <p:scale>
          <a:sx n="81" d="100"/>
          <a:sy n="81" d="100"/>
        </p:scale>
        <p:origin x="-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21.09.2020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xmlns="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xmlns="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Variablen und Datentypen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sind Variablen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Vergleich zur Mathematik</a:t>
            </a:r>
          </a:p>
          <a:p>
            <a:r>
              <a:rPr lang="de-CH" dirty="0"/>
              <a:t>Eine Variable kann ein Platzhalter für einen bestimmten Wert sein.</a:t>
            </a:r>
          </a:p>
          <a:p>
            <a:r>
              <a:rPr lang="de-CH" dirty="0"/>
              <a:t>Der Wert innerhalb einer Variable kann überschrieben werden.</a:t>
            </a:r>
          </a:p>
          <a:p>
            <a:r>
              <a:rPr lang="de-CH" dirty="0"/>
              <a:t>Der Variablenname sollte sinnvoll vergeben sein, damit auch im nachhinein nachvollzieh bar ist, was in der Variable abgelegt wurde.</a:t>
            </a:r>
          </a:p>
          <a:p>
            <a:r>
              <a:rPr lang="de-CH" dirty="0"/>
              <a:t> Grundsätzlich sollten die Variablennamen auf Englisch sein (Ausnahmen bei der CSS)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pic>
        <p:nvPicPr>
          <p:cNvPr id="1028" name="Picture 1" descr="image001">
            <a:extLst>
              <a:ext uri="{FF2B5EF4-FFF2-40B4-BE49-F238E27FC236}">
                <a16:creationId xmlns:a16="http://schemas.microsoft.com/office/drawing/2014/main" xmlns="" id="{03DAEBE2-6340-41F6-874D-E0904740D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4149080"/>
            <a:ext cx="10667439" cy="12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3ECD41-168E-421A-AC37-9FDB4F8B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Datentypen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317FBF2-F052-495C-B05F-C73AECCD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jede Deklaration einer Variable muss ein entsprechender Datentyp angegeben werden.</a:t>
            </a:r>
          </a:p>
          <a:p>
            <a:r>
              <a:rPr lang="de-CH" dirty="0"/>
              <a:t>Der Datentyp sagt aus, welche Art von Wert in einer Variable abgelegt werden kann (Zahlen, Buchstaben, etc.).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73C11B-0B8C-4BB9-A72A-BCBFB74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B75E023-2326-43F0-93D6-6DB76292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08086FC-16E0-4530-8CC5-290DC4C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3</a:t>
            </a:fld>
            <a:endParaRPr lang="de-CH" dirty="0"/>
          </a:p>
        </p:txBody>
      </p:sp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xmlns="" id="{2063C444-1719-4235-8542-E06622799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3645024"/>
            <a:ext cx="10201135" cy="123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xmlns="" id="{17F49FE2-4558-4C36-BCCF-02BB7018B52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5400" y="4005064"/>
            <a:ext cx="432048" cy="1511646"/>
          </a:xfrm>
          <a:prstGeom prst="straightConnector1">
            <a:avLst/>
          </a:prstGeom>
          <a:ln w="28575">
            <a:solidFill>
              <a:srgbClr val="F43A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xmlns="" id="{E0C12254-ED09-4B37-B41D-2935AFE75E18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631504" y="4005065"/>
            <a:ext cx="1044116" cy="1807794"/>
          </a:xfrm>
          <a:prstGeom prst="straightConnector1">
            <a:avLst/>
          </a:prstGeom>
          <a:ln w="28575">
            <a:solidFill>
              <a:srgbClr val="F43A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3B7B881C-3B71-4035-BE64-13C4DDAECCA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919536" y="4005065"/>
            <a:ext cx="2525480" cy="1498004"/>
          </a:xfrm>
          <a:prstGeom prst="straightConnector1">
            <a:avLst/>
          </a:prstGeom>
          <a:ln w="28575">
            <a:solidFill>
              <a:srgbClr val="F43A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EFF64C9F-B8C2-4CA4-A741-99D95FC098AD}"/>
              </a:ext>
            </a:extLst>
          </p:cNvPr>
          <p:cNvSpPr txBox="1"/>
          <p:nvPr/>
        </p:nvSpPr>
        <p:spPr>
          <a:xfrm>
            <a:off x="119336" y="5516710"/>
            <a:ext cx="115212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sz="2000" dirty="0">
                <a:latin typeface="Arial" pitchFamily="34" charset="0"/>
                <a:cs typeface="Arial" pitchFamily="34" charset="0"/>
              </a:rPr>
              <a:t>1. </a:t>
            </a:r>
            <a:r>
              <a:rPr lang="de-CH" dirty="0">
                <a:latin typeface="Arial" pitchFamily="34" charset="0"/>
                <a:cs typeface="Arial" pitchFamily="34" charset="0"/>
              </a:rPr>
              <a:t>Datentyp</a:t>
            </a:r>
            <a:endParaRPr lang="de-DE" sz="20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F42A2B36-B488-47DC-AFDD-6C08457C0047}"/>
              </a:ext>
            </a:extLst>
          </p:cNvPr>
          <p:cNvSpPr txBox="1"/>
          <p:nvPr/>
        </p:nvSpPr>
        <p:spPr>
          <a:xfrm>
            <a:off x="1559496" y="5812859"/>
            <a:ext cx="2232248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dirty="0">
                <a:latin typeface="Arial" pitchFamily="34" charset="0"/>
                <a:cs typeface="Arial" pitchFamily="34" charset="0"/>
              </a:rPr>
              <a:t>2. Variablenname</a:t>
            </a:r>
            <a:endParaRPr lang="de-DE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073F7E34-9DF8-4C54-BB70-7DC0890A1B1F}"/>
              </a:ext>
            </a:extLst>
          </p:cNvPr>
          <p:cNvSpPr txBox="1"/>
          <p:nvPr/>
        </p:nvSpPr>
        <p:spPr>
          <a:xfrm>
            <a:off x="3575720" y="5503069"/>
            <a:ext cx="1738591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4000"/>
              </a:lnSpc>
            </a:pPr>
            <a:r>
              <a:rPr lang="de-CH" dirty="0">
                <a:latin typeface="Arial" pitchFamily="34" charset="0"/>
                <a:cs typeface="Arial" pitchFamily="34" charset="0"/>
              </a:rPr>
              <a:t>3. Semikolon</a:t>
            </a:r>
            <a:endParaRPr lang="de-DE" dirty="0" err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2AEB9B-5B47-49B2-8C6B-E0D37FD2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Datentypen (einfache Datentypen)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96EAEA64-A0EA-4A9D-BD0A-83C9BBF17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18" y="1628800"/>
            <a:ext cx="9366563" cy="396044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19231A2-7C29-497F-96AD-E71D5C3F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11EEE91-5179-4DA9-AE3A-CDFD5830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5F0920C-163C-476B-A7C1-BE2C334C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98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885DD1-7EAE-4D76-9B3C-816BDC72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Schreibweise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0CDAB78-7C73-43E7-A572-B7A740C7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 vielen der aktuellen Programmiersprachen werden verschiedenste Schreibweisen verwendet</a:t>
            </a:r>
          </a:p>
          <a:p>
            <a:r>
              <a:rPr lang="de-CH" dirty="0"/>
              <a:t>Alle aber haben den selben Zweck, nämlich den Code übersichtlicher zu machen.</a:t>
            </a:r>
          </a:p>
          <a:p>
            <a:r>
              <a:rPr lang="de-CH" dirty="0"/>
              <a:t>Bei Java verwenden wir zur Benennung von Variablen und Methoden</a:t>
            </a:r>
          </a:p>
          <a:p>
            <a:r>
              <a:rPr lang="de-CH" dirty="0"/>
              <a:t>Camel Case:</a:t>
            </a:r>
          </a:p>
          <a:p>
            <a:pPr lvl="1"/>
            <a:r>
              <a:rPr lang="de-CH" dirty="0"/>
              <a:t>Mit klein Buchstaben beginnen</a:t>
            </a:r>
          </a:p>
          <a:p>
            <a:pPr lvl="1"/>
            <a:r>
              <a:rPr lang="de-CH" dirty="0"/>
              <a:t>Alle Wörter aneinander Schreiben</a:t>
            </a:r>
          </a:p>
          <a:p>
            <a:pPr lvl="1"/>
            <a:r>
              <a:rPr lang="de-CH" dirty="0"/>
              <a:t>Hat ein Variablenname mehr als ein Wort, wird diese durch ein Grossbuchstabe visuell abgetrennt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34A2077-16FE-4CAE-87B5-24C5B72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4AED33B-EE6C-46E5-9C8A-092BAD1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CCDB690-8493-4947-93A4-7D2D53A3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5</a:t>
            </a:fld>
            <a:endParaRPr lang="de-CH" dirty="0"/>
          </a:p>
        </p:txBody>
      </p:sp>
      <p:pic>
        <p:nvPicPr>
          <p:cNvPr id="4098" name="Picture 1" descr="image001">
            <a:extLst>
              <a:ext uri="{FF2B5EF4-FFF2-40B4-BE49-F238E27FC236}">
                <a16:creationId xmlns:a16="http://schemas.microsoft.com/office/drawing/2014/main" xmlns="" id="{0E9C86C4-993A-441C-8928-54BCE26A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3" y="4653136"/>
            <a:ext cx="774413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E53AD8-B2A6-4A72-B5F5-B37DF18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Kalkulationen mit Variablen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51F4432-B2D8-49BA-A2D3-51DA3A7B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 Variablen können nicht einfach nur Werte abgelegt werden, sondern es können auch mit diesen gerechnet werden. </a:t>
            </a:r>
          </a:p>
          <a:p>
            <a:r>
              <a:rPr lang="de-CH" dirty="0"/>
              <a:t>Anders als in der Mathematik wird hier von «rechts nach links» gerechnet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43EBE62-3FEC-4910-A6D8-F5C3144E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3308173-2343-4062-B3B8-7655612C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8690B54-B015-41F1-BBAD-FBFF2A6A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6</a:t>
            </a:fld>
            <a:endParaRPr lang="de-CH" dirty="0"/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xmlns="" id="{68AF8A05-DFE2-46C9-B6CE-82A77EAF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334952"/>
            <a:ext cx="391117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0F2266D-092B-4965-95C9-FCA34D7D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703362"/>
            <a:ext cx="2376215" cy="87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6E1428DA-3616-49CA-ACD4-98EC1205C85C}"/>
              </a:ext>
            </a:extLst>
          </p:cNvPr>
          <p:cNvCxnSpPr/>
          <p:nvPr/>
        </p:nvCxnSpPr>
        <p:spPr>
          <a:xfrm>
            <a:off x="551384" y="3429000"/>
            <a:ext cx="852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xmlns="" id="{DDE96B94-82FF-4F80-9DD5-765849255C7E}"/>
              </a:ext>
            </a:extLst>
          </p:cNvPr>
          <p:cNvCxnSpPr>
            <a:cxnSpLocks/>
          </p:cNvCxnSpPr>
          <p:nvPr/>
        </p:nvCxnSpPr>
        <p:spPr>
          <a:xfrm flipV="1">
            <a:off x="695400" y="3500587"/>
            <a:ext cx="282117" cy="43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xmlns="" id="{55FC9F02-7CC5-45E8-B4B3-3A7187445374}"/>
              </a:ext>
            </a:extLst>
          </p:cNvPr>
          <p:cNvCxnSpPr>
            <a:cxnSpLocks/>
          </p:cNvCxnSpPr>
          <p:nvPr/>
        </p:nvCxnSpPr>
        <p:spPr>
          <a:xfrm flipV="1">
            <a:off x="1619624" y="3429000"/>
            <a:ext cx="0" cy="545812"/>
          </a:xfrm>
          <a:prstGeom prst="straightConnector1">
            <a:avLst/>
          </a:prstGeom>
          <a:ln w="38100">
            <a:solidFill>
              <a:srgbClr val="C91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xmlns="" id="{7C01E2B6-C293-4FE6-B729-06E8BE2B89F1}"/>
              </a:ext>
            </a:extLst>
          </p:cNvPr>
          <p:cNvCxnSpPr>
            <a:cxnSpLocks/>
          </p:cNvCxnSpPr>
          <p:nvPr/>
        </p:nvCxnSpPr>
        <p:spPr>
          <a:xfrm flipH="1" flipV="1">
            <a:off x="2261732" y="3500195"/>
            <a:ext cx="89852" cy="397118"/>
          </a:xfrm>
          <a:prstGeom prst="straightConnector1">
            <a:avLst/>
          </a:prstGeom>
          <a:ln w="38100">
            <a:solidFill>
              <a:srgbClr val="F43A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xmlns="" id="{894B303A-4F51-42F6-8975-462E53E2F8A1}"/>
              </a:ext>
            </a:extLst>
          </p:cNvPr>
          <p:cNvCxnSpPr/>
          <p:nvPr/>
        </p:nvCxnSpPr>
        <p:spPr>
          <a:xfrm>
            <a:off x="1775520" y="3429000"/>
            <a:ext cx="1008112" cy="0"/>
          </a:xfrm>
          <a:prstGeom prst="line">
            <a:avLst/>
          </a:prstGeom>
          <a:ln w="38100">
            <a:solidFill>
              <a:srgbClr val="F43A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D4B8CD-9881-429B-88E2-42E3D6BB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9A0DA0-D6F1-464A-B00A-6741CFCE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Erstelle fünf Variablen über deine persönlichen Eigenschaften</a:t>
            </a:r>
          </a:p>
          <a:p>
            <a:pPr lvl="1"/>
            <a:r>
              <a:rPr lang="de-CH" dirty="0"/>
              <a:t>Wähle die entsprechende Datentypen</a:t>
            </a:r>
          </a:p>
          <a:p>
            <a:pPr lvl="1"/>
            <a:r>
              <a:rPr lang="de-CH" dirty="0"/>
              <a:t>Verwende Camel Case</a:t>
            </a:r>
          </a:p>
          <a:p>
            <a:pPr lvl="1"/>
            <a:r>
              <a:rPr lang="de-CH" dirty="0"/>
              <a:t>Verwende die Englische Sprache zur Benennung deiner Variablen</a:t>
            </a:r>
          </a:p>
          <a:p>
            <a:pPr lvl="1"/>
            <a:r>
              <a:rPr lang="de-CH" dirty="0" smtClean="0"/>
              <a:t>Versuche </a:t>
            </a:r>
            <a:r>
              <a:rPr lang="de-CH" dirty="0"/>
              <a:t>irgendwo eine Kalkulation einzubauen</a:t>
            </a:r>
          </a:p>
          <a:p>
            <a:r>
              <a:rPr lang="de-CH" dirty="0"/>
              <a:t>Gib die fünf Variablen auf der Konsole aus</a:t>
            </a:r>
          </a:p>
          <a:p>
            <a:pPr lvl="1"/>
            <a:r>
              <a:rPr lang="de-CH" dirty="0"/>
              <a:t>Zur Ausgaben kann der Befehl -&gt; </a:t>
            </a:r>
            <a:r>
              <a:rPr lang="de-CH" dirty="0" err="1"/>
              <a:t>System.out.println</a:t>
            </a:r>
            <a:r>
              <a:rPr lang="de-CH" dirty="0"/>
              <a:t>(Variablenname); verwendet werden.</a:t>
            </a:r>
          </a:p>
          <a:p>
            <a:pPr lvl="1"/>
            <a:r>
              <a:rPr lang="de-CH" dirty="0"/>
              <a:t>Achtung!!! Der ganze Code muss innerhalb der «</a:t>
            </a:r>
            <a:r>
              <a:rPr lang="de-CH" dirty="0" err="1"/>
              <a:t>main</a:t>
            </a:r>
            <a:r>
              <a:rPr lang="de-CH" dirty="0"/>
              <a:t>» Funktion geschrieben werden, damit der Code ausführbar ist.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077A5A8-2766-47EA-9EED-377FCAE5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xx.xx.xxxx / XYZ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4A7D5C6-AC36-4CE0-B5A4-EE303D83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INTERN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3A6FA0-6404-492D-8D74-E77580DF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66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xmlns="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</Words>
  <Application>Microsoft Office PowerPoint</Application>
  <PresentationFormat>Benutzerdefiniert</PresentationFormat>
  <Paragraphs>56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000_d_blank</vt:lpstr>
      <vt:lpstr>Variablen und Datentypen</vt:lpstr>
      <vt:lpstr>Was sind Variablen</vt:lpstr>
      <vt:lpstr>Datentypen</vt:lpstr>
      <vt:lpstr>Datentypen (einfache Datentypen)</vt:lpstr>
      <vt:lpstr>Schreibweise</vt:lpstr>
      <vt:lpstr>Kalkulationen mit Variablen</vt:lpstr>
      <vt:lpstr>Aufgaben</vt:lpstr>
    </vt:vector>
  </TitlesOfParts>
  <Company>Mediaviso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Variablen und Datentypen</dc:title>
  <dc:creator>Philip Baumann</dc:creator>
  <cp:lastModifiedBy>CSS Laptop 1</cp:lastModifiedBy>
  <cp:revision>12</cp:revision>
  <cp:lastPrinted>2017-10-31T08:05:26Z</cp:lastPrinted>
  <dcterms:created xsi:type="dcterms:W3CDTF">2020-07-14T05:32:47Z</dcterms:created>
  <dcterms:modified xsi:type="dcterms:W3CDTF">2020-09-21T08:37:38Z</dcterms:modified>
</cp:coreProperties>
</file>