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32E"/>
    <a:srgbClr val="FFFFFF"/>
    <a:srgbClr val="00A4E0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81" d="100"/>
          <a:sy n="81" d="100"/>
        </p:scale>
        <p:origin x="-2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21.09.2020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412875"/>
            <a:ext cx="11233150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3068960"/>
            <a:ext cx="8388350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388838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10" name="Abgerundetes Rechteck 8">
            <a:extLst>
              <a:ext uri="{FF2B5EF4-FFF2-40B4-BE49-F238E27FC236}">
                <a16:creationId xmlns:a16="http://schemas.microsoft.com/office/drawing/2014/main" xmlns="" id="{F1143110-61BD-4A1F-9798-C39D7474B322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0A0F73E9-868C-48D9-B2B2-31857279C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31F184A2-F0B9-4918-800C-DA5524340092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Danke für Ihre Aufmerksamkeit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Danke für Ihre Aufmerksamkeit.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D5B584F0-DF04-4034-BBAC-3C573FA8AB88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368D71E1-052C-427D-AE29-AA99283FEC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7C8CF2B2-F79D-4116-B062-22F332BFE21D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1633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Zu Ihren Fragen und Anregungen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Zu Ihren Fragen </a:t>
            </a:r>
            <a:br>
              <a:rPr lang="de-CH" dirty="0"/>
            </a:br>
            <a:r>
              <a:rPr lang="de-CH" dirty="0"/>
              <a:t>und Anregungen.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A7792148-49EB-4BBC-9B59-2B56761979D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A9F56C10-CE81-4EB0-B93F-8A02FDD75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42D390FA-D5BB-442F-82B2-C64724B1359F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6791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Los geht's!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913" y="5345379"/>
            <a:ext cx="1235825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509120"/>
            <a:ext cx="8388350" cy="1871712"/>
          </a:xfrm>
        </p:spPr>
        <p:txBody>
          <a:bodyPr anchor="t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Los geht’s!</a:t>
            </a:r>
          </a:p>
        </p:txBody>
      </p:sp>
    </p:spTree>
    <p:extLst>
      <p:ext uri="{BB962C8B-B14F-4D97-AF65-F5344CB8AC3E}">
        <p14:creationId xmlns:p14="http://schemas.microsoft.com/office/powerpoint/2010/main" val="155056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Packen wir es gemeinsam an.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Packen wir’s </a:t>
            </a:r>
            <a:br>
              <a:rPr lang="de-CH" dirty="0"/>
            </a:br>
            <a:r>
              <a:rPr lang="de-CH" dirty="0"/>
              <a:t>gemeinsam an!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242EB62F-B118-433F-97AA-27C3E8CAC99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177A6177-D970-4865-903C-8791A90D3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36438D0-D4D1-40BE-82DA-224200C65F9B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30193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Kontaktda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221088"/>
            <a:ext cx="8388350" cy="2159744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2400" u="none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Vorname Name</a:t>
            </a:r>
            <a:br>
              <a:rPr lang="de-CH" dirty="0"/>
            </a:br>
            <a:r>
              <a:rPr lang="de-CH" dirty="0"/>
              <a:t>Funktion</a:t>
            </a:r>
            <a:br>
              <a:rPr lang="de-CH" dirty="0"/>
            </a:br>
            <a:r>
              <a:rPr lang="de-CH" dirty="0"/>
              <a:t>058/277 xx </a:t>
            </a:r>
            <a:r>
              <a:rPr lang="de-CH" dirty="0" err="1"/>
              <a:t>xx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vorname.name@css.ch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150F965D-CA32-4C2B-AAB1-966ED9EE5921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001346DC-33E4-43C5-8C19-B6C696A28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CC2A63F-8E4A-47F7-9BEB-85A6A09ED810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782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1412876"/>
            <a:ext cx="8388350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6384660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FEC3F316-74EE-4FA9-A105-B24C29B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3C31912C-F49B-4E92-9B96-3B2CAD90F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9425" y="1412876"/>
            <a:ext cx="5545137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167439" y="1412876"/>
            <a:ext cx="6024562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7439" y="1412877"/>
            <a:ext cx="5545135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1412876"/>
            <a:ext cx="6024563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9425" y="1412876"/>
            <a:ext cx="5545138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167439" y="1412876"/>
            <a:ext cx="5545136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425" y="188640"/>
            <a:ext cx="11233150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50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9" y="6453337"/>
            <a:ext cx="4620914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67439" y="6459117"/>
            <a:ext cx="4729096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88555" y="6453187"/>
            <a:ext cx="624020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9E22EDFA-A1FA-448E-ADEE-2EA995EC9FC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6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3" r:id="rId10"/>
    <p:sldLayoutId id="2147483664" r:id="rId11"/>
    <p:sldLayoutId id="2147483662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795" userDrawn="1">
          <p15:clr>
            <a:srgbClr val="FBAE40"/>
          </p15:clr>
        </p15:guide>
        <p15:guide id="8" pos="388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2094" userDrawn="1">
          <p15:clr>
            <a:srgbClr val="FBAE40"/>
          </p15:clr>
        </p15:guide>
        <p15:guide id="13" pos="2003" userDrawn="1">
          <p15:clr>
            <a:srgbClr val="FBAE40"/>
          </p15:clr>
        </p15:guide>
        <p15:guide id="14" pos="5677" userDrawn="1">
          <p15:clr>
            <a:srgbClr val="FBAE40"/>
          </p15:clr>
        </p15:guide>
        <p15:guide id="15" pos="5586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Bedingungen und Vergleichsoperatoren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Luzern, 03. August 2020</a:t>
            </a:r>
          </a:p>
          <a:p>
            <a:r>
              <a:rPr lang="de-CH" dirty="0"/>
              <a:t>Philip Baumann, Daniel Polgar, Leo Scherer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7694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Bedingungen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versteht man unter Bedingungen? </a:t>
            </a:r>
          </a:p>
          <a:p>
            <a:r>
              <a:rPr lang="de-CH" dirty="0"/>
              <a:t>Wozu werden sie verwendet?</a:t>
            </a:r>
          </a:p>
          <a:p>
            <a:r>
              <a:rPr lang="de-CH" dirty="0"/>
              <a:t>Wieso werden sie verwendet?</a:t>
            </a:r>
          </a:p>
          <a:p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63800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2EE80CC-F9DA-4F12-BFEB-7A315A88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Vergleichsoperatoren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xmlns="" id="{92791260-8C9F-4855-9D18-9172C828A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828308"/>
              </p:ext>
            </p:extLst>
          </p:nvPr>
        </p:nvGraphicFramePr>
        <p:xfrm>
          <a:off x="479425" y="1412875"/>
          <a:ext cx="1123314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383">
                  <a:extLst>
                    <a:ext uri="{9D8B030D-6E8A-4147-A177-3AD203B41FA5}">
                      <a16:colId xmlns:a16="http://schemas.microsoft.com/office/drawing/2014/main" xmlns="" val="3773860251"/>
                    </a:ext>
                  </a:extLst>
                </a:gridCol>
                <a:gridCol w="3744383">
                  <a:extLst>
                    <a:ext uri="{9D8B030D-6E8A-4147-A177-3AD203B41FA5}">
                      <a16:colId xmlns:a16="http://schemas.microsoft.com/office/drawing/2014/main" xmlns="" val="3701216961"/>
                    </a:ext>
                  </a:extLst>
                </a:gridCol>
                <a:gridCol w="3744383">
                  <a:extLst>
                    <a:ext uri="{9D8B030D-6E8A-4147-A177-3AD203B41FA5}">
                      <a16:colId xmlns:a16="http://schemas.microsoft.com/office/drawing/2014/main" xmlns="" val="2826224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Operator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Beispiel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00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==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Gleich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 == 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606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!=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Ungleich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 != 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40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&gt;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Grösser 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7 &gt; 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757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&lt;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Kleiner 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 &lt; 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156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&gt;=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Grösser als oder gleich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 &gt;= 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467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&lt;=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Kleiner als oder gleich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-2 &lt;=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!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Negation, invertiert den Ausdruck (Verneinung)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lügnerSpricht</a:t>
                      </a:r>
                      <a:r>
                        <a:rPr lang="de-DE" dirty="0"/>
                        <a:t> = !</a:t>
                      </a:r>
                      <a:r>
                        <a:rPr lang="de-DE" dirty="0" err="1"/>
                        <a:t>wahrheit</a:t>
                      </a:r>
                      <a:r>
                        <a:rPr lang="de-DE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697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&amp;&amp;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Und, Alle Argumente müssen </a:t>
                      </a:r>
                      <a:r>
                        <a:rPr lang="de-CH" dirty="0" err="1"/>
                        <a:t>true</a:t>
                      </a:r>
                      <a:r>
                        <a:rPr lang="de-CH" dirty="0"/>
                        <a:t> ergeben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informatiker</a:t>
                      </a:r>
                      <a:r>
                        <a:rPr lang="de-CH" dirty="0"/>
                        <a:t> == </a:t>
                      </a:r>
                      <a:r>
                        <a:rPr lang="de-CH" dirty="0" err="1"/>
                        <a:t>istKlug</a:t>
                      </a:r>
                      <a:r>
                        <a:rPr lang="de-CH" dirty="0"/>
                        <a:t> &amp;&amp; </a:t>
                      </a:r>
                      <a:r>
                        <a:rPr lang="de-CH" dirty="0" err="1"/>
                        <a:t>isSocial</a:t>
                      </a:r>
                      <a:r>
                        <a:rPr lang="de-CH" dirty="0"/>
                        <a:t> == </a:t>
                      </a:r>
                      <a:r>
                        <a:rPr lang="de-CH" dirty="0" err="1"/>
                        <a:t>true</a:t>
                      </a:r>
                      <a:r>
                        <a:rPr lang="de-CH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16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||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Oder, eines der Argumente muss </a:t>
                      </a:r>
                      <a:r>
                        <a:rPr lang="de-CH" dirty="0" err="1"/>
                        <a:t>true</a:t>
                      </a:r>
                      <a:r>
                        <a:rPr lang="de-CH" dirty="0"/>
                        <a:t> ergeben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informatiker</a:t>
                      </a:r>
                      <a:r>
                        <a:rPr lang="de-CH" dirty="0"/>
                        <a:t> == </a:t>
                      </a:r>
                      <a:r>
                        <a:rPr lang="de-CH" dirty="0" err="1"/>
                        <a:t>true</a:t>
                      </a:r>
                      <a:r>
                        <a:rPr lang="de-CH" dirty="0"/>
                        <a:t> &amp;&amp; </a:t>
                      </a:r>
                      <a:r>
                        <a:rPr lang="de-CH" dirty="0" err="1"/>
                        <a:t>speaksEnglish</a:t>
                      </a:r>
                      <a:r>
                        <a:rPr lang="de-CH" dirty="0"/>
                        <a:t>  == </a:t>
                      </a:r>
                      <a:r>
                        <a:rPr lang="de-CH" dirty="0" err="1"/>
                        <a:t>true</a:t>
                      </a:r>
                      <a:r>
                        <a:rPr lang="de-CH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809702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96545A-2CFF-4A51-8D1B-019E80D1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56D14E5-79E1-4E2F-B435-F92105C9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70781D7-D00F-416C-BFFE-A502B3BC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127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A8F5B33-C003-4982-827F-033A4BDB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542EB03-7D1D-4693-BA86-B84ABADC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F93F556-75FD-4D05-AAF6-EC3929B9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4</a:t>
            </a:fld>
            <a:endParaRPr lang="de-CH" dirty="0"/>
          </a:p>
        </p:txBody>
      </p:sp>
      <p:pic>
        <p:nvPicPr>
          <p:cNvPr id="1026" name="Picture 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xmlns="" id="{0600AC42-5338-4238-A4D6-226787D26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93" y="1064530"/>
            <a:ext cx="5779814" cy="472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5F062500-A52F-4186-BFCD-FF8EDB79EFB6}"/>
              </a:ext>
            </a:extLst>
          </p:cNvPr>
          <p:cNvCxnSpPr>
            <a:cxnSpLocks/>
          </p:cNvCxnSpPr>
          <p:nvPr/>
        </p:nvCxnSpPr>
        <p:spPr>
          <a:xfrm>
            <a:off x="4367808" y="2636912"/>
            <a:ext cx="2952328" cy="0"/>
          </a:xfrm>
          <a:prstGeom prst="line">
            <a:avLst/>
          </a:prstGeom>
          <a:ln w="38100">
            <a:solidFill>
              <a:srgbClr val="25A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xmlns="" id="{475BCB4E-5915-4D63-A001-30FFB7960BDB}"/>
              </a:ext>
            </a:extLst>
          </p:cNvPr>
          <p:cNvSpPr/>
          <p:nvPr/>
        </p:nvSpPr>
        <p:spPr>
          <a:xfrm>
            <a:off x="3935760" y="2708920"/>
            <a:ext cx="371472" cy="1080120"/>
          </a:xfrm>
          <a:prstGeom prst="leftBrace">
            <a:avLst/>
          </a:prstGeom>
          <a:ln w="28575">
            <a:solidFill>
              <a:srgbClr val="25A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0D39A12E-6B76-4129-AA6F-788AA3E25160}"/>
              </a:ext>
            </a:extLst>
          </p:cNvPr>
          <p:cNvCxnSpPr>
            <a:cxnSpLocks/>
          </p:cNvCxnSpPr>
          <p:nvPr/>
        </p:nvCxnSpPr>
        <p:spPr>
          <a:xfrm>
            <a:off x="7536160" y="2672301"/>
            <a:ext cx="2766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xmlns="" id="{BE78616A-29ED-4413-95BC-71F9F4F36777}"/>
              </a:ext>
            </a:extLst>
          </p:cNvPr>
          <p:cNvCxnSpPr>
            <a:cxnSpLocks/>
          </p:cNvCxnSpPr>
          <p:nvPr/>
        </p:nvCxnSpPr>
        <p:spPr>
          <a:xfrm>
            <a:off x="3714106" y="4221088"/>
            <a:ext cx="2766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7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72C435E-ECE3-4EB0-A4C2-4894055A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D23DE3DF-3736-41DE-8437-589F3D39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D68EEC7-00C6-4C41-A625-C291A67E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5</a:t>
            </a:fld>
            <a:endParaRPr lang="de-CH" dirty="0"/>
          </a:p>
        </p:txBody>
      </p:sp>
      <p:pic>
        <p:nvPicPr>
          <p:cNvPr id="2050" name="Picture 1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xmlns="" id="{22D1BADC-D2EC-4CEA-87C0-0C182319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868060"/>
            <a:ext cx="5328592" cy="512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66F232BE-FDA3-4B53-803A-17FA6138AF9E}"/>
              </a:ext>
            </a:extLst>
          </p:cNvPr>
          <p:cNvCxnSpPr>
            <a:cxnSpLocks/>
          </p:cNvCxnSpPr>
          <p:nvPr/>
        </p:nvCxnSpPr>
        <p:spPr>
          <a:xfrm>
            <a:off x="4439816" y="2564904"/>
            <a:ext cx="31683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xmlns="" id="{ADA9B8C0-E1E4-4347-8639-F8E60686BF9D}"/>
              </a:ext>
            </a:extLst>
          </p:cNvPr>
          <p:cNvSpPr/>
          <p:nvPr/>
        </p:nvSpPr>
        <p:spPr>
          <a:xfrm>
            <a:off x="3822032" y="4293096"/>
            <a:ext cx="371472" cy="122413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xmlns="" id="{AFDB14F3-1455-4AD0-9264-E979F9513D16}"/>
              </a:ext>
            </a:extLst>
          </p:cNvPr>
          <p:cNvCxnSpPr>
            <a:cxnSpLocks/>
          </p:cNvCxnSpPr>
          <p:nvPr/>
        </p:nvCxnSpPr>
        <p:spPr>
          <a:xfrm>
            <a:off x="4007768" y="4221088"/>
            <a:ext cx="10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64DB05D0-A115-44A9-8A7C-D81DA7CD7BFA}"/>
              </a:ext>
            </a:extLst>
          </p:cNvPr>
          <p:cNvCxnSpPr>
            <a:cxnSpLocks/>
          </p:cNvCxnSpPr>
          <p:nvPr/>
        </p:nvCxnSpPr>
        <p:spPr>
          <a:xfrm>
            <a:off x="3633626" y="5877272"/>
            <a:ext cx="3021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9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02B0029-9044-480C-9EB2-14BFD472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8D7B5121-51F9-43E8-9C21-2FA07AE4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85CA85D-3618-43DE-AACF-324BAE82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6</a:t>
            </a:fld>
            <a:endParaRPr lang="de-CH" dirty="0"/>
          </a:p>
        </p:txBody>
      </p:sp>
      <p:pic>
        <p:nvPicPr>
          <p:cNvPr id="3074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8F155D1-B29F-4D79-A27B-0019B62D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37" y="1018788"/>
            <a:ext cx="5474852" cy="482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7203C7D0-A706-4B29-BA3C-94AF5633DBED}"/>
              </a:ext>
            </a:extLst>
          </p:cNvPr>
          <p:cNvCxnSpPr/>
          <p:nvPr/>
        </p:nvCxnSpPr>
        <p:spPr>
          <a:xfrm>
            <a:off x="3935760" y="2276872"/>
            <a:ext cx="2304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69D05647-C8FA-4D78-AC37-2EB54F8FD547}"/>
              </a:ext>
            </a:extLst>
          </p:cNvPr>
          <p:cNvCxnSpPr>
            <a:cxnSpLocks/>
          </p:cNvCxnSpPr>
          <p:nvPr/>
        </p:nvCxnSpPr>
        <p:spPr>
          <a:xfrm>
            <a:off x="3647728" y="3356992"/>
            <a:ext cx="3384376" cy="0"/>
          </a:xfrm>
          <a:prstGeom prst="line">
            <a:avLst/>
          </a:prstGeom>
          <a:ln w="38100">
            <a:solidFill>
              <a:srgbClr val="25A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xmlns="" id="{8395CBA7-A276-4FA1-AD86-A59E1B33C800}"/>
              </a:ext>
            </a:extLst>
          </p:cNvPr>
          <p:cNvSpPr/>
          <p:nvPr/>
        </p:nvSpPr>
        <p:spPr>
          <a:xfrm>
            <a:off x="3647728" y="3462809"/>
            <a:ext cx="216024" cy="580317"/>
          </a:xfrm>
          <a:prstGeom prst="leftBrace">
            <a:avLst/>
          </a:prstGeom>
          <a:ln w="38100">
            <a:solidFill>
              <a:srgbClr val="25A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829EA23B-D03D-48AC-BC61-A8649CDA5DA6}"/>
              </a:ext>
            </a:extLst>
          </p:cNvPr>
          <p:cNvCxnSpPr/>
          <p:nvPr/>
        </p:nvCxnSpPr>
        <p:spPr>
          <a:xfrm>
            <a:off x="7104112" y="3356992"/>
            <a:ext cx="2880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xmlns="" id="{69DB5C38-23B9-4853-8E99-235A1D72F84D}"/>
              </a:ext>
            </a:extLst>
          </p:cNvPr>
          <p:cNvCxnSpPr/>
          <p:nvPr/>
        </p:nvCxnSpPr>
        <p:spPr>
          <a:xfrm>
            <a:off x="3426074" y="4581128"/>
            <a:ext cx="2880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xmlns="" id="{E0A95DDC-6A12-4821-8ED6-76E0837A7803}"/>
              </a:ext>
            </a:extLst>
          </p:cNvPr>
          <p:cNvCxnSpPr>
            <a:cxnSpLocks/>
          </p:cNvCxnSpPr>
          <p:nvPr/>
        </p:nvCxnSpPr>
        <p:spPr>
          <a:xfrm flipV="1">
            <a:off x="3853043" y="4572211"/>
            <a:ext cx="2448272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xmlns="" id="{3FAF55DD-5E83-4388-964A-BE9FE6190562}"/>
              </a:ext>
            </a:extLst>
          </p:cNvPr>
          <p:cNvCxnSpPr>
            <a:cxnSpLocks/>
          </p:cNvCxnSpPr>
          <p:nvPr/>
        </p:nvCxnSpPr>
        <p:spPr>
          <a:xfrm>
            <a:off x="3732483" y="4588979"/>
            <a:ext cx="2581150" cy="775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47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BC5EE61-B687-4F21-9D8E-15328B92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Simples Login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70F01C-46FE-426B-AC58-853D5B60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Versuche mithilfe des Internets herauszufinden, wie man Eingaben in der Konsole einlesen kann</a:t>
            </a:r>
          </a:p>
          <a:p>
            <a:r>
              <a:rPr lang="de-CH" dirty="0"/>
              <a:t>Anschliessend sollst du ein Konsolen-Dialog programmieren, der vom Benutzer eine Eingabe und ein Passwort verlangt</a:t>
            </a:r>
          </a:p>
          <a:p>
            <a:r>
              <a:rPr lang="de-DE" smtClean="0"/>
              <a:t>Nun </a:t>
            </a:r>
            <a:r>
              <a:rPr lang="de-DE" dirty="0"/>
              <a:t>soll via einigen Bedingungen ein Login verfahren simuliert werden.</a:t>
            </a:r>
          </a:p>
          <a:p>
            <a:r>
              <a:rPr lang="de-DE" dirty="0"/>
              <a:t>Die Zugangsdaten sollst du im Code festlegen</a:t>
            </a:r>
          </a:p>
          <a:p>
            <a:r>
              <a:rPr lang="de-DE" dirty="0"/>
              <a:t>Bei erfolgreicher Eingabe der Daten soll eine Erfolgsmeldung kommen. Entsprechend soll bei falscher Eingabe eine Fehlermeldung auftreten</a:t>
            </a:r>
          </a:p>
          <a:p>
            <a:r>
              <a:rPr lang="de-DE" dirty="0"/>
              <a:t>Tipps: </a:t>
            </a:r>
          </a:p>
          <a:p>
            <a:pPr lvl="1"/>
            <a:r>
              <a:rPr lang="de-DE" dirty="0" err="1"/>
              <a:t>System.out.println</a:t>
            </a:r>
            <a:r>
              <a:rPr lang="de-DE" dirty="0"/>
              <a:t>();</a:t>
            </a:r>
          </a:p>
          <a:p>
            <a:pPr lvl="1"/>
            <a:r>
              <a:rPr lang="de-DE" dirty="0"/>
              <a:t>Scanner / </a:t>
            </a:r>
            <a:r>
              <a:rPr lang="de-DE" dirty="0" err="1"/>
              <a:t>Buffered</a:t>
            </a:r>
            <a:r>
              <a:rPr lang="de-DE" dirty="0"/>
              <a:t> Reader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/ </a:t>
            </a:r>
            <a:r>
              <a:rPr lang="de-DE" dirty="0" err="1"/>
              <a:t>else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B8339D4-C3AF-4500-BB5D-7E8FA9EC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C6F4615-B43D-45DA-A693-B1890ACB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CF54DD2-DFC4-42F9-A45C-812AD108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515108"/>
      </p:ext>
    </p:extLst>
  </p:cSld>
  <p:clrMapOvr>
    <a:masterClrMapping/>
  </p:clrMapOvr>
</p:sld>
</file>

<file path=ppt/theme/theme1.xml><?xml version="1.0" encoding="utf-8"?>
<a:theme xmlns:a="http://schemas.openxmlformats.org/drawingml/2006/main" name="000_d_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xmlns="" name="blank.potx" id="{D23BCF74-7D3B-4274-8E56-D631E11EB970}" vid="{ED05D99E-C0E2-4C8F-8D50-D7F22630DBF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234</Words>
  <Application>Microsoft Office PowerPoint</Application>
  <PresentationFormat>Benutzerdefiniert</PresentationFormat>
  <Paragraphs>68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000_d_blank</vt:lpstr>
      <vt:lpstr>Bedingungen und Vergleichsoperatoren</vt:lpstr>
      <vt:lpstr>Bedingungen</vt:lpstr>
      <vt:lpstr>Vergleichsoperatoren</vt:lpstr>
      <vt:lpstr>PowerPoint-Präsentation</vt:lpstr>
      <vt:lpstr>PowerPoint-Präsentation</vt:lpstr>
      <vt:lpstr>PowerPoint-Präsentation</vt:lpstr>
      <vt:lpstr>Aufgabe Simples Login</vt:lpstr>
    </vt:vector>
  </TitlesOfParts>
  <Company>Mediaviso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Bedingungen und Vergleichsoperatoren</dc:title>
  <dc:creator>Philip Baumann</dc:creator>
  <cp:lastModifiedBy>CSS Laptop 1</cp:lastModifiedBy>
  <cp:revision>15</cp:revision>
  <cp:lastPrinted>2017-10-31T08:05:26Z</cp:lastPrinted>
  <dcterms:created xsi:type="dcterms:W3CDTF">2020-07-14T09:13:17Z</dcterms:created>
  <dcterms:modified xsi:type="dcterms:W3CDTF">2020-09-21T09:57:23Z</dcterms:modified>
</cp:coreProperties>
</file>