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791-B419-0A53-D121-ACA1D6426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E30A-47AC-329A-799E-A9C5BED18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7519-CF07-1D10-7084-A866CCF9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162F4-035E-E1AA-9B4D-AAC955ED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AD88-122B-CDD4-D755-7C4A031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DD70-5D4C-94A2-C9BF-2C0CA2B8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D03D9-A651-D9EB-63D2-A28636F7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B14-D86F-4669-18DC-4733F15D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8F8B-C93F-9C59-7AC9-CA5CE39D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AAB9-A856-8754-BC39-F57085E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DCAC4-18CC-01E2-84C2-FB072666D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8C608-E812-E541-BF26-1B8E6F91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F633-2CE1-F160-D731-0E576712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831-B7F1-64CD-4FBC-65A99C33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BF93-10C3-21B0-860A-A2EAC22D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5E87-0EDA-25B4-AFE8-028CA7ED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33E5-5665-ABD1-4A0D-E644275F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2837-15A1-F029-F5C8-4243FA0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3EAF-3C5A-4205-77F5-08E4AC72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4F58D-5513-51C4-1435-2E3A0C7F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2CCF-B37A-6216-3A9B-5387EEF9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F5C9-27B4-1962-CC1C-7C46BD04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9BFB-2275-99D5-6E8E-BB9606F2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04FFA-CA69-F600-56D4-AE61E9C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A0E2-662B-49EF-A4A9-295A766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F01E-46F5-E1D7-01A8-B603943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E937-7CFD-269D-847C-6418F71A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84B8-8672-CE41-274C-B4409EF9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CD2CB-DE49-BDC2-65B5-5C3278D6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189E-06CB-D37E-9D5E-74BAE08F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C5D80-7788-4B4E-C02F-9E6B676E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BB6D-09CF-084A-BA14-9D3ECEEC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3A676-0C27-4825-C154-B3371FA8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C51F4-0F57-E964-5132-1CE0A09F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5E11C-A79C-4275-090A-291138E72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F553-0152-5C7F-57AE-82E7EF484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B1E67-325C-0B1C-480C-507718C1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BE1B6-2A19-2885-6D3D-E8760F27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607F6-2127-E408-0775-2AA5C4F6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8A3D-BDAA-376F-BD5B-91C4B3D9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19E49-9C45-ED27-3B5D-7473325B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C52C4-D266-D183-CCF1-1E77CF65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09A69-D908-3642-EE75-E652F7D1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E1093-50A8-0D4F-4AC4-52D8F03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1376D-D472-16AE-FE15-A67610ED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E8DE-D18A-92FC-CC21-52060685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6BFA-D207-9211-3A35-E33498CB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9B83-BCBB-725E-5AFD-0D49DABB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93FBF-9788-7C40-B73A-FDCE175A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2CC8-8C5A-141F-A057-32B87F9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6CACC-AEAD-2C9B-1C68-04393BD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8FB3-7D8A-ADAA-E477-CCC81DF5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FD19-54C5-9B4C-5E96-8984F035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032FD-B5C7-C297-7382-2A01EB5B0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3DD0C-4EC3-9C24-C31E-A2A85473C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19CD-240E-DF57-356A-D868151D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914D2-3429-44C0-65CA-9ADAB92E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ACD-078A-FA1F-3B0A-D8280301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9ABF7-FF05-7D05-974B-2B792403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B159-94AF-FA06-42E8-DA5DD607F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3963-271C-7D3C-23D1-CADD9C542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1EB5-A3A0-47CE-8DE6-E1EED07E9B47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05B9-5223-2D67-1E75-15A89FED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8159-CE05-4F54-BAF6-3B94C4B04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5BD4-B945-466B-B693-EC2BC9E5F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F955-53E5-F734-CABB-A288D69B4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4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800" b="1" u="sng" dirty="0"/>
              <a:t>Data Requirement Design Information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68424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3E38-F0D9-2859-DD8C-D9480F9C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Use Case Diagram: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66DE45-830F-0534-CFDD-7977C234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4" y="2422168"/>
            <a:ext cx="49815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9E0F6-B54A-21DD-955A-8FE9E282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9950"/>
            <a:ext cx="5431172" cy="455911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System users: actors </a:t>
            </a:r>
          </a:p>
          <a:p>
            <a:endParaRPr lang="en-GB" dirty="0"/>
          </a:p>
          <a:p>
            <a:r>
              <a:rPr lang="en-GB" dirty="0"/>
              <a:t>System normal situations: use-cases</a:t>
            </a:r>
          </a:p>
          <a:p>
            <a:endParaRPr lang="en-GB" dirty="0"/>
          </a:p>
          <a:p>
            <a:r>
              <a:rPr lang="en-GB" dirty="0"/>
              <a:t>A good use case must represent the point of view of the people who will use or interact with the system.</a:t>
            </a:r>
          </a:p>
          <a:p>
            <a:r>
              <a:rPr lang="en-GB" dirty="0"/>
              <a:t>A complete set of use cases = system requirements.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14DB9-0F47-7F56-958C-4807472C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493" y="1837713"/>
            <a:ext cx="381000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C7987-E783-469C-E03D-7DB6C91D6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5" y="3171825"/>
            <a:ext cx="1095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0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99A2-3621-BA64-E62D-3471CEA2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Entity Relationship Diagram (ERD):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F8FF-976D-EFF2-9F1A-6C6CB626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163" y="1895912"/>
            <a:ext cx="7726261" cy="4462026"/>
          </a:xfrm>
        </p:spPr>
        <p:txBody>
          <a:bodyPr>
            <a:normAutofit fontScale="92500"/>
          </a:bodyPr>
          <a:lstStyle/>
          <a:p>
            <a:r>
              <a:rPr lang="en-GB" dirty="0"/>
              <a:t>An entity-relationship diagram illustrates interrelationships between entities in a database.</a:t>
            </a:r>
          </a:p>
          <a:p>
            <a:r>
              <a:rPr lang="en-GB" dirty="0"/>
              <a:t>Types of relationships: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Many-to-many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One-to-many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One-to-one</a:t>
            </a:r>
          </a:p>
          <a:p>
            <a:r>
              <a:rPr lang="en-GB" dirty="0"/>
              <a:t>An entity is a thing of interest to an organisation about which data is to be held.</a:t>
            </a:r>
          </a:p>
          <a:p>
            <a:r>
              <a:rPr lang="en-GB" dirty="0"/>
              <a:t>An attribute is a property or characteristic of an entity.</a:t>
            </a:r>
          </a:p>
          <a:p>
            <a:r>
              <a:rPr lang="en-GB" dirty="0"/>
              <a:t>A relationship is a link or association between entities.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45325-5765-06D3-7859-3F38ABA1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3" y="2387887"/>
            <a:ext cx="3562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4F08-63F6-E6E2-C07D-DD8569AF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 Flow Diagram (DFD):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B2FB47-CC9C-D00B-D8BB-7A9D3B9B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24" y="1690688"/>
            <a:ext cx="6414631" cy="45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059-84D0-3A1B-577D-AA356680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 Flow Diagram (DFD):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BB20-E745-5E1E-A3A4-423C1F8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data flow diagram is a graphical representation of how data flows through a computer system.</a:t>
            </a:r>
          </a:p>
          <a:p>
            <a:r>
              <a:rPr lang="en-GB" dirty="0"/>
              <a:t>External entity – sharp cornered rectangles, symbol represents sources of data to the system or destinations of data from the system, people/things/organisations.</a:t>
            </a:r>
          </a:p>
          <a:p>
            <a:r>
              <a:rPr lang="en-GB" dirty="0"/>
              <a:t>Process – rounded cornered rectangle, symbol represents an activity that transforms/manipulates the data.</a:t>
            </a:r>
          </a:p>
          <a:p>
            <a:r>
              <a:rPr lang="en-GB" dirty="0"/>
              <a:t>Data store – opened sided rectangles, represents data that is not moving, repository of data, data can be written into the data store, data can be read from data store.</a:t>
            </a:r>
          </a:p>
          <a:p>
            <a:r>
              <a:rPr lang="en-GB" dirty="0"/>
              <a:t>Data flow – arrow, symbol represents movement of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7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059-84D0-3A1B-577D-AA356680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 Flow Diagram (DFD):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BB20-E745-5E1E-A3A4-423C1F8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i="1" dirty="0"/>
              <a:t>Data can flow from</a:t>
            </a:r>
          </a:p>
          <a:p>
            <a:pPr lvl="1"/>
            <a:r>
              <a:rPr lang="en-GB" dirty="0"/>
              <a:t>External entity to process</a:t>
            </a:r>
          </a:p>
          <a:p>
            <a:pPr lvl="1"/>
            <a:r>
              <a:rPr lang="en-GB" dirty="0"/>
              <a:t>Process to external entity</a:t>
            </a:r>
          </a:p>
          <a:p>
            <a:pPr lvl="1"/>
            <a:r>
              <a:rPr lang="en-GB" dirty="0"/>
              <a:t>Store to process</a:t>
            </a:r>
          </a:p>
          <a:p>
            <a:pPr lvl="1"/>
            <a:r>
              <a:rPr lang="en-GB" dirty="0"/>
              <a:t>Process to store</a:t>
            </a:r>
          </a:p>
          <a:p>
            <a:pPr lvl="1"/>
            <a:r>
              <a:rPr lang="en-GB" dirty="0"/>
              <a:t>Process to process</a:t>
            </a:r>
          </a:p>
          <a:p>
            <a:r>
              <a:rPr lang="en-GB" b="1" i="1" dirty="0"/>
              <a:t>Data cannot flow from</a:t>
            </a:r>
          </a:p>
          <a:p>
            <a:pPr lvl="1"/>
            <a:r>
              <a:rPr lang="en-GB" dirty="0"/>
              <a:t>External entity to external entity</a:t>
            </a:r>
          </a:p>
          <a:p>
            <a:pPr lvl="1"/>
            <a:r>
              <a:rPr lang="en-GB" dirty="0"/>
              <a:t>External entity to store</a:t>
            </a:r>
          </a:p>
          <a:p>
            <a:pPr lvl="1"/>
            <a:r>
              <a:rPr lang="en-GB" dirty="0"/>
              <a:t>Store to external entity</a:t>
            </a:r>
          </a:p>
          <a:p>
            <a:pPr lvl="1"/>
            <a:r>
              <a:rPr lang="en-GB" dirty="0"/>
              <a:t>Store to store</a:t>
            </a:r>
          </a:p>
        </p:txBody>
      </p:sp>
    </p:spTree>
    <p:extLst>
      <p:ext uri="{BB962C8B-B14F-4D97-AF65-F5344CB8AC3E}">
        <p14:creationId xmlns:p14="http://schemas.microsoft.com/office/powerpoint/2010/main" val="41492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D08-E298-6BD2-38EA-8E583753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 dictionary: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71942AB-D32D-E8ED-153E-30FC30934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89262"/>
              </p:ext>
            </p:extLst>
          </p:nvPr>
        </p:nvGraphicFramePr>
        <p:xfrm>
          <a:off x="561474" y="1690687"/>
          <a:ext cx="11069052" cy="445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52">
                  <a:extLst>
                    <a:ext uri="{9D8B030D-6E8A-4147-A177-3AD203B41FA5}">
                      <a16:colId xmlns:a16="http://schemas.microsoft.com/office/drawing/2014/main" val="3826416512"/>
                    </a:ext>
                  </a:extLst>
                </a:gridCol>
                <a:gridCol w="2298226">
                  <a:extLst>
                    <a:ext uri="{9D8B030D-6E8A-4147-A177-3AD203B41FA5}">
                      <a16:colId xmlns:a16="http://schemas.microsoft.com/office/drawing/2014/main" val="2023289633"/>
                    </a:ext>
                  </a:extLst>
                </a:gridCol>
                <a:gridCol w="1281680">
                  <a:extLst>
                    <a:ext uri="{9D8B030D-6E8A-4147-A177-3AD203B41FA5}">
                      <a16:colId xmlns:a16="http://schemas.microsoft.com/office/drawing/2014/main" val="3169094708"/>
                    </a:ext>
                  </a:extLst>
                </a:gridCol>
                <a:gridCol w="2956603">
                  <a:extLst>
                    <a:ext uri="{9D8B030D-6E8A-4147-A177-3AD203B41FA5}">
                      <a16:colId xmlns:a16="http://schemas.microsoft.com/office/drawing/2014/main" val="1837272425"/>
                    </a:ext>
                  </a:extLst>
                </a:gridCol>
                <a:gridCol w="742791">
                  <a:extLst>
                    <a:ext uri="{9D8B030D-6E8A-4147-A177-3AD203B41FA5}">
                      <a16:colId xmlns:a16="http://schemas.microsoft.com/office/drawing/2014/main" val="1267634426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202408960"/>
                    </a:ext>
                  </a:extLst>
                </a:gridCol>
                <a:gridCol w="728227">
                  <a:extLst>
                    <a:ext uri="{9D8B030D-6E8A-4147-A177-3AD203B41FA5}">
                      <a16:colId xmlns:a16="http://schemas.microsoft.com/office/drawing/2014/main" val="1911797659"/>
                    </a:ext>
                  </a:extLst>
                </a:gridCol>
                <a:gridCol w="946694">
                  <a:extLst>
                    <a:ext uri="{9D8B030D-6E8A-4147-A177-3AD203B41FA5}">
                      <a16:colId xmlns:a16="http://schemas.microsoft.com/office/drawing/2014/main" val="3980576836"/>
                    </a:ext>
                  </a:extLst>
                </a:gridCol>
              </a:tblGrid>
              <a:tr h="308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 description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description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Primary/ foreign key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0026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entity holds personal data about the user.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unique identifier for the user.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659041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name of the user.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770384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date the user was born.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02492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email belonging to the user.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49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_number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user’s telephone number.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59461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entity holds the data for the account, such as login information.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unique identifier for the account.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1235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username used to log in the account.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36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password used to log in the account.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100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unique identifier for the user.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89136"/>
                  </a:ext>
                </a:extLst>
              </a:tr>
              <a:tr h="134804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Weather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entity holds data about the weather.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WeatherID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unique identifier for the weather.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34594"/>
                  </a:ext>
                </a:extLst>
              </a:tr>
              <a:tr h="2309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type of weather that is recorded.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219210"/>
                  </a:ext>
                </a:extLst>
              </a:tr>
              <a:tr h="1348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temperature for this type of weather.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19804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Health_condition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entity holds data about health conditions.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unique identifier for the health condition.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17318"/>
                  </a:ext>
                </a:extLst>
              </a:tr>
              <a:tr h="28875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name of the health condition.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49991"/>
                  </a:ext>
                </a:extLst>
              </a:tr>
              <a:tr h="2117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symptoms of the health condition.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75639"/>
                  </a:ext>
                </a:extLst>
              </a:tr>
              <a:tr h="1347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treatment of the health condition.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276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WeatherID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unique identifier of the weather.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6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8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D08-E298-6BD2-38EA-8E583753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F63B-30FF-ACBC-D856-ABE0AF28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1" y="1825625"/>
            <a:ext cx="11405937" cy="46672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dictionaries store all of the entity name used in the system.</a:t>
            </a:r>
          </a:p>
          <a:p>
            <a:r>
              <a:rPr lang="en-GB" dirty="0"/>
              <a:t>Detailed description of entities, relationships and attributes should be included.</a:t>
            </a:r>
          </a:p>
          <a:p>
            <a:r>
              <a:rPr lang="en-GB" dirty="0"/>
              <a:t>Columns:</a:t>
            </a:r>
          </a:p>
          <a:p>
            <a:pPr lvl="1"/>
            <a:r>
              <a:rPr lang="en-GB" dirty="0"/>
              <a:t>Entity</a:t>
            </a:r>
          </a:p>
          <a:p>
            <a:pPr lvl="1"/>
            <a:r>
              <a:rPr lang="en-GB" dirty="0"/>
              <a:t>Entity description</a:t>
            </a:r>
          </a:p>
          <a:p>
            <a:pPr lvl="1"/>
            <a:r>
              <a:rPr lang="en-GB" dirty="0"/>
              <a:t>Attribute</a:t>
            </a:r>
          </a:p>
          <a:p>
            <a:pPr lvl="1"/>
            <a:r>
              <a:rPr lang="en-GB" dirty="0"/>
              <a:t>Attribute description</a:t>
            </a:r>
          </a:p>
          <a:p>
            <a:pPr lvl="1"/>
            <a:r>
              <a:rPr lang="en-GB" dirty="0"/>
              <a:t>Length</a:t>
            </a:r>
          </a:p>
          <a:p>
            <a:pPr lvl="1"/>
            <a:r>
              <a:rPr lang="en-GB" dirty="0"/>
              <a:t>Data type</a:t>
            </a:r>
          </a:p>
          <a:p>
            <a:pPr lvl="1"/>
            <a:r>
              <a:rPr lang="en-GB" dirty="0"/>
              <a:t>Validation</a:t>
            </a:r>
          </a:p>
          <a:p>
            <a:pPr lvl="1"/>
            <a:r>
              <a:rPr lang="en-GB" dirty="0"/>
              <a:t>Null</a:t>
            </a:r>
          </a:p>
          <a:p>
            <a:pPr lvl="1"/>
            <a:r>
              <a:rPr lang="en-GB" dirty="0"/>
              <a:t>Primary/foreign key</a:t>
            </a:r>
          </a:p>
        </p:txBody>
      </p:sp>
    </p:spTree>
    <p:extLst>
      <p:ext uri="{BB962C8B-B14F-4D97-AF65-F5344CB8AC3E}">
        <p14:creationId xmlns:p14="http://schemas.microsoft.com/office/powerpoint/2010/main" val="105420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D08-E298-6BD2-38EA-8E583753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F63B-30FF-ACBC-D856-ABE0AF28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1" y="1825625"/>
            <a:ext cx="11405937" cy="46672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Data types:</a:t>
            </a:r>
          </a:p>
          <a:p>
            <a:pPr lvl="1"/>
            <a:r>
              <a:rPr lang="en-GB" dirty="0"/>
              <a:t>Text/string – a sequence of characters. E.G. Text!</a:t>
            </a:r>
          </a:p>
          <a:p>
            <a:pPr lvl="1"/>
            <a:r>
              <a:rPr lang="en-GB" dirty="0"/>
              <a:t>Alphanumeric – a combination of letters and numbers. E.G. SW1A 2AA</a:t>
            </a:r>
          </a:p>
          <a:p>
            <a:pPr lvl="1"/>
            <a:r>
              <a:rPr lang="en-GB" dirty="0"/>
              <a:t>Date/time – expressing a date and/or a time. E.G. 01/03/24 12:34</a:t>
            </a:r>
          </a:p>
          <a:p>
            <a:pPr lvl="1"/>
            <a:r>
              <a:rPr lang="en-GB" dirty="0"/>
              <a:t>Integer – a whole number. E.G. 33.</a:t>
            </a:r>
          </a:p>
          <a:p>
            <a:pPr lvl="1"/>
            <a:r>
              <a:rPr lang="en-GB" dirty="0"/>
              <a:t>Real – a decimal number. E.G. 101.23</a:t>
            </a:r>
          </a:p>
          <a:p>
            <a:pPr lvl="1"/>
            <a:r>
              <a:rPr lang="en-GB" dirty="0"/>
              <a:t>Boolean – a value that can only be true or false (can be represented by something else). E.G. 1 or 0</a:t>
            </a:r>
          </a:p>
          <a:p>
            <a:r>
              <a:rPr lang="en-GB" dirty="0"/>
              <a:t>Validation:</a:t>
            </a:r>
          </a:p>
          <a:p>
            <a:pPr lvl="1"/>
            <a:r>
              <a:rPr lang="en-GB" dirty="0"/>
              <a:t>Check digit – the last one or two digits in a code are used to check other digits are correct.</a:t>
            </a:r>
          </a:p>
          <a:p>
            <a:pPr lvl="1"/>
            <a:r>
              <a:rPr lang="en-GB" dirty="0"/>
              <a:t>Format check – checks the data is in the right format.</a:t>
            </a:r>
          </a:p>
          <a:p>
            <a:pPr lvl="1"/>
            <a:r>
              <a:rPr lang="en-GB" dirty="0"/>
              <a:t>Length check – checks the data isn’t too short or too long.</a:t>
            </a:r>
          </a:p>
          <a:p>
            <a:pPr lvl="1"/>
            <a:r>
              <a:rPr lang="en-GB" dirty="0"/>
              <a:t>Lookup table – looks up acceptable values in a table.</a:t>
            </a:r>
          </a:p>
          <a:p>
            <a:pPr lvl="1"/>
            <a:r>
              <a:rPr lang="en-GB" dirty="0"/>
              <a:t>Presence check – checks that data has been entered into a field.</a:t>
            </a:r>
          </a:p>
          <a:p>
            <a:pPr lvl="1"/>
            <a:r>
              <a:rPr lang="en-GB" dirty="0"/>
              <a:t>Range check – checks that a value falls within the specified range.</a:t>
            </a:r>
          </a:p>
          <a:p>
            <a:pPr lvl="1"/>
            <a:r>
              <a:rPr lang="en-GB" dirty="0"/>
              <a:t>Spell check – looks up words in a dictionary.</a:t>
            </a:r>
          </a:p>
        </p:txBody>
      </p:sp>
    </p:spTree>
    <p:extLst>
      <p:ext uri="{BB962C8B-B14F-4D97-AF65-F5344CB8AC3E}">
        <p14:creationId xmlns:p14="http://schemas.microsoft.com/office/powerpoint/2010/main" val="225203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796</Words>
  <Application>Microsoft Office PowerPoint</Application>
  <PresentationFormat>Widescreen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Data Requirement Design Information</vt:lpstr>
      <vt:lpstr>Use Case Diagram:</vt:lpstr>
      <vt:lpstr>Entity Relationship Diagram (ERD):</vt:lpstr>
      <vt:lpstr>Data Flow Diagram (DFD):</vt:lpstr>
      <vt:lpstr>Data Flow Diagram (DFD):</vt:lpstr>
      <vt:lpstr>Data Flow Diagram (DFD):</vt:lpstr>
      <vt:lpstr>Data dictionary:</vt:lpstr>
      <vt:lpstr>Data dictionary:</vt:lpstr>
      <vt:lpstr>Data dictionary: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Requirement Design Information</dc:title>
  <dc:creator>Griffiths, Lilly</dc:creator>
  <cp:lastModifiedBy>Griffiths, Lilly</cp:lastModifiedBy>
  <cp:revision>1</cp:revision>
  <dcterms:created xsi:type="dcterms:W3CDTF">2024-03-18T09:25:06Z</dcterms:created>
  <dcterms:modified xsi:type="dcterms:W3CDTF">2024-03-18T10:39:31Z</dcterms:modified>
</cp:coreProperties>
</file>