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ffiths , Lilly" userId="dfd8d643-dcfb-4757-bb4f-bb646ecc2552" providerId="ADAL" clId="{C14F49BA-74F2-48AE-BD49-87E0C38B79C2}"/>
    <pc:docChg chg="custSel modSld">
      <pc:chgData name="Griffiths , Lilly" userId="dfd8d643-dcfb-4757-bb4f-bb646ecc2552" providerId="ADAL" clId="{C14F49BA-74F2-48AE-BD49-87E0C38B79C2}" dt="2022-09-29T16:27:34.585" v="570" actId="20577"/>
      <pc:docMkLst>
        <pc:docMk/>
      </pc:docMkLst>
      <pc:sldChg chg="modSp mod">
        <pc:chgData name="Griffiths , Lilly" userId="dfd8d643-dcfb-4757-bb4f-bb646ecc2552" providerId="ADAL" clId="{C14F49BA-74F2-48AE-BD49-87E0C38B79C2}" dt="2022-09-29T16:27:34.585" v="570" actId="20577"/>
        <pc:sldMkLst>
          <pc:docMk/>
          <pc:sldMk cId="2604925585" sldId="259"/>
        </pc:sldMkLst>
        <pc:spChg chg="mod">
          <ac:chgData name="Griffiths , Lilly" userId="dfd8d643-dcfb-4757-bb4f-bb646ecc2552" providerId="ADAL" clId="{C14F49BA-74F2-48AE-BD49-87E0C38B79C2}" dt="2022-09-29T16:27:34.585" v="570" actId="20577"/>
          <ac:spMkLst>
            <pc:docMk/>
            <pc:sldMk cId="2604925585" sldId="259"/>
            <ac:spMk id="3" creationId="{6B9BA46D-6646-4090-AF85-55B89F6611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CAF6-66CB-40AC-8FCF-3C6DFF69F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EDB85D-F522-42A0-9324-6205A1F6D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551ABB-E4EB-41EE-B02B-4FECE2A53C83}"/>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F9A52942-4073-4E09-BD22-AC41EEECE1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EE129A-B593-4885-8DAF-4245724DD002}"/>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363836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F42-81A5-417C-A609-B436D342F1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49543F-84EE-4BEC-9EC8-729521BC4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F931B-D2E0-4B95-9897-82691BCCA192}"/>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1D58EDBC-BF77-4EB7-931B-0F36273F11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403BB-6EBD-40B0-807C-A6A77965C14C}"/>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258077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34B-94E7-40CE-BA7A-08539BD919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535508-27C5-4884-BB6B-444D79D37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8F4ED6-0F40-4553-8D83-61FC7693242B}"/>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2793BCEC-8773-4727-BC33-10CF8D14AC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B8D832-5BA5-42DD-A7BC-CE496FFD5A6A}"/>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393771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FFDF-248C-4435-9687-A3EB188C50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C90772-3211-48A7-BAE9-DF723BA44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B09613-55FF-4478-883C-A837BA16A13C}"/>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441F31BB-D817-4717-BB71-BC2DB8D73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C6CC69-47A0-490C-A2AC-E93156F140DB}"/>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181077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DA1-DA7D-44EA-A22D-8737825C13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F8F023-B98C-40EA-B9AA-68955DFBB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ABDF1-01EB-418E-B177-1B9DB4919813}"/>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EBCC3E03-EBFF-4F0B-86FB-6D572711B0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06C7E-2880-4632-9BD2-4B2A51757A3E}"/>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40640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EC9E-11E7-4707-B7A3-A5F71547B1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F93D61-73AD-4C33-B592-CCE96C697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9877B0-F58F-476B-8380-960DCCB4C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BEA8C0-8757-4B3B-B1C0-21B723A932F2}"/>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6" name="Footer Placeholder 5">
            <a:extLst>
              <a:ext uri="{FF2B5EF4-FFF2-40B4-BE49-F238E27FC236}">
                <a16:creationId xmlns:a16="http://schemas.microsoft.com/office/drawing/2014/main" id="{AE4DBD54-9D4C-4DD6-BDB0-1813AC496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1DD9D9-89E1-4E00-8872-0AC6C525F132}"/>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251025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AF-B99C-486C-8C84-6C6D58C129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8B422-6504-421E-8A1C-73634AA2C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84E34-B34E-47E5-83CA-36A0A37AF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ED23CB-9737-4A1C-900F-8F28A853F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F35DF-22F5-40A6-A639-42C9EE8B9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3F0C2F-3D65-417F-B932-D29121209FA4}"/>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8" name="Footer Placeholder 7">
            <a:extLst>
              <a:ext uri="{FF2B5EF4-FFF2-40B4-BE49-F238E27FC236}">
                <a16:creationId xmlns:a16="http://schemas.microsoft.com/office/drawing/2014/main" id="{F10AFE70-4183-462D-BF2A-BBC5AAC654A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6A48A1E-C14B-416A-9CCF-D50EA4DE8EE1}"/>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424771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F5A1-8470-408D-A897-D4380A91AE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1BB6AC-634D-4775-B749-A7E33913FD0E}"/>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4" name="Footer Placeholder 3">
            <a:extLst>
              <a:ext uri="{FF2B5EF4-FFF2-40B4-BE49-F238E27FC236}">
                <a16:creationId xmlns:a16="http://schemas.microsoft.com/office/drawing/2014/main" id="{43C2A4EB-02D5-420A-95DF-EB3997E19A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C5D101-3C9F-493C-B946-3ECD39C59F17}"/>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219794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28A5B-110B-4B0C-90BF-A024BE7E8432}"/>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3" name="Footer Placeholder 2">
            <a:extLst>
              <a:ext uri="{FF2B5EF4-FFF2-40B4-BE49-F238E27FC236}">
                <a16:creationId xmlns:a16="http://schemas.microsoft.com/office/drawing/2014/main" id="{01316B43-DD7F-4086-AEB7-F3706B4633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FE0227-7B27-41F4-A170-F855FA7055B7}"/>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394194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B0AB-2A1F-402A-973B-E48D121CB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8EC159-1DCF-4907-BEE0-C81371D41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3C8B8F-A964-4DAB-95A5-8D8F0B3AA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499B-5671-4F0B-919D-566D5A473F20}"/>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6" name="Footer Placeholder 5">
            <a:extLst>
              <a:ext uri="{FF2B5EF4-FFF2-40B4-BE49-F238E27FC236}">
                <a16:creationId xmlns:a16="http://schemas.microsoft.com/office/drawing/2014/main" id="{7F8CD06B-1F6F-4BCA-AA8A-8DCDC1A5F6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815BB0-C28E-488C-BC97-6784929E461C}"/>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155638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BCC6-AF39-4817-9015-86AB22264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4E02B3-189C-4BFD-9B77-2307D91E9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9D1C56-CD88-440C-9357-B6F7CF00E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B106A-EF63-4E1F-85D4-9F13A94DB93E}"/>
              </a:ext>
            </a:extLst>
          </p:cNvPr>
          <p:cNvSpPr>
            <a:spLocks noGrp="1"/>
          </p:cNvSpPr>
          <p:nvPr>
            <p:ph type="dt" sz="half" idx="10"/>
          </p:nvPr>
        </p:nvSpPr>
        <p:spPr/>
        <p:txBody>
          <a:bodyPr/>
          <a:lstStyle/>
          <a:p>
            <a:fld id="{9B6B6678-3E20-43D8-B344-61CD80C0C83A}" type="datetimeFigureOut">
              <a:rPr lang="en-GB" smtClean="0"/>
              <a:t>29/09/2022</a:t>
            </a:fld>
            <a:endParaRPr lang="en-GB"/>
          </a:p>
        </p:txBody>
      </p:sp>
      <p:sp>
        <p:nvSpPr>
          <p:cNvPr id="6" name="Footer Placeholder 5">
            <a:extLst>
              <a:ext uri="{FF2B5EF4-FFF2-40B4-BE49-F238E27FC236}">
                <a16:creationId xmlns:a16="http://schemas.microsoft.com/office/drawing/2014/main" id="{6F93CFFA-B942-47B9-8EAC-F329B2D66A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31DB45-35D5-4FC7-9F6D-8614B37593DC}"/>
              </a:ext>
            </a:extLst>
          </p:cNvPr>
          <p:cNvSpPr>
            <a:spLocks noGrp="1"/>
          </p:cNvSpPr>
          <p:nvPr>
            <p:ph type="sldNum" sz="quarter" idx="12"/>
          </p:nvPr>
        </p:nvSpPr>
        <p:spPr/>
        <p:txBody>
          <a:bodyPr/>
          <a:lstStyle/>
          <a:p>
            <a:fld id="{8D538C3F-567A-4F06-A7E8-E61BB347C46F}" type="slidenum">
              <a:rPr lang="en-GB" smtClean="0"/>
              <a:t>‹#›</a:t>
            </a:fld>
            <a:endParaRPr lang="en-GB"/>
          </a:p>
        </p:txBody>
      </p:sp>
    </p:spTree>
    <p:extLst>
      <p:ext uri="{BB962C8B-B14F-4D97-AF65-F5344CB8AC3E}">
        <p14:creationId xmlns:p14="http://schemas.microsoft.com/office/powerpoint/2010/main" val="356004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1D68F-09AE-4824-8853-E614EF156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7247E0-8DA3-4CFA-8F05-6F60AAC89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7A4A0D-5EAC-4EBB-91BE-53D644992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B6678-3E20-43D8-B344-61CD80C0C83A}" type="datetimeFigureOut">
              <a:rPr lang="en-GB" smtClean="0"/>
              <a:t>29/09/2022</a:t>
            </a:fld>
            <a:endParaRPr lang="en-GB"/>
          </a:p>
        </p:txBody>
      </p:sp>
      <p:sp>
        <p:nvSpPr>
          <p:cNvPr id="5" name="Footer Placeholder 4">
            <a:extLst>
              <a:ext uri="{FF2B5EF4-FFF2-40B4-BE49-F238E27FC236}">
                <a16:creationId xmlns:a16="http://schemas.microsoft.com/office/drawing/2014/main" id="{380D399E-ED70-43B6-A647-E38CD1E1EC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CE995A5-9FF3-40AE-A335-A87477DAD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38C3F-567A-4F06-A7E8-E61BB347C46F}" type="slidenum">
              <a:rPr lang="en-GB" smtClean="0"/>
              <a:t>‹#›</a:t>
            </a:fld>
            <a:endParaRPr lang="en-GB"/>
          </a:p>
        </p:txBody>
      </p:sp>
    </p:spTree>
    <p:extLst>
      <p:ext uri="{BB962C8B-B14F-4D97-AF65-F5344CB8AC3E}">
        <p14:creationId xmlns:p14="http://schemas.microsoft.com/office/powerpoint/2010/main" val="15832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A0AAAA3-DE17-4E1F-A07F-38C1CFABC5B2}"/>
              </a:ext>
            </a:extLst>
          </p:cNvPr>
          <p:cNvSpPr>
            <a:spLocks noGrp="1"/>
          </p:cNvSpPr>
          <p:nvPr>
            <p:ph type="title"/>
          </p:nvPr>
        </p:nvSpPr>
        <p:spPr>
          <a:xfrm>
            <a:off x="777240" y="731519"/>
            <a:ext cx="2845191" cy="3237579"/>
          </a:xfrm>
        </p:spPr>
        <p:txBody>
          <a:bodyPr>
            <a:normAutofit/>
          </a:bodyPr>
          <a:lstStyle/>
          <a:p>
            <a:r>
              <a:rPr lang="en-GB" sz="3800" b="1" u="sng" dirty="0">
                <a:solidFill>
                  <a:srgbClr val="FFFFFF"/>
                </a:solidFill>
              </a:rPr>
              <a:t>The Minton Report</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D724DD-4644-4338-9235-1B9EED53AA99}"/>
              </a:ext>
            </a:extLst>
          </p:cNvPr>
          <p:cNvSpPr>
            <a:spLocks noGrp="1"/>
          </p:cNvSpPr>
          <p:nvPr>
            <p:ph idx="1"/>
          </p:nvPr>
        </p:nvSpPr>
        <p:spPr>
          <a:xfrm>
            <a:off x="4379709" y="686862"/>
            <a:ext cx="7037591" cy="5475129"/>
          </a:xfrm>
        </p:spPr>
        <p:txBody>
          <a:bodyPr anchor="ctr">
            <a:normAutofit/>
          </a:bodyPr>
          <a:lstStyle/>
          <a:p>
            <a:pPr marL="0" indent="0">
              <a:buNone/>
            </a:pPr>
            <a:r>
              <a:rPr lang="en-GB" sz="1400" u="sng" dirty="0"/>
              <a:t>The problem:</a:t>
            </a:r>
          </a:p>
          <a:p>
            <a:pPr marL="0" indent="0">
              <a:buNone/>
            </a:pPr>
            <a:r>
              <a:rPr lang="en-GB" sz="1400" dirty="0"/>
              <a:t>The Minton report detailed how the multinational Dutch company Trafigura had dumped toxic waste in the Ivory Coast. This affected 108,000 people. News companies such as the Guardian and BBC were told to stay quite. </a:t>
            </a:r>
          </a:p>
          <a:p>
            <a:pPr marL="0" indent="0">
              <a:buNone/>
            </a:pPr>
            <a:endParaRPr lang="en-GB" sz="1400" dirty="0"/>
          </a:p>
          <a:p>
            <a:pPr marL="0" indent="0">
              <a:buNone/>
            </a:pPr>
            <a:r>
              <a:rPr lang="en-GB" sz="1400" u="sng" dirty="0"/>
              <a:t>Issues related:</a:t>
            </a:r>
          </a:p>
          <a:p>
            <a:pPr marL="0" indent="0">
              <a:buNone/>
            </a:pPr>
            <a:r>
              <a:rPr lang="en-GB" sz="1400" dirty="0"/>
              <a:t>When the news got out the company would have to spend a lot of time and effort trying to keep news companies quiet. The people affected by the toxic waste would stop being customers of the company which leads to a loss of money. People will also lose trust in the company and Trafigura with end up with a lower reputation.</a:t>
            </a:r>
          </a:p>
          <a:p>
            <a:pPr marL="0" indent="0">
              <a:buNone/>
            </a:pPr>
            <a:endParaRPr lang="en-GB" sz="1400" dirty="0"/>
          </a:p>
          <a:p>
            <a:pPr marL="0" indent="0">
              <a:buNone/>
            </a:pPr>
            <a:r>
              <a:rPr lang="en-GB" sz="1400" u="sng" dirty="0"/>
              <a:t>Why is it a national security threat?</a:t>
            </a:r>
          </a:p>
          <a:p>
            <a:pPr marL="0" indent="0">
              <a:buNone/>
            </a:pPr>
            <a:r>
              <a:rPr lang="en-GB" sz="1400" dirty="0"/>
              <a:t>The Netherlands would see this as a national security threat because they wanted to keep this information secret. It has resulted in them losing out on money.</a:t>
            </a:r>
          </a:p>
          <a:p>
            <a:pPr marL="0" indent="0">
              <a:buNone/>
            </a:pPr>
            <a:endParaRPr lang="en-GB" sz="1400" dirty="0"/>
          </a:p>
          <a:p>
            <a:pPr marL="0" indent="0">
              <a:buNone/>
            </a:pPr>
            <a:r>
              <a:rPr lang="en-GB" sz="1400" u="sng" dirty="0"/>
              <a:t>Moral and ethical implications:</a:t>
            </a:r>
          </a:p>
          <a:p>
            <a:pPr marL="0" indent="0">
              <a:buNone/>
            </a:pPr>
            <a:r>
              <a:rPr lang="en-GB" sz="1400" dirty="0"/>
              <a:t>By looking at morals you can see that this wasn’t a good thing to leak because it has caused a lot of problems for the company. They have lost out on profits and customers. By looking at ethics leaking this data was a good thing because it allows the people affected to know what actually happened at Ivory Coast.</a:t>
            </a:r>
          </a:p>
        </p:txBody>
      </p:sp>
    </p:spTree>
    <p:extLst>
      <p:ext uri="{BB962C8B-B14F-4D97-AF65-F5344CB8AC3E}">
        <p14:creationId xmlns:p14="http://schemas.microsoft.com/office/powerpoint/2010/main" val="228925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B797D32-8EB7-4B4B-991A-A96F8E3EEA8C}"/>
              </a:ext>
            </a:extLst>
          </p:cNvPr>
          <p:cNvSpPr>
            <a:spLocks noGrp="1"/>
          </p:cNvSpPr>
          <p:nvPr>
            <p:ph type="title"/>
          </p:nvPr>
        </p:nvSpPr>
        <p:spPr>
          <a:xfrm>
            <a:off x="777240" y="731519"/>
            <a:ext cx="2845191" cy="3237579"/>
          </a:xfrm>
        </p:spPr>
        <p:txBody>
          <a:bodyPr>
            <a:normAutofit/>
          </a:bodyPr>
          <a:lstStyle/>
          <a:p>
            <a:pPr algn="ctr"/>
            <a:r>
              <a:rPr lang="en-GB" sz="3800" b="1" u="sng" dirty="0">
                <a:solidFill>
                  <a:srgbClr val="FFFFFF"/>
                </a:solidFill>
              </a:rPr>
              <a:t>eBay 2014</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A314D-9A4B-4FA8-86B5-CF8F9E916645}"/>
              </a:ext>
            </a:extLst>
          </p:cNvPr>
          <p:cNvSpPr>
            <a:spLocks noGrp="1"/>
          </p:cNvSpPr>
          <p:nvPr>
            <p:ph idx="1"/>
          </p:nvPr>
        </p:nvSpPr>
        <p:spPr>
          <a:xfrm>
            <a:off x="4379709" y="686862"/>
            <a:ext cx="7037591" cy="5475129"/>
          </a:xfrm>
        </p:spPr>
        <p:txBody>
          <a:bodyPr anchor="ctr">
            <a:normAutofit lnSpcReduction="10000"/>
          </a:bodyPr>
          <a:lstStyle/>
          <a:p>
            <a:pPr marL="0" indent="0">
              <a:buNone/>
            </a:pPr>
            <a:r>
              <a:rPr lang="en-GB" sz="1400" u="sng" dirty="0"/>
              <a:t>Cause of failure:</a:t>
            </a:r>
          </a:p>
          <a:p>
            <a:pPr marL="0" indent="0">
              <a:buNone/>
            </a:pPr>
            <a:r>
              <a:rPr lang="en-GB" sz="1400" dirty="0"/>
              <a:t>eBay said </a:t>
            </a:r>
            <a:r>
              <a:rPr lang="en-GB" sz="1050" b="0" i="0" dirty="0">
                <a:solidFill>
                  <a:srgbClr val="141415"/>
                </a:solidFill>
                <a:effectLst/>
                <a:latin typeface="MonumentGrotesk"/>
              </a:rPr>
              <a:t> </a:t>
            </a:r>
            <a:r>
              <a:rPr lang="en-GB" sz="1400" b="0" i="0" dirty="0">
                <a:solidFill>
                  <a:srgbClr val="141415"/>
                </a:solidFill>
                <a:effectLst/>
              </a:rPr>
              <a:t>it was a victim of ‘a cyber attack on our corporate information network, which compromised a database containing eBay user passwords.’ eBay said they had detected the attack the hack two weeks before asking people to change there passwords. The company narrowed down the attack to ‘a small number of employee login credentials’ stolen by the hackers, which it said provided access to eBay's corporate network.</a:t>
            </a:r>
          </a:p>
          <a:p>
            <a:pPr marL="0" indent="0">
              <a:buNone/>
            </a:pPr>
            <a:endParaRPr lang="en-GB" sz="1400" dirty="0">
              <a:solidFill>
                <a:srgbClr val="141415"/>
              </a:solidFill>
            </a:endParaRPr>
          </a:p>
          <a:p>
            <a:pPr marL="0" indent="0">
              <a:buNone/>
            </a:pPr>
            <a:r>
              <a:rPr lang="en-GB" sz="1400" u="sng" dirty="0"/>
              <a:t>Impact on company:</a:t>
            </a:r>
          </a:p>
          <a:p>
            <a:pPr marL="0" indent="0">
              <a:buNone/>
            </a:pPr>
            <a:r>
              <a:rPr lang="en-GB" sz="1400" dirty="0"/>
              <a:t>eBay shares were down 1.73% following the attack. This lead to an economical loss. Since the company failed to secure confidential information they faced a loss in reputation, a loss of intellectual property and a loss of customers.</a:t>
            </a:r>
          </a:p>
          <a:p>
            <a:pPr marL="0" indent="0">
              <a:buNone/>
            </a:pPr>
            <a:endParaRPr lang="en-GB" sz="1400" dirty="0"/>
          </a:p>
          <a:p>
            <a:pPr marL="0" indent="0">
              <a:buNone/>
            </a:pPr>
            <a:r>
              <a:rPr lang="en-GB" sz="1400" u="sng" dirty="0"/>
              <a:t>Impact on customers:</a:t>
            </a:r>
          </a:p>
          <a:p>
            <a:pPr marL="0" indent="0">
              <a:buNone/>
            </a:pPr>
            <a:r>
              <a:rPr lang="en-GB" sz="1400" dirty="0"/>
              <a:t>It is believed that 110 million customers were impacted by the hack but eBay didn’t give an actual number. Every user was advised to change they passwords and to make sure their passwords are different across different websites. Customers would lose trust in eBay because there is a chance that it could happen again.</a:t>
            </a:r>
          </a:p>
          <a:p>
            <a:pPr marL="0" indent="0">
              <a:buNone/>
            </a:pPr>
            <a:endParaRPr lang="en-GB" sz="1400" dirty="0"/>
          </a:p>
          <a:p>
            <a:pPr marL="0" indent="0">
              <a:buNone/>
            </a:pPr>
            <a:r>
              <a:rPr lang="en-GB" sz="1400" u="sng" dirty="0"/>
              <a:t>Action taken by the company:</a:t>
            </a:r>
          </a:p>
          <a:p>
            <a:pPr marL="0" indent="0">
              <a:buNone/>
            </a:pPr>
            <a:r>
              <a:rPr lang="en-GB" sz="1400" dirty="0"/>
              <a:t>eBay advised all of its customers to change there passwords through emails, site updates and other marketing channels. To add to this they gave the tip of using a different password for each site.</a:t>
            </a:r>
          </a:p>
        </p:txBody>
      </p:sp>
    </p:spTree>
    <p:extLst>
      <p:ext uri="{BB962C8B-B14F-4D97-AF65-F5344CB8AC3E}">
        <p14:creationId xmlns:p14="http://schemas.microsoft.com/office/powerpoint/2010/main" val="269565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37EDEE-3678-44E2-AFCC-B6104FEE27AB}"/>
              </a:ext>
            </a:extLst>
          </p:cNvPr>
          <p:cNvSpPr>
            <a:spLocks noGrp="1"/>
          </p:cNvSpPr>
          <p:nvPr>
            <p:ph type="title"/>
          </p:nvPr>
        </p:nvSpPr>
        <p:spPr>
          <a:xfrm>
            <a:off x="777240" y="731519"/>
            <a:ext cx="2845191" cy="3237579"/>
          </a:xfrm>
        </p:spPr>
        <p:txBody>
          <a:bodyPr>
            <a:normAutofit/>
          </a:bodyPr>
          <a:lstStyle/>
          <a:p>
            <a:pPr algn="ctr"/>
            <a:r>
              <a:rPr lang="en-GB" sz="3800" b="1" u="sng" dirty="0">
                <a:solidFill>
                  <a:srgbClr val="FFFFFF"/>
                </a:solidFill>
              </a:rPr>
              <a:t>Yahoo 2013 -  2016</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BA46D-6646-4090-AF85-55B89F6611CF}"/>
              </a:ext>
            </a:extLst>
          </p:cNvPr>
          <p:cNvSpPr>
            <a:spLocks noGrp="1"/>
          </p:cNvSpPr>
          <p:nvPr>
            <p:ph idx="1"/>
          </p:nvPr>
        </p:nvSpPr>
        <p:spPr>
          <a:xfrm>
            <a:off x="4379709" y="686862"/>
            <a:ext cx="7037591" cy="5475129"/>
          </a:xfrm>
        </p:spPr>
        <p:txBody>
          <a:bodyPr anchor="ctr">
            <a:normAutofit/>
          </a:bodyPr>
          <a:lstStyle/>
          <a:p>
            <a:pPr marL="0" indent="0">
              <a:buNone/>
            </a:pPr>
            <a:r>
              <a:rPr lang="en-GB" sz="1400" u="sng" dirty="0"/>
              <a:t>Cause of failure:</a:t>
            </a:r>
          </a:p>
          <a:p>
            <a:pPr marL="0" indent="0">
              <a:buNone/>
            </a:pPr>
            <a:r>
              <a:rPr lang="en-GB" sz="1400" dirty="0"/>
              <a:t>A team of Russian hackers targeted Yahoo and gained access through the use of backdoors, stolen backups and access cookies. Yahoo was slow to react and failed to disclose a 2014 incident.</a:t>
            </a:r>
          </a:p>
          <a:p>
            <a:pPr marL="0" indent="0">
              <a:buNone/>
            </a:pPr>
            <a:endParaRPr lang="en-GB" sz="1400" dirty="0"/>
          </a:p>
          <a:p>
            <a:pPr marL="0" indent="0">
              <a:buNone/>
            </a:pPr>
            <a:r>
              <a:rPr lang="en-GB" sz="1400" u="sng" dirty="0"/>
              <a:t>Impact on company:</a:t>
            </a:r>
          </a:p>
          <a:p>
            <a:pPr marL="0" indent="0">
              <a:buNone/>
            </a:pPr>
            <a:r>
              <a:rPr lang="en-GB" sz="1400" dirty="0"/>
              <a:t>Since Yahoo failed to secure confidential information they faced a loss in reputation a </a:t>
            </a:r>
            <a:r>
              <a:rPr lang="en-GB" sz="1400" b="0" i="0" dirty="0">
                <a:effectLst/>
              </a:rPr>
              <a:t>loss of intellectual property</a:t>
            </a:r>
            <a:r>
              <a:rPr lang="en-GB" sz="1400" dirty="0"/>
              <a:t> and </a:t>
            </a:r>
            <a:r>
              <a:rPr lang="en-GB" sz="1400" b="0" i="0" dirty="0">
                <a:effectLst/>
              </a:rPr>
              <a:t> a loss of service and access. They also faced 41 lawsuits and a $35 million fine.</a:t>
            </a:r>
          </a:p>
          <a:p>
            <a:pPr marL="0" indent="0">
              <a:buNone/>
            </a:pPr>
            <a:endParaRPr lang="en-GB" sz="1400" dirty="0"/>
          </a:p>
          <a:p>
            <a:pPr marL="0" indent="0">
              <a:buNone/>
            </a:pPr>
            <a:r>
              <a:rPr lang="en-GB" sz="1400" u="sng" dirty="0"/>
              <a:t>Impact on customers:</a:t>
            </a:r>
          </a:p>
          <a:p>
            <a:pPr marL="0" indent="0">
              <a:buNone/>
            </a:pPr>
            <a:r>
              <a:rPr lang="en-GB" sz="1400" dirty="0"/>
              <a:t>3 billion accounts had personal identifiable information stolen from them. This includes passwords, emails, phone numbers and security questions. This put many people at risk of having their data used for fraud.</a:t>
            </a:r>
          </a:p>
          <a:p>
            <a:pPr marL="0" indent="0">
              <a:buNone/>
            </a:pPr>
            <a:endParaRPr lang="en-GB" sz="1400" dirty="0"/>
          </a:p>
          <a:p>
            <a:pPr marL="0" indent="0">
              <a:buNone/>
            </a:pPr>
            <a:r>
              <a:rPr lang="en-GB" sz="1400" u="sng" dirty="0"/>
              <a:t>Action taken by company:</a:t>
            </a:r>
          </a:p>
          <a:p>
            <a:pPr marL="0" indent="0">
              <a:buNone/>
            </a:pPr>
            <a:r>
              <a:rPr lang="en-GB" sz="1400" dirty="0"/>
              <a:t>After the data breach Yahoo forced all of their accounts to change their passwords which they hadn’t done since 2013. They also sold their company </a:t>
            </a:r>
            <a:r>
              <a:rPr lang="en-GB" sz="1400"/>
              <a:t>to Verizon.</a:t>
            </a:r>
            <a:endParaRPr lang="en-GB" sz="1400" dirty="0"/>
          </a:p>
          <a:p>
            <a:pPr marL="0" indent="0">
              <a:buNone/>
            </a:pPr>
            <a:endParaRPr lang="en-GB" sz="1400" dirty="0"/>
          </a:p>
        </p:txBody>
      </p:sp>
    </p:spTree>
    <p:extLst>
      <p:ext uri="{BB962C8B-B14F-4D97-AF65-F5344CB8AC3E}">
        <p14:creationId xmlns:p14="http://schemas.microsoft.com/office/powerpoint/2010/main" val="2604925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MonumentGrotesk</vt:lpstr>
      <vt:lpstr>Office Theme</vt:lpstr>
      <vt:lpstr>The Minton Report</vt:lpstr>
      <vt:lpstr>eBay 2014</vt:lpstr>
      <vt:lpstr>Yahoo 2013 -  2016</vt:lpstr>
    </vt:vector>
  </TitlesOfParts>
  <Company>Middlesbrough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Iraq and Afghanistan war logs</dc:title>
  <dc:creator>Griffiths , Lilly</dc:creator>
  <cp:lastModifiedBy>Griffiths , Lilly</cp:lastModifiedBy>
  <cp:revision>6</cp:revision>
  <dcterms:created xsi:type="dcterms:W3CDTF">2022-09-27T10:28:55Z</dcterms:created>
  <dcterms:modified xsi:type="dcterms:W3CDTF">2022-09-29T16:27:37Z</dcterms:modified>
</cp:coreProperties>
</file>