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FE4"/>
    <a:srgbClr val="9AACCF"/>
    <a:srgbClr val="3F4756"/>
    <a:srgbClr val="867555"/>
    <a:srgbClr val="E8EFFF"/>
    <a:srgbClr val="A9B5EC"/>
    <a:srgbClr val="434655"/>
    <a:srgbClr val="557FDE"/>
    <a:srgbClr val="C77BD7"/>
    <a:srgbClr val="FFC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336D-D668-4323-BF79-BBC38B93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8BFC4-753C-47C6-A29C-68A4EEEFF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166D7-4D33-44CA-8B7B-13536913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ED8C5-9463-4F7B-9138-A56AFDF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D4F83-DD26-498F-A3DB-9512C1D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02E35-D53F-444C-8FAF-EB2D279C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DE06C-84DE-4AF8-BCCD-9E1164AD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72F05-0EBE-47EF-AE16-83F383D5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21430-57D1-4253-8AA6-066E70D3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78E27-AAA2-4220-9BCC-5B94D4CB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1031F8-4970-45E1-91FD-FFF47E010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E1C63-2307-4BA3-939F-BC7E37A2E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73173-3746-4D66-96A8-14096B87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2AE7-F9B1-48A9-976F-E4D2821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678A8-99D9-48B2-BC10-D1C9AF5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A3F7-3DE9-4A24-9111-193057C0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E91B0-63A2-47CA-80BB-3DA8598E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AE668-3663-473F-A12A-540500DF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759C5-0B0B-4BC8-9B65-9ADD7A67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68F0F-2BEB-4A03-A53A-91F365F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5132-DF4B-4645-B157-81EC6577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13F19-06B5-4767-8957-224BB5E4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8140B-EFF7-4C75-A812-698D910D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51D29-A548-49E9-BD2E-23371BC0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AEA52-D160-47E8-A9AF-97B59127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7B74-3208-42E4-A33C-D86C23DF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D56DC-4F33-45AF-ABEB-10B764873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25F63-559D-4B38-8160-90B9FF052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1A2A2-A9BA-4E5D-9003-550732FD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45D74-1849-4878-8D0A-92C42A03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9513-F36B-4D76-AD87-8C69735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FFD3-706E-48DD-8CBB-C244EA52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F03C3-61D0-4FE0-8F0D-F14F06AA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B4C86-CBBC-4893-828D-F52EF59E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76A1A-0665-4401-84BD-BDD176192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C0E1F7-A30B-492C-927A-4B7673777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773A1-5837-4E4F-9CFF-30F373BB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68421-744D-4006-82AB-565C1EF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7887B-D359-497C-8FE6-F520E18F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1506-A971-4658-9BA3-5B7D94E8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AB998-9534-40E1-BFED-D954A113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57D40-7754-4410-A6F6-DF3AB48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DC6D63-E878-4E98-8EC3-06CA300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C30F7-D92B-44B8-9CD8-ADC363B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E58D7-39DE-4650-94A8-DD10840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321DD-F7D2-4392-A66A-55AB76D3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609C3-9296-4C63-ACD1-085A00C2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9EE8-35EC-445C-BAA1-3AA34F62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3A8AC-9332-46E7-AC00-DC56DB15C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FACD0-0028-416F-B93F-5F38521D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210D4-D469-47F5-8F84-7236AF83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EBBC1-9529-459E-807F-733452C9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B68C-011B-4490-9BFD-F2417BE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8C38D-AD6C-4477-9E46-A074FA13E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E359F-3909-4363-B828-03F9E5F3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7306F-5372-4899-A7B3-FFA83B3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262B4-9267-4A55-AD35-3BD6A7C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518E9-A1DB-4296-9AFC-54FE942E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6E6803-5C73-47D2-BEB1-C6EABFA1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7E4C2-247E-4178-86DF-B6E4F932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FAF3-5E15-45B7-A13C-09BC151E3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1117-89DF-4220-A44B-EB5FDF724B30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DBDEB-49B5-4B02-8869-D8E0DE6FE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735EC-476C-4928-B2FD-44FF2CA5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3F55-9BF2-4A1D-919C-8DB06055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5FF6FA-01F3-4783-BF5F-E57B56E867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9B5EC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992A36-3299-4246-8A12-73DA4738DEE8}"/>
              </a:ext>
            </a:extLst>
          </p:cNvPr>
          <p:cNvSpPr/>
          <p:nvPr/>
        </p:nvSpPr>
        <p:spPr>
          <a:xfrm>
            <a:off x="0" y="0"/>
            <a:ext cx="12192000" cy="590204"/>
          </a:xfrm>
          <a:prstGeom prst="rect">
            <a:avLst/>
          </a:prstGeom>
          <a:solidFill>
            <a:srgbClr val="434655"/>
          </a:solidFill>
          <a:ln>
            <a:solidFill>
              <a:srgbClr val="55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                            因素占比    裁判评分   结果    使用指南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51ED91-4C6A-498B-8BDC-4E52F431BB8E}"/>
              </a:ext>
            </a:extLst>
          </p:cNvPr>
          <p:cNvSpPr/>
          <p:nvPr/>
        </p:nvSpPr>
        <p:spPr>
          <a:xfrm>
            <a:off x="0" y="590203"/>
            <a:ext cx="9695410" cy="5902037"/>
          </a:xfrm>
          <a:prstGeom prst="roundRect">
            <a:avLst>
              <a:gd name="adj" fmla="val 0"/>
            </a:avLst>
          </a:prstGeom>
          <a:solidFill>
            <a:srgbClr val="E8EFFF"/>
          </a:solidFill>
          <a:ln>
            <a:solidFill>
              <a:srgbClr val="A9B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81E82-6D9E-490D-AA7E-C2F4CAB34299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A7AABC"/>
          </a:solidFill>
          <a:ln>
            <a:solidFill>
              <a:srgbClr val="A7A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ED80A-626A-4D41-9BF7-3E29B78D0EEB}"/>
              </a:ext>
            </a:extLst>
          </p:cNvPr>
          <p:cNvSpPr/>
          <p:nvPr/>
        </p:nvSpPr>
        <p:spPr>
          <a:xfrm>
            <a:off x="71476" y="64269"/>
            <a:ext cx="17739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Pick Me Up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3E71BA-D651-4833-BF04-416DAB063D43}"/>
              </a:ext>
            </a:extLst>
          </p:cNvPr>
          <p:cNvSpPr/>
          <p:nvPr/>
        </p:nvSpPr>
        <p:spPr>
          <a:xfrm>
            <a:off x="10607039" y="714895"/>
            <a:ext cx="673331" cy="365760"/>
          </a:xfrm>
          <a:prstGeom prst="roundRect">
            <a:avLst/>
          </a:prstGeom>
          <a:solidFill>
            <a:srgbClr val="C77BD7"/>
          </a:solidFill>
          <a:ln>
            <a:solidFill>
              <a:srgbClr val="434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薪资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222188-1DF2-446E-9437-0F3D55B4380D}"/>
              </a:ext>
            </a:extLst>
          </p:cNvPr>
          <p:cNvSpPr/>
          <p:nvPr/>
        </p:nvSpPr>
        <p:spPr>
          <a:xfrm>
            <a:off x="11391206" y="714894"/>
            <a:ext cx="673331" cy="946265"/>
          </a:xfrm>
          <a:prstGeom prst="roundRect">
            <a:avLst/>
          </a:prstGeom>
          <a:solidFill>
            <a:srgbClr val="FF7D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前景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78B091E-9DE8-4778-8AFE-09A4EEE3FF95}"/>
              </a:ext>
            </a:extLst>
          </p:cNvPr>
          <p:cNvSpPr/>
          <p:nvPr/>
        </p:nvSpPr>
        <p:spPr>
          <a:xfrm>
            <a:off x="9824259" y="1875905"/>
            <a:ext cx="1475511" cy="365760"/>
          </a:xfrm>
          <a:prstGeom prst="roundRect">
            <a:avLst/>
          </a:prstGeom>
          <a:solidFill>
            <a:srgbClr val="C77BD7"/>
          </a:solidFill>
          <a:ln>
            <a:solidFill>
              <a:srgbClr val="434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稳定性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A2974D1-5186-435C-AC2D-EA9C71DA5839}"/>
              </a:ext>
            </a:extLst>
          </p:cNvPr>
          <p:cNvSpPr/>
          <p:nvPr/>
        </p:nvSpPr>
        <p:spPr>
          <a:xfrm>
            <a:off x="10626439" y="1295400"/>
            <a:ext cx="673331" cy="365760"/>
          </a:xfrm>
          <a:prstGeom prst="roundRect">
            <a:avLst/>
          </a:prstGeom>
          <a:solidFill>
            <a:srgbClr val="FFC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位置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597D38-A9CC-46A1-9A79-F74675E33DFF}"/>
              </a:ext>
            </a:extLst>
          </p:cNvPr>
          <p:cNvSpPr/>
          <p:nvPr/>
        </p:nvSpPr>
        <p:spPr>
          <a:xfrm>
            <a:off x="9824259" y="1295400"/>
            <a:ext cx="673331" cy="365760"/>
          </a:xfrm>
          <a:prstGeom prst="roundRect">
            <a:avLst/>
          </a:prstGeom>
          <a:solidFill>
            <a:srgbClr val="FF9988"/>
          </a:solidFill>
          <a:ln>
            <a:solidFill>
              <a:srgbClr val="434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价格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F3AB4B-5E41-4212-8B53-62338A732685}"/>
              </a:ext>
            </a:extLst>
          </p:cNvPr>
          <p:cNvSpPr/>
          <p:nvPr/>
        </p:nvSpPr>
        <p:spPr>
          <a:xfrm>
            <a:off x="9824259" y="714895"/>
            <a:ext cx="673331" cy="365760"/>
          </a:xfrm>
          <a:prstGeom prst="roundRect">
            <a:avLst/>
          </a:prstGeom>
          <a:solidFill>
            <a:srgbClr val="557FDE"/>
          </a:solidFill>
          <a:ln>
            <a:solidFill>
              <a:srgbClr val="434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05FC4FE-2FCD-409A-81B0-5D826AE9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410" y="6251173"/>
            <a:ext cx="166254" cy="166254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F82EB5-FE26-4FC2-8855-475C2D77EA9E}"/>
              </a:ext>
            </a:extLst>
          </p:cNvPr>
          <p:cNvSpPr/>
          <p:nvPr/>
        </p:nvSpPr>
        <p:spPr>
          <a:xfrm>
            <a:off x="9824259" y="2378824"/>
            <a:ext cx="924097" cy="752303"/>
          </a:xfrm>
          <a:prstGeom prst="roundRect">
            <a:avLst/>
          </a:prstGeom>
          <a:solidFill>
            <a:srgbClr val="434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喜欢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5D64113-FCCC-4941-B8AB-6B4B4431293E}"/>
              </a:ext>
            </a:extLst>
          </p:cNvPr>
          <p:cNvSpPr/>
          <p:nvPr/>
        </p:nvSpPr>
        <p:spPr>
          <a:xfrm>
            <a:off x="10845338" y="2366355"/>
            <a:ext cx="1219199" cy="365760"/>
          </a:xfrm>
          <a:prstGeom prst="roundRect">
            <a:avLst/>
          </a:prstGeom>
          <a:solidFill>
            <a:srgbClr val="FFC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稳定性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D34BEE9-AA20-4240-B029-FA172EA0CF8A}"/>
              </a:ext>
            </a:extLst>
          </p:cNvPr>
          <p:cNvSpPr/>
          <p:nvPr/>
        </p:nvSpPr>
        <p:spPr>
          <a:xfrm>
            <a:off x="11409219" y="1874519"/>
            <a:ext cx="673331" cy="365760"/>
          </a:xfrm>
          <a:prstGeom prst="roundRect">
            <a:avLst/>
          </a:prstGeom>
          <a:solidFill>
            <a:srgbClr val="557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位置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BA75EA-8C85-46D7-B628-E53571C1911F}"/>
              </a:ext>
            </a:extLst>
          </p:cNvPr>
          <p:cNvSpPr/>
          <p:nvPr/>
        </p:nvSpPr>
        <p:spPr>
          <a:xfrm>
            <a:off x="9869976" y="3280754"/>
            <a:ext cx="1475511" cy="365760"/>
          </a:xfrm>
          <a:prstGeom prst="roundRect">
            <a:avLst/>
          </a:prstGeom>
          <a:solidFill>
            <a:srgbClr val="867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上班时长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9895A-4096-4C72-8056-2A9DF6C5DCCB}"/>
              </a:ext>
            </a:extLst>
          </p:cNvPr>
          <p:cNvSpPr/>
          <p:nvPr/>
        </p:nvSpPr>
        <p:spPr>
          <a:xfrm>
            <a:off x="10874434" y="2806928"/>
            <a:ext cx="1190103" cy="365760"/>
          </a:xfrm>
          <a:prstGeom prst="roundRect">
            <a:avLst/>
          </a:prstGeom>
          <a:solidFill>
            <a:srgbClr val="C7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距离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4E983D-7C6C-43A5-B856-2E22F73A4EE8}"/>
              </a:ext>
            </a:extLst>
          </p:cNvPr>
          <p:cNvSpPr/>
          <p:nvPr/>
        </p:nvSpPr>
        <p:spPr>
          <a:xfrm>
            <a:off x="332509" y="955963"/>
            <a:ext cx="2884516" cy="365760"/>
          </a:xfrm>
          <a:prstGeom prst="rect">
            <a:avLst/>
          </a:prstGeom>
          <a:solidFill>
            <a:srgbClr val="E8EFF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你在意哪些因素呢？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94F5C8C-6E95-4EAC-A96D-0B56B55C2A8A}"/>
              </a:ext>
            </a:extLst>
          </p:cNvPr>
          <p:cNvSpPr/>
          <p:nvPr/>
        </p:nvSpPr>
        <p:spPr>
          <a:xfrm>
            <a:off x="722165" y="1428400"/>
            <a:ext cx="837505" cy="385156"/>
          </a:xfrm>
          <a:prstGeom prst="roundRect">
            <a:avLst/>
          </a:prstGeom>
          <a:solidFill>
            <a:srgbClr val="E8EFFF"/>
          </a:solidFill>
          <a:ln>
            <a:solidFill>
              <a:srgbClr val="3F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1432922-0990-411F-9832-186961BD3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90" y="1440867"/>
            <a:ext cx="332509" cy="332509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74D81A2-AE14-4672-9958-8DFDA8F062AE}"/>
              </a:ext>
            </a:extLst>
          </p:cNvPr>
          <p:cNvSpPr/>
          <p:nvPr/>
        </p:nvSpPr>
        <p:spPr>
          <a:xfrm>
            <a:off x="722164" y="1981199"/>
            <a:ext cx="837505" cy="385156"/>
          </a:xfrm>
          <a:prstGeom prst="roundRect">
            <a:avLst/>
          </a:prstGeom>
          <a:solidFill>
            <a:srgbClr val="9AACC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graphicFrame>
        <p:nvGraphicFramePr>
          <p:cNvPr id="35" name="表格 35">
            <a:extLst>
              <a:ext uri="{FF2B5EF4-FFF2-40B4-BE49-F238E27FC236}">
                <a16:creationId xmlns:a16="http://schemas.microsoft.com/office/drawing/2014/main" id="{BD4FE370-C470-4529-BDDB-3FAE3911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75206"/>
              </p:ext>
            </p:extLst>
          </p:nvPr>
        </p:nvGraphicFramePr>
        <p:xfrm>
          <a:off x="722165" y="2586602"/>
          <a:ext cx="8380270" cy="222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54">
                  <a:extLst>
                    <a:ext uri="{9D8B030D-6E8A-4147-A177-3AD203B41FA5}">
                      <a16:colId xmlns:a16="http://schemas.microsoft.com/office/drawing/2014/main" val="723395403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275659398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923844778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1252872911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351340695"/>
                    </a:ext>
                  </a:extLst>
                </a:gridCol>
              </a:tblGrid>
              <a:tr h="440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稳定性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薪资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46344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稳定性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92773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薪资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121147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前景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2128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8335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B808BB0-8C51-431D-9545-D60B67BB9D79}"/>
              </a:ext>
            </a:extLst>
          </p:cNvPr>
          <p:cNvSpPr/>
          <p:nvPr/>
        </p:nvSpPr>
        <p:spPr>
          <a:xfrm>
            <a:off x="7240388" y="5805057"/>
            <a:ext cx="1923007" cy="437804"/>
          </a:xfrm>
          <a:prstGeom prst="roundRect">
            <a:avLst/>
          </a:prstGeom>
          <a:solidFill>
            <a:srgbClr val="9AACC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求各因素占比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19D3F02-AD9E-49A9-AF9D-D86C46AD267C}"/>
              </a:ext>
            </a:extLst>
          </p:cNvPr>
          <p:cNvSpPr/>
          <p:nvPr/>
        </p:nvSpPr>
        <p:spPr>
          <a:xfrm>
            <a:off x="1668082" y="1419396"/>
            <a:ext cx="753691" cy="385156"/>
          </a:xfrm>
          <a:prstGeom prst="roundRect">
            <a:avLst/>
          </a:prstGeom>
          <a:solidFill>
            <a:srgbClr val="E8EFFF"/>
          </a:solidFill>
          <a:ln>
            <a:solidFill>
              <a:srgbClr val="3F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7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992A36-3299-4246-8A12-73DA4738DEE8}"/>
              </a:ext>
            </a:extLst>
          </p:cNvPr>
          <p:cNvSpPr/>
          <p:nvPr/>
        </p:nvSpPr>
        <p:spPr>
          <a:xfrm>
            <a:off x="0" y="0"/>
            <a:ext cx="12192000" cy="590204"/>
          </a:xfrm>
          <a:prstGeom prst="rect">
            <a:avLst/>
          </a:prstGeom>
          <a:solidFill>
            <a:srgbClr val="434655"/>
          </a:solidFill>
          <a:ln>
            <a:solidFill>
              <a:srgbClr val="55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                            因素占比    裁判评分   结果    使用指南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51ED91-4C6A-498B-8BDC-4E52F431BB8E}"/>
              </a:ext>
            </a:extLst>
          </p:cNvPr>
          <p:cNvSpPr/>
          <p:nvPr/>
        </p:nvSpPr>
        <p:spPr>
          <a:xfrm>
            <a:off x="-1" y="590203"/>
            <a:ext cx="12191999" cy="5902037"/>
          </a:xfrm>
          <a:prstGeom prst="roundRect">
            <a:avLst>
              <a:gd name="adj" fmla="val 0"/>
            </a:avLst>
          </a:prstGeom>
          <a:solidFill>
            <a:srgbClr val="E8EFFF"/>
          </a:solidFill>
          <a:ln>
            <a:solidFill>
              <a:srgbClr val="A9B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81E82-6D9E-490D-AA7E-C2F4CAB34299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A7AABC"/>
          </a:solidFill>
          <a:ln>
            <a:solidFill>
              <a:srgbClr val="A7A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ED80A-626A-4D41-9BF7-3E29B78D0EEB}"/>
              </a:ext>
            </a:extLst>
          </p:cNvPr>
          <p:cNvSpPr/>
          <p:nvPr/>
        </p:nvSpPr>
        <p:spPr>
          <a:xfrm>
            <a:off x="71476" y="64269"/>
            <a:ext cx="17739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Pick Me Up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4E983D-7C6C-43A5-B856-2E22F73A4EE8}"/>
              </a:ext>
            </a:extLst>
          </p:cNvPr>
          <p:cNvSpPr/>
          <p:nvPr/>
        </p:nvSpPr>
        <p:spPr>
          <a:xfrm>
            <a:off x="1449187" y="1010706"/>
            <a:ext cx="2884516" cy="365760"/>
          </a:xfrm>
          <a:prstGeom prst="rect">
            <a:avLst/>
          </a:prstGeom>
          <a:solidFill>
            <a:srgbClr val="E8EFF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你有哪些备选项？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94F5C8C-6E95-4EAC-A96D-0B56B55C2A8A}"/>
              </a:ext>
            </a:extLst>
          </p:cNvPr>
          <p:cNvSpPr/>
          <p:nvPr/>
        </p:nvSpPr>
        <p:spPr>
          <a:xfrm>
            <a:off x="2043889" y="1486589"/>
            <a:ext cx="837505" cy="385156"/>
          </a:xfrm>
          <a:prstGeom prst="roundRect">
            <a:avLst/>
          </a:prstGeom>
          <a:solidFill>
            <a:srgbClr val="E8EFFF"/>
          </a:solidFill>
          <a:ln>
            <a:solidFill>
              <a:srgbClr val="3F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1432922-0990-411F-9832-186961BD3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14" y="1499056"/>
            <a:ext cx="332509" cy="332509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74D81A2-AE14-4672-9958-8DFDA8F062AE}"/>
              </a:ext>
            </a:extLst>
          </p:cNvPr>
          <p:cNvSpPr/>
          <p:nvPr/>
        </p:nvSpPr>
        <p:spPr>
          <a:xfrm>
            <a:off x="2043888" y="2039388"/>
            <a:ext cx="837505" cy="385156"/>
          </a:xfrm>
          <a:prstGeom prst="roundRect">
            <a:avLst/>
          </a:prstGeom>
          <a:solidFill>
            <a:srgbClr val="9AACC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graphicFrame>
        <p:nvGraphicFramePr>
          <p:cNvPr id="35" name="表格 35">
            <a:extLst>
              <a:ext uri="{FF2B5EF4-FFF2-40B4-BE49-F238E27FC236}">
                <a16:creationId xmlns:a16="http://schemas.microsoft.com/office/drawing/2014/main" id="{BD4FE370-C470-4529-BDDB-3FAE3911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3297"/>
              </p:ext>
            </p:extLst>
          </p:nvPr>
        </p:nvGraphicFramePr>
        <p:xfrm>
          <a:off x="2043889" y="2644791"/>
          <a:ext cx="8380270" cy="222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54">
                  <a:extLst>
                    <a:ext uri="{9D8B030D-6E8A-4147-A177-3AD203B41FA5}">
                      <a16:colId xmlns:a16="http://schemas.microsoft.com/office/drawing/2014/main" val="723395403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275659398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923844778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1252872911"/>
                    </a:ext>
                  </a:extLst>
                </a:gridCol>
                <a:gridCol w="1676054">
                  <a:extLst>
                    <a:ext uri="{9D8B030D-6E8A-4147-A177-3AD203B41FA5}">
                      <a16:colId xmlns:a16="http://schemas.microsoft.com/office/drawing/2014/main" val="3351340695"/>
                    </a:ext>
                  </a:extLst>
                </a:gridCol>
              </a:tblGrid>
              <a:tr h="44071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稳定性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薪资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46344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92773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121147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2128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8335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B808BB0-8C51-431D-9545-D60B67BB9D79}"/>
              </a:ext>
            </a:extLst>
          </p:cNvPr>
          <p:cNvSpPr/>
          <p:nvPr/>
        </p:nvSpPr>
        <p:spPr>
          <a:xfrm>
            <a:off x="8501152" y="5479473"/>
            <a:ext cx="1923007" cy="437804"/>
          </a:xfrm>
          <a:prstGeom prst="roundRect">
            <a:avLst/>
          </a:prstGeom>
          <a:solidFill>
            <a:srgbClr val="9AACC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求结果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19D3F02-AD9E-49A9-AF9D-D86C46AD267C}"/>
              </a:ext>
            </a:extLst>
          </p:cNvPr>
          <p:cNvSpPr/>
          <p:nvPr/>
        </p:nvSpPr>
        <p:spPr>
          <a:xfrm>
            <a:off x="2989806" y="1477585"/>
            <a:ext cx="753691" cy="385156"/>
          </a:xfrm>
          <a:prstGeom prst="roundRect">
            <a:avLst/>
          </a:prstGeom>
          <a:solidFill>
            <a:srgbClr val="E8EFFF"/>
          </a:solidFill>
          <a:ln>
            <a:solidFill>
              <a:srgbClr val="3F4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76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992A36-3299-4246-8A12-73DA4738DEE8}"/>
              </a:ext>
            </a:extLst>
          </p:cNvPr>
          <p:cNvSpPr/>
          <p:nvPr/>
        </p:nvSpPr>
        <p:spPr>
          <a:xfrm>
            <a:off x="0" y="0"/>
            <a:ext cx="12192000" cy="590204"/>
          </a:xfrm>
          <a:prstGeom prst="rect">
            <a:avLst/>
          </a:prstGeom>
          <a:solidFill>
            <a:srgbClr val="434655"/>
          </a:solidFill>
          <a:ln>
            <a:solidFill>
              <a:srgbClr val="55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                            因素占比    裁判评分   结果    使用指南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51ED91-4C6A-498B-8BDC-4E52F431BB8E}"/>
              </a:ext>
            </a:extLst>
          </p:cNvPr>
          <p:cNvSpPr/>
          <p:nvPr/>
        </p:nvSpPr>
        <p:spPr>
          <a:xfrm>
            <a:off x="-1" y="590203"/>
            <a:ext cx="12191999" cy="5902037"/>
          </a:xfrm>
          <a:prstGeom prst="roundRect">
            <a:avLst>
              <a:gd name="adj" fmla="val 0"/>
            </a:avLst>
          </a:prstGeom>
          <a:solidFill>
            <a:srgbClr val="E8EFFF"/>
          </a:solidFill>
          <a:ln>
            <a:solidFill>
              <a:srgbClr val="A9B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备选</a:t>
            </a:r>
            <a:r>
              <a:rPr lang="en-US" altLang="zh-CN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zh-CN" alt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81E82-6D9E-490D-AA7E-C2F4CAB34299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A7AABC"/>
          </a:solidFill>
          <a:ln>
            <a:solidFill>
              <a:srgbClr val="A7A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ED80A-626A-4D41-9BF7-3E29B78D0EEB}"/>
              </a:ext>
            </a:extLst>
          </p:cNvPr>
          <p:cNvSpPr/>
          <p:nvPr/>
        </p:nvSpPr>
        <p:spPr>
          <a:xfrm>
            <a:off x="71476" y="64269"/>
            <a:ext cx="17739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Pick Me Up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1231E1-A392-4599-B145-CE80397FDBEF}"/>
              </a:ext>
            </a:extLst>
          </p:cNvPr>
          <p:cNvSpPr/>
          <p:nvPr/>
        </p:nvSpPr>
        <p:spPr>
          <a:xfrm>
            <a:off x="1845425" y="1329251"/>
            <a:ext cx="1191492" cy="365760"/>
          </a:xfrm>
          <a:prstGeom prst="rect">
            <a:avLst/>
          </a:prstGeom>
          <a:solidFill>
            <a:srgbClr val="E8EFFF"/>
          </a:solidFill>
          <a:ln>
            <a:solidFill>
              <a:srgbClr val="E8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你的评分</a:t>
            </a:r>
          </a:p>
        </p:txBody>
      </p:sp>
      <p:graphicFrame>
        <p:nvGraphicFramePr>
          <p:cNvPr id="14" name="表格 35">
            <a:extLst>
              <a:ext uri="{FF2B5EF4-FFF2-40B4-BE49-F238E27FC236}">
                <a16:creationId xmlns:a16="http://schemas.microsoft.com/office/drawing/2014/main" id="{A8383952-3589-408D-BD55-357A67B4C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3332"/>
              </p:ext>
            </p:extLst>
          </p:nvPr>
        </p:nvGraphicFramePr>
        <p:xfrm>
          <a:off x="2016180" y="1851150"/>
          <a:ext cx="8380272" cy="242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712">
                  <a:extLst>
                    <a:ext uri="{9D8B030D-6E8A-4147-A177-3AD203B41FA5}">
                      <a16:colId xmlns:a16="http://schemas.microsoft.com/office/drawing/2014/main" val="723395403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3275659398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3923844778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1252872911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3351340695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525164440"/>
                    </a:ext>
                  </a:extLst>
                </a:gridCol>
              </a:tblGrid>
              <a:tr h="440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因素占比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稳定性（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薪资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前景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位置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得分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46344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92773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121147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2128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备选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F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8335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BC33C588-15DD-46F7-960B-00457619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81" y="2980945"/>
            <a:ext cx="291218" cy="291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901063-A902-4F7B-9845-2DBD225A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92" y="2520928"/>
            <a:ext cx="280833" cy="2808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C24BE5-E066-45D4-B1BA-CCD73383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05" y="3457585"/>
            <a:ext cx="280833" cy="2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125</Words>
  <Application>Microsoft Office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Lilly Li</dc:creator>
  <cp:lastModifiedBy>Lilly Li</cp:lastModifiedBy>
  <cp:revision>23</cp:revision>
  <dcterms:created xsi:type="dcterms:W3CDTF">2022-04-04T11:38:05Z</dcterms:created>
  <dcterms:modified xsi:type="dcterms:W3CDTF">2022-04-04T13:25:58Z</dcterms:modified>
</cp:coreProperties>
</file>