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677" r:id="rId2"/>
    <p:sldMasterId id="2147483694" r:id="rId3"/>
  </p:sldMasterIdLst>
  <p:notesMasterIdLst>
    <p:notesMasterId r:id="rId49"/>
  </p:notesMasterIdLst>
  <p:handoutMasterIdLst>
    <p:handoutMasterId r:id="rId50"/>
  </p:handoutMasterIdLst>
  <p:sldIdLst>
    <p:sldId id="258" r:id="rId4"/>
    <p:sldId id="261" r:id="rId5"/>
    <p:sldId id="301" r:id="rId6"/>
    <p:sldId id="302" r:id="rId7"/>
    <p:sldId id="303" r:id="rId8"/>
    <p:sldId id="363" r:id="rId9"/>
    <p:sldId id="345" r:id="rId10"/>
    <p:sldId id="354" r:id="rId11"/>
    <p:sldId id="324" r:id="rId12"/>
    <p:sldId id="347" r:id="rId13"/>
    <p:sldId id="353" r:id="rId14"/>
    <p:sldId id="305" r:id="rId15"/>
    <p:sldId id="346" r:id="rId16"/>
    <p:sldId id="306" r:id="rId17"/>
    <p:sldId id="307" r:id="rId18"/>
    <p:sldId id="321" r:id="rId19"/>
    <p:sldId id="308" r:id="rId20"/>
    <p:sldId id="309" r:id="rId21"/>
    <p:sldId id="364" r:id="rId22"/>
    <p:sldId id="310" r:id="rId23"/>
    <p:sldId id="355" r:id="rId24"/>
    <p:sldId id="311" r:id="rId25"/>
    <p:sldId id="339" r:id="rId26"/>
    <p:sldId id="312" r:id="rId27"/>
    <p:sldId id="313" r:id="rId28"/>
    <p:sldId id="343" r:id="rId29"/>
    <p:sldId id="344" r:id="rId30"/>
    <p:sldId id="342" r:id="rId31"/>
    <p:sldId id="341" r:id="rId32"/>
    <p:sldId id="356" r:id="rId33"/>
    <p:sldId id="315" r:id="rId34"/>
    <p:sldId id="316" r:id="rId35"/>
    <p:sldId id="317" r:id="rId36"/>
    <p:sldId id="350" r:id="rId37"/>
    <p:sldId id="361" r:id="rId38"/>
    <p:sldId id="362" r:id="rId39"/>
    <p:sldId id="320" r:id="rId40"/>
    <p:sldId id="322" r:id="rId41"/>
    <p:sldId id="323" r:id="rId42"/>
    <p:sldId id="351" r:id="rId43"/>
    <p:sldId id="325" r:id="rId44"/>
    <p:sldId id="358" r:id="rId45"/>
    <p:sldId id="357" r:id="rId46"/>
    <p:sldId id="318" r:id="rId47"/>
    <p:sldId id="359" r:id="rId48"/>
  </p:sldIdLst>
  <p:sldSz cx="12187238"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9D9D9"/>
    <a:srgbClr val="FF0000"/>
    <a:srgbClr val="000099"/>
    <a:srgbClr val="FEDCD6"/>
    <a:srgbClr val="FFCC99"/>
    <a:srgbClr val="CCFF99"/>
    <a:srgbClr val="FFCCFF"/>
    <a:srgbClr val="66FF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91571" autoAdjust="0"/>
  </p:normalViewPr>
  <p:slideViewPr>
    <p:cSldViewPr>
      <p:cViewPr varScale="1">
        <p:scale>
          <a:sx n="66" d="100"/>
          <a:sy n="66" d="100"/>
        </p:scale>
        <p:origin x="102" y="114"/>
      </p:cViewPr>
      <p:guideLst>
        <p:guide orient="horz" pos="2160"/>
        <p:guide pos="2880"/>
        <p:guide pos="3839"/>
      </p:guideLst>
    </p:cSldViewPr>
  </p:slideViewPr>
  <p:outlineViewPr>
    <p:cViewPr>
      <p:scale>
        <a:sx n="33" d="100"/>
        <a:sy n="33" d="100"/>
      </p:scale>
      <p:origin x="0" y="12276"/>
    </p:cViewPr>
  </p:outlineViewPr>
  <p:notesTextViewPr>
    <p:cViewPr>
      <p:scale>
        <a:sx n="100" d="100"/>
        <a:sy n="100" d="100"/>
      </p:scale>
      <p:origin x="0" y="0"/>
    </p:cViewPr>
  </p:notesTextViewPr>
  <p:sorterViewPr>
    <p:cViewPr varScale="1">
      <p:scale>
        <a:sx n="1" d="1"/>
        <a:sy n="1" d="1"/>
      </p:scale>
      <p:origin x="0" y="-173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448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defRPr sz="1200"/>
            </a:lvl1pPr>
          </a:lstStyle>
          <a:p>
            <a:endParaRPr lang="en-US"/>
          </a:p>
        </p:txBody>
      </p:sp>
      <p:sp>
        <p:nvSpPr>
          <p:cNvPr id="37891" name="Rectangle 3"/>
          <p:cNvSpPr>
            <a:spLocks noGrp="1" noChangeArrowheads="1"/>
          </p:cNvSpPr>
          <p:nvPr>
            <p:ph type="dt" sz="quarter" idx="1"/>
          </p:nvPr>
        </p:nvSpPr>
        <p:spPr bwMode="auto">
          <a:xfrm>
            <a:off x="3900488" y="0"/>
            <a:ext cx="29448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lgn="r">
              <a:defRPr sz="1200"/>
            </a:lvl1pPr>
          </a:lstStyle>
          <a:p>
            <a:endParaRPr lang="en-US"/>
          </a:p>
        </p:txBody>
      </p:sp>
      <p:sp>
        <p:nvSpPr>
          <p:cNvPr id="37892" name="Rectangle 4"/>
          <p:cNvSpPr>
            <a:spLocks noGrp="1" noChangeArrowheads="1"/>
          </p:cNvSpPr>
          <p:nvPr>
            <p:ph type="ftr" sz="quarter" idx="2"/>
          </p:nvPr>
        </p:nvSpPr>
        <p:spPr bwMode="auto">
          <a:xfrm>
            <a:off x="0" y="8678863"/>
            <a:ext cx="29448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defRPr sz="1200"/>
            </a:lvl1pPr>
          </a:lstStyle>
          <a:p>
            <a:endParaRPr lang="en-US"/>
          </a:p>
        </p:txBody>
      </p:sp>
      <p:sp>
        <p:nvSpPr>
          <p:cNvPr id="37893" name="Rectangle 5"/>
          <p:cNvSpPr>
            <a:spLocks noGrp="1" noChangeArrowheads="1"/>
          </p:cNvSpPr>
          <p:nvPr>
            <p:ph type="sldNum" sz="quarter" idx="3"/>
          </p:nvPr>
        </p:nvSpPr>
        <p:spPr bwMode="auto">
          <a:xfrm>
            <a:off x="3900488" y="8678863"/>
            <a:ext cx="294481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lgn="r">
              <a:defRPr sz="1200"/>
            </a:lvl1pPr>
          </a:lstStyle>
          <a:p>
            <a:fld id="{9BD818D9-5E50-4F84-9550-93625C5174CC}" type="slidenum">
              <a:rPr lang="en-US"/>
              <a:pPr/>
              <a:t>‹#›</a:t>
            </a:fld>
            <a:endParaRPr lang="en-US"/>
          </a:p>
        </p:txBody>
      </p:sp>
    </p:spTree>
    <p:extLst>
      <p:ext uri="{BB962C8B-B14F-4D97-AF65-F5344CB8AC3E}">
        <p14:creationId xmlns:p14="http://schemas.microsoft.com/office/powerpoint/2010/main" val="102608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8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900488" y="0"/>
            <a:ext cx="29448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433388" y="698500"/>
            <a:ext cx="6056312" cy="34083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884238" y="4338638"/>
            <a:ext cx="5076825" cy="410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78863"/>
            <a:ext cx="29448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900488" y="8678863"/>
            <a:ext cx="294481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lgn="r">
              <a:defRPr sz="1200"/>
            </a:lvl1pPr>
          </a:lstStyle>
          <a:p>
            <a:fld id="{E0EF0128-BE69-46F8-8B53-F084BE844DB1}" type="slidenum">
              <a:rPr lang="en-US"/>
              <a:pPr/>
              <a:t>‹#›</a:t>
            </a:fld>
            <a:endParaRPr lang="en-US"/>
          </a:p>
        </p:txBody>
      </p:sp>
    </p:spTree>
    <p:extLst>
      <p:ext uri="{BB962C8B-B14F-4D97-AF65-F5344CB8AC3E}">
        <p14:creationId xmlns:p14="http://schemas.microsoft.com/office/powerpoint/2010/main" val="4145400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5FD43E-C9CA-400D-BE26-76D6CA7E3007}" type="slidenum">
              <a:rPr lang="en-US"/>
              <a:pPr/>
              <a:t>1</a:t>
            </a:fld>
            <a:endParaRPr lang="en-US"/>
          </a:p>
        </p:txBody>
      </p:sp>
      <p:sp>
        <p:nvSpPr>
          <p:cNvPr id="130050" name="Rectangle 2"/>
          <p:cNvSpPr>
            <a:spLocks noGrp="1" noRot="1" noChangeAspect="1" noChangeArrowheads="1" noTextEdit="1"/>
          </p:cNvSpPr>
          <p:nvPr>
            <p:ph type="sldImg"/>
          </p:nvPr>
        </p:nvSpPr>
        <p:spPr>
          <a:xfrm>
            <a:off x="433388" y="698500"/>
            <a:ext cx="6056312" cy="3408363"/>
          </a:xfrm>
          <a:ln/>
        </p:spPr>
      </p:sp>
      <p:sp>
        <p:nvSpPr>
          <p:cNvPr id="130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4100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10</a:t>
            </a:fld>
            <a:endParaRPr lang="en-US"/>
          </a:p>
        </p:txBody>
      </p:sp>
    </p:spTree>
    <p:extLst>
      <p:ext uri="{BB962C8B-B14F-4D97-AF65-F5344CB8AC3E}">
        <p14:creationId xmlns:p14="http://schemas.microsoft.com/office/powerpoint/2010/main" val="82528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11</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What kinds of memory are needed? This depends on how that data will be used.</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12</a:t>
            </a:fld>
            <a:endParaRPr lang="en-US"/>
          </a:p>
        </p:txBody>
      </p:sp>
    </p:spTree>
    <p:extLst>
      <p:ext uri="{BB962C8B-B14F-4D97-AF65-F5344CB8AC3E}">
        <p14:creationId xmlns:p14="http://schemas.microsoft.com/office/powerpoint/2010/main" val="1419591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Will the information change?</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13</a:t>
            </a:fld>
            <a:endParaRPr lang="en-US"/>
          </a:p>
        </p:txBody>
      </p:sp>
    </p:spTree>
    <p:extLst>
      <p:ext uri="{BB962C8B-B14F-4D97-AF65-F5344CB8AC3E}">
        <p14:creationId xmlns:p14="http://schemas.microsoft.com/office/powerpoint/2010/main" val="1419591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How long does the data need to exist?</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14</a:t>
            </a:fld>
            <a:endParaRPr lang="en-US"/>
          </a:p>
        </p:txBody>
      </p:sp>
    </p:spTree>
    <p:extLst>
      <p:ext uri="{BB962C8B-B14F-4D97-AF65-F5344CB8AC3E}">
        <p14:creationId xmlns:p14="http://schemas.microsoft.com/office/powerpoint/2010/main" val="1419591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Here we see how different parts of the program lead to memory use in different sections of RAM and</a:t>
            </a:r>
            <a:r>
              <a:rPr lang="en-US" baseline="0" dirty="0" smtClean="0"/>
              <a:t> flash ROM.</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15</a:t>
            </a:fld>
            <a:endParaRPr lang="en-US"/>
          </a:p>
        </p:txBody>
      </p:sp>
    </p:spTree>
    <p:extLst>
      <p:ext uri="{BB962C8B-B14F-4D97-AF65-F5344CB8AC3E}">
        <p14:creationId xmlns:p14="http://schemas.microsoft.com/office/powerpoint/2010/main" val="1808499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Activation</a:t>
            </a:r>
            <a:r>
              <a:rPr lang="en-US" baseline="0" dirty="0" smtClean="0"/>
              <a:t> records are used to keep track of information needed for each function which has started executing but not completed yet.</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16</a:t>
            </a:fld>
            <a:endParaRPr lang="en-US"/>
          </a:p>
        </p:txBody>
      </p:sp>
    </p:spTree>
    <p:extLst>
      <p:ext uri="{BB962C8B-B14F-4D97-AF65-F5344CB8AC3E}">
        <p14:creationId xmlns:p14="http://schemas.microsoft.com/office/powerpoint/2010/main" val="1518085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17</a:t>
            </a:fld>
            <a:endParaRPr lang="en-US"/>
          </a:p>
        </p:txBody>
      </p:sp>
    </p:spTree>
    <p:extLst>
      <p:ext uri="{BB962C8B-B14F-4D97-AF65-F5344CB8AC3E}">
        <p14:creationId xmlns:p14="http://schemas.microsoft.com/office/powerpoint/2010/main" val="2473833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18</a:t>
            </a:fld>
            <a:endParaRPr lang="en-US"/>
          </a:p>
        </p:txBody>
      </p:sp>
    </p:spTree>
    <p:extLst>
      <p:ext uri="{BB962C8B-B14F-4D97-AF65-F5344CB8AC3E}">
        <p14:creationId xmlns:p14="http://schemas.microsoft.com/office/powerpoint/2010/main" val="2892148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Here we see how different parts of the program lead to memory use in different sections of RAM and</a:t>
            </a:r>
            <a:r>
              <a:rPr lang="en-US" baseline="0" dirty="0" smtClean="0"/>
              <a:t> flash ROM.</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19</a:t>
            </a:fld>
            <a:endParaRPr lang="en-US"/>
          </a:p>
        </p:txBody>
      </p:sp>
    </p:spTree>
    <p:extLst>
      <p:ext uri="{BB962C8B-B14F-4D97-AF65-F5344CB8AC3E}">
        <p14:creationId xmlns:p14="http://schemas.microsoft.com/office/powerpoint/2010/main" val="244434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a:t>
            </a:fld>
            <a:endParaRPr lang="en-US"/>
          </a:p>
        </p:txBody>
      </p:sp>
    </p:spTree>
    <p:extLst>
      <p:ext uri="{BB962C8B-B14F-4D97-AF65-F5344CB8AC3E}">
        <p14:creationId xmlns:p14="http://schemas.microsoft.com/office/powerpoint/2010/main" val="59295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20</a:t>
            </a:fld>
            <a:endParaRPr lang="en-US"/>
          </a:p>
        </p:txBody>
      </p:sp>
    </p:spTree>
    <p:extLst>
      <p:ext uri="{BB962C8B-B14F-4D97-AF65-F5344CB8AC3E}">
        <p14:creationId xmlns:p14="http://schemas.microsoft.com/office/powerpoint/2010/main" val="2851613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21</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22</a:t>
            </a:fld>
            <a:endParaRPr lang="en-US"/>
          </a:p>
        </p:txBody>
      </p:sp>
    </p:spTree>
    <p:extLst>
      <p:ext uri="{BB962C8B-B14F-4D97-AF65-F5344CB8AC3E}">
        <p14:creationId xmlns:p14="http://schemas.microsoft.com/office/powerpoint/2010/main" val="645560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23</a:t>
            </a:fld>
            <a:endParaRPr lang="en-US"/>
          </a:p>
        </p:txBody>
      </p:sp>
    </p:spTree>
    <p:extLst>
      <p:ext uri="{BB962C8B-B14F-4D97-AF65-F5344CB8AC3E}">
        <p14:creationId xmlns:p14="http://schemas.microsoft.com/office/powerpoint/2010/main" val="1433265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24</a:t>
            </a:fld>
            <a:endParaRPr lang="en-US"/>
          </a:p>
        </p:txBody>
      </p:sp>
    </p:spTree>
    <p:extLst>
      <p:ext uri="{BB962C8B-B14F-4D97-AF65-F5344CB8AC3E}">
        <p14:creationId xmlns:p14="http://schemas.microsoft.com/office/powerpoint/2010/main" val="645560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25</a:t>
            </a:fld>
            <a:endParaRPr lang="en-US"/>
          </a:p>
        </p:txBody>
      </p:sp>
    </p:spTree>
    <p:extLst>
      <p:ext uri="{BB962C8B-B14F-4D97-AF65-F5344CB8AC3E}">
        <p14:creationId xmlns:p14="http://schemas.microsoft.com/office/powerpoint/2010/main" val="1303882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Function</a:t>
            </a:r>
            <a:r>
              <a:rPr lang="en-US" baseline="0" dirty="0" smtClean="0"/>
              <a:t> m</a:t>
            </a:r>
            <a:r>
              <a:rPr lang="en-US" dirty="0" smtClean="0"/>
              <a:t>ain calls function a, which calls function b, which calls function c. The call</a:t>
            </a:r>
            <a:r>
              <a:rPr lang="en-US" baseline="0" dirty="0" smtClean="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26</a:t>
            </a:fld>
            <a:endParaRPr lang="en-US"/>
          </a:p>
        </p:txBody>
      </p:sp>
    </p:spTree>
    <p:extLst>
      <p:ext uri="{BB962C8B-B14F-4D97-AF65-F5344CB8AC3E}">
        <p14:creationId xmlns:p14="http://schemas.microsoft.com/office/powerpoint/2010/main" val="1518085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27</a:t>
            </a:fld>
            <a:endParaRPr lang="en-US"/>
          </a:p>
        </p:txBody>
      </p:sp>
    </p:spTree>
    <p:extLst>
      <p:ext uri="{BB962C8B-B14F-4D97-AF65-F5344CB8AC3E}">
        <p14:creationId xmlns:p14="http://schemas.microsoft.com/office/powerpoint/2010/main" val="1303882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28</a:t>
            </a:fld>
            <a:endParaRPr lang="en-US"/>
          </a:p>
        </p:txBody>
      </p:sp>
    </p:spTree>
    <p:extLst>
      <p:ext uri="{BB962C8B-B14F-4D97-AF65-F5344CB8AC3E}">
        <p14:creationId xmlns:p14="http://schemas.microsoft.com/office/powerpoint/2010/main" val="1303882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29</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433388" y="698500"/>
            <a:ext cx="6056312" cy="3408363"/>
          </a:xfrm>
          <a:ln/>
        </p:spPr>
      </p:sp>
      <p:sp>
        <p:nvSpPr>
          <p:cNvPr id="40963" name="Notes Placeholder 2"/>
          <p:cNvSpPr>
            <a:spLocks noGrp="1"/>
          </p:cNvSpPr>
          <p:nvPr>
            <p:ph type="body" idx="1"/>
          </p:nvPr>
        </p:nvSpPr>
        <p:spPr>
          <a:noFill/>
        </p:spPr>
        <p:txBody>
          <a:bodyPr/>
          <a:lstStyle/>
          <a:p>
            <a:endParaRPr lang="en-US" smtClean="0"/>
          </a:p>
        </p:txBody>
      </p:sp>
      <p:sp>
        <p:nvSpPr>
          <p:cNvPr id="40964"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653" indent="-285636">
              <a:defRPr sz="2400">
                <a:solidFill>
                  <a:schemeClr val="tx1"/>
                </a:solidFill>
                <a:latin typeface="Times New Roman" pitchFamily="18" charset="0"/>
              </a:defRPr>
            </a:lvl2pPr>
            <a:lvl3pPr marL="1142543" indent="-228509">
              <a:defRPr sz="2400">
                <a:solidFill>
                  <a:schemeClr val="tx1"/>
                </a:solidFill>
                <a:latin typeface="Times New Roman" pitchFamily="18" charset="0"/>
              </a:defRPr>
            </a:lvl3pPr>
            <a:lvl4pPr marL="1599560" indent="-228509">
              <a:defRPr sz="2400">
                <a:solidFill>
                  <a:schemeClr val="tx1"/>
                </a:solidFill>
                <a:latin typeface="Times New Roman" pitchFamily="18" charset="0"/>
              </a:defRPr>
            </a:lvl4pPr>
            <a:lvl5pPr marL="2056577" indent="-228509">
              <a:defRPr sz="2400">
                <a:solidFill>
                  <a:schemeClr val="tx1"/>
                </a:solidFill>
                <a:latin typeface="Times New Roman" pitchFamily="18" charset="0"/>
              </a:defRPr>
            </a:lvl5pPr>
            <a:lvl6pPr marL="2513594" indent="-228509" eaLnBrk="0" fontAlgn="base" hangingPunct="0">
              <a:spcBef>
                <a:spcPct val="0"/>
              </a:spcBef>
              <a:spcAft>
                <a:spcPct val="0"/>
              </a:spcAft>
              <a:defRPr sz="2400">
                <a:solidFill>
                  <a:schemeClr val="tx1"/>
                </a:solidFill>
                <a:latin typeface="Times New Roman" pitchFamily="18" charset="0"/>
              </a:defRPr>
            </a:lvl6pPr>
            <a:lvl7pPr marL="2970611" indent="-228509" eaLnBrk="0" fontAlgn="base" hangingPunct="0">
              <a:spcBef>
                <a:spcPct val="0"/>
              </a:spcBef>
              <a:spcAft>
                <a:spcPct val="0"/>
              </a:spcAft>
              <a:defRPr sz="2400">
                <a:solidFill>
                  <a:schemeClr val="tx1"/>
                </a:solidFill>
                <a:latin typeface="Times New Roman" pitchFamily="18" charset="0"/>
              </a:defRPr>
            </a:lvl7pPr>
            <a:lvl8pPr marL="3427628" indent="-228509" eaLnBrk="0" fontAlgn="base" hangingPunct="0">
              <a:spcBef>
                <a:spcPct val="0"/>
              </a:spcBef>
              <a:spcAft>
                <a:spcPct val="0"/>
              </a:spcAft>
              <a:defRPr sz="2400">
                <a:solidFill>
                  <a:schemeClr val="tx1"/>
                </a:solidFill>
                <a:latin typeface="Times New Roman" pitchFamily="18" charset="0"/>
              </a:defRPr>
            </a:lvl8pPr>
            <a:lvl9pPr marL="3884646" indent="-228509" eaLnBrk="0" fontAlgn="base" hangingPunct="0">
              <a:spcBef>
                <a:spcPct val="0"/>
              </a:spcBef>
              <a:spcAft>
                <a:spcPct val="0"/>
              </a:spcAft>
              <a:defRPr sz="2400">
                <a:solidFill>
                  <a:schemeClr val="tx1"/>
                </a:solidFill>
                <a:latin typeface="Times New Roman" pitchFamily="18" charset="0"/>
              </a:defRPr>
            </a:lvl9pPr>
          </a:lstStyle>
          <a:p>
            <a:fld id="{D4EFAB8C-FD1D-456F-8D06-1DFFBE55B839}" type="slidenum">
              <a:rPr lang="en-US" sz="1200"/>
              <a:pPr/>
              <a:t>3</a:t>
            </a:fld>
            <a:endParaRPr lang="en-US" sz="1200"/>
          </a:p>
        </p:txBody>
      </p:sp>
    </p:spTree>
    <p:extLst>
      <p:ext uri="{BB962C8B-B14F-4D97-AF65-F5344CB8AC3E}">
        <p14:creationId xmlns:p14="http://schemas.microsoft.com/office/powerpoint/2010/main" val="2353388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30</a:t>
            </a:fld>
            <a:endParaRPr lang="en-US"/>
          </a:p>
        </p:txBody>
      </p:sp>
    </p:spTree>
    <p:extLst>
      <p:ext uri="{BB962C8B-B14F-4D97-AF65-F5344CB8AC3E}">
        <p14:creationId xmlns:p14="http://schemas.microsoft.com/office/powerpoint/2010/main" val="4498064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31</a:t>
            </a:fld>
            <a:endParaRPr lang="en-US"/>
          </a:p>
        </p:txBody>
      </p:sp>
    </p:spTree>
    <p:extLst>
      <p:ext uri="{BB962C8B-B14F-4D97-AF65-F5344CB8AC3E}">
        <p14:creationId xmlns:p14="http://schemas.microsoft.com/office/powerpoint/2010/main" val="1033348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32</a:t>
            </a:fld>
            <a:endParaRPr lang="en-US"/>
          </a:p>
        </p:txBody>
      </p:sp>
    </p:spTree>
    <p:extLst>
      <p:ext uri="{BB962C8B-B14F-4D97-AF65-F5344CB8AC3E}">
        <p14:creationId xmlns:p14="http://schemas.microsoft.com/office/powerpoint/2010/main" val="3395758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R2 contains</a:t>
            </a:r>
            <a:r>
              <a:rPr lang="en-US" baseline="0" dirty="0" smtClean="0"/>
              <a:t> n</a:t>
            </a:r>
          </a:p>
          <a:p>
            <a:r>
              <a:rPr lang="en-US" baseline="0" dirty="0" smtClean="0"/>
              <a:t>R3 contains buff3[n][0]</a:t>
            </a:r>
          </a:p>
          <a:p>
            <a:r>
              <a:rPr lang="en-US" baseline="0" dirty="0" smtClean="0"/>
              <a:t>R1 contains j</a:t>
            </a:r>
          </a:p>
        </p:txBody>
      </p:sp>
      <p:sp>
        <p:nvSpPr>
          <p:cNvPr id="4" name="Slide Number Placeholder 3"/>
          <p:cNvSpPr>
            <a:spLocks noGrp="1"/>
          </p:cNvSpPr>
          <p:nvPr>
            <p:ph type="sldNum" sz="quarter" idx="10"/>
          </p:nvPr>
        </p:nvSpPr>
        <p:spPr/>
        <p:txBody>
          <a:bodyPr/>
          <a:lstStyle/>
          <a:p>
            <a:fld id="{E0EF0128-BE69-46F8-8B53-F084BE844DB1}" type="slidenum">
              <a:rPr lang="en-US" smtClean="0"/>
              <a:pPr/>
              <a:t>33</a:t>
            </a:fld>
            <a:endParaRPr lang="en-US"/>
          </a:p>
        </p:txBody>
      </p:sp>
    </p:spTree>
    <p:extLst>
      <p:ext uri="{BB962C8B-B14F-4D97-AF65-F5344CB8AC3E}">
        <p14:creationId xmlns:p14="http://schemas.microsoft.com/office/powerpoint/2010/main" val="41007867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34</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35</a:t>
            </a:fld>
            <a:endParaRPr lang="en-US"/>
          </a:p>
        </p:txBody>
      </p:sp>
    </p:spTree>
    <p:extLst>
      <p:ext uri="{BB962C8B-B14F-4D97-AF65-F5344CB8AC3E}">
        <p14:creationId xmlns:p14="http://schemas.microsoft.com/office/powerpoint/2010/main" val="28161914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36</a:t>
            </a:fld>
            <a:endParaRPr lang="en-US"/>
          </a:p>
        </p:txBody>
      </p:sp>
    </p:spTree>
    <p:extLst>
      <p:ext uri="{BB962C8B-B14F-4D97-AF65-F5344CB8AC3E}">
        <p14:creationId xmlns:p14="http://schemas.microsoft.com/office/powerpoint/2010/main" val="36770982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37</a:t>
            </a:fld>
            <a:endParaRPr lang="en-US"/>
          </a:p>
        </p:txBody>
      </p:sp>
    </p:spTree>
    <p:extLst>
      <p:ext uri="{BB962C8B-B14F-4D97-AF65-F5344CB8AC3E}">
        <p14:creationId xmlns:p14="http://schemas.microsoft.com/office/powerpoint/2010/main" val="33085425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Stack grows</a:t>
            </a:r>
            <a:r>
              <a:rPr lang="en-US" baseline="0" dirty="0" smtClean="0"/>
              <a:t> as space is used or allocated in steps 2 and 3.</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38</a:t>
            </a:fld>
            <a:endParaRPr lang="en-US"/>
          </a:p>
        </p:txBody>
      </p:sp>
    </p:spTree>
    <p:extLst>
      <p:ext uri="{BB962C8B-B14F-4D97-AF65-F5344CB8AC3E}">
        <p14:creationId xmlns:p14="http://schemas.microsoft.com/office/powerpoint/2010/main" val="3406308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Stack shrinks as space</a:t>
            </a:r>
            <a:r>
              <a:rPr lang="en-US" baseline="0" dirty="0" smtClean="0"/>
              <a:t> </a:t>
            </a:r>
            <a:r>
              <a:rPr lang="en-US" dirty="0" smtClean="0"/>
              <a:t>is released in steps 2</a:t>
            </a:r>
            <a:r>
              <a:rPr lang="en-US" baseline="0" dirty="0" smtClean="0"/>
              <a:t> and </a:t>
            </a:r>
            <a:r>
              <a:rPr lang="en-US" dirty="0" smtClean="0"/>
              <a:t>3.</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39</a:t>
            </a:fld>
            <a:endParaRPr lang="en-US"/>
          </a:p>
        </p:txBody>
      </p:sp>
    </p:spTree>
    <p:extLst>
      <p:ext uri="{BB962C8B-B14F-4D97-AF65-F5344CB8AC3E}">
        <p14:creationId xmlns:p14="http://schemas.microsoft.com/office/powerpoint/2010/main" val="3406308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433388" y="698500"/>
            <a:ext cx="6056312" cy="3408363"/>
          </a:xfrm>
          <a:ln/>
        </p:spPr>
      </p:sp>
      <p:sp>
        <p:nvSpPr>
          <p:cNvPr id="41987" name="Notes Placeholder 2"/>
          <p:cNvSpPr>
            <a:spLocks noGrp="1"/>
          </p:cNvSpPr>
          <p:nvPr>
            <p:ph type="body" idx="1"/>
          </p:nvPr>
        </p:nvSpPr>
        <p:spPr>
          <a:noFill/>
        </p:spPr>
        <p:txBody>
          <a:bodyPr/>
          <a:lstStyle/>
          <a:p>
            <a:r>
              <a:rPr lang="en-US" dirty="0" smtClean="0"/>
              <a:t>In contrast</a:t>
            </a:r>
            <a:r>
              <a:rPr lang="en-US" baseline="0" dirty="0" smtClean="0"/>
              <a:t> </a:t>
            </a:r>
            <a:r>
              <a:rPr lang="en-US" dirty="0" smtClean="0"/>
              <a:t>with the programmer’s view, the</a:t>
            </a:r>
            <a:r>
              <a:rPr lang="en-US" baseline="0" dirty="0" smtClean="0"/>
              <a:t> processor has a limited set of capabilities and treats most things as numbers. Parts of the software tool chain (the compiler and assembler) translate the program’s source code into object code which the processor can execute.</a:t>
            </a:r>
            <a:endParaRPr lang="en-US" dirty="0" smtClean="0"/>
          </a:p>
        </p:txBody>
      </p:sp>
      <p:sp>
        <p:nvSpPr>
          <p:cNvPr id="4198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653" indent="-285636">
              <a:defRPr sz="2400">
                <a:solidFill>
                  <a:schemeClr val="tx1"/>
                </a:solidFill>
                <a:latin typeface="Times New Roman" pitchFamily="18" charset="0"/>
              </a:defRPr>
            </a:lvl2pPr>
            <a:lvl3pPr marL="1142543" indent="-228509">
              <a:defRPr sz="2400">
                <a:solidFill>
                  <a:schemeClr val="tx1"/>
                </a:solidFill>
                <a:latin typeface="Times New Roman" pitchFamily="18" charset="0"/>
              </a:defRPr>
            </a:lvl3pPr>
            <a:lvl4pPr marL="1599560" indent="-228509">
              <a:defRPr sz="2400">
                <a:solidFill>
                  <a:schemeClr val="tx1"/>
                </a:solidFill>
                <a:latin typeface="Times New Roman" pitchFamily="18" charset="0"/>
              </a:defRPr>
            </a:lvl4pPr>
            <a:lvl5pPr marL="2056577" indent="-228509">
              <a:defRPr sz="2400">
                <a:solidFill>
                  <a:schemeClr val="tx1"/>
                </a:solidFill>
                <a:latin typeface="Times New Roman" pitchFamily="18" charset="0"/>
              </a:defRPr>
            </a:lvl5pPr>
            <a:lvl6pPr marL="2513594" indent="-228509" eaLnBrk="0" fontAlgn="base" hangingPunct="0">
              <a:spcBef>
                <a:spcPct val="0"/>
              </a:spcBef>
              <a:spcAft>
                <a:spcPct val="0"/>
              </a:spcAft>
              <a:defRPr sz="2400">
                <a:solidFill>
                  <a:schemeClr val="tx1"/>
                </a:solidFill>
                <a:latin typeface="Times New Roman" pitchFamily="18" charset="0"/>
              </a:defRPr>
            </a:lvl6pPr>
            <a:lvl7pPr marL="2970611" indent="-228509" eaLnBrk="0" fontAlgn="base" hangingPunct="0">
              <a:spcBef>
                <a:spcPct val="0"/>
              </a:spcBef>
              <a:spcAft>
                <a:spcPct val="0"/>
              </a:spcAft>
              <a:defRPr sz="2400">
                <a:solidFill>
                  <a:schemeClr val="tx1"/>
                </a:solidFill>
                <a:latin typeface="Times New Roman" pitchFamily="18" charset="0"/>
              </a:defRPr>
            </a:lvl7pPr>
            <a:lvl8pPr marL="3427628" indent="-228509" eaLnBrk="0" fontAlgn="base" hangingPunct="0">
              <a:spcBef>
                <a:spcPct val="0"/>
              </a:spcBef>
              <a:spcAft>
                <a:spcPct val="0"/>
              </a:spcAft>
              <a:defRPr sz="2400">
                <a:solidFill>
                  <a:schemeClr val="tx1"/>
                </a:solidFill>
                <a:latin typeface="Times New Roman" pitchFamily="18" charset="0"/>
              </a:defRPr>
            </a:lvl8pPr>
            <a:lvl9pPr marL="3884646" indent="-228509" eaLnBrk="0" fontAlgn="base" hangingPunct="0">
              <a:spcBef>
                <a:spcPct val="0"/>
              </a:spcBef>
              <a:spcAft>
                <a:spcPct val="0"/>
              </a:spcAft>
              <a:defRPr sz="2400">
                <a:solidFill>
                  <a:schemeClr val="tx1"/>
                </a:solidFill>
                <a:latin typeface="Times New Roman" pitchFamily="18" charset="0"/>
              </a:defRPr>
            </a:lvl9pPr>
          </a:lstStyle>
          <a:p>
            <a:fld id="{E52FC1CD-A778-4784-B508-A15C6A80C60D}" type="slidenum">
              <a:rPr lang="en-US" sz="1200"/>
              <a:pPr/>
              <a:t>4</a:t>
            </a:fld>
            <a:endParaRPr lang="en-US" sz="1200"/>
          </a:p>
        </p:txBody>
      </p:sp>
    </p:spTree>
    <p:extLst>
      <p:ext uri="{BB962C8B-B14F-4D97-AF65-F5344CB8AC3E}">
        <p14:creationId xmlns:p14="http://schemas.microsoft.com/office/powerpoint/2010/main" val="3983222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40</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41</a:t>
            </a:fld>
            <a:endParaRPr lang="en-US"/>
          </a:p>
        </p:txBody>
      </p:sp>
    </p:spTree>
    <p:extLst>
      <p:ext uri="{BB962C8B-B14F-4D97-AF65-F5344CB8AC3E}">
        <p14:creationId xmlns:p14="http://schemas.microsoft.com/office/powerpoint/2010/main" val="7087254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Registers r0 through r3 are used to pass arguments.</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42</a:t>
            </a:fld>
            <a:endParaRPr lang="en-US"/>
          </a:p>
        </p:txBody>
      </p:sp>
    </p:spTree>
    <p:extLst>
      <p:ext uri="{BB962C8B-B14F-4D97-AF65-F5344CB8AC3E}">
        <p14:creationId xmlns:p14="http://schemas.microsoft.com/office/powerpoint/2010/main" val="8252837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43</a:t>
            </a:fld>
            <a:endParaRPr lang="en-US"/>
          </a:p>
        </p:txBody>
      </p:sp>
    </p:spTree>
    <p:extLst>
      <p:ext uri="{BB962C8B-B14F-4D97-AF65-F5344CB8AC3E}">
        <p14:creationId xmlns:p14="http://schemas.microsoft.com/office/powerpoint/2010/main" val="7087254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Let’s look at an example of how a function (fun2) calls another (fun3) and uses its return value. First the arguments are copied into r0 – r3, and then fun3</a:t>
            </a:r>
            <a:r>
              <a:rPr lang="en-US" baseline="0" dirty="0" smtClean="0"/>
              <a:t> </a:t>
            </a:r>
            <a:r>
              <a:rPr lang="en-US" dirty="0" smtClean="0"/>
              <a:t>is called. After it returns,</a:t>
            </a:r>
            <a:r>
              <a:rPr lang="en-US" baseline="0" dirty="0" smtClean="0"/>
              <a:t> the result is in r0.</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44</a:t>
            </a:fld>
            <a:endParaRPr lang="en-US"/>
          </a:p>
        </p:txBody>
      </p:sp>
    </p:spTree>
    <p:extLst>
      <p:ext uri="{BB962C8B-B14F-4D97-AF65-F5344CB8AC3E}">
        <p14:creationId xmlns:p14="http://schemas.microsoft.com/office/powerpoint/2010/main" val="38161303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Here we see how function fun3 uses the arguments and returns the result (the product of the arguments).</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45</a:t>
            </a:fld>
            <a:endParaRPr lang="en-US"/>
          </a:p>
        </p:txBody>
      </p:sp>
    </p:spTree>
    <p:extLst>
      <p:ext uri="{BB962C8B-B14F-4D97-AF65-F5344CB8AC3E}">
        <p14:creationId xmlns:p14="http://schemas.microsoft.com/office/powerpoint/2010/main" val="3816130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653" indent="-285636">
              <a:defRPr sz="2400">
                <a:solidFill>
                  <a:schemeClr val="tx1"/>
                </a:solidFill>
                <a:latin typeface="Times New Roman" pitchFamily="18" charset="0"/>
              </a:defRPr>
            </a:lvl2pPr>
            <a:lvl3pPr marL="1142543" indent="-228509">
              <a:defRPr sz="2400">
                <a:solidFill>
                  <a:schemeClr val="tx1"/>
                </a:solidFill>
                <a:latin typeface="Times New Roman" pitchFamily="18" charset="0"/>
              </a:defRPr>
            </a:lvl3pPr>
            <a:lvl4pPr marL="1599560" indent="-228509">
              <a:defRPr sz="2400">
                <a:solidFill>
                  <a:schemeClr val="tx1"/>
                </a:solidFill>
                <a:latin typeface="Times New Roman" pitchFamily="18" charset="0"/>
              </a:defRPr>
            </a:lvl4pPr>
            <a:lvl5pPr marL="2056577" indent="-228509">
              <a:defRPr sz="2400">
                <a:solidFill>
                  <a:schemeClr val="tx1"/>
                </a:solidFill>
                <a:latin typeface="Times New Roman" pitchFamily="18" charset="0"/>
              </a:defRPr>
            </a:lvl5pPr>
            <a:lvl6pPr marL="2513594" indent="-228509" eaLnBrk="0" fontAlgn="base" hangingPunct="0">
              <a:spcBef>
                <a:spcPct val="0"/>
              </a:spcBef>
              <a:spcAft>
                <a:spcPct val="0"/>
              </a:spcAft>
              <a:defRPr sz="2400">
                <a:solidFill>
                  <a:schemeClr val="tx1"/>
                </a:solidFill>
                <a:latin typeface="Times New Roman" pitchFamily="18" charset="0"/>
              </a:defRPr>
            </a:lvl6pPr>
            <a:lvl7pPr marL="2970611" indent="-228509" eaLnBrk="0" fontAlgn="base" hangingPunct="0">
              <a:spcBef>
                <a:spcPct val="0"/>
              </a:spcBef>
              <a:spcAft>
                <a:spcPct val="0"/>
              </a:spcAft>
              <a:defRPr sz="2400">
                <a:solidFill>
                  <a:schemeClr val="tx1"/>
                </a:solidFill>
                <a:latin typeface="Times New Roman" pitchFamily="18" charset="0"/>
              </a:defRPr>
            </a:lvl7pPr>
            <a:lvl8pPr marL="3427628" indent="-228509" eaLnBrk="0" fontAlgn="base" hangingPunct="0">
              <a:spcBef>
                <a:spcPct val="0"/>
              </a:spcBef>
              <a:spcAft>
                <a:spcPct val="0"/>
              </a:spcAft>
              <a:defRPr sz="2400">
                <a:solidFill>
                  <a:schemeClr val="tx1"/>
                </a:solidFill>
                <a:latin typeface="Times New Roman" pitchFamily="18" charset="0"/>
              </a:defRPr>
            </a:lvl8pPr>
            <a:lvl9pPr marL="3884646" indent="-228509" eaLnBrk="0" fontAlgn="base" hangingPunct="0">
              <a:spcBef>
                <a:spcPct val="0"/>
              </a:spcBef>
              <a:spcAft>
                <a:spcPct val="0"/>
              </a:spcAft>
              <a:defRPr sz="2400">
                <a:solidFill>
                  <a:schemeClr val="tx1"/>
                </a:solidFill>
                <a:latin typeface="Times New Roman" pitchFamily="18" charset="0"/>
              </a:defRPr>
            </a:lvl9pPr>
          </a:lstStyle>
          <a:p>
            <a:fld id="{6D76208E-BF37-4813-9A0E-AD14916A4CF2}" type="slidenum">
              <a:rPr lang="en-US" sz="1100"/>
              <a:pPr/>
              <a:t>5</a:t>
            </a:fld>
            <a:endParaRPr lang="en-US" sz="1100"/>
          </a:p>
        </p:txBody>
      </p:sp>
      <p:sp>
        <p:nvSpPr>
          <p:cNvPr id="43011" name="Rectangle 2"/>
          <p:cNvSpPr>
            <a:spLocks noGrp="1" noRot="1" noChangeAspect="1" noChangeArrowheads="1" noTextEdit="1"/>
          </p:cNvSpPr>
          <p:nvPr>
            <p:ph type="sldImg"/>
          </p:nvPr>
        </p:nvSpPr>
        <p:spPr>
          <a:xfrm>
            <a:off x="433388" y="698500"/>
            <a:ext cx="6056312" cy="3408363"/>
          </a:xfrm>
          <a:ln/>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These three tools work in sequence to translate the program. We will focus on translation</a:t>
            </a:r>
            <a:r>
              <a:rPr lang="en-US" baseline="0" dirty="0" smtClean="0"/>
              <a:t> from source code to object code, which the compiler performs.</a:t>
            </a:r>
            <a:endParaRPr lang="en-US" dirty="0" smtClean="0"/>
          </a:p>
        </p:txBody>
      </p:sp>
    </p:spTree>
    <p:extLst>
      <p:ext uri="{BB962C8B-B14F-4D97-AF65-F5344CB8AC3E}">
        <p14:creationId xmlns:p14="http://schemas.microsoft.com/office/powerpoint/2010/main" val="3003022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6</a:t>
            </a:fld>
            <a:endParaRPr lang="en-US"/>
          </a:p>
        </p:txBody>
      </p:sp>
    </p:spTree>
    <p:extLst>
      <p:ext uri="{BB962C8B-B14F-4D97-AF65-F5344CB8AC3E}">
        <p14:creationId xmlns:p14="http://schemas.microsoft.com/office/powerpoint/2010/main" val="47196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The</a:t>
            </a:r>
            <a:r>
              <a:rPr lang="en-US" baseline="0" dirty="0" smtClean="0"/>
              <a:t> tools of the software development </a:t>
            </a:r>
            <a:r>
              <a:rPr lang="en-US" baseline="0" dirty="0" err="1" smtClean="0"/>
              <a:t>toolchain</a:t>
            </a:r>
            <a:r>
              <a:rPr lang="en-US" baseline="0" dirty="0" smtClean="0"/>
              <a:t> must follow certain rules to ensure that code developed separately can work together properly. There are several interface standards.</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7</a:t>
            </a:fld>
            <a:endParaRPr lang="en-US"/>
          </a:p>
        </p:txBody>
      </p:sp>
    </p:spTree>
    <p:extLst>
      <p:ext uri="{BB962C8B-B14F-4D97-AF65-F5344CB8AC3E}">
        <p14:creationId xmlns:p14="http://schemas.microsoft.com/office/powerpoint/2010/main" val="89739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8</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9</a:t>
            </a:fld>
            <a:endParaRPr lang="en-US"/>
          </a:p>
        </p:txBody>
      </p:sp>
    </p:spTree>
    <p:extLst>
      <p:ext uri="{BB962C8B-B14F-4D97-AF65-F5344CB8AC3E}">
        <p14:creationId xmlns:p14="http://schemas.microsoft.com/office/powerpoint/2010/main" val="281619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gray">
          <a:xfrm>
            <a:off x="0" y="6364288"/>
            <a:ext cx="12187238" cy="0"/>
          </a:xfrm>
          <a:prstGeom prst="line">
            <a:avLst/>
          </a:prstGeom>
          <a:noFill/>
          <a:ln w="19050">
            <a:solidFill>
              <a:schemeClr val="bg2"/>
            </a:solidFill>
            <a:round/>
            <a:headEnd/>
            <a:tailEnd/>
          </a:ln>
          <a:effectLst/>
        </p:spPr>
        <p:txBody>
          <a:bodyPr lIns="80167" tIns="40084" rIns="80167" bIns="40084" anchor="ctr"/>
          <a:lstStyle/>
          <a:p>
            <a:pPr>
              <a:defRPr/>
            </a:pPr>
            <a:endParaRPr lang="en-GB">
              <a:latin typeface="Arial" pitchFamily="34" charset="0"/>
            </a:endParaRPr>
          </a:p>
        </p:txBody>
      </p:sp>
      <p:sp>
        <p:nvSpPr>
          <p:cNvPr id="4" name="Rectangle 4"/>
          <p:cNvSpPr>
            <a:spLocks noChangeArrowheads="1"/>
          </p:cNvSpPr>
          <p:nvPr/>
        </p:nvSpPr>
        <p:spPr bwMode="invGray">
          <a:xfrm>
            <a:off x="9792107"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907B36F5-0D9A-4D83-AE4B-C8B5FD6D4AF1}"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1491" name="Rectangle 3"/>
          <p:cNvSpPr>
            <a:spLocks noGrp="1" noChangeArrowheads="1"/>
          </p:cNvSpPr>
          <p:nvPr>
            <p:ph type="ctrTitle"/>
          </p:nvPr>
        </p:nvSpPr>
        <p:spPr bwMode="gray">
          <a:xfrm>
            <a:off x="1237768" y="2017714"/>
            <a:ext cx="9779412" cy="1411287"/>
          </a:xfrm>
          <a:solidFill>
            <a:schemeClr val="bg1"/>
          </a:solidFill>
        </p:spPr>
        <p:txBody>
          <a:bodyPr lIns="0" tIns="0" rIns="0" bIns="0" anchor="t"/>
          <a:lstStyle>
            <a:lvl1pPr algn="ctr">
              <a:defRPr sz="4600"/>
            </a:lvl1pPr>
          </a:lstStyle>
          <a:p>
            <a:r>
              <a:rPr lang="en-US" smtClean="0"/>
              <a:t>Click to edit Master title style</a:t>
            </a:r>
            <a:endParaRPr lang="en-GB"/>
          </a:p>
        </p:txBody>
      </p:sp>
      <p:sp>
        <p:nvSpPr>
          <p:cNvPr id="5" name="Text Box 7"/>
          <p:cNvSpPr txBox="1">
            <a:spLocks noChangeArrowheads="1"/>
          </p:cNvSpPr>
          <p:nvPr/>
        </p:nvSpPr>
        <p:spPr bwMode="invGray">
          <a:xfrm>
            <a:off x="406241" y="6400801"/>
            <a:ext cx="304681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smtClean="0">
                <a:solidFill>
                  <a:schemeClr val="bg1"/>
                </a:solidFill>
                <a:latin typeface="Arial" pitchFamily="34" charset="0"/>
              </a:rPr>
              <a:t>ARM University</a:t>
            </a:r>
            <a:r>
              <a:rPr lang="en-GB" sz="1100" baseline="0" dirty="0" smtClean="0">
                <a:solidFill>
                  <a:schemeClr val="bg1"/>
                </a:solidFill>
                <a:latin typeface="Arial" pitchFamily="34" charset="0"/>
              </a:rPr>
              <a:t> Program</a:t>
            </a:r>
            <a:endParaRPr lang="en-GB" sz="1100" dirty="0" smtClean="0">
              <a:solidFill>
                <a:schemeClr val="bg1"/>
              </a:solidFill>
              <a:latin typeface="Arial" pitchFamily="34" charset="0"/>
            </a:endParaRPr>
          </a:p>
          <a:p>
            <a:pPr algn="l" fontAlgn="base">
              <a:lnSpc>
                <a:spcPct val="100000"/>
              </a:lnSpc>
              <a:buClrTx/>
              <a:buSzTx/>
              <a:buFontTx/>
              <a:buNone/>
              <a:defRPr/>
            </a:pPr>
            <a:r>
              <a:rPr lang="en-GB" sz="1100" dirty="0" smtClean="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0252" y="12701"/>
            <a:ext cx="2976986" cy="63166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79291" y="12701"/>
            <a:ext cx="8727840" cy="6316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9291" y="12700"/>
            <a:ext cx="11907947" cy="839788"/>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311030" y="906463"/>
            <a:ext cx="5835487"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349636" y="906463"/>
            <a:ext cx="5837602"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79291" y="12700"/>
            <a:ext cx="11907947" cy="839788"/>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311030" y="906463"/>
            <a:ext cx="5835487"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49636" y="906463"/>
            <a:ext cx="5837602"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77177" y="0"/>
            <a:ext cx="11910062" cy="8382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311030" y="906463"/>
            <a:ext cx="11876209" cy="5473700"/>
          </a:xfrm>
        </p:spPr>
        <p:txBody>
          <a:bodyPr/>
          <a:lstStyle/>
          <a:p>
            <a:pPr lvl="0"/>
            <a:r>
              <a:rPr lang="en-US" noProof="0" smtClean="0"/>
              <a:t>Click icon to add chart</a:t>
            </a:r>
            <a:endParaRPr lang="en-GB" noProof="0" dirty="0"/>
          </a:p>
        </p:txBody>
      </p:sp>
      <p:sp>
        <p:nvSpPr>
          <p:cNvPr id="4" name="Rectangle 6"/>
          <p:cNvSpPr>
            <a:spLocks noGrp="1" noChangeArrowheads="1"/>
          </p:cNvSpPr>
          <p:nvPr>
            <p:ph type="sldNum" sz="quarter" idx="10"/>
          </p:nvPr>
        </p:nvSpPr>
        <p:spPr>
          <a:xfrm>
            <a:off x="9650347" y="6599239"/>
            <a:ext cx="569160" cy="238125"/>
          </a:xfrm>
          <a:prstGeom prst="rect">
            <a:avLst/>
          </a:prstGeom>
        </p:spPr>
        <p:txBody>
          <a:bodyPr/>
          <a:lstStyle>
            <a:lvl1pPr algn="ctr">
              <a:spcBef>
                <a:spcPct val="25000"/>
              </a:spcBef>
              <a:buSzPct val="125000"/>
              <a:buFont typeface="Wingdings" pitchFamily="2" charset="2"/>
              <a:buNone/>
              <a:defRPr>
                <a:ea typeface="ＭＳ Ｐゴシック" pitchFamily="34" charset="-128"/>
              </a:defRPr>
            </a:lvl1pPr>
          </a:lstStyle>
          <a:p>
            <a:pPr>
              <a:defRPr/>
            </a:pPr>
            <a:fld id="{08618860-3153-46CC-A4A1-37526655B866}" type="slidenum">
              <a:rPr lang="en-GB"/>
              <a:pPr>
                <a:defRPr/>
              </a:pPr>
              <a:t>‹#›</a:t>
            </a:fld>
            <a:endParaRPr lang="en-GB"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043" y="2130426"/>
            <a:ext cx="10359152"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086" y="3886200"/>
            <a:ext cx="8531067"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362" y="6356351"/>
            <a:ext cx="2843689" cy="365125"/>
          </a:xfrm>
          <a:prstGeom prst="rect">
            <a:avLst/>
          </a:prstGeom>
        </p:spPr>
        <p:txBody>
          <a:bodyPr/>
          <a:lstStyle/>
          <a:p>
            <a:fld id="{1D8BD707-D9CF-40AE-B4C6-C98DA3205C09}" type="datetimeFigureOut">
              <a:rPr lang="en-US" smtClean="0"/>
              <a:pPr/>
              <a:t>2/23/2016</a:t>
            </a:fld>
            <a:endParaRPr lang="en-US"/>
          </a:p>
        </p:txBody>
      </p:sp>
      <p:sp>
        <p:nvSpPr>
          <p:cNvPr id="5" name="Footer Placeholder 4"/>
          <p:cNvSpPr>
            <a:spLocks noGrp="1"/>
          </p:cNvSpPr>
          <p:nvPr>
            <p:ph type="ftr" sz="quarter" idx="11"/>
          </p:nvPr>
        </p:nvSpPr>
        <p:spPr>
          <a:xfrm>
            <a:off x="4163973" y="6356351"/>
            <a:ext cx="385929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4187" y="6356351"/>
            <a:ext cx="2843689"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9291" y="12700"/>
            <a:ext cx="11907947" cy="8397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1030" y="906463"/>
            <a:ext cx="11876209" cy="5422900"/>
          </a:xfrm>
        </p:spPr>
        <p:txBody>
          <a:bodyPr/>
          <a:lstStyle/>
          <a:p>
            <a:r>
              <a:rPr lang="en-US" smtClean="0"/>
              <a:t>Click icon to add table</a:t>
            </a:r>
            <a:endParaRPr lang="en-US"/>
          </a:p>
        </p:txBody>
      </p:sp>
    </p:spTree>
  </p:cSld>
  <p:clrMapOvr>
    <a:masterClrMapping/>
  </p:clrMapOvr>
  <p:transition spd="med">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gray">
          <a:xfrm>
            <a:off x="0" y="6364288"/>
            <a:ext cx="12187238" cy="0"/>
          </a:xfrm>
          <a:prstGeom prst="line">
            <a:avLst/>
          </a:prstGeom>
          <a:noFill/>
          <a:ln w="19050">
            <a:solidFill>
              <a:schemeClr val="bg2"/>
            </a:solidFill>
            <a:round/>
            <a:headEnd/>
            <a:tailEnd/>
          </a:ln>
          <a:effectLst/>
        </p:spPr>
        <p:txBody>
          <a:bodyPr lIns="80167" tIns="40084" rIns="80167" bIns="40084" anchor="ctr"/>
          <a:lstStyle/>
          <a:p>
            <a:pPr>
              <a:defRPr/>
            </a:pPr>
            <a:endParaRPr lang="en-GB">
              <a:latin typeface="Arial" pitchFamily="34" charset="0"/>
            </a:endParaRPr>
          </a:p>
        </p:txBody>
      </p:sp>
      <p:sp>
        <p:nvSpPr>
          <p:cNvPr id="4" name="Rectangle 4"/>
          <p:cNvSpPr>
            <a:spLocks noChangeArrowheads="1"/>
          </p:cNvSpPr>
          <p:nvPr/>
        </p:nvSpPr>
        <p:spPr bwMode="invGray">
          <a:xfrm>
            <a:off x="9792107"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907B36F5-0D9A-4D83-AE4B-C8B5FD6D4AF1}"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1491" name="Rectangle 3"/>
          <p:cNvSpPr>
            <a:spLocks noGrp="1" noChangeArrowheads="1"/>
          </p:cNvSpPr>
          <p:nvPr>
            <p:ph type="ctrTitle"/>
          </p:nvPr>
        </p:nvSpPr>
        <p:spPr bwMode="gray">
          <a:xfrm>
            <a:off x="1237768" y="2017714"/>
            <a:ext cx="9779412" cy="1411287"/>
          </a:xfrm>
          <a:solidFill>
            <a:schemeClr val="bg1"/>
          </a:solidFill>
        </p:spPr>
        <p:txBody>
          <a:bodyPr lIns="0" tIns="0" rIns="0" bIns="0" anchor="t"/>
          <a:lstStyle>
            <a:lvl1pPr algn="ctr">
              <a:defRPr sz="4600"/>
            </a:lvl1pPr>
          </a:lstStyle>
          <a:p>
            <a:r>
              <a:rPr lang="en-US" smtClean="0"/>
              <a:t>Click to edit Master title style</a:t>
            </a:r>
            <a:endParaRPr lang="en-GB"/>
          </a:p>
        </p:txBody>
      </p:sp>
      <p:sp>
        <p:nvSpPr>
          <p:cNvPr id="5" name="Text Box 7"/>
          <p:cNvSpPr txBox="1">
            <a:spLocks noChangeArrowheads="1"/>
          </p:cNvSpPr>
          <p:nvPr/>
        </p:nvSpPr>
        <p:spPr bwMode="invGray">
          <a:xfrm>
            <a:off x="406241" y="6400801"/>
            <a:ext cx="304681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smtClean="0">
                <a:solidFill>
                  <a:schemeClr val="bg1"/>
                </a:solidFill>
                <a:latin typeface="Arial" pitchFamily="34" charset="0"/>
              </a:rPr>
              <a:t>ARM University</a:t>
            </a:r>
            <a:r>
              <a:rPr lang="en-GB" sz="1100" baseline="0" dirty="0" smtClean="0">
                <a:solidFill>
                  <a:schemeClr val="bg1"/>
                </a:solidFill>
                <a:latin typeface="Arial" pitchFamily="34" charset="0"/>
              </a:rPr>
              <a:t> Program</a:t>
            </a:r>
            <a:endParaRPr lang="en-GB" sz="1100" dirty="0" smtClean="0">
              <a:solidFill>
                <a:schemeClr val="bg1"/>
              </a:solidFill>
              <a:latin typeface="Arial" pitchFamily="34" charset="0"/>
            </a:endParaRPr>
          </a:p>
          <a:p>
            <a:pPr algn="l" fontAlgn="base">
              <a:lnSpc>
                <a:spcPct val="100000"/>
              </a:lnSpc>
              <a:buClrTx/>
              <a:buSzTx/>
              <a:buFontTx/>
              <a:buNone/>
              <a:defRPr/>
            </a:pPr>
            <a:r>
              <a:rPr lang="en-GB" sz="1100" dirty="0" smtClean="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708" y="4406901"/>
            <a:ext cx="10359152"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2708" y="2906713"/>
            <a:ext cx="1035915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11030" y="906463"/>
            <a:ext cx="5835487"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349636" y="906463"/>
            <a:ext cx="5837602"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362" y="274638"/>
            <a:ext cx="10968514"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362" y="1535113"/>
            <a:ext cx="53848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362" y="2174875"/>
            <a:ext cx="53848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0949" y="1535113"/>
            <a:ext cx="538692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0949" y="2174875"/>
            <a:ext cx="538692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63" y="273050"/>
            <a:ext cx="4009517"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4871" y="273051"/>
            <a:ext cx="681300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363" y="1435101"/>
            <a:ext cx="400951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pull dir="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8784" y="4800600"/>
            <a:ext cx="7312343"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8784" y="612775"/>
            <a:ext cx="731234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2388784" y="5367338"/>
            <a:ext cx="731234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0252" y="12701"/>
            <a:ext cx="2976986" cy="63166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79291" y="12701"/>
            <a:ext cx="8727840" cy="6316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9291" y="12700"/>
            <a:ext cx="11907947" cy="839788"/>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311030" y="906463"/>
            <a:ext cx="5835487"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349636" y="906463"/>
            <a:ext cx="5837602"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79291" y="12700"/>
            <a:ext cx="11907947" cy="839788"/>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311030" y="906463"/>
            <a:ext cx="5835487"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49636" y="906463"/>
            <a:ext cx="5837602"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708" y="4406901"/>
            <a:ext cx="10359152"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2708" y="2906713"/>
            <a:ext cx="1035915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pull dir="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77177" y="0"/>
            <a:ext cx="11910062" cy="8382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311030" y="906463"/>
            <a:ext cx="11876209" cy="5473700"/>
          </a:xfrm>
        </p:spPr>
        <p:txBody>
          <a:bodyPr/>
          <a:lstStyle/>
          <a:p>
            <a:pPr lvl="0"/>
            <a:r>
              <a:rPr lang="en-US" noProof="0" smtClean="0"/>
              <a:t>Click icon to add chart</a:t>
            </a:r>
            <a:endParaRPr lang="en-GB" noProof="0" dirty="0"/>
          </a:p>
        </p:txBody>
      </p:sp>
      <p:sp>
        <p:nvSpPr>
          <p:cNvPr id="4" name="Rectangle 6"/>
          <p:cNvSpPr>
            <a:spLocks noGrp="1" noChangeArrowheads="1"/>
          </p:cNvSpPr>
          <p:nvPr>
            <p:ph type="sldNum" sz="quarter" idx="10"/>
          </p:nvPr>
        </p:nvSpPr>
        <p:spPr>
          <a:xfrm>
            <a:off x="9650347" y="6599239"/>
            <a:ext cx="569160" cy="238125"/>
          </a:xfrm>
          <a:prstGeom prst="rect">
            <a:avLst/>
          </a:prstGeom>
        </p:spPr>
        <p:txBody>
          <a:bodyPr/>
          <a:lstStyle>
            <a:lvl1pPr algn="ctr">
              <a:spcBef>
                <a:spcPct val="25000"/>
              </a:spcBef>
              <a:buSzPct val="125000"/>
              <a:buFont typeface="Wingdings" pitchFamily="2" charset="2"/>
              <a:buNone/>
              <a:defRPr>
                <a:ea typeface="ＭＳ Ｐゴシック" pitchFamily="34" charset="-128"/>
              </a:defRPr>
            </a:lvl1pPr>
          </a:lstStyle>
          <a:p>
            <a:pPr>
              <a:defRPr/>
            </a:pPr>
            <a:fld id="{08618860-3153-46CC-A4A1-37526655B866}" type="slidenum">
              <a:rPr lang="en-GB" smtClean="0"/>
              <a:pPr>
                <a:defRPr/>
              </a:pPr>
              <a:t>‹#›</a:t>
            </a:fld>
            <a:endParaRPr lang="en-GB"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043" y="2130426"/>
            <a:ext cx="10359152"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086" y="3886200"/>
            <a:ext cx="8531067"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362" y="6356351"/>
            <a:ext cx="2843689" cy="365125"/>
          </a:xfrm>
          <a:prstGeom prst="rect">
            <a:avLst/>
          </a:prstGeom>
        </p:spPr>
        <p:txBody>
          <a:bodyPr/>
          <a:lstStyle/>
          <a:p>
            <a:fld id="{1D8BD707-D9CF-40AE-B4C6-C98DA3205C09}" type="datetimeFigureOut">
              <a:rPr lang="en-US" smtClean="0"/>
              <a:pPr/>
              <a:t>2/23/2016</a:t>
            </a:fld>
            <a:endParaRPr lang="en-US"/>
          </a:p>
        </p:txBody>
      </p:sp>
      <p:sp>
        <p:nvSpPr>
          <p:cNvPr id="5" name="Footer Placeholder 4"/>
          <p:cNvSpPr>
            <a:spLocks noGrp="1"/>
          </p:cNvSpPr>
          <p:nvPr>
            <p:ph type="ftr" sz="quarter" idx="11"/>
          </p:nvPr>
        </p:nvSpPr>
        <p:spPr>
          <a:xfrm>
            <a:off x="4163973" y="6356351"/>
            <a:ext cx="385929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4187" y="6356351"/>
            <a:ext cx="2843689"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9291" y="12700"/>
            <a:ext cx="11907947" cy="8397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1030" y="906463"/>
            <a:ext cx="11876209" cy="5422900"/>
          </a:xfrm>
        </p:spPr>
        <p:txBody>
          <a:bodyPr/>
          <a:lstStyle/>
          <a:p>
            <a:r>
              <a:rPr lang="en-US" smtClean="0"/>
              <a:t>Click icon to add table</a:t>
            </a:r>
            <a:endParaRPr lang="en-US"/>
          </a:p>
        </p:txBody>
      </p:sp>
    </p:spTree>
  </p:cSld>
  <p:clrMapOvr>
    <a:masterClrMapping/>
  </p:clrMapOvr>
  <p:transition spd="med">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8032" y="6495778"/>
            <a:ext cx="3734309" cy="226497"/>
          </a:xfrm>
          <a:prstGeom prst="rect">
            <a:avLst/>
          </a:prstGeom>
        </p:spPr>
      </p:pic>
      <p:sp>
        <p:nvSpPr>
          <p:cNvPr id="5" name="Title 4"/>
          <p:cNvSpPr>
            <a:spLocks noGrp="1"/>
          </p:cNvSpPr>
          <p:nvPr>
            <p:ph type="ctrTitle" hasCustomPrompt="1"/>
          </p:nvPr>
        </p:nvSpPr>
        <p:spPr>
          <a:xfrm>
            <a:off x="899883" y="1440000"/>
            <a:ext cx="11035688" cy="1920000"/>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
        <p:nvSpPr>
          <p:cNvPr id="20" name="Subtitle 19"/>
          <p:cNvSpPr>
            <a:spLocks noGrp="1"/>
          </p:cNvSpPr>
          <p:nvPr>
            <p:ph type="subTitle" idx="1" hasCustomPrompt="1"/>
          </p:nvPr>
        </p:nvSpPr>
        <p:spPr>
          <a:xfrm>
            <a:off x="899883" y="3600000"/>
            <a:ext cx="11035688"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smtClean="0"/>
              <a:t>Click to edit subtitle</a:t>
            </a:r>
            <a:endParaRPr kumimoji="0" lang="en-US" dirty="0"/>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77962789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99745343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67880711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13" y="1440000"/>
            <a:ext cx="1115597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7" name="Rectangle 6"/>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9" name="Rectangle 8"/>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
        <p:nvSpPr>
          <p:cNvPr id="11" name="Rectangle 10"/>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2" name="Rectangle 11"/>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5" name="Rectangle 4"/>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Rectangle 5"/>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7" name="Rectangle 6"/>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1" name="Straight Connector 10"/>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3" name="Content Placeholder 3"/>
          <p:cNvSpPr>
            <a:spLocks noGrp="1"/>
          </p:cNvSpPr>
          <p:nvPr>
            <p:ph sz="half" idx="2" hasCustomPrompt="1"/>
          </p:nvPr>
        </p:nvSpPr>
        <p:spPr>
          <a:xfrm>
            <a:off x="6076009" y="1440000"/>
            <a:ext cx="5559776"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0" name="Rectangle 9"/>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4" name="Rectangle 13"/>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5" name="Straight Connector 14"/>
          <p:cNvCxnSpPr/>
          <p:nvPr/>
        </p:nvCxnSpPr>
        <p:spPr>
          <a:xfrm>
            <a:off x="468602"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11030" y="906463"/>
            <a:ext cx="5835487"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349636" y="906463"/>
            <a:ext cx="5837602"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899883" y="2796214"/>
            <a:ext cx="11035688" cy="1013625"/>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790" y="2540002"/>
            <a:ext cx="9275000" cy="1479663"/>
          </a:xfrm>
        </p:spPr>
        <p:txBody>
          <a:bodyPr lIns="0" tIns="0" rIns="0" bIns="0">
            <a:noAutofit/>
          </a:bodyPr>
          <a:lstStyle>
            <a:lvl1pPr algn="l">
              <a:defRPr sz="3200" b="0" baseline="0">
                <a:solidFill>
                  <a:schemeClr val="accent1"/>
                </a:solidFill>
                <a:effectLst/>
              </a:defRPr>
            </a:lvl1pPr>
          </a:lstStyle>
          <a:p>
            <a:r>
              <a:rPr kumimoji="0" lang="en-GB" dirty="0" smtClean="0"/>
              <a:t>Type or insert a quote into this box ensuring each line of text is as equal as possible.  There are three line to fill so please edit as required.  Character count </a:t>
            </a:r>
            <a:r>
              <a:rPr kumimoji="0" lang="en-GB" dirty="0" err="1" smtClean="0"/>
              <a:t>approx</a:t>
            </a:r>
            <a:r>
              <a:rPr kumimoji="0" lang="en-GB" dirty="0" smtClean="0"/>
              <a:t> 160</a:t>
            </a:r>
            <a:endParaRPr kumimoji="0" lang="en-US" dirty="0"/>
          </a:p>
        </p:txBody>
      </p:sp>
      <p:sp>
        <p:nvSpPr>
          <p:cNvPr id="12" name="TextBox 11"/>
          <p:cNvSpPr txBox="1"/>
          <p:nvPr/>
        </p:nvSpPr>
        <p:spPr>
          <a:xfrm>
            <a:off x="3358105" y="4515556"/>
            <a:ext cx="914281" cy="914400"/>
          </a:xfrm>
          <a:prstGeom prst="rect">
            <a:avLst/>
          </a:prstGeom>
        </p:spPr>
        <p:txBody>
          <a:bodyPr vert="horz" wrap="none" lIns="0" tIns="0" rIns="0" bIns="0" rtlCol="0" anchor="t">
            <a:normAutofit/>
          </a:bodyPr>
          <a:lstStyle/>
          <a:p>
            <a:endParaRPr lang="en-US" dirty="0" smtClean="0"/>
          </a:p>
        </p:txBody>
      </p:sp>
      <p:sp>
        <p:nvSpPr>
          <p:cNvPr id="14" name="Text Placeholder 13"/>
          <p:cNvSpPr>
            <a:spLocks noGrp="1"/>
          </p:cNvSpPr>
          <p:nvPr>
            <p:ph type="body" sz="quarter" idx="11" hasCustomPrompt="1"/>
          </p:nvPr>
        </p:nvSpPr>
        <p:spPr>
          <a:xfrm>
            <a:off x="6180041" y="4524560"/>
            <a:ext cx="4710378"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smtClean="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708" y="4406901"/>
            <a:ext cx="10359152"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2708" y="2906713"/>
            <a:ext cx="1035915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362" y="274638"/>
            <a:ext cx="10968514"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362" y="1535113"/>
            <a:ext cx="53848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362" y="2174875"/>
            <a:ext cx="53848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0949" y="1535113"/>
            <a:ext cx="538692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0949" y="2174875"/>
            <a:ext cx="538692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63" y="273050"/>
            <a:ext cx="4009517"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4871" y="273051"/>
            <a:ext cx="681300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363" y="1435101"/>
            <a:ext cx="400951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8784" y="4800600"/>
            <a:ext cx="7312343"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8784" y="612775"/>
            <a:ext cx="731234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2388784" y="5367338"/>
            <a:ext cx="731234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79291" y="12700"/>
            <a:ext cx="11907947" cy="839788"/>
          </a:xfrm>
          <a:prstGeom prst="rect">
            <a:avLst/>
          </a:prstGeom>
          <a:noFill/>
          <a:ln w="9525">
            <a:noFill/>
            <a:miter lim="800000"/>
            <a:headEnd/>
            <a:tailEnd/>
          </a:ln>
        </p:spPr>
        <p:txBody>
          <a:bodyPr vert="horz" wrap="square" lIns="80151" tIns="40076" rIns="80151" bIns="40076" numCol="1" anchor="ctr" anchorCtr="0" compatLnSpc="1">
            <a:prstTxWarp prst="textNoShape">
              <a:avLst/>
            </a:prstTxWarp>
          </a:bodyPr>
          <a:lstStyle/>
          <a:p>
            <a:pPr lvl="0"/>
            <a:r>
              <a:rPr lang="en-US" smtClean="0"/>
              <a:t>Click to edit Master title style</a:t>
            </a:r>
            <a:endParaRPr lang="en-GB" dirty="0" smtClean="0"/>
          </a:p>
        </p:txBody>
      </p:sp>
      <p:sp>
        <p:nvSpPr>
          <p:cNvPr id="4099" name="Rectangle 3"/>
          <p:cNvSpPr>
            <a:spLocks noGrp="1" noChangeArrowheads="1"/>
          </p:cNvSpPr>
          <p:nvPr>
            <p:ph type="body" idx="1"/>
          </p:nvPr>
        </p:nvSpPr>
        <p:spPr bwMode="auto">
          <a:xfrm>
            <a:off x="311030" y="906463"/>
            <a:ext cx="11876209" cy="5422900"/>
          </a:xfrm>
          <a:prstGeom prst="rect">
            <a:avLst/>
          </a:prstGeom>
          <a:noFill/>
          <a:ln w="9525">
            <a:noFill/>
            <a:miter lim="800000"/>
            <a:headEnd/>
            <a:tailEnd/>
          </a:ln>
        </p:spPr>
        <p:txBody>
          <a:bodyPr vert="horz" wrap="square" lIns="80151" tIns="40076" rIns="80151" bIns="40076" numCol="1" anchor="t" anchorCtr="0" compatLnSpc="1">
            <a:prstTxWarp prst="textNoShape">
              <a:avLst/>
            </a:prstTxWarp>
          </a:bodyPr>
          <a:lstStyle/>
          <a:p>
            <a:pPr lvl="0"/>
            <a:r>
              <a:rPr lang="en-GB" dirty="0" smtClean="0"/>
              <a:t>Click to edit Master text styles</a:t>
            </a:r>
          </a:p>
          <a:p>
            <a:pPr lvl="1"/>
            <a:r>
              <a:rPr lang="en-GB" dirty="0" smtClean="0"/>
              <a:t>Second</a:t>
            </a:r>
          </a:p>
          <a:p>
            <a:pPr lvl="2"/>
            <a:r>
              <a:rPr lang="en-GB" dirty="0" smtClean="0"/>
              <a:t>Third</a:t>
            </a:r>
          </a:p>
          <a:p>
            <a:pPr lvl="3"/>
            <a:r>
              <a:rPr lang="en-GB" dirty="0" smtClean="0"/>
              <a:t>Fourth</a:t>
            </a:r>
          </a:p>
        </p:txBody>
      </p:sp>
      <p:sp>
        <p:nvSpPr>
          <p:cNvPr id="830468" name="Line 4"/>
          <p:cNvSpPr>
            <a:spLocks noChangeShapeType="1"/>
          </p:cNvSpPr>
          <p:nvPr/>
        </p:nvSpPr>
        <p:spPr bwMode="gray">
          <a:xfrm>
            <a:off x="457021" y="787400"/>
            <a:ext cx="11730217" cy="0"/>
          </a:xfrm>
          <a:prstGeom prst="line">
            <a:avLst/>
          </a:prstGeom>
          <a:noFill/>
          <a:ln w="12700">
            <a:solidFill>
              <a:schemeClr val="bg2"/>
            </a:solidFill>
            <a:round/>
            <a:headEnd/>
            <a:tailEnd/>
          </a:ln>
          <a:effectLst/>
        </p:spPr>
        <p:txBody>
          <a:bodyPr lIns="80167" tIns="40084" rIns="80167" bIns="40084" anchor="ctr"/>
          <a:lstStyle/>
          <a:p>
            <a:pPr>
              <a:defRPr/>
            </a:pPr>
            <a:endParaRPr lang="en-GB">
              <a:latin typeface="Arial" pitchFamily="34" charset="0"/>
            </a:endParaRPr>
          </a:p>
        </p:txBody>
      </p:sp>
      <p:sp>
        <p:nvSpPr>
          <p:cNvPr id="830469" name="Line 5"/>
          <p:cNvSpPr>
            <a:spLocks noChangeShapeType="1"/>
          </p:cNvSpPr>
          <p:nvPr/>
        </p:nvSpPr>
        <p:spPr bwMode="gray">
          <a:xfrm>
            <a:off x="0" y="6373813"/>
            <a:ext cx="12187238" cy="0"/>
          </a:xfrm>
          <a:prstGeom prst="line">
            <a:avLst/>
          </a:prstGeom>
          <a:noFill/>
          <a:ln w="19050">
            <a:solidFill>
              <a:schemeClr val="bg2"/>
            </a:solidFill>
            <a:round/>
            <a:headEnd/>
            <a:tailEnd/>
          </a:ln>
          <a:effectLst/>
        </p:spPr>
        <p:txBody>
          <a:bodyPr lIns="80167" tIns="40084" rIns="80167" bIns="40084" anchor="ctr"/>
          <a:lstStyle/>
          <a:p>
            <a:pPr>
              <a:defRPr/>
            </a:pPr>
            <a:endParaRPr lang="en-GB">
              <a:latin typeface="Arial" pitchFamily="34" charset="0"/>
            </a:endParaRPr>
          </a:p>
        </p:txBody>
      </p:sp>
      <p:sp>
        <p:nvSpPr>
          <p:cNvPr id="830470" name="Rectangle 6"/>
          <p:cNvSpPr>
            <a:spLocks noChangeArrowheads="1"/>
          </p:cNvSpPr>
          <p:nvPr/>
        </p:nvSpPr>
        <p:spPr bwMode="invGray">
          <a:xfrm>
            <a:off x="9792107"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A1A00B9A-5B0F-4DB6-8E15-38D31F7471AF}"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0471" name="Text Box 7"/>
          <p:cNvSpPr txBox="1">
            <a:spLocks noChangeArrowheads="1"/>
          </p:cNvSpPr>
          <p:nvPr/>
        </p:nvSpPr>
        <p:spPr bwMode="invGray">
          <a:xfrm>
            <a:off x="406241" y="6400801"/>
            <a:ext cx="304681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smtClean="0">
                <a:solidFill>
                  <a:schemeClr val="bg1"/>
                </a:solidFill>
                <a:latin typeface="Arial" pitchFamily="34" charset="0"/>
              </a:rPr>
              <a:t>ARM University</a:t>
            </a:r>
            <a:r>
              <a:rPr lang="en-GB" sz="1100" baseline="0" dirty="0" smtClean="0">
                <a:solidFill>
                  <a:schemeClr val="bg1"/>
                </a:solidFill>
                <a:latin typeface="Arial" pitchFamily="34" charset="0"/>
              </a:rPr>
              <a:t> Program</a:t>
            </a:r>
            <a:endParaRPr lang="en-GB" sz="1100" dirty="0" smtClean="0">
              <a:solidFill>
                <a:schemeClr val="bg1"/>
              </a:solidFill>
              <a:latin typeface="Arial" pitchFamily="34" charset="0"/>
            </a:endParaRPr>
          </a:p>
          <a:p>
            <a:pPr algn="l" fontAlgn="base">
              <a:lnSpc>
                <a:spcPct val="100000"/>
              </a:lnSpc>
              <a:buClrTx/>
              <a:buSzTx/>
              <a:buFontTx/>
              <a:buNone/>
              <a:defRPr/>
            </a:pPr>
            <a:r>
              <a:rPr lang="en-GB" sz="1100" dirty="0" smtClean="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p:pull dir="ru"/>
  </p:transition>
  <p:timing>
    <p:tnLst>
      <p:par>
        <p:cTn id="1" dur="indefinite" restart="never" nodeType="tmRoot"/>
      </p:par>
    </p:tnLst>
  </p:timing>
  <p:txStyles>
    <p:titleStyle>
      <a:lvl1pPr algn="l" defTabSz="801688" rtl="0" eaLnBrk="1" fontAlgn="base" hangingPunct="1">
        <a:spcBef>
          <a:spcPct val="0"/>
        </a:spcBef>
        <a:spcAft>
          <a:spcPct val="0"/>
        </a:spcAft>
        <a:defRPr sz="3600" b="1">
          <a:solidFill>
            <a:schemeClr val="tx1"/>
          </a:solidFill>
          <a:latin typeface="+mj-lt"/>
          <a:ea typeface="+mj-ea"/>
          <a:cs typeface="+mj-cs"/>
        </a:defRPr>
      </a:lvl1pPr>
      <a:lvl2pPr algn="l" defTabSz="801688" rtl="0" eaLnBrk="1" fontAlgn="base" hangingPunct="1">
        <a:spcBef>
          <a:spcPct val="0"/>
        </a:spcBef>
        <a:spcAft>
          <a:spcPct val="0"/>
        </a:spcAft>
        <a:defRPr sz="3600" b="1">
          <a:solidFill>
            <a:schemeClr val="tx1"/>
          </a:solidFill>
          <a:latin typeface="Arial" pitchFamily="34" charset="0"/>
        </a:defRPr>
      </a:lvl2pPr>
      <a:lvl3pPr algn="l" defTabSz="801688" rtl="0" eaLnBrk="1" fontAlgn="base" hangingPunct="1">
        <a:spcBef>
          <a:spcPct val="0"/>
        </a:spcBef>
        <a:spcAft>
          <a:spcPct val="0"/>
        </a:spcAft>
        <a:defRPr sz="3600" b="1">
          <a:solidFill>
            <a:schemeClr val="tx1"/>
          </a:solidFill>
          <a:latin typeface="Arial" pitchFamily="34" charset="0"/>
        </a:defRPr>
      </a:lvl3pPr>
      <a:lvl4pPr algn="l" defTabSz="801688" rtl="0" eaLnBrk="1" fontAlgn="base" hangingPunct="1">
        <a:spcBef>
          <a:spcPct val="0"/>
        </a:spcBef>
        <a:spcAft>
          <a:spcPct val="0"/>
        </a:spcAft>
        <a:defRPr sz="3600" b="1">
          <a:solidFill>
            <a:schemeClr val="tx1"/>
          </a:solidFill>
          <a:latin typeface="Arial" pitchFamily="34" charset="0"/>
        </a:defRPr>
      </a:lvl4pPr>
      <a:lvl5pPr algn="l" defTabSz="801688" rtl="0" eaLnBrk="1" fontAlgn="base" hangingPunct="1">
        <a:spcBef>
          <a:spcPct val="0"/>
        </a:spcBef>
        <a:spcAft>
          <a:spcPct val="0"/>
        </a:spcAft>
        <a:defRPr sz="3600" b="1">
          <a:solidFill>
            <a:schemeClr val="tx1"/>
          </a:solidFill>
          <a:latin typeface="Arial" pitchFamily="34" charset="0"/>
        </a:defRPr>
      </a:lvl5pPr>
      <a:lvl6pPr marL="457200" algn="l" defTabSz="801688" rtl="0" eaLnBrk="1" fontAlgn="base" hangingPunct="1">
        <a:spcBef>
          <a:spcPct val="0"/>
        </a:spcBef>
        <a:spcAft>
          <a:spcPct val="0"/>
        </a:spcAft>
        <a:defRPr sz="3600" b="1">
          <a:solidFill>
            <a:schemeClr val="tx1"/>
          </a:solidFill>
          <a:latin typeface="Arial" pitchFamily="34" charset="0"/>
        </a:defRPr>
      </a:lvl6pPr>
      <a:lvl7pPr marL="914400" algn="l" defTabSz="801688" rtl="0" eaLnBrk="1" fontAlgn="base" hangingPunct="1">
        <a:spcBef>
          <a:spcPct val="0"/>
        </a:spcBef>
        <a:spcAft>
          <a:spcPct val="0"/>
        </a:spcAft>
        <a:defRPr sz="3600" b="1">
          <a:solidFill>
            <a:schemeClr val="tx1"/>
          </a:solidFill>
          <a:latin typeface="Arial" pitchFamily="34" charset="0"/>
        </a:defRPr>
      </a:lvl7pPr>
      <a:lvl8pPr marL="1371600" algn="l" defTabSz="801688" rtl="0" eaLnBrk="1" fontAlgn="base" hangingPunct="1">
        <a:spcBef>
          <a:spcPct val="0"/>
        </a:spcBef>
        <a:spcAft>
          <a:spcPct val="0"/>
        </a:spcAft>
        <a:defRPr sz="3600" b="1">
          <a:solidFill>
            <a:schemeClr val="tx1"/>
          </a:solidFill>
          <a:latin typeface="Arial" pitchFamily="34" charset="0"/>
        </a:defRPr>
      </a:lvl8pPr>
      <a:lvl9pPr marL="1828800" algn="l" defTabSz="801688" rtl="0" eaLnBrk="1" fontAlgn="base" hangingPunct="1">
        <a:spcBef>
          <a:spcPct val="0"/>
        </a:spcBef>
        <a:spcAft>
          <a:spcPct val="0"/>
        </a:spcAft>
        <a:defRPr sz="3600" b="1">
          <a:solidFill>
            <a:schemeClr val="tx1"/>
          </a:solidFill>
          <a:latin typeface="Arial" pitchFamily="34" charset="0"/>
        </a:defRPr>
      </a:lvl9pPr>
    </p:titleStyle>
    <p:bodyStyle>
      <a:lvl1pPr marL="301625" indent="-301625" algn="l" defTabSz="801688" rtl="0" eaLnBrk="1" fontAlgn="ctr" hangingPunct="1">
        <a:spcBef>
          <a:spcPct val="25000"/>
        </a:spcBef>
        <a:spcAft>
          <a:spcPct val="0"/>
        </a:spcAft>
        <a:buClr>
          <a:schemeClr val="bg2"/>
        </a:buClr>
        <a:buSzPct val="125000"/>
        <a:buFont typeface="Wingdings" pitchFamily="2" charset="2"/>
        <a:buChar char="§"/>
        <a:defRPr b="1">
          <a:solidFill>
            <a:schemeClr val="tx1"/>
          </a:solidFill>
          <a:latin typeface="+mn-lt"/>
          <a:ea typeface="+mn-ea"/>
          <a:cs typeface="+mn-cs"/>
        </a:defRPr>
      </a:lvl1pPr>
      <a:lvl2pPr marL="650875" indent="-249238" algn="l" defTabSz="801688" rtl="0" eaLnBrk="1" fontAlgn="ctr" hangingPunct="1">
        <a:spcBef>
          <a:spcPct val="25000"/>
        </a:spcBef>
        <a:spcAft>
          <a:spcPct val="0"/>
        </a:spcAft>
        <a:buClr>
          <a:schemeClr val="bg2"/>
        </a:buClr>
        <a:buSzPct val="125000"/>
        <a:buFont typeface="Wingdings" pitchFamily="2" charset="2"/>
        <a:buChar char="§"/>
        <a:defRPr sz="1700">
          <a:solidFill>
            <a:schemeClr val="tx1"/>
          </a:solidFill>
          <a:latin typeface="+mn-lt"/>
        </a:defRPr>
      </a:lvl2pPr>
      <a:lvl3pPr marL="1001713" indent="-200025" algn="l" defTabSz="801688" rtl="0" eaLnBrk="1" fontAlgn="ctr" hangingPunct="1">
        <a:spcBef>
          <a:spcPct val="25000"/>
        </a:spcBef>
        <a:spcAft>
          <a:spcPct val="0"/>
        </a:spcAft>
        <a:buClr>
          <a:schemeClr val="bg2"/>
        </a:buClr>
        <a:buSzPct val="125000"/>
        <a:buFont typeface="Wingdings" pitchFamily="2" charset="2"/>
        <a:buChar char="§"/>
        <a:defRPr sz="1600">
          <a:solidFill>
            <a:schemeClr val="tx1"/>
          </a:solidFill>
          <a:latin typeface="+mn-lt"/>
        </a:defRPr>
      </a:lvl3pPr>
      <a:lvl4pPr marL="1403350" indent="-200025" algn="l" defTabSz="801688" rtl="0" eaLnBrk="1" fontAlgn="ctr" hangingPunct="1">
        <a:spcBef>
          <a:spcPct val="25000"/>
        </a:spcBef>
        <a:spcAft>
          <a:spcPct val="0"/>
        </a:spcAft>
        <a:buClr>
          <a:schemeClr val="bg2"/>
        </a:buClr>
        <a:buSzPct val="125000"/>
        <a:buFont typeface="Wingdings" pitchFamily="2" charset="2"/>
        <a:buChar char="§"/>
        <a:defRPr sz="1500">
          <a:solidFill>
            <a:schemeClr val="tx1"/>
          </a:solidFill>
          <a:latin typeface="+mn-lt"/>
        </a:defRPr>
      </a:lvl4pPr>
      <a:lvl5pPr marL="18034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5pPr>
      <a:lvl6pPr marL="22606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6pPr>
      <a:lvl7pPr marL="27178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7pPr>
      <a:lvl8pPr marL="31750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8pPr>
      <a:lvl9pPr marL="36322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Users\Alex\Documents\Teaching\Book Writin'\ARM Cortex M0Plus\Production\ARM Footer.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6359652"/>
            <a:ext cx="12187238" cy="498348"/>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bwMode="auto">
          <a:xfrm>
            <a:off x="279291" y="12700"/>
            <a:ext cx="11907947" cy="839788"/>
          </a:xfrm>
          <a:prstGeom prst="rect">
            <a:avLst/>
          </a:prstGeom>
          <a:noFill/>
          <a:ln w="9525">
            <a:noFill/>
            <a:miter lim="800000"/>
            <a:headEnd/>
            <a:tailEnd/>
          </a:ln>
        </p:spPr>
        <p:txBody>
          <a:bodyPr vert="horz" wrap="square" lIns="80151" tIns="40076" rIns="80151" bIns="40076" numCol="1" anchor="ctr" anchorCtr="0" compatLnSpc="1">
            <a:prstTxWarp prst="textNoShape">
              <a:avLst/>
            </a:prstTxWarp>
          </a:bodyPr>
          <a:lstStyle/>
          <a:p>
            <a:pPr lvl="0"/>
            <a:r>
              <a:rPr lang="en-US" smtClean="0"/>
              <a:t>Click to edit Master title style</a:t>
            </a:r>
            <a:endParaRPr lang="en-GB" dirty="0" smtClean="0"/>
          </a:p>
        </p:txBody>
      </p:sp>
      <p:sp>
        <p:nvSpPr>
          <p:cNvPr id="4099" name="Rectangle 3"/>
          <p:cNvSpPr>
            <a:spLocks noGrp="1" noChangeArrowheads="1"/>
          </p:cNvSpPr>
          <p:nvPr>
            <p:ph type="body" idx="1"/>
          </p:nvPr>
        </p:nvSpPr>
        <p:spPr bwMode="auto">
          <a:xfrm>
            <a:off x="311030" y="906463"/>
            <a:ext cx="11876209" cy="5422900"/>
          </a:xfrm>
          <a:prstGeom prst="rect">
            <a:avLst/>
          </a:prstGeom>
          <a:noFill/>
          <a:ln w="9525">
            <a:noFill/>
            <a:miter lim="800000"/>
            <a:headEnd/>
            <a:tailEnd/>
          </a:ln>
        </p:spPr>
        <p:txBody>
          <a:bodyPr vert="horz" wrap="square" lIns="80151" tIns="40076" rIns="80151" bIns="40076" numCol="1" anchor="t" anchorCtr="0" compatLnSpc="1">
            <a:prstTxWarp prst="textNoShape">
              <a:avLst/>
            </a:prstTxWarp>
          </a:bodyPr>
          <a:lstStyle/>
          <a:p>
            <a:pPr lvl="0"/>
            <a:r>
              <a:rPr lang="en-GB" dirty="0" smtClean="0"/>
              <a:t>Click to edit Master text styles</a:t>
            </a:r>
          </a:p>
          <a:p>
            <a:pPr lvl="1"/>
            <a:r>
              <a:rPr lang="en-GB" dirty="0" smtClean="0"/>
              <a:t>Second</a:t>
            </a:r>
          </a:p>
          <a:p>
            <a:pPr lvl="2"/>
            <a:r>
              <a:rPr lang="en-GB" dirty="0" smtClean="0"/>
              <a:t>Third</a:t>
            </a:r>
          </a:p>
          <a:p>
            <a:pPr lvl="3"/>
            <a:r>
              <a:rPr lang="en-GB" dirty="0" smtClean="0"/>
              <a:t>Fourth</a:t>
            </a:r>
          </a:p>
        </p:txBody>
      </p:sp>
      <p:sp>
        <p:nvSpPr>
          <p:cNvPr id="830468" name="Line 4"/>
          <p:cNvSpPr>
            <a:spLocks noChangeShapeType="1"/>
          </p:cNvSpPr>
          <p:nvPr/>
        </p:nvSpPr>
        <p:spPr bwMode="gray">
          <a:xfrm>
            <a:off x="457021" y="787400"/>
            <a:ext cx="11730217" cy="0"/>
          </a:xfrm>
          <a:prstGeom prst="line">
            <a:avLst/>
          </a:prstGeom>
          <a:noFill/>
          <a:ln w="12700">
            <a:solidFill>
              <a:schemeClr val="bg2"/>
            </a:solidFill>
            <a:round/>
            <a:headEnd/>
            <a:tailEnd/>
          </a:ln>
          <a:effectLst/>
        </p:spPr>
        <p:txBody>
          <a:bodyPr lIns="80167" tIns="40084" rIns="80167" bIns="40084" anchor="ctr"/>
          <a:lstStyle/>
          <a:p>
            <a:pPr>
              <a:defRPr/>
            </a:pPr>
            <a:endParaRPr lang="en-GB">
              <a:latin typeface="Arial" pitchFamily="34" charset="0"/>
            </a:endParaRPr>
          </a:p>
        </p:txBody>
      </p:sp>
      <p:sp>
        <p:nvSpPr>
          <p:cNvPr id="830469" name="Line 5"/>
          <p:cNvSpPr>
            <a:spLocks noChangeShapeType="1"/>
          </p:cNvSpPr>
          <p:nvPr/>
        </p:nvSpPr>
        <p:spPr bwMode="gray">
          <a:xfrm>
            <a:off x="0" y="6373813"/>
            <a:ext cx="12187238" cy="0"/>
          </a:xfrm>
          <a:prstGeom prst="line">
            <a:avLst/>
          </a:prstGeom>
          <a:noFill/>
          <a:ln w="19050">
            <a:solidFill>
              <a:schemeClr val="bg2"/>
            </a:solidFill>
            <a:round/>
            <a:headEnd/>
            <a:tailEnd/>
          </a:ln>
          <a:effectLst/>
        </p:spPr>
        <p:txBody>
          <a:bodyPr lIns="80167" tIns="40084" rIns="80167" bIns="40084" anchor="ctr"/>
          <a:lstStyle/>
          <a:p>
            <a:pPr>
              <a:defRPr/>
            </a:pPr>
            <a:endParaRPr lang="en-GB">
              <a:latin typeface="Arial" pitchFamily="34" charset="0"/>
            </a:endParaRPr>
          </a:p>
        </p:txBody>
      </p:sp>
      <p:sp>
        <p:nvSpPr>
          <p:cNvPr id="830470" name="Rectangle 6"/>
          <p:cNvSpPr>
            <a:spLocks noChangeArrowheads="1"/>
          </p:cNvSpPr>
          <p:nvPr/>
        </p:nvSpPr>
        <p:spPr bwMode="invGray">
          <a:xfrm>
            <a:off x="9792107"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A1A00B9A-5B0F-4DB6-8E15-38D31F7471AF}"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0471" name="Text Box 7"/>
          <p:cNvSpPr txBox="1">
            <a:spLocks noChangeArrowheads="1"/>
          </p:cNvSpPr>
          <p:nvPr/>
        </p:nvSpPr>
        <p:spPr bwMode="invGray">
          <a:xfrm>
            <a:off x="406241" y="6400801"/>
            <a:ext cx="304681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smtClean="0">
                <a:solidFill>
                  <a:schemeClr val="bg1"/>
                </a:solidFill>
                <a:latin typeface="Arial" pitchFamily="34" charset="0"/>
              </a:rPr>
              <a:t>ARM University</a:t>
            </a:r>
            <a:r>
              <a:rPr lang="en-GB" sz="1100" baseline="0" dirty="0" smtClean="0">
                <a:solidFill>
                  <a:schemeClr val="bg1"/>
                </a:solidFill>
                <a:latin typeface="Arial" pitchFamily="34" charset="0"/>
              </a:rPr>
              <a:t> Program</a:t>
            </a:r>
            <a:endParaRPr lang="en-GB" sz="1100" dirty="0" smtClean="0">
              <a:solidFill>
                <a:schemeClr val="bg1"/>
              </a:solidFill>
              <a:latin typeface="Arial" pitchFamily="34" charset="0"/>
            </a:endParaRPr>
          </a:p>
          <a:p>
            <a:pPr algn="l" fontAlgn="base">
              <a:lnSpc>
                <a:spcPct val="100000"/>
              </a:lnSpc>
              <a:buClrTx/>
              <a:buSzTx/>
              <a:buFontTx/>
              <a:buNone/>
              <a:defRPr/>
            </a:pPr>
            <a:r>
              <a:rPr lang="en-GB" sz="1100" dirty="0" smtClean="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p:pull dir="ru"/>
  </p:transition>
  <p:timing>
    <p:tnLst>
      <p:par>
        <p:cTn id="1" dur="indefinite" restart="never" nodeType="tmRoot"/>
      </p:par>
    </p:tnLst>
  </p:timing>
  <p:txStyles>
    <p:titleStyle>
      <a:lvl1pPr algn="l" defTabSz="801688" rtl="0" eaLnBrk="1" fontAlgn="base" hangingPunct="1">
        <a:spcBef>
          <a:spcPct val="0"/>
        </a:spcBef>
        <a:spcAft>
          <a:spcPct val="0"/>
        </a:spcAft>
        <a:defRPr sz="3600" b="1">
          <a:solidFill>
            <a:schemeClr val="tx1"/>
          </a:solidFill>
          <a:latin typeface="+mj-lt"/>
          <a:ea typeface="+mj-ea"/>
          <a:cs typeface="+mj-cs"/>
        </a:defRPr>
      </a:lvl1pPr>
      <a:lvl2pPr algn="l" defTabSz="801688" rtl="0" eaLnBrk="1" fontAlgn="base" hangingPunct="1">
        <a:spcBef>
          <a:spcPct val="0"/>
        </a:spcBef>
        <a:spcAft>
          <a:spcPct val="0"/>
        </a:spcAft>
        <a:defRPr sz="3600" b="1">
          <a:solidFill>
            <a:schemeClr val="tx1"/>
          </a:solidFill>
          <a:latin typeface="Arial" pitchFamily="34" charset="0"/>
        </a:defRPr>
      </a:lvl2pPr>
      <a:lvl3pPr algn="l" defTabSz="801688" rtl="0" eaLnBrk="1" fontAlgn="base" hangingPunct="1">
        <a:spcBef>
          <a:spcPct val="0"/>
        </a:spcBef>
        <a:spcAft>
          <a:spcPct val="0"/>
        </a:spcAft>
        <a:defRPr sz="3600" b="1">
          <a:solidFill>
            <a:schemeClr val="tx1"/>
          </a:solidFill>
          <a:latin typeface="Arial" pitchFamily="34" charset="0"/>
        </a:defRPr>
      </a:lvl3pPr>
      <a:lvl4pPr algn="l" defTabSz="801688" rtl="0" eaLnBrk="1" fontAlgn="base" hangingPunct="1">
        <a:spcBef>
          <a:spcPct val="0"/>
        </a:spcBef>
        <a:spcAft>
          <a:spcPct val="0"/>
        </a:spcAft>
        <a:defRPr sz="3600" b="1">
          <a:solidFill>
            <a:schemeClr val="tx1"/>
          </a:solidFill>
          <a:latin typeface="Arial" pitchFamily="34" charset="0"/>
        </a:defRPr>
      </a:lvl4pPr>
      <a:lvl5pPr algn="l" defTabSz="801688" rtl="0" eaLnBrk="1" fontAlgn="base" hangingPunct="1">
        <a:spcBef>
          <a:spcPct val="0"/>
        </a:spcBef>
        <a:spcAft>
          <a:spcPct val="0"/>
        </a:spcAft>
        <a:defRPr sz="3600" b="1">
          <a:solidFill>
            <a:schemeClr val="tx1"/>
          </a:solidFill>
          <a:latin typeface="Arial" pitchFamily="34" charset="0"/>
        </a:defRPr>
      </a:lvl5pPr>
      <a:lvl6pPr marL="457200" algn="l" defTabSz="801688" rtl="0" eaLnBrk="1" fontAlgn="base" hangingPunct="1">
        <a:spcBef>
          <a:spcPct val="0"/>
        </a:spcBef>
        <a:spcAft>
          <a:spcPct val="0"/>
        </a:spcAft>
        <a:defRPr sz="3600" b="1">
          <a:solidFill>
            <a:schemeClr val="tx1"/>
          </a:solidFill>
          <a:latin typeface="Arial" pitchFamily="34" charset="0"/>
        </a:defRPr>
      </a:lvl6pPr>
      <a:lvl7pPr marL="914400" algn="l" defTabSz="801688" rtl="0" eaLnBrk="1" fontAlgn="base" hangingPunct="1">
        <a:spcBef>
          <a:spcPct val="0"/>
        </a:spcBef>
        <a:spcAft>
          <a:spcPct val="0"/>
        </a:spcAft>
        <a:defRPr sz="3600" b="1">
          <a:solidFill>
            <a:schemeClr val="tx1"/>
          </a:solidFill>
          <a:latin typeface="Arial" pitchFamily="34" charset="0"/>
        </a:defRPr>
      </a:lvl7pPr>
      <a:lvl8pPr marL="1371600" algn="l" defTabSz="801688" rtl="0" eaLnBrk="1" fontAlgn="base" hangingPunct="1">
        <a:spcBef>
          <a:spcPct val="0"/>
        </a:spcBef>
        <a:spcAft>
          <a:spcPct val="0"/>
        </a:spcAft>
        <a:defRPr sz="3600" b="1">
          <a:solidFill>
            <a:schemeClr val="tx1"/>
          </a:solidFill>
          <a:latin typeface="Arial" pitchFamily="34" charset="0"/>
        </a:defRPr>
      </a:lvl8pPr>
      <a:lvl9pPr marL="1828800" algn="l" defTabSz="801688" rtl="0" eaLnBrk="1" fontAlgn="base" hangingPunct="1">
        <a:spcBef>
          <a:spcPct val="0"/>
        </a:spcBef>
        <a:spcAft>
          <a:spcPct val="0"/>
        </a:spcAft>
        <a:defRPr sz="3600" b="1">
          <a:solidFill>
            <a:schemeClr val="tx1"/>
          </a:solidFill>
          <a:latin typeface="Arial" pitchFamily="34" charset="0"/>
        </a:defRPr>
      </a:lvl9pPr>
    </p:titleStyle>
    <p:bodyStyle>
      <a:lvl1pPr marL="301625" indent="-301625" algn="l" defTabSz="801688" rtl="0" eaLnBrk="1" fontAlgn="ctr" hangingPunct="1">
        <a:spcBef>
          <a:spcPct val="25000"/>
        </a:spcBef>
        <a:spcAft>
          <a:spcPct val="0"/>
        </a:spcAft>
        <a:buClr>
          <a:schemeClr val="bg2"/>
        </a:buClr>
        <a:buSzPct val="125000"/>
        <a:buFont typeface="Wingdings" pitchFamily="2" charset="2"/>
        <a:buChar char="§"/>
        <a:defRPr b="1">
          <a:solidFill>
            <a:schemeClr val="tx1"/>
          </a:solidFill>
          <a:latin typeface="+mn-lt"/>
          <a:ea typeface="+mn-ea"/>
          <a:cs typeface="+mn-cs"/>
        </a:defRPr>
      </a:lvl1pPr>
      <a:lvl2pPr marL="650875" indent="-249238" algn="l" defTabSz="801688" rtl="0" eaLnBrk="1" fontAlgn="ctr" hangingPunct="1">
        <a:spcBef>
          <a:spcPct val="25000"/>
        </a:spcBef>
        <a:spcAft>
          <a:spcPct val="0"/>
        </a:spcAft>
        <a:buClr>
          <a:schemeClr val="bg2"/>
        </a:buClr>
        <a:buSzPct val="125000"/>
        <a:buFont typeface="Wingdings" pitchFamily="2" charset="2"/>
        <a:buChar char="§"/>
        <a:defRPr sz="1700">
          <a:solidFill>
            <a:schemeClr val="tx1"/>
          </a:solidFill>
          <a:latin typeface="+mn-lt"/>
        </a:defRPr>
      </a:lvl2pPr>
      <a:lvl3pPr marL="1001713" indent="-200025" algn="l" defTabSz="801688" rtl="0" eaLnBrk="1" fontAlgn="ctr" hangingPunct="1">
        <a:spcBef>
          <a:spcPct val="25000"/>
        </a:spcBef>
        <a:spcAft>
          <a:spcPct val="0"/>
        </a:spcAft>
        <a:buClr>
          <a:schemeClr val="bg2"/>
        </a:buClr>
        <a:buSzPct val="125000"/>
        <a:buFont typeface="Wingdings" pitchFamily="2" charset="2"/>
        <a:buChar char="§"/>
        <a:defRPr sz="1600">
          <a:solidFill>
            <a:schemeClr val="tx1"/>
          </a:solidFill>
          <a:latin typeface="+mn-lt"/>
        </a:defRPr>
      </a:lvl3pPr>
      <a:lvl4pPr marL="1403350" indent="-200025" algn="l" defTabSz="801688" rtl="0" eaLnBrk="1" fontAlgn="ctr" hangingPunct="1">
        <a:spcBef>
          <a:spcPct val="25000"/>
        </a:spcBef>
        <a:spcAft>
          <a:spcPct val="0"/>
        </a:spcAft>
        <a:buClr>
          <a:schemeClr val="bg2"/>
        </a:buClr>
        <a:buSzPct val="125000"/>
        <a:buFont typeface="Wingdings" pitchFamily="2" charset="2"/>
        <a:buChar char="§"/>
        <a:defRPr sz="1500">
          <a:solidFill>
            <a:schemeClr val="tx1"/>
          </a:solidFill>
          <a:latin typeface="+mn-lt"/>
        </a:defRPr>
      </a:lvl4pPr>
      <a:lvl5pPr marL="18034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5pPr>
      <a:lvl6pPr marL="22606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6pPr>
      <a:lvl7pPr marL="27178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7pPr>
      <a:lvl8pPr marL="31750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8pPr>
      <a:lvl9pPr marL="36322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11" y="336000"/>
            <a:ext cx="11158547" cy="576000"/>
          </a:xfrm>
          <a:prstGeom prst="rect">
            <a:avLst/>
          </a:prstGeom>
        </p:spPr>
        <p:txBody>
          <a:bodyPr vert="horz" lIns="0" tIns="0" rIns="0" bIns="0" anchor="t">
            <a:normAutofit/>
          </a:bodyPr>
          <a:lstStyle/>
          <a:p>
            <a:r>
              <a:rPr kumimoji="0" lang="en-GB" dirty="0" smtClean="0"/>
              <a:t>Click to Edit Title</a:t>
            </a:r>
            <a:endParaRPr kumimoji="0" lang="en-US" dirty="0"/>
          </a:p>
        </p:txBody>
      </p:sp>
      <p:sp>
        <p:nvSpPr>
          <p:cNvPr id="4" name="Text Placeholder 3"/>
          <p:cNvSpPr>
            <a:spLocks noGrp="1"/>
          </p:cNvSpPr>
          <p:nvPr>
            <p:ph type="body" idx="1"/>
          </p:nvPr>
        </p:nvSpPr>
        <p:spPr>
          <a:xfrm>
            <a:off x="479813" y="1440000"/>
            <a:ext cx="11155973" cy="4680000"/>
          </a:xfrm>
          <a:prstGeom prst="rect">
            <a:avLst/>
          </a:prstGeom>
        </p:spPr>
        <p:txBody>
          <a:bodyPr vert="horz" lIns="0" tIns="0" rIns="0" bIns="0">
            <a:noAutofit/>
          </a:bodyPr>
          <a:lstStyle/>
          <a:p>
            <a:pPr lvl="0" eaLnBrk="1" latinLnBrk="0" hangingPunct="1"/>
            <a:r>
              <a:rPr kumimoji="0" lang="en-GB" dirty="0" smtClean="0"/>
              <a:t>Click to edit text</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7" name="Slide Number Placeholder 4"/>
          <p:cNvSpPr txBox="1">
            <a:spLocks/>
          </p:cNvSpPr>
          <p:nvPr/>
        </p:nvSpPr>
        <p:spPr>
          <a:xfrm>
            <a:off x="477726" y="6559369"/>
            <a:ext cx="130287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smtClean="0"/>
          </a:p>
          <a:p>
            <a:endParaRPr lang="en-US" b="0" dirty="0"/>
          </a:p>
        </p:txBody>
      </p:sp>
      <p:pic>
        <p:nvPicPr>
          <p:cNvPr id="5" name="Picture 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p:pull dir="ru"/>
  </p:transition>
  <p:timing>
    <p:tnLst>
      <p:par>
        <p:cTn id="1" dur="indefinite" restart="never" nodeType="tmRoot"/>
      </p:par>
    </p:tnLst>
  </p:timing>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3.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4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043" y="2895600"/>
            <a:ext cx="10359152" cy="1143000"/>
          </a:xfrm>
        </p:spPr>
        <p:txBody>
          <a:bodyPr>
            <a:normAutofit fontScale="90000"/>
          </a:bodyPr>
          <a:lstStyle/>
          <a:p>
            <a:r>
              <a:rPr lang="en-US" sz="4000" dirty="0"/>
              <a:t>C as Implemented </a:t>
            </a:r>
            <a:r>
              <a:rPr lang="en-US" sz="4000" dirty="0" smtClean="0"/>
              <a:t>in</a:t>
            </a:r>
            <a:br>
              <a:rPr lang="en-US" sz="4000" dirty="0" smtClean="0"/>
            </a:br>
            <a:r>
              <a:rPr lang="en-US" sz="4000" dirty="0" smtClean="0"/>
              <a:t>Assembly Language</a:t>
            </a:r>
            <a:endParaRPr lang="en-US" sz="40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AAPCS Core Register Use</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394126" y="914400"/>
            <a:ext cx="8366493" cy="5216186"/>
            <a:chOff x="295710" y="914400"/>
            <a:chExt cx="9267248" cy="586740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10" y="914400"/>
              <a:ext cx="808629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533400" y="3848100"/>
              <a:ext cx="4495800" cy="1562100"/>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533400" y="2514600"/>
              <a:ext cx="4495800" cy="723900"/>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5105400" y="4074069"/>
              <a:ext cx="4114705" cy="1211703"/>
            </a:xfrm>
            <a:prstGeom prst="rect">
              <a:avLst/>
            </a:prstGeom>
            <a:solidFill>
              <a:srgbClr val="D9D9D9">
                <a:alpha val="34118"/>
              </a:srgbClr>
            </a:solidFill>
          </p:spPr>
          <p:txBody>
            <a:bodyPr wrap="square" rtlCol="0">
              <a:spAutoFit/>
            </a:bodyPr>
            <a:lstStyle/>
            <a:p>
              <a:r>
                <a:rPr lang="en-US" sz="1600" b="1" dirty="0">
                  <a:solidFill>
                    <a:srgbClr val="FF0000"/>
                  </a:solidFill>
                  <a:latin typeface="+mn-lt"/>
                </a:rPr>
                <a:t>Must be </a:t>
              </a:r>
              <a:r>
                <a:rPr lang="en-US" sz="1600" b="1" dirty="0" smtClean="0">
                  <a:solidFill>
                    <a:srgbClr val="FF0000"/>
                  </a:solidFill>
                  <a:latin typeface="+mn-lt"/>
                </a:rPr>
                <a:t>saved, restored </a:t>
              </a:r>
              <a:r>
                <a:rPr lang="en-US" sz="1600" b="1" dirty="0">
                  <a:solidFill>
                    <a:srgbClr val="FF0000"/>
                  </a:solidFill>
                  <a:latin typeface="+mn-lt"/>
                </a:rPr>
                <a:t>by </a:t>
              </a:r>
              <a:r>
                <a:rPr lang="en-US" sz="1600" b="1" dirty="0" err="1" smtClean="0">
                  <a:solidFill>
                    <a:srgbClr val="FF0000"/>
                  </a:solidFill>
                  <a:latin typeface="+mn-lt"/>
                </a:rPr>
                <a:t>callee</a:t>
              </a:r>
              <a:r>
                <a:rPr lang="en-US" sz="1600" b="1" dirty="0" smtClean="0">
                  <a:solidFill>
                    <a:srgbClr val="FF0000"/>
                  </a:solidFill>
                  <a:latin typeface="+mn-lt"/>
                </a:rPr>
                <a:t>-procedure  if it will modify them.</a:t>
              </a:r>
            </a:p>
            <a:p>
              <a:r>
                <a:rPr lang="en-US" sz="1600" b="1" dirty="0" smtClean="0">
                  <a:solidFill>
                    <a:srgbClr val="FF0000"/>
                  </a:solidFill>
                  <a:latin typeface="+mn-lt"/>
                </a:rPr>
                <a:t>Calling subroutine expects these to retain their value. </a:t>
              </a:r>
              <a:endParaRPr lang="en-US" sz="1600" b="1" dirty="0">
                <a:solidFill>
                  <a:srgbClr val="FF0000"/>
                </a:solidFill>
                <a:latin typeface="+mn-lt"/>
              </a:endParaRPr>
            </a:p>
          </p:txBody>
        </p:sp>
        <p:sp>
          <p:nvSpPr>
            <p:cNvPr id="9" name="TextBox 8"/>
            <p:cNvSpPr txBox="1"/>
            <p:nvPr/>
          </p:nvSpPr>
          <p:spPr>
            <a:xfrm>
              <a:off x="5105400" y="2483584"/>
              <a:ext cx="4114705" cy="934743"/>
            </a:xfrm>
            <a:prstGeom prst="rect">
              <a:avLst/>
            </a:prstGeom>
            <a:solidFill>
              <a:srgbClr val="D9D9D9">
                <a:alpha val="34118"/>
              </a:srgbClr>
            </a:solidFill>
          </p:spPr>
          <p:txBody>
            <a:bodyPr wrap="square" rtlCol="0">
              <a:spAutoFit/>
            </a:bodyPr>
            <a:lstStyle/>
            <a:p>
              <a:r>
                <a:rPr lang="en-US" sz="1600" b="1" dirty="0" smtClean="0">
                  <a:solidFill>
                    <a:srgbClr val="FF0000"/>
                  </a:solidFill>
                  <a:latin typeface="+mn-lt"/>
                </a:rPr>
                <a:t>Must be saved, restored by </a:t>
              </a:r>
              <a:r>
                <a:rPr lang="en-US" sz="1600" b="1" dirty="0" err="1" smtClean="0">
                  <a:solidFill>
                    <a:srgbClr val="FF0000"/>
                  </a:solidFill>
                  <a:latin typeface="+mn-lt"/>
                </a:rPr>
                <a:t>callee</a:t>
              </a:r>
              <a:r>
                <a:rPr lang="en-US" sz="1600" b="1" dirty="0" smtClean="0">
                  <a:solidFill>
                    <a:srgbClr val="FF0000"/>
                  </a:solidFill>
                  <a:latin typeface="+mn-lt"/>
                </a:rPr>
                <a:t>-procedure if it will modify them</a:t>
              </a:r>
              <a:r>
                <a:rPr lang="en-US" sz="1600" b="1" dirty="0">
                  <a:solidFill>
                    <a:srgbClr val="FF0000"/>
                  </a:solidFill>
                  <a:latin typeface="+mn-lt"/>
                </a:rPr>
                <a:t>. Calling subroutine expects these to retain their value. </a:t>
              </a:r>
            </a:p>
          </p:txBody>
        </p:sp>
        <p:sp>
          <p:nvSpPr>
            <p:cNvPr id="10" name="TextBox 9"/>
            <p:cNvSpPr txBox="1"/>
            <p:nvPr/>
          </p:nvSpPr>
          <p:spPr>
            <a:xfrm>
              <a:off x="6181713" y="5722440"/>
              <a:ext cx="3381245" cy="934743"/>
            </a:xfrm>
            <a:prstGeom prst="rect">
              <a:avLst/>
            </a:prstGeom>
            <a:solidFill>
              <a:schemeClr val="bg1">
                <a:lumMod val="85000"/>
              </a:schemeClr>
            </a:solidFill>
          </p:spPr>
          <p:txBody>
            <a:bodyPr wrap="square" rtlCol="0">
              <a:spAutoFit/>
            </a:bodyPr>
            <a:lstStyle/>
            <a:p>
              <a:r>
                <a:rPr lang="en-US" sz="1600" b="1" dirty="0" smtClean="0">
                  <a:latin typeface="+mn-lt"/>
                </a:rPr>
                <a:t>Don’t need to be saved. May be used for arguments, results, or temporary values.</a:t>
              </a:r>
            </a:p>
          </p:txBody>
        </p:sp>
        <p:sp>
          <p:nvSpPr>
            <p:cNvPr id="11" name="Rectangle 10"/>
            <p:cNvSpPr/>
            <p:nvPr/>
          </p:nvSpPr>
          <p:spPr bwMode="auto">
            <a:xfrm>
              <a:off x="533400" y="5486400"/>
              <a:ext cx="5562600" cy="1295400"/>
            </a:xfrm>
            <a:prstGeom prst="rect">
              <a:avLst/>
            </a:prstGeom>
            <a:no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1900621183"/>
      </p:ext>
    </p:extLst>
  </p:cSld>
  <p:clrMapOvr>
    <a:masterClrMapping/>
  </p:clrMapOvr>
  <p:transition>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2708" y="2981326"/>
            <a:ext cx="10359152" cy="1362075"/>
          </a:xfrm>
        </p:spPr>
        <p:txBody>
          <a:bodyPr/>
          <a:lstStyle/>
          <a:p>
            <a:r>
              <a:rPr lang="en-US" dirty="0" smtClean="0"/>
              <a:t>Memory requirements</a:t>
            </a:r>
            <a:endParaRPr lang="en-US" dirty="0"/>
          </a:p>
        </p:txBody>
      </p:sp>
    </p:spTree>
    <p:extLst>
      <p:ext uri="{BB962C8B-B14F-4D97-AF65-F5344CB8AC3E}">
        <p14:creationId xmlns:p14="http://schemas.microsoft.com/office/powerpoint/2010/main" val="3980862852"/>
      </p:ext>
    </p:extLst>
  </p:cSld>
  <p:clrMapOvr>
    <a:masterClrMapping/>
  </p:clrMapOvr>
  <p:transition>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Memory Does a Program Need?</a:t>
            </a:r>
            <a:endParaRPr lang="en-US" dirty="0"/>
          </a:p>
        </p:txBody>
      </p:sp>
      <p:sp>
        <p:nvSpPr>
          <p:cNvPr id="3" name="Content Placeholder 2"/>
          <p:cNvSpPr>
            <a:spLocks noGrp="1"/>
          </p:cNvSpPr>
          <p:nvPr>
            <p:ph idx="1"/>
          </p:nvPr>
        </p:nvSpPr>
        <p:spPr>
          <a:xfrm>
            <a:off x="6499860" y="1013012"/>
            <a:ext cx="5585817" cy="5844988"/>
          </a:xfrm>
        </p:spPr>
        <p:txBody>
          <a:bodyPr/>
          <a:lstStyle/>
          <a:p>
            <a:r>
              <a:rPr lang="en-US" dirty="0" smtClean="0"/>
              <a:t>Five possible types</a:t>
            </a:r>
          </a:p>
          <a:p>
            <a:pPr lvl="1"/>
            <a:r>
              <a:rPr lang="en-US" dirty="0" smtClean="0"/>
              <a:t>Code</a:t>
            </a:r>
          </a:p>
          <a:p>
            <a:pPr lvl="1"/>
            <a:r>
              <a:rPr lang="en-US" dirty="0" smtClean="0"/>
              <a:t>Read-only static data</a:t>
            </a:r>
          </a:p>
          <a:p>
            <a:pPr lvl="1"/>
            <a:r>
              <a:rPr lang="en-US" dirty="0" smtClean="0"/>
              <a:t>Writable static data</a:t>
            </a:r>
          </a:p>
          <a:p>
            <a:pPr lvl="5"/>
            <a:r>
              <a:rPr lang="en-US" sz="1800" dirty="0" smtClean="0"/>
              <a:t>Initialized</a:t>
            </a:r>
          </a:p>
          <a:p>
            <a:pPr lvl="5"/>
            <a:r>
              <a:rPr lang="en-US" sz="1800" dirty="0" smtClean="0"/>
              <a:t>Zero-initialized</a:t>
            </a:r>
          </a:p>
          <a:p>
            <a:pPr lvl="5"/>
            <a:r>
              <a:rPr lang="en-US" sz="1800" dirty="0" smtClean="0"/>
              <a:t>Uninitialized</a:t>
            </a:r>
          </a:p>
          <a:p>
            <a:pPr lvl="1"/>
            <a:r>
              <a:rPr lang="en-US" dirty="0" smtClean="0"/>
              <a:t>Heap</a:t>
            </a:r>
          </a:p>
          <a:p>
            <a:pPr lvl="1"/>
            <a:r>
              <a:rPr lang="en-US" dirty="0" smtClean="0"/>
              <a:t>Stack</a:t>
            </a:r>
          </a:p>
          <a:p>
            <a:r>
              <a:rPr lang="en-US" dirty="0" smtClean="0"/>
              <a:t>What goes where?</a:t>
            </a:r>
          </a:p>
          <a:p>
            <a:pPr lvl="1"/>
            <a:r>
              <a:rPr lang="en-US" dirty="0" smtClean="0"/>
              <a:t>Code is obvious</a:t>
            </a:r>
          </a:p>
          <a:p>
            <a:pPr lvl="1"/>
            <a:r>
              <a:rPr lang="en-US" dirty="0" smtClean="0"/>
              <a:t>And the others?</a:t>
            </a:r>
            <a:endParaRPr lang="en-US" dirty="0"/>
          </a:p>
        </p:txBody>
      </p:sp>
      <p:sp>
        <p:nvSpPr>
          <p:cNvPr id="4" name="TextBox 3"/>
          <p:cNvSpPr txBox="1"/>
          <p:nvPr/>
        </p:nvSpPr>
        <p:spPr>
          <a:xfrm>
            <a:off x="507802" y="1013012"/>
            <a:ext cx="4275529" cy="3785652"/>
          </a:xfrm>
          <a:prstGeom prst="rect">
            <a:avLst/>
          </a:prstGeom>
          <a:noFill/>
        </p:spPr>
        <p:txBody>
          <a:bodyPr wrap="none" rtlCol="0">
            <a:spAutoFit/>
          </a:bodyPr>
          <a:lstStyle/>
          <a:p>
            <a:pPr lvl="0"/>
            <a:r>
              <a:rPr lang="en-US" dirty="0" err="1">
                <a:latin typeface="Lucida Console" pitchFamily="49" charset="0"/>
              </a:rPr>
              <a:t>int</a:t>
            </a:r>
            <a:r>
              <a:rPr lang="en-US" dirty="0">
                <a:latin typeface="Lucida Console" pitchFamily="49" charset="0"/>
              </a:rPr>
              <a:t> a, b;</a:t>
            </a:r>
          </a:p>
          <a:p>
            <a:pPr lvl="0"/>
            <a:r>
              <a:rPr lang="en-US" dirty="0" err="1">
                <a:latin typeface="Lucida Console" pitchFamily="49" charset="0"/>
              </a:rPr>
              <a:t>const</a:t>
            </a:r>
            <a:r>
              <a:rPr lang="en-US" dirty="0">
                <a:latin typeface="Lucida Console" pitchFamily="49" charset="0"/>
              </a:rPr>
              <a:t> char c=123;</a:t>
            </a:r>
          </a:p>
          <a:p>
            <a:pPr lvl="0"/>
            <a:r>
              <a:rPr lang="en-US" dirty="0" err="1">
                <a:latin typeface="Lucida Console" pitchFamily="49" charset="0"/>
              </a:rPr>
              <a:t>int</a:t>
            </a:r>
            <a:r>
              <a:rPr lang="en-US" dirty="0">
                <a:latin typeface="Lucida Console" pitchFamily="49" charset="0"/>
              </a:rPr>
              <a:t> d=31;</a:t>
            </a:r>
          </a:p>
          <a:p>
            <a:pPr lvl="0"/>
            <a:r>
              <a:rPr lang="en-US" dirty="0">
                <a:latin typeface="Lucida Console" pitchFamily="49" charset="0"/>
              </a:rPr>
              <a:t>void main(void) {</a:t>
            </a:r>
          </a:p>
          <a:p>
            <a:pPr lvl="0"/>
            <a:r>
              <a:rPr lang="en-US" dirty="0">
                <a:latin typeface="Lucida Console" pitchFamily="49" charset="0"/>
              </a:rPr>
              <a:t>   </a:t>
            </a:r>
            <a:r>
              <a:rPr lang="en-US" dirty="0" err="1">
                <a:latin typeface="Lucida Console" pitchFamily="49" charset="0"/>
              </a:rPr>
              <a:t>int</a:t>
            </a:r>
            <a:r>
              <a:rPr lang="en-US" dirty="0">
                <a:latin typeface="Lucida Console" pitchFamily="49" charset="0"/>
              </a:rPr>
              <a:t> e</a:t>
            </a:r>
            <a:r>
              <a:rPr lang="en-US" dirty="0" smtClean="0">
                <a:latin typeface="Lucida Console" pitchFamily="49" charset="0"/>
              </a:rPr>
              <a:t>;</a:t>
            </a:r>
          </a:p>
          <a:p>
            <a:pPr lvl="0"/>
            <a:r>
              <a:rPr lang="en-US" dirty="0">
                <a:latin typeface="Lucida Console" pitchFamily="49" charset="0"/>
              </a:rPr>
              <a:t> </a:t>
            </a:r>
            <a:r>
              <a:rPr lang="en-US" dirty="0" smtClean="0">
                <a:latin typeface="Lucida Console" pitchFamily="49" charset="0"/>
              </a:rPr>
              <a:t>  char f[32];</a:t>
            </a:r>
            <a:endParaRPr lang="en-US" dirty="0">
              <a:latin typeface="Lucida Console" pitchFamily="49" charset="0"/>
            </a:endParaRPr>
          </a:p>
          <a:p>
            <a:pPr lvl="0"/>
            <a:r>
              <a:rPr lang="en-US" dirty="0">
                <a:latin typeface="Lucida Console" pitchFamily="49" charset="0"/>
              </a:rPr>
              <a:t>   e = d + 7;</a:t>
            </a:r>
          </a:p>
          <a:p>
            <a:pPr lvl="0"/>
            <a:r>
              <a:rPr lang="en-US" dirty="0">
                <a:latin typeface="Lucida Console" pitchFamily="49" charset="0"/>
              </a:rPr>
              <a:t>   a = e + 29999;</a:t>
            </a:r>
          </a:p>
          <a:p>
            <a:pPr lvl="0"/>
            <a:r>
              <a:rPr lang="en-US" dirty="0">
                <a:latin typeface="Lucida Console" pitchFamily="49" charset="0"/>
              </a:rPr>
              <a:t>   </a:t>
            </a:r>
            <a:r>
              <a:rPr lang="en-US" dirty="0" err="1" smtClean="0">
                <a:latin typeface="Lucida Console" pitchFamily="49" charset="0"/>
              </a:rPr>
              <a:t>strcpy</a:t>
            </a:r>
            <a:r>
              <a:rPr lang="en-US" dirty="0" smtClean="0">
                <a:latin typeface="Lucida Console" pitchFamily="49" charset="0"/>
              </a:rPr>
              <a:t>(</a:t>
            </a:r>
            <a:r>
              <a:rPr lang="en-US" dirty="0" err="1" smtClean="0">
                <a:latin typeface="Lucida Console" pitchFamily="49" charset="0"/>
              </a:rPr>
              <a:t>f,“Hello</a:t>
            </a:r>
            <a:r>
              <a:rPr lang="en-US" dirty="0">
                <a:latin typeface="Lucida Console" pitchFamily="49" charset="0"/>
              </a:rPr>
              <a:t>!”);</a:t>
            </a:r>
          </a:p>
          <a:p>
            <a:pPr lvl="0"/>
            <a:r>
              <a:rPr lang="en-US" dirty="0" smtClean="0">
                <a:latin typeface="Lucida Console" pitchFamily="49" charset="0"/>
              </a:rPr>
              <a:t>}</a:t>
            </a:r>
            <a:endParaRPr lang="en-US" dirty="0">
              <a:latin typeface="Lucida Console" pitchFamily="49" charset="0"/>
            </a:endParaRPr>
          </a:p>
        </p:txBody>
      </p:sp>
    </p:spTree>
    <p:extLst>
      <p:ext uri="{BB962C8B-B14F-4D97-AF65-F5344CB8AC3E}">
        <p14:creationId xmlns:p14="http://schemas.microsoft.com/office/powerpoint/2010/main" val="3140096648"/>
      </p:ext>
    </p:extLst>
  </p:cSld>
  <p:clrMapOvr>
    <a:masterClrMapping/>
  </p:clrMapOvr>
  <p:transition>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Memory Does a Program Need?</a:t>
            </a:r>
            <a:endParaRPr lang="en-US" dirty="0"/>
          </a:p>
        </p:txBody>
      </p:sp>
      <p:sp>
        <p:nvSpPr>
          <p:cNvPr id="3" name="Content Placeholder 2"/>
          <p:cNvSpPr>
            <a:spLocks noGrp="1"/>
          </p:cNvSpPr>
          <p:nvPr>
            <p:ph idx="1"/>
          </p:nvPr>
        </p:nvSpPr>
        <p:spPr>
          <a:xfrm>
            <a:off x="6499860" y="1013012"/>
            <a:ext cx="5585817" cy="5844988"/>
          </a:xfrm>
        </p:spPr>
        <p:txBody>
          <a:bodyPr/>
          <a:lstStyle/>
          <a:p>
            <a:r>
              <a:rPr lang="en-US" dirty="0" smtClean="0"/>
              <a:t>Can the information change?</a:t>
            </a:r>
          </a:p>
          <a:p>
            <a:pPr lvl="1"/>
            <a:r>
              <a:rPr lang="en-US" b="1" dirty="0" smtClean="0"/>
              <a:t>No? Put it in read-only, nonvolatile memory</a:t>
            </a:r>
          </a:p>
          <a:p>
            <a:pPr lvl="5"/>
            <a:r>
              <a:rPr lang="en-US" sz="1800" dirty="0" smtClean="0"/>
              <a:t>Instructions</a:t>
            </a:r>
          </a:p>
          <a:p>
            <a:pPr lvl="5"/>
            <a:r>
              <a:rPr lang="en-US" sz="1800" dirty="0" smtClean="0"/>
              <a:t>Constant strings</a:t>
            </a:r>
          </a:p>
          <a:p>
            <a:pPr lvl="5"/>
            <a:r>
              <a:rPr lang="en-US" sz="1800" dirty="0" smtClean="0"/>
              <a:t>Constant operands</a:t>
            </a:r>
          </a:p>
          <a:p>
            <a:pPr lvl="5"/>
            <a:r>
              <a:rPr lang="en-US" sz="1800" dirty="0" smtClean="0"/>
              <a:t>Initialization </a:t>
            </a:r>
            <a:r>
              <a:rPr lang="en-US" sz="1600" dirty="0" smtClean="0"/>
              <a:t>values</a:t>
            </a:r>
          </a:p>
          <a:p>
            <a:pPr lvl="1"/>
            <a:r>
              <a:rPr lang="en-US" b="1" dirty="0" smtClean="0"/>
              <a:t>Yes? Put it in read/write memory</a:t>
            </a:r>
          </a:p>
          <a:p>
            <a:pPr lvl="5"/>
            <a:r>
              <a:rPr lang="en-US" sz="1800" dirty="0" smtClean="0"/>
              <a:t>Variables</a:t>
            </a:r>
          </a:p>
          <a:p>
            <a:pPr lvl="5"/>
            <a:r>
              <a:rPr lang="en-US" sz="1800" dirty="0" smtClean="0"/>
              <a:t>Intermediate computations</a:t>
            </a:r>
          </a:p>
          <a:p>
            <a:pPr lvl="5"/>
            <a:r>
              <a:rPr lang="en-US" sz="1800" dirty="0" smtClean="0"/>
              <a:t>Return address</a:t>
            </a:r>
          </a:p>
          <a:p>
            <a:pPr lvl="5"/>
            <a:r>
              <a:rPr lang="en-US" sz="1800" dirty="0" smtClean="0"/>
              <a:t>Other housekeeping data</a:t>
            </a:r>
          </a:p>
          <a:p>
            <a:endParaRPr lang="en-US" dirty="0"/>
          </a:p>
        </p:txBody>
      </p:sp>
      <p:sp>
        <p:nvSpPr>
          <p:cNvPr id="4" name="TextBox 3"/>
          <p:cNvSpPr txBox="1"/>
          <p:nvPr/>
        </p:nvSpPr>
        <p:spPr>
          <a:xfrm>
            <a:off x="507802" y="1013012"/>
            <a:ext cx="4275529" cy="3785652"/>
          </a:xfrm>
          <a:prstGeom prst="rect">
            <a:avLst/>
          </a:prstGeom>
          <a:noFill/>
        </p:spPr>
        <p:txBody>
          <a:bodyPr wrap="none" rtlCol="0">
            <a:spAutoFit/>
          </a:bodyPr>
          <a:lstStyle/>
          <a:p>
            <a:pPr lvl="0"/>
            <a:r>
              <a:rPr lang="en-US" dirty="0" err="1">
                <a:latin typeface="Lucida Console" pitchFamily="49" charset="0"/>
              </a:rPr>
              <a:t>int</a:t>
            </a:r>
            <a:r>
              <a:rPr lang="en-US" dirty="0">
                <a:latin typeface="Lucida Console" pitchFamily="49" charset="0"/>
              </a:rPr>
              <a:t> a, b;</a:t>
            </a:r>
          </a:p>
          <a:p>
            <a:pPr lvl="0"/>
            <a:r>
              <a:rPr lang="en-US" dirty="0" err="1">
                <a:latin typeface="Lucida Console" pitchFamily="49" charset="0"/>
              </a:rPr>
              <a:t>const</a:t>
            </a:r>
            <a:r>
              <a:rPr lang="en-US" dirty="0">
                <a:latin typeface="Lucida Console" pitchFamily="49" charset="0"/>
              </a:rPr>
              <a:t> char c=123;</a:t>
            </a:r>
          </a:p>
          <a:p>
            <a:pPr lvl="0"/>
            <a:r>
              <a:rPr lang="en-US" dirty="0" err="1">
                <a:latin typeface="Lucida Console" pitchFamily="49" charset="0"/>
              </a:rPr>
              <a:t>int</a:t>
            </a:r>
            <a:r>
              <a:rPr lang="en-US" dirty="0">
                <a:latin typeface="Lucida Console" pitchFamily="49" charset="0"/>
              </a:rPr>
              <a:t> d=31;</a:t>
            </a:r>
          </a:p>
          <a:p>
            <a:pPr lvl="0"/>
            <a:r>
              <a:rPr lang="en-US" dirty="0">
                <a:latin typeface="Lucida Console" pitchFamily="49" charset="0"/>
              </a:rPr>
              <a:t>void main(void) {</a:t>
            </a:r>
          </a:p>
          <a:p>
            <a:pPr lvl="0"/>
            <a:r>
              <a:rPr lang="en-US" dirty="0">
                <a:latin typeface="Lucida Console" pitchFamily="49" charset="0"/>
              </a:rPr>
              <a:t>   </a:t>
            </a:r>
            <a:r>
              <a:rPr lang="en-US" dirty="0" err="1">
                <a:latin typeface="Lucida Console" pitchFamily="49" charset="0"/>
              </a:rPr>
              <a:t>int</a:t>
            </a:r>
            <a:r>
              <a:rPr lang="en-US" dirty="0">
                <a:latin typeface="Lucida Console" pitchFamily="49" charset="0"/>
              </a:rPr>
              <a:t> e</a:t>
            </a:r>
            <a:r>
              <a:rPr lang="en-US" dirty="0" smtClean="0">
                <a:latin typeface="Lucida Console" pitchFamily="49" charset="0"/>
              </a:rPr>
              <a:t>;</a:t>
            </a:r>
          </a:p>
          <a:p>
            <a:pPr lvl="0"/>
            <a:r>
              <a:rPr lang="en-US" dirty="0">
                <a:latin typeface="Lucida Console" pitchFamily="49" charset="0"/>
              </a:rPr>
              <a:t> </a:t>
            </a:r>
            <a:r>
              <a:rPr lang="en-US" dirty="0" smtClean="0">
                <a:latin typeface="Lucida Console" pitchFamily="49" charset="0"/>
              </a:rPr>
              <a:t>  char f[32];</a:t>
            </a:r>
            <a:endParaRPr lang="en-US" dirty="0">
              <a:latin typeface="Lucida Console" pitchFamily="49" charset="0"/>
            </a:endParaRPr>
          </a:p>
          <a:p>
            <a:pPr lvl="0"/>
            <a:r>
              <a:rPr lang="en-US" dirty="0">
                <a:latin typeface="Lucida Console" pitchFamily="49" charset="0"/>
              </a:rPr>
              <a:t>   e = d + 7;</a:t>
            </a:r>
          </a:p>
          <a:p>
            <a:pPr lvl="0"/>
            <a:r>
              <a:rPr lang="en-US" dirty="0">
                <a:latin typeface="Lucida Console" pitchFamily="49" charset="0"/>
              </a:rPr>
              <a:t>   a = e + 29999;</a:t>
            </a:r>
          </a:p>
          <a:p>
            <a:pPr lvl="0"/>
            <a:r>
              <a:rPr lang="en-US" dirty="0">
                <a:latin typeface="Lucida Console" pitchFamily="49" charset="0"/>
              </a:rPr>
              <a:t>   </a:t>
            </a:r>
            <a:r>
              <a:rPr lang="en-US" dirty="0" err="1" smtClean="0">
                <a:latin typeface="Lucida Console" pitchFamily="49" charset="0"/>
              </a:rPr>
              <a:t>strcpy</a:t>
            </a:r>
            <a:r>
              <a:rPr lang="en-US" dirty="0" smtClean="0">
                <a:latin typeface="Lucida Console" pitchFamily="49" charset="0"/>
              </a:rPr>
              <a:t>(</a:t>
            </a:r>
            <a:r>
              <a:rPr lang="en-US" dirty="0" err="1" smtClean="0">
                <a:latin typeface="Lucida Console" pitchFamily="49" charset="0"/>
              </a:rPr>
              <a:t>f,“Hello</a:t>
            </a:r>
            <a:r>
              <a:rPr lang="en-US" dirty="0">
                <a:latin typeface="Lucida Console" pitchFamily="49" charset="0"/>
              </a:rPr>
              <a:t>!”);</a:t>
            </a:r>
          </a:p>
          <a:p>
            <a:pPr lvl="0"/>
            <a:r>
              <a:rPr lang="en-US" dirty="0" smtClean="0">
                <a:latin typeface="Lucida Console" pitchFamily="49" charset="0"/>
              </a:rPr>
              <a:t>}</a:t>
            </a:r>
            <a:endParaRPr lang="en-US" dirty="0">
              <a:latin typeface="Lucida Console" pitchFamily="49" charset="0"/>
            </a:endParaRPr>
          </a:p>
        </p:txBody>
      </p:sp>
    </p:spTree>
    <p:extLst>
      <p:ext uri="{BB962C8B-B14F-4D97-AF65-F5344CB8AC3E}">
        <p14:creationId xmlns:p14="http://schemas.microsoft.com/office/powerpoint/2010/main" val="2825784626"/>
      </p:ext>
    </p:extLst>
  </p:cSld>
  <p:clrMapOvr>
    <a:masterClrMapping/>
  </p:clrMapOvr>
  <p:transition>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Memory Does a Program Need?</a:t>
            </a:r>
            <a:endParaRPr lang="en-US" dirty="0"/>
          </a:p>
        </p:txBody>
      </p:sp>
      <p:sp>
        <p:nvSpPr>
          <p:cNvPr id="3" name="Content Placeholder 2"/>
          <p:cNvSpPr>
            <a:spLocks noGrp="1"/>
          </p:cNvSpPr>
          <p:nvPr>
            <p:ph idx="1"/>
          </p:nvPr>
        </p:nvSpPr>
        <p:spPr>
          <a:xfrm>
            <a:off x="5560219" y="1013012"/>
            <a:ext cx="6499860" cy="5844988"/>
          </a:xfrm>
        </p:spPr>
        <p:txBody>
          <a:bodyPr/>
          <a:lstStyle/>
          <a:p>
            <a:r>
              <a:rPr lang="en-US" dirty="0" smtClean="0"/>
              <a:t>How long does the data need to exist? Reuse memory if possible.</a:t>
            </a:r>
          </a:p>
          <a:p>
            <a:pPr lvl="1"/>
            <a:r>
              <a:rPr lang="en-US" b="1" dirty="0" smtClean="0"/>
              <a:t>Statically allocated </a:t>
            </a:r>
          </a:p>
          <a:p>
            <a:pPr lvl="5"/>
            <a:r>
              <a:rPr lang="en-US" sz="1800" dirty="0" smtClean="0"/>
              <a:t>Exists from </a:t>
            </a:r>
            <a:r>
              <a:rPr lang="en-US" sz="1800" b="1" dirty="0" smtClean="0"/>
              <a:t>program start to end</a:t>
            </a:r>
          </a:p>
          <a:p>
            <a:pPr lvl="5"/>
            <a:r>
              <a:rPr lang="en-US" sz="1800" dirty="0" smtClean="0"/>
              <a:t>Each variable has its own fixed location</a:t>
            </a:r>
          </a:p>
          <a:p>
            <a:pPr lvl="5"/>
            <a:r>
              <a:rPr lang="en-US" sz="1800" dirty="0" smtClean="0"/>
              <a:t>Space is not reused</a:t>
            </a:r>
          </a:p>
          <a:p>
            <a:pPr lvl="1"/>
            <a:r>
              <a:rPr lang="en-US" b="1" dirty="0" smtClean="0"/>
              <a:t>Automatically allocated</a:t>
            </a:r>
          </a:p>
          <a:p>
            <a:pPr lvl="5"/>
            <a:r>
              <a:rPr lang="en-US" sz="1800" dirty="0" smtClean="0"/>
              <a:t>Exists from </a:t>
            </a:r>
            <a:r>
              <a:rPr lang="en-US" sz="1800" b="1" dirty="0" smtClean="0"/>
              <a:t>function start to end</a:t>
            </a:r>
          </a:p>
          <a:p>
            <a:pPr lvl="5"/>
            <a:r>
              <a:rPr lang="en-US" sz="1800" dirty="0" smtClean="0"/>
              <a:t>Space can be reused</a:t>
            </a:r>
          </a:p>
          <a:p>
            <a:pPr lvl="1"/>
            <a:r>
              <a:rPr lang="en-US" b="1" dirty="0" smtClean="0"/>
              <a:t>Dynamically allocated</a:t>
            </a:r>
          </a:p>
          <a:p>
            <a:pPr lvl="5"/>
            <a:r>
              <a:rPr lang="en-US" sz="1800" dirty="0" smtClean="0"/>
              <a:t>Exists from explicit allocation to explicit </a:t>
            </a:r>
            <a:r>
              <a:rPr lang="en-US" sz="1800" dirty="0" err="1" smtClean="0"/>
              <a:t>deallocation</a:t>
            </a:r>
            <a:endParaRPr lang="en-US" sz="1800" dirty="0" smtClean="0"/>
          </a:p>
          <a:p>
            <a:pPr lvl="5"/>
            <a:r>
              <a:rPr lang="en-US" sz="1800" dirty="0" smtClean="0"/>
              <a:t>Space can be reused</a:t>
            </a:r>
            <a:endParaRPr lang="en-US" sz="1800" dirty="0"/>
          </a:p>
        </p:txBody>
      </p:sp>
      <p:sp>
        <p:nvSpPr>
          <p:cNvPr id="5" name="TextBox 4"/>
          <p:cNvSpPr txBox="1"/>
          <p:nvPr/>
        </p:nvSpPr>
        <p:spPr>
          <a:xfrm>
            <a:off x="507802" y="990600"/>
            <a:ext cx="4275529" cy="3785652"/>
          </a:xfrm>
          <a:prstGeom prst="rect">
            <a:avLst/>
          </a:prstGeom>
          <a:noFill/>
        </p:spPr>
        <p:txBody>
          <a:bodyPr wrap="none" rtlCol="0">
            <a:spAutoFit/>
          </a:bodyPr>
          <a:lstStyle/>
          <a:p>
            <a:pPr lvl="0"/>
            <a:r>
              <a:rPr lang="en-US" dirty="0" err="1">
                <a:latin typeface="Lucida Console" pitchFamily="49" charset="0"/>
              </a:rPr>
              <a:t>int</a:t>
            </a:r>
            <a:r>
              <a:rPr lang="en-US" dirty="0">
                <a:latin typeface="Lucida Console" pitchFamily="49" charset="0"/>
              </a:rPr>
              <a:t> a, b;</a:t>
            </a:r>
          </a:p>
          <a:p>
            <a:pPr lvl="0"/>
            <a:r>
              <a:rPr lang="en-US" dirty="0" err="1">
                <a:latin typeface="Lucida Console" pitchFamily="49" charset="0"/>
              </a:rPr>
              <a:t>const</a:t>
            </a:r>
            <a:r>
              <a:rPr lang="en-US" dirty="0">
                <a:latin typeface="Lucida Console" pitchFamily="49" charset="0"/>
              </a:rPr>
              <a:t> char c=123;</a:t>
            </a:r>
          </a:p>
          <a:p>
            <a:pPr lvl="0"/>
            <a:r>
              <a:rPr lang="en-US" dirty="0" err="1">
                <a:latin typeface="Lucida Console" pitchFamily="49" charset="0"/>
              </a:rPr>
              <a:t>int</a:t>
            </a:r>
            <a:r>
              <a:rPr lang="en-US" dirty="0">
                <a:latin typeface="Lucida Console" pitchFamily="49" charset="0"/>
              </a:rPr>
              <a:t> d=31;</a:t>
            </a:r>
          </a:p>
          <a:p>
            <a:pPr lvl="0"/>
            <a:r>
              <a:rPr lang="en-US" dirty="0">
                <a:latin typeface="Lucida Console" pitchFamily="49" charset="0"/>
              </a:rPr>
              <a:t>void main(void) {</a:t>
            </a:r>
          </a:p>
          <a:p>
            <a:pPr lvl="0"/>
            <a:r>
              <a:rPr lang="en-US" dirty="0">
                <a:latin typeface="Lucida Console" pitchFamily="49" charset="0"/>
              </a:rPr>
              <a:t>   </a:t>
            </a:r>
            <a:r>
              <a:rPr lang="en-US" dirty="0" err="1">
                <a:latin typeface="Lucida Console" pitchFamily="49" charset="0"/>
              </a:rPr>
              <a:t>int</a:t>
            </a:r>
            <a:r>
              <a:rPr lang="en-US" dirty="0">
                <a:latin typeface="Lucida Console" pitchFamily="49" charset="0"/>
              </a:rPr>
              <a:t> e</a:t>
            </a:r>
            <a:r>
              <a:rPr lang="en-US" dirty="0" smtClean="0">
                <a:latin typeface="Lucida Console" pitchFamily="49" charset="0"/>
              </a:rPr>
              <a:t>;</a:t>
            </a:r>
          </a:p>
          <a:p>
            <a:pPr lvl="0"/>
            <a:r>
              <a:rPr lang="en-US" dirty="0">
                <a:latin typeface="Lucida Console" pitchFamily="49" charset="0"/>
              </a:rPr>
              <a:t> </a:t>
            </a:r>
            <a:r>
              <a:rPr lang="en-US" dirty="0" smtClean="0">
                <a:latin typeface="Lucida Console" pitchFamily="49" charset="0"/>
              </a:rPr>
              <a:t>  char f[32];</a:t>
            </a:r>
            <a:endParaRPr lang="en-US" dirty="0">
              <a:latin typeface="Lucida Console" pitchFamily="49" charset="0"/>
            </a:endParaRPr>
          </a:p>
          <a:p>
            <a:pPr lvl="0"/>
            <a:r>
              <a:rPr lang="en-US" dirty="0">
                <a:latin typeface="Lucida Console" pitchFamily="49" charset="0"/>
              </a:rPr>
              <a:t>   e = d + 7;</a:t>
            </a:r>
          </a:p>
          <a:p>
            <a:pPr lvl="0"/>
            <a:r>
              <a:rPr lang="en-US" dirty="0">
                <a:latin typeface="Lucida Console" pitchFamily="49" charset="0"/>
              </a:rPr>
              <a:t>   a = e + 29999;</a:t>
            </a:r>
          </a:p>
          <a:p>
            <a:pPr lvl="0"/>
            <a:r>
              <a:rPr lang="en-US" dirty="0">
                <a:latin typeface="Lucida Console" pitchFamily="49" charset="0"/>
              </a:rPr>
              <a:t>   </a:t>
            </a:r>
            <a:r>
              <a:rPr lang="en-US" dirty="0" err="1" smtClean="0">
                <a:latin typeface="Lucida Console" pitchFamily="49" charset="0"/>
              </a:rPr>
              <a:t>strcpy</a:t>
            </a:r>
            <a:r>
              <a:rPr lang="en-US" dirty="0" smtClean="0">
                <a:latin typeface="Lucida Console" pitchFamily="49" charset="0"/>
              </a:rPr>
              <a:t>(</a:t>
            </a:r>
            <a:r>
              <a:rPr lang="en-US" dirty="0" err="1" smtClean="0">
                <a:latin typeface="Lucida Console" pitchFamily="49" charset="0"/>
              </a:rPr>
              <a:t>f,“Hello</a:t>
            </a:r>
            <a:r>
              <a:rPr lang="en-US" dirty="0">
                <a:latin typeface="Lucida Console" pitchFamily="49" charset="0"/>
              </a:rPr>
              <a:t>!”);</a:t>
            </a:r>
          </a:p>
          <a:p>
            <a:pPr lvl="0"/>
            <a:r>
              <a:rPr lang="en-US" dirty="0" smtClean="0">
                <a:latin typeface="Lucida Console" pitchFamily="49" charset="0"/>
              </a:rPr>
              <a:t>}</a:t>
            </a:r>
            <a:endParaRPr lang="en-US" dirty="0">
              <a:latin typeface="Lucida Console" pitchFamily="49" charset="0"/>
            </a:endParaRPr>
          </a:p>
        </p:txBody>
      </p:sp>
    </p:spTree>
    <p:extLst>
      <p:ext uri="{BB962C8B-B14F-4D97-AF65-F5344CB8AC3E}">
        <p14:creationId xmlns:p14="http://schemas.microsoft.com/office/powerpoint/2010/main" val="3604385952"/>
      </p:ext>
    </p:extLst>
  </p:cSld>
  <p:clrMapOvr>
    <a:masterClrMapping/>
  </p:clrMapOvr>
  <p:transition>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3644710" y="1697205"/>
            <a:ext cx="4275529" cy="3785652"/>
          </a:xfrm>
          <a:prstGeom prst="rect">
            <a:avLst/>
          </a:prstGeom>
          <a:noFill/>
        </p:spPr>
        <p:txBody>
          <a:bodyPr wrap="none" rtlCol="0">
            <a:spAutoFit/>
          </a:bodyPr>
          <a:lstStyle/>
          <a:p>
            <a:pPr lvl="0"/>
            <a:r>
              <a:rPr lang="en-US" dirty="0" err="1">
                <a:latin typeface="Lucida Console" pitchFamily="49" charset="0"/>
              </a:rPr>
              <a:t>int</a:t>
            </a:r>
            <a:r>
              <a:rPr lang="en-US" dirty="0">
                <a:latin typeface="Lucida Console" pitchFamily="49" charset="0"/>
              </a:rPr>
              <a:t> a, b;</a:t>
            </a:r>
          </a:p>
          <a:p>
            <a:pPr lvl="0"/>
            <a:r>
              <a:rPr lang="en-US" dirty="0" err="1">
                <a:latin typeface="Lucida Console" pitchFamily="49" charset="0"/>
              </a:rPr>
              <a:t>const</a:t>
            </a:r>
            <a:r>
              <a:rPr lang="en-US" dirty="0">
                <a:latin typeface="Lucida Console" pitchFamily="49" charset="0"/>
              </a:rPr>
              <a:t> char c=123;</a:t>
            </a:r>
          </a:p>
          <a:p>
            <a:pPr lvl="0"/>
            <a:r>
              <a:rPr lang="en-US" dirty="0" err="1">
                <a:latin typeface="Lucida Console" pitchFamily="49" charset="0"/>
              </a:rPr>
              <a:t>int</a:t>
            </a:r>
            <a:r>
              <a:rPr lang="en-US" dirty="0">
                <a:latin typeface="Lucida Console" pitchFamily="49" charset="0"/>
              </a:rPr>
              <a:t> d=31;</a:t>
            </a:r>
          </a:p>
          <a:p>
            <a:pPr lvl="0"/>
            <a:r>
              <a:rPr lang="en-US" dirty="0">
                <a:latin typeface="Lucida Console" pitchFamily="49" charset="0"/>
              </a:rPr>
              <a:t>void main(void) {</a:t>
            </a:r>
          </a:p>
          <a:p>
            <a:pPr lvl="0"/>
            <a:r>
              <a:rPr lang="en-US" dirty="0">
                <a:latin typeface="Lucida Console" pitchFamily="49" charset="0"/>
              </a:rPr>
              <a:t>   </a:t>
            </a:r>
            <a:r>
              <a:rPr lang="en-US" dirty="0" err="1">
                <a:latin typeface="Lucida Console" pitchFamily="49" charset="0"/>
              </a:rPr>
              <a:t>int</a:t>
            </a:r>
            <a:r>
              <a:rPr lang="en-US" dirty="0">
                <a:latin typeface="Lucida Console" pitchFamily="49" charset="0"/>
              </a:rPr>
              <a:t> e</a:t>
            </a:r>
            <a:r>
              <a:rPr lang="en-US" dirty="0" smtClean="0">
                <a:latin typeface="Lucida Console" pitchFamily="49" charset="0"/>
              </a:rPr>
              <a:t>;</a:t>
            </a:r>
          </a:p>
          <a:p>
            <a:pPr lvl="0"/>
            <a:r>
              <a:rPr lang="en-US" dirty="0">
                <a:latin typeface="Lucida Console" pitchFamily="49" charset="0"/>
              </a:rPr>
              <a:t> </a:t>
            </a:r>
            <a:r>
              <a:rPr lang="en-US" dirty="0" smtClean="0">
                <a:latin typeface="Lucida Console" pitchFamily="49" charset="0"/>
              </a:rPr>
              <a:t>  char f[32];</a:t>
            </a:r>
            <a:endParaRPr lang="en-US" dirty="0">
              <a:latin typeface="Lucida Console" pitchFamily="49" charset="0"/>
            </a:endParaRPr>
          </a:p>
          <a:p>
            <a:pPr lvl="0"/>
            <a:r>
              <a:rPr lang="en-US" dirty="0">
                <a:latin typeface="Lucida Console" pitchFamily="49" charset="0"/>
              </a:rPr>
              <a:t>   e = d + 7;</a:t>
            </a:r>
          </a:p>
          <a:p>
            <a:pPr lvl="0"/>
            <a:r>
              <a:rPr lang="en-US" dirty="0">
                <a:latin typeface="Lucida Console" pitchFamily="49" charset="0"/>
              </a:rPr>
              <a:t>   a = e + 29999;</a:t>
            </a:r>
          </a:p>
          <a:p>
            <a:pPr lvl="0"/>
            <a:r>
              <a:rPr lang="en-US" dirty="0">
                <a:latin typeface="Lucida Console" pitchFamily="49" charset="0"/>
              </a:rPr>
              <a:t>   </a:t>
            </a:r>
            <a:r>
              <a:rPr lang="en-US" dirty="0" err="1" smtClean="0">
                <a:latin typeface="Lucida Console" pitchFamily="49" charset="0"/>
              </a:rPr>
              <a:t>strcpy</a:t>
            </a:r>
            <a:r>
              <a:rPr lang="en-US" dirty="0" smtClean="0">
                <a:latin typeface="Lucida Console" pitchFamily="49" charset="0"/>
              </a:rPr>
              <a:t>(</a:t>
            </a:r>
            <a:r>
              <a:rPr lang="en-US" dirty="0" err="1" smtClean="0">
                <a:latin typeface="Lucida Console" pitchFamily="49" charset="0"/>
              </a:rPr>
              <a:t>f,“Hello</a:t>
            </a:r>
            <a:r>
              <a:rPr lang="en-US" dirty="0">
                <a:latin typeface="Lucida Console" pitchFamily="49" charset="0"/>
              </a:rPr>
              <a:t>!”);</a:t>
            </a:r>
          </a:p>
          <a:p>
            <a:pPr lvl="0"/>
            <a:r>
              <a:rPr lang="en-US" dirty="0" smtClean="0">
                <a:latin typeface="Lucida Console" pitchFamily="49" charset="0"/>
              </a:rPr>
              <a:t>}</a:t>
            </a:r>
            <a:endParaRPr lang="en-US" dirty="0">
              <a:latin typeface="Lucida Console" pitchFamily="49" charset="0"/>
            </a:endParaRPr>
          </a:p>
        </p:txBody>
      </p:sp>
      <p:sp>
        <p:nvSpPr>
          <p:cNvPr id="2" name="Title 1"/>
          <p:cNvSpPr>
            <a:spLocks noGrp="1"/>
          </p:cNvSpPr>
          <p:nvPr>
            <p:ph type="title"/>
          </p:nvPr>
        </p:nvSpPr>
        <p:spPr/>
        <p:txBody>
          <a:bodyPr>
            <a:normAutofit fontScale="90000"/>
          </a:bodyPr>
          <a:lstStyle/>
          <a:p>
            <a:r>
              <a:rPr lang="en-US" dirty="0" smtClean="0"/>
              <a:t>Program Memory Use</a:t>
            </a:r>
            <a:endParaRPr lang="en-US" dirty="0"/>
          </a:p>
        </p:txBody>
      </p:sp>
      <p:sp>
        <p:nvSpPr>
          <p:cNvPr id="92" name="TextBox 91"/>
          <p:cNvSpPr txBox="1"/>
          <p:nvPr/>
        </p:nvSpPr>
        <p:spPr>
          <a:xfrm>
            <a:off x="888653" y="1066801"/>
            <a:ext cx="2031206" cy="461665"/>
          </a:xfrm>
          <a:prstGeom prst="rect">
            <a:avLst/>
          </a:prstGeom>
          <a:noFill/>
          <a:ln>
            <a:noFill/>
          </a:ln>
        </p:spPr>
        <p:txBody>
          <a:bodyPr wrap="square" rtlCol="0">
            <a:spAutoFit/>
          </a:bodyPr>
          <a:lstStyle/>
          <a:p>
            <a:pPr algn="ctr"/>
            <a:r>
              <a:rPr lang="en-US" b="1" dirty="0" smtClean="0">
                <a:latin typeface="Calibri" pitchFamily="34" charset="0"/>
                <a:cs typeface="Calibri" pitchFamily="34" charset="0"/>
              </a:rPr>
              <a:t>RAM</a:t>
            </a:r>
            <a:endParaRPr lang="en-US" b="1" dirty="0">
              <a:latin typeface="Calibri" pitchFamily="34" charset="0"/>
              <a:cs typeface="Calibri" pitchFamily="34" charset="0"/>
            </a:endParaRPr>
          </a:p>
        </p:txBody>
      </p:sp>
      <p:grpSp>
        <p:nvGrpSpPr>
          <p:cNvPr id="93" name="Group 92"/>
          <p:cNvGrpSpPr/>
          <p:nvPr/>
        </p:nvGrpSpPr>
        <p:grpSpPr>
          <a:xfrm>
            <a:off x="710922" y="2580994"/>
            <a:ext cx="2386667" cy="3100984"/>
            <a:chOff x="961796" y="2385416"/>
            <a:chExt cx="1790700" cy="3100984"/>
          </a:xfrm>
        </p:grpSpPr>
        <p:sp>
          <p:nvSpPr>
            <p:cNvPr id="94" name="Rectangle 93"/>
            <p:cNvSpPr/>
            <p:nvPr/>
          </p:nvSpPr>
          <p:spPr>
            <a:xfrm>
              <a:off x="961796" y="4433975"/>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Calibri" pitchFamily="34" charset="0"/>
                  <a:cs typeface="Calibri" pitchFamily="34" charset="0"/>
                </a:rPr>
                <a:t>Heap Data</a:t>
              </a:r>
              <a:endParaRPr lang="en-US" dirty="0">
                <a:solidFill>
                  <a:sysClr val="windowText" lastClr="000000"/>
                </a:solidFill>
                <a:latin typeface="Calibri" pitchFamily="34" charset="0"/>
                <a:cs typeface="Calibri" pitchFamily="34" charset="0"/>
              </a:endParaRPr>
            </a:p>
          </p:txBody>
        </p:sp>
        <p:sp>
          <p:nvSpPr>
            <p:cNvPr id="95" name="Rectangle 94"/>
            <p:cNvSpPr/>
            <p:nvPr/>
          </p:nvSpPr>
          <p:spPr>
            <a:xfrm>
              <a:off x="961796" y="2385416"/>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Calibri" pitchFamily="34" charset="0"/>
                  <a:cs typeface="Calibri" pitchFamily="34" charset="0"/>
                </a:rPr>
                <a:t>Initialized Data</a:t>
              </a:r>
            </a:p>
          </p:txBody>
        </p:sp>
        <p:sp>
          <p:nvSpPr>
            <p:cNvPr id="97" name="Rectangle 96"/>
            <p:cNvSpPr/>
            <p:nvPr/>
          </p:nvSpPr>
          <p:spPr>
            <a:xfrm>
              <a:off x="961796" y="3432636"/>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Calibri" pitchFamily="34" charset="0"/>
                  <a:cs typeface="Calibri" pitchFamily="34" charset="0"/>
                </a:rPr>
                <a:t>Stack</a:t>
              </a:r>
              <a:endParaRPr lang="en-US" dirty="0">
                <a:solidFill>
                  <a:sysClr val="windowText" lastClr="000000"/>
                </a:solidFill>
                <a:latin typeface="Calibri" pitchFamily="34" charset="0"/>
                <a:cs typeface="Calibri" pitchFamily="34" charset="0"/>
              </a:endParaRPr>
            </a:p>
          </p:txBody>
        </p:sp>
      </p:grpSp>
      <p:cxnSp>
        <p:nvCxnSpPr>
          <p:cNvPr id="53" name="Straight Arrow Connector 52"/>
          <p:cNvCxnSpPr>
            <a:stCxn id="72" idx="1"/>
            <a:endCxn id="48" idx="3"/>
          </p:cNvCxnSpPr>
          <p:nvPr/>
        </p:nvCxnSpPr>
        <p:spPr>
          <a:xfrm flipH="1">
            <a:off x="3097589" y="1938920"/>
            <a:ext cx="1243430" cy="15447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73" idx="1"/>
            <a:endCxn id="95" idx="3"/>
          </p:cNvCxnSpPr>
          <p:nvPr/>
        </p:nvCxnSpPr>
        <p:spPr>
          <a:xfrm flipH="1">
            <a:off x="3097589" y="2669453"/>
            <a:ext cx="1319630" cy="437754"/>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4" idx="3"/>
            <a:endCxn id="89" idx="1"/>
          </p:cNvCxnSpPr>
          <p:nvPr/>
        </p:nvCxnSpPr>
        <p:spPr>
          <a:xfrm>
            <a:off x="5333671" y="2661269"/>
            <a:ext cx="3851833" cy="48820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185503" y="1092879"/>
            <a:ext cx="2392012" cy="461665"/>
          </a:xfrm>
          <a:prstGeom prst="rect">
            <a:avLst/>
          </a:prstGeom>
          <a:noFill/>
          <a:ln>
            <a:noFill/>
          </a:ln>
        </p:spPr>
        <p:txBody>
          <a:bodyPr wrap="square" rtlCol="0">
            <a:spAutoFit/>
          </a:bodyPr>
          <a:lstStyle/>
          <a:p>
            <a:pPr algn="ctr"/>
            <a:r>
              <a:rPr lang="en-US" b="1" dirty="0" smtClean="0">
                <a:latin typeface="Calibri" pitchFamily="34" charset="0"/>
                <a:cs typeface="Calibri" pitchFamily="34" charset="0"/>
              </a:rPr>
              <a:t>Flash ROM</a:t>
            </a:r>
            <a:endParaRPr lang="en-US" b="1" dirty="0">
              <a:latin typeface="Calibri" pitchFamily="34" charset="0"/>
              <a:cs typeface="Calibri" pitchFamily="34" charset="0"/>
            </a:endParaRPr>
          </a:p>
        </p:txBody>
      </p:sp>
      <p:grpSp>
        <p:nvGrpSpPr>
          <p:cNvPr id="87" name="Group 86"/>
          <p:cNvGrpSpPr/>
          <p:nvPr/>
        </p:nvGrpSpPr>
        <p:grpSpPr>
          <a:xfrm>
            <a:off x="9185504" y="1570837"/>
            <a:ext cx="2388292" cy="4189465"/>
            <a:chOff x="6781800" y="1296935"/>
            <a:chExt cx="1791919" cy="4189465"/>
          </a:xfrm>
        </p:grpSpPr>
        <p:sp>
          <p:nvSpPr>
            <p:cNvPr id="88" name="Rectangle 87"/>
            <p:cNvSpPr/>
            <p:nvPr/>
          </p:nvSpPr>
          <p:spPr>
            <a:xfrm>
              <a:off x="6783019" y="4433975"/>
              <a:ext cx="1790700" cy="1052425"/>
            </a:xfrm>
            <a:prstGeom prst="rect">
              <a:avLst/>
            </a:prstGeom>
            <a:solidFill>
              <a:schemeClr val="bg1">
                <a:lumMod val="95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Calibri" pitchFamily="34" charset="0"/>
                  <a:cs typeface="Calibri" pitchFamily="34" charset="0"/>
                </a:rPr>
                <a:t>Program .text</a:t>
              </a:r>
              <a:endParaRPr lang="en-US" dirty="0">
                <a:solidFill>
                  <a:sysClr val="windowText" lastClr="000000"/>
                </a:solidFill>
                <a:latin typeface="Calibri" pitchFamily="34" charset="0"/>
                <a:cs typeface="Calibri" pitchFamily="34" charset="0"/>
              </a:endParaRPr>
            </a:p>
          </p:txBody>
        </p:sp>
        <p:sp>
          <p:nvSpPr>
            <p:cNvPr id="89" name="Rectangle 88"/>
            <p:cNvSpPr/>
            <p:nvPr/>
          </p:nvSpPr>
          <p:spPr>
            <a:xfrm>
              <a:off x="6781800" y="2349360"/>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Calibri" pitchFamily="34" charset="0"/>
                  <a:cs typeface="Calibri" pitchFamily="34" charset="0"/>
                </a:rPr>
                <a:t>Initialization</a:t>
              </a:r>
            </a:p>
            <a:p>
              <a:pPr algn="ctr"/>
              <a:r>
                <a:rPr lang="en-US" dirty="0" smtClean="0">
                  <a:solidFill>
                    <a:sysClr val="windowText" lastClr="000000"/>
                  </a:solidFill>
                  <a:latin typeface="Calibri" pitchFamily="34" charset="0"/>
                  <a:cs typeface="Calibri" pitchFamily="34" charset="0"/>
                </a:rPr>
                <a:t>Data</a:t>
              </a:r>
              <a:endParaRPr lang="en-US" dirty="0">
                <a:solidFill>
                  <a:sysClr val="windowText" lastClr="000000"/>
                </a:solidFill>
                <a:latin typeface="Calibri" pitchFamily="34" charset="0"/>
                <a:cs typeface="Calibri" pitchFamily="34" charset="0"/>
              </a:endParaRPr>
            </a:p>
          </p:txBody>
        </p:sp>
        <p:sp>
          <p:nvSpPr>
            <p:cNvPr id="90" name="Rectangle 89"/>
            <p:cNvSpPr/>
            <p:nvPr/>
          </p:nvSpPr>
          <p:spPr>
            <a:xfrm>
              <a:off x="6781800" y="1296935"/>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Calibri" pitchFamily="34" charset="0"/>
                  <a:cs typeface="Calibri" pitchFamily="34" charset="0"/>
                </a:rPr>
                <a:t>Constant Data</a:t>
              </a:r>
              <a:endParaRPr lang="en-US" dirty="0">
                <a:solidFill>
                  <a:sysClr val="windowText" lastClr="000000"/>
                </a:solidFill>
                <a:latin typeface="Calibri" pitchFamily="34" charset="0"/>
                <a:cs typeface="Calibri" pitchFamily="34" charset="0"/>
              </a:endParaRPr>
            </a:p>
          </p:txBody>
        </p:sp>
        <p:sp>
          <p:nvSpPr>
            <p:cNvPr id="91" name="Rectangle 90"/>
            <p:cNvSpPr/>
            <p:nvPr/>
          </p:nvSpPr>
          <p:spPr>
            <a:xfrm>
              <a:off x="6781800" y="3381550"/>
              <a:ext cx="1790700" cy="1052425"/>
            </a:xfrm>
            <a:prstGeom prst="rect">
              <a:avLst/>
            </a:prstGeom>
            <a:solidFill>
              <a:schemeClr val="bg1">
                <a:lumMod val="95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Startup and Runtime Library Code</a:t>
              </a:r>
            </a:p>
          </p:txBody>
        </p:sp>
      </p:grpSp>
      <p:cxnSp>
        <p:nvCxnSpPr>
          <p:cNvPr id="57" name="Straight Arrow Connector 56"/>
          <p:cNvCxnSpPr>
            <a:stCxn id="75" idx="1"/>
            <a:endCxn id="97" idx="3"/>
          </p:cNvCxnSpPr>
          <p:nvPr/>
        </p:nvCxnSpPr>
        <p:spPr>
          <a:xfrm flipH="1">
            <a:off x="3097589" y="3431901"/>
            <a:ext cx="1853030" cy="72252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79" idx="3"/>
            <a:endCxn id="88" idx="1"/>
          </p:cNvCxnSpPr>
          <p:nvPr/>
        </p:nvCxnSpPr>
        <p:spPr>
          <a:xfrm>
            <a:off x="7280704" y="4871069"/>
            <a:ext cx="1906425" cy="36302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77" idx="1"/>
            <a:endCxn id="97" idx="3"/>
          </p:cNvCxnSpPr>
          <p:nvPr/>
        </p:nvCxnSpPr>
        <p:spPr>
          <a:xfrm flipH="1">
            <a:off x="3097589" y="3790632"/>
            <a:ext cx="2005430" cy="36379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4341019" y="1780788"/>
            <a:ext cx="1138391"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3" name="Rectangle 72"/>
          <p:cNvSpPr/>
          <p:nvPr/>
        </p:nvSpPr>
        <p:spPr>
          <a:xfrm>
            <a:off x="4417219" y="2511321"/>
            <a:ext cx="296102"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4" name="Rectangle 73"/>
          <p:cNvSpPr/>
          <p:nvPr/>
        </p:nvSpPr>
        <p:spPr>
          <a:xfrm>
            <a:off x="4798219" y="2503137"/>
            <a:ext cx="535452"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5" name="Rectangle 74"/>
          <p:cNvSpPr/>
          <p:nvPr/>
        </p:nvSpPr>
        <p:spPr>
          <a:xfrm>
            <a:off x="4950619" y="3273769"/>
            <a:ext cx="401503"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7" name="Rectangle 76"/>
          <p:cNvSpPr/>
          <p:nvPr/>
        </p:nvSpPr>
        <p:spPr>
          <a:xfrm>
            <a:off x="5103019" y="3632500"/>
            <a:ext cx="1358857"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9" name="Rectangle 78"/>
          <p:cNvSpPr/>
          <p:nvPr/>
        </p:nvSpPr>
        <p:spPr>
          <a:xfrm>
            <a:off x="5941219" y="4712937"/>
            <a:ext cx="1339485"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9" name="Rectangle 68"/>
          <p:cNvSpPr/>
          <p:nvPr/>
        </p:nvSpPr>
        <p:spPr>
          <a:xfrm>
            <a:off x="5712619" y="2129822"/>
            <a:ext cx="1224275"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0" name="Straight Arrow Connector 69"/>
          <p:cNvCxnSpPr>
            <a:stCxn id="69" idx="3"/>
            <a:endCxn id="90" idx="1"/>
          </p:cNvCxnSpPr>
          <p:nvPr/>
        </p:nvCxnSpPr>
        <p:spPr>
          <a:xfrm flipV="1">
            <a:off x="6936894" y="2097050"/>
            <a:ext cx="2248610" cy="190904"/>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10922" y="1567179"/>
            <a:ext cx="2386667"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Calibri" pitchFamily="34" charset="0"/>
                <a:cs typeface="Calibri" pitchFamily="34" charset="0"/>
              </a:rPr>
              <a:t>Zero-Initialized Data</a:t>
            </a:r>
            <a:endParaRPr lang="en-US" dirty="0">
              <a:solidFill>
                <a:sysClr val="windowText" lastClr="000000"/>
              </a:solidFill>
              <a:latin typeface="Calibri" pitchFamily="34" charset="0"/>
              <a:cs typeface="Calibri" pitchFamily="34" charset="0"/>
            </a:endParaRPr>
          </a:p>
        </p:txBody>
      </p:sp>
    </p:spTree>
    <p:extLst>
      <p:ext uri="{BB962C8B-B14F-4D97-AF65-F5344CB8AC3E}">
        <p14:creationId xmlns:p14="http://schemas.microsoft.com/office/powerpoint/2010/main" val="238436037"/>
      </p:ext>
    </p:extLst>
  </p:cSld>
  <p:clrMapOvr>
    <a:masterClrMapping/>
  </p:clrMapOvr>
  <p:transition>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Activation Record</a:t>
            </a:r>
            <a:endParaRPr lang="en-US" dirty="0"/>
          </a:p>
        </p:txBody>
      </p:sp>
      <p:sp>
        <p:nvSpPr>
          <p:cNvPr id="3" name="Content Placeholder 2"/>
          <p:cNvSpPr>
            <a:spLocks noGrp="1"/>
          </p:cNvSpPr>
          <p:nvPr>
            <p:ph idx="1"/>
          </p:nvPr>
        </p:nvSpPr>
        <p:spPr>
          <a:xfrm>
            <a:off x="378618" y="914400"/>
            <a:ext cx="9371171" cy="5943600"/>
          </a:xfrm>
        </p:spPr>
        <p:txBody>
          <a:bodyPr/>
          <a:lstStyle/>
          <a:p>
            <a:pPr>
              <a:lnSpc>
                <a:spcPts val="2400"/>
              </a:lnSpc>
              <a:spcBef>
                <a:spcPts val="0"/>
              </a:spcBef>
            </a:pPr>
            <a:r>
              <a:rPr lang="en-US" dirty="0"/>
              <a:t>Activation records </a:t>
            </a:r>
            <a:r>
              <a:rPr lang="en-US" dirty="0" smtClean="0"/>
              <a:t/>
            </a:r>
            <a:br>
              <a:rPr lang="en-US" dirty="0" smtClean="0"/>
            </a:br>
            <a:r>
              <a:rPr lang="en-US" dirty="0" smtClean="0"/>
              <a:t>are </a:t>
            </a:r>
            <a:r>
              <a:rPr lang="en-US" dirty="0"/>
              <a:t>located on the </a:t>
            </a:r>
            <a:r>
              <a:rPr lang="en-US" dirty="0" smtClean="0"/>
              <a:t/>
            </a:r>
            <a:br>
              <a:rPr lang="en-US" dirty="0" smtClean="0"/>
            </a:br>
            <a:r>
              <a:rPr lang="en-US" b="1" dirty="0" smtClean="0"/>
              <a:t>stack</a:t>
            </a:r>
            <a:endParaRPr lang="en-US" b="1" dirty="0"/>
          </a:p>
          <a:p>
            <a:pPr lvl="1">
              <a:lnSpc>
                <a:spcPts val="2400"/>
              </a:lnSpc>
              <a:spcBef>
                <a:spcPts val="0"/>
              </a:spcBef>
            </a:pPr>
            <a:r>
              <a:rPr lang="en-US" sz="1800" dirty="0"/>
              <a:t>Calling a function creates </a:t>
            </a:r>
            <a:r>
              <a:rPr lang="en-US" sz="1800" dirty="0" smtClean="0"/>
              <a:t/>
            </a:r>
            <a:br>
              <a:rPr lang="en-US" sz="1800" dirty="0" smtClean="0"/>
            </a:br>
            <a:r>
              <a:rPr lang="en-US" sz="1800" dirty="0" smtClean="0"/>
              <a:t>an </a:t>
            </a:r>
            <a:r>
              <a:rPr lang="en-US" sz="1800" dirty="0"/>
              <a:t>activation record</a:t>
            </a:r>
          </a:p>
          <a:p>
            <a:pPr lvl="1">
              <a:lnSpc>
                <a:spcPts val="2400"/>
              </a:lnSpc>
              <a:spcBef>
                <a:spcPts val="0"/>
              </a:spcBef>
            </a:pPr>
            <a:r>
              <a:rPr lang="en-US" sz="1800" dirty="0"/>
              <a:t>Returning from a function </a:t>
            </a:r>
            <a:r>
              <a:rPr lang="en-US" sz="1800" dirty="0" smtClean="0"/>
              <a:t/>
            </a:r>
            <a:br>
              <a:rPr lang="en-US" sz="1800" dirty="0" smtClean="0"/>
            </a:br>
            <a:r>
              <a:rPr lang="en-US" sz="1800" dirty="0" smtClean="0"/>
              <a:t>deletes </a:t>
            </a:r>
            <a:r>
              <a:rPr lang="en-US" sz="1800" dirty="0"/>
              <a:t>the activation </a:t>
            </a:r>
            <a:r>
              <a:rPr lang="en-US" sz="1800" dirty="0" smtClean="0"/>
              <a:t>record</a:t>
            </a:r>
            <a:endParaRPr lang="en-US" sz="1800" b="1" dirty="0" smtClean="0"/>
          </a:p>
          <a:p>
            <a:pPr>
              <a:lnSpc>
                <a:spcPts val="2400"/>
              </a:lnSpc>
              <a:spcBef>
                <a:spcPts val="0"/>
              </a:spcBef>
            </a:pPr>
            <a:endParaRPr lang="en-US" b="1" dirty="0" smtClean="0"/>
          </a:p>
          <a:p>
            <a:pPr>
              <a:lnSpc>
                <a:spcPts val="2400"/>
              </a:lnSpc>
              <a:spcBef>
                <a:spcPts val="0"/>
              </a:spcBef>
            </a:pPr>
            <a:r>
              <a:rPr lang="en-US" b="1" dirty="0" smtClean="0"/>
              <a:t>Automatic variables </a:t>
            </a:r>
            <a:br>
              <a:rPr lang="en-US" b="1" dirty="0" smtClean="0"/>
            </a:br>
            <a:r>
              <a:rPr lang="en-US" dirty="0" smtClean="0"/>
              <a:t>and </a:t>
            </a:r>
            <a:r>
              <a:rPr lang="en-US" b="1" dirty="0" smtClean="0"/>
              <a:t>housekeeping </a:t>
            </a:r>
            <a:br>
              <a:rPr lang="en-US" b="1" dirty="0" smtClean="0"/>
            </a:br>
            <a:r>
              <a:rPr lang="en-US" b="1" dirty="0" smtClean="0"/>
              <a:t>information </a:t>
            </a:r>
            <a:r>
              <a:rPr lang="en-US" dirty="0" smtClean="0"/>
              <a:t>are </a:t>
            </a:r>
            <a:br>
              <a:rPr lang="en-US" dirty="0" smtClean="0"/>
            </a:br>
            <a:r>
              <a:rPr lang="en-US" dirty="0" smtClean="0"/>
              <a:t>stored in a function’s </a:t>
            </a:r>
            <a:br>
              <a:rPr lang="en-US" dirty="0" smtClean="0"/>
            </a:br>
            <a:r>
              <a:rPr lang="en-US" dirty="0" smtClean="0"/>
              <a:t>activation record</a:t>
            </a:r>
          </a:p>
          <a:p>
            <a:pPr>
              <a:lnSpc>
                <a:spcPts val="2400"/>
              </a:lnSpc>
              <a:spcBef>
                <a:spcPts val="0"/>
              </a:spcBef>
            </a:pPr>
            <a:endParaRPr lang="en-US" dirty="0" smtClean="0"/>
          </a:p>
          <a:p>
            <a:pPr>
              <a:lnSpc>
                <a:spcPts val="2400"/>
              </a:lnSpc>
              <a:spcBef>
                <a:spcPts val="0"/>
              </a:spcBef>
            </a:pPr>
            <a:r>
              <a:rPr lang="en-US" dirty="0" smtClean="0"/>
              <a:t>Not all fields (LS, RA, </a:t>
            </a:r>
            <a:r>
              <a:rPr lang="en-US" dirty="0" err="1" smtClean="0"/>
              <a:t>Arg</a:t>
            </a:r>
            <a:r>
              <a:rPr lang="en-US" dirty="0" smtClean="0"/>
              <a:t>) may be present for each activation record</a:t>
            </a:r>
          </a:p>
        </p:txBody>
      </p:sp>
      <p:graphicFrame>
        <p:nvGraphicFramePr>
          <p:cNvPr id="4" name="Table 3"/>
          <p:cNvGraphicFramePr>
            <a:graphicFrameLocks noGrp="1"/>
          </p:cNvGraphicFramePr>
          <p:nvPr>
            <p:extLst>
              <p:ext uri="{D42A27DB-BD31-4B8C-83A1-F6EECF244321}">
                <p14:modId xmlns:p14="http://schemas.microsoft.com/office/powerpoint/2010/main" val="2315964482"/>
              </p:ext>
            </p:extLst>
          </p:nvPr>
        </p:nvGraphicFramePr>
        <p:xfrm>
          <a:off x="4563443" y="990600"/>
          <a:ext cx="8639399" cy="3925824"/>
        </p:xfrm>
        <a:graphic>
          <a:graphicData uri="http://schemas.openxmlformats.org/drawingml/2006/table">
            <a:tbl>
              <a:tblPr firstRow="1" firstCol="1" bandRow="1">
                <a:tableStyleId>{5C22544A-7EE6-4342-B048-85BDC9FD1C3A}</a:tableStyleId>
              </a:tblPr>
              <a:tblGrid>
                <a:gridCol w="1218725"/>
                <a:gridCol w="2619211"/>
                <a:gridCol w="2045068"/>
                <a:gridCol w="2756395"/>
              </a:tblGrid>
              <a:tr h="490855">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Lower address</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R w="12700" cap="flat" cmpd="sng" algn="ctr">
                      <a:solidFill>
                        <a:schemeClr val="tx1"/>
                      </a:solidFill>
                      <a:prstDash val="solid"/>
                      <a:round/>
                      <a:headEnd type="none" w="med" len="med"/>
                      <a:tailEnd type="none" w="med" len="med"/>
                    </a:lnR>
                    <a:noFill/>
                  </a:tcPr>
                </a:tc>
                <a:tc>
                  <a:txBody>
                    <a:bodyPr/>
                    <a:lstStyle/>
                    <a:p>
                      <a:pPr marL="0" marR="0" algn="ctr">
                        <a:lnSpc>
                          <a:spcPct val="115000"/>
                        </a:lnSpc>
                        <a:spcBef>
                          <a:spcPts val="0"/>
                        </a:spcBef>
                        <a:spcAft>
                          <a:spcPts val="0"/>
                        </a:spcAft>
                      </a:pPr>
                      <a:r>
                        <a:rPr lang="en-US" sz="1600" dirty="0">
                          <a:solidFill>
                            <a:sysClr val="windowText" lastClr="000000"/>
                          </a:solidFill>
                          <a:effectLst/>
                          <a:latin typeface="Arial" pitchFamily="34" charset="0"/>
                          <a:cs typeface="Arial" pitchFamily="34" charset="0"/>
                        </a:rPr>
                        <a:t> </a:t>
                      </a:r>
                      <a:endParaRPr lang="en-US" sz="160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smtClean="0">
                          <a:solidFill>
                            <a:sysClr val="windowText" lastClr="000000"/>
                          </a:solidFill>
                          <a:effectLst/>
                          <a:latin typeface="Arial" pitchFamily="34" charset="0"/>
                          <a:cs typeface="Arial" pitchFamily="34" charset="0"/>
                        </a:rPr>
                        <a:t>(Free </a:t>
                      </a:r>
                      <a:r>
                        <a:rPr lang="en-US" sz="1600" b="0" dirty="0">
                          <a:solidFill>
                            <a:sysClr val="windowText" lastClr="000000"/>
                          </a:solidFill>
                          <a:effectLst/>
                          <a:latin typeface="Arial" pitchFamily="34" charset="0"/>
                          <a:cs typeface="Arial" pitchFamily="34" charset="0"/>
                        </a:rPr>
                        <a:t>stack </a:t>
                      </a:r>
                      <a:r>
                        <a:rPr lang="en-US" sz="1600" b="0" dirty="0" smtClean="0">
                          <a:solidFill>
                            <a:sysClr val="windowText" lastClr="000000"/>
                          </a:solidFill>
                          <a:effectLst/>
                          <a:latin typeface="Arial" pitchFamily="34" charset="0"/>
                          <a:cs typeface="Arial" pitchFamily="34" charset="0"/>
                        </a:rPr>
                        <a:t>space)</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noFill/>
                  </a:tcPr>
                </a:tc>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current function</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r>
                        <a:rPr lang="en-US" sz="1600" dirty="0" smtClean="0">
                          <a:effectLst/>
                          <a:latin typeface="Arial" pitchFamily="34" charset="0"/>
                          <a:cs typeface="Arial" pitchFamily="34" charset="0"/>
                        </a:rPr>
                        <a:t>&lt;- Stack </a:t>
                      </a:r>
                      <a:r>
                        <a:rPr lang="en-US" sz="1600" dirty="0" err="1" smtClean="0">
                          <a:effectLst/>
                          <a:latin typeface="Arial" pitchFamily="34" charset="0"/>
                          <a:cs typeface="Arial" pitchFamily="34" charset="0"/>
                        </a:rPr>
                        <a:t>ptr</a:t>
                      </a:r>
                      <a:endParaRPr lang="en-US" sz="1600" dirty="0">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noFill/>
                  </a:tcPr>
                </a:tc>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Return </a:t>
                      </a:r>
                      <a:r>
                        <a:rPr lang="en-US" sz="1600" dirty="0" smtClean="0">
                          <a:effectLst/>
                          <a:latin typeface="Arial" pitchFamily="34" charset="0"/>
                          <a:cs typeface="Arial" pitchFamily="34" charset="0"/>
                        </a:rPr>
                        <a:t>address</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noFill/>
                  </a:tcPr>
                </a:tc>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600" dirty="0" smtClean="0">
                          <a:effectLst/>
                          <a:latin typeface="Arial" pitchFamily="34" charset="0"/>
                          <a:cs typeface="Arial" pitchFamily="34" charset="0"/>
                        </a:rPr>
                        <a:t>Arguments</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noFill/>
                  </a:tcPr>
                </a:tc>
              </a:tr>
              <a:tr h="119380">
                <a:tc rowSpan="3">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caller function</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noFill/>
                  </a:tcPr>
                </a:tc>
              </a:tr>
              <a:tr h="11938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Return </a:t>
                      </a:r>
                      <a:r>
                        <a:rPr lang="en-US" sz="1600" dirty="0" smtClean="0">
                          <a:effectLst/>
                          <a:latin typeface="Arial" pitchFamily="34" charset="0"/>
                          <a:cs typeface="Arial" pitchFamily="34" charset="0"/>
                        </a:rPr>
                        <a:t>address</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tr>
              <a:tr h="11938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smtClean="0">
                          <a:effectLst/>
                          <a:latin typeface="Arial" pitchFamily="34" charset="0"/>
                          <a:cs typeface="Arial" pitchFamily="34" charset="0"/>
                        </a:rPr>
                        <a:t>Arguments</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tr>
              <a:tr h="130175">
                <a:tc rowSpan="3">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caller’s caller function</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a:txBody>
                    <a:bodyPr/>
                    <a:lstStyle/>
                    <a:p>
                      <a:pPr marL="0" marR="0">
                        <a:lnSpc>
                          <a:spcPct val="115000"/>
                        </a:lnSpc>
                        <a:spcBef>
                          <a:spcPts val="0"/>
                        </a:spcBef>
                        <a:spcAft>
                          <a:spcPts val="0"/>
                        </a:spcAft>
                      </a:pPr>
                      <a:r>
                        <a:rPr lang="en-US" sz="1600">
                          <a:effectLst/>
                          <a:latin typeface="Arial" pitchFamily="34" charset="0"/>
                          <a:cs typeface="Arial" pitchFamily="34" charset="0"/>
                        </a:rPr>
                        <a:t> </a:t>
                      </a:r>
                      <a:endParaRPr lang="en-US" sz="1600">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noFill/>
                  </a:tcPr>
                </a:tc>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Return </a:t>
                      </a:r>
                      <a:r>
                        <a:rPr lang="en-US" sz="1600" dirty="0" smtClean="0">
                          <a:effectLst/>
                          <a:latin typeface="Arial" pitchFamily="34" charset="0"/>
                          <a:cs typeface="Arial" pitchFamily="34" charset="0"/>
                        </a:rPr>
                        <a:t>address</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smtClean="0">
                          <a:effectLst/>
                          <a:latin typeface="Arial" pitchFamily="34" charset="0"/>
                          <a:cs typeface="Arial" pitchFamily="34" charset="0"/>
                        </a:rPr>
                        <a:t>Arguments</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tr>
              <a:tr h="130175">
                <a:tc rowSpan="3">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Higher address</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caller’s </a:t>
                      </a:r>
                      <a:r>
                        <a:rPr lang="en-US" sz="1600" dirty="0" err="1">
                          <a:effectLst/>
                          <a:latin typeface="Arial" pitchFamily="34" charset="0"/>
                          <a:cs typeface="Arial" pitchFamily="34" charset="0"/>
                        </a:rPr>
                        <a:t>caller’s</a:t>
                      </a:r>
                      <a:r>
                        <a:rPr lang="en-US" sz="1600" dirty="0">
                          <a:effectLst/>
                          <a:latin typeface="Arial" pitchFamily="34" charset="0"/>
                          <a:cs typeface="Arial" pitchFamily="34" charset="0"/>
                        </a:rPr>
                        <a:t> caller function</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noFill/>
                  </a:tcPr>
                </a:tc>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Return </a:t>
                      </a:r>
                      <a:r>
                        <a:rPr lang="en-US" sz="1600" dirty="0" smtClean="0">
                          <a:effectLst/>
                          <a:latin typeface="Arial" pitchFamily="34" charset="0"/>
                          <a:cs typeface="Arial" pitchFamily="34" charset="0"/>
                        </a:rPr>
                        <a:t>address</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smtClean="0">
                          <a:effectLst/>
                          <a:latin typeface="Arial" pitchFamily="34" charset="0"/>
                          <a:cs typeface="Arial" pitchFamily="34" charset="0"/>
                        </a:rPr>
                        <a:t>Arguments</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r>
            </a:tbl>
          </a:graphicData>
        </a:graphic>
      </p:graphicFrame>
    </p:spTree>
    <p:extLst>
      <p:ext uri="{BB962C8B-B14F-4D97-AF65-F5344CB8AC3E}">
        <p14:creationId xmlns:p14="http://schemas.microsoft.com/office/powerpoint/2010/main" val="451692326"/>
      </p:ext>
    </p:extLst>
  </p:cSld>
  <p:clrMapOvr>
    <a:masterClrMapping/>
  </p:clrMapOvr>
  <p:transition>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and Class Qualifiers</a:t>
            </a:r>
            <a:endParaRPr lang="en-US" dirty="0"/>
          </a:p>
        </p:txBody>
      </p:sp>
      <p:sp>
        <p:nvSpPr>
          <p:cNvPr id="3" name="Content Placeholder 2"/>
          <p:cNvSpPr>
            <a:spLocks noGrp="1"/>
          </p:cNvSpPr>
          <p:nvPr>
            <p:ph idx="1"/>
          </p:nvPr>
        </p:nvSpPr>
        <p:spPr>
          <a:xfrm>
            <a:off x="479813" y="1219200"/>
            <a:ext cx="11155973" cy="4900800"/>
          </a:xfrm>
        </p:spPr>
        <p:txBody>
          <a:bodyPr/>
          <a:lstStyle/>
          <a:p>
            <a:r>
              <a:rPr lang="en-US" dirty="0" smtClean="0"/>
              <a:t>Used to modify a variable’s declaration so compiler treats it slightly differently </a:t>
            </a:r>
          </a:p>
          <a:p>
            <a:endParaRPr lang="en-US" dirty="0" smtClean="0"/>
          </a:p>
          <a:p>
            <a:r>
              <a:rPr lang="en-US" dirty="0" err="1" smtClean="0"/>
              <a:t>Const</a:t>
            </a:r>
            <a:endParaRPr lang="en-US" dirty="0" smtClean="0"/>
          </a:p>
          <a:p>
            <a:pPr lvl="1"/>
            <a:r>
              <a:rPr lang="en-US" dirty="0" smtClean="0"/>
              <a:t>Never written by program, can be put in ROM to save RAM</a:t>
            </a:r>
          </a:p>
          <a:p>
            <a:endParaRPr lang="en-US" dirty="0" smtClean="0"/>
          </a:p>
          <a:p>
            <a:r>
              <a:rPr lang="en-US" dirty="0" smtClean="0"/>
              <a:t>Volatile</a:t>
            </a:r>
          </a:p>
          <a:p>
            <a:pPr lvl="1"/>
            <a:r>
              <a:rPr lang="en-US" dirty="0" smtClean="0"/>
              <a:t>Can be changed outside of normal program flow: ISR, hardware register</a:t>
            </a:r>
          </a:p>
          <a:p>
            <a:pPr lvl="1"/>
            <a:r>
              <a:rPr lang="en-US" dirty="0" smtClean="0"/>
              <a:t>Compiler must be careful with optimizations</a:t>
            </a:r>
          </a:p>
          <a:p>
            <a:endParaRPr lang="en-US" dirty="0" smtClean="0"/>
          </a:p>
          <a:p>
            <a:r>
              <a:rPr lang="en-US" dirty="0" smtClean="0"/>
              <a:t>Static</a:t>
            </a:r>
          </a:p>
          <a:p>
            <a:pPr lvl="1"/>
            <a:r>
              <a:rPr lang="en-US" dirty="0" smtClean="0"/>
              <a:t>Declared within function, retains value between function invocations</a:t>
            </a:r>
          </a:p>
          <a:p>
            <a:pPr lvl="1"/>
            <a:r>
              <a:rPr lang="en-US" dirty="0" smtClean="0"/>
              <a:t>Scope is limited to function</a:t>
            </a:r>
            <a:endParaRPr lang="en-US" dirty="0"/>
          </a:p>
        </p:txBody>
      </p:sp>
    </p:spTree>
    <p:extLst>
      <p:ext uri="{BB962C8B-B14F-4D97-AF65-F5344CB8AC3E}">
        <p14:creationId xmlns:p14="http://schemas.microsoft.com/office/powerpoint/2010/main" val="2123939865"/>
      </p:ext>
    </p:extLst>
  </p:cSld>
  <p:clrMapOvr>
    <a:masterClrMapping/>
  </p:clrMapOvr>
  <p:transition>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Linker Map File</a:t>
            </a:r>
            <a:endParaRPr lang="en-US" dirty="0"/>
          </a:p>
        </p:txBody>
      </p:sp>
      <p:sp>
        <p:nvSpPr>
          <p:cNvPr id="3" name="Content Placeholder 2"/>
          <p:cNvSpPr>
            <a:spLocks noGrp="1"/>
          </p:cNvSpPr>
          <p:nvPr>
            <p:ph idx="1"/>
          </p:nvPr>
        </p:nvSpPr>
        <p:spPr>
          <a:xfrm>
            <a:off x="304681" y="1066800"/>
            <a:ext cx="11476316" cy="5791200"/>
          </a:xfrm>
        </p:spPr>
        <p:txBody>
          <a:bodyPr/>
          <a:lstStyle/>
          <a:p>
            <a:r>
              <a:rPr lang="en-US" dirty="0" smtClean="0"/>
              <a:t>Contains extensive information on functions and variables</a:t>
            </a:r>
          </a:p>
          <a:p>
            <a:pPr lvl="1"/>
            <a:r>
              <a:rPr lang="en-US" dirty="0" smtClean="0"/>
              <a:t>Value, type, size, object </a:t>
            </a:r>
          </a:p>
          <a:p>
            <a:pPr lvl="1"/>
            <a:endParaRPr lang="en-US" dirty="0" smtClean="0"/>
          </a:p>
          <a:p>
            <a:r>
              <a:rPr lang="en-US" dirty="0" smtClean="0"/>
              <a:t>Cross references between sections</a:t>
            </a:r>
          </a:p>
          <a:p>
            <a:endParaRPr lang="en-US" dirty="0" smtClean="0"/>
          </a:p>
          <a:p>
            <a:r>
              <a:rPr lang="en-US" dirty="0" smtClean="0"/>
              <a:t>Memory map of image</a:t>
            </a:r>
          </a:p>
          <a:p>
            <a:endParaRPr lang="en-US" dirty="0" smtClean="0"/>
          </a:p>
          <a:p>
            <a:r>
              <a:rPr lang="en-US" dirty="0" smtClean="0"/>
              <a:t>Sizes of image components</a:t>
            </a:r>
          </a:p>
          <a:p>
            <a:endParaRPr lang="en-US" dirty="0" smtClean="0"/>
          </a:p>
          <a:p>
            <a:r>
              <a:rPr lang="en-US" dirty="0" smtClean="0"/>
              <a:t>Summary of memory requirements</a:t>
            </a:r>
            <a:endParaRPr lang="en-US" dirty="0"/>
          </a:p>
        </p:txBody>
      </p:sp>
    </p:spTree>
    <p:extLst>
      <p:ext uri="{BB962C8B-B14F-4D97-AF65-F5344CB8AC3E}">
        <p14:creationId xmlns:p14="http://schemas.microsoft.com/office/powerpoint/2010/main" val="3578984274"/>
      </p:ext>
    </p:extLst>
  </p:cSld>
  <p:clrMapOvr>
    <a:masterClrMapping/>
  </p:clrMapOvr>
  <p:transition>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3644710" y="1697205"/>
            <a:ext cx="4275529" cy="3785652"/>
          </a:xfrm>
          <a:prstGeom prst="rect">
            <a:avLst/>
          </a:prstGeom>
          <a:noFill/>
        </p:spPr>
        <p:txBody>
          <a:bodyPr wrap="none" rtlCol="0">
            <a:spAutoFit/>
          </a:bodyPr>
          <a:lstStyle/>
          <a:p>
            <a:pPr lvl="0"/>
            <a:r>
              <a:rPr lang="en-US" dirty="0" err="1">
                <a:latin typeface="Lucida Console" pitchFamily="49" charset="0"/>
              </a:rPr>
              <a:t>int</a:t>
            </a:r>
            <a:r>
              <a:rPr lang="en-US" dirty="0">
                <a:latin typeface="Lucida Console" pitchFamily="49" charset="0"/>
              </a:rPr>
              <a:t> a, b;</a:t>
            </a:r>
          </a:p>
          <a:p>
            <a:pPr lvl="0"/>
            <a:r>
              <a:rPr lang="en-US" dirty="0" err="1">
                <a:latin typeface="Lucida Console" pitchFamily="49" charset="0"/>
              </a:rPr>
              <a:t>const</a:t>
            </a:r>
            <a:r>
              <a:rPr lang="en-US" dirty="0">
                <a:latin typeface="Lucida Console" pitchFamily="49" charset="0"/>
              </a:rPr>
              <a:t> char c=123;</a:t>
            </a:r>
          </a:p>
          <a:p>
            <a:pPr lvl="0"/>
            <a:r>
              <a:rPr lang="en-US" dirty="0" err="1">
                <a:latin typeface="Lucida Console" pitchFamily="49" charset="0"/>
              </a:rPr>
              <a:t>int</a:t>
            </a:r>
            <a:r>
              <a:rPr lang="en-US" dirty="0">
                <a:latin typeface="Lucida Console" pitchFamily="49" charset="0"/>
              </a:rPr>
              <a:t> d=31;</a:t>
            </a:r>
          </a:p>
          <a:p>
            <a:pPr lvl="0"/>
            <a:r>
              <a:rPr lang="en-US" dirty="0">
                <a:latin typeface="Lucida Console" pitchFamily="49" charset="0"/>
              </a:rPr>
              <a:t>void main(void) {</a:t>
            </a:r>
          </a:p>
          <a:p>
            <a:pPr lvl="0"/>
            <a:r>
              <a:rPr lang="en-US" dirty="0">
                <a:latin typeface="Lucida Console" pitchFamily="49" charset="0"/>
              </a:rPr>
              <a:t>   </a:t>
            </a:r>
            <a:r>
              <a:rPr lang="en-US" dirty="0" err="1">
                <a:latin typeface="Lucida Console" pitchFamily="49" charset="0"/>
              </a:rPr>
              <a:t>int</a:t>
            </a:r>
            <a:r>
              <a:rPr lang="en-US" dirty="0">
                <a:latin typeface="Lucida Console" pitchFamily="49" charset="0"/>
              </a:rPr>
              <a:t> e</a:t>
            </a:r>
            <a:r>
              <a:rPr lang="en-US" dirty="0" smtClean="0">
                <a:latin typeface="Lucida Console" pitchFamily="49" charset="0"/>
              </a:rPr>
              <a:t>;</a:t>
            </a:r>
          </a:p>
          <a:p>
            <a:pPr lvl="0"/>
            <a:r>
              <a:rPr lang="en-US" dirty="0">
                <a:latin typeface="Lucida Console" pitchFamily="49" charset="0"/>
              </a:rPr>
              <a:t> </a:t>
            </a:r>
            <a:r>
              <a:rPr lang="en-US" dirty="0" smtClean="0">
                <a:latin typeface="Lucida Console" pitchFamily="49" charset="0"/>
              </a:rPr>
              <a:t>  char f[32];</a:t>
            </a:r>
            <a:endParaRPr lang="en-US" dirty="0">
              <a:latin typeface="Lucida Console" pitchFamily="49" charset="0"/>
            </a:endParaRPr>
          </a:p>
          <a:p>
            <a:pPr lvl="0"/>
            <a:r>
              <a:rPr lang="en-US" dirty="0">
                <a:latin typeface="Lucida Console" pitchFamily="49" charset="0"/>
              </a:rPr>
              <a:t>   e = d + 7;</a:t>
            </a:r>
          </a:p>
          <a:p>
            <a:pPr lvl="0"/>
            <a:r>
              <a:rPr lang="en-US" dirty="0">
                <a:latin typeface="Lucida Console" pitchFamily="49" charset="0"/>
              </a:rPr>
              <a:t>   a = e + 29999;</a:t>
            </a:r>
          </a:p>
          <a:p>
            <a:pPr lvl="0"/>
            <a:r>
              <a:rPr lang="en-US" dirty="0">
                <a:latin typeface="Lucida Console" pitchFamily="49" charset="0"/>
              </a:rPr>
              <a:t>   </a:t>
            </a:r>
            <a:r>
              <a:rPr lang="en-US" dirty="0" err="1" smtClean="0">
                <a:latin typeface="Lucida Console" pitchFamily="49" charset="0"/>
              </a:rPr>
              <a:t>strcpy</a:t>
            </a:r>
            <a:r>
              <a:rPr lang="en-US" dirty="0" smtClean="0">
                <a:latin typeface="Lucida Console" pitchFamily="49" charset="0"/>
              </a:rPr>
              <a:t>(</a:t>
            </a:r>
            <a:r>
              <a:rPr lang="en-US" dirty="0" err="1" smtClean="0">
                <a:latin typeface="Lucida Console" pitchFamily="49" charset="0"/>
              </a:rPr>
              <a:t>f,“Hello</a:t>
            </a:r>
            <a:r>
              <a:rPr lang="en-US" dirty="0">
                <a:latin typeface="Lucida Console" pitchFamily="49" charset="0"/>
              </a:rPr>
              <a:t>!”);</a:t>
            </a:r>
          </a:p>
          <a:p>
            <a:pPr lvl="0"/>
            <a:r>
              <a:rPr lang="en-US" dirty="0" smtClean="0">
                <a:latin typeface="Lucida Console" pitchFamily="49" charset="0"/>
              </a:rPr>
              <a:t>}</a:t>
            </a:r>
            <a:endParaRPr lang="en-US" dirty="0">
              <a:latin typeface="Lucida Console" pitchFamily="49" charset="0"/>
            </a:endParaRPr>
          </a:p>
        </p:txBody>
      </p:sp>
      <p:sp>
        <p:nvSpPr>
          <p:cNvPr id="2" name="Title 1"/>
          <p:cNvSpPr>
            <a:spLocks noGrp="1"/>
          </p:cNvSpPr>
          <p:nvPr>
            <p:ph type="title"/>
          </p:nvPr>
        </p:nvSpPr>
        <p:spPr/>
        <p:txBody>
          <a:bodyPr>
            <a:normAutofit fontScale="90000"/>
          </a:bodyPr>
          <a:lstStyle/>
          <a:p>
            <a:r>
              <a:rPr lang="en-US" dirty="0" smtClean="0"/>
              <a:t>Program Memory Use</a:t>
            </a:r>
            <a:endParaRPr lang="en-US" dirty="0"/>
          </a:p>
        </p:txBody>
      </p:sp>
      <p:sp>
        <p:nvSpPr>
          <p:cNvPr id="92" name="TextBox 91"/>
          <p:cNvSpPr txBox="1"/>
          <p:nvPr/>
        </p:nvSpPr>
        <p:spPr>
          <a:xfrm>
            <a:off x="888653" y="1066801"/>
            <a:ext cx="2031206" cy="461665"/>
          </a:xfrm>
          <a:prstGeom prst="rect">
            <a:avLst/>
          </a:prstGeom>
          <a:noFill/>
          <a:ln>
            <a:noFill/>
          </a:ln>
        </p:spPr>
        <p:txBody>
          <a:bodyPr wrap="square" rtlCol="0">
            <a:spAutoFit/>
          </a:bodyPr>
          <a:lstStyle/>
          <a:p>
            <a:pPr algn="ctr"/>
            <a:r>
              <a:rPr lang="en-US" b="1" dirty="0" smtClean="0">
                <a:latin typeface="Calibri" pitchFamily="34" charset="0"/>
                <a:cs typeface="Calibri" pitchFamily="34" charset="0"/>
              </a:rPr>
              <a:t>RAM</a:t>
            </a:r>
            <a:endParaRPr lang="en-US" b="1" dirty="0">
              <a:latin typeface="Calibri" pitchFamily="34" charset="0"/>
              <a:cs typeface="Calibri" pitchFamily="34" charset="0"/>
            </a:endParaRPr>
          </a:p>
        </p:txBody>
      </p:sp>
      <p:grpSp>
        <p:nvGrpSpPr>
          <p:cNvPr id="93" name="Group 92"/>
          <p:cNvGrpSpPr/>
          <p:nvPr/>
        </p:nvGrpSpPr>
        <p:grpSpPr>
          <a:xfrm>
            <a:off x="710922" y="2580994"/>
            <a:ext cx="2386667" cy="3100984"/>
            <a:chOff x="961796" y="2385416"/>
            <a:chExt cx="1790700" cy="3100984"/>
          </a:xfrm>
        </p:grpSpPr>
        <p:sp>
          <p:nvSpPr>
            <p:cNvPr id="94" name="Rectangle 93"/>
            <p:cNvSpPr/>
            <p:nvPr/>
          </p:nvSpPr>
          <p:spPr>
            <a:xfrm>
              <a:off x="961796" y="4433975"/>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Calibri" pitchFamily="34" charset="0"/>
                  <a:cs typeface="Calibri" pitchFamily="34" charset="0"/>
                </a:rPr>
                <a:t>Heap Data</a:t>
              </a:r>
              <a:endParaRPr lang="en-US" dirty="0">
                <a:solidFill>
                  <a:sysClr val="windowText" lastClr="000000"/>
                </a:solidFill>
                <a:latin typeface="Calibri" pitchFamily="34" charset="0"/>
                <a:cs typeface="Calibri" pitchFamily="34" charset="0"/>
              </a:endParaRPr>
            </a:p>
          </p:txBody>
        </p:sp>
        <p:sp>
          <p:nvSpPr>
            <p:cNvPr id="95" name="Rectangle 94"/>
            <p:cNvSpPr/>
            <p:nvPr/>
          </p:nvSpPr>
          <p:spPr>
            <a:xfrm>
              <a:off x="961796" y="2385416"/>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Calibri" pitchFamily="34" charset="0"/>
                  <a:cs typeface="Calibri" pitchFamily="34" charset="0"/>
                </a:rPr>
                <a:t>Initialized Data</a:t>
              </a:r>
            </a:p>
          </p:txBody>
        </p:sp>
        <p:sp>
          <p:nvSpPr>
            <p:cNvPr id="97" name="Rectangle 96"/>
            <p:cNvSpPr/>
            <p:nvPr/>
          </p:nvSpPr>
          <p:spPr>
            <a:xfrm>
              <a:off x="961796" y="3432636"/>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Calibri" pitchFamily="34" charset="0"/>
                  <a:cs typeface="Calibri" pitchFamily="34" charset="0"/>
                </a:rPr>
                <a:t>Stack</a:t>
              </a:r>
              <a:endParaRPr lang="en-US" dirty="0">
                <a:solidFill>
                  <a:sysClr val="windowText" lastClr="000000"/>
                </a:solidFill>
                <a:latin typeface="Calibri" pitchFamily="34" charset="0"/>
                <a:cs typeface="Calibri" pitchFamily="34" charset="0"/>
              </a:endParaRPr>
            </a:p>
          </p:txBody>
        </p:sp>
      </p:grpSp>
      <p:cxnSp>
        <p:nvCxnSpPr>
          <p:cNvPr id="53" name="Straight Arrow Connector 52"/>
          <p:cNvCxnSpPr>
            <a:stCxn id="72" idx="1"/>
            <a:endCxn id="48" idx="3"/>
          </p:cNvCxnSpPr>
          <p:nvPr/>
        </p:nvCxnSpPr>
        <p:spPr>
          <a:xfrm flipH="1">
            <a:off x="3097589" y="1938920"/>
            <a:ext cx="1243430" cy="15447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73" idx="1"/>
            <a:endCxn id="95" idx="3"/>
          </p:cNvCxnSpPr>
          <p:nvPr/>
        </p:nvCxnSpPr>
        <p:spPr>
          <a:xfrm flipH="1">
            <a:off x="3097589" y="2669453"/>
            <a:ext cx="1319630" cy="437754"/>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4" idx="3"/>
            <a:endCxn id="89" idx="1"/>
          </p:cNvCxnSpPr>
          <p:nvPr/>
        </p:nvCxnSpPr>
        <p:spPr>
          <a:xfrm>
            <a:off x="5333671" y="2661269"/>
            <a:ext cx="3851833" cy="48820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185503" y="1092879"/>
            <a:ext cx="2392012" cy="461665"/>
          </a:xfrm>
          <a:prstGeom prst="rect">
            <a:avLst/>
          </a:prstGeom>
          <a:noFill/>
          <a:ln>
            <a:noFill/>
          </a:ln>
        </p:spPr>
        <p:txBody>
          <a:bodyPr wrap="square" rtlCol="0">
            <a:spAutoFit/>
          </a:bodyPr>
          <a:lstStyle/>
          <a:p>
            <a:pPr algn="ctr"/>
            <a:r>
              <a:rPr lang="en-US" b="1" dirty="0" smtClean="0">
                <a:latin typeface="Calibri" pitchFamily="34" charset="0"/>
                <a:cs typeface="Calibri" pitchFamily="34" charset="0"/>
              </a:rPr>
              <a:t>Flash ROM</a:t>
            </a:r>
            <a:endParaRPr lang="en-US" b="1" dirty="0">
              <a:latin typeface="Calibri" pitchFamily="34" charset="0"/>
              <a:cs typeface="Calibri" pitchFamily="34" charset="0"/>
            </a:endParaRPr>
          </a:p>
        </p:txBody>
      </p:sp>
      <p:grpSp>
        <p:nvGrpSpPr>
          <p:cNvPr id="87" name="Group 86"/>
          <p:cNvGrpSpPr/>
          <p:nvPr/>
        </p:nvGrpSpPr>
        <p:grpSpPr>
          <a:xfrm>
            <a:off x="9185504" y="1570837"/>
            <a:ext cx="2388292" cy="4189465"/>
            <a:chOff x="6781800" y="1296935"/>
            <a:chExt cx="1791919" cy="4189465"/>
          </a:xfrm>
        </p:grpSpPr>
        <p:sp>
          <p:nvSpPr>
            <p:cNvPr id="88" name="Rectangle 87"/>
            <p:cNvSpPr/>
            <p:nvPr/>
          </p:nvSpPr>
          <p:spPr>
            <a:xfrm>
              <a:off x="6783019" y="4433975"/>
              <a:ext cx="1790700" cy="1052425"/>
            </a:xfrm>
            <a:prstGeom prst="rect">
              <a:avLst/>
            </a:prstGeom>
            <a:solidFill>
              <a:schemeClr val="bg1">
                <a:lumMod val="95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Calibri" pitchFamily="34" charset="0"/>
                  <a:cs typeface="Calibri" pitchFamily="34" charset="0"/>
                </a:rPr>
                <a:t>Program .text</a:t>
              </a:r>
              <a:endParaRPr lang="en-US" dirty="0">
                <a:solidFill>
                  <a:sysClr val="windowText" lastClr="000000"/>
                </a:solidFill>
                <a:latin typeface="Calibri" pitchFamily="34" charset="0"/>
                <a:cs typeface="Calibri" pitchFamily="34" charset="0"/>
              </a:endParaRPr>
            </a:p>
          </p:txBody>
        </p:sp>
        <p:sp>
          <p:nvSpPr>
            <p:cNvPr id="89" name="Rectangle 88"/>
            <p:cNvSpPr/>
            <p:nvPr/>
          </p:nvSpPr>
          <p:spPr>
            <a:xfrm>
              <a:off x="6781800" y="2349360"/>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Calibri" pitchFamily="34" charset="0"/>
                  <a:cs typeface="Calibri" pitchFamily="34" charset="0"/>
                </a:rPr>
                <a:t>Initialization</a:t>
              </a:r>
            </a:p>
            <a:p>
              <a:pPr algn="ctr"/>
              <a:r>
                <a:rPr lang="en-US" dirty="0" smtClean="0">
                  <a:solidFill>
                    <a:sysClr val="windowText" lastClr="000000"/>
                  </a:solidFill>
                  <a:latin typeface="Calibri" pitchFamily="34" charset="0"/>
                  <a:cs typeface="Calibri" pitchFamily="34" charset="0"/>
                </a:rPr>
                <a:t>Data</a:t>
              </a:r>
              <a:endParaRPr lang="en-US" dirty="0">
                <a:solidFill>
                  <a:sysClr val="windowText" lastClr="000000"/>
                </a:solidFill>
                <a:latin typeface="Calibri" pitchFamily="34" charset="0"/>
                <a:cs typeface="Calibri" pitchFamily="34" charset="0"/>
              </a:endParaRPr>
            </a:p>
          </p:txBody>
        </p:sp>
        <p:sp>
          <p:nvSpPr>
            <p:cNvPr id="90" name="Rectangle 89"/>
            <p:cNvSpPr/>
            <p:nvPr/>
          </p:nvSpPr>
          <p:spPr>
            <a:xfrm>
              <a:off x="6781800" y="1296935"/>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Calibri" pitchFamily="34" charset="0"/>
                  <a:cs typeface="Calibri" pitchFamily="34" charset="0"/>
                </a:rPr>
                <a:t>Constant Data</a:t>
              </a:r>
              <a:endParaRPr lang="en-US" dirty="0">
                <a:solidFill>
                  <a:sysClr val="windowText" lastClr="000000"/>
                </a:solidFill>
                <a:latin typeface="Calibri" pitchFamily="34" charset="0"/>
                <a:cs typeface="Calibri" pitchFamily="34" charset="0"/>
              </a:endParaRPr>
            </a:p>
          </p:txBody>
        </p:sp>
        <p:sp>
          <p:nvSpPr>
            <p:cNvPr id="91" name="Rectangle 90"/>
            <p:cNvSpPr/>
            <p:nvPr/>
          </p:nvSpPr>
          <p:spPr>
            <a:xfrm>
              <a:off x="6781800" y="3381550"/>
              <a:ext cx="1790700" cy="1052425"/>
            </a:xfrm>
            <a:prstGeom prst="rect">
              <a:avLst/>
            </a:prstGeom>
            <a:solidFill>
              <a:schemeClr val="bg1">
                <a:lumMod val="95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Startup and Runtime Library Code</a:t>
              </a:r>
            </a:p>
          </p:txBody>
        </p:sp>
      </p:grpSp>
      <p:cxnSp>
        <p:nvCxnSpPr>
          <p:cNvPr id="57" name="Straight Arrow Connector 56"/>
          <p:cNvCxnSpPr>
            <a:stCxn id="75" idx="1"/>
            <a:endCxn id="97" idx="3"/>
          </p:cNvCxnSpPr>
          <p:nvPr/>
        </p:nvCxnSpPr>
        <p:spPr>
          <a:xfrm flipH="1">
            <a:off x="3097589" y="3431901"/>
            <a:ext cx="1853030" cy="72252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79" idx="3"/>
            <a:endCxn id="88" idx="1"/>
          </p:cNvCxnSpPr>
          <p:nvPr/>
        </p:nvCxnSpPr>
        <p:spPr>
          <a:xfrm>
            <a:off x="7280704" y="4871069"/>
            <a:ext cx="1906425" cy="36302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77" idx="1"/>
            <a:endCxn id="97" idx="3"/>
          </p:cNvCxnSpPr>
          <p:nvPr/>
        </p:nvCxnSpPr>
        <p:spPr>
          <a:xfrm flipH="1">
            <a:off x="3097589" y="3790632"/>
            <a:ext cx="2005430" cy="36379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4341019" y="1780788"/>
            <a:ext cx="1138391"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3" name="Rectangle 72"/>
          <p:cNvSpPr/>
          <p:nvPr/>
        </p:nvSpPr>
        <p:spPr>
          <a:xfrm>
            <a:off x="4417219" y="2511321"/>
            <a:ext cx="296102"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4" name="Rectangle 73"/>
          <p:cNvSpPr/>
          <p:nvPr/>
        </p:nvSpPr>
        <p:spPr>
          <a:xfrm>
            <a:off x="4798219" y="2503137"/>
            <a:ext cx="535452"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5" name="Rectangle 74"/>
          <p:cNvSpPr/>
          <p:nvPr/>
        </p:nvSpPr>
        <p:spPr>
          <a:xfrm>
            <a:off x="4950619" y="3273769"/>
            <a:ext cx="401503"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7" name="Rectangle 76"/>
          <p:cNvSpPr/>
          <p:nvPr/>
        </p:nvSpPr>
        <p:spPr>
          <a:xfrm>
            <a:off x="5103019" y="3632500"/>
            <a:ext cx="1358857"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9" name="Rectangle 78"/>
          <p:cNvSpPr/>
          <p:nvPr/>
        </p:nvSpPr>
        <p:spPr>
          <a:xfrm>
            <a:off x="5941219" y="4712937"/>
            <a:ext cx="1339485"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9" name="Rectangle 68"/>
          <p:cNvSpPr/>
          <p:nvPr/>
        </p:nvSpPr>
        <p:spPr>
          <a:xfrm>
            <a:off x="5712619" y="2129822"/>
            <a:ext cx="1224275"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0" name="Straight Arrow Connector 69"/>
          <p:cNvCxnSpPr>
            <a:stCxn id="69" idx="3"/>
            <a:endCxn id="90" idx="1"/>
          </p:cNvCxnSpPr>
          <p:nvPr/>
        </p:nvCxnSpPr>
        <p:spPr>
          <a:xfrm flipV="1">
            <a:off x="6936894" y="2097050"/>
            <a:ext cx="2248610" cy="190904"/>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10922" y="1567179"/>
            <a:ext cx="2386667"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Calibri" pitchFamily="34" charset="0"/>
                <a:cs typeface="Calibri" pitchFamily="34" charset="0"/>
              </a:rPr>
              <a:t>Zero-Initialized Data</a:t>
            </a:r>
            <a:endParaRPr lang="en-US" dirty="0">
              <a:solidFill>
                <a:sysClr val="windowText" lastClr="000000"/>
              </a:solidFill>
              <a:latin typeface="Calibri" pitchFamily="34" charset="0"/>
              <a:cs typeface="Calibri" pitchFamily="34" charset="0"/>
            </a:endParaRPr>
          </a:p>
        </p:txBody>
      </p:sp>
    </p:spTree>
    <p:extLst>
      <p:ext uri="{BB962C8B-B14F-4D97-AF65-F5344CB8AC3E}">
        <p14:creationId xmlns:p14="http://schemas.microsoft.com/office/powerpoint/2010/main" val="2114845197"/>
      </p:ext>
    </p:extLst>
  </p:cSld>
  <p:clrMapOvr>
    <a:masterClrMapping/>
  </p:clrMapOvr>
  <p:transition>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a:t>Overview</a:t>
            </a:r>
          </a:p>
        </p:txBody>
      </p:sp>
      <p:sp>
        <p:nvSpPr>
          <p:cNvPr id="9219" name="Rectangle 3"/>
          <p:cNvSpPr>
            <a:spLocks noGrp="1" noChangeArrowheads="1"/>
          </p:cNvSpPr>
          <p:nvPr>
            <p:ph idx="1"/>
          </p:nvPr>
        </p:nvSpPr>
        <p:spPr>
          <a:xfrm>
            <a:off x="304681" y="838200"/>
            <a:ext cx="11780997" cy="5867400"/>
          </a:xfrm>
        </p:spPr>
        <p:txBody>
          <a:bodyPr/>
          <a:lstStyle/>
          <a:p>
            <a:r>
              <a:rPr lang="en-US" sz="2400" b="0" dirty="0"/>
              <a:t>We program in C for convenience</a:t>
            </a:r>
          </a:p>
          <a:p>
            <a:r>
              <a:rPr lang="en-US" sz="2400" b="0" dirty="0"/>
              <a:t>There are no MCUs which execute C, only </a:t>
            </a:r>
            <a:r>
              <a:rPr lang="en-US" sz="2400" b="0" dirty="0" smtClean="0"/>
              <a:t>machine code</a:t>
            </a:r>
            <a:endParaRPr lang="en-US" sz="2400" b="0" dirty="0"/>
          </a:p>
          <a:p>
            <a:r>
              <a:rPr lang="en-US" sz="2400" b="0" dirty="0"/>
              <a:t>So we compile the C to assembly </a:t>
            </a:r>
            <a:r>
              <a:rPr lang="en-US" sz="2400" b="0" dirty="0" smtClean="0"/>
              <a:t>code, a human-readable representation of machine code</a:t>
            </a:r>
            <a:endParaRPr lang="en-US" sz="2400" b="0" dirty="0"/>
          </a:p>
          <a:p>
            <a:r>
              <a:rPr lang="en-US" sz="2400" b="0" dirty="0" smtClean="0"/>
              <a:t>We </a:t>
            </a:r>
            <a:r>
              <a:rPr lang="en-US" sz="2400" b="0" dirty="0"/>
              <a:t>need to know what the assembly code implementing the C looks like</a:t>
            </a:r>
          </a:p>
          <a:p>
            <a:pPr lvl="1"/>
            <a:r>
              <a:rPr lang="en-US" sz="2000" dirty="0"/>
              <a:t>To use the processor efficiently</a:t>
            </a:r>
          </a:p>
          <a:p>
            <a:pPr lvl="1"/>
            <a:r>
              <a:rPr lang="en-US" sz="2000" dirty="0"/>
              <a:t>To analyze the code with precision</a:t>
            </a:r>
          </a:p>
          <a:p>
            <a:pPr lvl="1"/>
            <a:r>
              <a:rPr lang="en-US" sz="2000" dirty="0"/>
              <a:t>To find performance and other problems</a:t>
            </a:r>
          </a:p>
          <a:p>
            <a:r>
              <a:rPr lang="en-US" sz="2400" b="0" dirty="0" smtClean="0"/>
              <a:t>An overview </a:t>
            </a:r>
            <a:r>
              <a:rPr lang="en-US" sz="2400" b="0" dirty="0"/>
              <a:t>of what C gets compiled to</a:t>
            </a:r>
          </a:p>
          <a:p>
            <a:pPr lvl="1"/>
            <a:r>
              <a:rPr lang="en-US" sz="2000" dirty="0"/>
              <a:t>C start-up module, subroutines calls, stacks, data </a:t>
            </a:r>
            <a:r>
              <a:rPr lang="en-US" sz="2000" dirty="0" smtClean="0"/>
              <a:t>classes and </a:t>
            </a:r>
            <a:r>
              <a:rPr lang="en-US" sz="2000" dirty="0"/>
              <a:t>layout, pointers, </a:t>
            </a:r>
            <a:r>
              <a:rPr lang="en-US" sz="2000" dirty="0" smtClean="0"/>
              <a:t>control flow, etc.</a:t>
            </a:r>
            <a:endParaRPr lang="en-US" sz="2000" dirty="0"/>
          </a:p>
        </p:txBody>
      </p:sp>
    </p:spTree>
  </p:cSld>
  <p:clrMapOvr>
    <a:masterClrMapping/>
  </p:clrMapOvr>
  <p:transition>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Run-Time Start-Up Module</a:t>
            </a:r>
            <a:endParaRPr lang="en-US" dirty="0"/>
          </a:p>
        </p:txBody>
      </p:sp>
      <p:sp>
        <p:nvSpPr>
          <p:cNvPr id="3" name="Content Placeholder 2"/>
          <p:cNvSpPr>
            <a:spLocks noGrp="1"/>
          </p:cNvSpPr>
          <p:nvPr>
            <p:ph idx="1"/>
          </p:nvPr>
        </p:nvSpPr>
        <p:spPr>
          <a:xfrm>
            <a:off x="304681" y="990600"/>
            <a:ext cx="3859292" cy="5867400"/>
          </a:xfrm>
        </p:spPr>
        <p:txBody>
          <a:bodyPr/>
          <a:lstStyle/>
          <a:p>
            <a:r>
              <a:rPr lang="en-US" dirty="0" smtClean="0"/>
              <a:t>After reset, MCU must…</a:t>
            </a:r>
          </a:p>
          <a:p>
            <a:endParaRPr lang="en-US" sz="2000" dirty="0" smtClean="0"/>
          </a:p>
          <a:p>
            <a:r>
              <a:rPr lang="en-US" dirty="0" smtClean="0"/>
              <a:t>Initialize hardware</a:t>
            </a:r>
          </a:p>
          <a:p>
            <a:pPr lvl="1"/>
            <a:r>
              <a:rPr lang="en-US" dirty="0" smtClean="0"/>
              <a:t>Peripherals, etc.</a:t>
            </a:r>
          </a:p>
          <a:p>
            <a:pPr lvl="1"/>
            <a:r>
              <a:rPr lang="en-US" dirty="0" smtClean="0"/>
              <a:t>Set up stack pointer</a:t>
            </a:r>
          </a:p>
          <a:p>
            <a:pPr lvl="1"/>
            <a:endParaRPr lang="en-US" dirty="0" smtClean="0"/>
          </a:p>
          <a:p>
            <a:r>
              <a:rPr lang="en-US" dirty="0" smtClean="0"/>
              <a:t>Initialize C or C++ run-time environment</a:t>
            </a:r>
          </a:p>
          <a:p>
            <a:pPr lvl="1"/>
            <a:r>
              <a:rPr lang="en-US" dirty="0" smtClean="0"/>
              <a:t>Set up heap memory</a:t>
            </a:r>
          </a:p>
          <a:p>
            <a:pPr lvl="1"/>
            <a:r>
              <a:rPr lang="en-US" dirty="0" smtClean="0"/>
              <a:t>Initialize variables</a:t>
            </a:r>
            <a:endParaRPr lang="en-US" dirty="0"/>
          </a:p>
        </p:txBody>
      </p:sp>
      <p:grpSp>
        <p:nvGrpSpPr>
          <p:cNvPr id="7" name="Group 6"/>
          <p:cNvGrpSpPr/>
          <p:nvPr/>
        </p:nvGrpSpPr>
        <p:grpSpPr>
          <a:xfrm>
            <a:off x="9392705" y="1092879"/>
            <a:ext cx="2388292" cy="4667423"/>
            <a:chOff x="6780581" y="897300"/>
            <a:chExt cx="1791919" cy="4667423"/>
          </a:xfrm>
        </p:grpSpPr>
        <p:sp>
          <p:nvSpPr>
            <p:cNvPr id="11" name="TextBox 10"/>
            <p:cNvSpPr txBox="1"/>
            <p:nvPr/>
          </p:nvSpPr>
          <p:spPr>
            <a:xfrm>
              <a:off x="6915936" y="897300"/>
              <a:ext cx="1524000" cy="461665"/>
            </a:xfrm>
            <a:prstGeom prst="rect">
              <a:avLst/>
            </a:prstGeom>
            <a:noFill/>
            <a:ln>
              <a:noFill/>
            </a:ln>
          </p:spPr>
          <p:txBody>
            <a:bodyPr wrap="square" rtlCol="0">
              <a:spAutoFit/>
            </a:bodyPr>
            <a:lstStyle/>
            <a:p>
              <a:pPr algn="ctr"/>
              <a:r>
                <a:rPr lang="en-US" b="1" dirty="0" smtClean="0">
                  <a:latin typeface="Calibri" pitchFamily="34" charset="0"/>
                  <a:cs typeface="Calibri" pitchFamily="34" charset="0"/>
                </a:rPr>
                <a:t>Flash</a:t>
              </a:r>
              <a:r>
                <a:rPr lang="en-US" b="1" dirty="0" smtClean="0"/>
                <a:t> ROM</a:t>
              </a:r>
              <a:endParaRPr lang="en-US" b="1" dirty="0"/>
            </a:p>
          </p:txBody>
        </p:sp>
        <p:grpSp>
          <p:nvGrpSpPr>
            <p:cNvPr id="12" name="Group 11"/>
            <p:cNvGrpSpPr/>
            <p:nvPr/>
          </p:nvGrpSpPr>
          <p:grpSpPr>
            <a:xfrm>
              <a:off x="6780581" y="1375258"/>
              <a:ext cx="1791919" cy="4189465"/>
              <a:chOff x="6781800" y="1296935"/>
              <a:chExt cx="1791919" cy="4189465"/>
            </a:xfrm>
          </p:grpSpPr>
          <p:sp>
            <p:nvSpPr>
              <p:cNvPr id="13" name="Rectangle 12"/>
              <p:cNvSpPr/>
              <p:nvPr/>
            </p:nvSpPr>
            <p:spPr>
              <a:xfrm>
                <a:off x="6783019" y="4433975"/>
                <a:ext cx="1790700" cy="1052425"/>
              </a:xfrm>
              <a:prstGeom prst="rect">
                <a:avLst/>
              </a:prstGeom>
              <a:solidFill>
                <a:schemeClr val="bg1">
                  <a:lumMod val="95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latin typeface="Calibri" pitchFamily="34" charset="0"/>
                    <a:cs typeface="Calibri" pitchFamily="34" charset="0"/>
                  </a:rPr>
                  <a:t>Code</a:t>
                </a:r>
                <a:br>
                  <a:rPr lang="en-US" sz="2000" dirty="0" smtClean="0">
                    <a:solidFill>
                      <a:sysClr val="windowText" lastClr="000000"/>
                    </a:solidFill>
                    <a:latin typeface="Calibri" pitchFamily="34" charset="0"/>
                    <a:cs typeface="Calibri" pitchFamily="34" charset="0"/>
                  </a:rPr>
                </a:br>
                <a:endParaRPr lang="en-US" sz="1600" dirty="0">
                  <a:solidFill>
                    <a:sysClr val="windowText" lastClr="000000"/>
                  </a:solidFill>
                  <a:latin typeface="Calibri" pitchFamily="34" charset="0"/>
                  <a:cs typeface="Calibri" pitchFamily="34" charset="0"/>
                </a:endParaRPr>
              </a:p>
            </p:txBody>
          </p:sp>
          <p:sp>
            <p:nvSpPr>
              <p:cNvPr id="14" name="Rectangle 13"/>
              <p:cNvSpPr/>
              <p:nvPr/>
            </p:nvSpPr>
            <p:spPr>
              <a:xfrm>
                <a:off x="6781800" y="2349360"/>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Constant </a:t>
                </a:r>
                <a:r>
                  <a:rPr lang="en-US" sz="2000" dirty="0" smtClean="0">
                    <a:solidFill>
                      <a:sysClr val="windowText" lastClr="000000"/>
                    </a:solidFill>
                    <a:latin typeface="Calibri" pitchFamily="34" charset="0"/>
                    <a:cs typeface="Calibri" pitchFamily="34" charset="0"/>
                  </a:rPr>
                  <a:t>Data </a:t>
                </a:r>
                <a:br>
                  <a:rPr lang="en-US" sz="2000" dirty="0" smtClean="0">
                    <a:solidFill>
                      <a:sysClr val="windowText" lastClr="000000"/>
                    </a:solidFill>
                    <a:latin typeface="Calibri" pitchFamily="34" charset="0"/>
                    <a:cs typeface="Calibri" pitchFamily="34" charset="0"/>
                  </a:rPr>
                </a:br>
                <a:r>
                  <a:rPr lang="en-US" sz="2000" dirty="0" smtClean="0">
                    <a:solidFill>
                      <a:sysClr val="windowText" lastClr="000000"/>
                    </a:solidFill>
                    <a:latin typeface="Calibri" pitchFamily="34" charset="0"/>
                    <a:cs typeface="Calibri" pitchFamily="34" charset="0"/>
                  </a:rPr>
                  <a:t>c: 123</a:t>
                </a:r>
              </a:p>
              <a:p>
                <a:pPr algn="ctr"/>
                <a:r>
                  <a:rPr lang="en-US" sz="2000" dirty="0" smtClean="0">
                    <a:solidFill>
                      <a:sysClr val="windowText" lastClr="000000"/>
                    </a:solidFill>
                    <a:latin typeface="Calibri" pitchFamily="34" charset="0"/>
                    <a:cs typeface="Calibri" pitchFamily="34" charset="0"/>
                  </a:rPr>
                  <a:t>Hello!</a:t>
                </a:r>
                <a:endParaRPr lang="en-US" sz="2000" dirty="0">
                  <a:solidFill>
                    <a:sysClr val="windowText" lastClr="000000"/>
                  </a:solidFill>
                  <a:latin typeface="Calibri" pitchFamily="34" charset="0"/>
                  <a:cs typeface="Calibri" pitchFamily="34" charset="0"/>
                </a:endParaRPr>
              </a:p>
            </p:txBody>
          </p:sp>
          <p:sp>
            <p:nvSpPr>
              <p:cNvPr id="15" name="Rectangle 14"/>
              <p:cNvSpPr/>
              <p:nvPr/>
            </p:nvSpPr>
            <p:spPr>
              <a:xfrm>
                <a:off x="6781800" y="1296935"/>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latin typeface="Calibri" pitchFamily="34" charset="0"/>
                    <a:cs typeface="Calibri" pitchFamily="34" charset="0"/>
                  </a:rPr>
                  <a:t>Initialization Data</a:t>
                </a:r>
                <a:br>
                  <a:rPr lang="en-US" sz="2000" dirty="0" smtClean="0">
                    <a:solidFill>
                      <a:sysClr val="windowText" lastClr="000000"/>
                    </a:solidFill>
                    <a:latin typeface="Calibri" pitchFamily="34" charset="0"/>
                    <a:cs typeface="Calibri" pitchFamily="34" charset="0"/>
                  </a:rPr>
                </a:br>
                <a:r>
                  <a:rPr lang="en-US" sz="2000" dirty="0" smtClean="0">
                    <a:solidFill>
                      <a:sysClr val="windowText" lastClr="000000"/>
                    </a:solidFill>
                    <a:latin typeface="Calibri" pitchFamily="34" charset="0"/>
                    <a:cs typeface="Calibri" pitchFamily="34" charset="0"/>
                  </a:rPr>
                  <a:t>31</a:t>
                </a:r>
                <a:endParaRPr lang="en-US" sz="2000" dirty="0">
                  <a:solidFill>
                    <a:sysClr val="windowText" lastClr="000000"/>
                  </a:solidFill>
                  <a:latin typeface="Calibri" pitchFamily="34" charset="0"/>
                  <a:cs typeface="Calibri" pitchFamily="34" charset="0"/>
                </a:endParaRPr>
              </a:p>
            </p:txBody>
          </p:sp>
          <p:sp>
            <p:nvSpPr>
              <p:cNvPr id="16" name="Rectangle 15"/>
              <p:cNvSpPr/>
              <p:nvPr/>
            </p:nvSpPr>
            <p:spPr>
              <a:xfrm>
                <a:off x="6781800" y="3381550"/>
                <a:ext cx="1790700" cy="1052425"/>
              </a:xfrm>
              <a:prstGeom prst="rect">
                <a:avLst/>
              </a:prstGeom>
              <a:solidFill>
                <a:schemeClr val="bg1">
                  <a:lumMod val="95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Startup and Runtime Library Code</a:t>
                </a:r>
              </a:p>
            </p:txBody>
          </p:sp>
        </p:grpSp>
      </p:grpSp>
      <p:cxnSp>
        <p:nvCxnSpPr>
          <p:cNvPr id="8" name="Straight Arrow Connector 7"/>
          <p:cNvCxnSpPr>
            <a:stCxn id="15" idx="1"/>
            <a:endCxn id="20" idx="3"/>
          </p:cNvCxnSpPr>
          <p:nvPr/>
        </p:nvCxnSpPr>
        <p:spPr>
          <a:xfrm flipH="1">
            <a:off x="6882429" y="2097049"/>
            <a:ext cx="2510276" cy="101015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9961944">
            <a:off x="7592528" y="2419725"/>
            <a:ext cx="798745" cy="461665"/>
          </a:xfrm>
          <a:prstGeom prst="rect">
            <a:avLst/>
          </a:prstGeom>
          <a:noFill/>
        </p:spPr>
        <p:txBody>
          <a:bodyPr wrap="none" rtlCol="0">
            <a:spAutoFit/>
          </a:bodyPr>
          <a:lstStyle/>
          <a:p>
            <a:r>
              <a:rPr lang="en-US" sz="2400" i="1" dirty="0" smtClean="0">
                <a:solidFill>
                  <a:srgbClr val="FF0000"/>
                </a:solidFill>
                <a:latin typeface="Calibri" pitchFamily="34" charset="0"/>
                <a:cs typeface="Calibri" pitchFamily="34" charset="0"/>
              </a:rPr>
              <a:t>Copy</a:t>
            </a:r>
            <a:endParaRPr lang="en-US" sz="2400" i="1" dirty="0">
              <a:solidFill>
                <a:srgbClr val="FF0000"/>
              </a:solidFill>
              <a:latin typeface="Calibri" pitchFamily="34" charset="0"/>
              <a:cs typeface="Calibri" pitchFamily="34" charset="0"/>
            </a:endParaRPr>
          </a:p>
        </p:txBody>
      </p:sp>
      <p:grpSp>
        <p:nvGrpSpPr>
          <p:cNvPr id="23" name="Group 22"/>
          <p:cNvGrpSpPr/>
          <p:nvPr/>
        </p:nvGrpSpPr>
        <p:grpSpPr>
          <a:xfrm>
            <a:off x="4495761" y="1066800"/>
            <a:ext cx="3625234" cy="4615178"/>
            <a:chOff x="1099628" y="1828800"/>
            <a:chExt cx="2719988" cy="4615178"/>
          </a:xfrm>
        </p:grpSpPr>
        <p:grpSp>
          <p:nvGrpSpPr>
            <p:cNvPr id="6" name="Group 5"/>
            <p:cNvGrpSpPr/>
            <p:nvPr/>
          </p:nvGrpSpPr>
          <p:grpSpPr>
            <a:xfrm>
              <a:off x="1099628" y="1828800"/>
              <a:ext cx="1790700" cy="4615178"/>
              <a:chOff x="961796" y="871222"/>
              <a:chExt cx="1790700" cy="4615178"/>
            </a:xfrm>
          </p:grpSpPr>
          <p:sp>
            <p:nvSpPr>
              <p:cNvPr id="17" name="TextBox 16"/>
              <p:cNvSpPr txBox="1"/>
              <p:nvPr/>
            </p:nvSpPr>
            <p:spPr>
              <a:xfrm>
                <a:off x="1077424" y="871222"/>
                <a:ext cx="1524000" cy="400110"/>
              </a:xfrm>
              <a:prstGeom prst="rect">
                <a:avLst/>
              </a:prstGeom>
              <a:noFill/>
              <a:ln>
                <a:noFill/>
              </a:ln>
            </p:spPr>
            <p:txBody>
              <a:bodyPr wrap="square" rtlCol="0">
                <a:spAutoFit/>
              </a:bodyPr>
              <a:lstStyle/>
              <a:p>
                <a:pPr algn="ctr"/>
                <a:r>
                  <a:rPr lang="en-US" sz="2000" b="1" dirty="0" smtClean="0">
                    <a:latin typeface="Calibri" pitchFamily="34" charset="0"/>
                    <a:cs typeface="Calibri" pitchFamily="34" charset="0"/>
                  </a:rPr>
                  <a:t>RAM</a:t>
                </a:r>
                <a:endParaRPr lang="en-US" sz="2000" b="1" dirty="0">
                  <a:latin typeface="Calibri" pitchFamily="34" charset="0"/>
                  <a:cs typeface="Calibri" pitchFamily="34" charset="0"/>
                </a:endParaRPr>
              </a:p>
            </p:txBody>
          </p:sp>
          <p:grpSp>
            <p:nvGrpSpPr>
              <p:cNvPr id="18" name="Group 17"/>
              <p:cNvGrpSpPr/>
              <p:nvPr/>
            </p:nvGrpSpPr>
            <p:grpSpPr>
              <a:xfrm>
                <a:off x="961796" y="1371600"/>
                <a:ext cx="1790700" cy="4114800"/>
                <a:chOff x="961796" y="1371600"/>
                <a:chExt cx="1790700" cy="4114800"/>
              </a:xfrm>
            </p:grpSpPr>
            <p:sp>
              <p:nvSpPr>
                <p:cNvPr id="19" name="Rectangle 18"/>
                <p:cNvSpPr/>
                <p:nvPr/>
              </p:nvSpPr>
              <p:spPr>
                <a:xfrm>
                  <a:off x="961796" y="4433975"/>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latin typeface="Calibri" pitchFamily="34" charset="0"/>
                      <a:cs typeface="Calibri" pitchFamily="34" charset="0"/>
                    </a:rPr>
                    <a:t>Heap Data</a:t>
                  </a:r>
                  <a:endParaRPr lang="en-US" sz="2000" dirty="0">
                    <a:solidFill>
                      <a:sysClr val="windowText" lastClr="000000"/>
                    </a:solidFill>
                    <a:latin typeface="Calibri" pitchFamily="34" charset="0"/>
                    <a:cs typeface="Calibri" pitchFamily="34" charset="0"/>
                  </a:endParaRPr>
                </a:p>
              </p:txBody>
            </p:sp>
            <p:sp>
              <p:nvSpPr>
                <p:cNvPr id="20" name="Rectangle 19"/>
                <p:cNvSpPr/>
                <p:nvPr/>
              </p:nvSpPr>
              <p:spPr>
                <a:xfrm>
                  <a:off x="961796" y="2385416"/>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latin typeface="Calibri" pitchFamily="34" charset="0"/>
                      <a:cs typeface="Calibri" pitchFamily="34" charset="0"/>
                    </a:rPr>
                    <a:t>Initialized Data </a:t>
                  </a:r>
                  <a:r>
                    <a:rPr lang="en-US" sz="2000" dirty="0">
                      <a:solidFill>
                        <a:sysClr val="windowText" lastClr="000000"/>
                      </a:solidFill>
                      <a:latin typeface="Calibri" pitchFamily="34" charset="0"/>
                      <a:cs typeface="Calibri" pitchFamily="34" charset="0"/>
                    </a:rPr>
                    <a:t/>
                  </a:r>
                  <a:br>
                    <a:rPr lang="en-US" sz="2000" dirty="0">
                      <a:solidFill>
                        <a:sysClr val="windowText" lastClr="000000"/>
                      </a:solidFill>
                      <a:latin typeface="Calibri" pitchFamily="34" charset="0"/>
                      <a:cs typeface="Calibri" pitchFamily="34" charset="0"/>
                    </a:rPr>
                  </a:br>
                  <a:r>
                    <a:rPr lang="en-US" sz="2000" dirty="0" smtClean="0">
                      <a:solidFill>
                        <a:sysClr val="windowText" lastClr="000000"/>
                      </a:solidFill>
                      <a:latin typeface="Calibri" pitchFamily="34" charset="0"/>
                      <a:cs typeface="Calibri" pitchFamily="34" charset="0"/>
                    </a:rPr>
                    <a:t>d</a:t>
                  </a:r>
                  <a:endParaRPr lang="en-US" sz="2000" dirty="0">
                    <a:solidFill>
                      <a:sysClr val="windowText" lastClr="000000"/>
                    </a:solidFill>
                    <a:latin typeface="Calibri" pitchFamily="34" charset="0"/>
                    <a:cs typeface="Calibri" pitchFamily="34" charset="0"/>
                  </a:endParaRPr>
                </a:p>
              </p:txBody>
            </p:sp>
            <p:sp>
              <p:nvSpPr>
                <p:cNvPr id="21" name="Rectangle 20"/>
                <p:cNvSpPr/>
                <p:nvPr/>
              </p:nvSpPr>
              <p:spPr>
                <a:xfrm>
                  <a:off x="961796" y="1371600"/>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latin typeface="Calibri" pitchFamily="34" charset="0"/>
                      <a:cs typeface="Calibri" pitchFamily="34" charset="0"/>
                    </a:rPr>
                    <a:t>Zero-Initialized Data</a:t>
                  </a:r>
                  <a:br>
                    <a:rPr lang="en-US" sz="2000" dirty="0" smtClean="0">
                      <a:solidFill>
                        <a:sysClr val="windowText" lastClr="000000"/>
                      </a:solidFill>
                      <a:latin typeface="Calibri" pitchFamily="34" charset="0"/>
                      <a:cs typeface="Calibri" pitchFamily="34" charset="0"/>
                    </a:rPr>
                  </a:br>
                  <a:r>
                    <a:rPr lang="en-US" sz="2000" dirty="0" smtClean="0">
                      <a:solidFill>
                        <a:sysClr val="windowText" lastClr="000000"/>
                      </a:solidFill>
                      <a:latin typeface="Calibri" pitchFamily="34" charset="0"/>
                      <a:cs typeface="Calibri" pitchFamily="34" charset="0"/>
                    </a:rPr>
                    <a:t>a, b</a:t>
                  </a:r>
                  <a:endParaRPr lang="en-US" sz="2000" dirty="0">
                    <a:solidFill>
                      <a:sysClr val="windowText" lastClr="000000"/>
                    </a:solidFill>
                    <a:latin typeface="Calibri" pitchFamily="34" charset="0"/>
                    <a:cs typeface="Calibri" pitchFamily="34" charset="0"/>
                  </a:endParaRPr>
                </a:p>
              </p:txBody>
            </p:sp>
            <p:sp>
              <p:nvSpPr>
                <p:cNvPr id="22" name="Rectangle 21"/>
                <p:cNvSpPr/>
                <p:nvPr/>
              </p:nvSpPr>
              <p:spPr>
                <a:xfrm>
                  <a:off x="961796" y="3432636"/>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latin typeface="Calibri" pitchFamily="34" charset="0"/>
                      <a:cs typeface="Calibri" pitchFamily="34" charset="0"/>
                    </a:rPr>
                    <a:t>Stack</a:t>
                  </a:r>
                  <a:br>
                    <a:rPr lang="en-US" sz="2000" dirty="0" smtClean="0">
                      <a:solidFill>
                        <a:sysClr val="windowText" lastClr="000000"/>
                      </a:solidFill>
                      <a:latin typeface="Calibri" pitchFamily="34" charset="0"/>
                      <a:cs typeface="Calibri" pitchFamily="34" charset="0"/>
                    </a:rPr>
                  </a:br>
                  <a:r>
                    <a:rPr lang="en-US" sz="2000" dirty="0" smtClean="0">
                      <a:solidFill>
                        <a:sysClr val="windowText" lastClr="000000"/>
                      </a:solidFill>
                      <a:latin typeface="Calibri" pitchFamily="34" charset="0"/>
                      <a:cs typeface="Calibri" pitchFamily="34" charset="0"/>
                    </a:rPr>
                    <a:t>e, f</a:t>
                  </a:r>
                  <a:endParaRPr lang="en-US" sz="2000" dirty="0">
                    <a:solidFill>
                      <a:sysClr val="windowText" lastClr="000000"/>
                    </a:solidFill>
                    <a:latin typeface="Calibri" pitchFamily="34" charset="0"/>
                    <a:cs typeface="Calibri" pitchFamily="34" charset="0"/>
                  </a:endParaRPr>
                </a:p>
              </p:txBody>
            </p:sp>
          </p:grpSp>
        </p:grpSp>
        <p:sp>
          <p:nvSpPr>
            <p:cNvPr id="10" name="TextBox 9"/>
            <p:cNvSpPr txBox="1"/>
            <p:nvPr/>
          </p:nvSpPr>
          <p:spPr>
            <a:xfrm>
              <a:off x="2899293" y="2327532"/>
              <a:ext cx="920323" cy="830997"/>
            </a:xfrm>
            <a:prstGeom prst="rect">
              <a:avLst/>
            </a:prstGeom>
            <a:noFill/>
          </p:spPr>
          <p:txBody>
            <a:bodyPr wrap="none" rtlCol="0">
              <a:spAutoFit/>
            </a:bodyPr>
            <a:lstStyle/>
            <a:p>
              <a:r>
                <a:rPr lang="en-US" sz="2400" i="1" dirty="0" smtClean="0">
                  <a:solidFill>
                    <a:srgbClr val="FF0000"/>
                  </a:solidFill>
                  <a:latin typeface="Calibri" pitchFamily="34" charset="0"/>
                  <a:cs typeface="Calibri" pitchFamily="34" charset="0"/>
                </a:rPr>
                <a:t>Fill with </a:t>
              </a:r>
              <a:br>
                <a:rPr lang="en-US" sz="2400" i="1" dirty="0" smtClean="0">
                  <a:solidFill>
                    <a:srgbClr val="FF0000"/>
                  </a:solidFill>
                  <a:latin typeface="Calibri" pitchFamily="34" charset="0"/>
                  <a:cs typeface="Calibri" pitchFamily="34" charset="0"/>
                </a:rPr>
              </a:br>
              <a:r>
                <a:rPr lang="en-US" sz="2400" i="1" dirty="0" smtClean="0">
                  <a:solidFill>
                    <a:srgbClr val="FF0000"/>
                  </a:solidFill>
                  <a:latin typeface="Calibri" pitchFamily="34" charset="0"/>
                  <a:cs typeface="Calibri" pitchFamily="34" charset="0"/>
                </a:rPr>
                <a:t>zeros</a:t>
              </a:r>
              <a:endParaRPr lang="en-US" sz="2400" i="1" dirty="0">
                <a:solidFill>
                  <a:srgbClr val="FF0000"/>
                </a:solidFill>
                <a:latin typeface="Calibri" pitchFamily="34" charset="0"/>
                <a:cs typeface="Calibri" pitchFamily="34" charset="0"/>
              </a:endParaRPr>
            </a:p>
          </p:txBody>
        </p:sp>
      </p:grpSp>
    </p:spTree>
    <p:extLst>
      <p:ext uri="{BB962C8B-B14F-4D97-AF65-F5344CB8AC3E}">
        <p14:creationId xmlns:p14="http://schemas.microsoft.com/office/powerpoint/2010/main" val="3212013335"/>
      </p:ext>
    </p:extLst>
  </p:cSld>
  <p:clrMapOvr>
    <a:masterClrMapping/>
  </p:clrMapOvr>
  <p:transition>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5131" y="2981326"/>
            <a:ext cx="11074305" cy="1362075"/>
          </a:xfrm>
        </p:spPr>
        <p:txBody>
          <a:bodyPr/>
          <a:lstStyle/>
          <a:p>
            <a:r>
              <a:rPr lang="en-US" dirty="0" smtClean="0"/>
              <a:t>Accessing data in Memory</a:t>
            </a:r>
            <a:endParaRPr lang="en-US" dirty="0"/>
          </a:p>
        </p:txBody>
      </p:sp>
    </p:spTree>
    <p:extLst>
      <p:ext uri="{BB962C8B-B14F-4D97-AF65-F5344CB8AC3E}">
        <p14:creationId xmlns:p14="http://schemas.microsoft.com/office/powerpoint/2010/main" val="368568811"/>
      </p:ext>
    </p:extLst>
  </p:cSld>
  <p:clrMapOvr>
    <a:masterClrMapping/>
  </p:clrMapOvr>
  <p:transition>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Accessing Data</a:t>
            </a:r>
            <a:endParaRPr lang="en-US" dirty="0"/>
          </a:p>
        </p:txBody>
      </p:sp>
      <p:sp>
        <p:nvSpPr>
          <p:cNvPr id="3" name="Content Placeholder 2"/>
          <p:cNvSpPr>
            <a:spLocks noGrp="1"/>
          </p:cNvSpPr>
          <p:nvPr>
            <p:ph idx="1"/>
          </p:nvPr>
        </p:nvSpPr>
        <p:spPr>
          <a:xfrm>
            <a:off x="304681" y="990600"/>
            <a:ext cx="5281136" cy="5867400"/>
          </a:xfrm>
        </p:spPr>
        <p:txBody>
          <a:bodyPr/>
          <a:lstStyle/>
          <a:p>
            <a:r>
              <a:rPr lang="en-US" dirty="0" smtClean="0"/>
              <a:t>What does it take to get at a variable in memory?</a:t>
            </a:r>
          </a:p>
          <a:p>
            <a:pPr lvl="1"/>
            <a:r>
              <a:rPr lang="en-US" dirty="0" smtClean="0"/>
              <a:t>Depends on location, which depends on storage type (static, automatic, dynamic)</a:t>
            </a:r>
          </a:p>
        </p:txBody>
      </p:sp>
      <p:sp>
        <p:nvSpPr>
          <p:cNvPr id="4" name="Rectangle 3"/>
          <p:cNvSpPr/>
          <p:nvPr/>
        </p:nvSpPr>
        <p:spPr>
          <a:xfrm>
            <a:off x="6296739" y="814655"/>
            <a:ext cx="5932317" cy="5586145"/>
          </a:xfrm>
          <a:prstGeom prst="rect">
            <a:avLst/>
          </a:prstGeom>
        </p:spPr>
        <p:txBody>
          <a:bodyPr wrap="square">
            <a:spAutoFit/>
          </a:bodyPr>
          <a:lstStyle/>
          <a:p>
            <a:pPr lvl="0"/>
            <a:r>
              <a:rPr lang="en-US" sz="1700" dirty="0" err="1">
                <a:latin typeface="Lucida Console" pitchFamily="49" charset="0"/>
              </a:rPr>
              <a:t>int</a:t>
            </a:r>
            <a:r>
              <a:rPr lang="en-US" sz="1700" dirty="0">
                <a:latin typeface="Lucida Console" pitchFamily="49" charset="0"/>
              </a:rPr>
              <a:t> </a:t>
            </a:r>
            <a:r>
              <a:rPr lang="en-US" sz="1700" dirty="0" err="1">
                <a:latin typeface="Lucida Console" pitchFamily="49" charset="0"/>
              </a:rPr>
              <a:t>siA</a:t>
            </a:r>
            <a:r>
              <a:rPr lang="en-US" sz="1700" dirty="0">
                <a:latin typeface="Lucida Console" pitchFamily="49" charset="0"/>
              </a:rPr>
              <a:t>;</a:t>
            </a:r>
          </a:p>
          <a:p>
            <a:pPr lvl="0"/>
            <a:r>
              <a:rPr lang="en-US" sz="1700" dirty="0" smtClean="0">
                <a:latin typeface="Lucida Console" pitchFamily="49" charset="0"/>
              </a:rPr>
              <a:t>void </a:t>
            </a:r>
            <a:r>
              <a:rPr lang="en-US" sz="1700" dirty="0" err="1">
                <a:latin typeface="Lucida Console" pitchFamily="49" charset="0"/>
              </a:rPr>
              <a:t>static_auto_local</a:t>
            </a:r>
            <a:r>
              <a:rPr lang="en-US" sz="1700" dirty="0">
                <a:latin typeface="Lucida Console" pitchFamily="49" charset="0"/>
              </a:rPr>
              <a:t>() {</a:t>
            </a:r>
          </a:p>
          <a:p>
            <a:pPr lvl="0"/>
            <a:r>
              <a:rPr lang="en-US" sz="1700" dirty="0">
                <a:latin typeface="Lucida Console" pitchFamily="49" charset="0"/>
              </a:rPr>
              <a:t>	</a:t>
            </a:r>
            <a:r>
              <a:rPr lang="en-US" sz="1700" dirty="0" err="1">
                <a:latin typeface="Lucida Console" pitchFamily="49" charset="0"/>
              </a:rPr>
              <a:t>int</a:t>
            </a:r>
            <a:r>
              <a:rPr lang="en-US" sz="1700" dirty="0">
                <a:latin typeface="Lucida Console" pitchFamily="49" charset="0"/>
              </a:rPr>
              <a:t> </a:t>
            </a:r>
            <a:r>
              <a:rPr lang="en-US" sz="1700" dirty="0" err="1">
                <a:latin typeface="Lucida Console" pitchFamily="49" charset="0"/>
              </a:rPr>
              <a:t>aiB</a:t>
            </a:r>
            <a:r>
              <a:rPr lang="en-US" sz="1700" dirty="0">
                <a:latin typeface="Lucida Console" pitchFamily="49" charset="0"/>
              </a:rPr>
              <a:t>;</a:t>
            </a:r>
          </a:p>
          <a:p>
            <a:pPr lvl="0"/>
            <a:r>
              <a:rPr lang="en-US" sz="1700" dirty="0">
                <a:latin typeface="Lucida Console" pitchFamily="49" charset="0"/>
              </a:rPr>
              <a:t>   </a:t>
            </a:r>
            <a:r>
              <a:rPr lang="en-US" sz="1700" dirty="0" smtClean="0">
                <a:latin typeface="Lucida Console" pitchFamily="49" charset="0"/>
              </a:rPr>
              <a:t>	static </a:t>
            </a:r>
            <a:r>
              <a:rPr lang="en-US" sz="1700" dirty="0" err="1">
                <a:latin typeface="Lucida Console" pitchFamily="49" charset="0"/>
              </a:rPr>
              <a:t>int</a:t>
            </a:r>
            <a:r>
              <a:rPr lang="en-US" sz="1700" dirty="0">
                <a:latin typeface="Lucida Console" pitchFamily="49" charset="0"/>
              </a:rPr>
              <a:t> </a:t>
            </a:r>
            <a:r>
              <a:rPr lang="en-US" sz="1700" dirty="0" err="1">
                <a:latin typeface="Lucida Console" pitchFamily="49" charset="0"/>
              </a:rPr>
              <a:t>siC</a:t>
            </a:r>
            <a:r>
              <a:rPr lang="en-US" sz="1700" dirty="0">
                <a:latin typeface="Lucida Console" pitchFamily="49" charset="0"/>
              </a:rPr>
              <a:t>=3;</a:t>
            </a:r>
          </a:p>
          <a:p>
            <a:pPr lvl="0"/>
            <a:r>
              <a:rPr lang="en-US" sz="1700" dirty="0">
                <a:latin typeface="Lucida Console" pitchFamily="49" charset="0"/>
              </a:rPr>
              <a:t>	</a:t>
            </a:r>
            <a:r>
              <a:rPr lang="en-US" sz="1700" dirty="0" err="1">
                <a:latin typeface="Lucida Console" pitchFamily="49" charset="0"/>
              </a:rPr>
              <a:t>int</a:t>
            </a:r>
            <a:r>
              <a:rPr lang="en-US" sz="1700" dirty="0">
                <a:latin typeface="Lucida Console" pitchFamily="49" charset="0"/>
              </a:rPr>
              <a:t> * </a:t>
            </a:r>
            <a:r>
              <a:rPr lang="en-US" sz="1700" dirty="0" err="1">
                <a:latin typeface="Lucida Console" pitchFamily="49" charset="0"/>
              </a:rPr>
              <a:t>apD</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int</a:t>
            </a:r>
            <a:r>
              <a:rPr lang="en-US" sz="1700" dirty="0">
                <a:latin typeface="Lucida Console" pitchFamily="49" charset="0"/>
              </a:rPr>
              <a:t> </a:t>
            </a:r>
            <a:r>
              <a:rPr lang="en-US" sz="1700" dirty="0" err="1">
                <a:latin typeface="Lucida Console" pitchFamily="49" charset="0"/>
              </a:rPr>
              <a:t>aiE</a:t>
            </a:r>
            <a:r>
              <a:rPr lang="en-US" sz="1700" dirty="0">
                <a:latin typeface="Lucida Console" pitchFamily="49" charset="0"/>
              </a:rPr>
              <a:t>=4, </a:t>
            </a:r>
            <a:r>
              <a:rPr lang="en-US" sz="1700" dirty="0" err="1">
                <a:latin typeface="Lucida Console" pitchFamily="49" charset="0"/>
              </a:rPr>
              <a:t>aiF</a:t>
            </a:r>
            <a:r>
              <a:rPr lang="en-US" sz="1700" dirty="0">
                <a:latin typeface="Lucida Console" pitchFamily="49" charset="0"/>
              </a:rPr>
              <a:t>=5, </a:t>
            </a:r>
            <a:r>
              <a:rPr lang="en-US" sz="1700" dirty="0" err="1">
                <a:latin typeface="Lucida Console" pitchFamily="49" charset="0"/>
              </a:rPr>
              <a:t>aiG</a:t>
            </a:r>
            <a:r>
              <a:rPr lang="en-US" sz="1700" dirty="0">
                <a:latin typeface="Lucida Console" pitchFamily="49" charset="0"/>
              </a:rPr>
              <a:t>=6;</a:t>
            </a:r>
          </a:p>
          <a:p>
            <a:pPr lvl="0"/>
            <a:r>
              <a:rPr lang="en-US" sz="1700" dirty="0">
                <a:latin typeface="Lucida Console" pitchFamily="49" charset="0"/>
              </a:rPr>
              <a:t> </a:t>
            </a:r>
          </a:p>
          <a:p>
            <a:pPr lvl="0"/>
            <a:r>
              <a:rPr lang="en-US" sz="1700" dirty="0">
                <a:latin typeface="Lucida Console" pitchFamily="49" charset="0"/>
              </a:rPr>
              <a:t>	</a:t>
            </a:r>
            <a:r>
              <a:rPr lang="en-US" sz="1700" dirty="0" err="1">
                <a:latin typeface="Lucida Console" pitchFamily="49" charset="0"/>
              </a:rPr>
              <a:t>siA</a:t>
            </a:r>
            <a:r>
              <a:rPr lang="en-US" sz="1700" dirty="0">
                <a:latin typeface="Lucida Console" pitchFamily="49" charset="0"/>
              </a:rPr>
              <a:t> = 2;</a:t>
            </a:r>
          </a:p>
          <a:p>
            <a:pPr lvl="0"/>
            <a:r>
              <a:rPr lang="en-US" sz="1700" dirty="0" smtClean="0">
                <a:latin typeface="Lucida Console" pitchFamily="49" charset="0"/>
              </a:rPr>
              <a:t>	</a:t>
            </a:r>
            <a:r>
              <a:rPr lang="en-US" sz="1700" dirty="0" err="1" smtClean="0">
                <a:latin typeface="Lucida Console" pitchFamily="49" charset="0"/>
              </a:rPr>
              <a:t>aiB</a:t>
            </a:r>
            <a:r>
              <a:rPr lang="en-US" sz="1700" dirty="0" smtClean="0">
                <a:latin typeface="Lucida Console" pitchFamily="49" charset="0"/>
              </a:rPr>
              <a:t> </a:t>
            </a:r>
            <a:r>
              <a:rPr lang="en-US" sz="1700" dirty="0">
                <a:latin typeface="Lucida Console" pitchFamily="49" charset="0"/>
              </a:rPr>
              <a:t>= </a:t>
            </a:r>
            <a:r>
              <a:rPr lang="en-US" sz="1700" dirty="0" err="1">
                <a:latin typeface="Lucida Console" pitchFamily="49" charset="0"/>
              </a:rPr>
              <a:t>siC</a:t>
            </a:r>
            <a:r>
              <a:rPr lang="en-US" sz="1700" dirty="0">
                <a:latin typeface="Lucida Console" pitchFamily="49" charset="0"/>
              </a:rPr>
              <a:t> + </a:t>
            </a:r>
            <a:r>
              <a:rPr lang="en-US" sz="1700" dirty="0" err="1">
                <a:latin typeface="Lucida Console" pitchFamily="49" charset="0"/>
              </a:rPr>
              <a:t>siA</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 </a:t>
            </a:r>
            <a:r>
              <a:rPr lang="en-US" sz="1700" dirty="0" err="1">
                <a:latin typeface="Lucida Console" pitchFamily="49" charset="0"/>
              </a:rPr>
              <a:t>aiB</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a:t>
            </a:r>
          </a:p>
          <a:p>
            <a:pPr lvl="0"/>
            <a:r>
              <a:rPr lang="en-US" sz="1700" dirty="0">
                <a:latin typeface="Lucida Console" pitchFamily="49" charset="0"/>
              </a:rPr>
              <a:t>   </a:t>
            </a:r>
            <a:r>
              <a:rPr lang="en-US" sz="1700" dirty="0" smtClean="0">
                <a:latin typeface="Lucida Console" pitchFamily="49" charset="0"/>
              </a:rPr>
              <a:t>	</a:t>
            </a:r>
            <a:r>
              <a:rPr lang="en-US" sz="1700" dirty="0" err="1" smtClean="0">
                <a:latin typeface="Lucida Console" pitchFamily="49" charset="0"/>
              </a:rPr>
              <a:t>apD</a:t>
            </a:r>
            <a:r>
              <a:rPr lang="en-US" sz="1700" dirty="0" smtClean="0">
                <a:latin typeface="Lucida Console" pitchFamily="49" charset="0"/>
              </a:rPr>
              <a:t> </a:t>
            </a:r>
            <a:r>
              <a:rPr lang="en-US" sz="1700" dirty="0">
                <a:latin typeface="Lucida Console" pitchFamily="49" charset="0"/>
              </a:rPr>
              <a:t>= &amp;</a:t>
            </a:r>
            <a:r>
              <a:rPr lang="en-US" sz="1700" dirty="0" err="1">
                <a:latin typeface="Lucida Console" pitchFamily="49" charset="0"/>
              </a:rPr>
              <a:t>siC</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9;</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a:t>
            </a:r>
            <a:r>
              <a:rPr lang="en-US" sz="1700" dirty="0" err="1">
                <a:latin typeface="Lucida Console" pitchFamily="49" charset="0"/>
              </a:rPr>
              <a:t>siA</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a:t>
            </a:r>
            <a:r>
              <a:rPr lang="en-US" sz="1700" dirty="0" err="1">
                <a:latin typeface="Lucida Console" pitchFamily="49" charset="0"/>
              </a:rPr>
              <a:t>aiE</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a:t>
            </a:r>
            <a:r>
              <a:rPr lang="en-US" sz="1700" dirty="0" err="1">
                <a:latin typeface="Lucida Console" pitchFamily="49" charset="0"/>
              </a:rPr>
              <a:t>aiF</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a:t>
            </a:r>
            <a:r>
              <a:rPr lang="en-US" sz="1700" dirty="0" err="1">
                <a:latin typeface="Lucida Console" pitchFamily="49" charset="0"/>
              </a:rPr>
              <a:t>aiG</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aiE</a:t>
            </a:r>
            <a:r>
              <a:rPr lang="en-US" sz="1700" dirty="0">
                <a:latin typeface="Lucida Console" pitchFamily="49" charset="0"/>
              </a:rPr>
              <a:t>+=7;</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t>
            </a:r>
            <a:r>
              <a:rPr lang="en-US" sz="1700" dirty="0" err="1">
                <a:latin typeface="Lucida Console" pitchFamily="49" charset="0"/>
              </a:rPr>
              <a:t>aiE</a:t>
            </a:r>
            <a:r>
              <a:rPr lang="en-US" sz="1700" dirty="0">
                <a:latin typeface="Lucida Console" pitchFamily="49" charset="0"/>
              </a:rPr>
              <a:t> + </a:t>
            </a:r>
            <a:r>
              <a:rPr lang="en-US" sz="1700" dirty="0" err="1">
                <a:latin typeface="Lucida Console" pitchFamily="49" charset="0"/>
              </a:rPr>
              <a:t>aiF</a:t>
            </a:r>
            <a:r>
              <a:rPr lang="en-US" sz="1700" dirty="0">
                <a:latin typeface="Lucida Console" pitchFamily="49" charset="0"/>
              </a:rPr>
              <a:t>;</a:t>
            </a:r>
          </a:p>
          <a:p>
            <a:pPr lvl="0"/>
            <a:r>
              <a:rPr lang="en-US" sz="1700" dirty="0">
                <a:latin typeface="Lucida Console" pitchFamily="49" charset="0"/>
              </a:rPr>
              <a:t>}</a:t>
            </a:r>
          </a:p>
        </p:txBody>
      </p:sp>
    </p:spTree>
    <p:extLst>
      <p:ext uri="{BB962C8B-B14F-4D97-AF65-F5344CB8AC3E}">
        <p14:creationId xmlns:p14="http://schemas.microsoft.com/office/powerpoint/2010/main" val="4167830235"/>
      </p:ext>
    </p:extLst>
  </p:cSld>
  <p:clrMapOvr>
    <a:masterClrMapping/>
  </p:clrMapOvr>
  <p:transition>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Variables</a:t>
            </a:r>
            <a:endParaRPr lang="en-US" dirty="0"/>
          </a:p>
        </p:txBody>
      </p:sp>
      <p:sp>
        <p:nvSpPr>
          <p:cNvPr id="3" name="Content Placeholder 2"/>
          <p:cNvSpPr>
            <a:spLocks noGrp="1"/>
          </p:cNvSpPr>
          <p:nvPr>
            <p:ph idx="1"/>
          </p:nvPr>
        </p:nvSpPr>
        <p:spPr>
          <a:xfrm>
            <a:off x="304681" y="990600"/>
            <a:ext cx="6601421" cy="5867400"/>
          </a:xfrm>
        </p:spPr>
        <p:txBody>
          <a:bodyPr/>
          <a:lstStyle/>
          <a:p>
            <a:r>
              <a:rPr lang="en-US" sz="2000" b="0" dirty="0" smtClean="0"/>
              <a:t>Static </a:t>
            </a:r>
            <a:r>
              <a:rPr lang="en-US" sz="2000" b="0" dirty="0" err="1" smtClean="0"/>
              <a:t>var</a:t>
            </a:r>
            <a:r>
              <a:rPr lang="en-US" sz="2000" b="0" dirty="0" smtClean="0"/>
              <a:t> can be located anywhere in 32-bit memory space, so need a 32-bit pointer</a:t>
            </a:r>
          </a:p>
          <a:p>
            <a:endParaRPr lang="en-US" sz="2000" b="0" dirty="0" smtClean="0"/>
          </a:p>
          <a:p>
            <a:r>
              <a:rPr lang="en-US" sz="2000" b="0" dirty="0" smtClean="0"/>
              <a:t>Can’t fit a 32-bit pointer into a 16-bit instruction (or a 32-bit instruction), so save the pointer separate from instruction, but nearby so we can access it with a short PC-relative offset</a:t>
            </a:r>
          </a:p>
          <a:p>
            <a:endParaRPr lang="en-US" sz="2000" b="0" dirty="0" smtClean="0"/>
          </a:p>
          <a:p>
            <a:r>
              <a:rPr lang="en-US" sz="2000" b="0" dirty="0" smtClean="0"/>
              <a:t>Load the pointer into a register (r0)</a:t>
            </a:r>
          </a:p>
          <a:p>
            <a:endParaRPr lang="en-US" sz="2000" b="0" dirty="0" smtClean="0"/>
          </a:p>
          <a:p>
            <a:r>
              <a:rPr lang="en-US" sz="2000" b="0" dirty="0" smtClean="0"/>
              <a:t>Can now load variable’s value into a register (r1) from memory using that pointer in r0</a:t>
            </a:r>
          </a:p>
          <a:p>
            <a:endParaRPr lang="en-US" sz="2000" b="0" dirty="0" smtClean="0"/>
          </a:p>
          <a:p>
            <a:r>
              <a:rPr lang="en-US" sz="2000" b="0" dirty="0" smtClean="0"/>
              <a:t>Similarly can store a new value to the variable in memory</a:t>
            </a:r>
            <a:endParaRPr lang="en-US" sz="2000" b="0" dirty="0"/>
          </a:p>
        </p:txBody>
      </p:sp>
      <p:sp>
        <p:nvSpPr>
          <p:cNvPr id="4" name="Rectangle 3"/>
          <p:cNvSpPr/>
          <p:nvPr/>
        </p:nvSpPr>
        <p:spPr>
          <a:xfrm>
            <a:off x="6906101" y="948691"/>
            <a:ext cx="5322955" cy="4247317"/>
          </a:xfrm>
          <a:prstGeom prst="rect">
            <a:avLst/>
          </a:prstGeom>
        </p:spPr>
        <p:txBody>
          <a:bodyPr wrap="square">
            <a:spAutoFit/>
          </a:bodyPr>
          <a:lstStyle/>
          <a:p>
            <a:pPr lvl="0"/>
            <a:r>
              <a:rPr lang="en-US" sz="1800" dirty="0">
                <a:latin typeface="Lucida Console" pitchFamily="49" charset="0"/>
              </a:rPr>
              <a:t>L</a:t>
            </a:r>
            <a:r>
              <a:rPr lang="en-US" sz="1800" dirty="0" smtClean="0">
                <a:latin typeface="Lucida Console" pitchFamily="49" charset="0"/>
              </a:rPr>
              <a:t>oad r0 with pointer to variable</a:t>
            </a:r>
          </a:p>
          <a:p>
            <a:pPr lvl="0"/>
            <a:r>
              <a:rPr lang="en-US" sz="1800" dirty="0" smtClean="0">
                <a:latin typeface="Lucida Console" pitchFamily="49" charset="0"/>
              </a:rPr>
              <a:t>Load r1 from [r0]</a:t>
            </a:r>
          </a:p>
          <a:p>
            <a:pPr lvl="0"/>
            <a:r>
              <a:rPr lang="en-US" sz="1800" dirty="0" smtClean="0">
                <a:latin typeface="Lucida Console" pitchFamily="49" charset="0"/>
              </a:rPr>
              <a:t>Use value of variable</a:t>
            </a:r>
          </a:p>
          <a:p>
            <a:pPr lvl="0"/>
            <a:endParaRPr lang="en-US" sz="1800" dirty="0" smtClean="0">
              <a:latin typeface="Lucida Console" pitchFamily="49" charset="0"/>
            </a:endParaRPr>
          </a:p>
          <a:p>
            <a:pPr lvl="0"/>
            <a:r>
              <a:rPr lang="en-US" sz="1800" dirty="0" smtClean="0">
                <a:latin typeface="Lucida Console" pitchFamily="49" charset="0"/>
              </a:rPr>
              <a:t>Label:</a:t>
            </a:r>
          </a:p>
          <a:p>
            <a:pPr lvl="0"/>
            <a:r>
              <a:rPr lang="en-US" sz="1800" dirty="0" smtClean="0">
                <a:latin typeface="Lucida Console" pitchFamily="49" charset="0"/>
              </a:rPr>
              <a:t>32-bit pointer to Variable</a:t>
            </a:r>
          </a:p>
          <a:p>
            <a:pPr lvl="0"/>
            <a:endParaRPr lang="en-US" sz="1800" dirty="0">
              <a:latin typeface="Lucida Console" pitchFamily="49" charset="0"/>
            </a:endParaRPr>
          </a:p>
          <a:p>
            <a:pPr lvl="0"/>
            <a:endParaRPr lang="en-US" sz="1800" dirty="0" smtClean="0">
              <a:latin typeface="Lucida Console" pitchFamily="49" charset="0"/>
            </a:endParaRPr>
          </a:p>
          <a:p>
            <a:pPr lvl="0"/>
            <a:endParaRPr lang="en-US" sz="1800" dirty="0">
              <a:latin typeface="Lucida Console" pitchFamily="49" charset="0"/>
            </a:endParaRPr>
          </a:p>
          <a:p>
            <a:pPr lvl="0"/>
            <a:endParaRPr lang="en-US" sz="1800" dirty="0" smtClean="0">
              <a:latin typeface="Lucida Console" pitchFamily="49" charset="0"/>
            </a:endParaRPr>
          </a:p>
          <a:p>
            <a:pPr lvl="0"/>
            <a:endParaRPr lang="en-US" sz="1800" dirty="0">
              <a:latin typeface="Lucida Console" pitchFamily="49" charset="0"/>
            </a:endParaRPr>
          </a:p>
          <a:p>
            <a:pPr lvl="0"/>
            <a:endParaRPr lang="en-US" sz="1800" dirty="0" smtClean="0">
              <a:latin typeface="Lucida Console" pitchFamily="49" charset="0"/>
            </a:endParaRPr>
          </a:p>
          <a:p>
            <a:pPr lvl="0"/>
            <a:endParaRPr lang="en-US" sz="1800" dirty="0">
              <a:latin typeface="Lucida Console" pitchFamily="49" charset="0"/>
            </a:endParaRPr>
          </a:p>
          <a:p>
            <a:pPr lvl="0"/>
            <a:endParaRPr lang="en-US" sz="1800" dirty="0" smtClean="0">
              <a:latin typeface="Lucida Console" pitchFamily="49" charset="0"/>
            </a:endParaRPr>
          </a:p>
          <a:p>
            <a:pPr lvl="0"/>
            <a:r>
              <a:rPr lang="en-US" sz="1800" dirty="0" smtClean="0">
                <a:latin typeface="Lucida Console" pitchFamily="49" charset="0"/>
              </a:rPr>
              <a:t>Variable</a:t>
            </a:r>
            <a:endParaRPr lang="en-US" sz="1800" dirty="0">
              <a:latin typeface="Lucida Console" pitchFamily="49" charset="0"/>
            </a:endParaRPr>
          </a:p>
        </p:txBody>
      </p:sp>
      <p:sp>
        <p:nvSpPr>
          <p:cNvPr id="7" name="Freeform 6"/>
          <p:cNvSpPr/>
          <p:nvPr/>
        </p:nvSpPr>
        <p:spPr bwMode="auto">
          <a:xfrm>
            <a:off x="9751219" y="1243664"/>
            <a:ext cx="457200" cy="1042336"/>
          </a:xfrm>
          <a:custGeom>
            <a:avLst/>
            <a:gdLst>
              <a:gd name="connsiteX0" fmla="*/ 546100 w 558800"/>
              <a:gd name="connsiteY0" fmla="*/ 965200 h 965200"/>
              <a:gd name="connsiteX1" fmla="*/ 558800 w 558800"/>
              <a:gd name="connsiteY1" fmla="*/ 165100 h 965200"/>
              <a:gd name="connsiteX2" fmla="*/ 0 w 558800"/>
              <a:gd name="connsiteY2" fmla="*/ 0 h 965200"/>
            </a:gdLst>
            <a:ahLst/>
            <a:cxnLst>
              <a:cxn ang="0">
                <a:pos x="connsiteX0" y="connsiteY0"/>
              </a:cxn>
              <a:cxn ang="0">
                <a:pos x="connsiteX1" y="connsiteY1"/>
              </a:cxn>
              <a:cxn ang="0">
                <a:pos x="connsiteX2" y="connsiteY2"/>
              </a:cxn>
            </a:cxnLst>
            <a:rect l="l" t="t" r="r" b="b"/>
            <a:pathLst>
              <a:path w="558800" h="965200">
                <a:moveTo>
                  <a:pt x="546100" y="965200"/>
                </a:moveTo>
                <a:lnTo>
                  <a:pt x="558800" y="165100"/>
                </a:lnTo>
                <a:lnTo>
                  <a:pt x="0" y="0"/>
                </a:lnTo>
              </a:path>
            </a:pathLst>
          </a:custGeom>
          <a:noFill/>
          <a:ln w="3810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9" name="Straight Arrow Connector 8"/>
          <p:cNvCxnSpPr/>
          <p:nvPr/>
        </p:nvCxnSpPr>
        <p:spPr bwMode="auto">
          <a:xfrm flipH="1">
            <a:off x="7617024" y="2667000"/>
            <a:ext cx="101560" cy="213360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flipH="1">
            <a:off x="8151020" y="1600200"/>
            <a:ext cx="914399" cy="320040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0963781"/>
      </p:ext>
    </p:extLst>
  </p:cSld>
  <p:clrMapOvr>
    <a:masterClrMapping/>
  </p:clrMapOvr>
  <p:transition>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Variables</a:t>
            </a:r>
            <a:endParaRPr lang="en-US" dirty="0"/>
          </a:p>
        </p:txBody>
      </p:sp>
      <p:sp>
        <p:nvSpPr>
          <p:cNvPr id="3" name="Content Placeholder 2"/>
          <p:cNvSpPr>
            <a:spLocks noGrp="1"/>
          </p:cNvSpPr>
          <p:nvPr>
            <p:ph idx="1"/>
          </p:nvPr>
        </p:nvSpPr>
        <p:spPr>
          <a:xfrm>
            <a:off x="203120" y="891339"/>
            <a:ext cx="4367094" cy="5867400"/>
          </a:xfrm>
        </p:spPr>
        <p:txBody>
          <a:bodyPr/>
          <a:lstStyle/>
          <a:p>
            <a:pPr>
              <a:lnSpc>
                <a:spcPts val="2100"/>
              </a:lnSpc>
              <a:spcBef>
                <a:spcPts val="0"/>
              </a:spcBef>
            </a:pPr>
            <a:r>
              <a:rPr lang="en-US" sz="2000" dirty="0" smtClean="0"/>
              <a:t>Key</a:t>
            </a:r>
          </a:p>
          <a:p>
            <a:pPr lvl="1">
              <a:lnSpc>
                <a:spcPts val="2100"/>
              </a:lnSpc>
              <a:spcBef>
                <a:spcPts val="0"/>
              </a:spcBef>
            </a:pPr>
            <a:r>
              <a:rPr lang="en-US" sz="1800" dirty="0" smtClean="0">
                <a:solidFill>
                  <a:schemeClr val="bg2">
                    <a:lumMod val="75000"/>
                  </a:schemeClr>
                </a:solidFill>
              </a:rPr>
              <a:t>variable’s value</a:t>
            </a:r>
          </a:p>
          <a:p>
            <a:pPr lvl="1">
              <a:lnSpc>
                <a:spcPts val="2100"/>
              </a:lnSpc>
              <a:spcBef>
                <a:spcPts val="0"/>
              </a:spcBef>
            </a:pPr>
            <a:r>
              <a:rPr lang="en-US" sz="1800" dirty="0" smtClean="0">
                <a:solidFill>
                  <a:srgbClr val="FF0000"/>
                </a:solidFill>
              </a:rPr>
              <a:t>variable’s address</a:t>
            </a:r>
          </a:p>
          <a:p>
            <a:pPr lvl="1">
              <a:lnSpc>
                <a:spcPts val="2100"/>
              </a:lnSpc>
              <a:spcBef>
                <a:spcPts val="0"/>
              </a:spcBef>
            </a:pPr>
            <a:r>
              <a:rPr lang="en-US" sz="1800" dirty="0" smtClean="0">
                <a:solidFill>
                  <a:srgbClr val="00B050"/>
                </a:solidFill>
              </a:rPr>
              <a:t>address of copy of variable’s address</a:t>
            </a:r>
          </a:p>
          <a:p>
            <a:pPr>
              <a:lnSpc>
                <a:spcPts val="2100"/>
              </a:lnSpc>
              <a:spcBef>
                <a:spcPts val="0"/>
              </a:spcBef>
            </a:pPr>
            <a:r>
              <a:rPr lang="en-US" sz="2000" dirty="0" smtClean="0"/>
              <a:t>Code </a:t>
            </a:r>
          </a:p>
          <a:p>
            <a:pPr lvl="1">
              <a:lnSpc>
                <a:spcPts val="2100"/>
              </a:lnSpc>
              <a:spcBef>
                <a:spcPts val="0"/>
              </a:spcBef>
            </a:pPr>
            <a:r>
              <a:rPr lang="en-US" sz="1800" dirty="0" smtClean="0"/>
              <a:t>Loads r2 with </a:t>
            </a:r>
            <a:r>
              <a:rPr lang="en-US" sz="1800" dirty="0" smtClean="0">
                <a:solidFill>
                  <a:srgbClr val="FF0000"/>
                </a:solidFill>
              </a:rPr>
              <a:t>address of </a:t>
            </a:r>
            <a:r>
              <a:rPr lang="en-US" sz="1800" dirty="0" err="1" smtClean="0">
                <a:solidFill>
                  <a:srgbClr val="FF0000"/>
                </a:solidFill>
              </a:rPr>
              <a:t>siA</a:t>
            </a:r>
            <a:r>
              <a:rPr lang="en-US" sz="1800" dirty="0" smtClean="0"/>
              <a:t> (from </a:t>
            </a:r>
            <a:r>
              <a:rPr lang="en-US" sz="1800" dirty="0" smtClean="0">
                <a:solidFill>
                  <a:srgbClr val="00B050"/>
                </a:solidFill>
              </a:rPr>
              <a:t>|L1.240|</a:t>
            </a:r>
            <a:r>
              <a:rPr lang="en-US" sz="1800" dirty="0" smtClean="0"/>
              <a:t>)</a:t>
            </a:r>
          </a:p>
          <a:p>
            <a:pPr lvl="1">
              <a:lnSpc>
                <a:spcPts val="2100"/>
              </a:lnSpc>
              <a:spcBef>
                <a:spcPts val="0"/>
              </a:spcBef>
            </a:pPr>
            <a:r>
              <a:rPr lang="en-US" sz="1800" dirty="0" smtClean="0"/>
              <a:t>Loads </a:t>
            </a:r>
            <a:r>
              <a:rPr lang="en-US" sz="1800" dirty="0" smtClean="0">
                <a:solidFill>
                  <a:schemeClr val="accent2">
                    <a:lumMod val="60000"/>
                    <a:lumOff val="40000"/>
                  </a:schemeClr>
                </a:solidFill>
              </a:rPr>
              <a:t>r1</a:t>
            </a:r>
            <a:r>
              <a:rPr lang="en-US" sz="1800" dirty="0" smtClean="0">
                <a:solidFill>
                  <a:schemeClr val="accent2">
                    <a:lumMod val="40000"/>
                    <a:lumOff val="60000"/>
                  </a:schemeClr>
                </a:solidFill>
              </a:rPr>
              <a:t> </a:t>
            </a:r>
            <a:r>
              <a:rPr lang="en-US" sz="1800" dirty="0" smtClean="0"/>
              <a:t>with </a:t>
            </a:r>
            <a:r>
              <a:rPr lang="en-US" sz="1800" dirty="0" smtClean="0">
                <a:solidFill>
                  <a:schemeClr val="bg2">
                    <a:lumMod val="75000"/>
                  </a:schemeClr>
                </a:solidFill>
              </a:rPr>
              <a:t>contents </a:t>
            </a:r>
            <a:r>
              <a:rPr lang="en-US" sz="1800" dirty="0" smtClean="0"/>
              <a:t>of </a:t>
            </a:r>
            <a:r>
              <a:rPr lang="en-US" sz="1800" dirty="0" err="1" smtClean="0">
                <a:solidFill>
                  <a:srgbClr val="FF0000"/>
                </a:solidFill>
              </a:rPr>
              <a:t>siA</a:t>
            </a:r>
            <a:r>
              <a:rPr lang="en-US" sz="1800" dirty="0" smtClean="0"/>
              <a:t> (via </a:t>
            </a:r>
            <a:r>
              <a:rPr lang="en-US" sz="1800" dirty="0" smtClean="0">
                <a:solidFill>
                  <a:srgbClr val="FF0000"/>
                </a:solidFill>
              </a:rPr>
              <a:t>pointer r2</a:t>
            </a:r>
            <a:r>
              <a:rPr lang="en-US" sz="1800" dirty="0" smtClean="0"/>
              <a:t>, with offset 0)</a:t>
            </a:r>
          </a:p>
          <a:p>
            <a:pPr lvl="1">
              <a:lnSpc>
                <a:spcPts val="2100"/>
              </a:lnSpc>
              <a:spcBef>
                <a:spcPts val="0"/>
              </a:spcBef>
            </a:pPr>
            <a:r>
              <a:rPr lang="en-US" sz="1800" dirty="0" smtClean="0"/>
              <a:t>Same for </a:t>
            </a:r>
            <a:r>
              <a:rPr lang="en-US" sz="1800" dirty="0" err="1" smtClean="0"/>
              <a:t>siC</a:t>
            </a:r>
            <a:r>
              <a:rPr lang="en-US" sz="1800" dirty="0" smtClean="0"/>
              <a:t>, with address at </a:t>
            </a:r>
            <a:r>
              <a:rPr lang="en-US" sz="1800" dirty="0" smtClean="0">
                <a:solidFill>
                  <a:srgbClr val="00B050"/>
                </a:solidFill>
              </a:rPr>
              <a:t>|L1.244|</a:t>
            </a:r>
          </a:p>
          <a:p>
            <a:pPr>
              <a:lnSpc>
                <a:spcPts val="2100"/>
              </a:lnSpc>
              <a:spcBef>
                <a:spcPts val="0"/>
              </a:spcBef>
            </a:pPr>
            <a:endParaRPr lang="en-US" sz="2000" b="0" dirty="0" smtClean="0"/>
          </a:p>
          <a:p>
            <a:pPr>
              <a:lnSpc>
                <a:spcPts val="2100"/>
              </a:lnSpc>
              <a:spcBef>
                <a:spcPts val="0"/>
              </a:spcBef>
            </a:pPr>
            <a:endParaRPr lang="en-US" sz="2000" dirty="0"/>
          </a:p>
          <a:p>
            <a:pPr>
              <a:lnSpc>
                <a:spcPts val="2100"/>
              </a:lnSpc>
              <a:spcBef>
                <a:spcPts val="0"/>
              </a:spcBef>
            </a:pPr>
            <a:endParaRPr lang="en-US" sz="2000" b="0" dirty="0" smtClean="0"/>
          </a:p>
          <a:p>
            <a:pPr>
              <a:lnSpc>
                <a:spcPts val="2100"/>
              </a:lnSpc>
              <a:spcBef>
                <a:spcPts val="0"/>
              </a:spcBef>
            </a:pPr>
            <a:r>
              <a:rPr lang="en-US" sz="2000" b="0" dirty="0" smtClean="0"/>
              <a:t>Addresses of </a:t>
            </a:r>
            <a:r>
              <a:rPr lang="en-US" sz="2000" b="0" dirty="0" err="1" smtClean="0"/>
              <a:t>siA</a:t>
            </a:r>
            <a:r>
              <a:rPr lang="en-US" sz="2000" b="0" dirty="0" smtClean="0"/>
              <a:t> and </a:t>
            </a:r>
            <a:r>
              <a:rPr lang="en-US" sz="2000" b="0" dirty="0" err="1" smtClean="0"/>
              <a:t>siC</a:t>
            </a:r>
            <a:r>
              <a:rPr lang="en-US" sz="2000" b="0" dirty="0" smtClean="0"/>
              <a:t> are stored as literals to be loaded into pointers</a:t>
            </a:r>
          </a:p>
          <a:p>
            <a:pPr>
              <a:lnSpc>
                <a:spcPts val="2100"/>
              </a:lnSpc>
              <a:spcBef>
                <a:spcPts val="0"/>
              </a:spcBef>
            </a:pPr>
            <a:endParaRPr lang="en-US" sz="2000" b="0" dirty="0" smtClean="0"/>
          </a:p>
          <a:p>
            <a:pPr>
              <a:lnSpc>
                <a:spcPts val="2100"/>
              </a:lnSpc>
              <a:spcBef>
                <a:spcPts val="0"/>
              </a:spcBef>
            </a:pPr>
            <a:endParaRPr lang="en-US" sz="2000" dirty="0"/>
          </a:p>
          <a:p>
            <a:pPr>
              <a:lnSpc>
                <a:spcPts val="2100"/>
              </a:lnSpc>
              <a:spcBef>
                <a:spcPts val="0"/>
              </a:spcBef>
            </a:pPr>
            <a:r>
              <a:rPr lang="en-US" sz="2000" b="0" dirty="0" smtClean="0"/>
              <a:t>Variables </a:t>
            </a:r>
            <a:r>
              <a:rPr lang="en-US" sz="2000" b="0" dirty="0" err="1" smtClean="0"/>
              <a:t>siC</a:t>
            </a:r>
            <a:r>
              <a:rPr lang="en-US" sz="2000" b="0" dirty="0" smtClean="0"/>
              <a:t> and </a:t>
            </a:r>
            <a:r>
              <a:rPr lang="en-US" sz="2000" b="0" dirty="0" err="1" smtClean="0"/>
              <a:t>siA</a:t>
            </a:r>
            <a:r>
              <a:rPr lang="en-US" sz="2000" b="0" dirty="0" smtClean="0"/>
              <a:t> are located in .data section with initial values</a:t>
            </a:r>
          </a:p>
          <a:p>
            <a:pPr>
              <a:lnSpc>
                <a:spcPts val="2100"/>
              </a:lnSpc>
              <a:spcBef>
                <a:spcPts val="0"/>
              </a:spcBef>
            </a:pPr>
            <a:endParaRPr lang="en-US" sz="2000" dirty="0" smtClean="0"/>
          </a:p>
        </p:txBody>
      </p:sp>
      <p:sp>
        <p:nvSpPr>
          <p:cNvPr id="4" name="Rectangle 3"/>
          <p:cNvSpPr/>
          <p:nvPr/>
        </p:nvSpPr>
        <p:spPr>
          <a:xfrm>
            <a:off x="4570214" y="838200"/>
            <a:ext cx="7658842" cy="5909310"/>
          </a:xfrm>
          <a:prstGeom prst="rect">
            <a:avLst/>
          </a:prstGeom>
        </p:spPr>
        <p:txBody>
          <a:bodyPr wrap="square">
            <a:spAutoFit/>
          </a:bodyPr>
          <a:lstStyle/>
          <a:p>
            <a:pPr lvl="0">
              <a:tabLst>
                <a:tab pos="1143000" algn="l"/>
                <a:tab pos="2057400" algn="l"/>
                <a:tab pos="2743200" algn="l"/>
                <a:tab pos="3378200" algn="l"/>
              </a:tabLst>
            </a:pPr>
            <a:r>
              <a:rPr lang="en-US" sz="1800" dirty="0" smtClean="0">
                <a:latin typeface="Lucida Console" pitchFamily="49" charset="0"/>
              </a:rPr>
              <a:t>AREA </a:t>
            </a:r>
            <a:r>
              <a:rPr lang="en-US" sz="1800" dirty="0">
                <a:latin typeface="Lucida Console" pitchFamily="49" charset="0"/>
              </a:rPr>
              <a:t>||.text||, CODE, READONLY, ALIGN=2</a:t>
            </a:r>
            <a:endParaRPr lang="pt-BR" sz="1800" dirty="0" smtClean="0">
              <a:latin typeface="Lucida Console" pitchFamily="49" charset="0"/>
            </a:endParaRPr>
          </a:p>
          <a:p>
            <a:pPr lvl="0">
              <a:tabLst>
                <a:tab pos="1143000" algn="l"/>
                <a:tab pos="2057400" algn="l"/>
                <a:tab pos="2743200" algn="l"/>
                <a:tab pos="3378200" algn="l"/>
              </a:tabLst>
            </a:pPr>
            <a:r>
              <a:rPr lang="pt-BR" sz="1800" dirty="0" smtClean="0">
                <a:latin typeface="Lucida Console" pitchFamily="49" charset="0"/>
              </a:rPr>
              <a:t>;;;</a:t>
            </a:r>
            <a:r>
              <a:rPr lang="pt-BR" sz="1800" dirty="0">
                <a:latin typeface="Lucida Console" pitchFamily="49" charset="0"/>
              </a:rPr>
              <a:t>20     	siA = 2;</a:t>
            </a:r>
          </a:p>
          <a:p>
            <a:pPr lvl="0">
              <a:tabLst>
                <a:tab pos="1143000" algn="l"/>
                <a:tab pos="2057400" algn="l"/>
                <a:tab pos="2743200" algn="l"/>
                <a:tab pos="3378200" algn="l"/>
              </a:tabLst>
            </a:pPr>
            <a:r>
              <a:rPr lang="pt-BR" sz="1800" dirty="0">
                <a:latin typeface="Lucida Console" pitchFamily="49" charset="0"/>
              </a:rPr>
              <a:t>00000e  2102  </a:t>
            </a:r>
            <a:r>
              <a:rPr lang="pt-BR" sz="1800" dirty="0" smtClean="0">
                <a:latin typeface="Lucida Console" pitchFamily="49" charset="0"/>
              </a:rPr>
              <a:t>MOVS     </a:t>
            </a:r>
            <a:r>
              <a:rPr lang="pt-BR" sz="1800" dirty="0">
                <a:latin typeface="Lucida Console" pitchFamily="49" charset="0"/>
              </a:rPr>
              <a:t>r1,#2</a:t>
            </a:r>
          </a:p>
          <a:p>
            <a:pPr lvl="0">
              <a:tabLst>
                <a:tab pos="1143000" algn="l"/>
                <a:tab pos="2057400" algn="l"/>
                <a:tab pos="2743200" algn="l"/>
                <a:tab pos="3378200" algn="l"/>
              </a:tabLst>
            </a:pPr>
            <a:r>
              <a:rPr lang="pt-BR" sz="1800" dirty="0">
                <a:latin typeface="Lucida Console" pitchFamily="49" charset="0"/>
              </a:rPr>
              <a:t>000010  4a37  </a:t>
            </a:r>
            <a:r>
              <a:rPr lang="pt-BR" sz="1800" dirty="0" smtClean="0">
                <a:latin typeface="Lucida Console" pitchFamily="49" charset="0"/>
              </a:rPr>
              <a:t>LDR      </a:t>
            </a:r>
            <a:r>
              <a:rPr lang="pt-BR" sz="1800" dirty="0">
                <a:latin typeface="Lucida Console" pitchFamily="49" charset="0"/>
              </a:rPr>
              <a:t>r2,</a:t>
            </a:r>
            <a:r>
              <a:rPr lang="pt-BR" sz="1800" dirty="0">
                <a:solidFill>
                  <a:srgbClr val="00B050"/>
                </a:solidFill>
                <a:latin typeface="Lucida Console" pitchFamily="49" charset="0"/>
              </a:rPr>
              <a:t>|L1.240|</a:t>
            </a:r>
          </a:p>
          <a:p>
            <a:pPr lvl="0">
              <a:tabLst>
                <a:tab pos="1143000" algn="l"/>
                <a:tab pos="2057400" algn="l"/>
                <a:tab pos="2743200" algn="l"/>
                <a:tab pos="3378200" algn="l"/>
              </a:tabLst>
            </a:pPr>
            <a:r>
              <a:rPr lang="pt-BR" sz="1800" dirty="0">
                <a:latin typeface="Lucida Console" pitchFamily="49" charset="0"/>
              </a:rPr>
              <a:t>000012  6011  </a:t>
            </a:r>
            <a:r>
              <a:rPr lang="pt-BR" sz="1800" dirty="0" smtClean="0">
                <a:latin typeface="Lucida Console" pitchFamily="49" charset="0"/>
              </a:rPr>
              <a:t>STR      </a:t>
            </a:r>
            <a:r>
              <a:rPr lang="pt-BR" sz="1800" dirty="0">
                <a:solidFill>
                  <a:srgbClr val="FF0000"/>
                </a:solidFill>
                <a:latin typeface="Lucida Console" pitchFamily="49" charset="0"/>
              </a:rPr>
              <a:t>r1</a:t>
            </a:r>
            <a:r>
              <a:rPr lang="pt-BR" sz="1800" dirty="0">
                <a:latin typeface="Lucida Console" pitchFamily="49" charset="0"/>
              </a:rPr>
              <a:t>,[r2,#0]  ; siA</a:t>
            </a:r>
          </a:p>
          <a:p>
            <a:pPr lvl="0">
              <a:tabLst>
                <a:tab pos="1143000" algn="l"/>
                <a:tab pos="2057400" algn="l"/>
                <a:tab pos="2743200" algn="l"/>
                <a:tab pos="3378200" algn="l"/>
              </a:tabLst>
            </a:pPr>
            <a:r>
              <a:rPr lang="pt-BR" sz="1800" dirty="0">
                <a:latin typeface="Lucida Console" pitchFamily="49" charset="0"/>
              </a:rPr>
              <a:t>;;;21       aiB = siC + siA;</a:t>
            </a:r>
          </a:p>
          <a:p>
            <a:pPr lvl="0">
              <a:tabLst>
                <a:tab pos="1143000" algn="l"/>
                <a:tab pos="2057400" algn="l"/>
                <a:tab pos="2743200" algn="l"/>
                <a:tab pos="3378200" algn="l"/>
              </a:tabLst>
            </a:pPr>
            <a:r>
              <a:rPr lang="pt-BR" sz="1800" dirty="0">
                <a:latin typeface="Lucida Console" pitchFamily="49" charset="0"/>
              </a:rPr>
              <a:t>000014  4937  </a:t>
            </a:r>
            <a:r>
              <a:rPr lang="pt-BR" sz="1800" dirty="0" smtClean="0">
                <a:latin typeface="Lucida Console" pitchFamily="49" charset="0"/>
              </a:rPr>
              <a:t>LDR      </a:t>
            </a:r>
            <a:r>
              <a:rPr lang="pt-BR" sz="1800" dirty="0">
                <a:solidFill>
                  <a:srgbClr val="FF0000"/>
                </a:solidFill>
                <a:latin typeface="Lucida Console" pitchFamily="49" charset="0"/>
              </a:rPr>
              <a:t>r1</a:t>
            </a:r>
            <a:r>
              <a:rPr lang="pt-BR" sz="1800" dirty="0">
                <a:latin typeface="Lucida Console" pitchFamily="49" charset="0"/>
              </a:rPr>
              <a:t>,</a:t>
            </a:r>
            <a:r>
              <a:rPr lang="pt-BR" sz="1800" dirty="0">
                <a:solidFill>
                  <a:srgbClr val="00B050"/>
                </a:solidFill>
                <a:latin typeface="Lucida Console" pitchFamily="49" charset="0"/>
              </a:rPr>
              <a:t>|L1.244|</a:t>
            </a:r>
          </a:p>
          <a:p>
            <a:pPr lvl="0">
              <a:tabLst>
                <a:tab pos="1143000" algn="l"/>
                <a:tab pos="2057400" algn="l"/>
                <a:tab pos="2743200" algn="l"/>
                <a:tab pos="3378200" algn="l"/>
              </a:tabLst>
            </a:pPr>
            <a:r>
              <a:rPr lang="pt-BR" sz="1800" dirty="0">
                <a:latin typeface="Lucida Console" pitchFamily="49" charset="0"/>
              </a:rPr>
              <a:t>000016  6809  </a:t>
            </a:r>
            <a:r>
              <a:rPr lang="pt-BR" sz="1800" dirty="0" smtClean="0">
                <a:latin typeface="Lucida Console" pitchFamily="49" charset="0"/>
              </a:rPr>
              <a:t>LDR      </a:t>
            </a:r>
            <a:r>
              <a:rPr lang="pt-BR" sz="1800" dirty="0">
                <a:solidFill>
                  <a:schemeClr val="accent2">
                    <a:lumMod val="60000"/>
                    <a:lumOff val="40000"/>
                  </a:schemeClr>
                </a:solidFill>
                <a:latin typeface="Lucida Console" pitchFamily="49" charset="0"/>
              </a:rPr>
              <a:t>r1</a:t>
            </a:r>
            <a:r>
              <a:rPr lang="pt-BR" sz="1800" dirty="0">
                <a:latin typeface="Lucida Console" pitchFamily="49" charset="0"/>
              </a:rPr>
              <a:t>,[r1,#0]  ; siC</a:t>
            </a:r>
          </a:p>
          <a:p>
            <a:pPr lvl="0">
              <a:tabLst>
                <a:tab pos="1143000" algn="l"/>
                <a:tab pos="2057400" algn="l"/>
                <a:tab pos="2743200" algn="l"/>
                <a:tab pos="3378200" algn="l"/>
              </a:tabLst>
            </a:pPr>
            <a:r>
              <a:rPr lang="pt-BR" sz="1800" dirty="0">
                <a:latin typeface="Lucida Console" pitchFamily="49" charset="0"/>
              </a:rPr>
              <a:t>000018  6812  </a:t>
            </a:r>
            <a:r>
              <a:rPr lang="pt-BR" sz="1800" dirty="0" smtClean="0">
                <a:latin typeface="Lucida Console" pitchFamily="49" charset="0"/>
              </a:rPr>
              <a:t>LDR      </a:t>
            </a:r>
            <a:r>
              <a:rPr lang="pt-BR" sz="1800" dirty="0">
                <a:solidFill>
                  <a:schemeClr val="accent2">
                    <a:lumMod val="60000"/>
                    <a:lumOff val="40000"/>
                  </a:schemeClr>
                </a:solidFill>
                <a:latin typeface="Lucida Console" pitchFamily="49" charset="0"/>
              </a:rPr>
              <a:t>r2</a:t>
            </a:r>
            <a:r>
              <a:rPr lang="pt-BR" sz="1800" dirty="0">
                <a:latin typeface="Lucida Console" pitchFamily="49" charset="0"/>
              </a:rPr>
              <a:t>,[r2,#0]  ; siA</a:t>
            </a:r>
          </a:p>
          <a:p>
            <a:pPr lvl="0">
              <a:tabLst>
                <a:tab pos="1143000" algn="l"/>
                <a:tab pos="2057400" algn="l"/>
                <a:tab pos="2743200" algn="l"/>
                <a:tab pos="3378200" algn="l"/>
              </a:tabLst>
            </a:pPr>
            <a:r>
              <a:rPr lang="pt-BR" sz="1800" dirty="0">
                <a:latin typeface="Lucida Console" pitchFamily="49" charset="0"/>
              </a:rPr>
              <a:t>00001a  1889  </a:t>
            </a:r>
            <a:r>
              <a:rPr lang="pt-BR" sz="1800" dirty="0" smtClean="0">
                <a:latin typeface="Lucida Console" pitchFamily="49" charset="0"/>
              </a:rPr>
              <a:t>ADDS     </a:t>
            </a:r>
            <a:r>
              <a:rPr lang="pt-BR" sz="1800" dirty="0">
                <a:latin typeface="Lucida Console" pitchFamily="49" charset="0"/>
              </a:rPr>
              <a:t>r1,r1,r2</a:t>
            </a:r>
          </a:p>
          <a:p>
            <a:pPr lvl="0">
              <a:tabLst>
                <a:tab pos="1143000" algn="l"/>
                <a:tab pos="2057400" algn="l"/>
                <a:tab pos="2743200" algn="l"/>
                <a:tab pos="3378200" algn="l"/>
              </a:tabLst>
            </a:pPr>
            <a:r>
              <a:rPr lang="pt-BR" sz="1800" dirty="0" smtClean="0">
                <a:latin typeface="Lucida Console" pitchFamily="49" charset="0"/>
              </a:rPr>
              <a:t>...</a:t>
            </a:r>
          </a:p>
          <a:p>
            <a:pPr lvl="0">
              <a:tabLst>
                <a:tab pos="1143000" algn="l"/>
                <a:tab pos="2057400" algn="l"/>
                <a:tab pos="2743200" algn="l"/>
                <a:tab pos="3378200" algn="l"/>
              </a:tabLst>
            </a:pPr>
            <a:endParaRPr lang="en-US" sz="1800" dirty="0" smtClean="0">
              <a:solidFill>
                <a:srgbClr val="00B050"/>
              </a:solidFill>
              <a:latin typeface="Lucida Console" pitchFamily="49" charset="0"/>
            </a:endParaRPr>
          </a:p>
          <a:p>
            <a:pPr lvl="0">
              <a:tabLst>
                <a:tab pos="1143000" algn="l"/>
                <a:tab pos="2057400" algn="l"/>
                <a:tab pos="2743200" algn="l"/>
                <a:tab pos="3378200" algn="l"/>
              </a:tabLst>
            </a:pPr>
            <a:r>
              <a:rPr lang="en-US" sz="1800" dirty="0" smtClean="0">
                <a:solidFill>
                  <a:srgbClr val="00B050"/>
                </a:solidFill>
                <a:latin typeface="Lucida Console" pitchFamily="49" charset="0"/>
              </a:rPr>
              <a:t>|</a:t>
            </a:r>
            <a:r>
              <a:rPr lang="en-US" sz="1800" dirty="0">
                <a:solidFill>
                  <a:srgbClr val="00B050"/>
                </a:solidFill>
                <a:latin typeface="Lucida Console" pitchFamily="49" charset="0"/>
              </a:rPr>
              <a:t>L1.240|</a:t>
            </a:r>
          </a:p>
          <a:p>
            <a:pPr lvl="0">
              <a:tabLst>
                <a:tab pos="1143000" algn="l"/>
                <a:tab pos="2057400" algn="l"/>
                <a:tab pos="2743200" algn="l"/>
                <a:tab pos="3378200" algn="l"/>
              </a:tabLst>
            </a:pPr>
            <a:r>
              <a:rPr lang="en-US" sz="1800" dirty="0" smtClean="0">
                <a:latin typeface="Lucida Console" pitchFamily="49" charset="0"/>
              </a:rPr>
              <a:t>		DCD		</a:t>
            </a:r>
            <a:r>
              <a:rPr lang="en-US" sz="1800" dirty="0" smtClean="0">
                <a:solidFill>
                  <a:srgbClr val="FF0000"/>
                </a:solidFill>
                <a:latin typeface="Lucida Console" pitchFamily="49" charset="0"/>
              </a:rPr>
              <a:t>||</a:t>
            </a:r>
            <a:r>
              <a:rPr lang="en-US" sz="1800" dirty="0" err="1">
                <a:solidFill>
                  <a:srgbClr val="FF0000"/>
                </a:solidFill>
                <a:latin typeface="Lucida Console" pitchFamily="49" charset="0"/>
              </a:rPr>
              <a:t>siA</a:t>
            </a:r>
            <a:r>
              <a:rPr lang="en-US" sz="1800" dirty="0">
                <a:solidFill>
                  <a:srgbClr val="FF0000"/>
                </a:solidFill>
                <a:latin typeface="Lucida Console" pitchFamily="49" charset="0"/>
              </a:rPr>
              <a:t>||</a:t>
            </a:r>
          </a:p>
          <a:p>
            <a:pPr lvl="0">
              <a:tabLst>
                <a:tab pos="1143000" algn="l"/>
                <a:tab pos="2057400" algn="l"/>
                <a:tab pos="2743200" algn="l"/>
                <a:tab pos="3378200" algn="l"/>
              </a:tabLst>
            </a:pPr>
            <a:r>
              <a:rPr lang="en-US" sz="1800" dirty="0" smtClean="0">
                <a:solidFill>
                  <a:srgbClr val="00B050"/>
                </a:solidFill>
                <a:latin typeface="Lucida Console" pitchFamily="49" charset="0"/>
              </a:rPr>
              <a:t>|</a:t>
            </a:r>
            <a:r>
              <a:rPr lang="en-US" sz="1800" dirty="0">
                <a:solidFill>
                  <a:srgbClr val="00B050"/>
                </a:solidFill>
                <a:latin typeface="Lucida Console" pitchFamily="49" charset="0"/>
              </a:rPr>
              <a:t>L1.244|</a:t>
            </a:r>
          </a:p>
          <a:p>
            <a:pPr lvl="0">
              <a:tabLst>
                <a:tab pos="1143000" algn="l"/>
                <a:tab pos="2057400" algn="l"/>
                <a:tab pos="2743200" algn="l"/>
                <a:tab pos="3378200" algn="l"/>
              </a:tabLst>
            </a:pPr>
            <a:r>
              <a:rPr lang="en-US" sz="1800" dirty="0" smtClean="0">
                <a:latin typeface="Lucida Console" pitchFamily="49" charset="0"/>
              </a:rPr>
              <a:t>		DCD      	</a:t>
            </a:r>
            <a:r>
              <a:rPr lang="en-US" sz="1800" dirty="0" smtClean="0">
                <a:solidFill>
                  <a:srgbClr val="FF0000"/>
                </a:solidFill>
                <a:latin typeface="Lucida Console" pitchFamily="49" charset="0"/>
              </a:rPr>
              <a:t>||</a:t>
            </a:r>
            <a:r>
              <a:rPr lang="en-US" sz="1800" dirty="0" err="1">
                <a:solidFill>
                  <a:srgbClr val="FF0000"/>
                </a:solidFill>
                <a:latin typeface="Lucida Console" pitchFamily="49" charset="0"/>
              </a:rPr>
              <a:t>siC</a:t>
            </a:r>
            <a:r>
              <a:rPr lang="en-US" sz="1800" dirty="0" smtClean="0">
                <a:solidFill>
                  <a:srgbClr val="FF0000"/>
                </a:solidFill>
                <a:latin typeface="Lucida Console" pitchFamily="49" charset="0"/>
              </a:rPr>
              <a:t>||</a:t>
            </a:r>
          </a:p>
          <a:p>
            <a:pPr lvl="0">
              <a:tabLst>
                <a:tab pos="1143000" algn="l"/>
                <a:tab pos="2057400" algn="l"/>
                <a:tab pos="2743200" algn="l"/>
                <a:tab pos="3378200" algn="l"/>
              </a:tabLst>
            </a:pPr>
            <a:r>
              <a:rPr lang="en-US" sz="1800" dirty="0" smtClean="0">
                <a:latin typeface="Lucida Console" pitchFamily="49" charset="0"/>
              </a:rPr>
              <a:t>	 </a:t>
            </a:r>
            <a:r>
              <a:rPr lang="en-US" sz="1800" dirty="0">
                <a:latin typeface="Lucida Console" pitchFamily="49" charset="0"/>
              </a:rPr>
              <a:t>AREA ||.data||, DATA, ALIGN=2</a:t>
            </a:r>
          </a:p>
          <a:p>
            <a:pPr lvl="0">
              <a:tabLst>
                <a:tab pos="1143000" algn="l"/>
                <a:tab pos="2057400" algn="l"/>
                <a:tab pos="2743200" algn="l"/>
                <a:tab pos="3378200" algn="l"/>
              </a:tabLst>
            </a:pPr>
            <a:r>
              <a:rPr lang="en-US" sz="1800" dirty="0" smtClean="0">
                <a:solidFill>
                  <a:srgbClr val="FF0000"/>
                </a:solidFill>
                <a:latin typeface="Lucida Console" pitchFamily="49" charset="0"/>
              </a:rPr>
              <a:t>||</a:t>
            </a:r>
            <a:r>
              <a:rPr lang="en-US" sz="1800" dirty="0" err="1">
                <a:solidFill>
                  <a:srgbClr val="FF0000"/>
                </a:solidFill>
                <a:latin typeface="Lucida Console" pitchFamily="49" charset="0"/>
              </a:rPr>
              <a:t>siC</a:t>
            </a:r>
            <a:r>
              <a:rPr lang="en-US" sz="1800" dirty="0">
                <a:solidFill>
                  <a:srgbClr val="FF0000"/>
                </a:solidFill>
                <a:latin typeface="Lucida Console" pitchFamily="49" charset="0"/>
              </a:rPr>
              <a:t>||</a:t>
            </a:r>
          </a:p>
          <a:p>
            <a:pPr lvl="0">
              <a:tabLst>
                <a:tab pos="1143000" algn="l"/>
                <a:tab pos="2057400" algn="l"/>
                <a:tab pos="2743200" algn="l"/>
                <a:tab pos="3378200" algn="l"/>
              </a:tabLst>
            </a:pPr>
            <a:r>
              <a:rPr lang="en-US" sz="1800" dirty="0" smtClean="0">
                <a:latin typeface="Lucida Console" pitchFamily="49" charset="0"/>
              </a:rPr>
              <a:t>		DCD      </a:t>
            </a:r>
            <a:r>
              <a:rPr lang="en-US" sz="1800" dirty="0" smtClean="0">
                <a:solidFill>
                  <a:schemeClr val="bg2">
                    <a:lumMod val="75000"/>
                  </a:schemeClr>
                </a:solidFill>
                <a:latin typeface="Lucida Console" pitchFamily="49" charset="0"/>
              </a:rPr>
              <a:t>0x00000003</a:t>
            </a:r>
          </a:p>
          <a:p>
            <a:pPr lvl="0">
              <a:tabLst>
                <a:tab pos="1143000" algn="l"/>
                <a:tab pos="2057400" algn="l"/>
                <a:tab pos="2743200" algn="l"/>
                <a:tab pos="3378200" algn="l"/>
              </a:tabLst>
            </a:pPr>
            <a:r>
              <a:rPr lang="en-US" sz="1800" dirty="0" smtClean="0">
                <a:solidFill>
                  <a:srgbClr val="FF0000"/>
                </a:solidFill>
                <a:latin typeface="Lucida Console" pitchFamily="49" charset="0"/>
              </a:rPr>
              <a:t>||</a:t>
            </a:r>
            <a:r>
              <a:rPr lang="en-US" sz="1800" dirty="0" err="1">
                <a:solidFill>
                  <a:srgbClr val="FF0000"/>
                </a:solidFill>
                <a:latin typeface="Lucida Console" pitchFamily="49" charset="0"/>
              </a:rPr>
              <a:t>siA</a:t>
            </a:r>
            <a:r>
              <a:rPr lang="en-US" sz="1800" dirty="0">
                <a:solidFill>
                  <a:srgbClr val="FF0000"/>
                </a:solidFill>
                <a:latin typeface="Lucida Console" pitchFamily="49" charset="0"/>
              </a:rPr>
              <a:t>||</a:t>
            </a:r>
          </a:p>
          <a:p>
            <a:pPr lvl="1">
              <a:tabLst>
                <a:tab pos="1143000" algn="l"/>
                <a:tab pos="2057400" algn="l"/>
                <a:tab pos="2743200" algn="l"/>
                <a:tab pos="3378200" algn="l"/>
              </a:tabLst>
            </a:pPr>
            <a:r>
              <a:rPr lang="en-US" sz="1800" dirty="0" smtClean="0">
                <a:latin typeface="Lucida Console" pitchFamily="49" charset="0"/>
              </a:rPr>
              <a:t>		DCD      </a:t>
            </a:r>
            <a:r>
              <a:rPr lang="en-US" sz="1800" dirty="0">
                <a:solidFill>
                  <a:schemeClr val="bg2">
                    <a:lumMod val="75000"/>
                  </a:schemeClr>
                </a:solidFill>
                <a:latin typeface="Lucida Console" pitchFamily="49" charset="0"/>
              </a:rPr>
              <a:t>0x00000000</a:t>
            </a:r>
            <a:endParaRPr lang="en-US" sz="1800" dirty="0" smtClean="0">
              <a:solidFill>
                <a:schemeClr val="bg2">
                  <a:lumMod val="75000"/>
                </a:schemeClr>
              </a:solidFill>
              <a:latin typeface="Lucida Console" pitchFamily="49" charset="0"/>
            </a:endParaRPr>
          </a:p>
        </p:txBody>
      </p:sp>
      <p:cxnSp>
        <p:nvCxnSpPr>
          <p:cNvPr id="6" name="Straight Connector 5"/>
          <p:cNvCxnSpPr/>
          <p:nvPr/>
        </p:nvCxnSpPr>
        <p:spPr bwMode="auto">
          <a:xfrm>
            <a:off x="-41818" y="4114800"/>
            <a:ext cx="12229056"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0" y="5257800"/>
            <a:ext cx="12187238"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32498495"/>
      </p:ext>
    </p:extLst>
  </p:cSld>
  <p:clrMapOvr>
    <a:masterClrMapping/>
  </p:clrMapOvr>
  <p:transition>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Automatic Variables Stored on Stack</a:t>
            </a:r>
            <a:endParaRPr lang="en-US" dirty="0"/>
          </a:p>
        </p:txBody>
      </p:sp>
      <p:sp>
        <p:nvSpPr>
          <p:cNvPr id="3" name="Content Placeholder 2"/>
          <p:cNvSpPr>
            <a:spLocks noGrp="1"/>
          </p:cNvSpPr>
          <p:nvPr>
            <p:ph idx="1"/>
          </p:nvPr>
        </p:nvSpPr>
        <p:spPr>
          <a:xfrm>
            <a:off x="304681" y="1066801"/>
            <a:ext cx="7210782" cy="5791200"/>
          </a:xfrm>
        </p:spPr>
        <p:txBody>
          <a:bodyPr/>
          <a:lstStyle/>
          <a:p>
            <a:r>
              <a:rPr lang="en-US" b="0" dirty="0"/>
              <a:t>Automatic variables are stored in a function’s activation record (unless optimized and promoted to register</a:t>
            </a:r>
            <a:r>
              <a:rPr lang="en-US" b="0" dirty="0" smtClean="0"/>
              <a:t>)</a:t>
            </a:r>
          </a:p>
          <a:p>
            <a:endParaRPr lang="en-US" b="0" dirty="0"/>
          </a:p>
          <a:p>
            <a:r>
              <a:rPr lang="en-US" b="0" dirty="0"/>
              <a:t>Activation records are located on the </a:t>
            </a:r>
            <a:r>
              <a:rPr lang="en-US" b="0" dirty="0" smtClean="0"/>
              <a:t>stack</a:t>
            </a:r>
          </a:p>
          <a:p>
            <a:endParaRPr lang="en-US" b="0" dirty="0" smtClean="0"/>
          </a:p>
          <a:p>
            <a:r>
              <a:rPr lang="en-US" b="0" dirty="0" smtClean="0"/>
              <a:t>Calling </a:t>
            </a:r>
            <a:r>
              <a:rPr lang="en-US" b="0" dirty="0"/>
              <a:t>a function creates an activation </a:t>
            </a:r>
            <a:r>
              <a:rPr lang="en-US" b="0" dirty="0" smtClean="0"/>
              <a:t>record, allocating space on stack</a:t>
            </a:r>
            <a:endParaRPr lang="en-US" b="0" dirty="0"/>
          </a:p>
          <a:p>
            <a:endParaRPr lang="en-US" b="0" dirty="0" smtClean="0"/>
          </a:p>
          <a:p>
            <a:r>
              <a:rPr lang="en-US" b="0" dirty="0" smtClean="0"/>
              <a:t>Returning </a:t>
            </a:r>
            <a:r>
              <a:rPr lang="en-US" b="0" dirty="0"/>
              <a:t>from a function deletes </a:t>
            </a:r>
            <a:br>
              <a:rPr lang="en-US" b="0" dirty="0"/>
            </a:br>
            <a:r>
              <a:rPr lang="en-US" b="0" dirty="0"/>
              <a:t>the activation </a:t>
            </a:r>
            <a:r>
              <a:rPr lang="en-US" b="0" dirty="0" smtClean="0"/>
              <a:t>record</a:t>
            </a:r>
            <a:r>
              <a:rPr lang="en-US" b="0" dirty="0"/>
              <a:t>, freeing up space on stack</a:t>
            </a:r>
          </a:p>
          <a:p>
            <a:endParaRPr lang="en-US" dirty="0"/>
          </a:p>
        </p:txBody>
      </p:sp>
      <p:sp>
        <p:nvSpPr>
          <p:cNvPr id="7" name="Rectangle 6"/>
          <p:cNvSpPr/>
          <p:nvPr/>
        </p:nvSpPr>
        <p:spPr>
          <a:xfrm>
            <a:off x="7617024" y="948690"/>
            <a:ext cx="4612033" cy="5355312"/>
          </a:xfrm>
          <a:prstGeom prst="rect">
            <a:avLst/>
          </a:prstGeom>
        </p:spPr>
        <p:txBody>
          <a:bodyPr wrap="square">
            <a:spAutoFit/>
          </a:bodyPr>
          <a:lstStyle/>
          <a:p>
            <a:pPr lvl="0">
              <a:tabLst>
                <a:tab pos="457200" algn="l"/>
              </a:tabLst>
            </a:pPr>
            <a:r>
              <a:rPr lang="en-US" sz="1800" dirty="0" err="1" smtClean="0">
                <a:latin typeface="Lucida Console" pitchFamily="49" charset="0"/>
              </a:rPr>
              <a:t>int</a:t>
            </a:r>
            <a:r>
              <a:rPr lang="en-US" sz="1800" dirty="0" smtClean="0">
                <a:latin typeface="Lucida Console" pitchFamily="49" charset="0"/>
              </a:rPr>
              <a:t> main(void) {</a:t>
            </a:r>
          </a:p>
          <a:p>
            <a:pPr lvl="0">
              <a:tabLst>
                <a:tab pos="457200" algn="l"/>
              </a:tabLst>
            </a:pPr>
            <a:r>
              <a:rPr lang="en-US" sz="1800" dirty="0">
                <a:latin typeface="Lucida Console" pitchFamily="49" charset="0"/>
              </a:rPr>
              <a:t>	</a:t>
            </a:r>
            <a:r>
              <a:rPr lang="en-US" sz="1800" dirty="0" smtClean="0">
                <a:latin typeface="Lucida Console" pitchFamily="49" charset="0"/>
              </a:rPr>
              <a:t>auto </a:t>
            </a:r>
            <a:r>
              <a:rPr lang="en-US" sz="1800" dirty="0" err="1" smtClean="0">
                <a:latin typeface="Lucida Console" pitchFamily="49" charset="0"/>
              </a:rPr>
              <a:t>vars</a:t>
            </a:r>
            <a:endParaRPr lang="en-US" sz="1800" dirty="0" smtClean="0">
              <a:latin typeface="Lucida Console" pitchFamily="49" charset="0"/>
            </a:endParaRPr>
          </a:p>
          <a:p>
            <a:pPr lvl="0">
              <a:tabLst>
                <a:tab pos="457200" algn="l"/>
              </a:tabLst>
            </a:pPr>
            <a:r>
              <a:rPr lang="en-US" sz="1800" dirty="0" smtClean="0">
                <a:latin typeface="Lucida Console" pitchFamily="49" charset="0"/>
              </a:rPr>
              <a:t>	a();</a:t>
            </a:r>
          </a:p>
          <a:p>
            <a:pPr lvl="0">
              <a:tabLst>
                <a:tab pos="457200" algn="l"/>
              </a:tabLst>
            </a:pPr>
            <a:r>
              <a:rPr lang="en-US" sz="1800" dirty="0" smtClean="0">
                <a:latin typeface="Lucida Console" pitchFamily="49" charset="0"/>
              </a:rPr>
              <a:t>}</a:t>
            </a:r>
          </a:p>
          <a:p>
            <a:pPr lvl="0">
              <a:tabLst>
                <a:tab pos="457200" algn="l"/>
              </a:tabLst>
            </a:pPr>
            <a:endParaRPr lang="en-US" sz="1800" dirty="0">
              <a:latin typeface="Lucida Console" pitchFamily="49" charset="0"/>
            </a:endParaRPr>
          </a:p>
          <a:p>
            <a:pPr lvl="0">
              <a:tabLst>
                <a:tab pos="457200" algn="l"/>
              </a:tabLst>
            </a:pPr>
            <a:r>
              <a:rPr lang="en-US" sz="1800" dirty="0" smtClean="0">
                <a:latin typeface="Lucida Console" pitchFamily="49" charset="0"/>
              </a:rPr>
              <a:t>void a(void) {</a:t>
            </a:r>
          </a:p>
          <a:p>
            <a:pPr lvl="0">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lvl="0">
              <a:tabLst>
                <a:tab pos="457200" algn="l"/>
              </a:tabLst>
            </a:pPr>
            <a:r>
              <a:rPr lang="en-US" sz="1800" dirty="0">
                <a:latin typeface="Lucida Console" pitchFamily="49" charset="0"/>
              </a:rPr>
              <a:t>	</a:t>
            </a:r>
            <a:r>
              <a:rPr lang="en-US" sz="1800" dirty="0" smtClean="0">
                <a:latin typeface="Lucida Console" pitchFamily="49" charset="0"/>
              </a:rPr>
              <a:t>b();</a:t>
            </a:r>
          </a:p>
          <a:p>
            <a:pPr lvl="0">
              <a:tabLst>
                <a:tab pos="457200" algn="l"/>
              </a:tabLst>
            </a:pPr>
            <a:r>
              <a:rPr lang="en-US" sz="1800" dirty="0" smtClean="0">
                <a:latin typeface="Lucida Console" pitchFamily="49" charset="0"/>
              </a:rPr>
              <a:t>}</a:t>
            </a:r>
          </a:p>
          <a:p>
            <a:pPr lvl="0">
              <a:tabLst>
                <a:tab pos="457200" algn="l"/>
              </a:tabLst>
            </a:pPr>
            <a:endParaRPr lang="en-US" sz="1800" dirty="0">
              <a:latin typeface="Lucida Console" pitchFamily="49" charset="0"/>
            </a:endParaRPr>
          </a:p>
          <a:p>
            <a:pPr lvl="0">
              <a:tabLst>
                <a:tab pos="457200" algn="l"/>
              </a:tabLst>
            </a:pPr>
            <a:r>
              <a:rPr lang="en-US" sz="1800" dirty="0" smtClean="0">
                <a:latin typeface="Lucida Console" pitchFamily="49" charset="0"/>
              </a:rPr>
              <a:t>void b(void) {</a:t>
            </a:r>
          </a:p>
          <a:p>
            <a:pPr lvl="0">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lvl="0">
              <a:tabLst>
                <a:tab pos="457200" algn="l"/>
              </a:tabLst>
            </a:pPr>
            <a:r>
              <a:rPr lang="en-US" sz="1800" dirty="0">
                <a:latin typeface="Lucida Console" pitchFamily="49" charset="0"/>
              </a:rPr>
              <a:t>	</a:t>
            </a:r>
            <a:r>
              <a:rPr lang="en-US" sz="1800" dirty="0" smtClean="0">
                <a:latin typeface="Lucida Console" pitchFamily="49" charset="0"/>
              </a:rPr>
              <a:t>c();</a:t>
            </a:r>
          </a:p>
          <a:p>
            <a:pPr lvl="0">
              <a:tabLst>
                <a:tab pos="457200" algn="l"/>
              </a:tabLst>
            </a:pPr>
            <a:r>
              <a:rPr lang="en-US" sz="1800" dirty="0" smtClean="0">
                <a:latin typeface="Lucida Console" pitchFamily="49" charset="0"/>
              </a:rPr>
              <a:t>}</a:t>
            </a:r>
          </a:p>
          <a:p>
            <a:pPr lvl="0">
              <a:tabLst>
                <a:tab pos="457200" algn="l"/>
              </a:tabLst>
            </a:pPr>
            <a:endParaRPr lang="en-US" sz="1800" dirty="0">
              <a:latin typeface="Lucida Console" pitchFamily="49" charset="0"/>
            </a:endParaRPr>
          </a:p>
          <a:p>
            <a:pPr lvl="0">
              <a:tabLst>
                <a:tab pos="457200" algn="l"/>
              </a:tabLst>
            </a:pPr>
            <a:r>
              <a:rPr lang="en-US" sz="1800" dirty="0" smtClean="0">
                <a:latin typeface="Lucida Console" pitchFamily="49" charset="0"/>
              </a:rPr>
              <a:t>void c(void) {</a:t>
            </a:r>
          </a:p>
          <a:p>
            <a:pPr lvl="0">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lvl="0">
              <a:tabLst>
                <a:tab pos="457200" algn="l"/>
              </a:tabLst>
            </a:pPr>
            <a:r>
              <a:rPr lang="en-US" sz="1800" dirty="0">
                <a:latin typeface="Lucida Console" pitchFamily="49" charset="0"/>
              </a:rPr>
              <a:t>	</a:t>
            </a:r>
            <a:r>
              <a:rPr lang="en-US" sz="1800" dirty="0" smtClean="0">
                <a:latin typeface="Lucida Console" pitchFamily="49" charset="0"/>
              </a:rPr>
              <a:t>…</a:t>
            </a:r>
          </a:p>
          <a:p>
            <a:pPr lvl="0">
              <a:tabLst>
                <a:tab pos="457200" algn="l"/>
              </a:tabLst>
            </a:pPr>
            <a:r>
              <a:rPr lang="en-US" sz="1800" dirty="0">
                <a:latin typeface="Lucida Console" pitchFamily="49" charset="0"/>
              </a:rPr>
              <a:t>}</a:t>
            </a:r>
          </a:p>
        </p:txBody>
      </p:sp>
    </p:spTree>
    <p:extLst>
      <p:ext uri="{BB962C8B-B14F-4D97-AF65-F5344CB8AC3E}">
        <p14:creationId xmlns:p14="http://schemas.microsoft.com/office/powerpoint/2010/main" val="724922839"/>
      </p:ext>
    </p:extLst>
  </p:cSld>
  <p:clrMapOvr>
    <a:masterClrMapping/>
  </p:clrMapOvr>
  <p:transition>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Automatic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2974447"/>
              </p:ext>
            </p:extLst>
          </p:nvPr>
        </p:nvGraphicFramePr>
        <p:xfrm>
          <a:off x="3453050" y="990600"/>
          <a:ext cx="8639399" cy="5257927"/>
        </p:xfrm>
        <a:graphic>
          <a:graphicData uri="http://schemas.openxmlformats.org/drawingml/2006/table">
            <a:tbl>
              <a:tblPr firstRow="1" firstCol="1" bandRow="1">
                <a:tableStyleId>{5C22544A-7EE6-4342-B048-85BDC9FD1C3A}</a:tableStyleId>
              </a:tblPr>
              <a:tblGrid>
                <a:gridCol w="1523406"/>
                <a:gridCol w="2314530"/>
                <a:gridCol w="2045068"/>
                <a:gridCol w="2756395"/>
              </a:tblGrid>
              <a:tr h="490855">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Lower address</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R w="12700" cap="flat" cmpd="sng" algn="ctr">
                      <a:solidFill>
                        <a:schemeClr val="tx1"/>
                      </a:solidFill>
                      <a:prstDash val="solid"/>
                      <a:round/>
                      <a:headEnd type="none" w="med" len="med"/>
                      <a:tailEnd type="none" w="med" len="med"/>
                    </a:lnR>
                    <a:noFill/>
                  </a:tcPr>
                </a:tc>
                <a:tc>
                  <a:txBody>
                    <a:bodyPr/>
                    <a:lstStyle/>
                    <a:p>
                      <a:pPr marL="0" marR="0" algn="ctr">
                        <a:lnSpc>
                          <a:spcPct val="115000"/>
                        </a:lnSpc>
                        <a:spcBef>
                          <a:spcPts val="0"/>
                        </a:spcBef>
                        <a:spcAft>
                          <a:spcPts val="0"/>
                        </a:spcAft>
                      </a:pPr>
                      <a:r>
                        <a:rPr lang="en-US" sz="1600" dirty="0">
                          <a:solidFill>
                            <a:sysClr val="windowText" lastClr="000000"/>
                          </a:solidFill>
                          <a:effectLst/>
                          <a:latin typeface="Arial" pitchFamily="34" charset="0"/>
                          <a:cs typeface="Arial" pitchFamily="34" charset="0"/>
                        </a:rPr>
                        <a:t> </a:t>
                      </a:r>
                      <a:endParaRPr lang="en-US" sz="160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smtClean="0">
                          <a:solidFill>
                            <a:sysClr val="windowText" lastClr="000000"/>
                          </a:solidFill>
                          <a:effectLst/>
                          <a:latin typeface="Arial" pitchFamily="34" charset="0"/>
                          <a:cs typeface="Arial" pitchFamily="34" charset="0"/>
                        </a:rPr>
                        <a:t>(Free </a:t>
                      </a:r>
                      <a:r>
                        <a:rPr lang="en-US" sz="1600" b="0" dirty="0">
                          <a:solidFill>
                            <a:sysClr val="windowText" lastClr="000000"/>
                          </a:solidFill>
                          <a:effectLst/>
                          <a:latin typeface="Arial" pitchFamily="34" charset="0"/>
                          <a:cs typeface="Arial" pitchFamily="34" charset="0"/>
                        </a:rPr>
                        <a:t>stack </a:t>
                      </a:r>
                      <a:r>
                        <a:rPr lang="en-US" sz="1600" b="0" dirty="0" smtClean="0">
                          <a:solidFill>
                            <a:sysClr val="windowText" lastClr="000000"/>
                          </a:solidFill>
                          <a:effectLst/>
                          <a:latin typeface="Arial" pitchFamily="34" charset="0"/>
                          <a:cs typeface="Arial" pitchFamily="34" charset="0"/>
                        </a:rPr>
                        <a:t>space)</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noFill/>
                  </a:tcPr>
                </a:tc>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current </a:t>
                      </a:r>
                      <a:r>
                        <a:rPr lang="en-US" sz="1600" dirty="0" smtClean="0">
                          <a:effectLst/>
                          <a:latin typeface="Arial" pitchFamily="34" charset="0"/>
                          <a:cs typeface="Arial" pitchFamily="34" charset="0"/>
                        </a:rPr>
                        <a:t>function C</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a:effectLst/>
                          <a:latin typeface="Arial" pitchFamily="34" charset="0"/>
                          <a:cs typeface="Arial" pitchFamily="34" charset="0"/>
                        </a:rPr>
                        <a:t> </a:t>
                      </a:r>
                      <a:r>
                        <a:rPr lang="en-US" sz="1600" dirty="0" smtClean="0">
                          <a:effectLst/>
                          <a:latin typeface="Arial" pitchFamily="34" charset="0"/>
                          <a:cs typeface="Arial" pitchFamily="34" charset="0"/>
                        </a:rPr>
                        <a:t> &lt;- Stack pointer while executing C</a:t>
                      </a:r>
                      <a:endParaRPr lang="en-US" sz="1600" dirty="0" smtClean="0">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noFill/>
                  </a:tcPr>
                </a:tc>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600" dirty="0" smtClean="0">
                          <a:effectLst/>
                          <a:latin typeface="Arial" pitchFamily="34" charset="0"/>
                          <a:ea typeface="Times New Roman"/>
                          <a:cs typeface="Arial" pitchFamily="34" charset="0"/>
                        </a:rPr>
                        <a:t>Saved </a:t>
                      </a:r>
                      <a:r>
                        <a:rPr lang="en-US" sz="1600" dirty="0" err="1" smtClean="0">
                          <a:effectLst/>
                          <a:latin typeface="Arial" pitchFamily="34" charset="0"/>
                          <a:ea typeface="Times New Roman"/>
                          <a:cs typeface="Arial" pitchFamily="34" charset="0"/>
                        </a:rPr>
                        <a:t>regs</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600" dirty="0">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noFill/>
                  </a:tcPr>
                </a:tc>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600" dirty="0" smtClean="0">
                          <a:effectLst/>
                          <a:latin typeface="Arial" pitchFamily="34" charset="0"/>
                          <a:ea typeface="Times New Roman"/>
                          <a:cs typeface="Arial" pitchFamily="34" charset="0"/>
                        </a:rPr>
                        <a:t>Arguments</a:t>
                      </a:r>
                      <a:r>
                        <a:rPr lang="en-US" sz="1600" baseline="0" dirty="0" smtClean="0">
                          <a:effectLst/>
                          <a:latin typeface="Arial" pitchFamily="34" charset="0"/>
                          <a:ea typeface="Times New Roman"/>
                          <a:cs typeface="Arial" pitchFamily="34" charset="0"/>
                        </a:rPr>
                        <a:t> (optional)</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noFill/>
                  </a:tcPr>
                </a:tc>
              </a:tr>
              <a:tr h="119380">
                <a:tc rowSpan="3">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caller </a:t>
                      </a:r>
                      <a:r>
                        <a:rPr lang="en-US" sz="1600" dirty="0" smtClean="0">
                          <a:effectLst/>
                          <a:latin typeface="Arial" pitchFamily="34" charset="0"/>
                          <a:cs typeface="Arial" pitchFamily="34" charset="0"/>
                        </a:rPr>
                        <a:t/>
                      </a:r>
                      <a:br>
                        <a:rPr lang="en-US" sz="1600" dirty="0" smtClean="0">
                          <a:effectLst/>
                          <a:latin typeface="Arial" pitchFamily="34" charset="0"/>
                          <a:cs typeface="Arial" pitchFamily="34" charset="0"/>
                        </a:rPr>
                      </a:br>
                      <a:r>
                        <a:rPr lang="en-US" sz="1600" dirty="0" smtClean="0">
                          <a:effectLst/>
                          <a:latin typeface="Arial" pitchFamily="34" charset="0"/>
                          <a:cs typeface="Arial" pitchFamily="34" charset="0"/>
                        </a:rPr>
                        <a:t>function B</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latin typeface="Arial" pitchFamily="34" charset="0"/>
                          <a:cs typeface="Arial" pitchFamily="34" charset="0"/>
                        </a:rPr>
                        <a:t> &lt;- Stack pointer while executing B</a:t>
                      </a:r>
                      <a:endParaRPr lang="en-US" sz="1600" dirty="0" smtClean="0">
                        <a:effectLst/>
                        <a:latin typeface="Arial" pitchFamily="34" charset="0"/>
                        <a:ea typeface="Times New Roman"/>
                        <a:cs typeface="Arial" pitchFamily="34" charset="0"/>
                      </a:endParaRPr>
                    </a:p>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noFill/>
                  </a:tcPr>
                </a:tc>
              </a:tr>
              <a:tr h="11938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smtClean="0">
                          <a:effectLst/>
                          <a:latin typeface="Arial" pitchFamily="34" charset="0"/>
                          <a:cs typeface="Arial" pitchFamily="34" charset="0"/>
                        </a:rPr>
                        <a:t>Saved </a:t>
                      </a:r>
                      <a:r>
                        <a:rPr lang="en-US" sz="1600" dirty="0" err="1" smtClean="0">
                          <a:effectLst/>
                          <a:latin typeface="Arial" pitchFamily="34" charset="0"/>
                          <a:cs typeface="Arial" pitchFamily="34" charset="0"/>
                        </a:rPr>
                        <a:t>regs</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tr>
              <a:tr h="11938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Arguments (optional)</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tr>
              <a:tr h="130175">
                <a:tc rowSpan="3">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caller’s caller </a:t>
                      </a:r>
                      <a:r>
                        <a:rPr lang="en-US" sz="1600" dirty="0" smtClean="0">
                          <a:effectLst/>
                          <a:latin typeface="Arial" pitchFamily="34" charset="0"/>
                          <a:cs typeface="Arial" pitchFamily="34" charset="0"/>
                        </a:rPr>
                        <a:t>function A</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latin typeface="Arial" pitchFamily="34" charset="0"/>
                          <a:cs typeface="Arial" pitchFamily="34" charset="0"/>
                        </a:rPr>
                        <a:t> &lt;- Stack pointer while executing A</a:t>
                      </a:r>
                      <a:endParaRPr lang="en-US" sz="1600" dirty="0" smtClean="0">
                        <a:effectLst/>
                        <a:latin typeface="Arial" pitchFamily="34" charset="0"/>
                        <a:ea typeface="Times New Roman"/>
                        <a:cs typeface="Arial" pitchFamily="34" charset="0"/>
                      </a:endParaRPr>
                    </a:p>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noFill/>
                  </a:tcPr>
                </a:tc>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smtClean="0">
                          <a:effectLst/>
                          <a:latin typeface="Arial" pitchFamily="34" charset="0"/>
                          <a:cs typeface="Arial" pitchFamily="34" charset="0"/>
                        </a:rPr>
                        <a:t>Saved </a:t>
                      </a:r>
                      <a:r>
                        <a:rPr lang="en-US" sz="1600" dirty="0" err="1" smtClean="0">
                          <a:effectLst/>
                          <a:latin typeface="Arial" pitchFamily="34" charset="0"/>
                          <a:cs typeface="Arial" pitchFamily="34" charset="0"/>
                        </a:rPr>
                        <a:t>regs</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Arguments (optional)</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tr>
              <a:tr h="130175">
                <a:tc rowSpan="3">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Higher address</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caller’s </a:t>
                      </a:r>
                      <a:r>
                        <a:rPr lang="en-US" sz="1600" dirty="0" err="1">
                          <a:effectLst/>
                          <a:latin typeface="Arial" pitchFamily="34" charset="0"/>
                          <a:cs typeface="Arial" pitchFamily="34" charset="0"/>
                        </a:rPr>
                        <a:t>caller’s</a:t>
                      </a:r>
                      <a:r>
                        <a:rPr lang="en-US" sz="1600" dirty="0">
                          <a:effectLst/>
                          <a:latin typeface="Arial" pitchFamily="34" charset="0"/>
                          <a:cs typeface="Arial" pitchFamily="34" charset="0"/>
                        </a:rPr>
                        <a:t> caller </a:t>
                      </a:r>
                      <a:r>
                        <a:rPr lang="en-US" sz="1600" dirty="0" smtClean="0">
                          <a:effectLst/>
                          <a:latin typeface="Arial" pitchFamily="34" charset="0"/>
                          <a:cs typeface="Arial" pitchFamily="34" charset="0"/>
                        </a:rPr>
                        <a:t>function main</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latin typeface="Arial" pitchFamily="34" charset="0"/>
                          <a:cs typeface="Arial" pitchFamily="34" charset="0"/>
                        </a:rPr>
                        <a:t> &lt;- Stack pointer while executing main</a:t>
                      </a:r>
                      <a:endParaRPr lang="en-US" sz="1600" dirty="0" smtClean="0">
                        <a:effectLst/>
                        <a:latin typeface="Arial" pitchFamily="34" charset="0"/>
                        <a:ea typeface="Times New Roman"/>
                        <a:cs typeface="Arial" pitchFamily="34" charset="0"/>
                      </a:endParaRPr>
                    </a:p>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noFill/>
                  </a:tcPr>
                </a:tc>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smtClean="0">
                          <a:effectLst/>
                          <a:latin typeface="Arial" pitchFamily="34" charset="0"/>
                          <a:cs typeface="Arial" pitchFamily="34" charset="0"/>
                        </a:rPr>
                        <a:t>Saved </a:t>
                      </a:r>
                      <a:r>
                        <a:rPr lang="en-US" sz="1600" dirty="0" err="1" smtClean="0">
                          <a:effectLst/>
                          <a:latin typeface="Arial" pitchFamily="34" charset="0"/>
                          <a:cs typeface="Arial" pitchFamily="34" charset="0"/>
                        </a:rPr>
                        <a:t>regs</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Arguments (optional)</a:t>
                      </a:r>
                      <a:endParaRPr lang="en-US" sz="1600" dirty="0">
                        <a:effectLst/>
                        <a:latin typeface="Arial" pitchFamily="34" charset="0"/>
                        <a:ea typeface="Times New Roman"/>
                        <a:cs typeface="Arial" pitchFamily="34" charset="0"/>
                      </a:endParaRPr>
                    </a:p>
                  </a:txBody>
                  <a:tcPr marL="91404" marR="914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r>
            </a:tbl>
          </a:graphicData>
        </a:graphic>
      </p:graphicFrame>
      <p:sp>
        <p:nvSpPr>
          <p:cNvPr id="5" name="Rectangle 4"/>
          <p:cNvSpPr/>
          <p:nvPr/>
        </p:nvSpPr>
        <p:spPr>
          <a:xfrm>
            <a:off x="364423" y="948690"/>
            <a:ext cx="4612033" cy="5355312"/>
          </a:xfrm>
          <a:prstGeom prst="rect">
            <a:avLst/>
          </a:prstGeom>
        </p:spPr>
        <p:txBody>
          <a:bodyPr wrap="square">
            <a:spAutoFit/>
          </a:bodyPr>
          <a:lstStyle/>
          <a:p>
            <a:pPr lvl="0">
              <a:tabLst>
                <a:tab pos="457200" algn="l"/>
              </a:tabLst>
            </a:pPr>
            <a:r>
              <a:rPr lang="en-US" sz="1800" dirty="0" err="1" smtClean="0">
                <a:latin typeface="Lucida Console" pitchFamily="49" charset="0"/>
              </a:rPr>
              <a:t>int</a:t>
            </a:r>
            <a:r>
              <a:rPr lang="en-US" sz="1800" dirty="0" smtClean="0">
                <a:latin typeface="Lucida Console" pitchFamily="49" charset="0"/>
              </a:rPr>
              <a:t> main(void) {</a:t>
            </a:r>
          </a:p>
          <a:p>
            <a:pPr lvl="0">
              <a:tabLst>
                <a:tab pos="457200" algn="l"/>
              </a:tabLst>
            </a:pPr>
            <a:r>
              <a:rPr lang="en-US" sz="1800" dirty="0">
                <a:latin typeface="Lucida Console" pitchFamily="49" charset="0"/>
              </a:rPr>
              <a:t>	</a:t>
            </a:r>
            <a:r>
              <a:rPr lang="en-US" sz="1800" dirty="0" smtClean="0">
                <a:latin typeface="Lucida Console" pitchFamily="49" charset="0"/>
              </a:rPr>
              <a:t>auto </a:t>
            </a:r>
            <a:r>
              <a:rPr lang="en-US" sz="1800" dirty="0" err="1" smtClean="0">
                <a:latin typeface="Lucida Console" pitchFamily="49" charset="0"/>
              </a:rPr>
              <a:t>vars</a:t>
            </a:r>
            <a:endParaRPr lang="en-US" sz="1800" dirty="0" smtClean="0">
              <a:latin typeface="Lucida Console" pitchFamily="49" charset="0"/>
            </a:endParaRPr>
          </a:p>
          <a:p>
            <a:pPr lvl="0">
              <a:tabLst>
                <a:tab pos="457200" algn="l"/>
              </a:tabLst>
            </a:pPr>
            <a:r>
              <a:rPr lang="en-US" sz="1800" dirty="0" smtClean="0">
                <a:latin typeface="Lucida Console" pitchFamily="49" charset="0"/>
              </a:rPr>
              <a:t>	a();</a:t>
            </a:r>
          </a:p>
          <a:p>
            <a:pPr lvl="0">
              <a:tabLst>
                <a:tab pos="457200" algn="l"/>
              </a:tabLst>
            </a:pPr>
            <a:r>
              <a:rPr lang="en-US" sz="1800" dirty="0" smtClean="0">
                <a:latin typeface="Lucida Console" pitchFamily="49" charset="0"/>
              </a:rPr>
              <a:t>}</a:t>
            </a:r>
          </a:p>
          <a:p>
            <a:pPr lvl="0">
              <a:tabLst>
                <a:tab pos="457200" algn="l"/>
              </a:tabLst>
            </a:pPr>
            <a:endParaRPr lang="en-US" sz="1800" dirty="0">
              <a:latin typeface="Lucida Console" pitchFamily="49" charset="0"/>
            </a:endParaRPr>
          </a:p>
          <a:p>
            <a:pPr lvl="0">
              <a:tabLst>
                <a:tab pos="457200" algn="l"/>
              </a:tabLst>
            </a:pPr>
            <a:r>
              <a:rPr lang="en-US" sz="1800" dirty="0" smtClean="0">
                <a:latin typeface="Lucida Console" pitchFamily="49" charset="0"/>
              </a:rPr>
              <a:t>void a(void) {</a:t>
            </a:r>
          </a:p>
          <a:p>
            <a:pPr lvl="0">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lvl="0">
              <a:tabLst>
                <a:tab pos="457200" algn="l"/>
              </a:tabLst>
            </a:pPr>
            <a:r>
              <a:rPr lang="en-US" sz="1800" dirty="0">
                <a:latin typeface="Lucida Console" pitchFamily="49" charset="0"/>
              </a:rPr>
              <a:t>	</a:t>
            </a:r>
            <a:r>
              <a:rPr lang="en-US" sz="1800" dirty="0" smtClean="0">
                <a:latin typeface="Lucida Console" pitchFamily="49" charset="0"/>
              </a:rPr>
              <a:t>b();</a:t>
            </a:r>
          </a:p>
          <a:p>
            <a:pPr lvl="0">
              <a:tabLst>
                <a:tab pos="457200" algn="l"/>
              </a:tabLst>
            </a:pPr>
            <a:r>
              <a:rPr lang="en-US" sz="1800" dirty="0" smtClean="0">
                <a:latin typeface="Lucida Console" pitchFamily="49" charset="0"/>
              </a:rPr>
              <a:t>}</a:t>
            </a:r>
          </a:p>
          <a:p>
            <a:pPr lvl="0">
              <a:tabLst>
                <a:tab pos="457200" algn="l"/>
              </a:tabLst>
            </a:pPr>
            <a:endParaRPr lang="en-US" sz="1800" dirty="0">
              <a:latin typeface="Lucida Console" pitchFamily="49" charset="0"/>
            </a:endParaRPr>
          </a:p>
          <a:p>
            <a:pPr lvl="0">
              <a:tabLst>
                <a:tab pos="457200" algn="l"/>
              </a:tabLst>
            </a:pPr>
            <a:r>
              <a:rPr lang="en-US" sz="1800" dirty="0" smtClean="0">
                <a:latin typeface="Lucida Console" pitchFamily="49" charset="0"/>
              </a:rPr>
              <a:t>void b(void) {</a:t>
            </a:r>
          </a:p>
          <a:p>
            <a:pPr lvl="0">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lvl="0">
              <a:tabLst>
                <a:tab pos="457200" algn="l"/>
              </a:tabLst>
            </a:pPr>
            <a:r>
              <a:rPr lang="en-US" sz="1800" dirty="0">
                <a:latin typeface="Lucida Console" pitchFamily="49" charset="0"/>
              </a:rPr>
              <a:t>	</a:t>
            </a:r>
            <a:r>
              <a:rPr lang="en-US" sz="1800" dirty="0" smtClean="0">
                <a:latin typeface="Lucida Console" pitchFamily="49" charset="0"/>
              </a:rPr>
              <a:t>c();</a:t>
            </a:r>
          </a:p>
          <a:p>
            <a:pPr lvl="0">
              <a:tabLst>
                <a:tab pos="457200" algn="l"/>
              </a:tabLst>
            </a:pPr>
            <a:r>
              <a:rPr lang="en-US" sz="1800" dirty="0" smtClean="0">
                <a:latin typeface="Lucida Console" pitchFamily="49" charset="0"/>
              </a:rPr>
              <a:t>}</a:t>
            </a:r>
          </a:p>
          <a:p>
            <a:pPr lvl="0">
              <a:tabLst>
                <a:tab pos="457200" algn="l"/>
              </a:tabLst>
            </a:pPr>
            <a:endParaRPr lang="en-US" sz="1800" dirty="0">
              <a:latin typeface="Lucida Console" pitchFamily="49" charset="0"/>
            </a:endParaRPr>
          </a:p>
          <a:p>
            <a:pPr lvl="0">
              <a:tabLst>
                <a:tab pos="457200" algn="l"/>
              </a:tabLst>
            </a:pPr>
            <a:r>
              <a:rPr lang="en-US" sz="1800" dirty="0" smtClean="0">
                <a:latin typeface="Lucida Console" pitchFamily="49" charset="0"/>
              </a:rPr>
              <a:t>void c(void) {</a:t>
            </a:r>
          </a:p>
          <a:p>
            <a:pPr lvl="0">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lvl="0">
              <a:tabLst>
                <a:tab pos="457200" algn="l"/>
              </a:tabLst>
            </a:pPr>
            <a:r>
              <a:rPr lang="en-US" sz="1800" dirty="0">
                <a:latin typeface="Lucida Console" pitchFamily="49" charset="0"/>
              </a:rPr>
              <a:t>	</a:t>
            </a:r>
            <a:r>
              <a:rPr lang="en-US" sz="1800" dirty="0" smtClean="0">
                <a:latin typeface="Lucida Console" pitchFamily="49" charset="0"/>
              </a:rPr>
              <a:t>…</a:t>
            </a:r>
          </a:p>
          <a:p>
            <a:pPr lvl="0">
              <a:tabLst>
                <a:tab pos="457200" algn="l"/>
              </a:tabLst>
            </a:pPr>
            <a:r>
              <a:rPr lang="en-US" sz="1800" dirty="0">
                <a:latin typeface="Lucida Console" pitchFamily="49" charset="0"/>
              </a:rPr>
              <a:t>}</a:t>
            </a:r>
          </a:p>
        </p:txBody>
      </p:sp>
      <p:cxnSp>
        <p:nvCxnSpPr>
          <p:cNvPr id="8" name="Curved Connector 7"/>
          <p:cNvCxnSpPr/>
          <p:nvPr/>
        </p:nvCxnSpPr>
        <p:spPr bwMode="auto">
          <a:xfrm rot="16200000" flipH="1">
            <a:off x="1040877" y="3302047"/>
            <a:ext cx="609600" cy="253906"/>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urved Connector 11"/>
          <p:cNvCxnSpPr/>
          <p:nvPr/>
        </p:nvCxnSpPr>
        <p:spPr bwMode="auto">
          <a:xfrm rot="16200000" flipH="1">
            <a:off x="1040878" y="2006647"/>
            <a:ext cx="609600" cy="253906"/>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p:nvPr/>
        </p:nvCxnSpPr>
        <p:spPr bwMode="auto">
          <a:xfrm rot="16200000" flipH="1">
            <a:off x="1040877" y="4749847"/>
            <a:ext cx="609600" cy="253906"/>
          </a:xfrm>
          <a:prstGeom prst="curvedConnector3">
            <a:avLst/>
          </a:prstGeom>
          <a:solidFill>
            <a:schemeClr val="accent1"/>
          </a:solidFill>
          <a:ln w="381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25799761"/>
      </p:ext>
    </p:extLst>
  </p:cSld>
  <p:clrMapOvr>
    <a:masterClrMapping/>
  </p:clrMapOvr>
  <p:transition>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Addressing Automatic Variables</a:t>
            </a:r>
            <a:endParaRPr lang="en-US" dirty="0"/>
          </a:p>
        </p:txBody>
      </p:sp>
      <p:sp>
        <p:nvSpPr>
          <p:cNvPr id="3" name="Content Placeholder 2"/>
          <p:cNvSpPr>
            <a:spLocks noGrp="1"/>
          </p:cNvSpPr>
          <p:nvPr>
            <p:ph idx="1"/>
          </p:nvPr>
        </p:nvSpPr>
        <p:spPr>
          <a:xfrm>
            <a:off x="304681" y="1066801"/>
            <a:ext cx="7210782" cy="5791200"/>
          </a:xfrm>
        </p:spPr>
        <p:txBody>
          <a:bodyPr/>
          <a:lstStyle/>
          <a:p>
            <a:r>
              <a:rPr lang="en-US" dirty="0" smtClean="0"/>
              <a:t>Program must allocate space on stack for variables</a:t>
            </a:r>
          </a:p>
          <a:p>
            <a:endParaRPr lang="en-US" dirty="0" smtClean="0"/>
          </a:p>
          <a:p>
            <a:r>
              <a:rPr lang="en-US" dirty="0" smtClean="0"/>
              <a:t>Stack addressing uses an offset from the stack pointer: [</a:t>
            </a:r>
            <a:r>
              <a:rPr lang="en-US" dirty="0" err="1" smtClean="0"/>
              <a:t>sp</a:t>
            </a:r>
            <a:r>
              <a:rPr lang="en-US" dirty="0" smtClean="0"/>
              <a:t>, #offset]</a:t>
            </a:r>
          </a:p>
          <a:p>
            <a:pPr lvl="1"/>
            <a:r>
              <a:rPr lang="en-US" dirty="0" smtClean="0"/>
              <a:t>One byte used for offset, is multiplied by four</a:t>
            </a:r>
          </a:p>
          <a:p>
            <a:pPr lvl="1"/>
            <a:r>
              <a:rPr lang="en-US" dirty="0" smtClean="0"/>
              <a:t>Possible offsets: 0, 4, 8, …,  1020</a:t>
            </a:r>
          </a:p>
          <a:p>
            <a:pPr lvl="1"/>
            <a:r>
              <a:rPr lang="en-US" dirty="0" smtClean="0"/>
              <a:t>Maximum range addressable this way is 1024 bytes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45161516"/>
              </p:ext>
            </p:extLst>
          </p:nvPr>
        </p:nvGraphicFramePr>
        <p:xfrm>
          <a:off x="8632627" y="2057400"/>
          <a:ext cx="3234795" cy="2804160"/>
        </p:xfrm>
        <a:graphic>
          <a:graphicData uri="http://schemas.openxmlformats.org/drawingml/2006/table">
            <a:tbl>
              <a:tblPr firstRow="1" firstCol="1" bandRow="1">
                <a:tableStyleId>{5C22544A-7EE6-4342-B048-85BDC9FD1C3A}</a:tableStyleId>
              </a:tblPr>
              <a:tblGrid>
                <a:gridCol w="1321797"/>
                <a:gridCol w="1912998"/>
              </a:tblGrid>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Address</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b="0" dirty="0" smtClean="0">
                          <a:solidFill>
                            <a:sysClr val="windowText" lastClr="000000"/>
                          </a:solidFill>
                          <a:effectLst/>
                          <a:latin typeface="Arial" pitchFamily="34" charset="0"/>
                          <a:ea typeface="Times New Roman"/>
                          <a:cs typeface="Arial" pitchFamily="34" charset="0"/>
                        </a:rPr>
                        <a:t>Contents</a:t>
                      </a: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cs typeface="Arial" pitchFamily="34" charset="0"/>
                        </a:rPr>
                        <a:t>SP</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cs typeface="Arial" pitchFamily="34" charset="0"/>
                        </a:rPr>
                        <a:t>SP+4</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cs typeface="Arial" pitchFamily="34" charset="0"/>
                        </a:rPr>
                        <a:t>SP+8</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cs typeface="Arial" pitchFamily="34" charset="0"/>
                        </a:rPr>
                        <a:t>SP+0xC</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SP+0x10</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SP+0x14</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SP+0x18</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SP+0x1C</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SP+0x20</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082234166"/>
      </p:ext>
    </p:extLst>
  </p:cSld>
  <p:clrMapOvr>
    <a:masterClrMapping/>
  </p:clrMapOvr>
  <p:transition>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Automatic Variables</a:t>
            </a:r>
            <a:endParaRPr lang="en-US" dirty="0"/>
          </a:p>
        </p:txBody>
      </p:sp>
      <p:sp>
        <p:nvSpPr>
          <p:cNvPr id="3" name="Content Placeholder 2"/>
          <p:cNvSpPr>
            <a:spLocks noGrp="1"/>
          </p:cNvSpPr>
          <p:nvPr>
            <p:ph idx="1"/>
          </p:nvPr>
        </p:nvSpPr>
        <p:spPr>
          <a:xfrm>
            <a:off x="304681" y="4038600"/>
            <a:ext cx="5281136" cy="2667001"/>
          </a:xfrm>
        </p:spPr>
        <p:txBody>
          <a:bodyPr/>
          <a:lstStyle/>
          <a:p>
            <a:r>
              <a:rPr lang="en-US" sz="2400" dirty="0" smtClean="0"/>
              <a:t>Initialize </a:t>
            </a:r>
            <a:r>
              <a:rPr lang="en-US" sz="2400" dirty="0" err="1" smtClean="0"/>
              <a:t>aiE</a:t>
            </a:r>
            <a:endParaRPr lang="en-US" sz="2400" dirty="0"/>
          </a:p>
          <a:p>
            <a:r>
              <a:rPr lang="en-US" sz="2400" dirty="0" smtClean="0"/>
              <a:t>Initialize </a:t>
            </a:r>
            <a:r>
              <a:rPr lang="en-US" sz="2400" dirty="0" err="1" smtClean="0"/>
              <a:t>aiF</a:t>
            </a:r>
            <a:endParaRPr lang="en-US" sz="2400" dirty="0" smtClean="0"/>
          </a:p>
          <a:p>
            <a:r>
              <a:rPr lang="en-US" sz="2400" dirty="0" smtClean="0"/>
              <a:t>Initialize </a:t>
            </a:r>
            <a:r>
              <a:rPr lang="en-US" sz="2400" dirty="0" err="1" smtClean="0"/>
              <a:t>aiG</a:t>
            </a:r>
            <a:endParaRPr lang="en-US" sz="2400" dirty="0" smtClean="0"/>
          </a:p>
          <a:p>
            <a:endParaRPr lang="en-US" sz="2400" dirty="0"/>
          </a:p>
          <a:p>
            <a:r>
              <a:rPr lang="en-US" sz="2400" dirty="0" smtClean="0"/>
              <a:t>Store value for </a:t>
            </a:r>
            <a:r>
              <a:rPr lang="en-US" sz="2400" dirty="0" err="1" smtClean="0"/>
              <a:t>aiB</a:t>
            </a:r>
            <a:endParaRPr lang="en-US" sz="2400" dirty="0"/>
          </a:p>
        </p:txBody>
      </p:sp>
      <p:sp>
        <p:nvSpPr>
          <p:cNvPr id="5" name="Rectangle 4"/>
          <p:cNvSpPr/>
          <p:nvPr/>
        </p:nvSpPr>
        <p:spPr>
          <a:xfrm>
            <a:off x="5585818" y="1066800"/>
            <a:ext cx="6146602" cy="5324535"/>
          </a:xfrm>
          <a:prstGeom prst="rect">
            <a:avLst/>
          </a:prstGeom>
        </p:spPr>
        <p:txBody>
          <a:bodyPr wrap="square">
            <a:spAutoFit/>
          </a:bodyPr>
          <a:lstStyle/>
          <a:p>
            <a:pPr lvl="0">
              <a:tabLst>
                <a:tab pos="2006600" algn="l"/>
                <a:tab pos="2806700" algn="l"/>
              </a:tabLst>
            </a:pPr>
            <a:r>
              <a:rPr lang="en-US" sz="2000" dirty="0">
                <a:latin typeface="Lucida Console" pitchFamily="49" charset="0"/>
              </a:rPr>
              <a:t>;;;14     void </a:t>
            </a:r>
            <a:r>
              <a:rPr lang="en-US" sz="2000" dirty="0" err="1">
                <a:latin typeface="Lucida Console" pitchFamily="49" charset="0"/>
              </a:rPr>
              <a:t>static_auto_local</a:t>
            </a:r>
            <a:r>
              <a:rPr lang="en-US" sz="2000" dirty="0">
                <a:latin typeface="Lucida Console" pitchFamily="49" charset="0"/>
              </a:rPr>
              <a:t>( void ) {</a:t>
            </a:r>
          </a:p>
          <a:p>
            <a:pPr lvl="0">
              <a:tabLst>
                <a:tab pos="2006600" algn="l"/>
                <a:tab pos="2806700" algn="l"/>
              </a:tabLst>
            </a:pPr>
            <a:r>
              <a:rPr lang="en-US" sz="2000" dirty="0">
                <a:latin typeface="Lucida Console" pitchFamily="49" charset="0"/>
              </a:rPr>
              <a:t>000000  </a:t>
            </a:r>
            <a:r>
              <a:rPr lang="en-US" sz="2000" dirty="0" smtClean="0">
                <a:latin typeface="Lucida Console" pitchFamily="49" charset="0"/>
              </a:rPr>
              <a:t>b50f	PUSH	{</a:t>
            </a:r>
            <a:r>
              <a:rPr lang="en-US" sz="2000" dirty="0">
                <a:latin typeface="Lucida Console" pitchFamily="49" charset="0"/>
              </a:rPr>
              <a:t>r0-r3,lr}</a:t>
            </a:r>
          </a:p>
          <a:p>
            <a:pPr lvl="0">
              <a:tabLst>
                <a:tab pos="2006600" algn="l"/>
                <a:tab pos="2806700" algn="l"/>
              </a:tabLst>
            </a:pPr>
            <a:r>
              <a:rPr lang="en-US" sz="2000" dirty="0">
                <a:latin typeface="Lucida Console" pitchFamily="49" charset="0"/>
              </a:rPr>
              <a:t>;;;15  </a:t>
            </a:r>
            <a:r>
              <a:rPr lang="en-US" sz="2000" dirty="0" err="1" smtClean="0">
                <a:latin typeface="Lucida Console" pitchFamily="49" charset="0"/>
              </a:rPr>
              <a:t>int</a:t>
            </a:r>
            <a:r>
              <a:rPr lang="en-US" sz="2000" dirty="0" smtClean="0">
                <a:latin typeface="Lucida Console" pitchFamily="49" charset="0"/>
              </a:rPr>
              <a:t> </a:t>
            </a:r>
            <a:r>
              <a:rPr lang="en-US" sz="2000" dirty="0" err="1">
                <a:latin typeface="Lucida Console" pitchFamily="49" charset="0"/>
              </a:rPr>
              <a:t>aiB</a:t>
            </a:r>
            <a:r>
              <a:rPr lang="en-US" sz="2000" dirty="0">
                <a:latin typeface="Lucida Console" pitchFamily="49" charset="0"/>
              </a:rPr>
              <a:t>;</a:t>
            </a:r>
          </a:p>
          <a:p>
            <a:pPr lvl="0">
              <a:tabLst>
                <a:tab pos="2006600" algn="l"/>
                <a:tab pos="2806700" algn="l"/>
              </a:tabLst>
            </a:pPr>
            <a:r>
              <a:rPr lang="en-US" sz="2000" dirty="0">
                <a:latin typeface="Lucida Console" pitchFamily="49" charset="0"/>
              </a:rPr>
              <a:t>;;;16  </a:t>
            </a:r>
            <a:r>
              <a:rPr lang="en-US" sz="2000" dirty="0" smtClean="0">
                <a:latin typeface="Lucida Console" pitchFamily="49" charset="0"/>
              </a:rPr>
              <a:t>static </a:t>
            </a:r>
            <a:r>
              <a:rPr lang="en-US" sz="2000" dirty="0" err="1">
                <a:latin typeface="Lucida Console" pitchFamily="49" charset="0"/>
              </a:rPr>
              <a:t>int</a:t>
            </a:r>
            <a:r>
              <a:rPr lang="en-US" sz="2000" dirty="0">
                <a:latin typeface="Lucida Console" pitchFamily="49" charset="0"/>
              </a:rPr>
              <a:t> </a:t>
            </a:r>
            <a:r>
              <a:rPr lang="en-US" sz="2000" dirty="0" err="1">
                <a:latin typeface="Lucida Console" pitchFamily="49" charset="0"/>
              </a:rPr>
              <a:t>siC</a:t>
            </a:r>
            <a:r>
              <a:rPr lang="en-US" sz="2000" dirty="0">
                <a:latin typeface="Lucida Console" pitchFamily="49" charset="0"/>
              </a:rPr>
              <a:t>=3;</a:t>
            </a:r>
          </a:p>
          <a:p>
            <a:pPr lvl="0">
              <a:tabLst>
                <a:tab pos="2006600" algn="l"/>
                <a:tab pos="2806700" algn="l"/>
              </a:tabLst>
            </a:pPr>
            <a:r>
              <a:rPr lang="en-US" sz="2000" dirty="0">
                <a:latin typeface="Lucida Console" pitchFamily="49" charset="0"/>
              </a:rPr>
              <a:t>;;;17  </a:t>
            </a:r>
            <a:r>
              <a:rPr lang="en-US" sz="2000" dirty="0" err="1" smtClean="0">
                <a:latin typeface="Lucida Console" pitchFamily="49" charset="0"/>
              </a:rPr>
              <a:t>int</a:t>
            </a:r>
            <a:r>
              <a:rPr lang="en-US" sz="2000" dirty="0" smtClean="0">
                <a:latin typeface="Lucida Console" pitchFamily="49" charset="0"/>
              </a:rPr>
              <a:t> </a:t>
            </a:r>
            <a:r>
              <a:rPr lang="en-US" sz="2000" dirty="0">
                <a:latin typeface="Lucida Console" pitchFamily="49" charset="0"/>
              </a:rPr>
              <a:t>* </a:t>
            </a:r>
            <a:r>
              <a:rPr lang="en-US" sz="2000" dirty="0" err="1">
                <a:latin typeface="Lucida Console" pitchFamily="49" charset="0"/>
              </a:rPr>
              <a:t>apD</a:t>
            </a:r>
            <a:r>
              <a:rPr lang="en-US" sz="2000" dirty="0">
                <a:latin typeface="Lucida Console" pitchFamily="49" charset="0"/>
              </a:rPr>
              <a:t>;</a:t>
            </a:r>
          </a:p>
          <a:p>
            <a:pPr lvl="0">
              <a:tabLst>
                <a:tab pos="2006600" algn="l"/>
                <a:tab pos="2806700" algn="l"/>
              </a:tabLst>
            </a:pPr>
            <a:r>
              <a:rPr lang="en-US" sz="2000" dirty="0">
                <a:latin typeface="Lucida Console" pitchFamily="49" charset="0"/>
              </a:rPr>
              <a:t>;;;18  </a:t>
            </a:r>
            <a:r>
              <a:rPr lang="en-US" sz="2000" dirty="0" err="1" smtClean="0">
                <a:latin typeface="Lucida Console" pitchFamily="49" charset="0"/>
              </a:rPr>
              <a:t>int</a:t>
            </a:r>
            <a:r>
              <a:rPr lang="en-US" sz="2000" dirty="0" smtClean="0">
                <a:latin typeface="Lucida Console" pitchFamily="49" charset="0"/>
              </a:rPr>
              <a:t> </a:t>
            </a:r>
            <a:r>
              <a:rPr lang="en-US" sz="2000" dirty="0" err="1">
                <a:latin typeface="Lucida Console" pitchFamily="49" charset="0"/>
              </a:rPr>
              <a:t>aiE</a:t>
            </a:r>
            <a:r>
              <a:rPr lang="en-US" sz="2000" dirty="0">
                <a:latin typeface="Lucida Console" pitchFamily="49" charset="0"/>
              </a:rPr>
              <a:t>=4, </a:t>
            </a:r>
            <a:r>
              <a:rPr lang="en-US" sz="2000" dirty="0" err="1">
                <a:latin typeface="Lucida Console" pitchFamily="49" charset="0"/>
              </a:rPr>
              <a:t>aiF</a:t>
            </a:r>
            <a:r>
              <a:rPr lang="en-US" sz="2000" dirty="0">
                <a:latin typeface="Lucida Console" pitchFamily="49" charset="0"/>
              </a:rPr>
              <a:t>=5, </a:t>
            </a:r>
            <a:r>
              <a:rPr lang="en-US" sz="2000" dirty="0" err="1">
                <a:latin typeface="Lucida Console" pitchFamily="49" charset="0"/>
              </a:rPr>
              <a:t>aiG</a:t>
            </a:r>
            <a:r>
              <a:rPr lang="en-US" sz="2000" dirty="0">
                <a:latin typeface="Lucida Console" pitchFamily="49" charset="0"/>
              </a:rPr>
              <a:t>=6;</a:t>
            </a:r>
          </a:p>
          <a:p>
            <a:pPr lvl="0">
              <a:tabLst>
                <a:tab pos="2006600" algn="l"/>
                <a:tab pos="2806700" algn="l"/>
              </a:tabLst>
            </a:pPr>
            <a:r>
              <a:rPr lang="en-US" sz="2000" dirty="0">
                <a:latin typeface="Lucida Console" pitchFamily="49" charset="0"/>
              </a:rPr>
              <a:t>000002  </a:t>
            </a:r>
            <a:r>
              <a:rPr lang="en-US" sz="2000" dirty="0" smtClean="0">
                <a:latin typeface="Lucida Console" pitchFamily="49" charset="0"/>
              </a:rPr>
              <a:t>2104 MOVS	r1</a:t>
            </a:r>
            <a:r>
              <a:rPr lang="en-US" sz="2000" dirty="0">
                <a:latin typeface="Lucida Console" pitchFamily="49" charset="0"/>
              </a:rPr>
              <a:t>,#4</a:t>
            </a:r>
          </a:p>
          <a:p>
            <a:pPr lvl="0">
              <a:tabLst>
                <a:tab pos="2006600" algn="l"/>
                <a:tab pos="2806700" algn="l"/>
              </a:tabLst>
            </a:pPr>
            <a:r>
              <a:rPr lang="en-US" sz="2000" dirty="0">
                <a:latin typeface="Lucida Console" pitchFamily="49" charset="0"/>
              </a:rPr>
              <a:t>000004  </a:t>
            </a:r>
            <a:r>
              <a:rPr lang="en-US" sz="2000" dirty="0" smtClean="0">
                <a:latin typeface="Lucida Console" pitchFamily="49" charset="0"/>
              </a:rPr>
              <a:t>9102	STR	r1</a:t>
            </a:r>
            <a:r>
              <a:rPr lang="en-US" sz="2000" dirty="0">
                <a:latin typeface="Lucida Console" pitchFamily="49" charset="0"/>
              </a:rPr>
              <a:t>,[sp,#8]</a:t>
            </a:r>
          </a:p>
          <a:p>
            <a:pPr lvl="0">
              <a:tabLst>
                <a:tab pos="2006600" algn="l"/>
                <a:tab pos="2806700" algn="l"/>
              </a:tabLst>
            </a:pPr>
            <a:r>
              <a:rPr lang="en-US" sz="2000" dirty="0">
                <a:latin typeface="Lucida Console" pitchFamily="49" charset="0"/>
              </a:rPr>
              <a:t>000006  </a:t>
            </a:r>
            <a:r>
              <a:rPr lang="en-US" sz="2000" dirty="0" smtClean="0">
                <a:latin typeface="Lucida Console" pitchFamily="49" charset="0"/>
              </a:rPr>
              <a:t>2105	MOVS	r1</a:t>
            </a:r>
            <a:r>
              <a:rPr lang="en-US" sz="2000" dirty="0">
                <a:latin typeface="Lucida Console" pitchFamily="49" charset="0"/>
              </a:rPr>
              <a:t>,#5</a:t>
            </a:r>
          </a:p>
          <a:p>
            <a:pPr lvl="0">
              <a:tabLst>
                <a:tab pos="2006600" algn="l"/>
                <a:tab pos="2806700" algn="l"/>
              </a:tabLst>
            </a:pPr>
            <a:r>
              <a:rPr lang="en-US" sz="2000" dirty="0">
                <a:latin typeface="Lucida Console" pitchFamily="49" charset="0"/>
              </a:rPr>
              <a:t>000008  </a:t>
            </a:r>
            <a:r>
              <a:rPr lang="en-US" sz="2000" dirty="0" smtClean="0">
                <a:latin typeface="Lucida Console" pitchFamily="49" charset="0"/>
              </a:rPr>
              <a:t>9101	STR	r1</a:t>
            </a:r>
            <a:r>
              <a:rPr lang="en-US" sz="2000" dirty="0">
                <a:latin typeface="Lucida Console" pitchFamily="49" charset="0"/>
              </a:rPr>
              <a:t>,[sp,#4]</a:t>
            </a:r>
          </a:p>
          <a:p>
            <a:pPr lvl="0">
              <a:tabLst>
                <a:tab pos="2006600" algn="l"/>
                <a:tab pos="2806700" algn="l"/>
              </a:tabLst>
            </a:pPr>
            <a:r>
              <a:rPr lang="en-US" sz="2000" dirty="0">
                <a:latin typeface="Lucida Console" pitchFamily="49" charset="0"/>
              </a:rPr>
              <a:t>00000a  </a:t>
            </a:r>
            <a:r>
              <a:rPr lang="en-US" sz="2000" dirty="0" smtClean="0">
                <a:latin typeface="Lucida Console" pitchFamily="49" charset="0"/>
              </a:rPr>
              <a:t>2106	MOVS	r1</a:t>
            </a:r>
            <a:r>
              <a:rPr lang="en-US" sz="2000" dirty="0">
                <a:latin typeface="Lucida Console" pitchFamily="49" charset="0"/>
              </a:rPr>
              <a:t>,#6</a:t>
            </a:r>
          </a:p>
          <a:p>
            <a:pPr lvl="0">
              <a:tabLst>
                <a:tab pos="2006600" algn="l"/>
                <a:tab pos="2806700" algn="l"/>
              </a:tabLst>
            </a:pPr>
            <a:r>
              <a:rPr lang="en-US" sz="2000" dirty="0">
                <a:latin typeface="Lucida Console" pitchFamily="49" charset="0"/>
              </a:rPr>
              <a:t>00000c  9100 </a:t>
            </a:r>
            <a:r>
              <a:rPr lang="en-US" sz="2000" dirty="0" smtClean="0">
                <a:latin typeface="Lucida Console" pitchFamily="49" charset="0"/>
              </a:rPr>
              <a:t>	STR	r1</a:t>
            </a:r>
            <a:r>
              <a:rPr lang="en-US" sz="2000" dirty="0">
                <a:latin typeface="Lucida Console" pitchFamily="49" charset="0"/>
              </a:rPr>
              <a:t>,[sp,#0</a:t>
            </a:r>
            <a:r>
              <a:rPr lang="en-US" sz="2000" dirty="0" smtClean="0">
                <a:latin typeface="Lucida Console" pitchFamily="49" charset="0"/>
              </a:rPr>
              <a:t>]</a:t>
            </a:r>
          </a:p>
          <a:p>
            <a:pPr lvl="0">
              <a:tabLst>
                <a:tab pos="2006600" algn="l"/>
                <a:tab pos="2806700" algn="l"/>
              </a:tabLst>
            </a:pPr>
            <a:r>
              <a:rPr lang="en-US" sz="2000" dirty="0" smtClean="0">
                <a:latin typeface="Lucida Console" pitchFamily="49" charset="0"/>
              </a:rPr>
              <a:t>…</a:t>
            </a:r>
            <a:endParaRPr lang="en-US" sz="2000" dirty="0">
              <a:latin typeface="Lucida Console" pitchFamily="49" charset="0"/>
            </a:endParaRPr>
          </a:p>
          <a:p>
            <a:pPr lvl="0">
              <a:tabLst>
                <a:tab pos="2006600" algn="l"/>
                <a:tab pos="2806700" algn="l"/>
              </a:tabLst>
            </a:pPr>
            <a:r>
              <a:rPr lang="en-US" sz="2000" dirty="0" smtClean="0">
                <a:latin typeface="Lucida Console" pitchFamily="49" charset="0"/>
              </a:rPr>
              <a:t>;;;</a:t>
            </a:r>
            <a:r>
              <a:rPr lang="en-US" sz="2000" dirty="0">
                <a:latin typeface="Lucida Console" pitchFamily="49" charset="0"/>
              </a:rPr>
              <a:t>21       </a:t>
            </a:r>
            <a:r>
              <a:rPr lang="en-US" sz="2000" dirty="0" err="1">
                <a:latin typeface="Lucida Console" pitchFamily="49" charset="0"/>
              </a:rPr>
              <a:t>aiB</a:t>
            </a:r>
            <a:r>
              <a:rPr lang="en-US" sz="2000" dirty="0">
                <a:latin typeface="Lucida Console" pitchFamily="49" charset="0"/>
              </a:rPr>
              <a:t> = </a:t>
            </a:r>
            <a:r>
              <a:rPr lang="en-US" sz="2000" dirty="0" err="1">
                <a:latin typeface="Lucida Console" pitchFamily="49" charset="0"/>
              </a:rPr>
              <a:t>siC</a:t>
            </a:r>
            <a:r>
              <a:rPr lang="en-US" sz="2000" dirty="0">
                <a:latin typeface="Lucida Console" pitchFamily="49" charset="0"/>
              </a:rPr>
              <a:t> + </a:t>
            </a:r>
            <a:r>
              <a:rPr lang="en-US" sz="2000" dirty="0" err="1">
                <a:latin typeface="Lucida Console" pitchFamily="49" charset="0"/>
              </a:rPr>
              <a:t>siA</a:t>
            </a:r>
            <a:r>
              <a:rPr lang="en-US" sz="2000" dirty="0" smtClean="0">
                <a:latin typeface="Lucida Console" pitchFamily="49" charset="0"/>
              </a:rPr>
              <a:t>;</a:t>
            </a:r>
          </a:p>
          <a:p>
            <a:pPr lvl="0">
              <a:tabLst>
                <a:tab pos="2006600" algn="l"/>
                <a:tab pos="2806700" algn="l"/>
              </a:tabLst>
            </a:pPr>
            <a:r>
              <a:rPr lang="en-US" sz="2000" dirty="0" smtClean="0">
                <a:latin typeface="Lucida Console" pitchFamily="49" charset="0"/>
              </a:rPr>
              <a:t>…</a:t>
            </a:r>
            <a:endParaRPr lang="en-US" sz="2000" dirty="0">
              <a:latin typeface="Lucida Console" pitchFamily="49" charset="0"/>
            </a:endParaRPr>
          </a:p>
          <a:p>
            <a:pPr lvl="0">
              <a:tabLst>
                <a:tab pos="2006600" algn="l"/>
                <a:tab pos="2806700" algn="l"/>
              </a:tabLst>
            </a:pPr>
            <a:r>
              <a:rPr lang="en-US" sz="2000" dirty="0" smtClean="0">
                <a:latin typeface="Lucida Console" pitchFamily="49" charset="0"/>
              </a:rPr>
              <a:t>00001c  9103	STR	r1</a:t>
            </a:r>
            <a:r>
              <a:rPr lang="en-US" sz="2000" dirty="0">
                <a:latin typeface="Lucida Console" pitchFamily="49" charset="0"/>
              </a:rPr>
              <a:t>,[sp,#0xc</a:t>
            </a:r>
            <a:r>
              <a:rPr lang="en-US" sz="2000" dirty="0" smtClean="0">
                <a:latin typeface="Lucida Console" pitchFamily="49" charset="0"/>
              </a:rPr>
              <a:t>]</a:t>
            </a:r>
            <a:endParaRPr lang="en-US" sz="2000" dirty="0">
              <a:latin typeface="Lucida Console" pitchFamily="49" charset="0"/>
            </a:endParaRPr>
          </a:p>
        </p:txBody>
      </p:sp>
      <p:graphicFrame>
        <p:nvGraphicFramePr>
          <p:cNvPr id="6" name="Content Placeholder 4"/>
          <p:cNvGraphicFramePr>
            <a:graphicFrameLocks/>
          </p:cNvGraphicFramePr>
          <p:nvPr>
            <p:extLst>
              <p:ext uri="{D42A27DB-BD31-4B8C-83A1-F6EECF244321}">
                <p14:modId xmlns:p14="http://schemas.microsoft.com/office/powerpoint/2010/main" val="3356880762"/>
              </p:ext>
            </p:extLst>
          </p:nvPr>
        </p:nvGraphicFramePr>
        <p:xfrm>
          <a:off x="304681" y="1016000"/>
          <a:ext cx="4671775" cy="1682496"/>
        </p:xfrm>
        <a:graphic>
          <a:graphicData uri="http://schemas.openxmlformats.org/drawingml/2006/table">
            <a:tbl>
              <a:tblPr firstRow="1" firstCol="1" bandRow="1">
                <a:tableStyleId>{5C22544A-7EE6-4342-B048-85BDC9FD1C3A}</a:tableStyleId>
              </a:tblPr>
              <a:tblGrid>
                <a:gridCol w="1452313"/>
                <a:gridCol w="3219462"/>
              </a:tblGrid>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Address</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b="0" dirty="0" smtClean="0">
                          <a:solidFill>
                            <a:sysClr val="windowText" lastClr="000000"/>
                          </a:solidFill>
                          <a:effectLst/>
                          <a:latin typeface="Arial" pitchFamily="34" charset="0"/>
                          <a:ea typeface="Times New Roman"/>
                          <a:cs typeface="Arial" pitchFamily="34" charset="0"/>
                        </a:rPr>
                        <a:t>Contents</a:t>
                      </a: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cs typeface="Arial" pitchFamily="34" charset="0"/>
                        </a:rPr>
                        <a:t>SP</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smtClean="0">
                          <a:effectLst/>
                          <a:latin typeface="Arial" pitchFamily="34" charset="0"/>
                          <a:ea typeface="Times New Roman"/>
                          <a:cs typeface="Arial" pitchFamily="34" charset="0"/>
                        </a:rPr>
                        <a:t>r0 (overwritten by </a:t>
                      </a:r>
                      <a:r>
                        <a:rPr lang="en-US" sz="1600" b="0" dirty="0" err="1" smtClean="0">
                          <a:effectLst/>
                          <a:latin typeface="Arial" pitchFamily="34" charset="0"/>
                          <a:ea typeface="Times New Roman"/>
                          <a:cs typeface="Arial" pitchFamily="34" charset="0"/>
                        </a:rPr>
                        <a:t>aiG</a:t>
                      </a:r>
                      <a:r>
                        <a:rPr lang="en-US" sz="1600" b="0" dirty="0" smtClean="0">
                          <a:effectLst/>
                          <a:latin typeface="Arial" pitchFamily="34" charset="0"/>
                          <a:ea typeface="Times New Roman"/>
                          <a:cs typeface="Arial" pitchFamily="34" charset="0"/>
                        </a:rPr>
                        <a:t>)</a:t>
                      </a:r>
                      <a:endParaRPr lang="en-US" sz="1600" b="0" dirty="0">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cs typeface="Arial" pitchFamily="34" charset="0"/>
                        </a:rPr>
                        <a:t>SP+4</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smtClean="0">
                          <a:effectLst/>
                          <a:latin typeface="Arial" pitchFamily="34" charset="0"/>
                          <a:ea typeface="Times New Roman"/>
                          <a:cs typeface="Arial" pitchFamily="34" charset="0"/>
                        </a:rPr>
                        <a:t>r1 (overwritten by </a:t>
                      </a:r>
                      <a:r>
                        <a:rPr lang="en-US" sz="1600" b="0" dirty="0" err="1" smtClean="0">
                          <a:effectLst/>
                          <a:latin typeface="Arial" pitchFamily="34" charset="0"/>
                          <a:ea typeface="Times New Roman"/>
                          <a:cs typeface="Arial" pitchFamily="34" charset="0"/>
                        </a:rPr>
                        <a:t>aiF</a:t>
                      </a:r>
                      <a:r>
                        <a:rPr lang="en-US" sz="1600" b="0" dirty="0" smtClean="0">
                          <a:effectLst/>
                          <a:latin typeface="Arial" pitchFamily="34" charset="0"/>
                          <a:ea typeface="Times New Roman"/>
                          <a:cs typeface="Arial" pitchFamily="34" charset="0"/>
                        </a:rPr>
                        <a:t>)</a:t>
                      </a:r>
                      <a:endParaRPr lang="en-US" sz="1600" b="0" dirty="0">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cs typeface="Arial" pitchFamily="34" charset="0"/>
                        </a:rPr>
                        <a:t>SP+8</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smtClean="0">
                          <a:effectLst/>
                          <a:latin typeface="Arial" pitchFamily="34" charset="0"/>
                          <a:cs typeface="Arial" pitchFamily="34" charset="0"/>
                        </a:rPr>
                        <a:t>r2 (overwritten by </a:t>
                      </a:r>
                      <a:r>
                        <a:rPr lang="en-US" sz="1600" b="0" dirty="0" err="1" smtClean="0">
                          <a:effectLst/>
                          <a:latin typeface="Arial" pitchFamily="34" charset="0"/>
                          <a:cs typeface="Arial" pitchFamily="34" charset="0"/>
                        </a:rPr>
                        <a:t>aiE</a:t>
                      </a:r>
                      <a:r>
                        <a:rPr lang="en-US" sz="1600" b="0" dirty="0" smtClean="0">
                          <a:effectLst/>
                          <a:latin typeface="Arial" pitchFamily="34" charset="0"/>
                          <a:cs typeface="Arial" pitchFamily="34" charset="0"/>
                        </a:rPr>
                        <a:t>)</a:t>
                      </a:r>
                      <a:endParaRPr lang="en-US" sz="1600" b="0" dirty="0">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cs typeface="Arial" pitchFamily="34" charset="0"/>
                        </a:rPr>
                        <a:t>SP+0xC</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smtClean="0">
                          <a:effectLst/>
                          <a:latin typeface="Arial" pitchFamily="34" charset="0"/>
                          <a:ea typeface="Times New Roman"/>
                          <a:cs typeface="Arial" pitchFamily="34" charset="0"/>
                        </a:rPr>
                        <a:t>r3 (overwritten by </a:t>
                      </a:r>
                      <a:r>
                        <a:rPr lang="en-US" sz="1600" b="0" dirty="0" err="1" smtClean="0">
                          <a:effectLst/>
                          <a:latin typeface="Arial" pitchFamily="34" charset="0"/>
                          <a:ea typeface="Times New Roman"/>
                          <a:cs typeface="Arial" pitchFamily="34" charset="0"/>
                        </a:rPr>
                        <a:t>aiB</a:t>
                      </a:r>
                      <a:r>
                        <a:rPr lang="en-US" sz="1600" b="0" dirty="0" smtClean="0">
                          <a:effectLst/>
                          <a:latin typeface="Arial" pitchFamily="34" charset="0"/>
                          <a:ea typeface="Times New Roman"/>
                          <a:cs typeface="Arial" pitchFamily="34" charset="0"/>
                        </a:rPr>
                        <a:t>)</a:t>
                      </a:r>
                      <a:endParaRPr lang="en-US" sz="1600" b="0" dirty="0">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2003">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SP+0x10</a:t>
                      </a:r>
                      <a:endParaRPr lang="en-US" sz="1600" b="0" dirty="0">
                        <a:solidFill>
                          <a:sysClr val="windowText" lastClr="000000"/>
                        </a:solidFill>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err="1" smtClean="0">
                          <a:effectLst/>
                          <a:latin typeface="Arial" pitchFamily="34" charset="0"/>
                          <a:ea typeface="Times New Roman"/>
                          <a:cs typeface="Arial" pitchFamily="34" charset="0"/>
                        </a:rPr>
                        <a:t>lr</a:t>
                      </a:r>
                      <a:endParaRPr lang="en-US" sz="1600" b="0" dirty="0">
                        <a:effectLst/>
                        <a:latin typeface="Arial" pitchFamily="34" charset="0"/>
                        <a:ea typeface="Times New Roman"/>
                        <a:cs typeface="Arial" pitchFamily="34" charset="0"/>
                      </a:endParaRPr>
                    </a:p>
                  </a:txBody>
                  <a:tcPr marL="48362" marR="4836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7" name="Straight Arrow Connector 6"/>
          <p:cNvCxnSpPr/>
          <p:nvPr/>
        </p:nvCxnSpPr>
        <p:spPr bwMode="auto">
          <a:xfrm flipV="1">
            <a:off x="2131219" y="3729067"/>
            <a:ext cx="3454599" cy="538135"/>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V="1">
            <a:off x="2131219" y="4343400"/>
            <a:ext cx="3454599" cy="30480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flipV="1">
            <a:off x="2131219" y="4876800"/>
            <a:ext cx="3454599" cy="22860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a:off x="2969419" y="5867400"/>
            <a:ext cx="2616398" cy="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47825815"/>
      </p:ext>
    </p:extLst>
  </p:cSld>
  <p:clrMapOvr>
    <a:masterClrMapping/>
  </p:clrMapOvr>
  <p:transition>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2708" y="2981326"/>
            <a:ext cx="10359152" cy="1362075"/>
          </a:xfrm>
        </p:spPr>
        <p:txBody>
          <a:bodyPr/>
          <a:lstStyle/>
          <a:p>
            <a:r>
              <a:rPr lang="en-US" dirty="0" smtClean="0"/>
              <a:t>Array Access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90415459"/>
      </p:ext>
    </p:extLst>
  </p:cSld>
  <p:clrMapOvr>
    <a:masterClrMapping/>
  </p:clrMapOvr>
  <p:transition>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smtClean="0"/>
              <a:t>Programmer’s World: The Land of Chocolate!</a:t>
            </a:r>
          </a:p>
        </p:txBody>
      </p:sp>
      <p:sp>
        <p:nvSpPr>
          <p:cNvPr id="9219" name="Content Placeholder 2"/>
          <p:cNvSpPr>
            <a:spLocks noGrp="1"/>
          </p:cNvSpPr>
          <p:nvPr>
            <p:ph idx="1"/>
          </p:nvPr>
        </p:nvSpPr>
        <p:spPr>
          <a:xfrm>
            <a:off x="6601421" y="990600"/>
            <a:ext cx="5484257" cy="3200400"/>
          </a:xfrm>
        </p:spPr>
        <p:txBody>
          <a:bodyPr/>
          <a:lstStyle/>
          <a:p>
            <a:r>
              <a:rPr lang="en-US" sz="2400" b="0" dirty="0" smtClean="0"/>
              <a:t>As many functions and  variables as you want!</a:t>
            </a:r>
          </a:p>
          <a:p>
            <a:r>
              <a:rPr lang="en-US" sz="2400" b="0" dirty="0" smtClean="0"/>
              <a:t>All the memory you could ask for!</a:t>
            </a:r>
          </a:p>
          <a:p>
            <a:r>
              <a:rPr lang="en-US" sz="2400" b="0" dirty="0" smtClean="0"/>
              <a:t>So many data types! Integers, floating point,</a:t>
            </a:r>
          </a:p>
          <a:p>
            <a:r>
              <a:rPr lang="en-US" sz="2400" b="0" dirty="0" smtClean="0"/>
              <a:t>So many data structures! Arrays, lists, trees, sets, dictionaries</a:t>
            </a:r>
          </a:p>
          <a:p>
            <a:r>
              <a:rPr lang="en-US" sz="2400" b="0" dirty="0" smtClean="0"/>
              <a:t>So many control structures! Subroutines, if/then/else, loops, etc.</a:t>
            </a:r>
          </a:p>
          <a:p>
            <a:r>
              <a:rPr lang="en-US" sz="2400" b="0" dirty="0" smtClean="0"/>
              <a:t>Iterators! Polymorphism!</a:t>
            </a:r>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19" y="990600"/>
            <a:ext cx="6233264"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3701918"/>
      </p:ext>
    </p:extLst>
  </p:cSld>
  <p:clrMapOvr>
    <a:masterClrMapping/>
  </p:clrMapOvr>
  <p:transition>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 Access</a:t>
            </a:r>
            <a:endParaRPr lang="en-US" dirty="0"/>
          </a:p>
        </p:txBody>
      </p:sp>
      <p:sp>
        <p:nvSpPr>
          <p:cNvPr id="4" name="Content Placeholder 2"/>
          <p:cNvSpPr txBox="1">
            <a:spLocks/>
          </p:cNvSpPr>
          <p:nvPr/>
        </p:nvSpPr>
        <p:spPr bwMode="auto">
          <a:xfrm>
            <a:off x="304681" y="838200"/>
            <a:ext cx="5281136"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a:lstStyle>
          <a:p>
            <a:r>
              <a:rPr lang="en-US" sz="2400" dirty="0"/>
              <a:t>What does it take to get at </a:t>
            </a:r>
            <a:r>
              <a:rPr lang="en-US" sz="2400" dirty="0" smtClean="0"/>
              <a:t>an array element in </a:t>
            </a:r>
            <a:r>
              <a:rPr lang="en-US" sz="2400" dirty="0"/>
              <a:t>memory</a:t>
            </a:r>
            <a:r>
              <a:rPr lang="en-US" sz="2400" dirty="0" smtClean="0"/>
              <a:t>?</a:t>
            </a:r>
          </a:p>
          <a:p>
            <a:pPr lvl="1"/>
            <a:endParaRPr lang="en-US" sz="2000" dirty="0" smtClean="0"/>
          </a:p>
          <a:p>
            <a:pPr lvl="1"/>
            <a:r>
              <a:rPr lang="en-US" sz="2000" dirty="0" smtClean="0"/>
              <a:t>Depends on how many dimensions</a:t>
            </a:r>
          </a:p>
          <a:p>
            <a:pPr lvl="1"/>
            <a:endParaRPr lang="en-US" sz="2000" dirty="0" smtClean="0"/>
          </a:p>
          <a:p>
            <a:pPr lvl="1"/>
            <a:r>
              <a:rPr lang="en-US" sz="2000" dirty="0" smtClean="0"/>
              <a:t>Depends on element size and row width</a:t>
            </a:r>
            <a:endParaRPr lang="en-US" sz="2000" dirty="0"/>
          </a:p>
          <a:p>
            <a:pPr lvl="1"/>
            <a:endParaRPr lang="en-US" sz="2000" dirty="0" smtClean="0"/>
          </a:p>
          <a:p>
            <a:pPr lvl="1"/>
            <a:r>
              <a:rPr lang="en-US" sz="2000" dirty="0" smtClean="0"/>
              <a:t>Depends </a:t>
            </a:r>
            <a:r>
              <a:rPr lang="en-US" sz="2000" dirty="0"/>
              <a:t>on location, which depends on storage type (static, automatic, dynamic)</a:t>
            </a:r>
          </a:p>
        </p:txBody>
      </p:sp>
      <p:sp>
        <p:nvSpPr>
          <p:cNvPr id="5" name="Rectangle 4"/>
          <p:cNvSpPr/>
          <p:nvPr/>
        </p:nvSpPr>
        <p:spPr>
          <a:xfrm>
            <a:off x="5447985" y="1219201"/>
            <a:ext cx="6643239" cy="3477875"/>
          </a:xfrm>
          <a:prstGeom prst="rect">
            <a:avLst/>
          </a:prstGeom>
        </p:spPr>
        <p:txBody>
          <a:bodyPr wrap="square">
            <a:spAutoFit/>
          </a:bodyPr>
          <a:lstStyle/>
          <a:p>
            <a:pPr lvl="0">
              <a:tabLst>
                <a:tab pos="2006600" algn="l"/>
                <a:tab pos="2806700" algn="l"/>
              </a:tabLst>
            </a:pPr>
            <a:r>
              <a:rPr lang="en-US" sz="2000" dirty="0" smtClean="0">
                <a:latin typeface="Lucida Console" pitchFamily="49" charset="0"/>
              </a:rPr>
              <a:t>unsigned </a:t>
            </a:r>
            <a:r>
              <a:rPr lang="en-US" sz="2000" dirty="0">
                <a:latin typeface="Lucida Console" pitchFamily="49" charset="0"/>
              </a:rPr>
              <a:t>char buff2[3]; </a:t>
            </a:r>
          </a:p>
          <a:p>
            <a:pPr lvl="0">
              <a:tabLst>
                <a:tab pos="2006600" algn="l"/>
                <a:tab pos="2806700" algn="l"/>
              </a:tabLst>
            </a:pPr>
            <a:r>
              <a:rPr lang="en-US" sz="2000" dirty="0" smtClean="0">
                <a:latin typeface="Lucida Console" pitchFamily="49" charset="0"/>
              </a:rPr>
              <a:t>unsigned </a:t>
            </a:r>
            <a:r>
              <a:rPr lang="en-US" sz="2000" dirty="0">
                <a:latin typeface="Lucida Console" pitchFamily="49" charset="0"/>
              </a:rPr>
              <a:t>short </a:t>
            </a:r>
            <a:r>
              <a:rPr lang="en-US" sz="2000" dirty="0" err="1">
                <a:latin typeface="Lucida Console" pitchFamily="49" charset="0"/>
              </a:rPr>
              <a:t>int</a:t>
            </a:r>
            <a:r>
              <a:rPr lang="en-US" sz="2000" dirty="0">
                <a:latin typeface="Lucida Console" pitchFamily="49" charset="0"/>
              </a:rPr>
              <a:t> buff3[5][7</a:t>
            </a:r>
            <a:r>
              <a:rPr lang="en-US" sz="2000" dirty="0" smtClean="0">
                <a:latin typeface="Lucida Console" pitchFamily="49" charset="0"/>
              </a:rPr>
              <a:t>];</a:t>
            </a:r>
          </a:p>
          <a:p>
            <a:pPr lvl="0">
              <a:tabLst>
                <a:tab pos="2006600" algn="l"/>
                <a:tab pos="2806700" algn="l"/>
              </a:tabLst>
            </a:pPr>
            <a:endParaRPr lang="en-US" sz="2000" dirty="0">
              <a:latin typeface="Lucida Console" pitchFamily="49" charset="0"/>
            </a:endParaRPr>
          </a:p>
          <a:p>
            <a:pPr lvl="0">
              <a:tabLst>
                <a:tab pos="2006600" algn="l"/>
                <a:tab pos="2806700" algn="l"/>
              </a:tabLst>
            </a:pPr>
            <a:r>
              <a:rPr lang="pt-BR" sz="2000" dirty="0">
                <a:latin typeface="Lucida Console" pitchFamily="49" charset="0"/>
              </a:rPr>
              <a:t>unsigned int arrays(unsigned char n, unsigned char j) {</a:t>
            </a:r>
          </a:p>
          <a:p>
            <a:pPr lvl="0">
              <a:tabLst>
                <a:tab pos="2006600" algn="l"/>
                <a:tab pos="2806700" algn="l"/>
              </a:tabLst>
            </a:pPr>
            <a:r>
              <a:rPr lang="pt-BR" sz="2000" dirty="0">
                <a:latin typeface="Lucida Console" pitchFamily="49" charset="0"/>
              </a:rPr>
              <a:t>  volatile unsigned int i;</a:t>
            </a:r>
          </a:p>
          <a:p>
            <a:pPr lvl="0">
              <a:tabLst>
                <a:tab pos="2006600" algn="l"/>
                <a:tab pos="2806700" algn="l"/>
              </a:tabLst>
            </a:pPr>
            <a:r>
              <a:rPr lang="pt-BR" sz="2000" dirty="0">
                <a:latin typeface="Lucida Console" pitchFamily="49" charset="0"/>
              </a:rPr>
              <a:t>  </a:t>
            </a:r>
          </a:p>
          <a:p>
            <a:pPr lvl="0">
              <a:tabLst>
                <a:tab pos="2006600" algn="l"/>
                <a:tab pos="2806700" algn="l"/>
              </a:tabLst>
            </a:pPr>
            <a:r>
              <a:rPr lang="pt-BR" sz="2000" dirty="0">
                <a:latin typeface="Lucida Console" pitchFamily="49" charset="0"/>
              </a:rPr>
              <a:t>  i = buff2[0] + buff2[n];</a:t>
            </a:r>
          </a:p>
          <a:p>
            <a:pPr lvl="0">
              <a:tabLst>
                <a:tab pos="2006600" algn="l"/>
                <a:tab pos="2806700" algn="l"/>
              </a:tabLst>
            </a:pPr>
            <a:r>
              <a:rPr lang="pt-BR" sz="2000" dirty="0">
                <a:latin typeface="Lucida Console" pitchFamily="49" charset="0"/>
              </a:rPr>
              <a:t>  i += buff3[n][j];</a:t>
            </a:r>
          </a:p>
          <a:p>
            <a:pPr lvl="0">
              <a:tabLst>
                <a:tab pos="2006600" algn="l"/>
                <a:tab pos="2806700" algn="l"/>
              </a:tabLst>
            </a:pPr>
            <a:r>
              <a:rPr lang="pt-BR" sz="2000" dirty="0">
                <a:latin typeface="Lucida Console" pitchFamily="49" charset="0"/>
              </a:rPr>
              <a:t>	return i;</a:t>
            </a:r>
          </a:p>
          <a:p>
            <a:pPr lvl="0">
              <a:tabLst>
                <a:tab pos="2006600" algn="l"/>
                <a:tab pos="2806700" algn="l"/>
              </a:tabLst>
            </a:pPr>
            <a:r>
              <a:rPr lang="pt-BR" sz="2000" dirty="0">
                <a:latin typeface="Lucida Console" pitchFamily="49" charset="0"/>
              </a:rPr>
              <a:t>}</a:t>
            </a:r>
          </a:p>
        </p:txBody>
      </p:sp>
    </p:spTree>
    <p:extLst>
      <p:ext uri="{BB962C8B-B14F-4D97-AF65-F5344CB8AC3E}">
        <p14:creationId xmlns:p14="http://schemas.microsoft.com/office/powerpoint/2010/main" val="1774860048"/>
      </p:ext>
    </p:extLst>
  </p:cSld>
  <p:clrMapOvr>
    <a:masterClrMapping/>
  </p:clrMapOvr>
  <p:transition>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Accessing 1-D Array Elements</a:t>
            </a:r>
            <a:endParaRPr lang="en-US" dirty="0"/>
          </a:p>
        </p:txBody>
      </p:sp>
      <p:sp>
        <p:nvSpPr>
          <p:cNvPr id="3" name="Content Placeholder 2"/>
          <p:cNvSpPr>
            <a:spLocks noGrp="1"/>
          </p:cNvSpPr>
          <p:nvPr>
            <p:ph idx="1"/>
          </p:nvPr>
        </p:nvSpPr>
        <p:spPr>
          <a:xfrm>
            <a:off x="304681" y="1066800"/>
            <a:ext cx="5179576" cy="5791200"/>
          </a:xfrm>
        </p:spPr>
        <p:txBody>
          <a:bodyPr/>
          <a:lstStyle/>
          <a:p>
            <a:pPr>
              <a:spcBef>
                <a:spcPts val="0"/>
              </a:spcBef>
            </a:pPr>
            <a:r>
              <a:rPr lang="en-US" b="0" dirty="0" smtClean="0"/>
              <a:t>Need to calculate element address: sum of…</a:t>
            </a:r>
          </a:p>
          <a:p>
            <a:pPr lvl="1">
              <a:spcBef>
                <a:spcPts val="0"/>
              </a:spcBef>
            </a:pPr>
            <a:r>
              <a:rPr lang="en-US" dirty="0" smtClean="0"/>
              <a:t>array start address</a:t>
            </a:r>
          </a:p>
          <a:p>
            <a:pPr lvl="1">
              <a:spcBef>
                <a:spcPts val="0"/>
              </a:spcBef>
            </a:pPr>
            <a:r>
              <a:rPr lang="en-US" dirty="0" smtClean="0"/>
              <a:t>offset: index * element size</a:t>
            </a:r>
          </a:p>
          <a:p>
            <a:pPr>
              <a:spcBef>
                <a:spcPts val="0"/>
              </a:spcBef>
            </a:pPr>
            <a:r>
              <a:rPr lang="en-US" b="0" dirty="0" smtClean="0"/>
              <a:t>buff2 is array of unsigned characters</a:t>
            </a:r>
          </a:p>
          <a:p>
            <a:pPr>
              <a:spcBef>
                <a:spcPts val="0"/>
              </a:spcBef>
            </a:pPr>
            <a:endParaRPr lang="en-US" b="0" dirty="0"/>
          </a:p>
          <a:p>
            <a:pPr>
              <a:spcBef>
                <a:spcPts val="0"/>
              </a:spcBef>
            </a:pPr>
            <a:r>
              <a:rPr lang="en-US" b="0" dirty="0" smtClean="0"/>
              <a:t>Move n (argument) from r0 into r2 </a:t>
            </a:r>
          </a:p>
          <a:p>
            <a:pPr>
              <a:spcBef>
                <a:spcPts val="0"/>
              </a:spcBef>
            </a:pPr>
            <a:r>
              <a:rPr lang="en-US" b="0" dirty="0" smtClean="0"/>
              <a:t>Load r3 with pointer to buff2</a:t>
            </a:r>
          </a:p>
          <a:p>
            <a:pPr>
              <a:spcBef>
                <a:spcPts val="0"/>
              </a:spcBef>
            </a:pPr>
            <a:r>
              <a:rPr lang="en-US" b="0" dirty="0" smtClean="0"/>
              <a:t>Load (byte) r3 with first element of buff2</a:t>
            </a:r>
          </a:p>
          <a:p>
            <a:pPr>
              <a:spcBef>
                <a:spcPts val="0"/>
              </a:spcBef>
            </a:pPr>
            <a:r>
              <a:rPr lang="en-US" b="0" dirty="0"/>
              <a:t>Load </a:t>
            </a:r>
            <a:r>
              <a:rPr lang="en-US" b="0" dirty="0" smtClean="0"/>
              <a:t>r4 </a:t>
            </a:r>
            <a:r>
              <a:rPr lang="en-US" b="0" dirty="0"/>
              <a:t>with pointer to </a:t>
            </a:r>
            <a:r>
              <a:rPr lang="en-US" b="0" dirty="0" smtClean="0"/>
              <a:t>buff2</a:t>
            </a:r>
          </a:p>
          <a:p>
            <a:pPr>
              <a:spcBef>
                <a:spcPts val="0"/>
              </a:spcBef>
            </a:pPr>
            <a:r>
              <a:rPr lang="en-US" b="0" dirty="0" smtClean="0"/>
              <a:t>Load (byte) r4 with element at address buff2+r2</a:t>
            </a:r>
          </a:p>
          <a:p>
            <a:pPr lvl="1">
              <a:spcBef>
                <a:spcPts val="0"/>
              </a:spcBef>
            </a:pPr>
            <a:r>
              <a:rPr lang="en-US" dirty="0" smtClean="0"/>
              <a:t>r2</a:t>
            </a:r>
            <a:r>
              <a:rPr lang="en-US" dirty="0"/>
              <a:t> </a:t>
            </a:r>
            <a:r>
              <a:rPr lang="en-US" dirty="0" smtClean="0"/>
              <a:t>holds argument n</a:t>
            </a:r>
          </a:p>
          <a:p>
            <a:pPr>
              <a:spcBef>
                <a:spcPts val="0"/>
              </a:spcBef>
            </a:pPr>
            <a:r>
              <a:rPr lang="en-US" b="0" dirty="0" smtClean="0"/>
              <a:t>Add r3 and r4 to form sum </a:t>
            </a:r>
            <a:endParaRPr lang="en-US" b="0" dirty="0"/>
          </a:p>
          <a:p>
            <a:pPr>
              <a:spcBef>
                <a:spcPts val="0"/>
              </a:spcBef>
            </a:pPr>
            <a:endParaRPr lang="en-US" b="0" dirty="0"/>
          </a:p>
        </p:txBody>
      </p:sp>
      <p:graphicFrame>
        <p:nvGraphicFramePr>
          <p:cNvPr id="5" name="Table 4"/>
          <p:cNvGraphicFramePr>
            <a:graphicFrameLocks noGrp="1"/>
          </p:cNvGraphicFramePr>
          <p:nvPr>
            <p:extLst>
              <p:ext uri="{D42A27DB-BD31-4B8C-83A1-F6EECF244321}">
                <p14:modId xmlns:p14="http://schemas.microsoft.com/office/powerpoint/2010/main" val="2196394212"/>
              </p:ext>
            </p:extLst>
          </p:nvPr>
        </p:nvGraphicFramePr>
        <p:xfrm>
          <a:off x="5788938" y="1143000"/>
          <a:ext cx="4367094" cy="1402080"/>
        </p:xfrm>
        <a:graphic>
          <a:graphicData uri="http://schemas.openxmlformats.org/drawingml/2006/table">
            <a:tbl>
              <a:tblPr firstRow="1" firstCol="1" bandRow="1">
                <a:tableStyleId>{5C22544A-7EE6-4342-B048-85BDC9FD1C3A}</a:tableStyleId>
              </a:tblPr>
              <a:tblGrid>
                <a:gridCol w="2174840"/>
                <a:gridCol w="2192254"/>
              </a:tblGrid>
              <a:tr h="0">
                <a:tc>
                  <a:txBody>
                    <a:bodyPr/>
                    <a:lstStyle/>
                    <a:p>
                      <a:pPr marL="0" marR="0">
                        <a:lnSpc>
                          <a:spcPct val="115000"/>
                        </a:lnSpc>
                        <a:spcBef>
                          <a:spcPts val="0"/>
                        </a:spcBef>
                        <a:spcAft>
                          <a:spcPts val="0"/>
                        </a:spcAft>
                      </a:pPr>
                      <a:r>
                        <a:rPr lang="en-US" sz="2000" dirty="0">
                          <a:solidFill>
                            <a:sysClr val="windowText" lastClr="000000"/>
                          </a:solidFill>
                          <a:effectLst/>
                          <a:latin typeface="Lucida Console" pitchFamily="49" charset="0"/>
                        </a:rPr>
                        <a:t>Address</a:t>
                      </a:r>
                      <a:endParaRPr lang="en-US" sz="200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effectLst/>
                          <a:latin typeface="Lucida Console" pitchFamily="49" charset="0"/>
                        </a:rPr>
                        <a:t>Contents</a:t>
                      </a:r>
                      <a:endParaRPr lang="en-US" sz="200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nSpc>
                          <a:spcPct val="115000"/>
                        </a:lnSpc>
                        <a:spcBef>
                          <a:spcPts val="0"/>
                        </a:spcBef>
                        <a:spcAft>
                          <a:spcPts val="0"/>
                        </a:spcAft>
                      </a:pPr>
                      <a:r>
                        <a:rPr lang="en-US" sz="2000" b="0" dirty="0">
                          <a:solidFill>
                            <a:sysClr val="windowText" lastClr="000000"/>
                          </a:solidFill>
                          <a:effectLst/>
                          <a:latin typeface="Lucida Console" pitchFamily="49" charset="0"/>
                        </a:rPr>
                        <a:t>buff2</a:t>
                      </a:r>
                      <a:endParaRPr lang="en-US" sz="20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effectLst/>
                          <a:latin typeface="Lucida Console" pitchFamily="49" charset="0"/>
                        </a:rPr>
                        <a:t>buff2[0]</a:t>
                      </a:r>
                      <a:endParaRPr lang="en-US" sz="200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nSpc>
                          <a:spcPct val="115000"/>
                        </a:lnSpc>
                        <a:spcBef>
                          <a:spcPts val="0"/>
                        </a:spcBef>
                        <a:spcAft>
                          <a:spcPts val="0"/>
                        </a:spcAft>
                      </a:pPr>
                      <a:r>
                        <a:rPr lang="en-US" sz="2000" b="0" dirty="0">
                          <a:solidFill>
                            <a:sysClr val="windowText" lastClr="000000"/>
                          </a:solidFill>
                          <a:effectLst/>
                          <a:latin typeface="Lucida Console" pitchFamily="49" charset="0"/>
                        </a:rPr>
                        <a:t>buff2 + 1</a:t>
                      </a:r>
                      <a:endParaRPr lang="en-US" sz="20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effectLst/>
                          <a:latin typeface="Lucida Console" pitchFamily="49" charset="0"/>
                        </a:rPr>
                        <a:t>buff2[1]</a:t>
                      </a:r>
                      <a:endParaRPr lang="en-US" sz="200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nSpc>
                          <a:spcPct val="115000"/>
                        </a:lnSpc>
                        <a:spcBef>
                          <a:spcPts val="0"/>
                        </a:spcBef>
                        <a:spcAft>
                          <a:spcPts val="0"/>
                        </a:spcAft>
                      </a:pPr>
                      <a:r>
                        <a:rPr lang="en-US" sz="2000" b="0" dirty="0">
                          <a:solidFill>
                            <a:sysClr val="windowText" lastClr="000000"/>
                          </a:solidFill>
                          <a:effectLst/>
                          <a:latin typeface="Lucida Console" pitchFamily="49" charset="0"/>
                        </a:rPr>
                        <a:t>buff2 + 2</a:t>
                      </a:r>
                      <a:endParaRPr lang="en-US" sz="20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effectLst/>
                          <a:latin typeface="Lucida Console" pitchFamily="49" charset="0"/>
                        </a:rPr>
                        <a:t>buff2[2]</a:t>
                      </a:r>
                      <a:endParaRPr lang="en-US" sz="200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Rectangle 5"/>
          <p:cNvSpPr/>
          <p:nvPr/>
        </p:nvSpPr>
        <p:spPr>
          <a:xfrm>
            <a:off x="5585817" y="2971801"/>
            <a:ext cx="6643239" cy="2862322"/>
          </a:xfrm>
          <a:prstGeom prst="rect">
            <a:avLst/>
          </a:prstGeom>
        </p:spPr>
        <p:txBody>
          <a:bodyPr wrap="square">
            <a:spAutoFit/>
          </a:bodyPr>
          <a:lstStyle/>
          <a:p>
            <a:pPr lvl="0">
              <a:tabLst>
                <a:tab pos="2006600" algn="l"/>
                <a:tab pos="2806700" algn="l"/>
              </a:tabLst>
            </a:pPr>
            <a:r>
              <a:rPr lang="pt-BR" sz="2000" dirty="0">
                <a:latin typeface="Lucida Console" pitchFamily="49" charset="0"/>
              </a:rPr>
              <a:t>00009e  </a:t>
            </a:r>
            <a:r>
              <a:rPr lang="pt-BR" sz="2000" dirty="0" smtClean="0">
                <a:latin typeface="Lucida Console" pitchFamily="49" charset="0"/>
              </a:rPr>
              <a:t>4602	MOV	r2,r0</a:t>
            </a:r>
            <a:endParaRPr lang="pt-BR" sz="2000" dirty="0">
              <a:latin typeface="Lucida Console" pitchFamily="49" charset="0"/>
            </a:endParaRPr>
          </a:p>
          <a:p>
            <a:pPr lvl="0">
              <a:tabLst>
                <a:tab pos="2006600" algn="l"/>
                <a:tab pos="2806700" algn="l"/>
              </a:tabLst>
            </a:pPr>
            <a:r>
              <a:rPr lang="pt-BR" sz="2000" dirty="0" smtClean="0">
                <a:latin typeface="Lucida Console" pitchFamily="49" charset="0"/>
              </a:rPr>
              <a:t>;;;</a:t>
            </a:r>
            <a:r>
              <a:rPr lang="pt-BR" sz="2000" dirty="0">
                <a:latin typeface="Lucida Console" pitchFamily="49" charset="0"/>
              </a:rPr>
              <a:t>76  </a:t>
            </a:r>
            <a:r>
              <a:rPr lang="pt-BR" sz="2000" dirty="0" smtClean="0">
                <a:latin typeface="Lucida Console" pitchFamily="49" charset="0"/>
              </a:rPr>
              <a:t>  i </a:t>
            </a:r>
            <a:r>
              <a:rPr lang="pt-BR" sz="2000" dirty="0">
                <a:latin typeface="Lucida Console" pitchFamily="49" charset="0"/>
              </a:rPr>
              <a:t>= buff2[0] + buff2[n];</a:t>
            </a:r>
          </a:p>
          <a:p>
            <a:pPr lvl="0">
              <a:tabLst>
                <a:tab pos="2006600" algn="l"/>
                <a:tab pos="2806700" algn="l"/>
              </a:tabLst>
            </a:pPr>
            <a:r>
              <a:rPr lang="pt-BR" sz="2000" dirty="0">
                <a:latin typeface="Lucida Console" pitchFamily="49" charset="0"/>
              </a:rPr>
              <a:t>0000a0  </a:t>
            </a:r>
            <a:r>
              <a:rPr lang="pt-BR" sz="2000" dirty="0" smtClean="0">
                <a:latin typeface="Lucida Console" pitchFamily="49" charset="0"/>
              </a:rPr>
              <a:t>4b1b	LDR	r3</a:t>
            </a:r>
            <a:r>
              <a:rPr lang="pt-BR" sz="2000" dirty="0">
                <a:latin typeface="Lucida Console" pitchFamily="49" charset="0"/>
              </a:rPr>
              <a:t>,|L1.272|</a:t>
            </a:r>
          </a:p>
          <a:p>
            <a:pPr lvl="0">
              <a:tabLst>
                <a:tab pos="2006600" algn="l"/>
                <a:tab pos="2806700" algn="l"/>
              </a:tabLst>
            </a:pPr>
            <a:r>
              <a:rPr lang="pt-BR" sz="2000" dirty="0">
                <a:latin typeface="Lucida Console" pitchFamily="49" charset="0"/>
              </a:rPr>
              <a:t>0000a2  </a:t>
            </a:r>
            <a:r>
              <a:rPr lang="pt-BR" sz="2000" dirty="0" smtClean="0">
                <a:latin typeface="Lucida Console" pitchFamily="49" charset="0"/>
              </a:rPr>
              <a:t>781b	LDRB	r3</a:t>
            </a:r>
            <a:r>
              <a:rPr lang="pt-BR" sz="2000" dirty="0">
                <a:latin typeface="Lucida Console" pitchFamily="49" charset="0"/>
              </a:rPr>
              <a:t>,[r3,#0]  ; buff2</a:t>
            </a:r>
          </a:p>
          <a:p>
            <a:pPr lvl="0">
              <a:tabLst>
                <a:tab pos="2006600" algn="l"/>
                <a:tab pos="2806700" algn="l"/>
              </a:tabLst>
            </a:pPr>
            <a:r>
              <a:rPr lang="pt-BR" sz="2000" dirty="0">
                <a:latin typeface="Lucida Console" pitchFamily="49" charset="0"/>
              </a:rPr>
              <a:t>0000a4  </a:t>
            </a:r>
            <a:r>
              <a:rPr lang="pt-BR" sz="2000" dirty="0" smtClean="0">
                <a:latin typeface="Lucida Console" pitchFamily="49" charset="0"/>
              </a:rPr>
              <a:t>4c1a	LDR	r4</a:t>
            </a:r>
            <a:r>
              <a:rPr lang="pt-BR" sz="2000" dirty="0">
                <a:latin typeface="Lucida Console" pitchFamily="49" charset="0"/>
              </a:rPr>
              <a:t>,|L1.272|</a:t>
            </a:r>
          </a:p>
          <a:p>
            <a:pPr lvl="0">
              <a:tabLst>
                <a:tab pos="2006600" algn="l"/>
                <a:tab pos="2806700" algn="l"/>
              </a:tabLst>
            </a:pPr>
            <a:r>
              <a:rPr lang="pt-BR" sz="2000" dirty="0">
                <a:latin typeface="Lucida Console" pitchFamily="49" charset="0"/>
              </a:rPr>
              <a:t>0000a6  5ca4 </a:t>
            </a:r>
            <a:r>
              <a:rPr lang="pt-BR" sz="2000" dirty="0" smtClean="0">
                <a:latin typeface="Lucida Console" pitchFamily="49" charset="0"/>
              </a:rPr>
              <a:t>	LDRB	r4</a:t>
            </a:r>
            <a:r>
              <a:rPr lang="pt-BR" sz="2000" dirty="0">
                <a:latin typeface="Lucida Console" pitchFamily="49" charset="0"/>
              </a:rPr>
              <a:t>,[r4,r2]</a:t>
            </a:r>
          </a:p>
          <a:p>
            <a:pPr lvl="0">
              <a:tabLst>
                <a:tab pos="2006600" algn="l"/>
                <a:tab pos="2806700" algn="l"/>
              </a:tabLst>
            </a:pPr>
            <a:r>
              <a:rPr lang="pt-BR" sz="2000" dirty="0">
                <a:latin typeface="Lucida Console" pitchFamily="49" charset="0"/>
              </a:rPr>
              <a:t>0000a8  1918 </a:t>
            </a:r>
            <a:r>
              <a:rPr lang="pt-BR" sz="2000" dirty="0" smtClean="0">
                <a:latin typeface="Lucida Console" pitchFamily="49" charset="0"/>
              </a:rPr>
              <a:t>	ADDS	r0,r3,r4</a:t>
            </a:r>
          </a:p>
          <a:p>
            <a:pPr lvl="0">
              <a:tabLst>
                <a:tab pos="2006600" algn="l"/>
                <a:tab pos="2806700" algn="l"/>
              </a:tabLst>
            </a:pPr>
            <a:r>
              <a:rPr lang="pt-BR" sz="2000" dirty="0" smtClean="0">
                <a:latin typeface="Lucida Console" pitchFamily="49" charset="0"/>
              </a:rPr>
              <a:t>|L1.272|</a:t>
            </a:r>
            <a:endParaRPr lang="pt-BR" sz="2000" dirty="0">
              <a:latin typeface="Lucida Console" pitchFamily="49" charset="0"/>
            </a:endParaRPr>
          </a:p>
          <a:p>
            <a:pPr lvl="1">
              <a:tabLst>
                <a:tab pos="2006600" algn="l"/>
                <a:tab pos="2806700" algn="l"/>
              </a:tabLst>
            </a:pPr>
            <a:r>
              <a:rPr lang="pt-BR" sz="2000" dirty="0" smtClean="0">
                <a:latin typeface="Lucida Console" pitchFamily="49" charset="0"/>
              </a:rPr>
              <a:t>	DCD	buff2</a:t>
            </a:r>
            <a:endParaRPr lang="pt-BR" sz="2000" dirty="0">
              <a:latin typeface="Lucida Console" pitchFamily="49" charset="0"/>
            </a:endParaRPr>
          </a:p>
        </p:txBody>
      </p:sp>
    </p:spTree>
    <p:extLst>
      <p:ext uri="{BB962C8B-B14F-4D97-AF65-F5344CB8AC3E}">
        <p14:creationId xmlns:p14="http://schemas.microsoft.com/office/powerpoint/2010/main" val="3172415827"/>
      </p:ext>
    </p:extLst>
  </p:cSld>
  <p:clrMapOvr>
    <a:masterClrMapping/>
  </p:clrMapOvr>
  <p:transition>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Accessing 2-D Array Elements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85410069"/>
              </p:ext>
            </p:extLst>
          </p:nvPr>
        </p:nvGraphicFramePr>
        <p:xfrm>
          <a:off x="454819" y="1224674"/>
          <a:ext cx="6195180" cy="5327904"/>
        </p:xfrm>
        <a:graphic>
          <a:graphicData uri="http://schemas.openxmlformats.org/drawingml/2006/table">
            <a:tbl>
              <a:tblPr firstRow="1" firstCol="1" bandRow="1">
                <a:tableStyleId>{5C22544A-7EE6-4342-B048-85BDC9FD1C3A}</a:tableStyleId>
              </a:tblPr>
              <a:tblGrid>
                <a:gridCol w="3097590"/>
                <a:gridCol w="3097590"/>
              </a:tblGrid>
              <a:tr h="230585">
                <a:tc>
                  <a:txBody>
                    <a:bodyPr/>
                    <a:lstStyle/>
                    <a:p>
                      <a:pPr marL="0" marR="0">
                        <a:lnSpc>
                          <a:spcPct val="115000"/>
                        </a:lnSpc>
                        <a:spcBef>
                          <a:spcPts val="0"/>
                        </a:spcBef>
                        <a:spcAft>
                          <a:spcPts val="0"/>
                        </a:spcAft>
                      </a:pPr>
                      <a:r>
                        <a:rPr lang="en-US" sz="1600" b="1" dirty="0">
                          <a:solidFill>
                            <a:sysClr val="windowText" lastClr="000000"/>
                          </a:solidFill>
                          <a:effectLst/>
                          <a:latin typeface="Lucida Console" pitchFamily="49" charset="0"/>
                        </a:rPr>
                        <a:t>Address</a:t>
                      </a:r>
                      <a:endParaRPr lang="en-US" sz="1600" b="1"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1" dirty="0">
                          <a:solidFill>
                            <a:sysClr val="windowText" lastClr="000000"/>
                          </a:solidFill>
                          <a:effectLst/>
                          <a:latin typeface="Lucida Console" pitchFamily="49" charset="0"/>
                        </a:rPr>
                        <a:t>Contents</a:t>
                      </a:r>
                      <a:endParaRPr lang="en-US" sz="1600" b="1"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buff3[0][0]</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buff3+2</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buff3[0][1]</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buff3+3</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r>
              <a:tr h="230585">
                <a:tc gridSpan="2">
                  <a:txBody>
                    <a:bodyPr/>
                    <a:lstStyle/>
                    <a:p>
                      <a:pPr marL="0" marR="0" algn="ctr">
                        <a:lnSpc>
                          <a:spcPct val="115000"/>
                        </a:lnSpc>
                        <a:spcBef>
                          <a:spcPts val="0"/>
                        </a:spcBef>
                        <a:spcAft>
                          <a:spcPts val="0"/>
                        </a:spcAft>
                      </a:pPr>
                      <a:r>
                        <a:rPr lang="en-US" sz="1600" b="0" dirty="0">
                          <a:solidFill>
                            <a:sysClr val="windowText" lastClr="000000"/>
                          </a:solidFill>
                          <a:effectLst/>
                          <a:latin typeface="Lucida Console" pitchFamily="49" charset="0"/>
                        </a:rPr>
                        <a:t>(etc.)</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buff3+10</a:t>
                      </a:r>
                      <a:endParaRPr lang="en-US" sz="1600" b="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buff3[0][5]</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buff3+11</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buff3+12</a:t>
                      </a:r>
                      <a:endParaRPr lang="en-US" sz="1600" b="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buff3[0][6]</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buff3+13</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buff3+14</a:t>
                      </a:r>
                      <a:endParaRPr lang="en-US" sz="1600" b="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buff3[1][0]</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buff3+15</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buff3+16</a:t>
                      </a:r>
                      <a:endParaRPr lang="en-US" sz="1600" b="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buff3[1][1]</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buff3+17</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buff3+18</a:t>
                      </a:r>
                      <a:endParaRPr lang="en-US" sz="1600" b="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buff3[1][2]</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buff3+19</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r>
              <a:tr h="230585">
                <a:tc gridSpan="2">
                  <a:txBody>
                    <a:bodyPr/>
                    <a:lstStyle/>
                    <a:p>
                      <a:pPr marL="0" marR="0" algn="ctr">
                        <a:lnSpc>
                          <a:spcPct val="115000"/>
                        </a:lnSpc>
                        <a:spcBef>
                          <a:spcPts val="0"/>
                        </a:spcBef>
                        <a:spcAft>
                          <a:spcPts val="0"/>
                        </a:spcAft>
                      </a:pPr>
                      <a:r>
                        <a:rPr lang="en-US" sz="1600" b="0" dirty="0">
                          <a:solidFill>
                            <a:sysClr val="windowText" lastClr="000000"/>
                          </a:solidFill>
                          <a:effectLst/>
                          <a:latin typeface="Lucida Console" pitchFamily="49" charset="0"/>
                        </a:rPr>
                        <a:t>(etc.)</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buff3+68</a:t>
                      </a:r>
                      <a:endParaRPr lang="en-US" sz="1600" b="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buff3[4][6]</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buff3+69</a:t>
                      </a:r>
                      <a:endParaRPr lang="en-US" sz="1600" b="0" dirty="0">
                        <a:solidFill>
                          <a:sysClr val="windowText" lastClr="000000"/>
                        </a:solidFill>
                        <a:effectLst/>
                        <a:latin typeface="Lucida Console" pitchFamily="49" charset="0"/>
                        <a:ea typeface="Times New Roman"/>
                        <a:cs typeface="Times New Roman"/>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r>
            </a:tbl>
          </a:graphicData>
        </a:graphic>
      </p:graphicFrame>
      <p:sp>
        <p:nvSpPr>
          <p:cNvPr id="8" name="Text Placeholder 7"/>
          <p:cNvSpPr>
            <a:spLocks noGrp="1"/>
          </p:cNvSpPr>
          <p:nvPr>
            <p:ph type="body" idx="4294967295"/>
          </p:nvPr>
        </p:nvSpPr>
        <p:spPr>
          <a:xfrm>
            <a:off x="7007225" y="1114425"/>
            <a:ext cx="5180013" cy="5743575"/>
          </a:xfrm>
        </p:spPr>
        <p:txBody>
          <a:bodyPr/>
          <a:lstStyle/>
          <a:p>
            <a:r>
              <a:rPr lang="en-US" dirty="0" err="1" smtClean="0"/>
              <a:t>var</a:t>
            </a:r>
            <a:r>
              <a:rPr lang="en-US" dirty="0" smtClean="0"/>
              <a:t>[rows][columns]</a:t>
            </a:r>
          </a:p>
          <a:p>
            <a:r>
              <a:rPr lang="en-US" dirty="0" smtClean="0"/>
              <a:t>Sizes</a:t>
            </a:r>
          </a:p>
          <a:p>
            <a:pPr lvl="1"/>
            <a:r>
              <a:rPr lang="en-US" dirty="0" smtClean="0"/>
              <a:t>Element: 2 bytes</a:t>
            </a:r>
          </a:p>
          <a:p>
            <a:pPr lvl="1"/>
            <a:r>
              <a:rPr lang="en-US" dirty="0" smtClean="0"/>
              <a:t>Row: 7*2 bytes = 14 bytes (0xe)</a:t>
            </a:r>
          </a:p>
          <a:p>
            <a:r>
              <a:rPr lang="en-US" dirty="0" smtClean="0"/>
              <a:t>Offset</a:t>
            </a:r>
            <a:r>
              <a:rPr lang="en-US" baseline="0" dirty="0" smtClean="0"/>
              <a:t> based on row index and column index</a:t>
            </a:r>
          </a:p>
          <a:p>
            <a:pPr lvl="1"/>
            <a:r>
              <a:rPr lang="en-US" dirty="0" smtClean="0"/>
              <a:t>column offset =</a:t>
            </a:r>
            <a:r>
              <a:rPr lang="en-US" baseline="0" dirty="0" smtClean="0"/>
              <a:t> column index * element size</a:t>
            </a:r>
          </a:p>
          <a:p>
            <a:pPr lvl="1"/>
            <a:r>
              <a:rPr lang="en-US" baseline="0" dirty="0" smtClean="0"/>
              <a:t>row offset = row index * row size</a:t>
            </a:r>
            <a:endParaRPr lang="en-US" dirty="0"/>
          </a:p>
        </p:txBody>
      </p:sp>
      <p:sp>
        <p:nvSpPr>
          <p:cNvPr id="7" name="TextBox 6"/>
          <p:cNvSpPr txBox="1"/>
          <p:nvPr/>
        </p:nvSpPr>
        <p:spPr>
          <a:xfrm>
            <a:off x="1828086" y="838200"/>
            <a:ext cx="3570208" cy="400110"/>
          </a:xfrm>
          <a:prstGeom prst="rect">
            <a:avLst/>
          </a:prstGeom>
          <a:noFill/>
        </p:spPr>
        <p:txBody>
          <a:bodyPr wrap="none" rtlCol="0">
            <a:spAutoFit/>
          </a:bodyPr>
          <a:lstStyle/>
          <a:p>
            <a:r>
              <a:rPr lang="en-US" sz="2000" dirty="0" smtClean="0">
                <a:latin typeface="Lucida Console" pitchFamily="49" charset="0"/>
              </a:rPr>
              <a:t>short </a:t>
            </a:r>
            <a:r>
              <a:rPr lang="en-US" sz="2000" dirty="0" err="1" smtClean="0">
                <a:latin typeface="Lucida Console" pitchFamily="49" charset="0"/>
              </a:rPr>
              <a:t>int</a:t>
            </a:r>
            <a:r>
              <a:rPr lang="en-US" sz="2000" dirty="0" smtClean="0">
                <a:latin typeface="Lucida Console" pitchFamily="49" charset="0"/>
              </a:rPr>
              <a:t> </a:t>
            </a:r>
            <a:r>
              <a:rPr lang="en-US" sz="2000" dirty="0">
                <a:latin typeface="Lucida Console" pitchFamily="49" charset="0"/>
              </a:rPr>
              <a:t>buff3[5][7] </a:t>
            </a:r>
          </a:p>
        </p:txBody>
      </p:sp>
    </p:spTree>
    <p:extLst>
      <p:ext uri="{BB962C8B-B14F-4D97-AF65-F5344CB8AC3E}">
        <p14:creationId xmlns:p14="http://schemas.microsoft.com/office/powerpoint/2010/main" val="408700794"/>
      </p:ext>
    </p:extLst>
  </p:cSld>
  <p:clrMapOvr>
    <a:masterClrMapping/>
  </p:clrMapOvr>
  <p:transition>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 to Access 2-D Array </a:t>
            </a:r>
            <a:endParaRPr lang="en-US" dirty="0"/>
          </a:p>
        </p:txBody>
      </p:sp>
      <p:sp>
        <p:nvSpPr>
          <p:cNvPr id="3" name="Content Placeholder 2"/>
          <p:cNvSpPr>
            <a:spLocks noGrp="1"/>
          </p:cNvSpPr>
          <p:nvPr>
            <p:ph idx="1"/>
          </p:nvPr>
        </p:nvSpPr>
        <p:spPr>
          <a:xfrm>
            <a:off x="304681" y="1143000"/>
            <a:ext cx="5281136" cy="5562600"/>
          </a:xfrm>
        </p:spPr>
        <p:txBody>
          <a:bodyPr/>
          <a:lstStyle/>
          <a:p>
            <a:r>
              <a:rPr lang="en-US" b="0" dirty="0" smtClean="0"/>
              <a:t>Load r3 with row size</a:t>
            </a:r>
          </a:p>
          <a:p>
            <a:r>
              <a:rPr lang="en-US" b="0" dirty="0" smtClean="0"/>
              <a:t>Multiply by row number (n, r2) to put row offset in r3</a:t>
            </a:r>
          </a:p>
          <a:p>
            <a:r>
              <a:rPr lang="en-US" b="0" dirty="0" smtClean="0"/>
              <a:t>Load r4 with address of buff3</a:t>
            </a:r>
          </a:p>
          <a:p>
            <a:r>
              <a:rPr lang="en-US" b="0" dirty="0" smtClean="0"/>
              <a:t>Add buff 3 address to row offset in r3</a:t>
            </a:r>
          </a:p>
          <a:p>
            <a:r>
              <a:rPr lang="en-US" b="0" dirty="0" smtClean="0"/>
              <a:t>Shift column number (j, r1) left by one, multiplying by 2 (bytes/element)</a:t>
            </a:r>
          </a:p>
          <a:p>
            <a:r>
              <a:rPr lang="en-US" b="0" dirty="0" smtClean="0"/>
              <a:t>Load (</a:t>
            </a:r>
            <a:r>
              <a:rPr lang="en-US" b="0" dirty="0" err="1" smtClean="0"/>
              <a:t>halfword</a:t>
            </a:r>
            <a:r>
              <a:rPr lang="en-US" b="0" dirty="0" smtClean="0"/>
              <a:t>) r3 with element at address r3+r4 (buff3 + row offset + col. offset)</a:t>
            </a:r>
          </a:p>
          <a:p>
            <a:r>
              <a:rPr lang="en-US" b="0" dirty="0" smtClean="0"/>
              <a:t>Add r3 into variable </a:t>
            </a:r>
            <a:r>
              <a:rPr lang="en-US" b="0" dirty="0" err="1" smtClean="0"/>
              <a:t>i</a:t>
            </a:r>
            <a:r>
              <a:rPr lang="en-US" b="0" dirty="0" smtClean="0"/>
              <a:t> (r0)</a:t>
            </a:r>
          </a:p>
          <a:p>
            <a:endParaRPr lang="en-US" b="0" dirty="0" smtClean="0"/>
          </a:p>
        </p:txBody>
      </p:sp>
      <p:sp>
        <p:nvSpPr>
          <p:cNvPr id="17" name="Rectangle 16"/>
          <p:cNvSpPr/>
          <p:nvPr/>
        </p:nvSpPr>
        <p:spPr>
          <a:xfrm>
            <a:off x="5636419" y="895839"/>
            <a:ext cx="6643239" cy="5632311"/>
          </a:xfrm>
          <a:prstGeom prst="rect">
            <a:avLst/>
          </a:prstGeom>
        </p:spPr>
        <p:txBody>
          <a:bodyPr wrap="square">
            <a:spAutoFit/>
          </a:bodyPr>
          <a:lstStyle/>
          <a:p>
            <a:pPr lvl="0">
              <a:tabLst>
                <a:tab pos="2006600" algn="l"/>
                <a:tab pos="2806700" algn="l"/>
              </a:tabLst>
            </a:pPr>
            <a:r>
              <a:rPr lang="pt-BR" sz="2000" dirty="0">
                <a:latin typeface="Lucida Console" pitchFamily="49" charset="0"/>
              </a:rPr>
              <a:t>;;;77       i += buff3[n][j];</a:t>
            </a:r>
          </a:p>
          <a:p>
            <a:pPr lvl="0">
              <a:tabLst>
                <a:tab pos="2006600" algn="l"/>
                <a:tab pos="2806700" algn="l"/>
              </a:tabLst>
            </a:pPr>
            <a:r>
              <a:rPr lang="pt-BR" sz="2000" dirty="0">
                <a:latin typeface="Lucida Console" pitchFamily="49" charset="0"/>
              </a:rPr>
              <a:t>0000aa  </a:t>
            </a:r>
            <a:r>
              <a:rPr lang="pt-BR" sz="2000" dirty="0" smtClean="0">
                <a:latin typeface="Lucida Console" pitchFamily="49" charset="0"/>
              </a:rPr>
              <a:t>230e	MOVS	r3</a:t>
            </a:r>
            <a:r>
              <a:rPr lang="pt-BR" sz="2000" dirty="0">
                <a:latin typeface="Lucida Console" pitchFamily="49" charset="0"/>
              </a:rPr>
              <a:t>,#0xe</a:t>
            </a:r>
          </a:p>
          <a:p>
            <a:pPr lvl="0">
              <a:tabLst>
                <a:tab pos="2006600" algn="l"/>
                <a:tab pos="2806700" algn="l"/>
              </a:tabLst>
            </a:pPr>
            <a:r>
              <a:rPr lang="pt-BR" sz="2000" dirty="0">
                <a:latin typeface="Lucida Console" pitchFamily="49" charset="0"/>
              </a:rPr>
              <a:t>0000ac  </a:t>
            </a:r>
            <a:r>
              <a:rPr lang="pt-BR" sz="2000" dirty="0" smtClean="0">
                <a:latin typeface="Lucida Console" pitchFamily="49" charset="0"/>
              </a:rPr>
              <a:t>4353	MULS	r3,r2,r3</a:t>
            </a:r>
            <a:endParaRPr lang="pt-BR" sz="2000" dirty="0">
              <a:latin typeface="Lucida Console" pitchFamily="49" charset="0"/>
            </a:endParaRPr>
          </a:p>
          <a:p>
            <a:pPr lvl="0">
              <a:tabLst>
                <a:tab pos="2006600" algn="l"/>
                <a:tab pos="2806700" algn="l"/>
              </a:tabLst>
            </a:pPr>
            <a:endParaRPr lang="pt-BR" sz="2000" dirty="0" smtClean="0">
              <a:latin typeface="Lucida Console" pitchFamily="49" charset="0"/>
            </a:endParaRPr>
          </a:p>
          <a:p>
            <a:pPr lvl="0">
              <a:tabLst>
                <a:tab pos="2006600" algn="l"/>
                <a:tab pos="2806700" algn="l"/>
              </a:tabLst>
            </a:pPr>
            <a:r>
              <a:rPr lang="pt-BR" sz="2000" dirty="0" smtClean="0">
                <a:latin typeface="Lucida Console" pitchFamily="49" charset="0"/>
              </a:rPr>
              <a:t>0000ae  4c19	LDR 	r4</a:t>
            </a:r>
            <a:r>
              <a:rPr lang="pt-BR" sz="2000" dirty="0">
                <a:latin typeface="Lucida Console" pitchFamily="49" charset="0"/>
              </a:rPr>
              <a:t>,|L1.276|</a:t>
            </a:r>
          </a:p>
          <a:p>
            <a:pPr lvl="0">
              <a:tabLst>
                <a:tab pos="2006600" algn="l"/>
                <a:tab pos="2806700" algn="l"/>
              </a:tabLst>
            </a:pPr>
            <a:endParaRPr lang="pt-BR" sz="2000" dirty="0" smtClean="0">
              <a:latin typeface="Lucida Console" pitchFamily="49" charset="0"/>
            </a:endParaRPr>
          </a:p>
          <a:p>
            <a:pPr lvl="0">
              <a:tabLst>
                <a:tab pos="2006600" algn="l"/>
                <a:tab pos="2806700" algn="l"/>
              </a:tabLst>
            </a:pPr>
            <a:r>
              <a:rPr lang="pt-BR" sz="2000" dirty="0" smtClean="0">
                <a:latin typeface="Lucida Console" pitchFamily="49" charset="0"/>
              </a:rPr>
              <a:t>0000b0  191b	ADDS 	r3,r3,r4</a:t>
            </a:r>
            <a:endParaRPr lang="pt-BR" sz="2000" dirty="0">
              <a:latin typeface="Lucida Console" pitchFamily="49" charset="0"/>
            </a:endParaRPr>
          </a:p>
          <a:p>
            <a:pPr lvl="0">
              <a:tabLst>
                <a:tab pos="2006600" algn="l"/>
                <a:tab pos="2806700" algn="l"/>
              </a:tabLst>
            </a:pPr>
            <a:endParaRPr lang="pt-BR" sz="2000" dirty="0" smtClean="0">
              <a:latin typeface="Lucida Console" pitchFamily="49" charset="0"/>
            </a:endParaRPr>
          </a:p>
          <a:p>
            <a:pPr lvl="0">
              <a:tabLst>
                <a:tab pos="2006600" algn="l"/>
                <a:tab pos="2806700" algn="l"/>
              </a:tabLst>
            </a:pPr>
            <a:r>
              <a:rPr lang="pt-BR" sz="2000" dirty="0" smtClean="0">
                <a:latin typeface="Lucida Console" pitchFamily="49" charset="0"/>
              </a:rPr>
              <a:t>0000b2  004c	LSLS	r4,r1</a:t>
            </a:r>
            <a:r>
              <a:rPr lang="pt-BR" sz="2000" dirty="0">
                <a:latin typeface="Lucida Console" pitchFamily="49" charset="0"/>
              </a:rPr>
              <a:t>,#</a:t>
            </a:r>
            <a:r>
              <a:rPr lang="pt-BR" sz="2000" dirty="0" smtClean="0">
                <a:latin typeface="Lucida Console" pitchFamily="49" charset="0"/>
              </a:rPr>
              <a:t>1</a:t>
            </a:r>
          </a:p>
          <a:p>
            <a:pPr lvl="0">
              <a:tabLst>
                <a:tab pos="2006600" algn="l"/>
                <a:tab pos="2806700" algn="l"/>
              </a:tabLst>
            </a:pPr>
            <a:endParaRPr lang="pt-BR" sz="2000" dirty="0" smtClean="0">
              <a:latin typeface="Lucida Console" pitchFamily="49" charset="0"/>
            </a:endParaRPr>
          </a:p>
          <a:p>
            <a:pPr lvl="0">
              <a:tabLst>
                <a:tab pos="2006600" algn="l"/>
                <a:tab pos="2806700" algn="l"/>
              </a:tabLst>
            </a:pPr>
            <a:endParaRPr lang="pt-BR" sz="2000" dirty="0">
              <a:latin typeface="Lucida Console" pitchFamily="49" charset="0"/>
            </a:endParaRPr>
          </a:p>
          <a:p>
            <a:pPr lvl="0">
              <a:tabLst>
                <a:tab pos="2006600" algn="l"/>
                <a:tab pos="2806700" algn="l"/>
              </a:tabLst>
            </a:pPr>
            <a:r>
              <a:rPr lang="pt-BR" sz="2000" dirty="0" smtClean="0">
                <a:latin typeface="Lucida Console" pitchFamily="49" charset="0"/>
              </a:rPr>
              <a:t>0000b4  5b1b	LDRH	r3</a:t>
            </a:r>
            <a:r>
              <a:rPr lang="pt-BR" sz="2000" dirty="0">
                <a:latin typeface="Lucida Console" pitchFamily="49" charset="0"/>
              </a:rPr>
              <a:t>,[r3,r4]</a:t>
            </a:r>
          </a:p>
          <a:p>
            <a:pPr lvl="0">
              <a:tabLst>
                <a:tab pos="2006600" algn="l"/>
                <a:tab pos="2806700" algn="l"/>
              </a:tabLst>
            </a:pPr>
            <a:endParaRPr lang="pt-BR" sz="2000" dirty="0" smtClean="0">
              <a:latin typeface="Lucida Console" pitchFamily="49" charset="0"/>
            </a:endParaRPr>
          </a:p>
          <a:p>
            <a:pPr lvl="0">
              <a:tabLst>
                <a:tab pos="2006600" algn="l"/>
                <a:tab pos="2806700" algn="l"/>
              </a:tabLst>
            </a:pPr>
            <a:endParaRPr lang="pt-BR" sz="2000" dirty="0">
              <a:latin typeface="Lucida Console" pitchFamily="49" charset="0"/>
            </a:endParaRPr>
          </a:p>
          <a:p>
            <a:pPr lvl="0">
              <a:tabLst>
                <a:tab pos="2006600" algn="l"/>
                <a:tab pos="2806700" algn="l"/>
              </a:tabLst>
            </a:pPr>
            <a:r>
              <a:rPr lang="pt-BR" sz="2000" dirty="0" smtClean="0">
                <a:latin typeface="Lucida Console" pitchFamily="49" charset="0"/>
              </a:rPr>
              <a:t>0000b6  1818	ADDS	r0,r3,r0</a:t>
            </a:r>
          </a:p>
          <a:p>
            <a:pPr lvl="0">
              <a:tabLst>
                <a:tab pos="2006600" algn="l"/>
                <a:tab pos="2806700" algn="l"/>
              </a:tabLst>
            </a:pPr>
            <a:endParaRPr lang="pt-BR" sz="2000" dirty="0" smtClean="0">
              <a:latin typeface="Lucida Console" pitchFamily="49" charset="0"/>
            </a:endParaRPr>
          </a:p>
          <a:p>
            <a:pPr lvl="0">
              <a:tabLst>
                <a:tab pos="2006600" algn="l"/>
                <a:tab pos="2806700" algn="l"/>
              </a:tabLst>
            </a:pPr>
            <a:r>
              <a:rPr lang="pt-BR" sz="2000" dirty="0" smtClean="0">
                <a:latin typeface="Lucida Console" pitchFamily="49" charset="0"/>
              </a:rPr>
              <a:t>|L1.276|</a:t>
            </a:r>
            <a:endParaRPr lang="pt-BR" sz="2000" dirty="0">
              <a:latin typeface="Lucida Console" pitchFamily="49" charset="0"/>
            </a:endParaRPr>
          </a:p>
          <a:p>
            <a:pPr lvl="1">
              <a:tabLst>
                <a:tab pos="2006600" algn="l"/>
                <a:tab pos="2806700" algn="l"/>
              </a:tabLst>
            </a:pPr>
            <a:r>
              <a:rPr lang="pt-BR" sz="2000" dirty="0" smtClean="0">
                <a:latin typeface="Lucida Console" pitchFamily="49" charset="0"/>
              </a:rPr>
              <a:t>	DCD	buff3</a:t>
            </a:r>
            <a:endParaRPr lang="pt-BR" sz="2000" dirty="0">
              <a:latin typeface="Lucida Console" pitchFamily="49" charset="0"/>
            </a:endParaRPr>
          </a:p>
        </p:txBody>
      </p:sp>
    </p:spTree>
    <p:extLst>
      <p:ext uri="{BB962C8B-B14F-4D97-AF65-F5344CB8AC3E}">
        <p14:creationId xmlns:p14="http://schemas.microsoft.com/office/powerpoint/2010/main" val="1360185216"/>
      </p:ext>
    </p:extLst>
  </p:cSld>
  <p:clrMapOvr>
    <a:masterClrMapping/>
  </p:clrMapOvr>
  <p:transition>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2708" y="2981326"/>
            <a:ext cx="10359152" cy="1362075"/>
          </a:xfrm>
        </p:spPr>
        <p:txBody>
          <a:bodyPr/>
          <a:lstStyle/>
          <a:p>
            <a:r>
              <a:rPr lang="en-US" dirty="0" smtClean="0"/>
              <a:t>Function Prolog and Epilog</a:t>
            </a:r>
            <a:endParaRPr lang="en-US" dirty="0"/>
          </a:p>
        </p:txBody>
      </p:sp>
    </p:spTree>
    <p:extLst>
      <p:ext uri="{BB962C8B-B14F-4D97-AF65-F5344CB8AC3E}">
        <p14:creationId xmlns:p14="http://schemas.microsoft.com/office/powerpoint/2010/main" val="114799301"/>
      </p:ext>
    </p:extLst>
  </p:cSld>
  <p:clrMapOvr>
    <a:masterClrMapping/>
  </p:clrMapOvr>
  <p:transition>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Prolog and Epilog</a:t>
            </a:r>
            <a:endParaRPr lang="en-US" dirty="0"/>
          </a:p>
        </p:txBody>
      </p:sp>
      <p:sp>
        <p:nvSpPr>
          <p:cNvPr id="3" name="Content Placeholder 2"/>
          <p:cNvSpPr>
            <a:spLocks noGrp="1"/>
          </p:cNvSpPr>
          <p:nvPr>
            <p:ph idx="1"/>
          </p:nvPr>
        </p:nvSpPr>
        <p:spPr>
          <a:xfrm>
            <a:off x="479813" y="1219200"/>
            <a:ext cx="11155973" cy="4900800"/>
          </a:xfrm>
        </p:spPr>
        <p:txBody>
          <a:bodyPr/>
          <a:lstStyle/>
          <a:p>
            <a:r>
              <a:rPr lang="en-US" dirty="0" smtClean="0"/>
              <a:t>A function’s P&amp;E are responsible for creating and destroying its activation record</a:t>
            </a:r>
          </a:p>
          <a:p>
            <a:r>
              <a:rPr lang="en-US" dirty="0" smtClean="0"/>
              <a:t>Remember AAPCS</a:t>
            </a:r>
          </a:p>
          <a:p>
            <a:pPr lvl="1"/>
            <a:r>
              <a:rPr lang="en-US" b="1" dirty="0" smtClean="0"/>
              <a:t>Scratch </a:t>
            </a:r>
            <a:r>
              <a:rPr lang="en-US" dirty="0" smtClean="0"/>
              <a:t>registers r0-r3 are not expected to be preserved upon returning from a called subroutine, can be overwritten</a:t>
            </a:r>
          </a:p>
          <a:p>
            <a:pPr lvl="1"/>
            <a:r>
              <a:rPr lang="en-US" b="1" dirty="0" smtClean="0"/>
              <a:t>Preserved </a:t>
            </a:r>
            <a:r>
              <a:rPr lang="en-US" dirty="0" smtClean="0"/>
              <a:t>(“variable”) registers </a:t>
            </a:r>
            <a:r>
              <a:rPr lang="en-US" dirty="0"/>
              <a:t>r4-r8, </a:t>
            </a:r>
            <a:r>
              <a:rPr lang="en-US" dirty="0" smtClean="0"/>
              <a:t>r10-r11 must have their original values upon returning from a called subroutine</a:t>
            </a:r>
          </a:p>
          <a:p>
            <a:pPr lvl="1"/>
            <a:r>
              <a:rPr lang="en-US" dirty="0" smtClean="0"/>
              <a:t>Prolog must </a:t>
            </a:r>
            <a:r>
              <a:rPr lang="en-US" b="1" dirty="0" smtClean="0"/>
              <a:t>save</a:t>
            </a:r>
            <a:r>
              <a:rPr lang="en-US" dirty="0" smtClean="0"/>
              <a:t> preserved registers on stack</a:t>
            </a:r>
          </a:p>
          <a:p>
            <a:pPr lvl="1"/>
            <a:r>
              <a:rPr lang="en-US" dirty="0" smtClean="0"/>
              <a:t>Epilog must </a:t>
            </a:r>
            <a:r>
              <a:rPr lang="en-US" b="1" dirty="0" smtClean="0"/>
              <a:t>restore </a:t>
            </a:r>
            <a:r>
              <a:rPr lang="en-US" dirty="0" smtClean="0"/>
              <a:t>preserved registers from stack</a:t>
            </a:r>
          </a:p>
          <a:p>
            <a:r>
              <a:rPr lang="en-US" dirty="0" smtClean="0"/>
              <a:t>Prolog also may</a:t>
            </a:r>
          </a:p>
          <a:p>
            <a:pPr lvl="1"/>
            <a:r>
              <a:rPr lang="en-US" dirty="0" smtClean="0"/>
              <a:t>Handle </a:t>
            </a:r>
            <a:r>
              <a:rPr lang="en-US" dirty="0"/>
              <a:t>function arguments</a:t>
            </a:r>
          </a:p>
          <a:p>
            <a:pPr lvl="1"/>
            <a:r>
              <a:rPr lang="en-US" dirty="0" smtClean="0"/>
              <a:t>Allocate </a:t>
            </a:r>
            <a:r>
              <a:rPr lang="en-US" dirty="0"/>
              <a:t>temporary storage space on </a:t>
            </a:r>
            <a:r>
              <a:rPr lang="en-US" dirty="0" smtClean="0"/>
              <a:t>stack (</a:t>
            </a:r>
            <a:r>
              <a:rPr lang="en-US" dirty="0"/>
              <a:t>s</a:t>
            </a:r>
            <a:r>
              <a:rPr lang="en-US" dirty="0" smtClean="0"/>
              <a:t>ubtract from SP)</a:t>
            </a:r>
            <a:endParaRPr lang="en-US" dirty="0"/>
          </a:p>
          <a:p>
            <a:r>
              <a:rPr lang="en-US" sz="1800" dirty="0" smtClean="0"/>
              <a:t> </a:t>
            </a:r>
            <a:r>
              <a:rPr lang="en-US" dirty="0" smtClean="0"/>
              <a:t>Epilog</a:t>
            </a:r>
            <a:endParaRPr lang="en-US" dirty="0"/>
          </a:p>
          <a:p>
            <a:pPr lvl="1"/>
            <a:r>
              <a:rPr lang="en-US" dirty="0" smtClean="0"/>
              <a:t>May </a:t>
            </a:r>
            <a:r>
              <a:rPr lang="en-US" dirty="0" err="1" smtClean="0"/>
              <a:t>deallocate</a:t>
            </a:r>
            <a:r>
              <a:rPr lang="en-US" dirty="0" smtClean="0"/>
              <a:t> </a:t>
            </a:r>
            <a:r>
              <a:rPr lang="en-US" dirty="0"/>
              <a:t>stack </a:t>
            </a:r>
            <a:r>
              <a:rPr lang="en-US" dirty="0" smtClean="0"/>
              <a:t>space (add to SP)</a:t>
            </a:r>
            <a:endParaRPr lang="en-US" dirty="0"/>
          </a:p>
          <a:p>
            <a:pPr lvl="1"/>
            <a:r>
              <a:rPr lang="en-US" dirty="0" smtClean="0"/>
              <a:t>Returns </a:t>
            </a:r>
            <a:r>
              <a:rPr lang="en-US" dirty="0"/>
              <a:t>control to calling function</a:t>
            </a:r>
          </a:p>
          <a:p>
            <a:endParaRPr lang="en-US" dirty="0" smtClean="0"/>
          </a:p>
        </p:txBody>
      </p:sp>
    </p:spTree>
    <p:extLst>
      <p:ext uri="{BB962C8B-B14F-4D97-AF65-F5344CB8AC3E}">
        <p14:creationId xmlns:p14="http://schemas.microsoft.com/office/powerpoint/2010/main" val="3349835394"/>
      </p:ext>
    </p:extLst>
  </p:cSld>
  <p:clrMapOvr>
    <a:masterClrMapping/>
  </p:clrMapOvr>
  <p:transition>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 Address</a:t>
            </a:r>
            <a:endParaRPr lang="en-US" dirty="0"/>
          </a:p>
        </p:txBody>
      </p:sp>
      <p:sp>
        <p:nvSpPr>
          <p:cNvPr id="3" name="Content Placeholder 2"/>
          <p:cNvSpPr>
            <a:spLocks noGrp="1"/>
          </p:cNvSpPr>
          <p:nvPr>
            <p:ph idx="1"/>
          </p:nvPr>
        </p:nvSpPr>
        <p:spPr>
          <a:xfrm>
            <a:off x="479813" y="1143000"/>
            <a:ext cx="11155973" cy="4977000"/>
          </a:xfrm>
        </p:spPr>
        <p:txBody>
          <a:bodyPr/>
          <a:lstStyle/>
          <a:p>
            <a:r>
              <a:rPr lang="en-US" dirty="0" smtClean="0"/>
              <a:t>Return address stored in LR by </a:t>
            </a:r>
            <a:r>
              <a:rPr lang="en-US" dirty="0" err="1" smtClean="0"/>
              <a:t>bl</a:t>
            </a:r>
            <a:r>
              <a:rPr lang="en-US" dirty="0" smtClean="0"/>
              <a:t>, </a:t>
            </a:r>
            <a:r>
              <a:rPr lang="en-US" dirty="0" err="1" smtClean="0"/>
              <a:t>blx</a:t>
            </a:r>
            <a:r>
              <a:rPr lang="en-US" dirty="0" smtClean="0"/>
              <a:t> instructions</a:t>
            </a:r>
          </a:p>
          <a:p>
            <a:endParaRPr lang="en-US" dirty="0" smtClean="0"/>
          </a:p>
          <a:p>
            <a:r>
              <a:rPr lang="en-US" dirty="0" smtClean="0"/>
              <a:t>Consider case where a() calls b() which calls c()</a:t>
            </a:r>
          </a:p>
          <a:p>
            <a:pPr lvl="1"/>
            <a:r>
              <a:rPr lang="en-US" dirty="0" smtClean="0"/>
              <a:t>On entry to b(), LR holds return address in a()</a:t>
            </a:r>
          </a:p>
          <a:p>
            <a:pPr lvl="1"/>
            <a:r>
              <a:rPr lang="en-US" dirty="0" smtClean="0"/>
              <a:t>When b() calls c(), LR will be overwritten with return address in b()</a:t>
            </a:r>
          </a:p>
          <a:p>
            <a:pPr lvl="1"/>
            <a:r>
              <a:rPr lang="en-US" dirty="0" smtClean="0"/>
              <a:t>After c() returns, b() will have lost its return address</a:t>
            </a:r>
          </a:p>
          <a:p>
            <a:endParaRPr lang="en-US" dirty="0" smtClean="0"/>
          </a:p>
          <a:p>
            <a:r>
              <a:rPr lang="en-US" dirty="0" smtClean="0"/>
              <a:t>Does this function call a subroutine?</a:t>
            </a:r>
          </a:p>
          <a:p>
            <a:pPr lvl="1"/>
            <a:r>
              <a:rPr lang="en-US" dirty="0" smtClean="0"/>
              <a:t>Yes: must save and restore LR on stack just like other preserved registers, but LR value is popped into PC rather than LR</a:t>
            </a:r>
          </a:p>
          <a:p>
            <a:pPr lvl="1"/>
            <a:r>
              <a:rPr lang="en-US" dirty="0" smtClean="0"/>
              <a:t>No: don’t need to save or restore LR, as it will not be modified</a:t>
            </a:r>
            <a:endParaRPr lang="en-US" dirty="0"/>
          </a:p>
        </p:txBody>
      </p:sp>
    </p:spTree>
    <p:extLst>
      <p:ext uri="{BB962C8B-B14F-4D97-AF65-F5344CB8AC3E}">
        <p14:creationId xmlns:p14="http://schemas.microsoft.com/office/powerpoint/2010/main" val="2692644937"/>
      </p:ext>
    </p:extLst>
  </p:cSld>
  <p:clrMapOvr>
    <a:masterClrMapping/>
  </p:clrMapOvr>
  <p:transition>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 Prolog and Epilog</a:t>
            </a:r>
            <a:endParaRPr lang="en-US" dirty="0"/>
          </a:p>
        </p:txBody>
      </p:sp>
      <p:sp>
        <p:nvSpPr>
          <p:cNvPr id="3" name="Content Placeholder 2"/>
          <p:cNvSpPr>
            <a:spLocks noGrp="1"/>
          </p:cNvSpPr>
          <p:nvPr>
            <p:ph idx="1"/>
          </p:nvPr>
        </p:nvSpPr>
        <p:spPr>
          <a:xfrm>
            <a:off x="304681" y="1981200"/>
            <a:ext cx="5484257" cy="5334000"/>
          </a:xfrm>
        </p:spPr>
        <p:txBody>
          <a:bodyPr/>
          <a:lstStyle/>
          <a:p>
            <a:r>
              <a:rPr lang="en-US" b="0" dirty="0" smtClean="0"/>
              <a:t>Save r4 (preserved register) and link register (return address)</a:t>
            </a:r>
          </a:p>
          <a:p>
            <a:r>
              <a:rPr lang="en-US" b="0" dirty="0" smtClean="0"/>
              <a:t>Allocate 32 (0x20) bytes on stack for array x by subtracting from SP </a:t>
            </a:r>
          </a:p>
          <a:p>
            <a:r>
              <a:rPr lang="en-US" b="0" dirty="0" smtClean="0"/>
              <a:t>Compute return value, placing in return register r0</a:t>
            </a:r>
          </a:p>
          <a:p>
            <a:endParaRPr lang="en-US" b="0" dirty="0" smtClean="0"/>
          </a:p>
          <a:p>
            <a:r>
              <a:rPr lang="en-US" b="0" dirty="0" err="1" smtClean="0"/>
              <a:t>Deallocate</a:t>
            </a:r>
            <a:r>
              <a:rPr lang="en-US" b="0" dirty="0" smtClean="0"/>
              <a:t> 32 bytes from stack</a:t>
            </a:r>
          </a:p>
          <a:p>
            <a:endParaRPr lang="en-US" b="0" dirty="0" smtClean="0"/>
          </a:p>
          <a:p>
            <a:r>
              <a:rPr lang="en-US" b="0" dirty="0" smtClean="0"/>
              <a:t>Pop r4 (preserved register) and PC (return address)</a:t>
            </a:r>
            <a:endParaRPr lang="en-US" b="0" dirty="0"/>
          </a:p>
        </p:txBody>
      </p:sp>
      <p:sp>
        <p:nvSpPr>
          <p:cNvPr id="6" name="Rectangle 5"/>
          <p:cNvSpPr/>
          <p:nvPr/>
        </p:nvSpPr>
        <p:spPr>
          <a:xfrm>
            <a:off x="5788938" y="990601"/>
            <a:ext cx="6364447" cy="5324535"/>
          </a:xfrm>
          <a:prstGeom prst="rect">
            <a:avLst/>
          </a:prstGeom>
        </p:spPr>
        <p:txBody>
          <a:bodyPr wrap="square">
            <a:spAutoFit/>
          </a:bodyPr>
          <a:lstStyle/>
          <a:p>
            <a:pPr lvl="0">
              <a:tabLst>
                <a:tab pos="2006600" algn="l"/>
                <a:tab pos="2806700" algn="l"/>
              </a:tabLst>
            </a:pPr>
            <a:r>
              <a:rPr lang="en-US" sz="2000" dirty="0">
                <a:latin typeface="Lucida Console" pitchFamily="49" charset="0"/>
              </a:rPr>
              <a:t> fun4 PROC</a:t>
            </a:r>
          </a:p>
          <a:p>
            <a:pPr lvl="0">
              <a:tabLst>
                <a:tab pos="2006600" algn="l"/>
                <a:tab pos="2806700" algn="l"/>
              </a:tabLst>
            </a:pPr>
            <a:r>
              <a:rPr lang="en-US" sz="2000" dirty="0">
                <a:latin typeface="Lucida Console" pitchFamily="49" charset="0"/>
              </a:rPr>
              <a:t>;;;102  </a:t>
            </a:r>
            <a:r>
              <a:rPr lang="en-US" sz="2000" dirty="0" err="1" smtClean="0">
                <a:latin typeface="Lucida Console" pitchFamily="49" charset="0"/>
              </a:rPr>
              <a:t>int</a:t>
            </a:r>
            <a:r>
              <a:rPr lang="en-US" sz="2000" dirty="0" smtClean="0">
                <a:latin typeface="Lucida Console" pitchFamily="49" charset="0"/>
              </a:rPr>
              <a:t> </a:t>
            </a:r>
            <a:r>
              <a:rPr lang="en-US" sz="2000" dirty="0">
                <a:latin typeface="Lucida Console" pitchFamily="49" charset="0"/>
              </a:rPr>
              <a:t>fun4(char a, </a:t>
            </a:r>
            <a:r>
              <a:rPr lang="en-US" sz="2000" dirty="0" err="1">
                <a:latin typeface="Lucida Console" pitchFamily="49" charset="0"/>
              </a:rPr>
              <a:t>int</a:t>
            </a:r>
            <a:r>
              <a:rPr lang="en-US" sz="2000" dirty="0">
                <a:latin typeface="Lucida Console" pitchFamily="49" charset="0"/>
              </a:rPr>
              <a:t> b, char c) {</a:t>
            </a:r>
          </a:p>
          <a:p>
            <a:pPr>
              <a:tabLst>
                <a:tab pos="2006600" algn="l"/>
                <a:tab pos="2806700" algn="l"/>
              </a:tabLst>
            </a:pPr>
            <a:r>
              <a:rPr lang="en-US" sz="2000" dirty="0">
                <a:latin typeface="Lucida Console" pitchFamily="49" charset="0"/>
              </a:rPr>
              <a:t>;;;103    </a:t>
            </a:r>
            <a:r>
              <a:rPr lang="en-US" sz="2000" dirty="0" smtClean="0">
                <a:latin typeface="Lucida Console" pitchFamily="49" charset="0"/>
              </a:rPr>
              <a:t>volatile </a:t>
            </a:r>
            <a:r>
              <a:rPr lang="en-US" sz="2000" dirty="0" err="1">
                <a:latin typeface="Lucida Console" pitchFamily="49" charset="0"/>
              </a:rPr>
              <a:t>int</a:t>
            </a:r>
            <a:r>
              <a:rPr lang="en-US" sz="2000" dirty="0">
                <a:latin typeface="Lucida Console" pitchFamily="49" charset="0"/>
              </a:rPr>
              <a:t> x[8];</a:t>
            </a:r>
          </a:p>
          <a:p>
            <a:pPr lvl="0">
              <a:tabLst>
                <a:tab pos="2006600" algn="l"/>
                <a:tab pos="2806700" algn="l"/>
              </a:tabLst>
            </a:pPr>
            <a:r>
              <a:rPr lang="en-US" sz="2000" dirty="0" smtClean="0">
                <a:latin typeface="Lucida Console" pitchFamily="49" charset="0"/>
              </a:rPr>
              <a:t>00010a  b510	PUSH	{</a:t>
            </a:r>
            <a:r>
              <a:rPr lang="en-US" sz="2000" dirty="0">
                <a:latin typeface="Lucida Console" pitchFamily="49" charset="0"/>
              </a:rPr>
              <a:t>r4,lr}</a:t>
            </a:r>
          </a:p>
          <a:p>
            <a:pPr lvl="0">
              <a:tabLst>
                <a:tab pos="2006600" algn="l"/>
                <a:tab pos="2806700" algn="l"/>
              </a:tabLst>
            </a:pPr>
            <a:endParaRPr lang="en-US" sz="2000" dirty="0" smtClean="0">
              <a:latin typeface="Lucida Console" pitchFamily="49" charset="0"/>
            </a:endParaRPr>
          </a:p>
          <a:p>
            <a:pPr lvl="0">
              <a:tabLst>
                <a:tab pos="2006600" algn="l"/>
                <a:tab pos="2806700" algn="l"/>
              </a:tabLst>
            </a:pPr>
            <a:r>
              <a:rPr lang="en-US" sz="2000" dirty="0" smtClean="0">
                <a:latin typeface="Lucida Console" pitchFamily="49" charset="0"/>
              </a:rPr>
              <a:t>00010c  </a:t>
            </a:r>
            <a:r>
              <a:rPr lang="en-US" sz="2000" dirty="0">
                <a:latin typeface="Lucida Console" pitchFamily="49" charset="0"/>
              </a:rPr>
              <a:t>b088 </a:t>
            </a:r>
            <a:r>
              <a:rPr lang="en-US" sz="2000" dirty="0" smtClean="0">
                <a:latin typeface="Lucida Console" pitchFamily="49" charset="0"/>
              </a:rPr>
              <a:t>	SUB  	sp,sp</a:t>
            </a:r>
            <a:r>
              <a:rPr lang="en-US" sz="2000" dirty="0">
                <a:latin typeface="Lucida Console" pitchFamily="49" charset="0"/>
              </a:rPr>
              <a:t>,#0x20</a:t>
            </a:r>
          </a:p>
          <a:p>
            <a:pPr lvl="0">
              <a:tabLst>
                <a:tab pos="2006600" algn="l"/>
                <a:tab pos="2806700" algn="l"/>
              </a:tabLst>
            </a:pPr>
            <a:r>
              <a:rPr lang="pt-BR" sz="2000" dirty="0" smtClean="0">
                <a:latin typeface="Lucida Console" pitchFamily="49" charset="0"/>
              </a:rPr>
              <a:t>...</a:t>
            </a:r>
          </a:p>
          <a:p>
            <a:pPr lvl="0">
              <a:tabLst>
                <a:tab pos="2006600" algn="l"/>
                <a:tab pos="2806700" algn="l"/>
              </a:tabLst>
            </a:pPr>
            <a:endParaRPr lang="pt-BR" sz="2000" dirty="0" smtClean="0">
              <a:latin typeface="Lucida Console" pitchFamily="49" charset="0"/>
            </a:endParaRPr>
          </a:p>
          <a:p>
            <a:pPr lvl="0">
              <a:tabLst>
                <a:tab pos="2006600" algn="l"/>
                <a:tab pos="2806700" algn="l"/>
              </a:tabLst>
            </a:pPr>
            <a:r>
              <a:rPr lang="pt-BR" sz="2000" dirty="0" smtClean="0">
                <a:latin typeface="Lucida Console" pitchFamily="49" charset="0"/>
              </a:rPr>
              <a:t>;;;</a:t>
            </a:r>
            <a:r>
              <a:rPr lang="pt-BR" sz="2000" dirty="0">
                <a:latin typeface="Lucida Console" pitchFamily="49" charset="0"/>
              </a:rPr>
              <a:t>106    	return a+b+c;</a:t>
            </a:r>
          </a:p>
          <a:p>
            <a:pPr lvl="0">
              <a:tabLst>
                <a:tab pos="2006600" algn="l"/>
                <a:tab pos="2806700" algn="l"/>
              </a:tabLst>
            </a:pPr>
            <a:r>
              <a:rPr lang="pt-BR" sz="2000" dirty="0">
                <a:latin typeface="Lucida Console" pitchFamily="49" charset="0"/>
              </a:rPr>
              <a:t>00011c  1858 </a:t>
            </a:r>
            <a:r>
              <a:rPr lang="pt-BR" sz="2000" dirty="0" smtClean="0">
                <a:latin typeface="Lucida Console" pitchFamily="49" charset="0"/>
              </a:rPr>
              <a:t>	ADDS 	r0,r3,r1</a:t>
            </a:r>
            <a:endParaRPr lang="pt-BR" sz="2000" dirty="0">
              <a:latin typeface="Lucida Console" pitchFamily="49" charset="0"/>
            </a:endParaRPr>
          </a:p>
          <a:p>
            <a:pPr lvl="0">
              <a:tabLst>
                <a:tab pos="2006600" algn="l"/>
                <a:tab pos="2806700" algn="l"/>
              </a:tabLst>
            </a:pPr>
            <a:r>
              <a:rPr lang="pt-BR" sz="2000" dirty="0">
                <a:latin typeface="Lucida Console" pitchFamily="49" charset="0"/>
              </a:rPr>
              <a:t>00011e  1880 </a:t>
            </a:r>
            <a:r>
              <a:rPr lang="pt-BR" sz="2000" dirty="0" smtClean="0">
                <a:latin typeface="Lucida Console" pitchFamily="49" charset="0"/>
              </a:rPr>
              <a:t>	ADDS 	r0,r0,r2</a:t>
            </a:r>
            <a:endParaRPr lang="pt-BR" sz="2000" dirty="0">
              <a:latin typeface="Lucida Console" pitchFamily="49" charset="0"/>
            </a:endParaRPr>
          </a:p>
          <a:p>
            <a:pPr lvl="0">
              <a:tabLst>
                <a:tab pos="2006600" algn="l"/>
                <a:tab pos="2806700" algn="l"/>
              </a:tabLst>
            </a:pPr>
            <a:r>
              <a:rPr lang="pt-BR" sz="2000" dirty="0">
                <a:latin typeface="Lucida Console" pitchFamily="49" charset="0"/>
              </a:rPr>
              <a:t>;;;107    }</a:t>
            </a:r>
          </a:p>
          <a:p>
            <a:pPr lvl="0">
              <a:tabLst>
                <a:tab pos="2006600" algn="l"/>
                <a:tab pos="2806700" algn="l"/>
              </a:tabLst>
            </a:pPr>
            <a:r>
              <a:rPr lang="pt-BR" sz="2000" dirty="0">
                <a:latin typeface="Lucida Console" pitchFamily="49" charset="0"/>
              </a:rPr>
              <a:t>000120  b008 </a:t>
            </a:r>
            <a:r>
              <a:rPr lang="pt-BR" sz="2000" dirty="0" smtClean="0">
                <a:latin typeface="Lucida Console" pitchFamily="49" charset="0"/>
              </a:rPr>
              <a:t>	ADD  	sp,sp</a:t>
            </a:r>
            <a:r>
              <a:rPr lang="pt-BR" sz="2000" dirty="0">
                <a:latin typeface="Lucida Console" pitchFamily="49" charset="0"/>
              </a:rPr>
              <a:t>,#0x20</a:t>
            </a:r>
          </a:p>
          <a:p>
            <a:pPr lvl="0">
              <a:tabLst>
                <a:tab pos="2006600" algn="l"/>
                <a:tab pos="2806700" algn="l"/>
              </a:tabLst>
            </a:pPr>
            <a:endParaRPr lang="pt-BR" sz="2000" dirty="0" smtClean="0">
              <a:latin typeface="Lucida Console" pitchFamily="49" charset="0"/>
            </a:endParaRPr>
          </a:p>
          <a:p>
            <a:pPr lvl="0">
              <a:tabLst>
                <a:tab pos="2006600" algn="l"/>
                <a:tab pos="2806700" algn="l"/>
              </a:tabLst>
            </a:pPr>
            <a:r>
              <a:rPr lang="pt-BR" sz="2000" dirty="0" smtClean="0">
                <a:latin typeface="Lucida Console" pitchFamily="49" charset="0"/>
              </a:rPr>
              <a:t>000122  </a:t>
            </a:r>
            <a:r>
              <a:rPr lang="pt-BR" sz="2000" dirty="0">
                <a:latin typeface="Lucida Console" pitchFamily="49" charset="0"/>
              </a:rPr>
              <a:t>bd10 </a:t>
            </a:r>
            <a:r>
              <a:rPr lang="pt-BR" sz="2000" dirty="0" smtClean="0">
                <a:latin typeface="Lucida Console" pitchFamily="49" charset="0"/>
              </a:rPr>
              <a:t>	POP  	{</a:t>
            </a:r>
            <a:r>
              <a:rPr lang="pt-BR" sz="2000" dirty="0">
                <a:latin typeface="Lucida Console" pitchFamily="49" charset="0"/>
              </a:rPr>
              <a:t>r4,pc}</a:t>
            </a:r>
          </a:p>
          <a:p>
            <a:pPr lvl="0">
              <a:tabLst>
                <a:tab pos="2006600" algn="l"/>
                <a:tab pos="2806700" algn="l"/>
              </a:tabLst>
            </a:pPr>
            <a:r>
              <a:rPr lang="pt-BR" sz="2000" dirty="0">
                <a:latin typeface="Lucida Console" pitchFamily="49" charset="0"/>
              </a:rPr>
              <a:t>             </a:t>
            </a:r>
            <a:r>
              <a:rPr lang="pt-BR" sz="2000" dirty="0" smtClean="0">
                <a:latin typeface="Lucida Console" pitchFamily="49" charset="0"/>
              </a:rPr>
              <a:t>	ENDP</a:t>
            </a:r>
            <a:endParaRPr lang="pt-BR" sz="2000" dirty="0">
              <a:latin typeface="Lucida Console" pitchFamily="49" charset="0"/>
            </a:endParaRPr>
          </a:p>
        </p:txBody>
      </p:sp>
    </p:spTree>
    <p:extLst>
      <p:ext uri="{BB962C8B-B14F-4D97-AF65-F5344CB8AC3E}">
        <p14:creationId xmlns:p14="http://schemas.microsoft.com/office/powerpoint/2010/main" val="3971284727"/>
      </p:ext>
    </p:extLst>
  </p:cSld>
  <p:clrMapOvr>
    <a:masterClrMapping/>
  </p:clrMapOvr>
  <p:transition>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Activation Record Creation by Prolog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9655319"/>
              </p:ext>
            </p:extLst>
          </p:nvPr>
        </p:nvGraphicFramePr>
        <p:xfrm>
          <a:off x="304681" y="990600"/>
          <a:ext cx="11882557" cy="4968240"/>
        </p:xfrm>
        <a:graphic>
          <a:graphicData uri="http://schemas.openxmlformats.org/drawingml/2006/table">
            <a:tbl>
              <a:tblPr firstRow="1" bandRow="1">
                <a:tableStyleId>{C083E6E3-FA7D-4D7B-A595-EF9225AFEA82}</a:tableStyleId>
              </a:tblPr>
              <a:tblGrid>
                <a:gridCol w="1929646"/>
                <a:gridCol w="2877197"/>
                <a:gridCol w="3076245"/>
                <a:gridCol w="3999469"/>
              </a:tblGrid>
              <a:tr h="370840">
                <a:tc>
                  <a:txBody>
                    <a:bodyPr/>
                    <a:lstStyle/>
                    <a:p>
                      <a:r>
                        <a:rPr lang="en-US" sz="2000" b="0" dirty="0" smtClean="0">
                          <a:latin typeface="Arial" pitchFamily="34" charset="0"/>
                          <a:cs typeface="Arial" pitchFamily="34" charset="0"/>
                        </a:rPr>
                        <a:t>Smaller address</a:t>
                      </a:r>
                      <a:endParaRPr lang="en-US" sz="2000" b="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smtClean="0">
                          <a:latin typeface="Arial" pitchFamily="34" charset="0"/>
                          <a:cs typeface="Arial" pitchFamily="34" charset="0"/>
                        </a:rPr>
                        <a:t>space for x[0]</a:t>
                      </a:r>
                      <a:endParaRPr lang="en-US" sz="2000" b="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8">
                  <a:txBody>
                    <a:bodyPr/>
                    <a:lstStyle/>
                    <a:p>
                      <a:r>
                        <a:rPr lang="en-US" sz="2000" b="0" dirty="0" smtClean="0">
                          <a:latin typeface="Arial" pitchFamily="34" charset="0"/>
                          <a:cs typeface="Arial" pitchFamily="34" charset="0"/>
                        </a:rPr>
                        <a:t>Array x</a:t>
                      </a:r>
                      <a:endParaRPr lang="en-US" sz="2000" b="0" dirty="0">
                        <a:latin typeface="Arial" pitchFamily="34" charset="0"/>
                        <a:cs typeface="Arial" pitchFamily="34" charset="0"/>
                      </a:endParaRPr>
                    </a:p>
                  </a:txBody>
                  <a:tcPr marL="121872" marR="121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smtClean="0">
                          <a:latin typeface="Arial" pitchFamily="34" charset="0"/>
                          <a:cs typeface="Arial" pitchFamily="34" charset="0"/>
                        </a:rPr>
                        <a:t>&lt;- 3. SP after sub sp,sp,#0x20 </a:t>
                      </a:r>
                      <a:endParaRPr lang="en-US" sz="2000" b="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space for x[1]</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space for x[2]</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space for x[3]</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space for x[4]</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space for x[5]</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space for x[6]</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space for x[7]</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Arial" pitchFamily="34" charset="0"/>
                          <a:cs typeface="Arial" pitchFamily="34" charset="0"/>
                        </a:rPr>
                        <a:t>r4</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Arial" pitchFamily="34" charset="0"/>
                          <a:cs typeface="Arial" pitchFamily="34" charset="0"/>
                        </a:rPr>
                        <a:t>Preserved</a:t>
                      </a:r>
                      <a:r>
                        <a:rPr lang="en-US" sz="2000" baseline="0" dirty="0" smtClean="0">
                          <a:latin typeface="Arial" pitchFamily="34" charset="0"/>
                          <a:cs typeface="Arial" pitchFamily="34" charset="0"/>
                        </a:rPr>
                        <a:t> register</a:t>
                      </a:r>
                      <a:endParaRPr lang="en-US" sz="2000" dirty="0" smtClean="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itchFamily="34" charset="0"/>
                          <a:cs typeface="Arial" pitchFamily="34" charset="0"/>
                        </a:rPr>
                        <a:t>&lt;-</a:t>
                      </a:r>
                      <a:r>
                        <a:rPr lang="en-US" sz="2000" baseline="0" dirty="0" smtClean="0">
                          <a:latin typeface="Arial" pitchFamily="34" charset="0"/>
                          <a:cs typeface="Arial" pitchFamily="34" charset="0"/>
                        </a:rPr>
                        <a:t> 2. SP after push {r4,lr}</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r>
                        <a:rPr lang="en-US" sz="2000" dirty="0" err="1" smtClean="0">
                          <a:latin typeface="Arial" pitchFamily="34" charset="0"/>
                          <a:cs typeface="Arial" pitchFamily="34" charset="0"/>
                        </a:rPr>
                        <a:t>lr</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Arial" pitchFamily="34" charset="0"/>
                          <a:cs typeface="Arial" pitchFamily="34" charset="0"/>
                        </a:rPr>
                        <a:t>Return address</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0840">
                <a:tc>
                  <a:txBody>
                    <a:bodyPr/>
                    <a:lstStyle/>
                    <a:p>
                      <a:r>
                        <a:rPr lang="en-US" sz="2000" dirty="0" smtClean="0">
                          <a:latin typeface="Arial" pitchFamily="34" charset="0"/>
                          <a:cs typeface="Arial" pitchFamily="34" charset="0"/>
                        </a:rPr>
                        <a:t>Larger address</a:t>
                      </a:r>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itchFamily="34" charset="0"/>
                          <a:cs typeface="Arial" pitchFamily="34" charset="0"/>
                        </a:rPr>
                        <a:t>Caller’s stack frame</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itchFamily="34" charset="0"/>
                          <a:cs typeface="Arial" pitchFamily="34" charset="0"/>
                        </a:rPr>
                        <a:t>&lt;-</a:t>
                      </a:r>
                      <a:r>
                        <a:rPr lang="en-US" sz="2000" baseline="0" dirty="0" smtClean="0">
                          <a:latin typeface="Arial" pitchFamily="34" charset="0"/>
                          <a:cs typeface="Arial" pitchFamily="34" charset="0"/>
                        </a:rPr>
                        <a:t> 1. SP on entry to function, before push {r4,lr}</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744191899"/>
      </p:ext>
    </p:extLst>
  </p:cSld>
  <p:clrMapOvr>
    <a:masterClrMapping/>
  </p:clrMapOvr>
  <p:transition>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Activation Record Destruction by Epilog</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364846566"/>
              </p:ext>
            </p:extLst>
          </p:nvPr>
        </p:nvGraphicFramePr>
        <p:xfrm>
          <a:off x="304681" y="990600"/>
          <a:ext cx="11882557" cy="4968240"/>
        </p:xfrm>
        <a:graphic>
          <a:graphicData uri="http://schemas.openxmlformats.org/drawingml/2006/table">
            <a:tbl>
              <a:tblPr firstRow="1" bandRow="1">
                <a:tableStyleId>{C083E6E3-FA7D-4D7B-A595-EF9225AFEA82}</a:tableStyleId>
              </a:tblPr>
              <a:tblGrid>
                <a:gridCol w="1929646"/>
                <a:gridCol w="2877197"/>
                <a:gridCol w="3076245"/>
                <a:gridCol w="3999469"/>
              </a:tblGrid>
              <a:tr h="370840">
                <a:tc>
                  <a:txBody>
                    <a:bodyPr/>
                    <a:lstStyle/>
                    <a:p>
                      <a:r>
                        <a:rPr lang="en-US" sz="2000" b="0" dirty="0" smtClean="0">
                          <a:latin typeface="Arial" pitchFamily="34" charset="0"/>
                          <a:cs typeface="Arial" pitchFamily="34" charset="0"/>
                        </a:rPr>
                        <a:t>Smaller address</a:t>
                      </a:r>
                      <a:endParaRPr lang="en-US" sz="2000" b="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smtClean="0">
                          <a:latin typeface="Arial" pitchFamily="34" charset="0"/>
                          <a:cs typeface="Arial" pitchFamily="34" charset="0"/>
                        </a:rPr>
                        <a:t>space for x[0]</a:t>
                      </a:r>
                      <a:endParaRPr lang="en-US" sz="2000" b="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8">
                  <a:txBody>
                    <a:bodyPr/>
                    <a:lstStyle/>
                    <a:p>
                      <a:r>
                        <a:rPr lang="en-US" sz="2000" b="0" dirty="0" smtClean="0">
                          <a:latin typeface="Arial" pitchFamily="34" charset="0"/>
                          <a:cs typeface="Arial" pitchFamily="34" charset="0"/>
                        </a:rPr>
                        <a:t>Array x</a:t>
                      </a:r>
                      <a:endParaRPr lang="en-US" sz="2000" b="0" dirty="0">
                        <a:latin typeface="Arial" pitchFamily="34" charset="0"/>
                        <a:cs typeface="Arial" pitchFamily="34" charset="0"/>
                      </a:endParaRPr>
                    </a:p>
                  </a:txBody>
                  <a:tcPr marL="121872" marR="1218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smtClean="0">
                          <a:latin typeface="Arial" pitchFamily="34" charset="0"/>
                          <a:cs typeface="Arial" pitchFamily="34" charset="0"/>
                        </a:rPr>
                        <a:t>&lt;- 1. SP before add sp,sp,#0x20 </a:t>
                      </a:r>
                      <a:endParaRPr lang="en-US" sz="2000" b="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space for x[1]</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space for x[2]</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space for x[3]</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space for x[4]</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space for x[5]</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space for x[6]</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space for x[7]</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latin typeface="Arial" pitchFamily="34" charset="0"/>
                          <a:cs typeface="Arial" pitchFamily="34" charset="0"/>
                        </a:rPr>
                        <a:t>r4</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Arial" pitchFamily="34" charset="0"/>
                          <a:cs typeface="Arial" pitchFamily="34" charset="0"/>
                        </a:rPr>
                        <a:t>Preserved</a:t>
                      </a:r>
                      <a:r>
                        <a:rPr lang="en-US" sz="2000" baseline="0" dirty="0" smtClean="0">
                          <a:latin typeface="Arial" pitchFamily="34" charset="0"/>
                          <a:cs typeface="Arial" pitchFamily="34" charset="0"/>
                        </a:rPr>
                        <a:t> register</a:t>
                      </a:r>
                      <a:endParaRPr lang="en-US" sz="2000" dirty="0" smtClean="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itchFamily="34" charset="0"/>
                          <a:cs typeface="Arial" pitchFamily="34" charset="0"/>
                        </a:rPr>
                        <a:t>&lt;-</a:t>
                      </a:r>
                      <a:r>
                        <a:rPr lang="en-US" sz="2000" baseline="0" dirty="0" smtClean="0">
                          <a:latin typeface="Arial" pitchFamily="34" charset="0"/>
                          <a:cs typeface="Arial" pitchFamily="34" charset="0"/>
                        </a:rPr>
                        <a:t> 2. SP after add sp,sp,#0x20</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r>
                        <a:rPr lang="en-US" sz="2000" dirty="0" err="1" smtClean="0">
                          <a:latin typeface="Arial" pitchFamily="34" charset="0"/>
                          <a:cs typeface="Arial" pitchFamily="34" charset="0"/>
                        </a:rPr>
                        <a:t>lr</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Arial" pitchFamily="34" charset="0"/>
                          <a:cs typeface="Arial" pitchFamily="34" charset="0"/>
                        </a:rPr>
                        <a:t>Return address</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0840">
                <a:tc>
                  <a:txBody>
                    <a:bodyPr/>
                    <a:lstStyle/>
                    <a:p>
                      <a:r>
                        <a:rPr lang="en-US" sz="2000" dirty="0" smtClean="0">
                          <a:latin typeface="Arial" pitchFamily="34" charset="0"/>
                          <a:cs typeface="Arial" pitchFamily="34" charset="0"/>
                        </a:rPr>
                        <a:t>Larger address</a:t>
                      </a:r>
                      <a:endParaRPr lang="en-US" sz="2000" dirty="0">
                        <a:latin typeface="Arial" pitchFamily="34" charset="0"/>
                        <a:cs typeface="Arial" pitchFamily="34" charset="0"/>
                      </a:endParaRPr>
                    </a:p>
                  </a:txBody>
                  <a:tcPr marL="121872" marR="12187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itchFamily="34" charset="0"/>
                          <a:cs typeface="Arial" pitchFamily="34" charset="0"/>
                        </a:rPr>
                        <a:t>Caller’s stack frame</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itchFamily="34" charset="0"/>
                          <a:cs typeface="Arial" pitchFamily="34" charset="0"/>
                        </a:rPr>
                        <a:t>&lt;-</a:t>
                      </a:r>
                      <a:r>
                        <a:rPr lang="en-US" sz="2000" baseline="0" dirty="0" smtClean="0">
                          <a:latin typeface="Arial" pitchFamily="34" charset="0"/>
                          <a:cs typeface="Arial" pitchFamily="34" charset="0"/>
                        </a:rPr>
                        <a:t> 3. SP after pop {r4,pc}</a:t>
                      </a:r>
                      <a:endParaRPr lang="en-US" sz="2000" dirty="0">
                        <a:latin typeface="Arial" pitchFamily="34" charset="0"/>
                        <a:cs typeface="Arial" pitchFamily="34" charset="0"/>
                      </a:endParaRPr>
                    </a:p>
                  </a:txBody>
                  <a:tcPr marL="121872" marR="12187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04792871"/>
      </p:ext>
    </p:extLst>
  </p:cSld>
  <p:clrMapOvr>
    <a:masterClrMapping/>
  </p:clrMapOvr>
  <p:transition>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Processor’s World</a:t>
            </a:r>
          </a:p>
        </p:txBody>
      </p:sp>
      <p:sp>
        <p:nvSpPr>
          <p:cNvPr id="10243" name="Content Placeholder 2"/>
          <p:cNvSpPr>
            <a:spLocks noGrp="1"/>
          </p:cNvSpPr>
          <p:nvPr>
            <p:ph idx="1"/>
          </p:nvPr>
        </p:nvSpPr>
        <p:spPr>
          <a:xfrm>
            <a:off x="406241" y="1066800"/>
            <a:ext cx="4367094" cy="5334000"/>
          </a:xfrm>
        </p:spPr>
        <p:txBody>
          <a:bodyPr/>
          <a:lstStyle/>
          <a:p>
            <a:r>
              <a:rPr lang="en-US" dirty="0" smtClean="0"/>
              <a:t>Data types</a:t>
            </a:r>
          </a:p>
          <a:p>
            <a:pPr lvl="1"/>
            <a:r>
              <a:rPr lang="en-US" dirty="0" smtClean="0"/>
              <a:t>Integers</a:t>
            </a:r>
          </a:p>
          <a:p>
            <a:pPr lvl="1"/>
            <a:r>
              <a:rPr lang="en-US" dirty="0" smtClean="0"/>
              <a:t>More if you’re lucky!</a:t>
            </a:r>
          </a:p>
          <a:p>
            <a:endParaRPr lang="en-US" dirty="0" smtClean="0"/>
          </a:p>
          <a:p>
            <a:r>
              <a:rPr lang="en-US" dirty="0" smtClean="0"/>
              <a:t>Instructions</a:t>
            </a:r>
          </a:p>
          <a:p>
            <a:pPr lvl="1"/>
            <a:r>
              <a:rPr lang="en-US" dirty="0" smtClean="0"/>
              <a:t>Math: +, -, *</a:t>
            </a:r>
          </a:p>
          <a:p>
            <a:pPr lvl="1"/>
            <a:r>
              <a:rPr lang="en-US" dirty="0" smtClean="0"/>
              <a:t>Logic: and, or</a:t>
            </a:r>
          </a:p>
          <a:p>
            <a:pPr lvl="1"/>
            <a:r>
              <a:rPr lang="en-US" dirty="0" smtClean="0"/>
              <a:t>Shift, rotate</a:t>
            </a:r>
          </a:p>
          <a:p>
            <a:pPr lvl="1"/>
            <a:r>
              <a:rPr lang="en-US" dirty="0" smtClean="0"/>
              <a:t>Move, swap</a:t>
            </a:r>
          </a:p>
          <a:p>
            <a:pPr lvl="1"/>
            <a:r>
              <a:rPr lang="en-US" dirty="0" smtClean="0"/>
              <a:t>Compare</a:t>
            </a:r>
          </a:p>
          <a:p>
            <a:pPr lvl="1"/>
            <a:r>
              <a:rPr lang="en-US" dirty="0"/>
              <a:t>J</a:t>
            </a:r>
            <a:r>
              <a:rPr lang="en-US" dirty="0" smtClean="0"/>
              <a:t>ump, branch</a:t>
            </a:r>
          </a:p>
        </p:txBody>
      </p:sp>
      <p:graphicFrame>
        <p:nvGraphicFramePr>
          <p:cNvPr id="4" name="Table 3"/>
          <p:cNvGraphicFramePr>
            <a:graphicFrameLocks noGrp="1"/>
          </p:cNvGraphicFramePr>
          <p:nvPr>
            <p:extLst>
              <p:ext uri="{D42A27DB-BD31-4B8C-83A1-F6EECF244321}">
                <p14:modId xmlns:p14="http://schemas.microsoft.com/office/powerpoint/2010/main" val="3097866397"/>
              </p:ext>
            </p:extLst>
          </p:nvPr>
        </p:nvGraphicFramePr>
        <p:xfrm>
          <a:off x="5078016" y="1066800"/>
          <a:ext cx="6804544" cy="5029200"/>
        </p:xfrm>
        <a:graphic>
          <a:graphicData uri="http://schemas.openxmlformats.org/drawingml/2006/table">
            <a:tbl>
              <a:tblPr firstRow="1" bandRow="1">
                <a:tableStyleId>{5940675A-B579-460E-94D1-54222C63F5DA}</a:tableStyleId>
              </a:tblPr>
              <a:tblGrid>
                <a:gridCol w="850568"/>
                <a:gridCol w="850568"/>
                <a:gridCol w="850568"/>
                <a:gridCol w="850568"/>
                <a:gridCol w="850568"/>
                <a:gridCol w="850568"/>
                <a:gridCol w="850568"/>
                <a:gridCol w="850568"/>
              </a:tblGrid>
              <a:tr h="628650">
                <a:tc>
                  <a:txBody>
                    <a:bodyPr/>
                    <a:lstStyle/>
                    <a:p>
                      <a:pPr algn="ctr"/>
                      <a:r>
                        <a:rPr lang="en-US" dirty="0" smtClean="0">
                          <a:ln>
                            <a:noFill/>
                          </a:ln>
                          <a:solidFill>
                            <a:srgbClr val="000000"/>
                          </a:solidFill>
                          <a:latin typeface="Lucida Console" panose="020B0609040504020204" pitchFamily="49" charset="0"/>
                        </a:rPr>
                        <a:t>23</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251</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151</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11</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3</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a:t>
                      </a:r>
                      <a:endParaRPr lang="en-US" dirty="0">
                        <a:ln>
                          <a:noFill/>
                        </a:ln>
                        <a:solidFill>
                          <a:srgbClr val="000000"/>
                        </a:solidFill>
                        <a:latin typeface="Lucida Console" panose="020B0609040504020204" pitchFamily="49" charset="0"/>
                      </a:endParaRPr>
                    </a:p>
                  </a:txBody>
                  <a:tcPr marL="121872" marR="121872" anchor="ctr"/>
                </a:tc>
              </a:tr>
              <a:tr h="628650">
                <a:tc>
                  <a:txBody>
                    <a:bodyPr/>
                    <a:lstStyle/>
                    <a:p>
                      <a:pPr algn="ctr"/>
                      <a:r>
                        <a:rPr lang="en-US" dirty="0" smtClean="0">
                          <a:ln>
                            <a:noFill/>
                          </a:ln>
                          <a:solidFill>
                            <a:srgbClr val="000000"/>
                          </a:solidFill>
                          <a:latin typeface="Lucida Console" panose="020B0609040504020204" pitchFamily="49" charset="0"/>
                        </a:rPr>
                        <a:t>213</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6</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234</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2</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u</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a:t>
                      </a:r>
                      <a:endParaRPr lang="en-US" dirty="0">
                        <a:ln>
                          <a:noFill/>
                        </a:ln>
                        <a:solidFill>
                          <a:srgbClr val="000000"/>
                        </a:solidFill>
                        <a:latin typeface="Lucida Console" panose="020B0609040504020204" pitchFamily="49" charset="0"/>
                      </a:endParaRPr>
                    </a:p>
                  </a:txBody>
                  <a:tcPr marL="121872" marR="121872" anchor="ctr"/>
                </a:tc>
              </a:tr>
              <a:tr h="628650">
                <a:tc>
                  <a:txBody>
                    <a:bodyPr/>
                    <a:lstStyle/>
                    <a:p>
                      <a:pPr algn="ctr"/>
                      <a:r>
                        <a:rPr lang="en-US" dirty="0" smtClean="0">
                          <a:ln>
                            <a:noFill/>
                          </a:ln>
                          <a:solidFill>
                            <a:srgbClr val="000000"/>
                          </a:solidFill>
                          <a:latin typeface="Lucida Console" panose="020B0609040504020204" pitchFamily="49" charset="0"/>
                        </a:rPr>
                        <a:t>2</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33</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72</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a</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a</a:t>
                      </a:r>
                      <a:endParaRPr lang="en-US" dirty="0">
                        <a:ln>
                          <a:noFill/>
                        </a:ln>
                        <a:solidFill>
                          <a:srgbClr val="000000"/>
                        </a:solidFill>
                        <a:latin typeface="Lucida Console" panose="020B0609040504020204" pitchFamily="49" charset="0"/>
                      </a:endParaRPr>
                    </a:p>
                  </a:txBody>
                  <a:tcPr marL="121872" marR="121872" anchor="ctr"/>
                </a:tc>
              </a:tr>
              <a:tr h="628650">
                <a:tc>
                  <a:txBody>
                    <a:bodyPr/>
                    <a:lstStyle/>
                    <a:p>
                      <a:pPr algn="ctr"/>
                      <a:r>
                        <a:rPr lang="en-US" dirty="0" smtClean="0">
                          <a:ln>
                            <a:noFill/>
                          </a:ln>
                          <a:solidFill>
                            <a:srgbClr val="000000"/>
                          </a:solidFill>
                          <a:latin typeface="Lucida Console" panose="020B0609040504020204" pitchFamily="49" charset="0"/>
                        </a:rPr>
                        <a:t>a</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4</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h</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e</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l</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l</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o</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a:t>
                      </a:r>
                      <a:endParaRPr lang="en-US" dirty="0">
                        <a:ln>
                          <a:noFill/>
                        </a:ln>
                        <a:solidFill>
                          <a:srgbClr val="000000"/>
                        </a:solidFill>
                        <a:latin typeface="Lucida Console" panose="020B0609040504020204" pitchFamily="49" charset="0"/>
                      </a:endParaRPr>
                    </a:p>
                  </a:txBody>
                  <a:tcPr marL="121872" marR="121872" anchor="ctr"/>
                </a:tc>
              </a:tr>
              <a:tr h="628650">
                <a:tc>
                  <a:txBody>
                    <a:bodyPr/>
                    <a:lstStyle/>
                    <a:p>
                      <a:pPr algn="ctr"/>
                      <a:r>
                        <a:rPr lang="en-US" dirty="0" smtClean="0">
                          <a:ln>
                            <a:noFill/>
                          </a:ln>
                          <a:solidFill>
                            <a:srgbClr val="000000"/>
                          </a:solidFill>
                          <a:latin typeface="Lucida Console" panose="020B0609040504020204" pitchFamily="49" charset="0"/>
                        </a:rPr>
                        <a:t>67</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96</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a</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0</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9</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9</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9</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a:t>
                      </a:r>
                      <a:endParaRPr lang="en-US" dirty="0">
                        <a:ln>
                          <a:noFill/>
                        </a:ln>
                        <a:solidFill>
                          <a:srgbClr val="000000"/>
                        </a:solidFill>
                        <a:latin typeface="Lucida Console" panose="020B0609040504020204" pitchFamily="49" charset="0"/>
                      </a:endParaRPr>
                    </a:p>
                  </a:txBody>
                  <a:tcPr marL="121872" marR="121872" anchor="ctr"/>
                </a:tc>
              </a:tr>
              <a:tr h="628650">
                <a:tc>
                  <a:txBody>
                    <a:bodyPr/>
                    <a:lstStyle/>
                    <a:p>
                      <a:pPr algn="ctr"/>
                      <a:r>
                        <a:rPr lang="en-US" dirty="0" smtClean="0">
                          <a:ln>
                            <a:noFill/>
                          </a:ln>
                          <a:solidFill>
                            <a:srgbClr val="000000"/>
                          </a:solidFill>
                          <a:latin typeface="Lucida Console" panose="020B0609040504020204" pitchFamily="49" charset="0"/>
                        </a:rPr>
                        <a:t>6</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11</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d</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72</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7</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0</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0</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0</a:t>
                      </a:r>
                      <a:endParaRPr lang="en-US" dirty="0">
                        <a:ln>
                          <a:noFill/>
                        </a:ln>
                        <a:solidFill>
                          <a:srgbClr val="000000"/>
                        </a:solidFill>
                        <a:latin typeface="Lucida Console" panose="020B0609040504020204" pitchFamily="49" charset="0"/>
                      </a:endParaRPr>
                    </a:p>
                  </a:txBody>
                  <a:tcPr marL="121872" marR="121872" anchor="ctr"/>
                </a:tc>
              </a:tr>
              <a:tr h="628650">
                <a:tc>
                  <a:txBody>
                    <a:bodyPr/>
                    <a:lstStyle/>
                    <a:p>
                      <a:pPr algn="ctr"/>
                      <a:r>
                        <a:rPr lang="en-US" dirty="0" smtClean="0">
                          <a:ln>
                            <a:noFill/>
                          </a:ln>
                          <a:solidFill>
                            <a:srgbClr val="000000"/>
                          </a:solidFill>
                          <a:latin typeface="Lucida Console" panose="020B0609040504020204" pitchFamily="49" charset="0"/>
                        </a:rPr>
                        <a:t>28</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289</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37</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54</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42</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0</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0</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0</a:t>
                      </a:r>
                      <a:endParaRPr lang="en-US" dirty="0">
                        <a:ln>
                          <a:noFill/>
                        </a:ln>
                        <a:solidFill>
                          <a:srgbClr val="000000"/>
                        </a:solidFill>
                        <a:latin typeface="Lucida Console" panose="020B0609040504020204" pitchFamily="49" charset="0"/>
                      </a:endParaRPr>
                    </a:p>
                  </a:txBody>
                  <a:tcPr marL="121872" marR="121872" anchor="ctr"/>
                </a:tc>
              </a:tr>
              <a:tr h="628650">
                <a:tc>
                  <a:txBody>
                    <a:bodyPr/>
                    <a:lstStyle/>
                    <a:p>
                      <a:pPr algn="ctr"/>
                      <a:r>
                        <a:rPr lang="en-US" dirty="0" smtClean="0">
                          <a:ln>
                            <a:noFill/>
                          </a:ln>
                          <a:solidFill>
                            <a:srgbClr val="000000"/>
                          </a:solidFill>
                          <a:latin typeface="Lucida Console" panose="020B0609040504020204" pitchFamily="49" charset="0"/>
                        </a:rPr>
                        <a:t>213</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6</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234</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2</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31</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a:t>
                      </a:r>
                      <a:endParaRPr lang="en-US" dirty="0">
                        <a:ln>
                          <a:noFill/>
                        </a:ln>
                        <a:solidFill>
                          <a:srgbClr val="000000"/>
                        </a:solidFill>
                        <a:latin typeface="Lucida Console" panose="020B0609040504020204" pitchFamily="49" charset="0"/>
                      </a:endParaRPr>
                    </a:p>
                  </a:txBody>
                  <a:tcPr marL="121872" marR="121872" anchor="ctr"/>
                </a:tc>
                <a:tc>
                  <a:txBody>
                    <a:bodyPr/>
                    <a:lstStyle/>
                    <a:p>
                      <a:pPr algn="ctr"/>
                      <a:r>
                        <a:rPr lang="en-US" dirty="0" smtClean="0">
                          <a:ln>
                            <a:noFill/>
                          </a:ln>
                          <a:solidFill>
                            <a:srgbClr val="000000"/>
                          </a:solidFill>
                          <a:latin typeface="Lucida Console" panose="020B0609040504020204" pitchFamily="49" charset="0"/>
                        </a:rPr>
                        <a:t>1</a:t>
                      </a:r>
                      <a:endParaRPr lang="en-US" dirty="0">
                        <a:ln>
                          <a:noFill/>
                        </a:ln>
                        <a:solidFill>
                          <a:srgbClr val="000000"/>
                        </a:solidFill>
                        <a:latin typeface="Lucida Console" panose="020B0609040504020204" pitchFamily="49" charset="0"/>
                      </a:endParaRPr>
                    </a:p>
                  </a:txBody>
                  <a:tcPr marL="121872" marR="121872" anchor="ctr"/>
                </a:tc>
              </a:tr>
            </a:tbl>
          </a:graphicData>
        </a:graphic>
      </p:graphicFrame>
    </p:spTree>
    <p:extLst>
      <p:ext uri="{BB962C8B-B14F-4D97-AF65-F5344CB8AC3E}">
        <p14:creationId xmlns:p14="http://schemas.microsoft.com/office/powerpoint/2010/main" val="4176403529"/>
      </p:ext>
    </p:extLst>
  </p:cSld>
  <p:clrMapOvr>
    <a:masterClrMapping/>
  </p:clrMapOvr>
  <p:transition>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2708" y="2981326"/>
            <a:ext cx="10359152" cy="1362075"/>
          </a:xfrm>
        </p:spPr>
        <p:txBody>
          <a:bodyPr/>
          <a:lstStyle/>
          <a:p>
            <a:r>
              <a:rPr lang="en-US" dirty="0" smtClean="0"/>
              <a:t>Calling Functions</a:t>
            </a:r>
            <a:endParaRPr lang="en-US" dirty="0"/>
          </a:p>
        </p:txBody>
      </p:sp>
    </p:spTree>
    <p:extLst>
      <p:ext uri="{BB962C8B-B14F-4D97-AF65-F5344CB8AC3E}">
        <p14:creationId xmlns:p14="http://schemas.microsoft.com/office/powerpoint/2010/main" val="3807476467"/>
      </p:ext>
    </p:extLst>
  </p:cSld>
  <p:clrMapOvr>
    <a:masterClrMapping/>
  </p:clrMapOvr>
  <p:transition>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 Arguments and Return Values</a:t>
            </a:r>
            <a:endParaRPr lang="en-US" dirty="0"/>
          </a:p>
        </p:txBody>
      </p:sp>
      <p:sp>
        <p:nvSpPr>
          <p:cNvPr id="3" name="Content Placeholder 2"/>
          <p:cNvSpPr>
            <a:spLocks noGrp="1"/>
          </p:cNvSpPr>
          <p:nvPr>
            <p:ph idx="1"/>
          </p:nvPr>
        </p:nvSpPr>
        <p:spPr>
          <a:xfrm>
            <a:off x="304681" y="914400"/>
            <a:ext cx="11577876" cy="5791200"/>
          </a:xfrm>
        </p:spPr>
        <p:txBody>
          <a:bodyPr/>
          <a:lstStyle/>
          <a:p>
            <a:r>
              <a:rPr lang="en-US" dirty="0" smtClean="0"/>
              <a:t>First, pass the arguments</a:t>
            </a:r>
          </a:p>
          <a:p>
            <a:pPr lvl="1"/>
            <a:r>
              <a:rPr lang="en-US" b="1" dirty="0" smtClean="0"/>
              <a:t>How to pass them?</a:t>
            </a:r>
          </a:p>
          <a:p>
            <a:pPr lvl="5"/>
            <a:r>
              <a:rPr lang="en-US" sz="1800" dirty="0" smtClean="0"/>
              <a:t>Much faster to use registers than stack</a:t>
            </a:r>
          </a:p>
          <a:p>
            <a:pPr lvl="5"/>
            <a:r>
              <a:rPr lang="en-US" sz="1800" dirty="0" smtClean="0"/>
              <a:t>But quantity of registers is limited</a:t>
            </a:r>
          </a:p>
          <a:p>
            <a:pPr lvl="1"/>
            <a:r>
              <a:rPr lang="en-US" b="1" dirty="0" smtClean="0"/>
              <a:t>Basic rules</a:t>
            </a:r>
          </a:p>
          <a:p>
            <a:pPr lvl="5"/>
            <a:r>
              <a:rPr lang="en-US" sz="1800" dirty="0" smtClean="0"/>
              <a:t>Process arguments in order they appear in source code</a:t>
            </a:r>
          </a:p>
          <a:p>
            <a:pPr lvl="5"/>
            <a:r>
              <a:rPr lang="en-US" sz="1800" dirty="0" smtClean="0"/>
              <a:t>Round size up to be a multiple of 4 bytes</a:t>
            </a:r>
          </a:p>
          <a:p>
            <a:pPr lvl="5"/>
            <a:r>
              <a:rPr lang="en-US" sz="1800" dirty="0" smtClean="0"/>
              <a:t>Copy arguments into core registers (r0-r3), aligning doubles to even registers</a:t>
            </a:r>
          </a:p>
          <a:p>
            <a:pPr lvl="5"/>
            <a:r>
              <a:rPr lang="en-US" sz="1800" dirty="0" smtClean="0"/>
              <a:t>Copy remaining arguments onto stack, aligning doubles to even addresses</a:t>
            </a:r>
          </a:p>
          <a:p>
            <a:pPr lvl="5"/>
            <a:r>
              <a:rPr lang="en-US" sz="1800" dirty="0" smtClean="0"/>
              <a:t>Specific </a:t>
            </a:r>
            <a:r>
              <a:rPr lang="en-US" sz="1800" dirty="0"/>
              <a:t>rules in AAPCS, Section </a:t>
            </a:r>
            <a:r>
              <a:rPr lang="en-US" sz="1800" dirty="0" smtClean="0"/>
              <a:t>5.5</a:t>
            </a:r>
          </a:p>
          <a:p>
            <a:r>
              <a:rPr lang="en-US" dirty="0" smtClean="0"/>
              <a:t>Second, call the function </a:t>
            </a:r>
          </a:p>
          <a:p>
            <a:pPr lvl="1"/>
            <a:r>
              <a:rPr lang="en-US" dirty="0" smtClean="0"/>
              <a:t>Usually as subroutine with branch link (</a:t>
            </a:r>
            <a:r>
              <a:rPr lang="en-US" dirty="0" err="1" smtClean="0"/>
              <a:t>bl</a:t>
            </a:r>
            <a:r>
              <a:rPr lang="en-US" dirty="0" smtClean="0"/>
              <a:t>) or branch link and exchange instruction (</a:t>
            </a:r>
            <a:r>
              <a:rPr lang="en-US" dirty="0" err="1" smtClean="0"/>
              <a:t>blx</a:t>
            </a:r>
            <a:r>
              <a:rPr lang="en-US" dirty="0" smtClean="0"/>
              <a:t>)</a:t>
            </a:r>
          </a:p>
          <a:p>
            <a:pPr lvl="1"/>
            <a:r>
              <a:rPr lang="en-US" dirty="0" smtClean="0"/>
              <a:t>Exceptions in AAPCS</a:t>
            </a:r>
          </a:p>
          <a:p>
            <a:endParaRPr lang="en-US" sz="1600" dirty="0" smtClean="0"/>
          </a:p>
        </p:txBody>
      </p:sp>
    </p:spTree>
    <p:extLst>
      <p:ext uri="{BB962C8B-B14F-4D97-AF65-F5344CB8AC3E}">
        <p14:creationId xmlns:p14="http://schemas.microsoft.com/office/powerpoint/2010/main" val="1806211899"/>
      </p:ext>
    </p:extLst>
  </p:cSld>
  <p:clrMapOvr>
    <a:masterClrMapping/>
  </p:clrMapOvr>
  <p:transition>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AAPCS Core Register Use</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819" y="852489"/>
            <a:ext cx="8001000" cy="542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bwMode="auto">
          <a:xfrm>
            <a:off x="4798218" y="5033963"/>
            <a:ext cx="914401" cy="1295400"/>
          </a:xfrm>
          <a:prstGeom prst="rect">
            <a:avLst/>
          </a:prstGeom>
          <a:noFill/>
          <a:ln w="57150"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 name="Rectangle 5"/>
          <p:cNvSpPr/>
          <p:nvPr/>
        </p:nvSpPr>
        <p:spPr bwMode="auto">
          <a:xfrm>
            <a:off x="1902619" y="5029200"/>
            <a:ext cx="1981200" cy="1295400"/>
          </a:xfrm>
          <a:prstGeom prst="rect">
            <a:avLst/>
          </a:prstGeom>
          <a:noFill/>
          <a:ln w="57150"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972668172"/>
      </p:ext>
    </p:extLst>
  </p:cSld>
  <p:clrMapOvr>
    <a:masterClrMapping/>
  </p:clrMapOvr>
  <p:transition>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 Values</a:t>
            </a:r>
            <a:endParaRPr lang="en-US" dirty="0"/>
          </a:p>
        </p:txBody>
      </p:sp>
      <p:sp>
        <p:nvSpPr>
          <p:cNvPr id="3" name="Content Placeholder 2"/>
          <p:cNvSpPr>
            <a:spLocks noGrp="1"/>
          </p:cNvSpPr>
          <p:nvPr>
            <p:ph idx="1"/>
          </p:nvPr>
        </p:nvSpPr>
        <p:spPr>
          <a:xfrm>
            <a:off x="304681" y="990600"/>
            <a:ext cx="5788938" cy="5715000"/>
          </a:xfrm>
        </p:spPr>
        <p:txBody>
          <a:bodyPr/>
          <a:lstStyle/>
          <a:p>
            <a:r>
              <a:rPr lang="en-US" dirty="0" err="1" smtClean="0"/>
              <a:t>Callee</a:t>
            </a:r>
            <a:r>
              <a:rPr lang="en-US" dirty="0" smtClean="0"/>
              <a:t> passes Return Value in register(s) or stack</a:t>
            </a:r>
          </a:p>
          <a:p>
            <a:endParaRPr lang="en-US" dirty="0" smtClean="0"/>
          </a:p>
          <a:p>
            <a:r>
              <a:rPr lang="en-US" dirty="0" smtClean="0"/>
              <a:t>Registers</a:t>
            </a:r>
          </a:p>
          <a:p>
            <a:endParaRPr lang="en-US" dirty="0" smtClean="0"/>
          </a:p>
          <a:p>
            <a:r>
              <a:rPr lang="en-US" dirty="0" smtClean="0"/>
              <a:t>Stack</a:t>
            </a:r>
          </a:p>
          <a:p>
            <a:pPr lvl="1"/>
            <a:r>
              <a:rPr lang="en-US" dirty="0" smtClean="0"/>
              <a:t>Caller function allocates space for return value, then passes pointer to space as an argument to </a:t>
            </a:r>
            <a:r>
              <a:rPr lang="en-US" dirty="0" err="1" smtClean="0"/>
              <a:t>callee</a:t>
            </a:r>
            <a:endParaRPr lang="en-US" dirty="0" smtClean="0"/>
          </a:p>
          <a:p>
            <a:pPr lvl="1"/>
            <a:r>
              <a:rPr lang="en-US" dirty="0" err="1" smtClean="0"/>
              <a:t>Callee</a:t>
            </a:r>
            <a:r>
              <a:rPr lang="en-US" dirty="0" smtClean="0"/>
              <a:t> stores result at location indicated by pointer</a:t>
            </a:r>
          </a:p>
          <a:p>
            <a:pPr marL="457200" lvl="1" indent="0">
              <a:buNone/>
            </a:pP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252830258"/>
              </p:ext>
            </p:extLst>
          </p:nvPr>
        </p:nvGraphicFramePr>
        <p:xfrm>
          <a:off x="6169819" y="1066800"/>
          <a:ext cx="5687378" cy="1962912"/>
        </p:xfrm>
        <a:graphic>
          <a:graphicData uri="http://schemas.openxmlformats.org/drawingml/2006/table">
            <a:tbl>
              <a:tblPr firstRow="1" firstCol="1" bandRow="1">
                <a:tableStyleId>{5C22544A-7EE6-4342-B048-85BDC9FD1C3A}</a:tableStyleId>
              </a:tblPr>
              <a:tblGrid>
                <a:gridCol w="1929646"/>
                <a:gridCol w="1828086"/>
                <a:gridCol w="1929646"/>
              </a:tblGrid>
              <a:tr h="256540">
                <a:tc rowSpan="2">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Return value size</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Registers used for passing</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nSpc>
                          <a:spcPct val="115000"/>
                        </a:lnSpc>
                        <a:spcBef>
                          <a:spcPts val="0"/>
                        </a:spcBef>
                        <a:spcAft>
                          <a:spcPts val="0"/>
                        </a:spcAft>
                      </a:pP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vMerge="1">
                  <a:txBody>
                    <a:bodyPr/>
                    <a:lstStyle/>
                    <a:p>
                      <a:pPr marL="0" marR="0">
                        <a:lnSpc>
                          <a:spcPct val="115000"/>
                        </a:lnSpc>
                        <a:spcBef>
                          <a:spcPts val="0"/>
                        </a:spcBef>
                        <a:spcAft>
                          <a:spcPts val="0"/>
                        </a:spcAft>
                      </a:pP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Fundamental Data Type</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Composite</a:t>
                      </a:r>
                      <a:r>
                        <a:rPr lang="en-US" sz="1600" b="0" baseline="0" dirty="0" smtClean="0">
                          <a:solidFill>
                            <a:sysClr val="windowText" lastClr="000000"/>
                          </a:solidFill>
                          <a:effectLst/>
                          <a:latin typeface="Arial" pitchFamily="34" charset="0"/>
                          <a:ea typeface="Times New Roman"/>
                          <a:cs typeface="Arial" pitchFamily="34" charset="0"/>
                        </a:rPr>
                        <a:t> Data Type</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cs typeface="Arial" pitchFamily="34" charset="0"/>
                        </a:rPr>
                        <a:t>1-4 bytes</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cs typeface="Arial" pitchFamily="34" charset="0"/>
                        </a:rPr>
                        <a:t>r0</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r0</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mn-ea"/>
                          <a:cs typeface="Arial" pitchFamily="34" charset="0"/>
                        </a:rPr>
                        <a:t>8</a:t>
                      </a:r>
                      <a:r>
                        <a:rPr lang="en-US" sz="1600" b="0" baseline="0" dirty="0" smtClean="0">
                          <a:solidFill>
                            <a:sysClr val="windowText" lastClr="000000"/>
                          </a:solidFill>
                          <a:effectLst/>
                          <a:latin typeface="Arial" pitchFamily="34" charset="0"/>
                          <a:ea typeface="+mn-ea"/>
                          <a:cs typeface="Arial" pitchFamily="34" charset="0"/>
                        </a:rPr>
                        <a:t> bytes</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cs typeface="Arial" pitchFamily="34" charset="0"/>
                        </a:rPr>
                        <a:t>r0-r1</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stack</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16 bytes</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r0-r3</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stack</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Indeterminate size</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n/a</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smtClean="0">
                          <a:solidFill>
                            <a:sysClr val="windowText" lastClr="000000"/>
                          </a:solidFill>
                          <a:effectLst/>
                          <a:latin typeface="Arial" pitchFamily="34" charset="0"/>
                          <a:ea typeface="Times New Roman"/>
                          <a:cs typeface="Arial" pitchFamily="34" charset="0"/>
                        </a:rPr>
                        <a:t>stack</a:t>
                      </a:r>
                      <a:endParaRPr lang="en-US" sz="1600" b="0" dirty="0">
                        <a:solidFill>
                          <a:sysClr val="windowText" lastClr="000000"/>
                        </a:solidFill>
                        <a:effectLst/>
                        <a:latin typeface="Arial" pitchFamily="34" charset="0"/>
                        <a:ea typeface="Times New Roman"/>
                        <a:cs typeface="Arial" pitchFamily="34" charset="0"/>
                      </a:endParaRPr>
                    </a:p>
                  </a:txBody>
                  <a:tcPr marL="91404" marR="9140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248410049"/>
      </p:ext>
    </p:extLst>
  </p:cSld>
  <p:clrMapOvr>
    <a:masterClrMapping/>
  </p:clrMapOvr>
  <p:transition>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 Example: Calling Function</a:t>
            </a:r>
            <a:endParaRPr lang="en-US" dirty="0"/>
          </a:p>
        </p:txBody>
      </p:sp>
      <p:sp>
        <p:nvSpPr>
          <p:cNvPr id="3" name="Content Placeholder 2"/>
          <p:cNvSpPr>
            <a:spLocks noGrp="1"/>
          </p:cNvSpPr>
          <p:nvPr>
            <p:ph idx="1"/>
          </p:nvPr>
        </p:nvSpPr>
        <p:spPr>
          <a:xfrm>
            <a:off x="101560" y="990600"/>
            <a:ext cx="6398300" cy="5867400"/>
          </a:xfrm>
        </p:spPr>
        <p:txBody>
          <a:bodyPr/>
          <a:lstStyle/>
          <a:p>
            <a:pPr marL="0" lvl="0" indent="0">
              <a:buNone/>
            </a:pPr>
            <a:r>
              <a:rPr lang="en-US" sz="1600" dirty="0" err="1" smtClean="0">
                <a:latin typeface="Lucida Console" pitchFamily="49" charset="0"/>
                <a:cs typeface="Arial" pitchFamily="34" charset="0"/>
              </a:rPr>
              <a:t>int</a:t>
            </a:r>
            <a:r>
              <a:rPr lang="en-US" sz="1600" dirty="0" smtClean="0">
                <a:latin typeface="Lucida Console" pitchFamily="49" charset="0"/>
                <a:cs typeface="Arial" pitchFamily="34" charset="0"/>
              </a:rPr>
              <a:t> </a:t>
            </a:r>
            <a:r>
              <a:rPr lang="en-US" sz="1600" dirty="0">
                <a:latin typeface="Lucida Console" pitchFamily="49" charset="0"/>
                <a:cs typeface="Arial" pitchFamily="34" charset="0"/>
              </a:rPr>
              <a:t>fun2(</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arg2_1, </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arg2_2) {</a:t>
            </a:r>
          </a:p>
          <a:p>
            <a:pPr marL="0" lvl="0" indent="0">
              <a:buNone/>
            </a:pPr>
            <a:r>
              <a:rPr lang="en-US" sz="1600" dirty="0" smtClean="0">
                <a:latin typeface="Lucida Console" pitchFamily="49" charset="0"/>
                <a:cs typeface="Arial" pitchFamily="34" charset="0"/>
              </a:rPr>
              <a:t>  </a:t>
            </a:r>
            <a:r>
              <a:rPr lang="en-US" sz="1600" dirty="0" err="1" smtClean="0">
                <a:latin typeface="Lucida Console" pitchFamily="49" charset="0"/>
                <a:cs typeface="Arial" pitchFamily="34" charset="0"/>
              </a:rPr>
              <a:t>int</a:t>
            </a:r>
            <a:r>
              <a:rPr lang="en-US" sz="1600" dirty="0" smtClean="0">
                <a:latin typeface="Lucida Console" pitchFamily="49" charset="0"/>
                <a:cs typeface="Arial" pitchFamily="34" charset="0"/>
              </a:rPr>
              <a:t> </a:t>
            </a:r>
            <a:r>
              <a:rPr lang="en-US" sz="1600" dirty="0" err="1">
                <a:latin typeface="Lucida Console" pitchFamily="49" charset="0"/>
                <a:cs typeface="Arial" pitchFamily="34" charset="0"/>
              </a:rPr>
              <a:t>i</a:t>
            </a:r>
            <a:r>
              <a:rPr lang="en-US" sz="1600" dirty="0">
                <a:latin typeface="Lucida Console" pitchFamily="49" charset="0"/>
                <a:cs typeface="Arial" pitchFamily="34" charset="0"/>
              </a:rPr>
              <a:t>;</a:t>
            </a:r>
          </a:p>
          <a:p>
            <a:pPr marL="0" lvl="0" indent="0">
              <a:buNone/>
            </a:pPr>
            <a:r>
              <a:rPr lang="en-US" sz="1600" dirty="0" smtClean="0">
                <a:latin typeface="Lucida Console" pitchFamily="49" charset="0"/>
                <a:cs typeface="Arial" pitchFamily="34" charset="0"/>
              </a:rPr>
              <a:t>  arg2_2 </a:t>
            </a:r>
            <a:r>
              <a:rPr lang="en-US" sz="1600" dirty="0">
                <a:latin typeface="Lucida Console" pitchFamily="49" charset="0"/>
                <a:cs typeface="Arial" pitchFamily="34" charset="0"/>
              </a:rPr>
              <a:t>+= fun3(arg2_1, 4, 5, 6);</a:t>
            </a:r>
          </a:p>
          <a:p>
            <a:pPr marL="0" lvl="0" indent="0">
              <a:buNone/>
            </a:pPr>
            <a:r>
              <a:rPr lang="en-US" sz="1600" dirty="0">
                <a:latin typeface="Lucida Console" pitchFamily="49" charset="0"/>
                <a:cs typeface="Arial" pitchFamily="34" charset="0"/>
              </a:rPr>
              <a:t> </a:t>
            </a:r>
            <a:r>
              <a:rPr lang="en-US" sz="1600" dirty="0" smtClean="0">
                <a:latin typeface="Lucida Console" pitchFamily="49" charset="0"/>
                <a:cs typeface="Arial" pitchFamily="34" charset="0"/>
              </a:rPr>
              <a:t> …</a:t>
            </a:r>
          </a:p>
          <a:p>
            <a:pPr marL="0" lvl="0" indent="0">
              <a:buNone/>
            </a:pPr>
            <a:r>
              <a:rPr lang="en-US" sz="1600" dirty="0" smtClean="0">
                <a:latin typeface="Lucida Console" pitchFamily="49" charset="0"/>
                <a:cs typeface="Arial" pitchFamily="34" charset="0"/>
              </a:rPr>
              <a:t>}</a:t>
            </a:r>
            <a:endParaRPr lang="en-US" sz="1600" dirty="0">
              <a:latin typeface="Lucida Console" pitchFamily="49" charset="0"/>
              <a:cs typeface="Arial" pitchFamily="34" charset="0"/>
            </a:endParaRPr>
          </a:p>
          <a:p>
            <a:pPr marL="0" indent="0">
              <a:buNone/>
            </a:pPr>
            <a:endParaRPr lang="en-US" sz="1600" dirty="0">
              <a:latin typeface="Lucida Console" pitchFamily="49" charset="0"/>
              <a:cs typeface="Arial" pitchFamily="34" charset="0"/>
            </a:endParaRPr>
          </a:p>
        </p:txBody>
      </p:sp>
      <p:sp>
        <p:nvSpPr>
          <p:cNvPr id="6" name="Rectangle 5"/>
          <p:cNvSpPr/>
          <p:nvPr/>
        </p:nvSpPr>
        <p:spPr>
          <a:xfrm>
            <a:off x="5788938" y="1143001"/>
            <a:ext cx="6364447" cy="4401205"/>
          </a:xfrm>
          <a:prstGeom prst="rect">
            <a:avLst/>
          </a:prstGeom>
        </p:spPr>
        <p:txBody>
          <a:bodyPr wrap="square">
            <a:spAutoFit/>
          </a:bodyPr>
          <a:lstStyle/>
          <a:p>
            <a:pPr lvl="0">
              <a:tabLst>
                <a:tab pos="2006600" algn="l"/>
                <a:tab pos="2806700" algn="l"/>
              </a:tabLst>
            </a:pPr>
            <a:r>
              <a:rPr lang="pt-BR" sz="2000" dirty="0" smtClean="0">
                <a:latin typeface="Lucida Console" pitchFamily="49" charset="0"/>
              </a:rPr>
              <a:t>fun2 </a:t>
            </a:r>
            <a:r>
              <a:rPr lang="pt-BR" sz="2000" dirty="0">
                <a:latin typeface="Lucida Console" pitchFamily="49" charset="0"/>
              </a:rPr>
              <a:t>PROC</a:t>
            </a:r>
          </a:p>
          <a:p>
            <a:pPr lvl="0">
              <a:tabLst>
                <a:tab pos="2006600" algn="l"/>
                <a:tab pos="2806700" algn="l"/>
              </a:tabLst>
            </a:pPr>
            <a:r>
              <a:rPr lang="pt-BR" sz="2000" dirty="0">
                <a:latin typeface="Lucida Console" pitchFamily="49" charset="0"/>
              </a:rPr>
              <a:t>;;;85     int fun2(int arg2_1, int arg2_2) </a:t>
            </a:r>
            <a:r>
              <a:rPr lang="pt-BR" sz="2000" dirty="0" smtClean="0">
                <a:latin typeface="Lucida Console" pitchFamily="49" charset="0"/>
              </a:rPr>
              <a:t>{</a:t>
            </a:r>
          </a:p>
          <a:p>
            <a:pPr lvl="0">
              <a:tabLst>
                <a:tab pos="2006600" algn="l"/>
                <a:tab pos="2806700" algn="l"/>
              </a:tabLst>
            </a:pPr>
            <a:r>
              <a:rPr lang="pt-BR" sz="2000" dirty="0" smtClean="0">
                <a:latin typeface="Lucida Console" pitchFamily="49" charset="0"/>
              </a:rPr>
              <a:t>...</a:t>
            </a:r>
          </a:p>
          <a:p>
            <a:pPr lvl="0">
              <a:tabLst>
                <a:tab pos="2006600" algn="l"/>
                <a:tab pos="2806700" algn="l"/>
              </a:tabLst>
            </a:pPr>
            <a:r>
              <a:rPr lang="pt-BR" sz="2000" dirty="0">
                <a:latin typeface="Lucida Console" pitchFamily="49" charset="0"/>
              </a:rPr>
              <a:t>0000e0  </a:t>
            </a:r>
            <a:r>
              <a:rPr lang="pt-BR" sz="2000" dirty="0" smtClean="0">
                <a:latin typeface="Lucida Console" pitchFamily="49" charset="0"/>
              </a:rPr>
              <a:t>2306	MOVS	r3</a:t>
            </a:r>
            <a:r>
              <a:rPr lang="pt-BR" sz="2000" dirty="0">
                <a:latin typeface="Lucida Console" pitchFamily="49" charset="0"/>
              </a:rPr>
              <a:t>,#</a:t>
            </a:r>
            <a:r>
              <a:rPr lang="pt-BR" sz="2000" dirty="0" smtClean="0">
                <a:latin typeface="Lucida Console" pitchFamily="49" charset="0"/>
              </a:rPr>
              <a:t>6</a:t>
            </a:r>
            <a:endParaRPr lang="pt-BR" sz="2000" dirty="0">
              <a:latin typeface="Lucida Console" pitchFamily="49" charset="0"/>
            </a:endParaRPr>
          </a:p>
          <a:p>
            <a:pPr lvl="0">
              <a:tabLst>
                <a:tab pos="2006600" algn="l"/>
                <a:tab pos="2806700" algn="l"/>
              </a:tabLst>
            </a:pPr>
            <a:r>
              <a:rPr lang="pt-BR" sz="2000" dirty="0">
                <a:latin typeface="Lucida Console" pitchFamily="49" charset="0"/>
              </a:rPr>
              <a:t>0000e2  2205 </a:t>
            </a:r>
            <a:r>
              <a:rPr lang="pt-BR" sz="2000" dirty="0" smtClean="0">
                <a:latin typeface="Lucida Console" pitchFamily="49" charset="0"/>
              </a:rPr>
              <a:t>	MOVS 	r2</a:t>
            </a:r>
            <a:r>
              <a:rPr lang="pt-BR" sz="2000" dirty="0">
                <a:latin typeface="Lucida Console" pitchFamily="49" charset="0"/>
              </a:rPr>
              <a:t>,#</a:t>
            </a:r>
            <a:r>
              <a:rPr lang="pt-BR" sz="2000" dirty="0" smtClean="0">
                <a:latin typeface="Lucida Console" pitchFamily="49" charset="0"/>
              </a:rPr>
              <a:t>5</a:t>
            </a:r>
            <a:endParaRPr lang="pt-BR" sz="2000" dirty="0">
              <a:latin typeface="Lucida Console" pitchFamily="49" charset="0"/>
            </a:endParaRPr>
          </a:p>
          <a:p>
            <a:pPr lvl="0">
              <a:tabLst>
                <a:tab pos="2006600" algn="l"/>
                <a:tab pos="2806700" algn="l"/>
              </a:tabLst>
            </a:pPr>
            <a:r>
              <a:rPr lang="pt-BR" sz="2000" dirty="0">
                <a:latin typeface="Lucida Console" pitchFamily="49" charset="0"/>
              </a:rPr>
              <a:t>0000e4  2104 </a:t>
            </a:r>
            <a:r>
              <a:rPr lang="pt-BR" sz="2000" dirty="0" smtClean="0">
                <a:latin typeface="Lucida Console" pitchFamily="49" charset="0"/>
              </a:rPr>
              <a:t>	MOVS 	r1</a:t>
            </a:r>
            <a:r>
              <a:rPr lang="pt-BR" sz="2000" dirty="0">
                <a:latin typeface="Lucida Console" pitchFamily="49" charset="0"/>
              </a:rPr>
              <a:t>,#</a:t>
            </a:r>
            <a:r>
              <a:rPr lang="pt-BR" sz="2000" dirty="0" smtClean="0">
                <a:latin typeface="Lucida Console" pitchFamily="49" charset="0"/>
              </a:rPr>
              <a:t>4</a:t>
            </a:r>
            <a:endParaRPr lang="pt-BR" sz="2000" dirty="0">
              <a:latin typeface="Lucida Console" pitchFamily="49" charset="0"/>
            </a:endParaRPr>
          </a:p>
          <a:p>
            <a:pPr lvl="0">
              <a:tabLst>
                <a:tab pos="2006600" algn="l"/>
                <a:tab pos="2806700" algn="l"/>
              </a:tabLst>
            </a:pPr>
            <a:r>
              <a:rPr lang="pt-BR" sz="2000" dirty="0">
                <a:latin typeface="Lucida Console" pitchFamily="49" charset="0"/>
              </a:rPr>
              <a:t>0000e6  4630 </a:t>
            </a:r>
            <a:r>
              <a:rPr lang="pt-BR" sz="2000" dirty="0" smtClean="0">
                <a:latin typeface="Lucida Console" pitchFamily="49" charset="0"/>
              </a:rPr>
              <a:t>	MOV  	r0,r6</a:t>
            </a:r>
          </a:p>
          <a:p>
            <a:pPr lvl="0">
              <a:tabLst>
                <a:tab pos="2006600" algn="l"/>
                <a:tab pos="2806700" algn="l"/>
              </a:tabLst>
            </a:pPr>
            <a:endParaRPr lang="pt-BR" sz="2000" dirty="0">
              <a:latin typeface="Lucida Console" pitchFamily="49" charset="0"/>
            </a:endParaRPr>
          </a:p>
          <a:p>
            <a:pPr lvl="0">
              <a:tabLst>
                <a:tab pos="2006600" algn="l"/>
                <a:tab pos="2806700" algn="l"/>
              </a:tabLst>
            </a:pPr>
            <a:endParaRPr lang="pt-BR" sz="2000" dirty="0">
              <a:latin typeface="Lucida Console" pitchFamily="49" charset="0"/>
            </a:endParaRPr>
          </a:p>
          <a:p>
            <a:pPr lvl="0">
              <a:tabLst>
                <a:tab pos="2006600" algn="l"/>
                <a:tab pos="2806700" algn="l"/>
              </a:tabLst>
            </a:pPr>
            <a:r>
              <a:rPr lang="pt-BR" sz="2000" dirty="0">
                <a:latin typeface="Lucida Console" pitchFamily="49" charset="0"/>
              </a:rPr>
              <a:t>0000e8  </a:t>
            </a:r>
            <a:r>
              <a:rPr lang="pt-BR" sz="2000" dirty="0" smtClean="0">
                <a:latin typeface="Lucida Console" pitchFamily="49" charset="0"/>
              </a:rPr>
              <a:t>f7fffffe	BL	fun3</a:t>
            </a:r>
            <a:endParaRPr lang="pt-BR" sz="2000" dirty="0">
              <a:latin typeface="Lucida Console" pitchFamily="49" charset="0"/>
            </a:endParaRPr>
          </a:p>
          <a:p>
            <a:pPr lvl="0">
              <a:tabLst>
                <a:tab pos="2006600" algn="l"/>
                <a:tab pos="2806700" algn="l"/>
              </a:tabLst>
            </a:pPr>
            <a:endParaRPr lang="pt-BR" sz="2000" dirty="0" smtClean="0">
              <a:latin typeface="Lucida Console" pitchFamily="49" charset="0"/>
            </a:endParaRPr>
          </a:p>
          <a:p>
            <a:pPr lvl="0">
              <a:tabLst>
                <a:tab pos="2006600" algn="l"/>
                <a:tab pos="2806700" algn="l"/>
              </a:tabLst>
            </a:pPr>
            <a:r>
              <a:rPr lang="pt-BR" sz="2000" dirty="0" smtClean="0">
                <a:latin typeface="Lucida Console" pitchFamily="49" charset="0"/>
              </a:rPr>
              <a:t>0000ec  1904	ADDS	r4,r0,r4</a:t>
            </a:r>
            <a:endParaRPr lang="pt-BR" sz="2000" dirty="0">
              <a:latin typeface="Lucida Console" pitchFamily="49" charset="0"/>
            </a:endParaRPr>
          </a:p>
          <a:p>
            <a:pPr lvl="0">
              <a:tabLst>
                <a:tab pos="2006600" algn="l"/>
                <a:tab pos="2806700" algn="l"/>
              </a:tabLst>
            </a:pPr>
            <a:endParaRPr lang="pt-BR" sz="2000" dirty="0">
              <a:latin typeface="Lucida Console" pitchFamily="49" charset="0"/>
            </a:endParaRPr>
          </a:p>
        </p:txBody>
      </p:sp>
      <p:sp>
        <p:nvSpPr>
          <p:cNvPr id="5" name="Content Placeholder 2"/>
          <p:cNvSpPr txBox="1">
            <a:spLocks/>
          </p:cNvSpPr>
          <p:nvPr/>
        </p:nvSpPr>
        <p:spPr bwMode="auto">
          <a:xfrm>
            <a:off x="304681" y="2286000"/>
            <a:ext cx="5788938"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a:lstStyle>
          <a:p>
            <a:r>
              <a:rPr lang="en-US" sz="2400" kern="0" dirty="0" smtClean="0"/>
              <a:t>Argument 4 into r3</a:t>
            </a:r>
          </a:p>
          <a:p>
            <a:r>
              <a:rPr lang="en-US" sz="2400" kern="0" dirty="0" smtClean="0"/>
              <a:t>Argument 3 into r2</a:t>
            </a:r>
          </a:p>
          <a:p>
            <a:r>
              <a:rPr lang="en-US" sz="2400" kern="0" dirty="0" smtClean="0"/>
              <a:t>Argument 2 into r1</a:t>
            </a:r>
          </a:p>
          <a:p>
            <a:r>
              <a:rPr lang="en-US" sz="2400" kern="0" dirty="0" smtClean="0"/>
              <a:t>Argument 0 into r0</a:t>
            </a:r>
          </a:p>
          <a:p>
            <a:r>
              <a:rPr lang="en-US" sz="2400" kern="0" dirty="0" smtClean="0"/>
              <a:t>Call fun3 with BL instruction</a:t>
            </a:r>
          </a:p>
          <a:p>
            <a:r>
              <a:rPr lang="en-US" sz="2400" kern="0" dirty="0" smtClean="0"/>
              <a:t>Result was returned in r0, so add to r4 (arg2_2 += result)</a:t>
            </a:r>
          </a:p>
          <a:p>
            <a:pPr marL="0" indent="0">
              <a:buNone/>
            </a:pPr>
            <a:endParaRPr lang="en-US" sz="2400" kern="0" dirty="0" smtClean="0"/>
          </a:p>
          <a:p>
            <a:endParaRPr lang="en-US" sz="2000" kern="0" dirty="0"/>
          </a:p>
        </p:txBody>
      </p:sp>
    </p:spTree>
    <p:extLst>
      <p:ext uri="{BB962C8B-B14F-4D97-AF65-F5344CB8AC3E}">
        <p14:creationId xmlns:p14="http://schemas.microsoft.com/office/powerpoint/2010/main" val="1632771214"/>
      </p:ext>
    </p:extLst>
  </p:cSld>
  <p:clrMapOvr>
    <a:masterClrMapping/>
  </p:clrMapOvr>
  <p:transition>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 and Return Example</a:t>
            </a:r>
            <a:endParaRPr lang="en-US" dirty="0"/>
          </a:p>
        </p:txBody>
      </p:sp>
      <p:sp>
        <p:nvSpPr>
          <p:cNvPr id="3" name="Content Placeholder 2"/>
          <p:cNvSpPr>
            <a:spLocks noGrp="1"/>
          </p:cNvSpPr>
          <p:nvPr>
            <p:ph idx="1"/>
          </p:nvPr>
        </p:nvSpPr>
        <p:spPr>
          <a:xfrm>
            <a:off x="304681" y="990600"/>
            <a:ext cx="6398300" cy="1600200"/>
          </a:xfrm>
        </p:spPr>
        <p:txBody>
          <a:bodyPr/>
          <a:lstStyle/>
          <a:p>
            <a:pPr marL="0" lvl="0" indent="0">
              <a:buNone/>
            </a:pP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fun3(</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arg3_1, </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arg3_2, </a:t>
            </a:r>
            <a:endParaRPr lang="en-US" sz="1600" dirty="0" smtClean="0">
              <a:latin typeface="Lucida Console" pitchFamily="49" charset="0"/>
              <a:cs typeface="Arial" pitchFamily="34" charset="0"/>
            </a:endParaRPr>
          </a:p>
          <a:p>
            <a:pPr marL="0" lvl="0" indent="0">
              <a:buNone/>
            </a:pPr>
            <a:r>
              <a:rPr lang="en-US" sz="1600" dirty="0">
                <a:latin typeface="Lucida Console" pitchFamily="49" charset="0"/>
                <a:cs typeface="Arial" pitchFamily="34" charset="0"/>
              </a:rPr>
              <a:t> </a:t>
            </a:r>
            <a:r>
              <a:rPr lang="en-US" sz="1600" dirty="0" smtClean="0">
                <a:latin typeface="Lucida Console" pitchFamily="49" charset="0"/>
                <a:cs typeface="Arial" pitchFamily="34" charset="0"/>
              </a:rPr>
              <a:t> </a:t>
            </a:r>
            <a:r>
              <a:rPr lang="en-US" sz="1600" dirty="0" err="1" smtClean="0">
                <a:latin typeface="Lucida Console" pitchFamily="49" charset="0"/>
                <a:cs typeface="Arial" pitchFamily="34" charset="0"/>
              </a:rPr>
              <a:t>int</a:t>
            </a:r>
            <a:r>
              <a:rPr lang="en-US" sz="1600" dirty="0" smtClean="0">
                <a:latin typeface="Lucida Console" pitchFamily="49" charset="0"/>
                <a:cs typeface="Arial" pitchFamily="34" charset="0"/>
              </a:rPr>
              <a:t> </a:t>
            </a:r>
            <a:r>
              <a:rPr lang="en-US" sz="1600" dirty="0">
                <a:latin typeface="Lucida Console" pitchFamily="49" charset="0"/>
                <a:cs typeface="Arial" pitchFamily="34" charset="0"/>
              </a:rPr>
              <a:t>arg3_3, </a:t>
            </a:r>
            <a:r>
              <a:rPr lang="en-US" sz="1600" dirty="0" err="1" smtClean="0">
                <a:latin typeface="Lucida Console" pitchFamily="49" charset="0"/>
                <a:cs typeface="Arial" pitchFamily="34" charset="0"/>
              </a:rPr>
              <a:t>int</a:t>
            </a:r>
            <a:r>
              <a:rPr lang="en-US" sz="1600" dirty="0" smtClean="0">
                <a:latin typeface="Lucida Console" pitchFamily="49" charset="0"/>
                <a:cs typeface="Arial" pitchFamily="34" charset="0"/>
              </a:rPr>
              <a:t> </a:t>
            </a:r>
            <a:r>
              <a:rPr lang="en-US" sz="1600" dirty="0">
                <a:latin typeface="Lucida Console" pitchFamily="49" charset="0"/>
                <a:cs typeface="Arial" pitchFamily="34" charset="0"/>
              </a:rPr>
              <a:t>arg3_4) {</a:t>
            </a:r>
          </a:p>
          <a:p>
            <a:pPr marL="0" lvl="0" indent="0">
              <a:buNone/>
            </a:pPr>
            <a:r>
              <a:rPr lang="en-US" sz="1600" dirty="0" smtClean="0">
                <a:latin typeface="Lucida Console" pitchFamily="49" charset="0"/>
                <a:cs typeface="Arial" pitchFamily="34" charset="0"/>
              </a:rPr>
              <a:t>  return   arg3_1*arg3_2*                     </a:t>
            </a:r>
          </a:p>
          <a:p>
            <a:pPr marL="0" lvl="0" indent="0">
              <a:buNone/>
            </a:pPr>
            <a:r>
              <a:rPr lang="en-US" sz="1600" dirty="0">
                <a:latin typeface="Lucida Console" pitchFamily="49" charset="0"/>
                <a:cs typeface="Arial" pitchFamily="34" charset="0"/>
              </a:rPr>
              <a:t> </a:t>
            </a:r>
            <a:r>
              <a:rPr lang="en-US" sz="1600" dirty="0" smtClean="0">
                <a:latin typeface="Lucida Console" pitchFamily="49" charset="0"/>
                <a:cs typeface="Arial" pitchFamily="34" charset="0"/>
              </a:rPr>
              <a:t>          arg3_3*arg3_4</a:t>
            </a:r>
            <a:r>
              <a:rPr lang="en-US" sz="1600" dirty="0">
                <a:latin typeface="Lucida Console" pitchFamily="49" charset="0"/>
                <a:cs typeface="Arial" pitchFamily="34" charset="0"/>
              </a:rPr>
              <a:t>;</a:t>
            </a:r>
          </a:p>
          <a:p>
            <a:pPr marL="0" lvl="0" indent="0">
              <a:buNone/>
            </a:pPr>
            <a:r>
              <a:rPr lang="en-US" sz="1600" dirty="0">
                <a:latin typeface="Lucida Console" pitchFamily="49" charset="0"/>
                <a:cs typeface="Arial" pitchFamily="34" charset="0"/>
              </a:rPr>
              <a:t>}</a:t>
            </a:r>
          </a:p>
          <a:p>
            <a:pPr marL="0" lvl="0" indent="0">
              <a:buNone/>
            </a:pPr>
            <a:endParaRPr lang="en-US" sz="1600" dirty="0">
              <a:latin typeface="Lucida Console" pitchFamily="49" charset="0"/>
              <a:cs typeface="Arial" pitchFamily="34" charset="0"/>
            </a:endParaRPr>
          </a:p>
          <a:p>
            <a:pPr marL="0" indent="0">
              <a:buNone/>
            </a:pPr>
            <a:endParaRPr lang="en-US" sz="1600" dirty="0">
              <a:latin typeface="Lucida Console" pitchFamily="49" charset="0"/>
              <a:cs typeface="Arial" pitchFamily="34" charset="0"/>
            </a:endParaRPr>
          </a:p>
        </p:txBody>
      </p:sp>
      <p:sp>
        <p:nvSpPr>
          <p:cNvPr id="6" name="Rectangle 5"/>
          <p:cNvSpPr/>
          <p:nvPr/>
        </p:nvSpPr>
        <p:spPr>
          <a:xfrm>
            <a:off x="5510146" y="914400"/>
            <a:ext cx="6643239" cy="3785652"/>
          </a:xfrm>
          <a:prstGeom prst="rect">
            <a:avLst/>
          </a:prstGeom>
        </p:spPr>
        <p:txBody>
          <a:bodyPr wrap="square">
            <a:spAutoFit/>
          </a:bodyPr>
          <a:lstStyle/>
          <a:p>
            <a:pPr lvl="0">
              <a:tabLst>
                <a:tab pos="2006600" algn="l"/>
                <a:tab pos="2806700" algn="l"/>
              </a:tabLst>
            </a:pPr>
            <a:r>
              <a:rPr lang="pt-BR" sz="2000" dirty="0">
                <a:latin typeface="Lucida Console" pitchFamily="49" charset="0"/>
              </a:rPr>
              <a:t> fun3 PROC</a:t>
            </a:r>
          </a:p>
          <a:p>
            <a:pPr lvl="0">
              <a:tabLst>
                <a:tab pos="2006600" algn="l"/>
                <a:tab pos="2806700" algn="l"/>
              </a:tabLst>
            </a:pPr>
            <a:r>
              <a:rPr lang="pt-BR" sz="2000" dirty="0">
                <a:latin typeface="Lucida Console" pitchFamily="49" charset="0"/>
              </a:rPr>
              <a:t>;;;81     int fun3(int arg3_1, int arg3_2, int arg3_3, int arg3_4) {</a:t>
            </a:r>
          </a:p>
          <a:p>
            <a:pPr lvl="0">
              <a:tabLst>
                <a:tab pos="2006600" algn="l"/>
                <a:tab pos="2806700" algn="l"/>
              </a:tabLst>
            </a:pPr>
            <a:endParaRPr lang="pt-BR" sz="2000" dirty="0" smtClean="0">
              <a:latin typeface="Lucida Console" pitchFamily="49" charset="0"/>
            </a:endParaRPr>
          </a:p>
          <a:p>
            <a:pPr lvl="0">
              <a:tabLst>
                <a:tab pos="2006600" algn="l"/>
                <a:tab pos="2806700" algn="l"/>
              </a:tabLst>
            </a:pPr>
            <a:r>
              <a:rPr lang="pt-BR" sz="2000" dirty="0" smtClean="0">
                <a:latin typeface="Lucida Console" pitchFamily="49" charset="0"/>
              </a:rPr>
              <a:t>0000ba  b510	PUSH	{</a:t>
            </a:r>
            <a:r>
              <a:rPr lang="pt-BR" sz="2000" dirty="0">
                <a:latin typeface="Lucida Console" pitchFamily="49" charset="0"/>
              </a:rPr>
              <a:t>r4,lr}</a:t>
            </a:r>
          </a:p>
          <a:p>
            <a:pPr lvl="0">
              <a:tabLst>
                <a:tab pos="2006600" algn="l"/>
                <a:tab pos="2806700" algn="l"/>
              </a:tabLst>
            </a:pPr>
            <a:endParaRPr lang="pt-BR" sz="2000" dirty="0" smtClean="0">
              <a:latin typeface="Lucida Console" pitchFamily="49" charset="0"/>
            </a:endParaRPr>
          </a:p>
          <a:p>
            <a:pPr lvl="0">
              <a:tabLst>
                <a:tab pos="2006600" algn="l"/>
                <a:tab pos="2806700" algn="l"/>
              </a:tabLst>
            </a:pPr>
            <a:endParaRPr lang="pt-BR" sz="2000" dirty="0">
              <a:latin typeface="Lucida Console" pitchFamily="49" charset="0"/>
            </a:endParaRPr>
          </a:p>
          <a:p>
            <a:pPr lvl="0">
              <a:tabLst>
                <a:tab pos="2006600" algn="l"/>
                <a:tab pos="2806700" algn="l"/>
              </a:tabLst>
            </a:pPr>
            <a:r>
              <a:rPr lang="pt-BR" sz="2000" dirty="0" smtClean="0">
                <a:latin typeface="Lucida Console" pitchFamily="49" charset="0"/>
              </a:rPr>
              <a:t>0000c0  </a:t>
            </a:r>
            <a:r>
              <a:rPr lang="pt-BR" sz="2000" dirty="0">
                <a:latin typeface="Lucida Console" pitchFamily="49" charset="0"/>
              </a:rPr>
              <a:t>4348 </a:t>
            </a:r>
            <a:r>
              <a:rPr lang="pt-BR" sz="2000" dirty="0" smtClean="0">
                <a:latin typeface="Lucida Console" pitchFamily="49" charset="0"/>
              </a:rPr>
              <a:t>	MULS 	r0,r1,r0</a:t>
            </a:r>
            <a:endParaRPr lang="pt-BR" sz="2000" dirty="0">
              <a:latin typeface="Lucida Console" pitchFamily="49" charset="0"/>
            </a:endParaRPr>
          </a:p>
          <a:p>
            <a:pPr lvl="0">
              <a:tabLst>
                <a:tab pos="2006600" algn="l"/>
                <a:tab pos="2806700" algn="l"/>
              </a:tabLst>
            </a:pPr>
            <a:r>
              <a:rPr lang="pt-BR" sz="2000" dirty="0">
                <a:latin typeface="Lucida Console" pitchFamily="49" charset="0"/>
              </a:rPr>
              <a:t>0000c2  4350 </a:t>
            </a:r>
            <a:r>
              <a:rPr lang="pt-BR" sz="2000" dirty="0" smtClean="0">
                <a:latin typeface="Lucida Console" pitchFamily="49" charset="0"/>
              </a:rPr>
              <a:t>	MULS 	r0,r2,r0</a:t>
            </a:r>
            <a:endParaRPr lang="pt-BR" sz="2000" dirty="0">
              <a:latin typeface="Lucida Console" pitchFamily="49" charset="0"/>
            </a:endParaRPr>
          </a:p>
          <a:p>
            <a:pPr lvl="0">
              <a:tabLst>
                <a:tab pos="2006600" algn="l"/>
                <a:tab pos="2806700" algn="l"/>
              </a:tabLst>
            </a:pPr>
            <a:r>
              <a:rPr lang="pt-BR" sz="2000" dirty="0">
                <a:latin typeface="Lucida Console" pitchFamily="49" charset="0"/>
              </a:rPr>
              <a:t>0000c4  4358 	</a:t>
            </a:r>
            <a:r>
              <a:rPr lang="pt-BR" sz="2000" dirty="0" smtClean="0">
                <a:latin typeface="Lucida Console" pitchFamily="49" charset="0"/>
              </a:rPr>
              <a:t>MULS 	r0,r3,r0</a:t>
            </a:r>
            <a:endParaRPr lang="pt-BR" sz="2000" dirty="0">
              <a:latin typeface="Lucida Console" pitchFamily="49" charset="0"/>
            </a:endParaRPr>
          </a:p>
          <a:p>
            <a:pPr lvl="0">
              <a:tabLst>
                <a:tab pos="2006600" algn="l"/>
                <a:tab pos="2806700" algn="l"/>
              </a:tabLst>
            </a:pPr>
            <a:endParaRPr lang="pt-BR" sz="2000" dirty="0" smtClean="0">
              <a:latin typeface="Lucida Console" pitchFamily="49" charset="0"/>
            </a:endParaRPr>
          </a:p>
          <a:p>
            <a:pPr lvl="0">
              <a:tabLst>
                <a:tab pos="2006600" algn="l"/>
                <a:tab pos="2806700" algn="l"/>
              </a:tabLst>
            </a:pPr>
            <a:r>
              <a:rPr lang="pt-BR" sz="2000" dirty="0" smtClean="0">
                <a:latin typeface="Lucida Console" pitchFamily="49" charset="0"/>
              </a:rPr>
              <a:t>0000c6  </a:t>
            </a:r>
            <a:r>
              <a:rPr lang="pt-BR" sz="2000" dirty="0">
                <a:latin typeface="Lucida Console" pitchFamily="49" charset="0"/>
              </a:rPr>
              <a:t>bd10 </a:t>
            </a:r>
            <a:r>
              <a:rPr lang="pt-BR" sz="2000" dirty="0" smtClean="0">
                <a:latin typeface="Lucida Console" pitchFamily="49" charset="0"/>
              </a:rPr>
              <a:t>	POP  	{</a:t>
            </a:r>
            <a:r>
              <a:rPr lang="pt-BR" sz="2000" dirty="0">
                <a:latin typeface="Lucida Console" pitchFamily="49" charset="0"/>
              </a:rPr>
              <a:t>r4,pc</a:t>
            </a:r>
            <a:r>
              <a:rPr lang="pt-BR" sz="2000" dirty="0" smtClean="0">
                <a:latin typeface="Lucida Console" pitchFamily="49" charset="0"/>
              </a:rPr>
              <a:t>}</a:t>
            </a:r>
            <a:endParaRPr lang="pt-BR" sz="2000" dirty="0">
              <a:latin typeface="Lucida Console" pitchFamily="49" charset="0"/>
            </a:endParaRPr>
          </a:p>
        </p:txBody>
      </p:sp>
      <p:sp>
        <p:nvSpPr>
          <p:cNvPr id="5" name="Content Placeholder 2"/>
          <p:cNvSpPr txBox="1">
            <a:spLocks/>
          </p:cNvSpPr>
          <p:nvPr/>
        </p:nvSpPr>
        <p:spPr bwMode="auto">
          <a:xfrm>
            <a:off x="304681" y="2286000"/>
            <a:ext cx="520546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a:lstStyle>
          <a:p>
            <a:r>
              <a:rPr lang="en-US" sz="2400" kern="0" dirty="0" smtClean="0"/>
              <a:t>Save r4 and Link Register on stack</a:t>
            </a:r>
          </a:p>
          <a:p>
            <a:r>
              <a:rPr lang="en-US" sz="2400" kern="0" dirty="0" smtClean="0"/>
              <a:t>r0 = arg3_1*arg3_2</a:t>
            </a:r>
          </a:p>
          <a:p>
            <a:r>
              <a:rPr lang="en-US" sz="2400" kern="0" dirty="0" smtClean="0"/>
              <a:t>r0 *= arg3_3</a:t>
            </a:r>
          </a:p>
          <a:p>
            <a:r>
              <a:rPr lang="en-US" sz="2400" kern="0" dirty="0" smtClean="0"/>
              <a:t>r0 *= arg3_4</a:t>
            </a:r>
          </a:p>
          <a:p>
            <a:r>
              <a:rPr lang="en-US" sz="2400" kern="0" dirty="0" smtClean="0"/>
              <a:t>Restore r4 and return from subroutine</a:t>
            </a:r>
          </a:p>
          <a:p>
            <a:r>
              <a:rPr lang="en-US" sz="2400" kern="0" dirty="0" smtClean="0"/>
              <a:t>Return value is in r0</a:t>
            </a:r>
          </a:p>
          <a:p>
            <a:endParaRPr lang="en-US" sz="2400" kern="0" dirty="0" smtClean="0"/>
          </a:p>
          <a:p>
            <a:endParaRPr lang="en-US" sz="2000" kern="0" dirty="0"/>
          </a:p>
        </p:txBody>
      </p:sp>
    </p:spTree>
    <p:extLst>
      <p:ext uri="{BB962C8B-B14F-4D97-AF65-F5344CB8AC3E}">
        <p14:creationId xmlns:p14="http://schemas.microsoft.com/office/powerpoint/2010/main" val="224773123"/>
      </p:ext>
    </p:extLst>
  </p:cSld>
  <p:clrMapOvr>
    <a:masterClrMapping/>
  </p:clrMapOvr>
  <p:transition>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normAutofit fontScale="90000"/>
          </a:bodyPr>
          <a:lstStyle/>
          <a:p>
            <a:pPr>
              <a:defRPr/>
            </a:pPr>
            <a:r>
              <a:rPr lang="en-US" dirty="0" smtClean="0"/>
              <a:t>Program Translation Stages</a:t>
            </a:r>
          </a:p>
        </p:txBody>
      </p:sp>
      <p:sp>
        <p:nvSpPr>
          <p:cNvPr id="11267" name="Rectangle 3"/>
          <p:cNvSpPr>
            <a:spLocks noGrp="1" noChangeArrowheads="1"/>
          </p:cNvSpPr>
          <p:nvPr>
            <p:ph idx="1"/>
          </p:nvPr>
        </p:nvSpPr>
        <p:spPr>
          <a:xfrm>
            <a:off x="2437448" y="838200"/>
            <a:ext cx="9648230" cy="4968177"/>
          </a:xfrm>
        </p:spPr>
        <p:txBody>
          <a:bodyPr/>
          <a:lstStyle/>
          <a:p>
            <a:r>
              <a:rPr lang="en-US" sz="2000" dirty="0" smtClean="0"/>
              <a:t>Parser</a:t>
            </a:r>
          </a:p>
          <a:p>
            <a:pPr lvl="1"/>
            <a:r>
              <a:rPr lang="en-US" sz="1800" dirty="0" smtClean="0"/>
              <a:t>reads in C code, </a:t>
            </a:r>
          </a:p>
          <a:p>
            <a:pPr lvl="1"/>
            <a:r>
              <a:rPr lang="en-US" sz="1800" dirty="0" smtClean="0"/>
              <a:t>checks for syntax errors, </a:t>
            </a:r>
          </a:p>
          <a:p>
            <a:pPr lvl="1"/>
            <a:r>
              <a:rPr lang="en-US" sz="1800" dirty="0" smtClean="0"/>
              <a:t>forms intermediate code (tree representation)</a:t>
            </a:r>
          </a:p>
          <a:p>
            <a:r>
              <a:rPr lang="en-US" sz="2000" dirty="0" smtClean="0"/>
              <a:t>High-Level Optimizer</a:t>
            </a:r>
          </a:p>
          <a:p>
            <a:pPr lvl="1"/>
            <a:r>
              <a:rPr lang="en-US" sz="1800" dirty="0" smtClean="0"/>
              <a:t>Modifies intermediate code (processor-independent)</a:t>
            </a:r>
          </a:p>
          <a:p>
            <a:r>
              <a:rPr lang="en-US" sz="2000" dirty="0" smtClean="0"/>
              <a:t>Code Generator</a:t>
            </a:r>
          </a:p>
          <a:p>
            <a:pPr lvl="1"/>
            <a:r>
              <a:rPr lang="en-US" sz="1800" dirty="0" smtClean="0"/>
              <a:t>Creates assembly code from of the intermediate code</a:t>
            </a:r>
          </a:p>
          <a:p>
            <a:pPr lvl="1"/>
            <a:r>
              <a:rPr lang="en-US" sz="1800" dirty="0" smtClean="0"/>
              <a:t>Allocates variable uses to registers</a:t>
            </a:r>
          </a:p>
          <a:p>
            <a:r>
              <a:rPr lang="en-US" sz="2000" dirty="0" smtClean="0"/>
              <a:t>Low-Level Optimizer</a:t>
            </a:r>
          </a:p>
          <a:p>
            <a:pPr lvl="1"/>
            <a:r>
              <a:rPr lang="en-US" sz="1800" dirty="0" smtClean="0"/>
              <a:t>Modifies assembly code (parts are processor-specific)</a:t>
            </a:r>
          </a:p>
          <a:p>
            <a:r>
              <a:rPr lang="en-US" sz="2000" dirty="0" smtClean="0"/>
              <a:t>Assembler</a:t>
            </a:r>
          </a:p>
          <a:p>
            <a:pPr lvl="1"/>
            <a:r>
              <a:rPr lang="en-US" sz="1800" dirty="0" smtClean="0"/>
              <a:t>Creates object code (machine code)</a:t>
            </a:r>
          </a:p>
          <a:p>
            <a:r>
              <a:rPr lang="en-US" sz="2000" dirty="0" smtClean="0"/>
              <a:t>Linker/Loader</a:t>
            </a:r>
          </a:p>
          <a:p>
            <a:pPr lvl="1"/>
            <a:r>
              <a:rPr lang="en-US" sz="1800" dirty="0" smtClean="0"/>
              <a:t>Creates executable image from one or more object file</a:t>
            </a:r>
          </a:p>
        </p:txBody>
      </p:sp>
      <p:sp>
        <p:nvSpPr>
          <p:cNvPr id="3" name="Rectangle 2"/>
          <p:cNvSpPr/>
          <p:nvPr/>
        </p:nvSpPr>
        <p:spPr bwMode="auto">
          <a:xfrm>
            <a:off x="2437447" y="838199"/>
            <a:ext cx="8532972" cy="3686670"/>
          </a:xfrm>
          <a:prstGeom prst="rect">
            <a:avLst/>
          </a:prstGeom>
          <a:noFill/>
          <a:ln w="9525"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 name="TextBox 1"/>
          <p:cNvSpPr txBox="1"/>
          <p:nvPr/>
        </p:nvSpPr>
        <p:spPr>
          <a:xfrm>
            <a:off x="446609" y="2536057"/>
            <a:ext cx="1418978" cy="461665"/>
          </a:xfrm>
          <a:prstGeom prst="rect">
            <a:avLst/>
          </a:prstGeom>
          <a:noFill/>
        </p:spPr>
        <p:txBody>
          <a:bodyPr wrap="none" rtlCol="0">
            <a:spAutoFit/>
          </a:bodyPr>
          <a:lstStyle/>
          <a:p>
            <a:r>
              <a:rPr lang="en-US" dirty="0" smtClean="0">
                <a:latin typeface="+mj-lt"/>
              </a:rPr>
              <a:t>Compiler</a:t>
            </a:r>
            <a:endParaRPr lang="en-US" dirty="0">
              <a:latin typeface="+mj-lt"/>
            </a:endParaRPr>
          </a:p>
        </p:txBody>
      </p:sp>
      <p:sp>
        <p:nvSpPr>
          <p:cNvPr id="4" name="Rectangle 3"/>
          <p:cNvSpPr/>
          <p:nvPr/>
        </p:nvSpPr>
        <p:spPr bwMode="auto">
          <a:xfrm>
            <a:off x="2437448" y="5181600"/>
            <a:ext cx="8532971" cy="804666"/>
          </a:xfrm>
          <a:prstGeom prst="rect">
            <a:avLst/>
          </a:prstGeom>
          <a:noFill/>
          <a:ln w="9525"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 name="Rectangle 7"/>
          <p:cNvSpPr/>
          <p:nvPr/>
        </p:nvSpPr>
        <p:spPr bwMode="auto">
          <a:xfrm>
            <a:off x="2437448" y="4524869"/>
            <a:ext cx="8532971" cy="656731"/>
          </a:xfrm>
          <a:prstGeom prst="rect">
            <a:avLst/>
          </a:prstGeom>
          <a:noFill/>
          <a:ln w="9525"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 name="TextBox 8"/>
          <p:cNvSpPr txBox="1"/>
          <p:nvPr/>
        </p:nvSpPr>
        <p:spPr>
          <a:xfrm>
            <a:off x="336001" y="4524869"/>
            <a:ext cx="1640193" cy="461665"/>
          </a:xfrm>
          <a:prstGeom prst="rect">
            <a:avLst/>
          </a:prstGeom>
          <a:noFill/>
        </p:spPr>
        <p:txBody>
          <a:bodyPr wrap="none" rtlCol="0">
            <a:spAutoFit/>
          </a:bodyPr>
          <a:lstStyle/>
          <a:p>
            <a:r>
              <a:rPr lang="en-US" dirty="0" smtClean="0">
                <a:latin typeface="+mj-lt"/>
              </a:rPr>
              <a:t>Assembler</a:t>
            </a:r>
            <a:endParaRPr lang="en-US" dirty="0">
              <a:latin typeface="+mj-lt"/>
            </a:endParaRPr>
          </a:p>
        </p:txBody>
      </p:sp>
      <p:sp>
        <p:nvSpPr>
          <p:cNvPr id="10" name="TextBox 9"/>
          <p:cNvSpPr txBox="1"/>
          <p:nvPr/>
        </p:nvSpPr>
        <p:spPr>
          <a:xfrm>
            <a:off x="505316" y="5201654"/>
            <a:ext cx="1144865" cy="830997"/>
          </a:xfrm>
          <a:prstGeom prst="rect">
            <a:avLst/>
          </a:prstGeom>
          <a:noFill/>
        </p:spPr>
        <p:txBody>
          <a:bodyPr wrap="none" rtlCol="0">
            <a:spAutoFit/>
          </a:bodyPr>
          <a:lstStyle/>
          <a:p>
            <a:r>
              <a:rPr lang="en-US" dirty="0" smtClean="0">
                <a:latin typeface="+mj-lt"/>
              </a:rPr>
              <a:t>Linker/</a:t>
            </a:r>
            <a:br>
              <a:rPr lang="en-US" dirty="0" smtClean="0">
                <a:latin typeface="+mj-lt"/>
              </a:rPr>
            </a:br>
            <a:r>
              <a:rPr lang="en-US" dirty="0" smtClean="0">
                <a:latin typeface="+mj-lt"/>
              </a:rPr>
              <a:t>Loader</a:t>
            </a:r>
            <a:endParaRPr lang="en-US" dirty="0">
              <a:latin typeface="+mj-lt"/>
            </a:endParaRPr>
          </a:p>
        </p:txBody>
      </p:sp>
    </p:spTree>
    <p:extLst>
      <p:ext uri="{BB962C8B-B14F-4D97-AF65-F5344CB8AC3E}">
        <p14:creationId xmlns:p14="http://schemas.microsoft.com/office/powerpoint/2010/main" val="3767543015"/>
      </p:ext>
    </p:extLst>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Warning About Code Optimizations</a:t>
            </a:r>
            <a:endParaRPr lang="en-US" dirty="0"/>
          </a:p>
        </p:txBody>
      </p:sp>
      <p:sp>
        <p:nvSpPr>
          <p:cNvPr id="3" name="Content Placeholder 2"/>
          <p:cNvSpPr>
            <a:spLocks noGrp="1"/>
          </p:cNvSpPr>
          <p:nvPr>
            <p:ph idx="1"/>
          </p:nvPr>
        </p:nvSpPr>
        <p:spPr>
          <a:xfrm>
            <a:off x="311030" y="906463"/>
            <a:ext cx="11368407" cy="5422900"/>
          </a:xfrm>
        </p:spPr>
        <p:txBody>
          <a:bodyPr/>
          <a:lstStyle/>
          <a:p>
            <a:r>
              <a:rPr lang="en-US" dirty="0" smtClean="0"/>
              <a:t>Compiler and rest of tool-chain try to optimize code:</a:t>
            </a:r>
          </a:p>
          <a:p>
            <a:pPr lvl="1"/>
            <a:r>
              <a:rPr lang="en-US" dirty="0" smtClean="0"/>
              <a:t>Simplifying operations</a:t>
            </a:r>
          </a:p>
          <a:p>
            <a:pPr lvl="1"/>
            <a:r>
              <a:rPr lang="en-US" dirty="0" smtClean="0"/>
              <a:t>Removing “dead” code</a:t>
            </a:r>
          </a:p>
          <a:p>
            <a:pPr lvl="1"/>
            <a:r>
              <a:rPr lang="en-US" dirty="0" smtClean="0"/>
              <a:t>Using registers</a:t>
            </a:r>
          </a:p>
          <a:p>
            <a:pPr lvl="1"/>
            <a:endParaRPr lang="en-US" dirty="0" smtClean="0"/>
          </a:p>
          <a:p>
            <a:r>
              <a:rPr lang="en-US" dirty="0" smtClean="0"/>
              <a:t>These optimizations often get in way of understanding what the code does</a:t>
            </a:r>
          </a:p>
          <a:p>
            <a:pPr lvl="1"/>
            <a:r>
              <a:rPr lang="en-US" dirty="0" smtClean="0"/>
              <a:t>Fundamental trade-off: Fast or comprehensible code?</a:t>
            </a:r>
          </a:p>
          <a:p>
            <a:pPr lvl="1"/>
            <a:r>
              <a:rPr lang="en-US" dirty="0" smtClean="0"/>
              <a:t>Compilers typically offer a range of optimization levels (e.g. Level 0 </a:t>
            </a:r>
            <a:br>
              <a:rPr lang="en-US" dirty="0" smtClean="0"/>
            </a:br>
            <a:r>
              <a:rPr lang="en-US" dirty="0" smtClean="0"/>
              <a:t>to Level 3)</a:t>
            </a:r>
          </a:p>
        </p:txBody>
      </p:sp>
    </p:spTree>
    <p:extLst>
      <p:ext uri="{BB962C8B-B14F-4D97-AF65-F5344CB8AC3E}">
        <p14:creationId xmlns:p14="http://schemas.microsoft.com/office/powerpoint/2010/main" val="4211915079"/>
      </p:ext>
    </p:extLst>
  </p:cSld>
  <p:clrMapOvr>
    <a:masterClrMapping/>
  </p:clrMapOvr>
  <p:transition>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Binary Interface</a:t>
            </a:r>
            <a:endParaRPr lang="en-US" dirty="0"/>
          </a:p>
        </p:txBody>
      </p:sp>
      <p:sp>
        <p:nvSpPr>
          <p:cNvPr id="3" name="Content Placeholder 2"/>
          <p:cNvSpPr>
            <a:spLocks noGrp="1"/>
          </p:cNvSpPr>
          <p:nvPr>
            <p:ph idx="1"/>
          </p:nvPr>
        </p:nvSpPr>
        <p:spPr>
          <a:xfrm>
            <a:off x="479813" y="1219200"/>
            <a:ext cx="11155973" cy="4900800"/>
          </a:xfrm>
        </p:spPr>
        <p:txBody>
          <a:bodyPr/>
          <a:lstStyle/>
          <a:p>
            <a:pPr marL="342900" lvl="1" indent="-342900">
              <a:buFontTx/>
              <a:buChar char="•"/>
            </a:pPr>
            <a:r>
              <a:rPr lang="en-US" sz="2400" b="1" dirty="0"/>
              <a:t>Defines rules which allow separately developed functions to work together</a:t>
            </a:r>
          </a:p>
          <a:p>
            <a:endParaRPr lang="en-US" sz="2800" dirty="0" smtClean="0"/>
          </a:p>
          <a:p>
            <a:r>
              <a:rPr lang="en-US" dirty="0" smtClean="0"/>
              <a:t>ARM Architecture Procedure Call Standard (AAPCS) </a:t>
            </a:r>
          </a:p>
          <a:p>
            <a:pPr lvl="1"/>
            <a:r>
              <a:rPr lang="en-US" dirty="0" smtClean="0"/>
              <a:t>Which registers must be saved and restored </a:t>
            </a:r>
          </a:p>
          <a:p>
            <a:pPr lvl="1"/>
            <a:r>
              <a:rPr lang="en-US" dirty="0" smtClean="0"/>
              <a:t>How to call procedures</a:t>
            </a:r>
          </a:p>
          <a:p>
            <a:pPr lvl="1"/>
            <a:r>
              <a:rPr lang="en-US" dirty="0" smtClean="0"/>
              <a:t>How to return from procedures</a:t>
            </a:r>
          </a:p>
          <a:p>
            <a:r>
              <a:rPr lang="en-US" dirty="0" smtClean="0"/>
              <a:t>C Library ABI (CLIBABI)</a:t>
            </a:r>
          </a:p>
          <a:p>
            <a:pPr lvl="1"/>
            <a:r>
              <a:rPr lang="en-US" dirty="0" smtClean="0"/>
              <a:t>C Library functions</a:t>
            </a:r>
          </a:p>
          <a:p>
            <a:r>
              <a:rPr lang="en-US" dirty="0" smtClean="0"/>
              <a:t>Run-Time ABI (RTABI)</a:t>
            </a:r>
          </a:p>
          <a:p>
            <a:pPr lvl="1"/>
            <a:r>
              <a:rPr lang="en-US" dirty="0" smtClean="0"/>
              <a:t>Run-time helper functions: 32/32 integer division, memory copying, floating-point operations, data type conversions, etc.</a:t>
            </a:r>
            <a:endParaRPr lang="en-US" dirty="0"/>
          </a:p>
        </p:txBody>
      </p:sp>
    </p:spTree>
    <p:extLst>
      <p:ext uri="{BB962C8B-B14F-4D97-AF65-F5344CB8AC3E}">
        <p14:creationId xmlns:p14="http://schemas.microsoft.com/office/powerpoint/2010/main" val="2954964744"/>
      </p:ext>
    </p:extLst>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2708" y="2981326"/>
            <a:ext cx="10359152" cy="1362075"/>
          </a:xfrm>
        </p:spPr>
        <p:txBody>
          <a:bodyPr/>
          <a:lstStyle/>
          <a:p>
            <a:r>
              <a:rPr lang="en-US" dirty="0" smtClean="0"/>
              <a:t>Using Registers</a:t>
            </a:r>
            <a:endParaRPr lang="en-US" dirty="0"/>
          </a:p>
        </p:txBody>
      </p:sp>
    </p:spTree>
    <p:extLst>
      <p:ext uri="{BB962C8B-B14F-4D97-AF65-F5344CB8AC3E}">
        <p14:creationId xmlns:p14="http://schemas.microsoft.com/office/powerpoint/2010/main" val="748640288"/>
      </p:ext>
    </p:extLst>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AAPCS Register Use Conventions</a:t>
            </a:r>
            <a:endParaRPr lang="en-US" dirty="0"/>
          </a:p>
        </p:txBody>
      </p:sp>
      <p:sp>
        <p:nvSpPr>
          <p:cNvPr id="3" name="Content Placeholder 2"/>
          <p:cNvSpPr>
            <a:spLocks noGrp="1"/>
          </p:cNvSpPr>
          <p:nvPr>
            <p:ph idx="1"/>
          </p:nvPr>
        </p:nvSpPr>
        <p:spPr/>
        <p:txBody>
          <a:bodyPr/>
          <a:lstStyle/>
          <a:p>
            <a:r>
              <a:rPr lang="en-US" dirty="0" smtClean="0"/>
              <a:t>Make it easier to create modular, isolated and integrated code</a:t>
            </a:r>
          </a:p>
          <a:p>
            <a:endParaRPr lang="en-US" dirty="0" smtClean="0"/>
          </a:p>
          <a:p>
            <a:r>
              <a:rPr lang="en-US" dirty="0" smtClean="0"/>
              <a:t>Scratch registers are not expected to be preserved upon returning from a called subroutine</a:t>
            </a:r>
          </a:p>
          <a:p>
            <a:pPr lvl="1"/>
            <a:r>
              <a:rPr lang="en-US" dirty="0" smtClean="0"/>
              <a:t>r0-r3</a:t>
            </a:r>
          </a:p>
          <a:p>
            <a:endParaRPr lang="en-US" dirty="0" smtClean="0"/>
          </a:p>
          <a:p>
            <a:r>
              <a:rPr lang="en-US" dirty="0" smtClean="0"/>
              <a:t>Preserved (“variable”) registers are expected to have their original values upon returning from a called subroutine</a:t>
            </a:r>
          </a:p>
          <a:p>
            <a:pPr lvl="1"/>
            <a:r>
              <a:rPr lang="en-US" dirty="0" smtClean="0"/>
              <a:t>r4-r8, r10-r11</a:t>
            </a:r>
            <a:endParaRPr lang="en-US" dirty="0"/>
          </a:p>
        </p:txBody>
      </p:sp>
    </p:spTree>
    <p:extLst>
      <p:ext uri="{BB962C8B-B14F-4D97-AF65-F5344CB8AC3E}">
        <p14:creationId xmlns:p14="http://schemas.microsoft.com/office/powerpoint/2010/main" val="3365458063"/>
      </p:ext>
    </p:extLst>
  </p:cSld>
  <p:clrMapOvr>
    <a:masterClrMapping/>
  </p:clrMapOvr>
  <p:transition>
    <p:pull dir="ru"/>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ARMTheme">
  <a:themeElements>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fontScheme name="tes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est3 1">
        <a:dk1>
          <a:srgbClr val="80B7C0"/>
        </a:dk1>
        <a:lt1>
          <a:srgbClr val="FFFFFF"/>
        </a:lt1>
        <a:dk2>
          <a:srgbClr val="000066"/>
        </a:dk2>
        <a:lt2>
          <a:srgbClr val="4F647E"/>
        </a:lt2>
        <a:accent1>
          <a:srgbClr val="F49766"/>
        </a:accent1>
        <a:accent2>
          <a:srgbClr val="8866A6"/>
        </a:accent2>
        <a:accent3>
          <a:srgbClr val="AAAAB8"/>
        </a:accent3>
        <a:accent4>
          <a:srgbClr val="DADADA"/>
        </a:accent4>
        <a:accent5>
          <a:srgbClr val="F8C9B8"/>
        </a:accent5>
        <a:accent6>
          <a:srgbClr val="7B5C96"/>
        </a:accent6>
        <a:hlink>
          <a:srgbClr val="9C484F"/>
        </a:hlink>
        <a:folHlink>
          <a:srgbClr val="749285"/>
        </a:folHlink>
      </a:clrScheme>
      <a:clrMap bg1="dk2" tx1="lt1" bg2="dk1" tx2="lt2" accent1="accent1" accent2="accent2" accent3="accent3" accent4="accent4" accent5="accent5" accent6="accent6" hlink="hlink" folHlink="folHlink"/>
    </a:extraClrScheme>
    <a:extraClrScheme>
      <a:clrScheme name="test3 2">
        <a:dk1>
          <a:srgbClr val="80B7C0"/>
        </a:dk1>
        <a:lt1>
          <a:srgbClr val="FFFFFF"/>
        </a:lt1>
        <a:dk2>
          <a:srgbClr val="000066"/>
        </a:dk2>
        <a:lt2>
          <a:srgbClr val="FFFFFF"/>
        </a:lt2>
        <a:accent1>
          <a:srgbClr val="E86514"/>
        </a:accent1>
        <a:accent2>
          <a:srgbClr val="5D32A4"/>
        </a:accent2>
        <a:accent3>
          <a:srgbClr val="AAAAB8"/>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3">
        <a:dk1>
          <a:srgbClr val="80B7C0"/>
        </a:dk1>
        <a:lt1>
          <a:srgbClr val="FFFFFF"/>
        </a:lt1>
        <a:dk2>
          <a:srgbClr val="00325F"/>
        </a:dk2>
        <a:lt2>
          <a:srgbClr val="FFFFFF"/>
        </a:lt2>
        <a:accent1>
          <a:srgbClr val="E86514"/>
        </a:accent1>
        <a:accent2>
          <a:srgbClr val="5D32A4"/>
        </a:accent2>
        <a:accent3>
          <a:srgbClr val="AAADB6"/>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4">
        <a:dk1>
          <a:srgbClr val="80B7C0"/>
        </a:dk1>
        <a:lt1>
          <a:srgbClr val="FFFFFF"/>
        </a:lt1>
        <a:dk2>
          <a:srgbClr val="1D315B"/>
        </a:dk2>
        <a:lt2>
          <a:srgbClr val="FFFFFF"/>
        </a:lt2>
        <a:accent1>
          <a:srgbClr val="E86514"/>
        </a:accent1>
        <a:accent2>
          <a:srgbClr val="5D32A4"/>
        </a:accent2>
        <a:accent3>
          <a:srgbClr val="ABADB5"/>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5">
        <a:dk1>
          <a:srgbClr val="80B7C0"/>
        </a:dk1>
        <a:lt1>
          <a:srgbClr val="FFFFFF"/>
        </a:lt1>
        <a:dk2>
          <a:srgbClr val="1D315B"/>
        </a:dk2>
        <a:lt2>
          <a:srgbClr val="FFFFFF"/>
        </a:lt2>
        <a:accent1>
          <a:srgbClr val="FFCC00"/>
        </a:accent1>
        <a:accent2>
          <a:srgbClr val="CC0000"/>
        </a:accent2>
        <a:accent3>
          <a:srgbClr val="ABADB5"/>
        </a:accent3>
        <a:accent4>
          <a:srgbClr val="DADAD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6">
        <a:dk1>
          <a:srgbClr val="80B7C0"/>
        </a:dk1>
        <a:lt1>
          <a:srgbClr val="FF9933"/>
        </a:lt1>
        <a:dk2>
          <a:srgbClr val="1D315B"/>
        </a:dk2>
        <a:lt2>
          <a:srgbClr val="990099"/>
        </a:lt2>
        <a:accent1>
          <a:srgbClr val="FFCC00"/>
        </a:accent1>
        <a:accent2>
          <a:srgbClr val="CC0000"/>
        </a:accent2>
        <a:accent3>
          <a:srgbClr val="ABADB5"/>
        </a:accent3>
        <a:accent4>
          <a:srgbClr val="DA822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7">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99CC"/>
        </a:folHlink>
      </a:clrScheme>
      <a:clrMap bg1="dk2" tx1="lt1" bg2="dk1" tx2="lt2" accent1="accent1" accent2="accent2" accent3="accent3" accent4="accent4" accent5="accent5" accent6="accent6" hlink="hlink" folHlink="folHlink"/>
    </a:extraClrScheme>
    <a:extraClrScheme>
      <a:clrScheme name="test3 8">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7FAC"/>
        </a:folHlink>
      </a:clrScheme>
      <a:clrMap bg1="dk2" tx1="lt1" bg2="dk1" tx2="lt2" accent1="accent1" accent2="accent2" accent3="accent3" accent4="accent4" accent5="accent5" accent6="accent6" hlink="hlink" folHlink="folHlink"/>
    </a:extraClrScheme>
    <a:extraClrScheme>
      <a:clrScheme name="test3 9">
        <a:dk1>
          <a:srgbClr val="FFFFFF"/>
        </a:dk1>
        <a:lt1>
          <a:srgbClr val="FF9933"/>
        </a:lt1>
        <a:dk2>
          <a:srgbClr val="1D315B"/>
        </a:dk2>
        <a:lt2>
          <a:srgbClr val="660066"/>
        </a:lt2>
        <a:accent1>
          <a:srgbClr val="FFCC00"/>
        </a:accent1>
        <a:accent2>
          <a:srgbClr val="990033"/>
        </a:accent2>
        <a:accent3>
          <a:srgbClr val="ABADB5"/>
        </a:accent3>
        <a:accent4>
          <a:srgbClr val="DA822A"/>
        </a:accent4>
        <a:accent5>
          <a:srgbClr val="FFE2AA"/>
        </a:accent5>
        <a:accent6>
          <a:srgbClr val="8A002D"/>
        </a:accent6>
        <a:hlink>
          <a:srgbClr val="336600"/>
        </a:hlink>
        <a:folHlink>
          <a:srgbClr val="007FAC"/>
        </a:folHlink>
      </a:clrScheme>
      <a:clrMap bg1="dk2" tx1="lt1" bg2="dk1" tx2="lt2" accent1="accent1" accent2="accent2" accent3="accent3" accent4="accent4" accent5="accent5" accent6="accent6" hlink="hlink" folHlink="folHlink"/>
    </a:extraClrScheme>
    <a:extraClrScheme>
      <a:clrScheme name="test3 10">
        <a:dk1>
          <a:srgbClr val="FF9933"/>
        </a:dk1>
        <a:lt1>
          <a:srgbClr val="FFFFFF"/>
        </a:lt1>
        <a:dk2>
          <a:srgbClr val="660066"/>
        </a:dk2>
        <a:lt2>
          <a:srgbClr val="1D315B"/>
        </a:lt2>
        <a:accent1>
          <a:srgbClr val="FFCC00"/>
        </a:accent1>
        <a:accent2>
          <a:srgbClr val="990033"/>
        </a:accent2>
        <a:accent3>
          <a:srgbClr val="FFFFFF"/>
        </a:accent3>
        <a:accent4>
          <a:srgbClr val="DA822A"/>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1">
        <a:dk1>
          <a:srgbClr val="1D315B"/>
        </a:dk1>
        <a:lt1>
          <a:srgbClr val="FFFFFF"/>
        </a:lt1>
        <a:dk2>
          <a:srgbClr val="660066"/>
        </a:dk2>
        <a:lt2>
          <a:srgbClr val="1D315B"/>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mproved ARMTheme">
  <a:themeElements>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fontScheme name="tes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est3 1">
        <a:dk1>
          <a:srgbClr val="80B7C0"/>
        </a:dk1>
        <a:lt1>
          <a:srgbClr val="FFFFFF"/>
        </a:lt1>
        <a:dk2>
          <a:srgbClr val="000066"/>
        </a:dk2>
        <a:lt2>
          <a:srgbClr val="4F647E"/>
        </a:lt2>
        <a:accent1>
          <a:srgbClr val="F49766"/>
        </a:accent1>
        <a:accent2>
          <a:srgbClr val="8866A6"/>
        </a:accent2>
        <a:accent3>
          <a:srgbClr val="AAAAB8"/>
        </a:accent3>
        <a:accent4>
          <a:srgbClr val="DADADA"/>
        </a:accent4>
        <a:accent5>
          <a:srgbClr val="F8C9B8"/>
        </a:accent5>
        <a:accent6>
          <a:srgbClr val="7B5C96"/>
        </a:accent6>
        <a:hlink>
          <a:srgbClr val="9C484F"/>
        </a:hlink>
        <a:folHlink>
          <a:srgbClr val="749285"/>
        </a:folHlink>
      </a:clrScheme>
      <a:clrMap bg1="dk2" tx1="lt1" bg2="dk1" tx2="lt2" accent1="accent1" accent2="accent2" accent3="accent3" accent4="accent4" accent5="accent5" accent6="accent6" hlink="hlink" folHlink="folHlink"/>
    </a:extraClrScheme>
    <a:extraClrScheme>
      <a:clrScheme name="test3 2">
        <a:dk1>
          <a:srgbClr val="80B7C0"/>
        </a:dk1>
        <a:lt1>
          <a:srgbClr val="FFFFFF"/>
        </a:lt1>
        <a:dk2>
          <a:srgbClr val="000066"/>
        </a:dk2>
        <a:lt2>
          <a:srgbClr val="FFFFFF"/>
        </a:lt2>
        <a:accent1>
          <a:srgbClr val="E86514"/>
        </a:accent1>
        <a:accent2>
          <a:srgbClr val="5D32A4"/>
        </a:accent2>
        <a:accent3>
          <a:srgbClr val="AAAAB8"/>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3">
        <a:dk1>
          <a:srgbClr val="80B7C0"/>
        </a:dk1>
        <a:lt1>
          <a:srgbClr val="FFFFFF"/>
        </a:lt1>
        <a:dk2>
          <a:srgbClr val="00325F"/>
        </a:dk2>
        <a:lt2>
          <a:srgbClr val="FFFFFF"/>
        </a:lt2>
        <a:accent1>
          <a:srgbClr val="E86514"/>
        </a:accent1>
        <a:accent2>
          <a:srgbClr val="5D32A4"/>
        </a:accent2>
        <a:accent3>
          <a:srgbClr val="AAADB6"/>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4">
        <a:dk1>
          <a:srgbClr val="80B7C0"/>
        </a:dk1>
        <a:lt1>
          <a:srgbClr val="FFFFFF"/>
        </a:lt1>
        <a:dk2>
          <a:srgbClr val="1D315B"/>
        </a:dk2>
        <a:lt2>
          <a:srgbClr val="FFFFFF"/>
        </a:lt2>
        <a:accent1>
          <a:srgbClr val="E86514"/>
        </a:accent1>
        <a:accent2>
          <a:srgbClr val="5D32A4"/>
        </a:accent2>
        <a:accent3>
          <a:srgbClr val="ABADB5"/>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5">
        <a:dk1>
          <a:srgbClr val="80B7C0"/>
        </a:dk1>
        <a:lt1>
          <a:srgbClr val="FFFFFF"/>
        </a:lt1>
        <a:dk2>
          <a:srgbClr val="1D315B"/>
        </a:dk2>
        <a:lt2>
          <a:srgbClr val="FFFFFF"/>
        </a:lt2>
        <a:accent1>
          <a:srgbClr val="FFCC00"/>
        </a:accent1>
        <a:accent2>
          <a:srgbClr val="CC0000"/>
        </a:accent2>
        <a:accent3>
          <a:srgbClr val="ABADB5"/>
        </a:accent3>
        <a:accent4>
          <a:srgbClr val="DADAD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6">
        <a:dk1>
          <a:srgbClr val="80B7C0"/>
        </a:dk1>
        <a:lt1>
          <a:srgbClr val="FF9933"/>
        </a:lt1>
        <a:dk2>
          <a:srgbClr val="1D315B"/>
        </a:dk2>
        <a:lt2>
          <a:srgbClr val="990099"/>
        </a:lt2>
        <a:accent1>
          <a:srgbClr val="FFCC00"/>
        </a:accent1>
        <a:accent2>
          <a:srgbClr val="CC0000"/>
        </a:accent2>
        <a:accent3>
          <a:srgbClr val="ABADB5"/>
        </a:accent3>
        <a:accent4>
          <a:srgbClr val="DA822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7">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99CC"/>
        </a:folHlink>
      </a:clrScheme>
      <a:clrMap bg1="dk2" tx1="lt1" bg2="dk1" tx2="lt2" accent1="accent1" accent2="accent2" accent3="accent3" accent4="accent4" accent5="accent5" accent6="accent6" hlink="hlink" folHlink="folHlink"/>
    </a:extraClrScheme>
    <a:extraClrScheme>
      <a:clrScheme name="test3 8">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7FAC"/>
        </a:folHlink>
      </a:clrScheme>
      <a:clrMap bg1="dk2" tx1="lt1" bg2="dk1" tx2="lt2" accent1="accent1" accent2="accent2" accent3="accent3" accent4="accent4" accent5="accent5" accent6="accent6" hlink="hlink" folHlink="folHlink"/>
    </a:extraClrScheme>
    <a:extraClrScheme>
      <a:clrScheme name="test3 9">
        <a:dk1>
          <a:srgbClr val="FFFFFF"/>
        </a:dk1>
        <a:lt1>
          <a:srgbClr val="FF9933"/>
        </a:lt1>
        <a:dk2>
          <a:srgbClr val="1D315B"/>
        </a:dk2>
        <a:lt2>
          <a:srgbClr val="660066"/>
        </a:lt2>
        <a:accent1>
          <a:srgbClr val="FFCC00"/>
        </a:accent1>
        <a:accent2>
          <a:srgbClr val="990033"/>
        </a:accent2>
        <a:accent3>
          <a:srgbClr val="ABADB5"/>
        </a:accent3>
        <a:accent4>
          <a:srgbClr val="DA822A"/>
        </a:accent4>
        <a:accent5>
          <a:srgbClr val="FFE2AA"/>
        </a:accent5>
        <a:accent6>
          <a:srgbClr val="8A002D"/>
        </a:accent6>
        <a:hlink>
          <a:srgbClr val="336600"/>
        </a:hlink>
        <a:folHlink>
          <a:srgbClr val="007FAC"/>
        </a:folHlink>
      </a:clrScheme>
      <a:clrMap bg1="dk2" tx1="lt1" bg2="dk1" tx2="lt2" accent1="accent1" accent2="accent2" accent3="accent3" accent4="accent4" accent5="accent5" accent6="accent6" hlink="hlink" folHlink="folHlink"/>
    </a:extraClrScheme>
    <a:extraClrScheme>
      <a:clrScheme name="test3 10">
        <a:dk1>
          <a:srgbClr val="FF9933"/>
        </a:dk1>
        <a:lt1>
          <a:srgbClr val="FFFFFF"/>
        </a:lt1>
        <a:dk2>
          <a:srgbClr val="660066"/>
        </a:dk2>
        <a:lt2>
          <a:srgbClr val="1D315B"/>
        </a:lt2>
        <a:accent1>
          <a:srgbClr val="FFCC00"/>
        </a:accent1>
        <a:accent2>
          <a:srgbClr val="990033"/>
        </a:accent2>
        <a:accent3>
          <a:srgbClr val="FFFFFF"/>
        </a:accent3>
        <a:accent4>
          <a:srgbClr val="DA822A"/>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1">
        <a:dk1>
          <a:srgbClr val="1D315B"/>
        </a:dk1>
        <a:lt1>
          <a:srgbClr val="FFFFFF"/>
        </a:lt1>
        <a:dk2>
          <a:srgbClr val="660066"/>
        </a:dk2>
        <a:lt2>
          <a:srgbClr val="1D315B"/>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ARMTheme</Template>
  <TotalTime>11142</TotalTime>
  <Words>3291</Words>
  <Application>Microsoft Office PowerPoint</Application>
  <PresentationFormat>Custom</PresentationFormat>
  <Paragraphs>918</Paragraphs>
  <Slides>45</Slides>
  <Notes>45</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45</vt:i4>
      </vt:variant>
    </vt:vector>
  </HeadingPairs>
  <TitlesOfParts>
    <vt:vector size="59" baseType="lpstr">
      <vt:lpstr>MS PGothic</vt:lpstr>
      <vt:lpstr>MS PGothic</vt:lpstr>
      <vt:lpstr>Arial</vt:lpstr>
      <vt:lpstr>Calibri</vt:lpstr>
      <vt:lpstr>Gill Sans Light</vt:lpstr>
      <vt:lpstr>Gill Sans MT</vt:lpstr>
      <vt:lpstr>Lucida Console</vt:lpstr>
      <vt:lpstr>Times New Roman</vt:lpstr>
      <vt:lpstr>Verdana</vt:lpstr>
      <vt:lpstr>Wingdings</vt:lpstr>
      <vt:lpstr>Wingdings 2</vt:lpstr>
      <vt:lpstr>ARMTheme</vt:lpstr>
      <vt:lpstr>Improved ARMTheme</vt:lpstr>
      <vt:lpstr>ARM Interim Template Confidential</vt:lpstr>
      <vt:lpstr>C as Implemented in Assembly Language</vt:lpstr>
      <vt:lpstr>Overview</vt:lpstr>
      <vt:lpstr>Programmer’s World: The Land of Chocolate!</vt:lpstr>
      <vt:lpstr>Processor’s World</vt:lpstr>
      <vt:lpstr>Program Translation Stages</vt:lpstr>
      <vt:lpstr>A Warning About Code Optimizations</vt:lpstr>
      <vt:lpstr>Application Binary Interface</vt:lpstr>
      <vt:lpstr>Using Registers</vt:lpstr>
      <vt:lpstr>AAPCS Register Use Conventions</vt:lpstr>
      <vt:lpstr>AAPCS Core Register Use</vt:lpstr>
      <vt:lpstr>Memory requirements</vt:lpstr>
      <vt:lpstr>What Memory Does a Program Need?</vt:lpstr>
      <vt:lpstr>What Memory Does a Program Need?</vt:lpstr>
      <vt:lpstr>What Memory Does a Program Need?</vt:lpstr>
      <vt:lpstr>Program Memory Use</vt:lpstr>
      <vt:lpstr>Activation Record</vt:lpstr>
      <vt:lpstr>Type and Class Qualifiers</vt:lpstr>
      <vt:lpstr>Linker Map File</vt:lpstr>
      <vt:lpstr>Program Memory Use</vt:lpstr>
      <vt:lpstr>C Run-Time Start-Up Module</vt:lpstr>
      <vt:lpstr>Accessing data in Memory</vt:lpstr>
      <vt:lpstr>Accessing Data</vt:lpstr>
      <vt:lpstr>Static Variables</vt:lpstr>
      <vt:lpstr>Static Variables</vt:lpstr>
      <vt:lpstr>Automatic Variables Stored on Stack</vt:lpstr>
      <vt:lpstr>Automatic Variables</vt:lpstr>
      <vt:lpstr>Addressing Automatic Variables</vt:lpstr>
      <vt:lpstr>Automatic Variables</vt:lpstr>
      <vt:lpstr>Array Access</vt:lpstr>
      <vt:lpstr>Array Access</vt:lpstr>
      <vt:lpstr>Accessing 1-D Array Elements</vt:lpstr>
      <vt:lpstr>Accessing 2-D Array Elements</vt:lpstr>
      <vt:lpstr>Code to Access 2-D Array </vt:lpstr>
      <vt:lpstr>Function Prolog and Epilog</vt:lpstr>
      <vt:lpstr>Prolog and Epilog</vt:lpstr>
      <vt:lpstr>Return Address</vt:lpstr>
      <vt:lpstr>Function Prolog and Epilog</vt:lpstr>
      <vt:lpstr>Activation Record Creation by Prolog</vt:lpstr>
      <vt:lpstr>Activation Record Destruction by Epilog</vt:lpstr>
      <vt:lpstr>Calling Functions</vt:lpstr>
      <vt:lpstr>Function Arguments and Return Values</vt:lpstr>
      <vt:lpstr>AAPCS Core Register Use</vt:lpstr>
      <vt:lpstr>Return Values</vt:lpstr>
      <vt:lpstr>Call Example: Calling Function</vt:lpstr>
      <vt:lpstr>Call and Return Example</vt:lpstr>
    </vt:vector>
  </TitlesOfParts>
  <Company>Compaq</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Content</dc:title>
  <dc:creator>Compaq</dc:creator>
  <cp:lastModifiedBy>Skand Hurkat</cp:lastModifiedBy>
  <cp:revision>206</cp:revision>
  <cp:lastPrinted>2000-08-21T16:55:50Z</cp:lastPrinted>
  <dcterms:created xsi:type="dcterms:W3CDTF">2000-08-18T17:47:17Z</dcterms:created>
  <dcterms:modified xsi:type="dcterms:W3CDTF">2016-02-23T19:56:51Z</dcterms:modified>
</cp:coreProperties>
</file>