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2c10c8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2c10c8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2c10c88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2c10c88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2c10c88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52c10c88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52c10c88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52c10c88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2c10c88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2c10c88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2c10c889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52c10c88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2c10c8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2c10c8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2c10c8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2c10c8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2c10c88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2c10c88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2c10c88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2c10c88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2c10c88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2c10c88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2c10c8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2c10c8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2c10c8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2c10c8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moderndive.com/7-sampling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moderndive.com/7-sampl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moderndive.com/7-sampling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moderndive.com/7-sampling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anvas.ubc.ca/courses/65765/assignments/79590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ncenzocoia.com/" TargetMode="External"/><Relationship Id="rId4" Type="http://schemas.openxmlformats.org/officeDocument/2006/relationships/hyperlink" Target="https://www.stat.ubc.ca/users/rodolfo-lourenzutt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nvas.ubc.ca/courses/65765/modules/items/277814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moderndive.com/7-sampling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s://moderndive.com/7-sampl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STAT 201!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Vincenzo Coia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11,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4294967295" type="title"/>
          </p:nvPr>
        </p:nvSpPr>
        <p:spPr>
          <a:xfrm>
            <a:off x="311700" y="1063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</a:t>
            </a:r>
            <a:endParaRPr b="1"/>
          </a:p>
        </p:txBody>
      </p:sp>
      <p:sp>
        <p:nvSpPr>
          <p:cNvPr id="112" name="Google Shape;112;p22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0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4294967295" type="title"/>
          </p:nvPr>
        </p:nvSpPr>
        <p:spPr>
          <a:xfrm>
            <a:off x="372275" y="5787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</a:t>
            </a:r>
            <a:endParaRPr b="1"/>
          </a:p>
        </p:txBody>
      </p:sp>
      <p:sp>
        <p:nvSpPr>
          <p:cNvPr id="119" name="Google Shape;119;p23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0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idx="4294967295" type="title"/>
          </p:nvPr>
        </p:nvSpPr>
        <p:spPr>
          <a:xfrm>
            <a:off x="372275" y="5787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</a:t>
            </a:r>
            <a:endParaRPr b="1"/>
          </a:p>
        </p:txBody>
      </p:sp>
      <p:sp>
        <p:nvSpPr>
          <p:cNvPr id="126" name="Google Shape;126;p24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176525" y="3995000"/>
            <a:ext cx="68850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Point Estimate = 17 / 50 = 0.34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0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4294967295" type="title"/>
          </p:nvPr>
        </p:nvSpPr>
        <p:spPr>
          <a:xfrm>
            <a:off x="372275" y="5787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</a:t>
            </a:r>
            <a:endParaRPr b="1"/>
          </a:p>
        </p:txBody>
      </p:sp>
      <p:sp>
        <p:nvSpPr>
          <p:cNvPr id="134" name="Google Shape;134;p25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176525" y="3995000"/>
            <a:ext cx="68850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Point Estimate = 17 / 50 = 0.34</a:t>
            </a:r>
            <a:endParaRPr b="1" i="1" sz="2200">
              <a:solidFill>
                <a:srgbClr val="FFFFFF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9450" y="2391250"/>
            <a:ext cx="21711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Observation</a:t>
            </a:r>
            <a:endParaRPr b="1" i="1" sz="2200">
              <a:solidFill>
                <a:srgbClr val="FFFFFF"/>
              </a:solidFill>
            </a:endParaRPr>
          </a:p>
        </p:txBody>
      </p:sp>
      <p:cxnSp>
        <p:nvCxnSpPr>
          <p:cNvPr id="137" name="Google Shape;137;p25"/>
          <p:cNvCxnSpPr>
            <a:stCxn id="136" idx="0"/>
          </p:cNvCxnSpPr>
          <p:nvPr/>
        </p:nvCxnSpPr>
        <p:spPr>
          <a:xfrm flipH="1" rot="10800000">
            <a:off x="1385000" y="1114150"/>
            <a:ext cx="468000" cy="127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 1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I'll demonstrate concepts by working through Worksheet 1 </a:t>
            </a:r>
            <a:r>
              <a:rPr lang="en" u="sng">
                <a:solidFill>
                  <a:schemeClr val="hlink"/>
                </a:solidFill>
                <a:hlinkClick r:id="rId3"/>
              </a:rPr>
              <a:t>(access through canvas)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Let's get you started with opening the worksheet.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Vincenzo Coia</a:t>
            </a:r>
            <a:r>
              <a:rPr lang="en"/>
              <a:t>, PhD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Rodolfo Lourenzutti</a:t>
            </a:r>
            <a:r>
              <a:rPr lang="en"/>
              <a:t>, PhD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Teaching Assistants: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Creagh Briercliffe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(TBD)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Canvas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Deadlines and how you will be evaluated.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engage with the course: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Monday, Wednesday, Friday (optional).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Piazza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Need to meet with an instructor in private? Send us an email!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behind the course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radio station wants to know the median age of their listeners.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survey some listeners, calculate the median, and present the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What’s the problem with this?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behind the course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Science: present results </a:t>
            </a:r>
            <a:r>
              <a:rPr i="1" lang="en"/>
              <a:t>and communicate uncertainty / evidence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aspects of uncertainty might you present with your results?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behind the course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is about </a:t>
            </a:r>
            <a:r>
              <a:rPr b="1" lang="en"/>
              <a:t>providing evidence behind your calculated results</a:t>
            </a:r>
            <a:r>
              <a:rPr lang="en"/>
              <a:t>, especially by </a:t>
            </a:r>
            <a:r>
              <a:rPr b="1" lang="en"/>
              <a:t>communicating uncertainty</a:t>
            </a:r>
            <a:r>
              <a:rPr lang="en"/>
              <a:t> in your numeric estimates.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univariate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calculating mean, proportion, quantile, etc. to </a:t>
            </a:r>
            <a:r>
              <a:rPr i="1" lang="en"/>
              <a:t>infer</a:t>
            </a:r>
            <a:r>
              <a:rPr lang="en"/>
              <a:t> about a 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Two-group comparisons leads to more advanced courses (like STAT 301)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Week: Sampling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311700" y="942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Population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176525" y="3995000"/>
            <a:ext cx="68850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Population parameter: </a:t>
            </a:r>
            <a:r>
              <a:rPr b="1" i="1" lang="en" sz="2200">
                <a:solidFill>
                  <a:srgbClr val="FFFFFF"/>
                </a:solidFill>
              </a:rPr>
              <a:t>proportion of red beads</a:t>
            </a:r>
            <a:endParaRPr b="1" i="1" sz="22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4294967295" type="title"/>
          </p:nvPr>
        </p:nvSpPr>
        <p:spPr>
          <a:xfrm>
            <a:off x="311700" y="942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Population</a:t>
            </a:r>
            <a:endParaRPr b="1"/>
          </a:p>
        </p:txBody>
      </p:sp>
      <p:sp>
        <p:nvSpPr>
          <p:cNvPr id="105" name="Google Shape;105;p21"/>
          <p:cNvSpPr txBox="1"/>
          <p:nvPr/>
        </p:nvSpPr>
        <p:spPr>
          <a:xfrm>
            <a:off x="5983975" y="474330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Modern Dive Chapter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