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Отложенная </a:t>
            </a:r>
            <a:r>
              <a:rPr sz="36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инициализация.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458318" name=""/>
          <p:cNvSpPr txBox="1"/>
          <p:nvPr/>
        </p:nvSpPr>
        <p:spPr bwMode="auto">
          <a:xfrm flipH="0" flipV="0">
            <a:off x="1515449" y="1381124"/>
            <a:ext cx="8373195" cy="2225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>
                <a:latin typeface="Caladea"/>
                <a:ea typeface="Caladea"/>
                <a:cs typeface="Caladea"/>
              </a:rPr>
              <a:t>Паттерн "Отложенная инициализация" (или "Ленивая инициализация") — это паттерн проектирования, который откладывает создание объекта или выполнение вычислений до момента, когда это действительно необходимо. Это помогает оптимизировать производительность и использование ресурсов, особенно если создание объекта или выполнение операции является дорогостоящим.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3504869" name=""/>
          <p:cNvSpPr txBox="1"/>
          <p:nvPr/>
        </p:nvSpPr>
        <p:spPr bwMode="auto">
          <a:xfrm flipH="0" flipV="0">
            <a:off x="1372574" y="676274"/>
            <a:ext cx="622774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Примеры</a:t>
            </a:r>
            <a:endParaRPr sz="2800"/>
          </a:p>
        </p:txBody>
      </p:sp>
      <p:sp>
        <p:nvSpPr>
          <p:cNvPr id="1290059193" name=""/>
          <p:cNvSpPr txBox="1"/>
          <p:nvPr/>
        </p:nvSpPr>
        <p:spPr bwMode="auto">
          <a:xfrm flipH="0" flipV="0">
            <a:off x="1429724" y="1866899"/>
            <a:ext cx="7653614" cy="3353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>
              <a:buFont typeface="Arial"/>
              <a:buChar char="•"/>
              <a:defRPr/>
            </a:pPr>
            <a:r>
              <a:rPr sz="2200">
                <a:latin typeface="Caladea"/>
                <a:ea typeface="Caladea"/>
                <a:cs typeface="Caladea"/>
              </a:rPr>
              <a:t>Загрузка файлов только при необходимости - </a:t>
            </a:r>
            <a:r>
              <a:rPr sz="2200">
                <a:latin typeface="Caladea"/>
                <a:ea typeface="Caladea"/>
                <a:cs typeface="Caladea"/>
              </a:rPr>
              <a:t>вы хотите загрузить большой файл только тогда, когда он действительно нужен (например, для чтения данных).</a:t>
            </a:r>
            <a:endParaRPr sz="2200">
              <a:latin typeface="Caladea"/>
              <a:cs typeface="Calade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sz="2200">
                <a:latin typeface="Caladea"/>
                <a:ea typeface="Caladea"/>
                <a:cs typeface="Caladea"/>
              </a:rPr>
              <a:t>Создание базы данных при первом обращении - </a:t>
            </a:r>
            <a:r>
              <a:rPr sz="2200">
                <a:latin typeface="Caladea"/>
                <a:ea typeface="Caladea"/>
                <a:cs typeface="Caladea"/>
              </a:rPr>
              <a:t>подключение к базе данных создается только при первом запросе.</a:t>
            </a:r>
            <a:endParaRPr sz="2200">
              <a:latin typeface="Caladea"/>
              <a:cs typeface="Caladea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sz="2000">
                <a:latin typeface="Caladea"/>
                <a:ea typeface="Caladea"/>
                <a:cs typeface="Caladea"/>
              </a:rPr>
              <a:t>Инициализация сервиса только при первом вызове - </a:t>
            </a:r>
            <a:r>
              <a:rPr sz="2000">
                <a:latin typeface="Caladea"/>
                <a:ea typeface="Caladea"/>
                <a:cs typeface="Caladea"/>
              </a:rPr>
              <a:t>API-клиент инициализируется только при первом вызове метода.</a:t>
            </a:r>
            <a:endParaRPr sz="2000">
              <a:latin typeface="Caladea"/>
              <a:cs typeface="Calad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6772986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009891" y="869155"/>
            <a:ext cx="7924683" cy="5119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2452961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028949" y="195262"/>
            <a:ext cx="5895974" cy="6467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54413" name=""/>
          <p:cNvSpPr txBox="1"/>
          <p:nvPr/>
        </p:nvSpPr>
        <p:spPr bwMode="auto">
          <a:xfrm flipH="0" flipV="0">
            <a:off x="7601924" y="1868625"/>
            <a:ext cx="4211489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Управляет отложенной инициализацией ресурса</a:t>
            </a:r>
            <a:endParaRPr sz="2000"/>
          </a:p>
          <a:p>
            <a:pPr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Ссылка на ресурс, который создается при необходимости</a:t>
            </a:r>
            <a:endParaRPr sz="2000"/>
          </a:p>
        </p:txBody>
      </p:sp>
      <p:sp>
        <p:nvSpPr>
          <p:cNvPr id="859209323" name=""/>
          <p:cNvSpPr txBox="1"/>
          <p:nvPr/>
        </p:nvSpPr>
        <p:spPr bwMode="auto">
          <a:xfrm flipH="0" flipV="0">
            <a:off x="7601924" y="3971925"/>
            <a:ext cx="4067894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Ресурс, который может быть дорогостоящим в создании</a:t>
            </a:r>
            <a:endParaRPr sz="2000"/>
          </a:p>
        </p:txBody>
      </p:sp>
      <p:grpSp>
        <p:nvGrpSpPr>
          <p:cNvPr id="2063846516" name=""/>
          <p:cNvGrpSpPr/>
          <p:nvPr/>
        </p:nvGrpSpPr>
        <p:grpSpPr bwMode="auto">
          <a:xfrm>
            <a:off x="2010749" y="1800225"/>
            <a:ext cx="4721519" cy="3238499"/>
            <a:chOff x="0" y="0"/>
            <a:chExt cx="4721519" cy="3238499"/>
          </a:xfrm>
        </p:grpSpPr>
        <p:grpSp>
          <p:nvGrpSpPr>
            <p:cNvPr id="1812033582" name=""/>
            <p:cNvGrpSpPr/>
            <p:nvPr/>
          </p:nvGrpSpPr>
          <p:grpSpPr bwMode="auto">
            <a:xfrm>
              <a:off x="0" y="0"/>
              <a:ext cx="4648199" cy="1266824"/>
              <a:chOff x="0" y="0"/>
              <a:chExt cx="4648199" cy="1266824"/>
            </a:xfrm>
          </p:grpSpPr>
          <p:sp>
            <p:nvSpPr>
              <p:cNvPr id="1735927430" name=""/>
              <p:cNvSpPr/>
              <p:nvPr/>
            </p:nvSpPr>
            <p:spPr bwMode="auto">
              <a:xfrm flipH="0" flipV="0">
                <a:off x="0" y="0"/>
                <a:ext cx="4648199" cy="126682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72292761" name=""/>
              <p:cNvSpPr txBox="1"/>
              <p:nvPr/>
            </p:nvSpPr>
            <p:spPr bwMode="auto">
              <a:xfrm flipH="0" flipV="0">
                <a:off x="152399" y="221752"/>
                <a:ext cx="4422479" cy="82332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ru-RU" sz="2400" b="0" i="0" u="none" strike="noStrike" cap="none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 LazyInitializer</a:t>
                </a:r>
                <a:endParaRPr sz="2400" b="0" i="0" u="none" strike="noStrike" cap="none" spc="0">
                  <a:solidFill>
                    <a:srgbClr val="000000"/>
                  </a:solidFill>
                  <a:latin typeface="Arial"/>
                  <a:cs typeface="Arial"/>
                </a:endParaRPr>
              </a:p>
              <a:p>
                <a:pPr>
                  <a:defRPr/>
                </a:pPr>
                <a:r>
                  <a:rPr lang="ru-RU" sz="2400" b="0" i="0" u="none" strike="noStrike" cap="none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 - resource- Resource  </a:t>
                </a:r>
                <a:endParaRPr/>
              </a:p>
            </p:txBody>
          </p:sp>
        </p:grpSp>
        <p:grpSp>
          <p:nvGrpSpPr>
            <p:cNvPr id="667711432" name=""/>
            <p:cNvGrpSpPr/>
            <p:nvPr/>
          </p:nvGrpSpPr>
          <p:grpSpPr bwMode="auto">
            <a:xfrm>
              <a:off x="73319" y="1971675"/>
              <a:ext cx="4648199" cy="1266824"/>
              <a:chOff x="0" y="0"/>
              <a:chExt cx="4648199" cy="1266824"/>
            </a:xfrm>
          </p:grpSpPr>
          <p:sp>
            <p:nvSpPr>
              <p:cNvPr id="863525086" name=""/>
              <p:cNvSpPr/>
              <p:nvPr/>
            </p:nvSpPr>
            <p:spPr bwMode="auto">
              <a:xfrm flipH="0" flipV="0">
                <a:off x="0" y="0"/>
                <a:ext cx="4648199" cy="1266824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39442160" name=""/>
              <p:cNvSpPr txBox="1"/>
              <p:nvPr/>
            </p:nvSpPr>
            <p:spPr bwMode="auto">
              <a:xfrm flipH="0" flipV="0">
                <a:off x="79079" y="333194"/>
                <a:ext cx="4423919" cy="45756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lang="ru-RU" sz="2400" b="0" i="0" u="none" strike="noStrike" cap="none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 </a:t>
                </a:r>
                <a:r>
                  <a:rPr lang="ru-RU" sz="2400" b="0" i="0" u="none" strike="noStrike" cap="none" spc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rPr>
                  <a:t>Resource  </a:t>
                </a:r>
                <a:endParaRPr sz="2400" b="0" i="0" u="none" strike="noStrike" cap="none" spc="0">
                  <a:solidFill>
                    <a:srgbClr val="000000"/>
                  </a:solidFill>
                  <a:latin typeface="Arial"/>
                  <a:cs typeface="Arial"/>
                </a:endParaRPr>
              </a:p>
            </p:txBody>
          </p:sp>
        </p:grpSp>
        <p:cxnSp>
          <p:nvCxnSpPr>
            <p:cNvPr id="0" name=""/>
            <p:cNvCxnSpPr>
              <a:cxnSpLocks/>
            </p:cNvCxnSpPr>
            <p:nvPr/>
          </p:nvCxnSpPr>
          <p:spPr bwMode="auto">
            <a:xfrm flipH="1" flipV="1">
              <a:off x="2305049" y="1295399"/>
              <a:ext cx="0" cy="666749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3530232" name=""/>
          <p:cNvSpPr txBox="1"/>
          <p:nvPr/>
        </p:nvSpPr>
        <p:spPr bwMode="auto">
          <a:xfrm flipH="0" flipV="0">
            <a:off x="1553549" y="180974"/>
            <a:ext cx="455062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Структура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0519040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1122479"/>
            <a:ext cx="11002469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br>
              <a:rPr sz="1200" b="0" i="0" u="none" spc="23">
                <a:solidFill>
                  <a:srgbClr val="DCE1EA"/>
                </a:solidFill>
                <a:latin typeface="Liberation Sans"/>
                <a:ea typeface="Liberation Sans"/>
                <a:cs typeface="Liberation Sans"/>
              </a:rPr>
            </a:br>
            <a:endParaRPr/>
          </a:p>
        </p:txBody>
      </p:sp>
      <p:sp>
        <p:nvSpPr>
          <p:cNvPr id="589172094" name=""/>
          <p:cNvSpPr txBox="1"/>
          <p:nvPr/>
        </p:nvSpPr>
        <p:spPr bwMode="auto">
          <a:xfrm flipH="0" flipV="0">
            <a:off x="327892" y="276224"/>
            <a:ext cx="11544134" cy="6126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Преимущества</a:t>
            </a:r>
            <a:endParaRPr sz="2200">
              <a:latin typeface="Caladea"/>
              <a:cs typeface="Calade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Экономия ресурсов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- объект создается только тогда, когда он действительно нужен, что снижает нагрузку на систему.</a:t>
            </a:r>
            <a:endParaRPr sz="2200">
              <a:latin typeface="Caladea"/>
              <a:cs typeface="Calade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Улучшение производительности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- отсутствие предварительной инициализации уменьшает время запуска программы.</a:t>
            </a:r>
            <a:endParaRPr sz="2200">
              <a:latin typeface="Caladea"/>
              <a:cs typeface="Calade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Гибкость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- легко адаптировать под условия, когда объект может вообще не потребоваться.</a:t>
            </a:r>
            <a:endParaRPr sz="2200">
              <a:latin typeface="Caladea"/>
              <a:cs typeface="Calade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Поддержка больших данных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- полезен при работе с большими объемами данных, которые загружаются только при необходимости.</a:t>
            </a:r>
            <a:endParaRPr sz="2200">
              <a:latin typeface="Caladea"/>
              <a:cs typeface="Caladea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Недостатки</a:t>
            </a:r>
            <a:endParaRPr sz="2200">
              <a:latin typeface="Caladea"/>
              <a:cs typeface="Calade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Сложность реализации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- в многопоточных приложениях требуется дополнительная синхронизация для избежания гонок (race conditions).</a:t>
            </a:r>
            <a:endParaRPr sz="2200">
              <a:latin typeface="Caladea"/>
              <a:cs typeface="Calade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Задержка при первом обращении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- если инициализация занимает много времени, это может привести к задержкам в момент первого обращения.</a:t>
            </a:r>
            <a:endParaRPr sz="2200">
              <a:latin typeface="Caladea"/>
              <a:cs typeface="Calade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Сложность отладки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- отложенная инициализация может затруднять отслеживание ошибок, так как объект создается не сразу.</a:t>
            </a:r>
            <a:endParaRPr sz="2200">
              <a:latin typeface="Caladea"/>
              <a:cs typeface="Caladea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Потенциальная избыточность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Caladea"/>
                <a:ea typeface="Caladea"/>
                <a:cs typeface="Caladea"/>
              </a:rPr>
              <a:t>- если объект используется часто, отложенная инициализация может быть менее эффективной, чем предварительная.</a:t>
            </a: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Алексей Венедиктов</cp:lastModifiedBy>
  <cp:revision>4</cp:revision>
  <dcterms:created xsi:type="dcterms:W3CDTF">2023-08-25T13:22:51Z</dcterms:created>
  <dcterms:modified xsi:type="dcterms:W3CDTF">2025-03-14T00:00:11Z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