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730982" name=""/>
          <p:cNvSpPr txBox="1"/>
          <p:nvPr/>
        </p:nvSpPr>
        <p:spPr bwMode="auto">
          <a:xfrm flipH="0" flipV="0">
            <a:off x="3068024" y="2019299"/>
            <a:ext cx="583040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>
                <a:latin typeface="Caladea"/>
                <a:ea typeface="Caladea"/>
                <a:cs typeface="Caladea"/>
              </a:rPr>
              <a:t>Паттерн</a:t>
            </a:r>
            <a:br>
              <a:rPr sz="3600">
                <a:latin typeface="Caladea"/>
                <a:ea typeface="Caladea"/>
                <a:cs typeface="Caladea"/>
              </a:rPr>
            </a:br>
            <a:r>
              <a:rPr sz="3600">
                <a:latin typeface="Caladea"/>
                <a:ea typeface="Caladea"/>
                <a:cs typeface="Caladea"/>
              </a:rPr>
              <a:t>Простая Политика</a:t>
            </a:r>
            <a:endParaRPr sz="36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453091" name=""/>
          <p:cNvSpPr txBox="1"/>
          <p:nvPr/>
        </p:nvSpPr>
        <p:spPr bwMode="auto">
          <a:xfrm flipH="0" flipV="0">
            <a:off x="867749" y="1525724"/>
            <a:ext cx="9155684" cy="3444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latin typeface="Caladea"/>
                <a:ea typeface="Caladea"/>
                <a:cs typeface="Caladea"/>
              </a:rPr>
              <a:t>Паттерн "Простая политика" (или "Политика") относится к поведенческим паттернам проектирования. Он позволяет определять семейство алгоритмов, инкапсулировать каждый из них и делать их взаимозаменяемыми. Этот паттерн часто используется для реализации стратегий или правил, которые могут меняться во время выполнения программы.</a:t>
            </a:r>
            <a:endParaRPr sz="2000">
              <a:latin typeface="Caladea"/>
              <a:ea typeface="Caladea"/>
              <a:cs typeface="Caladea"/>
            </a:endParaRPr>
          </a:p>
          <a:p>
            <a:pPr>
              <a:defRPr/>
            </a:pPr>
            <a:endParaRPr sz="2000">
              <a:latin typeface="Caladea"/>
              <a:cs typeface="Caladea"/>
            </a:endParaRPr>
          </a:p>
          <a:p>
            <a:pPr>
              <a:defRPr/>
            </a:pPr>
            <a:r>
              <a:rPr sz="2000">
                <a:latin typeface="Caladea"/>
                <a:ea typeface="Caladea"/>
                <a:cs typeface="Caladea"/>
              </a:rPr>
              <a:t>Основная идея заключается в том, что объекты используют внешние "политики" (или стратегии), которые определяют их поведение. Это делает код более гибким и расширяемым, так как новые политики можно добавлять без изменения существующего кода.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3718526" name=""/>
          <p:cNvSpPr txBox="1"/>
          <p:nvPr/>
        </p:nvSpPr>
        <p:spPr bwMode="auto">
          <a:xfrm flipH="0" flipV="0">
            <a:off x="715349" y="333374"/>
            <a:ext cx="4888844" cy="5273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latin typeface="Caladea"/>
                <a:ea typeface="Caladea"/>
                <a:cs typeface="Caladea"/>
              </a:rPr>
              <a:t>Примеры применения</a:t>
            </a:r>
            <a:r>
              <a:rPr sz="2000">
                <a:latin typeface="Caladea"/>
                <a:ea typeface="Caladea"/>
                <a:cs typeface="Caladea"/>
              </a:rPr>
              <a:t>-</a:t>
            </a:r>
            <a:endParaRPr sz="2000">
              <a:latin typeface="Caladea"/>
              <a:ea typeface="Caladea"/>
              <a:cs typeface="Caladea"/>
            </a:endParaRPr>
          </a:p>
          <a:p>
            <a:pPr>
              <a:defRPr/>
            </a:pPr>
            <a:endParaRPr sz="2000">
              <a:latin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Игры </a:t>
            </a:r>
            <a:r>
              <a:rPr sz="2000">
                <a:latin typeface="Caladea"/>
                <a:ea typeface="Caladea"/>
                <a:cs typeface="Caladea"/>
              </a:rPr>
              <a:t>- разные стратегии поведения персонажей (например, агрессивная, защитная, случайная).</a:t>
            </a:r>
            <a:endParaRPr sz="2000">
              <a:latin typeface="Caladea"/>
              <a:ea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Системы доставки </a:t>
            </a:r>
            <a:r>
              <a:rPr sz="2000">
                <a:latin typeface="Caladea"/>
                <a:ea typeface="Caladea"/>
                <a:cs typeface="Caladea"/>
              </a:rPr>
              <a:t>- различные способы расчета стоимости доставки (стандартная, экспресс, международная).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Обработка данных </a:t>
            </a:r>
            <a:r>
              <a:rPr sz="2000">
                <a:latin typeface="Caladea"/>
                <a:ea typeface="Caladea"/>
                <a:cs typeface="Caladea"/>
              </a:rPr>
              <a:t>- разные алгоритмы обработки данных (сортировка, фильтрация, преобразование).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Авторизация </a:t>
            </a:r>
            <a:r>
              <a:rPr sz="2000">
                <a:latin typeface="Caladea"/>
                <a:ea typeface="Caladea"/>
                <a:cs typeface="Caladea"/>
              </a:rPr>
              <a:t>- разные методы аутентификации (по паролю, по отпечатку пальца, через OAuth).</a:t>
            </a:r>
            <a:endParaRPr sz="2000">
              <a:latin typeface="Caladea"/>
              <a:cs typeface="Caladea"/>
            </a:endParaRPr>
          </a:p>
        </p:txBody>
      </p:sp>
      <p:pic>
        <p:nvPicPr>
          <p:cNvPr id="75656682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15125" y="38099"/>
            <a:ext cx="4229100" cy="6781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27464743" name=""/>
          <p:cNvGrpSpPr/>
          <p:nvPr/>
        </p:nvGrpSpPr>
        <p:grpSpPr bwMode="auto">
          <a:xfrm>
            <a:off x="1448775" y="206100"/>
            <a:ext cx="2466974" cy="1647824"/>
            <a:chOff x="0" y="0"/>
            <a:chExt cx="2466974" cy="1647824"/>
          </a:xfrm>
        </p:grpSpPr>
        <p:sp>
          <p:nvSpPr>
            <p:cNvPr id="552862092" name=""/>
            <p:cNvSpPr/>
            <p:nvPr/>
          </p:nvSpPr>
          <p:spPr bwMode="auto">
            <a:xfrm flipH="0" flipV="0">
              <a:off x="0" y="0"/>
              <a:ext cx="2466974" cy="1647824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44600899" name=""/>
            <p:cNvSpPr txBox="1"/>
            <p:nvPr/>
          </p:nvSpPr>
          <p:spPr bwMode="auto">
            <a:xfrm flipH="0" flipV="0">
              <a:off x="66674" y="57150"/>
              <a:ext cx="2374245" cy="1310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Context </a:t>
              </a:r>
              <a:endParaRPr sz="2000" b="0" i="0" u="none" strike="noStrike" cap="none" spc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- policy- Policy</a:t>
              </a:r>
              <a:endParaRPr sz="2000" b="0" i="0" u="none" strike="noStrike" cap="none" spc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+ set_policy(policy)</a:t>
              </a:r>
              <a:endParaRPr sz="2000" b="0" i="0" u="none" strike="noStrike" cap="none" spc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+ execute()         </a:t>
              </a:r>
              <a:endParaRPr sz="2000"/>
            </a:p>
          </p:txBody>
        </p:sp>
      </p:grpSp>
      <p:grpSp>
        <p:nvGrpSpPr>
          <p:cNvPr id="1184463937" name=""/>
          <p:cNvGrpSpPr/>
          <p:nvPr/>
        </p:nvGrpSpPr>
        <p:grpSpPr bwMode="auto">
          <a:xfrm>
            <a:off x="1429724" y="2543175"/>
            <a:ext cx="2385929" cy="749025"/>
            <a:chOff x="0" y="0"/>
            <a:chExt cx="2385929" cy="749025"/>
          </a:xfrm>
        </p:grpSpPr>
        <p:sp>
          <p:nvSpPr>
            <p:cNvPr id="1714672298" name=""/>
            <p:cNvSpPr/>
            <p:nvPr/>
          </p:nvSpPr>
          <p:spPr bwMode="auto">
            <a:xfrm flipH="0" flipV="0">
              <a:off x="0" y="0"/>
              <a:ext cx="2381249" cy="74902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7586" name=""/>
            <p:cNvSpPr txBox="1"/>
            <p:nvPr/>
          </p:nvSpPr>
          <p:spPr bwMode="auto">
            <a:xfrm flipH="0" flipV="0">
              <a:off x="85725" y="47624"/>
              <a:ext cx="230020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Policy(interface) </a:t>
              </a:r>
              <a:endParaRPr sz="2000" b="0" i="0" u="none" strike="noStrike" cap="none" spc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+ execute_policy() </a:t>
              </a:r>
              <a:endParaRPr sz="2000"/>
            </a:p>
          </p:txBody>
        </p:sp>
      </p:grpSp>
      <p:grpSp>
        <p:nvGrpSpPr>
          <p:cNvPr id="1894883" name=""/>
          <p:cNvGrpSpPr/>
          <p:nvPr/>
        </p:nvGrpSpPr>
        <p:grpSpPr bwMode="auto">
          <a:xfrm>
            <a:off x="101348" y="4532355"/>
            <a:ext cx="2383049" cy="749024"/>
            <a:chOff x="0" y="0"/>
            <a:chExt cx="2383049" cy="749024"/>
          </a:xfrm>
        </p:grpSpPr>
        <p:sp>
          <p:nvSpPr>
            <p:cNvPr id="1476622796" name=""/>
            <p:cNvSpPr/>
            <p:nvPr/>
          </p:nvSpPr>
          <p:spPr bwMode="auto">
            <a:xfrm flipH="0" flipV="0">
              <a:off x="0" y="0"/>
              <a:ext cx="2381249" cy="749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3973390" name=""/>
            <p:cNvSpPr txBox="1"/>
            <p:nvPr/>
          </p:nvSpPr>
          <p:spPr bwMode="auto">
            <a:xfrm flipH="0" flipV="0">
              <a:off x="85725" y="47624"/>
              <a:ext cx="2297324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ConcretePolicyA</a:t>
              </a:r>
              <a:endParaRPr sz="2000" b="0" i="0" u="none" strike="noStrike" cap="none" spc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+ execute_policy</a:t>
              </a: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endParaRPr sz="2000"/>
            </a:p>
          </p:txBody>
        </p:sp>
      </p:grpSp>
      <p:grpSp>
        <p:nvGrpSpPr>
          <p:cNvPr id="619881171" name=""/>
          <p:cNvGrpSpPr/>
          <p:nvPr/>
        </p:nvGrpSpPr>
        <p:grpSpPr bwMode="auto">
          <a:xfrm>
            <a:off x="2610824" y="4537477"/>
            <a:ext cx="2385568" cy="749024"/>
            <a:chOff x="0" y="0"/>
            <a:chExt cx="2385568" cy="749024"/>
          </a:xfrm>
        </p:grpSpPr>
        <p:sp>
          <p:nvSpPr>
            <p:cNvPr id="525036963" name=""/>
            <p:cNvSpPr/>
            <p:nvPr/>
          </p:nvSpPr>
          <p:spPr bwMode="auto">
            <a:xfrm flipH="0" flipV="0">
              <a:off x="0" y="0"/>
              <a:ext cx="2381249" cy="749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42636875" name=""/>
            <p:cNvSpPr txBox="1"/>
            <p:nvPr/>
          </p:nvSpPr>
          <p:spPr bwMode="auto">
            <a:xfrm flipH="0" flipV="0">
              <a:off x="85725" y="47624"/>
              <a:ext cx="2299843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ConcretePolicyB</a:t>
              </a:r>
              <a:endParaRPr sz="2000" b="0" i="0" u="none" strike="noStrike" cap="none" spc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+ execute_policy</a:t>
              </a: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endParaRPr sz="2000"/>
            </a:p>
          </p:txBody>
        </p:sp>
      </p:grpSp>
      <p:grpSp>
        <p:nvGrpSpPr>
          <p:cNvPr id="1505965064" name=""/>
          <p:cNvGrpSpPr/>
          <p:nvPr/>
        </p:nvGrpSpPr>
        <p:grpSpPr bwMode="auto">
          <a:xfrm>
            <a:off x="5152477" y="4537477"/>
            <a:ext cx="2384128" cy="749024"/>
            <a:chOff x="0" y="0"/>
            <a:chExt cx="2384128" cy="749024"/>
          </a:xfrm>
        </p:grpSpPr>
        <p:sp>
          <p:nvSpPr>
            <p:cNvPr id="991284804" name=""/>
            <p:cNvSpPr/>
            <p:nvPr/>
          </p:nvSpPr>
          <p:spPr bwMode="auto">
            <a:xfrm flipH="0" flipV="0">
              <a:off x="0" y="0"/>
              <a:ext cx="2381249" cy="74902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3380241" name=""/>
            <p:cNvSpPr txBox="1"/>
            <p:nvPr/>
          </p:nvSpPr>
          <p:spPr bwMode="auto">
            <a:xfrm flipH="0" flipV="0">
              <a:off x="85725" y="47624"/>
              <a:ext cx="2298403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ConcretePolicyC</a:t>
              </a:r>
              <a:endParaRPr sz="2000" b="0" i="0" u="none" strike="noStrike" cap="none" spc="0">
                <a:solidFill>
                  <a:srgbClr val="000000"/>
                </a:solidFill>
                <a:latin typeface="Arial"/>
                <a:cs typeface="Arial"/>
              </a:endParaRPr>
            </a:p>
            <a:p>
              <a:pPr>
                <a:defRPr/>
              </a:pP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+ execute_policy</a:t>
              </a:r>
              <a:r>
                <a:rPr lang="ru-RU" sz="2000" b="0" i="0" u="none" strike="noStrike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 </a:t>
              </a:r>
              <a:endParaRPr sz="2000"/>
            </a:p>
          </p:txBody>
        </p:sp>
      </p:grp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2467949" y="1866899"/>
            <a:ext cx="0" cy="69532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248057" name=""/>
          <p:cNvCxnSpPr>
            <a:cxnSpLocks/>
          </p:cNvCxnSpPr>
          <p:nvPr/>
        </p:nvCxnSpPr>
        <p:spPr bwMode="auto">
          <a:xfrm flipH="1" flipV="1">
            <a:off x="1963123" y="3343275"/>
            <a:ext cx="0" cy="118908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996972" name=""/>
          <p:cNvCxnSpPr>
            <a:cxnSpLocks/>
          </p:cNvCxnSpPr>
          <p:nvPr/>
        </p:nvCxnSpPr>
        <p:spPr bwMode="auto">
          <a:xfrm flipH="1" flipV="1">
            <a:off x="2934675" y="3348397"/>
            <a:ext cx="452798" cy="118908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018762" name=""/>
          <p:cNvCxnSpPr>
            <a:cxnSpLocks/>
          </p:cNvCxnSpPr>
          <p:nvPr/>
        </p:nvCxnSpPr>
        <p:spPr bwMode="auto">
          <a:xfrm flipH="1" flipV="1">
            <a:off x="3610949" y="3348397"/>
            <a:ext cx="1582950" cy="118907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305437" name=""/>
          <p:cNvSpPr txBox="1"/>
          <p:nvPr/>
        </p:nvSpPr>
        <p:spPr bwMode="auto">
          <a:xfrm flipH="0" flipV="0">
            <a:off x="1239223" y="1571623"/>
            <a:ext cx="9126030" cy="3444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indent="-305908">
              <a:buFont typeface="Arial"/>
              <a:buChar char="•"/>
              <a:defRPr/>
            </a:pPr>
            <a:r>
              <a:rPr sz="2000"/>
              <a:t>Context (Контекст)</a:t>
            </a:r>
            <a:r>
              <a:rPr sz="2000"/>
              <a:t> - это класс, который использует политики для выполнения определенных операций. Он не знает, как именно реализованы правила поведения, но делегирует их выполнение выбранной политике.</a:t>
            </a:r>
            <a:endParaRPr sz="2000"/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Policy (Интерфейс политики) -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это общий интерфейс или абстрактный класс, который определяет контракт для всех политик. Он обеспечивает единообразие взаимодействия между контекстом и конкретными реализациями политик.</a:t>
            </a:r>
            <a:endParaRPr sz="2000"/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ConcretePolicy(Конкретные политики) - э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то конкретные реализации интерфейса политики. Каждая политика реализует метод интерфейса по-своему, в зависимости от логики поведения.</a:t>
            </a:r>
            <a:endParaRPr sz="2000"/>
          </a:p>
        </p:txBody>
      </p:sp>
      <p:sp>
        <p:nvSpPr>
          <p:cNvPr id="1662420235" name=""/>
          <p:cNvSpPr txBox="1"/>
          <p:nvPr/>
        </p:nvSpPr>
        <p:spPr bwMode="auto">
          <a:xfrm flipH="0" flipV="0">
            <a:off x="1305899" y="276224"/>
            <a:ext cx="228672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Участники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670556" name=""/>
          <p:cNvSpPr txBox="1"/>
          <p:nvPr/>
        </p:nvSpPr>
        <p:spPr bwMode="auto">
          <a:xfrm flipH="0" flipV="0">
            <a:off x="928327" y="619124"/>
            <a:ext cx="10335344" cy="46638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/>
              <a:t>Преимущества</a:t>
            </a:r>
            <a:endParaRPr sz="2000" b="1"/>
          </a:p>
          <a:p>
            <a:pPr marL="305908" indent="-305908">
              <a:buFont typeface="Arial"/>
              <a:buChar char="•"/>
              <a:defRPr/>
            </a:pPr>
            <a:r>
              <a:rPr sz="2000"/>
              <a:t>Гибкость </a:t>
            </a:r>
            <a:r>
              <a:rPr sz="2000"/>
              <a:t>- легко добавлять новые политики без изменения существующего кода.</a:t>
            </a:r>
            <a:endParaRPr sz="2000"/>
          </a:p>
          <a:p>
            <a:pPr marL="305908" indent="-305908">
              <a:buFont typeface="Arial"/>
              <a:buChar char="•"/>
              <a:defRPr/>
            </a:pPr>
            <a:r>
              <a:rPr sz="2000"/>
              <a:t>Разделение ответственности </a:t>
            </a:r>
            <a:r>
              <a:rPr sz="2000"/>
              <a:t>- каждая политика инкапсулирует свое поведение, что упрощает поддержку и тестирование.</a:t>
            </a:r>
            <a:endParaRPr sz="2000"/>
          </a:p>
          <a:p>
            <a:pPr marL="305908" indent="-305908">
              <a:buFont typeface="Arial"/>
              <a:buChar char="•"/>
              <a:defRPr/>
            </a:pPr>
            <a:r>
              <a:rPr sz="2000"/>
              <a:t>Переиспользование </a:t>
            </a:r>
            <a:r>
              <a:rPr sz="2000"/>
              <a:t>- политики могут быть переиспользованы в разных частях программы.</a:t>
            </a:r>
            <a:endParaRPr sz="2000"/>
          </a:p>
          <a:p>
            <a:pPr marL="305908" indent="-305908">
              <a:buFont typeface="Arial"/>
              <a:buChar char="•"/>
              <a:defRPr/>
            </a:pPr>
            <a:r>
              <a:rPr sz="2000"/>
              <a:t>Открытость для расширения </a:t>
            </a:r>
            <a:r>
              <a:rPr sz="2000"/>
              <a:t>- новые правила поведения можно добавлять, не изменяя основной код.</a:t>
            </a:r>
            <a:endParaRPr sz="2000"/>
          </a:p>
          <a:p>
            <a:pPr>
              <a:defRPr/>
            </a:pPr>
            <a:r>
              <a:rPr sz="2000" b="1"/>
              <a:t>Недостатки</a:t>
            </a:r>
            <a:endParaRPr sz="2000" b="1"/>
          </a:p>
          <a:p>
            <a:pPr marL="305908" indent="-305908">
              <a:buFont typeface="Arial"/>
              <a:buChar char="•"/>
              <a:defRPr/>
            </a:pPr>
            <a:r>
              <a:rPr sz="2000"/>
              <a:t>Усложнение архитектуры </a:t>
            </a:r>
            <a:r>
              <a:rPr sz="2000"/>
              <a:t>- введение множества классов политик может усложнить понимание системы.</a:t>
            </a:r>
            <a:endParaRPr sz="2000"/>
          </a:p>
          <a:p>
            <a:pPr marL="305908" indent="-305908">
              <a:buFont typeface="Arial"/>
              <a:buChar char="•"/>
              <a:defRPr/>
            </a:pPr>
            <a:r>
              <a:rPr sz="2000"/>
              <a:t>Накладные расходы </a:t>
            </a:r>
            <a:r>
              <a:rPr sz="2000"/>
              <a:t>- если политики просты, то использование паттерна может быть избыточным.</a:t>
            </a:r>
            <a:endParaRPr sz="2000"/>
          </a:p>
          <a:p>
            <a:pPr marL="305908" indent="-305908">
              <a:buFont typeface="Arial"/>
              <a:buChar char="•"/>
              <a:defRPr/>
            </a:pPr>
            <a:r>
              <a:rPr sz="2000"/>
              <a:t>Требует планирования </a:t>
            </a:r>
            <a:r>
              <a:rPr sz="2000"/>
              <a:t>- необходимо заранее определить, какие поведения будут вынесены в политики.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Алексей Венедиктов</cp:lastModifiedBy>
  <cp:revision>4</cp:revision>
  <dcterms:created xsi:type="dcterms:W3CDTF">2023-08-25T13:22:51Z</dcterms:created>
  <dcterms:modified xsi:type="dcterms:W3CDTF">2025-03-12T17:07:46Z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