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71" r:id="rId7"/>
    <p:sldId id="274" r:id="rId8"/>
    <p:sldId id="283" r:id="rId9"/>
    <p:sldId id="262" r:id="rId10"/>
    <p:sldId id="266" r:id="rId11"/>
    <p:sldId id="261" r:id="rId12"/>
    <p:sldId id="268" r:id="rId13"/>
    <p:sldId id="259" r:id="rId14"/>
    <p:sldId id="272" r:id="rId15"/>
    <p:sldId id="281" r:id="rId16"/>
    <p:sldId id="269" r:id="rId17"/>
    <p:sldId id="277" r:id="rId18"/>
    <p:sldId id="270" r:id="rId19"/>
    <p:sldId id="278" r:id="rId20"/>
    <p:sldId id="279" r:id="rId21"/>
    <p:sldId id="280" r:id="rId22"/>
    <p:sldId id="282" r:id="rId23"/>
    <p:sldId id="284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2AF36-D523-48BE-84C0-C381C182804F}" v="7" dt="2023-12-11T02:18:20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5" autoAdjust="0"/>
    <p:restoredTop sz="94660"/>
  </p:normalViewPr>
  <p:slideViewPr>
    <p:cSldViewPr snapToGrid="0">
      <p:cViewPr>
        <p:scale>
          <a:sx n="63" d="100"/>
          <a:sy n="63" d="100"/>
        </p:scale>
        <p:origin x="1152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471D7-3BE5-1807-98A2-5981CEAD0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BD4684-22AF-FFD3-9652-B8CF07731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297A1-9EB9-D608-6BE4-CFB3087A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6BACC-19C4-00D5-A644-AA96F4DF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6F7458-2BB0-D09C-7197-F740E987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2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74B0-E527-E60A-03C7-24A8E955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DB7130-3B47-77E1-B8DC-FF0DEDD16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46E11A-1836-772C-CC00-4C3328B7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36CD12-CD51-F3A2-B377-15FC0203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54E99-D3B4-8885-06BC-D570145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45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A71AD7-F3B0-E2F0-A115-D340484D2B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53512-FAD1-4F9E-BDD8-935869BAF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A17CB-C004-5866-535F-861968CF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86E82D-ACA2-04B2-8C95-24246A2A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369D2-1CCE-FB91-809E-8AFE0734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9CF0A-7DDF-6339-6A43-4E604392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D285CE-9435-2C19-1B86-51E3E545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44543E-A212-EDB5-C8E5-C29815F3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1FE62E-D7B3-A955-13D5-D54CF220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210AC9-0ABF-883F-BF8B-27403781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0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0C3EE-D206-7975-9718-F84116E4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6BF698-4291-C7C1-32E6-AEC633D4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6CCEF-A2A3-5E12-62AA-F750175F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63271-C243-07AD-2407-DE0E00FD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12AA-A7A5-4DD2-522E-AC339B94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1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2F34A-22D6-E9C8-2C08-41F7DF4E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28B9A7-930A-0394-36CB-D01A1AA6E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413A78-0290-200D-1765-344ED26B1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3C9ED7-763C-48AF-4B36-9A3ADF73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2773C8-E4C6-8466-67B9-CC0CFC86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A7201-CFC4-4EAD-08D1-148A8C1D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0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CB55F-CF74-7D7E-7315-5B5B6423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915DD-94F7-6936-87B1-F9E20825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324CBD-607E-4D87-81EA-BE0BDABF2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6ACE4F-D2A3-1E9B-196E-CED9FDC8F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96EA5A-6A84-71C2-BBF2-9C809D503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0C25CC-CE6A-79F2-0268-C5168828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B22A43-B58B-1CD2-6412-5EC8118B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865369-6DDA-5230-8041-0B584831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34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5863-3D59-E4D2-23F5-854B0BE3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3D932D-3307-8E7D-8A7E-EC8DDC6A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4305AD-E447-CEE6-DD35-41B1F636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E2839E-5968-45AF-6336-BFF4750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09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3C4A6C-D565-1BEC-317B-4C914C52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EE8401-F87D-B4F0-85CC-D776C5F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95E13A-778F-A241-D81A-C31B5506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08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D6920A-781D-A580-7657-EB3C2141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AA666-FEB7-570C-A2B6-0A9B419F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49774F2-F239-D68C-1D84-EA1718075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CA0ADA-7DFF-B23D-4169-796A1837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812F24-6BBA-96D9-798A-6541D6BC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46B05C-60B1-FB3D-59E8-9B470B53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50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1F51C-7FF5-D512-42F6-894C3140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512783-000E-1A39-3749-97346F114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F55395-4E80-1803-AECF-CB6C47968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73F955-294C-1F2C-9B47-281807B2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C3670B-9E51-8BDE-01D2-84A035A0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AE866-B5B7-1942-71B6-C794D84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5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315913-9815-5E70-2BB9-1A9D6E00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E79D29-25A5-32AD-BAAA-573F7A1C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76F0A-2293-EDD3-07E3-66A196E28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C1DA-021F-4821-B7C0-764F6E633E70}" type="datetimeFigureOut">
              <a:rPr kumimoji="1" lang="ja-JP" altLang="en-US" smtClean="0"/>
              <a:t>2024/1/15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3F94B8-0388-5F81-C5C4-3762A05AD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BE3A4-BB77-096C-32D0-2F8367379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D8E07-B0BB-43EA-8B8C-32CE3E1C5D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65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888F3-4B25-AE29-5CDF-3C984E0C5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135" y="1342038"/>
            <a:ext cx="9144000" cy="128922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sz="9000" b="1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ja-JP" altLang="en-US" b="1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ペットボトル自動販売機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D1375-FD18-03E5-4C76-003BE68D4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180" y="3904823"/>
            <a:ext cx="3063262" cy="182589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l"/>
            <a:r>
              <a:rPr kumimoji="1" lang="en-US" altLang="ja-JP" dirty="0">
                <a:ea typeface="游ゴシック"/>
              </a:rPr>
              <a:t>202202074</a:t>
            </a:r>
            <a:r>
              <a:rPr lang="en-US" altLang="ja-JP" dirty="0">
                <a:ea typeface="游ゴシック"/>
              </a:rPr>
              <a:t>　</a:t>
            </a:r>
            <a:r>
              <a:rPr kumimoji="1" lang="ja-JP" altLang="en-US" dirty="0">
                <a:ea typeface="游ゴシック"/>
              </a:rPr>
              <a:t>大井　くるみ</a:t>
            </a:r>
            <a:endParaRPr lang="en-US" altLang="ja-JP" dirty="0">
              <a:ea typeface="游ゴシック"/>
            </a:endParaRPr>
          </a:p>
          <a:p>
            <a:pPr algn="l"/>
            <a:r>
              <a:rPr lang="en-US" altLang="ja-JP" dirty="0">
                <a:ea typeface="游ゴシック"/>
              </a:rPr>
              <a:t>202208165　</a:t>
            </a:r>
            <a:r>
              <a:rPr lang="ja-JP" altLang="en-US" dirty="0">
                <a:ea typeface="游ゴシック"/>
              </a:rPr>
              <a:t>小林　千香</a:t>
            </a:r>
            <a:endParaRPr lang="en-US" altLang="ja-JP" dirty="0">
              <a:ea typeface="游ゴシック"/>
            </a:endParaRPr>
          </a:p>
          <a:p>
            <a:pPr algn="l"/>
            <a:r>
              <a:rPr lang="en-US" altLang="ja-JP" dirty="0">
                <a:ea typeface="游ゴシック"/>
              </a:rPr>
              <a:t>202202064　</a:t>
            </a:r>
            <a:r>
              <a:rPr lang="ja-JP" altLang="en-US" dirty="0">
                <a:ea typeface="游ゴシック"/>
              </a:rPr>
              <a:t>渡邉　ゆうみ</a:t>
            </a:r>
            <a:endParaRPr lang="en-US" altLang="ja-JP" dirty="0">
              <a:ea typeface="游ゴシック"/>
            </a:endParaRPr>
          </a:p>
          <a:p>
            <a:pPr algn="l"/>
            <a:r>
              <a:rPr kumimoji="1" lang="en-US" altLang="ja-JP" dirty="0">
                <a:ea typeface="游ゴシック"/>
              </a:rPr>
              <a:t>202201998</a:t>
            </a:r>
            <a:r>
              <a:rPr lang="en-US" altLang="ja-JP" dirty="0">
                <a:ea typeface="游ゴシック"/>
              </a:rPr>
              <a:t>　</a:t>
            </a:r>
            <a:r>
              <a:rPr kumimoji="1" lang="ja-JP" altLang="en-US" dirty="0">
                <a:ea typeface="游ゴシック"/>
              </a:rPr>
              <a:t>奥谷　俊介</a:t>
            </a:r>
            <a:endParaRPr lang="en-US" altLang="ja-JP" dirty="0">
              <a:ea typeface="游ゴシック"/>
            </a:endParaRPr>
          </a:p>
          <a:p>
            <a:pPr algn="l"/>
            <a:r>
              <a:rPr lang="en-US" altLang="ja-JP" dirty="0">
                <a:ea typeface="游ゴシック"/>
              </a:rPr>
              <a:t>20220194　　JIANG MINYU</a:t>
            </a:r>
          </a:p>
          <a:p>
            <a:pPr algn="l"/>
            <a:r>
              <a:rPr lang="en-US" altLang="ja-JP" dirty="0">
                <a:ea typeface="游ゴシック"/>
              </a:rPr>
              <a:t>202202098　</a:t>
            </a:r>
            <a:r>
              <a:rPr lang="ja-JP" altLang="en-US" dirty="0">
                <a:ea typeface="游ゴシック"/>
              </a:rPr>
              <a:t>関　拓海</a:t>
            </a:r>
            <a:endParaRPr lang="en-US" altLang="ja-JP" dirty="0">
              <a:ea typeface="游ゴシック"/>
            </a:endParaRPr>
          </a:p>
          <a:p>
            <a:pPr algn="l"/>
            <a:endParaRPr lang="ja-JP" altLang="en-US" dirty="0"/>
          </a:p>
        </p:txBody>
      </p:sp>
      <p:pic>
        <p:nvPicPr>
          <p:cNvPr id="2050" name="Picture 2" descr="ペットボトルを捨てる時にしてはいけないNG行為３選 – シュフーズ">
            <a:extLst>
              <a:ext uri="{FF2B5EF4-FFF2-40B4-BE49-F238E27FC236}">
                <a16:creationId xmlns:a16="http://schemas.microsoft.com/office/drawing/2014/main" id="{C1CB7679-35F0-33B2-7294-E69F3465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210" y="2983831"/>
            <a:ext cx="4390925" cy="292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1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845E2-959D-4E90-E517-AE351001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22" y="232839"/>
            <a:ext cx="2405270" cy="1338815"/>
          </a:xfrm>
        </p:spPr>
        <p:txBody>
          <a:bodyPr>
            <a:normAutofit/>
          </a:bodyPr>
          <a:lstStyle/>
          <a:p>
            <a:r>
              <a:rPr lang="ja-JP" altLang="en-US" sz="2400">
                <a:ea typeface="游ゴシック Light"/>
              </a:rPr>
              <a:t>ポジショニング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3AC5648-FF59-1DED-1335-F57CC2FD05C4}"/>
              </a:ext>
            </a:extLst>
          </p:cNvPr>
          <p:cNvCxnSpPr/>
          <p:nvPr/>
        </p:nvCxnSpPr>
        <p:spPr>
          <a:xfrm>
            <a:off x="1597864" y="3416599"/>
            <a:ext cx="9008852" cy="2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38A6EF2-AA63-B3ED-1043-12B239BCDD62}"/>
              </a:ext>
            </a:extLst>
          </p:cNvPr>
          <p:cNvCxnSpPr/>
          <p:nvPr/>
        </p:nvCxnSpPr>
        <p:spPr>
          <a:xfrm flipV="1">
            <a:off x="6025192" y="1216172"/>
            <a:ext cx="14195" cy="4706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6322DF-D01D-9450-9BC0-17F866F50000}"/>
              </a:ext>
            </a:extLst>
          </p:cNvPr>
          <p:cNvSpPr txBox="1"/>
          <p:nvPr/>
        </p:nvSpPr>
        <p:spPr>
          <a:xfrm>
            <a:off x="5061498" y="584790"/>
            <a:ext cx="30165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エコ（環境に優しい）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A8111E-006E-3ADE-6236-D1C4A82CAB21}"/>
              </a:ext>
            </a:extLst>
          </p:cNvPr>
          <p:cNvSpPr txBox="1"/>
          <p:nvPr/>
        </p:nvSpPr>
        <p:spPr>
          <a:xfrm>
            <a:off x="4681838" y="6150919"/>
            <a:ext cx="33363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エゴ（環境にやさしくない）</a:t>
            </a:r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C26A09-C6B6-63FF-409D-3C95FD34FEEF}"/>
              </a:ext>
            </a:extLst>
          </p:cNvPr>
          <p:cNvSpPr txBox="1"/>
          <p:nvPr/>
        </p:nvSpPr>
        <p:spPr>
          <a:xfrm>
            <a:off x="597243" y="3240217"/>
            <a:ext cx="1002270" cy="370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高い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6C635C-2B81-B937-9F9D-6E24B1F8AD95}"/>
              </a:ext>
            </a:extLst>
          </p:cNvPr>
          <p:cNvSpPr txBox="1"/>
          <p:nvPr/>
        </p:nvSpPr>
        <p:spPr>
          <a:xfrm>
            <a:off x="10736649" y="3267676"/>
            <a:ext cx="864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安い</a:t>
            </a:r>
            <a:endParaRPr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0CAFD0C-16C4-F4E6-42B1-A262B04B524B}"/>
              </a:ext>
            </a:extLst>
          </p:cNvPr>
          <p:cNvGrpSpPr/>
          <p:nvPr/>
        </p:nvGrpSpPr>
        <p:grpSpPr>
          <a:xfrm>
            <a:off x="1682395" y="2740847"/>
            <a:ext cx="2175558" cy="622331"/>
            <a:chOff x="2354748" y="2494317"/>
            <a:chExt cx="2175558" cy="622331"/>
          </a:xfrm>
        </p:grpSpPr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ADA3A02F-D35E-0B62-E5D8-476B085AACCF}"/>
                </a:ext>
              </a:extLst>
            </p:cNvPr>
            <p:cNvSpPr/>
            <p:nvPr/>
          </p:nvSpPr>
          <p:spPr>
            <a:xfrm>
              <a:off x="2354748" y="2494317"/>
              <a:ext cx="2175558" cy="62233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8961C2A-704D-902C-A3AA-B3A55AC61070}"/>
                </a:ext>
              </a:extLst>
            </p:cNvPr>
            <p:cNvSpPr txBox="1"/>
            <p:nvPr/>
          </p:nvSpPr>
          <p:spPr>
            <a:xfrm>
              <a:off x="2672110" y="2595183"/>
              <a:ext cx="16404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>
                  <a:ea typeface="游ゴシック"/>
                </a:rPr>
                <a:t>コカ・コーラ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60C057-F381-4F74-C2F5-B0A89F82D94A}"/>
              </a:ext>
            </a:extLst>
          </p:cNvPr>
          <p:cNvGrpSpPr/>
          <p:nvPr/>
        </p:nvGrpSpPr>
        <p:grpSpPr>
          <a:xfrm>
            <a:off x="1698960" y="4819585"/>
            <a:ext cx="2161887" cy="694968"/>
            <a:chOff x="2035136" y="4830791"/>
            <a:chExt cx="2161887" cy="694968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BB793-CAF2-6911-9321-29438752640A}"/>
                </a:ext>
              </a:extLst>
            </p:cNvPr>
            <p:cNvSpPr/>
            <p:nvPr/>
          </p:nvSpPr>
          <p:spPr>
            <a:xfrm>
              <a:off x="2035136" y="4830791"/>
              <a:ext cx="1911663" cy="6949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EC956BB-CED6-CEBD-7B71-9C84B1204C68}"/>
                </a:ext>
              </a:extLst>
            </p:cNvPr>
            <p:cNvSpPr txBox="1"/>
            <p:nvPr/>
          </p:nvSpPr>
          <p:spPr>
            <a:xfrm>
              <a:off x="2298244" y="5048616"/>
              <a:ext cx="189877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>
                  <a:ea typeface="游ゴシック"/>
                </a:rPr>
                <a:t>アサヒ飲料</a:t>
              </a:r>
              <a:endParaRPr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F152DAF-76EA-03C8-5B6E-E464C0036A47}"/>
              </a:ext>
            </a:extLst>
          </p:cNvPr>
          <p:cNvGrpSpPr/>
          <p:nvPr/>
        </p:nvGrpSpPr>
        <p:grpSpPr>
          <a:xfrm>
            <a:off x="7519146" y="1075764"/>
            <a:ext cx="2543736" cy="672353"/>
            <a:chOff x="6970058" y="1647264"/>
            <a:chExt cx="2543736" cy="67235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3C2E86C-2925-EBE5-F4ED-98CD6F7A8F64}"/>
                </a:ext>
              </a:extLst>
            </p:cNvPr>
            <p:cNvSpPr/>
            <p:nvPr/>
          </p:nvSpPr>
          <p:spPr>
            <a:xfrm>
              <a:off x="6970058" y="1647264"/>
              <a:ext cx="2543736" cy="67235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24D64A5-F9E3-2DE2-0C46-78CDF7B23D34}"/>
                </a:ext>
              </a:extLst>
            </p:cNvPr>
            <p:cNvSpPr txBox="1"/>
            <p:nvPr/>
          </p:nvSpPr>
          <p:spPr>
            <a:xfrm>
              <a:off x="7367281" y="1840008"/>
              <a:ext cx="1967204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>
                  <a:ea typeface="游ゴシック"/>
                </a:rPr>
                <a:t>0ペットボトル</a:t>
              </a:r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69633A-81A5-5151-7FAD-E710782EA7F9}"/>
              </a:ext>
            </a:extLst>
          </p:cNvPr>
          <p:cNvGrpSpPr/>
          <p:nvPr/>
        </p:nvGrpSpPr>
        <p:grpSpPr>
          <a:xfrm>
            <a:off x="156882" y="2078689"/>
            <a:ext cx="2851895" cy="756397"/>
            <a:chOff x="7429499" y="4622425"/>
            <a:chExt cx="2711824" cy="818029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4B33FC3E-810A-525E-F4ED-2B95212B3C3D}"/>
                </a:ext>
              </a:extLst>
            </p:cNvPr>
            <p:cNvSpPr/>
            <p:nvPr/>
          </p:nvSpPr>
          <p:spPr>
            <a:xfrm>
              <a:off x="7429499" y="4622425"/>
              <a:ext cx="2700616" cy="81802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BCFB949-A9B4-ADD5-1E92-F7DFE09CE9A0}"/>
                </a:ext>
              </a:extLst>
            </p:cNvPr>
            <p:cNvSpPr txBox="1"/>
            <p:nvPr/>
          </p:nvSpPr>
          <p:spPr>
            <a:xfrm>
              <a:off x="7541558" y="4880163"/>
              <a:ext cx="2599765" cy="37493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>
                  <a:ea typeface="游ゴシック"/>
                </a:rPr>
                <a:t>サントリービバレッジ</a:t>
              </a:r>
              <a:endParaRPr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96AF6F1-3F81-9B17-0B07-AB6E393CAF0F}"/>
              </a:ext>
            </a:extLst>
          </p:cNvPr>
          <p:cNvGrpSpPr/>
          <p:nvPr/>
        </p:nvGrpSpPr>
        <p:grpSpPr>
          <a:xfrm>
            <a:off x="2779054" y="2078689"/>
            <a:ext cx="3008778" cy="750793"/>
            <a:chOff x="6186084" y="3844828"/>
            <a:chExt cx="3003176" cy="71157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9E164116-35BB-5BB1-8A7A-4B5D7BA7F9F3}"/>
                </a:ext>
              </a:extLst>
            </p:cNvPr>
            <p:cNvSpPr/>
            <p:nvPr/>
          </p:nvSpPr>
          <p:spPr>
            <a:xfrm>
              <a:off x="6186084" y="3844828"/>
              <a:ext cx="3003176" cy="71157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44360550-B997-35FA-196F-580330A08C8F}"/>
                </a:ext>
              </a:extLst>
            </p:cNvPr>
            <p:cNvSpPr txBox="1"/>
            <p:nvPr/>
          </p:nvSpPr>
          <p:spPr>
            <a:xfrm>
              <a:off x="6337447" y="4018227"/>
              <a:ext cx="27006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>
                  <a:ea typeface="游ゴシック"/>
                </a:rPr>
                <a:t>ナショナルベンディング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79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98EDB-7582-7ECB-89F6-D7F0D7EB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ea typeface="游ゴシック Light"/>
              </a:rPr>
              <a:t>競合他社との比較</a:t>
            </a:r>
            <a:r>
              <a:rPr lang="ja-JP" altLang="en-US">
                <a:ea typeface="游ゴシック Light"/>
              </a:rPr>
              <a:t>（USP）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FA04E6-D0A0-D659-1F3F-26B164C07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自動販売機をサブスクリプションにすることで、通常の自動販売機よりも安く購入できる。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en-US" altLang="ja-JP" b="0" i="0" dirty="0">
              <a:solidFill>
                <a:srgbClr val="393939"/>
              </a:solidFill>
              <a:effectLst/>
              <a:latin typeface="Arial"/>
              <a:ea typeface="游ゴシック"/>
              <a:cs typeface="Arial"/>
            </a:endParaRPr>
          </a:p>
          <a:p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ペットボトルを使用しないため環境に優しい。</a:t>
            </a:r>
            <a:endParaRPr lang="en-US" altLang="ja-JP" b="0" i="0" dirty="0">
              <a:solidFill>
                <a:srgbClr val="393939"/>
              </a:solidFill>
              <a:effectLst/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endParaRPr lang="en-US" altLang="ja-JP" b="0" i="0" dirty="0">
              <a:solidFill>
                <a:srgbClr val="393939"/>
              </a:solidFill>
              <a:effectLst/>
              <a:latin typeface="Arial"/>
              <a:ea typeface="游ゴシック"/>
              <a:cs typeface="Arial"/>
            </a:endParaRPr>
          </a:p>
          <a:p>
            <a:r>
              <a:rPr lang="en-US" altLang="ja-JP" dirty="0" err="1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飲み放題プラン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→『</a:t>
            </a:r>
            <a:r>
              <a:rPr lang="en-US" altLang="ja-JP" dirty="0" err="1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気軽に飲みたい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ものを飲みたい</a:t>
            </a:r>
            <a:r>
              <a:rPr lang="en-US" altLang="ja-JP" dirty="0" err="1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時に飲みたい分だけ』満足感を味わうことが出来る</a:t>
            </a:r>
            <a:endParaRPr lang="en-US" altLang="ja-JP" dirty="0">
              <a:solidFill>
                <a:srgbClr val="393939"/>
              </a:solidFill>
              <a:latin typeface="Arial" panose="020B0604020202020204" pitchFamily="34" charset="0"/>
              <a:ea typeface="游ゴシック"/>
              <a:cs typeface="Arial"/>
            </a:endParaRPr>
          </a:p>
          <a:p>
            <a:endParaRPr lang="en-US" altLang="ja-JP" b="0" i="0" dirty="0">
              <a:solidFill>
                <a:srgbClr val="393939"/>
              </a:solidFill>
              <a:effectLst/>
              <a:latin typeface="Arial" panose="020B0604020202020204" pitchFamily="34" charset="0"/>
              <a:ea typeface="游ゴシック"/>
              <a:cs typeface="Arial"/>
            </a:endParaRPr>
          </a:p>
          <a:p>
            <a:pPr marL="0" indent="0">
              <a:buNone/>
            </a:pPr>
            <a:endParaRPr lang="en-US" altLang="ja-JP" dirty="0">
              <a:solidFill>
                <a:srgbClr val="393939"/>
              </a:solidFill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endParaRPr lang="en-US" altLang="ja-JP" dirty="0">
              <a:solidFill>
                <a:srgbClr val="393939"/>
              </a:solidFill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dirty="0">
              <a:solidFill>
                <a:srgbClr val="393939"/>
              </a:solidFill>
              <a:latin typeface="Arial" panose="020B0604020202020204" pitchFamily="34" charset="0"/>
              <a:ea typeface="游ゴシック" panose="020B04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0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 descr="テーブル&#10;&#10;説明は自動で生成されたものです">
            <a:extLst>
              <a:ext uri="{FF2B5EF4-FFF2-40B4-BE49-F238E27FC236}">
                <a16:creationId xmlns:a16="http://schemas.microsoft.com/office/drawing/2014/main" id="{30619F78-A280-ED15-0A0B-E82FE8CDE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167" y="57211"/>
            <a:ext cx="10033402" cy="6795488"/>
          </a:xfr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A1F1A2-15F3-CBD5-09A3-F1178DAF7B94}"/>
              </a:ext>
            </a:extLst>
          </p:cNvPr>
          <p:cNvSpPr txBox="1"/>
          <p:nvPr/>
        </p:nvSpPr>
        <p:spPr>
          <a:xfrm>
            <a:off x="1565966" y="1709350"/>
            <a:ext cx="44052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環境に優しい（継続的な環境保全）</a:t>
            </a:r>
          </a:p>
          <a:p>
            <a:r>
              <a:rPr lang="ja-JP" altLang="en-US" dirty="0">
                <a:ea typeface="游ゴシック"/>
              </a:rPr>
              <a:t>コスパが良い</a:t>
            </a:r>
          </a:p>
          <a:p>
            <a:r>
              <a:rPr lang="ja-JP" altLang="en-US" dirty="0">
                <a:ea typeface="游ゴシック"/>
              </a:rPr>
              <a:t>手軽さ</a:t>
            </a:r>
          </a:p>
          <a:p>
            <a:r>
              <a:rPr lang="ja-JP" altLang="en-US" dirty="0">
                <a:ea typeface="游ゴシック"/>
              </a:rPr>
              <a:t>ペットボトル不使用によるコスト削減</a:t>
            </a:r>
          </a:p>
          <a:p>
            <a:r>
              <a:rPr lang="ja-JP" altLang="en-US" dirty="0">
                <a:ea typeface="游ゴシック"/>
              </a:rPr>
              <a:t>サブスクリプション</a:t>
            </a:r>
          </a:p>
          <a:p>
            <a:endParaRPr lang="ja-JP" altLang="en-US" dirty="0">
              <a:ea typeface="游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510D1C-6F9D-BE57-CBC9-DD5F7320DA1E}"/>
              </a:ext>
            </a:extLst>
          </p:cNvPr>
          <p:cNvSpPr txBox="1"/>
          <p:nvPr/>
        </p:nvSpPr>
        <p:spPr>
          <a:xfrm>
            <a:off x="2062590" y="4681654"/>
            <a:ext cx="32359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dirty="0">
                <a:ea typeface="游ゴシック"/>
              </a:rPr>
              <a:t>初期費用の高騰</a:t>
            </a:r>
          </a:p>
          <a:p>
            <a:r>
              <a:rPr lang="ja-JP" altLang="en-US" dirty="0">
                <a:ea typeface="游ゴシック"/>
              </a:rPr>
              <a:t>（もとがとれるかどうか）</a:t>
            </a: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1A534E-889A-38C1-F79F-D7B6ECAC7CD9}"/>
              </a:ext>
            </a:extLst>
          </p:cNvPr>
          <p:cNvSpPr txBox="1"/>
          <p:nvPr/>
        </p:nvSpPr>
        <p:spPr>
          <a:xfrm>
            <a:off x="6623824" y="1819507"/>
            <a:ext cx="31892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dirty="0">
                <a:ea typeface="游ゴシック"/>
              </a:rPr>
              <a:t>消費者の低価格志向</a:t>
            </a:r>
          </a:p>
          <a:p>
            <a:r>
              <a:rPr lang="ja-JP" altLang="en-US" dirty="0">
                <a:ea typeface="游ゴシック"/>
              </a:rPr>
              <a:t>顧客の環境に対する危機意識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FA04C6-0B8F-A77C-CD92-23F93D35BC04}"/>
              </a:ext>
            </a:extLst>
          </p:cNvPr>
          <p:cNvSpPr txBox="1"/>
          <p:nvPr/>
        </p:nvSpPr>
        <p:spPr>
          <a:xfrm>
            <a:off x="6059284" y="4605278"/>
            <a:ext cx="48624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ea typeface="游ゴシック"/>
              </a:rPr>
              <a:t>競合他社の似た取り組み</a:t>
            </a:r>
          </a:p>
          <a:p>
            <a:r>
              <a:rPr lang="ja-JP" altLang="en-US">
                <a:ea typeface="游ゴシック"/>
              </a:rPr>
              <a:t>（水素水、給水機、紙コップ式自販機など）</a:t>
            </a:r>
          </a:p>
        </p:txBody>
      </p:sp>
    </p:spTree>
    <p:extLst>
      <p:ext uri="{BB962C8B-B14F-4D97-AF65-F5344CB8AC3E}">
        <p14:creationId xmlns:p14="http://schemas.microsoft.com/office/powerpoint/2010/main" val="417929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0EA7AC2-784F-AB0E-B0C0-7477899DE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793" y="943918"/>
            <a:ext cx="9977886" cy="5712183"/>
          </a:xfr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2932679-556C-1E62-A250-1314E6A95633}"/>
              </a:ext>
            </a:extLst>
          </p:cNvPr>
          <p:cNvSpPr txBox="1"/>
          <p:nvPr/>
        </p:nvSpPr>
        <p:spPr>
          <a:xfrm>
            <a:off x="1016000" y="164352"/>
            <a:ext cx="93531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4000">
                <a:ea typeface="游ゴシック"/>
              </a:rPr>
              <a:t>ビジネスモデルキャンバス</a:t>
            </a:r>
          </a:p>
        </p:txBody>
      </p:sp>
    </p:spTree>
    <p:extLst>
      <p:ext uri="{BB962C8B-B14F-4D97-AF65-F5344CB8AC3E}">
        <p14:creationId xmlns:p14="http://schemas.microsoft.com/office/powerpoint/2010/main" val="10018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1964B-C7B9-9A5B-7C90-980C316E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709058" cy="1600200"/>
          </a:xfrm>
        </p:spPr>
        <p:txBody>
          <a:bodyPr/>
          <a:lstStyle/>
          <a:p>
            <a:r>
              <a:rPr kumimoji="1" lang="ja-JP" altLang="en-US" b="1" dirty="0"/>
              <a:t>どんなボトル？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35413-97A7-B315-E42B-FBABA1674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7410"/>
            <a:ext cx="6559174" cy="3551577"/>
          </a:xfrm>
        </p:spPr>
        <p:txBody>
          <a:bodyPr/>
          <a:lstStyle/>
          <a:p>
            <a:r>
              <a:rPr lang="ja-JP" altLang="en-US" sz="32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その人に合ったボトルが選べる。</a:t>
            </a:r>
            <a:endParaRPr lang="en-US" altLang="ja-JP" sz="3200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en-US" altLang="ja-JP" sz="3200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en-US" altLang="ja-JP" sz="3200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r>
              <a:rPr lang="ja-JP" altLang="en-US" sz="32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→折り畳み式の容器販売</a:t>
            </a:r>
            <a:endParaRPr lang="en-US" altLang="ja-JP" sz="3200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r>
              <a:rPr lang="ja-JP" altLang="en-US" sz="3200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→炭酸が抜けにくいボトル</a:t>
            </a:r>
            <a:endParaRPr lang="en-US" altLang="ja-JP" sz="3200" b="0" i="0" dirty="0">
              <a:solidFill>
                <a:srgbClr val="393939"/>
              </a:solidFill>
              <a:effectLst/>
              <a:latin typeface="Arial"/>
              <a:ea typeface="游ゴシック"/>
              <a:cs typeface="Arial"/>
            </a:endParaRPr>
          </a:p>
          <a:p>
            <a:r>
              <a:rPr lang="ja-JP" altLang="en-US" sz="32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→小さいボトル</a:t>
            </a:r>
            <a:r>
              <a:rPr lang="en-US" altLang="ja-JP" sz="3200" dirty="0" err="1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etc</a:t>
            </a:r>
            <a:r>
              <a:rPr lang="en-US" altLang="ja-JP" sz="32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…</a:t>
            </a:r>
            <a:endParaRPr lang="ja-JP" altLang="en-US" sz="3200" b="0" i="0" dirty="0">
              <a:solidFill>
                <a:srgbClr val="393939"/>
              </a:solidFill>
              <a:effectLst/>
              <a:latin typeface="Arial" panose="020B0604020202020204" pitchFamily="34" charset="0"/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284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FED20-96E4-B144-DE17-D05568AE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０ペットボトル利点まとめ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68A677-604E-29E7-4BB7-B4A7BD0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9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6DBBA-4C22-2D18-C578-D4B356D4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游ゴシック Light"/>
              </a:rPr>
              <a:t>今後の課題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093F3-AE1E-AD66-2E71-215E4250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ea typeface="游ゴシック"/>
              </a:rPr>
              <a:t>一般の人がこのサービスを聞いたときにどのように感じるかの調査（フィールドワーク）</a:t>
            </a:r>
            <a:endParaRPr lang="en-US" altLang="ja-JP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費用の問題（何人に利用してもらえればもとがとれるのか）</a:t>
            </a:r>
            <a:endParaRPr lang="en-US" altLang="ja-JP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サービス内容の確立</a:t>
            </a: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89599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9BA78E-F93D-2417-EA12-B1EA55C5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0576"/>
          </a:xfrm>
        </p:spPr>
        <p:txBody>
          <a:bodyPr/>
          <a:lstStyle/>
          <a:p>
            <a:r>
              <a:rPr lang="ja-JP" altLang="en-US" dirty="0"/>
              <a:t>　　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4807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1C225C-B71B-C428-C53C-A52CBEDD840E}"/>
              </a:ext>
            </a:extLst>
          </p:cNvPr>
          <p:cNvSpPr txBox="1"/>
          <p:nvPr/>
        </p:nvSpPr>
        <p:spPr>
          <a:xfrm>
            <a:off x="4222238" y="2777849"/>
            <a:ext cx="344616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6000" b="1" dirty="0">
                <a:ea typeface="游ゴシック"/>
              </a:rPr>
              <a:t>質疑応答</a:t>
            </a:r>
          </a:p>
        </p:txBody>
      </p:sp>
    </p:spTree>
    <p:extLst>
      <p:ext uri="{BB962C8B-B14F-4D97-AF65-F5344CB8AC3E}">
        <p14:creationId xmlns:p14="http://schemas.microsoft.com/office/powerpoint/2010/main" val="3523753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3F721C-1F3D-02E2-B9EE-EB6C8BAF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3F256F-40C4-DAC1-269B-7233AA61E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衛生面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設置場所（人通りが多い場所、変な場所にはおかない。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施設内など）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費用（人件費、飲料契約費もろもろの費用）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ボトルについて（持ってる人のをみて認知を広める）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ボトルがほしいから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知名度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ドリンクバー差別化のスライド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携帯（アプリ）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経費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アンケート作る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水筒をもちあるけばいいのでは？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842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59C47-71FE-AED4-0530-0D9152BE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60955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393939"/>
                </a:solidFill>
                <a:latin typeface="Arial"/>
                <a:ea typeface="游ゴシック Light"/>
                <a:cs typeface="Arial"/>
              </a:rPr>
              <a:t>０</a:t>
            </a:r>
            <a:r>
              <a:rPr lang="ja-JP" altLang="en-US" b="1" i="0" dirty="0">
                <a:solidFill>
                  <a:srgbClr val="393939"/>
                </a:solidFill>
                <a:effectLst/>
                <a:latin typeface="Arial"/>
                <a:ea typeface="游ゴシック Light"/>
                <a:cs typeface="Arial"/>
              </a:rPr>
              <a:t>ペットボトル自動販売機とは？</a:t>
            </a:r>
            <a:br>
              <a:rPr lang="ja-JP" altLang="en-US" b="1" i="0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08BE14-2345-50D0-F8C0-24BA98F13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777"/>
            <a:ext cx="10515600" cy="3660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ペットボトルを一切使わない自動販売機であり、サブスク制の３つの飲み放題プランを採用することで、ペットボトルを一切使用せずに低価格で飲み物を販売する。</a:t>
            </a:r>
            <a:endParaRPr lang="ja-JP" altLang="en-US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ja-JP" altLang="en-US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2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2868BC-4E2E-44DB-0867-B9EF74812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調査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56C61C-5C7E-6D84-1DF6-1952FCC0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環境のことを考えている人がアンケートで</a:t>
            </a:r>
            <a:r>
              <a:rPr kumimoji="1" lang="en-US" altLang="ja-JP" dirty="0"/>
              <a:t>NO</a:t>
            </a:r>
            <a:r>
              <a:rPr kumimoji="1" lang="ja-JP" altLang="en-US" dirty="0"/>
              <a:t>を押しているため、アンケートの回答者にしっかりとビジネスプランを伝える必要がある。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水筒の中身ってなに？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693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B29C8-266F-82D7-20CF-A60F7D1AD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水筒を持ち歩けばいいのでは？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42E2D-4BF9-F7C7-C86C-78F1802E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水筒の中身はどこからきている？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１．ウォーターサーバー</a:t>
            </a:r>
          </a:p>
        </p:txBody>
      </p:sp>
    </p:spTree>
    <p:extLst>
      <p:ext uri="{BB962C8B-B14F-4D97-AF65-F5344CB8AC3E}">
        <p14:creationId xmlns:p14="http://schemas.microsoft.com/office/powerpoint/2010/main" val="4241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54EF2-A492-A28D-7F0B-24860ACC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先生に質問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C3288-A137-8DEF-0D6B-16E070C5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・価格の決め方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・つけだした方がいいことなど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7330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C26B5-0A0F-822A-2401-A79C9689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営業　最低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AD925C-10EA-418A-A84E-61CBDD572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4672" y="992187"/>
            <a:ext cx="6172200" cy="4873625"/>
          </a:xfrm>
        </p:spPr>
        <p:txBody>
          <a:bodyPr/>
          <a:lstStyle/>
          <a:p>
            <a:r>
              <a:rPr lang="ja-JP" altLang="en-US" sz="1200" dirty="0"/>
              <a:t>費用ー</a:t>
            </a:r>
            <a:endParaRPr lang="en-US" altLang="ja-JP" sz="1200" dirty="0"/>
          </a:p>
          <a:p>
            <a:r>
              <a:rPr lang="ja-JP" altLang="en-US" sz="1200" dirty="0"/>
              <a:t>従業員</a:t>
            </a:r>
            <a:endParaRPr lang="en-US" altLang="ja-JP" sz="1200" dirty="0"/>
          </a:p>
          <a:p>
            <a:r>
              <a:rPr lang="ja-JP" altLang="en-US" sz="1200" dirty="0"/>
              <a:t>事務員</a:t>
            </a:r>
            <a:r>
              <a:rPr lang="en-US" altLang="ja-JP" sz="1200" dirty="0"/>
              <a:t>1</a:t>
            </a:r>
            <a:r>
              <a:rPr lang="ja-JP" altLang="en-US" sz="1200" dirty="0"/>
              <a:t>人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ボトルデザイン費用１００万いくく</a:t>
            </a:r>
            <a:endParaRPr lang="en-US" altLang="ja-JP" sz="1200" dirty="0"/>
          </a:p>
          <a:p>
            <a:r>
              <a:rPr lang="ja-JP" altLang="en-US" sz="1200" dirty="0"/>
              <a:t>ボトル何個仕入れるのか最低</a:t>
            </a:r>
            <a:r>
              <a:rPr lang="en-US" altLang="ja-JP" sz="1200" dirty="0"/>
              <a:t>200</a:t>
            </a:r>
            <a:r>
              <a:rPr lang="ja-JP" altLang="en-US" sz="1200" dirty="0"/>
              <a:t>個はつくる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沢山つくれば製造単価低くナる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オフィスいらない</a:t>
            </a:r>
            <a:endParaRPr lang="en-US" altLang="ja-JP" sz="1200" dirty="0"/>
          </a:p>
          <a:p>
            <a:endParaRPr lang="en-US" altLang="ja-JP" sz="1200" dirty="0"/>
          </a:p>
          <a:p>
            <a:r>
              <a:rPr lang="ja-JP" altLang="en-US" sz="1200" dirty="0"/>
              <a:t>携帯アプリ作る人</a:t>
            </a:r>
            <a:endParaRPr lang="en-US" altLang="ja-JP" sz="1200" dirty="0"/>
          </a:p>
          <a:p>
            <a:r>
              <a:rPr lang="ja-JP" altLang="en-US" sz="1200" dirty="0"/>
              <a:t>給料２５万</a:t>
            </a:r>
            <a:endParaRPr lang="en-US" altLang="ja-JP" sz="1200" dirty="0"/>
          </a:p>
          <a:p>
            <a:r>
              <a:rPr lang="ja-JP" altLang="en-US" sz="1200" dirty="0"/>
              <a:t>従業員９人</a:t>
            </a:r>
            <a:endParaRPr lang="en-US" altLang="ja-JP" sz="1200" dirty="0"/>
          </a:p>
          <a:p>
            <a:r>
              <a:rPr lang="ja-JP" altLang="en-US" sz="1200" dirty="0"/>
              <a:t>一年２７００万</a:t>
            </a:r>
            <a:endParaRPr lang="en-US" altLang="ja-JP" sz="1200" dirty="0"/>
          </a:p>
          <a:p>
            <a:endParaRPr lang="en-US" altLang="ja-JP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C0FF7D-3E77-4BD7-E538-D67320BE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様々なメーカの飲料を取り入れる</a:t>
            </a:r>
            <a:endParaRPr kumimoji="1" lang="en-US" altLang="ja-JP" dirty="0"/>
          </a:p>
          <a:p>
            <a:r>
              <a:rPr lang="ja-JP" altLang="en-US" dirty="0"/>
              <a:t>補充はやってくれる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アプリ　</a:t>
            </a:r>
            <a:r>
              <a:rPr lang="en-US" altLang="ja-JP" dirty="0"/>
              <a:t>WEB</a:t>
            </a:r>
            <a:r>
              <a:rPr lang="ja-JP" altLang="en-US" dirty="0"/>
              <a:t>で２００－３００円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飲料会社まぜる可能？</a:t>
            </a:r>
          </a:p>
        </p:txBody>
      </p:sp>
    </p:spTree>
    <p:extLst>
      <p:ext uri="{BB962C8B-B14F-4D97-AF65-F5344CB8AC3E}">
        <p14:creationId xmlns:p14="http://schemas.microsoft.com/office/powerpoint/2010/main" val="220199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A2B30-3610-C60C-258D-AC47F1A1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ea typeface="游ゴシック Light"/>
              </a:rPr>
              <a:t>なぜこのサービスをしたいか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C2687-9E65-34FF-9D6F-FDD69F3F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0749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ペットボトルは毎年</a:t>
            </a:r>
            <a:r>
              <a:rPr lang="en-US" altLang="ja-JP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500</a:t>
            </a: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万から</a:t>
            </a:r>
            <a:r>
              <a:rPr lang="en-US" altLang="ja-JP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1,300</a:t>
            </a: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万トンものプラごみとして世界中の海に流入し、魚や海鳥などの海の生態系を脅かし、人類への悪影響も避けられない状況である。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そのため、ペットボトルのゴミをリサイクル排出される</a:t>
            </a:r>
            <a:r>
              <a:rPr lang="en-US" altLang="ja-JP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Co2</a:t>
            </a:r>
            <a:r>
              <a:rPr lang="ja-JP" altLang="en-US" b="0" i="0" dirty="0">
                <a:solidFill>
                  <a:srgbClr val="393939"/>
                </a:solidFill>
                <a:effectLst/>
                <a:latin typeface="Arial"/>
                <a:ea typeface="游ゴシック"/>
                <a:cs typeface="Arial"/>
              </a:rPr>
              <a:t>や、ポイ捨てによる町の環境汚染、及び海の汚染を徹底防止したい。</a:t>
            </a:r>
            <a:endParaRPr lang="ja-JP" altLang="en-US" b="0" i="0" dirty="0">
              <a:solidFill>
                <a:srgbClr val="000000"/>
              </a:solidFill>
              <a:effectLst/>
              <a:latin typeface="游ゴシック" panose="020F0502020204030204"/>
              <a:ea typeface="游ゴシック" panose="020B0400000000000000" pitchFamily="34" charset="-128"/>
              <a:cs typeface="Arial"/>
            </a:endParaRPr>
          </a:p>
          <a:p>
            <a:pPr marL="0" indent="0">
              <a:buNone/>
            </a:pP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</p:txBody>
      </p:sp>
      <p:pic>
        <p:nvPicPr>
          <p:cNvPr id="3076" name="Picture 4" descr="SDGsの目標14「海の豊かさを守ろう」で注目する海洋ごみ問題とは">
            <a:extLst>
              <a:ext uri="{FF2B5EF4-FFF2-40B4-BE49-F238E27FC236}">
                <a16:creationId xmlns:a16="http://schemas.microsoft.com/office/drawing/2014/main" id="{C91DE61C-8D52-B6DE-2149-87B77BA7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78" y="1690687"/>
            <a:ext cx="3896586" cy="202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海洋プラスチック問題とは？数字と事実・原因・解決策、マイクロプラスチックの影響など | 世界のソーシャルグッドなアイデアマガジン | IDEAS  FOR GOOD">
            <a:extLst>
              <a:ext uri="{FF2B5EF4-FFF2-40B4-BE49-F238E27FC236}">
                <a16:creationId xmlns:a16="http://schemas.microsoft.com/office/drawing/2014/main" id="{1B2B09FD-782A-425F-C77B-E77CA484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101" y="3791642"/>
            <a:ext cx="3896586" cy="25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...? ] 海洋プラスチックごみ：私たちとつながっている海のこと。 - Starbucks Stories Japan">
            <a:extLst>
              <a:ext uri="{FF2B5EF4-FFF2-40B4-BE49-F238E27FC236}">
                <a16:creationId xmlns:a16="http://schemas.microsoft.com/office/drawing/2014/main" id="{283F58C6-9F00-5ADA-F693-A428377C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195" y="4597007"/>
            <a:ext cx="2768793" cy="20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33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99A46-6030-01BA-CA92-D4875538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+mn-lt"/>
              </a:rPr>
              <a:t>企業理念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BC74C8-1D5A-A75B-930B-34BE50A9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4000" dirty="0"/>
              <a:t>生活と環境の仲介</a:t>
            </a:r>
            <a:r>
              <a:rPr lang="ja-JP" altLang="en-US" sz="4000" dirty="0"/>
              <a:t>者となり、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　　　　いつまでも両者が満ち溢れる世界へ</a:t>
            </a:r>
            <a:endParaRPr lang="en-US" altLang="ja-JP" sz="40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sz="2400" dirty="0"/>
              <a:t>人々の生活と環境どちらもまんべんなく満たしたい。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47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A8E9D5-3844-D2EC-66E8-998D066F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26" y="212653"/>
            <a:ext cx="9524947" cy="592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E7C2E3-71B0-8ACB-5A69-8D39311FC282}"/>
              </a:ext>
            </a:extLst>
          </p:cNvPr>
          <p:cNvSpPr txBox="1"/>
          <p:nvPr/>
        </p:nvSpPr>
        <p:spPr>
          <a:xfrm>
            <a:off x="7335520" y="6339840"/>
            <a:ext cx="448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ビジネスモデル図解</a:t>
            </a:r>
          </a:p>
        </p:txBody>
      </p:sp>
    </p:spTree>
    <p:extLst>
      <p:ext uri="{BB962C8B-B14F-4D97-AF65-F5344CB8AC3E}">
        <p14:creationId xmlns:p14="http://schemas.microsoft.com/office/powerpoint/2010/main" val="28670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6255B-347E-5814-6E28-5F77099A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３つのサブスク制プラン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D01E5E-19BA-BBD1-323F-7EDEDABD3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highlight>
                  <a:srgbClr val="FFFF00"/>
                </a:highlight>
                <a:latin typeface="Arial"/>
                <a:ea typeface="游ゴシック"/>
                <a:cs typeface="Arial"/>
              </a:rPr>
              <a:t>飲み放題プラン</a:t>
            </a:r>
            <a:endParaRPr lang="en-US" altLang="ja-JP" dirty="0">
              <a:solidFill>
                <a:srgbClr val="393939"/>
              </a:solidFill>
              <a:highlight>
                <a:srgbClr val="FFFF00"/>
              </a:highlight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月額3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500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　年額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35000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　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highlight>
                  <a:srgbClr val="FFFF00"/>
                </a:highlight>
                <a:latin typeface="Arial"/>
                <a:ea typeface="游ゴシック"/>
                <a:cs typeface="Arial"/>
              </a:rPr>
              <a:t>選べる飲み放題プラン</a:t>
            </a:r>
            <a:endParaRPr lang="en-US" altLang="ja-JP" dirty="0">
              <a:solidFill>
                <a:srgbClr val="393939"/>
              </a:solidFill>
              <a:highlight>
                <a:srgbClr val="FFFF00"/>
              </a:highlight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月額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2000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　年額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18000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　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highlight>
                  <a:srgbClr val="FFFF00"/>
                </a:highlight>
                <a:latin typeface="Arial"/>
                <a:ea typeface="游ゴシック"/>
                <a:cs typeface="Arial"/>
              </a:rPr>
              <a:t>ファミリープラン</a:t>
            </a:r>
            <a:r>
              <a:rPr lang="en-US" altLang="ja-JP" dirty="0">
                <a:solidFill>
                  <a:srgbClr val="393939"/>
                </a:solidFill>
                <a:highlight>
                  <a:srgbClr val="FFFF00"/>
                </a:highlight>
                <a:latin typeface="Arial"/>
                <a:ea typeface="游ゴシック"/>
                <a:cs typeface="Arial"/>
              </a:rPr>
              <a:t>5</a:t>
            </a:r>
            <a:r>
              <a:rPr lang="ja-JP" altLang="en-US" dirty="0">
                <a:solidFill>
                  <a:srgbClr val="393939"/>
                </a:solidFill>
                <a:highlight>
                  <a:srgbClr val="FFFF00"/>
                </a:highlight>
                <a:latin typeface="Arial"/>
                <a:ea typeface="游ゴシック"/>
                <a:cs typeface="Arial"/>
              </a:rPr>
              <a:t>人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（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3000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円お得）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月額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14000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　年額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150000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sz="21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※1</a:t>
            </a:r>
            <a:r>
              <a:rPr lang="ja-JP" altLang="en-US" sz="21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か月</a:t>
            </a:r>
            <a:r>
              <a:rPr lang="en-US" altLang="ja-JP" sz="21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100</a:t>
            </a:r>
            <a:r>
              <a:rPr lang="ja-JP" altLang="en-US" sz="21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杯まで</a:t>
            </a:r>
          </a:p>
          <a:p>
            <a:pPr marL="0" indent="0">
              <a:buNone/>
            </a:pPr>
            <a:endParaRPr lang="ja-JP" altLang="en-US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7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8352-3158-3091-0CC3-D434658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３つのサブスク制プラン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77A605-8535-A9C6-EFB2-C1E76548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3100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飲み放題プラン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カ月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杯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月額3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,500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　年額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35,000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カ月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17,000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年間　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204,000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170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円の飲み物を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日１カ月１杯＝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5,270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170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円の飲み物を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日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年間１杯＝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62,050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1,770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円お得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27,050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円お得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1200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杯飲むと</a:t>
            </a:r>
            <a:r>
              <a:rPr lang="en-US" altLang="ja-JP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324,600</a:t>
            </a:r>
            <a:r>
              <a:rPr lang="ja-JP" altLang="en-US" dirty="0">
                <a:solidFill>
                  <a:srgbClr val="FF0000"/>
                </a:solidFill>
                <a:latin typeface="Arial"/>
                <a:ea typeface="游ゴシック"/>
                <a:cs typeface="Arial"/>
              </a:rPr>
              <a:t>円お得</a:t>
            </a:r>
            <a:endParaRPr lang="en-US" altLang="ja-JP" dirty="0">
              <a:solidFill>
                <a:srgbClr val="FF0000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endParaRPr lang="en-US" altLang="ja-JP" dirty="0">
              <a:solidFill>
                <a:srgbClr val="393939"/>
              </a:solidFill>
              <a:latin typeface="Arial"/>
              <a:ea typeface="游ゴシック"/>
              <a:cs typeface="Arial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※1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か月</a:t>
            </a:r>
            <a:r>
              <a:rPr lang="en-US" altLang="ja-JP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100</a:t>
            </a: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杯まで</a:t>
            </a:r>
          </a:p>
          <a:p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都市部中心に1万台ほど設置予定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（現在東京都内の自販機台数：33万）</a:t>
            </a:r>
            <a:endParaRPr lang="ja-JP" altLang="ja-JP" dirty="0"/>
          </a:p>
        </p:txBody>
      </p:sp>
    </p:spTree>
    <p:extLst>
      <p:ext uri="{BB962C8B-B14F-4D97-AF65-F5344CB8AC3E}">
        <p14:creationId xmlns:p14="http://schemas.microsoft.com/office/powerpoint/2010/main" val="339388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A5585-A308-F96A-B361-987B13CB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アプリ開発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6D4D4B-40E9-B9B0-98F3-9B3A6643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０ペットボトルのアプリを作り、自販機の使用時にかざして会員情報読み込ませた上でサービスの利用が可能になる。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アプリの役割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・会員情報読み込み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・顧客管理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・０ペットボトル数（ペットボトルを使わなかった数）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・通知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422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C69476-1B1D-1B30-8A05-1CFFA015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a typeface="游ゴシック Light"/>
              </a:rPr>
              <a:t>費用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E097FC-6C08-6E80-258E-189838DFE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自販機設置価格：０円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電気代：月々平均2000～</a:t>
            </a:r>
            <a:r>
              <a:rPr lang="en-US" altLang="ja-JP" dirty="0">
                <a:ea typeface="游ゴシック"/>
              </a:rPr>
              <a:t>3000</a:t>
            </a:r>
            <a:r>
              <a:rPr lang="ja-JP" altLang="en-US" dirty="0">
                <a:ea typeface="游ゴシック"/>
              </a:rPr>
              <a:t>円</a:t>
            </a:r>
            <a:endParaRPr lang="ja-JP" dirty="0"/>
          </a:p>
          <a:p>
            <a:r>
              <a:rPr lang="ja-JP" altLang="en-US" dirty="0">
                <a:ea typeface="游ゴシック"/>
              </a:rPr>
              <a:t>本体価格（自販機購入時）約３００万円</a:t>
            </a:r>
            <a:endParaRPr lang="en-US" altLang="ja-JP" dirty="0">
              <a:ea typeface="游ゴシック"/>
            </a:endParaRPr>
          </a:p>
          <a:p>
            <a:pPr marL="0" indent="0">
              <a:buNone/>
            </a:pPr>
            <a:r>
              <a:rPr lang="ja-JP" altLang="en-US" dirty="0">
                <a:ea typeface="游ゴシック"/>
              </a:rPr>
              <a:t>→使用予定期間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メンテナンス費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飲料費</a:t>
            </a:r>
            <a:endParaRPr lang="en-US" altLang="ja-JP" dirty="0">
              <a:ea typeface="游ゴシック"/>
            </a:endParaRPr>
          </a:p>
          <a:p>
            <a:r>
              <a:rPr lang="ja-JP" altLang="en-US" dirty="0">
                <a:ea typeface="游ゴシック"/>
              </a:rPr>
              <a:t>従業員</a:t>
            </a: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r>
              <a:rPr lang="ja-JP" altLang="en-US" sz="14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都市部中心に1万台ほど設置予定</a:t>
            </a:r>
          </a:p>
          <a:p>
            <a:pPr marL="0" indent="0">
              <a:buNone/>
            </a:pPr>
            <a:r>
              <a:rPr lang="ja-JP" altLang="en-US" sz="1400" dirty="0">
                <a:solidFill>
                  <a:srgbClr val="393939"/>
                </a:solidFill>
                <a:latin typeface="Arial"/>
                <a:ea typeface="游ゴシック"/>
                <a:cs typeface="Arial"/>
              </a:rPr>
              <a:t>（現在東京都内の自販機台数：33万）</a:t>
            </a:r>
            <a:endParaRPr lang="ja-JP" altLang="ja-JP" sz="1400" dirty="0"/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  <a:p>
            <a:endParaRPr lang="ja-JP" altLang="en-US" dirty="0">
              <a:ea typeface="游ゴシック"/>
            </a:endParaRPr>
          </a:p>
          <a:p>
            <a:pPr marL="0" indent="0">
              <a:buNone/>
            </a:pPr>
            <a:endParaRPr lang="ja-JP" alt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0661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37279</TotalTime>
  <Words>818</Words>
  <Application>Microsoft Office PowerPoint</Application>
  <PresentationFormat>宽屏</PresentationFormat>
  <Paragraphs>189</Paragraphs>
  <Slides>23</Slides>
  <Notes>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テーマ</vt:lpstr>
      <vt:lpstr>0ペットボトル自動販売機</vt:lpstr>
      <vt:lpstr>０ペットボトル自動販売機とは？ </vt:lpstr>
      <vt:lpstr>なぜこのサービスをしたいか</vt:lpstr>
      <vt:lpstr>企業理念</vt:lpstr>
      <vt:lpstr>PowerPoint 演示文稿</vt:lpstr>
      <vt:lpstr>３つのサブスク制プラン</vt:lpstr>
      <vt:lpstr>３つのサブスク制プラン</vt:lpstr>
      <vt:lpstr>アプリ開発</vt:lpstr>
      <vt:lpstr>費用</vt:lpstr>
      <vt:lpstr>ポジショニング</vt:lpstr>
      <vt:lpstr>競合他社との比較（USP）</vt:lpstr>
      <vt:lpstr>PowerPoint 演示文稿</vt:lpstr>
      <vt:lpstr>PowerPoint 演示文稿</vt:lpstr>
      <vt:lpstr>どんなボトル？</vt:lpstr>
      <vt:lpstr>０ペットボトル利点まとめ</vt:lpstr>
      <vt:lpstr>今後の課題</vt:lpstr>
      <vt:lpstr>　　ご清聴ありがとうございました</vt:lpstr>
      <vt:lpstr>PowerPoint 演示文稿</vt:lpstr>
      <vt:lpstr>PowerPoint 演示文稿</vt:lpstr>
      <vt:lpstr>調査</vt:lpstr>
      <vt:lpstr>水筒を持ち歩けばいいのでは？</vt:lpstr>
      <vt:lpstr>先生に質問</vt:lpstr>
      <vt:lpstr>営業　最低　2人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SDGs取り組みサブスク制自動販売機</dc:title>
  <dc:creator>kurumi oi</dc:creator>
  <cp:lastModifiedBy>kurumi oi</cp:lastModifiedBy>
  <cp:revision>2</cp:revision>
  <dcterms:created xsi:type="dcterms:W3CDTF">2023-10-30T07:26:10Z</dcterms:created>
  <dcterms:modified xsi:type="dcterms:W3CDTF">2024-01-15T11:49:43Z</dcterms:modified>
</cp:coreProperties>
</file>