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0"/>
  </p:notesMasterIdLst>
  <p:handoutMasterIdLst>
    <p:handoutMasterId r:id="rId21"/>
  </p:handoutMasterIdLst>
  <p:sldIdLst>
    <p:sldId id="257" r:id="rId5"/>
    <p:sldId id="268" r:id="rId6"/>
    <p:sldId id="267" r:id="rId7"/>
    <p:sldId id="269" r:id="rId8"/>
    <p:sldId id="270" r:id="rId9"/>
    <p:sldId id="259" r:id="rId10"/>
    <p:sldId id="261" r:id="rId11"/>
    <p:sldId id="262" r:id="rId12"/>
    <p:sldId id="263" r:id="rId13"/>
    <p:sldId id="271" r:id="rId14"/>
    <p:sldId id="265" r:id="rId15"/>
    <p:sldId id="272" r:id="rId16"/>
    <p:sldId id="273" r:id="rId17"/>
    <p:sldId id="274" r:id="rId18"/>
    <p:sldId id="275" r:id="rId1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2" d="100"/>
          <a:sy n="72" d="100"/>
        </p:scale>
        <p:origin x="660" y="7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6/29/2023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6/29/2023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s-MX"/>
              <a:t>Haz clic para modificar el estilo de título del patrón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MX"/>
              <a:t>Haz clic para editar el estilo de subtítulo del patrón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6/29/2023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6/29/2023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6/29/2023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6/29/2023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s-MX"/>
              <a:t>Haz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6/29/2023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6/29/2023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Haz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6/29/2023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6/29/2023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6/29/2023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6/29/2023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s-MX"/>
              <a:t>Haz clic en el icono para agregar una imagen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6/29/2023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s-MX"/>
              <a:t>Haz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6/29/2023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repárate para aprender Python, guía de instalación de bibliotecas |  Escuela de Datos">
            <a:extLst>
              <a:ext uri="{FF2B5EF4-FFF2-40B4-BE49-F238E27FC236}">
                <a16:creationId xmlns:a16="http://schemas.microsoft.com/office/drawing/2014/main" id="{25876407-1A05-A020-1731-BAA73CD1A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980" y="692696"/>
            <a:ext cx="7461519" cy="252028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521267B8-03F3-20BD-D86E-8149FD30FBFD}"/>
              </a:ext>
            </a:extLst>
          </p:cNvPr>
          <p:cNvSpPr txBox="1"/>
          <p:nvPr/>
        </p:nvSpPr>
        <p:spPr>
          <a:xfrm>
            <a:off x="8974732" y="638745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Instalacion</a:t>
            </a:r>
            <a:r>
              <a:rPr lang="en-US" sz="2800" dirty="0"/>
              <a:t>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25B5AAE-EFB6-5593-6F0B-B6AB0F026478}"/>
              </a:ext>
            </a:extLst>
          </p:cNvPr>
          <p:cNvSpPr txBox="1"/>
          <p:nvPr/>
        </p:nvSpPr>
        <p:spPr>
          <a:xfrm>
            <a:off x="8228385" y="1484784"/>
            <a:ext cx="396044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Python es un software de Código </a:t>
            </a:r>
            <a:r>
              <a:rPr lang="en-US" sz="2800" dirty="0" err="1"/>
              <a:t>abierto</a:t>
            </a:r>
            <a:r>
              <a:rPr lang="en-US" sz="2800" dirty="0"/>
              <a:t> </a:t>
            </a:r>
            <a:r>
              <a:rPr lang="en-US" sz="2800" dirty="0" err="1"/>
              <a:t>multiplataforma</a:t>
            </a:r>
            <a:r>
              <a:rPr lang="en-US" sz="2800" dirty="0"/>
              <a:t>, sea </a:t>
            </a:r>
            <a:r>
              <a:rPr lang="en-US" sz="2800" dirty="0" err="1"/>
              <a:t>cual</a:t>
            </a:r>
            <a:r>
              <a:rPr lang="en-US" sz="2800" dirty="0"/>
              <a:t> sea </a:t>
            </a:r>
            <a:r>
              <a:rPr lang="en-US" sz="2800" dirty="0" err="1"/>
              <a:t>nuestro</a:t>
            </a:r>
            <a:r>
              <a:rPr lang="en-US" sz="2800" dirty="0"/>
              <a:t> Sistema </a:t>
            </a:r>
            <a:r>
              <a:rPr lang="en-US" sz="2800" dirty="0" err="1"/>
              <a:t>operativo</a:t>
            </a:r>
            <a:r>
              <a:rPr lang="en-US" sz="2800" dirty="0"/>
              <a:t>, Podemos </a:t>
            </a:r>
            <a:r>
              <a:rPr lang="en-US" sz="2800" dirty="0" err="1"/>
              <a:t>descargar</a:t>
            </a:r>
            <a:r>
              <a:rPr lang="en-US" sz="2800" dirty="0"/>
              <a:t> Python </a:t>
            </a:r>
            <a:r>
              <a:rPr lang="en-US" sz="2800" dirty="0" err="1"/>
              <a:t>desde</a:t>
            </a:r>
            <a:r>
              <a:rPr lang="en-US" sz="2800" dirty="0"/>
              <a:t> </a:t>
            </a:r>
            <a:r>
              <a:rPr lang="en-US" sz="2800" dirty="0" err="1"/>
              <a:t>su</a:t>
            </a:r>
            <a:r>
              <a:rPr lang="en-US" sz="2800" dirty="0"/>
              <a:t> sitio official www.python.org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C98DF239-C379-54AB-A9E9-7FD6B33CE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30" y="1162371"/>
            <a:ext cx="8063058" cy="453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91C785E0-469E-AC01-40D0-A387482EFA4B}"/>
              </a:ext>
            </a:extLst>
          </p:cNvPr>
          <p:cNvSpPr txBox="1"/>
          <p:nvPr/>
        </p:nvSpPr>
        <p:spPr>
          <a:xfrm>
            <a:off x="1197868" y="692696"/>
            <a:ext cx="51125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Una </a:t>
            </a:r>
            <a:r>
              <a:rPr lang="en-US" sz="2800" dirty="0" err="1"/>
              <a:t>vez</a:t>
            </a:r>
            <a:r>
              <a:rPr lang="en-US" sz="2800" dirty="0"/>
              <a:t> </a:t>
            </a:r>
            <a:r>
              <a:rPr lang="en-US" sz="2800" dirty="0" err="1"/>
              <a:t>descargado</a:t>
            </a:r>
            <a:r>
              <a:rPr lang="en-US" sz="2800" dirty="0"/>
              <a:t> e </a:t>
            </a:r>
            <a:r>
              <a:rPr lang="en-US" sz="2800" dirty="0" err="1"/>
              <a:t>instalado</a:t>
            </a:r>
            <a:r>
              <a:rPr lang="en-US" sz="2800" dirty="0"/>
              <a:t> Podemos </a:t>
            </a:r>
            <a:r>
              <a:rPr lang="en-US" sz="2800" dirty="0" err="1"/>
              <a:t>chequear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</a:t>
            </a:r>
            <a:r>
              <a:rPr lang="en-US" sz="2800" dirty="0" err="1"/>
              <a:t>nuestro</a:t>
            </a:r>
            <a:r>
              <a:rPr lang="en-US" sz="2800" dirty="0"/>
              <a:t> terminal de Sistema la version de python que se </a:t>
            </a:r>
            <a:r>
              <a:rPr lang="en-US" sz="2800" dirty="0" err="1"/>
              <a:t>instalo</a:t>
            </a:r>
            <a:r>
              <a:rPr lang="en-US" sz="2800" dirty="0"/>
              <a:t>, </a:t>
            </a:r>
            <a:r>
              <a:rPr lang="en-US" sz="2800" dirty="0" err="1"/>
              <a:t>en</a:t>
            </a:r>
            <a:r>
              <a:rPr lang="en-US" sz="2800" dirty="0"/>
              <a:t> </a:t>
            </a:r>
            <a:r>
              <a:rPr lang="en-US" sz="2800" dirty="0" err="1"/>
              <a:t>caso</a:t>
            </a:r>
            <a:r>
              <a:rPr lang="en-US" sz="2800" dirty="0"/>
              <a:t> se windows </a:t>
            </a:r>
            <a:r>
              <a:rPr lang="en-US" sz="2800" dirty="0" err="1"/>
              <a:t>escribimos</a:t>
            </a:r>
            <a:r>
              <a:rPr lang="en-US" sz="2800" dirty="0"/>
              <a:t> </a:t>
            </a:r>
            <a:r>
              <a:rPr lang="en-US" sz="2800" dirty="0" err="1"/>
              <a:t>el</a:t>
            </a:r>
            <a:r>
              <a:rPr lang="en-US" sz="2800" dirty="0"/>
              <a:t> commando python --version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BE001FF-CDFE-425F-20F5-7DBB92EEA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422" y="1884452"/>
            <a:ext cx="5905500" cy="29718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9F44C5ED-B594-B76A-2872-9B1D81F25F7E}"/>
              </a:ext>
            </a:extLst>
          </p:cNvPr>
          <p:cNvSpPr txBox="1"/>
          <p:nvPr/>
        </p:nvSpPr>
        <p:spPr>
          <a:xfrm>
            <a:off x="1168355" y="3318570"/>
            <a:ext cx="43204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Es mas, </a:t>
            </a:r>
            <a:r>
              <a:rPr lang="en-US" sz="2800" dirty="0" err="1"/>
              <a:t>desde</a:t>
            </a:r>
            <a:r>
              <a:rPr lang="en-US" sz="2800" dirty="0"/>
              <a:t> </a:t>
            </a:r>
            <a:r>
              <a:rPr lang="en-US" sz="2800" dirty="0" err="1"/>
              <a:t>el</a:t>
            </a:r>
            <a:r>
              <a:rPr lang="en-US" sz="2800" dirty="0"/>
              <a:t> </a:t>
            </a:r>
            <a:r>
              <a:rPr lang="en-US" sz="2800" dirty="0" err="1"/>
              <a:t>mismo</a:t>
            </a:r>
            <a:r>
              <a:rPr lang="en-US" sz="2800" dirty="0"/>
              <a:t> terminal </a:t>
            </a:r>
            <a:r>
              <a:rPr lang="en-US" sz="2800" dirty="0" err="1"/>
              <a:t>ya</a:t>
            </a:r>
            <a:r>
              <a:rPr lang="en-US" sz="2800" dirty="0"/>
              <a:t> se </a:t>
            </a:r>
            <a:r>
              <a:rPr lang="en-US" sz="2800" dirty="0" err="1"/>
              <a:t>puede</a:t>
            </a:r>
            <a:r>
              <a:rPr lang="en-US" sz="2800" dirty="0"/>
              <a:t> </a:t>
            </a:r>
            <a:r>
              <a:rPr lang="en-US" sz="2800" dirty="0" err="1"/>
              <a:t>ejecutar</a:t>
            </a:r>
            <a:r>
              <a:rPr lang="en-US" sz="2800" dirty="0"/>
              <a:t> </a:t>
            </a:r>
            <a:r>
              <a:rPr lang="en-US" sz="2800" dirty="0" err="1"/>
              <a:t>codigo</a:t>
            </a:r>
            <a:r>
              <a:rPr lang="en-US" sz="2800" dirty="0"/>
              <a:t> python, </a:t>
            </a:r>
            <a:r>
              <a:rPr lang="en-US" sz="2800" dirty="0" err="1"/>
              <a:t>simplemente</a:t>
            </a:r>
            <a:r>
              <a:rPr lang="en-US" sz="2800" dirty="0"/>
              <a:t> </a:t>
            </a:r>
            <a:r>
              <a:rPr lang="en-US" sz="2800" dirty="0" err="1"/>
              <a:t>escribimos</a:t>
            </a:r>
            <a:r>
              <a:rPr lang="en-US" sz="2800" dirty="0"/>
              <a:t> </a:t>
            </a:r>
            <a:r>
              <a:rPr lang="en-US" sz="2800" dirty="0" err="1"/>
              <a:t>el</a:t>
            </a:r>
            <a:r>
              <a:rPr lang="en-US" sz="2800" dirty="0"/>
              <a:t> commando python, que </a:t>
            </a:r>
            <a:r>
              <a:rPr lang="en-US" sz="2800" dirty="0" err="1"/>
              <a:t>nos</a:t>
            </a:r>
            <a:r>
              <a:rPr lang="en-US" sz="2800" dirty="0"/>
              <a:t> da </a:t>
            </a:r>
            <a:r>
              <a:rPr lang="en-US" sz="2800" dirty="0" err="1"/>
              <a:t>acceso</a:t>
            </a:r>
            <a:r>
              <a:rPr lang="en-US" sz="2800" dirty="0"/>
              <a:t> al </a:t>
            </a:r>
            <a:r>
              <a:rPr lang="en-US" sz="2800" dirty="0" err="1"/>
              <a:t>entorno</a:t>
            </a:r>
            <a:r>
              <a:rPr lang="en-US" sz="2800" dirty="0"/>
              <a:t> de </a:t>
            </a:r>
            <a:r>
              <a:rPr lang="en-US" sz="2800" dirty="0" err="1"/>
              <a:t>escritura</a:t>
            </a:r>
            <a:r>
              <a:rPr lang="en-US" sz="2800" dirty="0"/>
              <a:t> del </a:t>
            </a:r>
            <a:r>
              <a:rPr lang="en-US" sz="2800" dirty="0" err="1"/>
              <a:t>codigo</a:t>
            </a:r>
            <a:r>
              <a:rPr lang="en-US" sz="2800" dirty="0"/>
              <a:t> </a:t>
            </a:r>
            <a:r>
              <a:rPr lang="en-US" sz="2800" dirty="0" err="1"/>
              <a:t>desde</a:t>
            </a:r>
            <a:r>
              <a:rPr lang="en-US" sz="2800" dirty="0"/>
              <a:t> </a:t>
            </a:r>
            <a:r>
              <a:rPr lang="en-US" sz="2800" dirty="0" err="1"/>
              <a:t>el</a:t>
            </a:r>
            <a:r>
              <a:rPr lang="en-US" sz="2800" dirty="0"/>
              <a:t> terminal</a:t>
            </a:r>
          </a:p>
        </p:txBody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55521D2-B9D1-6333-4FA0-8970DFB26863}"/>
              </a:ext>
            </a:extLst>
          </p:cNvPr>
          <p:cNvSpPr txBox="1"/>
          <p:nvPr/>
        </p:nvSpPr>
        <p:spPr>
          <a:xfrm>
            <a:off x="1557908" y="476672"/>
            <a:ext cx="8568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Entornos</a:t>
            </a:r>
            <a:r>
              <a:rPr lang="en-US" sz="2800" dirty="0"/>
              <a:t> de Desarrollo: Mi </a:t>
            </a:r>
            <a:r>
              <a:rPr lang="en-US" sz="2800" dirty="0" err="1"/>
              <a:t>recomendacion</a:t>
            </a:r>
            <a:r>
              <a:rPr lang="en-US" sz="2800" dirty="0"/>
              <a:t> personal</a:t>
            </a:r>
          </a:p>
          <a:p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Visual Studio Code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658EE47-00F1-F517-F978-826331EFE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909" y="2132856"/>
            <a:ext cx="5904656" cy="2952328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2C7F784-120C-0A1F-B924-5DF35F8E4EA5}"/>
              </a:ext>
            </a:extLst>
          </p:cNvPr>
          <p:cNvSpPr txBox="1"/>
          <p:nvPr/>
        </p:nvSpPr>
        <p:spPr>
          <a:xfrm>
            <a:off x="1197868" y="1828561"/>
            <a:ext cx="424847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000" b="1" i="0" dirty="0">
                <a:effectLst/>
                <a:latin typeface="Arial" panose="020B0604020202020204" pitchFamily="34" charset="0"/>
              </a:rPr>
              <a:t>Visual Studio </a:t>
            </a:r>
            <a:r>
              <a:rPr lang="es-VE" sz="2000" b="1" i="0" dirty="0" err="1">
                <a:effectLst/>
                <a:latin typeface="Arial" panose="020B0604020202020204" pitchFamily="34" charset="0"/>
              </a:rPr>
              <a:t>Code</a:t>
            </a:r>
            <a:r>
              <a:rPr lang="es-VE" sz="2000" b="0" i="0" dirty="0">
                <a:effectLst/>
                <a:latin typeface="Arial" panose="020B0604020202020204" pitchFamily="34" charset="0"/>
              </a:rPr>
              <a:t> es un </a:t>
            </a:r>
            <a:r>
              <a:rPr lang="es-VE" sz="2000" b="0" i="0" u="none" strike="noStrike" dirty="0">
                <a:effectLst/>
                <a:latin typeface="Arial" panose="020B0604020202020204" pitchFamily="34" charset="0"/>
              </a:rPr>
              <a:t>editor de código fuente</a:t>
            </a:r>
            <a:r>
              <a:rPr lang="es-VE" sz="2000" b="0" i="0" dirty="0">
                <a:effectLst/>
                <a:latin typeface="Arial" panose="020B0604020202020204" pitchFamily="34" charset="0"/>
              </a:rPr>
              <a:t> desarrollado por </a:t>
            </a:r>
            <a:r>
              <a:rPr lang="es-VE" sz="2000" b="0" i="0" u="none" strike="noStrike" dirty="0">
                <a:effectLst/>
                <a:latin typeface="Arial" panose="020B0604020202020204" pitchFamily="34" charset="0"/>
              </a:rPr>
              <a:t>Microsoft</a:t>
            </a:r>
            <a:r>
              <a:rPr lang="es-VE" sz="2000" b="0" i="0" dirty="0">
                <a:effectLst/>
                <a:latin typeface="Arial" panose="020B0604020202020204" pitchFamily="34" charset="0"/>
              </a:rPr>
              <a:t> para </a:t>
            </a:r>
            <a:r>
              <a:rPr lang="es-VE" sz="2000" b="0" i="0" u="none" strike="noStrike" dirty="0">
                <a:effectLst/>
                <a:latin typeface="Arial" panose="020B0604020202020204" pitchFamily="34" charset="0"/>
              </a:rPr>
              <a:t>Windows</a:t>
            </a:r>
            <a:r>
              <a:rPr lang="es-VE" sz="2000" b="0" i="0" dirty="0">
                <a:effectLst/>
                <a:latin typeface="Arial" panose="020B0604020202020204" pitchFamily="34" charset="0"/>
              </a:rPr>
              <a:t>, </a:t>
            </a:r>
            <a:r>
              <a:rPr lang="es-VE" sz="2000" b="0" i="0" u="none" strike="noStrike" dirty="0">
                <a:effectLst/>
                <a:latin typeface="Arial" panose="020B0604020202020204" pitchFamily="34" charset="0"/>
              </a:rPr>
              <a:t>Linux</a:t>
            </a:r>
            <a:r>
              <a:rPr lang="es-VE" sz="2000" b="0" i="0" dirty="0">
                <a:effectLst/>
                <a:latin typeface="Arial" panose="020B0604020202020204" pitchFamily="34" charset="0"/>
              </a:rPr>
              <a:t>, </a:t>
            </a:r>
            <a:r>
              <a:rPr lang="es-VE" sz="2000" b="0" i="0" u="none" strike="noStrike" dirty="0">
                <a:effectLst/>
                <a:latin typeface="Arial" panose="020B0604020202020204" pitchFamily="34" charset="0"/>
              </a:rPr>
              <a:t>macOS</a:t>
            </a:r>
            <a:r>
              <a:rPr lang="es-VE" sz="2000" b="0" i="0" dirty="0">
                <a:effectLst/>
                <a:latin typeface="Arial" panose="020B0604020202020204" pitchFamily="34" charset="0"/>
              </a:rPr>
              <a:t> y </a:t>
            </a:r>
            <a:r>
              <a:rPr lang="es-VE" sz="2000" b="0" i="0" u="none" strike="noStrike" dirty="0">
                <a:effectLst/>
                <a:latin typeface="Arial" panose="020B0604020202020204" pitchFamily="34" charset="0"/>
              </a:rPr>
              <a:t>Web</a:t>
            </a:r>
            <a:r>
              <a:rPr lang="es-VE" sz="2000" b="0" i="0" dirty="0">
                <a:effectLst/>
                <a:latin typeface="Arial" panose="020B0604020202020204" pitchFamily="34" charset="0"/>
              </a:rPr>
              <a:t>. Incluye soporte para la </a:t>
            </a:r>
            <a:r>
              <a:rPr lang="es-VE" sz="2000" b="0" i="0" u="none" strike="noStrike" dirty="0">
                <a:effectLst/>
                <a:latin typeface="Arial" panose="020B0604020202020204" pitchFamily="34" charset="0"/>
              </a:rPr>
              <a:t>depuración</a:t>
            </a:r>
            <a:r>
              <a:rPr lang="es-VE" sz="2000" b="0" i="0" dirty="0">
                <a:effectLst/>
                <a:latin typeface="Arial" panose="020B0604020202020204" pitchFamily="34" charset="0"/>
              </a:rPr>
              <a:t>, control integrado de </a:t>
            </a:r>
            <a:r>
              <a:rPr lang="es-VE" sz="2000" b="0" i="0" u="none" strike="noStrike" dirty="0">
                <a:effectLst/>
                <a:latin typeface="Arial" panose="020B0604020202020204" pitchFamily="34" charset="0"/>
              </a:rPr>
              <a:t>Git</a:t>
            </a:r>
            <a:r>
              <a:rPr lang="es-VE" sz="2000" b="0" i="0" dirty="0">
                <a:effectLst/>
                <a:latin typeface="Arial" panose="020B0604020202020204" pitchFamily="34" charset="0"/>
              </a:rPr>
              <a:t>, resaltado de sintaxis, finalización inteligente de código, </a:t>
            </a:r>
            <a:r>
              <a:rPr lang="es-VE" sz="2000" b="0" i="0" u="none" strike="noStrike" dirty="0">
                <a:effectLst/>
                <a:latin typeface="Arial" panose="020B0604020202020204" pitchFamily="34" charset="0"/>
              </a:rPr>
              <a:t>fragmentos</a:t>
            </a:r>
            <a:r>
              <a:rPr lang="es-VE" sz="2000" b="0" i="0" dirty="0">
                <a:effectLst/>
                <a:latin typeface="Arial" panose="020B0604020202020204" pitchFamily="34" charset="0"/>
              </a:rPr>
              <a:t> y refactorización de código. También es personalizable, por lo que los usuarios pueden cambiar el tema del editor, los atajos de teclado y las preferencias. Es gratuito y de </a:t>
            </a:r>
            <a:r>
              <a:rPr lang="es-VE" sz="2000" b="0" i="0" u="none" strike="noStrike" dirty="0">
                <a:effectLst/>
                <a:latin typeface="Arial" panose="020B0604020202020204" pitchFamily="34" charset="0"/>
              </a:rPr>
              <a:t>código abierto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52969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BB90E699-4E2B-2FEA-E10E-EBF7EE24D5C6}"/>
              </a:ext>
            </a:extLst>
          </p:cNvPr>
          <p:cNvSpPr txBox="1"/>
          <p:nvPr/>
        </p:nvSpPr>
        <p:spPr>
          <a:xfrm>
            <a:off x="1341884" y="404664"/>
            <a:ext cx="6264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Otras</a:t>
            </a:r>
            <a:r>
              <a:rPr lang="en-US" sz="2800" dirty="0"/>
              <a:t> </a:t>
            </a:r>
            <a:r>
              <a:rPr lang="en-US" sz="2800" dirty="0" err="1"/>
              <a:t>alternativas</a:t>
            </a:r>
            <a:r>
              <a:rPr lang="en-US" sz="2800" dirty="0"/>
              <a:t>: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5BFF700-71FA-A431-BF2D-4B194FA2B163}"/>
              </a:ext>
            </a:extLst>
          </p:cNvPr>
          <p:cNvSpPr txBox="1"/>
          <p:nvPr/>
        </p:nvSpPr>
        <p:spPr>
          <a:xfrm>
            <a:off x="1358213" y="1659636"/>
            <a:ext cx="24482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Pycharm</a:t>
            </a:r>
            <a:endParaRPr lang="en-US" sz="2800" dirty="0"/>
          </a:p>
          <a:p>
            <a:r>
              <a:rPr lang="en-US" sz="2800" dirty="0" err="1"/>
              <a:t>Kdevelop</a:t>
            </a:r>
            <a:endParaRPr lang="en-US" sz="2800" dirty="0"/>
          </a:p>
          <a:p>
            <a:r>
              <a:rPr lang="en-US" sz="2800" dirty="0" err="1"/>
              <a:t>Slickedit</a:t>
            </a:r>
            <a:endParaRPr lang="en-US" sz="2800" dirty="0"/>
          </a:p>
          <a:p>
            <a:r>
              <a:rPr lang="en-US" sz="2800" dirty="0"/>
              <a:t>Anaconda</a:t>
            </a:r>
          </a:p>
          <a:p>
            <a:r>
              <a:rPr lang="en-US" sz="2800" dirty="0"/>
              <a:t>ETC…</a:t>
            </a:r>
          </a:p>
        </p:txBody>
      </p:sp>
    </p:spTree>
    <p:extLst>
      <p:ext uri="{BB962C8B-B14F-4D97-AF65-F5344CB8AC3E}">
        <p14:creationId xmlns:p14="http://schemas.microsoft.com/office/powerpoint/2010/main" val="3557769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3C16B5DB-FE31-8420-522E-2B012D206B71}"/>
              </a:ext>
            </a:extLst>
          </p:cNvPr>
          <p:cNvSpPr txBox="1"/>
          <p:nvPr/>
        </p:nvSpPr>
        <p:spPr>
          <a:xfrm>
            <a:off x="1773932" y="11088"/>
            <a:ext cx="5054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Uso</a:t>
            </a:r>
            <a:r>
              <a:rPr lang="en-US" sz="2800" dirty="0"/>
              <a:t> Online: </a:t>
            </a:r>
            <a:r>
              <a:rPr lang="en-US" sz="2800" dirty="0" err="1"/>
              <a:t>Jupyter</a:t>
            </a:r>
            <a:r>
              <a:rPr lang="en-US" sz="2800" dirty="0"/>
              <a:t> Notebook</a:t>
            </a:r>
          </a:p>
        </p:txBody>
      </p:sp>
      <p:pic>
        <p:nvPicPr>
          <p:cNvPr id="4098" name="Picture 2" descr="Python Jupyter Notebooks | Documentation">
            <a:extLst>
              <a:ext uri="{FF2B5EF4-FFF2-40B4-BE49-F238E27FC236}">
                <a16:creationId xmlns:a16="http://schemas.microsoft.com/office/drawing/2014/main" id="{7CDCF0EA-BB27-DD81-1894-8B8608BE7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886" y="534308"/>
            <a:ext cx="4490979" cy="118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A8BDF69-8711-2509-3B21-ADE52D34F28C}"/>
              </a:ext>
            </a:extLst>
          </p:cNvPr>
          <p:cNvSpPr txBox="1"/>
          <p:nvPr/>
        </p:nvSpPr>
        <p:spPr>
          <a:xfrm>
            <a:off x="1485899" y="1750351"/>
            <a:ext cx="8568952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000" b="0" i="0" dirty="0" err="1">
                <a:solidFill>
                  <a:srgbClr val="D1D5DB"/>
                </a:solidFill>
                <a:effectLst/>
                <a:latin typeface="Söhne"/>
              </a:rPr>
              <a:t>Jupyter</a:t>
            </a:r>
            <a:r>
              <a:rPr lang="es-VE" sz="2000" b="0" i="0" dirty="0">
                <a:solidFill>
                  <a:srgbClr val="D1D5DB"/>
                </a:solidFill>
                <a:effectLst/>
                <a:latin typeface="Söhne"/>
              </a:rPr>
              <a:t> Notebook es una aplicación web de código abierto que te permite crear y compartir documentos interactivos que contienen código.</a:t>
            </a:r>
          </a:p>
          <a:p>
            <a:r>
              <a:rPr lang="es-VE" sz="2000" b="0" i="0" dirty="0">
                <a:solidFill>
                  <a:srgbClr val="D1D5DB"/>
                </a:solidFill>
                <a:effectLst/>
                <a:latin typeface="Söhne"/>
              </a:rPr>
              <a:t>En un </a:t>
            </a:r>
            <a:r>
              <a:rPr lang="es-VE" sz="2000" b="0" i="0" dirty="0" err="1">
                <a:solidFill>
                  <a:srgbClr val="D1D5DB"/>
                </a:solidFill>
                <a:effectLst/>
                <a:latin typeface="Söhne"/>
              </a:rPr>
              <a:t>Jupyter</a:t>
            </a:r>
            <a:r>
              <a:rPr lang="es-VE" sz="2000" b="0" i="0" dirty="0">
                <a:solidFill>
                  <a:srgbClr val="D1D5DB"/>
                </a:solidFill>
                <a:effectLst/>
                <a:latin typeface="Söhne"/>
              </a:rPr>
              <a:t> Notebook, puedes escribir y ejecutar código en tiempo real en diferentes lenguajes de programación, como Python, R, Julia y muchos más. Los notebooks están organizados en celdas, donde cada celda puede contener código, texto en formato </a:t>
            </a:r>
            <a:r>
              <a:rPr lang="es-VE" sz="2000" b="0" i="0" dirty="0" err="1">
                <a:solidFill>
                  <a:srgbClr val="D1D5DB"/>
                </a:solidFill>
                <a:effectLst/>
                <a:latin typeface="Söhne"/>
              </a:rPr>
              <a:t>Markdown</a:t>
            </a:r>
            <a:r>
              <a:rPr lang="es-VE" sz="2000" b="0" i="0" dirty="0">
                <a:solidFill>
                  <a:srgbClr val="D1D5DB"/>
                </a:solidFill>
                <a:effectLst/>
                <a:latin typeface="Söhne"/>
              </a:rPr>
              <a:t> o elementos multimedia.</a:t>
            </a:r>
          </a:p>
          <a:p>
            <a:pPr algn="l"/>
            <a:r>
              <a:rPr lang="es-VE" sz="2000" b="0" i="0" dirty="0">
                <a:solidFill>
                  <a:srgbClr val="D1D5DB"/>
                </a:solidFill>
                <a:effectLst/>
                <a:latin typeface="Söhne"/>
              </a:rPr>
              <a:t>Una de las características más destacadas de </a:t>
            </a:r>
            <a:r>
              <a:rPr lang="es-VE" sz="2000" b="0" i="0" dirty="0" err="1">
                <a:solidFill>
                  <a:srgbClr val="D1D5DB"/>
                </a:solidFill>
                <a:effectLst/>
                <a:latin typeface="Söhne"/>
              </a:rPr>
              <a:t>Jupyter</a:t>
            </a:r>
            <a:r>
              <a:rPr lang="es-VE" sz="2000" b="0" i="0" dirty="0">
                <a:solidFill>
                  <a:srgbClr val="D1D5DB"/>
                </a:solidFill>
                <a:effectLst/>
                <a:latin typeface="Söhne"/>
              </a:rPr>
              <a:t> Notebook es que permite la ejecución interactiva de código. Esto significa que puedes ejecutar una celda de código y ver los resultados de inmediato debajo de ella. Esto facilita el proceso de exploración y análisis de datos, ya que puedes iterar rápidamente sobre el código y ver los efectos en tiempo real.</a:t>
            </a:r>
          </a:p>
          <a:p>
            <a:pPr algn="l"/>
            <a:r>
              <a:rPr lang="es-VE" sz="2000" b="0" i="0" dirty="0">
                <a:solidFill>
                  <a:srgbClr val="D1D5DB"/>
                </a:solidFill>
                <a:effectLst/>
                <a:latin typeface="Söhne"/>
              </a:rPr>
              <a:t>Además, </a:t>
            </a:r>
            <a:r>
              <a:rPr lang="es-VE" sz="2000" b="0" i="0" dirty="0" err="1">
                <a:solidFill>
                  <a:srgbClr val="D1D5DB"/>
                </a:solidFill>
                <a:effectLst/>
                <a:latin typeface="Söhne"/>
              </a:rPr>
              <a:t>Jupyter</a:t>
            </a:r>
            <a:r>
              <a:rPr lang="es-VE" sz="2000" b="0" i="0" dirty="0">
                <a:solidFill>
                  <a:srgbClr val="D1D5DB"/>
                </a:solidFill>
                <a:effectLst/>
                <a:latin typeface="Söhne"/>
              </a:rPr>
              <a:t> Notebook te permite agregar texto explicativo en formato </a:t>
            </a:r>
            <a:r>
              <a:rPr lang="es-VE" sz="2000" b="0" i="0" dirty="0" err="1">
                <a:solidFill>
                  <a:srgbClr val="D1D5DB"/>
                </a:solidFill>
                <a:effectLst/>
                <a:latin typeface="Söhne"/>
              </a:rPr>
              <a:t>Markdown</a:t>
            </a:r>
            <a:r>
              <a:rPr lang="es-VE" sz="2000" b="0" i="0" dirty="0">
                <a:solidFill>
                  <a:srgbClr val="D1D5DB"/>
                </a:solidFill>
                <a:effectLst/>
                <a:latin typeface="Söhne"/>
              </a:rPr>
              <a:t>, lo que te permite documentar y explicar tu código de una manera más clara y estructurada. También puedes incluir visualizaciones, gráficos, ecuaciones matemáticas y mucho más.</a:t>
            </a:r>
          </a:p>
          <a:p>
            <a:endParaRPr lang="es-VE" sz="2000" b="0" i="0" dirty="0">
              <a:solidFill>
                <a:srgbClr val="D1D5DB"/>
              </a:solidFill>
              <a:effectLst/>
              <a:latin typeface="Söhne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3932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8F63098D-0AF6-B93B-6EA4-BFA885ED5AC2}"/>
              </a:ext>
            </a:extLst>
          </p:cNvPr>
          <p:cNvSpPr txBox="1"/>
          <p:nvPr/>
        </p:nvSpPr>
        <p:spPr>
          <a:xfrm>
            <a:off x="1341884" y="0"/>
            <a:ext cx="84969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La </a:t>
            </a:r>
            <a:r>
              <a:rPr lang="en-US" sz="2800" dirty="0" err="1"/>
              <a:t>otra</a:t>
            </a:r>
            <a:r>
              <a:rPr lang="en-US" sz="2800" dirty="0"/>
              <a:t> </a:t>
            </a:r>
            <a:r>
              <a:rPr lang="en-US" sz="2800" dirty="0" err="1"/>
              <a:t>alternativa</a:t>
            </a:r>
            <a:r>
              <a:rPr lang="en-US" sz="2800" dirty="0"/>
              <a:t>: Google </a:t>
            </a:r>
            <a:r>
              <a:rPr lang="en-US" sz="2800" dirty="0" err="1"/>
              <a:t>colab</a:t>
            </a:r>
            <a:endParaRPr lang="en-US" sz="2800" dirty="0"/>
          </a:p>
          <a:p>
            <a:endParaRPr lang="en-US" sz="28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5247453-9D6E-709E-8ACC-C2BC9075A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4532" y="2204864"/>
            <a:ext cx="4207396" cy="280493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2D345BD-B900-706F-64D5-6DDF5E076AAC}"/>
              </a:ext>
            </a:extLst>
          </p:cNvPr>
          <p:cNvSpPr txBox="1"/>
          <p:nvPr/>
        </p:nvSpPr>
        <p:spPr>
          <a:xfrm>
            <a:off x="1125860" y="1052736"/>
            <a:ext cx="475252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Es </a:t>
            </a:r>
            <a:r>
              <a:rPr lang="en-US" sz="2800" dirty="0" err="1"/>
              <a:t>practicamente</a:t>
            </a:r>
            <a:r>
              <a:rPr lang="en-US" sz="2800" dirty="0"/>
              <a:t> lo </a:t>
            </a:r>
            <a:r>
              <a:rPr lang="en-US" sz="2800" dirty="0" err="1"/>
              <a:t>mismo</a:t>
            </a:r>
            <a:r>
              <a:rPr lang="en-US" sz="2800" dirty="0"/>
              <a:t> que </a:t>
            </a:r>
            <a:r>
              <a:rPr lang="en-US" sz="2800" dirty="0" err="1"/>
              <a:t>jupyter</a:t>
            </a:r>
            <a:r>
              <a:rPr lang="en-US" sz="2800" dirty="0"/>
              <a:t> notebook, Podemos </a:t>
            </a:r>
            <a:r>
              <a:rPr lang="en-US" sz="2800" dirty="0" err="1"/>
              <a:t>trabajar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notebooks </a:t>
            </a:r>
            <a:r>
              <a:rPr lang="en-US" sz="2800" dirty="0" err="1"/>
              <a:t>organizados</a:t>
            </a:r>
            <a:r>
              <a:rPr lang="en-US" sz="2800" dirty="0"/>
              <a:t> </a:t>
            </a:r>
            <a:r>
              <a:rPr lang="en-US" sz="2800" dirty="0" err="1"/>
              <a:t>por</a:t>
            </a:r>
            <a:r>
              <a:rPr lang="en-US" sz="2800" dirty="0"/>
              <a:t> </a:t>
            </a:r>
            <a:r>
              <a:rPr lang="en-US" sz="2800" dirty="0" err="1"/>
              <a:t>celdas</a:t>
            </a:r>
            <a:r>
              <a:rPr lang="en-US" sz="2800" dirty="0"/>
              <a:t> de </a:t>
            </a:r>
            <a:r>
              <a:rPr lang="en-US" sz="2800" dirty="0" err="1"/>
              <a:t>codigo</a:t>
            </a:r>
            <a:r>
              <a:rPr lang="en-US" sz="2800" dirty="0"/>
              <a:t> y de markdown(</a:t>
            </a:r>
            <a:r>
              <a:rPr lang="en-US" sz="2800" dirty="0" err="1"/>
              <a:t>texto</a:t>
            </a:r>
            <a:r>
              <a:rPr lang="en-US" sz="2800" dirty="0"/>
              <a:t>),</a:t>
            </a:r>
          </a:p>
          <a:p>
            <a:r>
              <a:rPr lang="en-US" sz="2800" dirty="0"/>
              <a:t>Podemos acceder a </a:t>
            </a:r>
            <a:r>
              <a:rPr lang="en-US" sz="2800" dirty="0" err="1"/>
              <a:t>el</a:t>
            </a:r>
            <a:r>
              <a:rPr lang="en-US" sz="2800" dirty="0"/>
              <a:t> de </a:t>
            </a:r>
            <a:r>
              <a:rPr lang="en-US" sz="2800" dirty="0" err="1"/>
              <a:t>manera</a:t>
            </a:r>
            <a:r>
              <a:rPr lang="en-US" sz="2800" dirty="0"/>
              <a:t> </a:t>
            </a:r>
            <a:r>
              <a:rPr lang="en-US" sz="2800" dirty="0" err="1"/>
              <a:t>gratuita</a:t>
            </a:r>
            <a:r>
              <a:rPr lang="en-US" sz="2800" dirty="0"/>
              <a:t> con </a:t>
            </a:r>
            <a:r>
              <a:rPr lang="en-US" sz="2800" dirty="0" err="1"/>
              <a:t>nuestra</a:t>
            </a:r>
            <a:r>
              <a:rPr lang="en-US" sz="2800" dirty="0"/>
              <a:t> </a:t>
            </a:r>
            <a:r>
              <a:rPr lang="en-US" sz="2800" dirty="0" err="1"/>
              <a:t>cuenta</a:t>
            </a:r>
            <a:r>
              <a:rPr lang="en-US" sz="2800" dirty="0"/>
              <a:t> </a:t>
            </a:r>
            <a:r>
              <a:rPr lang="en-US" sz="2800" dirty="0" err="1"/>
              <a:t>gmail</a:t>
            </a:r>
            <a:r>
              <a:rPr lang="en-US" sz="2800" dirty="0"/>
              <a:t>, </a:t>
            </a:r>
            <a:r>
              <a:rPr lang="en-US" sz="2800" dirty="0" err="1"/>
              <a:t>ademas</a:t>
            </a:r>
            <a:r>
              <a:rPr lang="en-US" sz="2800" dirty="0"/>
              <a:t> de que se </a:t>
            </a:r>
            <a:r>
              <a:rPr lang="en-US" sz="2800" dirty="0" err="1"/>
              <a:t>puede</a:t>
            </a:r>
            <a:r>
              <a:rPr lang="en-US" sz="2800" dirty="0"/>
              <a:t> </a:t>
            </a:r>
            <a:r>
              <a:rPr lang="en-US" sz="2800" dirty="0" err="1"/>
              <a:t>vincular</a:t>
            </a:r>
            <a:r>
              <a:rPr lang="en-US" sz="2800" dirty="0"/>
              <a:t> al Google Drive para </a:t>
            </a:r>
            <a:r>
              <a:rPr lang="en-US" sz="2800" dirty="0" err="1"/>
              <a:t>guardar</a:t>
            </a:r>
            <a:r>
              <a:rPr lang="en-US" sz="2800" dirty="0"/>
              <a:t> </a:t>
            </a:r>
            <a:r>
              <a:rPr lang="en-US" sz="2800" dirty="0" err="1"/>
              <a:t>nuestros</a:t>
            </a:r>
            <a:r>
              <a:rPr lang="en-US" sz="2800" dirty="0"/>
              <a:t> </a:t>
            </a:r>
            <a:r>
              <a:rPr lang="en-US" sz="2800" dirty="0" err="1"/>
              <a:t>proyectos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0977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692696"/>
            <a:ext cx="2931314" cy="805904"/>
          </a:xfrm>
        </p:spPr>
        <p:txBody>
          <a:bodyPr>
            <a:normAutofit/>
          </a:bodyPr>
          <a:lstStyle/>
          <a:p>
            <a:r>
              <a:rPr lang="en-US" dirty="0"/>
              <a:t>Breve </a:t>
            </a:r>
            <a:r>
              <a:rPr lang="en-US" dirty="0" err="1"/>
              <a:t>historia</a:t>
            </a:r>
            <a:r>
              <a:rPr lang="en-US" dirty="0"/>
              <a:t>: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701797"/>
            <a:ext cx="4371473" cy="345638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VE" b="1" i="0" dirty="0">
                <a:effectLst/>
                <a:latin typeface="PT Sans" panose="020B0604020202020204" pitchFamily="34" charset="0"/>
              </a:rPr>
              <a:t>Python es un lenguaje de </a:t>
            </a:r>
            <a:r>
              <a:rPr lang="es-VE" b="1" i="0" dirty="0" err="1">
                <a:effectLst/>
                <a:latin typeface="PT Sans" panose="020B0604020202020204" pitchFamily="34" charset="0"/>
              </a:rPr>
              <a:t>programacion</a:t>
            </a:r>
            <a:r>
              <a:rPr lang="es-VE" b="1" i="0" dirty="0">
                <a:effectLst/>
                <a:latin typeface="PT Sans" panose="020B0604020202020204" pitchFamily="34" charset="0"/>
              </a:rPr>
              <a:t> data del año 1991, y su creación se le atribuye al neerlandés Guido van Rossum.  En </a:t>
            </a:r>
            <a:r>
              <a:rPr lang="es-VE" b="1" i="0" dirty="0" err="1">
                <a:effectLst/>
                <a:latin typeface="PT Sans" panose="020B0604020202020204" pitchFamily="34" charset="0"/>
              </a:rPr>
              <a:t>Stichting</a:t>
            </a:r>
            <a:r>
              <a:rPr lang="es-VE" b="1" i="0" dirty="0">
                <a:effectLst/>
                <a:latin typeface="PT Sans" panose="020B0604020202020204" pitchFamily="34" charset="0"/>
              </a:rPr>
              <a:t> </a:t>
            </a:r>
            <a:r>
              <a:rPr lang="es-VE" b="1" i="0" dirty="0" err="1">
                <a:effectLst/>
                <a:latin typeface="PT Sans" panose="020B0604020202020204" pitchFamily="34" charset="0"/>
              </a:rPr>
              <a:t>Mathematisch</a:t>
            </a:r>
            <a:r>
              <a:rPr lang="es-VE" b="1" i="0" dirty="0">
                <a:effectLst/>
                <a:latin typeface="PT Sans" panose="020B0604020202020204" pitchFamily="34" charset="0"/>
              </a:rPr>
              <a:t> </a:t>
            </a:r>
            <a:r>
              <a:rPr lang="es-VE" b="1" i="0" dirty="0" err="1">
                <a:effectLst/>
                <a:latin typeface="PT Sans" panose="020B0604020202020204" pitchFamily="34" charset="0"/>
              </a:rPr>
              <a:t>Centrum</a:t>
            </a:r>
            <a:r>
              <a:rPr lang="es-VE" b="1" i="0" dirty="0">
                <a:effectLst/>
                <a:latin typeface="PT Sans" panose="020B0604020202020204" pitchFamily="34" charset="0"/>
              </a:rPr>
              <a:t> (CWI) en los países bajos</a:t>
            </a:r>
          </a:p>
          <a:p>
            <a:pPr marL="0" indent="0">
              <a:buNone/>
            </a:pPr>
            <a:r>
              <a:rPr lang="nl-NL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endParaRPr lang="en-US" b="1" dirty="0"/>
          </a:p>
        </p:txBody>
      </p:sp>
      <p:pic>
        <p:nvPicPr>
          <p:cNvPr id="1028" name="Picture 4" descr="undefined">
            <a:extLst>
              <a:ext uri="{FF2B5EF4-FFF2-40B4-BE49-F238E27FC236}">
                <a16:creationId xmlns:a16="http://schemas.microsoft.com/office/drawing/2014/main" id="{7D178613-784C-C588-317B-1F015DE33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628" y="1095648"/>
            <a:ext cx="2304256" cy="345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998068" y="332656"/>
            <a:ext cx="3003321" cy="58988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Caracteristicas</a:t>
            </a:r>
            <a:r>
              <a:rPr lang="en-US" dirty="0"/>
              <a:t> 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53EB19-E617-5C2C-EA7A-673977D8E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VE" b="0" i="0" dirty="0">
                <a:effectLst/>
                <a:latin typeface="PT Sans" panose="020B0503020203020204" pitchFamily="34" charset="0"/>
              </a:rPr>
              <a:t>Es un lenguaje </a:t>
            </a:r>
            <a:r>
              <a:rPr lang="es-VE" b="1" i="0" dirty="0">
                <a:effectLst/>
                <a:latin typeface="PT Sans" panose="020B0503020203020204" pitchFamily="34" charset="0"/>
              </a:rPr>
              <a:t>interpretado</a:t>
            </a:r>
            <a:r>
              <a:rPr lang="es-VE" b="0" i="0" dirty="0">
                <a:effectLst/>
                <a:latin typeface="PT Sans" panose="020B0503020203020204" pitchFamily="34" charset="0"/>
              </a:rPr>
              <a:t>, no compilado.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VE" b="0" i="0" dirty="0">
                <a:effectLst/>
                <a:latin typeface="PT Sans" panose="020B0503020203020204" pitchFamily="34" charset="0"/>
              </a:rPr>
              <a:t>Usa </a:t>
            </a:r>
            <a:r>
              <a:rPr lang="es-VE" b="1" i="0" dirty="0">
                <a:effectLst/>
                <a:latin typeface="PT Sans" panose="020B0503020203020204" pitchFamily="34" charset="0"/>
              </a:rPr>
              <a:t>tipado dinámico</a:t>
            </a:r>
            <a:r>
              <a:rPr lang="es-VE" b="0" i="0" dirty="0">
                <a:effectLst/>
                <a:latin typeface="PT Sans" panose="020B0503020203020204" pitchFamily="34" charset="0"/>
              </a:rPr>
              <a:t>, lo que significa que una variable puede tomar valores de distinto tipo.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VE" b="0" i="0" dirty="0">
                <a:effectLst/>
                <a:latin typeface="PT Sans" panose="020B0503020203020204" pitchFamily="34" charset="0"/>
              </a:rPr>
              <a:t>Es </a:t>
            </a:r>
            <a:r>
              <a:rPr lang="es-VE" b="1" i="0" dirty="0">
                <a:effectLst/>
                <a:latin typeface="PT Sans" panose="020B0503020203020204" pitchFamily="34" charset="0"/>
              </a:rPr>
              <a:t>fuertemente tipado</a:t>
            </a:r>
            <a:r>
              <a:rPr lang="es-VE" b="0" i="0" dirty="0">
                <a:effectLst/>
                <a:latin typeface="PT Sans" panose="020B0503020203020204" pitchFamily="34" charset="0"/>
              </a:rPr>
              <a:t>, lo que significa que el tipo no cambia de manera repentina. Para que se produzca un cambio de tipo tiene que hacer una conversión explícita.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VE" b="0" i="0" dirty="0">
                <a:effectLst/>
                <a:latin typeface="PT Sans" panose="020B0503020203020204" pitchFamily="34" charset="0"/>
              </a:rPr>
              <a:t>Es </a:t>
            </a:r>
            <a:r>
              <a:rPr lang="es-VE" b="1" i="0" dirty="0">
                <a:effectLst/>
                <a:latin typeface="PT Sans" panose="020B0503020203020204" pitchFamily="34" charset="0"/>
              </a:rPr>
              <a:t>multiplataforma</a:t>
            </a:r>
            <a:r>
              <a:rPr lang="es-VE" b="0" i="0" dirty="0">
                <a:effectLst/>
                <a:latin typeface="PT Sans" panose="020B0503020203020204" pitchFamily="34" charset="0"/>
              </a:rPr>
              <a:t>, ya que un código escrito en macOS funciona en Windows o Linux y vice versa.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5665" y="-171400"/>
            <a:ext cx="4587497" cy="1223963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vs </a:t>
            </a:r>
            <a:r>
              <a:rPr lang="en-US" dirty="0" err="1"/>
              <a:t>otros</a:t>
            </a:r>
            <a:r>
              <a:rPr lang="en-US" dirty="0"/>
              <a:t> </a:t>
            </a:r>
            <a:r>
              <a:rPr lang="en-US" dirty="0" err="1"/>
              <a:t>lenguajes</a:t>
            </a:r>
            <a:r>
              <a:rPr lang="en-US" dirty="0"/>
              <a:t> de </a:t>
            </a:r>
            <a:r>
              <a:rPr lang="en-US" dirty="0" err="1"/>
              <a:t>programacion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9128" y="1268760"/>
            <a:ext cx="2816537" cy="5112568"/>
          </a:xfrm>
        </p:spPr>
        <p:txBody>
          <a:bodyPr>
            <a:normAutofit lnSpcReduction="10000"/>
          </a:bodyPr>
          <a:lstStyle/>
          <a:p>
            <a:r>
              <a:rPr lang="es-VE" b="0" i="0" dirty="0">
                <a:effectLst/>
                <a:latin typeface="PT Sans" panose="020B0503020203020204" pitchFamily="34" charset="0"/>
              </a:rPr>
              <a:t>De acuerdo con </a:t>
            </a:r>
            <a:r>
              <a:rPr lang="es-VE" b="0" i="0" dirty="0" err="1">
                <a:effectLst/>
                <a:latin typeface="PT Sans" panose="020B0503020203020204" pitchFamily="34" charset="0"/>
              </a:rPr>
              <a:t>StackOverflow</a:t>
            </a:r>
            <a:r>
              <a:rPr lang="es-VE" b="0" i="0" dirty="0">
                <a:effectLst/>
                <a:latin typeface="PT Sans" panose="020B0503020203020204" pitchFamily="34" charset="0"/>
              </a:rPr>
              <a:t> </a:t>
            </a:r>
            <a:r>
              <a:rPr lang="es-VE" b="0" i="0" dirty="0" err="1">
                <a:effectLst/>
                <a:latin typeface="PT Sans" panose="020B0503020203020204" pitchFamily="34" charset="0"/>
              </a:rPr>
              <a:t>insights</a:t>
            </a:r>
            <a:r>
              <a:rPr lang="es-VE" b="0" i="0" dirty="0">
                <a:effectLst/>
                <a:latin typeface="PT Sans" panose="020B0503020203020204" pitchFamily="34" charset="0"/>
              </a:rPr>
              <a:t> en la siguiente gráfica podemos ver el número de preguntas vistas en la plataforma acerca de </a:t>
            </a:r>
            <a:r>
              <a:rPr lang="es-VE" b="0" i="0" dirty="0" err="1">
                <a:effectLst/>
                <a:latin typeface="PT Sans" panose="020B0503020203020204" pitchFamily="34" charset="0"/>
              </a:rPr>
              <a:t>Pyhton</a:t>
            </a:r>
            <a:r>
              <a:rPr lang="es-VE" b="0" i="0" dirty="0">
                <a:effectLst/>
                <a:latin typeface="PT Sans" panose="020B0503020203020204" pitchFamily="34" charset="0"/>
              </a:rPr>
              <a:t>. </a:t>
            </a:r>
            <a:endParaRPr lang="en-U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85A28D9-7E01-73B8-50A7-39EE42588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2124" y="1097112"/>
            <a:ext cx="8352135" cy="542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Motivos</a:t>
            </a:r>
            <a:r>
              <a:rPr lang="en-US" dirty="0"/>
              <a:t> del </a:t>
            </a:r>
            <a:r>
              <a:rPr lang="en-US" dirty="0" err="1"/>
              <a:t>crecimiento</a:t>
            </a:r>
            <a:r>
              <a:rPr lang="en-US" dirty="0"/>
              <a:t> de Python.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10204121" cy="4465320"/>
          </a:xfrm>
        </p:spPr>
        <p:txBody>
          <a:bodyPr>
            <a:normAutofit fontScale="77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VE" b="0" i="0" dirty="0">
                <a:effectLst/>
                <a:latin typeface="PT Sans" panose="020B0503020203020204" pitchFamily="34" charset="0"/>
              </a:rPr>
              <a:t>Se trata de un lenguaje </a:t>
            </a:r>
            <a:r>
              <a:rPr lang="es-VE" b="1" i="0" dirty="0">
                <a:effectLst/>
                <a:latin typeface="PT Sans" panose="020B0503020203020204" pitchFamily="34" charset="0"/>
              </a:rPr>
              <a:t>fácil de aprender</a:t>
            </a:r>
            <a:r>
              <a:rPr lang="es-VE" b="0" i="0" dirty="0">
                <a:effectLst/>
                <a:latin typeface="PT Sans" panose="020B0503020203020204" pitchFamily="34" charset="0"/>
              </a:rPr>
              <a:t>, con una sintaxis muy sencilla que se asemeja bastante al </a:t>
            </a:r>
            <a:r>
              <a:rPr lang="es-VE" b="0" i="1" dirty="0">
                <a:effectLst/>
                <a:latin typeface="PT Sans" panose="020B0503020203020204" pitchFamily="34" charset="0"/>
              </a:rPr>
              <a:t>pseudocódigo</a:t>
            </a:r>
            <a:r>
              <a:rPr lang="es-VE" b="0" i="0" dirty="0">
                <a:effectLst/>
                <a:latin typeface="PT Sans" panose="020B0503020203020204" pitchFamily="34" charset="0"/>
              </a:rPr>
              <a:t>. En otras palabras, </a:t>
            </a:r>
            <a:r>
              <a:rPr lang="es-VE" b="1" i="0" dirty="0">
                <a:effectLst/>
                <a:latin typeface="PT Sans" panose="020B0503020203020204" pitchFamily="34" charset="0"/>
              </a:rPr>
              <a:t>poco código hace mucho</a:t>
            </a:r>
            <a:r>
              <a:rPr lang="es-VE" b="0" i="0" dirty="0">
                <a:effectLst/>
                <a:latin typeface="PT Sans" panose="020B0503020203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VE" b="0" i="0" dirty="0">
                <a:effectLst/>
                <a:latin typeface="PT Sans" panose="020B0503020203020204" pitchFamily="34" charset="0"/>
              </a:rPr>
              <a:t>Su uso </a:t>
            </a:r>
            <a:r>
              <a:rPr lang="es-VE" b="1" i="0" dirty="0">
                <a:effectLst/>
                <a:latin typeface="PT Sans" panose="020B0503020203020204" pitchFamily="34" charset="0"/>
              </a:rPr>
              <a:t>no está ligado a un sector concreto</a:t>
            </a:r>
            <a:r>
              <a:rPr lang="es-VE" b="0" i="0" dirty="0">
                <a:effectLst/>
                <a:latin typeface="PT Sans" panose="020B0503020203020204" pitchFamily="34" charset="0"/>
              </a:rPr>
              <a:t>. Por ejemplo el lenguaje R es útil para análisis de datos, pero no puede ser usado para desarrollo web. Python vale para todo.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VE" b="0" i="0" dirty="0">
                <a:effectLst/>
                <a:latin typeface="PT Sans" panose="020B0503020203020204" pitchFamily="34" charset="0"/>
              </a:rPr>
              <a:t>Tiene una </a:t>
            </a:r>
            <a:r>
              <a:rPr lang="es-VE" b="1" i="0" dirty="0">
                <a:effectLst/>
                <a:latin typeface="PT Sans" panose="020B0503020203020204" pitchFamily="34" charset="0"/>
              </a:rPr>
              <a:t>comunidad enorme</a:t>
            </a:r>
            <a:r>
              <a:rPr lang="es-VE" b="0" i="0" dirty="0">
                <a:effectLst/>
                <a:latin typeface="PT Sans" panose="020B0503020203020204" pitchFamily="34" charset="0"/>
              </a:rPr>
              <a:t>, además de gran cantidad de librerías para hacer prácticamente cualquier cosa, literalmente.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VE" b="0" i="0" dirty="0">
                <a:effectLst/>
                <a:latin typeface="PT Sans" panose="020B0503020203020204" pitchFamily="34" charset="0"/>
              </a:rPr>
              <a:t>Es un lenguaje </a:t>
            </a:r>
            <a:r>
              <a:rPr lang="es-VE" b="1" i="0" dirty="0">
                <a:effectLst/>
                <a:latin typeface="PT Sans" panose="020B0503020203020204" pitchFamily="34" charset="0"/>
              </a:rPr>
              <a:t>multiplataforma</a:t>
            </a:r>
            <a:r>
              <a:rPr lang="es-VE" b="0" i="0" dirty="0">
                <a:effectLst/>
                <a:latin typeface="PT Sans" panose="020B0503020203020204" pitchFamily="34" charset="0"/>
              </a:rPr>
              <a:t>, por lo que el mismo código es compatible en cualquier plataforma (Windows, macOS, Linux) sin hacer nada.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VE" b="0" i="0" dirty="0">
                <a:effectLst/>
                <a:latin typeface="PT Sans" panose="020B0503020203020204" pitchFamily="34" charset="0"/>
              </a:rPr>
              <a:t>Por lo general se puede hacer desarrollos en Python </a:t>
            </a:r>
            <a:r>
              <a:rPr lang="es-VE" b="1" i="0" dirty="0">
                <a:effectLst/>
                <a:latin typeface="PT Sans" panose="020B0503020203020204" pitchFamily="34" charset="0"/>
              </a:rPr>
              <a:t>más rápidamente</a:t>
            </a:r>
            <a:r>
              <a:rPr lang="es-VE" b="0" i="0" dirty="0">
                <a:effectLst/>
                <a:latin typeface="PT Sans" panose="020B0503020203020204" pitchFamily="34" charset="0"/>
              </a:rPr>
              <a:t> que en otros lenguajes, acortando la duración de los proyectos.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45940" y="-70283"/>
            <a:ext cx="9365780" cy="1512168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effectLst/>
                <a:latin typeface="PT Sans" panose="020B0503020203020204" pitchFamily="34" charset="0"/>
              </a:rPr>
              <a:t>¿Que </a:t>
            </a:r>
            <a:r>
              <a:rPr lang="en-US" b="1" i="0" dirty="0" err="1">
                <a:effectLst/>
                <a:latin typeface="PT Sans" panose="020B0503020203020204" pitchFamily="34" charset="0"/>
              </a:rPr>
              <a:t>puedo</a:t>
            </a:r>
            <a:r>
              <a:rPr lang="en-US" b="1" i="0" dirty="0">
                <a:effectLst/>
                <a:latin typeface="PT Sans" panose="020B0503020203020204" pitchFamily="34" charset="0"/>
              </a:rPr>
              <a:t> </a:t>
            </a:r>
            <a:r>
              <a:rPr lang="en-US" b="1" i="0" dirty="0" err="1">
                <a:effectLst/>
                <a:latin typeface="PT Sans" panose="020B0503020203020204" pitchFamily="34" charset="0"/>
              </a:rPr>
              <a:t>hacer</a:t>
            </a:r>
            <a:r>
              <a:rPr lang="en-US" b="1" i="0" dirty="0">
                <a:effectLst/>
                <a:latin typeface="PT Sans" panose="020B0503020203020204" pitchFamily="34" charset="0"/>
              </a:rPr>
              <a:t> con python?</a:t>
            </a:r>
            <a:br>
              <a:rPr lang="en-US" b="1" i="0" dirty="0">
                <a:solidFill>
                  <a:srgbClr val="27262B"/>
                </a:solidFill>
                <a:effectLst/>
                <a:latin typeface="PT Sans" panose="020B0503020203020204" pitchFamily="34" charset="0"/>
              </a:rPr>
            </a:br>
            <a:endParaRPr lang="en-U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7C5BF3A-DC2F-E0C5-241E-DBB5FEDB9484}"/>
              </a:ext>
            </a:extLst>
          </p:cNvPr>
          <p:cNvSpPr txBox="1"/>
          <p:nvPr/>
        </p:nvSpPr>
        <p:spPr>
          <a:xfrm>
            <a:off x="1197868" y="1196752"/>
            <a:ext cx="1001385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 </a:t>
            </a:r>
            <a:r>
              <a:rPr lang="en-US" sz="2800" dirty="0" err="1"/>
              <a:t>puede</a:t>
            </a:r>
            <a:r>
              <a:rPr lang="en-US" sz="2800" dirty="0"/>
              <a:t> usar </a:t>
            </a:r>
            <a:r>
              <a:rPr lang="en-US" sz="2800" dirty="0" err="1"/>
              <a:t>codigo</a:t>
            </a:r>
            <a:r>
              <a:rPr lang="en-US" sz="2800" dirty="0"/>
              <a:t> Python </a:t>
            </a:r>
            <a:r>
              <a:rPr lang="en-US" sz="2800" dirty="0" err="1"/>
              <a:t>en</a:t>
            </a:r>
            <a:r>
              <a:rPr lang="en-US" sz="2800" dirty="0"/>
              <a:t> un </a:t>
            </a:r>
            <a:r>
              <a:rPr lang="en-US" sz="2800" dirty="0" err="1"/>
              <a:t>servidor</a:t>
            </a:r>
            <a:r>
              <a:rPr lang="en-US" sz="2800" dirty="0"/>
              <a:t> con </a:t>
            </a:r>
            <a:r>
              <a:rPr lang="en-US" sz="2800" dirty="0" err="1"/>
              <a:t>el</a:t>
            </a:r>
            <a:r>
              <a:rPr lang="en-US" sz="2800" dirty="0"/>
              <a:t> fin de </a:t>
            </a:r>
            <a:r>
              <a:rPr lang="en-US" sz="2800" dirty="0" err="1"/>
              <a:t>crear</a:t>
            </a:r>
            <a:r>
              <a:rPr lang="en-US" sz="2800" dirty="0"/>
              <a:t> </a:t>
            </a:r>
            <a:r>
              <a:rPr lang="en-US" sz="2800" dirty="0" err="1"/>
              <a:t>aplicaciones</a:t>
            </a:r>
            <a:r>
              <a:rPr lang="en-US" sz="2800" dirty="0"/>
              <a:t> web.</a:t>
            </a:r>
          </a:p>
          <a:p>
            <a:endParaRPr lang="en-US" sz="2800" dirty="0"/>
          </a:p>
          <a:p>
            <a:r>
              <a:rPr lang="en-US" sz="2800" dirty="0"/>
              <a:t>Se </a:t>
            </a:r>
            <a:r>
              <a:rPr lang="en-US" sz="2800" dirty="0" err="1"/>
              <a:t>puede</a:t>
            </a:r>
            <a:r>
              <a:rPr lang="en-US" sz="2800" dirty="0"/>
              <a:t> usar Python </a:t>
            </a:r>
            <a:r>
              <a:rPr lang="en-US" sz="2800" dirty="0" err="1"/>
              <a:t>en</a:t>
            </a:r>
            <a:r>
              <a:rPr lang="en-US" sz="2800" dirty="0"/>
              <a:t> conjunto con </a:t>
            </a:r>
            <a:r>
              <a:rPr lang="en-US" sz="2800" dirty="0" err="1"/>
              <a:t>otros</a:t>
            </a:r>
            <a:r>
              <a:rPr lang="en-US" sz="2800" dirty="0"/>
              <a:t> </a:t>
            </a:r>
            <a:r>
              <a:rPr lang="en-US" sz="2800" dirty="0" err="1"/>
              <a:t>softwares</a:t>
            </a:r>
            <a:r>
              <a:rPr lang="en-US" sz="2800" dirty="0"/>
              <a:t> para </a:t>
            </a:r>
            <a:r>
              <a:rPr lang="en-US" sz="2800" dirty="0" err="1"/>
              <a:t>crear</a:t>
            </a:r>
            <a:r>
              <a:rPr lang="en-US" sz="2800" dirty="0"/>
              <a:t> </a:t>
            </a:r>
            <a:r>
              <a:rPr lang="en-US" sz="2800" dirty="0" err="1"/>
              <a:t>flujos</a:t>
            </a:r>
            <a:r>
              <a:rPr lang="en-US" sz="2800" dirty="0"/>
              <a:t> de </a:t>
            </a:r>
            <a:r>
              <a:rPr lang="en-US" sz="2800" dirty="0" err="1"/>
              <a:t>trabajo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r>
              <a:rPr lang="en-US" sz="2800" dirty="0"/>
              <a:t>Se </a:t>
            </a:r>
            <a:r>
              <a:rPr lang="en-US" sz="2800" dirty="0" err="1"/>
              <a:t>puede</a:t>
            </a:r>
            <a:r>
              <a:rPr lang="en-US" sz="2800" dirty="0"/>
              <a:t> </a:t>
            </a:r>
            <a:r>
              <a:rPr lang="en-US" sz="2800" dirty="0" err="1"/>
              <a:t>conectar</a:t>
            </a:r>
            <a:r>
              <a:rPr lang="en-US" sz="2800" dirty="0"/>
              <a:t> Python a </a:t>
            </a:r>
            <a:r>
              <a:rPr lang="en-US" sz="2800" dirty="0" err="1"/>
              <a:t>sistemas</a:t>
            </a:r>
            <a:r>
              <a:rPr lang="en-US" sz="2800" dirty="0"/>
              <a:t> de base de </a:t>
            </a:r>
            <a:r>
              <a:rPr lang="en-US" sz="2800" dirty="0" err="1"/>
              <a:t>datos</a:t>
            </a:r>
            <a:r>
              <a:rPr lang="en-US" sz="2800" dirty="0"/>
              <a:t>. </a:t>
            </a:r>
            <a:r>
              <a:rPr lang="en-US" sz="2800" dirty="0" err="1"/>
              <a:t>Puede</a:t>
            </a:r>
            <a:r>
              <a:rPr lang="en-US" sz="2800" dirty="0"/>
              <a:t> Tambien leer y </a:t>
            </a:r>
            <a:r>
              <a:rPr lang="en-US" sz="2800" dirty="0" err="1"/>
              <a:t>modificar</a:t>
            </a:r>
            <a:r>
              <a:rPr lang="en-US" sz="2800" dirty="0"/>
              <a:t> </a:t>
            </a:r>
            <a:r>
              <a:rPr lang="en-US" sz="2800" dirty="0" err="1"/>
              <a:t>archivos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r>
              <a:rPr lang="en-US" sz="2800" dirty="0"/>
              <a:t>Se </a:t>
            </a:r>
            <a:r>
              <a:rPr lang="en-US" sz="2800" dirty="0" err="1"/>
              <a:t>puede</a:t>
            </a:r>
            <a:r>
              <a:rPr lang="en-US" sz="2800" dirty="0"/>
              <a:t> usar para </a:t>
            </a:r>
            <a:r>
              <a:rPr lang="en-US" sz="2800" dirty="0" err="1"/>
              <a:t>el</a:t>
            </a:r>
            <a:r>
              <a:rPr lang="en-US" sz="2800" dirty="0"/>
              <a:t> </a:t>
            </a:r>
            <a:r>
              <a:rPr lang="en-US" sz="2800" dirty="0" err="1"/>
              <a:t>manejo</a:t>
            </a:r>
            <a:r>
              <a:rPr lang="en-US" sz="2800" dirty="0"/>
              <a:t> de Big Data y Tambien </a:t>
            </a:r>
            <a:r>
              <a:rPr lang="en-US" sz="2800" dirty="0" err="1"/>
              <a:t>realizar</a:t>
            </a:r>
            <a:r>
              <a:rPr lang="en-US" sz="2800" dirty="0"/>
              <a:t> </a:t>
            </a:r>
            <a:r>
              <a:rPr lang="en-US" sz="2800" dirty="0" err="1"/>
              <a:t>calculos</a:t>
            </a:r>
            <a:r>
              <a:rPr lang="en-US" sz="2800" dirty="0"/>
              <a:t> </a:t>
            </a:r>
            <a:r>
              <a:rPr lang="en-US" sz="2800" dirty="0" err="1"/>
              <a:t>matematicos</a:t>
            </a:r>
            <a:r>
              <a:rPr lang="en-US" sz="2800" dirty="0"/>
              <a:t> </a:t>
            </a:r>
            <a:r>
              <a:rPr lang="en-US" sz="2800" dirty="0" err="1"/>
              <a:t>complejos</a:t>
            </a:r>
            <a:r>
              <a:rPr lang="en-US" sz="2800" dirty="0"/>
              <a:t>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PT Sans" panose="020B0503020203020204" pitchFamily="34" charset="0"/>
              </a:rPr>
              <a:t>¿</a:t>
            </a:r>
            <a:r>
              <a:rPr lang="en-US" b="1" i="0" dirty="0" err="1">
                <a:effectLst/>
                <a:latin typeface="PT Sans" panose="020B0503020203020204" pitchFamily="34" charset="0"/>
              </a:rPr>
              <a:t>Quienes</a:t>
            </a:r>
            <a:r>
              <a:rPr lang="en-US" b="1" i="0" dirty="0">
                <a:effectLst/>
                <a:latin typeface="PT Sans" panose="020B0503020203020204" pitchFamily="34" charset="0"/>
              </a:rPr>
              <a:t> </a:t>
            </a:r>
            <a:r>
              <a:rPr lang="en-US" b="1" i="0" dirty="0" err="1">
                <a:effectLst/>
                <a:latin typeface="PT Sans" panose="020B0503020203020204" pitchFamily="34" charset="0"/>
              </a:rPr>
              <a:t>usan</a:t>
            </a:r>
            <a:r>
              <a:rPr lang="en-US" b="1" i="0" dirty="0">
                <a:effectLst/>
                <a:latin typeface="PT Sans" panose="020B0503020203020204" pitchFamily="34" charset="0"/>
              </a:rPr>
              <a:t> Python?</a:t>
            </a:r>
            <a:br>
              <a:rPr lang="en-US" b="1" i="0" dirty="0">
                <a:solidFill>
                  <a:srgbClr val="27262B"/>
                </a:solidFill>
                <a:effectLst/>
                <a:latin typeface="PT Sans" panose="020B0503020203020204" pitchFamily="34" charset="0"/>
              </a:rPr>
            </a:br>
            <a:endParaRPr lang="en-U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41BB0E7-0E01-A0DE-C944-1E1E224FDCA8}"/>
              </a:ext>
            </a:extLst>
          </p:cNvPr>
          <p:cNvSpPr txBox="1"/>
          <p:nvPr/>
        </p:nvSpPr>
        <p:spPr>
          <a:xfrm>
            <a:off x="837828" y="1498600"/>
            <a:ext cx="71287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VE" sz="2000" b="0" i="0" dirty="0">
                <a:effectLst/>
                <a:latin typeface="PT Sans" panose="020B0503020203020204" pitchFamily="34" charset="0"/>
              </a:rPr>
              <a:t>YouTube usa Python en la parte del servidor, unida a otros lenguajes como Java o </a:t>
            </a:r>
            <a:r>
              <a:rPr lang="es-VE" sz="2000" b="0" i="0" dirty="0" err="1">
                <a:effectLst/>
                <a:latin typeface="PT Sans" panose="020B0503020203020204" pitchFamily="34" charset="0"/>
              </a:rPr>
              <a:t>Go</a:t>
            </a:r>
            <a:r>
              <a:rPr lang="es-VE" sz="2000" b="0" i="0" dirty="0">
                <a:effectLst/>
                <a:latin typeface="PT Sans" panose="020B0503020203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VE" sz="2000" b="0" i="0" dirty="0">
              <a:effectLst/>
              <a:latin typeface="PT Sans" panose="020B05030202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VE" sz="2000" b="0" i="0" dirty="0">
                <a:effectLst/>
                <a:latin typeface="PT Sans" panose="020B0503020203020204" pitchFamily="34" charset="0"/>
              </a:rPr>
              <a:t>Netflix usa Python par automatizar tareas, explorar datos y labores de aprendizaje automático entre otras.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VE" sz="2000" b="0" i="0" dirty="0">
              <a:effectLst/>
              <a:latin typeface="PT Sans" panose="020B05030202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VE" sz="2000" b="0" i="0" dirty="0">
                <a:effectLst/>
                <a:latin typeface="PT Sans" panose="020B0503020203020204" pitchFamily="34" charset="0"/>
              </a:rPr>
              <a:t>La NASA usa Python en gran cantidad de programas científicos.</a:t>
            </a:r>
          </a:p>
          <a:p>
            <a:pPr algn="l"/>
            <a:endParaRPr lang="es-VE" sz="2000" b="0" i="0" dirty="0">
              <a:effectLst/>
              <a:latin typeface="PT Sans" panose="020B05030202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VE" sz="2000" b="0" i="0" dirty="0">
                <a:effectLst/>
                <a:latin typeface="PT Sans" panose="020B0503020203020204" pitchFamily="34" charset="0"/>
              </a:rPr>
              <a:t>JPMorgan ya dijo hace varios años que se esperaba de sus analistas financieros supieran Python.</a:t>
            </a:r>
          </a:p>
          <a:p>
            <a:endParaRPr lang="en-US" sz="2800" dirty="0"/>
          </a:p>
        </p:txBody>
      </p:sp>
      <p:pic>
        <p:nvPicPr>
          <p:cNvPr id="1026" name="Picture 2" descr="YouTube - Apps en Google Play">
            <a:extLst>
              <a:ext uri="{FF2B5EF4-FFF2-40B4-BE49-F238E27FC236}">
                <a16:creationId xmlns:a16="http://schemas.microsoft.com/office/drawing/2014/main" id="{4209B821-E662-D73D-B29F-721A3E1D0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4692" y="1052736"/>
            <a:ext cx="1286271" cy="1286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etflix - Aplicaciones en Google Play">
            <a:extLst>
              <a:ext uri="{FF2B5EF4-FFF2-40B4-BE49-F238E27FC236}">
                <a16:creationId xmlns:a16="http://schemas.microsoft.com/office/drawing/2014/main" id="{1CF5EAF5-A62C-C6AF-D9DC-89FEED42A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3112" y="2655957"/>
            <a:ext cx="1286272" cy="128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y NASA Needs a New Logo | Space">
            <a:extLst>
              <a:ext uri="{FF2B5EF4-FFF2-40B4-BE49-F238E27FC236}">
                <a16:creationId xmlns:a16="http://schemas.microsoft.com/office/drawing/2014/main" id="{2999DD48-F7FF-62A5-97EB-887E472E0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620" y="4306664"/>
            <a:ext cx="2396372" cy="149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Fines de </a:t>
            </a:r>
            <a:r>
              <a:rPr lang="en-US" dirty="0" err="1"/>
              <a:t>uso</a:t>
            </a:r>
            <a:endParaRPr lang="en-U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CD26815-6A9F-B196-151D-1F6523A66086}"/>
              </a:ext>
            </a:extLst>
          </p:cNvPr>
          <p:cNvSpPr txBox="1"/>
          <p:nvPr/>
        </p:nvSpPr>
        <p:spPr>
          <a:xfrm>
            <a:off x="1053852" y="1916832"/>
            <a:ext cx="828092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Desarrollo web</a:t>
            </a:r>
          </a:p>
          <a:p>
            <a:r>
              <a:rPr lang="en-US" sz="2800" dirty="0" err="1"/>
              <a:t>Ciencia</a:t>
            </a:r>
            <a:r>
              <a:rPr lang="en-US" sz="2800" dirty="0"/>
              <a:t> y </a:t>
            </a:r>
            <a:r>
              <a:rPr lang="en-US" sz="2800" dirty="0" err="1"/>
              <a:t>Educacion</a:t>
            </a:r>
            <a:endParaRPr lang="en-US" sz="2800" dirty="0"/>
          </a:p>
          <a:p>
            <a:r>
              <a:rPr lang="en-US" sz="2800" dirty="0"/>
              <a:t>Desarrollo de interfaces </a:t>
            </a:r>
            <a:r>
              <a:rPr lang="en-US" sz="2800" dirty="0" err="1"/>
              <a:t>graficas</a:t>
            </a:r>
            <a:endParaRPr lang="en-US" sz="2800" dirty="0"/>
          </a:p>
          <a:p>
            <a:r>
              <a:rPr lang="en-US" sz="2800" dirty="0"/>
              <a:t>Desarrollo de software</a:t>
            </a:r>
          </a:p>
          <a:p>
            <a:r>
              <a:rPr lang="en-US" sz="2800" dirty="0"/>
              <a:t>Machine Learning</a:t>
            </a:r>
          </a:p>
          <a:p>
            <a:r>
              <a:rPr lang="en-US" sz="2800" dirty="0" err="1"/>
              <a:t>Visualizacion</a:t>
            </a:r>
            <a:r>
              <a:rPr lang="en-US" sz="2800" dirty="0"/>
              <a:t> de </a:t>
            </a:r>
            <a:r>
              <a:rPr lang="en-US" sz="2800" dirty="0" err="1"/>
              <a:t>Datos</a:t>
            </a:r>
            <a:endParaRPr lang="en-US" sz="2800" dirty="0"/>
          </a:p>
          <a:p>
            <a:r>
              <a:rPr lang="en-US" sz="2800" dirty="0" err="1"/>
              <a:t>Finanzas</a:t>
            </a:r>
            <a:r>
              <a:rPr lang="en-US" sz="2800" dirty="0"/>
              <a:t> y Trading</a:t>
            </a:r>
          </a:p>
        </p:txBody>
      </p:sp>
      <p:pic>
        <p:nvPicPr>
          <p:cNvPr id="3074" name="Picture 2" descr="Ciencias de la computación y la programación de videojuegos - Videojuegos  Perú">
            <a:extLst>
              <a:ext uri="{FF2B5EF4-FFF2-40B4-BE49-F238E27FC236}">
                <a16:creationId xmlns:a16="http://schemas.microsoft.com/office/drawing/2014/main" id="{DC27A40A-EECE-3ADC-8027-18C76205C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2" y="1628800"/>
            <a:ext cx="569595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8D8FA44-F2C2-8AAA-3D1A-7C7249B49C00}"/>
              </a:ext>
            </a:extLst>
          </p:cNvPr>
          <p:cNvSpPr txBox="1"/>
          <p:nvPr/>
        </p:nvSpPr>
        <p:spPr>
          <a:xfrm>
            <a:off x="1053852" y="836712"/>
            <a:ext cx="10081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Como </a:t>
            </a:r>
            <a:r>
              <a:rPr lang="en-US" sz="2800" dirty="0" err="1"/>
              <a:t>Usarlo</a:t>
            </a:r>
            <a:r>
              <a:rPr lang="en-US" sz="2800" dirty="0"/>
              <a:t> </a:t>
            </a:r>
          </a:p>
        </p:txBody>
      </p:sp>
      <p:pic>
        <p:nvPicPr>
          <p:cNvPr id="2050" name="Picture 2" descr="El nuevo editor de código de Rapsberry te enseña Python, el lenguaje de la  IA | Computer Hoy">
            <a:extLst>
              <a:ext uri="{FF2B5EF4-FFF2-40B4-BE49-F238E27FC236}">
                <a16:creationId xmlns:a16="http://schemas.microsoft.com/office/drawing/2014/main" id="{957ABFE8-350A-AAC3-FFF9-244E0E3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698" y="1930524"/>
            <a:ext cx="4495427" cy="299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D1D620B8-7181-9445-5288-5EFA5B8C8BD8}"/>
              </a:ext>
            </a:extLst>
          </p:cNvPr>
          <p:cNvSpPr/>
          <p:nvPr/>
        </p:nvSpPr>
        <p:spPr>
          <a:xfrm>
            <a:off x="4582244" y="5445224"/>
            <a:ext cx="3168352" cy="1080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370</TotalTime>
  <Words>877</Words>
  <Application>Microsoft Office PowerPoint</Application>
  <PresentationFormat>Personalizado</PresentationFormat>
  <Paragraphs>63</Paragraphs>
  <Slides>15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Calibri</vt:lpstr>
      <vt:lpstr>PT Sans</vt:lpstr>
      <vt:lpstr>Söhne</vt:lpstr>
      <vt:lpstr>Tech 16x9</vt:lpstr>
      <vt:lpstr>Presentación de PowerPoint</vt:lpstr>
      <vt:lpstr>Breve historia:</vt:lpstr>
      <vt:lpstr>Caracteristicas  </vt:lpstr>
      <vt:lpstr>Python vs otros lenguajes de programacion </vt:lpstr>
      <vt:lpstr>Motivos del crecimiento de Python.</vt:lpstr>
      <vt:lpstr>¿Que puedo hacer con python? </vt:lpstr>
      <vt:lpstr>¿Quienes usan Python? </vt:lpstr>
      <vt:lpstr>Fines de uso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ManVielma2023@outlook.com</dc:creator>
  <cp:lastModifiedBy>ManVielma2023@outlook.com</cp:lastModifiedBy>
  <cp:revision>8</cp:revision>
  <dcterms:created xsi:type="dcterms:W3CDTF">2023-06-07T23:46:17Z</dcterms:created>
  <dcterms:modified xsi:type="dcterms:W3CDTF">2023-06-29T23:13:28Z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