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02" r:id="rId3"/>
  </p:sldMasterIdLst>
  <p:notesMasterIdLst>
    <p:notesMasterId r:id="rId112"/>
  </p:notesMasterIdLst>
  <p:sldIdLst>
    <p:sldId id="257" r:id="rId4"/>
    <p:sldId id="399" r:id="rId5"/>
    <p:sldId id="412" r:id="rId6"/>
    <p:sldId id="258" r:id="rId7"/>
    <p:sldId id="401" r:id="rId8"/>
    <p:sldId id="402" r:id="rId9"/>
    <p:sldId id="403" r:id="rId10"/>
    <p:sldId id="425" r:id="rId11"/>
    <p:sldId id="404" r:id="rId12"/>
    <p:sldId id="405" r:id="rId13"/>
    <p:sldId id="406" r:id="rId14"/>
    <p:sldId id="407" r:id="rId15"/>
    <p:sldId id="408" r:id="rId16"/>
    <p:sldId id="410" r:id="rId17"/>
    <p:sldId id="411" r:id="rId18"/>
    <p:sldId id="426" r:id="rId19"/>
    <p:sldId id="414" r:id="rId20"/>
    <p:sldId id="415" r:id="rId21"/>
    <p:sldId id="416" r:id="rId22"/>
    <p:sldId id="417" r:id="rId23"/>
    <p:sldId id="418" r:id="rId24"/>
    <p:sldId id="419" r:id="rId25"/>
    <p:sldId id="420" r:id="rId26"/>
    <p:sldId id="421" r:id="rId27"/>
    <p:sldId id="422" r:id="rId28"/>
    <p:sldId id="423" r:id="rId29"/>
    <p:sldId id="427" r:id="rId30"/>
    <p:sldId id="424"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449" r:id="rId53"/>
    <p:sldId id="450" r:id="rId54"/>
    <p:sldId id="451" r:id="rId55"/>
    <p:sldId id="452" r:id="rId56"/>
    <p:sldId id="453" r:id="rId57"/>
    <p:sldId id="454" r:id="rId58"/>
    <p:sldId id="456" r:id="rId59"/>
    <p:sldId id="457" r:id="rId60"/>
    <p:sldId id="458" r:id="rId61"/>
    <p:sldId id="459" r:id="rId62"/>
    <p:sldId id="461" r:id="rId63"/>
    <p:sldId id="460" r:id="rId64"/>
    <p:sldId id="462" r:id="rId65"/>
    <p:sldId id="508" r:id="rId66"/>
    <p:sldId id="463" r:id="rId67"/>
    <p:sldId id="464" r:id="rId68"/>
    <p:sldId id="465" r:id="rId69"/>
    <p:sldId id="466" r:id="rId70"/>
    <p:sldId id="467" r:id="rId71"/>
    <p:sldId id="468" r:id="rId72"/>
    <p:sldId id="469" r:id="rId73"/>
    <p:sldId id="470" r:id="rId74"/>
    <p:sldId id="471" r:id="rId75"/>
    <p:sldId id="472" r:id="rId76"/>
    <p:sldId id="473" r:id="rId77"/>
    <p:sldId id="474" r:id="rId78"/>
    <p:sldId id="475" r:id="rId79"/>
    <p:sldId id="476" r:id="rId80"/>
    <p:sldId id="477" r:id="rId81"/>
    <p:sldId id="480" r:id="rId82"/>
    <p:sldId id="479" r:id="rId83"/>
    <p:sldId id="478" r:id="rId84"/>
    <p:sldId id="481" r:id="rId85"/>
    <p:sldId id="482" r:id="rId86"/>
    <p:sldId id="483" r:id="rId87"/>
    <p:sldId id="484" r:id="rId88"/>
    <p:sldId id="485" r:id="rId89"/>
    <p:sldId id="486" r:id="rId90"/>
    <p:sldId id="487" r:id="rId91"/>
    <p:sldId id="488" r:id="rId92"/>
    <p:sldId id="489" r:id="rId93"/>
    <p:sldId id="491" r:id="rId94"/>
    <p:sldId id="490" r:id="rId95"/>
    <p:sldId id="492" r:id="rId96"/>
    <p:sldId id="493" r:id="rId97"/>
    <p:sldId id="494" r:id="rId98"/>
    <p:sldId id="495" r:id="rId99"/>
    <p:sldId id="496" r:id="rId100"/>
    <p:sldId id="497" r:id="rId101"/>
    <p:sldId id="498" r:id="rId102"/>
    <p:sldId id="499" r:id="rId103"/>
    <p:sldId id="500" r:id="rId104"/>
    <p:sldId id="501" r:id="rId105"/>
    <p:sldId id="502" r:id="rId106"/>
    <p:sldId id="503" r:id="rId107"/>
    <p:sldId id="504" r:id="rId108"/>
    <p:sldId id="505" r:id="rId109"/>
    <p:sldId id="506" r:id="rId110"/>
    <p:sldId id="507"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DF382B-EF22-4F59-99DB-4FD05D94E7A8}" type="datetimeFigureOut">
              <a:rPr lang="zh-CN" altLang="en-US" smtClean="0"/>
              <a:pPr/>
              <a:t>2019/4/25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553D5-88C1-402E-9177-818F2B8DFD1B}" type="slidenum">
              <a:rPr lang="zh-CN" altLang="en-US" smtClean="0"/>
              <a:pPr/>
              <a:t>‹#›</a:t>
            </a:fld>
            <a:endParaRPr lang="zh-CN" altLang="en-US"/>
          </a:p>
        </p:txBody>
      </p:sp>
    </p:spTree>
    <p:extLst>
      <p:ext uri="{BB962C8B-B14F-4D97-AF65-F5344CB8AC3E}">
        <p14:creationId xmlns:p14="http://schemas.microsoft.com/office/powerpoint/2010/main" val="108667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37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39</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59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40</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69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41</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78</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79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42</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89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99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43</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108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4553D5-88C1-402E-9177-818F2B8DFD1B}" type="slidenum">
              <a:rPr lang="zh-CN" altLang="en-US" smtClean="0"/>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7890" name="Group 2"/>
          <p:cNvGrpSpPr>
            <a:grpSpLocks/>
          </p:cNvGrpSpPr>
          <p:nvPr/>
        </p:nvGrpSpPr>
        <p:grpSpPr bwMode="auto">
          <a:xfrm>
            <a:off x="-1035050" y="1552575"/>
            <a:ext cx="10179050" cy="5305425"/>
            <a:chOff x="-652" y="978"/>
            <a:chExt cx="6412" cy="3342"/>
          </a:xfrm>
        </p:grpSpPr>
        <p:sp>
          <p:nvSpPr>
            <p:cNvPr id="37891"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37892"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3789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378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37895"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37896"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37897" name="Rectangle 9"/>
          <p:cNvSpPr>
            <a:spLocks noGrp="1" noChangeArrowheads="1"/>
          </p:cNvSpPr>
          <p:nvPr>
            <p:ph type="sldNum" sz="quarter" idx="4"/>
          </p:nvPr>
        </p:nvSpPr>
        <p:spPr/>
        <p:txBody>
          <a:bodyPr/>
          <a:lstStyle>
            <a:lvl1pPr>
              <a:defRPr/>
            </a:lvl1pPr>
          </a:lstStyle>
          <a:p>
            <a:fld id="{07F5A484-5650-4FB8-BFA0-2488FE48057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05344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7893"/>
                                        </p:tgtEl>
                                        <p:attrNameLst>
                                          <p:attrName>style.visibility</p:attrName>
                                        </p:attrNameLst>
                                      </p:cBhvr>
                                      <p:to>
                                        <p:strVal val="visible"/>
                                      </p:to>
                                    </p:set>
                                    <p:anim calcmode="lin" valueType="num">
                                      <p:cBhvr>
                                        <p:cTn id="7" dur="1000" fill="hold"/>
                                        <p:tgtEl>
                                          <p:spTgt spid="37893"/>
                                        </p:tgtEl>
                                        <p:attrNameLst>
                                          <p:attrName>ppt_x</p:attrName>
                                        </p:attrNameLst>
                                      </p:cBhvr>
                                      <p:tavLst>
                                        <p:tav tm="0">
                                          <p:val>
                                            <p:strVal val="#ppt_x-.2"/>
                                          </p:val>
                                        </p:tav>
                                        <p:tav tm="100000">
                                          <p:val>
                                            <p:strVal val="#ppt_x"/>
                                          </p:val>
                                        </p:tav>
                                      </p:tavLst>
                                    </p:anim>
                                    <p:anim calcmode="lin" valueType="num">
                                      <p:cBhvr>
                                        <p:cTn id="8" dur="1000" fill="hold"/>
                                        <p:tgtEl>
                                          <p:spTgt spid="3789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89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7894">
                                            <p:txEl>
                                              <p:pRg st="0" end="0"/>
                                            </p:txEl>
                                          </p:spTgt>
                                        </p:tgtEl>
                                        <p:attrNameLst>
                                          <p:attrName>style.visibility</p:attrName>
                                        </p:attrNameLst>
                                      </p:cBhvr>
                                      <p:to>
                                        <p:strVal val="visible"/>
                                      </p:to>
                                    </p:set>
                                    <p:animEffect transition="in" filter="fade">
                                      <p:cBhvr>
                                        <p:cTn id="14" dur="500"/>
                                        <p:tgtEl>
                                          <p:spTgt spid="37894">
                                            <p:txEl>
                                              <p:pRg st="0" end="0"/>
                                            </p:txEl>
                                          </p:spTgt>
                                        </p:tgtEl>
                                      </p:cBhvr>
                                    </p:animEffect>
                                    <p:anim calcmode="lin" valueType="num">
                                      <p:cBhvr>
                                        <p:cTn id="15" dur="500" fill="hold"/>
                                        <p:tgtEl>
                                          <p:spTgt spid="3789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7894">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build="p">
        <p:tmplLst>
          <p:tmpl lvl="1">
            <p:tnLst>
              <p:par>
                <p:cTn presetID="44" presetClass="entr" presetSubtype="0" fill="hold" nodeType="clickEffect">
                  <p:stCondLst>
                    <p:cond delay="0"/>
                  </p:stCondLst>
                  <p:childTnLst>
                    <p:set>
                      <p:cBhvr>
                        <p:cTn dur="0" fill="hold">
                          <p:stCondLst>
                            <p:cond delay="0"/>
                          </p:stCondLst>
                        </p:cTn>
                        <p:tgtEl>
                          <p:spTgt spid="37894"/>
                        </p:tgtEl>
                        <p:attrNameLst>
                          <p:attrName>style.visibility</p:attrName>
                        </p:attrNameLst>
                      </p:cBhvr>
                      <p:to>
                        <p:strVal val="visible"/>
                      </p:to>
                    </p:set>
                    <p:animEffect transition="in" filter="fade">
                      <p:cBhvr>
                        <p:cTn dur="500"/>
                        <p:tgtEl>
                          <p:spTgt spid="37894"/>
                        </p:tgtEl>
                      </p:cBhvr>
                    </p:animEffect>
                    <p:anim calcmode="lin" valueType="num">
                      <p:cBhvr>
                        <p:cTn dur="500" fill="hold"/>
                        <p:tgtEl>
                          <p:spTgt spid="37894"/>
                        </p:tgtEl>
                        <p:attrNameLst>
                          <p:attrName>ppt_x</p:attrName>
                        </p:attrNameLst>
                      </p:cBhvr>
                      <p:tavLst>
                        <p:tav tm="0">
                          <p:val>
                            <p:strVal val="#ppt_x"/>
                          </p:val>
                        </p:tav>
                        <p:tav tm="100000">
                          <p:val>
                            <p:strVal val="#ppt_x"/>
                          </p:val>
                        </p:tav>
                      </p:tavLst>
                    </p:anim>
                    <p:anim calcmode="lin" valueType="num">
                      <p:cBhvr>
                        <p:cTn dur="500" fill="hold"/>
                        <p:tgtEl>
                          <p:spTgt spid="37894"/>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932F2C2-C81F-4A5A-A119-6E4169563DF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087821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84628A1-9D9B-4483-BA9A-04E36CB7655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428300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2C4DBAA-5562-464F-8815-A8E870F518E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77108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9CF7AA09-B822-49B6-8E52-5B24DDF3837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539225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37890" name="Group 2"/>
          <p:cNvGrpSpPr>
            <a:grpSpLocks/>
          </p:cNvGrpSpPr>
          <p:nvPr/>
        </p:nvGrpSpPr>
        <p:grpSpPr bwMode="auto">
          <a:xfrm>
            <a:off x="-1035050" y="1552575"/>
            <a:ext cx="10179050" cy="5305425"/>
            <a:chOff x="-652" y="978"/>
            <a:chExt cx="6412" cy="3342"/>
          </a:xfrm>
        </p:grpSpPr>
        <p:sp>
          <p:nvSpPr>
            <p:cNvPr id="37891"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37892"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37893"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378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37895"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37896"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37897" name="Rectangle 9"/>
          <p:cNvSpPr>
            <a:spLocks noGrp="1" noChangeArrowheads="1"/>
          </p:cNvSpPr>
          <p:nvPr>
            <p:ph type="sldNum" sz="quarter" idx="4"/>
          </p:nvPr>
        </p:nvSpPr>
        <p:spPr/>
        <p:txBody>
          <a:bodyPr/>
          <a:lstStyle>
            <a:lvl1pPr>
              <a:defRPr/>
            </a:lvl1pPr>
          </a:lstStyle>
          <a:p>
            <a:fld id="{07F5A484-5650-4FB8-BFA0-2488FE48057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0107199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7893"/>
                                        </p:tgtEl>
                                        <p:attrNameLst>
                                          <p:attrName>style.visibility</p:attrName>
                                        </p:attrNameLst>
                                      </p:cBhvr>
                                      <p:to>
                                        <p:strVal val="visible"/>
                                      </p:to>
                                    </p:set>
                                    <p:anim calcmode="lin" valueType="num">
                                      <p:cBhvr>
                                        <p:cTn id="7" dur="1000" fill="hold"/>
                                        <p:tgtEl>
                                          <p:spTgt spid="37893"/>
                                        </p:tgtEl>
                                        <p:attrNameLst>
                                          <p:attrName>ppt_x</p:attrName>
                                        </p:attrNameLst>
                                      </p:cBhvr>
                                      <p:tavLst>
                                        <p:tav tm="0">
                                          <p:val>
                                            <p:strVal val="#ppt_x-.2"/>
                                          </p:val>
                                        </p:tav>
                                        <p:tav tm="100000">
                                          <p:val>
                                            <p:strVal val="#ppt_x"/>
                                          </p:val>
                                        </p:tav>
                                      </p:tavLst>
                                    </p:anim>
                                    <p:anim calcmode="lin" valueType="num">
                                      <p:cBhvr>
                                        <p:cTn id="8" dur="1000" fill="hold"/>
                                        <p:tgtEl>
                                          <p:spTgt spid="3789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89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7894">
                                            <p:txEl>
                                              <p:pRg st="0" end="0"/>
                                            </p:txEl>
                                          </p:spTgt>
                                        </p:tgtEl>
                                        <p:attrNameLst>
                                          <p:attrName>style.visibility</p:attrName>
                                        </p:attrNameLst>
                                      </p:cBhvr>
                                      <p:to>
                                        <p:strVal val="visible"/>
                                      </p:to>
                                    </p:set>
                                    <p:animEffect transition="in" filter="fade">
                                      <p:cBhvr>
                                        <p:cTn id="14" dur="500"/>
                                        <p:tgtEl>
                                          <p:spTgt spid="37894">
                                            <p:txEl>
                                              <p:pRg st="0" end="0"/>
                                            </p:txEl>
                                          </p:spTgt>
                                        </p:tgtEl>
                                      </p:cBhvr>
                                    </p:animEffect>
                                    <p:anim calcmode="lin" valueType="num">
                                      <p:cBhvr>
                                        <p:cTn id="15" dur="500" fill="hold"/>
                                        <p:tgtEl>
                                          <p:spTgt spid="3789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7894">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4" grpId="0" build="p">
        <p:tmplLst>
          <p:tmpl lvl="1">
            <p:tnLst>
              <p:par>
                <p:cTn presetID="44" presetClass="entr" presetSubtype="0" fill="hold" nodeType="clickEffect">
                  <p:stCondLst>
                    <p:cond delay="0"/>
                  </p:stCondLst>
                  <p:childTnLst>
                    <p:set>
                      <p:cBhvr>
                        <p:cTn dur="0" fill="hold">
                          <p:stCondLst>
                            <p:cond delay="0"/>
                          </p:stCondLst>
                        </p:cTn>
                        <p:tgtEl>
                          <p:spTgt spid="37894"/>
                        </p:tgtEl>
                        <p:attrNameLst>
                          <p:attrName>style.visibility</p:attrName>
                        </p:attrNameLst>
                      </p:cBhvr>
                      <p:to>
                        <p:strVal val="visible"/>
                      </p:to>
                    </p:set>
                    <p:animEffect transition="in" filter="fade">
                      <p:cBhvr>
                        <p:cTn dur="500"/>
                        <p:tgtEl>
                          <p:spTgt spid="37894"/>
                        </p:tgtEl>
                      </p:cBhvr>
                    </p:animEffect>
                    <p:anim calcmode="lin" valueType="num">
                      <p:cBhvr>
                        <p:cTn dur="500" fill="hold"/>
                        <p:tgtEl>
                          <p:spTgt spid="37894"/>
                        </p:tgtEl>
                        <p:attrNameLst>
                          <p:attrName>ppt_x</p:attrName>
                        </p:attrNameLst>
                      </p:cBhvr>
                      <p:tavLst>
                        <p:tav tm="0">
                          <p:val>
                            <p:strVal val="#ppt_x"/>
                          </p:val>
                        </p:tav>
                        <p:tav tm="100000">
                          <p:val>
                            <p:strVal val="#ppt_x"/>
                          </p:val>
                        </p:tav>
                      </p:tavLst>
                    </p:anim>
                    <p:anim calcmode="lin" valueType="num">
                      <p:cBhvr>
                        <p:cTn dur="500" fill="hold"/>
                        <p:tgtEl>
                          <p:spTgt spid="37894"/>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01623035-4493-4099-9C00-7EC349F3CE8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731637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D266F7BC-7DE3-4C54-88A0-F5D96E6D7CB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3144282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A05520F-B9AE-4179-9CE4-6FF53C10F0F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508641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8BCB9900-D7CD-4721-8CC9-0E4F89B1BF3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2211410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8D70A721-3F00-41D0-8B22-03274E9CE73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043237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01623035-4493-4099-9C00-7EC349F3CE8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3507768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5A70DC78-098D-43D6-B2EA-F54DE6F62DC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45438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26401F4-E9A5-4608-83CE-8F72A6A2AF62}"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367410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30E6C632-A6CC-4E50-9A07-FC3335C7902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536361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932F2C2-C81F-4A5A-A119-6E4169563DF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6093687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84628A1-9D9B-4483-BA9A-04E36CB7655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1848427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2C4DBAA-5562-464F-8815-A8E870F518E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8102285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9CF7AA09-B822-49B6-8E52-5B24DDF3837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63672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3579" name="Freeform 27"/>
          <p:cNvSpPr>
            <a:spLocks/>
          </p:cNvSpPr>
          <p:nvPr userDrawn="1"/>
        </p:nvSpPr>
        <p:spPr bwMode="auto">
          <a:xfrm rot="1774406">
            <a:off x="5400675" y="914400"/>
            <a:ext cx="3743325" cy="5259388"/>
          </a:xfrm>
          <a:custGeom>
            <a:avLst/>
            <a:gdLst>
              <a:gd name="T0" fmla="*/ 1905 w 2358"/>
              <a:gd name="T1" fmla="*/ 3312 h 3313"/>
              <a:gd name="T2" fmla="*/ 2358 w 2358"/>
              <a:gd name="T3" fmla="*/ 3313 h 3313"/>
              <a:gd name="T4" fmla="*/ 2358 w 2358"/>
              <a:gd name="T5" fmla="*/ 1437 h 3313"/>
              <a:gd name="T6" fmla="*/ 0 w 2358"/>
              <a:gd name="T7" fmla="*/ 0 h 3313"/>
              <a:gd name="T8" fmla="*/ 201 w 2358"/>
              <a:gd name="T9" fmla="*/ 150 h 3313"/>
              <a:gd name="T10" fmla="*/ 366 w 2358"/>
              <a:gd name="T11" fmla="*/ 279 h 3313"/>
              <a:gd name="T12" fmla="*/ 552 w 2358"/>
              <a:gd name="T13" fmla="*/ 441 h 3313"/>
              <a:gd name="T14" fmla="*/ 732 w 2358"/>
              <a:gd name="T15" fmla="*/ 612 h 3313"/>
              <a:gd name="T16" fmla="*/ 996 w 2358"/>
              <a:gd name="T17" fmla="*/ 903 h 3313"/>
              <a:gd name="T18" fmla="*/ 1230 w 2358"/>
              <a:gd name="T19" fmla="*/ 1212 h 3313"/>
              <a:gd name="T20" fmla="*/ 1400 w 2358"/>
              <a:gd name="T21" fmla="*/ 1482 h 3313"/>
              <a:gd name="T22" fmla="*/ 1548 w 2358"/>
              <a:gd name="T23" fmla="*/ 1761 h 3313"/>
              <a:gd name="T24" fmla="*/ 1665 w 2358"/>
              <a:gd name="T25" fmla="*/ 2040 h 3313"/>
              <a:gd name="T26" fmla="*/ 1751 w 2358"/>
              <a:gd name="T27" fmla="*/ 2295 h 3313"/>
              <a:gd name="T28" fmla="*/ 1809 w 2358"/>
              <a:gd name="T29" fmla="*/ 2511 h 3313"/>
              <a:gd name="T30" fmla="*/ 1863 w 2358"/>
              <a:gd name="T31" fmla="*/ 2778 h 3313"/>
              <a:gd name="T32" fmla="*/ 1890 w 2358"/>
              <a:gd name="T33" fmla="*/ 3012 h 3313"/>
              <a:gd name="T34" fmla="*/ 1905 w 2358"/>
              <a:gd name="T35" fmla="*/ 3312 h 3313"/>
              <a:gd name="T36" fmla="*/ 1905 w 2358"/>
              <a:gd name="T37" fmla="*/ 3312 h 3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8" h="3313">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lnTo>
                  <a:pt x="1905" y="3312"/>
                </a:lnTo>
                <a:close/>
              </a:path>
            </a:pathLst>
          </a:custGeom>
          <a:gradFill rotWithShape="0">
            <a:gsLst>
              <a:gs pos="0">
                <a:schemeClr val="folHlink"/>
              </a:gs>
              <a:gs pos="100000">
                <a:schemeClr val="accent1"/>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lnSpc>
                <a:spcPct val="90000"/>
              </a:lnSpc>
              <a:spcBef>
                <a:spcPct val="20000"/>
              </a:spcBef>
              <a:spcAft>
                <a:spcPct val="0"/>
              </a:spcAft>
              <a:buClr>
                <a:srgbClr val="00FF00"/>
              </a:buClr>
              <a:buSzPct val="75000"/>
              <a:buFont typeface="Wingdings" pitchFamily="2" charset="2"/>
              <a:buChar char="•"/>
            </a:pPr>
            <a:endParaRPr kumimoji="1" lang="zh-CN" altLang="en-US" sz="2100" b="1" smtClean="0">
              <a:solidFill>
                <a:srgbClr val="FFFF00"/>
              </a:solidFill>
            </a:endParaRPr>
          </a:p>
        </p:txBody>
      </p:sp>
      <p:sp>
        <p:nvSpPr>
          <p:cNvPr id="23582" name="Rectangle 30"/>
          <p:cNvSpPr>
            <a:spLocks noGrp="1" noChangeArrowheads="1"/>
          </p:cNvSpPr>
          <p:nvPr>
            <p:ph type="dt" sz="half" idx="2"/>
          </p:nvPr>
        </p:nvSpPr>
        <p:spPr bwMode="auto">
          <a:xfrm>
            <a:off x="7215188" y="6442075"/>
            <a:ext cx="1905000" cy="381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400" b="0">
                <a:solidFill>
                  <a:schemeClr val="bg2"/>
                </a:solidFill>
              </a:defRPr>
            </a:lvl1pPr>
          </a:lstStyle>
          <a:p>
            <a:pPr fontAlgn="base">
              <a:spcAft>
                <a:spcPct val="0"/>
              </a:spcAft>
            </a:pPr>
            <a:fld id="{9155F928-D153-4270-AF03-5C8B1D5C7417}" type="datetime1">
              <a:rPr kumimoji="1" lang="zh-CN" altLang="en-US" smtClean="0">
                <a:solidFill>
                  <a:srgbClr val="CCECFF"/>
                </a:solidFill>
              </a:rPr>
              <a:pPr fontAlgn="base">
                <a:spcAft>
                  <a:spcPct val="0"/>
                </a:spcAft>
              </a:pPr>
              <a:t>2019/4/25 Thursday</a:t>
            </a:fld>
            <a:r>
              <a:rPr kumimoji="1" lang="en-US" altLang="zh-CN" smtClean="0">
                <a:solidFill>
                  <a:srgbClr val="CCECFF"/>
                </a:solidFill>
              </a:rPr>
              <a:t> </a:t>
            </a:r>
            <a:fld id="{22CA4B13-1ED7-408F-8257-14EF9258E3A7}" type="datetime10">
              <a:rPr kumimoji="1" lang="zh-CN" altLang="en-US" smtClean="0">
                <a:solidFill>
                  <a:srgbClr val="CCECFF"/>
                </a:solidFill>
              </a:rPr>
              <a:pPr fontAlgn="base">
                <a:spcAft>
                  <a:spcPct val="0"/>
                </a:spcAft>
              </a:pPr>
              <a:t>15:18</a:t>
            </a:fld>
            <a:endParaRPr kumimoji="1" lang="en-US" altLang="zh-CN" smtClean="0">
              <a:solidFill>
                <a:srgbClr val="CCECFF"/>
              </a:solidFill>
            </a:endParaRPr>
          </a:p>
        </p:txBody>
      </p:sp>
      <p:sp>
        <p:nvSpPr>
          <p:cNvPr id="23583" name="Rectangle 31"/>
          <p:cNvSpPr>
            <a:spLocks noGrp="1" noChangeArrowheads="1"/>
          </p:cNvSpPr>
          <p:nvPr>
            <p:ph type="ftr" sz="quarter" idx="3"/>
          </p:nvPr>
        </p:nvSpPr>
        <p:spPr>
          <a:xfrm>
            <a:off x="793750" y="6400800"/>
            <a:ext cx="4267200" cy="457200"/>
          </a:xfrm>
        </p:spPr>
        <p:txBody>
          <a:bodyPr/>
          <a:lstStyle>
            <a:lvl1pPr>
              <a:defRPr/>
            </a:lvl1pPr>
          </a:lstStyle>
          <a:p>
            <a:endParaRPr lang="en-US" altLang="zh-CN">
              <a:solidFill>
                <a:srgbClr val="000000"/>
              </a:solidFill>
            </a:endParaRPr>
          </a:p>
        </p:txBody>
      </p:sp>
      <p:sp>
        <p:nvSpPr>
          <p:cNvPr id="23584" name="Rectangle 32"/>
          <p:cNvSpPr>
            <a:spLocks noGrp="1" noChangeArrowheads="1"/>
          </p:cNvSpPr>
          <p:nvPr>
            <p:ph type="sldNum" sz="quarter" idx="4"/>
          </p:nvPr>
        </p:nvSpPr>
        <p:spPr/>
        <p:txBody>
          <a:bodyPr/>
          <a:lstStyle>
            <a:lvl2pPr lvl="1">
              <a:defRPr/>
            </a:lvl2pPr>
          </a:lstStyle>
          <a:p>
            <a:pPr lvl="1"/>
            <a:fld id="{D9385FA1-84AD-41FD-ABE2-509F9DFB7CFD}" type="slidenum">
              <a:rPr lang="en-US" altLang="zh-CN">
                <a:solidFill>
                  <a:srgbClr val="CCECFF"/>
                </a:solidFill>
              </a:rPr>
              <a:pPr lvl="1"/>
              <a:t>‹#›</a:t>
            </a:fld>
            <a:endParaRPr lang="en-US" altLang="zh-CN">
              <a:solidFill>
                <a:srgbClr val="CCECFF"/>
              </a:solidFill>
              <a:latin typeface="Times New Roman"/>
            </a:endParaRPr>
          </a:p>
        </p:txBody>
      </p:sp>
      <p:sp>
        <p:nvSpPr>
          <p:cNvPr id="23587" name="Rectangle 35"/>
          <p:cNvSpPr>
            <a:spLocks noChangeArrowheads="1"/>
          </p:cNvSpPr>
          <p:nvPr userDrawn="1"/>
        </p:nvSpPr>
        <p:spPr bwMode="gray">
          <a:xfrm>
            <a:off x="762000" y="25781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smtClean="0">
              <a:solidFill>
                <a:srgbClr val="000000"/>
              </a:solidFill>
              <a:latin typeface="Tahoma" pitchFamily="34" charset="0"/>
            </a:endParaRPr>
          </a:p>
        </p:txBody>
      </p:sp>
      <p:sp>
        <p:nvSpPr>
          <p:cNvPr id="23588" name="Rectangle 36"/>
          <p:cNvSpPr>
            <a:spLocks noChangeArrowheads="1"/>
          </p:cNvSpPr>
          <p:nvPr userDrawn="1"/>
        </p:nvSpPr>
        <p:spPr bwMode="gray">
          <a:xfrm>
            <a:off x="304800" y="33083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smtClean="0">
              <a:solidFill>
                <a:srgbClr val="000000"/>
              </a:solidFill>
              <a:latin typeface="Tahoma" pitchFamily="34" charset="0"/>
            </a:endParaRPr>
          </a:p>
        </p:txBody>
      </p:sp>
      <p:sp>
        <p:nvSpPr>
          <p:cNvPr id="23593" name="Rectangle 41"/>
          <p:cNvSpPr>
            <a:spLocks noGrp="1" noChangeArrowheads="1"/>
          </p:cNvSpPr>
          <p:nvPr>
            <p:ph type="ctrTitle" sz="quarter"/>
          </p:nvPr>
        </p:nvSpPr>
        <p:spPr>
          <a:xfrm>
            <a:off x="793750" y="1701800"/>
            <a:ext cx="5424488" cy="6096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lvl1pPr>
              <a:defRPr sz="3400">
                <a:effectLst>
                  <a:outerShdw blurRad="38100" dist="38100" dir="2700000" algn="tl">
                    <a:srgbClr val="000000"/>
                  </a:outerShdw>
                </a:effectLst>
              </a:defRPr>
            </a:lvl1pPr>
          </a:lstStyle>
          <a:p>
            <a:pPr lvl="0"/>
            <a:r>
              <a:rPr lang="zh-CN" altLang="en-US" noProof="0" smtClean="0"/>
              <a:t>单击此处编辑母版标题样式</a:t>
            </a:r>
          </a:p>
        </p:txBody>
      </p:sp>
      <p:sp>
        <p:nvSpPr>
          <p:cNvPr id="23594" name="Rectangle 42"/>
          <p:cNvSpPr>
            <a:spLocks noGrp="1" noChangeArrowheads="1"/>
          </p:cNvSpPr>
          <p:nvPr>
            <p:ph type="subTitle" sz="quarter" idx="1"/>
          </p:nvPr>
        </p:nvSpPr>
        <p:spPr>
          <a:xfrm>
            <a:off x="1371600" y="3886200"/>
            <a:ext cx="6400800" cy="433388"/>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lvl1pPr marL="0" indent="0" algn="ctr">
              <a:lnSpc>
                <a:spcPct val="70000"/>
              </a:lnSpc>
              <a:defRPr sz="3200">
                <a:effectLst>
                  <a:outerShdw blurRad="38100" dist="38100" dir="2700000" algn="tl">
                    <a:srgbClr val="000000"/>
                  </a:outerShdw>
                </a:effectLst>
                <a:ea typeface="楷体_GB2312" pitchFamily="49" charset="-122"/>
              </a:defRPr>
            </a:lvl1pPr>
          </a:lstStyle>
          <a:p>
            <a:pPr lvl="0"/>
            <a:r>
              <a:rPr lang="zh-CN" altLang="en-US" noProof="0" smtClean="0"/>
              <a:t>单击此处编辑母版副标题样式</a:t>
            </a:r>
          </a:p>
        </p:txBody>
      </p:sp>
      <p:pic>
        <p:nvPicPr>
          <p:cNvPr id="23597" name="Picture 45" descr="cs"/>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498600" cy="170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75637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2pPr lvl="1">
              <a:defRPr/>
            </a:lvl2pPr>
          </a:lstStyle>
          <a:p>
            <a:pPr lvl="1"/>
            <a:r>
              <a:rPr lang="zh-CN" altLang="en-US">
                <a:solidFill>
                  <a:srgbClr val="CCECFF"/>
                </a:solidFill>
              </a:rPr>
              <a:t>第 </a:t>
            </a:r>
            <a:fld id="{E0142498-3D94-4A4A-A502-8ABD803FA351}"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394345751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2pPr lvl="1">
              <a:defRPr/>
            </a:lvl2pPr>
          </a:lstStyle>
          <a:p>
            <a:pPr lvl="1"/>
            <a:r>
              <a:rPr lang="zh-CN" altLang="en-US">
                <a:solidFill>
                  <a:srgbClr val="CCECFF"/>
                </a:solidFill>
              </a:rPr>
              <a:t>第 </a:t>
            </a:r>
            <a:fld id="{21D063CF-6EEE-497B-B41F-4CC5C3A43A43}"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80437820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D266F7BC-7DE3-4C54-88A0-F5D96E6D7CBA}"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418231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44500" y="1511300"/>
            <a:ext cx="4062413" cy="839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511300"/>
            <a:ext cx="4062412" cy="839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2pPr lvl="1">
              <a:defRPr/>
            </a:lvl2pPr>
          </a:lstStyle>
          <a:p>
            <a:pPr lvl="1"/>
            <a:r>
              <a:rPr lang="zh-CN" altLang="en-US">
                <a:solidFill>
                  <a:srgbClr val="CCECFF"/>
                </a:solidFill>
              </a:rPr>
              <a:t>第 </a:t>
            </a:r>
            <a:fld id="{378F6D6B-B37E-4596-9176-924FF48E332B}"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1849532997"/>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2pPr lvl="1">
              <a:defRPr/>
            </a:lvl2pPr>
          </a:lstStyle>
          <a:p>
            <a:pPr lvl="1"/>
            <a:r>
              <a:rPr lang="zh-CN" altLang="en-US">
                <a:solidFill>
                  <a:srgbClr val="CCECFF"/>
                </a:solidFill>
              </a:rPr>
              <a:t>第 </a:t>
            </a:r>
            <a:fld id="{4B0A6DE6-68CB-4BFF-AE24-C3085023F604}"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2380533899"/>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2pPr lvl="1">
              <a:defRPr/>
            </a:lvl2pPr>
          </a:lstStyle>
          <a:p>
            <a:pPr lvl="1"/>
            <a:r>
              <a:rPr lang="zh-CN" altLang="en-US">
                <a:solidFill>
                  <a:srgbClr val="CCECFF"/>
                </a:solidFill>
              </a:rPr>
              <a:t>第 </a:t>
            </a:r>
            <a:fld id="{64FD71F1-8928-45F4-8C05-7EDCDD22A6B2}"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649568757"/>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2pPr lvl="1">
              <a:defRPr/>
            </a:lvl2pPr>
          </a:lstStyle>
          <a:p>
            <a:pPr lvl="1"/>
            <a:r>
              <a:rPr lang="zh-CN" altLang="en-US">
                <a:solidFill>
                  <a:srgbClr val="CCECFF"/>
                </a:solidFill>
              </a:rPr>
              <a:t>第 </a:t>
            </a:r>
            <a:fld id="{3D8BE92D-1EE9-4315-8A18-A2DD4FE3BF6A}"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1766945013"/>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2pPr lvl="1">
              <a:defRPr/>
            </a:lvl2pPr>
          </a:lstStyle>
          <a:p>
            <a:pPr lvl="1"/>
            <a:r>
              <a:rPr lang="zh-CN" altLang="en-US">
                <a:solidFill>
                  <a:srgbClr val="CCECFF"/>
                </a:solidFill>
              </a:rPr>
              <a:t>第 </a:t>
            </a:r>
            <a:fld id="{455319C0-B0A2-4946-8F4D-5860CECB9144}"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4135383970"/>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2pPr lvl="1">
              <a:defRPr/>
            </a:lvl2pPr>
          </a:lstStyle>
          <a:p>
            <a:pPr lvl="1"/>
            <a:r>
              <a:rPr lang="zh-CN" altLang="en-US">
                <a:solidFill>
                  <a:srgbClr val="CCECFF"/>
                </a:solidFill>
              </a:rPr>
              <a:t>第 </a:t>
            </a:r>
            <a:fld id="{D236ECDF-4E5E-4B48-8812-F3FA03E8F24A}"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2580986681"/>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2pPr lvl="1">
              <a:defRPr/>
            </a:lvl2pPr>
          </a:lstStyle>
          <a:p>
            <a:pPr lvl="1"/>
            <a:r>
              <a:rPr lang="zh-CN" altLang="en-US">
                <a:solidFill>
                  <a:srgbClr val="CCECFF"/>
                </a:solidFill>
              </a:rPr>
              <a:t>第 </a:t>
            </a:r>
            <a:fld id="{6909D322-54A0-4676-A001-396BB3FFDEC1}"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867197485"/>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7513" y="495300"/>
            <a:ext cx="2106612" cy="1855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4500" y="495300"/>
            <a:ext cx="6170613" cy="1855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2pPr lvl="1">
              <a:defRPr/>
            </a:lvl2pPr>
          </a:lstStyle>
          <a:p>
            <a:pPr lvl="1"/>
            <a:r>
              <a:rPr lang="zh-CN" altLang="en-US">
                <a:solidFill>
                  <a:srgbClr val="CCECFF"/>
                </a:solidFill>
              </a:rPr>
              <a:t>第 </a:t>
            </a:r>
            <a:fld id="{912817DF-0D0C-4F0B-853F-0892B27D358D}"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3375896088"/>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93750" y="495300"/>
            <a:ext cx="8080375" cy="5794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44500" y="1511300"/>
            <a:ext cx="4062413" cy="839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511300"/>
            <a:ext cx="4062412" cy="839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682625" y="6365875"/>
            <a:ext cx="4267200" cy="457200"/>
          </a:xfrm>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a:xfrm>
            <a:off x="0" y="6442075"/>
            <a:ext cx="1905000" cy="381000"/>
          </a:xfrm>
        </p:spPr>
        <p:txBody>
          <a:bodyPr/>
          <a:lstStyle>
            <a:lvl2pPr lvl="1">
              <a:defRPr/>
            </a:lvl2pPr>
          </a:lstStyle>
          <a:p>
            <a:pPr lvl="1"/>
            <a:r>
              <a:rPr lang="zh-CN" altLang="en-US">
                <a:solidFill>
                  <a:srgbClr val="CCECFF"/>
                </a:solidFill>
              </a:rPr>
              <a:t>第 </a:t>
            </a:r>
            <a:fld id="{9006B0D0-6D7D-4E69-A66A-14AEDF0B58BB}" type="slidenum">
              <a:rPr lang="zh-CN" altLang="en-US">
                <a:solidFill>
                  <a:srgbClr val="CCECFF"/>
                </a:solidFill>
              </a:rPr>
              <a:pPr lvl="1"/>
              <a:t>‹#›</a:t>
            </a:fld>
            <a:r>
              <a:rPr lang="zh-CN" altLang="en-US">
                <a:solidFill>
                  <a:srgbClr val="CCECFF"/>
                </a:solidFill>
              </a:rPr>
              <a:t> 页</a:t>
            </a:r>
            <a:endParaRPr lang="zh-CN" altLang="en-US">
              <a:solidFill>
                <a:srgbClr val="CCECFF"/>
              </a:solidFill>
              <a:latin typeface="Times New Roman"/>
            </a:endParaRPr>
          </a:p>
        </p:txBody>
      </p:sp>
    </p:spTree>
    <p:extLst>
      <p:ext uri="{BB962C8B-B14F-4D97-AF65-F5344CB8AC3E}">
        <p14:creationId xmlns:p14="http://schemas.microsoft.com/office/powerpoint/2010/main" val="90736636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A05520F-B9AE-4179-9CE4-6FF53C10F0F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876921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8BCB9900-D7CD-4721-8CC9-0E4F89B1BF3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748015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8D70A721-3F00-41D0-8B22-03274E9CE738}"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48057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5A70DC78-098D-43D6-B2EA-F54DE6F62DC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315462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26401F4-E9A5-4608-83CE-8F72A6A2AF62}"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871211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30E6C632-A6CC-4E50-9A07-FC3335C7902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436777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99"/>
            </a:gs>
            <a:gs pos="100000">
              <a:srgbClr val="003399">
                <a:gamma/>
                <a:shade val="46275"/>
                <a:invGamma/>
              </a:srgbClr>
            </a:gs>
          </a:gsLst>
          <a:lin ang="5400000" scaled="1"/>
        </a:gradFill>
        <a:effectLst/>
      </p:bgPr>
    </p:bg>
    <p:spTree>
      <p:nvGrpSpPr>
        <p:cNvPr id="1" name=""/>
        <p:cNvGrpSpPr/>
        <p:nvPr/>
      </p:nvGrpSpPr>
      <p:grpSpPr>
        <a:xfrm>
          <a:off x="0" y="0"/>
          <a:ext cx="0" cy="0"/>
          <a:chOff x="0" y="0"/>
          <a:chExt cx="0" cy="0"/>
        </a:xfrm>
      </p:grpSpPr>
      <p:grpSp>
        <p:nvGrpSpPr>
          <p:cNvPr id="36866" name="Group 1026"/>
          <p:cNvGrpSpPr>
            <a:grpSpLocks/>
          </p:cNvGrpSpPr>
          <p:nvPr/>
        </p:nvGrpSpPr>
        <p:grpSpPr bwMode="auto">
          <a:xfrm>
            <a:off x="0" y="1588"/>
            <a:ext cx="9132888" cy="6845300"/>
            <a:chOff x="0" y="1"/>
            <a:chExt cx="5753" cy="4312"/>
          </a:xfrm>
        </p:grpSpPr>
        <p:sp>
          <p:nvSpPr>
            <p:cNvPr id="36867" name="Freeform 1027"/>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36868" name="Arc 1028"/>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36869" name="Rectangle 1029"/>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36870" name="Rectangle 1030"/>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36871" name="Rectangle 103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36872" name="Rectangle 103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44A68330-EAD2-49AE-B397-122EF28F56D9}" type="slidenum">
              <a:rPr lang="en-US" altLang="zh-CN"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36873" name="Rectangle 103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6018795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6869"/>
                                        </p:tgtEl>
                                        <p:attrNameLst>
                                          <p:attrName>style.visibility</p:attrName>
                                        </p:attrNameLst>
                                      </p:cBhvr>
                                      <p:to>
                                        <p:strVal val="visible"/>
                                      </p:to>
                                    </p:set>
                                    <p:anim calcmode="lin" valueType="num">
                                      <p:cBhvr>
                                        <p:cTn id="7" dur="1000" fill="hold"/>
                                        <p:tgtEl>
                                          <p:spTgt spid="36869"/>
                                        </p:tgtEl>
                                        <p:attrNameLst>
                                          <p:attrName>ppt_x</p:attrName>
                                        </p:attrNameLst>
                                      </p:cBhvr>
                                      <p:tavLst>
                                        <p:tav tm="0">
                                          <p:val>
                                            <p:strVal val="#ppt_x-.2"/>
                                          </p:val>
                                        </p:tav>
                                        <p:tav tm="100000">
                                          <p:val>
                                            <p:strVal val="#ppt_x"/>
                                          </p:val>
                                        </p:tav>
                                      </p:tavLst>
                                    </p:anim>
                                    <p:anim calcmode="lin" valueType="num">
                                      <p:cBhvr>
                                        <p:cTn id="8" dur="1000" fill="hold"/>
                                        <p:tgtEl>
                                          <p:spTgt spid="3686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6873">
                                            <p:txEl>
                                              <p:pRg st="0" end="0"/>
                                            </p:txEl>
                                          </p:spTgt>
                                        </p:tgtEl>
                                        <p:attrNameLst>
                                          <p:attrName>style.visibility</p:attrName>
                                        </p:attrNameLst>
                                      </p:cBhvr>
                                      <p:to>
                                        <p:strVal val="visible"/>
                                      </p:to>
                                    </p:set>
                                    <p:animEffect transition="in" filter="fade">
                                      <p:cBhvr>
                                        <p:cTn id="14" dur="500"/>
                                        <p:tgtEl>
                                          <p:spTgt spid="36873">
                                            <p:txEl>
                                              <p:pRg st="0" end="0"/>
                                            </p:txEl>
                                          </p:spTgt>
                                        </p:tgtEl>
                                      </p:cBhvr>
                                    </p:animEffect>
                                    <p:anim calcmode="lin" valueType="num">
                                      <p:cBhvr>
                                        <p:cTn id="15" dur="500" fill="hold"/>
                                        <p:tgtEl>
                                          <p:spTgt spid="3687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687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36873">
                                            <p:txEl>
                                              <p:pRg st="1" end="1"/>
                                            </p:txEl>
                                          </p:spTgt>
                                        </p:tgtEl>
                                        <p:attrNameLst>
                                          <p:attrName>style.visibility</p:attrName>
                                        </p:attrNameLst>
                                      </p:cBhvr>
                                      <p:to>
                                        <p:strVal val="visible"/>
                                      </p:to>
                                    </p:set>
                                    <p:animEffect transition="in" filter="fade">
                                      <p:cBhvr>
                                        <p:cTn id="19" dur="500"/>
                                        <p:tgtEl>
                                          <p:spTgt spid="36873">
                                            <p:txEl>
                                              <p:pRg st="1" end="1"/>
                                            </p:txEl>
                                          </p:spTgt>
                                        </p:tgtEl>
                                      </p:cBhvr>
                                    </p:animEffect>
                                    <p:anim calcmode="lin" valueType="num">
                                      <p:cBhvr>
                                        <p:cTn id="20" dur="500" fill="hold"/>
                                        <p:tgtEl>
                                          <p:spTgt spid="3687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687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36873">
                                            <p:txEl>
                                              <p:pRg st="2" end="2"/>
                                            </p:txEl>
                                          </p:spTgt>
                                        </p:tgtEl>
                                        <p:attrNameLst>
                                          <p:attrName>style.visibility</p:attrName>
                                        </p:attrNameLst>
                                      </p:cBhvr>
                                      <p:to>
                                        <p:strVal val="visible"/>
                                      </p:to>
                                    </p:set>
                                    <p:animEffect transition="in" filter="fade">
                                      <p:cBhvr>
                                        <p:cTn id="24" dur="500"/>
                                        <p:tgtEl>
                                          <p:spTgt spid="36873">
                                            <p:txEl>
                                              <p:pRg st="2" end="2"/>
                                            </p:txEl>
                                          </p:spTgt>
                                        </p:tgtEl>
                                      </p:cBhvr>
                                    </p:animEffect>
                                    <p:anim calcmode="lin" valueType="num">
                                      <p:cBhvr>
                                        <p:cTn id="25" dur="500" fill="hold"/>
                                        <p:tgtEl>
                                          <p:spTgt spid="3687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687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36873">
                                            <p:txEl>
                                              <p:pRg st="3" end="3"/>
                                            </p:txEl>
                                          </p:spTgt>
                                        </p:tgtEl>
                                        <p:attrNameLst>
                                          <p:attrName>style.visibility</p:attrName>
                                        </p:attrNameLst>
                                      </p:cBhvr>
                                      <p:to>
                                        <p:strVal val="visible"/>
                                      </p:to>
                                    </p:set>
                                    <p:animEffect transition="in" filter="fade">
                                      <p:cBhvr>
                                        <p:cTn id="29" dur="500"/>
                                        <p:tgtEl>
                                          <p:spTgt spid="36873">
                                            <p:txEl>
                                              <p:pRg st="3" end="3"/>
                                            </p:txEl>
                                          </p:spTgt>
                                        </p:tgtEl>
                                      </p:cBhvr>
                                    </p:animEffect>
                                    <p:anim calcmode="lin" valueType="num">
                                      <p:cBhvr>
                                        <p:cTn id="30" dur="500" fill="hold"/>
                                        <p:tgtEl>
                                          <p:spTgt spid="3687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687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36873">
                                            <p:txEl>
                                              <p:pRg st="4" end="4"/>
                                            </p:txEl>
                                          </p:spTgt>
                                        </p:tgtEl>
                                        <p:attrNameLst>
                                          <p:attrName>style.visibility</p:attrName>
                                        </p:attrNameLst>
                                      </p:cBhvr>
                                      <p:to>
                                        <p:strVal val="visible"/>
                                      </p:to>
                                    </p:set>
                                    <p:animEffect transition="in" filter="fade">
                                      <p:cBhvr>
                                        <p:cTn id="34" dur="500"/>
                                        <p:tgtEl>
                                          <p:spTgt spid="36873">
                                            <p:txEl>
                                              <p:pRg st="4" end="4"/>
                                            </p:txEl>
                                          </p:spTgt>
                                        </p:tgtEl>
                                      </p:cBhvr>
                                    </p:animEffect>
                                    <p:anim calcmode="lin" valueType="num">
                                      <p:cBhvr>
                                        <p:cTn id="35" dur="500" fill="hold"/>
                                        <p:tgtEl>
                                          <p:spTgt spid="3687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687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3" grpId="0" build="p">
        <p:tmplLst>
          <p:tmpl lvl="1">
            <p:tnLst>
              <p:par>
                <p:cTn presetID="44" presetClass="entr" presetSubtype="0" fill="hold" nodeType="click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99"/>
            </a:gs>
            <a:gs pos="100000">
              <a:srgbClr val="003399">
                <a:gamma/>
                <a:shade val="46275"/>
                <a:invGamma/>
              </a:srgbClr>
            </a:gs>
          </a:gsLst>
          <a:lin ang="5400000" scaled="1"/>
        </a:gradFill>
        <a:effectLst/>
      </p:bgPr>
    </p:bg>
    <p:spTree>
      <p:nvGrpSpPr>
        <p:cNvPr id="1" name=""/>
        <p:cNvGrpSpPr/>
        <p:nvPr/>
      </p:nvGrpSpPr>
      <p:grpSpPr>
        <a:xfrm>
          <a:off x="0" y="0"/>
          <a:ext cx="0" cy="0"/>
          <a:chOff x="0" y="0"/>
          <a:chExt cx="0" cy="0"/>
        </a:xfrm>
      </p:grpSpPr>
      <p:grpSp>
        <p:nvGrpSpPr>
          <p:cNvPr id="36866" name="Group 1026"/>
          <p:cNvGrpSpPr>
            <a:grpSpLocks/>
          </p:cNvGrpSpPr>
          <p:nvPr/>
        </p:nvGrpSpPr>
        <p:grpSpPr bwMode="auto">
          <a:xfrm>
            <a:off x="0" y="1588"/>
            <a:ext cx="9132888" cy="6845300"/>
            <a:chOff x="0" y="1"/>
            <a:chExt cx="5753" cy="4312"/>
          </a:xfrm>
        </p:grpSpPr>
        <p:sp>
          <p:nvSpPr>
            <p:cNvPr id="36867" name="Freeform 1027"/>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36868" name="Arc 1028"/>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36869" name="Rectangle 1029"/>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36870" name="Rectangle 1030"/>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36871" name="Rectangle 103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36872" name="Rectangle 103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44A68330-EAD2-49AE-B397-122EF28F56D9}" type="slidenum">
              <a:rPr lang="en-US" altLang="zh-CN"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36873" name="Rectangle 103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880326812"/>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36869"/>
                                        </p:tgtEl>
                                        <p:attrNameLst>
                                          <p:attrName>style.visibility</p:attrName>
                                        </p:attrNameLst>
                                      </p:cBhvr>
                                      <p:to>
                                        <p:strVal val="visible"/>
                                      </p:to>
                                    </p:set>
                                    <p:anim calcmode="lin" valueType="num">
                                      <p:cBhvr>
                                        <p:cTn id="7" dur="1000" fill="hold"/>
                                        <p:tgtEl>
                                          <p:spTgt spid="36869"/>
                                        </p:tgtEl>
                                        <p:attrNameLst>
                                          <p:attrName>ppt_x</p:attrName>
                                        </p:attrNameLst>
                                      </p:cBhvr>
                                      <p:tavLst>
                                        <p:tav tm="0">
                                          <p:val>
                                            <p:strVal val="#ppt_x-.2"/>
                                          </p:val>
                                        </p:tav>
                                        <p:tav tm="100000">
                                          <p:val>
                                            <p:strVal val="#ppt_x"/>
                                          </p:val>
                                        </p:tav>
                                      </p:tavLst>
                                    </p:anim>
                                    <p:anim calcmode="lin" valueType="num">
                                      <p:cBhvr>
                                        <p:cTn id="8" dur="1000" fill="hold"/>
                                        <p:tgtEl>
                                          <p:spTgt spid="3686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86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36873">
                                            <p:txEl>
                                              <p:pRg st="0" end="0"/>
                                            </p:txEl>
                                          </p:spTgt>
                                        </p:tgtEl>
                                        <p:attrNameLst>
                                          <p:attrName>style.visibility</p:attrName>
                                        </p:attrNameLst>
                                      </p:cBhvr>
                                      <p:to>
                                        <p:strVal val="visible"/>
                                      </p:to>
                                    </p:set>
                                    <p:animEffect transition="in" filter="fade">
                                      <p:cBhvr>
                                        <p:cTn id="14" dur="500"/>
                                        <p:tgtEl>
                                          <p:spTgt spid="36873">
                                            <p:txEl>
                                              <p:pRg st="0" end="0"/>
                                            </p:txEl>
                                          </p:spTgt>
                                        </p:tgtEl>
                                      </p:cBhvr>
                                    </p:animEffect>
                                    <p:anim calcmode="lin" valueType="num">
                                      <p:cBhvr>
                                        <p:cTn id="15" dur="500" fill="hold"/>
                                        <p:tgtEl>
                                          <p:spTgt spid="3687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687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36873">
                                            <p:txEl>
                                              <p:pRg st="1" end="1"/>
                                            </p:txEl>
                                          </p:spTgt>
                                        </p:tgtEl>
                                        <p:attrNameLst>
                                          <p:attrName>style.visibility</p:attrName>
                                        </p:attrNameLst>
                                      </p:cBhvr>
                                      <p:to>
                                        <p:strVal val="visible"/>
                                      </p:to>
                                    </p:set>
                                    <p:animEffect transition="in" filter="fade">
                                      <p:cBhvr>
                                        <p:cTn id="19" dur="500"/>
                                        <p:tgtEl>
                                          <p:spTgt spid="36873">
                                            <p:txEl>
                                              <p:pRg st="1" end="1"/>
                                            </p:txEl>
                                          </p:spTgt>
                                        </p:tgtEl>
                                      </p:cBhvr>
                                    </p:animEffect>
                                    <p:anim calcmode="lin" valueType="num">
                                      <p:cBhvr>
                                        <p:cTn id="20" dur="500" fill="hold"/>
                                        <p:tgtEl>
                                          <p:spTgt spid="3687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687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36873">
                                            <p:txEl>
                                              <p:pRg st="2" end="2"/>
                                            </p:txEl>
                                          </p:spTgt>
                                        </p:tgtEl>
                                        <p:attrNameLst>
                                          <p:attrName>style.visibility</p:attrName>
                                        </p:attrNameLst>
                                      </p:cBhvr>
                                      <p:to>
                                        <p:strVal val="visible"/>
                                      </p:to>
                                    </p:set>
                                    <p:animEffect transition="in" filter="fade">
                                      <p:cBhvr>
                                        <p:cTn id="24" dur="500"/>
                                        <p:tgtEl>
                                          <p:spTgt spid="36873">
                                            <p:txEl>
                                              <p:pRg st="2" end="2"/>
                                            </p:txEl>
                                          </p:spTgt>
                                        </p:tgtEl>
                                      </p:cBhvr>
                                    </p:animEffect>
                                    <p:anim calcmode="lin" valueType="num">
                                      <p:cBhvr>
                                        <p:cTn id="25" dur="500" fill="hold"/>
                                        <p:tgtEl>
                                          <p:spTgt spid="3687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687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36873">
                                            <p:txEl>
                                              <p:pRg st="3" end="3"/>
                                            </p:txEl>
                                          </p:spTgt>
                                        </p:tgtEl>
                                        <p:attrNameLst>
                                          <p:attrName>style.visibility</p:attrName>
                                        </p:attrNameLst>
                                      </p:cBhvr>
                                      <p:to>
                                        <p:strVal val="visible"/>
                                      </p:to>
                                    </p:set>
                                    <p:animEffect transition="in" filter="fade">
                                      <p:cBhvr>
                                        <p:cTn id="29" dur="500"/>
                                        <p:tgtEl>
                                          <p:spTgt spid="36873">
                                            <p:txEl>
                                              <p:pRg st="3" end="3"/>
                                            </p:txEl>
                                          </p:spTgt>
                                        </p:tgtEl>
                                      </p:cBhvr>
                                    </p:animEffect>
                                    <p:anim calcmode="lin" valueType="num">
                                      <p:cBhvr>
                                        <p:cTn id="30" dur="500" fill="hold"/>
                                        <p:tgtEl>
                                          <p:spTgt spid="3687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687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36873">
                                            <p:txEl>
                                              <p:pRg st="4" end="4"/>
                                            </p:txEl>
                                          </p:spTgt>
                                        </p:tgtEl>
                                        <p:attrNameLst>
                                          <p:attrName>style.visibility</p:attrName>
                                        </p:attrNameLst>
                                      </p:cBhvr>
                                      <p:to>
                                        <p:strVal val="visible"/>
                                      </p:to>
                                    </p:set>
                                    <p:animEffect transition="in" filter="fade">
                                      <p:cBhvr>
                                        <p:cTn id="34" dur="500"/>
                                        <p:tgtEl>
                                          <p:spTgt spid="36873">
                                            <p:txEl>
                                              <p:pRg st="4" end="4"/>
                                            </p:txEl>
                                          </p:spTgt>
                                        </p:tgtEl>
                                      </p:cBhvr>
                                    </p:animEffect>
                                    <p:anim calcmode="lin" valueType="num">
                                      <p:cBhvr>
                                        <p:cTn id="35" dur="500" fill="hold"/>
                                        <p:tgtEl>
                                          <p:spTgt spid="3687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687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3" grpId="0" build="p">
        <p:tmplLst>
          <p:tmpl lvl="1">
            <p:tnLst>
              <p:par>
                <p:cTn presetID="44" presetClass="entr" presetSubtype="0" fill="hold" nodeType="click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36873"/>
                        </p:tgtEl>
                        <p:attrNameLst>
                          <p:attrName>style.visibility</p:attrName>
                        </p:attrNameLst>
                      </p:cBhvr>
                      <p:to>
                        <p:strVal val="visible"/>
                      </p:to>
                    </p:set>
                    <p:animEffect transition="in" filter="fade">
                      <p:cBhvr>
                        <p:cTn dur="500"/>
                        <p:tgtEl>
                          <p:spTgt spid="36873"/>
                        </p:tgtEl>
                      </p:cBhvr>
                    </p:animEffect>
                    <p:anim calcmode="lin" valueType="num">
                      <p:cBhvr>
                        <p:cTn dur="500" fill="hold"/>
                        <p:tgtEl>
                          <p:spTgt spid="36873"/>
                        </p:tgtEl>
                        <p:attrNameLst>
                          <p:attrName>ppt_x</p:attrName>
                        </p:attrNameLst>
                      </p:cBhvr>
                      <p:tavLst>
                        <p:tav tm="0">
                          <p:val>
                            <p:strVal val="#ppt_x"/>
                          </p:val>
                        </p:tav>
                        <p:tav tm="100000">
                          <p:val>
                            <p:strVal val="#ppt_x"/>
                          </p:val>
                        </p:tav>
                      </p:tavLst>
                    </p:anim>
                    <p:anim calcmode="lin" valueType="num">
                      <p:cBhvr>
                        <p:cTn dur="500" fill="hold"/>
                        <p:tgtEl>
                          <p:spTgt spid="36873"/>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699">
                <a:gamma/>
                <a:shade val="46275"/>
                <a:invGamma/>
              </a:srgbClr>
            </a:gs>
            <a:gs pos="50000">
              <a:srgbClr val="006699"/>
            </a:gs>
            <a:gs pos="100000">
              <a:srgbClr val="006699">
                <a:gamma/>
                <a:shade val="46275"/>
                <a:invGamma/>
              </a:srgbClr>
            </a:gs>
          </a:gsLst>
          <a:lin ang="2700000" scaled="1"/>
        </a:gradFill>
        <a:effectLst/>
      </p:bgPr>
    </p:bg>
    <p:spTree>
      <p:nvGrpSpPr>
        <p:cNvPr id="1" name=""/>
        <p:cNvGrpSpPr/>
        <p:nvPr/>
      </p:nvGrpSpPr>
      <p:grpSpPr>
        <a:xfrm>
          <a:off x="0" y="0"/>
          <a:ext cx="0" cy="0"/>
          <a:chOff x="0" y="0"/>
          <a:chExt cx="0" cy="0"/>
        </a:xfrm>
      </p:grpSpPr>
      <p:sp>
        <p:nvSpPr>
          <p:cNvPr id="22569" name="Freeform 41"/>
          <p:cNvSpPr>
            <a:spLocks/>
          </p:cNvSpPr>
          <p:nvPr userDrawn="1"/>
        </p:nvSpPr>
        <p:spPr bwMode="hidden">
          <a:xfrm>
            <a:off x="95250" y="4106863"/>
            <a:ext cx="1355725" cy="1460500"/>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solidFill>
            <a:srgbClr val="0000CC">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00FF00"/>
              </a:buClr>
              <a:buSzPct val="75000"/>
              <a:buFont typeface="Wingdings" pitchFamily="2" charset="2"/>
              <a:buChar char="•"/>
            </a:pPr>
            <a:endParaRPr kumimoji="1" lang="zh-CN" altLang="en-US" sz="2100" b="1" smtClean="0">
              <a:solidFill>
                <a:srgbClr val="FFFF00"/>
              </a:solidFill>
            </a:endParaRPr>
          </a:p>
        </p:txBody>
      </p:sp>
      <p:sp>
        <p:nvSpPr>
          <p:cNvPr id="22566" name="Freeform 38"/>
          <p:cNvSpPr>
            <a:spLocks/>
          </p:cNvSpPr>
          <p:nvPr userDrawn="1"/>
        </p:nvSpPr>
        <p:spPr bwMode="hidden">
          <a:xfrm rot="5443369">
            <a:off x="-241300" y="5478463"/>
            <a:ext cx="1620837" cy="1138238"/>
          </a:xfrm>
          <a:custGeom>
            <a:avLst/>
            <a:gdLst>
              <a:gd name="T0" fmla="*/ 1368 w 2153"/>
              <a:gd name="T1" fmla="*/ 358 h 1321"/>
              <a:gd name="T2" fmla="*/ 1197 w 2153"/>
              <a:gd name="T3" fmla="*/ 318 h 1321"/>
              <a:gd name="T4" fmla="*/ 1173 w 2153"/>
              <a:gd name="T5" fmla="*/ 0 h 1321"/>
              <a:gd name="T6" fmla="*/ 964 w 2153"/>
              <a:gd name="T7" fmla="*/ 16 h 1321"/>
              <a:gd name="T8" fmla="*/ 948 w 2153"/>
              <a:gd name="T9" fmla="*/ 318 h 1321"/>
              <a:gd name="T10" fmla="*/ 808 w 2153"/>
              <a:gd name="T11" fmla="*/ 366 h 1321"/>
              <a:gd name="T12" fmla="*/ 606 w 2153"/>
              <a:gd name="T13" fmla="*/ 109 h 1321"/>
              <a:gd name="T14" fmla="*/ 467 w 2153"/>
              <a:gd name="T15" fmla="*/ 187 h 1321"/>
              <a:gd name="T16" fmla="*/ 599 w 2153"/>
              <a:gd name="T17" fmla="*/ 474 h 1321"/>
              <a:gd name="T18" fmla="*/ 506 w 2153"/>
              <a:gd name="T19" fmla="*/ 568 h 1321"/>
              <a:gd name="T20" fmla="*/ 202 w 2153"/>
              <a:gd name="T21" fmla="*/ 459 h 1321"/>
              <a:gd name="T22" fmla="*/ 132 w 2153"/>
              <a:gd name="T23" fmla="*/ 576 h 1321"/>
              <a:gd name="T24" fmla="*/ 365 w 2153"/>
              <a:gd name="T25" fmla="*/ 778 h 1321"/>
              <a:gd name="T26" fmla="*/ 327 w 2153"/>
              <a:gd name="T27" fmla="*/ 933 h 1321"/>
              <a:gd name="T28" fmla="*/ 7 w 2153"/>
              <a:gd name="T29" fmla="*/ 956 h 1321"/>
              <a:gd name="T30" fmla="*/ 0 w 2153"/>
              <a:gd name="T31" fmla="*/ 1128 h 1321"/>
              <a:gd name="T32" fmla="*/ 327 w 2153"/>
              <a:gd name="T33" fmla="*/ 1174 h 1321"/>
              <a:gd name="T34" fmla="*/ 358 w 2153"/>
              <a:gd name="T35" fmla="*/ 1321 h 1321"/>
              <a:gd name="T36" fmla="*/ 1804 w 2153"/>
              <a:gd name="T37" fmla="*/ 1321 h 1321"/>
              <a:gd name="T38" fmla="*/ 1835 w 2153"/>
              <a:gd name="T39" fmla="*/ 1158 h 1321"/>
              <a:gd name="T40" fmla="*/ 2153 w 2153"/>
              <a:gd name="T41" fmla="*/ 1128 h 1321"/>
              <a:gd name="T42" fmla="*/ 2146 w 2153"/>
              <a:gd name="T43" fmla="*/ 964 h 1321"/>
              <a:gd name="T44" fmla="*/ 1827 w 2153"/>
              <a:gd name="T45" fmla="*/ 917 h 1321"/>
              <a:gd name="T46" fmla="*/ 1795 w 2153"/>
              <a:gd name="T47" fmla="*/ 793 h 1321"/>
              <a:gd name="T48" fmla="*/ 2052 w 2153"/>
              <a:gd name="T49" fmla="*/ 615 h 1321"/>
              <a:gd name="T50" fmla="*/ 1967 w 2153"/>
              <a:gd name="T51" fmla="*/ 467 h 1321"/>
              <a:gd name="T52" fmla="*/ 1679 w 2153"/>
              <a:gd name="T53" fmla="*/ 583 h 1321"/>
              <a:gd name="T54" fmla="*/ 1586 w 2153"/>
              <a:gd name="T55" fmla="*/ 490 h 1321"/>
              <a:gd name="T56" fmla="*/ 1733 w 2153"/>
              <a:gd name="T57" fmla="*/ 218 h 1321"/>
              <a:gd name="T58" fmla="*/ 1593 w 2153"/>
              <a:gd name="T59" fmla="*/ 132 h 1321"/>
              <a:gd name="T60" fmla="*/ 1368 w 2153"/>
              <a:gd name="T61" fmla="*/ 358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00FF00"/>
              </a:buClr>
              <a:buSzPct val="75000"/>
              <a:buFont typeface="Wingdings" pitchFamily="2" charset="2"/>
              <a:buChar char="•"/>
            </a:pPr>
            <a:endParaRPr kumimoji="1" lang="zh-CN" altLang="en-US" sz="2100" b="1" smtClean="0">
              <a:solidFill>
                <a:srgbClr val="FFFF00"/>
              </a:solidFill>
            </a:endParaRPr>
          </a:p>
        </p:txBody>
      </p:sp>
      <p:sp>
        <p:nvSpPr>
          <p:cNvPr id="22567" name="Freeform 39"/>
          <p:cNvSpPr>
            <a:spLocks/>
          </p:cNvSpPr>
          <p:nvPr userDrawn="1"/>
        </p:nvSpPr>
        <p:spPr bwMode="hidden">
          <a:xfrm rot="-205103">
            <a:off x="7786688" y="1511300"/>
            <a:ext cx="1487487" cy="1101725"/>
          </a:xfrm>
          <a:custGeom>
            <a:avLst/>
            <a:gdLst>
              <a:gd name="T0" fmla="*/ 1469 w 2312"/>
              <a:gd name="T1" fmla="*/ 384 h 2313"/>
              <a:gd name="T2" fmla="*/ 1285 w 2312"/>
              <a:gd name="T3" fmla="*/ 342 h 2313"/>
              <a:gd name="T4" fmla="*/ 1260 w 2312"/>
              <a:gd name="T5" fmla="*/ 0 h 2313"/>
              <a:gd name="T6" fmla="*/ 1035 w 2312"/>
              <a:gd name="T7" fmla="*/ 17 h 2313"/>
              <a:gd name="T8" fmla="*/ 1018 w 2312"/>
              <a:gd name="T9" fmla="*/ 342 h 2313"/>
              <a:gd name="T10" fmla="*/ 868 w 2312"/>
              <a:gd name="T11" fmla="*/ 393 h 2313"/>
              <a:gd name="T12" fmla="*/ 651 w 2312"/>
              <a:gd name="T13" fmla="*/ 117 h 2313"/>
              <a:gd name="T14" fmla="*/ 501 w 2312"/>
              <a:gd name="T15" fmla="*/ 201 h 2313"/>
              <a:gd name="T16" fmla="*/ 643 w 2312"/>
              <a:gd name="T17" fmla="*/ 509 h 2313"/>
              <a:gd name="T18" fmla="*/ 543 w 2312"/>
              <a:gd name="T19" fmla="*/ 610 h 2313"/>
              <a:gd name="T20" fmla="*/ 217 w 2312"/>
              <a:gd name="T21" fmla="*/ 493 h 2313"/>
              <a:gd name="T22" fmla="*/ 142 w 2312"/>
              <a:gd name="T23" fmla="*/ 618 h 2313"/>
              <a:gd name="T24" fmla="*/ 392 w 2312"/>
              <a:gd name="T25" fmla="*/ 835 h 2313"/>
              <a:gd name="T26" fmla="*/ 351 w 2312"/>
              <a:gd name="T27" fmla="*/ 1002 h 2313"/>
              <a:gd name="T28" fmla="*/ 8 w 2312"/>
              <a:gd name="T29" fmla="*/ 1027 h 2313"/>
              <a:gd name="T30" fmla="*/ 0 w 2312"/>
              <a:gd name="T31" fmla="*/ 1211 h 2313"/>
              <a:gd name="T32" fmla="*/ 351 w 2312"/>
              <a:gd name="T33" fmla="*/ 1261 h 2313"/>
              <a:gd name="T34" fmla="*/ 384 w 2312"/>
              <a:gd name="T35" fmla="*/ 1419 h 2313"/>
              <a:gd name="T36" fmla="*/ 125 w 2312"/>
              <a:gd name="T37" fmla="*/ 1653 h 2313"/>
              <a:gd name="T38" fmla="*/ 217 w 2312"/>
              <a:gd name="T39" fmla="*/ 1795 h 2313"/>
              <a:gd name="T40" fmla="*/ 509 w 2312"/>
              <a:gd name="T41" fmla="*/ 1661 h 2313"/>
              <a:gd name="T42" fmla="*/ 618 w 2312"/>
              <a:gd name="T43" fmla="*/ 1770 h 2313"/>
              <a:gd name="T44" fmla="*/ 467 w 2312"/>
              <a:gd name="T45" fmla="*/ 2045 h 2313"/>
              <a:gd name="T46" fmla="*/ 609 w 2312"/>
              <a:gd name="T47" fmla="*/ 2162 h 2313"/>
              <a:gd name="T48" fmla="*/ 868 w 2312"/>
              <a:gd name="T49" fmla="*/ 1912 h 2313"/>
              <a:gd name="T50" fmla="*/ 1018 w 2312"/>
              <a:gd name="T51" fmla="*/ 1962 h 2313"/>
              <a:gd name="T52" fmla="*/ 1052 w 2312"/>
              <a:gd name="T53" fmla="*/ 2304 h 2313"/>
              <a:gd name="T54" fmla="*/ 1277 w 2312"/>
              <a:gd name="T55" fmla="*/ 2313 h 2313"/>
              <a:gd name="T56" fmla="*/ 1302 w 2312"/>
              <a:gd name="T57" fmla="*/ 1954 h 2313"/>
              <a:gd name="T58" fmla="*/ 1494 w 2312"/>
              <a:gd name="T59" fmla="*/ 1904 h 2313"/>
              <a:gd name="T60" fmla="*/ 1720 w 2312"/>
              <a:gd name="T61" fmla="*/ 2154 h 2313"/>
              <a:gd name="T62" fmla="*/ 1870 w 2312"/>
              <a:gd name="T63" fmla="*/ 2062 h 2313"/>
              <a:gd name="T64" fmla="*/ 1720 w 2312"/>
              <a:gd name="T65" fmla="*/ 1762 h 2313"/>
              <a:gd name="T66" fmla="*/ 1820 w 2312"/>
              <a:gd name="T67" fmla="*/ 1636 h 2313"/>
              <a:gd name="T68" fmla="*/ 2120 w 2312"/>
              <a:gd name="T69" fmla="*/ 1778 h 2313"/>
              <a:gd name="T70" fmla="*/ 2212 w 2312"/>
              <a:gd name="T71" fmla="*/ 1620 h 2313"/>
              <a:gd name="T72" fmla="*/ 1937 w 2312"/>
              <a:gd name="T73" fmla="*/ 1419 h 2313"/>
              <a:gd name="T74" fmla="*/ 1970 w 2312"/>
              <a:gd name="T75" fmla="*/ 1244 h 2313"/>
              <a:gd name="T76" fmla="*/ 2312 w 2312"/>
              <a:gd name="T77" fmla="*/ 1211 h 2313"/>
              <a:gd name="T78" fmla="*/ 2304 w 2312"/>
              <a:gd name="T79" fmla="*/ 1035 h 2313"/>
              <a:gd name="T80" fmla="*/ 1962 w 2312"/>
              <a:gd name="T81" fmla="*/ 985 h 2313"/>
              <a:gd name="T82" fmla="*/ 1928 w 2312"/>
              <a:gd name="T83" fmla="*/ 852 h 2313"/>
              <a:gd name="T84" fmla="*/ 2204 w 2312"/>
              <a:gd name="T85" fmla="*/ 660 h 2313"/>
              <a:gd name="T86" fmla="*/ 2112 w 2312"/>
              <a:gd name="T87" fmla="*/ 501 h 2313"/>
              <a:gd name="T88" fmla="*/ 1803 w 2312"/>
              <a:gd name="T89" fmla="*/ 626 h 2313"/>
              <a:gd name="T90" fmla="*/ 1703 w 2312"/>
              <a:gd name="T91" fmla="*/ 526 h 2313"/>
              <a:gd name="T92" fmla="*/ 1861 w 2312"/>
              <a:gd name="T93" fmla="*/ 234 h 2313"/>
              <a:gd name="T94" fmla="*/ 1711 w 2312"/>
              <a:gd name="T95" fmla="*/ 142 h 2313"/>
              <a:gd name="T96" fmla="*/ 1469 w 2312"/>
              <a:gd name="T97" fmla="*/ 384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rgbClr val="3366FF"/>
              </a:gs>
              <a:gs pos="100000">
                <a:srgbClr val="0000CC"/>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00FF00"/>
              </a:buClr>
              <a:buSzPct val="75000"/>
              <a:buFont typeface="Wingdings" pitchFamily="2" charset="2"/>
              <a:buChar char="•"/>
            </a:pPr>
            <a:endParaRPr kumimoji="1" lang="zh-CN" altLang="en-US" sz="2100" b="1" smtClean="0">
              <a:solidFill>
                <a:srgbClr val="FFFF00"/>
              </a:solidFill>
            </a:endParaRPr>
          </a:p>
        </p:txBody>
      </p:sp>
      <p:sp>
        <p:nvSpPr>
          <p:cNvPr id="22565" name="Freeform 37"/>
          <p:cNvSpPr>
            <a:spLocks/>
          </p:cNvSpPr>
          <p:nvPr userDrawn="1"/>
        </p:nvSpPr>
        <p:spPr bwMode="hidden">
          <a:xfrm rot="-10815455">
            <a:off x="7586663" y="46038"/>
            <a:ext cx="1557337" cy="1736725"/>
          </a:xfrm>
          <a:custGeom>
            <a:avLst/>
            <a:gdLst>
              <a:gd name="T0" fmla="*/ 808 w 1429"/>
              <a:gd name="T1" fmla="*/ 283 h 1707"/>
              <a:gd name="T2" fmla="*/ 673 w 1429"/>
              <a:gd name="T3" fmla="*/ 252 h 1707"/>
              <a:gd name="T4" fmla="*/ 654 w 1429"/>
              <a:gd name="T5" fmla="*/ 0 h 1707"/>
              <a:gd name="T6" fmla="*/ 488 w 1429"/>
              <a:gd name="T7" fmla="*/ 13 h 1707"/>
              <a:gd name="T8" fmla="*/ 476 w 1429"/>
              <a:gd name="T9" fmla="*/ 252 h 1707"/>
              <a:gd name="T10" fmla="*/ 365 w 1429"/>
              <a:gd name="T11" fmla="*/ 290 h 1707"/>
              <a:gd name="T12" fmla="*/ 206 w 1429"/>
              <a:gd name="T13" fmla="*/ 86 h 1707"/>
              <a:gd name="T14" fmla="*/ 95 w 1429"/>
              <a:gd name="T15" fmla="*/ 148 h 1707"/>
              <a:gd name="T16" fmla="*/ 200 w 1429"/>
              <a:gd name="T17" fmla="*/ 376 h 1707"/>
              <a:gd name="T18" fmla="*/ 126 w 1429"/>
              <a:gd name="T19" fmla="*/ 450 h 1707"/>
              <a:gd name="T20" fmla="*/ 0 w 1429"/>
              <a:gd name="T21" fmla="*/ 423 h 1707"/>
              <a:gd name="T22" fmla="*/ 0 w 1429"/>
              <a:gd name="T23" fmla="*/ 1273 h 1707"/>
              <a:gd name="T24" fmla="*/ 101 w 1429"/>
              <a:gd name="T25" fmla="*/ 1226 h 1707"/>
              <a:gd name="T26" fmla="*/ 181 w 1429"/>
              <a:gd name="T27" fmla="*/ 1306 h 1707"/>
              <a:gd name="T28" fmla="*/ 70 w 1429"/>
              <a:gd name="T29" fmla="*/ 1509 h 1707"/>
              <a:gd name="T30" fmla="*/ 175 w 1429"/>
              <a:gd name="T31" fmla="*/ 1596 h 1707"/>
              <a:gd name="T32" fmla="*/ 365 w 1429"/>
              <a:gd name="T33" fmla="*/ 1411 h 1707"/>
              <a:gd name="T34" fmla="*/ 476 w 1429"/>
              <a:gd name="T35" fmla="*/ 1448 h 1707"/>
              <a:gd name="T36" fmla="*/ 501 w 1429"/>
              <a:gd name="T37" fmla="*/ 1700 h 1707"/>
              <a:gd name="T38" fmla="*/ 667 w 1429"/>
              <a:gd name="T39" fmla="*/ 1707 h 1707"/>
              <a:gd name="T40" fmla="*/ 685 w 1429"/>
              <a:gd name="T41" fmla="*/ 1442 h 1707"/>
              <a:gd name="T42" fmla="*/ 826 w 1429"/>
              <a:gd name="T43" fmla="*/ 1405 h 1707"/>
              <a:gd name="T44" fmla="*/ 993 w 1429"/>
              <a:gd name="T45" fmla="*/ 1590 h 1707"/>
              <a:gd name="T46" fmla="*/ 1103 w 1429"/>
              <a:gd name="T47" fmla="*/ 1522 h 1707"/>
              <a:gd name="T48" fmla="*/ 993 w 1429"/>
              <a:gd name="T49" fmla="*/ 1300 h 1707"/>
              <a:gd name="T50" fmla="*/ 1067 w 1429"/>
              <a:gd name="T51" fmla="*/ 1207 h 1707"/>
              <a:gd name="T52" fmla="*/ 1288 w 1429"/>
              <a:gd name="T53" fmla="*/ 1312 h 1707"/>
              <a:gd name="T54" fmla="*/ 1355 w 1429"/>
              <a:gd name="T55" fmla="*/ 1196 h 1707"/>
              <a:gd name="T56" fmla="*/ 1153 w 1429"/>
              <a:gd name="T57" fmla="*/ 1047 h 1707"/>
              <a:gd name="T58" fmla="*/ 1177 w 1429"/>
              <a:gd name="T59" fmla="*/ 918 h 1707"/>
              <a:gd name="T60" fmla="*/ 1429 w 1429"/>
              <a:gd name="T61" fmla="*/ 894 h 1707"/>
              <a:gd name="T62" fmla="*/ 1423 w 1429"/>
              <a:gd name="T63" fmla="*/ 764 h 1707"/>
              <a:gd name="T64" fmla="*/ 1171 w 1429"/>
              <a:gd name="T65" fmla="*/ 727 h 1707"/>
              <a:gd name="T66" fmla="*/ 1146 w 1429"/>
              <a:gd name="T67" fmla="*/ 629 h 1707"/>
              <a:gd name="T68" fmla="*/ 1349 w 1429"/>
              <a:gd name="T69" fmla="*/ 487 h 1707"/>
              <a:gd name="T70" fmla="*/ 1282 w 1429"/>
              <a:gd name="T71" fmla="*/ 370 h 1707"/>
              <a:gd name="T72" fmla="*/ 1054 w 1429"/>
              <a:gd name="T73" fmla="*/ 462 h 1707"/>
              <a:gd name="T74" fmla="*/ 980 w 1429"/>
              <a:gd name="T75" fmla="*/ 388 h 1707"/>
              <a:gd name="T76" fmla="*/ 1097 w 1429"/>
              <a:gd name="T77" fmla="*/ 173 h 1707"/>
              <a:gd name="T78" fmla="*/ 986 w 1429"/>
              <a:gd name="T79" fmla="*/ 105 h 1707"/>
              <a:gd name="T80" fmla="*/ 808 w 1429"/>
              <a:gd name="T81" fmla="*/ 283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90000"/>
              </a:lnSpc>
              <a:spcBef>
                <a:spcPct val="20000"/>
              </a:spcBef>
              <a:spcAft>
                <a:spcPct val="0"/>
              </a:spcAft>
              <a:buClr>
                <a:srgbClr val="00FF00"/>
              </a:buClr>
              <a:buSzPct val="75000"/>
              <a:buFont typeface="Wingdings" pitchFamily="2" charset="2"/>
              <a:buChar char="•"/>
            </a:pPr>
            <a:endParaRPr kumimoji="1" lang="zh-CN" altLang="en-US" sz="2100" b="1" smtClean="0">
              <a:solidFill>
                <a:srgbClr val="FFFF00"/>
              </a:solidFill>
            </a:endParaRPr>
          </a:p>
        </p:txBody>
      </p:sp>
      <p:sp>
        <p:nvSpPr>
          <p:cNvPr id="22533" name="Rectangle 5"/>
          <p:cNvSpPr>
            <a:spLocks noGrp="1" noChangeArrowheads="1"/>
          </p:cNvSpPr>
          <p:nvPr>
            <p:ph type="title"/>
          </p:nvPr>
        </p:nvSpPr>
        <p:spPr bwMode="auto">
          <a:xfrm>
            <a:off x="793750" y="495300"/>
            <a:ext cx="8080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6000" tIns="46038" rIns="36000" bIns="46038" numCol="1" anchor="ctr" anchorCtr="0" compatLnSpc="1">
            <a:prstTxWarp prst="textNoShape">
              <a:avLst/>
            </a:prstTxWarp>
            <a:spAutoFit/>
          </a:bodyPr>
          <a:lstStyle/>
          <a:p>
            <a:pPr lvl="0"/>
            <a:r>
              <a:rPr lang="zh-CN" altLang="en-US" smtClean="0"/>
              <a:t>单击此处编辑母版样式</a:t>
            </a:r>
          </a:p>
        </p:txBody>
      </p:sp>
      <p:sp>
        <p:nvSpPr>
          <p:cNvPr id="22534" name="Rectangle 6"/>
          <p:cNvSpPr>
            <a:spLocks noGrp="1" noChangeArrowheads="1"/>
          </p:cNvSpPr>
          <p:nvPr>
            <p:ph type="body" idx="1"/>
          </p:nvPr>
        </p:nvSpPr>
        <p:spPr bwMode="auto">
          <a:xfrm>
            <a:off x="444500" y="1511300"/>
            <a:ext cx="8277225"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6000" tIns="36000" rIns="36000" bIns="36000" numCol="1" anchor="t" anchorCtr="0" compatLnSpc="1">
            <a:prstTxWarp prst="textNoShape">
              <a:avLst/>
            </a:prstTxWarp>
            <a:spAutoFit/>
          </a:bodyPr>
          <a:lstStyle/>
          <a:p>
            <a:pPr lvl="0"/>
            <a:r>
              <a:rPr lang="zh-CN" altLang="en-US" smtClean="0"/>
              <a:t>单击此处编辑幻灯片母版样式</a:t>
            </a:r>
          </a:p>
          <a:p>
            <a:pPr lvl="1"/>
            <a:r>
              <a:rPr lang="zh-CN" altLang="en-US" smtClean="0"/>
              <a:t>第二层</a:t>
            </a:r>
          </a:p>
        </p:txBody>
      </p:sp>
      <p:sp>
        <p:nvSpPr>
          <p:cNvPr id="22536" name="Rectangle 8"/>
          <p:cNvSpPr>
            <a:spLocks noGrp="1" noChangeArrowheads="1"/>
          </p:cNvSpPr>
          <p:nvPr>
            <p:ph type="ftr" sz="quarter" idx="3"/>
          </p:nvPr>
        </p:nvSpPr>
        <p:spPr bwMode="auto">
          <a:xfrm>
            <a:off x="682625" y="6365875"/>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nSpc>
                <a:spcPct val="100000"/>
              </a:lnSpc>
              <a:spcBef>
                <a:spcPct val="0"/>
              </a:spcBef>
              <a:buClrTx/>
              <a:buSzTx/>
              <a:buFontTx/>
              <a:buNone/>
              <a:defRPr sz="1400" b="0">
                <a:solidFill>
                  <a:schemeClr val="tx1"/>
                </a:solidFill>
              </a:defRPr>
            </a:lvl1pPr>
          </a:lstStyle>
          <a:p>
            <a:pPr fontAlgn="base">
              <a:spcAft>
                <a:spcPct val="0"/>
              </a:spcAft>
            </a:pPr>
            <a:endParaRPr kumimoji="1" lang="en-US" altLang="zh-CN" smtClean="0">
              <a:solidFill>
                <a:srgbClr val="000000"/>
              </a:solidFill>
            </a:endParaRPr>
          </a:p>
        </p:txBody>
      </p:sp>
      <p:sp>
        <p:nvSpPr>
          <p:cNvPr id="22537" name="Rectangle 9"/>
          <p:cNvSpPr>
            <a:spLocks noGrp="1" noChangeArrowheads="1"/>
          </p:cNvSpPr>
          <p:nvPr>
            <p:ph type="sldNum" sz="quarter" idx="4"/>
          </p:nvPr>
        </p:nvSpPr>
        <p:spPr bwMode="auto">
          <a:xfrm>
            <a:off x="0" y="644207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0" rIns="92075" bIns="0" numCol="1" anchor="b" anchorCtr="0" compatLnSpc="1">
            <a:prstTxWarp prst="textNoShape">
              <a:avLst/>
            </a:prstTxWarp>
          </a:bodyPr>
          <a:lstStyle>
            <a:lvl2pPr lvl="1" algn="r">
              <a:lnSpc>
                <a:spcPct val="100000"/>
              </a:lnSpc>
              <a:spcBef>
                <a:spcPct val="0"/>
              </a:spcBef>
              <a:buClrTx/>
              <a:buSzTx/>
              <a:buFontTx/>
              <a:buNone/>
              <a:defRPr sz="1400" b="0">
                <a:solidFill>
                  <a:schemeClr val="bg2"/>
                </a:solidFill>
                <a:latin typeface="Arial" charset="0"/>
              </a:defRPr>
            </a:lvl2pPr>
          </a:lstStyle>
          <a:p>
            <a:pPr lvl="1" fontAlgn="base">
              <a:spcAft>
                <a:spcPct val="0"/>
              </a:spcAft>
            </a:pPr>
            <a:r>
              <a:rPr kumimoji="1" lang="zh-CN" altLang="en-US" smtClean="0">
                <a:solidFill>
                  <a:srgbClr val="CCECFF"/>
                </a:solidFill>
              </a:rPr>
              <a:t>第 </a:t>
            </a:r>
            <a:fld id="{743D54B1-9D0E-408D-8278-591978366D8C}" type="slidenum">
              <a:rPr kumimoji="1" lang="zh-CN" altLang="en-US" smtClean="0">
                <a:solidFill>
                  <a:srgbClr val="CCECFF"/>
                </a:solidFill>
              </a:rPr>
              <a:pPr lvl="1" fontAlgn="base">
                <a:spcAft>
                  <a:spcPct val="0"/>
                </a:spcAft>
              </a:pPr>
              <a:t>‹#›</a:t>
            </a:fld>
            <a:r>
              <a:rPr kumimoji="1" lang="zh-CN" altLang="en-US" smtClean="0">
                <a:solidFill>
                  <a:srgbClr val="CCECFF"/>
                </a:solidFill>
              </a:rPr>
              <a:t> 页</a:t>
            </a:r>
            <a:endParaRPr kumimoji="1" lang="zh-CN" altLang="en-US" smtClean="0">
              <a:solidFill>
                <a:srgbClr val="CCECFF"/>
              </a:solidFill>
              <a:latin typeface="Times New Roman"/>
            </a:endParaRPr>
          </a:p>
        </p:txBody>
      </p:sp>
      <p:grpSp>
        <p:nvGrpSpPr>
          <p:cNvPr id="22557" name="Group 29"/>
          <p:cNvGrpSpPr>
            <a:grpSpLocks/>
          </p:cNvGrpSpPr>
          <p:nvPr userDrawn="1"/>
        </p:nvGrpSpPr>
        <p:grpSpPr bwMode="auto">
          <a:xfrm>
            <a:off x="80963" y="687388"/>
            <a:ext cx="8226425" cy="682625"/>
            <a:chOff x="192" y="336"/>
            <a:chExt cx="5182" cy="663"/>
          </a:xfrm>
        </p:grpSpPr>
        <p:sp>
          <p:nvSpPr>
            <p:cNvPr id="22558" name="Rectangle 30"/>
            <p:cNvSpPr>
              <a:spLocks noChangeArrowheads="1"/>
            </p:cNvSpPr>
            <p:nvPr userDrawn="1"/>
          </p:nvSpPr>
          <p:spPr bwMode="gray">
            <a:xfrm>
              <a:off x="480" y="336"/>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smtClean="0">
                <a:solidFill>
                  <a:srgbClr val="000000"/>
                </a:solidFill>
                <a:latin typeface="Tahoma" pitchFamily="34" charset="0"/>
              </a:endParaRPr>
            </a:p>
          </p:txBody>
        </p:sp>
        <p:sp>
          <p:nvSpPr>
            <p:cNvPr id="22559" name="Rectangle 31"/>
            <p:cNvSpPr>
              <a:spLocks noChangeArrowheads="1"/>
            </p:cNvSpPr>
            <p:nvPr userDrawn="1"/>
          </p:nvSpPr>
          <p:spPr bwMode="gray">
            <a:xfrm>
              <a:off x="192" y="796"/>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smtClean="0">
                <a:solidFill>
                  <a:srgbClr val="000000"/>
                </a:solidFill>
                <a:latin typeface="Tahoma" pitchFamily="34" charset="0"/>
              </a:endParaRPr>
            </a:p>
          </p:txBody>
        </p:sp>
      </p:grpSp>
    </p:spTree>
    <p:extLst>
      <p:ext uri="{BB962C8B-B14F-4D97-AF65-F5344CB8AC3E}">
        <p14:creationId xmlns:p14="http://schemas.microsoft.com/office/powerpoint/2010/main" val="399353979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2534">
                                            <p:txEl>
                                              <p:pRg st="0" end="0"/>
                                            </p:txEl>
                                          </p:spTgt>
                                        </p:tgtEl>
                                        <p:attrNameLst>
                                          <p:attrName>style.visibility</p:attrName>
                                        </p:attrNameLst>
                                      </p:cBhvr>
                                      <p:to>
                                        <p:strVal val="visible"/>
                                      </p:to>
                                    </p:set>
                                    <p:anim to="" calcmode="lin" valueType="num">
                                      <p:cBhvr>
                                        <p:cTn id="7" dur="1" fill="hold"/>
                                        <p:tgtEl>
                                          <p:spTgt spid="22534">
                                            <p:txEl>
                                              <p:pRg st="0" end="0"/>
                                            </p:txEl>
                                          </p:spTgt>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14" name="camera.wav"/>
                                        </p:tgtEl>
                                      </p:cMediaNode>
                                    </p:audio>
                                  </p:subTnLst>
                                </p:cTn>
                              </p:par>
                              <p:par>
                                <p:cTn id="8" presetID="24" presetClass="entr" presetSubtype="0" fill="hold" grpId="0" nodeType="withEffect">
                                  <p:stCondLst>
                                    <p:cond delay="0"/>
                                  </p:stCondLst>
                                  <p:childTnLst>
                                    <p:set>
                                      <p:cBhvr>
                                        <p:cTn id="9" dur="1" fill="hold">
                                          <p:stCondLst>
                                            <p:cond delay="499"/>
                                          </p:stCondLst>
                                        </p:cTn>
                                        <p:tgtEl>
                                          <p:spTgt spid="22534">
                                            <p:txEl>
                                              <p:pRg st="1" end="1"/>
                                            </p:txEl>
                                          </p:spTgt>
                                        </p:tgtEl>
                                        <p:attrNameLst>
                                          <p:attrName>style.visibility</p:attrName>
                                        </p:attrNameLst>
                                      </p:cBhvr>
                                      <p:to>
                                        <p:strVal val="visible"/>
                                      </p:to>
                                    </p:set>
                                    <p:anim to="" calcmode="lin" valueType="num">
                                      <p:cBhvr>
                                        <p:cTn id="10" dur="1" fill="hold"/>
                                        <p:tgtEl>
                                          <p:spTgt spid="22534">
                                            <p:txEl>
                                              <p:pRg st="1" end="1"/>
                                            </p:txEl>
                                          </p:spTgt>
                                        </p:tgtEl>
                                        <p:attrNameLst>
                                          <p:attrName/>
                                        </p:attrNameLst>
                                      </p:cBhvr>
                                    </p:anim>
                                  </p:childTnLst>
                                  <p:subTnLst>
                                    <p:audio>
                                      <p:cMediaNode>
                                        <p:cTn display="0" masterRel="sameClick">
                                          <p:stCondLst>
                                            <p:cond evt="begin" delay="0">
                                              <p:tn val="8"/>
                                            </p:cond>
                                          </p:stCondLst>
                                          <p:endCondLst>
                                            <p:cond evt="onStopAudio" delay="0">
                                              <p:tgtEl>
                                                <p:sldTgt/>
                                              </p:tgtEl>
                                            </p:cond>
                                          </p:endCondLst>
                                        </p:cTn>
                                        <p:tgtEl>
                                          <p:sndTgt r:embed="rId1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autoUpdateAnimBg="0">
        <p:tmplLst>
          <p:tmpl lvl="1">
            <p:tnLst>
              <p:par>
                <p:cTn presetID="24" presetClass="entr" presetSubtype="0" fill="hold" nodeType="clickEffect">
                  <p:stCondLst>
                    <p:cond delay="0"/>
                  </p:stCondLst>
                  <p:childTnLst>
                    <p:set>
                      <p:cBhvr>
                        <p:cTn dur="1" fill="hold">
                          <p:stCondLst>
                            <p:cond delay="499"/>
                          </p:stCondLst>
                        </p:cTn>
                        <p:tgtEl>
                          <p:spTgt spid="22534"/>
                        </p:tgtEl>
                        <p:attrNameLst>
                          <p:attrName>style.visibility</p:attrName>
                        </p:attrNameLst>
                      </p:cBhvr>
                      <p:to>
                        <p:strVal val="visible"/>
                      </p:to>
                    </p:set>
                    <p:anim to="" calcmode="lin" valueType="num">
                      <p:cBhvr>
                        <p:cTn dur="1" fill="hold"/>
                        <p:tgtEl>
                          <p:spTgt spid="22534"/>
                        </p:tgtEl>
                        <p:attrNameLst>
                          <p:attrName/>
                        </p:attrNameLst>
                      </p:cBhvr>
                    </p:anim>
                  </p:childTnLst>
                  <p:subTnLst>
                    <p:audio>
                      <p:cMediaNode>
                        <p:cTn display="0" masterRel="sameClick">
                          <p:stCondLst>
                            <p:cond delay="0"/>
                          </p:stCondLst>
                          <p:endCondLst>
                            <p:cond evt="onStopAudio" delay="0">
                              <p:tgtEl>
                                <p:sldTgt/>
                              </p:tgtEl>
                            </p:cond>
                          </p:endCondLst>
                        </p:cTn>
                        <p:tgtEl>
                          <p:sndTgt r:embed="rId14" name="camera.wav"/>
                        </p:tgtEl>
                      </p:cMediaNode>
                    </p:audio>
                  </p:subTnLst>
                </p:cTn>
              </p:par>
            </p:tnLst>
          </p:tmpl>
          <p:tmpl lvl="2">
            <p:tnLst>
              <p:par>
                <p:cTn presetID="24" presetClass="entr" presetSubtype="0" fill="hold" nodeType="withEffect">
                  <p:stCondLst>
                    <p:cond delay="0"/>
                  </p:stCondLst>
                  <p:childTnLst>
                    <p:set>
                      <p:cBhvr>
                        <p:cTn dur="1" fill="hold">
                          <p:stCondLst>
                            <p:cond delay="499"/>
                          </p:stCondLst>
                        </p:cTn>
                        <p:tgtEl>
                          <p:spTgt spid="22534"/>
                        </p:tgtEl>
                        <p:attrNameLst>
                          <p:attrName>style.visibility</p:attrName>
                        </p:attrNameLst>
                      </p:cBhvr>
                      <p:to>
                        <p:strVal val="visible"/>
                      </p:to>
                    </p:set>
                    <p:anim to="" calcmode="lin" valueType="num">
                      <p:cBhvr>
                        <p:cTn dur="1" fill="hold"/>
                        <p:tgtEl>
                          <p:spTgt spid="22534"/>
                        </p:tgtEl>
                        <p:attrNameLst>
                          <p:attrName/>
                        </p:attrNameLst>
                      </p:cBhvr>
                    </p:anim>
                  </p:childTnLst>
                  <p:subTnLst>
                    <p:audio>
                      <p:cMediaNode>
                        <p:cTn display="0" masterRel="sameClick">
                          <p:stCondLst>
                            <p:cond delay="0"/>
                          </p:stCondLst>
                          <p:endCondLst>
                            <p:cond evt="onStopAudio" delay="0">
                              <p:tgtEl>
                                <p:sldTgt/>
                              </p:tgtEl>
                            </p:cond>
                          </p:endCondLst>
                        </p:cTn>
                        <p:tgtEl>
                          <p:sndTgt r:embed="rId14" name="camera.wav"/>
                        </p:tgtEl>
                      </p:cMediaNode>
                    </p:audio>
                  </p:subTnLst>
                </p:cTn>
              </p:par>
            </p:tnLst>
          </p:tmpl>
        </p:tmplLst>
      </p:bldP>
    </p:bldLst>
  </p:timing>
  <p:hf hdr="0" ftr="0" dt="0"/>
  <p:txStyles>
    <p:titleStyle>
      <a:lvl1pPr algn="l" rtl="0" fontAlgn="base">
        <a:spcBef>
          <a:spcPct val="0"/>
        </a:spcBef>
        <a:spcAft>
          <a:spcPct val="0"/>
        </a:spcAft>
        <a:defRPr kumimoji="1" sz="3200" b="1">
          <a:solidFill>
            <a:srgbClr val="66FF66"/>
          </a:solidFill>
          <a:latin typeface="+mj-lt"/>
          <a:ea typeface="+mj-ea"/>
          <a:cs typeface="+mj-cs"/>
        </a:defRPr>
      </a:lvl1pPr>
      <a:lvl2pPr algn="l" rtl="0" fontAlgn="base">
        <a:spcBef>
          <a:spcPct val="0"/>
        </a:spcBef>
        <a:spcAft>
          <a:spcPct val="0"/>
        </a:spcAft>
        <a:defRPr kumimoji="1" sz="3200" b="1">
          <a:solidFill>
            <a:srgbClr val="66FF66"/>
          </a:solidFill>
          <a:latin typeface="楷体_GB2312" pitchFamily="49" charset="-122"/>
          <a:ea typeface="楷体_GB2312" pitchFamily="49" charset="-122"/>
        </a:defRPr>
      </a:lvl2pPr>
      <a:lvl3pPr algn="l" rtl="0" fontAlgn="base">
        <a:spcBef>
          <a:spcPct val="0"/>
        </a:spcBef>
        <a:spcAft>
          <a:spcPct val="0"/>
        </a:spcAft>
        <a:defRPr kumimoji="1" sz="3200" b="1">
          <a:solidFill>
            <a:srgbClr val="66FF66"/>
          </a:solidFill>
          <a:latin typeface="楷体_GB2312" pitchFamily="49" charset="-122"/>
          <a:ea typeface="楷体_GB2312" pitchFamily="49" charset="-122"/>
        </a:defRPr>
      </a:lvl3pPr>
      <a:lvl4pPr algn="l" rtl="0" fontAlgn="base">
        <a:spcBef>
          <a:spcPct val="0"/>
        </a:spcBef>
        <a:spcAft>
          <a:spcPct val="0"/>
        </a:spcAft>
        <a:defRPr kumimoji="1" sz="3200" b="1">
          <a:solidFill>
            <a:srgbClr val="66FF66"/>
          </a:solidFill>
          <a:latin typeface="楷体_GB2312" pitchFamily="49" charset="-122"/>
          <a:ea typeface="楷体_GB2312" pitchFamily="49" charset="-122"/>
        </a:defRPr>
      </a:lvl4pPr>
      <a:lvl5pPr algn="l" rtl="0" fontAlgn="base">
        <a:spcBef>
          <a:spcPct val="0"/>
        </a:spcBef>
        <a:spcAft>
          <a:spcPct val="0"/>
        </a:spcAft>
        <a:defRPr kumimoji="1" sz="3200" b="1">
          <a:solidFill>
            <a:srgbClr val="66FF66"/>
          </a:solidFill>
          <a:latin typeface="楷体_GB2312" pitchFamily="49" charset="-122"/>
          <a:ea typeface="楷体_GB2312" pitchFamily="49" charset="-122"/>
        </a:defRPr>
      </a:lvl5pPr>
      <a:lvl6pPr marL="457200" algn="l" rtl="0" fontAlgn="base">
        <a:spcBef>
          <a:spcPct val="0"/>
        </a:spcBef>
        <a:spcAft>
          <a:spcPct val="0"/>
        </a:spcAft>
        <a:defRPr kumimoji="1" sz="3200" b="1">
          <a:solidFill>
            <a:srgbClr val="66FF66"/>
          </a:solidFill>
          <a:latin typeface="楷体_GB2312" pitchFamily="49" charset="-122"/>
          <a:ea typeface="楷体_GB2312" pitchFamily="49" charset="-122"/>
        </a:defRPr>
      </a:lvl6pPr>
      <a:lvl7pPr marL="914400" algn="l" rtl="0" fontAlgn="base">
        <a:spcBef>
          <a:spcPct val="0"/>
        </a:spcBef>
        <a:spcAft>
          <a:spcPct val="0"/>
        </a:spcAft>
        <a:defRPr kumimoji="1" sz="3200" b="1">
          <a:solidFill>
            <a:srgbClr val="66FF66"/>
          </a:solidFill>
          <a:latin typeface="楷体_GB2312" pitchFamily="49" charset="-122"/>
          <a:ea typeface="楷体_GB2312" pitchFamily="49" charset="-122"/>
        </a:defRPr>
      </a:lvl7pPr>
      <a:lvl8pPr marL="1371600" algn="l" rtl="0" fontAlgn="base">
        <a:spcBef>
          <a:spcPct val="0"/>
        </a:spcBef>
        <a:spcAft>
          <a:spcPct val="0"/>
        </a:spcAft>
        <a:defRPr kumimoji="1" sz="3200" b="1">
          <a:solidFill>
            <a:srgbClr val="66FF66"/>
          </a:solidFill>
          <a:latin typeface="楷体_GB2312" pitchFamily="49" charset="-122"/>
          <a:ea typeface="楷体_GB2312" pitchFamily="49" charset="-122"/>
        </a:defRPr>
      </a:lvl8pPr>
      <a:lvl9pPr marL="1828800" algn="l" rtl="0" fontAlgn="base">
        <a:spcBef>
          <a:spcPct val="0"/>
        </a:spcBef>
        <a:spcAft>
          <a:spcPct val="0"/>
        </a:spcAft>
        <a:defRPr kumimoji="1" sz="3200" b="1">
          <a:solidFill>
            <a:srgbClr val="66FF66"/>
          </a:solidFill>
          <a:latin typeface="楷体_GB2312" pitchFamily="49" charset="-122"/>
          <a:ea typeface="楷体_GB2312" pitchFamily="49" charset="-122"/>
        </a:defRPr>
      </a:lvl9pPr>
    </p:titleStyle>
    <p:bodyStyle>
      <a:lvl1pPr marL="190500" indent="-190500" algn="l" rtl="0" fontAlgn="base">
        <a:spcBef>
          <a:spcPct val="10000"/>
        </a:spcBef>
        <a:spcAft>
          <a:spcPct val="0"/>
        </a:spcAft>
        <a:buClr>
          <a:srgbClr val="00FF00"/>
        </a:buClr>
        <a:buSzPct val="85000"/>
        <a:buFont typeface="Wingdings" pitchFamily="2" charset="2"/>
        <a:buChar char="v"/>
        <a:defRPr kumimoji="1" sz="2400" b="1">
          <a:solidFill>
            <a:srgbClr val="FFFF00"/>
          </a:solidFill>
          <a:latin typeface="+mn-lt"/>
          <a:ea typeface="+mn-ea"/>
          <a:cs typeface="+mn-cs"/>
        </a:defRPr>
      </a:lvl1pPr>
      <a:lvl2pPr marL="381000" algn="l" rtl="0" fontAlgn="base">
        <a:spcBef>
          <a:spcPct val="10000"/>
        </a:spcBef>
        <a:spcAft>
          <a:spcPct val="0"/>
        </a:spcAft>
        <a:buClr>
          <a:srgbClr val="00FF00"/>
        </a:buClr>
        <a:buSzPct val="85000"/>
        <a:buFont typeface="Wingdings" pitchFamily="2" charset="2"/>
        <a:buChar char="Ø"/>
        <a:defRPr kumimoji="1" sz="2400" b="1">
          <a:solidFill>
            <a:srgbClr val="FFFF00"/>
          </a:solidFill>
          <a:latin typeface="+mn-lt"/>
          <a:ea typeface="+mn-ea"/>
        </a:defRPr>
      </a:lvl2pPr>
      <a:lvl3pPr marL="11811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3pPr>
      <a:lvl4pPr marL="16002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4pPr>
      <a:lvl5pPr marL="20574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5pPr>
      <a:lvl6pPr marL="25146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6pPr>
      <a:lvl7pPr marL="29718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7pPr>
      <a:lvl8pPr marL="34290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8pPr>
      <a:lvl9pPr marL="3886200" indent="-228600" algn="l" rtl="0" fontAlgn="base">
        <a:spcBef>
          <a:spcPct val="20000"/>
        </a:spcBef>
        <a:spcAft>
          <a:spcPct val="0"/>
        </a:spcAft>
        <a:buClr>
          <a:srgbClr val="00FF00"/>
        </a:buClr>
        <a:buFont typeface="Wingdings" pitchFamily="2" charset="2"/>
        <a:buChar char="s"/>
        <a:defRPr kumimoji="1" sz="3200" b="1">
          <a:solidFill>
            <a:srgbClr val="FFFF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3" Type="http://schemas.openxmlformats.org/officeDocument/2006/relationships/hyperlink" Target="ch6/FontExample.java" TargetMode="External"/><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hyperlink" Target="ch6/MyFirstFrame.java" TargetMode="Externa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ch6/MyFirstFrame1.java" TargetMode="Externa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ch6/ClickMe.java"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hyperlink" Target="ch6/&#34920;52.doc" TargetMode="Externa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ch6/&#34920;53.doc" TargetMode="Externa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hyperlink" Target="ch6/ProgramWithAdapterListener.java"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ch6/ProgramWithNamedListener.java"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hyperlink" Target="ch6/ProgramWithAnonymousListener.java" TargetMode="Externa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ch6/AdjustmentEventDemo.java"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hyperlink" Target="ch6/FocusEventDemo.java"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ch6/ItemEventDemo.java"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hyperlink" Target="ch6/TextEventDemo.java"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hyperlink" Target="ch6/MultipleEventTester.java"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hyperlink" Target="ch6/SeperateListenersTest.java"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hyperlink" Target="ch6/&#34920;54.doc"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hyperlink" Target="ch6/ShowFlow.java"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hyperlink" Target="ch6/ShowFlow.java"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hyperlink" Target="ch6/ShowBorder.java"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hyperlink" Target="ch6/ShowGrid.java" TargetMode="External"/><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3" Type="http://schemas.openxmlformats.org/officeDocument/2006/relationships/hyperlink" Target="ch6/CardLayoutDemo.java"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3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78.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ch6/TaskList.java" TargetMode="External"/><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hyperlink" Target="ch6/TextFiled_Button.java"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82.xml.rels><?xml version="1.0" encoding="UTF-8" standalone="yes"?>
<Relationships xmlns="http://schemas.openxmlformats.org/package/2006/relationships"><Relationship Id="rId3" Type="http://schemas.openxmlformats.org/officeDocument/2006/relationships/hyperlink" Target="ch6/TextAreaTest.java" TargetMode="External"/><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hyperlink" Target="ch6/TextFiled_Button.java"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5.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7.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87.xml.rels><?xml version="1.0" encoding="UTF-8" standalone="yes"?>
<Relationships xmlns="http://schemas.openxmlformats.org/package/2006/relationships"><Relationship Id="rId3" Type="http://schemas.openxmlformats.org/officeDocument/2006/relationships/hyperlink" Target="ch6/MenuTest.java" TargetMode="External"/><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hyperlink" Target="ch6/TextFiled_Button.java"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hyperlink" Target="ch6/TextFiled_Button.java" TargetMode="External"/><Relationship Id="rId2" Type="http://schemas.openxmlformats.org/officeDocument/2006/relationships/notesSlide" Target="../notesSlides/notesSlide50.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hyperlink" Target="ch6/MenuTest1.java" TargetMode="External"/><Relationship Id="rId2" Type="http://schemas.openxmlformats.org/officeDocument/2006/relationships/notesSlide" Target="../notesSlides/notesSlide51.xml"/><Relationship Id="rId1" Type="http://schemas.openxmlformats.org/officeDocument/2006/relationships/slideLayout" Target="../slideLayouts/slideLayout15.xml"/><Relationship Id="rId4" Type="http://schemas.openxmlformats.org/officeDocument/2006/relationships/hyperlink" Target="ch6/TextFiled_Button.jav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hyperlink" Target="ch6/GraphicsTest.java" TargetMode="External"/><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hyperlink" Target="ch6/MoveBird.java"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3" Type="http://schemas.openxmlformats.org/officeDocument/2006/relationships/hyperlink" Target="ch6/StopSign.java" TargetMode="External"/><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348880"/>
            <a:ext cx="7772400" cy="762000"/>
          </a:xfrm>
        </p:spPr>
        <p:txBody>
          <a:bodyPr/>
          <a:lstStyle/>
          <a:p>
            <a:r>
              <a:rPr lang="zh-CN" altLang="en-US" sz="4000" b="1" dirty="0">
                <a:latin typeface="宋体" pitchFamily="2" charset="-122"/>
              </a:rPr>
              <a:t>第六章	</a:t>
            </a:r>
            <a:r>
              <a:rPr lang="en-US" altLang="zh-CN" sz="4000" b="1" dirty="0">
                <a:latin typeface="宋体" pitchFamily="2" charset="-122"/>
              </a:rPr>
              <a:t>Java</a:t>
            </a:r>
            <a:r>
              <a:rPr lang="zh-CN" altLang="en-US" sz="4000" b="1" dirty="0">
                <a:latin typeface="宋体" pitchFamily="2" charset="-122"/>
              </a:rPr>
              <a:t>图形用户界面设计</a:t>
            </a:r>
          </a:p>
        </p:txBody>
      </p:sp>
    </p:spTree>
    <p:extLst>
      <p:ext uri="{BB962C8B-B14F-4D97-AF65-F5344CB8AC3E}">
        <p14:creationId xmlns:p14="http://schemas.microsoft.com/office/powerpoint/2010/main" val="141080116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a:t>
            </a:r>
            <a:r>
              <a:rPr lang="zh-CN" altLang="en-US" sz="3600" b="1" dirty="0" smtClean="0">
                <a:latin typeface="宋体" pitchFamily="2" charset="-122"/>
              </a:rPr>
              <a:t>界面类</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35496" y="764704"/>
            <a:ext cx="8928992" cy="6093296"/>
          </a:xfrm>
        </p:spPr>
        <p:txBody>
          <a:bodyPr/>
          <a:lstStyle/>
          <a:p>
            <a:pPr marL="0" indent="0" algn="just">
              <a:lnSpc>
                <a:spcPct val="105000"/>
              </a:lnSpc>
              <a:spcBef>
                <a:spcPct val="35000"/>
              </a:spcBef>
              <a:buNone/>
            </a:pPr>
            <a:r>
              <a:rPr lang="en-US" altLang="zh-CN" sz="2800" b="1" dirty="0">
                <a:solidFill>
                  <a:schemeClr val="tx2"/>
                </a:solidFill>
                <a:latin typeface="宋体" pitchFamily="2" charset="-122"/>
              </a:rPr>
              <a:t>2. Container</a:t>
            </a:r>
            <a:r>
              <a:rPr lang="zh-CN" altLang="en-US" sz="2800" b="1" dirty="0" smtClean="0">
                <a:solidFill>
                  <a:schemeClr val="tx2"/>
                </a:solidFill>
                <a:latin typeface="宋体" pitchFamily="2" charset="-122"/>
              </a:rPr>
              <a:t>类</a:t>
            </a:r>
            <a:endParaRPr lang="en-US" altLang="zh-CN" sz="2800" b="1" dirty="0" smtClean="0">
              <a:solidFill>
                <a:schemeClr val="tx2"/>
              </a:solidFill>
              <a:latin typeface="宋体" pitchFamily="2" charset="-122"/>
            </a:endParaRPr>
          </a:p>
          <a:p>
            <a:pPr algn="just">
              <a:lnSpc>
                <a:spcPct val="120000"/>
              </a:lnSpc>
              <a:spcBef>
                <a:spcPct val="35000"/>
              </a:spcBef>
            </a:pPr>
            <a:r>
              <a:rPr lang="en-US" altLang="zh-CN" sz="2400" b="1" dirty="0" smtClean="0">
                <a:solidFill>
                  <a:schemeClr val="tx2"/>
                </a:solidFill>
                <a:latin typeface="宋体" pitchFamily="2" charset="-122"/>
              </a:rPr>
              <a:t>Container</a:t>
            </a:r>
            <a:r>
              <a:rPr lang="zh-CN" altLang="en-US" sz="2400" b="1" dirty="0" smtClean="0">
                <a:solidFill>
                  <a:schemeClr val="tx2"/>
                </a:solidFill>
                <a:latin typeface="宋体" pitchFamily="2" charset="-122"/>
              </a:rPr>
              <a:t>类：</a:t>
            </a:r>
            <a:r>
              <a:rPr lang="zh-CN" altLang="en-US" sz="2400" b="1" dirty="0" smtClean="0">
                <a:latin typeface="宋体" pitchFamily="2" charset="-122"/>
              </a:rPr>
              <a:t>是</a:t>
            </a:r>
            <a:r>
              <a:rPr lang="zh-CN" altLang="en-US" sz="2400" b="1" dirty="0">
                <a:latin typeface="宋体" pitchFamily="2" charset="-122"/>
              </a:rPr>
              <a:t>由</a:t>
            </a:r>
            <a:r>
              <a:rPr lang="en-US" altLang="zh-CN" sz="2400" b="1" dirty="0">
                <a:latin typeface="宋体" pitchFamily="2" charset="-122"/>
              </a:rPr>
              <a:t>Component</a:t>
            </a:r>
            <a:r>
              <a:rPr lang="zh-CN" altLang="en-US" sz="2400" b="1" dirty="0">
                <a:latin typeface="宋体" pitchFamily="2" charset="-122"/>
              </a:rPr>
              <a:t>类派生出来的一种特殊类，用来表示各种</a:t>
            </a:r>
            <a:r>
              <a:rPr lang="en-US" altLang="zh-CN" sz="2400" b="1" dirty="0">
                <a:latin typeface="宋体" pitchFamily="2" charset="-122"/>
              </a:rPr>
              <a:t>GUI</a:t>
            </a:r>
            <a:r>
              <a:rPr lang="zh-CN" altLang="en-US" sz="2400" b="1" dirty="0">
                <a:latin typeface="宋体" pitchFamily="2" charset="-122"/>
              </a:rPr>
              <a:t>组件的容器</a:t>
            </a:r>
            <a:r>
              <a:rPr lang="zh-CN" altLang="en-US" sz="2400" b="1" dirty="0" smtClean="0">
                <a:latin typeface="宋体" pitchFamily="2" charset="-122"/>
              </a:rPr>
              <a:t>。</a:t>
            </a:r>
            <a:endParaRPr lang="en-US" altLang="zh-CN" sz="2400" b="1" dirty="0" smtClean="0">
              <a:latin typeface="宋体" pitchFamily="2" charset="-122"/>
            </a:endParaRPr>
          </a:p>
          <a:p>
            <a:pPr algn="just">
              <a:lnSpc>
                <a:spcPct val="120000"/>
              </a:lnSpc>
              <a:spcBef>
                <a:spcPct val="35000"/>
              </a:spcBef>
            </a:pPr>
            <a:r>
              <a:rPr lang="zh-CN" altLang="en-US" sz="2400" b="1" dirty="0" smtClean="0">
                <a:latin typeface="宋体" pitchFamily="2" charset="-122"/>
              </a:rPr>
              <a:t>通常</a:t>
            </a:r>
            <a:r>
              <a:rPr lang="zh-CN" altLang="en-US" sz="2400" b="1" dirty="0">
                <a:latin typeface="宋体" pitchFamily="2" charset="-122"/>
              </a:rPr>
              <a:t>，一个图形用户界面程序首先对应于一个容器，这个容器再进一步包括其它的界面成分和元素，以构成一个复杂的图形界面系统。</a:t>
            </a:r>
          </a:p>
          <a:p>
            <a:pPr algn="just">
              <a:lnSpc>
                <a:spcPct val="120000"/>
              </a:lnSpc>
              <a:spcBef>
                <a:spcPts val="600"/>
              </a:spcBef>
            </a:pPr>
            <a:r>
              <a:rPr lang="en-US" altLang="zh-CN" sz="2400" b="1" dirty="0">
                <a:solidFill>
                  <a:schemeClr val="tx2"/>
                </a:solidFill>
                <a:latin typeface="宋体" pitchFamily="2" charset="-122"/>
              </a:rPr>
              <a:t>Container</a:t>
            </a:r>
            <a:r>
              <a:rPr lang="zh-CN" altLang="en-US" sz="2400" b="1" dirty="0">
                <a:solidFill>
                  <a:schemeClr val="tx2"/>
                </a:solidFill>
                <a:latin typeface="宋体" pitchFamily="2" charset="-122"/>
              </a:rPr>
              <a:t>类主要功能包括：</a:t>
            </a:r>
          </a:p>
          <a:p>
            <a:pPr marL="742950" lvl="2" indent="-342900" algn="just">
              <a:lnSpc>
                <a:spcPct val="120000"/>
              </a:lnSpc>
              <a:spcBef>
                <a:spcPts val="0"/>
              </a:spcBef>
              <a:buClr>
                <a:schemeClr val="accent2"/>
              </a:buClr>
              <a:buSzPct val="80000"/>
              <a:buFont typeface="Wingdings" pitchFamily="2" charset="2"/>
              <a:buChar char="Ø"/>
            </a:pPr>
            <a:r>
              <a:rPr lang="zh-CN" altLang="en-US" b="1" dirty="0">
                <a:solidFill>
                  <a:schemeClr val="tx2"/>
                </a:solidFill>
                <a:latin typeface="宋体" pitchFamily="2" charset="-122"/>
                <a:cs typeface="+mn-cs"/>
              </a:rPr>
              <a:t>组件的管理</a:t>
            </a:r>
            <a:r>
              <a:rPr lang="zh-CN" altLang="en-US" b="1" dirty="0">
                <a:latin typeface="宋体" pitchFamily="2" charset="-122"/>
                <a:cs typeface="+mn-cs"/>
              </a:rPr>
              <a:t>：如方法</a:t>
            </a:r>
            <a:r>
              <a:rPr lang="en-US" altLang="zh-CN" b="1" dirty="0">
                <a:latin typeface="宋体" pitchFamily="2" charset="-122"/>
                <a:cs typeface="+mn-cs"/>
              </a:rPr>
              <a:t>add()</a:t>
            </a:r>
            <a:r>
              <a:rPr lang="zh-CN" altLang="en-US" b="1" dirty="0">
                <a:latin typeface="宋体" pitchFamily="2" charset="-122"/>
                <a:cs typeface="+mn-cs"/>
              </a:rPr>
              <a:t>可以向其中添加一个组件，</a:t>
            </a:r>
            <a:r>
              <a:rPr lang="en-US" altLang="zh-CN" b="1" dirty="0">
                <a:latin typeface="宋体" pitchFamily="2" charset="-122"/>
                <a:cs typeface="+mn-cs"/>
              </a:rPr>
              <a:t>remove()</a:t>
            </a:r>
            <a:r>
              <a:rPr lang="zh-CN" altLang="en-US" b="1" dirty="0">
                <a:latin typeface="宋体" pitchFamily="2" charset="-122"/>
                <a:cs typeface="+mn-cs"/>
              </a:rPr>
              <a:t>删除其中的一个组件，</a:t>
            </a:r>
            <a:r>
              <a:rPr lang="en-US" altLang="zh-CN" b="1" dirty="0">
                <a:latin typeface="宋体" pitchFamily="2" charset="-122"/>
                <a:cs typeface="+mn-cs"/>
              </a:rPr>
              <a:t>…</a:t>
            </a:r>
          </a:p>
          <a:p>
            <a:pPr marL="742950" lvl="2" indent="-342900" algn="just">
              <a:lnSpc>
                <a:spcPct val="120000"/>
              </a:lnSpc>
              <a:spcBef>
                <a:spcPts val="0"/>
              </a:spcBef>
              <a:buClr>
                <a:schemeClr val="accent2"/>
              </a:buClr>
              <a:buSzPct val="80000"/>
              <a:buFont typeface="Wingdings" pitchFamily="2" charset="2"/>
              <a:buChar char="Ø"/>
            </a:pPr>
            <a:r>
              <a:rPr lang="zh-CN" altLang="en-US" b="1" dirty="0">
                <a:solidFill>
                  <a:schemeClr val="tx2"/>
                </a:solidFill>
                <a:latin typeface="宋体" pitchFamily="2" charset="-122"/>
                <a:cs typeface="+mn-cs"/>
              </a:rPr>
              <a:t>布局管理</a:t>
            </a:r>
            <a:r>
              <a:rPr lang="zh-CN" altLang="en-US" b="1" dirty="0">
                <a:latin typeface="宋体" pitchFamily="2" charset="-122"/>
                <a:cs typeface="+mn-cs"/>
              </a:rPr>
              <a:t>：每个</a:t>
            </a:r>
            <a:r>
              <a:rPr lang="en-US" altLang="zh-CN" b="1" dirty="0">
                <a:latin typeface="宋体" pitchFamily="2" charset="-122"/>
                <a:cs typeface="+mn-cs"/>
              </a:rPr>
              <a:t>Container</a:t>
            </a:r>
            <a:r>
              <a:rPr lang="zh-CN" altLang="en-US" b="1" dirty="0">
                <a:latin typeface="宋体" pitchFamily="2" charset="-122"/>
                <a:cs typeface="+mn-cs"/>
              </a:rPr>
              <a:t>类都和一个布局管理器相联，以确定其中组件的布局</a:t>
            </a:r>
            <a:r>
              <a:rPr lang="zh-CN" altLang="en-US" b="1" dirty="0" smtClean="0">
                <a:latin typeface="宋体" pitchFamily="2" charset="-122"/>
                <a:cs typeface="+mn-cs"/>
              </a:rPr>
              <a:t>。</a:t>
            </a:r>
            <a:r>
              <a:rPr lang="en-US" altLang="zh-CN" b="1" dirty="0" smtClean="0">
                <a:latin typeface="宋体" pitchFamily="2" charset="-122"/>
                <a:cs typeface="+mn-cs"/>
              </a:rPr>
              <a:t>Container</a:t>
            </a:r>
            <a:r>
              <a:rPr lang="zh-CN" altLang="en-US" b="1" dirty="0">
                <a:latin typeface="宋体" pitchFamily="2" charset="-122"/>
                <a:cs typeface="+mn-cs"/>
              </a:rPr>
              <a:t>类可以通过</a:t>
            </a:r>
            <a:r>
              <a:rPr lang="en-US" altLang="zh-CN" b="1" dirty="0" err="1">
                <a:latin typeface="宋体" pitchFamily="2" charset="-122"/>
                <a:cs typeface="+mn-cs"/>
              </a:rPr>
              <a:t>setLayout</a:t>
            </a:r>
            <a:r>
              <a:rPr lang="en-US" altLang="zh-CN" b="1" dirty="0">
                <a:latin typeface="宋体" pitchFamily="2" charset="-122"/>
                <a:cs typeface="+mn-cs"/>
              </a:rPr>
              <a:t>()</a:t>
            </a:r>
            <a:r>
              <a:rPr lang="zh-CN" altLang="en-US" b="1" dirty="0">
                <a:latin typeface="宋体" pitchFamily="2" charset="-122"/>
                <a:cs typeface="+mn-cs"/>
              </a:rPr>
              <a:t>方法设置某种布局方式。</a:t>
            </a:r>
          </a:p>
          <a:p>
            <a:pPr marL="742950" lvl="2" indent="-342900" algn="just">
              <a:lnSpc>
                <a:spcPct val="120000"/>
              </a:lnSpc>
              <a:spcBef>
                <a:spcPts val="0"/>
              </a:spcBef>
              <a:buClr>
                <a:schemeClr val="accent2"/>
              </a:buClr>
              <a:buSzPct val="80000"/>
              <a:buFont typeface="Wingdings" pitchFamily="2" charset="2"/>
              <a:buChar char="Ø"/>
            </a:pPr>
            <a:r>
              <a:rPr lang="zh-CN" altLang="en-US" b="1" dirty="0">
                <a:latin typeface="宋体" pitchFamily="2" charset="-122"/>
                <a:cs typeface="+mn-cs"/>
              </a:rPr>
              <a:t>常见的</a:t>
            </a:r>
            <a:r>
              <a:rPr lang="en-US" altLang="zh-CN" b="1" dirty="0">
                <a:latin typeface="宋体" pitchFamily="2" charset="-122"/>
                <a:cs typeface="+mn-cs"/>
              </a:rPr>
              <a:t>Container</a:t>
            </a:r>
            <a:r>
              <a:rPr lang="zh-CN" altLang="en-US" b="1" dirty="0">
                <a:latin typeface="宋体" pitchFamily="2" charset="-122"/>
                <a:cs typeface="+mn-cs"/>
              </a:rPr>
              <a:t>类有：</a:t>
            </a:r>
            <a:r>
              <a:rPr lang="en-US" altLang="zh-CN" b="1" dirty="0">
                <a:latin typeface="宋体" pitchFamily="2" charset="-122"/>
                <a:cs typeface="+mn-cs"/>
              </a:rPr>
              <a:t>Window, Frame, Panel, Applet</a:t>
            </a:r>
            <a:r>
              <a:rPr lang="zh-CN" altLang="en-US" b="1" dirty="0">
                <a:latin typeface="宋体" pitchFamily="2" charset="-122"/>
                <a:cs typeface="+mn-cs"/>
              </a:rPr>
              <a:t>等。</a:t>
            </a:r>
          </a:p>
        </p:txBody>
      </p:sp>
    </p:spTree>
    <p:extLst>
      <p:ext uri="{BB962C8B-B14F-4D97-AF65-F5344CB8AC3E}">
        <p14:creationId xmlns:p14="http://schemas.microsoft.com/office/powerpoint/2010/main" val="2913506229"/>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smtClean="0">
                <a:solidFill>
                  <a:schemeClr val="tx2"/>
                </a:solidFill>
              </a:rPr>
              <a:t>6.7.4  </a:t>
            </a:r>
            <a:r>
              <a:rPr lang="zh-CN" altLang="en-US" b="1" dirty="0" smtClean="0">
                <a:solidFill>
                  <a:schemeClr val="tx2"/>
                </a:solidFill>
              </a:rPr>
              <a:t>字体</a:t>
            </a:r>
            <a:r>
              <a:rPr lang="zh-CN" altLang="en-US" b="1" dirty="0">
                <a:solidFill>
                  <a:schemeClr val="tx2"/>
                </a:solidFill>
              </a:rPr>
              <a:t>（</a:t>
            </a:r>
            <a:r>
              <a:rPr lang="en-US" altLang="zh-CN" b="1" dirty="0">
                <a:solidFill>
                  <a:schemeClr val="tx2"/>
                </a:solidFill>
              </a:rPr>
              <a:t>Font</a:t>
            </a:r>
            <a:r>
              <a:rPr lang="zh-CN" altLang="en-US" b="1" dirty="0">
                <a:solidFill>
                  <a:schemeClr val="tx2"/>
                </a:solidFill>
              </a:rPr>
              <a:t>）</a:t>
            </a:r>
            <a:r>
              <a:rPr lang="zh-CN" altLang="en-US" b="1" dirty="0" smtClean="0">
                <a:solidFill>
                  <a:schemeClr val="tx2"/>
                </a:solidFill>
              </a:rPr>
              <a:t>类</a:t>
            </a:r>
            <a:endParaRPr lang="en-US" altLang="zh-CN" b="1" dirty="0" smtClean="0">
              <a:solidFill>
                <a:schemeClr val="tx2"/>
              </a:solidFill>
            </a:endParaRP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a:t>Font</a:t>
            </a:r>
            <a:r>
              <a:rPr lang="zh-CN" altLang="en-US" sz="2400" b="1" dirty="0"/>
              <a:t>类定义了各种字体。字体分为物理字体、依赖系统的字体、逻辑字体和平台独立的字体</a:t>
            </a:r>
            <a:r>
              <a:rPr lang="zh-CN" altLang="en-US" sz="2400" b="1" dirty="0" smtClean="0"/>
              <a:t>。</a:t>
            </a:r>
            <a:endParaRPr lang="en-US" altLang="zh-CN" sz="24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smtClean="0">
                <a:solidFill>
                  <a:schemeClr val="tx2"/>
                </a:solidFill>
              </a:rPr>
              <a:t>构造</a:t>
            </a:r>
            <a:r>
              <a:rPr lang="zh-CN" altLang="en-US" sz="2400" b="1" dirty="0">
                <a:solidFill>
                  <a:schemeClr val="tx2"/>
                </a:solidFill>
              </a:rPr>
              <a:t>一个</a:t>
            </a:r>
            <a:r>
              <a:rPr lang="en-US" altLang="zh-CN" sz="2400" b="1" dirty="0">
                <a:solidFill>
                  <a:schemeClr val="tx2"/>
                </a:solidFill>
              </a:rPr>
              <a:t>Font</a:t>
            </a:r>
            <a:r>
              <a:rPr lang="zh-CN" altLang="en-US" sz="2400" b="1" dirty="0">
                <a:solidFill>
                  <a:schemeClr val="tx2"/>
                </a:solidFill>
              </a:rPr>
              <a:t>对象的语法为：</a:t>
            </a:r>
          </a:p>
          <a:p>
            <a:pPr marL="0" lvl="1" indent="0" algn="just">
              <a:lnSpc>
                <a:spcPct val="120000"/>
              </a:lnSpc>
              <a:spcBef>
                <a:spcPts val="600"/>
              </a:spcBef>
              <a:buClr>
                <a:schemeClr val="accent2"/>
              </a:buClr>
              <a:buSzPct val="80000"/>
              <a:buNone/>
              <a:tabLst>
                <a:tab pos="4568825" algn="l"/>
              </a:tabLst>
            </a:pPr>
            <a:r>
              <a:rPr lang="en-US" altLang="zh-CN" sz="2400" b="1" dirty="0" smtClean="0"/>
              <a:t>     </a:t>
            </a:r>
            <a:r>
              <a:rPr lang="en-US" altLang="zh-CN" sz="2400" b="1" dirty="0" smtClean="0">
                <a:solidFill>
                  <a:schemeClr val="tx2"/>
                </a:solidFill>
              </a:rPr>
              <a:t>Font </a:t>
            </a:r>
            <a:r>
              <a:rPr lang="en-US" altLang="zh-CN" sz="2400" b="1" dirty="0" err="1">
                <a:solidFill>
                  <a:schemeClr val="tx2"/>
                </a:solidFill>
              </a:rPr>
              <a:t>myFont</a:t>
            </a:r>
            <a:r>
              <a:rPr lang="en-US" altLang="zh-CN" sz="2400" b="1" dirty="0">
                <a:solidFill>
                  <a:schemeClr val="tx2"/>
                </a:solidFill>
              </a:rPr>
              <a:t> = new Font(String name, </a:t>
            </a:r>
            <a:r>
              <a:rPr lang="en-US" altLang="zh-CN" sz="2400" b="1" dirty="0" err="1">
                <a:solidFill>
                  <a:schemeClr val="tx2"/>
                </a:solidFill>
              </a:rPr>
              <a:t>int</a:t>
            </a:r>
            <a:r>
              <a:rPr lang="en-US" altLang="zh-CN" sz="2400" b="1" dirty="0">
                <a:solidFill>
                  <a:schemeClr val="tx2"/>
                </a:solidFill>
              </a:rPr>
              <a:t> style, </a:t>
            </a:r>
            <a:r>
              <a:rPr lang="en-US" altLang="zh-CN" sz="2400" b="1" dirty="0" err="1">
                <a:solidFill>
                  <a:schemeClr val="tx2"/>
                </a:solidFill>
              </a:rPr>
              <a:t>int</a:t>
            </a:r>
            <a:r>
              <a:rPr lang="en-US" altLang="zh-CN" sz="2400" b="1" dirty="0">
                <a:solidFill>
                  <a:schemeClr val="tx2"/>
                </a:solidFill>
              </a:rPr>
              <a:t> size)</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其中，</a:t>
            </a:r>
            <a:r>
              <a:rPr lang="en-US" altLang="zh-CN" sz="2400" b="1" dirty="0"/>
              <a:t>name</a:t>
            </a:r>
            <a:r>
              <a:rPr lang="zh-CN" altLang="en-US" sz="2400" b="1" dirty="0"/>
              <a:t>为逻辑字体名，</a:t>
            </a:r>
            <a:r>
              <a:rPr lang="en-US" altLang="zh-CN" sz="2400" b="1" dirty="0"/>
              <a:t>style</a:t>
            </a:r>
            <a:r>
              <a:rPr lang="zh-CN" altLang="en-US" sz="2400" b="1" dirty="0"/>
              <a:t>是</a:t>
            </a:r>
            <a:r>
              <a:rPr lang="en-US" altLang="zh-CN" sz="2400" b="1" dirty="0" err="1"/>
              <a:t>Font.PLAIN</a:t>
            </a:r>
            <a:r>
              <a:rPr lang="zh-CN" altLang="en-US" sz="2400" b="1" dirty="0"/>
              <a:t>、</a:t>
            </a:r>
            <a:r>
              <a:rPr lang="en-US" altLang="zh-CN" sz="2400" b="1" dirty="0" err="1"/>
              <a:t>Font.BOLD</a:t>
            </a:r>
            <a:r>
              <a:rPr lang="zh-CN" altLang="en-US" sz="2400" b="1" dirty="0"/>
              <a:t>或</a:t>
            </a:r>
            <a:r>
              <a:rPr lang="en-US" altLang="zh-CN" sz="2400" b="1" dirty="0" err="1"/>
              <a:t>Font.ITALIC</a:t>
            </a:r>
            <a:r>
              <a:rPr lang="zh-CN" altLang="en-US" sz="2400" b="1" dirty="0"/>
              <a:t>的组合，</a:t>
            </a:r>
            <a:r>
              <a:rPr lang="en-US" altLang="zh-CN" sz="2400" b="1" dirty="0"/>
              <a:t>size</a:t>
            </a:r>
            <a:r>
              <a:rPr lang="zh-CN" altLang="en-US" sz="2400" b="1" dirty="0"/>
              <a:t>是字体的大小。使用</a:t>
            </a:r>
            <a:r>
              <a:rPr lang="en-US" altLang="zh-CN" sz="2400" b="1" dirty="0" err="1">
                <a:solidFill>
                  <a:schemeClr val="tx2"/>
                </a:solidFill>
              </a:rPr>
              <a:t>setFont</a:t>
            </a:r>
            <a:r>
              <a:rPr lang="en-US" altLang="zh-CN" sz="2400" b="1" dirty="0">
                <a:solidFill>
                  <a:schemeClr val="tx2"/>
                </a:solidFill>
              </a:rPr>
              <a:t>()</a:t>
            </a:r>
            <a:r>
              <a:rPr lang="zh-CN" altLang="en-US" sz="2400" b="1" dirty="0"/>
              <a:t>方法可为每个扩展</a:t>
            </a:r>
            <a:r>
              <a:rPr lang="en-US" altLang="zh-CN" sz="2400" b="1" dirty="0"/>
              <a:t>Component</a:t>
            </a:r>
            <a:r>
              <a:rPr lang="zh-CN" altLang="en-US" sz="2400" b="1" dirty="0"/>
              <a:t>以及</a:t>
            </a:r>
            <a:r>
              <a:rPr lang="en-US" altLang="zh-CN" sz="2400" b="1" dirty="0"/>
              <a:t>Graphics</a:t>
            </a:r>
            <a:r>
              <a:rPr lang="zh-CN" altLang="en-US" sz="2400" b="1" dirty="0"/>
              <a:t>的类定义字体。</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smtClean="0">
                <a:solidFill>
                  <a:schemeClr val="tx2"/>
                </a:solidFill>
              </a:rPr>
              <a:t>例：</a:t>
            </a:r>
            <a:r>
              <a:rPr lang="zh-CN" altLang="en-US" sz="2400" b="1" dirty="0" smtClean="0"/>
              <a:t>编写</a:t>
            </a:r>
            <a:r>
              <a:rPr lang="zh-CN" altLang="en-US" sz="2400" b="1" dirty="0"/>
              <a:t>一个程序创建不同风格和大小的逻辑字体</a:t>
            </a:r>
            <a:r>
              <a:rPr lang="zh-CN" altLang="en-US" sz="2400" b="1" dirty="0" smtClean="0"/>
              <a:t>。</a:t>
            </a:r>
            <a:r>
              <a:rPr lang="en-US" altLang="zh-CN" sz="2400" b="1" dirty="0" smtClean="0">
                <a:hlinkClick r:id="rId3" action="ppaction://hlinkfile"/>
              </a:rPr>
              <a:t>FontExample.java</a:t>
            </a:r>
            <a:endParaRPr lang="en-US" altLang="zh-CN" sz="24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spTree>
    <p:extLst>
      <p:ext uri="{BB962C8B-B14F-4D97-AF65-F5344CB8AC3E}">
        <p14:creationId xmlns:p14="http://schemas.microsoft.com/office/powerpoint/2010/main" val="1549924863"/>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a:latin typeface="+mn-ea"/>
              </a:rPr>
              <a:t>6.4  </a:t>
            </a:r>
            <a:r>
              <a:rPr lang="zh-CN" altLang="en-US" sz="2800" b="1" dirty="0">
                <a:latin typeface="+mn-ea"/>
              </a:rPr>
              <a:t>事件处理</a:t>
            </a:r>
            <a:endParaRPr lang="en-US" altLang="zh-CN" sz="2800" b="1" dirty="0">
              <a:latin typeface="+mn-ea"/>
            </a:endParaRPr>
          </a:p>
          <a:p>
            <a:pPr algn="just">
              <a:lnSpc>
                <a:spcPct val="115000"/>
              </a:lnSpc>
              <a:spcBef>
                <a:spcPct val="30000"/>
              </a:spcBef>
            </a:pPr>
            <a:r>
              <a:rPr lang="en-US" altLang="zh-CN" sz="2800" b="1" dirty="0">
                <a:latin typeface="+mn-ea"/>
              </a:rPr>
              <a:t>6.5  GUI</a:t>
            </a:r>
            <a:r>
              <a:rPr lang="zh-CN" altLang="en-US" sz="2800" b="1" dirty="0">
                <a:latin typeface="+mn-ea"/>
              </a:rPr>
              <a:t>构件和布局管理</a:t>
            </a:r>
          </a:p>
          <a:p>
            <a:pPr algn="just">
              <a:lnSpc>
                <a:spcPct val="115000"/>
              </a:lnSpc>
              <a:spcBef>
                <a:spcPct val="30000"/>
              </a:spcBef>
            </a:pPr>
            <a:r>
              <a:rPr lang="en-US" altLang="zh-CN" sz="2800" b="1" dirty="0">
                <a:latin typeface="+mn-ea"/>
              </a:rPr>
              <a:t>6.6  </a:t>
            </a:r>
            <a:r>
              <a:rPr lang="zh-CN" altLang="en-US" sz="2800" b="1" dirty="0">
                <a:latin typeface="+mn-ea"/>
              </a:rPr>
              <a:t>菜单和对话框</a:t>
            </a:r>
            <a:endParaRPr lang="en-US" altLang="zh-CN" sz="2800" b="1" dirty="0">
              <a:latin typeface="+mn-ea"/>
            </a:endParaRPr>
          </a:p>
          <a:p>
            <a:pPr algn="just">
              <a:lnSpc>
                <a:spcPct val="115000"/>
              </a:lnSpc>
              <a:spcBef>
                <a:spcPct val="30000"/>
              </a:spcBef>
            </a:pPr>
            <a:r>
              <a:rPr lang="en-US" altLang="zh-CN" sz="2800" b="1" dirty="0">
                <a:latin typeface="+mn-ea"/>
              </a:rPr>
              <a:t>6.7  </a:t>
            </a:r>
            <a:r>
              <a:rPr lang="zh-CN" altLang="en-US" sz="2800" b="1" dirty="0">
                <a:latin typeface="+mn-ea"/>
              </a:rPr>
              <a:t>图形与图形的绘制</a:t>
            </a:r>
            <a:endParaRPr lang="en-US" altLang="zh-CN" sz="2800" b="1" dirty="0">
              <a:latin typeface="+mn-ea"/>
            </a:endParaRPr>
          </a:p>
          <a:p>
            <a:pPr algn="just">
              <a:lnSpc>
                <a:spcPct val="115000"/>
              </a:lnSpc>
              <a:spcBef>
                <a:spcPct val="30000"/>
              </a:spcBef>
            </a:pPr>
            <a:r>
              <a:rPr lang="en-US" altLang="zh-CN" sz="2800" b="1" dirty="0">
                <a:solidFill>
                  <a:srgbClr val="FF0000"/>
                </a:solidFill>
                <a:latin typeface="+mn-ea"/>
              </a:rPr>
              <a:t>6.8  </a:t>
            </a:r>
            <a:r>
              <a:rPr lang="zh-CN" altLang="en-US" sz="2800" b="1" dirty="0">
                <a:solidFill>
                  <a:srgbClr val="FF0000"/>
                </a:solidFill>
                <a:latin typeface="+mn-ea"/>
              </a:rPr>
              <a:t>从</a:t>
            </a:r>
            <a:r>
              <a:rPr lang="en-US" altLang="zh-CN" sz="2800" b="1" dirty="0">
                <a:solidFill>
                  <a:srgbClr val="FF0000"/>
                </a:solidFill>
                <a:latin typeface="+mn-ea"/>
              </a:rPr>
              <a:t>AWT</a:t>
            </a:r>
            <a:r>
              <a:rPr lang="zh-CN" altLang="en-US" sz="2800" b="1" dirty="0">
                <a:solidFill>
                  <a:srgbClr val="FF0000"/>
                </a:solidFill>
                <a:latin typeface="+mn-ea"/>
              </a:rPr>
              <a:t>到</a:t>
            </a:r>
            <a:r>
              <a:rPr lang="en-US" altLang="zh-CN" sz="2800" b="1" dirty="0">
                <a:solidFill>
                  <a:srgbClr val="FF0000"/>
                </a:solidFill>
                <a:latin typeface="+mn-ea"/>
              </a:rPr>
              <a:t>Swing</a:t>
            </a:r>
            <a:r>
              <a:rPr lang="zh-CN" altLang="en-US" sz="2800" b="1" dirty="0">
                <a:solidFill>
                  <a:srgbClr val="FF0000"/>
                </a:solidFill>
                <a:latin typeface="+mn-ea"/>
              </a:rPr>
              <a:t>的转换</a:t>
            </a:r>
          </a:p>
        </p:txBody>
      </p:sp>
    </p:spTree>
    <p:extLst>
      <p:ext uri="{BB962C8B-B14F-4D97-AF65-F5344CB8AC3E}">
        <p14:creationId xmlns:p14="http://schemas.microsoft.com/office/powerpoint/2010/main" val="2486503790"/>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600" b="1" dirty="0"/>
              <a:t>Swing</a:t>
            </a:r>
            <a:r>
              <a:rPr lang="zh-CN" altLang="en-US" sz="2600" b="1" dirty="0"/>
              <a:t>是更灵活、更强大的</a:t>
            </a:r>
            <a:r>
              <a:rPr lang="en-US" altLang="zh-CN" sz="2600" b="1" dirty="0"/>
              <a:t>AWT</a:t>
            </a:r>
            <a:r>
              <a:rPr lang="zh-CN" altLang="en-US" sz="2600" b="1" dirty="0"/>
              <a:t>的版本。</a:t>
            </a:r>
            <a:r>
              <a:rPr lang="en-US" altLang="zh-CN" sz="2600" b="1" dirty="0"/>
              <a:t>Swing</a:t>
            </a:r>
            <a:r>
              <a:rPr lang="zh-CN" altLang="en-US" sz="2600" b="1" dirty="0"/>
              <a:t>中的类可以根据不同的操作系统来选择不同的外观。不管程序运行在任何操作系统上，</a:t>
            </a:r>
            <a:r>
              <a:rPr lang="en-US" altLang="zh-CN" sz="2600" b="1" dirty="0"/>
              <a:t>Swing</a:t>
            </a:r>
            <a:r>
              <a:rPr lang="zh-CN" altLang="en-US" sz="2600" b="1" dirty="0"/>
              <a:t>允许用户随时改变程序的外观，使它看起来更像一个标准的</a:t>
            </a:r>
            <a:r>
              <a:rPr lang="en-US" altLang="zh-CN" sz="2600" b="1" dirty="0"/>
              <a:t>Windows</a:t>
            </a:r>
            <a:r>
              <a:rPr lang="zh-CN" altLang="en-US" sz="2600" b="1" dirty="0"/>
              <a:t>程序、</a:t>
            </a:r>
            <a:r>
              <a:rPr lang="en-US" altLang="zh-CN" sz="2600" b="1" dirty="0"/>
              <a:t>Macintosh</a:t>
            </a:r>
            <a:r>
              <a:rPr lang="zh-CN" altLang="en-US" sz="2600" b="1" dirty="0"/>
              <a:t>程序或是</a:t>
            </a:r>
            <a:r>
              <a:rPr lang="en-US" altLang="zh-CN" sz="2600" b="1" dirty="0"/>
              <a:t>Unix</a:t>
            </a:r>
            <a:r>
              <a:rPr lang="zh-CN" altLang="en-US" sz="2600" b="1" dirty="0" smtClean="0"/>
              <a:t>程序。</a:t>
            </a:r>
            <a:endParaRPr lang="zh-CN" altLang="en-US"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a:t>将已有的基于</a:t>
            </a:r>
            <a:r>
              <a:rPr lang="en-US" altLang="zh-CN" sz="2600" b="1" dirty="0"/>
              <a:t>AWT</a:t>
            </a:r>
            <a:r>
              <a:rPr lang="zh-CN" altLang="en-US" sz="2600" b="1" dirty="0"/>
              <a:t>的程序转换成等价的</a:t>
            </a:r>
            <a:r>
              <a:rPr lang="en-US" altLang="zh-CN" sz="2600" b="1" dirty="0"/>
              <a:t>Swing</a:t>
            </a:r>
            <a:r>
              <a:rPr lang="zh-CN" altLang="en-US" sz="2600" b="1" dirty="0"/>
              <a:t>程序是相当简单的，转换后的程序立会变得更加美观。 </a:t>
            </a:r>
          </a:p>
          <a:p>
            <a:pPr marL="0" lvl="1" indent="0" algn="just">
              <a:lnSpc>
                <a:spcPct val="120000"/>
              </a:lnSpc>
              <a:spcBef>
                <a:spcPts val="600"/>
              </a:spcBef>
              <a:buClr>
                <a:schemeClr val="accent2"/>
              </a:buClr>
              <a:buSzPct val="80000"/>
              <a:buNone/>
              <a:tabLst>
                <a:tab pos="4568825" algn="l"/>
              </a:tabLst>
            </a:pPr>
            <a:endParaRPr lang="zh-CN" altLang="en-US" sz="2000" b="1" dirty="0">
              <a:cs typeface="+mn-cs"/>
            </a:endParaRPr>
          </a:p>
        </p:txBody>
      </p:sp>
    </p:spTree>
    <p:extLst>
      <p:ext uri="{BB962C8B-B14F-4D97-AF65-F5344CB8AC3E}">
        <p14:creationId xmlns:p14="http://schemas.microsoft.com/office/powerpoint/2010/main" val="1931061037"/>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600" b="1" dirty="0" smtClean="0">
                <a:solidFill>
                  <a:schemeClr val="tx2"/>
                </a:solidFill>
              </a:rPr>
              <a:t>AWT</a:t>
            </a:r>
            <a:r>
              <a:rPr lang="zh-CN" altLang="en-US" sz="2600" b="1" dirty="0">
                <a:solidFill>
                  <a:schemeClr val="tx2"/>
                </a:solidFill>
              </a:rPr>
              <a:t>类可分成两部分</a:t>
            </a:r>
            <a:r>
              <a:rPr lang="zh-CN" altLang="en-US" sz="2600" b="1" dirty="0" smtClean="0">
                <a:solidFill>
                  <a:schemeClr val="tx2"/>
                </a:solidFill>
              </a:rPr>
              <a:t>：</a:t>
            </a:r>
            <a:endParaRPr lang="en-US" altLang="zh-CN" sz="2600" b="1" dirty="0" smtClean="0">
              <a:solidFill>
                <a:schemeClr val="tx2"/>
              </a:solidFill>
            </a:endParaRPr>
          </a:p>
          <a:p>
            <a:pPr marL="457200" lvl="1" indent="-457200" algn="just">
              <a:lnSpc>
                <a:spcPct val="120000"/>
              </a:lnSpc>
              <a:spcBef>
                <a:spcPts val="600"/>
              </a:spcBef>
              <a:buClr>
                <a:schemeClr val="accent2"/>
              </a:buClr>
              <a:buSzPct val="80000"/>
              <a:buFont typeface="Wingdings" pitchFamily="2" charset="2"/>
              <a:buChar char="Ø"/>
              <a:tabLst>
                <a:tab pos="4568825" algn="l"/>
              </a:tabLst>
            </a:pPr>
            <a:r>
              <a:rPr lang="zh-CN" altLang="en-US" sz="2600" b="1" dirty="0" smtClean="0"/>
              <a:t>一部分</a:t>
            </a:r>
            <a:r>
              <a:rPr lang="zh-CN" altLang="en-US" sz="2600" b="1" dirty="0"/>
              <a:t>可以安全地混合入</a:t>
            </a:r>
            <a:r>
              <a:rPr lang="en-US" altLang="zh-CN" sz="2600" b="1" dirty="0"/>
              <a:t>Swing</a:t>
            </a:r>
            <a:r>
              <a:rPr lang="zh-CN" altLang="en-US" sz="2600" b="1" dirty="0" smtClean="0"/>
              <a:t>类：</a:t>
            </a:r>
            <a:endParaRPr lang="en-US" altLang="zh-CN" sz="26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6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6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600" b="1" dirty="0"/>
          </a:p>
          <a:p>
            <a:pPr marL="0" lvl="1" indent="0" algn="just">
              <a:lnSpc>
                <a:spcPct val="120000"/>
              </a:lnSpc>
              <a:spcBef>
                <a:spcPts val="600"/>
              </a:spcBef>
              <a:buClr>
                <a:schemeClr val="accent2"/>
              </a:buClr>
              <a:buSzPct val="80000"/>
              <a:buNone/>
              <a:tabLst>
                <a:tab pos="4568825" algn="l"/>
              </a:tabLst>
            </a:pPr>
            <a:endParaRPr lang="en-US" altLang="zh-CN" sz="2600" b="1"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8064895" cy="282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612118"/>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600" b="1" dirty="0" smtClean="0"/>
              <a:t>AWT</a:t>
            </a:r>
            <a:r>
              <a:rPr lang="zh-CN" altLang="en-US" sz="2600" b="1" dirty="0"/>
              <a:t>类可分成两部分</a:t>
            </a:r>
            <a:r>
              <a:rPr lang="zh-CN" altLang="en-US" sz="2600" b="1" dirty="0" smtClean="0"/>
              <a:t>：</a:t>
            </a:r>
            <a:endParaRPr lang="en-US" altLang="zh-CN" sz="2600" b="1" dirty="0" smtClean="0"/>
          </a:p>
          <a:p>
            <a:pPr marL="457200" lvl="1" indent="-457200" algn="just">
              <a:lnSpc>
                <a:spcPct val="120000"/>
              </a:lnSpc>
              <a:spcBef>
                <a:spcPts val="600"/>
              </a:spcBef>
              <a:buClr>
                <a:schemeClr val="accent2"/>
              </a:buClr>
              <a:buSzPct val="80000"/>
              <a:buFont typeface="Wingdings" pitchFamily="2" charset="2"/>
              <a:buChar char="Ø"/>
              <a:tabLst>
                <a:tab pos="4568825" algn="l"/>
              </a:tabLst>
            </a:pPr>
            <a:r>
              <a:rPr lang="zh-CN" altLang="en-US" sz="2600" b="1" dirty="0" smtClean="0"/>
              <a:t>另</a:t>
            </a:r>
            <a:r>
              <a:rPr lang="zh-CN" altLang="en-US" sz="2600" b="1" dirty="0"/>
              <a:t>一部分要用</a:t>
            </a:r>
            <a:r>
              <a:rPr lang="en-US" altLang="zh-CN" sz="2600" b="1" dirty="0"/>
              <a:t>Swing</a:t>
            </a:r>
            <a:r>
              <a:rPr lang="zh-CN" altLang="en-US" sz="2600" b="1" dirty="0"/>
              <a:t>的等价类对其进行</a:t>
            </a:r>
            <a:r>
              <a:rPr lang="zh-CN" altLang="en-US" sz="2600" b="1" dirty="0" smtClean="0"/>
              <a:t>替换：</a:t>
            </a:r>
            <a:endParaRPr lang="en-US" altLang="zh-CN" sz="2600" b="1" dirty="0" smtClean="0"/>
          </a:p>
          <a:p>
            <a:pPr marL="457200" lvl="1" indent="-457200" algn="just">
              <a:lnSpc>
                <a:spcPct val="120000"/>
              </a:lnSpc>
              <a:spcBef>
                <a:spcPts val="600"/>
              </a:spcBef>
              <a:buClr>
                <a:schemeClr val="accent2"/>
              </a:buClr>
              <a:buSzPct val="80000"/>
              <a:buFont typeface="Wingdings" pitchFamily="2" charset="2"/>
              <a:buChar char="Ø"/>
              <a:tabLst>
                <a:tab pos="4568825" algn="l"/>
              </a:tabLst>
            </a:pPr>
            <a:endParaRPr lang="zh-CN" altLang="en-US"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35" y="2272680"/>
            <a:ext cx="7796213"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820093"/>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457200" lvl="1" indent="-457200" algn="just">
              <a:lnSpc>
                <a:spcPct val="120000"/>
              </a:lnSpc>
              <a:spcBef>
                <a:spcPts val="600"/>
              </a:spcBef>
              <a:buClr>
                <a:schemeClr val="accent2"/>
              </a:buClr>
              <a:buSzPct val="80000"/>
              <a:buFont typeface="Wingdings" pitchFamily="2" charset="2"/>
              <a:buChar char="Ø"/>
              <a:tabLst>
                <a:tab pos="4568825" algn="l"/>
              </a:tabLst>
            </a:pPr>
            <a:endParaRPr lang="zh-CN" altLang="en-US"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908721"/>
            <a:ext cx="7776864" cy="589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917392"/>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a:solidFill>
                  <a:schemeClr val="tx2"/>
                </a:solidFill>
              </a:rPr>
              <a:t>将基于</a:t>
            </a:r>
            <a:r>
              <a:rPr lang="en-US" altLang="zh-CN" sz="2600" b="1" dirty="0">
                <a:solidFill>
                  <a:schemeClr val="tx2"/>
                </a:solidFill>
              </a:rPr>
              <a:t>AWT</a:t>
            </a:r>
            <a:r>
              <a:rPr lang="zh-CN" altLang="en-US" sz="2600" b="1" dirty="0">
                <a:solidFill>
                  <a:schemeClr val="tx2"/>
                </a:solidFill>
              </a:rPr>
              <a:t>的程序转换成基于</a:t>
            </a:r>
            <a:r>
              <a:rPr lang="en-US" altLang="zh-CN" sz="2600" b="1" dirty="0">
                <a:solidFill>
                  <a:schemeClr val="tx2"/>
                </a:solidFill>
              </a:rPr>
              <a:t>Swing</a:t>
            </a:r>
            <a:r>
              <a:rPr lang="zh-CN" altLang="en-US" sz="2600" b="1" dirty="0">
                <a:solidFill>
                  <a:schemeClr val="tx2"/>
                </a:solidFill>
              </a:rPr>
              <a:t>的程序一般遵循以下步骤：</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1</a:t>
            </a:r>
            <a:r>
              <a:rPr lang="zh-CN" altLang="en-US" sz="2400" b="1" dirty="0"/>
              <a:t>）将源代码备份后删除所有的类文件。</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2</a:t>
            </a:r>
            <a:r>
              <a:rPr lang="zh-CN" altLang="en-US" sz="2400" b="1" dirty="0"/>
              <a:t>）删除</a:t>
            </a:r>
            <a:r>
              <a:rPr lang="en-US" altLang="zh-CN" sz="2400" b="1" dirty="0"/>
              <a:t>java.awt.*</a:t>
            </a:r>
            <a:r>
              <a:rPr lang="zh-CN" altLang="en-US" sz="2400" b="1" dirty="0"/>
              <a:t>、</a:t>
            </a:r>
            <a:r>
              <a:rPr lang="en-US" altLang="zh-CN" sz="2400" b="1" dirty="0"/>
              <a:t>java.applet.*</a:t>
            </a:r>
            <a:r>
              <a:rPr lang="zh-CN" altLang="en-US" sz="2400" b="1" dirty="0"/>
              <a:t>或</a:t>
            </a:r>
            <a:r>
              <a:rPr lang="en-US" altLang="zh-CN" sz="2400" b="1" dirty="0" err="1"/>
              <a:t>java.applet.Applet</a:t>
            </a:r>
            <a:r>
              <a:rPr lang="zh-CN" altLang="en-US" sz="2400" b="1" dirty="0"/>
              <a:t>，删除</a:t>
            </a:r>
            <a:r>
              <a:rPr lang="en-US" altLang="zh-CN" sz="2400" b="1" dirty="0"/>
              <a:t>import java.awt.event.*</a:t>
            </a:r>
            <a:r>
              <a:rPr lang="zh-CN" altLang="en-US" sz="2400" b="1" dirty="0"/>
              <a:t>，然后加上</a:t>
            </a:r>
            <a:r>
              <a:rPr lang="en-US" altLang="zh-CN" sz="2400" b="1" dirty="0">
                <a:solidFill>
                  <a:schemeClr val="tx2"/>
                </a:solidFill>
              </a:rPr>
              <a:t>import javax.swing.*</a:t>
            </a:r>
            <a:r>
              <a:rPr lang="zh-CN" altLang="en-US" sz="2400" b="1" dirty="0"/>
              <a:t>。</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3</a:t>
            </a:r>
            <a:r>
              <a:rPr lang="zh-CN" altLang="en-US" sz="2400" b="1" dirty="0"/>
              <a:t>）</a:t>
            </a:r>
            <a:r>
              <a:rPr lang="zh-CN" altLang="en-US" sz="2400" b="1" dirty="0" smtClean="0"/>
              <a:t>将</a:t>
            </a:r>
            <a:r>
              <a:rPr lang="en-US" altLang="zh-CN" sz="2400" b="1" dirty="0" smtClean="0"/>
              <a:t>AWT </a:t>
            </a:r>
            <a:r>
              <a:rPr lang="en-US" altLang="zh-CN" sz="2400" b="1" dirty="0"/>
              <a:t>GUI</a:t>
            </a:r>
            <a:r>
              <a:rPr lang="zh-CN" altLang="en-US" sz="2400" b="1" dirty="0"/>
              <a:t>组件转换成相应的</a:t>
            </a:r>
            <a:r>
              <a:rPr lang="en-US" altLang="zh-CN" sz="2400" b="1" dirty="0"/>
              <a:t>Swing</a:t>
            </a:r>
            <a:r>
              <a:rPr lang="zh-CN" altLang="en-US" sz="2400" b="1" dirty="0"/>
              <a:t>组件。通常，要在类名前加上字母</a:t>
            </a:r>
            <a:r>
              <a:rPr lang="en-US" altLang="zh-CN" sz="2400" b="1" dirty="0"/>
              <a:t>J</a:t>
            </a:r>
            <a:r>
              <a:rPr lang="zh-CN" altLang="en-US" sz="2400" b="1" dirty="0"/>
              <a:t>。</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4</a:t>
            </a:r>
            <a:r>
              <a:rPr lang="zh-CN" altLang="en-US" sz="2400" b="1" dirty="0"/>
              <a:t>）将</a:t>
            </a:r>
            <a:r>
              <a:rPr lang="en-US" altLang="zh-CN" sz="2400" b="1" dirty="0"/>
              <a:t>List</a:t>
            </a:r>
            <a:r>
              <a:rPr lang="zh-CN" altLang="en-US" sz="2400" b="1" dirty="0"/>
              <a:t>替换成</a:t>
            </a:r>
            <a:r>
              <a:rPr lang="en-US" altLang="zh-CN" sz="2400" b="1" dirty="0" err="1"/>
              <a:t>JList</a:t>
            </a:r>
            <a:r>
              <a:rPr lang="zh-CN" altLang="en-US" sz="2400" b="1" dirty="0"/>
              <a:t>，并与</a:t>
            </a:r>
            <a:r>
              <a:rPr lang="en-US" altLang="zh-CN" sz="2400" b="1" dirty="0"/>
              <a:t>model</a:t>
            </a:r>
            <a:r>
              <a:rPr lang="zh-CN" altLang="en-US" sz="2400" b="1" dirty="0"/>
              <a:t>和</a:t>
            </a:r>
            <a:r>
              <a:rPr lang="en-US" altLang="zh-CN" sz="2400" b="1" dirty="0"/>
              <a:t>scroll pane</a:t>
            </a:r>
            <a:r>
              <a:rPr lang="zh-CN" altLang="en-US" sz="2400" b="1" dirty="0"/>
              <a:t>关联起来。</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5</a:t>
            </a:r>
            <a:r>
              <a:rPr lang="zh-CN" altLang="en-US" sz="2400" b="1" dirty="0"/>
              <a:t>）将</a:t>
            </a:r>
            <a:r>
              <a:rPr lang="en-US" altLang="zh-CN" sz="2400" b="1" dirty="0" err="1"/>
              <a:t>TextArea</a:t>
            </a:r>
            <a:r>
              <a:rPr lang="zh-CN" altLang="en-US" sz="2400" b="1" dirty="0"/>
              <a:t>替换成</a:t>
            </a:r>
            <a:r>
              <a:rPr lang="en-US" altLang="zh-CN" sz="2400" b="1" dirty="0" err="1"/>
              <a:t>JTextArea</a:t>
            </a:r>
            <a:r>
              <a:rPr lang="zh-CN" altLang="en-US" sz="2400" b="1" dirty="0"/>
              <a:t>，并与</a:t>
            </a:r>
            <a:r>
              <a:rPr lang="en-US" altLang="zh-CN" sz="2400" b="1" dirty="0"/>
              <a:t>scroll pane</a:t>
            </a:r>
            <a:r>
              <a:rPr lang="zh-CN" altLang="en-US" sz="2400" b="1" dirty="0"/>
              <a:t>关联起来；将所有的</a:t>
            </a:r>
            <a:r>
              <a:rPr lang="en-US" altLang="zh-CN" sz="2400" b="1" dirty="0" err="1"/>
              <a:t>TextListener</a:t>
            </a:r>
            <a:r>
              <a:rPr lang="zh-CN" altLang="en-US" sz="2400" b="1" dirty="0"/>
              <a:t>用</a:t>
            </a:r>
            <a:r>
              <a:rPr lang="en-US" altLang="zh-CN" sz="2400" b="1" dirty="0" err="1"/>
              <a:t>DocumentListener</a:t>
            </a:r>
            <a:r>
              <a:rPr lang="zh-CN" altLang="en-US" sz="2400" b="1" dirty="0"/>
              <a:t>替换</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spTree>
    <p:extLst>
      <p:ext uri="{BB962C8B-B14F-4D97-AF65-F5344CB8AC3E}">
        <p14:creationId xmlns:p14="http://schemas.microsoft.com/office/powerpoint/2010/main" val="1789328595"/>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6.8  </a:t>
            </a:r>
            <a:r>
              <a:rPr lang="zh-CN" altLang="en-US" sz="3600" b="1" dirty="0">
                <a:latin typeface="宋体" pitchFamily="2" charset="-122"/>
              </a:rPr>
              <a:t>从</a:t>
            </a:r>
            <a:r>
              <a:rPr lang="en-US" altLang="zh-CN" sz="3600" b="1" dirty="0">
                <a:latin typeface="宋体" pitchFamily="2" charset="-122"/>
              </a:rPr>
              <a:t>AWT</a:t>
            </a:r>
            <a:r>
              <a:rPr lang="zh-CN" altLang="en-US" sz="3600" b="1" dirty="0">
                <a:latin typeface="宋体" pitchFamily="2" charset="-122"/>
              </a:rPr>
              <a:t>到</a:t>
            </a:r>
            <a:r>
              <a:rPr lang="en-US" altLang="zh-CN" sz="3600" b="1" dirty="0">
                <a:latin typeface="宋体" pitchFamily="2" charset="-122"/>
              </a:rPr>
              <a:t>Swing</a:t>
            </a:r>
            <a:r>
              <a:rPr lang="zh-CN" altLang="en-US" sz="3600" b="1" dirty="0">
                <a:latin typeface="宋体" pitchFamily="2" charset="-122"/>
              </a:rPr>
              <a:t>的转换</a:t>
            </a:r>
          </a:p>
        </p:txBody>
      </p:sp>
      <p:sp>
        <p:nvSpPr>
          <p:cNvPr id="72707" name="Rectangle 3"/>
          <p:cNvSpPr>
            <a:spLocks noGrp="1" noChangeArrowheads="1"/>
          </p:cNvSpPr>
          <p:nvPr>
            <p:ph type="body" idx="1"/>
          </p:nvPr>
        </p:nvSpPr>
        <p:spPr>
          <a:xfrm>
            <a:off x="179512" y="908720"/>
            <a:ext cx="8712968" cy="5832648"/>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a:solidFill>
                  <a:schemeClr val="tx2"/>
                </a:solidFill>
              </a:rPr>
              <a:t>将基于</a:t>
            </a:r>
            <a:r>
              <a:rPr lang="en-US" altLang="zh-CN" sz="2600" b="1" dirty="0">
                <a:solidFill>
                  <a:schemeClr val="tx2"/>
                </a:solidFill>
              </a:rPr>
              <a:t>AWT</a:t>
            </a:r>
            <a:r>
              <a:rPr lang="zh-CN" altLang="en-US" sz="2600" b="1" dirty="0">
                <a:solidFill>
                  <a:schemeClr val="tx2"/>
                </a:solidFill>
              </a:rPr>
              <a:t>的程序转换成基于</a:t>
            </a:r>
            <a:r>
              <a:rPr lang="en-US" altLang="zh-CN" sz="2600" b="1" dirty="0">
                <a:solidFill>
                  <a:schemeClr val="tx2"/>
                </a:solidFill>
              </a:rPr>
              <a:t>Swing</a:t>
            </a:r>
            <a:r>
              <a:rPr lang="zh-CN" altLang="en-US" sz="2600" b="1" dirty="0">
                <a:solidFill>
                  <a:schemeClr val="tx2"/>
                </a:solidFill>
              </a:rPr>
              <a:t>的程序一般遵循以下步骤：</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6</a:t>
            </a:r>
            <a:r>
              <a:rPr lang="zh-CN" altLang="en-US" sz="2400" b="1" dirty="0"/>
              <a:t>）必须将定制绘图或扩展</a:t>
            </a:r>
            <a:r>
              <a:rPr lang="en-US" altLang="zh-CN" sz="2400" b="1" dirty="0"/>
              <a:t>Canvas</a:t>
            </a:r>
            <a:r>
              <a:rPr lang="zh-CN" altLang="en-US" sz="2400" b="1" dirty="0"/>
              <a:t>的类转换成</a:t>
            </a:r>
            <a:r>
              <a:rPr lang="en-US" altLang="zh-CN" sz="2400" b="1" dirty="0" err="1"/>
              <a:t>JPanel</a:t>
            </a:r>
            <a:r>
              <a:rPr lang="zh-CN" altLang="en-US" sz="2400" b="1" dirty="0"/>
              <a:t>。</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7</a:t>
            </a:r>
            <a:r>
              <a:rPr lang="zh-CN" altLang="en-US" sz="2400" b="1" dirty="0"/>
              <a:t>）对于</a:t>
            </a:r>
            <a:r>
              <a:rPr lang="en-US" altLang="zh-CN" sz="2400" b="1" dirty="0" err="1"/>
              <a:t>JFrame</a:t>
            </a:r>
            <a:r>
              <a:rPr lang="zh-CN" altLang="en-US" sz="2400" b="1" dirty="0"/>
              <a:t>、</a:t>
            </a:r>
            <a:r>
              <a:rPr lang="en-US" altLang="zh-CN" sz="2400" b="1" dirty="0" err="1"/>
              <a:t>JDialog</a:t>
            </a:r>
            <a:r>
              <a:rPr lang="zh-CN" altLang="en-US" sz="2400" b="1" dirty="0"/>
              <a:t>和</a:t>
            </a:r>
            <a:r>
              <a:rPr lang="en-US" altLang="zh-CN" sz="2400" b="1" dirty="0" err="1"/>
              <a:t>JApplet</a:t>
            </a:r>
            <a:r>
              <a:rPr lang="zh-CN" altLang="en-US" sz="2400" b="1" dirty="0"/>
              <a:t>，须将如下代码：</a:t>
            </a:r>
          </a:p>
          <a:p>
            <a:pPr marL="342900" lvl="1" indent="-342900" algn="just">
              <a:lnSpc>
                <a:spcPct val="120000"/>
              </a:lnSpc>
              <a:spcBef>
                <a:spcPts val="600"/>
              </a:spcBef>
              <a:buClr>
                <a:schemeClr val="accent2"/>
              </a:buClr>
              <a:buSzPct val="80000"/>
              <a:buFont typeface="Arial" pitchFamily="34" charset="0"/>
              <a:buChar char="•"/>
              <a:tabLst>
                <a:tab pos="4568825" algn="l"/>
              </a:tabLst>
            </a:pPr>
            <a:r>
              <a:rPr lang="zh-CN" altLang="en-US" sz="2400" b="1" dirty="0"/>
              <a:t>       </a:t>
            </a:r>
            <a:r>
              <a:rPr lang="en-US" altLang="zh-CN" sz="2400" b="1" dirty="0" err="1"/>
              <a:t>setLayout</a:t>
            </a:r>
            <a:r>
              <a:rPr lang="en-US" altLang="zh-CN" sz="2400" b="1" dirty="0"/>
              <a:t>(manager);add(component</a:t>
            </a:r>
            <a:r>
              <a:rPr lang="en-US" altLang="zh-CN" sz="2400" b="1" dirty="0" smtClean="0"/>
              <a:t>)     </a:t>
            </a:r>
          </a:p>
          <a:p>
            <a:pPr marL="342900" lvl="1" indent="-342900" algn="just">
              <a:lnSpc>
                <a:spcPct val="120000"/>
              </a:lnSpc>
              <a:spcBef>
                <a:spcPts val="600"/>
              </a:spcBef>
              <a:buClr>
                <a:schemeClr val="accent2"/>
              </a:buClr>
              <a:buSzPct val="80000"/>
              <a:buFont typeface="Arial" pitchFamily="34" charset="0"/>
              <a:buChar char="•"/>
              <a:tabLst>
                <a:tab pos="4568825" algn="l"/>
              </a:tabLst>
            </a:pPr>
            <a:r>
              <a:rPr lang="zh-CN" altLang="en-US" sz="2400" b="1" dirty="0" smtClean="0"/>
              <a:t>替换</a:t>
            </a:r>
            <a:r>
              <a:rPr lang="zh-CN" altLang="en-US" sz="2400" b="1" dirty="0"/>
              <a:t>成</a:t>
            </a:r>
          </a:p>
          <a:p>
            <a:pPr marL="342900" lvl="1" indent="-342900" algn="just">
              <a:lnSpc>
                <a:spcPct val="120000"/>
              </a:lnSpc>
              <a:spcBef>
                <a:spcPts val="600"/>
              </a:spcBef>
              <a:buClr>
                <a:schemeClr val="accent2"/>
              </a:buClr>
              <a:buSzPct val="80000"/>
              <a:buFont typeface="Arial" pitchFamily="34" charset="0"/>
              <a:buChar char="•"/>
              <a:tabLst>
                <a:tab pos="4568825" algn="l"/>
              </a:tabLst>
            </a:pPr>
            <a:r>
              <a:rPr lang="zh-CN" altLang="en-US" sz="2400" b="1" dirty="0"/>
              <a:t>       </a:t>
            </a:r>
            <a:r>
              <a:rPr lang="en-US" altLang="zh-CN" sz="2400" b="1" dirty="0" err="1"/>
              <a:t>getContentPane</a:t>
            </a:r>
            <a:r>
              <a:rPr lang="en-US" altLang="zh-CN" sz="2400" b="1" dirty="0"/>
              <a:t>().</a:t>
            </a:r>
            <a:r>
              <a:rPr lang="en-US" altLang="zh-CN" sz="2400" b="1" dirty="0" err="1"/>
              <a:t>setLayout</a:t>
            </a:r>
            <a:r>
              <a:rPr lang="en-US" altLang="zh-CN" sz="2400" b="1" dirty="0"/>
              <a:t>(manager);</a:t>
            </a:r>
          </a:p>
          <a:p>
            <a:pPr marL="342900" lvl="1" indent="-342900" algn="just">
              <a:lnSpc>
                <a:spcPct val="120000"/>
              </a:lnSpc>
              <a:spcBef>
                <a:spcPts val="600"/>
              </a:spcBef>
              <a:buClr>
                <a:schemeClr val="accent2"/>
              </a:buClr>
              <a:buSzPct val="80000"/>
              <a:buFont typeface="Arial" pitchFamily="34" charset="0"/>
              <a:buChar char="•"/>
              <a:tabLst>
                <a:tab pos="4568825" algn="l"/>
              </a:tabLst>
            </a:pPr>
            <a:r>
              <a:rPr lang="en-US" altLang="zh-CN" sz="2400" b="1" dirty="0"/>
              <a:t>       </a:t>
            </a:r>
            <a:r>
              <a:rPr lang="en-US" altLang="zh-CN" sz="2400" b="1" dirty="0" err="1"/>
              <a:t>getContentPane</a:t>
            </a:r>
            <a:r>
              <a:rPr lang="en-US" altLang="zh-CN" sz="2400" b="1" dirty="0"/>
              <a:t>().add(component)</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a:t>（</a:t>
            </a:r>
            <a:r>
              <a:rPr lang="en-US" altLang="zh-CN" sz="2400" b="1" dirty="0"/>
              <a:t>8</a:t>
            </a:r>
            <a:r>
              <a:rPr lang="zh-CN" altLang="en-US" sz="2400" b="1" dirty="0" smtClean="0"/>
              <a:t>）依据需要，逐个</a:t>
            </a:r>
            <a:r>
              <a:rPr lang="zh-CN" altLang="en-US" sz="2400" b="1" dirty="0"/>
              <a:t>导</a:t>
            </a:r>
            <a:r>
              <a:rPr lang="zh-CN" altLang="en-US" sz="2400" b="1" dirty="0" smtClean="0"/>
              <a:t>入</a:t>
            </a:r>
            <a:r>
              <a:rPr lang="zh-CN" altLang="en-US" sz="2400" b="1" dirty="0"/>
              <a:t>和</a:t>
            </a:r>
            <a:r>
              <a:rPr lang="en-US" altLang="zh-CN" sz="2400" b="1" dirty="0"/>
              <a:t>Swing</a:t>
            </a:r>
            <a:r>
              <a:rPr lang="zh-CN" altLang="en-US" sz="2400" b="1" dirty="0"/>
              <a:t>安全</a:t>
            </a:r>
            <a:r>
              <a:rPr lang="zh-CN" altLang="en-US" sz="2400" b="1" dirty="0" smtClean="0"/>
              <a:t>共存</a:t>
            </a:r>
            <a:r>
              <a:rPr lang="zh-CN" altLang="en-US" sz="2400" b="1" dirty="0"/>
              <a:t>的</a:t>
            </a:r>
            <a:r>
              <a:rPr lang="zh-CN" altLang="en-US" sz="2400" b="1" dirty="0" smtClean="0"/>
              <a:t>特殊的</a:t>
            </a:r>
            <a:r>
              <a:rPr lang="en-US" altLang="zh-CN" sz="2400" b="1" dirty="0"/>
              <a:t>AWT</a:t>
            </a:r>
            <a:r>
              <a:rPr lang="zh-CN" altLang="en-US" sz="2400" b="1" dirty="0" smtClean="0"/>
              <a:t>类</a:t>
            </a:r>
            <a:r>
              <a:rPr lang="zh-CN" altLang="en-US" sz="2400" b="1" dirty="0"/>
              <a:t>。</a:t>
            </a:r>
            <a:endParaRPr lang="zh-CN" altLang="en-US" sz="2000" b="1" dirty="0">
              <a:cs typeface="+mn-cs"/>
            </a:endParaRPr>
          </a:p>
        </p:txBody>
      </p:sp>
    </p:spTree>
    <p:extLst>
      <p:ext uri="{BB962C8B-B14F-4D97-AF65-F5344CB8AC3E}">
        <p14:creationId xmlns:p14="http://schemas.microsoft.com/office/powerpoint/2010/main" val="45114860"/>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zh-CN" altLang="en-US" sz="3600" b="1" dirty="0" smtClean="0">
                <a:latin typeface="宋体" pitchFamily="2" charset="-122"/>
              </a:rPr>
              <a:t>本章小结</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179512" y="1052736"/>
            <a:ext cx="8712968" cy="5544616"/>
          </a:xfrm>
        </p:spPr>
        <p:txBody>
          <a:bodyPr/>
          <a:lstStyle/>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400" b="1" dirty="0"/>
              <a:t>熟悉</a:t>
            </a:r>
            <a:r>
              <a:rPr lang="en-US" altLang="zh-CN" sz="2400" b="1" dirty="0"/>
              <a:t>Java</a:t>
            </a:r>
            <a:r>
              <a:rPr lang="zh-CN" altLang="en-US" sz="2400" b="1" dirty="0"/>
              <a:t>的图形用户界面基本构件类、它们的层次关系及使用方法。包括：</a:t>
            </a:r>
            <a:r>
              <a:rPr lang="en-US" altLang="zh-CN" sz="2400" b="1" dirty="0"/>
              <a:t>Windows</a:t>
            </a:r>
            <a:r>
              <a:rPr lang="zh-CN" altLang="en-US" sz="2400" b="1" dirty="0"/>
              <a:t>，</a:t>
            </a:r>
            <a:r>
              <a:rPr lang="en-US" altLang="zh-CN" sz="2400" b="1" dirty="0"/>
              <a:t>Frame</a:t>
            </a:r>
            <a:r>
              <a:rPr lang="zh-CN" altLang="en-US" sz="2400" b="1" dirty="0"/>
              <a:t>，</a:t>
            </a:r>
            <a:r>
              <a:rPr lang="en-US" altLang="zh-CN" sz="2400" b="1" dirty="0" err="1"/>
              <a:t>Menubar</a:t>
            </a:r>
            <a:r>
              <a:rPr lang="zh-CN" altLang="en-US" sz="2400" b="1" dirty="0"/>
              <a:t>，</a:t>
            </a:r>
            <a:r>
              <a:rPr lang="en-US" altLang="zh-CN" sz="2400" b="1" dirty="0"/>
              <a:t>Menu</a:t>
            </a:r>
            <a:r>
              <a:rPr lang="zh-CN" altLang="en-US" sz="2400" b="1" dirty="0"/>
              <a:t>，</a:t>
            </a:r>
            <a:r>
              <a:rPr lang="en-US" altLang="zh-CN" sz="2400" b="1" dirty="0" err="1"/>
              <a:t>MenuItem</a:t>
            </a:r>
            <a:r>
              <a:rPr lang="zh-CN" altLang="en-US" sz="2400" b="1" dirty="0"/>
              <a:t>，</a:t>
            </a:r>
            <a:r>
              <a:rPr lang="en-US" altLang="zh-CN" sz="2400" b="1" dirty="0"/>
              <a:t>Button</a:t>
            </a:r>
            <a:r>
              <a:rPr lang="zh-CN" altLang="en-US" sz="2400" b="1" dirty="0"/>
              <a:t>，</a:t>
            </a:r>
            <a:r>
              <a:rPr lang="en-US" altLang="zh-CN" sz="2400" b="1" dirty="0"/>
              <a:t>Label</a:t>
            </a:r>
            <a:r>
              <a:rPr lang="zh-CN" altLang="en-US" sz="2400" b="1" dirty="0"/>
              <a:t>，</a:t>
            </a:r>
            <a:r>
              <a:rPr lang="en-US" altLang="zh-CN" sz="2400" b="1" dirty="0" err="1"/>
              <a:t>TextField</a:t>
            </a:r>
            <a:r>
              <a:rPr lang="zh-CN" altLang="en-US" sz="2400" b="1" dirty="0"/>
              <a:t>，</a:t>
            </a:r>
            <a:r>
              <a:rPr lang="en-US" altLang="zh-CN" sz="2400" b="1" dirty="0" err="1"/>
              <a:t>Textarea</a:t>
            </a:r>
            <a:r>
              <a:rPr lang="zh-CN" altLang="en-US" sz="2400" b="1" dirty="0"/>
              <a:t>，</a:t>
            </a:r>
            <a:r>
              <a:rPr lang="en-US" altLang="zh-CN" sz="2400" b="1" dirty="0"/>
              <a:t>List</a:t>
            </a:r>
            <a:r>
              <a:rPr lang="zh-CN" altLang="en-US" sz="2400" b="1" dirty="0"/>
              <a:t>，</a:t>
            </a:r>
            <a:r>
              <a:rPr lang="en-US" altLang="zh-CN" sz="2400" b="1" dirty="0"/>
              <a:t>Font</a:t>
            </a:r>
            <a:r>
              <a:rPr lang="zh-CN" altLang="en-US" sz="2400" b="1" dirty="0"/>
              <a:t>，</a:t>
            </a:r>
            <a:r>
              <a:rPr lang="en-US" altLang="zh-CN" sz="2400" b="1" dirty="0"/>
              <a:t>Color</a:t>
            </a:r>
            <a:r>
              <a:rPr lang="zh-CN" altLang="en-US" sz="2400" b="1" dirty="0"/>
              <a:t>，</a:t>
            </a:r>
            <a:r>
              <a:rPr lang="en-US" altLang="zh-CN" sz="2400" b="1" dirty="0"/>
              <a:t>Graphics</a:t>
            </a:r>
            <a:r>
              <a:rPr lang="zh-CN" altLang="en-US" sz="2400" b="1" dirty="0"/>
              <a:t>，</a:t>
            </a:r>
            <a:r>
              <a:rPr lang="en-US" altLang="zh-CN" sz="2400" b="1" dirty="0" err="1"/>
              <a:t>Convas</a:t>
            </a:r>
            <a:r>
              <a:rPr lang="zh-CN" altLang="en-US" sz="2400" b="1" dirty="0"/>
              <a:t>等；</a:t>
            </a:r>
          </a:p>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400" b="1" dirty="0" smtClean="0"/>
              <a:t>掌握</a:t>
            </a:r>
            <a:r>
              <a:rPr lang="zh-CN" altLang="en-US" sz="2400" b="1" dirty="0"/>
              <a:t>如何进行布局设计</a:t>
            </a:r>
            <a:r>
              <a:rPr lang="zh-CN" altLang="en-US" sz="2400" b="1" dirty="0" smtClean="0"/>
              <a:t>，</a:t>
            </a:r>
            <a:r>
              <a:rPr lang="en-US" altLang="zh-CN" sz="2400" b="1" dirty="0" smtClean="0"/>
              <a:t>3</a:t>
            </a:r>
            <a:r>
              <a:rPr lang="zh-CN" altLang="en-US" sz="2400" b="1" dirty="0"/>
              <a:t>种基本布局：</a:t>
            </a:r>
            <a:r>
              <a:rPr lang="en-US" altLang="zh-CN" sz="2400" b="1" dirty="0" err="1"/>
              <a:t>FlowLayout</a:t>
            </a:r>
            <a:r>
              <a:rPr lang="zh-CN" altLang="en-US" sz="2400" b="1" dirty="0"/>
              <a:t>，</a:t>
            </a:r>
            <a:r>
              <a:rPr lang="en-US" altLang="zh-CN" sz="2400" b="1" dirty="0" err="1"/>
              <a:t>GridLayout</a:t>
            </a:r>
            <a:r>
              <a:rPr lang="zh-CN" altLang="en-US" sz="2400" b="1" dirty="0"/>
              <a:t>，</a:t>
            </a:r>
            <a:r>
              <a:rPr lang="en-US" altLang="zh-CN" sz="2400" b="1" dirty="0" err="1"/>
              <a:t>BorderLayout</a:t>
            </a:r>
            <a:r>
              <a:rPr lang="zh-CN" altLang="en-US" sz="2400" b="1" dirty="0"/>
              <a:t>，仅用这</a:t>
            </a:r>
            <a:r>
              <a:rPr lang="en-US" altLang="zh-CN" sz="2400" b="1" dirty="0"/>
              <a:t>3</a:t>
            </a:r>
            <a:r>
              <a:rPr lang="zh-CN" altLang="en-US" sz="2400" b="1" dirty="0"/>
              <a:t>种基本布局也能设计出很专业的图形界面</a:t>
            </a:r>
            <a:r>
              <a:rPr lang="zh-CN" altLang="en-US" sz="2400" b="1" dirty="0" smtClean="0"/>
              <a:t>；</a:t>
            </a:r>
            <a:endParaRPr lang="en-US" altLang="zh-CN" sz="2400" b="1" dirty="0" smtClean="0"/>
          </a:p>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400" b="1" dirty="0" smtClean="0"/>
              <a:t>掌握</a:t>
            </a:r>
            <a:r>
              <a:rPr lang="zh-CN" altLang="en-US" sz="2400" b="1" dirty="0"/>
              <a:t>事件驱动原理，使这些构件领会编程的意图</a:t>
            </a:r>
            <a:r>
              <a:rPr lang="zh-CN" altLang="en-US" sz="2400" b="1" dirty="0" smtClean="0"/>
              <a:t>，有</a:t>
            </a:r>
            <a:r>
              <a:rPr lang="zh-CN" altLang="en-US" sz="2400" b="1" dirty="0"/>
              <a:t>哪些事件类，该类有哪些获取事件特征的方法，有哪些构件能够产生该事件，哪种接口监听这个事件，监听到事件后交给哪些方法处理。</a:t>
            </a:r>
          </a:p>
        </p:txBody>
      </p:sp>
    </p:spTree>
    <p:extLst>
      <p:ext uri="{BB962C8B-B14F-4D97-AF65-F5344CB8AC3E}">
        <p14:creationId xmlns:p14="http://schemas.microsoft.com/office/powerpoint/2010/main" val="1063763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基本的图形用户界面类</a:t>
            </a:r>
          </a:p>
        </p:txBody>
      </p:sp>
      <p:sp>
        <p:nvSpPr>
          <p:cNvPr id="72707" name="Rectangle 3"/>
          <p:cNvSpPr>
            <a:spLocks noGrp="1" noChangeArrowheads="1"/>
          </p:cNvSpPr>
          <p:nvPr>
            <p:ph type="body" idx="1"/>
          </p:nvPr>
        </p:nvSpPr>
        <p:spPr>
          <a:xfrm>
            <a:off x="323528" y="836712"/>
            <a:ext cx="8496944" cy="5904656"/>
          </a:xfrm>
        </p:spPr>
        <p:txBody>
          <a:bodyPr/>
          <a:lstStyle/>
          <a:p>
            <a:pPr marL="0" indent="0" algn="just">
              <a:lnSpc>
                <a:spcPct val="105000"/>
              </a:lnSpc>
              <a:spcBef>
                <a:spcPct val="35000"/>
              </a:spcBef>
              <a:buNone/>
            </a:pPr>
            <a:r>
              <a:rPr lang="en-US" altLang="zh-CN" sz="2800" b="1" dirty="0">
                <a:solidFill>
                  <a:schemeClr val="tx2"/>
                </a:solidFill>
                <a:latin typeface="宋体" pitchFamily="2" charset="-122"/>
              </a:rPr>
              <a:t>2. Container</a:t>
            </a:r>
            <a:r>
              <a:rPr lang="zh-CN" altLang="en-US" sz="2800" b="1" dirty="0" smtClean="0">
                <a:solidFill>
                  <a:schemeClr val="tx2"/>
                </a:solidFill>
                <a:latin typeface="宋体" pitchFamily="2" charset="-122"/>
              </a:rPr>
              <a:t>类</a:t>
            </a:r>
            <a:endParaRPr lang="en-US" altLang="zh-CN" sz="2800" b="1" dirty="0" smtClean="0">
              <a:solidFill>
                <a:schemeClr val="tx2"/>
              </a:solidFill>
              <a:latin typeface="宋体" pitchFamily="2" charset="-122"/>
            </a:endParaRPr>
          </a:p>
          <a:p>
            <a:pPr algn="just">
              <a:lnSpc>
                <a:spcPct val="120000"/>
              </a:lnSpc>
              <a:spcBef>
                <a:spcPct val="35000"/>
              </a:spcBef>
            </a:pPr>
            <a:r>
              <a:rPr lang="en-US" altLang="zh-CN" sz="2400" b="1" dirty="0">
                <a:solidFill>
                  <a:schemeClr val="tx2"/>
                </a:solidFill>
                <a:latin typeface="宋体" pitchFamily="2" charset="-122"/>
              </a:rPr>
              <a:t>AWT</a:t>
            </a:r>
            <a:r>
              <a:rPr lang="zh-CN" altLang="en-US" sz="2400" b="1" dirty="0">
                <a:solidFill>
                  <a:schemeClr val="tx2"/>
                </a:solidFill>
                <a:latin typeface="宋体" pitchFamily="2" charset="-122"/>
              </a:rPr>
              <a:t>对</a:t>
            </a:r>
            <a:r>
              <a:rPr lang="en-US" altLang="zh-CN" sz="2400" b="1" dirty="0">
                <a:solidFill>
                  <a:schemeClr val="tx2"/>
                </a:solidFill>
                <a:latin typeface="宋体" pitchFamily="2" charset="-122"/>
              </a:rPr>
              <a:t>Container</a:t>
            </a:r>
            <a:r>
              <a:rPr lang="zh-CN" altLang="en-US" sz="2400" b="1" dirty="0">
                <a:solidFill>
                  <a:schemeClr val="tx2"/>
                </a:solidFill>
                <a:latin typeface="宋体" pitchFamily="2" charset="-122"/>
              </a:rPr>
              <a:t>类的定义为</a:t>
            </a:r>
            <a:r>
              <a:rPr lang="zh-CN" altLang="en-US" sz="2400" b="1" dirty="0" smtClean="0">
                <a:solidFill>
                  <a:schemeClr val="tx2"/>
                </a:solidFill>
                <a:latin typeface="宋体" pitchFamily="2" charset="-122"/>
              </a:rPr>
              <a:t>：</a:t>
            </a:r>
            <a:endParaRPr lang="en-US" altLang="zh-CN" sz="2400" b="1" dirty="0" smtClean="0">
              <a:solidFill>
                <a:schemeClr val="tx2"/>
              </a:solidFill>
              <a:latin typeface="宋体" pitchFamily="2" charset="-122"/>
            </a:endParaRPr>
          </a:p>
          <a:p>
            <a:pPr marL="0" indent="0" algn="just">
              <a:lnSpc>
                <a:spcPct val="120000"/>
              </a:lnSpc>
              <a:spcBef>
                <a:spcPct val="35000"/>
              </a:spcBef>
              <a:buNone/>
            </a:pPr>
            <a:endParaRPr lang="zh-CN" altLang="en-US" sz="2400" b="1" dirty="0">
              <a:solidFill>
                <a:schemeClr val="tx2"/>
              </a:solidFill>
              <a:latin typeface="宋体" pitchFamily="2" charset="-122"/>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807" y="2276872"/>
            <a:ext cx="7654609" cy="383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269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基本的图形用户界面类</a:t>
            </a:r>
          </a:p>
        </p:txBody>
      </p:sp>
      <p:sp>
        <p:nvSpPr>
          <p:cNvPr id="72707" name="Rectangle 3"/>
          <p:cNvSpPr>
            <a:spLocks noGrp="1" noChangeArrowheads="1"/>
          </p:cNvSpPr>
          <p:nvPr>
            <p:ph type="body" idx="1"/>
          </p:nvPr>
        </p:nvSpPr>
        <p:spPr>
          <a:xfrm>
            <a:off x="251520" y="864096"/>
            <a:ext cx="8640960" cy="5805264"/>
          </a:xfrm>
        </p:spPr>
        <p:txBody>
          <a:bodyPr/>
          <a:lstStyle/>
          <a:p>
            <a:pPr marL="0" indent="0" algn="just">
              <a:lnSpc>
                <a:spcPct val="105000"/>
              </a:lnSpc>
              <a:spcBef>
                <a:spcPct val="35000"/>
              </a:spcBef>
              <a:buNone/>
            </a:pPr>
            <a:r>
              <a:rPr lang="en-US" altLang="zh-CN" sz="2800" b="1" dirty="0">
                <a:solidFill>
                  <a:schemeClr val="tx2"/>
                </a:solidFill>
                <a:latin typeface="宋体" pitchFamily="2" charset="-122"/>
              </a:rPr>
              <a:t>3. Window</a:t>
            </a:r>
            <a:r>
              <a:rPr lang="zh-CN" altLang="en-US" sz="2800" b="1" dirty="0">
                <a:solidFill>
                  <a:schemeClr val="tx2"/>
                </a:solidFill>
                <a:latin typeface="宋体" pitchFamily="2" charset="-122"/>
              </a:rPr>
              <a:t>类 </a:t>
            </a:r>
            <a:endParaRPr lang="en-US" altLang="zh-CN" sz="2800" b="1" dirty="0" smtClean="0">
              <a:solidFill>
                <a:schemeClr val="tx2"/>
              </a:solidFill>
              <a:latin typeface="宋体" pitchFamily="2" charset="-122"/>
            </a:endParaRPr>
          </a:p>
          <a:p>
            <a:pPr algn="just">
              <a:lnSpc>
                <a:spcPct val="120000"/>
              </a:lnSpc>
              <a:spcBef>
                <a:spcPct val="35000"/>
              </a:spcBef>
            </a:pPr>
            <a:r>
              <a:rPr lang="en-US" altLang="zh-CN" sz="2400" b="1" dirty="0">
                <a:solidFill>
                  <a:schemeClr val="tx2"/>
                </a:solidFill>
                <a:latin typeface="宋体" pitchFamily="2" charset="-122"/>
              </a:rPr>
              <a:t>Window</a:t>
            </a:r>
            <a:r>
              <a:rPr lang="zh-CN" altLang="en-US" sz="2400" b="1" dirty="0">
                <a:solidFill>
                  <a:schemeClr val="tx2"/>
                </a:solidFill>
                <a:latin typeface="宋体" pitchFamily="2" charset="-122"/>
              </a:rPr>
              <a:t>类 ：</a:t>
            </a:r>
            <a:r>
              <a:rPr lang="zh-CN" altLang="en-US" sz="2400" b="1" dirty="0">
                <a:latin typeface="宋体" pitchFamily="2" charset="-122"/>
              </a:rPr>
              <a:t>表示一个没有边界和菜单的最高层的窗口，可以包含</a:t>
            </a:r>
            <a:r>
              <a:rPr lang="en-US" altLang="zh-CN" sz="2400" b="1" dirty="0">
                <a:latin typeface="宋体" pitchFamily="2" charset="-122"/>
              </a:rPr>
              <a:t>AWT</a:t>
            </a:r>
            <a:r>
              <a:rPr lang="zh-CN" altLang="en-US" sz="2400" b="1" dirty="0">
                <a:latin typeface="宋体" pitchFamily="2" charset="-122"/>
              </a:rPr>
              <a:t>的其他构件。初始化时，窗口是不可见的</a:t>
            </a:r>
            <a:r>
              <a:rPr lang="zh-CN" altLang="en-US" sz="2400" b="1" dirty="0" smtClean="0">
                <a:latin typeface="宋体" pitchFamily="2" charset="-122"/>
              </a:rPr>
              <a:t>。</a:t>
            </a:r>
            <a:endParaRPr lang="en-US" altLang="zh-CN" sz="2400" b="1" dirty="0" smtClean="0">
              <a:latin typeface="宋体" pitchFamily="2" charset="-122"/>
            </a:endParaRPr>
          </a:p>
          <a:p>
            <a:pPr algn="just">
              <a:lnSpc>
                <a:spcPct val="120000"/>
              </a:lnSpc>
              <a:spcBef>
                <a:spcPct val="35000"/>
              </a:spcBef>
            </a:pPr>
            <a:r>
              <a:rPr lang="en-US" altLang="zh-CN" sz="2400" b="1" dirty="0" smtClean="0">
                <a:latin typeface="宋体" pitchFamily="2" charset="-122"/>
              </a:rPr>
              <a:t>AWT</a:t>
            </a:r>
            <a:r>
              <a:rPr lang="zh-CN" altLang="en-US" sz="2400" b="1" dirty="0">
                <a:latin typeface="宋体" pitchFamily="2" charset="-122"/>
              </a:rPr>
              <a:t>将窗口定义为</a:t>
            </a:r>
            <a:r>
              <a:rPr lang="zh-CN" altLang="en-US" sz="2400" b="1" dirty="0" smtClean="0">
                <a:latin typeface="宋体" pitchFamily="2" charset="-122"/>
              </a:rPr>
              <a:t>：</a:t>
            </a:r>
            <a:endParaRPr lang="en-US" altLang="zh-CN" sz="2400" b="1" dirty="0" smtClean="0">
              <a:latin typeface="宋体" pitchFamily="2" charset="-122"/>
            </a:endParaRPr>
          </a:p>
          <a:p>
            <a:pPr marL="0" indent="0" algn="just">
              <a:lnSpc>
                <a:spcPct val="120000"/>
              </a:lnSpc>
              <a:spcBef>
                <a:spcPct val="35000"/>
              </a:spcBef>
              <a:buNone/>
            </a:pPr>
            <a:endParaRPr lang="zh-CN" altLang="en-US" sz="2400" b="1" dirty="0">
              <a:latin typeface="宋体" pitchFamily="2" charset="-122"/>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838" y="3140968"/>
            <a:ext cx="784961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362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基本的图形用户界面类</a:t>
            </a:r>
          </a:p>
        </p:txBody>
      </p:sp>
      <p:sp>
        <p:nvSpPr>
          <p:cNvPr id="72707" name="Rectangle 3"/>
          <p:cNvSpPr>
            <a:spLocks noGrp="1" noChangeArrowheads="1"/>
          </p:cNvSpPr>
          <p:nvPr>
            <p:ph type="body" idx="1"/>
          </p:nvPr>
        </p:nvSpPr>
        <p:spPr>
          <a:xfrm>
            <a:off x="251520" y="864095"/>
            <a:ext cx="8640960" cy="5988131"/>
          </a:xfrm>
        </p:spPr>
        <p:txBody>
          <a:bodyPr/>
          <a:lstStyle/>
          <a:p>
            <a:pPr marL="0" indent="0" algn="just">
              <a:lnSpc>
                <a:spcPct val="105000"/>
              </a:lnSpc>
              <a:spcBef>
                <a:spcPct val="35000"/>
              </a:spcBef>
              <a:buNone/>
            </a:pPr>
            <a:r>
              <a:rPr lang="en-US" altLang="zh-CN" sz="2800" b="1" dirty="0">
                <a:solidFill>
                  <a:schemeClr val="tx2"/>
                </a:solidFill>
                <a:latin typeface="宋体" pitchFamily="2" charset="-122"/>
              </a:rPr>
              <a:t>4. Frame </a:t>
            </a:r>
            <a:r>
              <a:rPr lang="zh-CN" altLang="en-US" sz="2800" b="1" dirty="0" smtClean="0">
                <a:solidFill>
                  <a:schemeClr val="tx2"/>
                </a:solidFill>
                <a:latin typeface="宋体" pitchFamily="2" charset="-122"/>
              </a:rPr>
              <a:t>类</a:t>
            </a:r>
            <a:endParaRPr lang="en-US" altLang="zh-CN" sz="2800" b="1" dirty="0" smtClean="0">
              <a:solidFill>
                <a:schemeClr val="tx2"/>
              </a:solidFill>
              <a:latin typeface="宋体" pitchFamily="2" charset="-122"/>
            </a:endParaRPr>
          </a:p>
          <a:p>
            <a:pPr algn="just">
              <a:lnSpc>
                <a:spcPct val="120000"/>
              </a:lnSpc>
              <a:spcBef>
                <a:spcPct val="35000"/>
              </a:spcBef>
            </a:pPr>
            <a:r>
              <a:rPr lang="zh-CN" altLang="en-US" sz="2400" b="1" dirty="0">
                <a:latin typeface="宋体" pitchFamily="2" charset="-122"/>
              </a:rPr>
              <a:t>一个</a:t>
            </a:r>
            <a:r>
              <a:rPr lang="en-US" altLang="zh-CN" sz="2400" b="1" dirty="0">
                <a:latin typeface="宋体" pitchFamily="2" charset="-122"/>
              </a:rPr>
              <a:t>Frame</a:t>
            </a:r>
            <a:r>
              <a:rPr lang="zh-CN" altLang="en-US" sz="2400" b="1" dirty="0">
                <a:latin typeface="宋体" pitchFamily="2" charset="-122"/>
              </a:rPr>
              <a:t>是包括标题、菜单、文本区和按钮的图形窗口，其外观依赖于所使用的的操作系统。</a:t>
            </a:r>
            <a:r>
              <a:rPr lang="en-US" altLang="zh-CN" sz="2400" b="1" dirty="0">
                <a:latin typeface="宋体" pitchFamily="2" charset="-122"/>
              </a:rPr>
              <a:t>Frame</a:t>
            </a:r>
            <a:r>
              <a:rPr lang="zh-CN" altLang="en-US" sz="2400" b="1" dirty="0">
                <a:latin typeface="宋体" pitchFamily="2" charset="-122"/>
              </a:rPr>
              <a:t>包含在一个方框内，其大小可以伸缩</a:t>
            </a:r>
            <a:r>
              <a:rPr lang="zh-CN" altLang="en-US" sz="2400" b="1" dirty="0" smtClean="0">
                <a:latin typeface="宋体" pitchFamily="2" charset="-122"/>
              </a:rPr>
              <a:t>。</a:t>
            </a:r>
            <a:endParaRPr lang="en-US" altLang="zh-CN" sz="2400" b="1" dirty="0" smtClean="0">
              <a:latin typeface="宋体" pitchFamily="2" charset="-122"/>
            </a:endParaRPr>
          </a:p>
          <a:p>
            <a:pPr algn="just">
              <a:lnSpc>
                <a:spcPct val="120000"/>
              </a:lnSpc>
              <a:spcBef>
                <a:spcPct val="35000"/>
              </a:spcBef>
            </a:pPr>
            <a:r>
              <a:rPr lang="en-US" altLang="zh-CN" sz="2400" b="1" dirty="0" smtClean="0">
                <a:latin typeface="宋体" pitchFamily="2" charset="-122"/>
              </a:rPr>
              <a:t>AWT</a:t>
            </a:r>
            <a:r>
              <a:rPr lang="zh-CN" altLang="en-US" sz="2400" b="1" dirty="0">
                <a:latin typeface="宋体" pitchFamily="2" charset="-122"/>
              </a:rPr>
              <a:t>对</a:t>
            </a:r>
            <a:r>
              <a:rPr lang="en-US" altLang="zh-CN" sz="2400" b="1" dirty="0">
                <a:latin typeface="宋体" pitchFamily="2" charset="-122"/>
              </a:rPr>
              <a:t>Frame</a:t>
            </a:r>
            <a:r>
              <a:rPr lang="zh-CN" altLang="en-US" sz="2400" b="1" dirty="0">
                <a:latin typeface="宋体" pitchFamily="2" charset="-122"/>
              </a:rPr>
              <a:t>类的定义的大致框架为</a:t>
            </a:r>
            <a:r>
              <a:rPr lang="zh-CN" altLang="en-US" sz="2400" b="1" dirty="0" smtClean="0">
                <a:latin typeface="宋体" pitchFamily="2" charset="-122"/>
              </a:rPr>
              <a:t>：</a:t>
            </a:r>
            <a:endParaRPr lang="en-US" altLang="zh-CN" sz="2400" b="1" dirty="0" smtClean="0">
              <a:latin typeface="宋体" pitchFamily="2" charset="-122"/>
            </a:endParaRPr>
          </a:p>
          <a:p>
            <a:pPr marL="0" indent="0" algn="just">
              <a:lnSpc>
                <a:spcPct val="120000"/>
              </a:lnSpc>
              <a:spcBef>
                <a:spcPct val="35000"/>
              </a:spcBef>
              <a:buNone/>
            </a:pPr>
            <a:endParaRPr lang="en-US" altLang="zh-CN" sz="2400" b="1" dirty="0" smtClean="0">
              <a:latin typeface="宋体" pitchFamily="2" charset="-122"/>
            </a:endParaRPr>
          </a:p>
          <a:p>
            <a:pPr marL="0" indent="0" algn="just">
              <a:lnSpc>
                <a:spcPct val="120000"/>
              </a:lnSpc>
              <a:spcBef>
                <a:spcPct val="35000"/>
              </a:spcBef>
              <a:buNone/>
            </a:pPr>
            <a:endParaRPr lang="zh-CN" altLang="en-US" sz="2400" b="1" dirty="0">
              <a:latin typeface="宋体" pitchFamily="2" charset="-122"/>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462157"/>
            <a:ext cx="7848872" cy="3351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3609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基本的图形用户界面类</a:t>
            </a:r>
          </a:p>
        </p:txBody>
      </p:sp>
      <p:sp>
        <p:nvSpPr>
          <p:cNvPr id="72707" name="Rectangle 3"/>
          <p:cNvSpPr>
            <a:spLocks noGrp="1" noChangeArrowheads="1"/>
          </p:cNvSpPr>
          <p:nvPr>
            <p:ph type="body" idx="1"/>
          </p:nvPr>
        </p:nvSpPr>
        <p:spPr>
          <a:xfrm>
            <a:off x="251520" y="864095"/>
            <a:ext cx="8640960" cy="5733257"/>
          </a:xfrm>
        </p:spPr>
        <p:txBody>
          <a:bodyPr/>
          <a:lstStyle/>
          <a:p>
            <a:pPr marL="0" indent="0" algn="just">
              <a:lnSpc>
                <a:spcPct val="105000"/>
              </a:lnSpc>
              <a:spcBef>
                <a:spcPct val="35000"/>
              </a:spcBef>
              <a:buNone/>
            </a:pPr>
            <a:endParaRPr lang="en-US" altLang="zh-CN" sz="2800" b="1" dirty="0" smtClean="0">
              <a:solidFill>
                <a:schemeClr val="tx2"/>
              </a:solidFill>
              <a:latin typeface="宋体" pitchFamily="2" charset="-122"/>
            </a:endParaRPr>
          </a:p>
          <a:p>
            <a:pPr marL="0" indent="0" algn="just">
              <a:lnSpc>
                <a:spcPct val="105000"/>
              </a:lnSpc>
              <a:spcBef>
                <a:spcPct val="35000"/>
              </a:spcBef>
              <a:buNone/>
            </a:pPr>
            <a:endParaRPr lang="en-US" altLang="zh-CN" sz="2800" b="1" dirty="0">
              <a:solidFill>
                <a:schemeClr val="tx2"/>
              </a:solidFill>
              <a:latin typeface="宋体" pitchFamily="2" charset="-122"/>
            </a:endParaRPr>
          </a:p>
          <a:p>
            <a:pPr marL="0" indent="0" algn="just">
              <a:lnSpc>
                <a:spcPct val="105000"/>
              </a:lnSpc>
              <a:spcBef>
                <a:spcPct val="35000"/>
              </a:spcBef>
              <a:buNone/>
            </a:pPr>
            <a:endParaRPr lang="en-US" altLang="zh-CN" sz="2800" b="1" dirty="0" smtClean="0">
              <a:solidFill>
                <a:schemeClr val="tx2"/>
              </a:solidFill>
              <a:latin typeface="宋体" pitchFamily="2" charset="-122"/>
            </a:endParaRPr>
          </a:p>
          <a:p>
            <a:pPr marL="0" indent="0" algn="just">
              <a:lnSpc>
                <a:spcPct val="105000"/>
              </a:lnSpc>
              <a:spcBef>
                <a:spcPct val="35000"/>
              </a:spcBef>
              <a:buNone/>
            </a:pPr>
            <a:endParaRPr lang="en-US" altLang="zh-CN" sz="2800" b="1" dirty="0">
              <a:solidFill>
                <a:schemeClr val="tx2"/>
              </a:solidFill>
              <a:latin typeface="宋体" pitchFamily="2" charset="-122"/>
            </a:endParaRPr>
          </a:p>
          <a:p>
            <a:pPr marL="0" indent="0" algn="just">
              <a:lnSpc>
                <a:spcPct val="105000"/>
              </a:lnSpc>
              <a:spcBef>
                <a:spcPct val="35000"/>
              </a:spcBef>
              <a:buNone/>
            </a:pPr>
            <a:endParaRPr lang="en-US" altLang="zh-CN" sz="2800" b="1" dirty="0" smtClean="0">
              <a:solidFill>
                <a:schemeClr val="tx2"/>
              </a:solidFill>
              <a:latin typeface="宋体" pitchFamily="2" charset="-122"/>
            </a:endParaRPr>
          </a:p>
          <a:p>
            <a:pPr marL="0" indent="0" algn="just">
              <a:lnSpc>
                <a:spcPct val="105000"/>
              </a:lnSpc>
              <a:spcBef>
                <a:spcPct val="35000"/>
              </a:spcBef>
              <a:buNone/>
            </a:pPr>
            <a:endParaRPr lang="en-US" altLang="zh-CN" sz="2800" b="1" dirty="0">
              <a:solidFill>
                <a:schemeClr val="tx2"/>
              </a:solidFill>
              <a:latin typeface="宋体" pitchFamily="2" charset="-122"/>
            </a:endParaRPr>
          </a:p>
          <a:p>
            <a:pPr marL="0" indent="0" algn="just">
              <a:lnSpc>
                <a:spcPct val="105000"/>
              </a:lnSpc>
              <a:spcBef>
                <a:spcPct val="35000"/>
              </a:spcBef>
              <a:buNone/>
            </a:pPr>
            <a:endParaRPr lang="en-US" altLang="zh-CN" sz="2800" b="1" dirty="0" smtClean="0">
              <a:solidFill>
                <a:schemeClr val="tx2"/>
              </a:solidFill>
              <a:latin typeface="宋体" pitchFamily="2" charset="-122"/>
            </a:endParaRPr>
          </a:p>
          <a:p>
            <a:pPr marL="0" indent="0" algn="just">
              <a:lnSpc>
                <a:spcPct val="105000"/>
              </a:lnSpc>
              <a:spcBef>
                <a:spcPct val="35000"/>
              </a:spcBef>
              <a:buNone/>
            </a:pPr>
            <a:endParaRPr lang="en-US" altLang="zh-CN" sz="2800" b="1" dirty="0">
              <a:solidFill>
                <a:schemeClr val="tx2"/>
              </a:solidFill>
              <a:latin typeface="宋体" pitchFamily="2" charset="-122"/>
            </a:endParaRPr>
          </a:p>
          <a:p>
            <a:pPr marL="0" indent="0" algn="ctr">
              <a:lnSpc>
                <a:spcPct val="105000"/>
              </a:lnSpc>
              <a:spcBef>
                <a:spcPct val="35000"/>
              </a:spcBef>
              <a:buNone/>
            </a:pPr>
            <a:r>
              <a:rPr lang="zh-CN" altLang="en-US" sz="2400" b="1" dirty="0" smtClean="0">
                <a:solidFill>
                  <a:schemeClr val="tx2"/>
                </a:solidFill>
                <a:latin typeface="宋体" pitchFamily="2" charset="-122"/>
              </a:rPr>
              <a:t>基本</a:t>
            </a:r>
            <a:r>
              <a:rPr lang="zh-CN" altLang="en-US" sz="2400" b="1" dirty="0">
                <a:solidFill>
                  <a:schemeClr val="tx2"/>
                </a:solidFill>
                <a:latin typeface="宋体" pitchFamily="2" charset="-122"/>
              </a:rPr>
              <a:t>的图形用户界面类的继承关系</a:t>
            </a:r>
          </a:p>
          <a:p>
            <a:pPr marL="0" indent="0" algn="just">
              <a:lnSpc>
                <a:spcPct val="120000"/>
              </a:lnSpc>
              <a:spcBef>
                <a:spcPct val="35000"/>
              </a:spcBef>
              <a:buNone/>
            </a:pPr>
            <a:endParaRPr lang="en-US" altLang="zh-CN" sz="2400" b="1" dirty="0" smtClean="0">
              <a:latin typeface="宋体" pitchFamily="2" charset="-122"/>
            </a:endParaRPr>
          </a:p>
          <a:p>
            <a:pPr marL="0" indent="0" algn="just">
              <a:lnSpc>
                <a:spcPct val="120000"/>
              </a:lnSpc>
              <a:spcBef>
                <a:spcPct val="35000"/>
              </a:spcBef>
              <a:buNone/>
            </a:pPr>
            <a:endParaRPr lang="zh-CN" altLang="en-US" sz="2400" b="1" dirty="0">
              <a:latin typeface="宋体" pitchFamily="2" charset="-122"/>
            </a:endParaRPr>
          </a:p>
        </p:txBody>
      </p:sp>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340768"/>
            <a:ext cx="8637066" cy="406261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17407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基本的图形用户界面类</a:t>
            </a:r>
          </a:p>
        </p:txBody>
      </p:sp>
      <p:sp>
        <p:nvSpPr>
          <p:cNvPr id="72707" name="Rectangle 3"/>
          <p:cNvSpPr>
            <a:spLocks noGrp="1" noChangeArrowheads="1"/>
          </p:cNvSpPr>
          <p:nvPr>
            <p:ph type="body" idx="1"/>
          </p:nvPr>
        </p:nvSpPr>
        <p:spPr>
          <a:xfrm>
            <a:off x="107504" y="836712"/>
            <a:ext cx="8892480" cy="5988131"/>
          </a:xfrm>
        </p:spPr>
        <p:txBody>
          <a:bodyPr/>
          <a:lstStyle/>
          <a:p>
            <a:pPr algn="just">
              <a:lnSpc>
                <a:spcPct val="105000"/>
              </a:lnSpc>
              <a:spcBef>
                <a:spcPct val="35000"/>
              </a:spcBef>
            </a:pPr>
            <a:r>
              <a:rPr lang="zh-CN" altLang="en-US" sz="2400" b="1" dirty="0" smtClean="0">
                <a:solidFill>
                  <a:schemeClr val="tx2"/>
                </a:solidFill>
                <a:latin typeface="宋体" pitchFamily="2" charset="-122"/>
              </a:rPr>
              <a:t>例：</a:t>
            </a:r>
            <a:r>
              <a:rPr lang="zh-CN" altLang="en-US" sz="2400" b="1" dirty="0" smtClean="0">
                <a:latin typeface="宋体" pitchFamily="2" charset="-122"/>
              </a:rPr>
              <a:t>下面</a:t>
            </a:r>
            <a:r>
              <a:rPr lang="zh-CN" altLang="en-US" sz="2400" b="1" dirty="0">
                <a:latin typeface="宋体" pitchFamily="2" charset="-122"/>
              </a:rPr>
              <a:t>用一个简单程序来建立一个</a:t>
            </a:r>
            <a:r>
              <a:rPr lang="en-US" altLang="zh-CN" sz="2400" b="1" dirty="0">
                <a:latin typeface="宋体" pitchFamily="2" charset="-122"/>
              </a:rPr>
              <a:t>Frame</a:t>
            </a:r>
            <a:r>
              <a:rPr lang="zh-CN" altLang="en-US" sz="2400" b="1" dirty="0">
                <a:latin typeface="宋体" pitchFamily="2" charset="-122"/>
              </a:rPr>
              <a:t>对象，并使之可见。</a:t>
            </a:r>
          </a:p>
          <a:p>
            <a:pPr algn="just">
              <a:lnSpc>
                <a:spcPct val="120000"/>
              </a:lnSpc>
              <a:spcBef>
                <a:spcPts val="600"/>
              </a:spcBef>
              <a:buFont typeface="Arial" pitchFamily="34" charset="0"/>
              <a:buChar char="•"/>
            </a:pPr>
            <a:r>
              <a:rPr lang="en-US" altLang="zh-CN" sz="2400" b="1" dirty="0">
                <a:latin typeface="宋体" pitchFamily="2" charset="-122"/>
              </a:rPr>
              <a:t>import </a:t>
            </a:r>
            <a:r>
              <a:rPr lang="en-US" altLang="zh-CN" sz="2400" b="1" dirty="0" err="1">
                <a:latin typeface="宋体" pitchFamily="2" charset="-122"/>
              </a:rPr>
              <a:t>java.awt.Frame</a:t>
            </a:r>
            <a:r>
              <a:rPr lang="en-US" altLang="zh-CN" sz="2400" b="1" dirty="0">
                <a:latin typeface="宋体" pitchFamily="2" charset="-122"/>
              </a:rPr>
              <a:t>;</a:t>
            </a:r>
          </a:p>
          <a:p>
            <a:pPr algn="just">
              <a:lnSpc>
                <a:spcPct val="120000"/>
              </a:lnSpc>
              <a:spcBef>
                <a:spcPts val="600"/>
              </a:spcBef>
              <a:buFont typeface="Arial" pitchFamily="34" charset="0"/>
              <a:buChar char="•"/>
            </a:pPr>
            <a:r>
              <a:rPr lang="en-US" altLang="zh-CN" sz="2400" b="1" dirty="0">
                <a:latin typeface="宋体" pitchFamily="2" charset="-122"/>
              </a:rPr>
              <a:t>public class </a:t>
            </a:r>
            <a:r>
              <a:rPr lang="en-US" altLang="zh-CN" sz="2400" b="1" dirty="0" err="1">
                <a:latin typeface="宋体" pitchFamily="2" charset="-122"/>
              </a:rPr>
              <a:t>MyFrameTest</a:t>
            </a:r>
            <a:r>
              <a:rPr lang="en-US" altLang="zh-CN" sz="2400" b="1" dirty="0">
                <a:latin typeface="宋体" pitchFamily="2" charset="-122"/>
              </a:rPr>
              <a:t>{</a:t>
            </a:r>
          </a:p>
          <a:p>
            <a:pPr algn="just">
              <a:lnSpc>
                <a:spcPct val="120000"/>
              </a:lnSpc>
              <a:spcBef>
                <a:spcPts val="600"/>
              </a:spcBef>
              <a:buFont typeface="Arial" pitchFamily="34" charset="0"/>
              <a:buChar char="•"/>
            </a:pPr>
            <a:r>
              <a:rPr lang="en-US" altLang="zh-CN" sz="2400" b="1" dirty="0">
                <a:latin typeface="宋体" pitchFamily="2" charset="-122"/>
              </a:rPr>
              <a:t>    public static void main(String </a:t>
            </a:r>
            <a:r>
              <a:rPr lang="en-US" altLang="zh-CN" sz="2400" b="1" dirty="0" err="1">
                <a:latin typeface="宋体" pitchFamily="2" charset="-122"/>
              </a:rPr>
              <a:t>args</a:t>
            </a:r>
            <a:r>
              <a:rPr lang="en-US" altLang="zh-CN" sz="2400" b="1" dirty="0">
                <a:latin typeface="宋体" pitchFamily="2" charset="-122"/>
              </a:rPr>
              <a:t>[ ]){</a:t>
            </a:r>
          </a:p>
          <a:p>
            <a:pPr algn="just">
              <a:lnSpc>
                <a:spcPct val="120000"/>
              </a:lnSpc>
              <a:spcBef>
                <a:spcPts val="600"/>
              </a:spcBef>
              <a:buFont typeface="Arial" pitchFamily="34" charset="0"/>
              <a:buChar char="•"/>
            </a:pPr>
            <a:r>
              <a:rPr lang="en-US" altLang="zh-CN" sz="2400" b="1" dirty="0">
                <a:latin typeface="宋体" pitchFamily="2" charset="-122"/>
              </a:rPr>
              <a:t>        Frame </a:t>
            </a:r>
            <a:r>
              <a:rPr lang="en-US" altLang="zh-CN" sz="2400" b="1" dirty="0" err="1">
                <a:latin typeface="宋体" pitchFamily="2" charset="-122"/>
              </a:rPr>
              <a:t>myFrame</a:t>
            </a:r>
            <a:r>
              <a:rPr lang="en-US" altLang="zh-CN" sz="2400" b="1" dirty="0">
                <a:latin typeface="宋体" pitchFamily="2" charset="-122"/>
              </a:rPr>
              <a:t> = new Frame("My First Frame");</a:t>
            </a:r>
          </a:p>
          <a:p>
            <a:pPr algn="just">
              <a:lnSpc>
                <a:spcPct val="120000"/>
              </a:lnSpc>
              <a:spcBef>
                <a:spcPts val="600"/>
              </a:spcBef>
              <a:buFont typeface="Arial" pitchFamily="34" charset="0"/>
              <a:buChar char="•"/>
            </a:pPr>
            <a:r>
              <a:rPr lang="en-US" altLang="zh-CN" sz="2400" b="1" dirty="0">
                <a:latin typeface="宋体" pitchFamily="2" charset="-122"/>
              </a:rPr>
              <a:t>        </a:t>
            </a:r>
            <a:r>
              <a:rPr lang="en-US" altLang="zh-CN" sz="2400" b="1" dirty="0" err="1">
                <a:latin typeface="宋体" pitchFamily="2" charset="-122"/>
              </a:rPr>
              <a:t>myFrame.setVisible</a:t>
            </a:r>
            <a:r>
              <a:rPr lang="en-US" altLang="zh-CN" sz="2400" b="1" dirty="0">
                <a:latin typeface="宋体" pitchFamily="2" charset="-122"/>
              </a:rPr>
              <a:t>();     </a:t>
            </a:r>
            <a:r>
              <a:rPr lang="en-US" altLang="zh-CN" sz="2400" b="1" dirty="0" smtClean="0">
                <a:latin typeface="宋体" pitchFamily="2" charset="-122"/>
              </a:rPr>
              <a:t>//</a:t>
            </a:r>
            <a:r>
              <a:rPr lang="zh-CN" altLang="en-US" sz="2400" b="1" dirty="0">
                <a:latin typeface="宋体" pitchFamily="2" charset="-122"/>
              </a:rPr>
              <a:t>使一个</a:t>
            </a:r>
            <a:r>
              <a:rPr lang="en-US" altLang="zh-CN" sz="2400" b="1" dirty="0">
                <a:latin typeface="宋体" pitchFamily="2" charset="-122"/>
              </a:rPr>
              <a:t>Frame</a:t>
            </a:r>
            <a:r>
              <a:rPr lang="zh-CN" altLang="en-US" sz="2400" b="1" dirty="0" smtClean="0">
                <a:latin typeface="宋体" pitchFamily="2" charset="-122"/>
              </a:rPr>
              <a:t>可见</a:t>
            </a:r>
            <a:endParaRPr lang="en-US" altLang="zh-CN" sz="2400" b="1" dirty="0" smtClean="0">
              <a:latin typeface="宋体" pitchFamily="2" charset="-122"/>
            </a:endParaRPr>
          </a:p>
          <a:p>
            <a:pPr algn="just">
              <a:lnSpc>
                <a:spcPct val="120000"/>
              </a:lnSpc>
              <a:spcBef>
                <a:spcPts val="600"/>
              </a:spcBef>
              <a:buFont typeface="Arial" pitchFamily="34" charset="0"/>
              <a:buChar char="•"/>
            </a:pPr>
            <a:r>
              <a:rPr lang="en-US" altLang="zh-CN" sz="2400" b="1" dirty="0">
                <a:latin typeface="宋体" pitchFamily="2" charset="-122"/>
              </a:rPr>
              <a:t>	  </a:t>
            </a:r>
            <a:r>
              <a:rPr lang="en-US" altLang="zh-CN" sz="2400" b="1" dirty="0" smtClean="0">
                <a:latin typeface="宋体" pitchFamily="2" charset="-122"/>
              </a:rPr>
              <a:t>  </a:t>
            </a:r>
            <a:r>
              <a:rPr lang="en-US" altLang="zh-CN" sz="2400" b="1" dirty="0" err="1" smtClean="0">
                <a:latin typeface="宋体" pitchFamily="2" charset="-122"/>
              </a:rPr>
              <a:t>myFrame.setSize</a:t>
            </a:r>
            <a:r>
              <a:rPr lang="en-US" altLang="zh-CN" sz="2400" b="1" dirty="0" smtClean="0">
                <a:latin typeface="宋体" pitchFamily="2" charset="-122"/>
              </a:rPr>
              <a:t>(100,200</a:t>
            </a:r>
            <a:r>
              <a:rPr lang="en-US" altLang="zh-CN" sz="2400" b="1" dirty="0">
                <a:latin typeface="宋体" pitchFamily="2" charset="-122"/>
              </a:rPr>
              <a:t>); </a:t>
            </a:r>
            <a:endParaRPr lang="zh-CN" altLang="en-US" sz="2400" b="1" dirty="0">
              <a:latin typeface="宋体" pitchFamily="2" charset="-122"/>
            </a:endParaRPr>
          </a:p>
          <a:p>
            <a:pPr algn="just">
              <a:lnSpc>
                <a:spcPct val="120000"/>
              </a:lnSpc>
              <a:spcBef>
                <a:spcPts val="600"/>
              </a:spcBef>
              <a:buFont typeface="Arial" pitchFamily="34" charset="0"/>
              <a:buChar char="•"/>
            </a:pPr>
            <a:r>
              <a:rPr lang="zh-CN" altLang="en-US" sz="2400" b="1" dirty="0">
                <a:latin typeface="宋体" pitchFamily="2" charset="-122"/>
              </a:rPr>
              <a:t>    </a:t>
            </a:r>
            <a:r>
              <a:rPr lang="en-US" altLang="zh-CN" sz="2400" b="1" dirty="0">
                <a:latin typeface="宋体" pitchFamily="2" charset="-122"/>
              </a:rPr>
              <a:t>}</a:t>
            </a:r>
          </a:p>
          <a:p>
            <a:pPr algn="just">
              <a:lnSpc>
                <a:spcPct val="120000"/>
              </a:lnSpc>
              <a:spcBef>
                <a:spcPts val="600"/>
              </a:spcBef>
              <a:buFont typeface="Arial" pitchFamily="34" charset="0"/>
              <a:buChar char="•"/>
            </a:pPr>
            <a:r>
              <a:rPr lang="en-US" altLang="zh-CN" sz="2400" b="1" dirty="0">
                <a:latin typeface="宋体" pitchFamily="2" charset="-122"/>
              </a:rPr>
              <a:t>}            </a:t>
            </a:r>
          </a:p>
          <a:p>
            <a:pPr algn="just">
              <a:lnSpc>
                <a:spcPct val="120000"/>
              </a:lnSpc>
              <a:spcBef>
                <a:spcPts val="600"/>
              </a:spcBef>
            </a:pPr>
            <a:r>
              <a:rPr lang="zh-CN" altLang="en-US" sz="2400" b="1" dirty="0">
                <a:latin typeface="宋体" pitchFamily="2" charset="-122"/>
              </a:rPr>
              <a:t>当这个程序执行时，会出现一个带标题的小窗口，这个窗口可以伸缩并且包含有标准的关闭按钮。但目前这个窗口还没有响应关闭按钮的能力，因此必须按</a:t>
            </a:r>
            <a:r>
              <a:rPr lang="en-US" altLang="zh-CN" sz="2400" b="1" dirty="0">
                <a:latin typeface="宋体" pitchFamily="2" charset="-122"/>
              </a:rPr>
              <a:t>CTRL+C</a:t>
            </a:r>
            <a:r>
              <a:rPr lang="zh-CN" altLang="en-US" sz="2400" b="1" dirty="0">
                <a:latin typeface="宋体" pitchFamily="2" charset="-122"/>
              </a:rPr>
              <a:t>键来关闭</a:t>
            </a:r>
            <a:r>
              <a:rPr lang="zh-CN" altLang="en-US" sz="2400" b="1" dirty="0" smtClean="0">
                <a:latin typeface="宋体" pitchFamily="2" charset="-122"/>
              </a:rPr>
              <a:t>窗口</a:t>
            </a:r>
            <a:r>
              <a:rPr lang="zh-CN" altLang="en-US" sz="2400" b="1" dirty="0">
                <a:latin typeface="宋体" pitchFamily="2" charset="-122"/>
              </a:rPr>
              <a:t>。</a:t>
            </a:r>
            <a:r>
              <a:rPr lang="en-US" altLang="zh-CN" sz="2400" b="1" dirty="0" smtClean="0">
                <a:latin typeface="宋体" pitchFamily="2" charset="-122"/>
              </a:rPr>
              <a:t>         </a:t>
            </a:r>
          </a:p>
          <a:p>
            <a:pPr marL="0" indent="0" algn="just">
              <a:lnSpc>
                <a:spcPct val="120000"/>
              </a:lnSpc>
              <a:spcBef>
                <a:spcPct val="35000"/>
              </a:spcBef>
              <a:buNone/>
            </a:pPr>
            <a:endParaRPr lang="zh-CN" altLang="en-US" sz="2400" b="1" dirty="0">
              <a:latin typeface="宋体" pitchFamily="2" charset="-122"/>
            </a:endParaRPr>
          </a:p>
        </p:txBody>
      </p:sp>
    </p:spTree>
    <p:extLst>
      <p:ext uri="{BB962C8B-B14F-4D97-AF65-F5344CB8AC3E}">
        <p14:creationId xmlns:p14="http://schemas.microsoft.com/office/powerpoint/2010/main" val="355371609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solidFill>
                  <a:srgbClr val="FF0000"/>
                </a:solidFill>
                <a:latin typeface="+mn-ea"/>
              </a:rPr>
              <a:t>6.3  </a:t>
            </a:r>
            <a:r>
              <a:rPr lang="zh-CN" altLang="en-US" sz="2800" b="1" dirty="0">
                <a:solidFill>
                  <a:srgbClr val="FF0000"/>
                </a:solidFill>
                <a:latin typeface="+mn-ea"/>
              </a:rPr>
              <a:t>简单的事件响应程序</a:t>
            </a:r>
            <a:endParaRPr lang="en-US" altLang="zh-CN" sz="2800" b="1" dirty="0">
              <a:solidFill>
                <a:srgbClr val="FF0000"/>
              </a:solidFill>
              <a:latin typeface="+mn-ea"/>
            </a:endParaRPr>
          </a:p>
          <a:p>
            <a:pPr algn="just">
              <a:lnSpc>
                <a:spcPct val="115000"/>
              </a:lnSpc>
              <a:spcBef>
                <a:spcPct val="30000"/>
              </a:spcBef>
            </a:pPr>
            <a:r>
              <a:rPr lang="en-US" altLang="zh-CN" sz="2800" b="1" dirty="0" smtClean="0">
                <a:latin typeface="+mn-ea"/>
              </a:rPr>
              <a:t>6.4  </a:t>
            </a:r>
            <a:r>
              <a:rPr lang="zh-CN" altLang="en-US" sz="2800" b="1" dirty="0" smtClean="0">
                <a:latin typeface="+mn-ea"/>
              </a:rPr>
              <a:t>事件处理</a:t>
            </a:r>
            <a:endParaRPr lang="en-US" altLang="zh-CN" sz="2800" b="1" dirty="0" smtClean="0">
              <a:latin typeface="+mn-ea"/>
            </a:endParaRPr>
          </a:p>
          <a:p>
            <a:pPr algn="just">
              <a:lnSpc>
                <a:spcPct val="115000"/>
              </a:lnSpc>
              <a:spcBef>
                <a:spcPct val="30000"/>
              </a:spcBef>
            </a:pPr>
            <a:r>
              <a:rPr lang="en-US" altLang="zh-CN" sz="2800" b="1" dirty="0" smtClean="0">
                <a:latin typeface="+mn-ea"/>
              </a:rPr>
              <a:t>6.5  GUI</a:t>
            </a:r>
            <a:r>
              <a:rPr lang="zh-CN" altLang="en-US" sz="2800" b="1" dirty="0" smtClean="0">
                <a:latin typeface="+mn-ea"/>
              </a:rPr>
              <a:t>构件和布局管理</a:t>
            </a:r>
            <a:endParaRPr lang="zh-CN" altLang="en-US" sz="2800" b="1" dirty="0">
              <a:latin typeface="+mn-ea"/>
            </a:endParaRPr>
          </a:p>
          <a:p>
            <a:pPr algn="just">
              <a:lnSpc>
                <a:spcPct val="115000"/>
              </a:lnSpc>
              <a:spcBef>
                <a:spcPct val="30000"/>
              </a:spcBef>
            </a:pPr>
            <a:r>
              <a:rPr lang="en-US" altLang="zh-CN" sz="2800" b="1" dirty="0" smtClean="0">
                <a:latin typeface="+mn-ea"/>
              </a:rPr>
              <a:t>6.6  </a:t>
            </a:r>
            <a:r>
              <a:rPr lang="zh-CN" altLang="en-US" sz="2800" b="1" dirty="0" smtClean="0">
                <a:latin typeface="+mn-ea"/>
              </a:rPr>
              <a:t>菜单和对话框</a:t>
            </a:r>
            <a:endParaRPr lang="en-US" altLang="zh-CN" sz="2800" b="1" dirty="0" smtClean="0">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22566415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640960" cy="5805265"/>
          </a:xfrm>
        </p:spPr>
        <p:txBody>
          <a:bodyPr/>
          <a:lstStyle/>
          <a:p>
            <a:r>
              <a:rPr lang="zh-CN" altLang="en-US" sz="2800" b="1" dirty="0" smtClean="0">
                <a:solidFill>
                  <a:schemeClr val="tx2"/>
                </a:solidFill>
                <a:latin typeface="宋体" pitchFamily="2" charset="-122"/>
              </a:rPr>
              <a:t>什么是事件</a:t>
            </a:r>
            <a:r>
              <a:rPr lang="en-US" altLang="zh-CN" sz="2800" b="1" dirty="0" smtClean="0">
                <a:solidFill>
                  <a:schemeClr val="tx2"/>
                </a:solidFill>
                <a:latin typeface="宋体" pitchFamily="2" charset="-122"/>
              </a:rPr>
              <a:t>(Event)?</a:t>
            </a:r>
          </a:p>
          <a:p>
            <a:pPr>
              <a:lnSpc>
                <a:spcPct val="135000"/>
              </a:lnSpc>
              <a:spcBef>
                <a:spcPct val="70000"/>
              </a:spcBef>
              <a:buFont typeface="Wingdings" pitchFamily="2" charset="2"/>
              <a:buChar char="Ø"/>
            </a:pPr>
            <a:r>
              <a:rPr lang="en-US" altLang="en-US" sz="2400" b="1" dirty="0" err="1" smtClean="0">
                <a:solidFill>
                  <a:schemeClr val="tx2"/>
                </a:solidFill>
                <a:latin typeface="宋体" pitchFamily="2" charset="-122"/>
              </a:rPr>
              <a:t>事件</a:t>
            </a:r>
            <a:r>
              <a:rPr lang="en-US" altLang="en-US" sz="2400" b="1" dirty="0" smtClean="0">
                <a:solidFill>
                  <a:schemeClr val="tx2"/>
                </a:solidFill>
                <a:latin typeface="宋体" pitchFamily="2" charset="-122"/>
              </a:rPr>
              <a:t> </a:t>
            </a:r>
            <a:r>
              <a:rPr lang="zh-CN" altLang="en-US" sz="2400" b="1" dirty="0" smtClean="0">
                <a:solidFill>
                  <a:schemeClr val="tx2"/>
                </a:solidFill>
                <a:latin typeface="宋体" pitchFamily="2" charset="-122"/>
              </a:rPr>
              <a:t>（</a:t>
            </a:r>
            <a:r>
              <a:rPr lang="en-US" altLang="zh-CN" sz="2400" b="1" dirty="0" smtClean="0">
                <a:solidFill>
                  <a:schemeClr val="tx2"/>
                </a:solidFill>
                <a:latin typeface="宋体" pitchFamily="2" charset="-122"/>
              </a:rPr>
              <a:t>Event</a:t>
            </a:r>
            <a:r>
              <a:rPr lang="zh-CN" altLang="en-US" sz="2400" b="1" dirty="0" smtClean="0">
                <a:solidFill>
                  <a:schemeClr val="tx2"/>
                </a:solidFill>
                <a:latin typeface="宋体" pitchFamily="2" charset="-122"/>
              </a:rPr>
              <a:t>）：</a:t>
            </a:r>
            <a:r>
              <a:rPr lang="en-US" altLang="en-US" sz="2400" b="1" dirty="0" smtClean="0">
                <a:solidFill>
                  <a:schemeClr val="tx2"/>
                </a:solidFill>
                <a:latin typeface="宋体" pitchFamily="2" charset="-122"/>
              </a:rPr>
              <a:t> </a:t>
            </a:r>
            <a:r>
              <a:rPr lang="en-US" altLang="en-US" sz="2400" b="1" dirty="0" err="1" smtClean="0">
                <a:latin typeface="+mn-ea"/>
              </a:rPr>
              <a:t>发生在用户界面上的用户交互行为而产生的一种效果，如鼠标的各种</a:t>
            </a:r>
            <a:r>
              <a:rPr lang="zh-CN" altLang="en-US" sz="2400" b="1" dirty="0" smtClean="0">
                <a:latin typeface="+mn-ea"/>
              </a:rPr>
              <a:t>点击</a:t>
            </a:r>
            <a:r>
              <a:rPr lang="en-US" altLang="en-US" sz="2400" b="1" dirty="0" err="1" smtClean="0">
                <a:latin typeface="+mn-ea"/>
              </a:rPr>
              <a:t>动作、键盘的操作以及发生在组件上的各种动作</a:t>
            </a:r>
            <a:r>
              <a:rPr lang="zh-CN" altLang="en-US" sz="2400" b="1" dirty="0" smtClean="0">
                <a:latin typeface="+mn-ea"/>
              </a:rPr>
              <a:t>。</a:t>
            </a:r>
            <a:endParaRPr lang="en-US" altLang="zh-CN" sz="2400" b="1" dirty="0" smtClean="0">
              <a:latin typeface="+mn-ea"/>
            </a:endParaRPr>
          </a:p>
          <a:p>
            <a:pPr>
              <a:lnSpc>
                <a:spcPct val="135000"/>
              </a:lnSpc>
              <a:spcBef>
                <a:spcPct val="70000"/>
              </a:spcBef>
              <a:buFont typeface="Wingdings" pitchFamily="2" charset="2"/>
              <a:buChar char="Ø"/>
            </a:pPr>
            <a:r>
              <a:rPr lang="en-US" altLang="en-US" sz="2400" b="1" dirty="0" err="1" smtClean="0">
                <a:latin typeface="+mn-ea"/>
              </a:rPr>
              <a:t>事件一般也分为三种类型：键盘事件、鼠标事件以及组件的动作事件（对鼠标或键盘事件在一定程度上进行了封装</a:t>
            </a:r>
            <a:r>
              <a:rPr lang="en-US" altLang="en-US" sz="2400" b="1" dirty="0" smtClean="0">
                <a:latin typeface="+mn-ea"/>
              </a:rPr>
              <a:t>）。</a:t>
            </a:r>
          </a:p>
          <a:p>
            <a:pPr>
              <a:lnSpc>
                <a:spcPct val="135000"/>
              </a:lnSpc>
              <a:spcBef>
                <a:spcPct val="30000"/>
              </a:spcBef>
              <a:buFont typeface="Wingdings" pitchFamily="2" charset="2"/>
              <a:buChar char="Ø"/>
            </a:pPr>
            <a:r>
              <a:rPr lang="zh-CN" altLang="en-US" sz="2400" b="1" dirty="0" smtClean="0">
                <a:solidFill>
                  <a:schemeClr val="tx2"/>
                </a:solidFill>
                <a:latin typeface="宋体" pitchFamily="2" charset="-122"/>
              </a:rPr>
              <a:t>事件源（</a:t>
            </a:r>
            <a:r>
              <a:rPr lang="en-US" altLang="zh-CN" sz="2400" b="1" dirty="0" smtClean="0">
                <a:solidFill>
                  <a:schemeClr val="tx2"/>
                </a:solidFill>
                <a:latin typeface="宋体" pitchFamily="2" charset="-122"/>
              </a:rPr>
              <a:t>Event Source</a:t>
            </a:r>
            <a:r>
              <a:rPr lang="zh-CN" altLang="en-US" sz="2400" b="1" dirty="0" smtClean="0">
                <a:solidFill>
                  <a:schemeClr val="tx2"/>
                </a:solidFill>
                <a:latin typeface="宋体" pitchFamily="2" charset="-122"/>
              </a:rPr>
              <a:t>）：</a:t>
            </a:r>
            <a:r>
              <a:rPr lang="zh-CN" altLang="en-US" sz="2400" b="1" dirty="0" smtClean="0">
                <a:latin typeface="+mn-ea"/>
              </a:rPr>
              <a:t>产生事件的对象。</a:t>
            </a:r>
          </a:p>
          <a:p>
            <a:pPr>
              <a:lnSpc>
                <a:spcPct val="135000"/>
              </a:lnSpc>
              <a:spcBef>
                <a:spcPct val="30000"/>
              </a:spcBef>
              <a:buFont typeface="Wingdings" pitchFamily="2" charset="2"/>
              <a:buChar char="Ø"/>
            </a:pPr>
            <a:r>
              <a:rPr lang="zh-CN" altLang="en-US" sz="2400" b="1" dirty="0" smtClean="0">
                <a:solidFill>
                  <a:schemeClr val="tx2"/>
                </a:solidFill>
                <a:latin typeface="宋体" pitchFamily="2" charset="-122"/>
              </a:rPr>
              <a:t>事件处理（</a:t>
            </a:r>
            <a:r>
              <a:rPr lang="en-US" altLang="zh-CN" sz="2400" b="1" dirty="0" smtClean="0">
                <a:solidFill>
                  <a:schemeClr val="tx2"/>
                </a:solidFill>
                <a:latin typeface="宋体" pitchFamily="2" charset="-122"/>
              </a:rPr>
              <a:t>Event handler</a:t>
            </a:r>
            <a:r>
              <a:rPr lang="zh-CN" altLang="en-US" sz="2400" b="1" dirty="0" smtClean="0">
                <a:solidFill>
                  <a:schemeClr val="tx2"/>
                </a:solidFill>
                <a:latin typeface="宋体" pitchFamily="2" charset="-122"/>
              </a:rPr>
              <a:t>）：</a:t>
            </a:r>
            <a:r>
              <a:rPr lang="zh-CN" altLang="en-US" sz="2400" b="1" dirty="0" smtClean="0">
                <a:latin typeface="+mn-ea"/>
              </a:rPr>
              <a:t>接收事件对象消息并对其进行处理的方法。</a:t>
            </a:r>
            <a:endParaRPr lang="en-US" altLang="en-US" sz="2400" b="1" dirty="0" smtClean="0">
              <a:latin typeface="+mn-ea"/>
            </a:endParaRPr>
          </a:p>
          <a:p>
            <a:pPr marL="0" indent="0" algn="just">
              <a:lnSpc>
                <a:spcPct val="120000"/>
              </a:lnSpc>
              <a:spcBef>
                <a:spcPct val="35000"/>
              </a:spcBef>
              <a:buNone/>
            </a:pPr>
            <a:endParaRPr lang="zh-CN" altLang="en-US" sz="2400" b="1" dirty="0">
              <a:latin typeface="宋体" pitchFamily="2" charset="-122"/>
            </a:endParaRPr>
          </a:p>
        </p:txBody>
      </p:sp>
    </p:spTree>
    <p:extLst>
      <p:ext uri="{BB962C8B-B14F-4D97-AF65-F5344CB8AC3E}">
        <p14:creationId xmlns:p14="http://schemas.microsoft.com/office/powerpoint/2010/main" val="141358207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640960" cy="5805265"/>
          </a:xfrm>
        </p:spPr>
        <p:txBody>
          <a:bodyPr/>
          <a:lstStyle/>
          <a:p>
            <a:r>
              <a:rPr lang="en-US" altLang="zh-CN" sz="2800" b="1" dirty="0">
                <a:solidFill>
                  <a:schemeClr val="tx2"/>
                </a:solidFill>
                <a:latin typeface="宋体" pitchFamily="2" charset="-122"/>
              </a:rPr>
              <a:t>6.3.1 </a:t>
            </a:r>
            <a:r>
              <a:rPr lang="zh-CN" altLang="en-US" sz="2800" b="1" dirty="0">
                <a:solidFill>
                  <a:schemeClr val="tx2"/>
                </a:solidFill>
                <a:latin typeface="宋体" pitchFamily="2" charset="-122"/>
              </a:rPr>
              <a:t>一个简单的构件与事件的响应</a:t>
            </a:r>
            <a:endParaRPr lang="en-US" altLang="zh-CN" sz="2800" b="1" dirty="0">
              <a:solidFill>
                <a:schemeClr val="tx2"/>
              </a:solidFill>
              <a:latin typeface="宋体" pitchFamily="2" charset="-122"/>
            </a:endParaRPr>
          </a:p>
          <a:p>
            <a:pPr marL="342900" lvl="1" indent="-342900">
              <a:lnSpc>
                <a:spcPct val="110000"/>
              </a:lnSpc>
              <a:buClr>
                <a:schemeClr val="accent2"/>
              </a:buClr>
              <a:buSzPct val="80000"/>
              <a:buFont typeface="Wingdings" pitchFamily="2" charset="2"/>
              <a:buChar char="l"/>
            </a:pPr>
            <a:r>
              <a:rPr lang="zh-CN" altLang="en-US" sz="2400" b="1" dirty="0" smtClean="0">
                <a:latin typeface="宋体" pitchFamily="2" charset="-122"/>
                <a:cs typeface="+mn-cs"/>
              </a:rPr>
              <a:t>大多数的程序通过</a:t>
            </a:r>
            <a:r>
              <a:rPr lang="en-US" altLang="zh-CN" sz="2400" b="1" dirty="0" smtClean="0">
                <a:latin typeface="宋体" pitchFamily="2" charset="-122"/>
                <a:cs typeface="+mn-cs"/>
              </a:rPr>
              <a:t>GUI</a:t>
            </a:r>
            <a:r>
              <a:rPr lang="zh-CN" altLang="en-US" sz="2400" b="1" dirty="0" smtClean="0">
                <a:latin typeface="宋体" pitchFamily="2" charset="-122"/>
                <a:cs typeface="+mn-cs"/>
              </a:rPr>
              <a:t>构件与用户进行交互。最简单的</a:t>
            </a:r>
            <a:r>
              <a:rPr lang="en-US" altLang="zh-CN" sz="2400" b="1" dirty="0" smtClean="0">
                <a:latin typeface="宋体" pitchFamily="2" charset="-122"/>
                <a:cs typeface="+mn-cs"/>
              </a:rPr>
              <a:t>GUI</a:t>
            </a:r>
            <a:r>
              <a:rPr lang="zh-CN" altLang="en-US" sz="2400" b="1" dirty="0" smtClean="0">
                <a:latin typeface="宋体" pitchFamily="2" charset="-122"/>
                <a:cs typeface="+mn-cs"/>
              </a:rPr>
              <a:t>构件是按钮。当用户单击一个按钮时，它就产生一个事件，该事件被一个类的特殊方法所接受，并采取相应的处理方法。</a:t>
            </a:r>
            <a:endParaRPr lang="en-US" altLang="zh-CN" sz="2400" b="1" dirty="0" smtClean="0">
              <a:latin typeface="宋体" pitchFamily="2" charset="-122"/>
              <a:cs typeface="+mn-cs"/>
            </a:endParaRPr>
          </a:p>
          <a:p>
            <a:pPr marL="342900" lvl="1" indent="-342900">
              <a:lnSpc>
                <a:spcPct val="11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Button</a:t>
            </a:r>
            <a:r>
              <a:rPr lang="zh-CN" altLang="en-US" b="1" dirty="0" smtClean="0">
                <a:solidFill>
                  <a:schemeClr val="tx2"/>
                </a:solidFill>
                <a:latin typeface="宋体" pitchFamily="2" charset="-122"/>
                <a:cs typeface="+mn-cs"/>
              </a:rPr>
              <a:t>类的定义为：</a:t>
            </a:r>
          </a:p>
          <a:p>
            <a:pPr marL="0" indent="0" algn="just">
              <a:lnSpc>
                <a:spcPct val="120000"/>
              </a:lnSpc>
              <a:spcBef>
                <a:spcPct val="35000"/>
              </a:spcBef>
              <a:buNone/>
            </a:pPr>
            <a:endParaRPr lang="zh-CN" altLang="en-US" sz="2400" b="1" dirty="0">
              <a:latin typeface="宋体" pitchFamily="2"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356992"/>
            <a:ext cx="7632848" cy="34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58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640960" cy="5993905"/>
          </a:xfrm>
        </p:spPr>
        <p:txBody>
          <a:bodyPr/>
          <a:lstStyle/>
          <a:p>
            <a:r>
              <a:rPr lang="en-US" altLang="zh-CN" sz="2800" b="1" dirty="0" smtClean="0">
                <a:solidFill>
                  <a:schemeClr val="tx2"/>
                </a:solidFill>
                <a:latin typeface="宋体" pitchFamily="2" charset="-122"/>
              </a:rPr>
              <a:t>6.3.1 </a:t>
            </a:r>
            <a:r>
              <a:rPr lang="zh-CN" altLang="en-US" sz="2800" b="1" dirty="0" smtClean="0">
                <a:solidFill>
                  <a:schemeClr val="tx2"/>
                </a:solidFill>
                <a:latin typeface="宋体" pitchFamily="2" charset="-122"/>
              </a:rPr>
              <a:t>一个简单的构件与事件的响应</a:t>
            </a:r>
            <a:endParaRPr lang="en-US" altLang="zh-CN" sz="2800" b="1" dirty="0" smtClean="0">
              <a:solidFill>
                <a:schemeClr val="tx2"/>
              </a:solidFill>
              <a:latin typeface="宋体" pitchFamily="2" charset="-122"/>
            </a:endParaRPr>
          </a:p>
          <a:p>
            <a:pPr marL="342900" lvl="1" indent="-342900">
              <a:lnSpc>
                <a:spcPct val="110000"/>
              </a:lnSpc>
              <a:buClr>
                <a:schemeClr val="accent2"/>
              </a:buClr>
              <a:buSzPct val="80000"/>
              <a:buFont typeface="Wingdings" pitchFamily="2" charset="2"/>
              <a:buChar char="l"/>
            </a:pPr>
            <a:r>
              <a:rPr lang="zh-CN" altLang="en-US" sz="2400" b="1" dirty="0" smtClean="0"/>
              <a:t>构造一个类，该类为一个带有标题的</a:t>
            </a:r>
            <a:r>
              <a:rPr lang="en-US" altLang="zh-CN" sz="2400" b="1" dirty="0" smtClean="0"/>
              <a:t>Frame</a:t>
            </a:r>
            <a:r>
              <a:rPr lang="zh-CN" altLang="en-US" sz="2400" b="1" dirty="0" smtClean="0"/>
              <a:t>，</a:t>
            </a:r>
            <a:r>
              <a:rPr lang="en-US" altLang="zh-CN" sz="2400" b="1" dirty="0" smtClean="0"/>
              <a:t>Frame</a:t>
            </a:r>
            <a:r>
              <a:rPr lang="zh-CN" altLang="en-US" sz="2400" b="1" dirty="0" smtClean="0"/>
              <a:t>中包含一个</a:t>
            </a:r>
            <a:r>
              <a:rPr lang="en-US" altLang="zh-CN" sz="2400" b="1" dirty="0" smtClean="0"/>
              <a:t>Quit</a:t>
            </a:r>
            <a:r>
              <a:rPr lang="zh-CN" altLang="en-US" sz="2400" b="1" dirty="0" smtClean="0"/>
              <a:t>按钮，单击该按钮就退出程序。所以，要构造的类扩展</a:t>
            </a:r>
            <a:r>
              <a:rPr lang="en-US" altLang="zh-CN" sz="2400" b="1" dirty="0" smtClean="0"/>
              <a:t>Frame</a:t>
            </a:r>
            <a:r>
              <a:rPr lang="zh-CN" altLang="en-US" sz="2400" b="1" dirty="0" smtClean="0"/>
              <a:t>类，并包含一个</a:t>
            </a:r>
            <a:r>
              <a:rPr lang="en-US" altLang="zh-CN" sz="2400" b="1" dirty="0" smtClean="0"/>
              <a:t>Button</a:t>
            </a:r>
            <a:r>
              <a:rPr lang="zh-CN" altLang="en-US" sz="2400" b="1" dirty="0" smtClean="0"/>
              <a:t>域。像大多数类一样，它有一个构造方法和一个可执行的</a:t>
            </a:r>
            <a:r>
              <a:rPr lang="en-US" altLang="zh-CN" sz="2400" b="1" dirty="0" smtClean="0"/>
              <a:t>main()</a:t>
            </a:r>
            <a:r>
              <a:rPr lang="zh-CN" altLang="en-US" sz="2400" b="1" dirty="0" smtClean="0"/>
              <a:t>方法，其程序框架如图所示 ：</a:t>
            </a:r>
            <a:endParaRPr lang="en-US" altLang="zh-CN" sz="2400" b="1" dirty="0" smtClean="0"/>
          </a:p>
          <a:p>
            <a:pPr marL="342900" lvl="1" indent="-342900">
              <a:lnSpc>
                <a:spcPct val="110000"/>
              </a:lnSpc>
              <a:buClr>
                <a:schemeClr val="accent2"/>
              </a:buClr>
              <a:buSzPct val="80000"/>
              <a:buFont typeface="Wingdings" pitchFamily="2" charset="2"/>
              <a:buChar char="l"/>
            </a:pPr>
            <a:endParaRPr lang="zh-CN" altLang="en-US" sz="2400" b="1" dirty="0">
              <a:latin typeface="宋体" pitchFamily="2" charset="-122"/>
            </a:endParaRPr>
          </a:p>
        </p:txBody>
      </p:sp>
      <p:graphicFrame>
        <p:nvGraphicFramePr>
          <p:cNvPr id="1026" name="Object 2"/>
          <p:cNvGraphicFramePr>
            <a:graphicFrameLocks/>
          </p:cNvGraphicFramePr>
          <p:nvPr/>
        </p:nvGraphicFramePr>
        <p:xfrm>
          <a:off x="1187624" y="3501008"/>
          <a:ext cx="7245350" cy="2857500"/>
        </p:xfrm>
        <a:graphic>
          <a:graphicData uri="http://schemas.openxmlformats.org/presentationml/2006/ole">
            <mc:AlternateContent xmlns:mc="http://schemas.openxmlformats.org/markup-compatibility/2006">
              <mc:Choice xmlns:v="urn:schemas-microsoft-com:vml" Requires="v">
                <p:oleObj spid="_x0000_s1084" r:id="rId3" imgW="2974848" imgH="1072896" progId="">
                  <p:embed/>
                </p:oleObj>
              </mc:Choice>
              <mc:Fallback>
                <p:oleObj r:id="rId3" imgW="2974848" imgH="1072896" progId="">
                  <p:embed/>
                  <p:pic>
                    <p:nvPicPr>
                      <p:cNvPr id="0"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01008"/>
                        <a:ext cx="7245350" cy="2857500"/>
                      </a:xfrm>
                      <a:prstGeom prst="rect">
                        <a:avLst/>
                      </a:prstGeom>
                      <a:solidFill>
                        <a:schemeClr val="bg2"/>
                      </a:solidFill>
                    </p:spPr>
                  </p:pic>
                </p:oleObj>
              </mc:Fallback>
            </mc:AlternateContent>
          </a:graphicData>
        </a:graphic>
      </p:graphicFrame>
      <p:sp>
        <p:nvSpPr>
          <p:cNvPr id="6" name="Rectangle 7">
            <a:hlinkClick r:id="rId5" action="ppaction://hlinkfile"/>
          </p:cNvPr>
          <p:cNvSpPr>
            <a:spLocks noChangeArrowheads="1"/>
          </p:cNvSpPr>
          <p:nvPr/>
        </p:nvSpPr>
        <p:spPr bwMode="auto">
          <a:xfrm>
            <a:off x="5796136" y="6453336"/>
            <a:ext cx="2640012" cy="407987"/>
          </a:xfrm>
          <a:prstGeom prst="rect">
            <a:avLst/>
          </a:prstGeom>
          <a:noFill/>
          <a:ln w="9525" algn="ctr">
            <a:noFill/>
            <a:miter lim="800000"/>
            <a:headEnd/>
            <a:tailEnd/>
          </a:ln>
          <a:effectLst/>
        </p:spPr>
        <p:txBody>
          <a:bodyPr wrap="none" lIns="36000" tIns="36000" rIns="36000" bIns="36000">
            <a:spAutoFit/>
          </a:bodyPr>
          <a:lstStyle/>
          <a:p>
            <a:pPr marL="190500" indent="-190500">
              <a:spcBef>
                <a:spcPct val="10000"/>
              </a:spcBef>
              <a:buSzPct val="85000"/>
              <a:buFont typeface="Wingdings" pitchFamily="2" charset="2"/>
              <a:buChar char="v"/>
            </a:pPr>
            <a:r>
              <a:rPr lang="en-US" altLang="zh-CN" sz="2200" dirty="0">
                <a:hlinkClick r:id="rId5" action="ppaction://hlinkfile"/>
              </a:rPr>
              <a:t>MyFirstFrame.java</a:t>
            </a:r>
            <a:endParaRPr lang="en-US" altLang="zh-CN" sz="2200" dirty="0"/>
          </a:p>
        </p:txBody>
      </p:sp>
    </p:spTree>
    <p:extLst>
      <p:ext uri="{BB962C8B-B14F-4D97-AF65-F5344CB8AC3E}">
        <p14:creationId xmlns:p14="http://schemas.microsoft.com/office/powerpoint/2010/main" val="141358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本章学习要点</a:t>
            </a:r>
            <a:endParaRPr lang="zh-CN" altLang="en-US" sz="3600" b="1" dirty="0"/>
          </a:p>
        </p:txBody>
      </p:sp>
      <p:sp>
        <p:nvSpPr>
          <p:cNvPr id="3" name="内容占位符 2"/>
          <p:cNvSpPr>
            <a:spLocks noGrp="1"/>
          </p:cNvSpPr>
          <p:nvPr>
            <p:ph idx="1"/>
          </p:nvPr>
        </p:nvSpPr>
        <p:spPr>
          <a:xfrm>
            <a:off x="685800" y="1981200"/>
            <a:ext cx="8206680" cy="4328120"/>
          </a:xfrm>
        </p:spPr>
        <p:txBody>
          <a:bodyPr/>
          <a:lstStyle/>
          <a:p>
            <a:pPr>
              <a:lnSpc>
                <a:spcPct val="150000"/>
              </a:lnSpc>
            </a:pPr>
            <a:r>
              <a:rPr lang="zh-CN" altLang="en-US" sz="2800" b="1" dirty="0"/>
              <a:t>使用面向对象的程序设计方法构建图形用户界面</a:t>
            </a:r>
          </a:p>
          <a:p>
            <a:pPr>
              <a:lnSpc>
                <a:spcPct val="150000"/>
              </a:lnSpc>
            </a:pPr>
            <a:r>
              <a:rPr lang="zh-CN" altLang="en-US" sz="2800" b="1" dirty="0"/>
              <a:t>深入了解抽象窗口工具包（</a:t>
            </a:r>
            <a:r>
              <a:rPr lang="en-US" altLang="zh-CN" sz="2800" b="1" dirty="0"/>
              <a:t>AWT</a:t>
            </a:r>
            <a:r>
              <a:rPr lang="zh-CN" altLang="en-US" sz="2800" b="1" dirty="0"/>
              <a:t>）</a:t>
            </a:r>
          </a:p>
          <a:p>
            <a:pPr>
              <a:lnSpc>
                <a:spcPct val="150000"/>
              </a:lnSpc>
            </a:pPr>
            <a:r>
              <a:rPr lang="zh-CN" altLang="en-US" sz="2800" b="1" dirty="0"/>
              <a:t>掌握事件处理基本原理和方法</a:t>
            </a:r>
          </a:p>
          <a:p>
            <a:pPr>
              <a:lnSpc>
                <a:spcPct val="150000"/>
              </a:lnSpc>
            </a:pPr>
            <a:r>
              <a:rPr lang="zh-CN" altLang="en-US" sz="2800" b="1" dirty="0"/>
              <a:t>深入了解</a:t>
            </a:r>
            <a:r>
              <a:rPr lang="en-US" altLang="zh-CN" sz="2800" b="1" dirty="0"/>
              <a:t>GUI</a:t>
            </a:r>
            <a:r>
              <a:rPr lang="zh-CN" altLang="en-US" sz="2800" b="1" dirty="0"/>
              <a:t>构件及掌握布局控制方法</a:t>
            </a:r>
          </a:p>
          <a:p>
            <a:pPr>
              <a:lnSpc>
                <a:spcPct val="150000"/>
              </a:lnSpc>
            </a:pPr>
            <a:r>
              <a:rPr lang="zh-CN" altLang="en-US" sz="2800" b="1" dirty="0"/>
              <a:t>熟练掌握菜单和对话框</a:t>
            </a:r>
          </a:p>
          <a:p>
            <a:pPr>
              <a:lnSpc>
                <a:spcPct val="150000"/>
              </a:lnSpc>
            </a:pPr>
            <a:r>
              <a:rPr lang="zh-CN" altLang="en-US" sz="2800" b="1" dirty="0"/>
              <a:t>掌握简单绘图方法</a:t>
            </a:r>
          </a:p>
          <a:p>
            <a:endParaRPr lang="zh-CN" altLang="en-US" dirty="0"/>
          </a:p>
        </p:txBody>
      </p:sp>
    </p:spTree>
    <p:extLst>
      <p:ext uri="{BB962C8B-B14F-4D97-AF65-F5344CB8AC3E}">
        <p14:creationId xmlns:p14="http://schemas.microsoft.com/office/powerpoint/2010/main" val="278867287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640960" cy="5805265"/>
          </a:xfrm>
        </p:spPr>
        <p:txBody>
          <a:bodyPr/>
          <a:lstStyle/>
          <a:p>
            <a:pPr marL="342900" lvl="1" indent="-342900">
              <a:lnSpc>
                <a:spcPct val="130000"/>
              </a:lnSpc>
              <a:buClr>
                <a:schemeClr val="accent2"/>
              </a:buClr>
              <a:buSzPct val="80000"/>
              <a:buFont typeface="Wingdings" pitchFamily="2" charset="2"/>
              <a:buChar char="l"/>
            </a:pPr>
            <a:r>
              <a:rPr lang="zh-CN" altLang="en-US" sz="2400" b="1" dirty="0">
                <a:latin typeface="宋体" pitchFamily="2" charset="-122"/>
                <a:cs typeface="+mn-cs"/>
              </a:rPr>
              <a:t>以上程序执行时，当单击按钮时，没有什么反应。这是由于仅在按钮上标有“</a:t>
            </a:r>
            <a:r>
              <a:rPr lang="en-US" altLang="zh-CN" sz="2400" b="1" dirty="0">
                <a:latin typeface="宋体" pitchFamily="2" charset="-122"/>
                <a:cs typeface="+mn-cs"/>
              </a:rPr>
              <a:t>Quit”</a:t>
            </a:r>
            <a:r>
              <a:rPr lang="zh-CN" altLang="en-US" sz="2400" b="1" dirty="0">
                <a:latin typeface="宋体" pitchFamily="2" charset="-122"/>
                <a:cs typeface="+mn-cs"/>
              </a:rPr>
              <a:t>，并没有给它添加足够的机制使它产生相应的行为，要使它作出正确的响应需要如下</a:t>
            </a:r>
            <a:r>
              <a:rPr lang="en-US" altLang="zh-CN" sz="2400" b="1" dirty="0">
                <a:latin typeface="宋体" pitchFamily="2" charset="-122"/>
                <a:cs typeface="+mn-cs"/>
              </a:rPr>
              <a:t>3</a:t>
            </a:r>
            <a:r>
              <a:rPr lang="zh-CN" altLang="en-US" sz="2400" b="1" dirty="0">
                <a:latin typeface="宋体" pitchFamily="2" charset="-122"/>
                <a:cs typeface="+mn-cs"/>
              </a:rPr>
              <a:t>个步骤：</a:t>
            </a:r>
          </a:p>
          <a:p>
            <a:pPr marL="342900" lvl="1" indent="-342900">
              <a:lnSpc>
                <a:spcPct val="135000"/>
              </a:lnSpc>
              <a:spcBef>
                <a:spcPct val="30000"/>
              </a:spcBef>
              <a:buClr>
                <a:schemeClr val="accent2"/>
              </a:buClr>
              <a:buSzPct val="80000"/>
              <a:buFont typeface="Wingdings" pitchFamily="2" charset="2"/>
              <a:buChar char="Ø"/>
            </a:pPr>
            <a:r>
              <a:rPr lang="zh-CN" altLang="en-US" sz="2400" b="1" dirty="0">
                <a:latin typeface="宋体" pitchFamily="2" charset="-122"/>
                <a:cs typeface="+mn-cs"/>
              </a:rPr>
              <a:t>（</a:t>
            </a:r>
            <a:r>
              <a:rPr lang="en-US" altLang="zh-CN" sz="2400" b="1" dirty="0">
                <a:latin typeface="宋体" pitchFamily="2" charset="-122"/>
                <a:cs typeface="+mn-cs"/>
              </a:rPr>
              <a:t>1</a:t>
            </a:r>
            <a:r>
              <a:rPr lang="zh-CN" altLang="en-US" sz="2400" b="1" dirty="0">
                <a:latin typeface="宋体" pitchFamily="2" charset="-122"/>
                <a:cs typeface="+mn-cs"/>
              </a:rPr>
              <a:t>）通知</a:t>
            </a:r>
            <a:r>
              <a:rPr lang="en-US" altLang="zh-CN" sz="2400" b="1" dirty="0">
                <a:latin typeface="宋体" pitchFamily="2" charset="-122"/>
                <a:cs typeface="+mn-cs"/>
              </a:rPr>
              <a:t>JVM</a:t>
            </a:r>
            <a:r>
              <a:rPr lang="zh-CN" altLang="en-US" sz="2400" b="1" dirty="0">
                <a:latin typeface="宋体" pitchFamily="2" charset="-122"/>
                <a:cs typeface="+mn-cs"/>
              </a:rPr>
              <a:t>该类要监督和处理一个动作事件。</a:t>
            </a:r>
          </a:p>
          <a:p>
            <a:pPr marL="342900" lvl="1" indent="-342900">
              <a:lnSpc>
                <a:spcPct val="135000"/>
              </a:lnSpc>
              <a:spcBef>
                <a:spcPct val="30000"/>
              </a:spcBef>
              <a:buClr>
                <a:schemeClr val="accent2"/>
              </a:buClr>
              <a:buSzPct val="80000"/>
              <a:buFont typeface="Wingdings" pitchFamily="2" charset="2"/>
              <a:buChar char="Ø"/>
            </a:pPr>
            <a:r>
              <a:rPr lang="zh-CN" altLang="en-US" sz="2400" b="1" dirty="0">
                <a:latin typeface="宋体" pitchFamily="2" charset="-122"/>
                <a:cs typeface="+mn-cs"/>
              </a:rPr>
              <a:t>（</a:t>
            </a:r>
            <a:r>
              <a:rPr lang="en-US" altLang="zh-CN" sz="2400" b="1" dirty="0">
                <a:latin typeface="宋体" pitchFamily="2" charset="-122"/>
                <a:cs typeface="+mn-cs"/>
              </a:rPr>
              <a:t>2</a:t>
            </a:r>
            <a:r>
              <a:rPr lang="zh-CN" altLang="en-US" sz="2400" b="1" dirty="0">
                <a:latin typeface="宋体" pitchFamily="2" charset="-122"/>
                <a:cs typeface="+mn-cs"/>
              </a:rPr>
              <a:t>）激活按钮，使得单击按钮时产生一个事件。</a:t>
            </a:r>
          </a:p>
          <a:p>
            <a:pPr marL="342900" lvl="1" indent="-342900">
              <a:lnSpc>
                <a:spcPct val="135000"/>
              </a:lnSpc>
              <a:spcBef>
                <a:spcPct val="30000"/>
              </a:spcBef>
              <a:buClr>
                <a:schemeClr val="accent2"/>
              </a:buClr>
              <a:buSzPct val="80000"/>
              <a:buFont typeface="Wingdings" pitchFamily="2" charset="2"/>
              <a:buChar char="Ø"/>
            </a:pPr>
            <a:r>
              <a:rPr lang="zh-CN" altLang="en-US" sz="2400" b="1" dirty="0">
                <a:latin typeface="宋体" pitchFamily="2" charset="-122"/>
                <a:cs typeface="+mn-cs"/>
              </a:rPr>
              <a:t>（</a:t>
            </a:r>
            <a:r>
              <a:rPr lang="en-US" altLang="zh-CN" sz="2400" b="1" dirty="0">
                <a:latin typeface="宋体" pitchFamily="2" charset="-122"/>
                <a:cs typeface="+mn-cs"/>
              </a:rPr>
              <a:t>3</a:t>
            </a:r>
            <a:r>
              <a:rPr lang="zh-CN" altLang="en-US" sz="2400" b="1" dirty="0">
                <a:latin typeface="宋体" pitchFamily="2" charset="-122"/>
                <a:cs typeface="+mn-cs"/>
              </a:rPr>
              <a:t>）实现一个方法来说明如何处理这个按钮事件。</a:t>
            </a:r>
          </a:p>
          <a:p>
            <a:pPr marL="342900" lvl="1" indent="-342900">
              <a:lnSpc>
                <a:spcPct val="130000"/>
              </a:lnSpc>
              <a:buClr>
                <a:schemeClr val="accent2"/>
              </a:buClr>
              <a:buSzPct val="80000"/>
              <a:buFont typeface="Wingdings" pitchFamily="2" charset="2"/>
              <a:buChar char="l"/>
            </a:pPr>
            <a:r>
              <a:rPr lang="en-US" altLang="zh-CN" sz="2400" b="1" dirty="0">
                <a:latin typeface="宋体" pitchFamily="2" charset="-122"/>
                <a:cs typeface="+mn-cs"/>
              </a:rPr>
              <a:t>Java</a:t>
            </a:r>
            <a:r>
              <a:rPr lang="zh-CN" altLang="en-US" sz="2400" b="1" dirty="0">
                <a:latin typeface="宋体" pitchFamily="2" charset="-122"/>
                <a:cs typeface="+mn-cs"/>
              </a:rPr>
              <a:t>提供了</a:t>
            </a:r>
            <a:r>
              <a:rPr lang="en-US" altLang="zh-CN" sz="2400" b="1" dirty="0" err="1">
                <a:solidFill>
                  <a:schemeClr val="tx2"/>
                </a:solidFill>
                <a:latin typeface="宋体" pitchFamily="2" charset="-122"/>
                <a:cs typeface="+mn-cs"/>
              </a:rPr>
              <a:t>ActionListener</a:t>
            </a:r>
            <a:r>
              <a:rPr lang="zh-CN" altLang="en-US" sz="2400" b="1" dirty="0">
                <a:solidFill>
                  <a:schemeClr val="tx2"/>
                </a:solidFill>
                <a:latin typeface="宋体" pitchFamily="2" charset="-122"/>
                <a:cs typeface="+mn-cs"/>
              </a:rPr>
              <a:t>接口</a:t>
            </a:r>
            <a:r>
              <a:rPr lang="zh-CN" altLang="en-US" sz="2400" b="1" dirty="0">
                <a:latin typeface="宋体" pitchFamily="2" charset="-122"/>
                <a:cs typeface="+mn-cs"/>
              </a:rPr>
              <a:t>将</a:t>
            </a:r>
            <a:r>
              <a:rPr lang="en-US" altLang="zh-CN" sz="2400" b="1" dirty="0">
                <a:latin typeface="宋体" pitchFamily="2" charset="-122"/>
                <a:cs typeface="+mn-cs"/>
              </a:rPr>
              <a:t>GUI</a:t>
            </a:r>
            <a:r>
              <a:rPr lang="zh-CN" altLang="en-US" sz="2400" b="1" dirty="0">
                <a:latin typeface="宋体" pitchFamily="2" charset="-122"/>
                <a:cs typeface="+mn-cs"/>
              </a:rPr>
              <a:t>构件产生的事件（如按钮产生的事件）与一个特定的事件响应方法联系起来，使之能够决定怎样响应某些事件。</a:t>
            </a:r>
          </a:p>
        </p:txBody>
      </p:sp>
    </p:spTree>
    <p:extLst>
      <p:ext uri="{BB962C8B-B14F-4D97-AF65-F5344CB8AC3E}">
        <p14:creationId xmlns:p14="http://schemas.microsoft.com/office/powerpoint/2010/main" val="141358207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en-US" altLang="zh-CN" sz="2400" b="1" dirty="0" err="1">
                <a:solidFill>
                  <a:schemeClr val="tx2"/>
                </a:solidFill>
                <a:latin typeface="宋体" pitchFamily="2" charset="-122"/>
                <a:cs typeface="+mn-cs"/>
              </a:rPr>
              <a:t>ActionListener</a:t>
            </a:r>
            <a:r>
              <a:rPr lang="zh-CN" altLang="en-US" sz="2400" b="1" dirty="0">
                <a:solidFill>
                  <a:schemeClr val="tx2"/>
                </a:solidFill>
                <a:latin typeface="宋体" pitchFamily="2" charset="-122"/>
                <a:cs typeface="+mn-cs"/>
              </a:rPr>
              <a:t>接口</a:t>
            </a:r>
          </a:p>
          <a:p>
            <a:pPr marL="342900" lvl="1" indent="-342900">
              <a:lnSpc>
                <a:spcPct val="130000"/>
              </a:lnSpc>
              <a:buClr>
                <a:schemeClr val="accent2"/>
              </a:buClr>
              <a:buSzPct val="80000"/>
              <a:buFont typeface="Wingdings" pitchFamily="2" charset="2"/>
              <a:buChar char="Ø"/>
            </a:pPr>
            <a:r>
              <a:rPr lang="en-US" altLang="zh-CN" sz="2400" b="1" dirty="0" err="1">
                <a:latin typeface="宋体" pitchFamily="2" charset="-122"/>
                <a:cs typeface="+mn-cs"/>
              </a:rPr>
              <a:t>ActionListener</a:t>
            </a:r>
            <a:r>
              <a:rPr lang="zh-CN" altLang="en-US" sz="2400" b="1" dirty="0">
                <a:latin typeface="宋体" pitchFamily="2" charset="-122"/>
                <a:cs typeface="+mn-cs"/>
              </a:rPr>
              <a:t>是</a:t>
            </a:r>
            <a:r>
              <a:rPr lang="en-US" altLang="zh-CN" sz="2400" b="1" dirty="0" err="1">
                <a:latin typeface="宋体" pitchFamily="2" charset="-122"/>
                <a:cs typeface="+mn-cs"/>
              </a:rPr>
              <a:t>java.awt.event</a:t>
            </a:r>
            <a:r>
              <a:rPr lang="zh-CN" altLang="en-US" sz="2400" b="1" dirty="0">
                <a:latin typeface="宋体" pitchFamily="2" charset="-122"/>
                <a:cs typeface="+mn-cs"/>
              </a:rPr>
              <a:t>包中的一个接口，它定义了一个特定的事件处理方法</a:t>
            </a:r>
            <a:r>
              <a:rPr lang="zh-CN" altLang="en-US" sz="2400" b="1" dirty="0" smtClean="0">
                <a:latin typeface="宋体" pitchFamily="2" charset="-122"/>
                <a:cs typeface="+mn-cs"/>
              </a:rPr>
              <a:t>。</a:t>
            </a:r>
            <a:endParaRPr lang="en-US" altLang="zh-CN" sz="24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400" b="1" dirty="0" smtClean="0">
                <a:solidFill>
                  <a:schemeClr val="tx2"/>
                </a:solidFill>
                <a:latin typeface="宋体" pitchFamily="2" charset="-122"/>
                <a:cs typeface="+mn-cs"/>
              </a:rPr>
              <a:t>AWT </a:t>
            </a:r>
            <a:r>
              <a:rPr lang="zh-CN" altLang="en-US" sz="2400" b="1" dirty="0">
                <a:solidFill>
                  <a:schemeClr val="tx2"/>
                </a:solidFill>
                <a:latin typeface="宋体" pitchFamily="2" charset="-122"/>
                <a:cs typeface="+mn-cs"/>
              </a:rPr>
              <a:t>对这个接口的定义是：</a:t>
            </a:r>
          </a:p>
          <a:p>
            <a:pPr marL="342900" lvl="1" indent="-342900">
              <a:lnSpc>
                <a:spcPct val="130000"/>
              </a:lnSpc>
              <a:buClr>
                <a:schemeClr val="accent2"/>
              </a:buClr>
              <a:buSzPct val="80000"/>
              <a:buFont typeface="Arial" pitchFamily="34" charset="0"/>
              <a:buChar char="•"/>
            </a:pPr>
            <a:r>
              <a:rPr lang="en-US" altLang="zh-CN" sz="2400" b="1" dirty="0" smtClean="0">
                <a:latin typeface="宋体" pitchFamily="2" charset="-122"/>
                <a:cs typeface="+mn-cs"/>
              </a:rPr>
              <a:t>public </a:t>
            </a:r>
            <a:r>
              <a:rPr lang="en-US" altLang="zh-CN" sz="2400" b="1" dirty="0">
                <a:latin typeface="宋体" pitchFamily="2" charset="-122"/>
                <a:cs typeface="+mn-cs"/>
              </a:rPr>
              <a:t>interface </a:t>
            </a:r>
            <a:r>
              <a:rPr lang="en-US" altLang="zh-CN" sz="2400" b="1" dirty="0" err="1">
                <a:latin typeface="宋体" pitchFamily="2" charset="-122"/>
                <a:cs typeface="+mn-cs"/>
              </a:rPr>
              <a:t>ActionListener</a:t>
            </a:r>
            <a:r>
              <a:rPr lang="en-US" altLang="zh-CN" sz="2400" b="1" dirty="0">
                <a:latin typeface="宋体" pitchFamily="2" charset="-122"/>
                <a:cs typeface="+mn-cs"/>
              </a:rPr>
              <a:t> extends </a:t>
            </a:r>
            <a:r>
              <a:rPr lang="en-US" altLang="zh-CN" sz="2400" b="1" dirty="0" err="1">
                <a:latin typeface="宋体" pitchFamily="2" charset="-122"/>
                <a:cs typeface="+mn-cs"/>
              </a:rPr>
              <a:t>EventListener</a:t>
            </a:r>
            <a:r>
              <a:rPr lang="en-US" altLang="zh-CN" sz="2400" b="1" dirty="0">
                <a:latin typeface="宋体" pitchFamily="2" charset="-122"/>
                <a:cs typeface="+mn-cs"/>
              </a:rPr>
              <a:t> {</a:t>
            </a:r>
          </a:p>
          <a:p>
            <a:pPr marL="342900" lvl="1" indent="-342900">
              <a:lnSpc>
                <a:spcPct val="130000"/>
              </a:lnSpc>
              <a:buClr>
                <a:schemeClr val="accent2"/>
              </a:buClr>
              <a:buSzPct val="80000"/>
              <a:buFont typeface="Arial" pitchFamily="34" charset="0"/>
              <a:buChar char="•"/>
            </a:pPr>
            <a:r>
              <a:rPr lang="en-US" altLang="zh-CN" sz="2400" b="1" dirty="0">
                <a:latin typeface="宋体" pitchFamily="2" charset="-122"/>
                <a:cs typeface="+mn-cs"/>
              </a:rPr>
              <a:t>  </a:t>
            </a:r>
            <a:r>
              <a:rPr lang="en-US" altLang="zh-CN" sz="2400" b="1" dirty="0" smtClean="0">
                <a:latin typeface="宋体" pitchFamily="2" charset="-122"/>
                <a:cs typeface="+mn-cs"/>
              </a:rPr>
              <a:t> </a:t>
            </a:r>
            <a:r>
              <a:rPr lang="en-US" altLang="zh-CN" sz="2400" b="1" dirty="0">
                <a:latin typeface="宋体" pitchFamily="2" charset="-122"/>
                <a:cs typeface="+mn-cs"/>
              </a:rPr>
              <a:t>// </a:t>
            </a:r>
            <a:r>
              <a:rPr lang="zh-CN" altLang="en-US" sz="2400" b="1" dirty="0">
                <a:latin typeface="宋体" pitchFamily="2" charset="-122"/>
                <a:cs typeface="+mn-cs"/>
              </a:rPr>
              <a:t>说明抽象方法</a:t>
            </a:r>
          </a:p>
          <a:p>
            <a:pPr marL="342900" lvl="1" indent="-342900">
              <a:lnSpc>
                <a:spcPct val="130000"/>
              </a:lnSpc>
              <a:buClr>
                <a:schemeClr val="accent2"/>
              </a:buClr>
              <a:buSzPct val="80000"/>
              <a:buFont typeface="Arial" pitchFamily="34" charset="0"/>
              <a:buChar char="•"/>
            </a:pPr>
            <a:r>
              <a:rPr lang="zh-CN" altLang="en-US" sz="2400" b="1" dirty="0">
                <a:latin typeface="宋体" pitchFamily="2" charset="-122"/>
                <a:cs typeface="+mn-cs"/>
              </a:rPr>
              <a:t>  </a:t>
            </a:r>
            <a:r>
              <a:rPr lang="zh-CN" altLang="en-US" sz="2400" b="1" dirty="0" smtClean="0">
                <a:latin typeface="宋体" pitchFamily="2" charset="-122"/>
                <a:cs typeface="+mn-cs"/>
              </a:rPr>
              <a:t> </a:t>
            </a:r>
            <a:r>
              <a:rPr lang="en-US" altLang="zh-CN" sz="2400" b="1" dirty="0" smtClean="0">
                <a:latin typeface="宋体" pitchFamily="2" charset="-122"/>
                <a:cs typeface="+mn-cs"/>
              </a:rPr>
              <a:t>public </a:t>
            </a:r>
            <a:r>
              <a:rPr lang="en-US" altLang="zh-CN" sz="2400" b="1" dirty="0">
                <a:latin typeface="宋体" pitchFamily="2" charset="-122"/>
                <a:cs typeface="+mn-cs"/>
              </a:rPr>
              <a:t>abstract void </a:t>
            </a:r>
            <a:r>
              <a:rPr lang="en-US" altLang="zh-CN" sz="2400" b="1" dirty="0" err="1">
                <a:latin typeface="宋体" pitchFamily="2" charset="-122"/>
                <a:cs typeface="+mn-cs"/>
              </a:rPr>
              <a:t>actionPerformed</a:t>
            </a:r>
            <a:r>
              <a:rPr lang="en-US" altLang="zh-CN" sz="2400" b="1" dirty="0">
                <a:latin typeface="宋体" pitchFamily="2" charset="-122"/>
                <a:cs typeface="+mn-cs"/>
              </a:rPr>
              <a:t>(</a:t>
            </a:r>
            <a:r>
              <a:rPr lang="en-US" altLang="zh-CN" sz="2400" b="1" dirty="0" err="1">
                <a:latin typeface="宋体" pitchFamily="2" charset="-122"/>
                <a:cs typeface="+mn-cs"/>
              </a:rPr>
              <a:t>ActionEvent</a:t>
            </a:r>
            <a:r>
              <a:rPr lang="en-US" altLang="zh-CN" sz="2400" b="1" dirty="0">
                <a:latin typeface="宋体" pitchFamily="2" charset="-122"/>
                <a:cs typeface="+mn-cs"/>
              </a:rPr>
              <a:t> e)</a:t>
            </a:r>
          </a:p>
          <a:p>
            <a:pPr marL="342900" lvl="1" indent="-342900">
              <a:lnSpc>
                <a:spcPct val="130000"/>
              </a:lnSpc>
              <a:buClr>
                <a:schemeClr val="accent2"/>
              </a:buClr>
              <a:buSzPct val="80000"/>
              <a:buFont typeface="Arial" pitchFamily="34" charset="0"/>
              <a:buChar char="•"/>
            </a:pPr>
            <a:r>
              <a:rPr lang="en-US" altLang="zh-CN" sz="2400" b="1" dirty="0">
                <a:latin typeface="宋体" pitchFamily="2" charset="-122"/>
                <a:cs typeface="+mn-cs"/>
              </a:rPr>
              <a:t>}</a:t>
            </a:r>
          </a:p>
        </p:txBody>
      </p:sp>
    </p:spTree>
    <p:extLst>
      <p:ext uri="{BB962C8B-B14F-4D97-AF65-F5344CB8AC3E}">
        <p14:creationId xmlns:p14="http://schemas.microsoft.com/office/powerpoint/2010/main" val="241789182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zh-CN" altLang="en-US" sz="2400" b="1" dirty="0" smtClean="0">
                <a:solidFill>
                  <a:schemeClr val="tx2"/>
                </a:solidFill>
                <a:latin typeface="宋体" pitchFamily="2" charset="-122"/>
                <a:cs typeface="+mn-cs"/>
              </a:rPr>
              <a:t>例</a:t>
            </a:r>
            <a:r>
              <a:rPr lang="zh-CN" altLang="en-US" sz="2400" b="1" dirty="0">
                <a:solidFill>
                  <a:schemeClr val="tx2"/>
                </a:solidFill>
                <a:latin typeface="宋体" pitchFamily="2" charset="-122"/>
                <a:cs typeface="+mn-cs"/>
              </a:rPr>
              <a:t>：</a:t>
            </a:r>
            <a:r>
              <a:rPr lang="zh-CN" altLang="en-US" sz="2400" b="1" dirty="0" smtClean="0">
                <a:latin typeface="宋体" pitchFamily="2" charset="-122"/>
                <a:cs typeface="+mn-cs"/>
              </a:rPr>
              <a:t>本</a:t>
            </a:r>
            <a:r>
              <a:rPr lang="zh-CN" altLang="en-US" sz="2400" b="1" dirty="0">
                <a:latin typeface="宋体" pitchFamily="2" charset="-122"/>
                <a:cs typeface="+mn-cs"/>
              </a:rPr>
              <a:t>例介绍怎样利用</a:t>
            </a:r>
            <a:r>
              <a:rPr lang="en-US" altLang="zh-CN" sz="2400" b="1" dirty="0" err="1">
                <a:latin typeface="宋体" pitchFamily="2" charset="-122"/>
                <a:cs typeface="+mn-cs"/>
              </a:rPr>
              <a:t>ActionListener</a:t>
            </a:r>
            <a:r>
              <a:rPr lang="en-US" altLang="zh-CN" sz="2400" b="1" dirty="0">
                <a:latin typeface="宋体" pitchFamily="2" charset="-122"/>
                <a:cs typeface="+mn-cs"/>
              </a:rPr>
              <a:t> </a:t>
            </a:r>
            <a:r>
              <a:rPr lang="zh-CN" altLang="en-US" sz="2400" b="1" dirty="0">
                <a:latin typeface="宋体" pitchFamily="2" charset="-122"/>
                <a:cs typeface="+mn-cs"/>
              </a:rPr>
              <a:t>接口来监听一个按钮，然后说明这个按钮应该引起哪些事件。            </a:t>
            </a:r>
            <a:r>
              <a:rPr lang="en-US" altLang="zh-CN" sz="2400" b="1" dirty="0" smtClean="0">
                <a:solidFill>
                  <a:schemeClr val="tx2"/>
                </a:solidFill>
                <a:latin typeface="宋体" pitchFamily="2" charset="-122"/>
                <a:cs typeface="+mn-cs"/>
                <a:hlinkClick r:id="rId2" action="ppaction://hlinkfile"/>
              </a:rPr>
              <a:t>MyFirstFrame1.java</a:t>
            </a:r>
            <a:endParaRPr lang="en-US" altLang="zh-CN" sz="2400" b="1" dirty="0" smtClean="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zh-CN" altLang="en-US" sz="2400" b="1" dirty="0">
                <a:latin typeface="宋体" pitchFamily="2" charset="-122"/>
                <a:cs typeface="+mn-cs"/>
              </a:rPr>
              <a:t>分析这个例子，</a:t>
            </a:r>
            <a:r>
              <a:rPr lang="zh-CN" altLang="en-US" sz="2400" b="1" dirty="0">
                <a:solidFill>
                  <a:schemeClr val="tx2"/>
                </a:solidFill>
                <a:latin typeface="宋体" pitchFamily="2" charset="-122"/>
                <a:cs typeface="+mn-cs"/>
              </a:rPr>
              <a:t>一个基本的按钮事件驱动程序可以按照下面的框架来编写：</a:t>
            </a: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1</a:t>
            </a:r>
            <a:r>
              <a:rPr lang="zh-CN" altLang="en-US" sz="2200" b="1" dirty="0">
                <a:latin typeface="宋体" pitchFamily="2" charset="-122"/>
                <a:cs typeface="+mn-cs"/>
              </a:rPr>
              <a:t>）从</a:t>
            </a:r>
            <a:r>
              <a:rPr lang="en-US" altLang="zh-CN" sz="2200" b="1" dirty="0" err="1">
                <a:latin typeface="宋体" pitchFamily="2" charset="-122"/>
                <a:cs typeface="+mn-cs"/>
              </a:rPr>
              <a:t>java.awt</a:t>
            </a:r>
            <a:r>
              <a:rPr lang="zh-CN" altLang="en-US" sz="2200" b="1" dirty="0">
                <a:latin typeface="宋体" pitchFamily="2" charset="-122"/>
                <a:cs typeface="+mn-cs"/>
              </a:rPr>
              <a:t>和</a:t>
            </a:r>
            <a:r>
              <a:rPr lang="en-US" altLang="zh-CN" sz="2200" b="1" dirty="0" err="1">
                <a:latin typeface="宋体" pitchFamily="2" charset="-122"/>
                <a:cs typeface="+mn-cs"/>
              </a:rPr>
              <a:t>java.awt.event</a:t>
            </a:r>
            <a:r>
              <a:rPr lang="zh-CN" altLang="en-US" sz="2200" b="1" dirty="0">
                <a:latin typeface="宋体" pitchFamily="2" charset="-122"/>
                <a:cs typeface="+mn-cs"/>
              </a:rPr>
              <a:t>中装载所有的</a:t>
            </a:r>
            <a:r>
              <a:rPr lang="zh-CN" altLang="en-US" sz="2200" b="1" dirty="0" smtClean="0">
                <a:latin typeface="宋体" pitchFamily="2" charset="-122"/>
                <a:cs typeface="+mn-cs"/>
              </a:rPr>
              <a:t>类；</a:t>
            </a:r>
            <a:endParaRPr lang="zh-CN" altLang="en-US" sz="2200" b="1" dirty="0">
              <a:latin typeface="宋体" pitchFamily="2" charset="-122"/>
              <a:cs typeface="+mn-cs"/>
            </a:endParaRP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2</a:t>
            </a:r>
            <a:r>
              <a:rPr lang="zh-CN" altLang="en-US" sz="2200" b="1" dirty="0">
                <a:latin typeface="宋体" pitchFamily="2" charset="-122"/>
                <a:cs typeface="+mn-cs"/>
              </a:rPr>
              <a:t>）定义一个类扩展</a:t>
            </a:r>
            <a:r>
              <a:rPr lang="en-US" altLang="zh-CN" sz="2200" b="1" dirty="0">
                <a:latin typeface="宋体" pitchFamily="2" charset="-122"/>
                <a:cs typeface="+mn-cs"/>
              </a:rPr>
              <a:t>Frame</a:t>
            </a:r>
            <a:r>
              <a:rPr lang="zh-CN" altLang="en-US" sz="2200" b="1" dirty="0">
                <a:latin typeface="宋体" pitchFamily="2" charset="-122"/>
                <a:cs typeface="+mn-cs"/>
              </a:rPr>
              <a:t>并且实现</a:t>
            </a:r>
            <a:r>
              <a:rPr lang="en-US" altLang="zh-CN" sz="2200" b="1" dirty="0" err="1">
                <a:latin typeface="宋体" pitchFamily="2" charset="-122"/>
                <a:cs typeface="+mn-cs"/>
              </a:rPr>
              <a:t>ActionListener</a:t>
            </a:r>
            <a:r>
              <a:rPr lang="zh-CN" altLang="en-US" sz="2200" b="1" dirty="0" smtClean="0">
                <a:latin typeface="宋体" pitchFamily="2" charset="-122"/>
                <a:cs typeface="+mn-cs"/>
              </a:rPr>
              <a:t>接口；</a:t>
            </a:r>
            <a:endParaRPr lang="zh-CN" altLang="en-US" sz="2200" b="1" dirty="0">
              <a:latin typeface="宋体" pitchFamily="2" charset="-122"/>
              <a:cs typeface="+mn-cs"/>
            </a:endParaRP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3</a:t>
            </a:r>
            <a:r>
              <a:rPr lang="zh-CN" altLang="en-US" sz="2200" b="1" dirty="0">
                <a:latin typeface="宋体" pitchFamily="2" charset="-122"/>
                <a:cs typeface="+mn-cs"/>
              </a:rPr>
              <a:t>）定义</a:t>
            </a:r>
            <a:r>
              <a:rPr lang="en-US" altLang="zh-CN" sz="2200" b="1" dirty="0">
                <a:latin typeface="宋体" pitchFamily="2" charset="-122"/>
                <a:cs typeface="+mn-cs"/>
              </a:rPr>
              <a:t>GUI</a:t>
            </a:r>
            <a:r>
              <a:rPr lang="zh-CN" altLang="en-US" sz="2200" b="1" dirty="0">
                <a:latin typeface="宋体" pitchFamily="2" charset="-122"/>
                <a:cs typeface="+mn-cs"/>
              </a:rPr>
              <a:t>构件，如</a:t>
            </a:r>
            <a:r>
              <a:rPr lang="en-US" altLang="zh-CN" sz="2200" b="1" dirty="0">
                <a:latin typeface="宋体" pitchFamily="2" charset="-122"/>
                <a:cs typeface="+mn-cs"/>
              </a:rPr>
              <a:t>button</a:t>
            </a:r>
            <a:r>
              <a:rPr lang="zh-CN" altLang="en-US" sz="2200" b="1" dirty="0">
                <a:latin typeface="宋体" pitchFamily="2" charset="-122"/>
                <a:cs typeface="+mn-cs"/>
              </a:rPr>
              <a:t>等，作为该类的</a:t>
            </a:r>
            <a:r>
              <a:rPr lang="zh-CN" altLang="en-US" sz="2200" b="1" dirty="0" smtClean="0">
                <a:latin typeface="宋体" pitchFamily="2" charset="-122"/>
                <a:cs typeface="+mn-cs"/>
              </a:rPr>
              <a:t>域；</a:t>
            </a:r>
            <a:endParaRPr lang="zh-CN" altLang="en-US" sz="2200" b="1" dirty="0">
              <a:latin typeface="宋体" pitchFamily="2" charset="-122"/>
              <a:cs typeface="+mn-cs"/>
            </a:endParaRP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4</a:t>
            </a:r>
            <a:r>
              <a:rPr lang="zh-CN" altLang="en-US" sz="2200" b="1" dirty="0">
                <a:latin typeface="宋体" pitchFamily="2" charset="-122"/>
                <a:cs typeface="+mn-cs"/>
              </a:rPr>
              <a:t>）</a:t>
            </a:r>
            <a:r>
              <a:rPr lang="zh-CN" altLang="en-US" sz="2200" b="1" dirty="0">
                <a:solidFill>
                  <a:schemeClr val="tx2"/>
                </a:solidFill>
                <a:latin typeface="宋体" pitchFamily="2" charset="-122"/>
                <a:cs typeface="+mn-cs"/>
              </a:rPr>
              <a:t>使用构造方法来定义构件的布局</a:t>
            </a:r>
            <a:r>
              <a:rPr lang="zh-CN" altLang="en-US" sz="2200" b="1" dirty="0">
                <a:latin typeface="宋体" pitchFamily="2" charset="-122"/>
                <a:cs typeface="+mn-cs"/>
              </a:rPr>
              <a:t>，并用</a:t>
            </a:r>
            <a:r>
              <a:rPr lang="en-US" altLang="zh-CN" sz="2200" b="1" dirty="0" err="1">
                <a:solidFill>
                  <a:schemeClr val="tx2"/>
                </a:solidFill>
                <a:latin typeface="宋体" pitchFamily="2" charset="-122"/>
                <a:cs typeface="+mn-cs"/>
              </a:rPr>
              <a:t>buttonName.addActionListenerName</a:t>
            </a:r>
            <a:r>
              <a:rPr lang="en-US" altLang="zh-CN" sz="2200" b="1" dirty="0">
                <a:solidFill>
                  <a:schemeClr val="tx2"/>
                </a:solidFill>
                <a:latin typeface="宋体" pitchFamily="2" charset="-122"/>
                <a:cs typeface="+mn-cs"/>
              </a:rPr>
              <a:t>(this)</a:t>
            </a:r>
            <a:r>
              <a:rPr lang="zh-CN" altLang="en-US" sz="2200" b="1" dirty="0">
                <a:solidFill>
                  <a:schemeClr val="tx2"/>
                </a:solidFill>
                <a:latin typeface="宋体" pitchFamily="2" charset="-122"/>
                <a:cs typeface="+mn-cs"/>
              </a:rPr>
              <a:t>来激活</a:t>
            </a:r>
            <a:r>
              <a:rPr lang="zh-CN" altLang="en-US" sz="2200" b="1" dirty="0" smtClean="0">
                <a:solidFill>
                  <a:schemeClr val="tx2"/>
                </a:solidFill>
                <a:latin typeface="宋体" pitchFamily="2" charset="-122"/>
                <a:cs typeface="+mn-cs"/>
              </a:rPr>
              <a:t>按钮</a:t>
            </a:r>
            <a:r>
              <a:rPr lang="zh-CN" altLang="en-US" sz="2200" b="1" dirty="0" smtClean="0">
                <a:latin typeface="宋体" pitchFamily="2" charset="-122"/>
                <a:cs typeface="+mn-cs"/>
              </a:rPr>
              <a:t>；</a:t>
            </a:r>
            <a:endParaRPr lang="zh-CN" altLang="en-US" sz="2200" b="1" dirty="0">
              <a:latin typeface="宋体" pitchFamily="2" charset="-122"/>
              <a:cs typeface="+mn-cs"/>
            </a:endParaRP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5</a:t>
            </a:r>
            <a:r>
              <a:rPr lang="zh-CN" altLang="en-US" sz="2200" b="1" dirty="0">
                <a:latin typeface="宋体" pitchFamily="2" charset="-122"/>
                <a:cs typeface="+mn-cs"/>
              </a:rPr>
              <a:t>）定义一个方法</a:t>
            </a:r>
            <a:r>
              <a:rPr lang="en-US" altLang="zh-CN" sz="2200" b="1" dirty="0">
                <a:solidFill>
                  <a:schemeClr val="tx2"/>
                </a:solidFill>
                <a:latin typeface="宋体" pitchFamily="2" charset="-122"/>
                <a:cs typeface="+mn-cs"/>
              </a:rPr>
              <a:t>public void </a:t>
            </a:r>
            <a:r>
              <a:rPr lang="en-US" altLang="zh-CN" sz="2200" b="1" dirty="0" err="1">
                <a:solidFill>
                  <a:schemeClr val="tx2"/>
                </a:solidFill>
                <a:latin typeface="宋体" pitchFamily="2" charset="-122"/>
                <a:cs typeface="+mn-cs"/>
              </a:rPr>
              <a:t>actionPerformed</a:t>
            </a:r>
            <a:r>
              <a:rPr lang="en-US" altLang="zh-CN" sz="2200" b="1" dirty="0">
                <a:solidFill>
                  <a:schemeClr val="tx2"/>
                </a:solidFill>
                <a:latin typeface="宋体" pitchFamily="2" charset="-122"/>
                <a:cs typeface="+mn-cs"/>
              </a:rPr>
              <a:t>(</a:t>
            </a:r>
            <a:r>
              <a:rPr lang="en-US" altLang="zh-CN" sz="2200" b="1" dirty="0" err="1">
                <a:solidFill>
                  <a:schemeClr val="tx2"/>
                </a:solidFill>
                <a:latin typeface="宋体" pitchFamily="2" charset="-122"/>
                <a:cs typeface="+mn-cs"/>
              </a:rPr>
              <a:t>ActionEvent</a:t>
            </a:r>
            <a:r>
              <a:rPr lang="en-US" altLang="zh-CN" sz="2200" b="1" dirty="0">
                <a:solidFill>
                  <a:schemeClr val="tx2"/>
                </a:solidFill>
                <a:latin typeface="宋体" pitchFamily="2" charset="-122"/>
                <a:cs typeface="+mn-cs"/>
              </a:rPr>
              <a:t> </a:t>
            </a:r>
            <a:r>
              <a:rPr lang="en-US" altLang="zh-CN" sz="2200" b="1" dirty="0" err="1">
                <a:solidFill>
                  <a:schemeClr val="tx2"/>
                </a:solidFill>
                <a:latin typeface="宋体" pitchFamily="2" charset="-122"/>
                <a:cs typeface="+mn-cs"/>
              </a:rPr>
              <a:t>ae</a:t>
            </a:r>
            <a:r>
              <a:rPr lang="en-US" altLang="zh-CN" sz="2200" b="1" dirty="0">
                <a:solidFill>
                  <a:schemeClr val="tx2"/>
                </a:solidFill>
                <a:latin typeface="宋体" pitchFamily="2" charset="-122"/>
                <a:cs typeface="+mn-cs"/>
              </a:rPr>
              <a:t>)</a:t>
            </a:r>
            <a:r>
              <a:rPr lang="zh-CN" altLang="en-US" sz="2200" b="1" dirty="0">
                <a:latin typeface="宋体" pitchFamily="2" charset="-122"/>
                <a:cs typeface="+mn-cs"/>
              </a:rPr>
              <a:t>来说明</a:t>
            </a:r>
            <a:r>
              <a:rPr lang="zh-CN" altLang="en-US" sz="2200" b="1" dirty="0">
                <a:solidFill>
                  <a:schemeClr val="tx2"/>
                </a:solidFill>
                <a:latin typeface="宋体" pitchFamily="2" charset="-122"/>
                <a:cs typeface="+mn-cs"/>
              </a:rPr>
              <a:t>单击按钮后要采取的行动。</a:t>
            </a:r>
          </a:p>
          <a:p>
            <a:pPr marL="342900" lvl="1" indent="-342900">
              <a:lnSpc>
                <a:spcPct val="130000"/>
              </a:lnSpc>
              <a:buClr>
                <a:schemeClr val="accent2"/>
              </a:buClr>
              <a:buSzPct val="80000"/>
              <a:buFont typeface="Wingdings" pitchFamily="2" charset="2"/>
              <a:buChar char="l"/>
            </a:pPr>
            <a:endParaRPr lang="en-US" altLang="zh-CN" sz="2400" b="1" dirty="0">
              <a:solidFill>
                <a:schemeClr val="tx2"/>
              </a:solidFill>
              <a:latin typeface="宋体" pitchFamily="2" charset="-122"/>
              <a:cs typeface="+mn-cs"/>
            </a:endParaRPr>
          </a:p>
        </p:txBody>
      </p:sp>
    </p:spTree>
    <p:extLst>
      <p:ext uri="{BB962C8B-B14F-4D97-AF65-F5344CB8AC3E}">
        <p14:creationId xmlns:p14="http://schemas.microsoft.com/office/powerpoint/2010/main" val="145400997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6.3.2</a:t>
            </a:r>
            <a:r>
              <a:rPr lang="en-US" altLang="zh-CN" b="1" dirty="0">
                <a:solidFill>
                  <a:schemeClr val="tx2"/>
                </a:solidFill>
                <a:latin typeface="宋体" pitchFamily="2" charset="-122"/>
                <a:cs typeface="+mn-cs"/>
              </a:rPr>
              <a:t> </a:t>
            </a:r>
            <a:r>
              <a:rPr lang="zh-CN" altLang="en-US" b="1" dirty="0" smtClean="0">
                <a:solidFill>
                  <a:schemeClr val="tx2"/>
                </a:solidFill>
                <a:latin typeface="宋体" pitchFamily="2" charset="-122"/>
                <a:cs typeface="+mn-cs"/>
              </a:rPr>
              <a:t>简单</a:t>
            </a:r>
            <a:r>
              <a:rPr lang="zh-CN" altLang="en-US" b="1" dirty="0">
                <a:solidFill>
                  <a:schemeClr val="tx2"/>
                </a:solidFill>
                <a:latin typeface="宋体" pitchFamily="2" charset="-122"/>
                <a:cs typeface="+mn-cs"/>
              </a:rPr>
              <a:t>的</a:t>
            </a:r>
            <a:r>
              <a:rPr lang="en-US" altLang="zh-CN" b="1" dirty="0">
                <a:solidFill>
                  <a:schemeClr val="tx2"/>
                </a:solidFill>
                <a:latin typeface="宋体" pitchFamily="2" charset="-122"/>
                <a:cs typeface="+mn-cs"/>
              </a:rPr>
              <a:t>GUI</a:t>
            </a:r>
            <a:r>
              <a:rPr lang="zh-CN" altLang="en-US" b="1" dirty="0" smtClean="0">
                <a:solidFill>
                  <a:schemeClr val="tx2"/>
                </a:solidFill>
                <a:latin typeface="宋体" pitchFamily="2" charset="-122"/>
                <a:cs typeface="+mn-cs"/>
              </a:rPr>
              <a:t>输入输出</a:t>
            </a:r>
            <a:endParaRPr lang="en-US" altLang="zh-CN" b="1" dirty="0" smtClean="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400" b="1" dirty="0">
                <a:solidFill>
                  <a:schemeClr val="tx2"/>
                </a:solidFill>
                <a:latin typeface="宋体" pitchFamily="2" charset="-122"/>
                <a:cs typeface="+mn-cs"/>
              </a:rPr>
              <a:t>1. </a:t>
            </a:r>
            <a:r>
              <a:rPr lang="en-US" altLang="zh-CN" sz="2400" b="1" dirty="0" err="1">
                <a:solidFill>
                  <a:schemeClr val="tx2"/>
                </a:solidFill>
                <a:latin typeface="宋体" pitchFamily="2" charset="-122"/>
                <a:cs typeface="+mn-cs"/>
              </a:rPr>
              <a:t>TextField</a:t>
            </a:r>
            <a:r>
              <a:rPr lang="zh-CN" altLang="en-US" sz="2400" b="1" dirty="0">
                <a:solidFill>
                  <a:schemeClr val="tx2"/>
                </a:solidFill>
                <a:latin typeface="宋体" pitchFamily="2" charset="-122"/>
                <a:cs typeface="+mn-cs"/>
              </a:rPr>
              <a:t>类</a:t>
            </a:r>
          </a:p>
          <a:p>
            <a:pPr marL="342900" lvl="1" indent="-342900">
              <a:lnSpc>
                <a:spcPct val="130000"/>
              </a:lnSpc>
              <a:buClr>
                <a:schemeClr val="accent2"/>
              </a:buClr>
              <a:buSzPct val="80000"/>
              <a:buFont typeface="Wingdings" pitchFamily="2" charset="2"/>
              <a:buChar char="Ø"/>
            </a:pPr>
            <a:r>
              <a:rPr lang="en-US" altLang="zh-CN" sz="2400" b="1" dirty="0" err="1">
                <a:latin typeface="宋体" pitchFamily="2" charset="-122"/>
                <a:cs typeface="+mn-cs"/>
              </a:rPr>
              <a:t>TextField</a:t>
            </a:r>
            <a:r>
              <a:rPr lang="zh-CN" altLang="en-US" sz="2400" b="1" dirty="0">
                <a:latin typeface="宋体" pitchFamily="2" charset="-122"/>
                <a:cs typeface="+mn-cs"/>
              </a:rPr>
              <a:t>是</a:t>
            </a:r>
            <a:r>
              <a:rPr lang="zh-CN" altLang="en-US" sz="2400" b="1" dirty="0">
                <a:solidFill>
                  <a:schemeClr val="tx2"/>
                </a:solidFill>
                <a:latin typeface="宋体" pitchFamily="2" charset="-122"/>
                <a:cs typeface="+mn-cs"/>
              </a:rPr>
              <a:t>对一行文本进行编辑</a:t>
            </a:r>
            <a:r>
              <a:rPr lang="zh-CN" altLang="en-US" sz="2400" b="1" dirty="0">
                <a:latin typeface="宋体" pitchFamily="2" charset="-122"/>
                <a:cs typeface="+mn-cs"/>
              </a:rPr>
              <a:t>的一个构件。它用来接受用户的输入或显示可编辑的文本输出</a:t>
            </a:r>
            <a:r>
              <a:rPr lang="zh-CN" altLang="en-US" sz="2400" b="1" dirty="0" smtClean="0">
                <a:latin typeface="宋体" pitchFamily="2" charset="-122"/>
                <a:cs typeface="+mn-cs"/>
              </a:rPr>
              <a:t>。</a:t>
            </a:r>
            <a:endParaRPr lang="en-US" altLang="zh-CN" sz="24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400" b="1" dirty="0">
                <a:solidFill>
                  <a:schemeClr val="tx2"/>
                </a:solidFill>
                <a:latin typeface="宋体" pitchFamily="2" charset="-122"/>
                <a:cs typeface="+mn-cs"/>
              </a:rPr>
              <a:t>AWT</a:t>
            </a:r>
            <a:r>
              <a:rPr lang="zh-CN" altLang="en-US" sz="2400" b="1" dirty="0">
                <a:solidFill>
                  <a:schemeClr val="tx2"/>
                </a:solidFill>
                <a:latin typeface="宋体" pitchFamily="2" charset="-122"/>
                <a:cs typeface="+mn-cs"/>
              </a:rPr>
              <a:t>对它的定义为：</a:t>
            </a: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612318"/>
            <a:ext cx="6984776" cy="3273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37672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6.3.2</a:t>
            </a:r>
            <a:r>
              <a:rPr lang="en-US" altLang="zh-CN" b="1" dirty="0">
                <a:solidFill>
                  <a:schemeClr val="tx2"/>
                </a:solidFill>
                <a:latin typeface="宋体" pitchFamily="2" charset="-122"/>
                <a:cs typeface="+mn-cs"/>
              </a:rPr>
              <a:t> </a:t>
            </a:r>
            <a:r>
              <a:rPr lang="zh-CN" altLang="en-US" b="1" dirty="0" smtClean="0">
                <a:solidFill>
                  <a:schemeClr val="tx2"/>
                </a:solidFill>
                <a:latin typeface="宋体" pitchFamily="2" charset="-122"/>
                <a:cs typeface="+mn-cs"/>
              </a:rPr>
              <a:t>简单</a:t>
            </a:r>
            <a:r>
              <a:rPr lang="zh-CN" altLang="en-US" b="1" dirty="0">
                <a:solidFill>
                  <a:schemeClr val="tx2"/>
                </a:solidFill>
                <a:latin typeface="宋体" pitchFamily="2" charset="-122"/>
                <a:cs typeface="+mn-cs"/>
              </a:rPr>
              <a:t>的</a:t>
            </a:r>
            <a:r>
              <a:rPr lang="en-US" altLang="zh-CN" b="1" dirty="0">
                <a:solidFill>
                  <a:schemeClr val="tx2"/>
                </a:solidFill>
                <a:latin typeface="宋体" pitchFamily="2" charset="-122"/>
                <a:cs typeface="+mn-cs"/>
              </a:rPr>
              <a:t>GUI</a:t>
            </a:r>
            <a:r>
              <a:rPr lang="zh-CN" altLang="en-US" b="1" dirty="0" smtClean="0">
                <a:solidFill>
                  <a:schemeClr val="tx2"/>
                </a:solidFill>
                <a:latin typeface="宋体" pitchFamily="2" charset="-122"/>
                <a:cs typeface="+mn-cs"/>
              </a:rPr>
              <a:t>输入输出</a:t>
            </a:r>
            <a:endParaRPr lang="en-US" altLang="zh-CN" b="1" dirty="0" smtClean="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400" b="1" dirty="0">
                <a:solidFill>
                  <a:schemeClr val="tx2"/>
                </a:solidFill>
                <a:latin typeface="宋体" pitchFamily="2" charset="-122"/>
                <a:cs typeface="+mn-cs"/>
              </a:rPr>
              <a:t>2. </a:t>
            </a:r>
            <a:r>
              <a:rPr lang="en-US" altLang="zh-CN" sz="2400" b="1" dirty="0" err="1">
                <a:solidFill>
                  <a:schemeClr val="tx2"/>
                </a:solidFill>
                <a:latin typeface="宋体" pitchFamily="2" charset="-122"/>
                <a:cs typeface="+mn-cs"/>
              </a:rPr>
              <a:t>TextComponent</a:t>
            </a:r>
            <a:r>
              <a:rPr lang="zh-CN" altLang="en-US" sz="2400" b="1" dirty="0">
                <a:solidFill>
                  <a:schemeClr val="tx2"/>
                </a:solidFill>
                <a:latin typeface="宋体" pitchFamily="2" charset="-122"/>
                <a:cs typeface="+mn-cs"/>
              </a:rPr>
              <a:t>类</a:t>
            </a:r>
          </a:p>
          <a:p>
            <a:pPr marL="342900" lvl="1" indent="-342900">
              <a:lnSpc>
                <a:spcPct val="130000"/>
              </a:lnSpc>
              <a:buClr>
                <a:schemeClr val="accent2"/>
              </a:buClr>
              <a:buSzPct val="80000"/>
              <a:buFont typeface="Wingdings" pitchFamily="2" charset="2"/>
              <a:buChar char="Ø"/>
            </a:pPr>
            <a:r>
              <a:rPr lang="en-US" altLang="zh-CN" sz="2400" b="1" dirty="0" err="1">
                <a:latin typeface="宋体" pitchFamily="2" charset="-122"/>
                <a:cs typeface="+mn-cs"/>
              </a:rPr>
              <a:t>TextComponent</a:t>
            </a:r>
            <a:r>
              <a:rPr lang="zh-CN" altLang="en-US" sz="2400" b="1" dirty="0">
                <a:latin typeface="宋体" pitchFamily="2" charset="-122"/>
                <a:cs typeface="+mn-cs"/>
              </a:rPr>
              <a:t>是一个允许</a:t>
            </a:r>
            <a:r>
              <a:rPr lang="zh-CN" altLang="en-US" sz="2400" b="1" dirty="0">
                <a:solidFill>
                  <a:schemeClr val="tx2"/>
                </a:solidFill>
                <a:latin typeface="宋体" pitchFamily="2" charset="-122"/>
                <a:cs typeface="+mn-cs"/>
              </a:rPr>
              <a:t>创建、检索和修改文本</a:t>
            </a:r>
            <a:r>
              <a:rPr lang="zh-CN" altLang="en-US" sz="2400" b="1" dirty="0">
                <a:latin typeface="宋体" pitchFamily="2" charset="-122"/>
                <a:cs typeface="+mn-cs"/>
              </a:rPr>
              <a:t>的类。</a:t>
            </a:r>
            <a:r>
              <a:rPr lang="en-US" altLang="zh-CN" sz="2400" b="1" dirty="0">
                <a:latin typeface="宋体" pitchFamily="2" charset="-122"/>
                <a:cs typeface="+mn-cs"/>
              </a:rPr>
              <a:t>AWT </a:t>
            </a:r>
            <a:r>
              <a:rPr lang="zh-CN" altLang="en-US" sz="2400" b="1" dirty="0">
                <a:latin typeface="宋体" pitchFamily="2" charset="-122"/>
                <a:cs typeface="+mn-cs"/>
              </a:rPr>
              <a:t>对这个类的定义为：</a:t>
            </a: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212976"/>
            <a:ext cx="7416824" cy="352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46126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zh-CN" altLang="en-US" sz="2400" b="1" dirty="0" smtClean="0">
                <a:solidFill>
                  <a:schemeClr val="tx2"/>
                </a:solidFill>
                <a:latin typeface="宋体" pitchFamily="2" charset="-122"/>
                <a:cs typeface="+mn-cs"/>
              </a:rPr>
              <a:t>例：</a:t>
            </a:r>
            <a:r>
              <a:rPr lang="zh-CN" altLang="en-US" sz="2400" b="1" dirty="0" smtClean="0">
                <a:latin typeface="宋体" pitchFamily="2" charset="-122"/>
                <a:cs typeface="+mn-cs"/>
              </a:rPr>
              <a:t>编写</a:t>
            </a:r>
            <a:r>
              <a:rPr lang="zh-CN" altLang="en-US" sz="2400" b="1" dirty="0">
                <a:latin typeface="宋体" pitchFamily="2" charset="-122"/>
                <a:cs typeface="+mn-cs"/>
              </a:rPr>
              <a:t>一个程序包含有两个按钮和一个文本输出区，其中一个按钮引起程序退出，另一个按钮在输出区显示文本，而且每次当第二个按钮被单击时交替地显示两种文本。</a:t>
            </a:r>
          </a:p>
          <a:p>
            <a:pPr marL="342900" lvl="1" indent="-342900">
              <a:lnSpc>
                <a:spcPct val="130000"/>
              </a:lnSpc>
              <a:spcBef>
                <a:spcPts val="1200"/>
              </a:spcBef>
              <a:buClr>
                <a:schemeClr val="accent2"/>
              </a:buClr>
              <a:buSzPct val="80000"/>
              <a:buFont typeface="Wingdings" pitchFamily="2" charset="2"/>
              <a:buChar char="l"/>
            </a:pPr>
            <a:r>
              <a:rPr lang="zh-CN" altLang="en-US" sz="2400" b="1" dirty="0">
                <a:solidFill>
                  <a:schemeClr val="tx2"/>
                </a:solidFill>
                <a:latin typeface="宋体" pitchFamily="2" charset="-122"/>
                <a:cs typeface="+mn-cs"/>
              </a:rPr>
              <a:t>我们可以用</a:t>
            </a:r>
            <a:r>
              <a:rPr lang="en-US" altLang="zh-CN" sz="2400" b="1" dirty="0">
                <a:solidFill>
                  <a:schemeClr val="tx2"/>
                </a:solidFill>
                <a:latin typeface="宋体" pitchFamily="2" charset="-122"/>
                <a:cs typeface="+mn-cs"/>
              </a:rPr>
              <a:t>IS</a:t>
            </a:r>
            <a:r>
              <a:rPr lang="zh-CN" altLang="en-US" sz="2400" b="1" dirty="0">
                <a:solidFill>
                  <a:schemeClr val="tx2"/>
                </a:solidFill>
                <a:latin typeface="宋体" pitchFamily="2" charset="-122"/>
                <a:cs typeface="+mn-cs"/>
              </a:rPr>
              <a:t>、</a:t>
            </a:r>
            <a:r>
              <a:rPr lang="en-US" altLang="zh-CN" sz="2400" b="1" dirty="0">
                <a:solidFill>
                  <a:schemeClr val="tx2"/>
                </a:solidFill>
                <a:latin typeface="宋体" pitchFamily="2" charset="-122"/>
                <a:cs typeface="+mn-cs"/>
              </a:rPr>
              <a:t>HAS</a:t>
            </a:r>
            <a:r>
              <a:rPr lang="zh-CN" altLang="en-US" sz="2400" b="1" dirty="0">
                <a:solidFill>
                  <a:schemeClr val="tx2"/>
                </a:solidFill>
                <a:latin typeface="宋体" pitchFamily="2" charset="-122"/>
                <a:cs typeface="+mn-cs"/>
              </a:rPr>
              <a:t>和</a:t>
            </a:r>
            <a:r>
              <a:rPr lang="en-US" altLang="zh-CN" sz="2400" b="1" dirty="0">
                <a:solidFill>
                  <a:schemeClr val="tx2"/>
                </a:solidFill>
                <a:latin typeface="宋体" pitchFamily="2" charset="-122"/>
                <a:cs typeface="+mn-cs"/>
              </a:rPr>
              <a:t>DOES</a:t>
            </a:r>
            <a:r>
              <a:rPr lang="zh-CN" altLang="en-US" sz="2400" b="1" dirty="0">
                <a:solidFill>
                  <a:schemeClr val="tx2"/>
                </a:solidFill>
                <a:latin typeface="宋体" pitchFamily="2" charset="-122"/>
                <a:cs typeface="+mn-cs"/>
              </a:rPr>
              <a:t>来定义这个类的轮廓：</a:t>
            </a:r>
          </a:p>
          <a:p>
            <a:pPr marL="342900" lvl="1" indent="-342900">
              <a:lnSpc>
                <a:spcPct val="130000"/>
              </a:lnSpc>
              <a:buClr>
                <a:schemeClr val="accent2"/>
              </a:buClr>
              <a:buSzPct val="80000"/>
              <a:buFont typeface="Wingdings" pitchFamily="2" charset="2"/>
              <a:buChar char="Ø"/>
            </a:pPr>
            <a:r>
              <a:rPr lang="en-US" altLang="zh-CN" sz="2400" b="1" dirty="0" smtClean="0">
                <a:solidFill>
                  <a:schemeClr val="tx2"/>
                </a:solidFill>
                <a:latin typeface="宋体" pitchFamily="2" charset="-122"/>
                <a:cs typeface="+mn-cs"/>
              </a:rPr>
              <a:t>IS</a:t>
            </a:r>
            <a:r>
              <a:rPr lang="zh-CN" altLang="en-US" sz="2400" b="1" dirty="0">
                <a:solidFill>
                  <a:schemeClr val="tx2"/>
                </a:solidFill>
                <a:latin typeface="宋体" pitchFamily="2" charset="-122"/>
                <a:cs typeface="+mn-cs"/>
              </a:rPr>
              <a:t>：</a:t>
            </a:r>
            <a:r>
              <a:rPr lang="en-US" altLang="zh-CN" sz="2400" b="1" dirty="0">
                <a:latin typeface="宋体" pitchFamily="2" charset="-122"/>
                <a:cs typeface="+mn-cs"/>
              </a:rPr>
              <a:t>Frame</a:t>
            </a:r>
            <a:r>
              <a:rPr lang="zh-CN" altLang="en-US" sz="2400" b="1" dirty="0">
                <a:latin typeface="宋体" pitchFamily="2" charset="-122"/>
                <a:cs typeface="+mn-cs"/>
              </a:rPr>
              <a:t>和</a:t>
            </a:r>
            <a:r>
              <a:rPr lang="en-US" altLang="zh-CN" sz="2400" b="1" dirty="0" err="1">
                <a:latin typeface="宋体" pitchFamily="2" charset="-122"/>
                <a:cs typeface="+mn-cs"/>
              </a:rPr>
              <a:t>ActionListener</a:t>
            </a:r>
            <a:r>
              <a:rPr lang="zh-CN" altLang="en-US" sz="2400" b="1" dirty="0">
                <a:latin typeface="宋体" pitchFamily="2" charset="-122"/>
                <a:cs typeface="+mn-cs"/>
              </a:rPr>
              <a:t>。</a:t>
            </a:r>
          </a:p>
          <a:p>
            <a:pPr marL="342900" lvl="1" indent="-342900">
              <a:lnSpc>
                <a:spcPct val="130000"/>
              </a:lnSpc>
              <a:buClr>
                <a:schemeClr val="accent2"/>
              </a:buClr>
              <a:buSzPct val="80000"/>
              <a:buFont typeface="Wingdings" pitchFamily="2" charset="2"/>
              <a:buChar char="Ø"/>
            </a:pPr>
            <a:r>
              <a:rPr lang="en-US" altLang="zh-CN" sz="2400" b="1" dirty="0" smtClean="0">
                <a:solidFill>
                  <a:schemeClr val="tx2"/>
                </a:solidFill>
                <a:latin typeface="宋体" pitchFamily="2" charset="-122"/>
                <a:cs typeface="+mn-cs"/>
              </a:rPr>
              <a:t>HAS</a:t>
            </a:r>
            <a:r>
              <a:rPr lang="zh-CN" altLang="en-US" sz="2400" b="1" dirty="0">
                <a:solidFill>
                  <a:schemeClr val="tx2"/>
                </a:solidFill>
                <a:latin typeface="宋体" pitchFamily="2" charset="-122"/>
                <a:cs typeface="+mn-cs"/>
              </a:rPr>
              <a:t>：</a:t>
            </a:r>
            <a:r>
              <a:rPr lang="zh-CN" altLang="en-US" sz="2400" b="1" dirty="0">
                <a:latin typeface="宋体" pitchFamily="2" charset="-122"/>
                <a:cs typeface="+mn-cs"/>
              </a:rPr>
              <a:t>两个按钮和一个文本输出区，并需要一个</a:t>
            </a:r>
            <a:r>
              <a:rPr lang="en-US" altLang="zh-CN" sz="2400" b="1" dirty="0" err="1">
                <a:latin typeface="宋体" pitchFamily="2" charset="-122"/>
                <a:cs typeface="+mn-cs"/>
              </a:rPr>
              <a:t>boolean</a:t>
            </a:r>
            <a:r>
              <a:rPr lang="zh-CN" altLang="en-US" sz="2400" b="1" dirty="0">
                <a:latin typeface="宋体" pitchFamily="2" charset="-122"/>
                <a:cs typeface="+mn-cs"/>
              </a:rPr>
              <a:t>变量来决定显示哪个字符串。</a:t>
            </a:r>
          </a:p>
          <a:p>
            <a:pPr marL="342900" lvl="1" indent="-342900">
              <a:lnSpc>
                <a:spcPct val="130000"/>
              </a:lnSpc>
              <a:buClr>
                <a:schemeClr val="accent2"/>
              </a:buClr>
              <a:buSzPct val="80000"/>
              <a:buFont typeface="Wingdings" pitchFamily="2" charset="2"/>
              <a:buChar char="Ø"/>
            </a:pPr>
            <a:r>
              <a:rPr lang="en-US" altLang="zh-CN" sz="2400" b="1" dirty="0" smtClean="0">
                <a:solidFill>
                  <a:schemeClr val="tx2"/>
                </a:solidFill>
                <a:latin typeface="宋体" pitchFamily="2" charset="-122"/>
                <a:cs typeface="+mn-cs"/>
              </a:rPr>
              <a:t>DOES</a:t>
            </a:r>
            <a:r>
              <a:rPr lang="zh-CN" altLang="en-US" sz="2400" b="1" dirty="0">
                <a:solidFill>
                  <a:schemeClr val="tx2"/>
                </a:solidFill>
                <a:latin typeface="宋体" pitchFamily="2" charset="-122"/>
                <a:cs typeface="+mn-cs"/>
              </a:rPr>
              <a:t>：</a:t>
            </a:r>
            <a:r>
              <a:rPr lang="zh-CN" altLang="en-US" sz="2400" b="1" dirty="0">
                <a:latin typeface="宋体" pitchFamily="2" charset="-122"/>
                <a:cs typeface="+mn-cs"/>
              </a:rPr>
              <a:t>用</a:t>
            </a:r>
            <a:r>
              <a:rPr lang="en-US" altLang="zh-CN" sz="2400" b="1" dirty="0">
                <a:latin typeface="宋体" pitchFamily="2" charset="-122"/>
                <a:cs typeface="+mn-cs"/>
              </a:rPr>
              <a:t>main()</a:t>
            </a:r>
            <a:r>
              <a:rPr lang="zh-CN" altLang="en-US" sz="2400" b="1" dirty="0">
                <a:latin typeface="宋体" pitchFamily="2" charset="-122"/>
                <a:cs typeface="+mn-cs"/>
              </a:rPr>
              <a:t>方法使这个程序可执行，用构造方法进行初始化，并用</a:t>
            </a:r>
            <a:r>
              <a:rPr lang="en-US" altLang="zh-CN" sz="2400" b="1" dirty="0" err="1">
                <a:latin typeface="宋体" pitchFamily="2" charset="-122"/>
                <a:cs typeface="+mn-cs"/>
              </a:rPr>
              <a:t>actionPerformed</a:t>
            </a:r>
            <a:r>
              <a:rPr lang="en-US" altLang="zh-CN" sz="2400" b="1" dirty="0">
                <a:latin typeface="宋体" pitchFamily="2" charset="-122"/>
                <a:cs typeface="+mn-cs"/>
              </a:rPr>
              <a:t>()</a:t>
            </a:r>
            <a:r>
              <a:rPr lang="zh-CN" altLang="en-US" sz="2400" b="1" dirty="0">
                <a:latin typeface="宋体" pitchFamily="2" charset="-122"/>
                <a:cs typeface="+mn-cs"/>
              </a:rPr>
              <a:t>处理按钮事件。</a:t>
            </a: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p:txBody>
      </p:sp>
    </p:spTree>
    <p:extLst>
      <p:ext uri="{BB962C8B-B14F-4D97-AF65-F5344CB8AC3E}">
        <p14:creationId xmlns:p14="http://schemas.microsoft.com/office/powerpoint/2010/main" val="27572103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6.3  </a:t>
            </a:r>
            <a:r>
              <a:rPr lang="zh-CN" altLang="en-US" sz="3600" b="1" dirty="0">
                <a:latin typeface="宋体" pitchFamily="2" charset="-122"/>
              </a:rPr>
              <a:t>简单的事件响应程序</a:t>
            </a:r>
          </a:p>
        </p:txBody>
      </p:sp>
      <p:sp>
        <p:nvSpPr>
          <p:cNvPr id="72707" name="Rectangle 3"/>
          <p:cNvSpPr>
            <a:spLocks noGrp="1" noChangeArrowheads="1"/>
          </p:cNvSpPr>
          <p:nvPr>
            <p:ph type="body" idx="1"/>
          </p:nvPr>
        </p:nvSpPr>
        <p:spPr>
          <a:xfrm>
            <a:off x="251520" y="864095"/>
            <a:ext cx="8784976" cy="5877273"/>
          </a:xfrm>
        </p:spPr>
        <p:txBody>
          <a:bodyPr/>
          <a:lstStyle/>
          <a:p>
            <a:pPr marL="0" lvl="1" indent="0">
              <a:lnSpc>
                <a:spcPct val="130000"/>
              </a:lnSpc>
              <a:buClr>
                <a:schemeClr val="accent2"/>
              </a:buClr>
              <a:buSzPct val="80000"/>
              <a:buNone/>
            </a:pPr>
            <a:endParaRPr lang="en-US" altLang="zh-CN" sz="2400" b="1" dirty="0" smtClean="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smtClean="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smtClean="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a:p>
            <a:pPr marL="342900" lvl="1" indent="-342900">
              <a:lnSpc>
                <a:spcPts val="1200"/>
              </a:lnSpc>
              <a:spcBef>
                <a:spcPts val="0"/>
              </a:spcBef>
              <a:buClr>
                <a:schemeClr val="accent2"/>
              </a:buClr>
              <a:buSzPct val="80000"/>
              <a:buFont typeface="Wingdings" pitchFamily="2" charset="2"/>
              <a:buChar char="Ø"/>
            </a:pPr>
            <a:endParaRPr lang="en-US" altLang="zh-CN" sz="22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Ø"/>
            </a:pPr>
            <a:r>
              <a:rPr lang="zh-CN" altLang="en-US" sz="2200" b="1" dirty="0" smtClean="0">
                <a:latin typeface="宋体" pitchFamily="2" charset="-122"/>
                <a:cs typeface="+mn-cs"/>
              </a:rPr>
              <a:t>（</a:t>
            </a:r>
            <a:r>
              <a:rPr lang="en-US" altLang="zh-CN" sz="2200" b="1" dirty="0">
                <a:latin typeface="宋体" pitchFamily="2" charset="-122"/>
                <a:cs typeface="+mn-cs"/>
              </a:rPr>
              <a:t>1</a:t>
            </a:r>
            <a:r>
              <a:rPr lang="zh-CN" altLang="en-US" sz="2200" b="1" dirty="0">
                <a:latin typeface="宋体" pitchFamily="2" charset="-122"/>
                <a:cs typeface="+mn-cs"/>
              </a:rPr>
              <a:t>）如何在构造方法中放置两个按钮和一个文本域。我们先用</a:t>
            </a:r>
            <a:r>
              <a:rPr lang="en-US" altLang="zh-CN" sz="2200" b="1" dirty="0" err="1">
                <a:solidFill>
                  <a:schemeClr val="tx2"/>
                </a:solidFill>
                <a:latin typeface="宋体" pitchFamily="2" charset="-122"/>
                <a:cs typeface="+mn-cs"/>
              </a:rPr>
              <a:t>setLayout</a:t>
            </a:r>
            <a:r>
              <a:rPr lang="en-US" altLang="zh-CN" sz="2200" b="1" dirty="0">
                <a:solidFill>
                  <a:schemeClr val="tx2"/>
                </a:solidFill>
                <a:latin typeface="宋体" pitchFamily="2" charset="-122"/>
                <a:cs typeface="+mn-cs"/>
              </a:rPr>
              <a:t>(new </a:t>
            </a:r>
            <a:r>
              <a:rPr lang="en-US" altLang="zh-CN" sz="2200" b="1" dirty="0" err="1">
                <a:solidFill>
                  <a:schemeClr val="tx2"/>
                </a:solidFill>
                <a:latin typeface="宋体" pitchFamily="2" charset="-122"/>
                <a:cs typeface="+mn-cs"/>
              </a:rPr>
              <a:t>FlowLayout</a:t>
            </a:r>
            <a:r>
              <a:rPr lang="en-US" altLang="zh-CN" sz="2200" b="1" dirty="0">
                <a:solidFill>
                  <a:schemeClr val="tx2"/>
                </a:solidFill>
                <a:latin typeface="宋体" pitchFamily="2" charset="-122"/>
                <a:cs typeface="+mn-cs"/>
              </a:rPr>
              <a:t>())</a:t>
            </a:r>
            <a:r>
              <a:rPr lang="zh-CN" altLang="en-US" sz="2200" b="1" dirty="0">
                <a:latin typeface="宋体" pitchFamily="2" charset="-122"/>
                <a:cs typeface="+mn-cs"/>
              </a:rPr>
              <a:t>将所有的构件排列在一行。</a:t>
            </a:r>
          </a:p>
          <a:p>
            <a:pPr marL="342900" lvl="1" indent="-342900">
              <a:lnSpc>
                <a:spcPct val="130000"/>
              </a:lnSpc>
              <a:buClr>
                <a:schemeClr val="accent2"/>
              </a:buClr>
              <a:buSzPct val="80000"/>
              <a:buFont typeface="Wingdings" pitchFamily="2" charset="2"/>
              <a:buChar char="Ø"/>
            </a:pPr>
            <a:r>
              <a:rPr lang="zh-CN" altLang="en-US" sz="2200" b="1" dirty="0">
                <a:latin typeface="宋体" pitchFamily="2" charset="-122"/>
                <a:cs typeface="+mn-cs"/>
              </a:rPr>
              <a:t>（</a:t>
            </a:r>
            <a:r>
              <a:rPr lang="en-US" altLang="zh-CN" sz="2200" b="1" dirty="0">
                <a:latin typeface="宋体" pitchFamily="2" charset="-122"/>
                <a:cs typeface="+mn-cs"/>
              </a:rPr>
              <a:t>2</a:t>
            </a:r>
            <a:r>
              <a:rPr lang="zh-CN" altLang="en-US" sz="2200" b="1" dirty="0">
                <a:latin typeface="宋体" pitchFamily="2" charset="-122"/>
                <a:cs typeface="+mn-cs"/>
              </a:rPr>
              <a:t>）</a:t>
            </a:r>
            <a:r>
              <a:rPr lang="en-US" altLang="zh-CN" sz="2200" b="1" dirty="0" err="1">
                <a:solidFill>
                  <a:schemeClr val="tx2"/>
                </a:solidFill>
                <a:latin typeface="宋体" pitchFamily="2" charset="-122"/>
                <a:cs typeface="+mn-cs"/>
              </a:rPr>
              <a:t>actionPerformed</a:t>
            </a:r>
            <a:r>
              <a:rPr lang="en-US" altLang="zh-CN" sz="2200" b="1" dirty="0">
                <a:solidFill>
                  <a:schemeClr val="tx2"/>
                </a:solidFill>
                <a:latin typeface="宋体" pitchFamily="2" charset="-122"/>
                <a:cs typeface="+mn-cs"/>
              </a:rPr>
              <a:t>()</a:t>
            </a:r>
            <a:r>
              <a:rPr lang="zh-CN" altLang="en-US" sz="2200" b="1" dirty="0">
                <a:latin typeface="宋体" pitchFamily="2" charset="-122"/>
                <a:cs typeface="+mn-cs"/>
              </a:rPr>
              <a:t>方法需要对单击</a:t>
            </a:r>
            <a:r>
              <a:rPr lang="en-US" altLang="zh-CN" sz="2200" b="1" dirty="0">
                <a:latin typeface="宋体" pitchFamily="2" charset="-122"/>
                <a:cs typeface="+mn-cs"/>
              </a:rPr>
              <a:t>quit</a:t>
            </a:r>
            <a:r>
              <a:rPr lang="zh-CN" altLang="en-US" sz="2200" b="1" dirty="0">
                <a:latin typeface="宋体" pitchFamily="2" charset="-122"/>
                <a:cs typeface="+mn-cs"/>
              </a:rPr>
              <a:t>和</a:t>
            </a:r>
            <a:r>
              <a:rPr lang="en-US" altLang="zh-CN" sz="2200" b="1" dirty="0">
                <a:latin typeface="宋体" pitchFamily="2" charset="-122"/>
                <a:cs typeface="+mn-cs"/>
              </a:rPr>
              <a:t>click</a:t>
            </a:r>
            <a:r>
              <a:rPr lang="zh-CN" altLang="en-US" sz="2200" b="1" dirty="0">
                <a:latin typeface="宋体" pitchFamily="2" charset="-122"/>
                <a:cs typeface="+mn-cs"/>
              </a:rPr>
              <a:t>按钮做出响应，所以需要找出内部接受到的事件源。</a:t>
            </a:r>
            <a:r>
              <a:rPr lang="zh-CN" altLang="en-US" sz="2200" b="1" dirty="0">
                <a:solidFill>
                  <a:schemeClr val="tx2"/>
                </a:solidFill>
                <a:latin typeface="宋体" pitchFamily="2" charset="-122"/>
                <a:cs typeface="+mn-cs"/>
              </a:rPr>
              <a:t>使用</a:t>
            </a:r>
            <a:r>
              <a:rPr lang="en-US" altLang="zh-CN" sz="2200" b="1" dirty="0" err="1">
                <a:solidFill>
                  <a:schemeClr val="tx2"/>
                </a:solidFill>
                <a:latin typeface="宋体" pitchFamily="2" charset="-122"/>
                <a:cs typeface="+mn-cs"/>
              </a:rPr>
              <a:t>ActionEvent</a:t>
            </a:r>
            <a:r>
              <a:rPr lang="zh-CN" altLang="en-US" sz="2200" b="1" dirty="0">
                <a:solidFill>
                  <a:schemeClr val="tx2"/>
                </a:solidFill>
                <a:latin typeface="宋体" pitchFamily="2" charset="-122"/>
                <a:cs typeface="+mn-cs"/>
              </a:rPr>
              <a:t>类的</a:t>
            </a:r>
            <a:r>
              <a:rPr lang="en-US" altLang="zh-CN" sz="2200" b="1" dirty="0" err="1">
                <a:solidFill>
                  <a:schemeClr val="tx2"/>
                </a:solidFill>
                <a:latin typeface="宋体" pitchFamily="2" charset="-122"/>
                <a:cs typeface="+mn-cs"/>
              </a:rPr>
              <a:t>getSource</a:t>
            </a:r>
            <a:r>
              <a:rPr lang="en-US" altLang="zh-CN" sz="2200" b="1" dirty="0">
                <a:solidFill>
                  <a:schemeClr val="tx2"/>
                </a:solidFill>
                <a:latin typeface="宋体" pitchFamily="2" charset="-122"/>
                <a:cs typeface="+mn-cs"/>
              </a:rPr>
              <a:t>()</a:t>
            </a:r>
            <a:r>
              <a:rPr lang="zh-CN" altLang="en-US" sz="2200" b="1" dirty="0">
                <a:solidFill>
                  <a:schemeClr val="tx2"/>
                </a:solidFill>
                <a:latin typeface="宋体" pitchFamily="2" charset="-122"/>
                <a:cs typeface="+mn-cs"/>
              </a:rPr>
              <a:t>方法，该方法返回一个事件源。</a:t>
            </a:r>
            <a:r>
              <a:rPr lang="zh-CN" altLang="en-US" sz="2200" b="1" dirty="0">
                <a:latin typeface="宋体" pitchFamily="2" charset="-122"/>
                <a:cs typeface="+mn-cs"/>
              </a:rPr>
              <a:t>   </a:t>
            </a:r>
            <a:r>
              <a:rPr lang="en-US" altLang="zh-CN" sz="2400" b="1" dirty="0" smtClean="0">
                <a:solidFill>
                  <a:schemeClr val="tx2"/>
                </a:solidFill>
                <a:latin typeface="宋体" pitchFamily="2" charset="-122"/>
                <a:cs typeface="+mn-cs"/>
                <a:hlinkClick r:id="rId2" action="ppaction://hlinkfile"/>
              </a:rPr>
              <a:t>ClickMe.java</a:t>
            </a:r>
            <a:endParaRPr lang="en-US" altLang="zh-CN" sz="2400" b="1" dirty="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smtClean="0">
              <a:solidFill>
                <a:schemeClr val="tx2"/>
              </a:solidFill>
              <a:latin typeface="宋体" pitchFamily="2" charset="-122"/>
              <a:cs typeface="+mn-cs"/>
            </a:endParaRPr>
          </a:p>
          <a:p>
            <a:pPr marL="0" lvl="1" indent="0">
              <a:lnSpc>
                <a:spcPct val="130000"/>
              </a:lnSpc>
              <a:buClr>
                <a:schemeClr val="accent2"/>
              </a:buClr>
              <a:buSzPct val="80000"/>
              <a:buNone/>
            </a:pPr>
            <a:endParaRPr lang="en-US" altLang="zh-CN" sz="2400" b="1" dirty="0">
              <a:solidFill>
                <a:schemeClr val="tx2"/>
              </a:solidFill>
              <a:latin typeface="宋体" pitchFamily="2" charset="-122"/>
              <a:cs typeface="+mn-cs"/>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908720"/>
            <a:ext cx="7200800" cy="32956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475270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a:solidFill>
                  <a:srgbClr val="FF0000"/>
                </a:solidFill>
                <a:latin typeface="+mn-ea"/>
              </a:rPr>
              <a:t>6.4  </a:t>
            </a:r>
            <a:r>
              <a:rPr lang="zh-CN" altLang="en-US" sz="2800" b="1" dirty="0">
                <a:solidFill>
                  <a:srgbClr val="FF0000"/>
                </a:solidFill>
                <a:latin typeface="+mn-ea"/>
              </a:rPr>
              <a:t>事件处理</a:t>
            </a:r>
            <a:endParaRPr lang="en-US" altLang="zh-CN" sz="2800" b="1" dirty="0">
              <a:solidFill>
                <a:srgbClr val="FF0000"/>
              </a:solidFill>
              <a:latin typeface="+mn-ea"/>
            </a:endParaRPr>
          </a:p>
          <a:p>
            <a:pPr algn="just">
              <a:lnSpc>
                <a:spcPct val="115000"/>
              </a:lnSpc>
              <a:spcBef>
                <a:spcPct val="30000"/>
              </a:spcBef>
            </a:pPr>
            <a:r>
              <a:rPr lang="en-US" altLang="zh-CN" sz="2800" b="1" dirty="0" smtClean="0">
                <a:latin typeface="+mn-ea"/>
              </a:rPr>
              <a:t>6.5  GUI</a:t>
            </a:r>
            <a:r>
              <a:rPr lang="zh-CN" altLang="en-US" sz="2800" b="1" dirty="0" smtClean="0">
                <a:latin typeface="+mn-ea"/>
              </a:rPr>
              <a:t>构件和布局管理</a:t>
            </a:r>
            <a:endParaRPr lang="zh-CN" altLang="en-US" sz="2800" b="1" dirty="0">
              <a:latin typeface="+mn-ea"/>
            </a:endParaRPr>
          </a:p>
          <a:p>
            <a:pPr algn="just">
              <a:lnSpc>
                <a:spcPct val="115000"/>
              </a:lnSpc>
              <a:spcBef>
                <a:spcPct val="30000"/>
              </a:spcBef>
            </a:pPr>
            <a:r>
              <a:rPr lang="en-US" altLang="zh-CN" sz="2800" b="1" dirty="0" smtClean="0">
                <a:latin typeface="+mn-ea"/>
              </a:rPr>
              <a:t>6.6  </a:t>
            </a:r>
            <a:r>
              <a:rPr lang="zh-CN" altLang="en-US" sz="2800" b="1" dirty="0" smtClean="0">
                <a:latin typeface="+mn-ea"/>
              </a:rPr>
              <a:t>菜单和对话框</a:t>
            </a:r>
            <a:endParaRPr lang="en-US" altLang="zh-CN" sz="2800" b="1" dirty="0" smtClean="0">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15764298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6.4.1  </a:t>
            </a:r>
            <a:r>
              <a:rPr lang="zh-CN" altLang="en-US" b="1" dirty="0" smtClean="0">
                <a:solidFill>
                  <a:schemeClr val="tx2"/>
                </a:solidFill>
                <a:latin typeface="宋体" pitchFamily="2" charset="-122"/>
                <a:cs typeface="+mn-cs"/>
              </a:rPr>
              <a:t>基本事件</a:t>
            </a:r>
            <a:endParaRPr lang="zh-CN" altLang="en-US" b="1" dirty="0">
              <a:solidFill>
                <a:schemeClr val="tx2"/>
              </a:solidFill>
              <a:latin typeface="宋体" pitchFamily="2" charset="-122"/>
              <a:cs typeface="+mn-cs"/>
            </a:endParaRPr>
          </a:p>
          <a:p>
            <a:pPr marL="342900" lvl="1" indent="-342900" algn="just">
              <a:lnSpc>
                <a:spcPct val="130000"/>
              </a:lnSpc>
              <a:buClr>
                <a:schemeClr val="accent2"/>
              </a:buClr>
              <a:buSzPct val="80000"/>
              <a:buFont typeface="Wingdings" pitchFamily="2" charset="2"/>
              <a:buChar char="l"/>
            </a:pPr>
            <a:r>
              <a:rPr lang="zh-CN" altLang="en-US" sz="2600" b="1" dirty="0">
                <a:latin typeface="宋体" pitchFamily="2" charset="-122"/>
                <a:cs typeface="+mn-cs"/>
              </a:rPr>
              <a:t>在所有基于</a:t>
            </a:r>
            <a:r>
              <a:rPr lang="en-US" altLang="zh-CN" sz="2600" b="1" dirty="0">
                <a:latin typeface="宋体" pitchFamily="2" charset="-122"/>
                <a:cs typeface="+mn-cs"/>
              </a:rPr>
              <a:t>GUI</a:t>
            </a:r>
            <a:r>
              <a:rPr lang="zh-CN" altLang="en-US" sz="2600" b="1" dirty="0">
                <a:latin typeface="宋体" pitchFamily="2" charset="-122"/>
                <a:cs typeface="+mn-cs"/>
              </a:rPr>
              <a:t>的程序中，其核心是</a:t>
            </a:r>
            <a:r>
              <a:rPr lang="zh-CN" altLang="en-US" sz="2600" b="1" dirty="0">
                <a:solidFill>
                  <a:schemeClr val="tx2"/>
                </a:solidFill>
                <a:latin typeface="宋体" pitchFamily="2" charset="-122"/>
                <a:cs typeface="+mn-cs"/>
              </a:rPr>
              <a:t>事件。</a:t>
            </a:r>
          </a:p>
          <a:p>
            <a:pPr marL="342900" lvl="1" indent="-342900" algn="just">
              <a:lnSpc>
                <a:spcPct val="130000"/>
              </a:lnSpc>
              <a:buClr>
                <a:schemeClr val="accent2"/>
              </a:buClr>
              <a:buSzPct val="80000"/>
              <a:buFont typeface="Wingdings" pitchFamily="2" charset="2"/>
              <a:buChar char="Ø"/>
            </a:pPr>
            <a:r>
              <a:rPr lang="zh-CN" altLang="en-US" sz="2600" b="1" dirty="0" smtClean="0">
                <a:solidFill>
                  <a:schemeClr val="tx2"/>
                </a:solidFill>
                <a:latin typeface="宋体" pitchFamily="2" charset="-122"/>
                <a:cs typeface="+mn-cs"/>
              </a:rPr>
              <a:t>事件：</a:t>
            </a:r>
            <a:r>
              <a:rPr lang="zh-CN" altLang="en-US" sz="2600" b="1" dirty="0" smtClean="0">
                <a:latin typeface="宋体" pitchFamily="2" charset="-122"/>
                <a:cs typeface="+mn-cs"/>
              </a:rPr>
              <a:t>是</a:t>
            </a:r>
            <a:r>
              <a:rPr lang="zh-CN" altLang="en-US" sz="2600" b="1" dirty="0">
                <a:latin typeface="宋体" pitchFamily="2" charset="-122"/>
                <a:cs typeface="+mn-cs"/>
              </a:rPr>
              <a:t>可视化构件或用户接口构件产生的信息，</a:t>
            </a:r>
            <a:r>
              <a:rPr lang="en-US" altLang="zh-CN" sz="2600" b="1" dirty="0">
                <a:latin typeface="宋体" pitchFamily="2" charset="-122"/>
                <a:cs typeface="+mn-cs"/>
              </a:rPr>
              <a:t>Java</a:t>
            </a:r>
            <a:r>
              <a:rPr lang="zh-CN" altLang="en-US" sz="2600" b="1" dirty="0">
                <a:latin typeface="宋体" pitchFamily="2" charset="-122"/>
                <a:cs typeface="+mn-cs"/>
              </a:rPr>
              <a:t>类通过使用特殊的方法能够对它作出反应。</a:t>
            </a:r>
          </a:p>
          <a:p>
            <a:pPr marL="342900" lvl="1" indent="-342900" algn="just">
              <a:lnSpc>
                <a:spcPct val="130000"/>
              </a:lnSpc>
              <a:buClr>
                <a:schemeClr val="accent2"/>
              </a:buClr>
              <a:buSzPct val="80000"/>
              <a:buFont typeface="Wingdings" pitchFamily="2" charset="2"/>
              <a:buChar char="Ø"/>
            </a:pPr>
            <a:r>
              <a:rPr lang="zh-CN" altLang="en-US" sz="2600" b="1" dirty="0">
                <a:latin typeface="宋体" pitchFamily="2" charset="-122"/>
                <a:cs typeface="+mn-cs"/>
              </a:rPr>
              <a:t>所有的事件保存在系统级的事件队列中，可由事件响应方法对它们进行检索并作出响应。</a:t>
            </a:r>
          </a:p>
          <a:p>
            <a:pPr marL="342900" lvl="1" indent="-342900" algn="just">
              <a:lnSpc>
                <a:spcPct val="130000"/>
              </a:lnSpc>
              <a:buClr>
                <a:schemeClr val="accent2"/>
              </a:buClr>
              <a:buSzPct val="80000"/>
              <a:buFont typeface="Wingdings" pitchFamily="2" charset="2"/>
              <a:buChar char="l"/>
            </a:pPr>
            <a:r>
              <a:rPr lang="zh-CN" altLang="en-US" sz="2600" b="1" dirty="0">
                <a:solidFill>
                  <a:schemeClr val="tx2"/>
                </a:solidFill>
                <a:latin typeface="宋体" pitchFamily="2" charset="-122"/>
                <a:cs typeface="+mn-cs"/>
              </a:rPr>
              <a:t>事件分为如下两种类型：</a:t>
            </a:r>
          </a:p>
          <a:p>
            <a:pPr marL="342900" lvl="1" indent="-342900" algn="just">
              <a:lnSpc>
                <a:spcPct val="130000"/>
              </a:lnSpc>
              <a:buClr>
                <a:schemeClr val="accent2"/>
              </a:buClr>
              <a:buSzPct val="80000"/>
              <a:buFont typeface="Wingdings" pitchFamily="2" charset="2"/>
              <a:buChar char="Ø"/>
            </a:pPr>
            <a:r>
              <a:rPr lang="zh-CN" altLang="en-US" sz="2600" b="1" dirty="0">
                <a:latin typeface="宋体" pitchFamily="2" charset="-122"/>
                <a:cs typeface="+mn-cs"/>
              </a:rPr>
              <a:t>低级事件</a:t>
            </a:r>
            <a:endParaRPr lang="en-US" altLang="zh-CN" sz="2600" b="1" dirty="0">
              <a:latin typeface="宋体" pitchFamily="2" charset="-122"/>
              <a:cs typeface="+mn-cs"/>
            </a:endParaRPr>
          </a:p>
          <a:p>
            <a:pPr marL="342900" lvl="1" indent="-342900" algn="just">
              <a:lnSpc>
                <a:spcPct val="130000"/>
              </a:lnSpc>
              <a:buClr>
                <a:schemeClr val="accent2"/>
              </a:buClr>
              <a:buSzPct val="80000"/>
              <a:buFont typeface="Wingdings" pitchFamily="2" charset="2"/>
              <a:buChar char="Ø"/>
            </a:pPr>
            <a:r>
              <a:rPr lang="zh-CN" altLang="en-US" sz="2600" b="1" dirty="0">
                <a:latin typeface="宋体" pitchFamily="2" charset="-122"/>
                <a:cs typeface="+mn-cs"/>
              </a:rPr>
              <a:t>高级事件（语义事件）</a:t>
            </a:r>
            <a:endParaRPr lang="en-US" altLang="zh-CN" sz="2600" b="1" dirty="0">
              <a:latin typeface="宋体" pitchFamily="2" charset="-122"/>
              <a:cs typeface="+mn-cs"/>
            </a:endParaRPr>
          </a:p>
        </p:txBody>
      </p:sp>
    </p:spTree>
    <p:extLst>
      <p:ext uri="{BB962C8B-B14F-4D97-AF65-F5344CB8AC3E}">
        <p14:creationId xmlns:p14="http://schemas.microsoft.com/office/powerpoint/2010/main" val="171091276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gn="just">
              <a:lnSpc>
                <a:spcPct val="13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1.</a:t>
            </a:r>
            <a:r>
              <a:rPr lang="zh-CN" altLang="en-US" b="1" dirty="0" smtClean="0">
                <a:solidFill>
                  <a:schemeClr val="tx2"/>
                </a:solidFill>
                <a:latin typeface="宋体" pitchFamily="2" charset="-122"/>
                <a:cs typeface="+mn-cs"/>
              </a:rPr>
              <a:t>低级</a:t>
            </a:r>
            <a:r>
              <a:rPr lang="zh-CN" altLang="en-US" b="1" dirty="0">
                <a:solidFill>
                  <a:schemeClr val="tx2"/>
                </a:solidFill>
                <a:latin typeface="宋体" pitchFamily="2" charset="-122"/>
                <a:cs typeface="+mn-cs"/>
              </a:rPr>
              <a:t>事件：</a:t>
            </a:r>
          </a:p>
          <a:p>
            <a:pPr marL="342900" lvl="1" indent="-342900" algn="just">
              <a:lnSpc>
                <a:spcPct val="130000"/>
              </a:lnSpc>
              <a:buClr>
                <a:schemeClr val="accent2"/>
              </a:buClr>
              <a:buSzPct val="80000"/>
              <a:buFont typeface="Wingdings" pitchFamily="2" charset="2"/>
              <a:buChar char="l"/>
            </a:pPr>
            <a:r>
              <a:rPr lang="zh-CN" altLang="en-US" sz="2600" b="1" dirty="0">
                <a:latin typeface="宋体" pitchFamily="2" charset="-122"/>
                <a:cs typeface="+mn-cs"/>
              </a:rPr>
              <a:t>表示低级输入或在屏幕上的可视构件窗口系统事件，这些事件描述为：</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ComponentEvent</a:t>
            </a:r>
            <a:r>
              <a:rPr lang="zh-CN" altLang="en-US" sz="2600" b="1" dirty="0">
                <a:latin typeface="宋体" pitchFamily="2" charset="-122"/>
                <a:cs typeface="+mn-cs"/>
              </a:rPr>
              <a:t>（组件事件：组件尺寸的变化，移动）</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ContainerEvent</a:t>
            </a:r>
            <a:r>
              <a:rPr lang="zh-CN" altLang="en-US" sz="2600" b="1" dirty="0">
                <a:latin typeface="宋体" pitchFamily="2" charset="-122"/>
                <a:cs typeface="+mn-cs"/>
              </a:rPr>
              <a:t>（容器事件：组件增加，移动）</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WindowEvent</a:t>
            </a:r>
            <a:r>
              <a:rPr lang="zh-CN" altLang="en-US" sz="2600" b="1" dirty="0">
                <a:latin typeface="宋体" pitchFamily="2" charset="-122"/>
                <a:cs typeface="+mn-cs"/>
              </a:rPr>
              <a:t>（窗口事件：关闭窗口，窗口闭合，图标化）</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FocusEvent</a:t>
            </a:r>
            <a:r>
              <a:rPr lang="zh-CN" altLang="en-US" sz="2600" b="1" dirty="0">
                <a:latin typeface="宋体" pitchFamily="2" charset="-122"/>
                <a:cs typeface="+mn-cs"/>
              </a:rPr>
              <a:t>（焦点事件：焦点的获得和丢失）</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KeyEvent</a:t>
            </a:r>
            <a:r>
              <a:rPr lang="zh-CN" altLang="en-US" sz="2600" b="1" dirty="0">
                <a:latin typeface="宋体" pitchFamily="2" charset="-122"/>
                <a:cs typeface="+mn-cs"/>
              </a:rPr>
              <a:t>（键盘事件：键按下、释放）</a:t>
            </a:r>
          </a:p>
          <a:p>
            <a:pPr marL="342900" lvl="1" indent="-342900" algn="just">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MouseEvent</a:t>
            </a:r>
            <a:r>
              <a:rPr lang="zh-CN" altLang="en-US" sz="2600" b="1" dirty="0">
                <a:latin typeface="宋体" pitchFamily="2" charset="-122"/>
                <a:cs typeface="+mn-cs"/>
              </a:rPr>
              <a:t>（鼠标事件：鼠标单击，移动）</a:t>
            </a:r>
          </a:p>
        </p:txBody>
      </p:sp>
    </p:spTree>
    <p:extLst>
      <p:ext uri="{BB962C8B-B14F-4D97-AF65-F5344CB8AC3E}">
        <p14:creationId xmlns:p14="http://schemas.microsoft.com/office/powerpoint/2010/main" val="27289724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solidFill>
                  <a:srgbClr val="FF0000"/>
                </a:solidFill>
                <a:latin typeface="+mn-ea"/>
              </a:rPr>
              <a:t>6.1  </a:t>
            </a:r>
            <a:r>
              <a:rPr lang="zh-CN" altLang="en-US" sz="2800" b="1" dirty="0">
                <a:solidFill>
                  <a:srgbClr val="FF0000"/>
                </a:solidFill>
                <a:latin typeface="+mn-ea"/>
              </a:rPr>
              <a:t>图形用户界面概述</a:t>
            </a:r>
            <a:endParaRPr lang="en-US" altLang="zh-CN" sz="2800" b="1" dirty="0">
              <a:solidFill>
                <a:srgbClr val="FF0000"/>
              </a:solidFill>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smtClean="0">
                <a:latin typeface="+mn-ea"/>
              </a:rPr>
              <a:t>6.4  </a:t>
            </a:r>
            <a:r>
              <a:rPr lang="zh-CN" altLang="en-US" sz="2800" b="1" dirty="0" smtClean="0">
                <a:latin typeface="+mn-ea"/>
              </a:rPr>
              <a:t>事件处理</a:t>
            </a:r>
            <a:endParaRPr lang="en-US" altLang="zh-CN" sz="2800" b="1" dirty="0" smtClean="0">
              <a:latin typeface="+mn-ea"/>
            </a:endParaRPr>
          </a:p>
          <a:p>
            <a:pPr algn="just">
              <a:lnSpc>
                <a:spcPct val="115000"/>
              </a:lnSpc>
              <a:spcBef>
                <a:spcPct val="30000"/>
              </a:spcBef>
            </a:pPr>
            <a:r>
              <a:rPr lang="en-US" altLang="zh-CN" sz="2800" b="1" dirty="0" smtClean="0">
                <a:latin typeface="+mn-ea"/>
              </a:rPr>
              <a:t>6.5  GUI</a:t>
            </a:r>
            <a:r>
              <a:rPr lang="zh-CN" altLang="en-US" sz="2800" b="1" dirty="0" smtClean="0">
                <a:latin typeface="+mn-ea"/>
              </a:rPr>
              <a:t>构件和布局管理</a:t>
            </a:r>
            <a:endParaRPr lang="zh-CN" altLang="en-US" sz="2800" b="1" dirty="0">
              <a:latin typeface="+mn-ea"/>
            </a:endParaRPr>
          </a:p>
          <a:p>
            <a:pPr algn="just">
              <a:lnSpc>
                <a:spcPct val="115000"/>
              </a:lnSpc>
              <a:spcBef>
                <a:spcPct val="30000"/>
              </a:spcBef>
            </a:pPr>
            <a:r>
              <a:rPr lang="en-US" altLang="zh-CN" sz="2800" b="1" dirty="0" smtClean="0">
                <a:latin typeface="+mn-ea"/>
              </a:rPr>
              <a:t>6.6  </a:t>
            </a:r>
            <a:r>
              <a:rPr lang="zh-CN" altLang="en-US" sz="2800" b="1" dirty="0" smtClean="0">
                <a:latin typeface="+mn-ea"/>
              </a:rPr>
              <a:t>菜单和对话框</a:t>
            </a:r>
            <a:endParaRPr lang="en-US" altLang="zh-CN" sz="2800" b="1" dirty="0" smtClean="0">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780701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r>
              <a:rPr lang="en-US" altLang="zh-CN" b="1" dirty="0" smtClean="0">
                <a:solidFill>
                  <a:schemeClr val="tx2"/>
                </a:solidFill>
                <a:latin typeface="宋体" pitchFamily="2" charset="-122"/>
                <a:cs typeface="+mn-cs"/>
              </a:rPr>
              <a:t>2.</a:t>
            </a:r>
            <a:r>
              <a:rPr lang="zh-CN" altLang="en-US" b="1" dirty="0" smtClean="0">
                <a:solidFill>
                  <a:schemeClr val="tx2"/>
                </a:solidFill>
                <a:latin typeface="宋体" pitchFamily="2" charset="-122"/>
                <a:cs typeface="+mn-cs"/>
              </a:rPr>
              <a:t>高级</a:t>
            </a:r>
            <a:r>
              <a:rPr lang="zh-CN" altLang="en-US" b="1" dirty="0">
                <a:solidFill>
                  <a:schemeClr val="tx2"/>
                </a:solidFill>
                <a:latin typeface="宋体" pitchFamily="2" charset="-122"/>
                <a:cs typeface="+mn-cs"/>
              </a:rPr>
              <a:t>事件（语义事件）：</a:t>
            </a:r>
          </a:p>
          <a:p>
            <a:pPr marL="342900" lvl="1" indent="-342900">
              <a:lnSpc>
                <a:spcPct val="130000"/>
              </a:lnSpc>
              <a:buClr>
                <a:schemeClr val="accent2"/>
              </a:buClr>
              <a:buSzPct val="80000"/>
              <a:buFont typeface="Wingdings" pitchFamily="2" charset="2"/>
              <a:buChar char="l"/>
            </a:pPr>
            <a:r>
              <a:rPr lang="zh-CN" altLang="en-US" sz="2600" b="1" dirty="0">
                <a:latin typeface="宋体" pitchFamily="2" charset="-122"/>
                <a:cs typeface="+mn-cs"/>
              </a:rPr>
              <a:t>包括接口构件产生的用户定义的信息，这些事件描述为：</a:t>
            </a:r>
          </a:p>
          <a:p>
            <a:pPr marL="342900" lvl="1" indent="-342900">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ActionEvent</a:t>
            </a:r>
            <a:r>
              <a:rPr lang="zh-CN" altLang="en-US" sz="2600" b="1" dirty="0">
                <a:latin typeface="宋体" pitchFamily="2" charset="-122"/>
                <a:cs typeface="+mn-cs"/>
              </a:rPr>
              <a:t>（动作事件：按钮按下，</a:t>
            </a:r>
            <a:r>
              <a:rPr lang="en-US" altLang="zh-CN" sz="2600" b="1" dirty="0" err="1">
                <a:latin typeface="宋体" pitchFamily="2" charset="-122"/>
                <a:cs typeface="+mn-cs"/>
              </a:rPr>
              <a:t>TextField</a:t>
            </a:r>
            <a:r>
              <a:rPr lang="zh-CN" altLang="en-US" sz="2600" b="1" dirty="0">
                <a:latin typeface="宋体" pitchFamily="2" charset="-122"/>
                <a:cs typeface="+mn-cs"/>
              </a:rPr>
              <a:t>中按</a:t>
            </a:r>
            <a:r>
              <a:rPr lang="en-US" altLang="zh-CN" sz="2600" b="1" dirty="0">
                <a:latin typeface="宋体" pitchFamily="2" charset="-122"/>
                <a:cs typeface="+mn-cs"/>
              </a:rPr>
              <a:t>Enter</a:t>
            </a:r>
            <a:r>
              <a:rPr lang="zh-CN" altLang="en-US" sz="2600" b="1" dirty="0">
                <a:latin typeface="宋体" pitchFamily="2" charset="-122"/>
                <a:cs typeface="+mn-cs"/>
              </a:rPr>
              <a:t>键）</a:t>
            </a:r>
          </a:p>
          <a:p>
            <a:pPr marL="342900" lvl="1" indent="-342900">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AdjustmentEvent</a:t>
            </a:r>
            <a:r>
              <a:rPr lang="zh-CN" altLang="en-US" sz="2600" b="1" dirty="0">
                <a:latin typeface="宋体" pitchFamily="2" charset="-122"/>
                <a:cs typeface="+mn-cs"/>
              </a:rPr>
              <a:t>（调节事件：在滚动条上移动滑块以调节数值）</a:t>
            </a:r>
          </a:p>
          <a:p>
            <a:pPr marL="342900" lvl="1" indent="-342900">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ItemEvent</a:t>
            </a:r>
            <a:r>
              <a:rPr lang="zh-CN" altLang="en-US" sz="2600" b="1" dirty="0">
                <a:latin typeface="宋体" pitchFamily="2" charset="-122"/>
                <a:cs typeface="+mn-cs"/>
              </a:rPr>
              <a:t>（项目事件：选择项目，不选择项目）</a:t>
            </a:r>
          </a:p>
          <a:p>
            <a:pPr marL="342900" lvl="1" indent="-342900">
              <a:lnSpc>
                <a:spcPct val="130000"/>
              </a:lnSpc>
              <a:buClr>
                <a:schemeClr val="accent2"/>
              </a:buClr>
              <a:buSzPct val="80000"/>
              <a:buFont typeface="Wingdings" pitchFamily="2" charset="2"/>
              <a:buChar char="Ø"/>
            </a:pPr>
            <a:r>
              <a:rPr lang="en-US" altLang="zh-CN" sz="2600" b="1" dirty="0" err="1">
                <a:solidFill>
                  <a:schemeClr val="tx2"/>
                </a:solidFill>
                <a:latin typeface="宋体" pitchFamily="2" charset="-122"/>
                <a:cs typeface="+mn-cs"/>
              </a:rPr>
              <a:t>TextEvent</a:t>
            </a:r>
            <a:r>
              <a:rPr lang="zh-CN" altLang="en-US" sz="2600" b="1" dirty="0">
                <a:latin typeface="宋体" pitchFamily="2" charset="-122"/>
                <a:cs typeface="+mn-cs"/>
              </a:rPr>
              <a:t>（文本事件，文本对象改变）</a:t>
            </a:r>
          </a:p>
        </p:txBody>
      </p:sp>
    </p:spTree>
    <p:extLst>
      <p:ext uri="{BB962C8B-B14F-4D97-AF65-F5344CB8AC3E}">
        <p14:creationId xmlns:p14="http://schemas.microsoft.com/office/powerpoint/2010/main" val="3640508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864095"/>
            <a:ext cx="8568952" cy="5805265"/>
          </a:xfrm>
        </p:spPr>
        <p:txBody>
          <a:bodyPr/>
          <a:lstStyle/>
          <a:p>
            <a:pPr marL="342900" lvl="1" indent="-342900" algn="just">
              <a:lnSpc>
                <a:spcPct val="130000"/>
              </a:lnSpc>
              <a:buClr>
                <a:schemeClr val="accent2"/>
              </a:buClr>
              <a:buSzPct val="80000"/>
              <a:buFont typeface="Wingdings" pitchFamily="2" charset="2"/>
              <a:buChar char="l"/>
            </a:pPr>
            <a:r>
              <a:rPr lang="en-US" altLang="zh-CN" b="1" dirty="0">
                <a:solidFill>
                  <a:schemeClr val="tx2"/>
                </a:solidFill>
                <a:latin typeface="宋体" pitchFamily="2" charset="-122"/>
                <a:cs typeface="+mn-cs"/>
              </a:rPr>
              <a:t>6.4.2  Java</a:t>
            </a:r>
            <a:r>
              <a:rPr lang="zh-CN" altLang="en-US" b="1" dirty="0">
                <a:solidFill>
                  <a:schemeClr val="tx2"/>
                </a:solidFill>
                <a:latin typeface="宋体" pitchFamily="2" charset="-122"/>
                <a:cs typeface="+mn-cs"/>
              </a:rPr>
              <a:t>中的事件</a:t>
            </a:r>
            <a:r>
              <a:rPr lang="zh-CN" altLang="en-US" b="1" dirty="0" smtClean="0">
                <a:solidFill>
                  <a:schemeClr val="tx2"/>
                </a:solidFill>
                <a:latin typeface="宋体" pitchFamily="2" charset="-122"/>
                <a:cs typeface="+mn-cs"/>
              </a:rPr>
              <a:t>处理</a:t>
            </a:r>
            <a:endParaRPr lang="en-US" altLang="zh-CN" b="1" dirty="0" smtClean="0">
              <a:solidFill>
                <a:schemeClr val="tx2"/>
              </a:solidFill>
              <a:latin typeface="宋体" pitchFamily="2" charset="-122"/>
              <a:cs typeface="+mn-cs"/>
            </a:endParaRPr>
          </a:p>
          <a:p>
            <a:pPr marL="342900" lvl="1" indent="-342900" algn="just">
              <a:lnSpc>
                <a:spcPct val="130000"/>
              </a:lnSpc>
              <a:buClr>
                <a:schemeClr val="accent2"/>
              </a:buClr>
              <a:buSzPct val="80000"/>
              <a:buFont typeface="Wingdings" pitchFamily="2" charset="2"/>
              <a:buChar char="l"/>
            </a:pPr>
            <a:r>
              <a:rPr lang="zh-CN" altLang="en-US" sz="2600" b="1" smtClean="0">
                <a:latin typeface="宋体" pitchFamily="2" charset="-122"/>
                <a:cs typeface="+mn-cs"/>
              </a:rPr>
              <a:t>事件</a:t>
            </a:r>
            <a:r>
              <a:rPr lang="zh-CN" altLang="en-US" sz="2600" b="1" dirty="0">
                <a:latin typeface="宋体" pitchFamily="2" charset="-122"/>
                <a:cs typeface="+mn-cs"/>
              </a:rPr>
              <a:t>处理模型将</a:t>
            </a:r>
            <a:r>
              <a:rPr lang="zh-CN" altLang="en-US" sz="2600" b="1" dirty="0">
                <a:solidFill>
                  <a:schemeClr val="tx2"/>
                </a:solidFill>
                <a:latin typeface="宋体" pitchFamily="2" charset="-122"/>
                <a:cs typeface="+mn-cs"/>
              </a:rPr>
              <a:t>事件源</a:t>
            </a:r>
            <a:r>
              <a:rPr lang="zh-CN" altLang="en-US" sz="2600" b="1" dirty="0">
                <a:latin typeface="宋体" pitchFamily="2" charset="-122"/>
                <a:cs typeface="+mn-cs"/>
              </a:rPr>
              <a:t>（产生事件的组件）和</a:t>
            </a:r>
            <a:r>
              <a:rPr lang="zh-CN" altLang="en-US" sz="2600" b="1" dirty="0">
                <a:solidFill>
                  <a:schemeClr val="tx2"/>
                </a:solidFill>
                <a:latin typeface="宋体" pitchFamily="2" charset="-122"/>
                <a:cs typeface="+mn-cs"/>
              </a:rPr>
              <a:t>对事件的具体处理</a:t>
            </a:r>
            <a:r>
              <a:rPr lang="zh-CN" altLang="en-US" sz="2600" b="1" dirty="0">
                <a:latin typeface="宋体" pitchFamily="2" charset="-122"/>
                <a:cs typeface="+mn-cs"/>
              </a:rPr>
              <a:t>（利用一种称为</a:t>
            </a:r>
            <a:r>
              <a:rPr lang="zh-CN" altLang="en-US" sz="2600" b="1" dirty="0">
                <a:solidFill>
                  <a:schemeClr val="tx2"/>
                </a:solidFill>
                <a:latin typeface="宋体" pitchFamily="2" charset="-122"/>
                <a:cs typeface="+mn-cs"/>
              </a:rPr>
              <a:t>监听器</a:t>
            </a:r>
            <a:r>
              <a:rPr lang="en-US" altLang="zh-CN" sz="2600" b="1" dirty="0">
                <a:solidFill>
                  <a:schemeClr val="tx2"/>
                </a:solidFill>
                <a:latin typeface="宋体" pitchFamily="2" charset="-122"/>
                <a:cs typeface="+mn-cs"/>
              </a:rPr>
              <a:t>[listener]</a:t>
            </a:r>
            <a:r>
              <a:rPr lang="zh-CN" altLang="en-US" sz="2600" b="1" dirty="0">
                <a:latin typeface="宋体" pitchFamily="2" charset="-122"/>
                <a:cs typeface="+mn-cs"/>
              </a:rPr>
              <a:t>的实体来对事件进行具体的处理）分开。</a:t>
            </a:r>
          </a:p>
          <a:p>
            <a:pPr marL="342900" lvl="1" indent="-342900" algn="just">
              <a:lnSpc>
                <a:spcPct val="130000"/>
              </a:lnSpc>
              <a:buClr>
                <a:schemeClr val="accent2"/>
              </a:buClr>
              <a:buSzPct val="80000"/>
              <a:buFont typeface="Wingdings" pitchFamily="2" charset="2"/>
              <a:buChar char="l"/>
            </a:pPr>
            <a:r>
              <a:rPr lang="zh-CN" altLang="en-US" sz="2600" b="1" dirty="0">
                <a:latin typeface="宋体" pitchFamily="2" charset="-122"/>
                <a:cs typeface="+mn-cs"/>
              </a:rPr>
              <a:t>组件（</a:t>
            </a:r>
            <a:r>
              <a:rPr lang="zh-CN" altLang="en-US" sz="2600" b="1" dirty="0">
                <a:solidFill>
                  <a:schemeClr val="tx2"/>
                </a:solidFill>
                <a:latin typeface="宋体" pitchFamily="2" charset="-122"/>
                <a:cs typeface="+mn-cs"/>
              </a:rPr>
              <a:t>事件源</a:t>
            </a:r>
            <a:r>
              <a:rPr lang="zh-CN" altLang="en-US" sz="2600" b="1" dirty="0">
                <a:latin typeface="宋体" pitchFamily="2" charset="-122"/>
                <a:cs typeface="+mn-cs"/>
              </a:rPr>
              <a:t>）都不处理自己的事件，而是将事件处理委托给一个或多个处理实体（</a:t>
            </a:r>
            <a:r>
              <a:rPr lang="zh-CN" altLang="en-US" sz="2600" b="1" dirty="0">
                <a:solidFill>
                  <a:schemeClr val="tx2"/>
                </a:solidFill>
                <a:latin typeface="宋体" pitchFamily="2" charset="-122"/>
                <a:cs typeface="+mn-cs"/>
              </a:rPr>
              <a:t>监听器</a:t>
            </a:r>
            <a:r>
              <a:rPr lang="zh-CN" altLang="en-US" sz="2600" b="1" dirty="0">
                <a:latin typeface="宋体" pitchFamily="2" charset="-122"/>
                <a:cs typeface="+mn-cs"/>
              </a:rPr>
              <a:t>），这种事件处理模型称为</a:t>
            </a:r>
            <a:r>
              <a:rPr lang="zh-CN" altLang="en-US" sz="2600" b="1" dirty="0">
                <a:solidFill>
                  <a:schemeClr val="tx2"/>
                </a:solidFill>
                <a:latin typeface="宋体" pitchFamily="2" charset="-122"/>
                <a:cs typeface="+mn-cs"/>
              </a:rPr>
              <a:t>事件的授权处理模型</a:t>
            </a:r>
            <a:r>
              <a:rPr lang="zh-CN" altLang="en-US" sz="2600" b="1" dirty="0" smtClean="0">
                <a:latin typeface="宋体" pitchFamily="2" charset="-122"/>
                <a:cs typeface="+mn-cs"/>
              </a:rPr>
              <a:t>。</a:t>
            </a:r>
            <a:endParaRPr lang="en-US" altLang="zh-CN" sz="2600" b="1" dirty="0" smtClean="0">
              <a:latin typeface="宋体" pitchFamily="2" charset="-122"/>
              <a:cs typeface="+mn-cs"/>
            </a:endParaRPr>
          </a:p>
          <a:p>
            <a:pPr marL="342900" lvl="1" indent="-342900" algn="just">
              <a:lnSpc>
                <a:spcPct val="130000"/>
              </a:lnSpc>
              <a:buClr>
                <a:schemeClr val="accent2"/>
              </a:buClr>
              <a:buSzPct val="80000"/>
              <a:buFont typeface="Wingdings" pitchFamily="2" charset="2"/>
              <a:buChar char="l"/>
            </a:pPr>
            <a:r>
              <a:rPr lang="zh-CN" altLang="en-US" sz="2600" b="1" dirty="0" smtClean="0">
                <a:latin typeface="宋体" pitchFamily="2" charset="-122"/>
                <a:cs typeface="+mn-cs"/>
              </a:rPr>
              <a:t>不同</a:t>
            </a:r>
            <a:r>
              <a:rPr lang="zh-CN" altLang="en-US" sz="2600" b="1" dirty="0">
                <a:latin typeface="宋体" pitchFamily="2" charset="-122"/>
                <a:cs typeface="+mn-cs"/>
              </a:rPr>
              <a:t>的类型事件，可以交由不同类型的监听器去处理。</a:t>
            </a:r>
          </a:p>
        </p:txBody>
      </p:sp>
    </p:spTree>
    <p:extLst>
      <p:ext uri="{BB962C8B-B14F-4D97-AF65-F5344CB8AC3E}">
        <p14:creationId xmlns:p14="http://schemas.microsoft.com/office/powerpoint/2010/main" val="422574610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864095"/>
            <a:ext cx="8784976" cy="5805265"/>
          </a:xfrm>
        </p:spPr>
        <p:txBody>
          <a:bodyPr/>
          <a:lstStyle/>
          <a:p>
            <a:pPr marL="342900" lvl="1" indent="-342900">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484784"/>
            <a:ext cx="8002978" cy="446449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468855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88032" y="980728"/>
            <a:ext cx="8604448" cy="5616624"/>
          </a:xfrm>
        </p:spPr>
        <p:txBody>
          <a:bodyPr/>
          <a:lstStyle/>
          <a:p>
            <a:pPr marL="342900" lvl="1" indent="-342900">
              <a:lnSpc>
                <a:spcPct val="130000"/>
              </a:lnSpc>
              <a:buClr>
                <a:schemeClr val="accent2"/>
              </a:buClr>
              <a:buSzPct val="80000"/>
              <a:buFont typeface="Wingdings" pitchFamily="2" charset="2"/>
              <a:buChar char="l"/>
            </a:pPr>
            <a:r>
              <a:rPr lang="en-US" altLang="zh-CN" b="1" dirty="0">
                <a:solidFill>
                  <a:schemeClr val="tx2"/>
                </a:solidFill>
                <a:latin typeface="宋体" pitchFamily="2" charset="-122"/>
                <a:cs typeface="+mn-cs"/>
              </a:rPr>
              <a:t>1. </a:t>
            </a:r>
            <a:r>
              <a:rPr lang="en-US" altLang="zh-CN" b="1" dirty="0" smtClean="0">
                <a:solidFill>
                  <a:schemeClr val="tx2"/>
                </a:solidFill>
                <a:latin typeface="宋体" pitchFamily="2" charset="-122"/>
                <a:cs typeface="+mn-cs"/>
              </a:rPr>
              <a:t>Java </a:t>
            </a:r>
            <a:r>
              <a:rPr lang="zh-CN" altLang="en-US" b="1" dirty="0">
                <a:solidFill>
                  <a:schemeClr val="tx2"/>
                </a:solidFill>
                <a:latin typeface="宋体" pitchFamily="2" charset="-122"/>
                <a:cs typeface="+mn-cs"/>
              </a:rPr>
              <a:t>的事件类</a:t>
            </a:r>
          </a:p>
          <a:p>
            <a:pPr marL="342900" lvl="1" indent="-342900">
              <a:lnSpc>
                <a:spcPct val="130000"/>
              </a:lnSpc>
              <a:buClr>
                <a:schemeClr val="accent2"/>
              </a:buClr>
              <a:buSzPct val="80000"/>
              <a:buFont typeface="Wingdings" pitchFamily="2" charset="2"/>
              <a:buChar char="l"/>
            </a:pPr>
            <a:r>
              <a:rPr lang="zh-CN" altLang="en-US" sz="2600" b="1" dirty="0">
                <a:latin typeface="宋体" pitchFamily="2" charset="-122"/>
                <a:cs typeface="+mn-cs"/>
              </a:rPr>
              <a:t>每个事件源可以产生多个特定类型的事件，所有事件都放在包</a:t>
            </a:r>
            <a:r>
              <a:rPr lang="en-US" altLang="zh-CN" sz="2600" b="1" dirty="0" err="1">
                <a:solidFill>
                  <a:schemeClr val="tx2"/>
                </a:solidFill>
                <a:latin typeface="宋体" pitchFamily="2" charset="-122"/>
                <a:cs typeface="+mn-cs"/>
              </a:rPr>
              <a:t>java.awt.event</a:t>
            </a:r>
            <a:r>
              <a:rPr lang="zh-CN" altLang="en-US" sz="2600" b="1" dirty="0">
                <a:latin typeface="宋体" pitchFamily="2" charset="-122"/>
                <a:cs typeface="+mn-cs"/>
              </a:rPr>
              <a:t>中，这些事件都从</a:t>
            </a:r>
            <a:r>
              <a:rPr lang="en-US" altLang="zh-CN" sz="2600" b="1" dirty="0" err="1">
                <a:solidFill>
                  <a:schemeClr val="tx2"/>
                </a:solidFill>
                <a:latin typeface="宋体" pitchFamily="2" charset="-122"/>
                <a:cs typeface="+mn-cs"/>
              </a:rPr>
              <a:t>java.util.EventObject</a:t>
            </a:r>
            <a:r>
              <a:rPr lang="zh-CN" altLang="en-US" sz="2600" b="1" dirty="0">
                <a:latin typeface="宋体" pitchFamily="2" charset="-122"/>
                <a:cs typeface="+mn-cs"/>
              </a:rPr>
              <a:t>而来，它是</a:t>
            </a:r>
            <a:r>
              <a:rPr lang="zh-CN" altLang="en-US" sz="2600" b="1" dirty="0">
                <a:solidFill>
                  <a:schemeClr val="tx2"/>
                </a:solidFill>
                <a:latin typeface="宋体" pitchFamily="2" charset="-122"/>
                <a:cs typeface="+mn-cs"/>
              </a:rPr>
              <a:t>所有事件类的超类</a:t>
            </a:r>
            <a:r>
              <a:rPr lang="zh-CN" altLang="en-US" sz="2600" b="1" dirty="0">
                <a:latin typeface="宋体" pitchFamily="2" charset="-122"/>
                <a:cs typeface="+mn-cs"/>
              </a:rPr>
              <a:t>，它有两个主要的方法：</a:t>
            </a:r>
          </a:p>
          <a:p>
            <a:pPr marL="342900" lvl="1" indent="-342900">
              <a:buClr>
                <a:schemeClr val="accent2"/>
              </a:buClr>
              <a:buSzPct val="80000"/>
              <a:buFont typeface="Wingdings" pitchFamily="2" charset="2"/>
              <a:buChar char="Ø"/>
            </a:pPr>
            <a:r>
              <a:rPr lang="zh-CN" altLang="en-US" sz="2600" b="1" dirty="0">
                <a:latin typeface="宋体" pitchFamily="2" charset="-122"/>
                <a:cs typeface="+mn-cs"/>
              </a:rPr>
              <a:t>   </a:t>
            </a:r>
            <a:r>
              <a:rPr lang="en-US" altLang="zh-CN" sz="2600" b="1" dirty="0" err="1">
                <a:latin typeface="宋体" pitchFamily="2" charset="-122"/>
                <a:cs typeface="+mn-cs"/>
              </a:rPr>
              <a:t>getSource</a:t>
            </a:r>
            <a:r>
              <a:rPr lang="en-US" altLang="zh-CN" sz="2600" b="1" dirty="0">
                <a:latin typeface="宋体" pitchFamily="2" charset="-122"/>
                <a:cs typeface="+mn-cs"/>
              </a:rPr>
              <a:t>( )   </a:t>
            </a:r>
            <a:r>
              <a:rPr lang="en-US" altLang="zh-CN" sz="2600" b="1" dirty="0" smtClean="0">
                <a:latin typeface="宋体" pitchFamily="2" charset="-122"/>
                <a:cs typeface="+mn-cs"/>
              </a:rPr>
              <a:t>   </a:t>
            </a:r>
            <a:r>
              <a:rPr lang="zh-CN" altLang="en-US" sz="2600" b="1" dirty="0" smtClean="0">
                <a:latin typeface="宋体" pitchFamily="2" charset="-122"/>
                <a:cs typeface="+mn-cs"/>
              </a:rPr>
              <a:t>获取</a:t>
            </a:r>
            <a:r>
              <a:rPr lang="zh-CN" altLang="en-US" sz="2600" b="1" dirty="0">
                <a:latin typeface="宋体" pitchFamily="2" charset="-122"/>
                <a:cs typeface="+mn-cs"/>
              </a:rPr>
              <a:t>一个特定的事件源</a:t>
            </a:r>
          </a:p>
          <a:p>
            <a:pPr marL="342900" lvl="1" indent="-342900">
              <a:buClr>
                <a:schemeClr val="accent2"/>
              </a:buClr>
              <a:buSzPct val="80000"/>
              <a:buFont typeface="Wingdings" pitchFamily="2" charset="2"/>
              <a:buChar char="Ø"/>
            </a:pPr>
            <a:r>
              <a:rPr lang="zh-CN" altLang="en-US" sz="2600" b="1" dirty="0">
                <a:latin typeface="宋体" pitchFamily="2" charset="-122"/>
                <a:cs typeface="+mn-cs"/>
              </a:rPr>
              <a:t>   </a:t>
            </a:r>
            <a:r>
              <a:rPr lang="en-US" altLang="zh-CN" sz="2600" b="1" dirty="0" err="1">
                <a:latin typeface="宋体" pitchFamily="2" charset="-122"/>
                <a:cs typeface="+mn-cs"/>
              </a:rPr>
              <a:t>toString</a:t>
            </a:r>
            <a:r>
              <a:rPr lang="en-US" altLang="zh-CN" sz="2600" b="1" dirty="0">
                <a:latin typeface="宋体" pitchFamily="2" charset="-122"/>
                <a:cs typeface="+mn-cs"/>
              </a:rPr>
              <a:t>( )     </a:t>
            </a:r>
            <a:r>
              <a:rPr lang="en-US" altLang="zh-CN" sz="2600" b="1" dirty="0" smtClean="0">
                <a:latin typeface="宋体" pitchFamily="2" charset="-122"/>
                <a:cs typeface="+mn-cs"/>
              </a:rPr>
              <a:t>  </a:t>
            </a:r>
            <a:r>
              <a:rPr lang="zh-CN" altLang="en-US" sz="2600" b="1" dirty="0">
                <a:latin typeface="宋体" pitchFamily="2" charset="-122"/>
                <a:cs typeface="+mn-cs"/>
              </a:rPr>
              <a:t>返回事件对象名的字符串</a:t>
            </a:r>
          </a:p>
          <a:p>
            <a:pPr marL="342900" lvl="1" indent="-342900">
              <a:lnSpc>
                <a:spcPct val="130000"/>
              </a:lnSpc>
              <a:buClr>
                <a:schemeClr val="accent2"/>
              </a:buClr>
              <a:buSzPct val="80000"/>
              <a:buFont typeface="Wingdings" pitchFamily="2" charset="2"/>
              <a:buChar char="l"/>
            </a:pPr>
            <a:r>
              <a:rPr lang="zh-CN" altLang="en-US" sz="2600" b="1" dirty="0">
                <a:latin typeface="宋体" pitchFamily="2" charset="-122"/>
                <a:cs typeface="+mn-cs"/>
              </a:rPr>
              <a:t>对于发生在组件上的事件，则由</a:t>
            </a:r>
            <a:r>
              <a:rPr lang="en-US" altLang="zh-CN" sz="2600" b="1" dirty="0" err="1">
                <a:solidFill>
                  <a:schemeClr val="tx2"/>
                </a:solidFill>
                <a:latin typeface="宋体" pitchFamily="2" charset="-122"/>
                <a:cs typeface="+mn-cs"/>
              </a:rPr>
              <a:t>java.awt.event.AWTEvent</a:t>
            </a:r>
            <a:r>
              <a:rPr lang="zh-CN" altLang="en-US" sz="2600" b="1" dirty="0">
                <a:latin typeface="宋体" pitchFamily="2" charset="-122"/>
                <a:cs typeface="+mn-cs"/>
              </a:rPr>
              <a:t>派生</a:t>
            </a:r>
            <a:r>
              <a:rPr lang="zh-CN" altLang="en-US" sz="2600" b="1" dirty="0" smtClean="0">
                <a:latin typeface="宋体" pitchFamily="2" charset="-122"/>
                <a:cs typeface="+mn-cs"/>
              </a:rPr>
              <a:t>。</a:t>
            </a:r>
            <a:endParaRPr lang="en-US" altLang="zh-CN" sz="26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600" b="1" dirty="0" err="1" smtClean="0">
                <a:solidFill>
                  <a:schemeClr val="tx2"/>
                </a:solidFill>
                <a:latin typeface="宋体" pitchFamily="2" charset="-122"/>
                <a:cs typeface="+mn-cs"/>
                <a:hlinkClick r:id="rId2" action="ppaction://hlinkfile"/>
              </a:rPr>
              <a:t>java.awt.event</a:t>
            </a:r>
            <a:r>
              <a:rPr lang="zh-CN" altLang="en-US" sz="2600" b="1" dirty="0">
                <a:solidFill>
                  <a:schemeClr val="tx2"/>
                </a:solidFill>
                <a:latin typeface="宋体" pitchFamily="2" charset="-122"/>
                <a:cs typeface="+mn-cs"/>
                <a:hlinkClick r:id="rId2" action="ppaction://hlinkfile"/>
              </a:rPr>
              <a:t>中常用的事件</a:t>
            </a:r>
            <a:r>
              <a:rPr lang="zh-CN" altLang="en-US" sz="2600" b="1" dirty="0" smtClean="0">
                <a:solidFill>
                  <a:schemeClr val="tx2"/>
                </a:solidFill>
                <a:latin typeface="宋体" pitchFamily="2" charset="-122"/>
                <a:cs typeface="+mn-cs"/>
                <a:hlinkClick r:id="rId2" action="ppaction://hlinkfile"/>
              </a:rPr>
              <a:t>类</a:t>
            </a:r>
            <a:endParaRPr lang="zh-CN" altLang="en-US" sz="2600" b="1" dirty="0">
              <a:solidFill>
                <a:schemeClr val="tx2"/>
              </a:solidFill>
              <a:latin typeface="宋体" pitchFamily="2" charset="-122"/>
              <a:cs typeface="+mn-cs"/>
            </a:endParaRPr>
          </a:p>
          <a:p>
            <a:pPr marL="0" lvl="1" indent="0">
              <a:lnSpc>
                <a:spcPct val="130000"/>
              </a:lnSpc>
              <a:buClr>
                <a:schemeClr val="accent2"/>
              </a:buClr>
              <a:buSzPct val="80000"/>
              <a:buNone/>
            </a:pPr>
            <a:r>
              <a:rPr lang="en-US" altLang="zh-CN" sz="2200" b="1" dirty="0" smtClean="0">
                <a:latin typeface="宋体" pitchFamily="2" charset="-122"/>
                <a:cs typeface="+mn-cs"/>
              </a:rPr>
              <a:t>  </a:t>
            </a:r>
            <a:endParaRPr lang="en-US" altLang="zh-CN" sz="2200" b="1" dirty="0">
              <a:latin typeface="宋体" pitchFamily="2" charset="-122"/>
              <a:cs typeface="+mn-cs"/>
            </a:endParaRPr>
          </a:p>
        </p:txBody>
      </p:sp>
    </p:spTree>
    <p:extLst>
      <p:ext uri="{BB962C8B-B14F-4D97-AF65-F5344CB8AC3E}">
        <p14:creationId xmlns:p14="http://schemas.microsoft.com/office/powerpoint/2010/main" val="79451724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157193"/>
          </a:xfrm>
        </p:spPr>
        <p:txBody>
          <a:bodyPr/>
          <a:lstStyle/>
          <a:p>
            <a:pPr marL="342900" lvl="1" indent="-342900">
              <a:lnSpc>
                <a:spcPct val="130000"/>
              </a:lnSpc>
              <a:buClr>
                <a:schemeClr val="accent2"/>
              </a:buClr>
              <a:buSzPct val="80000"/>
              <a:buFont typeface="Wingdings" pitchFamily="2" charset="2"/>
              <a:buChar char="l"/>
            </a:pPr>
            <a:r>
              <a:rPr lang="en-US" altLang="zh-CN" b="1" dirty="0">
                <a:solidFill>
                  <a:schemeClr val="tx2"/>
                </a:solidFill>
                <a:latin typeface="宋体" pitchFamily="2" charset="-122"/>
                <a:cs typeface="+mn-cs"/>
              </a:rPr>
              <a:t>2. </a:t>
            </a:r>
            <a:r>
              <a:rPr lang="zh-CN" altLang="en-US" b="1" dirty="0">
                <a:solidFill>
                  <a:schemeClr val="tx2"/>
                </a:solidFill>
                <a:latin typeface="宋体" pitchFamily="2" charset="-122"/>
                <a:cs typeface="+mn-cs"/>
              </a:rPr>
              <a:t>事件监听器（</a:t>
            </a:r>
            <a:r>
              <a:rPr lang="en-US" altLang="zh-CN" b="1" dirty="0">
                <a:solidFill>
                  <a:schemeClr val="tx2"/>
                </a:solidFill>
                <a:latin typeface="宋体" pitchFamily="2" charset="-122"/>
                <a:cs typeface="+mn-cs"/>
              </a:rPr>
              <a:t>Event Listener</a:t>
            </a:r>
            <a:r>
              <a:rPr lang="zh-CN" altLang="en-US" b="1" dirty="0" smtClean="0">
                <a:solidFill>
                  <a:schemeClr val="tx2"/>
                </a:solidFill>
                <a:latin typeface="宋体" pitchFamily="2" charset="-122"/>
                <a:cs typeface="+mn-cs"/>
              </a:rPr>
              <a:t>）</a:t>
            </a:r>
            <a:endParaRPr lang="zh-CN" altLang="en-US" b="1" dirty="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zh-CN" altLang="en-US" sz="2600" b="1" dirty="0" smtClean="0">
                <a:latin typeface="宋体" pitchFamily="2" charset="-122"/>
                <a:cs typeface="+mn-cs"/>
              </a:rPr>
              <a:t>事件</a:t>
            </a:r>
            <a:r>
              <a:rPr lang="zh-CN" altLang="en-US" sz="2600" b="1" dirty="0">
                <a:latin typeface="宋体" pitchFamily="2" charset="-122"/>
                <a:cs typeface="+mn-cs"/>
              </a:rPr>
              <a:t>源和监听器是委托事件模型的两部分</a:t>
            </a:r>
            <a:r>
              <a:rPr lang="zh-CN" altLang="en-US" sz="2600" b="1" dirty="0" smtClean="0">
                <a:latin typeface="宋体" pitchFamily="2" charset="-122"/>
                <a:cs typeface="+mn-cs"/>
              </a:rPr>
              <a:t>。</a:t>
            </a:r>
            <a:endParaRPr lang="en-US" altLang="zh-CN" sz="26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en-US" altLang="zh-CN" sz="2600" b="1" dirty="0" smtClean="0">
                <a:latin typeface="宋体" pitchFamily="2" charset="-122"/>
                <a:cs typeface="+mn-cs"/>
              </a:rPr>
              <a:t>Java</a:t>
            </a:r>
            <a:r>
              <a:rPr lang="zh-CN" altLang="en-US" sz="2600" b="1" dirty="0">
                <a:latin typeface="宋体" pitchFamily="2" charset="-122"/>
                <a:cs typeface="+mn-cs"/>
              </a:rPr>
              <a:t>提供了抽象的响应特定事件的“事件监听器”，它们在</a:t>
            </a:r>
            <a:r>
              <a:rPr lang="en-US" altLang="zh-CN" sz="2600" b="1" dirty="0" err="1">
                <a:latin typeface="宋体" pitchFamily="2" charset="-122"/>
                <a:cs typeface="+mn-cs"/>
              </a:rPr>
              <a:t>java.awt.event</a:t>
            </a:r>
            <a:r>
              <a:rPr lang="zh-CN" altLang="en-US" sz="2600" b="1" dirty="0">
                <a:latin typeface="宋体" pitchFamily="2" charset="-122"/>
                <a:cs typeface="+mn-cs"/>
              </a:rPr>
              <a:t>包中被定义为接口，每个构件可以通过调用</a:t>
            </a:r>
            <a:r>
              <a:rPr lang="en-US" altLang="zh-CN" sz="2600" b="1" dirty="0" err="1">
                <a:solidFill>
                  <a:schemeClr val="tx2"/>
                </a:solidFill>
                <a:latin typeface="宋体" pitchFamily="2" charset="-122"/>
                <a:cs typeface="+mn-cs"/>
              </a:rPr>
              <a:t>addXXXListener</a:t>
            </a:r>
            <a:r>
              <a:rPr lang="en-US" altLang="zh-CN" sz="2600" b="1" dirty="0">
                <a:solidFill>
                  <a:schemeClr val="tx2"/>
                </a:solidFill>
                <a:latin typeface="宋体" pitchFamily="2" charset="-122"/>
                <a:cs typeface="+mn-cs"/>
              </a:rPr>
              <a:t>(</a:t>
            </a:r>
            <a:r>
              <a:rPr lang="en-US" altLang="zh-CN" sz="2600" b="1" dirty="0" err="1">
                <a:solidFill>
                  <a:schemeClr val="tx2"/>
                </a:solidFill>
                <a:latin typeface="宋体" pitchFamily="2" charset="-122"/>
                <a:cs typeface="+mn-cs"/>
              </a:rPr>
              <a:t>XXXListener</a:t>
            </a:r>
            <a:r>
              <a:rPr lang="en-US" altLang="zh-CN" sz="2600" b="1" dirty="0">
                <a:solidFill>
                  <a:schemeClr val="tx2"/>
                </a:solidFill>
                <a:latin typeface="宋体" pitchFamily="2" charset="-122"/>
                <a:cs typeface="+mn-cs"/>
              </a:rPr>
              <a:t> l)</a:t>
            </a:r>
            <a:r>
              <a:rPr lang="zh-CN" altLang="en-US" sz="2600" b="1" dirty="0">
                <a:latin typeface="宋体" pitchFamily="2" charset="-122"/>
                <a:cs typeface="+mn-cs"/>
              </a:rPr>
              <a:t>方法使某个事件监听器来监听某个事件源。 </a:t>
            </a:r>
          </a:p>
          <a:p>
            <a:pPr marL="342900" lvl="1" indent="-342900">
              <a:lnSpc>
                <a:spcPct val="130000"/>
              </a:lnSpc>
              <a:buClr>
                <a:schemeClr val="accent2"/>
              </a:buClr>
              <a:buSzPct val="80000"/>
              <a:buFont typeface="Wingdings" pitchFamily="2" charset="2"/>
              <a:buChar char="l"/>
            </a:pPr>
            <a:r>
              <a:rPr lang="zh-CN" altLang="en-US" sz="2600" b="1" dirty="0" smtClean="0">
                <a:solidFill>
                  <a:schemeClr val="tx2"/>
                </a:solidFill>
                <a:latin typeface="宋体" pitchFamily="2" charset="-122"/>
                <a:cs typeface="+mn-cs"/>
              </a:rPr>
              <a:t>当</a:t>
            </a:r>
            <a:r>
              <a:rPr lang="zh-CN" altLang="en-US" sz="2600" b="1" dirty="0">
                <a:solidFill>
                  <a:schemeClr val="tx2"/>
                </a:solidFill>
                <a:latin typeface="宋体" pitchFamily="2" charset="-122"/>
                <a:cs typeface="+mn-cs"/>
              </a:rPr>
              <a:t>一个事件发生时，事件源调用监听器所定义的处理方法，并提供该事件对象作为它的参数</a:t>
            </a:r>
            <a:r>
              <a:rPr lang="zh-CN" altLang="en-US" sz="2600" b="1" dirty="0" smtClean="0">
                <a:solidFill>
                  <a:schemeClr val="tx2"/>
                </a:solidFill>
                <a:latin typeface="宋体" pitchFamily="2" charset="-122"/>
                <a:cs typeface="+mn-cs"/>
              </a:rPr>
              <a:t>。</a:t>
            </a:r>
            <a:endParaRPr lang="en-US" altLang="zh-CN" sz="2600" b="1" dirty="0" smtClean="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r>
              <a:rPr lang="zh-CN" altLang="en-US" sz="2600" b="1" dirty="0">
                <a:solidFill>
                  <a:schemeClr val="tx2"/>
                </a:solidFill>
                <a:latin typeface="宋体" pitchFamily="2" charset="-122"/>
                <a:cs typeface="+mn-cs"/>
                <a:hlinkClick r:id="rId2" action="ppaction://hlinkfile"/>
              </a:rPr>
              <a:t>常用的事件监听器</a:t>
            </a:r>
            <a:r>
              <a:rPr lang="zh-CN" altLang="en-US" sz="2600" b="1" dirty="0" smtClean="0">
                <a:solidFill>
                  <a:schemeClr val="tx2"/>
                </a:solidFill>
                <a:latin typeface="宋体" pitchFamily="2" charset="-122"/>
                <a:cs typeface="+mn-cs"/>
                <a:hlinkClick r:id="rId2" action="ppaction://hlinkfile"/>
              </a:rPr>
              <a:t>接口</a:t>
            </a:r>
            <a:endParaRPr lang="zh-CN" altLang="en-US" sz="2600" b="1" dirty="0">
              <a:solidFill>
                <a:schemeClr val="tx2"/>
              </a:solidFill>
              <a:latin typeface="宋体" pitchFamily="2" charset="-122"/>
              <a:cs typeface="+mn-cs"/>
            </a:endParaRPr>
          </a:p>
          <a:p>
            <a:pPr marL="342900" lvl="1" indent="-342900">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spTree>
    <p:extLst>
      <p:ext uri="{BB962C8B-B14F-4D97-AF65-F5344CB8AC3E}">
        <p14:creationId xmlns:p14="http://schemas.microsoft.com/office/powerpoint/2010/main" val="59794577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661249"/>
          </a:xfrm>
        </p:spPr>
        <p:txBody>
          <a:bodyPr/>
          <a:lstStyle/>
          <a:p>
            <a:pPr marL="342900" lvl="1" indent="-342900">
              <a:lnSpc>
                <a:spcPct val="130000"/>
              </a:lnSpc>
              <a:buClr>
                <a:schemeClr val="accent2"/>
              </a:buClr>
              <a:buSzPct val="80000"/>
              <a:buFont typeface="Wingdings" pitchFamily="2" charset="2"/>
              <a:buChar char="l"/>
            </a:pPr>
            <a:r>
              <a:rPr lang="en-US" altLang="zh-CN" b="1" dirty="0">
                <a:solidFill>
                  <a:schemeClr val="tx2"/>
                </a:solidFill>
                <a:latin typeface="宋体" pitchFamily="2" charset="-122"/>
                <a:cs typeface="+mn-cs"/>
              </a:rPr>
              <a:t>3. </a:t>
            </a:r>
            <a:r>
              <a:rPr lang="zh-CN" altLang="en-US" b="1" dirty="0">
                <a:solidFill>
                  <a:schemeClr val="tx2"/>
                </a:solidFill>
                <a:latin typeface="宋体" pitchFamily="2" charset="-122"/>
                <a:cs typeface="+mn-cs"/>
              </a:rPr>
              <a:t>适配器类（</a:t>
            </a:r>
            <a:r>
              <a:rPr lang="en-US" altLang="zh-CN" b="1" dirty="0">
                <a:solidFill>
                  <a:schemeClr val="tx2"/>
                </a:solidFill>
                <a:latin typeface="宋体" pitchFamily="2" charset="-122"/>
                <a:cs typeface="+mn-cs"/>
              </a:rPr>
              <a:t>Adapters</a:t>
            </a:r>
            <a:r>
              <a:rPr lang="zh-CN" altLang="en-US" b="1" dirty="0">
                <a:solidFill>
                  <a:schemeClr val="tx2"/>
                </a:solidFill>
                <a:latin typeface="宋体" pitchFamily="2" charset="-122"/>
                <a:cs typeface="+mn-cs"/>
              </a:rPr>
              <a:t>）</a:t>
            </a:r>
          </a:p>
          <a:p>
            <a:pPr marL="342900" lvl="1" indent="-342900" algn="just">
              <a:lnSpc>
                <a:spcPct val="130000"/>
              </a:lnSpc>
              <a:buClr>
                <a:schemeClr val="accent2"/>
              </a:buClr>
              <a:buSzPct val="80000"/>
              <a:buFont typeface="Wingdings" pitchFamily="2" charset="2"/>
              <a:buChar char="Ø"/>
            </a:pPr>
            <a:r>
              <a:rPr lang="zh-CN" altLang="en-US" sz="2400" b="1" dirty="0">
                <a:latin typeface="宋体" pitchFamily="2" charset="-122"/>
                <a:cs typeface="+mn-cs"/>
              </a:rPr>
              <a:t>当一个类实现某一个接口时，即使我们只对其中的</a:t>
            </a:r>
            <a:r>
              <a:rPr lang="zh-CN" altLang="en-US" sz="2400" b="1" dirty="0" smtClean="0">
                <a:latin typeface="宋体" pitchFamily="2" charset="-122"/>
                <a:cs typeface="+mn-cs"/>
              </a:rPr>
              <a:t>一两个</a:t>
            </a:r>
            <a:r>
              <a:rPr lang="zh-CN" altLang="en-US" sz="2400" b="1" dirty="0">
                <a:latin typeface="宋体" pitchFamily="2" charset="-122"/>
                <a:cs typeface="+mn-cs"/>
              </a:rPr>
              <a:t>方法感兴趣，也必须实现该接口所声明的所有方法。</a:t>
            </a:r>
          </a:p>
          <a:p>
            <a:pPr marL="342900" lvl="1" indent="-342900" algn="just">
              <a:lnSpc>
                <a:spcPct val="130000"/>
              </a:lnSpc>
              <a:buClr>
                <a:schemeClr val="accent2"/>
              </a:buClr>
              <a:buSzPct val="80000"/>
              <a:buFont typeface="Wingdings" pitchFamily="2" charset="2"/>
              <a:buChar char="Ø"/>
            </a:pPr>
            <a:r>
              <a:rPr lang="en-US" altLang="zh-CN" sz="2400" b="1" dirty="0">
                <a:latin typeface="宋体" pitchFamily="2" charset="-122"/>
                <a:cs typeface="+mn-cs"/>
              </a:rPr>
              <a:t>Java</a:t>
            </a:r>
            <a:r>
              <a:rPr lang="zh-CN" altLang="en-US" sz="2400" b="1" dirty="0">
                <a:latin typeface="宋体" pitchFamily="2" charset="-122"/>
                <a:cs typeface="+mn-cs"/>
              </a:rPr>
              <a:t>提供了一个使用事件监听器的简便方法，即使用</a:t>
            </a:r>
            <a:r>
              <a:rPr lang="zh-CN" altLang="en-US" sz="2400" b="1" dirty="0">
                <a:solidFill>
                  <a:schemeClr val="tx2"/>
                </a:solidFill>
                <a:latin typeface="宋体" pitchFamily="2" charset="-122"/>
                <a:cs typeface="+mn-cs"/>
              </a:rPr>
              <a:t>适配器和内部类</a:t>
            </a:r>
            <a:r>
              <a:rPr lang="zh-CN" altLang="en-US" sz="2400" b="1" dirty="0">
                <a:latin typeface="宋体" pitchFamily="2" charset="-122"/>
                <a:cs typeface="+mn-cs"/>
              </a:rPr>
              <a:t>，可以仅实现我们所需要的方法。</a:t>
            </a:r>
          </a:p>
          <a:p>
            <a:pPr marL="342900" lvl="1" indent="-342900" algn="just">
              <a:lnSpc>
                <a:spcPct val="130000"/>
              </a:lnSpc>
              <a:buClr>
                <a:schemeClr val="accent2"/>
              </a:buClr>
              <a:buSzPct val="80000"/>
              <a:buFont typeface="Wingdings" pitchFamily="2" charset="2"/>
              <a:buChar char="Ø"/>
            </a:pPr>
            <a:r>
              <a:rPr lang="zh-CN" altLang="en-US" sz="2400" b="1" dirty="0">
                <a:solidFill>
                  <a:schemeClr val="tx2"/>
                </a:solidFill>
                <a:latin typeface="宋体" pitchFamily="2" charset="-122"/>
                <a:cs typeface="+mn-cs"/>
              </a:rPr>
              <a:t>适配器类可以作为事件监听器的超类使用</a:t>
            </a:r>
            <a:r>
              <a:rPr lang="zh-CN" altLang="en-US" sz="2400" b="1" dirty="0">
                <a:latin typeface="宋体" pitchFamily="2" charset="-122"/>
                <a:cs typeface="+mn-cs"/>
              </a:rPr>
              <a:t>。扩展的适配器类允许覆盖想要实现的特定方法，而其他未实现的方法则采用默认的方式实现。</a:t>
            </a:r>
            <a:r>
              <a:rPr lang="en-US" altLang="zh-CN" sz="2400" b="1" dirty="0">
                <a:solidFill>
                  <a:schemeClr val="tx2"/>
                </a:solidFill>
                <a:latin typeface="宋体" pitchFamily="2" charset="-122"/>
                <a:cs typeface="+mn-cs"/>
              </a:rPr>
              <a:t>Java</a:t>
            </a:r>
            <a:r>
              <a:rPr lang="zh-CN" altLang="en-US" sz="2400" b="1" dirty="0">
                <a:solidFill>
                  <a:schemeClr val="tx2"/>
                </a:solidFill>
                <a:latin typeface="宋体" pitchFamily="2" charset="-122"/>
                <a:cs typeface="+mn-cs"/>
              </a:rPr>
              <a:t>提供的适配器类有：</a:t>
            </a:r>
          </a:p>
          <a:p>
            <a:pPr marL="342900" lvl="1" indent="-342900" algn="just">
              <a:lnSpc>
                <a:spcPct val="130000"/>
              </a:lnSpc>
              <a:buClr>
                <a:schemeClr val="accent2"/>
              </a:buClr>
              <a:buSzPct val="80000"/>
              <a:buFont typeface="Wingdings" pitchFamily="2" charset="2"/>
              <a:buChar char="Ø"/>
            </a:pPr>
            <a:r>
              <a:rPr lang="en-US" altLang="zh-CN" sz="2400" b="1" dirty="0" err="1">
                <a:latin typeface="宋体" pitchFamily="2" charset="-122"/>
                <a:cs typeface="+mn-cs"/>
              </a:rPr>
              <a:t>ComponentAdapter</a:t>
            </a:r>
            <a:r>
              <a:rPr lang="zh-CN" altLang="en-US" sz="2400" b="1" dirty="0">
                <a:latin typeface="宋体" pitchFamily="2" charset="-122"/>
                <a:cs typeface="+mn-cs"/>
              </a:rPr>
              <a:t>、</a:t>
            </a:r>
            <a:r>
              <a:rPr lang="en-US" altLang="zh-CN" sz="2400" b="1" dirty="0" err="1">
                <a:latin typeface="宋体" pitchFamily="2" charset="-122"/>
                <a:cs typeface="+mn-cs"/>
              </a:rPr>
              <a:t>ContainerAdapter</a:t>
            </a:r>
            <a:r>
              <a:rPr lang="zh-CN" altLang="en-US" sz="2400" b="1" dirty="0">
                <a:latin typeface="宋体" pitchFamily="2" charset="-122"/>
                <a:cs typeface="+mn-cs"/>
              </a:rPr>
              <a:t>、</a:t>
            </a:r>
            <a:r>
              <a:rPr lang="en-US" altLang="zh-CN" sz="2400" b="1" dirty="0" err="1">
                <a:latin typeface="宋体" pitchFamily="2" charset="-122"/>
                <a:cs typeface="+mn-cs"/>
              </a:rPr>
              <a:t>FocusAdapter</a:t>
            </a:r>
            <a:r>
              <a:rPr lang="zh-CN" altLang="en-US" sz="2400" b="1" dirty="0">
                <a:latin typeface="宋体" pitchFamily="2" charset="-122"/>
                <a:cs typeface="+mn-cs"/>
              </a:rPr>
              <a:t>、</a:t>
            </a:r>
            <a:r>
              <a:rPr lang="en-US" altLang="zh-CN" sz="2400" b="1" dirty="0" err="1">
                <a:latin typeface="宋体" pitchFamily="2" charset="-122"/>
                <a:cs typeface="+mn-cs"/>
              </a:rPr>
              <a:t>KeyAdapter</a:t>
            </a:r>
            <a:r>
              <a:rPr lang="zh-CN" altLang="en-US" sz="2400" b="1" dirty="0">
                <a:latin typeface="宋体" pitchFamily="2" charset="-122"/>
                <a:cs typeface="+mn-cs"/>
              </a:rPr>
              <a:t>、</a:t>
            </a:r>
            <a:r>
              <a:rPr lang="en-US" altLang="zh-CN" sz="2400" b="1" dirty="0" err="1">
                <a:latin typeface="宋体" pitchFamily="2" charset="-122"/>
                <a:cs typeface="+mn-cs"/>
              </a:rPr>
              <a:t>MouseAdapter</a:t>
            </a:r>
            <a:r>
              <a:rPr lang="zh-CN" altLang="en-US" sz="2400" b="1" dirty="0">
                <a:latin typeface="宋体" pitchFamily="2" charset="-122"/>
                <a:cs typeface="+mn-cs"/>
              </a:rPr>
              <a:t>、</a:t>
            </a:r>
            <a:r>
              <a:rPr lang="en-US" altLang="zh-CN" sz="2400" b="1" dirty="0" err="1">
                <a:latin typeface="宋体" pitchFamily="2" charset="-122"/>
                <a:cs typeface="+mn-cs"/>
              </a:rPr>
              <a:t>MoseMotionAdapter</a:t>
            </a:r>
            <a:r>
              <a:rPr lang="zh-CN" altLang="en-US" sz="2400" b="1" dirty="0">
                <a:latin typeface="宋体" pitchFamily="2" charset="-122"/>
                <a:cs typeface="+mn-cs"/>
              </a:rPr>
              <a:t>和</a:t>
            </a:r>
            <a:r>
              <a:rPr lang="en-US" altLang="zh-CN" sz="2400" b="1" dirty="0" err="1">
                <a:latin typeface="宋体" pitchFamily="2" charset="-122"/>
                <a:cs typeface="+mn-cs"/>
              </a:rPr>
              <a:t>WindowAdapter</a:t>
            </a:r>
            <a:r>
              <a:rPr lang="zh-CN" altLang="en-US" sz="2400" b="1" dirty="0">
                <a:latin typeface="宋体" pitchFamily="2" charset="-122"/>
                <a:cs typeface="+mn-cs"/>
              </a:rPr>
              <a:t>，这些类均可被继承作为事件监听器。</a:t>
            </a:r>
          </a:p>
          <a:p>
            <a:pPr marL="342900" lvl="1" indent="-342900">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spTree>
    <p:extLst>
      <p:ext uri="{BB962C8B-B14F-4D97-AF65-F5344CB8AC3E}">
        <p14:creationId xmlns:p14="http://schemas.microsoft.com/office/powerpoint/2010/main" val="118837747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661249"/>
          </a:xfrm>
        </p:spPr>
        <p:txBody>
          <a:bodyPr/>
          <a:lstStyle/>
          <a:p>
            <a:pPr marL="342900" lvl="1" indent="-342900" algn="just">
              <a:lnSpc>
                <a:spcPct val="130000"/>
              </a:lnSpc>
              <a:buClr>
                <a:schemeClr val="accent2"/>
              </a:buClr>
              <a:buSzPct val="80000"/>
              <a:buFont typeface="Wingdings" pitchFamily="2" charset="2"/>
              <a:buChar char="l"/>
            </a:pPr>
            <a:r>
              <a:rPr lang="zh-CN" altLang="en-US" sz="2600" b="1" dirty="0" smtClean="0">
                <a:solidFill>
                  <a:schemeClr val="tx2"/>
                </a:solidFill>
                <a:latin typeface="宋体" pitchFamily="2" charset="-122"/>
                <a:cs typeface="+mn-cs"/>
              </a:rPr>
              <a:t>例</a:t>
            </a:r>
            <a:r>
              <a:rPr lang="zh-CN" altLang="en-US" sz="2600" b="1" dirty="0">
                <a:solidFill>
                  <a:schemeClr val="tx2"/>
                </a:solidFill>
                <a:latin typeface="宋体" pitchFamily="2" charset="-122"/>
                <a:cs typeface="+mn-cs"/>
              </a:rPr>
              <a:t>：</a:t>
            </a:r>
            <a:r>
              <a:rPr lang="zh-CN" altLang="en-US" sz="2600" b="1" dirty="0" smtClean="0">
                <a:latin typeface="宋体" pitchFamily="2" charset="-122"/>
                <a:cs typeface="+mn-cs"/>
              </a:rPr>
              <a:t>通过</a:t>
            </a:r>
            <a:r>
              <a:rPr lang="zh-CN" altLang="en-US" sz="2600" b="1" dirty="0">
                <a:latin typeface="宋体" pitchFamily="2" charset="-122"/>
                <a:cs typeface="+mn-cs"/>
              </a:rPr>
              <a:t>适配器类处理事件。使用适配器类作为窗口事件的监听器，单击窗口的标准关闭按钮时程序退出。这个继承</a:t>
            </a:r>
            <a:r>
              <a:rPr lang="en-US" altLang="zh-CN" sz="2600" b="1" dirty="0">
                <a:latin typeface="宋体" pitchFamily="2" charset="-122"/>
                <a:cs typeface="+mn-cs"/>
              </a:rPr>
              <a:t>Frame</a:t>
            </a:r>
            <a:r>
              <a:rPr lang="zh-CN" altLang="en-US" sz="2600" b="1" dirty="0">
                <a:latin typeface="宋体" pitchFamily="2" charset="-122"/>
                <a:cs typeface="+mn-cs"/>
              </a:rPr>
              <a:t>的类没有实现</a:t>
            </a:r>
            <a:r>
              <a:rPr lang="en-US" altLang="zh-CN" sz="2600" b="1" dirty="0" err="1">
                <a:latin typeface="宋体" pitchFamily="2" charset="-122"/>
                <a:cs typeface="+mn-cs"/>
              </a:rPr>
              <a:t>WindowListener</a:t>
            </a:r>
            <a:r>
              <a:rPr lang="zh-CN" altLang="en-US" sz="2600" b="1" dirty="0">
                <a:latin typeface="宋体" pitchFamily="2" charset="-122"/>
                <a:cs typeface="+mn-cs"/>
              </a:rPr>
              <a:t>接口，而是将一个适配器类型的</a:t>
            </a:r>
            <a:r>
              <a:rPr lang="en-US" altLang="zh-CN" sz="2600" b="1" dirty="0" err="1">
                <a:latin typeface="宋体" pitchFamily="2" charset="-122"/>
                <a:cs typeface="+mn-cs"/>
              </a:rPr>
              <a:t>WindowCloser</a:t>
            </a:r>
            <a:r>
              <a:rPr lang="zh-CN" altLang="en-US" sz="2600" b="1" dirty="0">
                <a:latin typeface="宋体" pitchFamily="2" charset="-122"/>
                <a:cs typeface="+mn-cs"/>
              </a:rPr>
              <a:t>类的对象作为它的一个域，并使用</a:t>
            </a:r>
            <a:r>
              <a:rPr lang="en-US" altLang="zh-CN" sz="2600" b="1" dirty="0" err="1">
                <a:latin typeface="宋体" pitchFamily="2" charset="-122"/>
                <a:cs typeface="+mn-cs"/>
              </a:rPr>
              <a:t>addWindowListener</a:t>
            </a:r>
            <a:r>
              <a:rPr lang="zh-CN" altLang="en-US" sz="2600" b="1" dirty="0">
                <a:latin typeface="宋体" pitchFamily="2" charset="-122"/>
                <a:cs typeface="+mn-cs"/>
              </a:rPr>
              <a:t>方法，将</a:t>
            </a:r>
            <a:r>
              <a:rPr lang="en-US" altLang="zh-CN" sz="2600" b="1" dirty="0" err="1">
                <a:latin typeface="宋体" pitchFamily="2" charset="-122"/>
                <a:cs typeface="+mn-cs"/>
              </a:rPr>
              <a:t>WindowCloser</a:t>
            </a:r>
            <a:r>
              <a:rPr lang="zh-CN" altLang="en-US" sz="2600" b="1" dirty="0">
                <a:latin typeface="宋体" pitchFamily="2" charset="-122"/>
                <a:cs typeface="+mn-cs"/>
              </a:rPr>
              <a:t>类的对象作为窗口监听器注册。</a:t>
            </a:r>
          </a:p>
          <a:p>
            <a:pPr marL="0" lvl="1" indent="0" algn="just">
              <a:lnSpc>
                <a:spcPct val="130000"/>
              </a:lnSpc>
              <a:buClr>
                <a:schemeClr val="accent2"/>
              </a:buClr>
              <a:buSzPct val="80000"/>
              <a:buNone/>
            </a:pPr>
            <a:r>
              <a:rPr lang="zh-CN" altLang="en-US" sz="2600" b="1" dirty="0">
                <a:solidFill>
                  <a:schemeClr val="tx2"/>
                </a:solidFill>
                <a:latin typeface="宋体" pitchFamily="2" charset="-122"/>
                <a:cs typeface="+mn-cs"/>
              </a:rPr>
              <a:t>  </a:t>
            </a:r>
            <a:r>
              <a:rPr lang="en-US" altLang="zh-CN" sz="2600" b="1" dirty="0" smtClean="0">
                <a:solidFill>
                  <a:schemeClr val="tx2"/>
                </a:solidFill>
                <a:latin typeface="宋体" pitchFamily="2" charset="-122"/>
                <a:cs typeface="+mn-cs"/>
                <a:hlinkClick r:id="rId2" action="ppaction://hlinkfile"/>
              </a:rPr>
              <a:t>ProgramWithAdapterListener.java</a:t>
            </a:r>
            <a:endParaRPr lang="en-US" altLang="zh-CN" sz="2600" b="1" dirty="0">
              <a:solidFill>
                <a:schemeClr val="tx2"/>
              </a:solidFill>
              <a:latin typeface="宋体" pitchFamily="2" charset="-122"/>
              <a:cs typeface="+mn-cs"/>
            </a:endParaRPr>
          </a:p>
          <a:p>
            <a:pPr marL="342900" lvl="1" indent="-342900" algn="just">
              <a:lnSpc>
                <a:spcPct val="130000"/>
              </a:lnSpc>
              <a:buClr>
                <a:schemeClr val="accent2"/>
              </a:buClr>
              <a:buSzPct val="80000"/>
              <a:buFont typeface="Wingdings" pitchFamily="2" charset="2"/>
              <a:buChar char="l"/>
            </a:pPr>
            <a:r>
              <a:rPr lang="zh-CN" altLang="en-US" sz="2600" b="1" dirty="0">
                <a:latin typeface="宋体" pitchFamily="2" charset="-122"/>
                <a:cs typeface="+mn-cs"/>
              </a:rPr>
              <a:t>其中，</a:t>
            </a:r>
            <a:r>
              <a:rPr lang="en-US" altLang="zh-CN" sz="2600" b="1" dirty="0" err="1">
                <a:latin typeface="宋体" pitchFamily="2" charset="-122"/>
                <a:cs typeface="+mn-cs"/>
              </a:rPr>
              <a:t>WindowCloser</a:t>
            </a:r>
            <a:r>
              <a:rPr lang="zh-CN" altLang="en-US" sz="2600" b="1" dirty="0">
                <a:latin typeface="宋体" pitchFamily="2" charset="-122"/>
                <a:cs typeface="+mn-cs"/>
              </a:rPr>
              <a:t>类继承了</a:t>
            </a:r>
            <a:r>
              <a:rPr lang="en-US" altLang="zh-CN" sz="2600" b="1" dirty="0" err="1">
                <a:latin typeface="宋体" pitchFamily="2" charset="-122"/>
                <a:cs typeface="+mn-cs"/>
              </a:rPr>
              <a:t>WindowAdapter</a:t>
            </a:r>
            <a:r>
              <a:rPr lang="zh-CN" altLang="en-US" sz="2600" b="1" dirty="0">
                <a:latin typeface="宋体" pitchFamily="2" charset="-122"/>
                <a:cs typeface="+mn-cs"/>
              </a:rPr>
              <a:t>，并只覆盖了</a:t>
            </a:r>
            <a:r>
              <a:rPr lang="en-US" altLang="zh-CN" sz="2600" b="1" dirty="0" err="1">
                <a:latin typeface="宋体" pitchFamily="2" charset="-122"/>
                <a:cs typeface="+mn-cs"/>
              </a:rPr>
              <a:t>windowClosing</a:t>
            </a:r>
            <a:r>
              <a:rPr lang="en-US" altLang="zh-CN" sz="2600" b="1" dirty="0">
                <a:latin typeface="宋体" pitchFamily="2" charset="-122"/>
                <a:cs typeface="+mn-cs"/>
              </a:rPr>
              <a:t>()</a:t>
            </a:r>
            <a:r>
              <a:rPr lang="zh-CN" altLang="en-US" sz="2600" b="1" dirty="0">
                <a:latin typeface="宋体" pitchFamily="2" charset="-122"/>
                <a:cs typeface="+mn-cs"/>
              </a:rPr>
              <a:t>方法。 </a:t>
            </a:r>
          </a:p>
          <a:p>
            <a:pPr marL="342900" lvl="1" indent="-342900" algn="just">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661249"/>
          </a:xfrm>
        </p:spPr>
        <p:txBody>
          <a:bodyPr/>
          <a:lstStyle/>
          <a:p>
            <a:pPr marL="342900" lvl="1" indent="-342900">
              <a:lnSpc>
                <a:spcPct val="130000"/>
              </a:lnSpc>
              <a:buClr>
                <a:schemeClr val="accent2"/>
              </a:buClr>
              <a:buSzPct val="80000"/>
              <a:buFont typeface="Wingdings" pitchFamily="2" charset="2"/>
              <a:buChar char="l"/>
            </a:pPr>
            <a:r>
              <a:rPr lang="zh-CN" altLang="en-US" sz="2400" b="1" dirty="0" smtClean="0">
                <a:solidFill>
                  <a:schemeClr val="tx2"/>
                </a:solidFill>
                <a:latin typeface="宋体" pitchFamily="2" charset="-122"/>
                <a:cs typeface="+mn-cs"/>
              </a:rPr>
              <a:t>内部类是定义在一个类中的另一个类。</a:t>
            </a:r>
          </a:p>
          <a:p>
            <a:pPr lvl="1">
              <a:lnSpc>
                <a:spcPct val="115000"/>
              </a:lnSpc>
              <a:buFont typeface="Wingdings" pitchFamily="2" charset="2"/>
              <a:buChar char="Ø"/>
            </a:pPr>
            <a:r>
              <a:rPr lang="zh-CN" altLang="en-US" sz="2400" b="1" dirty="0" smtClean="0"/>
              <a:t>初始化一个匿名内部类可以使用</a:t>
            </a:r>
            <a:r>
              <a:rPr lang="en-US" altLang="zh-CN" sz="2400" b="1" dirty="0" smtClean="0"/>
              <a:t>new</a:t>
            </a:r>
            <a:r>
              <a:rPr lang="zh-CN" altLang="en-US" sz="2400" b="1" dirty="0" smtClean="0"/>
              <a:t>关键字，后面跟一个</a:t>
            </a:r>
            <a:r>
              <a:rPr lang="en-US" altLang="zh-CN" sz="2400" b="1" dirty="0" smtClean="0"/>
              <a:t>class</a:t>
            </a:r>
            <a:r>
              <a:rPr lang="zh-CN" altLang="en-US" sz="2400" b="1" dirty="0" smtClean="0"/>
              <a:t>类型的定义作为一个方法的输入参数：</a:t>
            </a:r>
          </a:p>
          <a:p>
            <a:pPr lvl="1">
              <a:lnSpc>
                <a:spcPct val="115000"/>
              </a:lnSpc>
              <a:buFont typeface="Wingdings" pitchFamily="2" charset="2"/>
              <a:buNone/>
            </a:pPr>
            <a:r>
              <a:rPr lang="en-US" altLang="zh-CN" sz="2400" b="1" dirty="0" smtClean="0">
                <a:solidFill>
                  <a:schemeClr val="tx2"/>
                </a:solidFill>
              </a:rPr>
              <a:t>    </a:t>
            </a:r>
            <a:r>
              <a:rPr lang="en-US" altLang="zh-CN" sz="2400" b="1" dirty="0" err="1" smtClean="0">
                <a:solidFill>
                  <a:schemeClr val="tx2"/>
                </a:solidFill>
              </a:rPr>
              <a:t>someMethod</a:t>
            </a:r>
            <a:r>
              <a:rPr lang="en-US" altLang="zh-CN" sz="2400" b="1" dirty="0" smtClean="0">
                <a:solidFill>
                  <a:schemeClr val="tx2"/>
                </a:solidFill>
              </a:rPr>
              <a:t>(new </a:t>
            </a:r>
            <a:r>
              <a:rPr lang="en-US" altLang="zh-CN" sz="2400" b="1" dirty="0" err="1" smtClean="0">
                <a:solidFill>
                  <a:schemeClr val="tx2"/>
                </a:solidFill>
              </a:rPr>
              <a:t>ClassType</a:t>
            </a:r>
            <a:r>
              <a:rPr lang="en-US" altLang="zh-CN" sz="2400" b="1" dirty="0" smtClean="0">
                <a:solidFill>
                  <a:schemeClr val="tx2"/>
                </a:solidFill>
              </a:rPr>
              <a:t>([</a:t>
            </a:r>
            <a:r>
              <a:rPr lang="en-US" altLang="zh-CN" sz="2400" b="1" dirty="0" err="1" smtClean="0">
                <a:solidFill>
                  <a:schemeClr val="tx2"/>
                </a:solidFill>
              </a:rPr>
              <a:t>constructorInputList</a:t>
            </a:r>
            <a:r>
              <a:rPr lang="en-US" altLang="zh-CN" sz="2400" b="1" dirty="0" smtClean="0">
                <a:solidFill>
                  <a:schemeClr val="tx2"/>
                </a:solidFill>
              </a:rPr>
              <a:t>]) {</a:t>
            </a:r>
          </a:p>
          <a:p>
            <a:pPr lvl="1">
              <a:lnSpc>
                <a:spcPct val="115000"/>
              </a:lnSpc>
              <a:buFont typeface="Wingdings" pitchFamily="2" charset="2"/>
              <a:buNone/>
            </a:pPr>
            <a:r>
              <a:rPr lang="en-US" altLang="zh-CN" sz="2400" b="1" dirty="0" smtClean="0">
                <a:solidFill>
                  <a:schemeClr val="tx2"/>
                </a:solidFill>
              </a:rPr>
              <a:t>           /*</a:t>
            </a:r>
            <a:r>
              <a:rPr lang="zh-CN" altLang="en-US" sz="2400" b="1" dirty="0" smtClean="0">
                <a:solidFill>
                  <a:schemeClr val="tx2"/>
                </a:solidFill>
              </a:rPr>
              <a:t>定义的内部类，包括域和方法*</a:t>
            </a:r>
            <a:r>
              <a:rPr lang="en-US" altLang="zh-CN" sz="2400" b="1" dirty="0" smtClean="0">
                <a:solidFill>
                  <a:schemeClr val="tx2"/>
                </a:solidFill>
              </a:rPr>
              <a:t>/</a:t>
            </a:r>
          </a:p>
          <a:p>
            <a:pPr lvl="1">
              <a:lnSpc>
                <a:spcPct val="115000"/>
              </a:lnSpc>
              <a:buFont typeface="Wingdings" pitchFamily="2" charset="2"/>
              <a:buNone/>
            </a:pPr>
            <a:r>
              <a:rPr lang="en-US" altLang="zh-CN" sz="2400" b="1" dirty="0" smtClean="0">
                <a:solidFill>
                  <a:schemeClr val="tx2"/>
                </a:solidFill>
              </a:rPr>
              <a:t>    } ) </a:t>
            </a:r>
          </a:p>
          <a:p>
            <a:pPr marL="342900" lvl="1" indent="-342900">
              <a:lnSpc>
                <a:spcPct val="130000"/>
              </a:lnSpc>
              <a:buClr>
                <a:schemeClr val="accent2"/>
              </a:buClr>
              <a:buSzPct val="80000"/>
              <a:buFont typeface="Wingdings" pitchFamily="2" charset="2"/>
              <a:buChar char="l"/>
            </a:pPr>
            <a:r>
              <a:rPr lang="zh-CN" altLang="en-US" sz="2400" b="1" dirty="0" smtClean="0">
                <a:solidFill>
                  <a:schemeClr val="tx2"/>
                </a:solidFill>
                <a:latin typeface="宋体" pitchFamily="2" charset="-122"/>
                <a:cs typeface="+mn-cs"/>
              </a:rPr>
              <a:t>例：重新实现上一个例子，首先用有名字的内部类实现窗口事件监听器，然后用匿名内部类实现。</a:t>
            </a:r>
          </a:p>
          <a:p>
            <a:pPr lvl="1">
              <a:lnSpc>
                <a:spcPct val="115000"/>
              </a:lnSpc>
              <a:buFont typeface="Wingdings" pitchFamily="2" charset="2"/>
              <a:buChar char="Ø"/>
            </a:pPr>
            <a:r>
              <a:rPr lang="zh-CN" altLang="en-US" sz="2400" b="1" dirty="0" smtClean="0"/>
              <a:t>使用有名内部类，我们可以把</a:t>
            </a:r>
            <a:r>
              <a:rPr lang="en-US" altLang="zh-CN" sz="2400" b="1" dirty="0" err="1" smtClean="0"/>
              <a:t>WindowCloser</a:t>
            </a:r>
            <a:r>
              <a:rPr lang="zh-CN" altLang="en-US" sz="2400" b="1" dirty="0" smtClean="0"/>
              <a:t>的代码移到</a:t>
            </a:r>
            <a:r>
              <a:rPr lang="en-US" altLang="zh-CN" sz="2400" b="1" dirty="0" err="1" smtClean="0"/>
              <a:t>ProgramWithAdapterListener</a:t>
            </a:r>
            <a:r>
              <a:rPr lang="zh-CN" altLang="en-US" sz="2400" b="1" dirty="0" smtClean="0"/>
              <a:t>内部，然后添加一个</a:t>
            </a:r>
            <a:r>
              <a:rPr lang="en-US" altLang="zh-CN" sz="2400" b="1" dirty="0" err="1" smtClean="0"/>
              <a:t>WindowCloser</a:t>
            </a:r>
            <a:r>
              <a:rPr lang="zh-CN" altLang="en-US" sz="2400" b="1" dirty="0" smtClean="0"/>
              <a:t>的实例作为窗口监听器。     </a:t>
            </a:r>
            <a:r>
              <a:rPr lang="en-US" altLang="zh-CN" sz="2400" b="1" dirty="0" smtClean="0">
                <a:hlinkClick r:id="rId3" action="ppaction://hlinkfile"/>
              </a:rPr>
              <a:t>ProgramWithNamedListener.java</a:t>
            </a:r>
            <a:endParaRPr lang="en-US" altLang="zh-CN" sz="2400" b="1" dirty="0" smtClean="0"/>
          </a:p>
          <a:p>
            <a:pPr marL="342900" lvl="1" indent="-342900">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301209"/>
          </a:xfrm>
        </p:spPr>
        <p:txBody>
          <a:bodyPr/>
          <a:lstStyle/>
          <a:p>
            <a:pPr marL="342900" lvl="1" indent="-342900" algn="just">
              <a:lnSpc>
                <a:spcPct val="115000"/>
              </a:lnSpc>
              <a:spcBef>
                <a:spcPct val="45000"/>
              </a:spcBef>
              <a:buClr>
                <a:schemeClr val="accent2"/>
              </a:buClr>
              <a:buSzPct val="80000"/>
              <a:buFont typeface="Wingdings" pitchFamily="2" charset="2"/>
              <a:buChar char="l"/>
            </a:pPr>
            <a:r>
              <a:rPr lang="zh-CN" altLang="en-US" sz="2600" b="1" dirty="0" smtClean="0">
                <a:latin typeface="宋体" pitchFamily="2" charset="-122"/>
                <a:cs typeface="+mn-cs"/>
              </a:rPr>
              <a:t>若使用匿名内部类，则在</a:t>
            </a:r>
            <a:r>
              <a:rPr lang="en-US" altLang="zh-CN" sz="2600" b="1" dirty="0" smtClean="0">
                <a:latin typeface="宋体" pitchFamily="2" charset="-122"/>
                <a:cs typeface="+mn-cs"/>
              </a:rPr>
              <a:t>new</a:t>
            </a:r>
            <a:r>
              <a:rPr lang="zh-CN" altLang="en-US" sz="2600" b="1" dirty="0" smtClean="0">
                <a:latin typeface="宋体" pitchFamily="2" charset="-122"/>
                <a:cs typeface="+mn-cs"/>
              </a:rPr>
              <a:t>关键字后使用</a:t>
            </a:r>
            <a:r>
              <a:rPr lang="en-US" altLang="zh-CN" sz="2600" b="1" dirty="0" err="1" smtClean="0">
                <a:latin typeface="宋体" pitchFamily="2" charset="-122"/>
                <a:cs typeface="+mn-cs"/>
              </a:rPr>
              <a:t>WindowAdapter</a:t>
            </a:r>
            <a:r>
              <a:rPr lang="zh-CN" altLang="en-US" sz="2600" b="1" dirty="0" smtClean="0">
                <a:latin typeface="宋体" pitchFamily="2" charset="-122"/>
                <a:cs typeface="+mn-cs"/>
              </a:rPr>
              <a:t>作为类型名，再直接使用前面</a:t>
            </a:r>
            <a:r>
              <a:rPr lang="en-US" altLang="zh-CN" sz="2600" b="1" dirty="0" err="1" smtClean="0">
                <a:latin typeface="宋体" pitchFamily="2" charset="-122"/>
                <a:cs typeface="+mn-cs"/>
              </a:rPr>
              <a:t>InnerWindowCloser</a:t>
            </a:r>
            <a:r>
              <a:rPr lang="zh-CN" altLang="en-US" sz="2600" b="1" dirty="0" smtClean="0">
                <a:latin typeface="宋体" pitchFamily="2" charset="-122"/>
                <a:cs typeface="+mn-cs"/>
              </a:rPr>
              <a:t>的定义体，作为</a:t>
            </a:r>
            <a:r>
              <a:rPr lang="en-US" altLang="zh-CN" sz="2600" b="1" dirty="0" err="1" smtClean="0">
                <a:latin typeface="宋体" pitchFamily="2" charset="-122"/>
                <a:cs typeface="+mn-cs"/>
              </a:rPr>
              <a:t>addWindowListener</a:t>
            </a:r>
            <a:r>
              <a:rPr lang="zh-CN" altLang="en-US" sz="2600" b="1" dirty="0" smtClean="0">
                <a:latin typeface="宋体" pitchFamily="2" charset="-122"/>
                <a:cs typeface="+mn-cs"/>
              </a:rPr>
              <a:t>方法的输入参数，这样这个内部类就没有指定的名字。 </a:t>
            </a:r>
          </a:p>
          <a:p>
            <a:pPr marL="342900" lvl="1" indent="-342900" algn="just">
              <a:lnSpc>
                <a:spcPct val="115000"/>
              </a:lnSpc>
              <a:spcBef>
                <a:spcPct val="45000"/>
              </a:spcBef>
              <a:buClr>
                <a:schemeClr val="accent2"/>
              </a:buClr>
              <a:buSzPct val="80000"/>
              <a:buFont typeface="Wingdings" pitchFamily="2" charset="2"/>
              <a:buChar char="l"/>
            </a:pPr>
            <a:r>
              <a:rPr lang="zh-CN" altLang="en-US" sz="2600" b="1" dirty="0" smtClean="0">
                <a:latin typeface="宋体" pitchFamily="2" charset="-122"/>
                <a:cs typeface="+mn-cs"/>
              </a:rPr>
              <a:t>匿名内部类通常用来定义一个只使用一次类，或者代码比较短并且只限于某一个类使用的情况。</a:t>
            </a:r>
          </a:p>
          <a:p>
            <a:pPr marL="342900" lvl="1" indent="-342900" algn="just">
              <a:lnSpc>
                <a:spcPct val="115000"/>
              </a:lnSpc>
              <a:spcBef>
                <a:spcPct val="45000"/>
              </a:spcBef>
              <a:buClr>
                <a:schemeClr val="accent2"/>
              </a:buClr>
              <a:buSzPct val="80000"/>
              <a:buFont typeface="Wingdings" pitchFamily="2" charset="2"/>
              <a:buChar char="l"/>
            </a:pPr>
            <a:r>
              <a:rPr lang="zh-CN" altLang="en-US" sz="2600" b="1" dirty="0" smtClean="0">
                <a:latin typeface="宋体" pitchFamily="2" charset="-122"/>
                <a:cs typeface="+mn-cs"/>
              </a:rPr>
              <a:t>匿名内部类很容易定义，但是它在被嵌入类的内部不能重用，而且匿名类没有构造方法。有名字的内部类要更灵活些，它在被嵌入类的内部可重用。因此，一般应尽量使用有名字的内部类。   </a:t>
            </a:r>
            <a:r>
              <a:rPr lang="zh-CN" altLang="en-US" sz="2600" b="1" dirty="0" smtClean="0">
                <a:latin typeface="宋体" pitchFamily="2" charset="-122"/>
                <a:cs typeface="+mn-cs"/>
                <a:hlinkClick r:id="rId2" action="ppaction://hlinkfile"/>
              </a:rPr>
              <a:t>匿名内部类</a:t>
            </a:r>
            <a:endParaRPr lang="zh-CN" altLang="en-US" sz="2600" b="1" dirty="0" smtClean="0">
              <a:latin typeface="宋体" pitchFamily="2" charset="-122"/>
              <a:cs typeface="+mn-cs"/>
            </a:endParaRPr>
          </a:p>
          <a:p>
            <a:pPr marL="342900" lvl="1" indent="-342900">
              <a:lnSpc>
                <a:spcPct val="130000"/>
              </a:lnSpc>
              <a:buClr>
                <a:schemeClr val="accent2"/>
              </a:buClr>
              <a:buSzPct val="80000"/>
              <a:buFont typeface="Wingdings" pitchFamily="2" charset="2"/>
              <a:buChar char="l"/>
            </a:pPr>
            <a:endParaRPr lang="zh-CN" altLang="en-US" sz="2400" b="1" dirty="0">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640960" cy="5661249"/>
          </a:xfrm>
        </p:spPr>
        <p:txBody>
          <a:bodyPr/>
          <a:lstStyle/>
          <a:p>
            <a:pPr marL="342900" lvl="1" indent="-342900">
              <a:lnSpc>
                <a:spcPct val="130000"/>
              </a:lnSpc>
              <a:buClr>
                <a:schemeClr val="accent2"/>
              </a:buClr>
              <a:buSzPct val="80000"/>
              <a:buFont typeface="Wingdings" pitchFamily="2" charset="2"/>
              <a:buChar char="l"/>
            </a:pPr>
            <a:r>
              <a:rPr lang="en-US" altLang="zh-CN" b="1" dirty="0" smtClean="0">
                <a:solidFill>
                  <a:schemeClr val="tx2"/>
                </a:solidFill>
              </a:rPr>
              <a:t>4. </a:t>
            </a:r>
            <a:r>
              <a:rPr lang="zh-CN" altLang="en-US" b="1" dirty="0" smtClean="0">
                <a:solidFill>
                  <a:schemeClr val="tx2"/>
                </a:solidFill>
              </a:rPr>
              <a:t>典型的事件、构件、监听接口之间的关系</a:t>
            </a:r>
            <a:endParaRPr lang="en-US" altLang="zh-CN" b="1" dirty="0" smtClean="0">
              <a:solidFill>
                <a:schemeClr val="tx2"/>
              </a:solidFill>
            </a:endParaRPr>
          </a:p>
          <a:p>
            <a:pPr>
              <a:buNone/>
            </a:pPr>
            <a:r>
              <a:rPr lang="en-US" altLang="zh-CN" sz="2800" b="1" dirty="0" smtClean="0">
                <a:solidFill>
                  <a:schemeClr val="tx2"/>
                </a:solidFill>
              </a:rPr>
              <a:t>    (1)  </a:t>
            </a:r>
            <a:r>
              <a:rPr lang="en-US" altLang="zh-CN" sz="2800" b="1" dirty="0" err="1" smtClean="0">
                <a:solidFill>
                  <a:schemeClr val="tx2"/>
                </a:solidFill>
              </a:rPr>
              <a:t>ActionEvent</a:t>
            </a:r>
            <a:r>
              <a:rPr lang="zh-CN" altLang="en-US" sz="2800" b="1" dirty="0" smtClean="0">
                <a:solidFill>
                  <a:schemeClr val="tx2"/>
                </a:solidFill>
              </a:rPr>
              <a:t>事件</a:t>
            </a:r>
          </a:p>
          <a:p>
            <a:pPr>
              <a:lnSpc>
                <a:spcPct val="150000"/>
              </a:lnSpc>
              <a:spcBef>
                <a:spcPct val="15000"/>
              </a:spcBef>
            </a:pPr>
            <a:r>
              <a:rPr lang="zh-CN" altLang="en-US" sz="2800" b="1" dirty="0" smtClean="0"/>
              <a:t>触发时机：</a:t>
            </a:r>
            <a:r>
              <a:rPr lang="zh-CN" altLang="en-US" sz="2800" b="1" dirty="0"/>
              <a:t>单击按扭，双击列表框中选项，选择菜单项，文本框中按回车键</a:t>
            </a:r>
          </a:p>
          <a:p>
            <a:pPr>
              <a:lnSpc>
                <a:spcPct val="150000"/>
              </a:lnSpc>
              <a:spcBef>
                <a:spcPct val="15000"/>
              </a:spcBef>
            </a:pPr>
            <a:r>
              <a:rPr lang="zh-CN" altLang="en-US" sz="2800" b="1" dirty="0" smtClean="0"/>
              <a:t>事件监听接口：</a:t>
            </a:r>
            <a:r>
              <a:rPr lang="en-US" altLang="zh-CN" sz="2800" b="1" dirty="0" err="1" smtClean="0">
                <a:solidFill>
                  <a:schemeClr val="tx2"/>
                </a:solidFill>
              </a:rPr>
              <a:t>ActionListener</a:t>
            </a:r>
            <a:endParaRPr lang="en-US" altLang="zh-CN" sz="2800" b="1" dirty="0" smtClean="0">
              <a:solidFill>
                <a:schemeClr val="tx2"/>
              </a:solidFill>
            </a:endParaRPr>
          </a:p>
          <a:p>
            <a:pPr>
              <a:lnSpc>
                <a:spcPct val="150000"/>
              </a:lnSpc>
              <a:spcBef>
                <a:spcPct val="15000"/>
              </a:spcBef>
            </a:pPr>
            <a:r>
              <a:rPr lang="zh-CN" altLang="en-US" sz="2800" b="1" dirty="0" smtClean="0"/>
              <a:t>接口方法：</a:t>
            </a:r>
            <a:r>
              <a:rPr lang="en-US" altLang="zh-CN" sz="2800" b="1" dirty="0" err="1" smtClean="0">
                <a:solidFill>
                  <a:schemeClr val="tx2"/>
                </a:solidFill>
              </a:rPr>
              <a:t>actionPerformed</a:t>
            </a:r>
            <a:r>
              <a:rPr lang="en-US" altLang="zh-CN" sz="2800" b="1" dirty="0" smtClean="0"/>
              <a:t>(</a:t>
            </a:r>
            <a:r>
              <a:rPr lang="en-US" altLang="zh-CN" sz="2800" b="1" dirty="0" err="1" smtClean="0"/>
              <a:t>ActionEvent</a:t>
            </a:r>
            <a:r>
              <a:rPr lang="en-US" altLang="zh-CN" sz="2800" b="1" dirty="0" smtClean="0"/>
              <a:t> e)</a:t>
            </a:r>
          </a:p>
          <a:p>
            <a:pPr>
              <a:lnSpc>
                <a:spcPct val="150000"/>
              </a:lnSpc>
              <a:spcBef>
                <a:spcPct val="15000"/>
              </a:spcBef>
            </a:pPr>
            <a:r>
              <a:rPr lang="zh-CN" altLang="en-US" sz="2800" b="1" dirty="0" smtClean="0"/>
              <a:t>组件注册该事件方法：</a:t>
            </a:r>
            <a:r>
              <a:rPr lang="en-US" altLang="zh-CN" sz="2800" b="1" dirty="0" err="1" smtClean="0">
                <a:solidFill>
                  <a:schemeClr val="tx2"/>
                </a:solidFill>
              </a:rPr>
              <a:t>addActionListener</a:t>
            </a:r>
            <a:r>
              <a:rPr lang="en-US" altLang="zh-CN" sz="2800" b="1" dirty="0" smtClean="0"/>
              <a:t>(</a:t>
            </a:r>
            <a:r>
              <a:rPr lang="zh-CN" altLang="en-US" sz="2800" b="1" dirty="0" smtClean="0"/>
              <a:t>监听者）</a:t>
            </a:r>
            <a:r>
              <a:rPr lang="zh-CN" altLang="en-US" sz="2800" b="1" dirty="0" smtClean="0">
                <a:solidFill>
                  <a:schemeClr val="tx2"/>
                </a:solidFill>
              </a:rPr>
              <a:t> </a:t>
            </a:r>
          </a:p>
          <a:p>
            <a:pPr marL="342900" lvl="1" indent="-342900">
              <a:lnSpc>
                <a:spcPct val="130000"/>
              </a:lnSpc>
              <a:buClr>
                <a:schemeClr val="accent2"/>
              </a:buClr>
              <a:buSzPct val="80000"/>
              <a:buFont typeface="Wingdings" pitchFamily="2" charset="2"/>
              <a:buChar char="l"/>
            </a:pPr>
            <a:endParaRPr lang="zh-CN" altLang="en-US" b="1" dirty="0">
              <a:solidFill>
                <a:schemeClr val="tx2"/>
              </a:solidFill>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6.1 </a:t>
            </a:r>
            <a:r>
              <a:rPr lang="zh-CN" altLang="en-US" sz="3600" b="1" dirty="0">
                <a:latin typeface="宋体" pitchFamily="2" charset="-122"/>
              </a:rPr>
              <a:t>图形用户</a:t>
            </a:r>
            <a:r>
              <a:rPr lang="zh-CN" altLang="en-US" sz="3600" b="1" dirty="0" smtClean="0">
                <a:latin typeface="宋体" pitchFamily="2" charset="-122"/>
              </a:rPr>
              <a:t>界面概述</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179388" y="1124744"/>
            <a:ext cx="8785100" cy="5616624"/>
          </a:xfrm>
        </p:spPr>
        <p:txBody>
          <a:bodyPr/>
          <a:lstStyle/>
          <a:p>
            <a:pPr algn="just">
              <a:lnSpc>
                <a:spcPct val="105000"/>
              </a:lnSpc>
              <a:spcBef>
                <a:spcPct val="35000"/>
              </a:spcBef>
            </a:pPr>
            <a:r>
              <a:rPr lang="zh-CN" altLang="en-US" sz="2600" b="1" dirty="0" smtClean="0">
                <a:solidFill>
                  <a:schemeClr val="tx2"/>
                </a:solidFill>
                <a:latin typeface="宋体" pitchFamily="2" charset="-122"/>
              </a:rPr>
              <a:t>用户界面：</a:t>
            </a:r>
            <a:r>
              <a:rPr lang="zh-CN" altLang="en-US" sz="2600" b="1" dirty="0" smtClean="0">
                <a:latin typeface="宋体" pitchFamily="2" charset="-122"/>
              </a:rPr>
              <a:t>是</a:t>
            </a:r>
            <a:r>
              <a:rPr lang="zh-CN" altLang="en-US" sz="2600" b="1" dirty="0">
                <a:latin typeface="宋体" pitchFamily="2" charset="-122"/>
              </a:rPr>
              <a:t>用户和计算机系统交互的</a:t>
            </a:r>
            <a:r>
              <a:rPr lang="zh-CN" altLang="en-US" sz="2600" b="1" dirty="0" smtClean="0">
                <a:latin typeface="宋体" pitchFamily="2" charset="-122"/>
              </a:rPr>
              <a:t>接口，用户</a:t>
            </a:r>
            <a:r>
              <a:rPr lang="zh-CN" altLang="en-US" sz="2600" b="1" dirty="0">
                <a:latin typeface="宋体" pitchFamily="2" charset="-122"/>
              </a:rPr>
              <a:t>界面功能是否完善和便捷直接影响到用户对软件的使用</a:t>
            </a:r>
            <a:r>
              <a:rPr lang="zh-CN" altLang="en-US" sz="2600" b="1" dirty="0" smtClean="0">
                <a:latin typeface="宋体" pitchFamily="2" charset="-122"/>
              </a:rPr>
              <a:t>。</a:t>
            </a:r>
            <a:endParaRPr lang="en-US" altLang="zh-CN" sz="2600" b="1" dirty="0" smtClean="0">
              <a:latin typeface="宋体" pitchFamily="2" charset="-122"/>
            </a:endParaRPr>
          </a:p>
          <a:p>
            <a:pPr algn="just">
              <a:lnSpc>
                <a:spcPct val="105000"/>
              </a:lnSpc>
              <a:spcBef>
                <a:spcPct val="35000"/>
              </a:spcBef>
            </a:pPr>
            <a:r>
              <a:rPr lang="zh-CN" altLang="en-US" sz="2600" b="1" dirty="0">
                <a:solidFill>
                  <a:schemeClr val="tx2"/>
                </a:solidFill>
                <a:latin typeface="宋体" pitchFamily="2" charset="-122"/>
              </a:rPr>
              <a:t>图形用户界面（</a:t>
            </a:r>
            <a:r>
              <a:rPr lang="en-US" altLang="zh-CN" sz="2600" b="1" dirty="0">
                <a:solidFill>
                  <a:schemeClr val="tx2"/>
                </a:solidFill>
                <a:latin typeface="宋体" pitchFamily="2" charset="-122"/>
              </a:rPr>
              <a:t>Graphics User Interface</a:t>
            </a:r>
            <a:r>
              <a:rPr lang="zh-CN" altLang="en-US" sz="2600" b="1" dirty="0">
                <a:solidFill>
                  <a:schemeClr val="tx2"/>
                </a:solidFill>
                <a:latin typeface="宋体" pitchFamily="2" charset="-122"/>
              </a:rPr>
              <a:t>）简称</a:t>
            </a:r>
            <a:r>
              <a:rPr lang="en-US" altLang="zh-CN" sz="2600" b="1" dirty="0">
                <a:solidFill>
                  <a:schemeClr val="tx2"/>
                </a:solidFill>
                <a:latin typeface="宋体" pitchFamily="2" charset="-122"/>
              </a:rPr>
              <a:t>GUI</a:t>
            </a:r>
            <a:r>
              <a:rPr lang="zh-CN" altLang="en-US" sz="2600" b="1" dirty="0">
                <a:solidFill>
                  <a:schemeClr val="tx2"/>
                </a:solidFill>
                <a:latin typeface="宋体" pitchFamily="2" charset="-122"/>
              </a:rPr>
              <a:t>，</a:t>
            </a:r>
            <a:r>
              <a:rPr lang="zh-CN" altLang="en-US" sz="2600" b="1" dirty="0">
                <a:latin typeface="宋体" pitchFamily="2" charset="-122"/>
              </a:rPr>
              <a:t>使用图形的方式借助菜单、按钮等标准界面元素和鼠标操作，帮助用户方便的发出系统命令，启动操作</a:t>
            </a:r>
            <a:r>
              <a:rPr lang="zh-CN" altLang="en-US" sz="2600" b="1" dirty="0" smtClean="0">
                <a:latin typeface="宋体" pitchFamily="2" charset="-122"/>
              </a:rPr>
              <a:t>。</a:t>
            </a:r>
            <a:endParaRPr lang="en-US" altLang="zh-CN" sz="2600" b="1" dirty="0" smtClean="0">
              <a:latin typeface="宋体" pitchFamily="2" charset="-122"/>
            </a:endParaRPr>
          </a:p>
          <a:p>
            <a:pPr algn="just">
              <a:lnSpc>
                <a:spcPct val="105000"/>
              </a:lnSpc>
              <a:spcBef>
                <a:spcPct val="35000"/>
              </a:spcBef>
            </a:pPr>
            <a:r>
              <a:rPr lang="en-US" altLang="zh-CN" sz="2600" b="1" dirty="0" smtClean="0">
                <a:latin typeface="宋体" pitchFamily="2" charset="-122"/>
              </a:rPr>
              <a:t>Java</a:t>
            </a:r>
            <a:r>
              <a:rPr lang="zh-CN" altLang="en-US" sz="2600" b="1" dirty="0">
                <a:latin typeface="宋体" pitchFamily="2" charset="-122"/>
              </a:rPr>
              <a:t>的基础类（</a:t>
            </a:r>
            <a:r>
              <a:rPr lang="en-US" altLang="zh-CN" sz="2600" b="1" dirty="0">
                <a:solidFill>
                  <a:schemeClr val="tx2"/>
                </a:solidFill>
                <a:latin typeface="宋体" pitchFamily="2" charset="-122"/>
              </a:rPr>
              <a:t>Java Foundation Classes</a:t>
            </a:r>
            <a:r>
              <a:rPr lang="zh-CN" altLang="en-US" sz="2600" b="1" dirty="0">
                <a:solidFill>
                  <a:schemeClr val="tx2"/>
                </a:solidFill>
                <a:latin typeface="宋体" pitchFamily="2" charset="-122"/>
              </a:rPr>
              <a:t>，</a:t>
            </a:r>
            <a:r>
              <a:rPr lang="en-US" altLang="zh-CN" sz="2600" b="1" dirty="0">
                <a:solidFill>
                  <a:schemeClr val="tx2"/>
                </a:solidFill>
                <a:latin typeface="宋体" pitchFamily="2" charset="-122"/>
              </a:rPr>
              <a:t>JFC</a:t>
            </a:r>
            <a:r>
              <a:rPr lang="zh-CN" altLang="en-US" sz="2600" b="1" dirty="0">
                <a:latin typeface="宋体" pitchFamily="2" charset="-122"/>
              </a:rPr>
              <a:t>）是开发</a:t>
            </a:r>
            <a:r>
              <a:rPr lang="en-US" altLang="zh-CN" sz="2600" b="1" dirty="0">
                <a:latin typeface="宋体" pitchFamily="2" charset="-122"/>
              </a:rPr>
              <a:t>GUI</a:t>
            </a:r>
            <a:r>
              <a:rPr lang="zh-CN" altLang="en-US" sz="2600" b="1" dirty="0">
                <a:latin typeface="宋体" pitchFamily="2" charset="-122"/>
              </a:rPr>
              <a:t>的</a:t>
            </a:r>
            <a:r>
              <a:rPr lang="en-US" altLang="zh-CN" sz="2600" b="1" dirty="0">
                <a:latin typeface="宋体" pitchFamily="2" charset="-122"/>
              </a:rPr>
              <a:t>API</a:t>
            </a:r>
            <a:r>
              <a:rPr lang="zh-CN" altLang="en-US" sz="2600" b="1" dirty="0">
                <a:latin typeface="宋体" pitchFamily="2" charset="-122"/>
              </a:rPr>
              <a:t>集，它包括以下几个部分：</a:t>
            </a:r>
          </a:p>
          <a:p>
            <a:pPr marL="742950" lvl="2" indent="-342900" algn="just">
              <a:lnSpc>
                <a:spcPct val="150000"/>
              </a:lnSpc>
              <a:spcBef>
                <a:spcPts val="0"/>
              </a:spcBef>
              <a:buClr>
                <a:schemeClr val="accent2"/>
              </a:buClr>
              <a:buSzPct val="80000"/>
              <a:buFont typeface="Wingdings" pitchFamily="2" charset="2"/>
              <a:buChar char="Ø"/>
            </a:pPr>
            <a:r>
              <a:rPr lang="en-US" altLang="zh-CN" b="1" dirty="0">
                <a:solidFill>
                  <a:schemeClr val="tx2"/>
                </a:solidFill>
                <a:latin typeface="宋体" pitchFamily="2" charset="-122"/>
                <a:cs typeface="+mn-cs"/>
              </a:rPr>
              <a:t>AWT</a:t>
            </a:r>
            <a:r>
              <a:rPr lang="zh-CN" altLang="en-US" b="1" dirty="0">
                <a:solidFill>
                  <a:schemeClr val="tx2"/>
                </a:solidFill>
                <a:latin typeface="宋体" pitchFamily="2" charset="-122"/>
                <a:cs typeface="+mn-cs"/>
              </a:rPr>
              <a:t>（抽象窗口工具包）</a:t>
            </a:r>
            <a:r>
              <a:rPr lang="zh-CN" altLang="en-US" b="1" dirty="0">
                <a:latin typeface="宋体" pitchFamily="2" charset="-122"/>
                <a:cs typeface="+mn-cs"/>
              </a:rPr>
              <a:t>：</a:t>
            </a:r>
            <a:r>
              <a:rPr lang="en-US" altLang="zh-CN" b="1" dirty="0">
                <a:latin typeface="宋体" pitchFamily="2" charset="-122"/>
                <a:cs typeface="+mn-cs"/>
              </a:rPr>
              <a:t>Java</a:t>
            </a:r>
            <a:r>
              <a:rPr lang="zh-CN" altLang="en-US" b="1" dirty="0">
                <a:latin typeface="宋体" pitchFamily="2" charset="-122"/>
                <a:cs typeface="+mn-cs"/>
              </a:rPr>
              <a:t>开发图形用户界面最初的工具包，是建立</a:t>
            </a:r>
            <a:r>
              <a:rPr lang="en-US" altLang="zh-CN" b="1" dirty="0">
                <a:latin typeface="宋体" pitchFamily="2" charset="-122"/>
                <a:cs typeface="+mn-cs"/>
              </a:rPr>
              <a:t>JFC</a:t>
            </a:r>
            <a:r>
              <a:rPr lang="zh-CN" altLang="en-US" b="1" dirty="0">
                <a:latin typeface="宋体" pitchFamily="2" charset="-122"/>
                <a:cs typeface="+mn-cs"/>
              </a:rPr>
              <a:t>的主要基础；</a:t>
            </a:r>
          </a:p>
          <a:p>
            <a:pPr marL="742950" lvl="2" indent="-342900" algn="just">
              <a:lnSpc>
                <a:spcPct val="150000"/>
              </a:lnSpc>
              <a:spcBef>
                <a:spcPts val="0"/>
              </a:spcBef>
              <a:buClr>
                <a:schemeClr val="accent2"/>
              </a:buClr>
              <a:buSzPct val="80000"/>
              <a:buFont typeface="Wingdings" pitchFamily="2" charset="2"/>
              <a:buChar char="Ø"/>
            </a:pPr>
            <a:r>
              <a:rPr lang="en-US" altLang="zh-CN" b="1" dirty="0">
                <a:solidFill>
                  <a:schemeClr val="tx2"/>
                </a:solidFill>
                <a:latin typeface="宋体" pitchFamily="2" charset="-122"/>
                <a:cs typeface="+mn-cs"/>
              </a:rPr>
              <a:t>Swing</a:t>
            </a:r>
            <a:r>
              <a:rPr lang="zh-CN" altLang="en-US" b="1" dirty="0">
                <a:solidFill>
                  <a:schemeClr val="tx2"/>
                </a:solidFill>
                <a:latin typeface="宋体" pitchFamily="2" charset="-122"/>
                <a:cs typeface="+mn-cs"/>
              </a:rPr>
              <a:t>组件</a:t>
            </a:r>
            <a:r>
              <a:rPr lang="zh-CN" altLang="en-US" b="1" dirty="0">
                <a:latin typeface="宋体" pitchFamily="2" charset="-122"/>
                <a:cs typeface="+mn-cs"/>
              </a:rPr>
              <a:t>：建立在</a:t>
            </a:r>
            <a:r>
              <a:rPr lang="en-US" altLang="zh-CN" b="1" dirty="0">
                <a:latin typeface="宋体" pitchFamily="2" charset="-122"/>
                <a:cs typeface="+mn-cs"/>
              </a:rPr>
              <a:t>AWT</a:t>
            </a:r>
            <a:r>
              <a:rPr lang="zh-CN" altLang="en-US" b="1" dirty="0">
                <a:latin typeface="宋体" pitchFamily="2" charset="-122"/>
                <a:cs typeface="+mn-cs"/>
              </a:rPr>
              <a:t>之上，新的、功能更强大的图形组件包</a:t>
            </a:r>
            <a:r>
              <a:rPr lang="zh-CN" altLang="en-US" b="1" dirty="0" smtClean="0">
                <a:latin typeface="宋体" pitchFamily="2" charset="-122"/>
                <a:cs typeface="+mn-cs"/>
              </a:rPr>
              <a:t>；</a:t>
            </a:r>
            <a:endParaRPr lang="zh-CN" altLang="en-US" b="1" dirty="0">
              <a:latin typeface="宋体" pitchFamily="2" charset="-122"/>
              <a:cs typeface="+mn-cs"/>
            </a:endParaRPr>
          </a:p>
        </p:txBody>
      </p:sp>
    </p:spTree>
    <p:extLst>
      <p:ext uri="{BB962C8B-B14F-4D97-AF65-F5344CB8AC3E}">
        <p14:creationId xmlns:p14="http://schemas.microsoft.com/office/powerpoint/2010/main" val="367859008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36103"/>
            <a:ext cx="8784976" cy="5733257"/>
          </a:xfrm>
        </p:spPr>
        <p:txBody>
          <a:bodyPr/>
          <a:lstStyle/>
          <a:p>
            <a:pPr marL="342900" lvl="1" indent="-342900">
              <a:lnSpc>
                <a:spcPct val="130000"/>
              </a:lnSpc>
              <a:buClr>
                <a:schemeClr val="accent2"/>
              </a:buClr>
              <a:buSzPct val="80000"/>
              <a:buNone/>
            </a:pPr>
            <a:r>
              <a:rPr lang="en-US" altLang="zh-CN" sz="2800" b="1" dirty="0" smtClean="0">
                <a:solidFill>
                  <a:schemeClr val="tx2"/>
                </a:solidFill>
              </a:rPr>
              <a:t>   (2) </a:t>
            </a:r>
            <a:r>
              <a:rPr lang="en-US" altLang="zh-CN" sz="2800" b="1" dirty="0" err="1" smtClean="0">
                <a:solidFill>
                  <a:schemeClr val="tx2"/>
                </a:solidFill>
              </a:rPr>
              <a:t>AdjustmentEvent</a:t>
            </a:r>
            <a:r>
              <a:rPr lang="zh-CN" altLang="en-US" sz="2800" b="1" dirty="0" smtClean="0">
                <a:solidFill>
                  <a:schemeClr val="tx2"/>
                </a:solidFill>
              </a:rPr>
              <a:t>事件</a:t>
            </a:r>
          </a:p>
          <a:p>
            <a:pPr>
              <a:lnSpc>
                <a:spcPct val="130000"/>
              </a:lnSpc>
              <a:spcBef>
                <a:spcPts val="0"/>
              </a:spcBef>
              <a:tabLst>
                <a:tab pos="4568825" algn="l"/>
              </a:tabLst>
            </a:pPr>
            <a:r>
              <a:rPr lang="zh-CN" altLang="en-US" sz="2600" b="1" dirty="0" smtClean="0"/>
              <a:t>触发时机：操作滚动条改变滑块位置    </a:t>
            </a:r>
            <a:r>
              <a:rPr lang="en-US" altLang="zh-CN" sz="2600" b="1" dirty="0" err="1" smtClean="0">
                <a:solidFill>
                  <a:srgbClr val="FF0000"/>
                </a:solidFill>
                <a:hlinkClick r:id="rId3" action="ppaction://hlinkfile"/>
              </a:rPr>
              <a:t>AdjustmentEvent</a:t>
            </a:r>
            <a:r>
              <a:rPr lang="en-US" altLang="zh-CN" sz="2600" b="1" dirty="0" smtClean="0"/>
              <a:t> </a:t>
            </a:r>
          </a:p>
          <a:p>
            <a:pPr>
              <a:lnSpc>
                <a:spcPct val="130000"/>
              </a:lnSpc>
              <a:spcBef>
                <a:spcPts val="0"/>
              </a:spcBef>
              <a:tabLst>
                <a:tab pos="4568825" algn="l"/>
              </a:tabLst>
            </a:pPr>
            <a:r>
              <a:rPr lang="zh-CN" altLang="en-US" sz="2600" b="1" dirty="0" smtClean="0"/>
              <a:t>事件监听接口：</a:t>
            </a:r>
            <a:r>
              <a:rPr lang="en-US" altLang="zh-CN" sz="2600" b="1" dirty="0" err="1" smtClean="0">
                <a:solidFill>
                  <a:schemeClr val="tx2"/>
                </a:solidFill>
              </a:rPr>
              <a:t>AdjustmentListener</a:t>
            </a:r>
            <a:endParaRPr lang="en-US" altLang="zh-CN" sz="2600" b="1" dirty="0" smtClean="0">
              <a:solidFill>
                <a:schemeClr val="tx2"/>
              </a:solidFill>
            </a:endParaRPr>
          </a:p>
          <a:p>
            <a:pPr>
              <a:lnSpc>
                <a:spcPct val="130000"/>
              </a:lnSpc>
              <a:spcBef>
                <a:spcPts val="0"/>
              </a:spcBef>
              <a:tabLst>
                <a:tab pos="4568825" algn="l"/>
              </a:tabLst>
            </a:pPr>
            <a:r>
              <a:rPr lang="zh-CN" altLang="en-US" sz="2600" b="1" dirty="0" smtClean="0"/>
              <a:t>接口方法：</a:t>
            </a:r>
            <a:r>
              <a:rPr lang="en-US" altLang="zh-CN" sz="2600" b="1" dirty="0" err="1" smtClean="0">
                <a:solidFill>
                  <a:schemeClr val="tx2"/>
                </a:solidFill>
              </a:rPr>
              <a:t>adjustmentValueChanged</a:t>
            </a:r>
            <a:r>
              <a:rPr lang="en-US" altLang="zh-CN" sz="2600" b="1" dirty="0" smtClean="0"/>
              <a:t>(</a:t>
            </a:r>
            <a:r>
              <a:rPr lang="en-US" altLang="zh-CN" sz="2600" b="1" dirty="0" err="1" smtClean="0"/>
              <a:t>AdjustmentEvent</a:t>
            </a:r>
            <a:r>
              <a:rPr lang="en-US" altLang="zh-CN" sz="2600" b="1" dirty="0" smtClean="0">
                <a:latin typeface="Arial"/>
              </a:rPr>
              <a:t> </a:t>
            </a:r>
            <a:r>
              <a:rPr lang="en-US" altLang="zh-CN" sz="2600" b="1" dirty="0" smtClean="0"/>
              <a:t>e)</a:t>
            </a:r>
          </a:p>
          <a:p>
            <a:pPr>
              <a:lnSpc>
                <a:spcPct val="130000"/>
              </a:lnSpc>
              <a:spcBef>
                <a:spcPts val="0"/>
              </a:spcBef>
              <a:tabLst>
                <a:tab pos="4568825" algn="l"/>
              </a:tabLst>
            </a:pPr>
            <a:r>
              <a:rPr lang="zh-CN" altLang="en-US" sz="2600" b="1" dirty="0" smtClean="0"/>
              <a:t>组件注册该事件方法：</a:t>
            </a:r>
            <a:r>
              <a:rPr lang="en-US" altLang="zh-CN" sz="2600" b="1" dirty="0" err="1" smtClean="0">
                <a:solidFill>
                  <a:schemeClr val="tx2"/>
                </a:solidFill>
              </a:rPr>
              <a:t>addAdjustmentListener</a:t>
            </a:r>
            <a:r>
              <a:rPr lang="en-US" altLang="zh-CN" sz="2600" b="1" dirty="0" smtClean="0"/>
              <a:t>(</a:t>
            </a:r>
            <a:r>
              <a:rPr lang="zh-CN" altLang="en-US" sz="2600" b="1" dirty="0" smtClean="0"/>
              <a:t>监听者） </a:t>
            </a:r>
          </a:p>
          <a:p>
            <a:pPr lvl="1">
              <a:lnSpc>
                <a:spcPct val="130000"/>
              </a:lnSpc>
              <a:spcBef>
                <a:spcPts val="0"/>
              </a:spcBef>
              <a:buFont typeface="Wingdings" pitchFamily="2" charset="2"/>
              <a:buNone/>
              <a:tabLst>
                <a:tab pos="4568825" algn="l"/>
              </a:tabLst>
            </a:pPr>
            <a:r>
              <a:rPr lang="zh-CN" altLang="en-US" sz="2600" b="1" dirty="0" smtClean="0"/>
              <a:t>表示事件类型的常量：</a:t>
            </a:r>
          </a:p>
          <a:p>
            <a:pPr lvl="1">
              <a:lnSpc>
                <a:spcPct val="130000"/>
              </a:lnSpc>
              <a:spcBef>
                <a:spcPts val="0"/>
              </a:spcBef>
              <a:buClr>
                <a:schemeClr val="bg1"/>
              </a:buClr>
              <a:buFont typeface="Wingdings" pitchFamily="2" charset="2"/>
              <a:buChar char="Ø"/>
              <a:tabLst>
                <a:tab pos="4568825" algn="l"/>
              </a:tabLst>
            </a:pPr>
            <a:r>
              <a:rPr lang="en-US" altLang="zh-CN" sz="2400" b="1" dirty="0" smtClean="0"/>
              <a:t>BLOCK_DECREMENT	</a:t>
            </a:r>
            <a:r>
              <a:rPr lang="zh-CN" altLang="en-US" sz="2400" b="1" dirty="0" smtClean="0"/>
              <a:t>点击滚动条减小它的值</a:t>
            </a:r>
          </a:p>
          <a:p>
            <a:pPr lvl="1">
              <a:lnSpc>
                <a:spcPct val="130000"/>
              </a:lnSpc>
              <a:spcBef>
                <a:spcPts val="0"/>
              </a:spcBef>
              <a:buClr>
                <a:schemeClr val="bg1"/>
              </a:buClr>
              <a:buFont typeface="Wingdings" pitchFamily="2" charset="2"/>
              <a:buChar char="Ø"/>
              <a:tabLst>
                <a:tab pos="4568825" algn="l"/>
              </a:tabLst>
            </a:pPr>
            <a:r>
              <a:rPr lang="en-US" altLang="zh-CN" sz="2400" b="1" dirty="0" smtClean="0"/>
              <a:t>BLOCK_INCREMENT	</a:t>
            </a:r>
            <a:r>
              <a:rPr lang="zh-CN" altLang="en-US" sz="2400" b="1" dirty="0" smtClean="0"/>
              <a:t>点击滚动条增加它的值</a:t>
            </a:r>
          </a:p>
          <a:p>
            <a:pPr lvl="1">
              <a:lnSpc>
                <a:spcPct val="130000"/>
              </a:lnSpc>
              <a:spcBef>
                <a:spcPts val="0"/>
              </a:spcBef>
              <a:buClr>
                <a:schemeClr val="bg1"/>
              </a:buClr>
              <a:buFont typeface="Wingdings" pitchFamily="2" charset="2"/>
              <a:buChar char="Ø"/>
              <a:tabLst>
                <a:tab pos="4568825" algn="l"/>
              </a:tabLst>
            </a:pPr>
            <a:r>
              <a:rPr lang="en-US" altLang="zh-CN" sz="2400" b="1" dirty="0" smtClean="0"/>
              <a:t>TRACK	</a:t>
            </a:r>
            <a:r>
              <a:rPr lang="zh-CN" altLang="en-US" sz="2400" b="1" dirty="0" smtClean="0"/>
              <a:t>拖动滑块</a:t>
            </a:r>
          </a:p>
          <a:p>
            <a:pPr lvl="1">
              <a:lnSpc>
                <a:spcPct val="130000"/>
              </a:lnSpc>
              <a:spcBef>
                <a:spcPts val="0"/>
              </a:spcBef>
              <a:buClr>
                <a:schemeClr val="bg1"/>
              </a:buClr>
              <a:buFont typeface="Wingdings" pitchFamily="2" charset="2"/>
              <a:buChar char="Ø"/>
              <a:tabLst>
                <a:tab pos="4568825" algn="l"/>
              </a:tabLst>
            </a:pPr>
            <a:r>
              <a:rPr lang="en-US" altLang="zh-CN" sz="2400" b="1" dirty="0" smtClean="0"/>
              <a:t>UNIT_DECRMENT	</a:t>
            </a:r>
            <a:r>
              <a:rPr lang="zh-CN" altLang="en-US" sz="2400" b="1" dirty="0" smtClean="0"/>
              <a:t>点击顶端按钮减小它的值</a:t>
            </a:r>
          </a:p>
          <a:p>
            <a:pPr lvl="1">
              <a:lnSpc>
                <a:spcPct val="130000"/>
              </a:lnSpc>
              <a:spcBef>
                <a:spcPts val="0"/>
              </a:spcBef>
              <a:buClr>
                <a:schemeClr val="bg1"/>
              </a:buClr>
              <a:buFont typeface="Wingdings" pitchFamily="2" charset="2"/>
              <a:buChar char="Ø"/>
              <a:tabLst>
                <a:tab pos="4568825" algn="l"/>
              </a:tabLst>
            </a:pPr>
            <a:r>
              <a:rPr lang="en-US" altLang="zh-CN" sz="2400" b="1" dirty="0" smtClean="0"/>
              <a:t>UNIT_INCREMENT	</a:t>
            </a:r>
            <a:r>
              <a:rPr lang="zh-CN" altLang="en-US" sz="2400" b="1" dirty="0" smtClean="0"/>
              <a:t>点击顶端按钮增加它的值</a:t>
            </a:r>
          </a:p>
          <a:p>
            <a:pPr marL="342900" lvl="1" indent="-342900">
              <a:lnSpc>
                <a:spcPct val="130000"/>
              </a:lnSpc>
              <a:buClr>
                <a:schemeClr val="accent2"/>
              </a:buClr>
              <a:buSzPct val="80000"/>
              <a:buFont typeface="Wingdings" pitchFamily="2" charset="2"/>
              <a:buChar char="l"/>
            </a:pPr>
            <a:endParaRPr lang="zh-CN" altLang="en-US" b="1" dirty="0">
              <a:solidFill>
                <a:schemeClr val="tx2"/>
              </a:solidFill>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80728"/>
            <a:ext cx="8784976" cy="5661249"/>
          </a:xfrm>
        </p:spPr>
        <p:txBody>
          <a:bodyPr/>
          <a:lstStyle/>
          <a:p>
            <a:pPr>
              <a:lnSpc>
                <a:spcPct val="110000"/>
              </a:lnSpc>
              <a:buNone/>
            </a:pPr>
            <a:r>
              <a:rPr lang="en-US" altLang="zh-CN" sz="2800" b="1" dirty="0" smtClean="0">
                <a:solidFill>
                  <a:schemeClr val="tx2"/>
                </a:solidFill>
              </a:rPr>
              <a:t>    (3)  </a:t>
            </a:r>
            <a:r>
              <a:rPr lang="en-US" altLang="zh-CN" sz="2800" b="1" dirty="0" err="1" smtClean="0">
                <a:solidFill>
                  <a:schemeClr val="tx2"/>
                </a:solidFill>
              </a:rPr>
              <a:t>ComponentEvent</a:t>
            </a:r>
            <a:r>
              <a:rPr lang="en-US" altLang="zh-CN" sz="2800" b="1" dirty="0" smtClean="0">
                <a:solidFill>
                  <a:schemeClr val="tx2"/>
                </a:solidFill>
              </a:rPr>
              <a:t> </a:t>
            </a:r>
            <a:r>
              <a:rPr lang="zh-CN" altLang="en-US" sz="2800" b="1" dirty="0" smtClean="0">
                <a:solidFill>
                  <a:schemeClr val="tx2"/>
                </a:solidFill>
              </a:rPr>
              <a:t>事件</a:t>
            </a:r>
          </a:p>
          <a:p>
            <a:pPr>
              <a:lnSpc>
                <a:spcPct val="110000"/>
              </a:lnSpc>
              <a:spcBef>
                <a:spcPct val="45000"/>
              </a:spcBef>
            </a:pPr>
            <a:r>
              <a:rPr lang="zh-CN" altLang="en-US" sz="2600" b="1" dirty="0" smtClean="0"/>
              <a:t>触发时机：当组件移动、改变大小、改变可见性时引发</a:t>
            </a:r>
          </a:p>
          <a:p>
            <a:pPr>
              <a:lnSpc>
                <a:spcPct val="110000"/>
              </a:lnSpc>
            </a:pPr>
            <a:r>
              <a:rPr lang="zh-CN" altLang="en-US" sz="2600" b="1" dirty="0" smtClean="0"/>
              <a:t>事件监听接口：</a:t>
            </a:r>
            <a:r>
              <a:rPr lang="en-US" altLang="zh-CN" sz="2600" b="1" dirty="0" err="1" smtClean="0">
                <a:solidFill>
                  <a:schemeClr val="tx2"/>
                </a:solidFill>
              </a:rPr>
              <a:t>ComponentListener</a:t>
            </a:r>
            <a:endParaRPr lang="en-US" altLang="zh-CN" sz="2600" b="1" dirty="0" smtClean="0">
              <a:solidFill>
                <a:schemeClr val="tx2"/>
              </a:solidFill>
            </a:endParaRPr>
          </a:p>
          <a:p>
            <a:pPr>
              <a:lnSpc>
                <a:spcPct val="110000"/>
              </a:lnSpc>
            </a:pPr>
            <a:r>
              <a:rPr lang="zh-CN" altLang="en-US" sz="2600" b="1" dirty="0" smtClean="0"/>
              <a:t>接口方法：</a:t>
            </a:r>
          </a:p>
          <a:p>
            <a:pPr lvl="1">
              <a:lnSpc>
                <a:spcPct val="120000"/>
              </a:lnSpc>
              <a:buClr>
                <a:schemeClr val="bg1"/>
              </a:buClr>
              <a:buFont typeface="Wingdings" pitchFamily="2" charset="2"/>
              <a:buChar char="Ø"/>
            </a:pPr>
            <a:r>
              <a:rPr lang="zh-CN" altLang="en-US" sz="2400" b="1" dirty="0" smtClean="0"/>
              <a:t>组件隐藏：</a:t>
            </a:r>
            <a:r>
              <a:rPr lang="en-US" altLang="zh-CN" sz="2400" b="1" dirty="0" err="1" smtClean="0">
                <a:solidFill>
                  <a:schemeClr val="tx2"/>
                </a:solidFill>
              </a:rPr>
              <a:t>componentHidden</a:t>
            </a:r>
            <a:r>
              <a:rPr lang="en-US" altLang="zh-CN" sz="2400" b="1" dirty="0" smtClean="0"/>
              <a:t>(</a:t>
            </a:r>
            <a:r>
              <a:rPr lang="en-US" altLang="zh-CN" sz="2400" b="1" dirty="0" err="1" smtClean="0"/>
              <a:t>ComponentEvent</a:t>
            </a:r>
            <a:r>
              <a:rPr lang="en-US" altLang="zh-CN" sz="2400" b="1" dirty="0" smtClean="0"/>
              <a:t> e)</a:t>
            </a:r>
            <a:endParaRPr lang="zh-CN" altLang="en-US" sz="2400" b="1" dirty="0" smtClean="0"/>
          </a:p>
          <a:p>
            <a:pPr lvl="1">
              <a:lnSpc>
                <a:spcPct val="110000"/>
              </a:lnSpc>
              <a:buClr>
                <a:schemeClr val="bg1"/>
              </a:buClr>
              <a:buFont typeface="Wingdings" pitchFamily="2" charset="2"/>
              <a:buChar char="Ø"/>
            </a:pPr>
            <a:r>
              <a:rPr lang="zh-CN" altLang="en-US" sz="2400" b="1" dirty="0" smtClean="0"/>
              <a:t>组件移动：</a:t>
            </a:r>
            <a:r>
              <a:rPr lang="en-US" altLang="zh-CN" sz="2400" b="1" dirty="0" err="1" smtClean="0">
                <a:solidFill>
                  <a:schemeClr val="tx2"/>
                </a:solidFill>
              </a:rPr>
              <a:t>componentMoved</a:t>
            </a:r>
            <a:r>
              <a:rPr lang="en-US" altLang="zh-CN" sz="2400" b="1" dirty="0" smtClean="0"/>
              <a:t>(</a:t>
            </a:r>
            <a:r>
              <a:rPr lang="en-US" altLang="zh-CN" sz="2400" b="1" dirty="0" err="1" smtClean="0"/>
              <a:t>ComponentEvent</a:t>
            </a:r>
            <a:r>
              <a:rPr lang="en-US" altLang="zh-CN" sz="2400" b="1" dirty="0" smtClean="0"/>
              <a:t> e)</a:t>
            </a:r>
            <a:endParaRPr lang="zh-CN" altLang="en-US" sz="2400" b="1" dirty="0" smtClean="0"/>
          </a:p>
          <a:p>
            <a:pPr lvl="1">
              <a:lnSpc>
                <a:spcPct val="110000"/>
              </a:lnSpc>
              <a:buClr>
                <a:schemeClr val="bg1"/>
              </a:buClr>
              <a:buFont typeface="Wingdings" pitchFamily="2" charset="2"/>
              <a:buChar char="Ø"/>
            </a:pPr>
            <a:r>
              <a:rPr lang="zh-CN" altLang="en-US" sz="2400" b="1" dirty="0" smtClean="0"/>
              <a:t>组件改变大小：</a:t>
            </a:r>
            <a:r>
              <a:rPr lang="en-US" altLang="zh-CN" sz="2400" b="1" dirty="0" err="1" smtClean="0">
                <a:solidFill>
                  <a:schemeClr val="tx2"/>
                </a:solidFill>
              </a:rPr>
              <a:t>componentResized</a:t>
            </a:r>
            <a:r>
              <a:rPr lang="en-US" altLang="zh-CN" sz="2400" b="1" dirty="0" smtClean="0"/>
              <a:t>(</a:t>
            </a:r>
            <a:r>
              <a:rPr lang="en-US" altLang="zh-CN" sz="2400" b="1" dirty="0" err="1" smtClean="0"/>
              <a:t>ComponentEvent</a:t>
            </a:r>
            <a:r>
              <a:rPr lang="en-US" altLang="zh-CN" sz="2400" b="1" dirty="0" smtClean="0"/>
              <a:t> e)</a:t>
            </a:r>
            <a:endParaRPr lang="zh-CN" altLang="en-US" sz="2400" b="1" dirty="0" smtClean="0"/>
          </a:p>
          <a:p>
            <a:pPr lvl="1">
              <a:lnSpc>
                <a:spcPct val="110000"/>
              </a:lnSpc>
              <a:buClr>
                <a:schemeClr val="bg1"/>
              </a:buClr>
              <a:buFont typeface="Wingdings" pitchFamily="2" charset="2"/>
              <a:buChar char="Ø"/>
            </a:pPr>
            <a:r>
              <a:rPr lang="zh-CN" altLang="en-US" sz="2400" b="1" dirty="0" smtClean="0"/>
              <a:t>组件变为可见：</a:t>
            </a:r>
            <a:r>
              <a:rPr lang="en-US" altLang="zh-CN" sz="2400" b="1" dirty="0" err="1" smtClean="0">
                <a:solidFill>
                  <a:schemeClr val="tx2"/>
                </a:solidFill>
              </a:rPr>
              <a:t>componentShown</a:t>
            </a:r>
            <a:r>
              <a:rPr lang="en-US" altLang="zh-CN" sz="2400" b="1" dirty="0" smtClean="0"/>
              <a:t>(</a:t>
            </a:r>
            <a:r>
              <a:rPr lang="en-US" altLang="zh-CN" sz="2400" b="1" dirty="0" err="1" smtClean="0"/>
              <a:t>ComponentEvent</a:t>
            </a:r>
            <a:r>
              <a:rPr lang="en-US" altLang="zh-CN" sz="2400" b="1" dirty="0" smtClean="0"/>
              <a:t> e)</a:t>
            </a:r>
            <a:endParaRPr lang="zh-CN" altLang="en-US" sz="2400" b="1" dirty="0" smtClean="0"/>
          </a:p>
          <a:p>
            <a:pPr>
              <a:lnSpc>
                <a:spcPct val="110000"/>
              </a:lnSpc>
            </a:pPr>
            <a:r>
              <a:rPr lang="zh-CN" altLang="en-US" sz="2600" b="1" dirty="0" smtClean="0"/>
              <a:t>接口适配器 ：</a:t>
            </a:r>
            <a:r>
              <a:rPr lang="en-US" altLang="zh-CN" sz="2600" b="1" dirty="0" err="1" smtClean="0">
                <a:solidFill>
                  <a:schemeClr val="tx2"/>
                </a:solidFill>
              </a:rPr>
              <a:t>ComponentAdapter</a:t>
            </a:r>
            <a:endParaRPr lang="en-US" altLang="zh-CN" sz="2600" b="1" dirty="0" smtClean="0">
              <a:solidFill>
                <a:schemeClr val="tx2"/>
              </a:solidFill>
            </a:endParaRPr>
          </a:p>
          <a:p>
            <a:pPr>
              <a:lnSpc>
                <a:spcPct val="110000"/>
              </a:lnSpc>
            </a:pPr>
            <a:r>
              <a:rPr lang="zh-CN" altLang="en-US" sz="2600" b="1" dirty="0" smtClean="0"/>
              <a:t>组件注册该事件方法：</a:t>
            </a:r>
            <a:r>
              <a:rPr lang="en-US" altLang="zh-CN" sz="2600" b="1" dirty="0" err="1" smtClean="0">
                <a:solidFill>
                  <a:schemeClr val="tx2"/>
                </a:solidFill>
              </a:rPr>
              <a:t>addComponentListener</a:t>
            </a:r>
            <a:endParaRPr lang="en-US" altLang="zh-CN" sz="2600" b="1" dirty="0" smtClean="0">
              <a:solidFill>
                <a:schemeClr val="tx2"/>
              </a:solidFill>
            </a:endParaRPr>
          </a:p>
          <a:p>
            <a:pPr marL="342900" lvl="1" indent="-342900">
              <a:lnSpc>
                <a:spcPct val="130000"/>
              </a:lnSpc>
              <a:buClr>
                <a:schemeClr val="accent2"/>
              </a:buClr>
              <a:buSzPct val="80000"/>
              <a:buFont typeface="Wingdings" pitchFamily="2" charset="2"/>
              <a:buChar char="l"/>
            </a:pPr>
            <a:endParaRPr lang="zh-CN" altLang="en-US" b="1" dirty="0">
              <a:solidFill>
                <a:schemeClr val="tx2"/>
              </a:solidFill>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1008111"/>
            <a:ext cx="8856984" cy="5661249"/>
          </a:xfrm>
        </p:spPr>
        <p:txBody>
          <a:bodyPr/>
          <a:lstStyle/>
          <a:p>
            <a:pPr>
              <a:buNone/>
            </a:pPr>
            <a:r>
              <a:rPr lang="en-US" altLang="zh-CN" sz="2800" b="1" dirty="0" smtClean="0">
                <a:solidFill>
                  <a:schemeClr val="tx2"/>
                </a:solidFill>
              </a:rPr>
              <a:t>    (4)  </a:t>
            </a:r>
            <a:r>
              <a:rPr lang="en-US" altLang="zh-CN" sz="2800" b="1" dirty="0" err="1" smtClean="0">
                <a:solidFill>
                  <a:schemeClr val="tx2"/>
                </a:solidFill>
              </a:rPr>
              <a:t>ContainerEvent</a:t>
            </a:r>
            <a:r>
              <a:rPr lang="en-US" altLang="zh-CN" sz="2800" b="1" dirty="0" smtClean="0">
                <a:solidFill>
                  <a:schemeClr val="tx2"/>
                </a:solidFill>
              </a:rPr>
              <a:t> </a:t>
            </a:r>
            <a:r>
              <a:rPr lang="zh-CN" altLang="en-US" sz="2800" b="1" dirty="0" smtClean="0">
                <a:solidFill>
                  <a:schemeClr val="tx2"/>
                </a:solidFill>
              </a:rPr>
              <a:t>事件</a:t>
            </a:r>
            <a:endParaRPr lang="zh-CN" altLang="en-US" dirty="0" smtClean="0"/>
          </a:p>
          <a:p>
            <a:pPr>
              <a:lnSpc>
                <a:spcPct val="135000"/>
              </a:lnSpc>
            </a:pPr>
            <a:r>
              <a:rPr lang="zh-CN" altLang="en-US" sz="2600" b="1" dirty="0" smtClean="0"/>
              <a:t>触发时机：当容器增加或删除组件时引发</a:t>
            </a:r>
          </a:p>
          <a:p>
            <a:pPr>
              <a:lnSpc>
                <a:spcPct val="135000"/>
              </a:lnSpc>
            </a:pPr>
            <a:r>
              <a:rPr lang="zh-CN" altLang="en-US" sz="2600" b="1" dirty="0" smtClean="0"/>
              <a:t>事件监听接口：</a:t>
            </a:r>
            <a:r>
              <a:rPr lang="en-US" altLang="zh-CN" sz="2600" b="1" dirty="0" err="1" smtClean="0">
                <a:solidFill>
                  <a:schemeClr val="tx2"/>
                </a:solidFill>
              </a:rPr>
              <a:t>ContainerListener</a:t>
            </a:r>
            <a:endParaRPr lang="en-US" altLang="zh-CN" sz="2600" b="1" dirty="0" smtClean="0">
              <a:solidFill>
                <a:schemeClr val="tx2"/>
              </a:solidFill>
            </a:endParaRPr>
          </a:p>
          <a:p>
            <a:pPr>
              <a:lnSpc>
                <a:spcPct val="135000"/>
              </a:lnSpc>
            </a:pPr>
            <a:r>
              <a:rPr lang="zh-CN" altLang="en-US" sz="2600" b="1" dirty="0" smtClean="0"/>
              <a:t>接口方法：</a:t>
            </a:r>
            <a:endParaRPr lang="en-US" altLang="zh-CN" sz="2600" b="1" dirty="0" smtClean="0"/>
          </a:p>
          <a:p>
            <a:pPr lvl="1">
              <a:lnSpc>
                <a:spcPct val="120000"/>
              </a:lnSpc>
              <a:buClr>
                <a:schemeClr val="bg1"/>
              </a:buClr>
              <a:buFont typeface="Wingdings" pitchFamily="2" charset="2"/>
              <a:buChar char="Ø"/>
            </a:pPr>
            <a:r>
              <a:rPr lang="zh-CN" altLang="en-US" sz="2400" b="1" dirty="0"/>
              <a:t>容器内加入组件：</a:t>
            </a:r>
            <a:r>
              <a:rPr lang="en-US" altLang="zh-CN" sz="2400" b="1" dirty="0" err="1"/>
              <a:t>componentAdded</a:t>
            </a:r>
            <a:r>
              <a:rPr lang="en-US" altLang="zh-CN" sz="2400" b="1" dirty="0"/>
              <a:t>(</a:t>
            </a:r>
            <a:r>
              <a:rPr lang="en-US" altLang="zh-CN" sz="2400" b="1" dirty="0" err="1"/>
              <a:t>ContainerEvent</a:t>
            </a:r>
            <a:r>
              <a:rPr lang="en-US" altLang="zh-CN" sz="2400" b="1" dirty="0"/>
              <a:t> e)</a:t>
            </a:r>
          </a:p>
          <a:p>
            <a:pPr lvl="1">
              <a:lnSpc>
                <a:spcPct val="120000"/>
              </a:lnSpc>
              <a:buClr>
                <a:schemeClr val="bg1"/>
              </a:buClr>
              <a:buFont typeface="Wingdings" pitchFamily="2" charset="2"/>
              <a:buChar char="Ø"/>
            </a:pPr>
            <a:r>
              <a:rPr lang="zh-CN" altLang="en-US" sz="2400" b="1" dirty="0"/>
              <a:t>从容器中移走组件：</a:t>
            </a:r>
            <a:r>
              <a:rPr lang="en-US" altLang="zh-CN" sz="2400" b="1" dirty="0" err="1"/>
              <a:t>componentRemoved</a:t>
            </a:r>
            <a:r>
              <a:rPr lang="en-US" altLang="zh-CN" sz="2400" b="1" dirty="0"/>
              <a:t>(</a:t>
            </a:r>
            <a:r>
              <a:rPr lang="en-US" altLang="zh-CN" sz="2400" b="1" dirty="0" err="1"/>
              <a:t>ContainerEvent</a:t>
            </a:r>
            <a:r>
              <a:rPr lang="en-US" altLang="zh-CN" sz="2400" b="1" dirty="0"/>
              <a:t> e)</a:t>
            </a:r>
            <a:endParaRPr lang="zh-CN" altLang="en-US" sz="2400" b="1" dirty="0"/>
          </a:p>
          <a:p>
            <a:pPr>
              <a:lnSpc>
                <a:spcPct val="135000"/>
              </a:lnSpc>
            </a:pPr>
            <a:r>
              <a:rPr lang="zh-CN" altLang="en-US" sz="2600" b="1" dirty="0" smtClean="0"/>
              <a:t>接口适配器 ：</a:t>
            </a:r>
            <a:r>
              <a:rPr lang="en-US" altLang="zh-CN" sz="2600" b="1" dirty="0" err="1" smtClean="0">
                <a:solidFill>
                  <a:schemeClr val="tx2"/>
                </a:solidFill>
              </a:rPr>
              <a:t>ContainerAdapter</a:t>
            </a:r>
            <a:endParaRPr lang="en-US" altLang="zh-CN" sz="2600" b="1" dirty="0" smtClean="0">
              <a:solidFill>
                <a:schemeClr val="tx2"/>
              </a:solidFill>
            </a:endParaRPr>
          </a:p>
          <a:p>
            <a:pPr>
              <a:lnSpc>
                <a:spcPct val="135000"/>
              </a:lnSpc>
            </a:pPr>
            <a:r>
              <a:rPr lang="zh-CN" altLang="en-US" sz="2600" b="1" dirty="0" smtClean="0"/>
              <a:t>容器注册该事件方法：</a:t>
            </a:r>
            <a:r>
              <a:rPr lang="en-US" altLang="zh-CN" sz="2600" b="1" dirty="0" err="1" smtClean="0">
                <a:solidFill>
                  <a:schemeClr val="tx2"/>
                </a:solidFill>
              </a:rPr>
              <a:t>addContainerListener</a:t>
            </a:r>
            <a:endParaRPr lang="en-US" altLang="zh-CN" sz="2600" b="1" dirty="0" smtClean="0">
              <a:solidFill>
                <a:schemeClr val="tx2"/>
              </a:solidFill>
            </a:endParaRPr>
          </a:p>
          <a:p>
            <a:pPr marL="342900" lvl="1" indent="-342900">
              <a:lnSpc>
                <a:spcPct val="130000"/>
              </a:lnSpc>
              <a:buClr>
                <a:schemeClr val="accent2"/>
              </a:buClr>
              <a:buSzPct val="80000"/>
              <a:buFont typeface="Wingdings" pitchFamily="2" charset="2"/>
              <a:buChar char="l"/>
            </a:pPr>
            <a:endParaRPr lang="zh-CN" altLang="en-US" b="1" dirty="0">
              <a:solidFill>
                <a:schemeClr val="tx2"/>
              </a:solidFill>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80119"/>
            <a:ext cx="8568952" cy="5445225"/>
          </a:xfrm>
        </p:spPr>
        <p:txBody>
          <a:bodyPr/>
          <a:lstStyle/>
          <a:p>
            <a:pPr>
              <a:buNone/>
            </a:pPr>
            <a:r>
              <a:rPr lang="en-US" altLang="zh-CN" sz="2800" b="1" dirty="0" smtClean="0">
                <a:solidFill>
                  <a:schemeClr val="tx2"/>
                </a:solidFill>
              </a:rPr>
              <a:t>   (5)  </a:t>
            </a:r>
            <a:r>
              <a:rPr lang="en-US" altLang="zh-CN" sz="2800" b="1" dirty="0" err="1" smtClean="0">
                <a:solidFill>
                  <a:schemeClr val="tx2"/>
                </a:solidFill>
              </a:rPr>
              <a:t>FocusEvent</a:t>
            </a:r>
            <a:r>
              <a:rPr lang="zh-CN" altLang="en-US" sz="2800" b="1" dirty="0" smtClean="0">
                <a:solidFill>
                  <a:schemeClr val="tx2"/>
                </a:solidFill>
              </a:rPr>
              <a:t>事件</a:t>
            </a:r>
            <a:r>
              <a:rPr lang="zh-CN" altLang="en-US" sz="2800" dirty="0" smtClean="0">
                <a:solidFill>
                  <a:schemeClr val="tx2"/>
                </a:solidFill>
              </a:rPr>
              <a:t>                         </a:t>
            </a:r>
            <a:r>
              <a:rPr lang="en-US" altLang="zh-CN" sz="2800" b="1" dirty="0" err="1" smtClean="0">
                <a:solidFill>
                  <a:schemeClr val="tx2"/>
                </a:solidFill>
                <a:hlinkClick r:id="rId3" action="ppaction://hlinkfile"/>
              </a:rPr>
              <a:t>FocusEventDemo</a:t>
            </a:r>
            <a:endParaRPr lang="en-US" altLang="zh-CN" sz="2800" b="1" dirty="0" smtClean="0">
              <a:solidFill>
                <a:schemeClr val="tx2"/>
              </a:solidFill>
            </a:endParaRPr>
          </a:p>
          <a:p>
            <a:pPr>
              <a:spcBef>
                <a:spcPts val="0"/>
              </a:spcBef>
              <a:buNone/>
            </a:pPr>
            <a:r>
              <a:rPr lang="zh-CN" altLang="en-US" sz="2800" dirty="0" smtClean="0">
                <a:solidFill>
                  <a:schemeClr val="tx2"/>
                </a:solidFill>
              </a:rPr>
              <a:t>                          </a:t>
            </a:r>
            <a:endParaRPr lang="en-US" altLang="zh-CN" sz="2800" dirty="0" smtClean="0">
              <a:solidFill>
                <a:schemeClr val="tx2"/>
              </a:solidFill>
            </a:endParaRPr>
          </a:p>
          <a:p>
            <a:pPr>
              <a:lnSpc>
                <a:spcPct val="130000"/>
              </a:lnSpc>
            </a:pPr>
            <a:r>
              <a:rPr lang="zh-CN" altLang="en-US" sz="2600" b="1" dirty="0" smtClean="0"/>
              <a:t>触发</a:t>
            </a:r>
            <a:r>
              <a:rPr lang="zh-CN" altLang="en-US" sz="2600" b="1" dirty="0"/>
              <a:t>时机：组件获得焦点、组件失去焦点</a:t>
            </a:r>
          </a:p>
          <a:p>
            <a:pPr>
              <a:lnSpc>
                <a:spcPct val="130000"/>
              </a:lnSpc>
            </a:pPr>
            <a:r>
              <a:rPr lang="zh-CN" altLang="en-US" sz="2600" b="1" dirty="0" smtClean="0"/>
              <a:t>事件监听接口： </a:t>
            </a:r>
            <a:r>
              <a:rPr lang="en-US" altLang="zh-CN" sz="2600" b="1" dirty="0" err="1" smtClean="0">
                <a:solidFill>
                  <a:schemeClr val="tx2"/>
                </a:solidFill>
              </a:rPr>
              <a:t>FocusListener</a:t>
            </a:r>
            <a:endParaRPr lang="en-US" altLang="zh-CN" sz="2600" b="1" dirty="0" smtClean="0">
              <a:solidFill>
                <a:schemeClr val="tx2"/>
              </a:solidFill>
            </a:endParaRPr>
          </a:p>
          <a:p>
            <a:pPr>
              <a:lnSpc>
                <a:spcPct val="130000"/>
              </a:lnSpc>
            </a:pPr>
            <a:r>
              <a:rPr lang="zh-CN" altLang="en-US" sz="2600" b="1" dirty="0" smtClean="0"/>
              <a:t>接口方法：</a:t>
            </a:r>
          </a:p>
          <a:p>
            <a:pPr lvl="1">
              <a:lnSpc>
                <a:spcPct val="130000"/>
              </a:lnSpc>
              <a:buClr>
                <a:schemeClr val="bg1"/>
              </a:buClr>
              <a:buFont typeface="Wingdings" pitchFamily="2" charset="2"/>
              <a:buChar char="Ø"/>
            </a:pPr>
            <a:r>
              <a:rPr lang="zh-CN" altLang="en-US" sz="2400" b="1" dirty="0" smtClean="0"/>
              <a:t>组件获得焦点时调用：</a:t>
            </a:r>
            <a:r>
              <a:rPr lang="en-US" altLang="zh-CN" sz="2400" b="1" dirty="0" err="1" smtClean="0">
                <a:solidFill>
                  <a:schemeClr val="tx2"/>
                </a:solidFill>
              </a:rPr>
              <a:t>focusGained</a:t>
            </a:r>
            <a:r>
              <a:rPr lang="en-US" altLang="zh-CN" sz="2400" b="1" dirty="0" smtClean="0"/>
              <a:t>(</a:t>
            </a:r>
            <a:r>
              <a:rPr lang="en-US" altLang="zh-CN" sz="2400" b="1" dirty="0" err="1" smtClean="0"/>
              <a:t>FocusEvent</a:t>
            </a:r>
            <a:r>
              <a:rPr lang="en-US" altLang="zh-CN" sz="2400" b="1" dirty="0" smtClean="0"/>
              <a:t> e)</a:t>
            </a:r>
            <a:endParaRPr lang="zh-CN" altLang="en-US" sz="2400" b="1" dirty="0" smtClean="0"/>
          </a:p>
          <a:p>
            <a:pPr lvl="1">
              <a:lnSpc>
                <a:spcPct val="130000"/>
              </a:lnSpc>
              <a:buClr>
                <a:schemeClr val="bg1"/>
              </a:buClr>
              <a:buFont typeface="Wingdings" pitchFamily="2" charset="2"/>
              <a:buChar char="Ø"/>
            </a:pPr>
            <a:r>
              <a:rPr lang="zh-CN" altLang="en-US" sz="2400" b="1" dirty="0" smtClean="0"/>
              <a:t>组件失去焦点时调用：</a:t>
            </a:r>
            <a:r>
              <a:rPr lang="en-US" altLang="zh-CN" sz="2400" b="1" dirty="0" err="1" smtClean="0">
                <a:solidFill>
                  <a:schemeClr val="tx2"/>
                </a:solidFill>
              </a:rPr>
              <a:t>focusLost</a:t>
            </a:r>
            <a:r>
              <a:rPr lang="en-US" altLang="zh-CN" sz="2400" b="1" dirty="0" smtClean="0"/>
              <a:t>(</a:t>
            </a:r>
            <a:r>
              <a:rPr lang="en-US" altLang="zh-CN" sz="2400" b="1" dirty="0" err="1" smtClean="0"/>
              <a:t>FocusEvent</a:t>
            </a:r>
            <a:r>
              <a:rPr lang="en-US" altLang="zh-CN" sz="2400" b="1" dirty="0" smtClean="0"/>
              <a:t> e)</a:t>
            </a:r>
            <a:endParaRPr lang="zh-CN" altLang="en-US" sz="2400" b="1" dirty="0" smtClean="0"/>
          </a:p>
          <a:p>
            <a:pPr>
              <a:lnSpc>
                <a:spcPct val="130000"/>
              </a:lnSpc>
            </a:pPr>
            <a:r>
              <a:rPr lang="zh-CN" altLang="en-US" sz="2600" b="1" dirty="0" smtClean="0"/>
              <a:t>接口适配器：</a:t>
            </a:r>
            <a:r>
              <a:rPr lang="en-US" altLang="zh-CN" sz="2600" b="1" dirty="0" err="1" smtClean="0">
                <a:solidFill>
                  <a:schemeClr val="tx2"/>
                </a:solidFill>
              </a:rPr>
              <a:t>FocusAdapter</a:t>
            </a:r>
            <a:endParaRPr lang="en-US" altLang="zh-CN" sz="2600" b="1" dirty="0" smtClean="0">
              <a:solidFill>
                <a:schemeClr val="tx2"/>
              </a:solidFill>
            </a:endParaRPr>
          </a:p>
          <a:p>
            <a:pPr>
              <a:lnSpc>
                <a:spcPct val="130000"/>
              </a:lnSpc>
            </a:pPr>
            <a:r>
              <a:rPr lang="zh-CN" altLang="en-US" sz="2600" b="1" dirty="0" smtClean="0"/>
              <a:t>组件注册该事件方法：</a:t>
            </a:r>
            <a:r>
              <a:rPr lang="en-US" altLang="zh-CN" sz="2600" b="1" dirty="0" err="1" smtClean="0">
                <a:solidFill>
                  <a:schemeClr val="tx2"/>
                </a:solidFill>
              </a:rPr>
              <a:t>addFocusListener</a:t>
            </a:r>
            <a:r>
              <a:rPr lang="en-US" altLang="zh-CN" sz="2600" b="1" dirty="0" smtClean="0"/>
              <a:t> (</a:t>
            </a:r>
            <a:r>
              <a:rPr lang="zh-CN" altLang="en-US" sz="2600" b="1" dirty="0" smtClean="0"/>
              <a:t>监听者）</a:t>
            </a:r>
          </a:p>
          <a:p>
            <a:pPr>
              <a:lnSpc>
                <a:spcPct val="135000"/>
              </a:lnSpc>
            </a:pPr>
            <a:endParaRPr lang="en-US" altLang="zh-CN" sz="2600" b="1" dirty="0" smtClean="0">
              <a:solidFill>
                <a:schemeClr val="tx2"/>
              </a:solidFill>
            </a:endParaRPr>
          </a:p>
          <a:p>
            <a:pPr marL="342900" lvl="1" indent="-342900">
              <a:lnSpc>
                <a:spcPct val="130000"/>
              </a:lnSpc>
              <a:buClr>
                <a:schemeClr val="accent2"/>
              </a:buClr>
              <a:buSzPct val="80000"/>
              <a:buFont typeface="Wingdings" pitchFamily="2" charset="2"/>
              <a:buChar char="l"/>
            </a:pPr>
            <a:endParaRPr lang="zh-CN" altLang="en-US" b="1" dirty="0">
              <a:solidFill>
                <a:schemeClr val="tx2"/>
              </a:solidFill>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80119"/>
            <a:ext cx="8640960" cy="5445225"/>
          </a:xfrm>
        </p:spPr>
        <p:txBody>
          <a:bodyPr/>
          <a:lstStyle/>
          <a:p>
            <a:pPr>
              <a:buNone/>
            </a:pPr>
            <a:r>
              <a:rPr lang="en-US" altLang="zh-CN" sz="2800" b="1" dirty="0" smtClean="0">
                <a:solidFill>
                  <a:schemeClr val="tx2"/>
                </a:solidFill>
              </a:rPr>
              <a:t>   (6) </a:t>
            </a:r>
            <a:r>
              <a:rPr lang="en-US" altLang="zh-CN" sz="2800" b="1" dirty="0" err="1" smtClean="0">
                <a:solidFill>
                  <a:schemeClr val="tx2"/>
                </a:solidFill>
              </a:rPr>
              <a:t>ItemEvent</a:t>
            </a:r>
            <a:r>
              <a:rPr lang="zh-CN" altLang="en-US" sz="2800" b="1" dirty="0" smtClean="0">
                <a:solidFill>
                  <a:schemeClr val="tx2"/>
                </a:solidFill>
              </a:rPr>
              <a:t>事件                                </a:t>
            </a:r>
            <a:r>
              <a:rPr lang="en-US" altLang="zh-CN" sz="2800" b="1" dirty="0" err="1" smtClean="0">
                <a:hlinkClick r:id="rId3" action="ppaction://hlinkfile"/>
              </a:rPr>
              <a:t>ItemEventDemo</a:t>
            </a:r>
            <a:r>
              <a:rPr lang="en-US" altLang="zh-CN" sz="2800" b="1" dirty="0" smtClean="0"/>
              <a:t> </a:t>
            </a:r>
          </a:p>
          <a:p>
            <a:pPr>
              <a:spcBef>
                <a:spcPts val="0"/>
              </a:spcBef>
            </a:pPr>
            <a:endParaRPr lang="en-US" altLang="zh-CN" sz="2800" dirty="0" smtClean="0"/>
          </a:p>
          <a:p>
            <a:pPr>
              <a:lnSpc>
                <a:spcPct val="125000"/>
              </a:lnSpc>
              <a:spcBef>
                <a:spcPct val="25000"/>
              </a:spcBef>
            </a:pPr>
            <a:r>
              <a:rPr lang="zh-CN" altLang="en-US" sz="2600" b="1" dirty="0" smtClean="0"/>
              <a:t>触发时机：改变列表框中的选中项、改变复选框选中状态、改变下拉列表框的选中项</a:t>
            </a:r>
          </a:p>
          <a:p>
            <a:pPr>
              <a:lnSpc>
                <a:spcPct val="125000"/>
              </a:lnSpc>
              <a:spcBef>
                <a:spcPct val="25000"/>
              </a:spcBef>
            </a:pPr>
            <a:r>
              <a:rPr lang="zh-CN" altLang="en-US" sz="2600" b="1" dirty="0" smtClean="0"/>
              <a:t>事件监听接口：</a:t>
            </a:r>
            <a:r>
              <a:rPr lang="en-US" altLang="zh-CN" sz="2600" b="1" dirty="0" err="1" smtClean="0">
                <a:solidFill>
                  <a:schemeClr val="tx2"/>
                </a:solidFill>
              </a:rPr>
              <a:t>ItemListener</a:t>
            </a:r>
            <a:endParaRPr lang="en-US" altLang="zh-CN" sz="2600" b="1" dirty="0" smtClean="0">
              <a:solidFill>
                <a:schemeClr val="tx2"/>
              </a:solidFill>
            </a:endParaRPr>
          </a:p>
          <a:p>
            <a:pPr>
              <a:lnSpc>
                <a:spcPct val="125000"/>
              </a:lnSpc>
              <a:spcBef>
                <a:spcPct val="25000"/>
              </a:spcBef>
            </a:pPr>
            <a:r>
              <a:rPr lang="zh-CN" altLang="en-US" sz="2600" b="1" dirty="0" smtClean="0"/>
              <a:t>接口方法：</a:t>
            </a:r>
            <a:r>
              <a:rPr lang="en-US" altLang="zh-CN" sz="2600" b="1" dirty="0" err="1" smtClean="0">
                <a:solidFill>
                  <a:schemeClr val="tx2"/>
                </a:solidFill>
              </a:rPr>
              <a:t>itemStateChanged</a:t>
            </a:r>
            <a:r>
              <a:rPr lang="en-US" altLang="zh-CN" sz="2600" b="1" dirty="0" smtClean="0"/>
              <a:t>(</a:t>
            </a:r>
            <a:r>
              <a:rPr lang="en-US" altLang="zh-CN" sz="2600" b="1" dirty="0" err="1" smtClean="0"/>
              <a:t>ItemEvent</a:t>
            </a:r>
            <a:r>
              <a:rPr lang="en-US" altLang="zh-CN" sz="2600" b="1" dirty="0" smtClean="0">
                <a:latin typeface="Arial"/>
              </a:rPr>
              <a:t> </a:t>
            </a:r>
            <a:r>
              <a:rPr lang="en-US" altLang="zh-CN" sz="2600" b="1" dirty="0" smtClean="0"/>
              <a:t>e)</a:t>
            </a:r>
          </a:p>
          <a:p>
            <a:pPr>
              <a:lnSpc>
                <a:spcPct val="125000"/>
              </a:lnSpc>
              <a:spcBef>
                <a:spcPct val="25000"/>
              </a:spcBef>
            </a:pPr>
            <a:r>
              <a:rPr lang="zh-CN" altLang="en-US" sz="2600" b="1" dirty="0" smtClean="0"/>
              <a:t>组件注册该事件方法：</a:t>
            </a:r>
            <a:r>
              <a:rPr lang="en-US" altLang="zh-CN" sz="2600" b="1" dirty="0" err="1" smtClean="0">
                <a:solidFill>
                  <a:schemeClr val="tx2"/>
                </a:solidFill>
              </a:rPr>
              <a:t>addItemListener</a:t>
            </a:r>
            <a:r>
              <a:rPr lang="en-US" altLang="zh-CN" sz="2600" b="1" dirty="0" smtClean="0"/>
              <a:t>(</a:t>
            </a:r>
            <a:r>
              <a:rPr lang="zh-CN" altLang="en-US" sz="2600" b="1" dirty="0" smtClean="0"/>
              <a:t>监听者）</a:t>
            </a:r>
            <a:endParaRPr lang="en-US" altLang="zh-CN" sz="2600" b="1" dirty="0" smtClean="0"/>
          </a:p>
          <a:p>
            <a:pPr marL="342900" lvl="1" indent="-342900">
              <a:lnSpc>
                <a:spcPct val="130000"/>
              </a:lnSpc>
              <a:buClr>
                <a:schemeClr val="accent2"/>
              </a:buClr>
              <a:buSzPct val="80000"/>
              <a:buFont typeface="Wingdings" pitchFamily="2" charset="2"/>
              <a:buChar char="l"/>
            </a:pPr>
            <a:endParaRPr lang="zh-CN" altLang="en-US" b="1" dirty="0">
              <a:latin typeface="宋体" pitchFamily="2" charset="-122"/>
              <a:cs typeface="+mn-cs"/>
            </a:endParaRP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52736"/>
            <a:ext cx="8568952" cy="5472608"/>
          </a:xfrm>
        </p:spPr>
        <p:txBody>
          <a:bodyPr/>
          <a:lstStyle/>
          <a:p>
            <a:pPr>
              <a:buNone/>
            </a:pPr>
            <a:r>
              <a:rPr lang="en-US" altLang="zh-CN" sz="2800" b="1" dirty="0" smtClean="0">
                <a:solidFill>
                  <a:schemeClr val="tx2"/>
                </a:solidFill>
              </a:rPr>
              <a:t>    (7) </a:t>
            </a:r>
            <a:r>
              <a:rPr lang="en-US" altLang="zh-CN" sz="2800" b="1" dirty="0" err="1" smtClean="0">
                <a:solidFill>
                  <a:schemeClr val="tx2"/>
                </a:solidFill>
              </a:rPr>
              <a:t>TextEvent</a:t>
            </a:r>
            <a:r>
              <a:rPr lang="zh-CN" altLang="en-US" sz="2800" b="1" dirty="0" smtClean="0">
                <a:solidFill>
                  <a:schemeClr val="tx2"/>
                </a:solidFill>
              </a:rPr>
              <a:t>事件                              </a:t>
            </a:r>
            <a:r>
              <a:rPr lang="en-US" altLang="zh-CN" sz="2800" b="1" dirty="0" err="1" smtClean="0">
                <a:hlinkClick r:id="rId3" action="ppaction://hlinkfile"/>
              </a:rPr>
              <a:t>TextEventDemo</a:t>
            </a:r>
            <a:endParaRPr lang="en-US" altLang="zh-CN" sz="2800" b="1" dirty="0" smtClean="0"/>
          </a:p>
          <a:p>
            <a:pPr>
              <a:spcBef>
                <a:spcPts val="0"/>
              </a:spcBef>
            </a:pPr>
            <a:endParaRPr lang="en-US" altLang="zh-CN" sz="2800" dirty="0" smtClean="0"/>
          </a:p>
          <a:p>
            <a:pPr>
              <a:lnSpc>
                <a:spcPct val="145000"/>
              </a:lnSpc>
            </a:pPr>
            <a:r>
              <a:rPr lang="zh-CN" altLang="en-US" sz="2600" b="1" dirty="0" smtClean="0"/>
              <a:t>触发时机：输入字符到文本框或文本区域</a:t>
            </a:r>
          </a:p>
          <a:p>
            <a:pPr>
              <a:lnSpc>
                <a:spcPct val="145000"/>
              </a:lnSpc>
            </a:pPr>
            <a:r>
              <a:rPr lang="zh-CN" altLang="en-US" sz="2600" b="1" dirty="0" smtClean="0"/>
              <a:t>事件监听接口：</a:t>
            </a:r>
            <a:r>
              <a:rPr lang="en-US" altLang="zh-CN" sz="2600" b="1" dirty="0" err="1" smtClean="0">
                <a:solidFill>
                  <a:schemeClr val="tx2"/>
                </a:solidFill>
              </a:rPr>
              <a:t>TextListener</a:t>
            </a:r>
            <a:endParaRPr lang="en-US" altLang="zh-CN" sz="2600" b="1" dirty="0" smtClean="0">
              <a:solidFill>
                <a:schemeClr val="tx2"/>
              </a:solidFill>
            </a:endParaRPr>
          </a:p>
          <a:p>
            <a:pPr>
              <a:lnSpc>
                <a:spcPct val="145000"/>
              </a:lnSpc>
            </a:pPr>
            <a:r>
              <a:rPr lang="zh-CN" altLang="en-US" sz="2600" b="1" dirty="0" smtClean="0"/>
              <a:t>接口方法：</a:t>
            </a:r>
            <a:r>
              <a:rPr lang="en-US" altLang="zh-CN" sz="2600" b="1" dirty="0" err="1" smtClean="0">
                <a:solidFill>
                  <a:schemeClr val="tx2"/>
                </a:solidFill>
              </a:rPr>
              <a:t>textValueChanged</a:t>
            </a:r>
            <a:r>
              <a:rPr lang="en-US" altLang="zh-CN" sz="2600" b="1" dirty="0" smtClean="0"/>
              <a:t>(</a:t>
            </a:r>
            <a:r>
              <a:rPr lang="en-US" altLang="zh-CN" sz="2600" b="1" dirty="0" err="1" smtClean="0"/>
              <a:t>TextEvent</a:t>
            </a:r>
            <a:r>
              <a:rPr lang="en-US" altLang="zh-CN" sz="2600" b="1" dirty="0" smtClean="0">
                <a:latin typeface="Arial"/>
              </a:rPr>
              <a:t> </a:t>
            </a:r>
            <a:r>
              <a:rPr lang="en-US" altLang="zh-CN" sz="2600" b="1" dirty="0" smtClean="0"/>
              <a:t>e)</a:t>
            </a:r>
          </a:p>
          <a:p>
            <a:pPr>
              <a:lnSpc>
                <a:spcPct val="145000"/>
              </a:lnSpc>
            </a:pPr>
            <a:r>
              <a:rPr lang="zh-CN" altLang="en-US" sz="2600" b="1" dirty="0" smtClean="0"/>
              <a:t>组件注册该事件方法：</a:t>
            </a:r>
            <a:r>
              <a:rPr lang="en-US" altLang="zh-CN" sz="2600" b="1" dirty="0" err="1" smtClean="0">
                <a:solidFill>
                  <a:schemeClr val="tx2"/>
                </a:solidFill>
              </a:rPr>
              <a:t>addTextListener</a:t>
            </a:r>
            <a:r>
              <a:rPr lang="en-US" altLang="zh-CN" sz="2600" b="1" dirty="0" smtClean="0"/>
              <a:t>(</a:t>
            </a:r>
            <a:r>
              <a:rPr lang="zh-CN" altLang="en-US" sz="2600" b="1" dirty="0" smtClean="0"/>
              <a:t>监听者）</a:t>
            </a:r>
            <a:endParaRPr lang="zh-CN" altLang="en-US" sz="2600"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980728"/>
            <a:ext cx="8568952" cy="5661249"/>
          </a:xfrm>
        </p:spPr>
        <p:txBody>
          <a:bodyPr/>
          <a:lstStyle/>
          <a:p>
            <a:pPr algn="just">
              <a:buNone/>
              <a:tabLst>
                <a:tab pos="4003675" algn="l"/>
              </a:tabLst>
            </a:pPr>
            <a:r>
              <a:rPr lang="en-US" altLang="zh-CN" sz="2800" b="1" dirty="0" smtClean="0">
                <a:solidFill>
                  <a:schemeClr val="tx2"/>
                </a:solidFill>
              </a:rPr>
              <a:t>    (8) </a:t>
            </a:r>
            <a:r>
              <a:rPr lang="en-US" altLang="zh-CN" sz="2800" b="1" dirty="0" err="1" smtClean="0">
                <a:solidFill>
                  <a:schemeClr val="tx2"/>
                </a:solidFill>
              </a:rPr>
              <a:t>KeyEvent</a:t>
            </a:r>
            <a:r>
              <a:rPr lang="zh-CN" altLang="en-US" sz="2800" b="1" dirty="0" smtClean="0">
                <a:solidFill>
                  <a:schemeClr val="tx2"/>
                </a:solidFill>
              </a:rPr>
              <a:t>事件</a:t>
            </a:r>
            <a:endParaRPr lang="en-US" altLang="zh-CN" sz="2800" b="1" dirty="0" smtClean="0">
              <a:solidFill>
                <a:schemeClr val="tx2"/>
              </a:solidFill>
            </a:endParaRPr>
          </a:p>
          <a:p>
            <a:pPr algn="just">
              <a:spcBef>
                <a:spcPts val="600"/>
              </a:spcBef>
              <a:buNone/>
              <a:tabLst>
                <a:tab pos="4003675" algn="l"/>
              </a:tabLst>
            </a:pPr>
            <a:endParaRPr lang="zh-CN" altLang="en-US" dirty="0" smtClean="0"/>
          </a:p>
          <a:p>
            <a:pPr algn="just">
              <a:lnSpc>
                <a:spcPct val="130000"/>
              </a:lnSpc>
              <a:tabLst>
                <a:tab pos="4003675" algn="l"/>
              </a:tabLst>
            </a:pPr>
            <a:r>
              <a:rPr lang="zh-CN" altLang="en-US" sz="2600" b="1" dirty="0" smtClean="0"/>
              <a:t>触发时机：点击完键（</a:t>
            </a:r>
            <a:r>
              <a:rPr lang="en-US" altLang="zh-CN" sz="2600" b="1" dirty="0" smtClean="0"/>
              <a:t>KEY-TYPED),</a:t>
            </a:r>
            <a:r>
              <a:rPr lang="zh-CN" altLang="en-US" sz="2600" b="1" dirty="0" smtClean="0"/>
              <a:t>按下键  </a:t>
            </a:r>
            <a:r>
              <a:rPr lang="en-US" altLang="zh-CN" sz="2600" b="1" dirty="0" smtClean="0"/>
              <a:t>(KEY-PRESSED),</a:t>
            </a:r>
            <a:r>
              <a:rPr lang="zh-CN" altLang="en-US" sz="2600" b="1" dirty="0" smtClean="0"/>
              <a:t>释放键  </a:t>
            </a:r>
            <a:r>
              <a:rPr lang="en-US" altLang="zh-CN" sz="2600" b="1" dirty="0" smtClean="0"/>
              <a:t>(KEY-RELEASE)</a:t>
            </a:r>
          </a:p>
          <a:p>
            <a:pPr algn="just">
              <a:lnSpc>
                <a:spcPct val="130000"/>
              </a:lnSpc>
              <a:tabLst>
                <a:tab pos="4003675" algn="l"/>
              </a:tabLst>
            </a:pPr>
            <a:r>
              <a:rPr lang="zh-CN" altLang="en-US" sz="2600" b="1" dirty="0" smtClean="0"/>
              <a:t>事件监听接口：</a:t>
            </a:r>
            <a:r>
              <a:rPr lang="en-US" altLang="zh-CN" sz="2600" b="1" dirty="0" err="1" smtClean="0">
                <a:solidFill>
                  <a:schemeClr val="tx2"/>
                </a:solidFill>
              </a:rPr>
              <a:t>KeyListener</a:t>
            </a:r>
            <a:endParaRPr lang="en-US" altLang="zh-CN" sz="2600" b="1" dirty="0" smtClean="0">
              <a:solidFill>
                <a:schemeClr val="tx2"/>
              </a:solidFill>
            </a:endParaRPr>
          </a:p>
          <a:p>
            <a:pPr algn="just">
              <a:lnSpc>
                <a:spcPct val="130000"/>
              </a:lnSpc>
              <a:tabLst>
                <a:tab pos="4003675" algn="l"/>
              </a:tabLst>
            </a:pPr>
            <a:r>
              <a:rPr lang="zh-CN" altLang="en-US" sz="2600" b="1" dirty="0" smtClean="0"/>
              <a:t>接口方法：</a:t>
            </a:r>
          </a:p>
          <a:p>
            <a:pPr lvl="1" algn="just">
              <a:lnSpc>
                <a:spcPct val="130000"/>
              </a:lnSpc>
              <a:buClr>
                <a:schemeClr val="bg1"/>
              </a:buClr>
              <a:buFont typeface="Wingdings" pitchFamily="2" charset="2"/>
              <a:buChar char="Ø"/>
              <a:tabLst>
                <a:tab pos="4003675" algn="l"/>
              </a:tabLst>
            </a:pPr>
            <a:r>
              <a:rPr lang="zh-CN" altLang="en-US" sz="2600" b="1" dirty="0" smtClean="0"/>
              <a:t>键被按下时调用：</a:t>
            </a:r>
            <a:r>
              <a:rPr lang="en-US" altLang="zh-CN" sz="2600" b="1" dirty="0" err="1" smtClean="0">
                <a:solidFill>
                  <a:schemeClr val="tx2"/>
                </a:solidFill>
              </a:rPr>
              <a:t>keyPressed</a:t>
            </a:r>
            <a:r>
              <a:rPr lang="en-US" altLang="zh-CN" sz="2600" b="1" dirty="0" smtClean="0"/>
              <a:t>(</a:t>
            </a:r>
            <a:r>
              <a:rPr lang="en-US" altLang="zh-CN" sz="2600" b="1" dirty="0" err="1" smtClean="0"/>
              <a:t>KeyEvent</a:t>
            </a:r>
            <a:r>
              <a:rPr lang="en-US" altLang="zh-CN" sz="2600" b="1" dirty="0" smtClean="0"/>
              <a:t> e)	</a:t>
            </a:r>
            <a:endParaRPr lang="zh-CN" altLang="en-US" sz="2600" b="1" dirty="0" smtClean="0"/>
          </a:p>
          <a:p>
            <a:pPr lvl="1" algn="just">
              <a:lnSpc>
                <a:spcPct val="130000"/>
              </a:lnSpc>
              <a:buClr>
                <a:schemeClr val="bg1"/>
              </a:buClr>
              <a:buFont typeface="Wingdings" pitchFamily="2" charset="2"/>
              <a:buChar char="Ø"/>
              <a:tabLst>
                <a:tab pos="4003675" algn="l"/>
              </a:tabLst>
            </a:pPr>
            <a:r>
              <a:rPr lang="zh-CN" altLang="en-US" sz="2600" b="1" dirty="0" smtClean="0"/>
              <a:t>键被释放时调用：</a:t>
            </a:r>
            <a:r>
              <a:rPr lang="en-US" altLang="zh-CN" sz="2600" b="1" dirty="0" err="1" smtClean="0">
                <a:solidFill>
                  <a:schemeClr val="tx2"/>
                </a:solidFill>
              </a:rPr>
              <a:t>keyReleased</a:t>
            </a:r>
            <a:r>
              <a:rPr lang="en-US" altLang="zh-CN" sz="2600" b="1" dirty="0" smtClean="0"/>
              <a:t>(</a:t>
            </a:r>
            <a:r>
              <a:rPr lang="en-US" altLang="zh-CN" sz="2600" b="1" dirty="0" err="1" smtClean="0"/>
              <a:t>KeyEvent</a:t>
            </a:r>
            <a:r>
              <a:rPr lang="en-US" altLang="zh-CN" sz="2600" b="1" dirty="0" smtClean="0"/>
              <a:t> e)	</a:t>
            </a:r>
            <a:endParaRPr lang="zh-CN" altLang="en-US" sz="2600" b="1" dirty="0" smtClean="0"/>
          </a:p>
          <a:p>
            <a:pPr lvl="1" algn="just">
              <a:lnSpc>
                <a:spcPct val="130000"/>
              </a:lnSpc>
              <a:buClr>
                <a:schemeClr val="bg1"/>
              </a:buClr>
              <a:buFont typeface="Wingdings" pitchFamily="2" charset="2"/>
              <a:buChar char="Ø"/>
              <a:tabLst>
                <a:tab pos="4003675" algn="l"/>
              </a:tabLst>
            </a:pPr>
            <a:r>
              <a:rPr lang="zh-CN" altLang="en-US" sz="2600" b="1" dirty="0" smtClean="0"/>
              <a:t>键被击完生成字符时调用：</a:t>
            </a:r>
            <a:r>
              <a:rPr lang="en-US" altLang="zh-CN" sz="2600" b="1" dirty="0" err="1" smtClean="0">
                <a:solidFill>
                  <a:schemeClr val="tx2"/>
                </a:solidFill>
              </a:rPr>
              <a:t>keyTyped</a:t>
            </a:r>
            <a:r>
              <a:rPr lang="en-US" altLang="zh-CN" sz="2600" b="1" dirty="0" smtClean="0"/>
              <a:t>(</a:t>
            </a:r>
            <a:r>
              <a:rPr lang="en-US" altLang="zh-CN" sz="2600" b="1" dirty="0" err="1" smtClean="0"/>
              <a:t>KeyEvent</a:t>
            </a:r>
            <a:r>
              <a:rPr lang="en-US" altLang="zh-CN" sz="2600" b="1" dirty="0" smtClean="0"/>
              <a:t> e)</a:t>
            </a:r>
            <a:r>
              <a:rPr lang="en-US" altLang="zh-CN" b="1" dirty="0" smtClean="0"/>
              <a:t>	</a:t>
            </a: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251520" y="1008111"/>
            <a:ext cx="8712968" cy="5661249"/>
          </a:xfrm>
        </p:spPr>
        <p:txBody>
          <a:bodyPr/>
          <a:lstStyle/>
          <a:p>
            <a:pPr>
              <a:buNone/>
              <a:tabLst>
                <a:tab pos="4003675" algn="l"/>
              </a:tabLst>
            </a:pPr>
            <a:r>
              <a:rPr lang="en-US" altLang="zh-CN" sz="2800" b="1" dirty="0" smtClean="0">
                <a:solidFill>
                  <a:schemeClr val="tx2"/>
                </a:solidFill>
              </a:rPr>
              <a:t>    (8) </a:t>
            </a:r>
            <a:r>
              <a:rPr lang="en-US" altLang="zh-CN" sz="2800" b="1" dirty="0" err="1" smtClean="0">
                <a:solidFill>
                  <a:schemeClr val="tx2"/>
                </a:solidFill>
              </a:rPr>
              <a:t>KeyEvent</a:t>
            </a:r>
            <a:r>
              <a:rPr lang="zh-CN" altLang="en-US" sz="2800" b="1" dirty="0" smtClean="0">
                <a:solidFill>
                  <a:schemeClr val="tx2"/>
                </a:solidFill>
              </a:rPr>
              <a:t>事件</a:t>
            </a:r>
            <a:endParaRPr lang="en-US" altLang="zh-CN" sz="2800" b="1" dirty="0" smtClean="0">
              <a:solidFill>
                <a:schemeClr val="tx2"/>
              </a:solidFill>
            </a:endParaRPr>
          </a:p>
          <a:p>
            <a:pPr>
              <a:spcBef>
                <a:spcPts val="0"/>
              </a:spcBef>
              <a:buNone/>
              <a:tabLst>
                <a:tab pos="4003675" algn="l"/>
              </a:tabLst>
            </a:pPr>
            <a:endParaRPr lang="zh-CN" altLang="en-US" dirty="0" smtClean="0"/>
          </a:p>
          <a:p>
            <a:pPr>
              <a:lnSpc>
                <a:spcPct val="145000"/>
              </a:lnSpc>
              <a:spcBef>
                <a:spcPct val="30000"/>
              </a:spcBef>
              <a:tabLst>
                <a:tab pos="4003675" algn="l"/>
              </a:tabLst>
            </a:pPr>
            <a:r>
              <a:rPr lang="en-US" altLang="zh-CN" sz="2600" b="1" dirty="0" err="1" smtClean="0"/>
              <a:t>KeyEvent</a:t>
            </a:r>
            <a:r>
              <a:rPr lang="zh-CN" altLang="en-US" sz="2600" b="1" dirty="0" smtClean="0"/>
              <a:t>的方法：</a:t>
            </a:r>
          </a:p>
          <a:p>
            <a:pPr lvl="1">
              <a:lnSpc>
                <a:spcPct val="145000"/>
              </a:lnSpc>
              <a:spcBef>
                <a:spcPct val="30000"/>
              </a:spcBef>
              <a:buClr>
                <a:schemeClr val="bg1"/>
              </a:buClr>
              <a:buFont typeface="Wingdings" pitchFamily="2" charset="2"/>
              <a:buChar char="Ø"/>
              <a:tabLst>
                <a:tab pos="4003675" algn="l"/>
              </a:tabLst>
            </a:pPr>
            <a:r>
              <a:rPr lang="zh-CN" altLang="en-US" sz="2400" b="1" dirty="0" smtClean="0"/>
              <a:t>返回键盘输入的字符：</a:t>
            </a:r>
            <a:r>
              <a:rPr lang="en-US" altLang="zh-CN" sz="2400" b="1" dirty="0" smtClean="0">
                <a:solidFill>
                  <a:schemeClr val="tx2"/>
                </a:solidFill>
              </a:rPr>
              <a:t>char </a:t>
            </a:r>
            <a:r>
              <a:rPr lang="en-US" altLang="zh-CN" sz="2400" b="1" dirty="0" err="1" smtClean="0">
                <a:solidFill>
                  <a:schemeClr val="tx2"/>
                </a:solidFill>
              </a:rPr>
              <a:t>getKeyChar</a:t>
            </a:r>
            <a:r>
              <a:rPr lang="en-US" altLang="zh-CN" sz="2400" b="1" dirty="0" smtClean="0">
                <a:solidFill>
                  <a:schemeClr val="tx2"/>
                </a:solidFill>
              </a:rPr>
              <a:t>()</a:t>
            </a:r>
            <a:r>
              <a:rPr lang="zh-CN" altLang="en-US" sz="2400" b="1" dirty="0" smtClean="0">
                <a:solidFill>
                  <a:schemeClr val="tx2"/>
                </a:solidFill>
              </a:rPr>
              <a:t>	</a:t>
            </a:r>
          </a:p>
          <a:p>
            <a:pPr lvl="1">
              <a:lnSpc>
                <a:spcPct val="145000"/>
              </a:lnSpc>
              <a:spcBef>
                <a:spcPct val="30000"/>
              </a:spcBef>
              <a:buClr>
                <a:schemeClr val="bg1"/>
              </a:buClr>
              <a:buFont typeface="Wingdings" pitchFamily="2" charset="2"/>
              <a:buChar char="Ø"/>
              <a:tabLst>
                <a:tab pos="4003675" algn="l"/>
              </a:tabLst>
            </a:pPr>
            <a:r>
              <a:rPr lang="zh-CN" altLang="en-US" sz="2400" b="1" dirty="0" smtClean="0"/>
              <a:t>返回键盘码：</a:t>
            </a:r>
            <a:r>
              <a:rPr lang="en-US" altLang="zh-CN" sz="2400" b="1" dirty="0" err="1" smtClean="0"/>
              <a:t>int</a:t>
            </a:r>
            <a:r>
              <a:rPr lang="en-US" altLang="zh-CN" sz="2400" b="1" dirty="0" smtClean="0"/>
              <a:t>   </a:t>
            </a:r>
            <a:r>
              <a:rPr lang="en-US" altLang="zh-CN" sz="2400" b="1" dirty="0" err="1" smtClean="0">
                <a:solidFill>
                  <a:schemeClr val="tx2"/>
                </a:solidFill>
              </a:rPr>
              <a:t>getKeyCode</a:t>
            </a:r>
            <a:r>
              <a:rPr lang="en-US" altLang="zh-CN" sz="2400" b="1" dirty="0" smtClean="0">
                <a:solidFill>
                  <a:schemeClr val="tx2"/>
                </a:solidFill>
              </a:rPr>
              <a:t>()</a:t>
            </a:r>
            <a:r>
              <a:rPr lang="en-US" altLang="zh-CN" sz="2400" b="1" dirty="0" smtClean="0"/>
              <a:t>	</a:t>
            </a:r>
            <a:endParaRPr lang="zh-CN" altLang="en-US" sz="2400" b="1" dirty="0" smtClean="0"/>
          </a:p>
          <a:p>
            <a:pPr>
              <a:lnSpc>
                <a:spcPct val="145000"/>
              </a:lnSpc>
              <a:spcBef>
                <a:spcPct val="30000"/>
              </a:spcBef>
              <a:tabLst>
                <a:tab pos="4003675" algn="l"/>
              </a:tabLst>
            </a:pPr>
            <a:r>
              <a:rPr lang="zh-CN" altLang="en-US" sz="2600" b="1" dirty="0" smtClean="0"/>
              <a:t>事件监听适配器（抽象类）：</a:t>
            </a:r>
            <a:r>
              <a:rPr lang="en-US" altLang="zh-CN" sz="2600" b="1" dirty="0" err="1" smtClean="0">
                <a:solidFill>
                  <a:schemeClr val="tx2"/>
                </a:solidFill>
              </a:rPr>
              <a:t>KeyAdapter</a:t>
            </a:r>
            <a:endParaRPr lang="en-US" altLang="zh-CN" sz="2600" b="1" dirty="0" smtClean="0">
              <a:solidFill>
                <a:schemeClr val="tx2"/>
              </a:solidFill>
            </a:endParaRPr>
          </a:p>
          <a:p>
            <a:pPr>
              <a:lnSpc>
                <a:spcPct val="145000"/>
              </a:lnSpc>
              <a:spcBef>
                <a:spcPct val="30000"/>
              </a:spcBef>
              <a:tabLst>
                <a:tab pos="4003675" algn="l"/>
              </a:tabLst>
            </a:pPr>
            <a:r>
              <a:rPr lang="zh-CN" altLang="en-US" sz="2600" b="1" dirty="0" smtClean="0"/>
              <a:t>组件注册该事件方法：</a:t>
            </a:r>
            <a:r>
              <a:rPr lang="en-US" altLang="zh-CN" sz="2600" b="1" dirty="0" err="1" smtClean="0">
                <a:solidFill>
                  <a:schemeClr val="tx2"/>
                </a:solidFill>
              </a:rPr>
              <a:t>addKeyListener</a:t>
            </a:r>
            <a:r>
              <a:rPr lang="en-US" altLang="zh-CN" sz="2600" b="1" dirty="0" smtClean="0">
                <a:solidFill>
                  <a:schemeClr val="tx2"/>
                </a:solidFill>
              </a:rPr>
              <a:t>(</a:t>
            </a:r>
            <a:r>
              <a:rPr lang="zh-CN" altLang="en-US" sz="2600" b="1" dirty="0" smtClean="0">
                <a:solidFill>
                  <a:schemeClr val="tx2"/>
                </a:solidFill>
              </a:rPr>
              <a:t>监听者）</a:t>
            </a:r>
          </a:p>
          <a:p>
            <a:pPr lvl="1">
              <a:lnSpc>
                <a:spcPct val="130000"/>
              </a:lnSpc>
              <a:buNone/>
              <a:tabLst>
                <a:tab pos="4003675" algn="l"/>
              </a:tabLst>
            </a:pP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72008" y="1008111"/>
            <a:ext cx="8964488" cy="5373217"/>
          </a:xfrm>
        </p:spPr>
        <p:txBody>
          <a:bodyPr/>
          <a:lstStyle/>
          <a:p>
            <a:pPr>
              <a:buNone/>
            </a:pPr>
            <a:r>
              <a:rPr lang="en-US" altLang="zh-CN" sz="2800" b="1" dirty="0" smtClean="0">
                <a:solidFill>
                  <a:schemeClr val="tx2"/>
                </a:solidFill>
              </a:rPr>
              <a:t>    (9)  </a:t>
            </a:r>
            <a:r>
              <a:rPr lang="en-US" altLang="zh-CN" sz="2800" b="1" dirty="0" err="1" smtClean="0">
                <a:solidFill>
                  <a:schemeClr val="tx2"/>
                </a:solidFill>
              </a:rPr>
              <a:t>WindowEvent</a:t>
            </a:r>
            <a:r>
              <a:rPr lang="zh-CN" altLang="en-US" sz="2800" b="1" dirty="0" smtClean="0">
                <a:solidFill>
                  <a:schemeClr val="tx2"/>
                </a:solidFill>
              </a:rPr>
              <a:t>事件</a:t>
            </a:r>
          </a:p>
          <a:p>
            <a:pPr>
              <a:lnSpc>
                <a:spcPct val="145000"/>
              </a:lnSpc>
              <a:spcBef>
                <a:spcPct val="30000"/>
              </a:spcBef>
              <a:tabLst>
                <a:tab pos="4003675" algn="l"/>
              </a:tabLst>
            </a:pPr>
            <a:r>
              <a:rPr lang="zh-CN" altLang="en-US" sz="2600" b="1" dirty="0" smtClean="0"/>
              <a:t>触发</a:t>
            </a:r>
            <a:r>
              <a:rPr lang="zh-CN" altLang="en-US" sz="2600" b="1" dirty="0"/>
              <a:t>时机：有关窗口操作引发的事件</a:t>
            </a:r>
          </a:p>
          <a:p>
            <a:pPr>
              <a:lnSpc>
                <a:spcPct val="145000"/>
              </a:lnSpc>
              <a:spcBef>
                <a:spcPct val="30000"/>
              </a:spcBef>
              <a:tabLst>
                <a:tab pos="4003675" algn="l"/>
              </a:tabLst>
            </a:pPr>
            <a:r>
              <a:rPr lang="zh-CN" altLang="en-US" sz="2600" b="1" dirty="0" smtClean="0"/>
              <a:t>事件</a:t>
            </a:r>
            <a:r>
              <a:rPr lang="zh-CN" altLang="en-US" sz="2600" b="1" dirty="0"/>
              <a:t>监听：</a:t>
            </a:r>
            <a:r>
              <a:rPr lang="en-US" altLang="zh-CN" sz="2600" b="1" dirty="0" err="1">
                <a:solidFill>
                  <a:srgbClr val="FFC000"/>
                </a:solidFill>
              </a:rPr>
              <a:t>WindowListener</a:t>
            </a:r>
            <a:endParaRPr lang="en-US" altLang="zh-CN" sz="2600" b="1" dirty="0">
              <a:solidFill>
                <a:srgbClr val="FFC000"/>
              </a:solidFill>
            </a:endParaRPr>
          </a:p>
          <a:p>
            <a:pPr>
              <a:lnSpc>
                <a:spcPct val="145000"/>
              </a:lnSpc>
              <a:spcBef>
                <a:spcPct val="30000"/>
              </a:spcBef>
              <a:tabLst>
                <a:tab pos="4003675" algn="l"/>
              </a:tabLst>
            </a:pPr>
            <a:r>
              <a:rPr lang="zh-CN" altLang="en-US" sz="2600" b="1" dirty="0"/>
              <a:t> </a:t>
            </a:r>
            <a:r>
              <a:rPr lang="zh-CN" altLang="en-US" sz="2600" b="1" dirty="0" smtClean="0"/>
              <a:t>接口</a:t>
            </a:r>
            <a:r>
              <a:rPr lang="zh-CN" altLang="en-US" sz="2600" b="1" dirty="0"/>
              <a:t>方法：</a:t>
            </a:r>
          </a:p>
          <a:p>
            <a:pPr lvl="1">
              <a:spcBef>
                <a:spcPts val="1200"/>
              </a:spcBef>
              <a:buClr>
                <a:schemeClr val="bg1"/>
              </a:buClr>
              <a:buFont typeface="Wingdings" pitchFamily="2" charset="2"/>
              <a:buChar char="Ø"/>
            </a:pPr>
            <a:r>
              <a:rPr lang="en-US" altLang="zh-CN" sz="2400" b="1" dirty="0" err="1" smtClean="0">
                <a:solidFill>
                  <a:schemeClr val="tx2"/>
                </a:solidFill>
              </a:rPr>
              <a:t>windowActivated</a:t>
            </a:r>
            <a:r>
              <a:rPr lang="en-US" altLang="zh-CN" sz="2400" b="1" dirty="0" smtClean="0"/>
              <a:t>(</a:t>
            </a:r>
            <a:r>
              <a:rPr lang="en-US" altLang="zh-CN" sz="2400" b="1" dirty="0" err="1" smtClean="0"/>
              <a:t>WindowEvent</a:t>
            </a:r>
            <a:r>
              <a:rPr lang="en-US" altLang="zh-CN" sz="2400" b="1" dirty="0" smtClean="0"/>
              <a:t> e)     </a:t>
            </a:r>
            <a:r>
              <a:rPr lang="zh-CN" altLang="en-US" sz="2400" b="1" dirty="0" smtClean="0"/>
              <a:t>激活窗口</a:t>
            </a:r>
          </a:p>
          <a:p>
            <a:pPr lvl="1">
              <a:spcBef>
                <a:spcPts val="1200"/>
              </a:spcBef>
              <a:buClr>
                <a:schemeClr val="bg1"/>
              </a:buClr>
              <a:buFont typeface="Wingdings" pitchFamily="2" charset="2"/>
              <a:buChar char="Ø"/>
            </a:pPr>
            <a:r>
              <a:rPr lang="en-US" altLang="zh-CN" sz="2400" b="1" dirty="0" err="1" smtClean="0">
                <a:solidFill>
                  <a:schemeClr val="tx2"/>
                </a:solidFill>
              </a:rPr>
              <a:t>windowClosed</a:t>
            </a:r>
            <a:r>
              <a:rPr lang="en-US" altLang="zh-CN" sz="2400" b="1" dirty="0" smtClean="0"/>
              <a:t>(</a:t>
            </a:r>
            <a:r>
              <a:rPr lang="en-US" altLang="zh-CN" sz="2400" b="1" dirty="0" err="1" smtClean="0"/>
              <a:t>WindowEvent</a:t>
            </a:r>
            <a:r>
              <a:rPr lang="en-US" altLang="zh-CN" sz="2400" b="1" dirty="0" smtClean="0"/>
              <a:t> e)    </a:t>
            </a:r>
            <a:r>
              <a:rPr lang="zh-CN" altLang="en-US" sz="2400" b="1" dirty="0" smtClean="0"/>
              <a:t>调用</a:t>
            </a:r>
            <a:r>
              <a:rPr lang="en-US" altLang="zh-CN" sz="2400" b="1" dirty="0" smtClean="0"/>
              <a:t>dispose</a:t>
            </a:r>
            <a:r>
              <a:rPr lang="zh-CN" altLang="en-US" sz="2400" b="1" dirty="0" smtClean="0"/>
              <a:t>方法关闭窗口</a:t>
            </a:r>
          </a:p>
          <a:p>
            <a:pPr lvl="1">
              <a:spcBef>
                <a:spcPts val="1200"/>
              </a:spcBef>
              <a:buClr>
                <a:schemeClr val="bg1"/>
              </a:buClr>
              <a:buFont typeface="Wingdings" pitchFamily="2" charset="2"/>
              <a:buChar char="Ø"/>
            </a:pPr>
            <a:r>
              <a:rPr lang="en-US" altLang="zh-CN" sz="2400" b="1" dirty="0" err="1" smtClean="0">
                <a:solidFill>
                  <a:schemeClr val="tx2"/>
                </a:solidFill>
              </a:rPr>
              <a:t>windowClosing</a:t>
            </a:r>
            <a:r>
              <a:rPr lang="en-US" altLang="zh-CN" sz="2400" b="1" dirty="0" smtClean="0"/>
              <a:t>(</a:t>
            </a:r>
            <a:r>
              <a:rPr lang="en-US" altLang="zh-CN" sz="2400" b="1" dirty="0" err="1" smtClean="0"/>
              <a:t>WindowEvent</a:t>
            </a:r>
            <a:r>
              <a:rPr lang="en-US" altLang="zh-CN" sz="2400" b="1" dirty="0" smtClean="0"/>
              <a:t> e)   </a:t>
            </a:r>
            <a:r>
              <a:rPr lang="zh-CN" altLang="en-US" sz="2400" b="1" dirty="0" smtClean="0"/>
              <a:t>调用窗口关闭框关闭窗口</a:t>
            </a:r>
          </a:p>
          <a:p>
            <a:pPr lvl="1">
              <a:spcBef>
                <a:spcPts val="1200"/>
              </a:spcBef>
              <a:buClr>
                <a:schemeClr val="bg1"/>
              </a:buClr>
              <a:buFont typeface="Wingdings" pitchFamily="2" charset="2"/>
              <a:buChar char="Ø"/>
            </a:pPr>
            <a:r>
              <a:rPr lang="en-US" altLang="zh-CN" sz="2400" b="1" dirty="0" err="1" smtClean="0">
                <a:solidFill>
                  <a:schemeClr val="tx2"/>
                </a:solidFill>
              </a:rPr>
              <a:t>windowDeactivated</a:t>
            </a:r>
            <a:r>
              <a:rPr lang="en-US" altLang="zh-CN" sz="2400" b="1" dirty="0" smtClean="0"/>
              <a:t>(</a:t>
            </a:r>
            <a:r>
              <a:rPr lang="en-US" altLang="zh-CN" sz="2400" b="1" dirty="0" err="1" smtClean="0"/>
              <a:t>WindowEvent</a:t>
            </a:r>
            <a:r>
              <a:rPr lang="en-US" altLang="zh-CN" sz="2400" b="1" dirty="0" smtClean="0"/>
              <a:t> e) </a:t>
            </a:r>
            <a:r>
              <a:rPr lang="zh-CN" altLang="en-US" sz="2400" b="1" dirty="0" smtClean="0"/>
              <a:t>本窗口成为非活动窗口</a:t>
            </a:r>
          </a:p>
          <a:p>
            <a:pPr lvl="1">
              <a:buFont typeface="Wingdings" pitchFamily="2" charset="2"/>
              <a:buNone/>
            </a:pPr>
            <a:endParaRPr lang="en-US" altLang="zh-CN" sz="2800" b="1" dirty="0" smtClean="0">
              <a:solidFill>
                <a:srgbClr val="00FF00"/>
              </a:solidFill>
            </a:endParaRPr>
          </a:p>
          <a:p>
            <a:pPr lvl="1">
              <a:lnSpc>
                <a:spcPct val="130000"/>
              </a:lnSpc>
              <a:buNone/>
              <a:tabLst>
                <a:tab pos="4003675" algn="l"/>
              </a:tabLst>
            </a:pP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80728"/>
            <a:ext cx="8784976" cy="5661249"/>
          </a:xfrm>
        </p:spPr>
        <p:txBody>
          <a:bodyPr/>
          <a:lstStyle/>
          <a:p>
            <a:pPr>
              <a:buNone/>
            </a:pPr>
            <a:r>
              <a:rPr lang="en-US" altLang="zh-CN" sz="2800" b="1" dirty="0" smtClean="0">
                <a:solidFill>
                  <a:schemeClr val="tx2"/>
                </a:solidFill>
              </a:rPr>
              <a:t>     (9)  </a:t>
            </a:r>
            <a:r>
              <a:rPr lang="en-US" altLang="zh-CN" sz="2800" b="1" dirty="0" err="1" smtClean="0">
                <a:solidFill>
                  <a:schemeClr val="tx2"/>
                </a:solidFill>
              </a:rPr>
              <a:t>WindowEvent</a:t>
            </a:r>
            <a:r>
              <a:rPr lang="zh-CN" altLang="en-US" sz="2800" b="1" dirty="0" smtClean="0">
                <a:solidFill>
                  <a:schemeClr val="tx2"/>
                </a:solidFill>
              </a:rPr>
              <a:t>事件</a:t>
            </a:r>
          </a:p>
          <a:p>
            <a:pPr>
              <a:lnSpc>
                <a:spcPct val="145000"/>
              </a:lnSpc>
              <a:spcBef>
                <a:spcPct val="30000"/>
              </a:spcBef>
              <a:tabLst>
                <a:tab pos="4003675" algn="l"/>
              </a:tabLst>
            </a:pPr>
            <a:r>
              <a:rPr lang="zh-CN" altLang="en-US" sz="2800" b="1" dirty="0" smtClean="0"/>
              <a:t> </a:t>
            </a:r>
            <a:r>
              <a:rPr lang="zh-CN" altLang="en-US" sz="2600" b="1" dirty="0" smtClean="0"/>
              <a:t>接口</a:t>
            </a:r>
            <a:r>
              <a:rPr lang="zh-CN" altLang="en-US" sz="2600" b="1" dirty="0"/>
              <a:t>方法：</a:t>
            </a:r>
          </a:p>
          <a:p>
            <a:pPr lvl="1">
              <a:buClr>
                <a:schemeClr val="bg1"/>
              </a:buClr>
              <a:buFont typeface="Wingdings" pitchFamily="2" charset="2"/>
              <a:buChar char="Ø"/>
            </a:pPr>
            <a:r>
              <a:rPr lang="en-US" altLang="zh-CN" sz="2600" b="1" dirty="0" err="1" smtClean="0">
                <a:solidFill>
                  <a:schemeClr val="tx2"/>
                </a:solidFill>
              </a:rPr>
              <a:t>windowDeiconified</a:t>
            </a:r>
            <a:r>
              <a:rPr lang="en-US" altLang="zh-CN" sz="2600" b="1" dirty="0" smtClean="0"/>
              <a:t>(</a:t>
            </a:r>
            <a:r>
              <a:rPr lang="en-US" altLang="zh-CN" sz="2600" b="1" dirty="0" err="1" smtClean="0"/>
              <a:t>WindowEvent</a:t>
            </a:r>
            <a:r>
              <a:rPr lang="en-US" altLang="zh-CN" sz="2600" b="1" dirty="0" smtClean="0"/>
              <a:t> e)   </a:t>
            </a:r>
            <a:r>
              <a:rPr lang="zh-CN" altLang="en-US" sz="2600" b="1" dirty="0" smtClean="0"/>
              <a:t>从最小化恢复为普通窗口</a:t>
            </a:r>
          </a:p>
          <a:p>
            <a:pPr lvl="1">
              <a:buClr>
                <a:schemeClr val="bg1"/>
              </a:buClr>
              <a:buFont typeface="Wingdings" pitchFamily="2" charset="2"/>
              <a:buChar char="Ø"/>
            </a:pPr>
            <a:r>
              <a:rPr lang="en-US" altLang="zh-CN" sz="2600" b="1" dirty="0" err="1" smtClean="0">
                <a:solidFill>
                  <a:schemeClr val="tx2"/>
                </a:solidFill>
              </a:rPr>
              <a:t>windowIconified</a:t>
            </a:r>
            <a:r>
              <a:rPr lang="en-US" altLang="zh-CN" sz="2600" b="1" dirty="0" smtClean="0"/>
              <a:t>(</a:t>
            </a:r>
            <a:r>
              <a:rPr lang="en-US" altLang="zh-CN" sz="2600" b="1" dirty="0" err="1" smtClean="0"/>
              <a:t>WindowEvent</a:t>
            </a:r>
            <a:r>
              <a:rPr lang="en-US" altLang="zh-CN" sz="2600" b="1" dirty="0" smtClean="0"/>
              <a:t> e)     </a:t>
            </a:r>
            <a:r>
              <a:rPr lang="zh-CN" altLang="en-US" sz="2600" b="1" dirty="0" smtClean="0"/>
              <a:t>窗口变为最小化图标</a:t>
            </a:r>
          </a:p>
          <a:p>
            <a:pPr lvl="1">
              <a:buClr>
                <a:schemeClr val="bg1"/>
              </a:buClr>
              <a:buFont typeface="Wingdings" pitchFamily="2" charset="2"/>
              <a:buChar char="Ø"/>
            </a:pPr>
            <a:r>
              <a:rPr lang="en-US" altLang="zh-CN" sz="2600" b="1" dirty="0" err="1" smtClean="0">
                <a:solidFill>
                  <a:schemeClr val="tx2"/>
                </a:solidFill>
              </a:rPr>
              <a:t>windowOpened</a:t>
            </a:r>
            <a:r>
              <a:rPr lang="en-US" altLang="zh-CN" sz="2600" b="1" dirty="0" smtClean="0"/>
              <a:t>(</a:t>
            </a:r>
            <a:r>
              <a:rPr lang="en-US" altLang="zh-CN" sz="2600" b="1" dirty="0" err="1" smtClean="0"/>
              <a:t>WindowEvent</a:t>
            </a:r>
            <a:r>
              <a:rPr lang="en-US" altLang="zh-CN" sz="2600" b="1" dirty="0" smtClean="0"/>
              <a:t> e)       </a:t>
            </a:r>
            <a:r>
              <a:rPr lang="zh-CN" altLang="en-US" sz="2600" b="1" dirty="0" smtClean="0"/>
              <a:t>窗口第一次打开成为可见时</a:t>
            </a:r>
          </a:p>
          <a:p>
            <a:pPr>
              <a:lnSpc>
                <a:spcPct val="145000"/>
              </a:lnSpc>
              <a:spcBef>
                <a:spcPct val="30000"/>
              </a:spcBef>
              <a:tabLst>
                <a:tab pos="4003675" algn="l"/>
              </a:tabLst>
            </a:pPr>
            <a:r>
              <a:rPr lang="zh-CN" altLang="en-US" sz="2600" b="1" dirty="0"/>
              <a:t>   </a:t>
            </a:r>
            <a:r>
              <a:rPr lang="zh-CN" altLang="en-US" sz="2600" b="1" dirty="0" smtClean="0"/>
              <a:t>注册</a:t>
            </a:r>
            <a:r>
              <a:rPr lang="zh-CN" altLang="en-US" sz="2600" b="1" dirty="0"/>
              <a:t>事件方法：</a:t>
            </a:r>
            <a:r>
              <a:rPr lang="en-US" altLang="zh-CN" sz="2600" b="1" dirty="0" err="1">
                <a:solidFill>
                  <a:srgbClr val="FFC000"/>
                </a:solidFill>
              </a:rPr>
              <a:t>addWindowListener</a:t>
            </a:r>
            <a:endParaRPr lang="en-US" altLang="zh-CN" sz="2600" b="1" dirty="0">
              <a:solidFill>
                <a:srgbClr val="FFC000"/>
              </a:solidFill>
            </a:endParaRPr>
          </a:p>
          <a:p>
            <a:pPr lvl="1">
              <a:lnSpc>
                <a:spcPct val="130000"/>
              </a:lnSpc>
              <a:buNone/>
              <a:tabLst>
                <a:tab pos="4003675" algn="l"/>
              </a:tabLst>
            </a:pP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6.1 </a:t>
            </a:r>
            <a:r>
              <a:rPr lang="zh-CN" altLang="en-US" sz="3600" b="1" dirty="0">
                <a:latin typeface="宋体" pitchFamily="2" charset="-122"/>
              </a:rPr>
              <a:t>图形用户</a:t>
            </a:r>
            <a:r>
              <a:rPr lang="zh-CN" altLang="en-US" sz="3600" b="1" dirty="0" smtClean="0">
                <a:latin typeface="宋体" pitchFamily="2" charset="-122"/>
              </a:rPr>
              <a:t>界面概述</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179388" y="1124744"/>
            <a:ext cx="8785100" cy="5616624"/>
          </a:xfrm>
        </p:spPr>
        <p:txBody>
          <a:bodyPr/>
          <a:lstStyle/>
          <a:p>
            <a:pPr algn="just">
              <a:lnSpc>
                <a:spcPct val="105000"/>
              </a:lnSpc>
              <a:spcBef>
                <a:spcPct val="35000"/>
              </a:spcBef>
            </a:pPr>
            <a:r>
              <a:rPr lang="en-US" altLang="zh-CN" sz="2600" b="1" dirty="0">
                <a:latin typeface="宋体" pitchFamily="2" charset="-122"/>
              </a:rPr>
              <a:t>Java</a:t>
            </a:r>
            <a:r>
              <a:rPr lang="zh-CN" altLang="en-US" sz="2600" b="1" dirty="0">
                <a:latin typeface="宋体" pitchFamily="2" charset="-122"/>
              </a:rPr>
              <a:t>语言为了方便图形用户界面的开发，设计了专门的类库来生成各种标准图形界面和处理图形界面的各种事件</a:t>
            </a:r>
            <a:r>
              <a:rPr lang="en-US" altLang="zh-CN" sz="2600" b="1" dirty="0">
                <a:latin typeface="宋体" pitchFamily="2" charset="-122"/>
              </a:rPr>
              <a:t>, </a:t>
            </a:r>
            <a:r>
              <a:rPr lang="zh-CN" altLang="en-US" sz="2600" b="1" dirty="0">
                <a:latin typeface="宋体" pitchFamily="2" charset="-122"/>
              </a:rPr>
              <a:t>这个类库就是</a:t>
            </a:r>
            <a:r>
              <a:rPr lang="en-US" altLang="zh-CN" sz="2600" b="1" dirty="0" err="1">
                <a:solidFill>
                  <a:schemeClr val="tx2"/>
                </a:solidFill>
                <a:latin typeface="宋体" pitchFamily="2" charset="-122"/>
              </a:rPr>
              <a:t>java.awt</a:t>
            </a:r>
            <a:r>
              <a:rPr lang="zh-CN" altLang="en-US" sz="2600" b="1" dirty="0">
                <a:solidFill>
                  <a:schemeClr val="tx2"/>
                </a:solidFill>
                <a:latin typeface="宋体" pitchFamily="2" charset="-122"/>
              </a:rPr>
              <a:t>包</a:t>
            </a:r>
            <a:r>
              <a:rPr lang="zh-CN" altLang="en-US" sz="2600" b="1" dirty="0">
                <a:latin typeface="宋体" pitchFamily="2" charset="-122"/>
              </a:rPr>
              <a:t>。</a:t>
            </a:r>
          </a:p>
          <a:p>
            <a:pPr marL="742950" lvl="2" indent="-342900" algn="just">
              <a:lnSpc>
                <a:spcPct val="150000"/>
              </a:lnSpc>
              <a:spcBef>
                <a:spcPts val="0"/>
              </a:spcBef>
              <a:buClr>
                <a:schemeClr val="accent2"/>
              </a:buClr>
              <a:buSzPct val="80000"/>
              <a:buFont typeface="Wingdings" pitchFamily="2" charset="2"/>
              <a:buChar char="Ø"/>
            </a:pPr>
            <a:r>
              <a:rPr lang="en-US" altLang="zh-CN" b="1" dirty="0">
                <a:latin typeface="宋体" pitchFamily="2" charset="-122"/>
                <a:cs typeface="+mn-cs"/>
              </a:rPr>
              <a:t>AWT</a:t>
            </a:r>
            <a:r>
              <a:rPr lang="zh-CN" altLang="en-US" b="1" dirty="0">
                <a:latin typeface="宋体" pitchFamily="2" charset="-122"/>
                <a:cs typeface="+mn-cs"/>
              </a:rPr>
              <a:t>是</a:t>
            </a:r>
            <a:r>
              <a:rPr lang="en-US" altLang="zh-CN" b="1" dirty="0">
                <a:latin typeface="宋体" pitchFamily="2" charset="-122"/>
                <a:cs typeface="+mn-cs"/>
              </a:rPr>
              <a:t>Abstract Window Toolkit(</a:t>
            </a:r>
            <a:r>
              <a:rPr lang="zh-CN" altLang="en-US" b="1" dirty="0">
                <a:latin typeface="宋体" pitchFamily="2" charset="-122"/>
                <a:cs typeface="+mn-cs"/>
              </a:rPr>
              <a:t>抽象窗口工具集</a:t>
            </a:r>
            <a:r>
              <a:rPr lang="en-US" altLang="zh-CN" b="1" dirty="0">
                <a:latin typeface="宋体" pitchFamily="2" charset="-122"/>
                <a:cs typeface="+mn-cs"/>
              </a:rPr>
              <a:t>)</a:t>
            </a:r>
            <a:r>
              <a:rPr lang="zh-CN" altLang="en-US" b="1" dirty="0">
                <a:latin typeface="宋体" pitchFamily="2" charset="-122"/>
                <a:cs typeface="+mn-cs"/>
              </a:rPr>
              <a:t>的缩写。</a:t>
            </a:r>
          </a:p>
          <a:p>
            <a:pPr marL="742950" lvl="2" indent="-342900" algn="just">
              <a:lnSpc>
                <a:spcPct val="150000"/>
              </a:lnSpc>
              <a:spcBef>
                <a:spcPts val="0"/>
              </a:spcBef>
              <a:buClr>
                <a:schemeClr val="accent2"/>
              </a:buClr>
              <a:buSzPct val="80000"/>
              <a:buFont typeface="Wingdings" pitchFamily="2" charset="2"/>
              <a:buChar char="Ø"/>
            </a:pPr>
            <a:r>
              <a:rPr lang="en-US" altLang="zh-CN" b="1" dirty="0">
                <a:latin typeface="宋体" pitchFamily="2" charset="-122"/>
                <a:cs typeface="+mn-cs"/>
              </a:rPr>
              <a:t>AWT</a:t>
            </a:r>
            <a:r>
              <a:rPr lang="zh-CN" altLang="en-US" b="1" dirty="0">
                <a:latin typeface="宋体" pitchFamily="2" charset="-122"/>
                <a:cs typeface="+mn-cs"/>
              </a:rPr>
              <a:t>类库中的各种操作被定义在一个并不存在的抽象窗口中进行，以实现跨平台性。</a:t>
            </a:r>
          </a:p>
          <a:p>
            <a:pPr marL="742950" lvl="2" indent="-342900" algn="just">
              <a:lnSpc>
                <a:spcPct val="150000"/>
              </a:lnSpc>
              <a:spcBef>
                <a:spcPts val="0"/>
              </a:spcBef>
              <a:buClr>
                <a:schemeClr val="accent2"/>
              </a:buClr>
              <a:buSzPct val="80000"/>
              <a:buFont typeface="Wingdings" pitchFamily="2" charset="2"/>
              <a:buChar char="Ø"/>
            </a:pPr>
            <a:r>
              <a:rPr lang="en-US" altLang="zh-CN" b="1" dirty="0">
                <a:latin typeface="宋体" pitchFamily="2" charset="-122"/>
                <a:cs typeface="+mn-cs"/>
              </a:rPr>
              <a:t>AWT</a:t>
            </a:r>
            <a:r>
              <a:rPr lang="zh-CN" altLang="en-US" b="1" dirty="0">
                <a:latin typeface="宋体" pitchFamily="2" charset="-122"/>
                <a:cs typeface="+mn-cs"/>
              </a:rPr>
              <a:t>抽取了不同软硬件平台中所实现的窗口的公共特性。所设计的界面独立于具体的界面实现 。</a:t>
            </a:r>
          </a:p>
          <a:p>
            <a:pPr marL="742950" lvl="2" indent="-342900" algn="just">
              <a:lnSpc>
                <a:spcPct val="150000"/>
              </a:lnSpc>
              <a:spcBef>
                <a:spcPts val="0"/>
              </a:spcBef>
              <a:buClr>
                <a:schemeClr val="accent2"/>
              </a:buClr>
              <a:buSzPct val="80000"/>
              <a:buFont typeface="Wingdings" pitchFamily="2" charset="2"/>
              <a:buChar char="Ø"/>
            </a:pPr>
            <a:r>
              <a:rPr lang="en-US" altLang="zh-CN" b="1" dirty="0">
                <a:latin typeface="宋体" pitchFamily="2" charset="-122"/>
                <a:cs typeface="+mn-cs"/>
              </a:rPr>
              <a:t>AWT</a:t>
            </a:r>
            <a:r>
              <a:rPr lang="zh-CN" altLang="en-US" b="1" dirty="0">
                <a:latin typeface="宋体" pitchFamily="2" charset="-122"/>
                <a:cs typeface="+mn-cs"/>
              </a:rPr>
              <a:t>提供与机器无关的基本</a:t>
            </a:r>
            <a:r>
              <a:rPr lang="en-US" altLang="zh-CN" b="1" dirty="0">
                <a:latin typeface="宋体" pitchFamily="2" charset="-122"/>
                <a:cs typeface="+mn-cs"/>
              </a:rPr>
              <a:t>GUI</a:t>
            </a:r>
            <a:r>
              <a:rPr lang="zh-CN" altLang="en-US" b="1" dirty="0">
                <a:latin typeface="宋体" pitchFamily="2" charset="-122"/>
                <a:cs typeface="+mn-cs"/>
              </a:rPr>
              <a:t>标准组件。</a:t>
            </a:r>
          </a:p>
        </p:txBody>
      </p:sp>
    </p:spTree>
    <p:extLst>
      <p:ext uri="{BB962C8B-B14F-4D97-AF65-F5344CB8AC3E}">
        <p14:creationId xmlns:p14="http://schemas.microsoft.com/office/powerpoint/2010/main" val="328723864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80728"/>
            <a:ext cx="8784976" cy="5661249"/>
          </a:xfrm>
        </p:spPr>
        <p:txBody>
          <a:bodyPr/>
          <a:lstStyle/>
          <a:p>
            <a:pPr>
              <a:buNone/>
            </a:pPr>
            <a:r>
              <a:rPr lang="en-US" altLang="zh-CN" sz="2800" b="1" dirty="0" smtClean="0">
                <a:solidFill>
                  <a:schemeClr val="tx2"/>
                </a:solidFill>
              </a:rPr>
              <a:t>     (10)  </a:t>
            </a:r>
            <a:r>
              <a:rPr lang="en-US" altLang="zh-CN" sz="2800" b="1" dirty="0" err="1" smtClean="0">
                <a:solidFill>
                  <a:schemeClr val="tx2"/>
                </a:solidFill>
              </a:rPr>
              <a:t>MouseEvent</a:t>
            </a:r>
            <a:r>
              <a:rPr lang="zh-CN" altLang="en-US" sz="2800" b="1" dirty="0" smtClean="0">
                <a:solidFill>
                  <a:schemeClr val="tx2"/>
                </a:solidFill>
              </a:rPr>
              <a:t>事件</a:t>
            </a:r>
            <a:endParaRPr lang="zh-CN" altLang="en-US" b="1" dirty="0" smtClean="0">
              <a:solidFill>
                <a:schemeClr val="tx2"/>
              </a:solidFill>
            </a:endParaRPr>
          </a:p>
          <a:p>
            <a:pPr>
              <a:lnSpc>
                <a:spcPct val="145000"/>
              </a:lnSpc>
              <a:spcBef>
                <a:spcPct val="30000"/>
              </a:spcBef>
              <a:tabLst>
                <a:tab pos="4003675" algn="l"/>
              </a:tabLst>
            </a:pPr>
            <a:r>
              <a:rPr lang="zh-CN" altLang="en-US" sz="2600" b="1" dirty="0"/>
              <a:t>触发时机：（鼠标作用在一个组件上）</a:t>
            </a:r>
          </a:p>
          <a:p>
            <a:pPr lvl="1">
              <a:lnSpc>
                <a:spcPct val="110000"/>
              </a:lnSpc>
              <a:buFont typeface="Wingdings" pitchFamily="2" charset="2"/>
              <a:buNone/>
            </a:pPr>
            <a:r>
              <a:rPr lang="en-US" altLang="zh-CN" sz="2600" b="1" dirty="0" smtClean="0">
                <a:solidFill>
                  <a:schemeClr val="tx2"/>
                </a:solidFill>
              </a:rPr>
              <a:t>   1</a:t>
            </a:r>
            <a:r>
              <a:rPr lang="zh-CN" altLang="en-US" sz="2600" b="1" dirty="0" smtClean="0">
                <a:solidFill>
                  <a:schemeClr val="tx2"/>
                </a:solidFill>
              </a:rPr>
              <a:t>）鼠标事件</a:t>
            </a:r>
            <a:r>
              <a:rPr lang="zh-CN" altLang="en-US" sz="2600" b="1" dirty="0" smtClean="0"/>
              <a:t>：鼠标键按下，鼠标键抬起，单击鼠标 ，鼠标光标进入一个组件，鼠标光标离开一个组件。</a:t>
            </a:r>
          </a:p>
          <a:p>
            <a:pPr lvl="1">
              <a:lnSpc>
                <a:spcPct val="110000"/>
              </a:lnSpc>
              <a:buFont typeface="Wingdings" pitchFamily="2" charset="2"/>
              <a:buNone/>
            </a:pPr>
            <a:r>
              <a:rPr lang="en-US" altLang="zh-CN" sz="2600" b="1" dirty="0" smtClean="0"/>
              <a:t>   </a:t>
            </a:r>
            <a:r>
              <a:rPr lang="en-US" altLang="zh-CN" sz="2600" b="1" dirty="0" smtClean="0">
                <a:solidFill>
                  <a:schemeClr val="tx2"/>
                </a:solidFill>
              </a:rPr>
              <a:t>2</a:t>
            </a:r>
            <a:r>
              <a:rPr lang="zh-CN" altLang="en-US" sz="2600" b="1" dirty="0" smtClean="0">
                <a:solidFill>
                  <a:schemeClr val="tx2"/>
                </a:solidFill>
              </a:rPr>
              <a:t>）鼠标移动事件</a:t>
            </a:r>
            <a:r>
              <a:rPr lang="zh-CN" altLang="en-US" sz="2600" b="1" dirty="0" smtClean="0"/>
              <a:t>：鼠标移动，鼠标拖动 </a:t>
            </a:r>
          </a:p>
          <a:p>
            <a:pPr>
              <a:lnSpc>
                <a:spcPct val="145000"/>
              </a:lnSpc>
              <a:spcBef>
                <a:spcPct val="30000"/>
              </a:spcBef>
              <a:tabLst>
                <a:tab pos="4003675" algn="l"/>
              </a:tabLst>
            </a:pPr>
            <a:r>
              <a:rPr lang="zh-CN" altLang="en-US" sz="2600" b="1" dirty="0"/>
              <a:t>鼠标事件监听接口</a:t>
            </a:r>
            <a:r>
              <a:rPr lang="en-US" altLang="zh-CN" sz="2600" b="1" dirty="0"/>
              <a:t>1</a:t>
            </a:r>
            <a:r>
              <a:rPr lang="zh-CN" altLang="en-US" sz="2600" b="1" dirty="0" smtClean="0"/>
              <a:t>：</a:t>
            </a:r>
            <a:endParaRPr lang="en-US" altLang="zh-CN" sz="2600" b="1" dirty="0" smtClean="0"/>
          </a:p>
          <a:p>
            <a:pPr marL="0" indent="0">
              <a:lnSpc>
                <a:spcPct val="145000"/>
              </a:lnSpc>
              <a:spcBef>
                <a:spcPct val="30000"/>
              </a:spcBef>
              <a:buNone/>
              <a:tabLst>
                <a:tab pos="4003675" algn="l"/>
              </a:tabLst>
            </a:pPr>
            <a:r>
              <a:rPr lang="en-US" altLang="zh-CN" sz="2600" b="1" dirty="0"/>
              <a:t> </a:t>
            </a:r>
            <a:r>
              <a:rPr lang="en-US" altLang="zh-CN" sz="2600" b="1" dirty="0" smtClean="0"/>
              <a:t>    </a:t>
            </a:r>
            <a:r>
              <a:rPr lang="en-US" altLang="zh-CN" sz="2600" b="1" dirty="0" err="1" smtClean="0">
                <a:solidFill>
                  <a:srgbClr val="FFC000"/>
                </a:solidFill>
              </a:rPr>
              <a:t>MouseListener</a:t>
            </a:r>
            <a:r>
              <a:rPr lang="en-US" altLang="zh-CN" sz="2600" b="1" dirty="0" smtClean="0">
                <a:solidFill>
                  <a:srgbClr val="FFC000"/>
                </a:solidFill>
              </a:rPr>
              <a:t> </a:t>
            </a:r>
            <a:r>
              <a:rPr lang="en-US" altLang="zh-CN" sz="2600" b="1" dirty="0" smtClean="0"/>
              <a:t>     </a:t>
            </a:r>
            <a:r>
              <a:rPr lang="zh-CN" altLang="en-US" sz="2600" b="1" dirty="0">
                <a:solidFill>
                  <a:srgbClr val="FFC000"/>
                </a:solidFill>
              </a:rPr>
              <a:t>接受鼠标事件</a:t>
            </a:r>
          </a:p>
          <a:p>
            <a:pPr>
              <a:lnSpc>
                <a:spcPct val="110000"/>
              </a:lnSpc>
              <a:buNone/>
            </a:pPr>
            <a:r>
              <a:rPr lang="zh-CN" altLang="en-US" sz="2800" b="1" dirty="0" smtClean="0"/>
              <a:t> </a:t>
            </a: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80728"/>
            <a:ext cx="8784976" cy="5661249"/>
          </a:xfrm>
        </p:spPr>
        <p:txBody>
          <a:bodyPr/>
          <a:lstStyle/>
          <a:p>
            <a:pPr algn="just">
              <a:buNone/>
            </a:pPr>
            <a:r>
              <a:rPr lang="en-US" altLang="zh-CN" sz="2800" b="1" dirty="0" smtClean="0">
                <a:solidFill>
                  <a:schemeClr val="tx2"/>
                </a:solidFill>
              </a:rPr>
              <a:t>     (10)  </a:t>
            </a:r>
            <a:r>
              <a:rPr lang="en-US" altLang="zh-CN" sz="2800" b="1" dirty="0" err="1" smtClean="0">
                <a:solidFill>
                  <a:schemeClr val="tx2"/>
                </a:solidFill>
              </a:rPr>
              <a:t>MouseEvent</a:t>
            </a:r>
            <a:r>
              <a:rPr lang="zh-CN" altLang="en-US" sz="2800" b="1" dirty="0" smtClean="0">
                <a:solidFill>
                  <a:schemeClr val="tx2"/>
                </a:solidFill>
              </a:rPr>
              <a:t>事件</a:t>
            </a:r>
            <a:endParaRPr lang="zh-CN" altLang="en-US" b="1" dirty="0" smtClean="0">
              <a:solidFill>
                <a:schemeClr val="tx2"/>
              </a:solidFill>
            </a:endParaRPr>
          </a:p>
          <a:p>
            <a:pPr algn="just">
              <a:lnSpc>
                <a:spcPct val="110000"/>
              </a:lnSpc>
              <a:spcBef>
                <a:spcPts val="1200"/>
              </a:spcBef>
            </a:pPr>
            <a:r>
              <a:rPr lang="zh-CN" altLang="en-US" sz="2800" b="1" dirty="0" smtClean="0"/>
              <a:t> </a:t>
            </a:r>
            <a:r>
              <a:rPr lang="zh-CN" altLang="en-US" sz="2600" b="1" dirty="0" smtClean="0"/>
              <a:t>该接口方法：</a:t>
            </a:r>
          </a:p>
          <a:p>
            <a:pPr lvl="1" algn="just">
              <a:lnSpc>
                <a:spcPct val="110000"/>
              </a:lnSpc>
              <a:spcBef>
                <a:spcPts val="1200"/>
              </a:spcBef>
              <a:buClr>
                <a:schemeClr val="bg1"/>
              </a:buClr>
              <a:buFont typeface="Wingdings" pitchFamily="2" charset="2"/>
              <a:buChar char="Ø"/>
            </a:pPr>
            <a:r>
              <a:rPr lang="zh-CN" altLang="en-US" sz="2600" b="1" dirty="0" smtClean="0"/>
              <a:t>单击鼠标 ：</a:t>
            </a:r>
            <a:r>
              <a:rPr lang="en-US" altLang="zh-CN" sz="2600" b="1" dirty="0" err="1" smtClean="0">
                <a:solidFill>
                  <a:schemeClr val="tx2"/>
                </a:solidFill>
              </a:rPr>
              <a:t>mouseClicked</a:t>
            </a:r>
            <a:r>
              <a:rPr lang="en-US" altLang="zh-CN" sz="2600" b="1" dirty="0" smtClean="0"/>
              <a:t>(</a:t>
            </a:r>
            <a:r>
              <a:rPr lang="en-US" altLang="zh-CN" sz="2600" b="1" dirty="0" err="1" smtClean="0"/>
              <a:t>MouseEvent</a:t>
            </a:r>
            <a:r>
              <a:rPr lang="en-US" altLang="zh-CN" sz="2600" b="1" dirty="0" smtClean="0"/>
              <a:t> e)</a:t>
            </a:r>
            <a:endParaRPr lang="zh-CN" altLang="en-US" sz="2600" b="1" dirty="0" smtClean="0"/>
          </a:p>
          <a:p>
            <a:pPr lvl="1" algn="just">
              <a:lnSpc>
                <a:spcPct val="110000"/>
              </a:lnSpc>
              <a:spcBef>
                <a:spcPts val="1200"/>
              </a:spcBef>
              <a:buClr>
                <a:schemeClr val="bg1"/>
              </a:buClr>
              <a:buFont typeface="Wingdings" pitchFamily="2" charset="2"/>
              <a:buChar char="Ø"/>
            </a:pPr>
            <a:r>
              <a:rPr lang="zh-CN" altLang="en-US" sz="2600" b="1" dirty="0" smtClean="0"/>
              <a:t>鼠标光标进入一个组件：</a:t>
            </a:r>
            <a:r>
              <a:rPr lang="en-US" altLang="zh-CN" sz="2600" b="1" dirty="0" err="1" smtClean="0">
                <a:solidFill>
                  <a:schemeClr val="tx2"/>
                </a:solidFill>
              </a:rPr>
              <a:t>mouseEntered</a:t>
            </a:r>
            <a:r>
              <a:rPr lang="en-US" altLang="zh-CN" sz="2600" b="1" dirty="0" smtClean="0"/>
              <a:t>(</a:t>
            </a:r>
            <a:r>
              <a:rPr lang="en-US" altLang="zh-CN" sz="2600" b="1" dirty="0" err="1" smtClean="0"/>
              <a:t>MouseEvent</a:t>
            </a:r>
            <a:r>
              <a:rPr lang="en-US" altLang="zh-CN" sz="2600" b="1" dirty="0" smtClean="0"/>
              <a:t> e)</a:t>
            </a:r>
            <a:endParaRPr lang="zh-CN" altLang="en-US" sz="2600" b="1" dirty="0" smtClean="0"/>
          </a:p>
          <a:p>
            <a:pPr lvl="1" algn="just">
              <a:lnSpc>
                <a:spcPct val="110000"/>
              </a:lnSpc>
              <a:spcBef>
                <a:spcPts val="1200"/>
              </a:spcBef>
              <a:buClr>
                <a:schemeClr val="bg1"/>
              </a:buClr>
              <a:buFont typeface="Wingdings" pitchFamily="2" charset="2"/>
              <a:buChar char="Ø"/>
            </a:pPr>
            <a:r>
              <a:rPr lang="zh-CN" altLang="en-US" sz="2600" b="1" dirty="0" smtClean="0"/>
              <a:t>鼠标光标离开一个组件：</a:t>
            </a:r>
            <a:r>
              <a:rPr lang="en-US" altLang="zh-CN" sz="2600" b="1" dirty="0" err="1" smtClean="0">
                <a:solidFill>
                  <a:schemeClr val="tx2"/>
                </a:solidFill>
              </a:rPr>
              <a:t>mouseExited</a:t>
            </a:r>
            <a:r>
              <a:rPr lang="en-US" altLang="zh-CN" sz="2600" b="1" dirty="0" smtClean="0"/>
              <a:t>(</a:t>
            </a:r>
            <a:r>
              <a:rPr lang="en-US" altLang="zh-CN" sz="2600" b="1" dirty="0" err="1" smtClean="0"/>
              <a:t>MouseEvent</a:t>
            </a:r>
            <a:r>
              <a:rPr lang="en-US" altLang="zh-CN" sz="2600" b="1" dirty="0" smtClean="0"/>
              <a:t> e)</a:t>
            </a:r>
            <a:endParaRPr lang="zh-CN" altLang="en-US" sz="2600" b="1" dirty="0" smtClean="0"/>
          </a:p>
          <a:p>
            <a:pPr lvl="1" algn="just">
              <a:lnSpc>
                <a:spcPct val="110000"/>
              </a:lnSpc>
              <a:spcBef>
                <a:spcPts val="1200"/>
              </a:spcBef>
              <a:buClr>
                <a:schemeClr val="bg1"/>
              </a:buClr>
              <a:buFont typeface="Wingdings" pitchFamily="2" charset="2"/>
              <a:buChar char="Ø"/>
            </a:pPr>
            <a:r>
              <a:rPr lang="zh-CN" altLang="en-US" sz="2600" b="1" dirty="0" smtClean="0"/>
              <a:t>鼠标按下：</a:t>
            </a:r>
            <a:r>
              <a:rPr lang="en-US" altLang="zh-CN" sz="2600" b="1" dirty="0" err="1" smtClean="0">
                <a:solidFill>
                  <a:schemeClr val="tx2"/>
                </a:solidFill>
              </a:rPr>
              <a:t>mousePressed</a:t>
            </a:r>
            <a:r>
              <a:rPr lang="en-US" altLang="zh-CN" sz="2600" b="1" dirty="0" smtClean="0"/>
              <a:t>(</a:t>
            </a:r>
            <a:r>
              <a:rPr lang="en-US" altLang="zh-CN" sz="2600" b="1" dirty="0" err="1" smtClean="0"/>
              <a:t>MouseEvent</a:t>
            </a:r>
            <a:r>
              <a:rPr lang="en-US" altLang="zh-CN" sz="2600" b="1" dirty="0" smtClean="0"/>
              <a:t> e)	</a:t>
            </a:r>
            <a:endParaRPr lang="zh-CN" altLang="en-US" sz="2600" b="1" dirty="0" smtClean="0"/>
          </a:p>
          <a:p>
            <a:pPr lvl="1" algn="just">
              <a:lnSpc>
                <a:spcPct val="110000"/>
              </a:lnSpc>
              <a:spcBef>
                <a:spcPts val="1200"/>
              </a:spcBef>
              <a:buClr>
                <a:schemeClr val="bg1"/>
              </a:buClr>
              <a:buFont typeface="Wingdings" pitchFamily="2" charset="2"/>
              <a:buChar char="Ø"/>
            </a:pPr>
            <a:r>
              <a:rPr lang="zh-CN" altLang="en-US" sz="2600" b="1" dirty="0" smtClean="0"/>
              <a:t>鼠标释放：</a:t>
            </a:r>
            <a:r>
              <a:rPr lang="en-US" altLang="zh-CN" sz="2600" b="1" dirty="0" err="1" smtClean="0">
                <a:solidFill>
                  <a:schemeClr val="tx2"/>
                </a:solidFill>
              </a:rPr>
              <a:t>mouseReleased</a:t>
            </a:r>
            <a:r>
              <a:rPr lang="en-US" altLang="zh-CN" sz="2600" b="1" dirty="0" smtClean="0"/>
              <a:t>(</a:t>
            </a:r>
            <a:r>
              <a:rPr lang="en-US" altLang="zh-CN" sz="2600" b="1" dirty="0" err="1" smtClean="0"/>
              <a:t>MouseEvent</a:t>
            </a:r>
            <a:r>
              <a:rPr lang="en-US" altLang="zh-CN" sz="2600" b="1" dirty="0" smtClean="0"/>
              <a:t> e)</a:t>
            </a:r>
          </a:p>
          <a:p>
            <a:pPr marL="342900" lvl="1" indent="-342900" algn="just">
              <a:lnSpc>
                <a:spcPct val="110000"/>
              </a:lnSpc>
              <a:spcBef>
                <a:spcPts val="1200"/>
              </a:spcBef>
              <a:buClr>
                <a:schemeClr val="accent2"/>
              </a:buClr>
              <a:buSzPct val="80000"/>
              <a:buFont typeface="Wingdings" pitchFamily="2" charset="2"/>
              <a:buChar char="l"/>
            </a:pPr>
            <a:r>
              <a:rPr lang="zh-CN" altLang="en-US" sz="2600" b="1" dirty="0" smtClean="0">
                <a:cs typeface="+mn-cs"/>
              </a:rPr>
              <a:t>鼠标事件监听适配器（抽象类）：</a:t>
            </a:r>
            <a:r>
              <a:rPr lang="en-US" altLang="zh-CN" sz="2600" b="1" dirty="0" err="1" smtClean="0">
                <a:solidFill>
                  <a:srgbClr val="FFC000"/>
                </a:solidFill>
                <a:cs typeface="+mn-cs"/>
              </a:rPr>
              <a:t>MouseAdapter</a:t>
            </a:r>
            <a:endParaRPr lang="en-US" altLang="zh-CN" sz="2600" b="1" dirty="0" smtClean="0">
              <a:solidFill>
                <a:srgbClr val="FFC000"/>
              </a:solidFill>
              <a:cs typeface="+mn-cs"/>
            </a:endParaRPr>
          </a:p>
          <a:p>
            <a:pPr lvl="1" algn="just">
              <a:lnSpc>
                <a:spcPct val="110000"/>
              </a:lnSpc>
              <a:buFont typeface="Wingdings" pitchFamily="2" charset="2"/>
              <a:buChar char="Ø"/>
            </a:pPr>
            <a:endParaRPr lang="zh-CN" altLang="en-US"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980728"/>
            <a:ext cx="8784976" cy="5661249"/>
          </a:xfrm>
        </p:spPr>
        <p:txBody>
          <a:bodyPr/>
          <a:lstStyle/>
          <a:p>
            <a:pPr algn="just">
              <a:buNone/>
            </a:pPr>
            <a:r>
              <a:rPr lang="en-US" altLang="zh-CN" sz="2800" b="1" dirty="0" smtClean="0">
                <a:solidFill>
                  <a:schemeClr val="tx2"/>
                </a:solidFill>
              </a:rPr>
              <a:t>   (10)  </a:t>
            </a:r>
            <a:r>
              <a:rPr lang="en-US" altLang="zh-CN" sz="2800" b="1" dirty="0" err="1" smtClean="0">
                <a:solidFill>
                  <a:schemeClr val="tx2"/>
                </a:solidFill>
              </a:rPr>
              <a:t>MouseEvent</a:t>
            </a:r>
            <a:r>
              <a:rPr lang="zh-CN" altLang="en-US" sz="2800" b="1" dirty="0" smtClean="0">
                <a:solidFill>
                  <a:schemeClr val="tx2"/>
                </a:solidFill>
              </a:rPr>
              <a:t>事件</a:t>
            </a:r>
            <a:endParaRPr lang="zh-CN" altLang="en-US" b="1" dirty="0" smtClean="0">
              <a:solidFill>
                <a:schemeClr val="tx2"/>
              </a:solidFill>
            </a:endParaRPr>
          </a:p>
          <a:p>
            <a:pPr algn="just">
              <a:lnSpc>
                <a:spcPct val="110000"/>
              </a:lnSpc>
              <a:spcBef>
                <a:spcPts val="1200"/>
              </a:spcBef>
            </a:pPr>
            <a:r>
              <a:rPr lang="zh-CN" altLang="en-US" sz="2600" b="1" dirty="0"/>
              <a:t>鼠标事件监听接口</a:t>
            </a:r>
            <a:r>
              <a:rPr lang="en-US" altLang="zh-CN" sz="2600" b="1" dirty="0"/>
              <a:t>2</a:t>
            </a:r>
            <a:r>
              <a:rPr lang="zh-CN" altLang="en-US" sz="2600" b="1" dirty="0"/>
              <a:t>：</a:t>
            </a:r>
          </a:p>
          <a:p>
            <a:pPr marL="473075" lvl="1" algn="just">
              <a:lnSpc>
                <a:spcPct val="120000"/>
              </a:lnSpc>
              <a:spcBef>
                <a:spcPct val="15000"/>
              </a:spcBef>
              <a:buFont typeface="Wingdings" pitchFamily="2" charset="2"/>
              <a:buNone/>
            </a:pPr>
            <a:r>
              <a:rPr lang="en-US" altLang="zh-CN" sz="2600" b="1" dirty="0" smtClean="0">
                <a:solidFill>
                  <a:srgbClr val="00FF00"/>
                </a:solidFill>
              </a:rPr>
              <a:t>   </a:t>
            </a:r>
            <a:r>
              <a:rPr lang="en-US" altLang="zh-CN" sz="2600" b="1" dirty="0" err="1" smtClean="0">
                <a:solidFill>
                  <a:schemeClr val="tx2"/>
                </a:solidFill>
              </a:rPr>
              <a:t>MouseMotionListener</a:t>
            </a:r>
            <a:r>
              <a:rPr lang="en-US" altLang="zh-CN" sz="2600" b="1" dirty="0" smtClean="0"/>
              <a:t>        </a:t>
            </a:r>
            <a:r>
              <a:rPr lang="zh-CN" altLang="en-US" sz="2600" b="1" dirty="0" smtClean="0">
                <a:solidFill>
                  <a:srgbClr val="FFC000"/>
                </a:solidFill>
              </a:rPr>
              <a:t>接受鼠标移动事件</a:t>
            </a:r>
          </a:p>
          <a:p>
            <a:pPr algn="just">
              <a:lnSpc>
                <a:spcPct val="110000"/>
              </a:lnSpc>
              <a:spcBef>
                <a:spcPts val="1200"/>
              </a:spcBef>
            </a:pPr>
            <a:r>
              <a:rPr lang="zh-CN" altLang="en-US" sz="2600" b="1" dirty="0"/>
              <a:t>该接口方法：</a:t>
            </a:r>
          </a:p>
          <a:p>
            <a:pPr marL="473075" lvl="1" algn="just">
              <a:lnSpc>
                <a:spcPct val="120000"/>
              </a:lnSpc>
              <a:spcBef>
                <a:spcPct val="15000"/>
              </a:spcBef>
              <a:buClr>
                <a:schemeClr val="bg1"/>
              </a:buClr>
              <a:buFont typeface="Wingdings" pitchFamily="2" charset="2"/>
              <a:buChar char="Ø"/>
            </a:pPr>
            <a:r>
              <a:rPr lang="zh-CN" altLang="en-US" sz="2400" b="1" dirty="0" smtClean="0"/>
              <a:t>鼠标光标在组件上移动：</a:t>
            </a:r>
            <a:r>
              <a:rPr lang="en-US" altLang="zh-CN" sz="2400" b="1" dirty="0" err="1" smtClean="0">
                <a:solidFill>
                  <a:schemeClr val="tx2"/>
                </a:solidFill>
              </a:rPr>
              <a:t>mouseMoved</a:t>
            </a:r>
            <a:r>
              <a:rPr lang="en-US" altLang="zh-CN" sz="2400" b="1" dirty="0" smtClean="0"/>
              <a:t>(</a:t>
            </a:r>
            <a:r>
              <a:rPr lang="en-US" altLang="zh-CN" sz="2400" b="1" dirty="0" err="1" smtClean="0"/>
              <a:t>MouseEvent</a:t>
            </a:r>
            <a:r>
              <a:rPr lang="en-US" altLang="zh-CN" sz="2400" b="1" dirty="0" smtClean="0"/>
              <a:t> e)</a:t>
            </a:r>
            <a:endParaRPr lang="zh-CN" altLang="en-US" sz="2400" b="1" dirty="0" smtClean="0"/>
          </a:p>
          <a:p>
            <a:pPr marL="473075" lvl="1" algn="just">
              <a:lnSpc>
                <a:spcPct val="120000"/>
              </a:lnSpc>
              <a:spcBef>
                <a:spcPct val="15000"/>
              </a:spcBef>
              <a:buClr>
                <a:schemeClr val="bg1"/>
              </a:buClr>
              <a:buFont typeface="Wingdings" pitchFamily="2" charset="2"/>
              <a:buChar char="Ø"/>
            </a:pPr>
            <a:r>
              <a:rPr lang="zh-CN" altLang="en-US" sz="2400" b="1" dirty="0" smtClean="0"/>
              <a:t>用鼠标拖动一个组件：</a:t>
            </a:r>
            <a:r>
              <a:rPr lang="en-US" altLang="zh-CN" sz="2400" b="1" dirty="0" err="1" smtClean="0">
                <a:solidFill>
                  <a:schemeClr val="tx2"/>
                </a:solidFill>
              </a:rPr>
              <a:t>mouseDragged</a:t>
            </a:r>
            <a:r>
              <a:rPr lang="en-US" altLang="zh-CN" sz="2400" b="1" dirty="0" smtClean="0"/>
              <a:t>(</a:t>
            </a:r>
            <a:r>
              <a:rPr lang="en-US" altLang="zh-CN" sz="2400" b="1" dirty="0" err="1" smtClean="0"/>
              <a:t>MouseEvent</a:t>
            </a:r>
            <a:r>
              <a:rPr lang="en-US" altLang="zh-CN" sz="2400" b="1" dirty="0" smtClean="0"/>
              <a:t> e)</a:t>
            </a:r>
            <a:endParaRPr lang="zh-CN" altLang="en-US" sz="2400" b="1" dirty="0" smtClean="0"/>
          </a:p>
          <a:p>
            <a:pPr algn="just">
              <a:lnSpc>
                <a:spcPct val="110000"/>
              </a:lnSpc>
              <a:spcBef>
                <a:spcPts val="1200"/>
              </a:spcBef>
            </a:pPr>
            <a:r>
              <a:rPr lang="zh-CN" altLang="en-US" sz="2600" b="1" dirty="0"/>
              <a:t>鼠标移动事件监听适配器 ：</a:t>
            </a:r>
            <a:r>
              <a:rPr lang="en-US" altLang="zh-CN" sz="2600" b="1" dirty="0" err="1">
                <a:solidFill>
                  <a:srgbClr val="FFC000"/>
                </a:solidFill>
              </a:rPr>
              <a:t>MouseMotionAdapter</a:t>
            </a:r>
            <a:endParaRPr lang="en-US" altLang="zh-CN" sz="2600" b="1" dirty="0">
              <a:solidFill>
                <a:srgbClr val="FFC000"/>
              </a:solidFill>
            </a:endParaRPr>
          </a:p>
          <a:p>
            <a:pPr algn="just">
              <a:lnSpc>
                <a:spcPct val="110000"/>
              </a:lnSpc>
              <a:spcBef>
                <a:spcPts val="1200"/>
              </a:spcBef>
            </a:pPr>
            <a:r>
              <a:rPr lang="zh-CN" altLang="en-US" sz="2600" b="1" dirty="0"/>
              <a:t>组件注册鼠标事件方法：</a:t>
            </a:r>
            <a:r>
              <a:rPr lang="en-US" altLang="zh-CN" sz="2600" b="1" dirty="0" err="1">
                <a:solidFill>
                  <a:srgbClr val="FFC000"/>
                </a:solidFill>
              </a:rPr>
              <a:t>addMouseListener</a:t>
            </a:r>
            <a:r>
              <a:rPr lang="en-US" altLang="zh-CN" sz="2600" b="1" dirty="0"/>
              <a:t>(</a:t>
            </a:r>
            <a:r>
              <a:rPr lang="zh-CN" altLang="en-US" sz="2600" b="1" dirty="0"/>
              <a:t>监听者） </a:t>
            </a:r>
          </a:p>
          <a:p>
            <a:pPr algn="just">
              <a:lnSpc>
                <a:spcPct val="110000"/>
              </a:lnSpc>
              <a:spcBef>
                <a:spcPts val="1200"/>
              </a:spcBef>
            </a:pPr>
            <a:r>
              <a:rPr lang="zh-CN" altLang="en-US" sz="2600" b="1" dirty="0"/>
              <a:t>组件注册鼠标移动事件方法：                    </a:t>
            </a:r>
            <a:r>
              <a:rPr lang="zh-CN" altLang="en-US" sz="2600" b="1" dirty="0" smtClean="0"/>
              <a:t>  </a:t>
            </a:r>
            <a:r>
              <a:rPr lang="en-US" altLang="zh-CN" sz="2600" b="1" dirty="0" err="1" smtClean="0">
                <a:solidFill>
                  <a:schemeClr val="tx2"/>
                </a:solidFill>
              </a:rPr>
              <a:t>addMouseMotionListener</a:t>
            </a:r>
            <a:r>
              <a:rPr lang="en-US" altLang="zh-CN" sz="2600" b="1" dirty="0" smtClean="0"/>
              <a:t>(</a:t>
            </a:r>
            <a:r>
              <a:rPr lang="zh-CN" altLang="en-US" sz="2600" b="1" dirty="0" smtClean="0"/>
              <a:t>监听者） </a:t>
            </a:r>
            <a:endParaRPr lang="zh-CN" altLang="en-US" sz="2600"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323528" y="980729"/>
            <a:ext cx="8496944" cy="5472608"/>
          </a:xfrm>
        </p:spPr>
        <p:txBody>
          <a:bodyPr/>
          <a:lstStyle/>
          <a:p>
            <a:pPr marL="0" indent="0">
              <a:buNone/>
            </a:pPr>
            <a:r>
              <a:rPr lang="en-US" altLang="zh-CN" sz="2800" b="1" dirty="0">
                <a:solidFill>
                  <a:schemeClr val="tx2"/>
                </a:solidFill>
              </a:rPr>
              <a:t> (10)  </a:t>
            </a:r>
            <a:r>
              <a:rPr lang="en-US" altLang="zh-CN" sz="2800" b="1" dirty="0" err="1">
                <a:solidFill>
                  <a:schemeClr val="tx2"/>
                </a:solidFill>
              </a:rPr>
              <a:t>MouseEvent</a:t>
            </a:r>
            <a:r>
              <a:rPr lang="zh-CN" altLang="en-US" sz="2800" b="1" dirty="0">
                <a:solidFill>
                  <a:schemeClr val="tx2"/>
                </a:solidFill>
              </a:rPr>
              <a:t>事件</a:t>
            </a:r>
            <a:endParaRPr lang="en-US" altLang="zh-CN" sz="2800" b="1" dirty="0" smtClean="0">
              <a:solidFill>
                <a:schemeClr val="tx2"/>
              </a:solidFill>
            </a:endParaRPr>
          </a:p>
          <a:p>
            <a:pPr marL="0" indent="0">
              <a:spcBef>
                <a:spcPts val="0"/>
              </a:spcBef>
              <a:buNone/>
            </a:pPr>
            <a:endParaRPr lang="zh-CN" altLang="en-US" b="1" dirty="0" smtClean="0">
              <a:solidFill>
                <a:schemeClr val="tx2"/>
              </a:solidFill>
            </a:endParaRPr>
          </a:p>
          <a:p>
            <a:pPr algn="just">
              <a:lnSpc>
                <a:spcPct val="110000"/>
              </a:lnSpc>
              <a:spcBef>
                <a:spcPts val="1200"/>
              </a:spcBef>
              <a:tabLst>
                <a:tab pos="4568825" algn="l"/>
              </a:tabLst>
            </a:pPr>
            <a:r>
              <a:rPr lang="en-US" altLang="zh-CN" sz="2600" b="1" dirty="0"/>
              <a:t> </a:t>
            </a:r>
            <a:r>
              <a:rPr lang="en-US" altLang="zh-CN" sz="2600" b="1" dirty="0" err="1"/>
              <a:t>MouseEvent</a:t>
            </a:r>
            <a:r>
              <a:rPr lang="zh-CN" altLang="en-US" sz="2600" b="1" dirty="0"/>
              <a:t>的方法</a:t>
            </a:r>
          </a:p>
          <a:p>
            <a:pPr marL="473075" lvl="1" algn="just">
              <a:lnSpc>
                <a:spcPct val="120000"/>
              </a:lnSpc>
              <a:spcBef>
                <a:spcPct val="15000"/>
              </a:spcBef>
              <a:buClr>
                <a:schemeClr val="bg1"/>
              </a:buClr>
              <a:buFont typeface="Wingdings" pitchFamily="2" charset="2"/>
              <a:buChar char="Ø"/>
              <a:tabLst>
                <a:tab pos="4568825" algn="l"/>
              </a:tabLst>
            </a:pPr>
            <a:r>
              <a:rPr lang="en-US" altLang="zh-CN" sz="2600" b="1" dirty="0" smtClean="0"/>
              <a:t>   </a:t>
            </a:r>
            <a:r>
              <a:rPr lang="en-US" altLang="zh-CN" sz="2600" b="1" dirty="0" err="1"/>
              <a:t>int</a:t>
            </a:r>
            <a:r>
              <a:rPr lang="en-US" altLang="zh-CN" sz="2600" b="1" dirty="0"/>
              <a:t> </a:t>
            </a:r>
            <a:r>
              <a:rPr lang="en-US" altLang="zh-CN" sz="2600" b="1" dirty="0" err="1">
                <a:solidFill>
                  <a:srgbClr val="FFC000"/>
                </a:solidFill>
              </a:rPr>
              <a:t>getClickCount</a:t>
            </a:r>
            <a:r>
              <a:rPr lang="en-US" altLang="zh-CN" sz="2600" b="1" dirty="0"/>
              <a:t>()	</a:t>
            </a:r>
            <a:r>
              <a:rPr lang="en-US" altLang="zh-CN" sz="2600" b="1" dirty="0" smtClean="0"/>
              <a:t>  =</a:t>
            </a:r>
            <a:r>
              <a:rPr lang="en-US" altLang="zh-CN" sz="2600" b="1" dirty="0"/>
              <a:t>1 </a:t>
            </a:r>
            <a:r>
              <a:rPr lang="zh-CN" altLang="en-US" sz="2600" b="1" dirty="0"/>
              <a:t>单击    </a:t>
            </a:r>
            <a:r>
              <a:rPr lang="en-US" altLang="zh-CN" sz="2600" b="1" dirty="0"/>
              <a:t>=2 </a:t>
            </a:r>
            <a:r>
              <a:rPr lang="zh-CN" altLang="en-US" sz="2600" b="1" dirty="0"/>
              <a:t>双击</a:t>
            </a:r>
          </a:p>
          <a:p>
            <a:pPr marL="473075" lvl="1" algn="just">
              <a:lnSpc>
                <a:spcPct val="120000"/>
              </a:lnSpc>
              <a:spcBef>
                <a:spcPct val="15000"/>
              </a:spcBef>
              <a:buClr>
                <a:schemeClr val="bg1"/>
              </a:buClr>
              <a:buFont typeface="Wingdings" pitchFamily="2" charset="2"/>
              <a:buChar char="Ø"/>
              <a:tabLst>
                <a:tab pos="4568825" algn="l"/>
              </a:tabLst>
            </a:pPr>
            <a:r>
              <a:rPr lang="en-US" altLang="zh-CN" sz="2600" b="1" dirty="0"/>
              <a:t>   Point  </a:t>
            </a:r>
            <a:r>
              <a:rPr lang="en-US" altLang="zh-CN" sz="2600" b="1" dirty="0" err="1">
                <a:solidFill>
                  <a:srgbClr val="FFC000"/>
                </a:solidFill>
              </a:rPr>
              <a:t>getPoint</a:t>
            </a:r>
            <a:r>
              <a:rPr lang="en-US" altLang="zh-CN" sz="2600" b="1" dirty="0"/>
              <a:t>()		</a:t>
            </a:r>
            <a:r>
              <a:rPr lang="en-US" altLang="zh-CN" sz="2600" b="1" dirty="0" smtClean="0"/>
              <a:t> </a:t>
            </a:r>
            <a:r>
              <a:rPr lang="zh-CN" altLang="en-US" sz="2600" b="1" dirty="0" smtClean="0"/>
              <a:t>取</a:t>
            </a:r>
            <a:r>
              <a:rPr lang="zh-CN" altLang="en-US" sz="2600" b="1" dirty="0"/>
              <a:t>鼠标光标坐标</a:t>
            </a:r>
          </a:p>
          <a:p>
            <a:pPr marL="473075" lvl="1" algn="just">
              <a:lnSpc>
                <a:spcPct val="120000"/>
              </a:lnSpc>
              <a:spcBef>
                <a:spcPct val="15000"/>
              </a:spcBef>
              <a:buClr>
                <a:schemeClr val="bg1"/>
              </a:buClr>
              <a:buFont typeface="Wingdings" pitchFamily="2" charset="2"/>
              <a:buChar char="Ø"/>
              <a:tabLst>
                <a:tab pos="4568825" algn="l"/>
              </a:tabLst>
            </a:pPr>
            <a:r>
              <a:rPr lang="en-US" altLang="zh-CN" sz="2600" b="1" dirty="0"/>
              <a:t>   </a:t>
            </a:r>
            <a:r>
              <a:rPr lang="en-US" altLang="zh-CN" sz="2600" b="1" dirty="0" err="1"/>
              <a:t>int</a:t>
            </a:r>
            <a:r>
              <a:rPr lang="en-US" altLang="zh-CN" sz="2600" b="1" dirty="0"/>
              <a:t>  </a:t>
            </a:r>
            <a:r>
              <a:rPr lang="en-US" altLang="zh-CN" sz="2600" b="1" dirty="0" err="1">
                <a:solidFill>
                  <a:srgbClr val="FFC000"/>
                </a:solidFill>
              </a:rPr>
              <a:t>getX</a:t>
            </a:r>
            <a:r>
              <a:rPr lang="en-US" altLang="zh-CN" sz="2600" b="1" dirty="0"/>
              <a:t>( )    </a:t>
            </a:r>
            <a:r>
              <a:rPr lang="en-US" altLang="zh-CN" sz="2600" b="1" dirty="0" err="1"/>
              <a:t>int</a:t>
            </a:r>
            <a:r>
              <a:rPr lang="en-US" altLang="zh-CN" sz="2600" b="1" dirty="0"/>
              <a:t>  </a:t>
            </a:r>
            <a:r>
              <a:rPr lang="en-US" altLang="zh-CN" sz="2600" b="1" dirty="0" err="1">
                <a:solidFill>
                  <a:srgbClr val="FFC000"/>
                </a:solidFill>
              </a:rPr>
              <a:t>getY</a:t>
            </a:r>
            <a:r>
              <a:rPr lang="en-US" altLang="zh-CN" sz="2600" b="1" dirty="0"/>
              <a:t>( )	</a:t>
            </a:r>
            <a:r>
              <a:rPr lang="en-US" altLang="zh-CN" sz="2600" b="1" dirty="0" smtClean="0"/>
              <a:t> </a:t>
            </a:r>
            <a:r>
              <a:rPr lang="zh-CN" altLang="en-US" sz="2600" b="1" dirty="0" smtClean="0"/>
              <a:t>取</a:t>
            </a:r>
            <a:r>
              <a:rPr lang="zh-CN" altLang="en-US" sz="2600" b="1" dirty="0"/>
              <a:t>鼠标光标位置</a:t>
            </a:r>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07504" y="980728"/>
            <a:ext cx="8784976" cy="5661249"/>
          </a:xfrm>
        </p:spPr>
        <p:txBody>
          <a:bodyPr/>
          <a:lstStyle/>
          <a:p>
            <a:pPr marL="342900" lvl="1" indent="-342900" algn="just">
              <a:lnSpc>
                <a:spcPct val="110000"/>
              </a:lnSpc>
              <a:buClr>
                <a:schemeClr val="accent2"/>
              </a:buClr>
              <a:buSzPct val="80000"/>
              <a:buFont typeface="Wingdings" pitchFamily="2" charset="2"/>
              <a:buChar char="l"/>
              <a:tabLst>
                <a:tab pos="4568825" algn="l"/>
              </a:tabLst>
            </a:pPr>
            <a:r>
              <a:rPr lang="zh-CN" altLang="zh-CN" sz="2600" b="1" dirty="0">
                <a:solidFill>
                  <a:srgbClr val="FFC000"/>
                </a:solidFill>
                <a:cs typeface="+mn-cs"/>
              </a:rPr>
              <a:t>例</a:t>
            </a:r>
            <a:r>
              <a:rPr lang="zh-CN" altLang="en-US" sz="2600" b="1" dirty="0">
                <a:cs typeface="+mn-cs"/>
              </a:rPr>
              <a:t>：编制一个包含有</a:t>
            </a:r>
            <a:r>
              <a:rPr lang="en-US" altLang="zh-CN" sz="2600" b="1" dirty="0">
                <a:cs typeface="+mn-cs"/>
              </a:rPr>
              <a:t>Frame</a:t>
            </a:r>
            <a:r>
              <a:rPr lang="zh-CN" altLang="en-US" sz="2600" b="1" dirty="0">
                <a:cs typeface="+mn-cs"/>
              </a:rPr>
              <a:t>的程序，它通过打印简单的字符串表示对</a:t>
            </a:r>
            <a:r>
              <a:rPr lang="en-US" altLang="zh-CN" sz="2600" b="1" dirty="0" err="1">
                <a:cs typeface="+mn-cs"/>
              </a:rPr>
              <a:t>WindowEvent</a:t>
            </a:r>
            <a:r>
              <a:rPr lang="zh-CN" altLang="en-US" sz="2600" b="1" dirty="0">
                <a:cs typeface="+mn-cs"/>
              </a:rPr>
              <a:t>、</a:t>
            </a:r>
            <a:r>
              <a:rPr lang="en-US" altLang="zh-CN" sz="2600" b="1" dirty="0" err="1">
                <a:cs typeface="+mn-cs"/>
              </a:rPr>
              <a:t>MouseEvent</a:t>
            </a:r>
            <a:r>
              <a:rPr lang="zh-CN" altLang="en-US" sz="2600" b="1" dirty="0">
                <a:cs typeface="+mn-cs"/>
              </a:rPr>
              <a:t>和</a:t>
            </a:r>
            <a:r>
              <a:rPr lang="en-US" altLang="zh-CN" sz="2600" b="1" dirty="0" err="1">
                <a:cs typeface="+mn-cs"/>
              </a:rPr>
              <a:t>KeyEvent</a:t>
            </a:r>
            <a:r>
              <a:rPr lang="zh-CN" altLang="en-US" sz="2600" b="1" dirty="0">
                <a:cs typeface="+mn-cs"/>
              </a:rPr>
              <a:t>等事件的处理</a:t>
            </a:r>
            <a:r>
              <a:rPr lang="zh-CN" altLang="en-US" sz="2600" b="1" dirty="0" smtClean="0">
                <a:cs typeface="+mn-cs"/>
              </a:rPr>
              <a:t>。</a:t>
            </a:r>
            <a:endParaRPr lang="en-US" altLang="zh-CN" sz="2600" b="1" dirty="0" smtClean="0">
              <a:cs typeface="+mn-cs"/>
            </a:endParaRPr>
          </a:p>
          <a:p>
            <a:pPr marL="342900" lvl="1" indent="-342900" algn="just">
              <a:lnSpc>
                <a:spcPct val="110000"/>
              </a:lnSpc>
              <a:buClr>
                <a:schemeClr val="accent2"/>
              </a:buClr>
              <a:buSzPct val="80000"/>
              <a:buFont typeface="Wingdings" pitchFamily="2" charset="2"/>
              <a:buChar char="l"/>
              <a:tabLst>
                <a:tab pos="4568825" algn="l"/>
              </a:tabLst>
            </a:pPr>
            <a:endParaRPr lang="en-US" altLang="zh-CN" sz="2600" b="1" dirty="0">
              <a:cs typeface="+mn-cs"/>
            </a:endParaRPr>
          </a:p>
          <a:p>
            <a:pPr marL="342900" lvl="1" indent="-342900" algn="just">
              <a:lnSpc>
                <a:spcPct val="110000"/>
              </a:lnSpc>
              <a:buClr>
                <a:schemeClr val="accent2"/>
              </a:buClr>
              <a:buSzPct val="80000"/>
              <a:buFont typeface="Wingdings" pitchFamily="2" charset="2"/>
              <a:buChar char="l"/>
              <a:tabLst>
                <a:tab pos="4568825" algn="l"/>
              </a:tabLst>
            </a:pPr>
            <a:r>
              <a:rPr lang="zh-CN" altLang="en-US" sz="2600" b="1" dirty="0">
                <a:cs typeface="+mn-cs"/>
              </a:rPr>
              <a:t>要处理</a:t>
            </a:r>
            <a:r>
              <a:rPr lang="en-US" altLang="zh-CN" sz="2600" b="1" dirty="0" err="1">
                <a:cs typeface="+mn-cs"/>
              </a:rPr>
              <a:t>WindowEvent</a:t>
            </a:r>
            <a:r>
              <a:rPr lang="zh-CN" altLang="en-US" sz="2600" b="1" dirty="0">
                <a:cs typeface="+mn-cs"/>
              </a:rPr>
              <a:t>、</a:t>
            </a:r>
            <a:r>
              <a:rPr lang="en-US" altLang="zh-CN" sz="2600" b="1" dirty="0" err="1">
                <a:cs typeface="+mn-cs"/>
              </a:rPr>
              <a:t>MouseEvent</a:t>
            </a:r>
            <a:r>
              <a:rPr lang="zh-CN" altLang="en-US" sz="2600" b="1" dirty="0">
                <a:cs typeface="+mn-cs"/>
              </a:rPr>
              <a:t>和</a:t>
            </a:r>
            <a:r>
              <a:rPr lang="en-US" altLang="zh-CN" sz="2600" b="1" dirty="0" err="1">
                <a:cs typeface="+mn-cs"/>
              </a:rPr>
              <a:t>KeyEvent</a:t>
            </a:r>
            <a:r>
              <a:rPr lang="zh-CN" altLang="en-US" sz="2600" b="1" dirty="0">
                <a:cs typeface="+mn-cs"/>
              </a:rPr>
              <a:t>事件，就需要实现</a:t>
            </a:r>
            <a:r>
              <a:rPr lang="en-US" altLang="zh-CN" sz="2600" b="1" dirty="0" err="1">
                <a:cs typeface="+mn-cs"/>
              </a:rPr>
              <a:t>MouseListener</a:t>
            </a:r>
            <a:r>
              <a:rPr lang="zh-CN" altLang="en-US" sz="2600" b="1" dirty="0">
                <a:cs typeface="+mn-cs"/>
              </a:rPr>
              <a:t>、</a:t>
            </a:r>
            <a:r>
              <a:rPr lang="en-US" altLang="zh-CN" sz="2600" b="1" dirty="0" err="1">
                <a:cs typeface="+mn-cs"/>
              </a:rPr>
              <a:t>KeyListener</a:t>
            </a:r>
            <a:r>
              <a:rPr lang="zh-CN" altLang="en-US" sz="2600" b="1" dirty="0">
                <a:cs typeface="+mn-cs"/>
              </a:rPr>
              <a:t>和</a:t>
            </a:r>
            <a:r>
              <a:rPr lang="en-US" altLang="zh-CN" sz="2600" b="1" dirty="0" err="1">
                <a:cs typeface="+mn-cs"/>
              </a:rPr>
              <a:t>WindowListener</a:t>
            </a:r>
            <a:r>
              <a:rPr lang="zh-CN" altLang="en-US" sz="2600" b="1" dirty="0">
                <a:cs typeface="+mn-cs"/>
              </a:rPr>
              <a:t>接口，而且必须覆盖这几个接口所对应的方法，还必须为要处理的每个事件源注册相应的事件监听接口。             </a:t>
            </a:r>
            <a:r>
              <a:rPr lang="zh-CN" altLang="zh-CN" b="1" dirty="0" smtClean="0">
                <a:hlinkClick r:id="rId3" action="ppaction://hlinkfile"/>
              </a:rPr>
              <a:t>MultipleEventTester.java</a:t>
            </a:r>
            <a:endParaRPr lang="en-US" altLang="zh-CN"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smtClean="0">
                <a:latin typeface="宋体" pitchFamily="2" charset="-122"/>
              </a:rPr>
              <a:t>6.4  </a:t>
            </a:r>
            <a:r>
              <a:rPr lang="zh-CN" altLang="en-US" sz="3600" b="1" dirty="0">
                <a:latin typeface="宋体" pitchFamily="2" charset="-122"/>
              </a:rPr>
              <a:t>事件处理</a:t>
            </a:r>
          </a:p>
        </p:txBody>
      </p:sp>
      <p:sp>
        <p:nvSpPr>
          <p:cNvPr id="72707" name="Rectangle 3"/>
          <p:cNvSpPr>
            <a:spLocks noGrp="1" noChangeArrowheads="1"/>
          </p:cNvSpPr>
          <p:nvPr>
            <p:ph type="body" idx="1"/>
          </p:nvPr>
        </p:nvSpPr>
        <p:spPr>
          <a:xfrm>
            <a:off x="179512" y="1052736"/>
            <a:ext cx="8712968" cy="5544616"/>
          </a:xfrm>
        </p:spPr>
        <p:txBody>
          <a:bodyPr/>
          <a:lstStyle/>
          <a:p>
            <a:pPr marL="342900" lvl="1" indent="-342900" algn="just">
              <a:lnSpc>
                <a:spcPct val="110000"/>
              </a:lnSpc>
              <a:buClr>
                <a:schemeClr val="accent2"/>
              </a:buClr>
              <a:buSzPct val="80000"/>
              <a:buFont typeface="Wingdings" pitchFamily="2" charset="2"/>
              <a:buChar char="l"/>
              <a:tabLst>
                <a:tab pos="4568825" algn="l"/>
              </a:tabLst>
            </a:pPr>
            <a:r>
              <a:rPr lang="zh-CN" altLang="en-US" sz="2600" b="1" dirty="0">
                <a:solidFill>
                  <a:srgbClr val="FFC000"/>
                </a:solidFill>
                <a:cs typeface="+mn-cs"/>
              </a:rPr>
              <a:t>如何将事件分开进行处理。</a:t>
            </a:r>
          </a:p>
          <a:p>
            <a:pPr marL="342900" lvl="1" indent="-342900" algn="just">
              <a:lnSpc>
                <a:spcPct val="110000"/>
              </a:lnSpc>
              <a:buClr>
                <a:schemeClr val="accent2"/>
              </a:buClr>
              <a:buSzPct val="80000"/>
              <a:buFont typeface="Wingdings" pitchFamily="2" charset="2"/>
              <a:buChar char="l"/>
              <a:tabLst>
                <a:tab pos="4568825" algn="l"/>
              </a:tabLst>
            </a:pPr>
            <a:r>
              <a:rPr lang="zh-CN" altLang="en-US" sz="2600" b="1" dirty="0">
                <a:solidFill>
                  <a:srgbClr val="FFC000"/>
                </a:solidFill>
                <a:cs typeface="+mn-cs"/>
              </a:rPr>
              <a:t>例：</a:t>
            </a:r>
            <a:r>
              <a:rPr lang="zh-CN" altLang="en-US" sz="2600" b="1" dirty="0">
                <a:cs typeface="+mn-cs"/>
              </a:rPr>
              <a:t>下面的程序要构造</a:t>
            </a:r>
            <a:r>
              <a:rPr lang="en-US" altLang="zh-CN" sz="2600" b="1" dirty="0">
                <a:cs typeface="+mn-cs"/>
              </a:rPr>
              <a:t>3</a:t>
            </a:r>
            <a:r>
              <a:rPr lang="zh-CN" altLang="en-US" sz="2600" b="1" dirty="0">
                <a:cs typeface="+mn-cs"/>
              </a:rPr>
              <a:t>个类：第一个负责显示窗口；第二个负责处理键盘事件，把接收的字符打印出来，并且当接收到字符</a:t>
            </a:r>
            <a:r>
              <a:rPr lang="en-US" altLang="zh-CN" sz="2600" b="1" dirty="0">
                <a:cs typeface="+mn-cs"/>
              </a:rPr>
              <a:t>q</a:t>
            </a:r>
            <a:r>
              <a:rPr lang="zh-CN" altLang="en-US" sz="2600" b="1" dirty="0">
                <a:cs typeface="+mn-cs"/>
              </a:rPr>
              <a:t>时退出程序；第三个负责处理窗口事件，单击窗口的“关闭”按钮则退出程序</a:t>
            </a:r>
            <a:r>
              <a:rPr lang="zh-CN" altLang="en-US" sz="2600" b="1" dirty="0" smtClean="0">
                <a:cs typeface="+mn-cs"/>
              </a:rPr>
              <a:t>。</a:t>
            </a:r>
            <a:endParaRPr lang="en-US" altLang="zh-CN" sz="2600" b="1" dirty="0" smtClean="0">
              <a:cs typeface="+mn-cs"/>
            </a:endParaRPr>
          </a:p>
          <a:p>
            <a:pPr marL="342900" lvl="1" indent="-342900" algn="just">
              <a:spcBef>
                <a:spcPts val="0"/>
              </a:spcBef>
              <a:buClr>
                <a:schemeClr val="accent2"/>
              </a:buClr>
              <a:buSzPct val="80000"/>
              <a:buFont typeface="Wingdings" pitchFamily="2" charset="2"/>
              <a:buChar char="l"/>
              <a:tabLst>
                <a:tab pos="4568825" algn="l"/>
              </a:tabLst>
            </a:pPr>
            <a:endParaRPr lang="zh-CN" altLang="en-US" sz="2600" b="1" dirty="0">
              <a:cs typeface="+mn-cs"/>
            </a:endParaRPr>
          </a:p>
          <a:p>
            <a:pPr marL="342900" lvl="1" indent="-342900" algn="just">
              <a:lnSpc>
                <a:spcPct val="110000"/>
              </a:lnSpc>
              <a:buClr>
                <a:schemeClr val="accent2"/>
              </a:buClr>
              <a:buSzPct val="80000"/>
              <a:buFont typeface="Wingdings" pitchFamily="2" charset="2"/>
              <a:buChar char="l"/>
              <a:tabLst>
                <a:tab pos="4568825" algn="l"/>
              </a:tabLst>
            </a:pPr>
            <a:r>
              <a:rPr lang="zh-CN" altLang="en-US" sz="2600" b="1" dirty="0">
                <a:cs typeface="+mn-cs"/>
              </a:rPr>
              <a:t>在程序实现时，第一个类扩展</a:t>
            </a:r>
            <a:r>
              <a:rPr lang="en-US" altLang="zh-CN" sz="2600" b="1" dirty="0">
                <a:cs typeface="+mn-cs"/>
              </a:rPr>
              <a:t>Frame</a:t>
            </a:r>
            <a:r>
              <a:rPr lang="zh-CN" altLang="en-US" sz="2600" b="1" dirty="0">
                <a:cs typeface="+mn-cs"/>
              </a:rPr>
              <a:t>，并在</a:t>
            </a:r>
            <a:r>
              <a:rPr lang="en-US" altLang="zh-CN" sz="2600" b="1" dirty="0">
                <a:cs typeface="+mn-cs"/>
              </a:rPr>
              <a:t>Frame </a:t>
            </a:r>
            <a:r>
              <a:rPr lang="zh-CN" altLang="en-US" sz="2600" b="1" dirty="0">
                <a:cs typeface="+mn-cs"/>
              </a:rPr>
              <a:t>类中注册另外两个类作为事件监听器；第二个类实现</a:t>
            </a:r>
            <a:r>
              <a:rPr lang="en-US" altLang="zh-CN" sz="2600" b="1" dirty="0" err="1">
                <a:cs typeface="+mn-cs"/>
              </a:rPr>
              <a:t>KeyListener</a:t>
            </a:r>
            <a:r>
              <a:rPr lang="zh-CN" altLang="en-US" sz="2600" b="1" dirty="0">
                <a:cs typeface="+mn-cs"/>
              </a:rPr>
              <a:t>接口；第三个类实现</a:t>
            </a:r>
            <a:r>
              <a:rPr lang="en-US" altLang="zh-CN" sz="2600" b="1" dirty="0" err="1">
                <a:cs typeface="+mn-cs"/>
              </a:rPr>
              <a:t>WindowListener</a:t>
            </a:r>
            <a:r>
              <a:rPr lang="zh-CN" altLang="en-US" sz="2600" b="1" dirty="0">
                <a:cs typeface="+mn-cs"/>
              </a:rPr>
              <a:t>接口。                       </a:t>
            </a:r>
            <a:endParaRPr lang="en-US" altLang="zh-CN" sz="2600" b="1" dirty="0" smtClean="0">
              <a:cs typeface="+mn-cs"/>
            </a:endParaRPr>
          </a:p>
          <a:p>
            <a:pPr marL="0" lvl="1" indent="0" algn="just">
              <a:lnSpc>
                <a:spcPct val="110000"/>
              </a:lnSpc>
              <a:buClr>
                <a:schemeClr val="accent2"/>
              </a:buClr>
              <a:buSzPct val="80000"/>
              <a:buNone/>
              <a:tabLst>
                <a:tab pos="4568825" algn="l"/>
              </a:tabLst>
            </a:pPr>
            <a:r>
              <a:rPr lang="en-US" altLang="zh-CN" sz="2600" b="1" dirty="0">
                <a:cs typeface="+mn-cs"/>
              </a:rPr>
              <a:t> </a:t>
            </a:r>
            <a:r>
              <a:rPr lang="en-US" altLang="zh-CN" sz="2600" b="1" dirty="0" smtClean="0">
                <a:cs typeface="+mn-cs"/>
              </a:rPr>
              <a:t>  </a:t>
            </a:r>
            <a:r>
              <a:rPr lang="zh-CN" altLang="en-US" sz="2600" b="1" dirty="0" smtClean="0">
                <a:cs typeface="+mn-cs"/>
              </a:rPr>
              <a:t> </a:t>
            </a:r>
            <a:r>
              <a:rPr lang="en-US" altLang="zh-CN" sz="2600" b="1" dirty="0" smtClean="0">
                <a:hlinkClick r:id="rId3" action="ppaction://hlinkfile"/>
              </a:rPr>
              <a:t>SeperateListenersTest.java</a:t>
            </a:r>
            <a:endParaRPr lang="en-US" altLang="zh-CN" sz="2600" b="1" dirty="0" smtClean="0"/>
          </a:p>
          <a:p>
            <a:pPr marL="342900" lvl="1" indent="-342900" algn="just">
              <a:lnSpc>
                <a:spcPct val="110000"/>
              </a:lnSpc>
              <a:buClr>
                <a:schemeClr val="accent2"/>
              </a:buClr>
              <a:buSzPct val="80000"/>
              <a:buFont typeface="Wingdings" pitchFamily="2" charset="2"/>
              <a:buChar char="l"/>
              <a:tabLst>
                <a:tab pos="4568825" algn="l"/>
              </a:tabLst>
            </a:pPr>
            <a:r>
              <a:rPr lang="zh-CN" altLang="en-US" sz="2600" b="1" dirty="0">
                <a:solidFill>
                  <a:srgbClr val="FFC000"/>
                </a:solidFill>
                <a:hlinkClick r:id="rId4" action="ppaction://hlinkfile"/>
              </a:rPr>
              <a:t>一些经常使用的事件类和产生这些事件的构件，以及捕获这些事件的监听器并说明了处理这些事件的方法。</a:t>
            </a:r>
            <a:endParaRPr lang="en-US" altLang="zh-CN" sz="2600" b="1" dirty="0">
              <a:solidFill>
                <a:srgbClr val="FFC000"/>
              </a:solidFill>
            </a:endParaRPr>
          </a:p>
          <a:p>
            <a:pPr marL="0" lvl="1" indent="0" algn="just">
              <a:lnSpc>
                <a:spcPct val="110000"/>
              </a:lnSpc>
              <a:buClr>
                <a:schemeClr val="accent2"/>
              </a:buClr>
              <a:buSzPct val="80000"/>
              <a:buNone/>
              <a:tabLst>
                <a:tab pos="4568825" algn="l"/>
              </a:tabLst>
            </a:pPr>
            <a:endParaRPr lang="en-US" altLang="zh-CN" sz="2600" b="1" dirty="0"/>
          </a:p>
        </p:txBody>
      </p:sp>
    </p:spTree>
    <p:extLst>
      <p:ext uri="{BB962C8B-B14F-4D97-AF65-F5344CB8AC3E}">
        <p14:creationId xmlns:p14="http://schemas.microsoft.com/office/powerpoint/2010/main" val="184904947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a:latin typeface="+mn-ea"/>
              </a:rPr>
              <a:t>6.4  </a:t>
            </a:r>
            <a:r>
              <a:rPr lang="zh-CN" altLang="en-US" sz="2800" b="1" dirty="0">
                <a:latin typeface="+mn-ea"/>
              </a:rPr>
              <a:t>事件处理</a:t>
            </a:r>
            <a:endParaRPr lang="en-US" altLang="zh-CN" sz="2800" b="1" dirty="0">
              <a:latin typeface="+mn-ea"/>
            </a:endParaRPr>
          </a:p>
          <a:p>
            <a:pPr algn="just">
              <a:lnSpc>
                <a:spcPct val="115000"/>
              </a:lnSpc>
              <a:spcBef>
                <a:spcPct val="30000"/>
              </a:spcBef>
            </a:pPr>
            <a:r>
              <a:rPr lang="en-US" altLang="zh-CN" sz="2800" b="1" dirty="0">
                <a:solidFill>
                  <a:srgbClr val="FF0000"/>
                </a:solidFill>
                <a:latin typeface="+mn-ea"/>
              </a:rPr>
              <a:t>6.5  GUI</a:t>
            </a:r>
            <a:r>
              <a:rPr lang="zh-CN" altLang="en-US" sz="2800" b="1" dirty="0">
                <a:solidFill>
                  <a:srgbClr val="FF0000"/>
                </a:solidFill>
                <a:latin typeface="+mn-ea"/>
              </a:rPr>
              <a:t>构件和布局管理</a:t>
            </a:r>
          </a:p>
          <a:p>
            <a:pPr algn="just">
              <a:lnSpc>
                <a:spcPct val="115000"/>
              </a:lnSpc>
              <a:spcBef>
                <a:spcPct val="30000"/>
              </a:spcBef>
            </a:pPr>
            <a:r>
              <a:rPr lang="en-US" altLang="zh-CN" sz="2800" b="1" dirty="0" smtClean="0">
                <a:latin typeface="+mn-ea"/>
              </a:rPr>
              <a:t>6.6  </a:t>
            </a:r>
            <a:r>
              <a:rPr lang="zh-CN" altLang="en-US" sz="2800" b="1" dirty="0" smtClean="0">
                <a:latin typeface="+mn-ea"/>
              </a:rPr>
              <a:t>菜单和对话框</a:t>
            </a:r>
            <a:endParaRPr lang="en-US" altLang="zh-CN" sz="2800" b="1" dirty="0" smtClean="0">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246809957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052736"/>
            <a:ext cx="8640960" cy="5400600"/>
          </a:xfrm>
        </p:spPr>
        <p:txBody>
          <a:bodyPr/>
          <a:lstStyle/>
          <a:p>
            <a:pPr marL="342900" lvl="1" indent="-342900" algn="just">
              <a:lnSpc>
                <a:spcPct val="110000"/>
              </a:lnSpc>
              <a:buClr>
                <a:schemeClr val="accent2"/>
              </a:buClr>
              <a:buSzPct val="80000"/>
              <a:buFont typeface="Wingdings" pitchFamily="2" charset="2"/>
              <a:buChar char="l"/>
              <a:tabLst>
                <a:tab pos="4568825" algn="l"/>
              </a:tabLst>
            </a:pPr>
            <a:r>
              <a:rPr lang="en-US" altLang="zh-CN" b="1" dirty="0">
                <a:solidFill>
                  <a:srgbClr val="FFC000"/>
                </a:solidFill>
                <a:cs typeface="+mn-cs"/>
              </a:rPr>
              <a:t>6.5.1  </a:t>
            </a:r>
            <a:r>
              <a:rPr lang="zh-CN" altLang="en-US" b="1" dirty="0">
                <a:solidFill>
                  <a:srgbClr val="FFC000"/>
                </a:solidFill>
                <a:cs typeface="+mn-cs"/>
              </a:rPr>
              <a:t>布局管理器、面板和</a:t>
            </a:r>
            <a:r>
              <a:rPr lang="zh-CN" altLang="en-US" b="1" dirty="0" smtClean="0">
                <a:solidFill>
                  <a:srgbClr val="FFC000"/>
                </a:solidFill>
                <a:cs typeface="+mn-cs"/>
              </a:rPr>
              <a:t>标签</a:t>
            </a:r>
            <a:endParaRPr lang="en-US" altLang="zh-CN" b="1" dirty="0" smtClean="0">
              <a:solidFill>
                <a:srgbClr val="FFC000"/>
              </a:solidFill>
              <a:cs typeface="+mn-cs"/>
            </a:endParaRPr>
          </a:p>
          <a:p>
            <a:pPr marL="342900" lvl="1" indent="-342900" algn="just">
              <a:lnSpc>
                <a:spcPct val="130000"/>
              </a:lnSpc>
              <a:buClr>
                <a:schemeClr val="accent2"/>
              </a:buClr>
              <a:buSzPct val="80000"/>
              <a:buFont typeface="Wingdings" pitchFamily="2" charset="2"/>
              <a:buChar char="l"/>
              <a:tabLst>
                <a:tab pos="4568825" algn="l"/>
              </a:tabLst>
            </a:pPr>
            <a:r>
              <a:rPr lang="en-US" altLang="zh-CN" sz="2600" b="1" dirty="0">
                <a:cs typeface="+mn-cs"/>
              </a:rPr>
              <a:t>Java</a:t>
            </a:r>
            <a:r>
              <a:rPr lang="zh-CN" altLang="en-US" sz="2600" b="1" dirty="0">
                <a:cs typeface="+mn-cs"/>
              </a:rPr>
              <a:t>在不同的操作系统平台上的构件的外观略有不同。当用户选择一个构件（如按钮）时，</a:t>
            </a:r>
            <a:r>
              <a:rPr lang="en-US" altLang="zh-CN" sz="2600" b="1" dirty="0">
                <a:cs typeface="+mn-cs"/>
              </a:rPr>
              <a:t>JVM</a:t>
            </a:r>
            <a:r>
              <a:rPr lang="zh-CN" altLang="en-US" sz="2600" b="1" dirty="0">
                <a:cs typeface="+mn-cs"/>
              </a:rPr>
              <a:t>把这个请求发给底层操作系统，操作系统把标准按钮提供给</a:t>
            </a:r>
            <a:r>
              <a:rPr lang="en-US" altLang="zh-CN" sz="2600" b="1" dirty="0">
                <a:cs typeface="+mn-cs"/>
              </a:rPr>
              <a:t>JVM</a:t>
            </a:r>
            <a:r>
              <a:rPr lang="zh-CN" altLang="en-US" sz="2600" b="1" dirty="0">
                <a:cs typeface="+mn-cs"/>
              </a:rPr>
              <a:t>，</a:t>
            </a:r>
            <a:r>
              <a:rPr lang="en-US" altLang="zh-CN" sz="2600" b="1" dirty="0">
                <a:cs typeface="+mn-cs"/>
              </a:rPr>
              <a:t>JVM</a:t>
            </a:r>
            <a:r>
              <a:rPr lang="zh-CN" altLang="en-US" sz="2600" b="1" dirty="0">
                <a:cs typeface="+mn-cs"/>
              </a:rPr>
              <a:t>再将相应的图形作为按钮类的表示提供给用户。</a:t>
            </a:r>
          </a:p>
          <a:p>
            <a:pPr marL="342900" lvl="1" indent="-342900" algn="just">
              <a:lnSpc>
                <a:spcPct val="130000"/>
              </a:lnSpc>
              <a:buClr>
                <a:schemeClr val="accent2"/>
              </a:buClr>
              <a:buSzPct val="80000"/>
              <a:buFont typeface="Wingdings" pitchFamily="2" charset="2"/>
              <a:buChar char="l"/>
              <a:tabLst>
                <a:tab pos="4568825" algn="l"/>
              </a:tabLst>
            </a:pPr>
            <a:r>
              <a:rPr lang="zh-CN" altLang="en-US" sz="2600" b="1" dirty="0">
                <a:cs typeface="+mn-cs"/>
              </a:rPr>
              <a:t>由于按钮等构件在不同的操作系统下有不同的尺寸大小，所以规定其位置的绝对坐标并没有意义。因此，</a:t>
            </a:r>
            <a:r>
              <a:rPr lang="en-US" altLang="zh-CN" sz="2600" b="1" dirty="0">
                <a:cs typeface="+mn-cs"/>
              </a:rPr>
              <a:t>Java</a:t>
            </a:r>
            <a:r>
              <a:rPr lang="zh-CN" altLang="en-US" sz="2600" b="1" dirty="0">
                <a:cs typeface="+mn-cs"/>
              </a:rPr>
              <a:t>使用布局管理器来管理版面布局。布局管理器按照布局说明，选择构件的最佳位置，保证布局的总体外观在不同的操作系统下与</a:t>
            </a:r>
            <a:r>
              <a:rPr lang="en-US" altLang="zh-CN" sz="2600" b="1" dirty="0">
                <a:cs typeface="+mn-cs"/>
              </a:rPr>
              <a:t>Java</a:t>
            </a:r>
            <a:r>
              <a:rPr lang="zh-CN" altLang="en-US" sz="2600" b="1" dirty="0">
                <a:cs typeface="+mn-cs"/>
              </a:rPr>
              <a:t>程序的描述保持一致。</a:t>
            </a:r>
          </a:p>
          <a:p>
            <a:pPr marL="342900" lvl="1" indent="-342900" algn="just">
              <a:lnSpc>
                <a:spcPct val="110000"/>
              </a:lnSpc>
              <a:buClr>
                <a:schemeClr val="accent2"/>
              </a:buClr>
              <a:buSzPct val="80000"/>
              <a:buFont typeface="Wingdings" pitchFamily="2" charset="2"/>
              <a:buChar char="l"/>
              <a:tabLst>
                <a:tab pos="4568825" algn="l"/>
              </a:tabLst>
            </a:pPr>
            <a:endParaRPr lang="zh-CN" altLang="en-US" b="1" dirty="0">
              <a:solidFill>
                <a:srgbClr val="FFC000"/>
              </a:solidFill>
              <a:cs typeface="+mn-cs"/>
            </a:endParaRPr>
          </a:p>
        </p:txBody>
      </p:sp>
    </p:spTree>
    <p:extLst>
      <p:ext uri="{BB962C8B-B14F-4D97-AF65-F5344CB8AC3E}">
        <p14:creationId xmlns:p14="http://schemas.microsoft.com/office/powerpoint/2010/main" val="4031638660"/>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544616"/>
          </a:xfrm>
        </p:spPr>
        <p:txBody>
          <a:bodyPr/>
          <a:lstStyle/>
          <a:p>
            <a:pPr marL="342900" lvl="1" indent="-342900" algn="just">
              <a:lnSpc>
                <a:spcPct val="110000"/>
              </a:lnSpc>
              <a:buClr>
                <a:schemeClr val="accent2"/>
              </a:buClr>
              <a:buSzPct val="80000"/>
              <a:buFont typeface="Wingdings" pitchFamily="2" charset="2"/>
              <a:buChar char="l"/>
              <a:tabLst>
                <a:tab pos="4568825" algn="l"/>
              </a:tabLst>
            </a:pPr>
            <a:r>
              <a:rPr lang="en-US" altLang="zh-CN" b="1" dirty="0">
                <a:solidFill>
                  <a:srgbClr val="FFC000"/>
                </a:solidFill>
                <a:cs typeface="+mn-cs"/>
              </a:rPr>
              <a:t>1. </a:t>
            </a:r>
            <a:r>
              <a:rPr lang="zh-CN" altLang="en-US" b="1" dirty="0">
                <a:solidFill>
                  <a:srgbClr val="FFC000"/>
                </a:solidFill>
                <a:cs typeface="+mn-cs"/>
              </a:rPr>
              <a:t>布局管理器</a:t>
            </a:r>
          </a:p>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en-US" altLang="zh-CN" sz="2600" b="1" dirty="0">
                <a:cs typeface="+mn-cs"/>
              </a:rPr>
              <a:t>Java</a:t>
            </a:r>
            <a:r>
              <a:rPr lang="zh-CN" altLang="en-US" sz="2600" b="1" dirty="0">
                <a:cs typeface="+mn-cs"/>
              </a:rPr>
              <a:t>语言提供了布局管理器来</a:t>
            </a:r>
            <a:r>
              <a:rPr lang="zh-CN" altLang="en-US" sz="2600" b="1" dirty="0">
                <a:solidFill>
                  <a:srgbClr val="FFC000"/>
                </a:solidFill>
                <a:cs typeface="+mn-cs"/>
              </a:rPr>
              <a:t>管理组件在容器中的布局</a:t>
            </a:r>
            <a:r>
              <a:rPr lang="zh-CN" altLang="en-US" sz="2600" b="1" dirty="0">
                <a:cs typeface="+mn-cs"/>
              </a:rPr>
              <a:t>，而不直接设置组件的位置和大小。每个容器都要一个布局管理器，容器中组件的定位都由它来决定。当容器需要对某个组件进行定位时，就会调用其对应的布局管理器</a:t>
            </a:r>
            <a:r>
              <a:rPr lang="zh-CN" altLang="en-US" sz="2600" b="1" dirty="0" smtClean="0">
                <a:cs typeface="+mn-cs"/>
              </a:rPr>
              <a:t>。</a:t>
            </a:r>
            <a:endParaRPr lang="en-US" altLang="zh-CN" sz="2600" b="1" dirty="0" smtClean="0">
              <a:cs typeface="+mn-cs"/>
            </a:endParaRPr>
          </a:p>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600" b="1" dirty="0" smtClean="0">
                <a:cs typeface="+mn-cs"/>
              </a:rPr>
              <a:t> </a:t>
            </a:r>
            <a:r>
              <a:rPr lang="en-US" altLang="zh-CN" sz="2600" b="1" dirty="0">
                <a:cs typeface="+mn-cs"/>
              </a:rPr>
              <a:t>Java</a:t>
            </a:r>
            <a:r>
              <a:rPr lang="zh-CN" altLang="en-US" sz="2600" b="1" dirty="0">
                <a:cs typeface="+mn-cs"/>
              </a:rPr>
              <a:t>中提供了各种布局管理器类来管理各种组件在容器中的放置状态，这些类都是实现了</a:t>
            </a:r>
            <a:r>
              <a:rPr lang="en-US" altLang="zh-CN" sz="2600" b="1" dirty="0" err="1">
                <a:cs typeface="+mn-cs"/>
              </a:rPr>
              <a:t>LayoutManager</a:t>
            </a:r>
            <a:r>
              <a:rPr lang="zh-CN" altLang="en-US" sz="2600" b="1" dirty="0">
                <a:cs typeface="+mn-cs"/>
              </a:rPr>
              <a:t>接口</a:t>
            </a:r>
            <a:r>
              <a:rPr lang="zh-CN" altLang="en-US" sz="2600" b="1" dirty="0" smtClean="0">
                <a:cs typeface="+mn-cs"/>
              </a:rPr>
              <a:t>。</a:t>
            </a:r>
            <a:endParaRPr lang="en-US" altLang="zh-CN" sz="2600" b="1" dirty="0" smtClean="0">
              <a:cs typeface="+mn-cs"/>
            </a:endParaRPr>
          </a:p>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600" b="1" dirty="0">
                <a:solidFill>
                  <a:schemeClr val="tx2"/>
                </a:solidFill>
                <a:cs typeface="+mn-cs"/>
              </a:rPr>
              <a:t>标准的布局管理器类有：</a:t>
            </a:r>
          </a:p>
          <a:p>
            <a:pPr marL="473075" lvl="1" algn="just">
              <a:lnSpc>
                <a:spcPct val="130000"/>
              </a:lnSpc>
              <a:spcBef>
                <a:spcPts val="600"/>
              </a:spcBef>
              <a:buClr>
                <a:schemeClr val="bg1"/>
              </a:buClr>
              <a:buFont typeface="Wingdings" pitchFamily="2" charset="2"/>
              <a:buChar char="Ø"/>
              <a:tabLst>
                <a:tab pos="4568825" algn="l"/>
              </a:tabLst>
            </a:pPr>
            <a:r>
              <a:rPr lang="zh-CN" altLang="en-US" sz="2400" b="1" dirty="0"/>
              <a:t> </a:t>
            </a:r>
            <a:r>
              <a:rPr lang="en-US" altLang="zh-CN" sz="2400" b="1" dirty="0" err="1"/>
              <a:t>FlowLayout</a:t>
            </a:r>
            <a:r>
              <a:rPr lang="en-US" altLang="zh-CN" sz="2400" b="1" dirty="0"/>
              <a:t>           </a:t>
            </a:r>
            <a:r>
              <a:rPr lang="en-US" altLang="zh-CN" sz="2400" b="1" dirty="0" err="1"/>
              <a:t>BorderLayout</a:t>
            </a:r>
            <a:r>
              <a:rPr lang="en-US" altLang="zh-CN" sz="2400" b="1" dirty="0"/>
              <a:t>            </a:t>
            </a:r>
            <a:r>
              <a:rPr lang="en-US" altLang="zh-CN" sz="2400" b="1" dirty="0" err="1"/>
              <a:t>GridLayout</a:t>
            </a:r>
            <a:r>
              <a:rPr lang="en-US" altLang="zh-CN" sz="2400" b="1" dirty="0"/>
              <a:t>   </a:t>
            </a:r>
          </a:p>
          <a:p>
            <a:pPr marL="473075" lvl="1" algn="just">
              <a:lnSpc>
                <a:spcPct val="130000"/>
              </a:lnSpc>
              <a:spcBef>
                <a:spcPts val="600"/>
              </a:spcBef>
              <a:buClr>
                <a:schemeClr val="bg1"/>
              </a:buClr>
              <a:buFont typeface="Wingdings" pitchFamily="2" charset="2"/>
              <a:buChar char="Ø"/>
              <a:tabLst>
                <a:tab pos="4568825" algn="l"/>
              </a:tabLst>
            </a:pPr>
            <a:r>
              <a:rPr lang="en-US" altLang="zh-CN" sz="2400" b="1" dirty="0"/>
              <a:t> </a:t>
            </a:r>
            <a:r>
              <a:rPr lang="en-US" altLang="zh-CN" sz="2400" b="1" dirty="0" err="1"/>
              <a:t>CardLayout</a:t>
            </a:r>
            <a:r>
              <a:rPr lang="en-US" altLang="zh-CN" sz="2400" b="1" dirty="0"/>
              <a:t>          </a:t>
            </a:r>
            <a:r>
              <a:rPr lang="en-US" altLang="zh-CN" sz="2400" b="1" dirty="0" err="1"/>
              <a:t>GridBagLayout</a:t>
            </a:r>
            <a:endParaRPr lang="en-US" altLang="zh-CN" sz="2400" b="1" dirty="0"/>
          </a:p>
          <a:p>
            <a:pPr marL="342900" lvl="1" indent="-342900" algn="just">
              <a:lnSpc>
                <a:spcPct val="110000"/>
              </a:lnSpc>
              <a:buClr>
                <a:schemeClr val="accent2"/>
              </a:buClr>
              <a:buSzPct val="80000"/>
              <a:buFont typeface="Wingdings" pitchFamily="2" charset="2"/>
              <a:buChar char="l"/>
              <a:tabLst>
                <a:tab pos="4568825" algn="l"/>
              </a:tabLst>
            </a:pPr>
            <a:endParaRPr lang="zh-CN" altLang="en-US" b="1" dirty="0">
              <a:solidFill>
                <a:srgbClr val="FFC000"/>
              </a:solidFill>
              <a:cs typeface="+mn-cs"/>
            </a:endParaRPr>
          </a:p>
        </p:txBody>
      </p:sp>
    </p:spTree>
    <p:extLst>
      <p:ext uri="{BB962C8B-B14F-4D97-AF65-F5344CB8AC3E}">
        <p14:creationId xmlns:p14="http://schemas.microsoft.com/office/powerpoint/2010/main" val="71080698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1124744"/>
            <a:ext cx="8712968" cy="5328592"/>
          </a:xfrm>
        </p:spPr>
        <p:txBody>
          <a:bodyPr/>
          <a:lstStyle/>
          <a:p>
            <a:pPr marL="342900" lvl="1" indent="-342900" algn="just">
              <a:lnSpc>
                <a:spcPct val="130000"/>
              </a:lnSpc>
              <a:spcBef>
                <a:spcPts val="6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在</a:t>
            </a:r>
            <a:r>
              <a:rPr lang="zh-CN" altLang="en-US" sz="2600" b="1" dirty="0">
                <a:solidFill>
                  <a:schemeClr val="tx2"/>
                </a:solidFill>
                <a:cs typeface="+mn-cs"/>
              </a:rPr>
              <a:t>程序中安排组件的位置和大小时，应注意：</a:t>
            </a:r>
          </a:p>
          <a:p>
            <a:pPr marL="457200" lvl="1" indent="-457200" algn="just">
              <a:lnSpc>
                <a:spcPct val="130000"/>
              </a:lnSpc>
              <a:spcBef>
                <a:spcPts val="600"/>
              </a:spcBef>
              <a:buClr>
                <a:schemeClr val="accent2"/>
              </a:buClr>
              <a:buSzPct val="80000"/>
              <a:buFont typeface="Wingdings" pitchFamily="2" charset="2"/>
              <a:buChar char="Ø"/>
              <a:tabLst>
                <a:tab pos="4568825" algn="l"/>
              </a:tabLst>
            </a:pPr>
            <a:r>
              <a:rPr lang="zh-CN" altLang="en-US" sz="2600" b="1" dirty="0">
                <a:cs typeface="+mn-cs"/>
              </a:rPr>
              <a:t>容器中布局管理器负责各组件的大小和位置，用户无法在这种情况下设置组件的这些属性，如试图调用</a:t>
            </a:r>
            <a:r>
              <a:rPr lang="en-US" altLang="zh-CN" sz="2600" b="1" i="1" dirty="0" err="1">
                <a:solidFill>
                  <a:schemeClr val="tx2"/>
                </a:solidFill>
                <a:cs typeface="+mn-cs"/>
              </a:rPr>
              <a:t>setLocation</a:t>
            </a:r>
            <a:r>
              <a:rPr lang="en-US" altLang="zh-CN" sz="2600" b="1" i="1" dirty="0">
                <a:solidFill>
                  <a:schemeClr val="tx2"/>
                </a:solidFill>
                <a:cs typeface="+mn-cs"/>
              </a:rPr>
              <a:t>(),  </a:t>
            </a:r>
            <a:r>
              <a:rPr lang="en-US" altLang="zh-CN" sz="2600" b="1" i="1" dirty="0" err="1">
                <a:solidFill>
                  <a:schemeClr val="tx2"/>
                </a:solidFill>
                <a:cs typeface="+mn-cs"/>
              </a:rPr>
              <a:t>setSize</a:t>
            </a:r>
            <a:r>
              <a:rPr lang="en-US" altLang="zh-CN" sz="2600" b="1" i="1" dirty="0">
                <a:solidFill>
                  <a:schemeClr val="tx2"/>
                </a:solidFill>
                <a:cs typeface="+mn-cs"/>
              </a:rPr>
              <a:t>(), </a:t>
            </a:r>
            <a:r>
              <a:rPr lang="en-US" altLang="zh-CN" sz="2600" b="1" i="1" dirty="0" smtClean="0">
                <a:solidFill>
                  <a:schemeClr val="tx2"/>
                </a:solidFill>
                <a:cs typeface="+mn-cs"/>
              </a:rPr>
              <a:t> </a:t>
            </a:r>
            <a:r>
              <a:rPr lang="en-US" altLang="zh-CN" sz="2600" b="1" i="1" dirty="0" err="1" smtClean="0">
                <a:solidFill>
                  <a:schemeClr val="tx2"/>
                </a:solidFill>
                <a:cs typeface="+mn-cs"/>
              </a:rPr>
              <a:t>setBounds</a:t>
            </a:r>
            <a:r>
              <a:rPr lang="en-US" altLang="zh-CN" sz="2600" b="1" i="1" dirty="0">
                <a:solidFill>
                  <a:schemeClr val="tx2"/>
                </a:solidFill>
                <a:cs typeface="+mn-cs"/>
              </a:rPr>
              <a:t>()</a:t>
            </a:r>
            <a:r>
              <a:rPr lang="zh-CN" altLang="en-US" sz="2600" b="1" dirty="0">
                <a:cs typeface="+mn-cs"/>
              </a:rPr>
              <a:t>等。</a:t>
            </a:r>
          </a:p>
          <a:p>
            <a:pPr marL="457200" lvl="1" indent="-457200" algn="just">
              <a:lnSpc>
                <a:spcPct val="130000"/>
              </a:lnSpc>
              <a:spcBef>
                <a:spcPts val="600"/>
              </a:spcBef>
              <a:buClr>
                <a:schemeClr val="accent2"/>
              </a:buClr>
              <a:buSzPct val="80000"/>
              <a:buFont typeface="Wingdings" pitchFamily="2" charset="2"/>
              <a:buChar char="Ø"/>
              <a:tabLst>
                <a:tab pos="4568825" algn="l"/>
              </a:tabLst>
            </a:pPr>
            <a:r>
              <a:rPr lang="zh-CN" altLang="en-US" sz="2600" b="1" dirty="0" smtClean="0">
                <a:cs typeface="+mn-cs"/>
              </a:rPr>
              <a:t>如果</a:t>
            </a:r>
            <a:r>
              <a:rPr lang="zh-CN" altLang="en-US" sz="2600" b="1" dirty="0">
                <a:cs typeface="+mn-cs"/>
              </a:rPr>
              <a:t>用户确实需要自己设置组件的大小和位置，则应取消该容器的布局管理器，方法为：</a:t>
            </a:r>
          </a:p>
          <a:p>
            <a:pPr marL="0" lvl="1" indent="0" algn="just">
              <a:lnSpc>
                <a:spcPct val="130000"/>
              </a:lnSpc>
              <a:spcBef>
                <a:spcPts val="600"/>
              </a:spcBef>
              <a:buClr>
                <a:schemeClr val="accent2"/>
              </a:buClr>
              <a:buSzPct val="80000"/>
              <a:buNone/>
              <a:tabLst>
                <a:tab pos="4568825" algn="l"/>
              </a:tabLst>
            </a:pPr>
            <a:r>
              <a:rPr lang="zh-CN" altLang="en-US" sz="2600" b="1" dirty="0" smtClean="0">
                <a:cs typeface="+mn-cs"/>
              </a:rPr>
              <a:t>               </a:t>
            </a:r>
            <a:r>
              <a:rPr lang="en-US" altLang="zh-CN" sz="2600" b="1" dirty="0" err="1">
                <a:solidFill>
                  <a:schemeClr val="tx2"/>
                </a:solidFill>
                <a:cs typeface="+mn-cs"/>
              </a:rPr>
              <a:t>setLayout</a:t>
            </a:r>
            <a:r>
              <a:rPr lang="en-US" altLang="zh-CN" sz="2600" b="1" dirty="0">
                <a:solidFill>
                  <a:schemeClr val="tx2"/>
                </a:solidFill>
                <a:cs typeface="+mn-cs"/>
              </a:rPr>
              <a:t>(null)</a:t>
            </a:r>
          </a:p>
          <a:p>
            <a:pPr marL="457200" lvl="1" indent="-457200" algn="just">
              <a:lnSpc>
                <a:spcPct val="130000"/>
              </a:lnSpc>
              <a:spcBef>
                <a:spcPts val="600"/>
              </a:spcBef>
              <a:buClr>
                <a:schemeClr val="accent2"/>
              </a:buClr>
              <a:buSzPct val="80000"/>
              <a:buFont typeface="Wingdings" pitchFamily="2" charset="2"/>
              <a:buChar char="Ø"/>
              <a:tabLst>
                <a:tab pos="4568825" algn="l"/>
              </a:tabLst>
            </a:pPr>
            <a:r>
              <a:rPr lang="zh-CN" altLang="en-US" sz="2600" b="1" dirty="0" smtClean="0">
                <a:cs typeface="+mn-cs"/>
              </a:rPr>
              <a:t>但</a:t>
            </a:r>
            <a:r>
              <a:rPr lang="zh-CN" altLang="en-US" sz="2600" b="1" dirty="0">
                <a:cs typeface="+mn-cs"/>
              </a:rPr>
              <a:t>用户必须使用</a:t>
            </a:r>
            <a:r>
              <a:rPr lang="en-US" altLang="zh-CN" sz="2600" b="1" i="1" dirty="0" err="1">
                <a:solidFill>
                  <a:schemeClr val="tx2"/>
                </a:solidFill>
                <a:cs typeface="+mn-cs"/>
              </a:rPr>
              <a:t>setLocation</a:t>
            </a:r>
            <a:r>
              <a:rPr lang="en-US" altLang="zh-CN" sz="2600" b="1" i="1" dirty="0">
                <a:solidFill>
                  <a:schemeClr val="tx2"/>
                </a:solidFill>
                <a:cs typeface="+mn-cs"/>
              </a:rPr>
              <a:t>(), </a:t>
            </a:r>
            <a:r>
              <a:rPr lang="en-US" altLang="zh-CN" sz="2600" b="1" i="1" dirty="0" err="1">
                <a:solidFill>
                  <a:schemeClr val="tx2"/>
                </a:solidFill>
                <a:cs typeface="+mn-cs"/>
              </a:rPr>
              <a:t>setSize</a:t>
            </a:r>
            <a:r>
              <a:rPr lang="en-US" altLang="zh-CN" sz="2600" b="1" i="1" dirty="0">
                <a:solidFill>
                  <a:schemeClr val="tx2"/>
                </a:solidFill>
                <a:cs typeface="+mn-cs"/>
              </a:rPr>
              <a:t>(), </a:t>
            </a:r>
            <a:r>
              <a:rPr lang="en-US" altLang="zh-CN" sz="2600" b="1" i="1" dirty="0" err="1">
                <a:solidFill>
                  <a:schemeClr val="tx2"/>
                </a:solidFill>
                <a:cs typeface="+mn-cs"/>
              </a:rPr>
              <a:t>setBounds</a:t>
            </a:r>
            <a:r>
              <a:rPr lang="en-US" altLang="zh-CN" sz="2600" b="1" i="1" dirty="0">
                <a:solidFill>
                  <a:schemeClr val="tx2"/>
                </a:solidFill>
                <a:cs typeface="+mn-cs"/>
              </a:rPr>
              <a:t>()</a:t>
            </a:r>
            <a:r>
              <a:rPr lang="zh-CN" altLang="en-US" sz="2600" b="1" dirty="0">
                <a:cs typeface="+mn-cs"/>
              </a:rPr>
              <a:t>等方法为组件设置大小和位置，不过此时</a:t>
            </a:r>
            <a:r>
              <a:rPr lang="zh-CN" altLang="en-US" sz="2600" b="1" dirty="0" smtClean="0">
                <a:cs typeface="+mn-cs"/>
              </a:rPr>
              <a:t>程序与系统</a:t>
            </a:r>
            <a:r>
              <a:rPr lang="zh-CN" altLang="en-US" sz="2600" b="1" dirty="0">
                <a:cs typeface="+mn-cs"/>
              </a:rPr>
              <a:t>相关。</a:t>
            </a:r>
          </a:p>
          <a:p>
            <a:pPr marL="342900" lvl="1" indent="-342900" algn="just">
              <a:lnSpc>
                <a:spcPct val="110000"/>
              </a:lnSpc>
              <a:spcBef>
                <a:spcPts val="1200"/>
              </a:spcBef>
              <a:buClr>
                <a:schemeClr val="accent2"/>
              </a:buClr>
              <a:buSzPct val="80000"/>
              <a:buFont typeface="Wingdings" pitchFamily="2" charset="2"/>
              <a:buChar char="l"/>
              <a:tabLst>
                <a:tab pos="4568825" algn="l"/>
              </a:tabLst>
            </a:pPr>
            <a:endParaRPr lang="zh-CN" altLang="en-US" b="1" dirty="0">
              <a:solidFill>
                <a:srgbClr val="FFC000"/>
              </a:solidFill>
              <a:cs typeface="+mn-cs"/>
            </a:endParaRPr>
          </a:p>
        </p:txBody>
      </p:sp>
    </p:spTree>
    <p:extLst>
      <p:ext uri="{BB962C8B-B14F-4D97-AF65-F5344CB8AC3E}">
        <p14:creationId xmlns:p14="http://schemas.microsoft.com/office/powerpoint/2010/main" val="132223869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6.1 </a:t>
            </a:r>
            <a:r>
              <a:rPr lang="zh-CN" altLang="en-US" sz="3600" b="1" dirty="0">
                <a:latin typeface="宋体" pitchFamily="2" charset="-122"/>
              </a:rPr>
              <a:t>图形用户</a:t>
            </a:r>
            <a:r>
              <a:rPr lang="zh-CN" altLang="en-US" sz="3600" b="1" dirty="0" smtClean="0">
                <a:latin typeface="宋体" pitchFamily="2" charset="-122"/>
              </a:rPr>
              <a:t>界面概述</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179388" y="1124744"/>
            <a:ext cx="8785100" cy="5616624"/>
          </a:xfrm>
        </p:spPr>
        <p:txBody>
          <a:bodyPr/>
          <a:lstStyle/>
          <a:p>
            <a:pPr algn="just">
              <a:lnSpc>
                <a:spcPct val="105000"/>
              </a:lnSpc>
              <a:spcBef>
                <a:spcPct val="35000"/>
              </a:spcBef>
            </a:pPr>
            <a:r>
              <a:rPr lang="en-US" altLang="zh-CN" sz="2600" b="1" dirty="0">
                <a:latin typeface="宋体" pitchFamily="2" charset="-122"/>
              </a:rPr>
              <a:t>AWT</a:t>
            </a:r>
            <a:r>
              <a:rPr lang="zh-CN" altLang="en-US" sz="2600" b="1" dirty="0">
                <a:latin typeface="宋体" pitchFamily="2" charset="-122"/>
              </a:rPr>
              <a:t>包含的构件太多，主要讨论以下几个最重要的类：</a:t>
            </a:r>
          </a:p>
          <a:p>
            <a:pPr marL="742950" lvl="2" indent="-342900" algn="just">
              <a:lnSpc>
                <a:spcPct val="150000"/>
              </a:lnSpc>
              <a:spcBef>
                <a:spcPts val="0"/>
              </a:spcBef>
              <a:buClr>
                <a:schemeClr val="accent2"/>
              </a:buClr>
              <a:buSzPct val="80000"/>
              <a:buFont typeface="Wingdings" pitchFamily="2" charset="2"/>
              <a:buChar char="Ø"/>
            </a:pPr>
            <a:r>
              <a:rPr lang="zh-CN" altLang="en-US" b="1" dirty="0" smtClean="0">
                <a:latin typeface="宋体" pitchFamily="2" charset="-122"/>
                <a:cs typeface="+mn-cs"/>
              </a:rPr>
              <a:t>基本</a:t>
            </a:r>
            <a:r>
              <a:rPr lang="zh-CN" altLang="en-US" b="1" dirty="0">
                <a:latin typeface="宋体" pitchFamily="2" charset="-122"/>
                <a:cs typeface="+mn-cs"/>
              </a:rPr>
              <a:t>的窗口类：</a:t>
            </a:r>
            <a:r>
              <a:rPr lang="en-US" altLang="zh-CN" b="1" dirty="0">
                <a:latin typeface="宋体" pitchFamily="2" charset="-122"/>
                <a:cs typeface="+mn-cs"/>
              </a:rPr>
              <a:t>Frame</a:t>
            </a:r>
            <a:r>
              <a:rPr lang="zh-CN" altLang="en-US" b="1" dirty="0">
                <a:latin typeface="宋体" pitchFamily="2" charset="-122"/>
                <a:cs typeface="+mn-cs"/>
              </a:rPr>
              <a:t>，</a:t>
            </a:r>
            <a:r>
              <a:rPr lang="en-US" altLang="zh-CN" b="1" dirty="0">
                <a:latin typeface="宋体" pitchFamily="2" charset="-122"/>
                <a:cs typeface="+mn-cs"/>
              </a:rPr>
              <a:t>Dialog</a:t>
            </a:r>
            <a:r>
              <a:rPr lang="zh-CN" altLang="en-US" b="1" dirty="0">
                <a:latin typeface="宋体" pitchFamily="2" charset="-122"/>
                <a:cs typeface="+mn-cs"/>
              </a:rPr>
              <a:t>。</a:t>
            </a:r>
          </a:p>
          <a:p>
            <a:pPr marL="742950" lvl="2" indent="-342900" algn="just">
              <a:lnSpc>
                <a:spcPct val="150000"/>
              </a:lnSpc>
              <a:spcBef>
                <a:spcPts val="0"/>
              </a:spcBef>
              <a:buClr>
                <a:schemeClr val="accent2"/>
              </a:buClr>
              <a:buSzPct val="80000"/>
              <a:buFont typeface="Wingdings" pitchFamily="2" charset="2"/>
              <a:buChar char="Ø"/>
            </a:pPr>
            <a:r>
              <a:rPr lang="zh-CN" altLang="en-US" b="1" dirty="0" smtClean="0">
                <a:latin typeface="宋体" pitchFamily="2" charset="-122"/>
                <a:cs typeface="+mn-cs"/>
              </a:rPr>
              <a:t>基本</a:t>
            </a:r>
            <a:r>
              <a:rPr lang="zh-CN" altLang="en-US" b="1" dirty="0">
                <a:latin typeface="宋体" pitchFamily="2" charset="-122"/>
                <a:cs typeface="+mn-cs"/>
              </a:rPr>
              <a:t>的</a:t>
            </a:r>
            <a:r>
              <a:rPr lang="en-US" altLang="zh-CN" b="1" dirty="0">
                <a:latin typeface="宋体" pitchFamily="2" charset="-122"/>
                <a:cs typeface="+mn-cs"/>
              </a:rPr>
              <a:t>GUI</a:t>
            </a:r>
            <a:r>
              <a:rPr lang="zh-CN" altLang="en-US" b="1" dirty="0">
                <a:latin typeface="宋体" pitchFamily="2" charset="-122"/>
                <a:cs typeface="+mn-cs"/>
              </a:rPr>
              <a:t>构件类：</a:t>
            </a:r>
            <a:r>
              <a:rPr lang="en-US" altLang="zh-CN" b="1" dirty="0">
                <a:latin typeface="宋体" pitchFamily="2" charset="-122"/>
                <a:cs typeface="+mn-cs"/>
              </a:rPr>
              <a:t>Button</a:t>
            </a:r>
            <a:r>
              <a:rPr lang="zh-CN" altLang="en-US" b="1" dirty="0">
                <a:latin typeface="宋体" pitchFamily="2" charset="-122"/>
                <a:cs typeface="+mn-cs"/>
              </a:rPr>
              <a:t>，</a:t>
            </a:r>
            <a:r>
              <a:rPr lang="en-US" altLang="zh-CN" b="1" dirty="0">
                <a:latin typeface="宋体" pitchFamily="2" charset="-122"/>
                <a:cs typeface="+mn-cs"/>
              </a:rPr>
              <a:t>Label</a:t>
            </a:r>
            <a:r>
              <a:rPr lang="zh-CN" altLang="en-US" b="1" dirty="0">
                <a:latin typeface="宋体" pitchFamily="2" charset="-122"/>
                <a:cs typeface="+mn-cs"/>
              </a:rPr>
              <a:t>，</a:t>
            </a:r>
            <a:r>
              <a:rPr lang="en-US" altLang="zh-CN" b="1" dirty="0" err="1">
                <a:latin typeface="宋体" pitchFamily="2" charset="-122"/>
                <a:cs typeface="+mn-cs"/>
              </a:rPr>
              <a:t>TextField</a:t>
            </a:r>
            <a:r>
              <a:rPr lang="zh-CN" altLang="en-US" b="1" dirty="0">
                <a:latin typeface="宋体" pitchFamily="2" charset="-122"/>
                <a:cs typeface="+mn-cs"/>
              </a:rPr>
              <a:t>，</a:t>
            </a:r>
            <a:r>
              <a:rPr lang="en-US" altLang="zh-CN" b="1" dirty="0" err="1">
                <a:latin typeface="宋体" pitchFamily="2" charset="-122"/>
                <a:cs typeface="+mn-cs"/>
              </a:rPr>
              <a:t>TextArea</a:t>
            </a:r>
            <a:r>
              <a:rPr lang="zh-CN" altLang="en-US" b="1" dirty="0">
                <a:latin typeface="宋体" pitchFamily="2" charset="-122"/>
                <a:cs typeface="+mn-cs"/>
              </a:rPr>
              <a:t>。</a:t>
            </a:r>
          </a:p>
          <a:p>
            <a:pPr marL="742950" lvl="2" indent="-342900" algn="just">
              <a:lnSpc>
                <a:spcPct val="150000"/>
              </a:lnSpc>
              <a:spcBef>
                <a:spcPts val="0"/>
              </a:spcBef>
              <a:buClr>
                <a:schemeClr val="accent2"/>
              </a:buClr>
              <a:buSzPct val="80000"/>
              <a:buFont typeface="Wingdings" pitchFamily="2" charset="2"/>
              <a:buChar char="Ø"/>
            </a:pPr>
            <a:r>
              <a:rPr lang="zh-CN" altLang="en-US" b="1" dirty="0" smtClean="0">
                <a:latin typeface="宋体" pitchFamily="2" charset="-122"/>
                <a:cs typeface="+mn-cs"/>
              </a:rPr>
              <a:t>基本</a:t>
            </a:r>
            <a:r>
              <a:rPr lang="zh-CN" altLang="en-US" b="1" dirty="0">
                <a:latin typeface="宋体" pitchFamily="2" charset="-122"/>
                <a:cs typeface="+mn-cs"/>
              </a:rPr>
              <a:t>的事件接口：</a:t>
            </a:r>
            <a:r>
              <a:rPr lang="en-US" altLang="zh-CN" b="1" dirty="0" err="1">
                <a:latin typeface="宋体" pitchFamily="2" charset="-122"/>
                <a:cs typeface="+mn-cs"/>
              </a:rPr>
              <a:t>ActionListener</a:t>
            </a:r>
            <a:r>
              <a:rPr lang="zh-CN" altLang="en-US" b="1" dirty="0">
                <a:latin typeface="宋体" pitchFamily="2" charset="-122"/>
                <a:cs typeface="+mn-cs"/>
              </a:rPr>
              <a:t>，</a:t>
            </a:r>
            <a:r>
              <a:rPr lang="en-US" altLang="zh-CN" b="1" dirty="0" err="1">
                <a:latin typeface="宋体" pitchFamily="2" charset="-122"/>
                <a:cs typeface="+mn-cs"/>
              </a:rPr>
              <a:t>WindowListener</a:t>
            </a:r>
            <a:r>
              <a:rPr lang="zh-CN" altLang="en-US" b="1" dirty="0">
                <a:latin typeface="宋体" pitchFamily="2" charset="-122"/>
                <a:cs typeface="+mn-cs"/>
              </a:rPr>
              <a:t>，</a:t>
            </a:r>
            <a:r>
              <a:rPr lang="en-US" altLang="zh-CN" b="1" dirty="0" err="1">
                <a:latin typeface="宋体" pitchFamily="2" charset="-122"/>
                <a:cs typeface="+mn-cs"/>
              </a:rPr>
              <a:t>MouseListener</a:t>
            </a:r>
            <a:r>
              <a:rPr lang="zh-CN" altLang="en-US" b="1" dirty="0">
                <a:latin typeface="宋体" pitchFamily="2" charset="-122"/>
                <a:cs typeface="+mn-cs"/>
              </a:rPr>
              <a:t>，</a:t>
            </a:r>
            <a:r>
              <a:rPr lang="en-US" altLang="zh-CN" b="1" dirty="0" err="1">
                <a:latin typeface="宋体" pitchFamily="2" charset="-122"/>
                <a:cs typeface="+mn-cs"/>
              </a:rPr>
              <a:t>KeyListener</a:t>
            </a:r>
            <a:r>
              <a:rPr lang="zh-CN" altLang="en-US" b="1" dirty="0">
                <a:latin typeface="宋体" pitchFamily="2" charset="-122"/>
                <a:cs typeface="+mn-cs"/>
              </a:rPr>
              <a:t>。</a:t>
            </a:r>
          </a:p>
          <a:p>
            <a:pPr marL="742950" lvl="2" indent="-342900" algn="just">
              <a:lnSpc>
                <a:spcPct val="150000"/>
              </a:lnSpc>
              <a:spcBef>
                <a:spcPts val="0"/>
              </a:spcBef>
              <a:buClr>
                <a:schemeClr val="accent2"/>
              </a:buClr>
              <a:buSzPct val="80000"/>
              <a:buFont typeface="Wingdings" pitchFamily="2" charset="2"/>
              <a:buChar char="Ø"/>
            </a:pPr>
            <a:r>
              <a:rPr lang="zh-CN" altLang="en-US" b="1" dirty="0" smtClean="0">
                <a:latin typeface="宋体" pitchFamily="2" charset="-122"/>
                <a:cs typeface="+mn-cs"/>
              </a:rPr>
              <a:t>基本</a:t>
            </a:r>
            <a:r>
              <a:rPr lang="zh-CN" altLang="en-US" b="1" dirty="0">
                <a:latin typeface="宋体" pitchFamily="2" charset="-122"/>
                <a:cs typeface="+mn-cs"/>
              </a:rPr>
              <a:t>的版面控制：</a:t>
            </a:r>
            <a:r>
              <a:rPr lang="en-US" altLang="zh-CN" b="1" dirty="0" err="1">
                <a:latin typeface="宋体" pitchFamily="2" charset="-122"/>
                <a:cs typeface="+mn-cs"/>
              </a:rPr>
              <a:t>FlowLayout</a:t>
            </a:r>
            <a:r>
              <a:rPr lang="zh-CN" altLang="en-US" b="1" dirty="0">
                <a:latin typeface="宋体" pitchFamily="2" charset="-122"/>
                <a:cs typeface="+mn-cs"/>
              </a:rPr>
              <a:t>，</a:t>
            </a:r>
            <a:r>
              <a:rPr lang="en-US" altLang="zh-CN" b="1" dirty="0" err="1">
                <a:latin typeface="宋体" pitchFamily="2" charset="-122"/>
                <a:cs typeface="+mn-cs"/>
              </a:rPr>
              <a:t>BorderLayout</a:t>
            </a:r>
            <a:r>
              <a:rPr lang="zh-CN" altLang="en-US" b="1" dirty="0">
                <a:latin typeface="宋体" pitchFamily="2" charset="-122"/>
                <a:cs typeface="+mn-cs"/>
              </a:rPr>
              <a:t>，</a:t>
            </a:r>
            <a:r>
              <a:rPr lang="en-US" altLang="zh-CN" b="1" dirty="0" err="1">
                <a:latin typeface="宋体" pitchFamily="2" charset="-122"/>
                <a:cs typeface="+mn-cs"/>
              </a:rPr>
              <a:t>GridLayout</a:t>
            </a:r>
            <a:r>
              <a:rPr lang="zh-CN" altLang="en-US" b="1" dirty="0">
                <a:latin typeface="宋体" pitchFamily="2" charset="-122"/>
                <a:cs typeface="+mn-cs"/>
              </a:rPr>
              <a:t>，</a:t>
            </a:r>
            <a:r>
              <a:rPr lang="en-US" altLang="zh-CN" b="1" dirty="0">
                <a:latin typeface="宋体" pitchFamily="2" charset="-122"/>
                <a:cs typeface="+mn-cs"/>
              </a:rPr>
              <a:t>Panel</a:t>
            </a:r>
            <a:r>
              <a:rPr lang="zh-CN" altLang="en-US" b="1" dirty="0">
                <a:latin typeface="宋体" pitchFamily="2" charset="-122"/>
                <a:cs typeface="+mn-cs"/>
              </a:rPr>
              <a:t>。</a:t>
            </a:r>
          </a:p>
          <a:p>
            <a:pPr marL="742950" lvl="2" indent="-342900" algn="just">
              <a:lnSpc>
                <a:spcPct val="150000"/>
              </a:lnSpc>
              <a:spcBef>
                <a:spcPts val="0"/>
              </a:spcBef>
              <a:buClr>
                <a:schemeClr val="accent2"/>
              </a:buClr>
              <a:buSzPct val="80000"/>
              <a:buFont typeface="Wingdings" pitchFamily="2" charset="2"/>
              <a:buChar char="Ø"/>
            </a:pPr>
            <a:r>
              <a:rPr lang="zh-CN" altLang="en-US" b="1" dirty="0" smtClean="0">
                <a:latin typeface="宋体" pitchFamily="2" charset="-122"/>
                <a:cs typeface="+mn-cs"/>
              </a:rPr>
              <a:t>基本</a:t>
            </a:r>
            <a:r>
              <a:rPr lang="zh-CN" altLang="en-US" b="1" dirty="0">
                <a:latin typeface="宋体" pitchFamily="2" charset="-122"/>
                <a:cs typeface="+mn-cs"/>
              </a:rPr>
              <a:t>的绘图支持：</a:t>
            </a:r>
            <a:r>
              <a:rPr lang="en-US" altLang="zh-CN" b="1" dirty="0">
                <a:latin typeface="宋体" pitchFamily="2" charset="-122"/>
                <a:cs typeface="+mn-cs"/>
              </a:rPr>
              <a:t>Graphics</a:t>
            </a:r>
            <a:r>
              <a:rPr lang="zh-CN" altLang="en-US" b="1" dirty="0">
                <a:latin typeface="宋体" pitchFamily="2" charset="-122"/>
                <a:cs typeface="+mn-cs"/>
              </a:rPr>
              <a:t>，</a:t>
            </a:r>
            <a:r>
              <a:rPr lang="en-US" altLang="zh-CN" b="1" dirty="0">
                <a:latin typeface="宋体" pitchFamily="2" charset="-122"/>
                <a:cs typeface="+mn-cs"/>
              </a:rPr>
              <a:t>Canvas</a:t>
            </a:r>
            <a:r>
              <a:rPr lang="zh-CN" altLang="en-US" b="1" dirty="0">
                <a:latin typeface="宋体" pitchFamily="2" charset="-122"/>
                <a:cs typeface="+mn-cs"/>
              </a:rPr>
              <a:t>。</a:t>
            </a:r>
          </a:p>
        </p:txBody>
      </p:sp>
    </p:spTree>
    <p:extLst>
      <p:ext uri="{BB962C8B-B14F-4D97-AF65-F5344CB8AC3E}">
        <p14:creationId xmlns:p14="http://schemas.microsoft.com/office/powerpoint/2010/main" val="2164932725"/>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196752"/>
            <a:ext cx="8568952" cy="5328592"/>
          </a:xfrm>
        </p:spPr>
        <p:txBody>
          <a:bodyPr/>
          <a:lstStyle/>
          <a:p>
            <a:pPr marL="342900" lvl="1" indent="-342900" algn="just">
              <a:lnSpc>
                <a:spcPct val="150000"/>
              </a:lnSpc>
              <a:buClr>
                <a:schemeClr val="accent2"/>
              </a:buClr>
              <a:buSzPct val="80000"/>
              <a:buFont typeface="Wingdings" pitchFamily="2" charset="2"/>
              <a:buChar char="l"/>
              <a:tabLst>
                <a:tab pos="4568825" algn="l"/>
              </a:tabLst>
            </a:pPr>
            <a:r>
              <a:rPr lang="zh-CN" altLang="en-US" sz="2600" b="1" dirty="0">
                <a:solidFill>
                  <a:schemeClr val="tx2"/>
                </a:solidFill>
                <a:cs typeface="+mn-cs"/>
              </a:rPr>
              <a:t>在容器中所有组件的布局都由布局管理器来控制，每个容器，都有各自缺省的布局管理器，例如：</a:t>
            </a:r>
          </a:p>
          <a:p>
            <a:pPr marL="457200" lvl="1" indent="-457200" algn="just">
              <a:lnSpc>
                <a:spcPct val="150000"/>
              </a:lnSpc>
              <a:buClr>
                <a:schemeClr val="accent2"/>
              </a:buClr>
              <a:buSzPct val="80000"/>
              <a:buFont typeface="Wingdings" pitchFamily="2" charset="2"/>
              <a:buChar char="Ø"/>
              <a:tabLst>
                <a:tab pos="4568825" algn="l"/>
              </a:tabLst>
            </a:pPr>
            <a:r>
              <a:rPr lang="en-US" altLang="zh-CN" sz="2600" b="1" dirty="0" err="1" smtClean="0">
                <a:solidFill>
                  <a:schemeClr val="tx2"/>
                </a:solidFill>
                <a:cs typeface="+mn-cs"/>
              </a:rPr>
              <a:t>FlowLayout</a:t>
            </a:r>
            <a:r>
              <a:rPr lang="zh-CN" altLang="en-US" sz="2600" b="1" dirty="0" smtClean="0">
                <a:cs typeface="+mn-cs"/>
              </a:rPr>
              <a:t>：是</a:t>
            </a:r>
            <a:r>
              <a:rPr lang="en-US" altLang="zh-CN" sz="2600" b="1" dirty="0">
                <a:cs typeface="+mn-cs"/>
              </a:rPr>
              <a:t>Panel</a:t>
            </a:r>
            <a:r>
              <a:rPr lang="zh-CN" altLang="en-US" sz="2600" b="1" dirty="0">
                <a:cs typeface="+mn-cs"/>
              </a:rPr>
              <a:t>和</a:t>
            </a:r>
            <a:r>
              <a:rPr lang="en-US" altLang="zh-CN" sz="2600" b="1" dirty="0">
                <a:cs typeface="+mn-cs"/>
              </a:rPr>
              <a:t>Applet</a:t>
            </a:r>
            <a:r>
              <a:rPr lang="zh-CN" altLang="en-US" sz="2600" b="1" dirty="0">
                <a:cs typeface="+mn-cs"/>
              </a:rPr>
              <a:t>的缺省布局</a:t>
            </a:r>
            <a:r>
              <a:rPr lang="zh-CN" altLang="en-US" sz="2600" b="1" dirty="0" smtClean="0">
                <a:cs typeface="+mn-cs"/>
              </a:rPr>
              <a:t>管理。</a:t>
            </a:r>
            <a:endParaRPr lang="zh-CN" altLang="en-US" sz="2600" b="1" dirty="0">
              <a:cs typeface="+mn-cs"/>
            </a:endParaRPr>
          </a:p>
          <a:p>
            <a:pPr marL="457200" lvl="1" indent="-457200" algn="just">
              <a:lnSpc>
                <a:spcPct val="150000"/>
              </a:lnSpc>
              <a:buClr>
                <a:schemeClr val="accent2"/>
              </a:buClr>
              <a:buSzPct val="80000"/>
              <a:buFont typeface="Wingdings" pitchFamily="2" charset="2"/>
              <a:buChar char="Ø"/>
              <a:tabLst>
                <a:tab pos="4568825" algn="l"/>
              </a:tabLst>
            </a:pPr>
            <a:r>
              <a:rPr lang="en-US" altLang="zh-CN" sz="2600" b="1" dirty="0" err="1" smtClean="0">
                <a:solidFill>
                  <a:schemeClr val="tx2"/>
                </a:solidFill>
                <a:cs typeface="+mn-cs"/>
              </a:rPr>
              <a:t>BorderLayout</a:t>
            </a:r>
            <a:r>
              <a:rPr lang="zh-CN" altLang="en-US" sz="2600" b="1" dirty="0" smtClean="0">
                <a:cs typeface="+mn-cs"/>
              </a:rPr>
              <a:t>：</a:t>
            </a:r>
            <a:r>
              <a:rPr lang="en-US" altLang="zh-CN" sz="2600" b="1" dirty="0" smtClean="0">
                <a:cs typeface="+mn-cs"/>
              </a:rPr>
              <a:t>Window</a:t>
            </a:r>
            <a:r>
              <a:rPr lang="zh-CN" altLang="en-US" sz="2600" b="1" dirty="0">
                <a:cs typeface="+mn-cs"/>
              </a:rPr>
              <a:t>、</a:t>
            </a:r>
            <a:r>
              <a:rPr lang="en-US" altLang="zh-CN" sz="2600" b="1" dirty="0">
                <a:cs typeface="+mn-cs"/>
              </a:rPr>
              <a:t>Dialog</a:t>
            </a:r>
            <a:r>
              <a:rPr lang="zh-CN" altLang="en-US" sz="2600" b="1" dirty="0">
                <a:cs typeface="+mn-cs"/>
              </a:rPr>
              <a:t>和</a:t>
            </a:r>
            <a:r>
              <a:rPr lang="en-US" altLang="zh-CN" sz="2600" b="1" dirty="0">
                <a:cs typeface="+mn-cs"/>
              </a:rPr>
              <a:t>Frame</a:t>
            </a:r>
            <a:r>
              <a:rPr lang="zh-CN" altLang="en-US" sz="2600" b="1" dirty="0">
                <a:cs typeface="+mn-cs"/>
              </a:rPr>
              <a:t>的缺省布局</a:t>
            </a:r>
            <a:r>
              <a:rPr lang="zh-CN" altLang="en-US" sz="2600" b="1" dirty="0" smtClean="0">
                <a:cs typeface="+mn-cs"/>
              </a:rPr>
              <a:t>管理器。</a:t>
            </a:r>
            <a:endParaRPr lang="zh-CN" altLang="en-US" sz="2600" b="1" dirty="0">
              <a:cs typeface="+mn-cs"/>
            </a:endParaRPr>
          </a:p>
          <a:p>
            <a:pPr marL="457200" lvl="1" indent="-457200" algn="just">
              <a:lnSpc>
                <a:spcPct val="150000"/>
              </a:lnSpc>
              <a:buClr>
                <a:schemeClr val="accent2"/>
              </a:buClr>
              <a:buSzPct val="80000"/>
              <a:buFont typeface="Wingdings" pitchFamily="2" charset="2"/>
              <a:buChar char="Ø"/>
              <a:tabLst>
                <a:tab pos="4568825" algn="l"/>
              </a:tabLst>
            </a:pPr>
            <a:r>
              <a:rPr lang="zh-CN" altLang="en-US" sz="2600" b="1" dirty="0">
                <a:cs typeface="+mn-cs"/>
              </a:rPr>
              <a:t>程序员也可以在程序中根据需要指定一个新的布局管理器。</a:t>
            </a:r>
          </a:p>
          <a:p>
            <a:pPr marL="0" lvl="1" indent="0" algn="just">
              <a:lnSpc>
                <a:spcPct val="110000"/>
              </a:lnSpc>
              <a:buClr>
                <a:schemeClr val="accent2"/>
              </a:buClr>
              <a:buSzPct val="80000"/>
              <a:buNone/>
              <a:tabLst>
                <a:tab pos="4568825" algn="l"/>
              </a:tabLst>
            </a:pPr>
            <a:endParaRPr lang="zh-CN" altLang="en-US" b="1" dirty="0">
              <a:solidFill>
                <a:srgbClr val="FFC000"/>
              </a:solidFill>
              <a:cs typeface="+mn-cs"/>
            </a:endParaRPr>
          </a:p>
        </p:txBody>
      </p:sp>
    </p:spTree>
    <p:extLst>
      <p:ext uri="{BB962C8B-B14F-4D97-AF65-F5344CB8AC3E}">
        <p14:creationId xmlns:p14="http://schemas.microsoft.com/office/powerpoint/2010/main" val="201693101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1124744"/>
            <a:ext cx="8712968" cy="5328592"/>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1</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FlowLayout</a:t>
            </a:r>
            <a:r>
              <a:rPr lang="zh-CN" altLang="en-US" sz="2600" b="1" dirty="0" smtClean="0">
                <a:solidFill>
                  <a:schemeClr val="tx2"/>
                </a:solidFill>
                <a:cs typeface="+mn-cs"/>
              </a:rPr>
              <a:t>：</a:t>
            </a:r>
            <a:endParaRPr lang="en-US" altLang="zh-CN" sz="2600" b="1" dirty="0" smtClean="0">
              <a:solidFill>
                <a:schemeClr val="tx2"/>
              </a:solidFill>
              <a:cs typeface="+mn-cs"/>
            </a:endParaRP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err="1" smtClean="0">
                <a:cs typeface="+mn-cs"/>
              </a:rPr>
              <a:t>FlowLayout</a:t>
            </a:r>
            <a:r>
              <a:rPr lang="zh-CN" altLang="en-US" sz="2600" b="1" dirty="0">
                <a:cs typeface="+mn-cs"/>
              </a:rPr>
              <a:t>布局方式是将组件一排一排地依次放置，它自动调用组件的</a:t>
            </a:r>
            <a:r>
              <a:rPr lang="en-US" altLang="zh-CN" sz="2600" b="1" i="1" dirty="0" err="1">
                <a:solidFill>
                  <a:schemeClr val="tx2"/>
                </a:solidFill>
                <a:cs typeface="+mn-cs"/>
              </a:rPr>
              <a:t>getPreferredSize</a:t>
            </a:r>
            <a:r>
              <a:rPr lang="en-US" altLang="zh-CN" sz="2600" b="1" i="1" dirty="0">
                <a:solidFill>
                  <a:schemeClr val="tx2"/>
                </a:solidFill>
                <a:cs typeface="+mn-cs"/>
              </a:rPr>
              <a:t>( )</a:t>
            </a:r>
            <a:r>
              <a:rPr lang="zh-CN" altLang="en-US" sz="2600" b="1" dirty="0">
                <a:cs typeface="+mn-cs"/>
              </a:rPr>
              <a:t>方法，使用组件的最佳尺寸来显示组件</a:t>
            </a:r>
            <a:r>
              <a:rPr lang="zh-CN" altLang="en-US" sz="2600" b="1" dirty="0" smtClean="0">
                <a:cs typeface="+mn-cs"/>
              </a:rPr>
              <a:t>。</a:t>
            </a:r>
            <a:endParaRPr lang="en-US" altLang="zh-CN" sz="2600" b="1" dirty="0" smtClean="0">
              <a:cs typeface="+mn-cs"/>
            </a:endParaRP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zh-CN" altLang="en-US" sz="2600" b="1" dirty="0" smtClean="0">
                <a:cs typeface="+mn-cs"/>
              </a:rPr>
              <a:t>当</a:t>
            </a:r>
            <a:r>
              <a:rPr lang="zh-CN" altLang="en-US" sz="2600" b="1" dirty="0">
                <a:cs typeface="+mn-cs"/>
              </a:rPr>
              <a:t>容器被重新设置大小后，则布局也会随之发生改变，各组件的大小不变，但相对位置会发生变化。</a:t>
            </a:r>
          </a:p>
        </p:txBody>
      </p:sp>
    </p:spTree>
    <p:extLst>
      <p:ext uri="{BB962C8B-B14F-4D97-AF65-F5344CB8AC3E}">
        <p14:creationId xmlns:p14="http://schemas.microsoft.com/office/powerpoint/2010/main" val="2381920422"/>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328592"/>
          </a:xfrm>
        </p:spPr>
        <p:txBody>
          <a:bodyPr/>
          <a:lstStyle/>
          <a:p>
            <a:pPr marL="342900" lvl="1" indent="-342900" algn="just">
              <a:spcBef>
                <a:spcPts val="600"/>
              </a:spcBef>
              <a:spcAft>
                <a:spcPts val="1200"/>
              </a:spcAft>
              <a:buClr>
                <a:schemeClr val="accent2"/>
              </a:buClr>
              <a:buSzPct val="80000"/>
              <a:buFont typeface="Wingdings" pitchFamily="2" charset="2"/>
              <a:buChar char="l"/>
              <a:tabLst>
                <a:tab pos="4568825" algn="l"/>
              </a:tabLst>
            </a:pPr>
            <a:r>
              <a:rPr lang="en-US" altLang="zh-CN" sz="2600" b="1" dirty="0" err="1">
                <a:solidFill>
                  <a:schemeClr val="tx2"/>
                </a:solidFill>
                <a:cs typeface="+mn-cs"/>
              </a:rPr>
              <a:t>FlowLayout</a:t>
            </a:r>
            <a:r>
              <a:rPr lang="zh-CN" altLang="en-US" sz="2600" b="1" dirty="0">
                <a:solidFill>
                  <a:schemeClr val="tx2"/>
                </a:solidFill>
                <a:cs typeface="+mn-cs"/>
              </a:rPr>
              <a:t>类有三种构造方法：</a:t>
            </a: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使用缺省居中对齐方式，组件间的水平和竖直间距为缺省值</a:t>
            </a:r>
            <a:r>
              <a:rPr lang="en-US" altLang="zh-CN" sz="2400" b="1" dirty="0">
                <a:cs typeface="+mn-cs"/>
              </a:rPr>
              <a:t>5</a:t>
            </a:r>
            <a:r>
              <a:rPr lang="zh-CN" altLang="en-US" sz="2400" b="1" dirty="0">
                <a:cs typeface="+mn-cs"/>
              </a:rPr>
              <a:t>个象素。</a:t>
            </a: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r>
              <a:rPr lang="en-US" altLang="zh-CN" sz="2400" b="1" dirty="0" err="1">
                <a:solidFill>
                  <a:schemeClr val="tx2"/>
                </a:solidFill>
                <a:cs typeface="+mn-cs"/>
              </a:rPr>
              <a:t>int</a:t>
            </a:r>
            <a:r>
              <a:rPr lang="en-US" altLang="zh-CN" sz="2400" b="1" dirty="0">
                <a:solidFill>
                  <a:schemeClr val="tx2"/>
                </a:solidFill>
                <a:cs typeface="+mn-cs"/>
              </a:rPr>
              <a:t> alignment)</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使用指定的对齐方式（</a:t>
            </a:r>
            <a:r>
              <a:rPr lang="en-US" altLang="zh-CN" sz="2400" b="1" i="1" dirty="0" err="1">
                <a:solidFill>
                  <a:schemeClr val="tx2"/>
                </a:solidFill>
                <a:cs typeface="+mn-cs"/>
              </a:rPr>
              <a:t>FlowLayout.LEFT</a:t>
            </a:r>
            <a:r>
              <a:rPr lang="zh-CN" altLang="en-US" sz="2400" b="1" i="1" dirty="0">
                <a:solidFill>
                  <a:schemeClr val="tx2"/>
                </a:solidFill>
                <a:cs typeface="+mn-cs"/>
              </a:rPr>
              <a:t>，</a:t>
            </a:r>
            <a:r>
              <a:rPr lang="en-US" altLang="zh-CN" sz="2400" b="1" i="1" dirty="0" err="1">
                <a:solidFill>
                  <a:schemeClr val="tx2"/>
                </a:solidFill>
                <a:cs typeface="+mn-cs"/>
              </a:rPr>
              <a:t>FlowLayout.RIGHT</a:t>
            </a:r>
            <a:r>
              <a:rPr lang="zh-CN" altLang="en-US" sz="2400" b="1" i="1" dirty="0">
                <a:solidFill>
                  <a:schemeClr val="tx2"/>
                </a:solidFill>
                <a:cs typeface="+mn-cs"/>
              </a:rPr>
              <a:t>，</a:t>
            </a:r>
            <a:r>
              <a:rPr lang="en-US" altLang="zh-CN" sz="2400" b="1" i="1" dirty="0" err="1">
                <a:solidFill>
                  <a:schemeClr val="tx2"/>
                </a:solidFill>
                <a:cs typeface="+mn-cs"/>
              </a:rPr>
              <a:t>FlowLayout.Center</a:t>
            </a:r>
            <a:r>
              <a:rPr lang="zh-CN" altLang="en-US" sz="2400" b="1" dirty="0">
                <a:cs typeface="+mn-cs"/>
              </a:rPr>
              <a:t>），水平和竖直间距为缺省值</a:t>
            </a:r>
            <a:r>
              <a:rPr lang="en-US" altLang="zh-CN" sz="2400" b="1" dirty="0">
                <a:cs typeface="+mn-cs"/>
              </a:rPr>
              <a:t>5</a:t>
            </a:r>
            <a:r>
              <a:rPr lang="zh-CN" altLang="en-US" sz="2400" b="1" dirty="0">
                <a:cs typeface="+mn-cs"/>
              </a:rPr>
              <a:t>象素。</a:t>
            </a: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r>
              <a:rPr lang="en-US" altLang="zh-CN" sz="2400" b="1" dirty="0" err="1">
                <a:solidFill>
                  <a:schemeClr val="tx2"/>
                </a:solidFill>
                <a:cs typeface="+mn-cs"/>
              </a:rPr>
              <a:t>int</a:t>
            </a:r>
            <a:r>
              <a:rPr lang="en-US" altLang="zh-CN" sz="2400" b="1" dirty="0">
                <a:solidFill>
                  <a:schemeClr val="tx2"/>
                </a:solidFill>
                <a:cs typeface="+mn-cs"/>
              </a:rPr>
              <a:t> alignment, </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horizontalGap</a:t>
            </a:r>
            <a:r>
              <a:rPr lang="en-US" altLang="zh-CN" sz="2400" b="1" dirty="0">
                <a:solidFill>
                  <a:schemeClr val="tx2"/>
                </a:solidFill>
                <a:cs typeface="+mn-cs"/>
              </a:rPr>
              <a:t>, </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verticalGap</a:t>
            </a:r>
            <a:r>
              <a:rPr lang="en-US" altLang="zh-CN" sz="2400" b="1" dirty="0">
                <a:solidFill>
                  <a:schemeClr val="tx2"/>
                </a:solidFill>
                <a:cs typeface="+mn-cs"/>
              </a:rPr>
              <a:t>) </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使用指定的对齐方式，水平和竖直间距也为指定值</a:t>
            </a:r>
            <a:r>
              <a:rPr lang="zh-CN" altLang="en-US" sz="2400" b="1" dirty="0" smtClean="0">
                <a:cs typeface="+mn-cs"/>
              </a:rPr>
              <a:t>。</a:t>
            </a:r>
            <a:r>
              <a:rPr lang="en-US" altLang="zh-CN" sz="2400" b="1" dirty="0" smtClean="0">
                <a:hlinkClick r:id="rId3" action="ppaction://hlinkfile"/>
              </a:rPr>
              <a:t>ShowFlow.java</a:t>
            </a:r>
            <a:endParaRPr lang="en-US" altLang="zh-CN" sz="2400" b="1" dirty="0">
              <a:cs typeface="+mn-cs"/>
            </a:endParaRPr>
          </a:p>
        </p:txBody>
      </p:sp>
    </p:spTree>
    <p:extLst>
      <p:ext uri="{BB962C8B-B14F-4D97-AF65-F5344CB8AC3E}">
        <p14:creationId xmlns:p14="http://schemas.microsoft.com/office/powerpoint/2010/main" val="2414425596"/>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328592"/>
          </a:xfrm>
        </p:spPr>
        <p:txBody>
          <a:bodyPr/>
          <a:lstStyle/>
          <a:p>
            <a:pPr marL="342900" lvl="1" indent="-342900" algn="just">
              <a:spcBef>
                <a:spcPts val="600"/>
              </a:spcBef>
              <a:spcAft>
                <a:spcPts val="1200"/>
              </a:spcAft>
              <a:buClr>
                <a:schemeClr val="accent2"/>
              </a:buClr>
              <a:buSzPct val="80000"/>
              <a:buFont typeface="Wingdings" pitchFamily="2" charset="2"/>
              <a:buChar char="l"/>
              <a:tabLst>
                <a:tab pos="4568825" algn="l"/>
              </a:tabLst>
            </a:pPr>
            <a:r>
              <a:rPr lang="en-US" altLang="zh-CN" sz="2600" b="1" dirty="0" err="1">
                <a:solidFill>
                  <a:schemeClr val="tx2"/>
                </a:solidFill>
                <a:cs typeface="+mn-cs"/>
              </a:rPr>
              <a:t>FlowLayout</a:t>
            </a:r>
            <a:r>
              <a:rPr lang="zh-CN" altLang="en-US" sz="2600" b="1" dirty="0">
                <a:solidFill>
                  <a:schemeClr val="tx2"/>
                </a:solidFill>
                <a:cs typeface="+mn-cs"/>
              </a:rPr>
              <a:t>类有三种构造方法：</a:t>
            </a: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使用缺省居中对齐方式，组件间的水平和竖直间距为缺省值</a:t>
            </a:r>
            <a:r>
              <a:rPr lang="en-US" altLang="zh-CN" sz="2400" b="1" dirty="0">
                <a:cs typeface="+mn-cs"/>
              </a:rPr>
              <a:t>5</a:t>
            </a:r>
            <a:r>
              <a:rPr lang="zh-CN" altLang="en-US" sz="2400" b="1" dirty="0" smtClean="0">
                <a:cs typeface="+mn-cs"/>
              </a:rPr>
              <a:t>个像素。</a:t>
            </a:r>
            <a:endParaRPr lang="zh-CN" altLang="en-US" sz="2400" b="1" dirty="0">
              <a:cs typeface="+mn-cs"/>
            </a:endParaRP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r>
              <a:rPr lang="en-US" altLang="zh-CN" sz="2400" b="1" dirty="0" err="1">
                <a:solidFill>
                  <a:schemeClr val="tx2"/>
                </a:solidFill>
                <a:cs typeface="+mn-cs"/>
              </a:rPr>
              <a:t>int</a:t>
            </a:r>
            <a:r>
              <a:rPr lang="en-US" altLang="zh-CN" sz="2400" b="1" dirty="0">
                <a:solidFill>
                  <a:schemeClr val="tx2"/>
                </a:solidFill>
                <a:cs typeface="+mn-cs"/>
              </a:rPr>
              <a:t> alignment)</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使用指定的对齐方式（</a:t>
            </a:r>
            <a:r>
              <a:rPr lang="en-US" altLang="zh-CN" sz="2400" b="1" i="1" dirty="0" err="1">
                <a:solidFill>
                  <a:schemeClr val="tx2"/>
                </a:solidFill>
                <a:cs typeface="+mn-cs"/>
              </a:rPr>
              <a:t>FlowLayout.LEFT</a:t>
            </a:r>
            <a:r>
              <a:rPr lang="zh-CN" altLang="en-US" sz="2400" b="1" i="1" dirty="0">
                <a:solidFill>
                  <a:schemeClr val="tx2"/>
                </a:solidFill>
                <a:cs typeface="+mn-cs"/>
              </a:rPr>
              <a:t>，</a:t>
            </a:r>
            <a:r>
              <a:rPr lang="en-US" altLang="zh-CN" sz="2400" b="1" i="1" dirty="0" err="1">
                <a:solidFill>
                  <a:schemeClr val="tx2"/>
                </a:solidFill>
                <a:cs typeface="+mn-cs"/>
              </a:rPr>
              <a:t>FlowLayout.RIGHT</a:t>
            </a:r>
            <a:r>
              <a:rPr lang="zh-CN" altLang="en-US" sz="2400" b="1" i="1" dirty="0">
                <a:solidFill>
                  <a:schemeClr val="tx2"/>
                </a:solidFill>
                <a:cs typeface="+mn-cs"/>
              </a:rPr>
              <a:t>，</a:t>
            </a:r>
            <a:r>
              <a:rPr lang="en-US" altLang="zh-CN" sz="2400" b="1" i="1" dirty="0" err="1">
                <a:solidFill>
                  <a:schemeClr val="tx2"/>
                </a:solidFill>
                <a:cs typeface="+mn-cs"/>
              </a:rPr>
              <a:t>FlowLayout.Center</a:t>
            </a:r>
            <a:r>
              <a:rPr lang="zh-CN" altLang="en-US" sz="2400" b="1" dirty="0">
                <a:cs typeface="+mn-cs"/>
              </a:rPr>
              <a:t>），水平和竖直间距为缺省值</a:t>
            </a:r>
            <a:r>
              <a:rPr lang="en-US" altLang="zh-CN" sz="2400" b="1" dirty="0" smtClean="0">
                <a:cs typeface="+mn-cs"/>
              </a:rPr>
              <a:t>5</a:t>
            </a:r>
            <a:r>
              <a:rPr lang="zh-CN" altLang="en-US" sz="2400" b="1" dirty="0">
                <a:cs typeface="+mn-cs"/>
              </a:rPr>
              <a:t>像素</a:t>
            </a:r>
            <a:r>
              <a:rPr lang="zh-CN" altLang="en-US" sz="2400" b="1" dirty="0" smtClean="0">
                <a:cs typeface="+mn-cs"/>
              </a:rPr>
              <a:t>。</a:t>
            </a:r>
            <a:endParaRPr lang="zh-CN" altLang="en-US" sz="2400" b="1" dirty="0">
              <a:cs typeface="+mn-cs"/>
            </a:endParaRPr>
          </a:p>
          <a:p>
            <a:pPr marL="342900" lvl="1" indent="-342900" algn="just">
              <a:lnSpc>
                <a:spcPct val="120000"/>
              </a:lnSpc>
              <a:spcBef>
                <a:spcPts val="0"/>
              </a:spcBef>
              <a:buClr>
                <a:schemeClr val="accent2"/>
              </a:buClr>
              <a:buSzPct val="80000"/>
              <a:buFont typeface="Wingdings" pitchFamily="2" charset="2"/>
              <a:buChar char="l"/>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FlowLayout</a:t>
            </a:r>
            <a:r>
              <a:rPr lang="en-US" altLang="zh-CN" sz="2400" b="1" dirty="0">
                <a:solidFill>
                  <a:schemeClr val="tx2"/>
                </a:solidFill>
                <a:cs typeface="+mn-cs"/>
              </a:rPr>
              <a:t>(</a:t>
            </a:r>
            <a:r>
              <a:rPr lang="en-US" altLang="zh-CN" sz="2400" b="1" dirty="0" err="1">
                <a:solidFill>
                  <a:schemeClr val="tx2"/>
                </a:solidFill>
                <a:cs typeface="+mn-cs"/>
              </a:rPr>
              <a:t>int</a:t>
            </a:r>
            <a:r>
              <a:rPr lang="en-US" altLang="zh-CN" sz="2400" b="1" dirty="0">
                <a:solidFill>
                  <a:schemeClr val="tx2"/>
                </a:solidFill>
                <a:cs typeface="+mn-cs"/>
              </a:rPr>
              <a:t> alignment, </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horizontalGap</a:t>
            </a:r>
            <a:r>
              <a:rPr lang="en-US" altLang="zh-CN" sz="2400" b="1" dirty="0">
                <a:solidFill>
                  <a:schemeClr val="tx2"/>
                </a:solidFill>
                <a:cs typeface="+mn-cs"/>
              </a:rPr>
              <a:t>, </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verticalGap</a:t>
            </a:r>
            <a:r>
              <a:rPr lang="en-US" altLang="zh-CN" sz="2400" b="1" dirty="0">
                <a:solidFill>
                  <a:schemeClr val="tx2"/>
                </a:solidFill>
                <a:cs typeface="+mn-cs"/>
              </a:rPr>
              <a:t>) </a:t>
            </a:r>
          </a:p>
          <a:p>
            <a:pPr marL="457200" lvl="1" indent="-457200" algn="just">
              <a:lnSpc>
                <a:spcPct val="120000"/>
              </a:lnSpc>
              <a:spcBef>
                <a:spcPts val="0"/>
              </a:spcBef>
              <a:buClr>
                <a:schemeClr val="accent2"/>
              </a:buClr>
              <a:buSzPct val="80000"/>
              <a:buFont typeface="Wingdings" pitchFamily="2" charset="2"/>
              <a:buChar char="Ø"/>
              <a:tabLst>
                <a:tab pos="4568825" algn="l"/>
              </a:tabLst>
            </a:pPr>
            <a:r>
              <a:rPr lang="zh-CN" altLang="en-US" sz="2400" b="1" dirty="0">
                <a:cs typeface="+mn-cs"/>
              </a:rPr>
              <a:t>使用指定的对齐方式，水平和竖直间距也为指定值</a:t>
            </a:r>
            <a:r>
              <a:rPr lang="zh-CN" altLang="en-US" sz="2400" b="1" dirty="0" smtClean="0">
                <a:cs typeface="+mn-cs"/>
              </a:rPr>
              <a:t>。</a:t>
            </a:r>
            <a:r>
              <a:rPr lang="en-US" altLang="zh-CN" sz="2400" b="1" dirty="0" smtClean="0">
                <a:hlinkClick r:id="rId3" action="ppaction://hlinkfile"/>
              </a:rPr>
              <a:t>ShowFlow.java</a:t>
            </a:r>
            <a:endParaRPr lang="en-US" altLang="zh-CN" sz="2400" b="1" dirty="0">
              <a:cs typeface="+mn-cs"/>
            </a:endParaRPr>
          </a:p>
        </p:txBody>
      </p:sp>
    </p:spTree>
    <p:extLst>
      <p:ext uri="{BB962C8B-B14F-4D97-AF65-F5344CB8AC3E}">
        <p14:creationId xmlns:p14="http://schemas.microsoft.com/office/powerpoint/2010/main" val="2649391972"/>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980728"/>
            <a:ext cx="8712968" cy="5760640"/>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2</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BorderLayout</a:t>
            </a:r>
            <a:endParaRPr lang="en-US" altLang="zh-CN" sz="2600" b="1" dirty="0">
              <a:solidFill>
                <a:schemeClr val="tx2"/>
              </a:solidFill>
              <a:cs typeface="+mn-cs"/>
            </a:endParaRPr>
          </a:p>
          <a:p>
            <a:pPr marL="457200" lvl="1" indent="-457200" algn="just">
              <a:spcBef>
                <a:spcPts val="600"/>
              </a:spcBef>
              <a:buClr>
                <a:schemeClr val="accent2"/>
              </a:buClr>
              <a:buSzPct val="80000"/>
              <a:buFont typeface="Wingdings" pitchFamily="2" charset="2"/>
              <a:buChar char="Ø"/>
              <a:tabLst>
                <a:tab pos="4568825" algn="l"/>
              </a:tabLst>
            </a:pPr>
            <a:r>
              <a:rPr lang="en-US" altLang="zh-CN" sz="2600" b="1" dirty="0" err="1">
                <a:cs typeface="+mn-cs"/>
              </a:rPr>
              <a:t>BorderLayout</a:t>
            </a:r>
            <a:r>
              <a:rPr lang="zh-CN" altLang="en-US" sz="2600" b="1" dirty="0">
                <a:cs typeface="+mn-cs"/>
              </a:rPr>
              <a:t>布局方式提供了更复杂的布局控制方法，它包括</a:t>
            </a:r>
            <a:r>
              <a:rPr lang="en-US" altLang="zh-CN" sz="2600" b="1" dirty="0">
                <a:cs typeface="+mn-cs"/>
              </a:rPr>
              <a:t>5</a:t>
            </a:r>
            <a:r>
              <a:rPr lang="zh-CN" altLang="en-US" sz="2600" b="1" dirty="0">
                <a:cs typeface="+mn-cs"/>
              </a:rPr>
              <a:t>个区域：</a:t>
            </a:r>
            <a:r>
              <a:rPr lang="en-US" altLang="zh-CN" sz="2600" b="1" dirty="0">
                <a:cs typeface="+mn-cs"/>
              </a:rPr>
              <a:t>North, South, East, West</a:t>
            </a:r>
            <a:r>
              <a:rPr lang="zh-CN" altLang="en-US" sz="2600" b="1" dirty="0">
                <a:cs typeface="+mn-cs"/>
              </a:rPr>
              <a:t>和</a:t>
            </a:r>
            <a:r>
              <a:rPr lang="en-US" altLang="zh-CN" sz="2600" b="1" dirty="0">
                <a:cs typeface="+mn-cs"/>
              </a:rPr>
              <a:t>Center</a:t>
            </a:r>
            <a:r>
              <a:rPr lang="zh-CN" altLang="en-US" sz="2600" b="1" dirty="0">
                <a:cs typeface="+mn-cs"/>
              </a:rPr>
              <a:t>，其方位依据上北下南左西右东</a:t>
            </a:r>
            <a:r>
              <a:rPr lang="zh-CN" altLang="en-US" sz="2600" b="1" dirty="0" smtClean="0">
                <a:cs typeface="+mn-cs"/>
              </a:rPr>
              <a:t>。</a:t>
            </a:r>
            <a:endParaRPr lang="en-US" altLang="zh-CN" sz="2600" b="1" dirty="0" smtClean="0">
              <a:cs typeface="+mn-cs"/>
            </a:endParaRPr>
          </a:p>
          <a:p>
            <a:pPr marL="457200" lvl="1" indent="-457200" algn="just">
              <a:spcBef>
                <a:spcPts val="600"/>
              </a:spcBef>
              <a:buClr>
                <a:schemeClr val="accent2"/>
              </a:buClr>
              <a:buSzPct val="80000"/>
              <a:buFont typeface="Wingdings" pitchFamily="2" charset="2"/>
              <a:buChar char="Ø"/>
              <a:tabLst>
                <a:tab pos="4568825" algn="l"/>
              </a:tabLst>
            </a:pPr>
            <a:r>
              <a:rPr lang="zh-CN" altLang="en-US" sz="2600" b="1" dirty="0" smtClean="0">
                <a:cs typeface="+mn-cs"/>
              </a:rPr>
              <a:t>当</a:t>
            </a:r>
            <a:r>
              <a:rPr lang="zh-CN" altLang="en-US" sz="2600" b="1" dirty="0">
                <a:cs typeface="+mn-cs"/>
              </a:rPr>
              <a:t>容器的尺寸发生变化时，各组件的相对位置不变，但中间部分组件的尺寸会发生变化，南北组件的高度不变，东西组件的宽度不变。</a:t>
            </a:r>
          </a:p>
          <a:p>
            <a:pPr marL="342900" lvl="1" indent="-342900" algn="just">
              <a:spcBef>
                <a:spcPts val="1200"/>
              </a:spcBef>
              <a:buClr>
                <a:schemeClr val="accent2"/>
              </a:buClr>
              <a:buSzPct val="80000"/>
              <a:buFont typeface="Wingdings" pitchFamily="2" charset="2"/>
              <a:buChar char="l"/>
              <a:tabLst>
                <a:tab pos="4568825" algn="l"/>
              </a:tabLst>
            </a:pPr>
            <a:r>
              <a:rPr lang="en-US" altLang="zh-CN" sz="2600" b="1" dirty="0" err="1">
                <a:solidFill>
                  <a:srgbClr val="FFC000"/>
                </a:solidFill>
                <a:cs typeface="+mn-cs"/>
              </a:rPr>
              <a:t>BorderLayout</a:t>
            </a:r>
            <a:r>
              <a:rPr lang="zh-CN" altLang="en-US" sz="2600" b="1" dirty="0">
                <a:solidFill>
                  <a:srgbClr val="FFC000"/>
                </a:solidFill>
                <a:cs typeface="+mn-cs"/>
              </a:rPr>
              <a:t>类有二种常用的构造方法：</a:t>
            </a:r>
          </a:p>
          <a:p>
            <a:pPr marL="457200" lvl="1" indent="-457200" algn="just">
              <a:spcBef>
                <a:spcPts val="1200"/>
              </a:spcBef>
              <a:buClr>
                <a:schemeClr val="accent2"/>
              </a:buClr>
              <a:buSzPct val="80000"/>
              <a:buFont typeface="Wingdings" pitchFamily="2" charset="2"/>
              <a:buChar char="Ø"/>
              <a:tabLst>
                <a:tab pos="4568825" algn="l"/>
              </a:tabLst>
            </a:pPr>
            <a:r>
              <a:rPr lang="en-US" altLang="zh-CN" sz="2400" b="1" dirty="0">
                <a:solidFill>
                  <a:srgbClr val="FFC000"/>
                </a:solidFill>
                <a:cs typeface="+mn-cs"/>
              </a:rPr>
              <a:t>public </a:t>
            </a:r>
            <a:r>
              <a:rPr lang="en-US" altLang="zh-CN" sz="2400" b="1" dirty="0" err="1">
                <a:solidFill>
                  <a:srgbClr val="FFC000"/>
                </a:solidFill>
                <a:cs typeface="+mn-cs"/>
              </a:rPr>
              <a:t>BorderLayout</a:t>
            </a:r>
            <a:r>
              <a:rPr lang="en-US" altLang="zh-CN" sz="2400" b="1" dirty="0">
                <a:solidFill>
                  <a:srgbClr val="FFC000"/>
                </a:solidFill>
                <a:cs typeface="+mn-cs"/>
              </a:rPr>
              <a:t>()</a:t>
            </a:r>
          </a:p>
          <a:p>
            <a:pPr marL="0" lvl="1" indent="0" algn="just">
              <a:spcBef>
                <a:spcPts val="1200"/>
              </a:spcBef>
              <a:buClr>
                <a:schemeClr val="accent2"/>
              </a:buClr>
              <a:buSzPct val="80000"/>
              <a:buNone/>
              <a:tabLst>
                <a:tab pos="4568825" algn="l"/>
              </a:tabLst>
            </a:pPr>
            <a:r>
              <a:rPr lang="en-US" altLang="zh-CN" sz="2400" b="1" dirty="0" smtClean="0">
                <a:cs typeface="+mn-cs"/>
              </a:rPr>
              <a:t>     </a:t>
            </a:r>
            <a:r>
              <a:rPr lang="zh-CN" altLang="en-US" sz="2400" b="1" dirty="0" smtClean="0">
                <a:cs typeface="+mn-cs"/>
              </a:rPr>
              <a:t>各</a:t>
            </a:r>
            <a:r>
              <a:rPr lang="zh-CN" altLang="en-US" sz="2400" b="1" dirty="0">
                <a:cs typeface="+mn-cs"/>
              </a:rPr>
              <a:t>组件间的水平和竖直间距为缺省值</a:t>
            </a:r>
            <a:r>
              <a:rPr lang="en-US" altLang="zh-CN" sz="2400" b="1" dirty="0">
                <a:cs typeface="+mn-cs"/>
              </a:rPr>
              <a:t>0</a:t>
            </a:r>
            <a:r>
              <a:rPr lang="zh-CN" altLang="en-US" sz="2400" b="1" dirty="0">
                <a:cs typeface="+mn-cs"/>
              </a:rPr>
              <a:t>个象素。</a:t>
            </a:r>
          </a:p>
          <a:p>
            <a:pPr marL="457200" lvl="1" indent="-457200" algn="just">
              <a:spcBef>
                <a:spcPts val="1200"/>
              </a:spcBef>
              <a:buClr>
                <a:schemeClr val="accent2"/>
              </a:buClr>
              <a:buSzPct val="80000"/>
              <a:buFont typeface="Wingdings" pitchFamily="2" charset="2"/>
              <a:buChar char="Ø"/>
              <a:tabLst>
                <a:tab pos="4568825" algn="l"/>
              </a:tabLst>
            </a:pPr>
            <a:r>
              <a:rPr lang="en-US" altLang="zh-CN" sz="2400" b="1" dirty="0">
                <a:solidFill>
                  <a:srgbClr val="FFC000"/>
                </a:solidFill>
                <a:cs typeface="+mn-cs"/>
              </a:rPr>
              <a:t>public </a:t>
            </a:r>
            <a:r>
              <a:rPr lang="en-US" altLang="zh-CN" sz="2400" b="1" dirty="0" err="1">
                <a:solidFill>
                  <a:srgbClr val="FFC000"/>
                </a:solidFill>
                <a:cs typeface="+mn-cs"/>
              </a:rPr>
              <a:t>BorderLayout</a:t>
            </a:r>
            <a:r>
              <a:rPr lang="en-US" altLang="zh-CN" sz="2400" b="1" dirty="0">
                <a:solidFill>
                  <a:srgbClr val="FFC000"/>
                </a:solidFill>
                <a:cs typeface="+mn-cs"/>
              </a:rPr>
              <a:t>(</a:t>
            </a:r>
            <a:r>
              <a:rPr lang="en-US" altLang="zh-CN" sz="2400" b="1" dirty="0" err="1">
                <a:solidFill>
                  <a:srgbClr val="FFC000"/>
                </a:solidFill>
                <a:cs typeface="+mn-cs"/>
              </a:rPr>
              <a:t>int</a:t>
            </a:r>
            <a:r>
              <a:rPr lang="en-US" altLang="zh-CN" sz="2400" b="1" dirty="0">
                <a:solidFill>
                  <a:srgbClr val="FFC000"/>
                </a:solidFill>
                <a:cs typeface="+mn-cs"/>
              </a:rPr>
              <a:t> </a:t>
            </a:r>
            <a:r>
              <a:rPr lang="en-US" altLang="zh-CN" sz="2400" b="1" dirty="0" err="1">
                <a:solidFill>
                  <a:srgbClr val="FFC000"/>
                </a:solidFill>
                <a:cs typeface="+mn-cs"/>
              </a:rPr>
              <a:t>horizontalGap</a:t>
            </a:r>
            <a:r>
              <a:rPr lang="en-US" altLang="zh-CN" sz="2400" b="1" dirty="0">
                <a:solidFill>
                  <a:srgbClr val="FFC000"/>
                </a:solidFill>
                <a:cs typeface="+mn-cs"/>
              </a:rPr>
              <a:t>, </a:t>
            </a:r>
            <a:r>
              <a:rPr lang="en-US" altLang="zh-CN" sz="2400" b="1" dirty="0" err="1">
                <a:solidFill>
                  <a:srgbClr val="FFC000"/>
                </a:solidFill>
                <a:cs typeface="+mn-cs"/>
              </a:rPr>
              <a:t>int</a:t>
            </a:r>
            <a:r>
              <a:rPr lang="en-US" altLang="zh-CN" sz="2400" b="1" dirty="0">
                <a:solidFill>
                  <a:srgbClr val="FFC000"/>
                </a:solidFill>
                <a:cs typeface="+mn-cs"/>
              </a:rPr>
              <a:t> </a:t>
            </a:r>
            <a:r>
              <a:rPr lang="en-US" altLang="zh-CN" sz="2400" b="1" dirty="0" err="1">
                <a:solidFill>
                  <a:srgbClr val="FFC000"/>
                </a:solidFill>
                <a:cs typeface="+mn-cs"/>
              </a:rPr>
              <a:t>verticalGap</a:t>
            </a:r>
            <a:r>
              <a:rPr lang="en-US" altLang="zh-CN" sz="2400" b="1" dirty="0">
                <a:solidFill>
                  <a:srgbClr val="FFC000"/>
                </a:solidFill>
                <a:cs typeface="+mn-cs"/>
              </a:rPr>
              <a:t>) </a:t>
            </a:r>
          </a:p>
          <a:p>
            <a:pPr marL="0" lvl="1" indent="0" algn="just">
              <a:spcBef>
                <a:spcPts val="1200"/>
              </a:spcBef>
              <a:buClr>
                <a:schemeClr val="accent2"/>
              </a:buClr>
              <a:buSzPct val="80000"/>
              <a:buNone/>
              <a:tabLst>
                <a:tab pos="4568825" algn="l"/>
              </a:tabLst>
            </a:pPr>
            <a:r>
              <a:rPr lang="en-US" altLang="zh-CN" sz="2400" b="1" dirty="0" smtClean="0">
                <a:cs typeface="+mn-cs"/>
              </a:rPr>
              <a:t>     </a:t>
            </a:r>
            <a:r>
              <a:rPr lang="zh-CN" altLang="en-US" sz="2400" b="1" dirty="0" smtClean="0">
                <a:cs typeface="+mn-cs"/>
              </a:rPr>
              <a:t>各</a:t>
            </a:r>
            <a:r>
              <a:rPr lang="zh-CN" altLang="en-US" sz="2400" b="1" dirty="0">
                <a:cs typeface="+mn-cs"/>
              </a:rPr>
              <a:t>组件间的水平和竖直间距为指定值</a:t>
            </a:r>
            <a:r>
              <a:rPr lang="zh-CN" altLang="en-US" sz="2600" b="1" dirty="0">
                <a:cs typeface="+mn-cs"/>
              </a:rPr>
              <a:t>。</a:t>
            </a:r>
          </a:p>
        </p:txBody>
      </p:sp>
    </p:spTree>
    <p:extLst>
      <p:ext uri="{BB962C8B-B14F-4D97-AF65-F5344CB8AC3E}">
        <p14:creationId xmlns:p14="http://schemas.microsoft.com/office/powerpoint/2010/main" val="123917852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472608"/>
          </a:xfrm>
        </p:spPr>
        <p:txBody>
          <a:bodyPr/>
          <a:lstStyle/>
          <a:p>
            <a:pPr marL="342900" lvl="1" indent="-342900" algn="just">
              <a:spcBef>
                <a:spcPts val="600"/>
              </a:spcBef>
              <a:spcAft>
                <a:spcPts val="600"/>
              </a:spcAft>
              <a:buClr>
                <a:schemeClr val="accent2"/>
              </a:buClr>
              <a:buSzPct val="80000"/>
              <a:buFont typeface="Wingdings" pitchFamily="2" charset="2"/>
              <a:buChar char="l"/>
              <a:tabLst>
                <a:tab pos="4568825" algn="l"/>
              </a:tabLst>
            </a:pPr>
            <a:r>
              <a:rPr lang="zh-CN" altLang="en-US" sz="2600" b="1" dirty="0">
                <a:cs typeface="+mn-cs"/>
              </a:rPr>
              <a:t>如果容器使用</a:t>
            </a:r>
            <a:r>
              <a:rPr lang="en-US" altLang="zh-CN" sz="2600" b="1" dirty="0" err="1">
                <a:cs typeface="+mn-cs"/>
              </a:rPr>
              <a:t>BorderLayout</a:t>
            </a:r>
            <a:r>
              <a:rPr lang="zh-CN" altLang="en-US" sz="2600" b="1" dirty="0">
                <a:cs typeface="+mn-cs"/>
              </a:rPr>
              <a:t>布局方式，则用</a:t>
            </a:r>
            <a:r>
              <a:rPr lang="en-US" altLang="zh-CN" sz="2600" b="1" dirty="0">
                <a:solidFill>
                  <a:schemeClr val="tx2"/>
                </a:solidFill>
                <a:cs typeface="+mn-cs"/>
              </a:rPr>
              <a:t>add()</a:t>
            </a:r>
            <a:r>
              <a:rPr lang="zh-CN" altLang="en-US" sz="2600" b="1" dirty="0">
                <a:cs typeface="+mn-cs"/>
              </a:rPr>
              <a:t>方法往容器中添加组件时应指明添加的位置，如：</a:t>
            </a:r>
          </a:p>
          <a:p>
            <a:pPr marL="457200" lvl="1" indent="-457200" algn="just">
              <a:spcBef>
                <a:spcPts val="600"/>
              </a:spcBef>
              <a:spcAft>
                <a:spcPts val="600"/>
              </a:spcAft>
              <a:buClr>
                <a:schemeClr val="accent2"/>
              </a:buClr>
              <a:buSzPct val="80000"/>
              <a:buFont typeface="Wingdings" pitchFamily="2" charset="2"/>
              <a:buChar char="Ø"/>
              <a:tabLst>
                <a:tab pos="4568825" algn="l"/>
              </a:tabLst>
            </a:pPr>
            <a:r>
              <a:rPr lang="en-US" altLang="zh-CN" sz="2400" b="1" dirty="0" smtClean="0">
                <a:cs typeface="+mn-cs"/>
              </a:rPr>
              <a:t>add</a:t>
            </a:r>
            <a:r>
              <a:rPr lang="en-US" altLang="zh-CN" sz="2400" b="1" dirty="0">
                <a:cs typeface="+mn-cs"/>
              </a:rPr>
              <a:t>(“West”, new Button(“West”));</a:t>
            </a:r>
          </a:p>
          <a:p>
            <a:pPr marL="457200" lvl="1" indent="-457200" algn="just">
              <a:spcBef>
                <a:spcPts val="600"/>
              </a:spcBef>
              <a:spcAft>
                <a:spcPts val="600"/>
              </a:spcAft>
              <a:buClr>
                <a:schemeClr val="accent2"/>
              </a:buClr>
              <a:buSzPct val="80000"/>
              <a:buFont typeface="Wingdings" pitchFamily="2" charset="2"/>
              <a:buChar char="Ø"/>
              <a:tabLst>
                <a:tab pos="4568825" algn="l"/>
              </a:tabLst>
            </a:pPr>
            <a:r>
              <a:rPr lang="en-US" altLang="zh-CN" sz="2400" b="1" dirty="0" smtClean="0">
                <a:cs typeface="+mn-cs"/>
              </a:rPr>
              <a:t>add</a:t>
            </a:r>
            <a:r>
              <a:rPr lang="en-US" altLang="zh-CN" sz="2400" b="1" dirty="0">
                <a:cs typeface="+mn-cs"/>
              </a:rPr>
              <a:t>(“North”, new Button(“North”));</a:t>
            </a:r>
          </a:p>
          <a:p>
            <a:pPr marL="457200" lvl="1" indent="-457200" algn="just">
              <a:spcBef>
                <a:spcPts val="600"/>
              </a:spcBef>
              <a:spcAft>
                <a:spcPts val="600"/>
              </a:spcAft>
              <a:buClr>
                <a:schemeClr val="accent2"/>
              </a:buClr>
              <a:buSzPct val="80000"/>
              <a:buFont typeface="Wingdings" pitchFamily="2" charset="2"/>
              <a:buChar char="Ø"/>
              <a:tabLst>
                <a:tab pos="4568825" algn="l"/>
              </a:tabLst>
            </a:pPr>
            <a:r>
              <a:rPr lang="en-US" altLang="zh-CN" sz="2400" b="1" dirty="0" smtClean="0">
                <a:cs typeface="+mn-cs"/>
              </a:rPr>
              <a:t>add(new </a:t>
            </a:r>
            <a:r>
              <a:rPr lang="en-US" altLang="zh-CN" sz="2400" b="1" dirty="0">
                <a:cs typeface="+mn-cs"/>
              </a:rPr>
              <a:t>Button(“West”), </a:t>
            </a:r>
            <a:r>
              <a:rPr lang="en-US" altLang="zh-CN" sz="2400" b="1" dirty="0" err="1">
                <a:cs typeface="+mn-cs"/>
              </a:rPr>
              <a:t>BorderLayout.SOUTH</a:t>
            </a:r>
            <a:r>
              <a:rPr lang="en-US" altLang="zh-CN" sz="2400" b="1" dirty="0">
                <a:cs typeface="+mn-cs"/>
              </a:rPr>
              <a:t>);</a:t>
            </a:r>
          </a:p>
          <a:p>
            <a:pPr marL="342900" lvl="1" indent="-342900" algn="just">
              <a:spcBef>
                <a:spcPts val="600"/>
              </a:spcBef>
              <a:spcAft>
                <a:spcPts val="600"/>
              </a:spcAft>
              <a:buClr>
                <a:schemeClr val="accent2"/>
              </a:buClr>
              <a:buSzPct val="80000"/>
              <a:buFont typeface="Wingdings" pitchFamily="2" charset="2"/>
              <a:buChar char="l"/>
              <a:tabLst>
                <a:tab pos="4568825" algn="l"/>
              </a:tabLst>
            </a:pPr>
            <a:r>
              <a:rPr lang="zh-CN" altLang="en-US" sz="2600" b="1" dirty="0">
                <a:cs typeface="+mn-cs"/>
              </a:rPr>
              <a:t>若没有指明放置位置，则表明为默认的“</a:t>
            </a:r>
            <a:r>
              <a:rPr lang="en-US" altLang="zh-CN" sz="2600" b="1" dirty="0">
                <a:solidFill>
                  <a:schemeClr val="tx2"/>
                </a:solidFill>
                <a:cs typeface="+mn-cs"/>
              </a:rPr>
              <a:t>Center</a:t>
            </a:r>
            <a:r>
              <a:rPr lang="en-US" altLang="zh-CN" sz="2600" b="1" dirty="0">
                <a:cs typeface="+mn-cs"/>
              </a:rPr>
              <a:t>”</a:t>
            </a:r>
            <a:r>
              <a:rPr lang="zh-CN" altLang="en-US" sz="2600" b="1" dirty="0">
                <a:cs typeface="+mn-cs"/>
              </a:rPr>
              <a:t>方位。</a:t>
            </a:r>
          </a:p>
          <a:p>
            <a:pPr marL="342900" lvl="1" indent="-342900" algn="just">
              <a:spcBef>
                <a:spcPts val="600"/>
              </a:spcBef>
              <a:spcAft>
                <a:spcPts val="600"/>
              </a:spcAft>
              <a:buClr>
                <a:schemeClr val="accent2"/>
              </a:buClr>
              <a:buSzPct val="80000"/>
              <a:buFont typeface="Wingdings" pitchFamily="2" charset="2"/>
              <a:buChar char="l"/>
              <a:tabLst>
                <a:tab pos="4568825" algn="l"/>
              </a:tabLst>
            </a:pPr>
            <a:r>
              <a:rPr lang="zh-CN" altLang="en-US" sz="2600" b="1" dirty="0">
                <a:cs typeface="+mn-cs"/>
              </a:rPr>
              <a:t>每个区域只能添加一个组件，若添加多个，则只能显示最后一个。如果想在一个区域添加多个组件，则必须先在该区域放一个容器，再将多个组件放在该容器中。</a:t>
            </a:r>
          </a:p>
          <a:p>
            <a:pPr>
              <a:lnSpc>
                <a:spcPct val="120000"/>
              </a:lnSpc>
            </a:pPr>
            <a:r>
              <a:rPr lang="zh-CN" altLang="en-US" sz="2600" b="1" dirty="0">
                <a:cs typeface="+mn-cs"/>
              </a:rPr>
              <a:t>若东西南北中有若干个区域没有放置组件，则这些区域将不会有预留，而中间区域将置空。     </a:t>
            </a:r>
            <a:r>
              <a:rPr lang="en-US" altLang="zh-CN" dirty="0" err="1">
                <a:hlinkClick r:id="rId3" action="ppaction://hlinkfile"/>
              </a:rPr>
              <a:t>showBorder</a:t>
            </a:r>
            <a:endParaRPr lang="en-US" altLang="zh-CN" dirty="0"/>
          </a:p>
        </p:txBody>
      </p:sp>
    </p:spTree>
    <p:extLst>
      <p:ext uri="{BB962C8B-B14F-4D97-AF65-F5344CB8AC3E}">
        <p14:creationId xmlns:p14="http://schemas.microsoft.com/office/powerpoint/2010/main" val="250580045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1124744"/>
            <a:ext cx="8712968"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3</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GridLayout</a:t>
            </a:r>
            <a:endParaRPr lang="en-US" altLang="zh-CN" sz="2600" b="1" dirty="0">
              <a:solidFill>
                <a:schemeClr val="tx2"/>
              </a:solidFill>
              <a:cs typeface="+mn-cs"/>
            </a:endParaRP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en-US" altLang="zh-CN" sz="2600" b="1" dirty="0" err="1">
                <a:cs typeface="+mn-cs"/>
              </a:rPr>
              <a:t>GridLayout</a:t>
            </a:r>
            <a:r>
              <a:rPr lang="zh-CN" altLang="en-US" sz="2600" b="1" dirty="0">
                <a:cs typeface="+mn-cs"/>
              </a:rPr>
              <a:t>布局方式可以使容器中的各组件呈网格状分布</a:t>
            </a:r>
            <a:r>
              <a:rPr lang="zh-CN" altLang="en-US" sz="2600" b="1" dirty="0" smtClean="0">
                <a:cs typeface="+mn-cs"/>
              </a:rPr>
              <a:t>。容器</a:t>
            </a:r>
            <a:r>
              <a:rPr lang="zh-CN" altLang="en-US" sz="2600" b="1" dirty="0">
                <a:cs typeface="+mn-cs"/>
              </a:rPr>
              <a:t>中各组件的高度和宽度相同，当容器的尺寸发生变化时，各组件的相对位置不变，但各自的尺寸会发生变化</a:t>
            </a:r>
            <a:r>
              <a:rPr lang="zh-CN" altLang="en-US" sz="2600" b="1" dirty="0" smtClean="0">
                <a:cs typeface="+mn-cs"/>
              </a:rPr>
              <a:t>。</a:t>
            </a:r>
            <a:endParaRPr lang="en-US" altLang="zh-CN" sz="2600" b="1" dirty="0" smtClean="0">
              <a:cs typeface="+mn-cs"/>
            </a:endParaRP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cs typeface="+mn-cs"/>
              </a:rPr>
              <a:t>各</a:t>
            </a:r>
            <a:r>
              <a:rPr lang="zh-CN" altLang="en-US" sz="2600" b="1" dirty="0">
                <a:cs typeface="+mn-cs"/>
              </a:rPr>
              <a:t>组件的排列方式为：从上到下，从左到右。</a:t>
            </a:r>
          </a:p>
          <a:p>
            <a:pPr marL="342900" lvl="1" indent="-342900" algn="just">
              <a:lnSpc>
                <a:spcPts val="1200"/>
              </a:lnSpc>
              <a:spcBef>
                <a:spcPts val="0"/>
              </a:spcBef>
              <a:buClr>
                <a:schemeClr val="accent2"/>
              </a:buClr>
              <a:buSzPct val="80000"/>
              <a:buFont typeface="Wingdings" pitchFamily="2" charset="2"/>
              <a:buChar char="l"/>
              <a:tabLst>
                <a:tab pos="4568825" algn="l"/>
              </a:tabLst>
            </a:pPr>
            <a:endParaRPr lang="zh-CN" altLang="en-US" sz="2600" b="1" dirty="0">
              <a:cs typeface="+mn-cs"/>
            </a:endParaRP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a:cs typeface="+mn-cs"/>
              </a:rPr>
              <a:t>与</a:t>
            </a:r>
            <a:r>
              <a:rPr lang="en-US" altLang="zh-CN" sz="2600" b="1" dirty="0" err="1">
                <a:cs typeface="+mn-cs"/>
              </a:rPr>
              <a:t>BorderLayout</a:t>
            </a:r>
            <a:r>
              <a:rPr lang="zh-CN" altLang="en-US" sz="2600" b="1" dirty="0">
                <a:cs typeface="+mn-cs"/>
              </a:rPr>
              <a:t>类相类似，如果想在一个网格单元中添加多个组件，则必须先在该网格单元放一个容器，再将多个组件放在该容器中。</a:t>
            </a:r>
          </a:p>
        </p:txBody>
      </p:sp>
    </p:spTree>
    <p:extLst>
      <p:ext uri="{BB962C8B-B14F-4D97-AF65-F5344CB8AC3E}">
        <p14:creationId xmlns:p14="http://schemas.microsoft.com/office/powerpoint/2010/main" val="3540380209"/>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616624"/>
          </a:xfrm>
        </p:spPr>
        <p:txBody>
          <a:bodyPr/>
          <a:lstStyle/>
          <a:p>
            <a:pPr marL="342900" lvl="1" indent="-342900" algn="just">
              <a:spcBef>
                <a:spcPts val="600"/>
              </a:spcBef>
              <a:spcAft>
                <a:spcPts val="1200"/>
              </a:spcAft>
              <a:buClr>
                <a:schemeClr val="accent2"/>
              </a:buClr>
              <a:buSzPct val="80000"/>
              <a:buFont typeface="Wingdings" pitchFamily="2" charset="2"/>
              <a:buChar char="l"/>
              <a:tabLst>
                <a:tab pos="4568825" algn="l"/>
              </a:tabLst>
            </a:pPr>
            <a:r>
              <a:rPr lang="en-US" altLang="zh-CN" sz="2600" b="1" dirty="0" err="1">
                <a:solidFill>
                  <a:schemeClr val="tx2"/>
                </a:solidFill>
                <a:cs typeface="+mn-cs"/>
              </a:rPr>
              <a:t>GridLayout</a:t>
            </a:r>
            <a:r>
              <a:rPr lang="zh-CN" altLang="en-US" sz="2600" b="1" dirty="0">
                <a:solidFill>
                  <a:schemeClr val="tx2"/>
                </a:solidFill>
                <a:cs typeface="+mn-cs"/>
              </a:rPr>
              <a:t>类有三种典型的构造方法：</a:t>
            </a:r>
          </a:p>
          <a:p>
            <a:pPr marL="457200" lvl="1" indent="-457200" algn="just">
              <a:spcBef>
                <a:spcPts val="600"/>
              </a:spcBef>
              <a:spcAft>
                <a:spcPts val="0"/>
              </a:spcAft>
              <a:buClr>
                <a:schemeClr val="accent2"/>
              </a:buClr>
              <a:buSzPct val="80000"/>
              <a:buFont typeface="Wingdings" pitchFamily="2" charset="2"/>
              <a:buChar char="Ø"/>
              <a:tabLst>
                <a:tab pos="4568825" algn="l"/>
              </a:tabLst>
            </a:pPr>
            <a:r>
              <a:rPr lang="en-US" altLang="zh-CN" sz="2600" b="1" dirty="0">
                <a:solidFill>
                  <a:schemeClr val="tx2"/>
                </a:solidFill>
                <a:cs typeface="+mn-cs"/>
              </a:rPr>
              <a:t>public </a:t>
            </a:r>
            <a:r>
              <a:rPr lang="en-US" altLang="zh-CN" sz="2600" b="1" dirty="0" err="1">
                <a:solidFill>
                  <a:schemeClr val="tx2"/>
                </a:solidFill>
                <a:cs typeface="+mn-cs"/>
              </a:rPr>
              <a:t>GridLayout</a:t>
            </a:r>
            <a:r>
              <a:rPr lang="en-US" altLang="zh-CN" sz="2600" b="1" dirty="0">
                <a:solidFill>
                  <a:schemeClr val="tx2"/>
                </a:solidFill>
                <a:cs typeface="+mn-cs"/>
              </a:rPr>
              <a:t>()</a:t>
            </a:r>
          </a:p>
          <a:p>
            <a:pPr marL="0" lvl="1" indent="0" algn="just">
              <a:spcBef>
                <a:spcPts val="600"/>
              </a:spcBef>
              <a:spcAft>
                <a:spcPts val="0"/>
              </a:spcAft>
              <a:buClr>
                <a:schemeClr val="accent2"/>
              </a:buClr>
              <a:buSzPct val="80000"/>
              <a:buNone/>
              <a:tabLst>
                <a:tab pos="4568825" algn="l"/>
              </a:tabLst>
            </a:pPr>
            <a:r>
              <a:rPr lang="zh-CN" altLang="en-US" sz="2600" b="1" dirty="0" smtClean="0">
                <a:cs typeface="+mn-cs"/>
              </a:rPr>
              <a:t>     在</a:t>
            </a:r>
            <a:r>
              <a:rPr lang="zh-CN" altLang="en-US" sz="2600" b="1" dirty="0">
                <a:cs typeface="+mn-cs"/>
              </a:rPr>
              <a:t>一行中放置所有的组件，各组件间的水平间距为</a:t>
            </a:r>
            <a:r>
              <a:rPr lang="en-US" altLang="zh-CN" sz="2600" b="1" dirty="0">
                <a:cs typeface="+mn-cs"/>
              </a:rPr>
              <a:t>0</a:t>
            </a:r>
            <a:r>
              <a:rPr lang="zh-CN" altLang="en-US" sz="2600" b="1" dirty="0">
                <a:cs typeface="+mn-cs"/>
              </a:rPr>
              <a:t>象素。</a:t>
            </a:r>
          </a:p>
          <a:p>
            <a:pPr marL="457200" lvl="1" indent="-457200" algn="just">
              <a:spcBef>
                <a:spcPts val="600"/>
              </a:spcBef>
              <a:spcAft>
                <a:spcPts val="0"/>
              </a:spcAft>
              <a:buClr>
                <a:schemeClr val="accent2"/>
              </a:buClr>
              <a:buSzPct val="80000"/>
              <a:buFont typeface="Wingdings" pitchFamily="2" charset="2"/>
              <a:buChar char="Ø"/>
              <a:tabLst>
                <a:tab pos="4568825" algn="l"/>
              </a:tabLst>
            </a:pPr>
            <a:r>
              <a:rPr lang="en-US" altLang="zh-CN" sz="2600" b="1" dirty="0">
                <a:solidFill>
                  <a:schemeClr val="tx2"/>
                </a:solidFill>
                <a:cs typeface="+mn-cs"/>
              </a:rPr>
              <a:t>public </a:t>
            </a:r>
            <a:r>
              <a:rPr lang="en-US" altLang="zh-CN" sz="2600" b="1" dirty="0" err="1">
                <a:solidFill>
                  <a:schemeClr val="tx2"/>
                </a:solidFill>
                <a:cs typeface="+mn-cs"/>
              </a:rPr>
              <a:t>GridLayout</a:t>
            </a:r>
            <a:r>
              <a:rPr lang="en-US" altLang="zh-CN" sz="2600" b="1" dirty="0">
                <a:solidFill>
                  <a:schemeClr val="tx2"/>
                </a:solidFill>
                <a:cs typeface="+mn-cs"/>
              </a:rPr>
              <a:t>(</a:t>
            </a:r>
            <a:r>
              <a:rPr lang="en-US" altLang="zh-CN" sz="2600" b="1" dirty="0" err="1">
                <a:solidFill>
                  <a:schemeClr val="tx2"/>
                </a:solidFill>
                <a:cs typeface="+mn-cs"/>
              </a:rPr>
              <a:t>int</a:t>
            </a:r>
            <a:r>
              <a:rPr lang="en-US" altLang="zh-CN" sz="2600" b="1" dirty="0">
                <a:solidFill>
                  <a:schemeClr val="tx2"/>
                </a:solidFill>
                <a:cs typeface="+mn-cs"/>
              </a:rPr>
              <a:t> rows, </a:t>
            </a:r>
            <a:r>
              <a:rPr lang="en-US" altLang="zh-CN" sz="2600" b="1" dirty="0" err="1">
                <a:solidFill>
                  <a:schemeClr val="tx2"/>
                </a:solidFill>
                <a:cs typeface="+mn-cs"/>
              </a:rPr>
              <a:t>int</a:t>
            </a:r>
            <a:r>
              <a:rPr lang="en-US" altLang="zh-CN" sz="2600" b="1" dirty="0">
                <a:solidFill>
                  <a:schemeClr val="tx2"/>
                </a:solidFill>
                <a:cs typeface="+mn-cs"/>
              </a:rPr>
              <a:t> cols) </a:t>
            </a:r>
          </a:p>
          <a:p>
            <a:pPr marL="0" lvl="1" indent="0" algn="just">
              <a:spcBef>
                <a:spcPts val="600"/>
              </a:spcBef>
              <a:spcAft>
                <a:spcPts val="0"/>
              </a:spcAft>
              <a:buClr>
                <a:schemeClr val="accent2"/>
              </a:buClr>
              <a:buSzPct val="80000"/>
              <a:buNone/>
              <a:tabLst>
                <a:tab pos="4568825" algn="l"/>
              </a:tabLst>
            </a:pPr>
            <a:r>
              <a:rPr lang="zh-CN" altLang="en-US" sz="2600" b="1" dirty="0" smtClean="0">
                <a:cs typeface="+mn-cs"/>
              </a:rPr>
              <a:t>     生成</a:t>
            </a:r>
            <a:r>
              <a:rPr lang="zh-CN" altLang="en-US" sz="2600" b="1" dirty="0">
                <a:cs typeface="+mn-cs"/>
              </a:rPr>
              <a:t>一个</a:t>
            </a:r>
            <a:r>
              <a:rPr lang="en-US" altLang="zh-CN" sz="2600" b="1" dirty="0">
                <a:cs typeface="+mn-cs"/>
              </a:rPr>
              <a:t>rows</a:t>
            </a:r>
            <a:r>
              <a:rPr lang="zh-CN" altLang="en-US" sz="2600" b="1" dirty="0">
                <a:cs typeface="+mn-cs"/>
              </a:rPr>
              <a:t>行，</a:t>
            </a:r>
            <a:r>
              <a:rPr lang="en-US" altLang="zh-CN" sz="2600" b="1" dirty="0">
                <a:cs typeface="+mn-cs"/>
              </a:rPr>
              <a:t>cols</a:t>
            </a:r>
            <a:r>
              <a:rPr lang="zh-CN" altLang="en-US" sz="2600" b="1" dirty="0">
                <a:cs typeface="+mn-cs"/>
              </a:rPr>
              <a:t>列的管理器，能放置</a:t>
            </a:r>
            <a:r>
              <a:rPr lang="en-US" altLang="zh-CN" sz="2600" b="1" dirty="0">
                <a:cs typeface="+mn-cs"/>
              </a:rPr>
              <a:t>rows*cols</a:t>
            </a:r>
            <a:r>
              <a:rPr lang="zh-CN" altLang="en-US" sz="2600" b="1" dirty="0">
                <a:cs typeface="+mn-cs"/>
              </a:rPr>
              <a:t>个组件。</a:t>
            </a:r>
            <a:r>
              <a:rPr lang="en-US" altLang="zh-CN" sz="2600" b="1" dirty="0">
                <a:cs typeface="+mn-cs"/>
              </a:rPr>
              <a:t>rows</a:t>
            </a:r>
            <a:r>
              <a:rPr lang="zh-CN" altLang="en-US" sz="2600" b="1" dirty="0">
                <a:cs typeface="+mn-cs"/>
              </a:rPr>
              <a:t>或</a:t>
            </a:r>
            <a:r>
              <a:rPr lang="en-US" altLang="zh-CN" sz="2600" b="1" dirty="0">
                <a:cs typeface="+mn-cs"/>
              </a:rPr>
              <a:t>cols</a:t>
            </a:r>
            <a:r>
              <a:rPr lang="zh-CN" altLang="en-US" sz="2600" b="1" dirty="0">
                <a:cs typeface="+mn-cs"/>
              </a:rPr>
              <a:t>可以有一个为</a:t>
            </a:r>
            <a:r>
              <a:rPr lang="en-US" altLang="zh-CN" sz="2600" b="1" dirty="0">
                <a:cs typeface="+mn-cs"/>
              </a:rPr>
              <a:t>0</a:t>
            </a:r>
            <a:r>
              <a:rPr lang="zh-CN" altLang="en-US" sz="2600" b="1" dirty="0">
                <a:cs typeface="+mn-cs"/>
              </a:rPr>
              <a:t>。若</a:t>
            </a:r>
            <a:r>
              <a:rPr lang="en-US" altLang="zh-CN" sz="2600" b="1" dirty="0">
                <a:cs typeface="+mn-cs"/>
              </a:rPr>
              <a:t>rows</a:t>
            </a:r>
            <a:r>
              <a:rPr lang="zh-CN" altLang="en-US" sz="2600" b="1" dirty="0">
                <a:cs typeface="+mn-cs"/>
              </a:rPr>
              <a:t>为</a:t>
            </a:r>
            <a:r>
              <a:rPr lang="en-US" altLang="zh-CN" sz="2600" b="1" dirty="0">
                <a:cs typeface="+mn-cs"/>
              </a:rPr>
              <a:t>0</a:t>
            </a:r>
            <a:r>
              <a:rPr lang="zh-CN" altLang="en-US" sz="2600" b="1" dirty="0">
                <a:cs typeface="+mn-cs"/>
              </a:rPr>
              <a:t>，这表示每行放置</a:t>
            </a:r>
            <a:r>
              <a:rPr lang="en-US" altLang="zh-CN" sz="2600" b="1" dirty="0">
                <a:cs typeface="+mn-cs"/>
              </a:rPr>
              <a:t>cols</a:t>
            </a:r>
            <a:r>
              <a:rPr lang="zh-CN" altLang="en-US" sz="2600" b="1" dirty="0">
                <a:cs typeface="+mn-cs"/>
              </a:rPr>
              <a:t>个组件，根据具体组件数，可以有任意多行；若</a:t>
            </a:r>
            <a:r>
              <a:rPr lang="en-US" altLang="zh-CN" sz="2600" b="1" dirty="0">
                <a:cs typeface="+mn-cs"/>
              </a:rPr>
              <a:t>cols</a:t>
            </a:r>
            <a:r>
              <a:rPr lang="zh-CN" altLang="en-US" sz="2600" b="1" dirty="0">
                <a:cs typeface="+mn-cs"/>
              </a:rPr>
              <a:t>为</a:t>
            </a:r>
            <a:r>
              <a:rPr lang="en-US" altLang="zh-CN" sz="2600" b="1" dirty="0">
                <a:cs typeface="+mn-cs"/>
              </a:rPr>
              <a:t>0</a:t>
            </a:r>
            <a:r>
              <a:rPr lang="zh-CN" altLang="en-US" sz="2600" b="1" dirty="0">
                <a:cs typeface="+mn-cs"/>
              </a:rPr>
              <a:t>，这表示共有</a:t>
            </a:r>
            <a:r>
              <a:rPr lang="en-US" altLang="zh-CN" sz="2600" b="1" dirty="0">
                <a:cs typeface="+mn-cs"/>
              </a:rPr>
              <a:t>rows</a:t>
            </a:r>
            <a:r>
              <a:rPr lang="zh-CN" altLang="en-US" sz="2600" b="1" dirty="0">
                <a:cs typeface="+mn-cs"/>
              </a:rPr>
              <a:t>行，根据具体组件数，每行可以放置任意多个组件。</a:t>
            </a:r>
          </a:p>
          <a:p>
            <a:pPr marL="457200" lvl="1" indent="-457200" algn="just">
              <a:spcBef>
                <a:spcPts val="600"/>
              </a:spcBef>
              <a:spcAft>
                <a:spcPts val="0"/>
              </a:spcAft>
              <a:buClr>
                <a:schemeClr val="accent2"/>
              </a:buClr>
              <a:buSzPct val="80000"/>
              <a:buFont typeface="Wingdings" pitchFamily="2" charset="2"/>
              <a:buChar char="Ø"/>
              <a:tabLst>
                <a:tab pos="4568825" algn="l"/>
              </a:tabLst>
            </a:pPr>
            <a:r>
              <a:rPr lang="en-US" altLang="zh-CN" sz="2600" b="1" dirty="0">
                <a:solidFill>
                  <a:schemeClr val="tx2"/>
                </a:solidFill>
                <a:cs typeface="+mn-cs"/>
              </a:rPr>
              <a:t>public </a:t>
            </a:r>
            <a:r>
              <a:rPr lang="en-US" altLang="zh-CN" sz="2600" b="1" dirty="0" err="1">
                <a:solidFill>
                  <a:schemeClr val="tx2"/>
                </a:solidFill>
                <a:cs typeface="+mn-cs"/>
              </a:rPr>
              <a:t>GridLayout</a:t>
            </a:r>
            <a:r>
              <a:rPr lang="en-US" altLang="zh-CN" sz="2600" b="1" dirty="0">
                <a:solidFill>
                  <a:schemeClr val="tx2"/>
                </a:solidFill>
                <a:cs typeface="+mn-cs"/>
              </a:rPr>
              <a:t>(</a:t>
            </a:r>
            <a:r>
              <a:rPr lang="en-US" altLang="zh-CN" sz="2600" b="1" dirty="0" err="1">
                <a:solidFill>
                  <a:schemeClr val="tx2"/>
                </a:solidFill>
                <a:cs typeface="+mn-cs"/>
              </a:rPr>
              <a:t>int</a:t>
            </a:r>
            <a:r>
              <a:rPr lang="en-US" altLang="zh-CN" sz="2600" b="1" dirty="0">
                <a:solidFill>
                  <a:schemeClr val="tx2"/>
                </a:solidFill>
                <a:cs typeface="+mn-cs"/>
              </a:rPr>
              <a:t> rows, </a:t>
            </a:r>
            <a:r>
              <a:rPr lang="en-US" altLang="zh-CN" sz="2600" b="1" dirty="0" err="1">
                <a:solidFill>
                  <a:schemeClr val="tx2"/>
                </a:solidFill>
                <a:cs typeface="+mn-cs"/>
              </a:rPr>
              <a:t>int</a:t>
            </a:r>
            <a:r>
              <a:rPr lang="en-US" altLang="zh-CN" sz="2600" b="1" dirty="0">
                <a:solidFill>
                  <a:schemeClr val="tx2"/>
                </a:solidFill>
                <a:cs typeface="+mn-cs"/>
              </a:rPr>
              <a:t> cols, </a:t>
            </a:r>
            <a:r>
              <a:rPr lang="en-US" altLang="zh-CN" sz="2600" b="1" dirty="0" err="1">
                <a:solidFill>
                  <a:schemeClr val="tx2"/>
                </a:solidFill>
                <a:cs typeface="+mn-cs"/>
              </a:rPr>
              <a:t>int</a:t>
            </a:r>
            <a:r>
              <a:rPr lang="en-US" altLang="zh-CN" sz="2600" b="1" dirty="0">
                <a:solidFill>
                  <a:schemeClr val="tx2"/>
                </a:solidFill>
                <a:cs typeface="+mn-cs"/>
              </a:rPr>
              <a:t> </a:t>
            </a:r>
            <a:r>
              <a:rPr lang="en-US" altLang="zh-CN" sz="2600" b="1" dirty="0" err="1">
                <a:solidFill>
                  <a:schemeClr val="tx2"/>
                </a:solidFill>
                <a:cs typeface="+mn-cs"/>
              </a:rPr>
              <a:t>horizontalGap</a:t>
            </a:r>
            <a:r>
              <a:rPr lang="en-US" altLang="zh-CN" sz="2600" b="1" dirty="0">
                <a:solidFill>
                  <a:schemeClr val="tx2"/>
                </a:solidFill>
                <a:cs typeface="+mn-cs"/>
              </a:rPr>
              <a:t>, </a:t>
            </a:r>
            <a:r>
              <a:rPr lang="en-US" altLang="zh-CN" sz="2600" b="1" dirty="0" err="1">
                <a:solidFill>
                  <a:schemeClr val="tx2"/>
                </a:solidFill>
                <a:cs typeface="+mn-cs"/>
              </a:rPr>
              <a:t>int</a:t>
            </a:r>
            <a:r>
              <a:rPr lang="en-US" altLang="zh-CN" sz="2600" b="1" dirty="0">
                <a:solidFill>
                  <a:schemeClr val="tx2"/>
                </a:solidFill>
                <a:cs typeface="+mn-cs"/>
              </a:rPr>
              <a:t> </a:t>
            </a:r>
            <a:r>
              <a:rPr lang="en-US" altLang="zh-CN" sz="2600" b="1" dirty="0" err="1">
                <a:solidFill>
                  <a:schemeClr val="tx2"/>
                </a:solidFill>
                <a:cs typeface="+mn-cs"/>
              </a:rPr>
              <a:t>verticalGap</a:t>
            </a:r>
            <a:r>
              <a:rPr lang="en-US" altLang="zh-CN" sz="2600" b="1" dirty="0">
                <a:solidFill>
                  <a:schemeClr val="tx2"/>
                </a:solidFill>
                <a:cs typeface="+mn-cs"/>
              </a:rPr>
              <a:t> ) </a:t>
            </a:r>
          </a:p>
          <a:p>
            <a:pPr>
              <a:lnSpc>
                <a:spcPct val="105000"/>
              </a:lnSpc>
              <a:spcBef>
                <a:spcPct val="15000"/>
              </a:spcBef>
              <a:buNone/>
            </a:pPr>
            <a:r>
              <a:rPr lang="zh-CN" altLang="en-US" sz="2600" b="1" dirty="0" smtClean="0">
                <a:cs typeface="+mn-cs"/>
              </a:rPr>
              <a:t>     各</a:t>
            </a:r>
            <a:r>
              <a:rPr lang="zh-CN" altLang="en-US" sz="2600" b="1" dirty="0">
                <a:cs typeface="+mn-cs"/>
              </a:rPr>
              <a:t>组件间的水平和竖直间距为指定值。     </a:t>
            </a:r>
            <a:r>
              <a:rPr lang="en-US" altLang="zh-CN" dirty="0" err="1">
                <a:hlinkClick r:id="rId3" action="ppaction://hlinkfile"/>
              </a:rPr>
              <a:t>showGrid</a:t>
            </a:r>
            <a:endParaRPr lang="en-US" altLang="zh-CN" dirty="0"/>
          </a:p>
        </p:txBody>
      </p:sp>
    </p:spTree>
    <p:extLst>
      <p:ext uri="{BB962C8B-B14F-4D97-AF65-F5344CB8AC3E}">
        <p14:creationId xmlns:p14="http://schemas.microsoft.com/office/powerpoint/2010/main" val="1452836911"/>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124744"/>
            <a:ext cx="8568952"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4</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CardLayout</a:t>
            </a:r>
            <a:r>
              <a:rPr lang="en-US" altLang="zh-CN" sz="2600" b="1" dirty="0" smtClean="0">
                <a:solidFill>
                  <a:schemeClr val="tx2"/>
                </a:solidFill>
                <a:cs typeface="+mn-cs"/>
              </a:rPr>
              <a:t>   </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zh-CN" altLang="en-US" sz="2600" b="1" dirty="0" smtClean="0">
                <a:cs typeface="+mn-cs"/>
              </a:rPr>
              <a:t>该</a:t>
            </a:r>
            <a:r>
              <a:rPr lang="zh-CN" altLang="en-US" sz="2600" b="1" dirty="0">
                <a:cs typeface="+mn-cs"/>
              </a:rPr>
              <a:t>布局方式可以帮助用户处理两个或更多的组件共享同一显示空间。共享空间的组件之间的关系就像一摞卡片一样，它们摞在一起，只有最上面的组件是可见</a:t>
            </a:r>
            <a:r>
              <a:rPr lang="zh-CN" altLang="en-US" sz="2600" b="1" dirty="0" smtClean="0">
                <a:cs typeface="+mn-cs"/>
              </a:rPr>
              <a:t>的</a:t>
            </a:r>
            <a:r>
              <a:rPr lang="zh-CN" altLang="en-US" sz="2600" b="1" dirty="0">
                <a:cs typeface="+mn-cs"/>
              </a:rPr>
              <a:t>。</a:t>
            </a:r>
            <a:endParaRPr lang="en-US" altLang="zh-CN" sz="2600" b="1" dirty="0">
              <a:cs typeface="+mn-cs"/>
            </a:endParaRP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err="1" smtClean="0">
                <a:cs typeface="+mn-cs"/>
              </a:rPr>
              <a:t>CardLayout</a:t>
            </a:r>
            <a:r>
              <a:rPr lang="zh-CN" altLang="en-US" sz="2600" b="1" dirty="0" smtClean="0">
                <a:cs typeface="+mn-cs"/>
              </a:rPr>
              <a:t>可以像换</a:t>
            </a:r>
            <a:r>
              <a:rPr lang="zh-CN" altLang="en-US" sz="2600" b="1" dirty="0">
                <a:cs typeface="+mn-cs"/>
              </a:rPr>
              <a:t>卡片一样处理这些组件：为每张卡片定义一个名字，可按名字选卡片；可以按顺序向前或向后翻卡片；也可以直接选第一张或最后一张卡片。</a:t>
            </a:r>
          </a:p>
          <a:p>
            <a:pPr marL="0" lvl="1" indent="0" algn="just">
              <a:lnSpc>
                <a:spcPct val="130000"/>
              </a:lnSpc>
              <a:spcBef>
                <a:spcPts val="1200"/>
              </a:spcBef>
              <a:buClr>
                <a:schemeClr val="accent2"/>
              </a:buClr>
              <a:buSzPct val="80000"/>
              <a:buNone/>
              <a:tabLst>
                <a:tab pos="4568825" algn="l"/>
              </a:tabLst>
            </a:pPr>
            <a:endParaRPr lang="zh-CN" altLang="en-US" sz="2600" b="1" dirty="0">
              <a:cs typeface="+mn-cs"/>
            </a:endParaRPr>
          </a:p>
        </p:txBody>
      </p:sp>
    </p:spTree>
    <p:extLst>
      <p:ext uri="{BB962C8B-B14F-4D97-AF65-F5344CB8AC3E}">
        <p14:creationId xmlns:p14="http://schemas.microsoft.com/office/powerpoint/2010/main" val="260750543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4</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CardLayout</a:t>
            </a:r>
            <a:r>
              <a:rPr lang="en-US" altLang="zh-CN" sz="2600" b="1" dirty="0" smtClean="0">
                <a:solidFill>
                  <a:schemeClr val="tx2"/>
                </a:solidFill>
                <a:cs typeface="+mn-cs"/>
              </a:rPr>
              <a:t>   </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a:cs typeface="+mn-cs"/>
              </a:rPr>
              <a:t>public void show(Container parent, String name) </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smtClean="0">
                <a:cs typeface="+mn-cs"/>
              </a:rPr>
              <a:t>public </a:t>
            </a:r>
            <a:r>
              <a:rPr lang="en-US" altLang="zh-CN" sz="2600" b="1" dirty="0">
                <a:cs typeface="+mn-cs"/>
              </a:rPr>
              <a:t>void next(Container parent)</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smtClean="0">
                <a:cs typeface="+mn-cs"/>
              </a:rPr>
              <a:t>public </a:t>
            </a:r>
            <a:r>
              <a:rPr lang="en-US" altLang="zh-CN" sz="2600" b="1" dirty="0">
                <a:cs typeface="+mn-cs"/>
              </a:rPr>
              <a:t>void previous(Container parent)</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smtClean="0">
                <a:cs typeface="+mn-cs"/>
              </a:rPr>
              <a:t>public </a:t>
            </a:r>
            <a:r>
              <a:rPr lang="en-US" altLang="zh-CN" sz="2600" b="1" dirty="0">
                <a:cs typeface="+mn-cs"/>
              </a:rPr>
              <a:t>void first(Container parent) </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smtClean="0">
                <a:cs typeface="+mn-cs"/>
              </a:rPr>
              <a:t>public </a:t>
            </a:r>
            <a:r>
              <a:rPr lang="en-US" altLang="zh-CN" sz="2600" b="1" dirty="0">
                <a:cs typeface="+mn-cs"/>
              </a:rPr>
              <a:t>void last(Container parent)</a:t>
            </a:r>
          </a:p>
          <a:p>
            <a:pPr marL="457200" lvl="1" indent="-4572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a:cs typeface="+mn-cs"/>
              </a:rPr>
              <a:t>其中，</a:t>
            </a:r>
            <a:r>
              <a:rPr lang="en-US" altLang="zh-CN" sz="2600" b="1" dirty="0">
                <a:cs typeface="+mn-cs"/>
              </a:rPr>
              <a:t>Container</a:t>
            </a:r>
            <a:r>
              <a:rPr lang="zh-CN" altLang="en-US" sz="2600" b="1" dirty="0">
                <a:cs typeface="+mn-cs"/>
              </a:rPr>
              <a:t>是拥有该</a:t>
            </a:r>
            <a:r>
              <a:rPr lang="en-US" altLang="zh-CN" sz="2600" b="1" dirty="0" err="1">
                <a:cs typeface="+mn-cs"/>
              </a:rPr>
              <a:t>CardLayout</a:t>
            </a:r>
            <a:r>
              <a:rPr lang="zh-CN" altLang="en-US" sz="2600" b="1" dirty="0">
                <a:cs typeface="+mn-cs"/>
              </a:rPr>
              <a:t>布局管理器的容器。</a:t>
            </a:r>
          </a:p>
        </p:txBody>
      </p:sp>
    </p:spTree>
    <p:extLst>
      <p:ext uri="{BB962C8B-B14F-4D97-AF65-F5344CB8AC3E}">
        <p14:creationId xmlns:p14="http://schemas.microsoft.com/office/powerpoint/2010/main" val="1349687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6.1 </a:t>
            </a:r>
            <a:r>
              <a:rPr lang="zh-CN" altLang="en-US" sz="3600" b="1" dirty="0">
                <a:latin typeface="宋体" pitchFamily="2" charset="-122"/>
              </a:rPr>
              <a:t>图形用户</a:t>
            </a:r>
            <a:r>
              <a:rPr lang="zh-CN" altLang="en-US" sz="3600" b="1" dirty="0" smtClean="0">
                <a:latin typeface="宋体" pitchFamily="2" charset="-122"/>
              </a:rPr>
              <a:t>界面概述</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179388" y="1124744"/>
            <a:ext cx="8785100" cy="5616624"/>
          </a:xfrm>
        </p:spPr>
        <p:txBody>
          <a:bodyPr/>
          <a:lstStyle/>
          <a:p>
            <a:pPr algn="just">
              <a:lnSpc>
                <a:spcPct val="105000"/>
              </a:lnSpc>
              <a:spcBef>
                <a:spcPct val="35000"/>
              </a:spcBef>
            </a:pPr>
            <a:r>
              <a:rPr lang="en-US" altLang="zh-CN" sz="2600" b="1" dirty="0" err="1">
                <a:latin typeface="宋体" pitchFamily="2" charset="-122"/>
              </a:rPr>
              <a:t>java.awt</a:t>
            </a:r>
            <a:r>
              <a:rPr lang="zh-CN" altLang="en-US" sz="2600" b="1" dirty="0">
                <a:latin typeface="宋体" pitchFamily="2" charset="-122"/>
              </a:rPr>
              <a:t>包中的类及相互关系可以用下图来描述：</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71" y="2060847"/>
            <a:ext cx="8875713" cy="323964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25675"/>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052736"/>
            <a:ext cx="8856984" cy="5616624"/>
          </a:xfrm>
        </p:spPr>
        <p:txBody>
          <a:bodyPr/>
          <a:lstStyle/>
          <a:p>
            <a:pPr marL="342900" lvl="1" indent="-342900" algn="just">
              <a:spcBef>
                <a:spcPts val="300"/>
              </a:spcBef>
              <a:spcAft>
                <a:spcPts val="1200"/>
              </a:spcAft>
              <a:buClr>
                <a:schemeClr val="accent2"/>
              </a:buClr>
              <a:buSzPct val="80000"/>
              <a:buFont typeface="Wingdings" pitchFamily="2" charset="2"/>
              <a:buChar char="l"/>
              <a:tabLst>
                <a:tab pos="4568825" algn="l"/>
              </a:tabLst>
            </a:pPr>
            <a:r>
              <a:rPr lang="en-US" altLang="zh-CN" sz="2600" b="1" dirty="0" err="1">
                <a:solidFill>
                  <a:schemeClr val="tx2"/>
                </a:solidFill>
                <a:cs typeface="+mn-cs"/>
              </a:rPr>
              <a:t>CardLayout</a:t>
            </a:r>
            <a:r>
              <a:rPr lang="zh-CN" altLang="en-US" sz="2600" b="1" dirty="0">
                <a:solidFill>
                  <a:schemeClr val="tx2"/>
                </a:solidFill>
                <a:cs typeface="+mn-cs"/>
              </a:rPr>
              <a:t>类有二种构造方法：</a:t>
            </a:r>
          </a:p>
          <a:p>
            <a:pPr marL="457200" lvl="1" indent="-457200" algn="just">
              <a:spcBef>
                <a:spcPts val="300"/>
              </a:spcBef>
              <a:spcAft>
                <a:spcPts val="1200"/>
              </a:spcAft>
              <a:buClr>
                <a:schemeClr val="accent2"/>
              </a:buClr>
              <a:buSzPct val="80000"/>
              <a:buFont typeface="Wingdings" pitchFamily="2" charset="2"/>
              <a:buChar char="Ø"/>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CardLayout</a:t>
            </a:r>
            <a:r>
              <a:rPr lang="en-US" altLang="zh-CN" sz="2400" b="1" dirty="0">
                <a:solidFill>
                  <a:schemeClr val="tx2"/>
                </a:solidFill>
                <a:cs typeface="+mn-cs"/>
              </a:rPr>
              <a:t>()</a:t>
            </a:r>
          </a:p>
          <a:p>
            <a:pPr marL="0" lvl="1" indent="0" algn="just">
              <a:spcBef>
                <a:spcPts val="300"/>
              </a:spcBef>
              <a:spcAft>
                <a:spcPts val="1200"/>
              </a:spcAft>
              <a:buClr>
                <a:schemeClr val="accent2"/>
              </a:buClr>
              <a:buSzPct val="80000"/>
              <a:buNone/>
              <a:tabLst>
                <a:tab pos="4568825" algn="l"/>
              </a:tabLst>
            </a:pPr>
            <a:r>
              <a:rPr lang="zh-CN" altLang="en-US" sz="2400" b="1" dirty="0" smtClean="0">
                <a:cs typeface="+mn-cs"/>
              </a:rPr>
              <a:t>     组件</a:t>
            </a:r>
            <a:r>
              <a:rPr lang="zh-CN" altLang="en-US" sz="2400" b="1" dirty="0">
                <a:cs typeface="+mn-cs"/>
              </a:rPr>
              <a:t>距容器左右边界和上下边界的距离为缺省值</a:t>
            </a:r>
            <a:r>
              <a:rPr lang="en-US" altLang="zh-CN" sz="2400" b="1" dirty="0">
                <a:cs typeface="+mn-cs"/>
              </a:rPr>
              <a:t>0</a:t>
            </a:r>
            <a:r>
              <a:rPr lang="zh-CN" altLang="en-US" sz="2400" b="1" dirty="0">
                <a:cs typeface="+mn-cs"/>
              </a:rPr>
              <a:t>个象素。</a:t>
            </a:r>
          </a:p>
          <a:p>
            <a:pPr marL="457200" lvl="1" indent="-457200" algn="just">
              <a:spcBef>
                <a:spcPts val="300"/>
              </a:spcBef>
              <a:spcAft>
                <a:spcPts val="1200"/>
              </a:spcAft>
              <a:buClr>
                <a:schemeClr val="accent2"/>
              </a:buClr>
              <a:buSzPct val="80000"/>
              <a:buFont typeface="Wingdings" pitchFamily="2" charset="2"/>
              <a:buChar char="Ø"/>
              <a:tabLst>
                <a:tab pos="4568825" algn="l"/>
              </a:tabLst>
            </a:pPr>
            <a:r>
              <a:rPr lang="en-US" altLang="zh-CN" sz="2400" b="1" dirty="0">
                <a:solidFill>
                  <a:schemeClr val="tx2"/>
                </a:solidFill>
                <a:cs typeface="+mn-cs"/>
              </a:rPr>
              <a:t>public </a:t>
            </a:r>
            <a:r>
              <a:rPr lang="en-US" altLang="zh-CN" sz="2400" b="1" dirty="0" err="1">
                <a:solidFill>
                  <a:schemeClr val="tx2"/>
                </a:solidFill>
                <a:cs typeface="+mn-cs"/>
              </a:rPr>
              <a:t>CardLayout</a:t>
            </a:r>
            <a:r>
              <a:rPr lang="en-US" altLang="zh-CN" sz="2400" b="1" dirty="0">
                <a:solidFill>
                  <a:schemeClr val="tx2"/>
                </a:solidFill>
                <a:cs typeface="+mn-cs"/>
              </a:rPr>
              <a:t>(</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horizontalGap</a:t>
            </a:r>
            <a:r>
              <a:rPr lang="en-US" altLang="zh-CN" sz="2400" b="1" dirty="0">
                <a:solidFill>
                  <a:schemeClr val="tx2"/>
                </a:solidFill>
                <a:cs typeface="+mn-cs"/>
              </a:rPr>
              <a:t>, </a:t>
            </a:r>
            <a:r>
              <a:rPr lang="en-US" altLang="zh-CN" sz="2400" b="1" dirty="0" err="1">
                <a:solidFill>
                  <a:schemeClr val="tx2"/>
                </a:solidFill>
                <a:cs typeface="+mn-cs"/>
              </a:rPr>
              <a:t>int</a:t>
            </a:r>
            <a:r>
              <a:rPr lang="en-US" altLang="zh-CN" sz="2400" b="1" dirty="0">
                <a:solidFill>
                  <a:schemeClr val="tx2"/>
                </a:solidFill>
                <a:cs typeface="+mn-cs"/>
              </a:rPr>
              <a:t> </a:t>
            </a:r>
            <a:r>
              <a:rPr lang="en-US" altLang="zh-CN" sz="2400" b="1" dirty="0" err="1">
                <a:solidFill>
                  <a:schemeClr val="tx2"/>
                </a:solidFill>
                <a:cs typeface="+mn-cs"/>
              </a:rPr>
              <a:t>verticalGap</a:t>
            </a:r>
            <a:r>
              <a:rPr lang="en-US" altLang="zh-CN" sz="2400" b="1" dirty="0">
                <a:solidFill>
                  <a:schemeClr val="tx2"/>
                </a:solidFill>
                <a:cs typeface="+mn-cs"/>
              </a:rPr>
              <a:t>) </a:t>
            </a:r>
          </a:p>
          <a:p>
            <a:pPr marL="0" lvl="1" indent="0" algn="just">
              <a:spcBef>
                <a:spcPts val="300"/>
              </a:spcBef>
              <a:spcAft>
                <a:spcPts val="1200"/>
              </a:spcAft>
              <a:buClr>
                <a:schemeClr val="accent2"/>
              </a:buClr>
              <a:buSzPct val="80000"/>
              <a:buNone/>
              <a:tabLst>
                <a:tab pos="4568825" algn="l"/>
              </a:tabLst>
            </a:pPr>
            <a:r>
              <a:rPr lang="zh-CN" altLang="en-US" sz="2400" b="1" dirty="0" smtClean="0">
                <a:cs typeface="+mn-cs"/>
              </a:rPr>
              <a:t>     组件</a:t>
            </a:r>
            <a:r>
              <a:rPr lang="zh-CN" altLang="en-US" sz="2400" b="1" dirty="0">
                <a:cs typeface="+mn-cs"/>
              </a:rPr>
              <a:t>距容器左右边界和上下边界的距离为指定值。</a:t>
            </a:r>
          </a:p>
          <a:p>
            <a:pPr marL="342900" lvl="1" indent="-342900" algn="just">
              <a:spcBef>
                <a:spcPts val="300"/>
              </a:spcBef>
              <a:spcAft>
                <a:spcPts val="600"/>
              </a:spcAft>
              <a:buClr>
                <a:schemeClr val="accent2"/>
              </a:buClr>
              <a:buSzPct val="80000"/>
              <a:buFont typeface="Wingdings" pitchFamily="2" charset="2"/>
              <a:buChar char="l"/>
              <a:tabLst>
                <a:tab pos="4568825" algn="l"/>
              </a:tabLst>
            </a:pPr>
            <a:r>
              <a:rPr lang="zh-CN" altLang="en-US" sz="2600" b="1" dirty="0">
                <a:cs typeface="+mn-cs"/>
              </a:rPr>
              <a:t>与</a:t>
            </a:r>
            <a:r>
              <a:rPr lang="en-US" altLang="zh-CN" sz="2600" b="1" dirty="0" err="1">
                <a:cs typeface="+mn-cs"/>
              </a:rPr>
              <a:t>BorderLayout</a:t>
            </a:r>
            <a:r>
              <a:rPr lang="zh-CN" altLang="en-US" sz="2600" b="1" dirty="0">
                <a:cs typeface="+mn-cs"/>
              </a:rPr>
              <a:t>类和</a:t>
            </a:r>
            <a:r>
              <a:rPr lang="en-US" altLang="zh-CN" sz="2600" b="1" dirty="0" err="1">
                <a:cs typeface="+mn-cs"/>
              </a:rPr>
              <a:t>GridLayout</a:t>
            </a:r>
            <a:r>
              <a:rPr lang="zh-CN" altLang="en-US" sz="2600" b="1" dirty="0">
                <a:cs typeface="+mn-cs"/>
              </a:rPr>
              <a:t>类相类似，每张卡片中只能放置一个组件，如果想在一张卡片放置多个组件，则必须先在该卡片放一个容器，再将多个组件放在该容器中。</a:t>
            </a:r>
          </a:p>
          <a:p>
            <a:pPr marL="342900" lvl="1" indent="-342900" algn="just">
              <a:spcBef>
                <a:spcPts val="300"/>
              </a:spcBef>
              <a:spcAft>
                <a:spcPts val="1200"/>
              </a:spcAft>
              <a:buClr>
                <a:schemeClr val="accent2"/>
              </a:buClr>
              <a:buSzPct val="80000"/>
              <a:buFont typeface="Wingdings" pitchFamily="2" charset="2"/>
              <a:buChar char="l"/>
              <a:tabLst>
                <a:tab pos="4568825" algn="l"/>
              </a:tabLst>
            </a:pPr>
            <a:r>
              <a:rPr lang="zh-CN" altLang="en-US" sz="2600" b="1" dirty="0">
                <a:cs typeface="+mn-cs"/>
              </a:rPr>
              <a:t>采用</a:t>
            </a:r>
            <a:r>
              <a:rPr lang="en-US" altLang="zh-CN" sz="2600" b="1" dirty="0" err="1">
                <a:cs typeface="+mn-cs"/>
              </a:rPr>
              <a:t>CardLayout</a:t>
            </a:r>
            <a:r>
              <a:rPr lang="zh-CN" altLang="en-US" sz="2600" b="1" dirty="0">
                <a:cs typeface="+mn-cs"/>
              </a:rPr>
              <a:t>布局方式时，向容器中添加组件时可以为组件取一个名字，以供更换显示组件时使用：</a:t>
            </a:r>
          </a:p>
          <a:p>
            <a:pPr marL="457200" lvl="1" indent="-457200" algn="just">
              <a:spcBef>
                <a:spcPts val="300"/>
              </a:spcBef>
              <a:spcAft>
                <a:spcPts val="600"/>
              </a:spcAft>
              <a:buClr>
                <a:schemeClr val="accent2"/>
              </a:buClr>
              <a:buSzPct val="80000"/>
              <a:buFont typeface="Wingdings" pitchFamily="2" charset="2"/>
              <a:buChar char="Ø"/>
              <a:tabLst>
                <a:tab pos="4568825" algn="l"/>
              </a:tabLst>
            </a:pPr>
            <a:r>
              <a:rPr lang="zh-CN" altLang="en-US" sz="2600" b="1" dirty="0">
                <a:cs typeface="+mn-cs"/>
              </a:rPr>
              <a:t> </a:t>
            </a:r>
            <a:r>
              <a:rPr lang="en-US" altLang="zh-CN" sz="2600" b="1" dirty="0" smtClean="0">
                <a:solidFill>
                  <a:schemeClr val="tx2"/>
                </a:solidFill>
                <a:cs typeface="+mn-cs"/>
              </a:rPr>
              <a:t>add(Component</a:t>
            </a:r>
            <a:r>
              <a:rPr lang="en-US" altLang="zh-CN" sz="2600" b="1" dirty="0">
                <a:solidFill>
                  <a:schemeClr val="tx2"/>
                </a:solidFill>
                <a:cs typeface="+mn-cs"/>
              </a:rPr>
              <a:t>, String);</a:t>
            </a:r>
            <a:r>
              <a:rPr lang="en-US" altLang="zh-CN" sz="2600" b="1" dirty="0">
                <a:cs typeface="+mn-cs"/>
              </a:rPr>
              <a:t> </a:t>
            </a:r>
            <a:r>
              <a:rPr lang="en-US" altLang="zh-CN" sz="2600" b="1" dirty="0" smtClean="0">
                <a:cs typeface="+mn-cs"/>
              </a:rPr>
              <a:t>                    </a:t>
            </a:r>
            <a:r>
              <a:rPr lang="en-US" altLang="zh-CN" sz="2400" b="1" dirty="0" err="1" smtClean="0">
                <a:solidFill>
                  <a:srgbClr val="00FF00"/>
                </a:solidFill>
                <a:hlinkClick r:id="rId3" action="ppaction://hlinkfile"/>
              </a:rPr>
              <a:t>CardLayoutDemo</a:t>
            </a:r>
            <a:endParaRPr lang="en-US" altLang="zh-CN" sz="2400" b="1" dirty="0"/>
          </a:p>
          <a:p>
            <a:pPr marL="457200" lvl="1" indent="-457200" algn="just">
              <a:spcBef>
                <a:spcPts val="0"/>
              </a:spcBef>
              <a:spcAft>
                <a:spcPts val="600"/>
              </a:spcAft>
              <a:buClr>
                <a:schemeClr val="accent2"/>
              </a:buClr>
              <a:buSzPct val="80000"/>
              <a:buFont typeface="Wingdings" pitchFamily="2" charset="2"/>
              <a:buChar char="Ø"/>
              <a:tabLst>
                <a:tab pos="4568825" algn="l"/>
              </a:tabLst>
            </a:pPr>
            <a:endParaRPr lang="en-US" altLang="zh-CN" sz="2600" b="1" dirty="0">
              <a:cs typeface="+mn-cs"/>
            </a:endParaRPr>
          </a:p>
        </p:txBody>
      </p:sp>
    </p:spTree>
    <p:extLst>
      <p:ext uri="{BB962C8B-B14F-4D97-AF65-F5344CB8AC3E}">
        <p14:creationId xmlns:p14="http://schemas.microsoft.com/office/powerpoint/2010/main" val="3438747467"/>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124744"/>
            <a:ext cx="8640960"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a:t>
            </a:r>
            <a:r>
              <a:rPr lang="en-US" altLang="zh-CN" sz="2600" b="1" dirty="0" smtClean="0">
                <a:solidFill>
                  <a:schemeClr val="tx2"/>
                </a:solidFill>
                <a:cs typeface="+mn-cs"/>
              </a:rPr>
              <a:t>5</a:t>
            </a:r>
            <a:r>
              <a:rPr lang="zh-CN" altLang="en-US" sz="2600" b="1" dirty="0" smtClean="0">
                <a:solidFill>
                  <a:schemeClr val="tx2"/>
                </a:solidFill>
                <a:cs typeface="+mn-cs"/>
              </a:rPr>
              <a:t>）</a:t>
            </a:r>
            <a:r>
              <a:rPr lang="en-US" altLang="zh-CN" sz="2600" b="1" dirty="0" smtClean="0">
                <a:solidFill>
                  <a:schemeClr val="tx2"/>
                </a:solidFill>
                <a:cs typeface="+mn-cs"/>
              </a:rPr>
              <a:t>.  </a:t>
            </a:r>
            <a:r>
              <a:rPr lang="en-US" altLang="zh-CN" sz="2600" b="1" dirty="0" err="1" smtClean="0">
                <a:solidFill>
                  <a:schemeClr val="tx2"/>
                </a:solidFill>
                <a:cs typeface="+mn-cs"/>
              </a:rPr>
              <a:t>GridBagLayout</a:t>
            </a:r>
            <a:endParaRPr lang="en-US" altLang="zh-CN" sz="2600" b="1" dirty="0">
              <a:solidFill>
                <a:schemeClr val="tx2"/>
              </a:solidFill>
              <a:cs typeface="+mn-cs"/>
            </a:endParaRP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err="1" smtClean="0">
                <a:cs typeface="+mn-cs"/>
              </a:rPr>
              <a:t>GridBagLayout</a:t>
            </a:r>
            <a:r>
              <a:rPr lang="zh-CN" altLang="en-US" sz="2600" b="1" dirty="0">
                <a:cs typeface="+mn-cs"/>
              </a:rPr>
              <a:t>布局方式是</a:t>
            </a:r>
            <a:r>
              <a:rPr lang="en-US" altLang="zh-CN" sz="2600" b="1" dirty="0">
                <a:cs typeface="+mn-cs"/>
              </a:rPr>
              <a:t>AWT</a:t>
            </a:r>
            <a:r>
              <a:rPr lang="zh-CN" altLang="en-US" sz="2600" b="1" dirty="0">
                <a:cs typeface="+mn-cs"/>
              </a:rPr>
              <a:t>中最灵活、同时也是最复杂的一种布局方式</a:t>
            </a:r>
            <a:r>
              <a:rPr lang="zh-CN" altLang="en-US" sz="2600" b="1" dirty="0" smtClean="0">
                <a:cs typeface="+mn-cs"/>
              </a:rPr>
              <a:t>。</a:t>
            </a:r>
            <a:endParaRPr lang="en-US" altLang="zh-CN" sz="2600" b="1" dirty="0" smtClean="0">
              <a:cs typeface="+mn-cs"/>
            </a:endParaRP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zh-CN" altLang="en-US" sz="2600" b="1" dirty="0" smtClean="0">
                <a:cs typeface="+mn-cs"/>
              </a:rPr>
              <a:t>与</a:t>
            </a:r>
            <a:r>
              <a:rPr lang="en-US" altLang="zh-CN" sz="2600" b="1" dirty="0" err="1">
                <a:cs typeface="+mn-cs"/>
              </a:rPr>
              <a:t>GridLayout</a:t>
            </a:r>
            <a:r>
              <a:rPr lang="zh-CN" altLang="en-US" sz="2600" b="1" dirty="0">
                <a:cs typeface="+mn-cs"/>
              </a:rPr>
              <a:t>相同，它也是将容器中的组件按照行、列的方式放置，但各组件所占的空间可以互不相同。</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zh-CN" altLang="en-US" sz="2600" b="1" dirty="0">
                <a:cs typeface="+mn-cs"/>
              </a:rPr>
              <a:t> </a:t>
            </a:r>
            <a:r>
              <a:rPr lang="en-US" altLang="zh-CN" sz="2600" b="1" dirty="0" err="1" smtClean="0">
                <a:cs typeface="+mn-cs"/>
              </a:rPr>
              <a:t>GridBagLayout</a:t>
            </a:r>
            <a:r>
              <a:rPr lang="zh-CN" altLang="en-US" sz="2600" b="1" dirty="0">
                <a:cs typeface="+mn-cs"/>
              </a:rPr>
              <a:t>根据对每个组件所施加的空间</a:t>
            </a:r>
            <a:r>
              <a:rPr lang="zh-CN" altLang="en-US" sz="2600" b="1" dirty="0" smtClean="0">
                <a:cs typeface="+mn-cs"/>
              </a:rPr>
              <a:t>限制每个</a:t>
            </a:r>
            <a:r>
              <a:rPr lang="zh-CN" altLang="en-US" sz="2600" b="1" dirty="0">
                <a:cs typeface="+mn-cs"/>
              </a:rPr>
              <a:t>组件自身所设定的最小尺寸和最佳尺寸来为每个组件分配空间。</a:t>
            </a:r>
          </a:p>
          <a:p>
            <a:pPr marL="0" lvl="1" indent="0" algn="just">
              <a:lnSpc>
                <a:spcPct val="130000"/>
              </a:lnSpc>
              <a:spcBef>
                <a:spcPts val="1200"/>
              </a:spcBef>
              <a:buClr>
                <a:schemeClr val="accent2"/>
              </a:buClr>
              <a:buSzPct val="80000"/>
              <a:buNone/>
              <a:tabLst>
                <a:tab pos="4568825" algn="l"/>
              </a:tabLst>
            </a:pPr>
            <a:endParaRPr lang="zh-CN" altLang="en-US" sz="2600" b="1" dirty="0">
              <a:cs typeface="+mn-cs"/>
            </a:endParaRPr>
          </a:p>
        </p:txBody>
      </p:sp>
    </p:spTree>
    <p:extLst>
      <p:ext uri="{BB962C8B-B14F-4D97-AF65-F5344CB8AC3E}">
        <p14:creationId xmlns:p14="http://schemas.microsoft.com/office/powerpoint/2010/main" val="54155767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124744"/>
            <a:ext cx="8640960"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en-US" altLang="zh-CN" sz="2600" b="1" dirty="0" smtClean="0">
                <a:solidFill>
                  <a:schemeClr val="tx2"/>
                </a:solidFill>
                <a:cs typeface="+mn-cs"/>
              </a:rPr>
              <a:t>2.  </a:t>
            </a:r>
            <a:r>
              <a:rPr lang="zh-CN" altLang="en-US" sz="2600" b="1" dirty="0" smtClean="0">
                <a:solidFill>
                  <a:schemeClr val="tx2"/>
                </a:solidFill>
                <a:cs typeface="+mn-cs"/>
              </a:rPr>
              <a:t>标签</a:t>
            </a:r>
            <a:r>
              <a:rPr lang="zh-CN" altLang="en-US" sz="2600" b="1" dirty="0">
                <a:solidFill>
                  <a:schemeClr val="tx2"/>
                </a:solidFill>
                <a:cs typeface="+mn-cs"/>
              </a:rPr>
              <a:t>类（</a:t>
            </a:r>
            <a:r>
              <a:rPr lang="en-US" altLang="zh-CN" sz="2600" b="1" dirty="0">
                <a:solidFill>
                  <a:schemeClr val="tx2"/>
                </a:solidFill>
                <a:cs typeface="+mn-cs"/>
              </a:rPr>
              <a:t>Label</a:t>
            </a:r>
            <a:r>
              <a:rPr lang="zh-CN" altLang="en-US" sz="2600" b="1" dirty="0">
                <a:solidFill>
                  <a:schemeClr val="tx2"/>
                </a:solidFill>
                <a:cs typeface="+mn-cs"/>
              </a:rPr>
              <a:t>） </a:t>
            </a:r>
          </a:p>
          <a:p>
            <a:pPr marL="457200" lvl="1" indent="-457200" algn="just">
              <a:lnSpc>
                <a:spcPct val="130000"/>
              </a:lnSpc>
              <a:spcBef>
                <a:spcPts val="1200"/>
              </a:spcBef>
              <a:buClr>
                <a:schemeClr val="accent2"/>
              </a:buClr>
              <a:buSzPct val="80000"/>
              <a:buFont typeface="Wingdings" pitchFamily="2" charset="2"/>
              <a:buChar char="Ø"/>
              <a:tabLst>
                <a:tab pos="4568825" algn="l"/>
              </a:tabLst>
            </a:pPr>
            <a:r>
              <a:rPr lang="en-US" altLang="zh-CN" sz="2600" b="1" dirty="0" smtClean="0">
                <a:cs typeface="+mn-cs"/>
              </a:rPr>
              <a:t>Label</a:t>
            </a:r>
            <a:r>
              <a:rPr lang="zh-CN" altLang="en-US" sz="2600" b="1" dirty="0">
                <a:cs typeface="+mn-cs"/>
              </a:rPr>
              <a:t>是一个单行非编辑文本构件，它包含一个要显示的字符串，多用于提示性文字，它不支持用户的输入。标签可以被程序修改，</a:t>
            </a:r>
            <a:r>
              <a:rPr lang="en-US" altLang="zh-CN" sz="2600" b="1" dirty="0">
                <a:cs typeface="+mn-cs"/>
              </a:rPr>
              <a:t>AWT</a:t>
            </a:r>
            <a:r>
              <a:rPr lang="zh-CN" altLang="en-US" sz="2600" b="1" dirty="0">
                <a:cs typeface="+mn-cs"/>
              </a:rPr>
              <a:t>对标签的定义是：</a:t>
            </a:r>
          </a:p>
          <a:p>
            <a:pPr marL="0" lvl="1" indent="0" algn="just">
              <a:lnSpc>
                <a:spcPct val="130000"/>
              </a:lnSpc>
              <a:spcBef>
                <a:spcPts val="1200"/>
              </a:spcBef>
              <a:buClr>
                <a:schemeClr val="accent2"/>
              </a:buClr>
              <a:buSzPct val="80000"/>
              <a:buNone/>
              <a:tabLst>
                <a:tab pos="4568825" algn="l"/>
              </a:tabLst>
            </a:pPr>
            <a:endParaRPr lang="zh-CN" altLang="en-US" sz="2600" b="1" dirty="0">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645024"/>
            <a:ext cx="7776864" cy="315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779447"/>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124744"/>
            <a:ext cx="8856984" cy="5472608"/>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en-US" altLang="zh-CN" sz="2600" b="1" dirty="0" smtClean="0">
                <a:solidFill>
                  <a:schemeClr val="tx2"/>
                </a:solidFill>
                <a:cs typeface="+mn-cs"/>
              </a:rPr>
              <a:t> </a:t>
            </a:r>
            <a:r>
              <a:rPr lang="en-US" altLang="zh-CN" sz="2600" b="1" dirty="0">
                <a:solidFill>
                  <a:schemeClr val="tx2"/>
                </a:solidFill>
                <a:cs typeface="+mn-cs"/>
              </a:rPr>
              <a:t>3. </a:t>
            </a:r>
            <a:r>
              <a:rPr lang="zh-CN" altLang="en-US" sz="2600" b="1" dirty="0">
                <a:solidFill>
                  <a:schemeClr val="tx2"/>
                </a:solidFill>
                <a:cs typeface="+mn-cs"/>
              </a:rPr>
              <a:t>面板类</a:t>
            </a: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400" b="1" dirty="0">
                <a:cs typeface="+mn-cs"/>
              </a:rPr>
              <a:t>一个面板是一个可容纳其他构件的类属容器（</a:t>
            </a:r>
            <a:r>
              <a:rPr lang="en-US" altLang="zh-CN" sz="2400" b="1" dirty="0">
                <a:cs typeface="+mn-cs"/>
              </a:rPr>
              <a:t>generic container</a:t>
            </a:r>
            <a:r>
              <a:rPr lang="zh-CN" altLang="en-US" sz="2400" b="1" dirty="0">
                <a:cs typeface="+mn-cs"/>
              </a:rPr>
              <a:t>）。一个面板可以享有自己的布局管理器，并且不同的面板可以使用另一个布局管理器将它们组合在一起，并容纳在一个</a:t>
            </a:r>
            <a:r>
              <a:rPr lang="en-US" altLang="zh-CN" sz="2400" b="1" dirty="0">
                <a:cs typeface="+mn-cs"/>
              </a:rPr>
              <a:t>Frame</a:t>
            </a:r>
            <a:r>
              <a:rPr lang="zh-CN" altLang="en-US" sz="2400" b="1" dirty="0">
                <a:cs typeface="+mn-cs"/>
              </a:rPr>
              <a:t>、</a:t>
            </a:r>
            <a:r>
              <a:rPr lang="en-US" altLang="zh-CN" sz="2400" b="1" dirty="0">
                <a:cs typeface="+mn-cs"/>
              </a:rPr>
              <a:t>Applet</a:t>
            </a:r>
            <a:r>
              <a:rPr lang="zh-CN" altLang="en-US" sz="2400" b="1" dirty="0">
                <a:cs typeface="+mn-cs"/>
              </a:rPr>
              <a:t>或其他面板之中</a:t>
            </a:r>
            <a:r>
              <a:rPr lang="zh-CN" altLang="en-US" sz="2400" b="1" dirty="0" smtClean="0">
                <a:cs typeface="+mn-cs"/>
              </a:rPr>
              <a:t>。</a:t>
            </a:r>
            <a:endParaRPr lang="en-US" altLang="zh-CN" sz="2400" b="1" dirty="0" smtClean="0">
              <a:cs typeface="+mn-cs"/>
            </a:endParaRP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400" b="1" dirty="0" smtClean="0">
                <a:cs typeface="+mn-cs"/>
              </a:rPr>
              <a:t>面</a:t>
            </a:r>
            <a:r>
              <a:rPr lang="zh-CN" altLang="en-US" sz="2400" b="1" dirty="0">
                <a:cs typeface="+mn-cs"/>
              </a:rPr>
              <a:t>板类扩展</a:t>
            </a:r>
            <a:r>
              <a:rPr lang="en-US" altLang="zh-CN" sz="2400" b="1" dirty="0">
                <a:cs typeface="+mn-cs"/>
              </a:rPr>
              <a:t>Container</a:t>
            </a:r>
            <a:r>
              <a:rPr lang="zh-CN" altLang="en-US" sz="2400" b="1" dirty="0">
                <a:cs typeface="+mn-cs"/>
              </a:rPr>
              <a:t>并且继承它的所有方法。其中</a:t>
            </a:r>
            <a:r>
              <a:rPr lang="en-US" altLang="zh-CN" sz="2400" b="1" dirty="0" err="1">
                <a:solidFill>
                  <a:schemeClr val="tx2"/>
                </a:solidFill>
                <a:cs typeface="+mn-cs"/>
              </a:rPr>
              <a:t>SetLayout</a:t>
            </a:r>
            <a:r>
              <a:rPr lang="en-US" altLang="zh-CN" sz="2400" b="1" dirty="0">
                <a:solidFill>
                  <a:schemeClr val="tx2"/>
                </a:solidFill>
                <a:cs typeface="+mn-cs"/>
              </a:rPr>
              <a:t>()</a:t>
            </a:r>
            <a:r>
              <a:rPr lang="zh-CN" altLang="en-US" sz="2400" b="1" dirty="0">
                <a:cs typeface="+mn-cs"/>
              </a:rPr>
              <a:t>和</a:t>
            </a:r>
            <a:r>
              <a:rPr lang="en-US" altLang="zh-CN" sz="2400" b="1" dirty="0">
                <a:solidFill>
                  <a:schemeClr val="tx2"/>
                </a:solidFill>
                <a:cs typeface="+mn-cs"/>
              </a:rPr>
              <a:t>add()</a:t>
            </a:r>
            <a:r>
              <a:rPr lang="zh-CN" altLang="en-US" sz="2400" b="1" dirty="0">
                <a:cs typeface="+mn-cs"/>
              </a:rPr>
              <a:t>是最常用的方法。</a:t>
            </a: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400" b="1" dirty="0">
                <a:cs typeface="+mn-cs"/>
              </a:rPr>
              <a:t>为了构造复杂的布局，可以创建一个或多个面板，并定义它们的布局管理器</a:t>
            </a:r>
            <a:r>
              <a:rPr lang="zh-CN" altLang="en-US" sz="2400" b="1" dirty="0" smtClean="0">
                <a:cs typeface="+mn-cs"/>
              </a:rPr>
              <a:t>，然后按照不同的布局把构件加入</a:t>
            </a:r>
            <a:r>
              <a:rPr lang="zh-CN" altLang="en-US" sz="2400" b="1" dirty="0">
                <a:cs typeface="+mn-cs"/>
              </a:rPr>
              <a:t>到这些面板中，最后这些面板又可作为构件并</a:t>
            </a:r>
            <a:r>
              <a:rPr lang="zh-CN" altLang="en-US" sz="2400" b="1" dirty="0" smtClean="0">
                <a:cs typeface="+mn-cs"/>
              </a:rPr>
              <a:t>按照一</a:t>
            </a:r>
            <a:r>
              <a:rPr lang="zh-CN" altLang="en-US" sz="2400" b="1" dirty="0">
                <a:cs typeface="+mn-cs"/>
              </a:rPr>
              <a:t>个总的布局来安排。</a:t>
            </a:r>
          </a:p>
          <a:p>
            <a:pPr marL="0" lvl="1" indent="0" algn="just">
              <a:lnSpc>
                <a:spcPct val="130000"/>
              </a:lnSpc>
              <a:spcBef>
                <a:spcPts val="1200"/>
              </a:spcBef>
              <a:buClr>
                <a:schemeClr val="accent2"/>
              </a:buClr>
              <a:buSzPct val="80000"/>
              <a:buNone/>
              <a:tabLst>
                <a:tab pos="4568825" algn="l"/>
              </a:tabLst>
            </a:pPr>
            <a:endParaRPr lang="zh-CN" altLang="en-US" sz="2600" b="1" dirty="0">
              <a:cs typeface="+mn-cs"/>
            </a:endParaRPr>
          </a:p>
        </p:txBody>
      </p:sp>
    </p:spTree>
    <p:extLst>
      <p:ext uri="{BB962C8B-B14F-4D97-AF65-F5344CB8AC3E}">
        <p14:creationId xmlns:p14="http://schemas.microsoft.com/office/powerpoint/2010/main" val="783892356"/>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052736"/>
            <a:ext cx="8856984" cy="5805264"/>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en-US" altLang="zh-CN" sz="2600" b="1" dirty="0" smtClean="0">
                <a:solidFill>
                  <a:schemeClr val="tx2"/>
                </a:solidFill>
                <a:cs typeface="+mn-cs"/>
              </a:rPr>
              <a:t> </a:t>
            </a:r>
            <a:r>
              <a:rPr lang="en-US" altLang="zh-CN" sz="2600" b="1" dirty="0">
                <a:solidFill>
                  <a:schemeClr val="tx2"/>
                </a:solidFill>
                <a:cs typeface="+mn-cs"/>
              </a:rPr>
              <a:t>3. </a:t>
            </a:r>
            <a:r>
              <a:rPr lang="zh-CN" altLang="en-US" sz="2600" b="1" dirty="0">
                <a:solidFill>
                  <a:schemeClr val="tx2"/>
                </a:solidFill>
                <a:cs typeface="+mn-cs"/>
              </a:rPr>
              <a:t>面板类</a:t>
            </a:r>
          </a:p>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zh-CN" altLang="en-US" sz="2400" b="1" dirty="0" smtClean="0">
                <a:solidFill>
                  <a:schemeClr val="tx2"/>
                </a:solidFill>
                <a:cs typeface="+mn-cs"/>
              </a:rPr>
              <a:t>例：</a:t>
            </a:r>
            <a:r>
              <a:rPr lang="zh-CN" altLang="en-US" sz="2400" b="1" dirty="0" smtClean="0">
                <a:cs typeface="+mn-cs"/>
              </a:rPr>
              <a:t>现在</a:t>
            </a:r>
            <a:r>
              <a:rPr lang="zh-CN" altLang="en-US" sz="2400" b="1" dirty="0">
                <a:cs typeface="+mn-cs"/>
              </a:rPr>
              <a:t>考虑下图所示的程序界面，试分析它可以使用哪些</a:t>
            </a:r>
            <a:r>
              <a:rPr lang="zh-CN" altLang="en-US" sz="2400" b="1" dirty="0" smtClean="0">
                <a:cs typeface="+mn-cs"/>
              </a:rPr>
              <a:t>布局（仅使用了</a:t>
            </a:r>
            <a:r>
              <a:rPr lang="en-US" altLang="zh-CN" sz="2400" b="1" dirty="0" err="1" smtClean="0">
                <a:cs typeface="+mn-cs"/>
              </a:rPr>
              <a:t>GridLayout</a:t>
            </a:r>
            <a:r>
              <a:rPr lang="zh-CN" altLang="en-US" sz="2400" b="1" dirty="0" smtClean="0">
                <a:cs typeface="+mn-cs"/>
              </a:rPr>
              <a:t>，</a:t>
            </a:r>
            <a:r>
              <a:rPr lang="en-US" altLang="zh-CN" sz="2400" b="1" dirty="0" err="1" smtClean="0">
                <a:cs typeface="+mn-cs"/>
              </a:rPr>
              <a:t>BorderLayout</a:t>
            </a:r>
            <a:r>
              <a:rPr lang="zh-CN" altLang="en-US" sz="2400" b="1" dirty="0" smtClean="0">
                <a:cs typeface="+mn-cs"/>
              </a:rPr>
              <a:t>和</a:t>
            </a:r>
            <a:r>
              <a:rPr lang="en-US" altLang="zh-CN" sz="2400" b="1" dirty="0" err="1" smtClean="0">
                <a:cs typeface="+mn-cs"/>
              </a:rPr>
              <a:t>FlowLayout</a:t>
            </a:r>
            <a:r>
              <a:rPr lang="en-US" altLang="zh-CN" sz="2400" b="1" dirty="0" smtClean="0">
                <a:cs typeface="+mn-cs"/>
              </a:rPr>
              <a:t> 3</a:t>
            </a:r>
            <a:r>
              <a:rPr lang="zh-CN" altLang="en-US" sz="2400" b="1" dirty="0" smtClean="0">
                <a:cs typeface="+mn-cs"/>
              </a:rPr>
              <a:t>种）进行</a:t>
            </a:r>
            <a:r>
              <a:rPr lang="zh-CN" altLang="en-US" sz="2400" b="1" dirty="0" smtClean="0">
                <a:cs typeface="+mn-cs"/>
              </a:rPr>
              <a:t>管理。</a:t>
            </a:r>
            <a:endParaRPr lang="zh-CN" altLang="en-US" sz="2600" b="1" dirty="0">
              <a:cs typeface="+mn-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924944"/>
            <a:ext cx="4032448" cy="385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704544"/>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07504" y="1052736"/>
            <a:ext cx="8856984" cy="5805264"/>
          </a:xfrm>
        </p:spPr>
        <p:txBody>
          <a:bodyPr/>
          <a:lstStyle/>
          <a:p>
            <a:pPr marL="342900" lvl="1" indent="-342900" algn="just">
              <a:lnSpc>
                <a:spcPct val="130000"/>
              </a:lnSpc>
              <a:spcBef>
                <a:spcPts val="1200"/>
              </a:spcBef>
              <a:buClr>
                <a:schemeClr val="accent2"/>
              </a:buClr>
              <a:buSzPct val="80000"/>
              <a:buFont typeface="Wingdings" pitchFamily="2" charset="2"/>
              <a:buChar char="l"/>
              <a:tabLst>
                <a:tab pos="4568825" algn="l"/>
              </a:tabLst>
            </a:pPr>
            <a:r>
              <a:rPr lang="en-US" altLang="zh-CN" sz="2600" b="1" dirty="0" smtClean="0">
                <a:solidFill>
                  <a:schemeClr val="tx2"/>
                </a:solidFill>
                <a:cs typeface="+mn-cs"/>
              </a:rPr>
              <a:t> </a:t>
            </a:r>
            <a:endParaRPr lang="zh-CN" altLang="en-US" sz="2600" b="1" dirty="0">
              <a:cs typeface="+mn-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7840663"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117154"/>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980728"/>
            <a:ext cx="8712968" cy="5877272"/>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A</a:t>
            </a:r>
            <a:r>
              <a:rPr lang="en-US" altLang="zh-CN" sz="2400" b="1" dirty="0">
                <a:cs typeface="+mn-cs"/>
              </a:rPr>
              <a:t>=</a:t>
            </a:r>
            <a:r>
              <a:rPr lang="zh-CN" altLang="en-US" sz="2400" b="1" dirty="0">
                <a:cs typeface="+mn-cs"/>
              </a:rPr>
              <a:t>单个构件（标记</a:t>
            </a:r>
            <a:r>
              <a:rPr lang="zh-CN" altLang="en-US" sz="2400" b="1" dirty="0" smtClean="0">
                <a:cs typeface="+mn-cs"/>
              </a:rPr>
              <a:t>）       </a:t>
            </a:r>
            <a:endParaRPr lang="zh-CN" altLang="en-US"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B </a:t>
            </a:r>
            <a:r>
              <a:rPr lang="zh-CN" altLang="en-US" sz="2400" b="1" dirty="0">
                <a:cs typeface="+mn-cs"/>
              </a:rPr>
              <a:t>， </a:t>
            </a:r>
            <a:r>
              <a:rPr lang="en-US" altLang="zh-CN" sz="2400" b="1" dirty="0">
                <a:cs typeface="+mn-cs"/>
              </a:rPr>
              <a:t>C = </a:t>
            </a:r>
            <a:r>
              <a:rPr lang="en-US" altLang="zh-CN" sz="2400" b="1" dirty="0" err="1">
                <a:cs typeface="+mn-cs"/>
              </a:rPr>
              <a:t>GridLayout</a:t>
            </a:r>
            <a:endParaRPr lang="en-US" altLang="zh-CN"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D=A</a:t>
            </a:r>
            <a:r>
              <a:rPr lang="zh-CN" altLang="en-US" sz="2400" b="1" dirty="0">
                <a:cs typeface="+mn-cs"/>
              </a:rPr>
              <a:t>和</a:t>
            </a:r>
            <a:r>
              <a:rPr lang="en-US" altLang="zh-CN" sz="2400" b="1" dirty="0">
                <a:cs typeface="+mn-cs"/>
              </a:rPr>
              <a:t>B</a:t>
            </a:r>
            <a:r>
              <a:rPr lang="zh-CN" altLang="en-US" sz="2400" b="1" dirty="0">
                <a:cs typeface="+mn-cs"/>
              </a:rPr>
              <a:t>构成的</a:t>
            </a:r>
            <a:r>
              <a:rPr lang="en-US" altLang="zh-CN" sz="2400" b="1" dirty="0" err="1">
                <a:cs typeface="+mn-cs"/>
              </a:rPr>
              <a:t>BorderLayout</a:t>
            </a:r>
            <a:endParaRPr lang="en-US" altLang="zh-CN"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E=C</a:t>
            </a:r>
            <a:r>
              <a:rPr lang="zh-CN" altLang="en-US" sz="2400" b="1" dirty="0">
                <a:cs typeface="+mn-cs"/>
              </a:rPr>
              <a:t>和</a:t>
            </a:r>
            <a:r>
              <a:rPr lang="en-US" altLang="zh-CN" sz="2400" b="1" dirty="0">
                <a:cs typeface="+mn-cs"/>
              </a:rPr>
              <a:t>D</a:t>
            </a:r>
            <a:r>
              <a:rPr lang="zh-CN" altLang="en-US" sz="2400" b="1" dirty="0">
                <a:cs typeface="+mn-cs"/>
              </a:rPr>
              <a:t>构成的</a:t>
            </a:r>
            <a:r>
              <a:rPr lang="en-US" altLang="zh-CN" sz="2400" b="1" dirty="0" err="1">
                <a:cs typeface="+mn-cs"/>
              </a:rPr>
              <a:t>BorderLayout</a:t>
            </a:r>
            <a:endParaRPr lang="en-US" altLang="zh-CN"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F</a:t>
            </a:r>
            <a:r>
              <a:rPr lang="en-US" altLang="zh-CN" sz="2400" b="1" dirty="0">
                <a:cs typeface="+mn-cs"/>
              </a:rPr>
              <a:t>=</a:t>
            </a:r>
            <a:r>
              <a:rPr lang="zh-CN" altLang="en-US" sz="2400" b="1" dirty="0">
                <a:cs typeface="+mn-cs"/>
              </a:rPr>
              <a:t>单个构件</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cs typeface="+mn-cs"/>
              </a:rPr>
              <a:t>G</a:t>
            </a:r>
            <a:r>
              <a:rPr lang="en-US" altLang="zh-CN" sz="2400" b="1" dirty="0">
                <a:cs typeface="+mn-cs"/>
              </a:rPr>
              <a:t>=</a:t>
            </a:r>
            <a:r>
              <a:rPr lang="zh-CN" altLang="en-US" sz="2400" b="1" dirty="0">
                <a:cs typeface="+mn-cs"/>
              </a:rPr>
              <a:t>两个按钮和两个标签构成的</a:t>
            </a:r>
            <a:r>
              <a:rPr lang="en-US" altLang="zh-CN" sz="2400" b="1" dirty="0" err="1">
                <a:cs typeface="+mn-cs"/>
              </a:rPr>
              <a:t>FlowLayout</a:t>
            </a:r>
            <a:endParaRPr lang="en-US" altLang="zh-CN"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smtClean="0">
                <a:cs typeface="+mn-cs"/>
              </a:rPr>
              <a:t>整个</a:t>
            </a:r>
            <a:r>
              <a:rPr lang="zh-CN" altLang="en-US" sz="2400" b="1" dirty="0">
                <a:cs typeface="+mn-cs"/>
              </a:rPr>
              <a:t>框架（</a:t>
            </a:r>
            <a:r>
              <a:rPr lang="en-US" altLang="zh-CN" sz="2400" b="1" dirty="0">
                <a:cs typeface="+mn-cs"/>
              </a:rPr>
              <a:t>Frame</a:t>
            </a:r>
            <a:r>
              <a:rPr lang="zh-CN" altLang="en-US" sz="2400" b="1" dirty="0">
                <a:cs typeface="+mn-cs"/>
              </a:rPr>
              <a:t>）</a:t>
            </a:r>
            <a:r>
              <a:rPr lang="en-US" altLang="zh-CN" sz="2400" b="1" dirty="0">
                <a:cs typeface="+mn-cs"/>
              </a:rPr>
              <a:t>=E</a:t>
            </a:r>
            <a:r>
              <a:rPr lang="zh-CN" altLang="en-US" sz="2400" b="1" dirty="0">
                <a:cs typeface="+mn-cs"/>
              </a:rPr>
              <a:t>、</a:t>
            </a:r>
            <a:r>
              <a:rPr lang="en-US" altLang="zh-CN" sz="2400" b="1" dirty="0">
                <a:cs typeface="+mn-cs"/>
              </a:rPr>
              <a:t>F</a:t>
            </a:r>
            <a:r>
              <a:rPr lang="zh-CN" altLang="en-US" sz="2400" b="1" dirty="0">
                <a:cs typeface="+mn-cs"/>
              </a:rPr>
              <a:t>、</a:t>
            </a:r>
            <a:r>
              <a:rPr lang="en-US" altLang="zh-CN" sz="2400" b="1" dirty="0">
                <a:cs typeface="+mn-cs"/>
              </a:rPr>
              <a:t>G</a:t>
            </a:r>
            <a:r>
              <a:rPr lang="zh-CN" altLang="en-US" sz="2400" b="1" dirty="0">
                <a:cs typeface="+mn-cs"/>
              </a:rPr>
              <a:t>构成的</a:t>
            </a:r>
            <a:r>
              <a:rPr lang="en-US" altLang="zh-CN" sz="2400" b="1" dirty="0" err="1">
                <a:cs typeface="+mn-cs"/>
              </a:rPr>
              <a:t>BorderLayout</a:t>
            </a:r>
            <a:endParaRPr lang="en-US" altLang="zh-CN" sz="2400" b="1" dirty="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cs typeface="+mn-cs"/>
              </a:rPr>
              <a:t>标题（</a:t>
            </a:r>
            <a:r>
              <a:rPr lang="en-US" altLang="zh-CN" sz="2400" b="1" dirty="0">
                <a:cs typeface="+mn-cs"/>
              </a:rPr>
              <a:t>A</a:t>
            </a:r>
            <a:r>
              <a:rPr lang="zh-CN" altLang="en-US" sz="2400" b="1" dirty="0">
                <a:cs typeface="+mn-cs"/>
              </a:rPr>
              <a:t>表示）和标签</a:t>
            </a:r>
            <a:r>
              <a:rPr lang="en-US" altLang="zh-CN" sz="2400" b="1" dirty="0">
                <a:cs typeface="+mn-cs"/>
              </a:rPr>
              <a:t>Sizes</a:t>
            </a:r>
            <a:r>
              <a:rPr lang="zh-CN" altLang="en-US" sz="2400" b="1" dirty="0">
                <a:cs typeface="+mn-cs"/>
              </a:rPr>
              <a:t>、</a:t>
            </a:r>
            <a:r>
              <a:rPr lang="en-US" altLang="zh-CN" sz="2400" b="1" dirty="0">
                <a:cs typeface="+mn-cs"/>
              </a:rPr>
              <a:t>Styles</a:t>
            </a:r>
            <a:r>
              <a:rPr lang="zh-CN" altLang="en-US" sz="2400" b="1" dirty="0">
                <a:cs typeface="+mn-cs"/>
              </a:rPr>
              <a:t>及</a:t>
            </a:r>
            <a:r>
              <a:rPr lang="en-US" altLang="zh-CN" sz="2400" b="1" dirty="0">
                <a:cs typeface="+mn-cs"/>
              </a:rPr>
              <a:t>Toppings</a:t>
            </a:r>
            <a:r>
              <a:rPr lang="zh-CN" altLang="en-US" sz="2400" b="1" dirty="0">
                <a:cs typeface="+mn-cs"/>
              </a:rPr>
              <a:t>（</a:t>
            </a:r>
            <a:r>
              <a:rPr lang="en-US" altLang="zh-CN" sz="2400" b="1" dirty="0">
                <a:cs typeface="+mn-cs"/>
              </a:rPr>
              <a:t>B</a:t>
            </a:r>
            <a:r>
              <a:rPr lang="zh-CN" altLang="en-US" sz="2400" b="1" dirty="0">
                <a:cs typeface="+mn-cs"/>
              </a:rPr>
              <a:t>表示）安排在两行的大小不同，这说明是要用</a:t>
            </a:r>
            <a:r>
              <a:rPr lang="en-US" altLang="zh-CN" sz="2400" b="1" dirty="0" err="1">
                <a:cs typeface="+mn-cs"/>
              </a:rPr>
              <a:t>Boderlayout</a:t>
            </a:r>
            <a:r>
              <a:rPr lang="zh-CN" altLang="en-US" sz="2400" b="1" dirty="0">
                <a:cs typeface="+mn-cs"/>
              </a:rPr>
              <a:t>将它们组合在一起（</a:t>
            </a:r>
            <a:r>
              <a:rPr lang="en-US" altLang="zh-CN" sz="2400" b="1" dirty="0">
                <a:cs typeface="+mn-cs"/>
              </a:rPr>
              <a:t>D</a:t>
            </a:r>
            <a:r>
              <a:rPr lang="zh-CN" altLang="en-US" sz="2400" b="1" dirty="0">
                <a:cs typeface="+mn-cs"/>
              </a:rPr>
              <a:t>框表示）。</a:t>
            </a:r>
            <a:r>
              <a:rPr lang="en-US" altLang="zh-CN" sz="2400" b="1" dirty="0">
                <a:cs typeface="+mn-cs"/>
              </a:rPr>
              <a:t>C</a:t>
            </a:r>
            <a:r>
              <a:rPr lang="zh-CN" altLang="en-US" sz="2400" b="1" dirty="0">
                <a:cs typeface="+mn-cs"/>
              </a:rPr>
              <a:t>和</a:t>
            </a:r>
            <a:r>
              <a:rPr lang="en-US" altLang="zh-CN" sz="2400" b="1" dirty="0">
                <a:cs typeface="+mn-cs"/>
              </a:rPr>
              <a:t>D</a:t>
            </a:r>
            <a:r>
              <a:rPr lang="zh-CN" altLang="en-US" sz="2400" b="1" dirty="0">
                <a:cs typeface="+mn-cs"/>
              </a:rPr>
              <a:t>的大小又不一样，所以，这又是用另一个</a:t>
            </a:r>
            <a:r>
              <a:rPr lang="en-US" altLang="zh-CN" sz="2400" b="1" dirty="0" err="1">
                <a:cs typeface="+mn-cs"/>
              </a:rPr>
              <a:t>BorderLayout</a:t>
            </a:r>
            <a:r>
              <a:rPr lang="zh-CN" altLang="en-US" sz="2400" b="1" dirty="0">
                <a:cs typeface="+mn-cs"/>
              </a:rPr>
              <a:t>将这些构件组合在一起（用</a:t>
            </a:r>
            <a:r>
              <a:rPr lang="en-US" altLang="zh-CN" sz="2400" b="1" dirty="0">
                <a:cs typeface="+mn-cs"/>
              </a:rPr>
              <a:t>E</a:t>
            </a:r>
            <a:r>
              <a:rPr lang="zh-CN" altLang="en-US" sz="2400" b="1" dirty="0">
                <a:cs typeface="+mn-cs"/>
              </a:rPr>
              <a:t>表示）</a:t>
            </a:r>
            <a:r>
              <a:rPr lang="zh-CN" altLang="en-US" sz="2400" b="1" dirty="0" smtClean="0">
                <a:cs typeface="+mn-cs"/>
              </a:rPr>
              <a:t>。</a:t>
            </a:r>
            <a:endParaRPr lang="en-US" altLang="zh-CN" sz="2400" b="1" dirty="0">
              <a:cs typeface="+mn-cs"/>
            </a:endParaRPr>
          </a:p>
        </p:txBody>
      </p:sp>
    </p:spTree>
    <p:extLst>
      <p:ext uri="{BB962C8B-B14F-4D97-AF65-F5344CB8AC3E}">
        <p14:creationId xmlns:p14="http://schemas.microsoft.com/office/powerpoint/2010/main" val="1449458596"/>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1052736"/>
            <a:ext cx="8568952"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smtClean="0">
                <a:solidFill>
                  <a:schemeClr val="tx2"/>
                </a:solidFill>
                <a:cs typeface="+mn-cs"/>
              </a:rPr>
              <a:t>例：</a:t>
            </a:r>
            <a:r>
              <a:rPr lang="zh-CN" altLang="en-US" sz="2400" b="1" dirty="0" smtClean="0">
                <a:cs typeface="+mn-cs"/>
              </a:rPr>
              <a:t>创建</a:t>
            </a:r>
            <a:r>
              <a:rPr lang="zh-CN" altLang="en-US" sz="2400" b="1" dirty="0">
                <a:cs typeface="+mn-cs"/>
              </a:rPr>
              <a:t>一个</a:t>
            </a:r>
            <a:r>
              <a:rPr lang="en-US" altLang="zh-CN" sz="2400" b="1" dirty="0">
                <a:cs typeface="+mn-cs"/>
              </a:rPr>
              <a:t>Frame</a:t>
            </a:r>
            <a:r>
              <a:rPr lang="zh-CN" altLang="en-US" sz="2400" b="1" dirty="0">
                <a:cs typeface="+mn-cs"/>
              </a:rPr>
              <a:t>，包含有排成二行二列的</a:t>
            </a:r>
            <a:r>
              <a:rPr lang="en-US" altLang="zh-CN" sz="2400" b="1" dirty="0">
                <a:cs typeface="+mn-cs"/>
              </a:rPr>
              <a:t>4</a:t>
            </a:r>
            <a:r>
              <a:rPr lang="zh-CN" altLang="en-US" sz="2400" b="1" dirty="0">
                <a:cs typeface="+mn-cs"/>
              </a:rPr>
              <a:t>个文本域。这个</a:t>
            </a:r>
            <a:r>
              <a:rPr lang="en-US" altLang="zh-CN" sz="2400" b="1" dirty="0">
                <a:cs typeface="+mn-cs"/>
              </a:rPr>
              <a:t>Frame</a:t>
            </a:r>
            <a:r>
              <a:rPr lang="zh-CN" altLang="en-US" sz="2400" b="1" dirty="0">
                <a:cs typeface="+mn-cs"/>
              </a:rPr>
              <a:t>在构造方法中设置构件的布局，文本域按照</a:t>
            </a:r>
            <a:r>
              <a:rPr lang="en-US" altLang="zh-CN" sz="2400" b="1" dirty="0" err="1">
                <a:cs typeface="+mn-cs"/>
              </a:rPr>
              <a:t>GridLayout</a:t>
            </a:r>
            <a:r>
              <a:rPr lang="zh-CN" altLang="en-US" sz="2400" b="1" dirty="0">
                <a:cs typeface="+mn-cs"/>
              </a:rPr>
              <a:t>布局来安排</a:t>
            </a:r>
            <a:r>
              <a:rPr lang="en-US" altLang="zh-CN" sz="2400" b="1" dirty="0">
                <a:cs typeface="+mn-cs"/>
              </a:rPr>
              <a:t>;</a:t>
            </a:r>
            <a:r>
              <a:rPr lang="zh-CN" altLang="en-US" sz="2400" b="1" dirty="0">
                <a:cs typeface="+mn-cs"/>
              </a:rPr>
              <a:t>按钮使用</a:t>
            </a:r>
            <a:r>
              <a:rPr lang="en-US" altLang="zh-CN" sz="2400" b="1" dirty="0" err="1">
                <a:cs typeface="+mn-cs"/>
              </a:rPr>
              <a:t>FlowLayout</a:t>
            </a:r>
            <a:r>
              <a:rPr lang="zh-CN" altLang="en-US" sz="2400" b="1" dirty="0">
                <a:cs typeface="+mn-cs"/>
              </a:rPr>
              <a:t>布局管理器来安排</a:t>
            </a:r>
            <a:r>
              <a:rPr lang="en-US" altLang="zh-CN" sz="2400" b="1" dirty="0">
                <a:cs typeface="+mn-cs"/>
              </a:rPr>
              <a:t>;</a:t>
            </a:r>
            <a:r>
              <a:rPr lang="zh-CN" altLang="en-US" sz="2400" b="1" dirty="0">
                <a:cs typeface="+mn-cs"/>
              </a:rPr>
              <a:t>第三个布局使用</a:t>
            </a:r>
            <a:r>
              <a:rPr lang="en-US" altLang="zh-CN" sz="2400" b="1" dirty="0" err="1">
                <a:cs typeface="+mn-cs"/>
              </a:rPr>
              <a:t>BorderLayout</a:t>
            </a:r>
            <a:r>
              <a:rPr lang="zh-CN" altLang="en-US" sz="2400" b="1" dirty="0">
                <a:cs typeface="+mn-cs"/>
              </a:rPr>
              <a:t>，将包含按钮的面板放在</a:t>
            </a:r>
            <a:r>
              <a:rPr lang="en-US" altLang="zh-CN" sz="2400" b="1" dirty="0">
                <a:cs typeface="+mn-cs"/>
              </a:rPr>
              <a:t>North</a:t>
            </a:r>
            <a:r>
              <a:rPr lang="zh-CN" altLang="en-US" sz="2400" b="1" dirty="0">
                <a:cs typeface="+mn-cs"/>
              </a:rPr>
              <a:t>区域，而文本域放在</a:t>
            </a:r>
            <a:r>
              <a:rPr lang="en-US" altLang="zh-CN" sz="2400" b="1" dirty="0">
                <a:cs typeface="+mn-cs"/>
              </a:rPr>
              <a:t>Center</a:t>
            </a:r>
            <a:r>
              <a:rPr lang="zh-CN" altLang="en-US" sz="2400" b="1" dirty="0">
                <a:cs typeface="+mn-cs"/>
              </a:rPr>
              <a:t>区域</a:t>
            </a:r>
            <a:r>
              <a:rPr lang="zh-CN" altLang="en-US" sz="2400" b="1" dirty="0" smtClean="0">
                <a:cs typeface="+mn-cs"/>
              </a:rPr>
              <a:t>。</a:t>
            </a:r>
            <a:endParaRPr lang="en-US" altLang="zh-CN" sz="2400" b="1" dirty="0" smtClean="0">
              <a:cs typeface="+mn-cs"/>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solidFill>
                  <a:srgbClr val="FFFF00"/>
                </a:solidFill>
                <a:hlinkClick r:id="rId3" action="ppaction://hlinkfile"/>
              </a:rPr>
              <a:t>TextFiled_Button.java</a:t>
            </a:r>
            <a:endParaRPr lang="en-US" altLang="zh-CN" sz="2400" b="1" dirty="0">
              <a:solidFill>
                <a:srgbClr val="FFFF00"/>
              </a:solidFill>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5" y="3573016"/>
            <a:ext cx="424338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169893"/>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1052736"/>
            <a:ext cx="8568952"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6.5.2  List</a:t>
            </a:r>
            <a:r>
              <a:rPr lang="zh-CN" altLang="en-US" b="1" dirty="0">
                <a:solidFill>
                  <a:schemeClr val="tx2"/>
                </a:solidFill>
                <a:cs typeface="+mn-cs"/>
              </a:rPr>
              <a:t>和</a:t>
            </a:r>
            <a:r>
              <a:rPr lang="en-US" altLang="zh-CN" b="1" dirty="0" err="1">
                <a:solidFill>
                  <a:schemeClr val="tx2"/>
                </a:solidFill>
                <a:cs typeface="+mn-cs"/>
              </a:rPr>
              <a:t>TextArea</a:t>
            </a:r>
            <a:endParaRPr lang="en-US" altLang="zh-CN" b="1" dirty="0">
              <a:solidFill>
                <a:srgbClr val="FFFF00"/>
              </a:solidFill>
              <a:cs typeface="+mn-cs"/>
              <a:hlinkClick r:id="rId3" action="ppaction://hlinkfile"/>
            </a:endParaRPr>
          </a:p>
          <a:p>
            <a:pPr>
              <a:lnSpc>
                <a:spcPct val="130000"/>
              </a:lnSpc>
              <a:buFont typeface="Wingdings" pitchFamily="2" charset="2"/>
              <a:buChar char="Ø"/>
            </a:pPr>
            <a:r>
              <a:rPr lang="zh-CN" altLang="en-US" sz="2600" b="1" dirty="0" smtClean="0"/>
              <a:t>如何</a:t>
            </a:r>
            <a:r>
              <a:rPr lang="zh-CN" altLang="en-US" sz="2600" b="1" dirty="0"/>
              <a:t>增加滚动条和如何控制滚动条以及处理在这些构件之上的编辑动作。</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1. List</a:t>
            </a:r>
          </a:p>
          <a:p>
            <a:pPr>
              <a:lnSpc>
                <a:spcPct val="120000"/>
              </a:lnSpc>
              <a:spcBef>
                <a:spcPct val="65000"/>
              </a:spcBef>
              <a:buFont typeface="Wingdings" pitchFamily="2" charset="2"/>
              <a:buChar char="Ø"/>
            </a:pPr>
            <a:r>
              <a:rPr lang="en-US" altLang="zh-CN" sz="2600" b="1" dirty="0"/>
              <a:t>List</a:t>
            </a:r>
            <a:r>
              <a:rPr lang="zh-CN" altLang="en-US" sz="2600" b="1" dirty="0"/>
              <a:t>是一个由顺序排列的项组成的列表，它有一个垂直滚动条，由用户控制上下滚动。当用户在</a:t>
            </a:r>
            <a:r>
              <a:rPr lang="en-US" altLang="zh-CN" sz="2600" b="1" dirty="0"/>
              <a:t>List</a:t>
            </a:r>
            <a:r>
              <a:rPr lang="zh-CN" altLang="en-US" sz="2600" b="1" dirty="0"/>
              <a:t>对象的某一项上点击时，可以产生一个动作事件，也可能选择多项来产生动作事件</a:t>
            </a:r>
            <a:r>
              <a:rPr lang="zh-CN" altLang="en-US" sz="2600" b="1" dirty="0" smtClean="0"/>
              <a:t>。</a:t>
            </a: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4264195217"/>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908720"/>
            <a:ext cx="8568952" cy="594928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t>List</a:t>
            </a:r>
            <a:r>
              <a:rPr lang="zh-CN" altLang="en-US" sz="2400" b="1" dirty="0"/>
              <a:t>类包含有很多非常有用的方法</a:t>
            </a:r>
            <a:r>
              <a:rPr lang="zh-CN" altLang="en-US" sz="2400" b="1" dirty="0" smtClean="0"/>
              <a:t>，</a:t>
            </a:r>
            <a:r>
              <a:rPr lang="zh-CN" altLang="en-US" sz="2400" b="1" dirty="0"/>
              <a:t>下</a:t>
            </a:r>
            <a:r>
              <a:rPr lang="zh-CN" altLang="en-US" sz="2400" b="1" dirty="0" smtClean="0"/>
              <a:t>表列出</a:t>
            </a:r>
            <a:r>
              <a:rPr lang="zh-CN" altLang="en-US" sz="2400" b="1" dirty="0"/>
              <a:t>了部分方法。 </a:t>
            </a:r>
            <a:endParaRPr lang="en-US" altLang="zh-CN" sz="24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10317"/>
            <a:ext cx="6840760" cy="53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798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solidFill>
                  <a:srgbClr val="FF0000"/>
                </a:solidFill>
                <a:latin typeface="+mn-ea"/>
              </a:rPr>
              <a:t>6.2  </a:t>
            </a:r>
            <a:r>
              <a:rPr lang="zh-CN" altLang="en-US" sz="2800" b="1" dirty="0">
                <a:solidFill>
                  <a:srgbClr val="FF0000"/>
                </a:solidFill>
                <a:latin typeface="+mn-ea"/>
              </a:rPr>
              <a:t>基本的图形用户</a:t>
            </a:r>
            <a:r>
              <a:rPr lang="zh-CN" altLang="en-US" sz="2800" b="1" dirty="0" smtClean="0">
                <a:solidFill>
                  <a:srgbClr val="FF0000"/>
                </a:solidFill>
                <a:latin typeface="+mn-ea"/>
              </a:rPr>
              <a:t>界面类</a:t>
            </a:r>
            <a:endParaRPr lang="en-US" altLang="zh-CN" sz="2800" b="1" dirty="0" smtClean="0">
              <a:solidFill>
                <a:srgbClr val="FF0000"/>
              </a:solidFill>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smtClean="0">
                <a:latin typeface="+mn-ea"/>
              </a:rPr>
              <a:t>6.4  </a:t>
            </a:r>
            <a:r>
              <a:rPr lang="zh-CN" altLang="en-US" sz="2800" b="1" dirty="0" smtClean="0">
                <a:latin typeface="+mn-ea"/>
              </a:rPr>
              <a:t>事件处理</a:t>
            </a:r>
            <a:endParaRPr lang="en-US" altLang="zh-CN" sz="2800" b="1" dirty="0" smtClean="0">
              <a:latin typeface="+mn-ea"/>
            </a:endParaRPr>
          </a:p>
          <a:p>
            <a:pPr algn="just">
              <a:lnSpc>
                <a:spcPct val="115000"/>
              </a:lnSpc>
              <a:spcBef>
                <a:spcPct val="30000"/>
              </a:spcBef>
            </a:pPr>
            <a:r>
              <a:rPr lang="en-US" altLang="zh-CN" sz="2800" b="1" dirty="0" smtClean="0">
                <a:latin typeface="+mn-ea"/>
              </a:rPr>
              <a:t>6.5  GUI</a:t>
            </a:r>
            <a:r>
              <a:rPr lang="zh-CN" altLang="en-US" sz="2800" b="1" dirty="0" smtClean="0">
                <a:latin typeface="+mn-ea"/>
              </a:rPr>
              <a:t>构件和布局管理</a:t>
            </a:r>
            <a:endParaRPr lang="zh-CN" altLang="en-US" sz="2800" b="1" dirty="0">
              <a:latin typeface="+mn-ea"/>
            </a:endParaRPr>
          </a:p>
          <a:p>
            <a:pPr algn="just">
              <a:lnSpc>
                <a:spcPct val="115000"/>
              </a:lnSpc>
              <a:spcBef>
                <a:spcPct val="30000"/>
              </a:spcBef>
            </a:pPr>
            <a:r>
              <a:rPr lang="en-US" altLang="zh-CN" sz="2800" b="1" dirty="0" smtClean="0">
                <a:latin typeface="+mn-ea"/>
              </a:rPr>
              <a:t>6.6  </a:t>
            </a:r>
            <a:r>
              <a:rPr lang="zh-CN" altLang="en-US" sz="2800" b="1" dirty="0" smtClean="0">
                <a:latin typeface="+mn-ea"/>
              </a:rPr>
              <a:t>菜单和对话框</a:t>
            </a:r>
            <a:endParaRPr lang="en-US" altLang="zh-CN" sz="2800" b="1" dirty="0" smtClean="0">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2859110427"/>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251520" y="980728"/>
            <a:ext cx="8568952" cy="5688632"/>
          </a:xfrm>
        </p:spPr>
        <p:txBody>
          <a:bodyPr/>
          <a:lstStyle/>
          <a:p>
            <a:pPr>
              <a:lnSpc>
                <a:spcPct val="130000"/>
              </a:lnSpc>
            </a:pPr>
            <a:r>
              <a:rPr lang="zh-CN" altLang="en-US" sz="2600" b="1" dirty="0" smtClean="0">
                <a:solidFill>
                  <a:schemeClr val="tx2"/>
                </a:solidFill>
              </a:rPr>
              <a:t>例：</a:t>
            </a:r>
            <a:r>
              <a:rPr lang="zh-CN" altLang="en-US" sz="2600" b="1" dirty="0" smtClean="0"/>
              <a:t>创建</a:t>
            </a:r>
            <a:r>
              <a:rPr lang="zh-CN" altLang="en-US" sz="2600" b="1" dirty="0"/>
              <a:t>一个工作事项表，允许输入工作事项到表中，也可以增加或删除某个工作事项，或通过上下移动某一项来改变其优先级。</a:t>
            </a:r>
          </a:p>
          <a:p>
            <a:pPr>
              <a:lnSpc>
                <a:spcPct val="130000"/>
              </a:lnSpc>
            </a:pPr>
            <a:r>
              <a:rPr lang="zh-CN" altLang="en-US" sz="2600" b="1" dirty="0" smtClean="0">
                <a:solidFill>
                  <a:schemeClr val="tx2"/>
                </a:solidFill>
              </a:rPr>
              <a:t>其</a:t>
            </a:r>
            <a:r>
              <a:rPr lang="zh-CN" altLang="en-US" sz="2600" b="1" dirty="0">
                <a:solidFill>
                  <a:schemeClr val="tx2"/>
                </a:solidFill>
              </a:rPr>
              <a:t>大体构架为：</a:t>
            </a:r>
          </a:p>
          <a:p>
            <a:pPr>
              <a:lnSpc>
                <a:spcPct val="130000"/>
              </a:lnSpc>
              <a:buFont typeface="Wingdings" pitchFamily="2" charset="2"/>
              <a:buChar char="Ø"/>
            </a:pPr>
            <a:r>
              <a:rPr lang="en-US" altLang="zh-CN" sz="2400" b="1" dirty="0" smtClean="0">
                <a:solidFill>
                  <a:schemeClr val="tx2"/>
                </a:solidFill>
              </a:rPr>
              <a:t>IS</a:t>
            </a:r>
            <a:r>
              <a:rPr lang="zh-CN" altLang="en-US" sz="2400" b="1" dirty="0">
                <a:solidFill>
                  <a:schemeClr val="tx2"/>
                </a:solidFill>
              </a:rPr>
              <a:t>：</a:t>
            </a:r>
            <a:r>
              <a:rPr lang="zh-CN" altLang="en-US" sz="2400" b="1" dirty="0"/>
              <a:t>该类扩展</a:t>
            </a:r>
            <a:r>
              <a:rPr lang="en-US" altLang="zh-CN" sz="2400" b="1" dirty="0"/>
              <a:t>Frame</a:t>
            </a:r>
            <a:r>
              <a:rPr lang="zh-CN" altLang="en-US" sz="2400" b="1" dirty="0"/>
              <a:t>实现</a:t>
            </a:r>
            <a:r>
              <a:rPr lang="en-US" altLang="zh-CN" sz="2400" b="1" dirty="0" err="1"/>
              <a:t>Actionlistener</a:t>
            </a:r>
            <a:r>
              <a:rPr lang="zh-CN" altLang="en-US" sz="2400" b="1" dirty="0"/>
              <a:t>。</a:t>
            </a:r>
          </a:p>
          <a:p>
            <a:pPr>
              <a:lnSpc>
                <a:spcPct val="130000"/>
              </a:lnSpc>
              <a:buFont typeface="Wingdings" pitchFamily="2" charset="2"/>
              <a:buChar char="Ø"/>
            </a:pPr>
            <a:r>
              <a:rPr lang="en-US" altLang="zh-CN" sz="2400" b="1" dirty="0" smtClean="0">
                <a:solidFill>
                  <a:schemeClr val="tx2"/>
                </a:solidFill>
              </a:rPr>
              <a:t>HAS</a:t>
            </a:r>
            <a:r>
              <a:rPr lang="zh-CN" altLang="en-US" sz="2400" b="1" dirty="0">
                <a:solidFill>
                  <a:schemeClr val="tx2"/>
                </a:solidFill>
              </a:rPr>
              <a:t>：</a:t>
            </a:r>
            <a:r>
              <a:rPr lang="en-US" altLang="zh-CN" sz="2400" b="1" dirty="0"/>
              <a:t>1</a:t>
            </a:r>
            <a:r>
              <a:rPr lang="zh-CN" altLang="en-US" sz="2400" b="1" dirty="0"/>
              <a:t>个</a:t>
            </a:r>
            <a:r>
              <a:rPr lang="en-US" altLang="zh-CN" sz="2400" b="1" dirty="0" err="1"/>
              <a:t>TextField</a:t>
            </a:r>
            <a:r>
              <a:rPr lang="zh-CN" altLang="en-US" sz="2400" b="1" dirty="0"/>
              <a:t>域、</a:t>
            </a:r>
            <a:r>
              <a:rPr lang="en-US" altLang="zh-CN" sz="2400" b="1" dirty="0"/>
              <a:t>1</a:t>
            </a:r>
            <a:r>
              <a:rPr lang="zh-CN" altLang="en-US" sz="2400" b="1" dirty="0"/>
              <a:t>个</a:t>
            </a:r>
            <a:r>
              <a:rPr lang="en-US" altLang="zh-CN" sz="2400" b="1" dirty="0"/>
              <a:t>List</a:t>
            </a:r>
            <a:r>
              <a:rPr lang="zh-CN" altLang="en-US" sz="2400" b="1" dirty="0"/>
              <a:t>域和</a:t>
            </a:r>
            <a:r>
              <a:rPr lang="en-US" altLang="zh-CN" sz="2400" b="1" dirty="0"/>
              <a:t>4</a:t>
            </a:r>
            <a:r>
              <a:rPr lang="zh-CN" altLang="en-US" sz="2400" b="1" dirty="0"/>
              <a:t>个</a:t>
            </a:r>
            <a:r>
              <a:rPr lang="en-US" altLang="zh-CN" sz="2400" b="1" dirty="0"/>
              <a:t>Button</a:t>
            </a:r>
            <a:r>
              <a:rPr lang="zh-CN" altLang="en-US" sz="2400" b="1" dirty="0"/>
              <a:t>域，外加两个</a:t>
            </a:r>
            <a:r>
              <a:rPr lang="en-US" altLang="zh-CN" sz="2400" b="1" dirty="0"/>
              <a:t>Label</a:t>
            </a:r>
            <a:r>
              <a:rPr lang="zh-CN" altLang="en-US" sz="2400" b="1" dirty="0"/>
              <a:t>用于提示用户。</a:t>
            </a:r>
          </a:p>
          <a:p>
            <a:pPr>
              <a:lnSpc>
                <a:spcPct val="130000"/>
              </a:lnSpc>
              <a:buFont typeface="Wingdings" pitchFamily="2" charset="2"/>
              <a:buChar char="Ø"/>
            </a:pPr>
            <a:r>
              <a:rPr lang="en-US" altLang="zh-CN" sz="2400" b="1" dirty="0" smtClean="0">
                <a:solidFill>
                  <a:schemeClr val="tx2"/>
                </a:solidFill>
              </a:rPr>
              <a:t>DOSE</a:t>
            </a:r>
            <a:r>
              <a:rPr lang="zh-CN" altLang="en-US" sz="2400" b="1" dirty="0">
                <a:solidFill>
                  <a:schemeClr val="tx2"/>
                </a:solidFill>
              </a:rPr>
              <a:t>：</a:t>
            </a:r>
            <a:r>
              <a:rPr lang="en-US" altLang="zh-CN" sz="2400" b="1" dirty="0" err="1"/>
              <a:t>actionPerformed</a:t>
            </a:r>
            <a:r>
              <a:rPr lang="en-US" altLang="zh-CN" sz="2400" b="1" dirty="0"/>
              <a:t>()</a:t>
            </a:r>
            <a:r>
              <a:rPr lang="zh-CN" altLang="en-US" sz="2400" b="1" dirty="0"/>
              <a:t>方法解释单击各按钮应采取的动作；标准的</a:t>
            </a:r>
            <a:r>
              <a:rPr lang="en-US" altLang="zh-CN" sz="2400" b="1" dirty="0"/>
              <a:t>main()</a:t>
            </a:r>
            <a:r>
              <a:rPr lang="zh-CN" altLang="en-US" sz="2400" b="1" dirty="0"/>
              <a:t>方法使得该类能够执行；</a:t>
            </a:r>
            <a:r>
              <a:rPr lang="en-US" altLang="zh-CN" sz="2400" b="1" dirty="0" err="1"/>
              <a:t>handleAdd</a:t>
            </a:r>
            <a:r>
              <a:rPr lang="en-US" altLang="zh-CN" sz="2400" b="1" dirty="0"/>
              <a:t>()</a:t>
            </a:r>
            <a:r>
              <a:rPr lang="zh-CN" altLang="en-US" sz="2400" b="1" dirty="0"/>
              <a:t>、</a:t>
            </a:r>
            <a:r>
              <a:rPr lang="en-US" altLang="zh-CN" sz="2400" b="1" dirty="0" err="1"/>
              <a:t>handleDel</a:t>
            </a:r>
            <a:r>
              <a:rPr lang="en-US" altLang="zh-CN" sz="2400" b="1" dirty="0"/>
              <a:t>()</a:t>
            </a:r>
            <a:r>
              <a:rPr lang="zh-CN" altLang="en-US" sz="2400" b="1" dirty="0"/>
              <a:t>、</a:t>
            </a:r>
            <a:r>
              <a:rPr lang="en-US" altLang="zh-CN" sz="2400" b="1" dirty="0" err="1"/>
              <a:t>handleDecPriority</a:t>
            </a:r>
            <a:r>
              <a:rPr lang="en-US" altLang="zh-CN" sz="2400" b="1" dirty="0"/>
              <a:t>()</a:t>
            </a:r>
            <a:r>
              <a:rPr lang="zh-CN" altLang="en-US" sz="2400" b="1" dirty="0"/>
              <a:t>和</a:t>
            </a:r>
            <a:r>
              <a:rPr lang="en-US" altLang="zh-CN" sz="2400" b="1" dirty="0" err="1"/>
              <a:t>handleIncPriority</a:t>
            </a:r>
            <a:r>
              <a:rPr lang="en-US" altLang="zh-CN" sz="2400" b="1" dirty="0"/>
              <a:t>()</a:t>
            </a:r>
            <a:r>
              <a:rPr lang="zh-CN" altLang="en-US" sz="2400" b="1" dirty="0"/>
              <a:t>方法相应地处理工作事项的增减和优先级的增减</a:t>
            </a:r>
            <a:r>
              <a:rPr lang="zh-CN" altLang="en-US" sz="2400" b="1" dirty="0" smtClean="0"/>
              <a:t>。 </a:t>
            </a:r>
            <a:r>
              <a:rPr lang="en-US" altLang="zh-CN" sz="2400" b="1" dirty="0">
                <a:hlinkClick r:id="rId3" action="ppaction://hlinkfile"/>
              </a:rPr>
              <a:t>TaskList.java</a:t>
            </a:r>
            <a:endParaRPr lang="en-US" altLang="zh-CN" sz="2400" b="1" dirty="0"/>
          </a:p>
          <a:p>
            <a:pPr marL="0" indent="0">
              <a:lnSpc>
                <a:spcPct val="130000"/>
              </a:lnSpc>
              <a:buNone/>
            </a:pPr>
            <a:endParaRPr lang="en-US" altLang="zh-CN" sz="2400" b="1" dirty="0" smtClean="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2555000942"/>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980728"/>
            <a:ext cx="8784976" cy="5877272"/>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smtClean="0">
                <a:solidFill>
                  <a:schemeClr val="tx2"/>
                </a:solidFill>
                <a:cs typeface="+mn-cs"/>
              </a:rPr>
              <a:t>2</a:t>
            </a:r>
            <a:r>
              <a:rPr lang="en-US" altLang="zh-CN" b="1" dirty="0">
                <a:solidFill>
                  <a:schemeClr val="tx2"/>
                </a:solidFill>
                <a:cs typeface="+mn-cs"/>
              </a:rPr>
              <a:t>. </a:t>
            </a:r>
            <a:r>
              <a:rPr lang="en-US" altLang="zh-CN" b="1" dirty="0" err="1">
                <a:solidFill>
                  <a:schemeClr val="tx2"/>
                </a:solidFill>
                <a:cs typeface="+mn-cs"/>
              </a:rPr>
              <a:t>TextArea</a:t>
            </a:r>
            <a:r>
              <a:rPr lang="zh-CN" altLang="en-US" b="1" dirty="0">
                <a:solidFill>
                  <a:schemeClr val="tx2"/>
                </a:solidFill>
                <a:cs typeface="+mn-cs"/>
              </a:rPr>
              <a:t>类</a:t>
            </a:r>
          </a:p>
          <a:p>
            <a:pPr marL="342900" lvl="1" indent="-342900">
              <a:lnSpc>
                <a:spcPct val="130000"/>
              </a:lnSpc>
              <a:buClr>
                <a:schemeClr val="accent2"/>
              </a:buClr>
              <a:buSzPct val="80000"/>
              <a:buFont typeface="Wingdings" pitchFamily="2" charset="2"/>
              <a:buChar char="Ø"/>
              <a:tabLst>
                <a:tab pos="4568825" algn="l"/>
              </a:tabLst>
            </a:pPr>
            <a:r>
              <a:rPr lang="zh-CN" altLang="en-US" sz="2400" b="1" dirty="0">
                <a:cs typeface="+mn-cs"/>
              </a:rPr>
              <a:t>一个</a:t>
            </a:r>
            <a:r>
              <a:rPr lang="en-US" altLang="zh-CN" sz="2400" b="1" dirty="0" err="1">
                <a:cs typeface="+mn-cs"/>
              </a:rPr>
              <a:t>TextArea</a:t>
            </a:r>
            <a:r>
              <a:rPr lang="zh-CN" altLang="en-US" sz="2400" b="1" dirty="0">
                <a:cs typeface="+mn-cs"/>
              </a:rPr>
              <a:t>提供了可编辑和不可编辑的文本空间，可以用于输入或输出多行文本。它拥有自己的水平和垂直的滚动条，并有特别的控制符来控制文本的格式，例如：</a:t>
            </a:r>
            <a:r>
              <a:rPr lang="en-US" altLang="zh-CN" sz="2400" b="1" dirty="0">
                <a:solidFill>
                  <a:schemeClr val="tx2"/>
                </a:solidFill>
                <a:cs typeface="+mn-cs"/>
              </a:rPr>
              <a:t>\n</a:t>
            </a:r>
            <a:r>
              <a:rPr lang="zh-CN" altLang="en-US" sz="2400" b="1" dirty="0">
                <a:cs typeface="+mn-cs"/>
              </a:rPr>
              <a:t>插入一个新的行，</a:t>
            </a:r>
            <a:r>
              <a:rPr lang="en-US" altLang="zh-CN" sz="2400" b="1" dirty="0">
                <a:solidFill>
                  <a:schemeClr val="tx2"/>
                </a:solidFill>
                <a:cs typeface="+mn-cs"/>
              </a:rPr>
              <a:t>\t</a:t>
            </a:r>
            <a:r>
              <a:rPr lang="zh-CN" altLang="en-US" sz="2400" b="1" dirty="0">
                <a:cs typeface="+mn-cs"/>
              </a:rPr>
              <a:t>插入一个</a:t>
            </a:r>
            <a:r>
              <a:rPr lang="en-US" altLang="zh-CN" sz="2400" b="1" dirty="0">
                <a:cs typeface="+mn-cs"/>
              </a:rPr>
              <a:t>tab</a:t>
            </a:r>
            <a:r>
              <a:rPr lang="zh-CN" altLang="en-US" sz="2400" b="1" dirty="0">
                <a:cs typeface="+mn-cs"/>
              </a:rPr>
              <a:t>字符。</a:t>
            </a:r>
            <a:r>
              <a:rPr lang="en-US" altLang="zh-CN" sz="2400" b="1" dirty="0">
                <a:cs typeface="+mn-cs"/>
              </a:rPr>
              <a:t>AWT</a:t>
            </a:r>
            <a:r>
              <a:rPr lang="zh-CN" altLang="en-US" sz="2400" b="1" dirty="0">
                <a:cs typeface="+mn-cs"/>
              </a:rPr>
              <a:t>对这个类的定义如下：</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473891"/>
            <a:ext cx="6696744" cy="342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877791"/>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6.5  GUI</a:t>
            </a:r>
            <a:r>
              <a:rPr lang="zh-CN" altLang="en-US" sz="3600" b="1" dirty="0">
                <a:latin typeface="宋体" pitchFamily="2" charset="-122"/>
              </a:rPr>
              <a:t>构件和布局管理</a:t>
            </a:r>
          </a:p>
        </p:txBody>
      </p:sp>
      <p:sp>
        <p:nvSpPr>
          <p:cNvPr id="72707" name="Rectangle 3"/>
          <p:cNvSpPr>
            <a:spLocks noGrp="1" noChangeArrowheads="1"/>
          </p:cNvSpPr>
          <p:nvPr>
            <p:ph type="body" idx="1"/>
          </p:nvPr>
        </p:nvSpPr>
        <p:spPr>
          <a:xfrm>
            <a:off x="179512" y="980728"/>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例：</a:t>
            </a:r>
            <a:r>
              <a:rPr lang="zh-CN" altLang="en-US" sz="2600" b="1" dirty="0" smtClean="0">
                <a:cs typeface="+mn-cs"/>
              </a:rPr>
              <a:t>构造</a:t>
            </a:r>
            <a:r>
              <a:rPr lang="zh-CN" altLang="en-US" sz="2600" b="1" dirty="0">
                <a:cs typeface="+mn-cs"/>
              </a:rPr>
              <a:t>一个程序，包含一个文本行、两个按钮和一个文本区。当用户点击第一按钮时，将文本行的字符串增加到文本区；点击第二个按钮时，不仅增加字符串，而且增加一个换行字符。</a:t>
            </a:r>
          </a:p>
          <a:p>
            <a:pPr marL="342900" lvl="1" indent="-342900">
              <a:lnSpc>
                <a:spcPct val="130000"/>
              </a:lnSpc>
              <a:buClr>
                <a:schemeClr val="accent2"/>
              </a:buClr>
              <a:buSzPct val="80000"/>
              <a:buFont typeface="Wingdings" pitchFamily="2" charset="2"/>
              <a:buChar char="Ø"/>
              <a:tabLst>
                <a:tab pos="4568825" algn="l"/>
              </a:tabLst>
            </a:pPr>
            <a:r>
              <a:rPr lang="zh-CN" altLang="en-US" sz="2600" b="1" dirty="0">
                <a:cs typeface="+mn-cs"/>
              </a:rPr>
              <a:t>定义这个类要扩展</a:t>
            </a:r>
            <a:r>
              <a:rPr lang="en-US" altLang="zh-CN" sz="2600" b="1" dirty="0">
                <a:cs typeface="+mn-cs"/>
              </a:rPr>
              <a:t>Frame</a:t>
            </a:r>
            <a:r>
              <a:rPr lang="zh-CN" altLang="en-US" sz="2600" b="1" dirty="0">
                <a:cs typeface="+mn-cs"/>
              </a:rPr>
              <a:t>类，并实现</a:t>
            </a:r>
            <a:r>
              <a:rPr lang="en-US" altLang="zh-CN" sz="2600" b="1" dirty="0" err="1">
                <a:cs typeface="+mn-cs"/>
              </a:rPr>
              <a:t>ActionListener</a:t>
            </a:r>
            <a:r>
              <a:rPr lang="zh-CN" altLang="en-US" sz="2600" b="1" dirty="0">
                <a:cs typeface="+mn-cs"/>
              </a:rPr>
              <a:t>接口。它需要</a:t>
            </a:r>
            <a:r>
              <a:rPr lang="en-US" altLang="zh-CN" sz="2600" b="1" dirty="0">
                <a:cs typeface="+mn-cs"/>
              </a:rPr>
              <a:t>4</a:t>
            </a:r>
            <a:r>
              <a:rPr lang="zh-CN" altLang="en-US" sz="2600" b="1" dirty="0">
                <a:cs typeface="+mn-cs"/>
              </a:rPr>
              <a:t>个域：两个按钮域，</a:t>
            </a:r>
            <a:r>
              <a:rPr lang="en-US" altLang="zh-CN" sz="2600" b="1" dirty="0">
                <a:cs typeface="+mn-cs"/>
              </a:rPr>
              <a:t>1</a:t>
            </a:r>
            <a:r>
              <a:rPr lang="zh-CN" altLang="en-US" sz="2600" b="1" dirty="0">
                <a:cs typeface="+mn-cs"/>
              </a:rPr>
              <a:t>个文本行域和</a:t>
            </a:r>
            <a:r>
              <a:rPr lang="en-US" altLang="zh-CN" sz="2600" b="1" dirty="0">
                <a:cs typeface="+mn-cs"/>
              </a:rPr>
              <a:t>1</a:t>
            </a:r>
            <a:r>
              <a:rPr lang="zh-CN" altLang="en-US" sz="2600" b="1" dirty="0">
                <a:cs typeface="+mn-cs"/>
              </a:rPr>
              <a:t>个文本区域。设置布局时将两个按钮和文本行放在文本区之上</a:t>
            </a:r>
            <a:r>
              <a:rPr lang="zh-CN" altLang="en-US" sz="2600" b="1" dirty="0" smtClean="0">
                <a:cs typeface="+mn-cs"/>
              </a:rPr>
              <a:t>。</a:t>
            </a:r>
            <a:r>
              <a:rPr lang="en-US" altLang="zh-CN" sz="2600" b="1" dirty="0" smtClean="0">
                <a:hlinkClick r:id="rId3" action="ppaction://hlinkfile"/>
              </a:rPr>
              <a:t>TextAreaTest.java</a:t>
            </a:r>
            <a:endParaRPr lang="en-US" altLang="zh-CN" sz="26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138514649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a:latin typeface="+mn-ea"/>
              </a:rPr>
              <a:t>6.4  </a:t>
            </a:r>
            <a:r>
              <a:rPr lang="zh-CN" altLang="en-US" sz="2800" b="1" dirty="0">
                <a:latin typeface="+mn-ea"/>
              </a:rPr>
              <a:t>事件处理</a:t>
            </a:r>
            <a:endParaRPr lang="en-US" altLang="zh-CN" sz="2800" b="1" dirty="0">
              <a:latin typeface="+mn-ea"/>
            </a:endParaRPr>
          </a:p>
          <a:p>
            <a:pPr algn="just">
              <a:lnSpc>
                <a:spcPct val="115000"/>
              </a:lnSpc>
              <a:spcBef>
                <a:spcPct val="30000"/>
              </a:spcBef>
            </a:pPr>
            <a:r>
              <a:rPr lang="en-US" altLang="zh-CN" sz="2800" b="1" dirty="0">
                <a:latin typeface="+mn-ea"/>
              </a:rPr>
              <a:t>6.5  GUI</a:t>
            </a:r>
            <a:r>
              <a:rPr lang="zh-CN" altLang="en-US" sz="2800" b="1" dirty="0">
                <a:latin typeface="+mn-ea"/>
              </a:rPr>
              <a:t>构件和布局管理</a:t>
            </a:r>
          </a:p>
          <a:p>
            <a:pPr algn="just">
              <a:lnSpc>
                <a:spcPct val="115000"/>
              </a:lnSpc>
              <a:spcBef>
                <a:spcPct val="30000"/>
              </a:spcBef>
            </a:pPr>
            <a:r>
              <a:rPr lang="en-US" altLang="zh-CN" sz="2800" b="1" dirty="0">
                <a:solidFill>
                  <a:srgbClr val="FF0000"/>
                </a:solidFill>
                <a:latin typeface="+mn-ea"/>
              </a:rPr>
              <a:t>6.6  </a:t>
            </a:r>
            <a:r>
              <a:rPr lang="zh-CN" altLang="en-US" sz="2800" b="1" dirty="0">
                <a:solidFill>
                  <a:srgbClr val="FF0000"/>
                </a:solidFill>
                <a:latin typeface="+mn-ea"/>
              </a:rPr>
              <a:t>菜单和对话框</a:t>
            </a:r>
            <a:endParaRPr lang="en-US" altLang="zh-CN" sz="2800" b="1" dirty="0">
              <a:solidFill>
                <a:srgbClr val="FF0000"/>
              </a:solidFill>
              <a:latin typeface="+mn-ea"/>
            </a:endParaRPr>
          </a:p>
          <a:p>
            <a:pPr algn="just">
              <a:lnSpc>
                <a:spcPct val="115000"/>
              </a:lnSpc>
              <a:spcBef>
                <a:spcPct val="30000"/>
              </a:spcBef>
            </a:pPr>
            <a:r>
              <a:rPr lang="en-US" altLang="zh-CN" sz="2800" b="1" dirty="0" smtClean="0">
                <a:latin typeface="+mn-ea"/>
              </a:rPr>
              <a:t>6.7  </a:t>
            </a:r>
            <a:r>
              <a:rPr lang="zh-CN" altLang="en-US" sz="2800" b="1" dirty="0" smtClean="0">
                <a:latin typeface="+mn-ea"/>
              </a:rPr>
              <a:t>图形与图形的绘制</a:t>
            </a:r>
            <a:endParaRPr lang="en-US" altLang="zh-CN" sz="2800" b="1" dirty="0" smtClean="0">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95595961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2" y="980728"/>
            <a:ext cx="8784976" cy="5877272"/>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b="1" dirty="0">
                <a:cs typeface="+mn-cs"/>
              </a:rPr>
              <a:t>菜单类也是一种组件，只不过菜单类并不是由一般的</a:t>
            </a:r>
            <a:r>
              <a:rPr lang="en-US" altLang="zh-CN" b="1" dirty="0">
                <a:cs typeface="+mn-cs"/>
              </a:rPr>
              <a:t>Component</a:t>
            </a:r>
            <a:r>
              <a:rPr lang="zh-CN" altLang="en-US" b="1" dirty="0">
                <a:cs typeface="+mn-cs"/>
              </a:rPr>
              <a:t>类派生的，而是</a:t>
            </a:r>
            <a:r>
              <a:rPr lang="zh-CN" altLang="en-US" b="1" dirty="0">
                <a:solidFill>
                  <a:schemeClr val="tx2"/>
                </a:solidFill>
                <a:cs typeface="+mn-cs"/>
              </a:rPr>
              <a:t>从</a:t>
            </a:r>
            <a:r>
              <a:rPr lang="en-US" altLang="zh-CN" b="1" dirty="0" err="1">
                <a:solidFill>
                  <a:schemeClr val="tx2"/>
                </a:solidFill>
                <a:cs typeface="+mn-cs"/>
              </a:rPr>
              <a:t>MenuComponent</a:t>
            </a:r>
            <a:r>
              <a:rPr lang="zh-CN" altLang="en-US" b="1" dirty="0">
                <a:solidFill>
                  <a:schemeClr val="tx2"/>
                </a:solidFill>
                <a:cs typeface="+mn-cs"/>
              </a:rPr>
              <a:t>类继承得到</a:t>
            </a:r>
            <a:r>
              <a:rPr lang="zh-CN" altLang="en-US" b="1" dirty="0">
                <a:cs typeface="+mn-cs"/>
              </a:rPr>
              <a:t>的。</a:t>
            </a:r>
          </a:p>
          <a:p>
            <a:pPr marL="0" lvl="1" indent="0" algn="just">
              <a:lnSpc>
                <a:spcPct val="120000"/>
              </a:lnSpc>
              <a:spcBef>
                <a:spcPts val="600"/>
              </a:spcBef>
              <a:buClr>
                <a:schemeClr val="accent2"/>
              </a:buClr>
              <a:buSzPct val="80000"/>
              <a:buNone/>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792379"/>
            <a:ext cx="7200800" cy="366095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2250486"/>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2" y="980728"/>
            <a:ext cx="8784976"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6.6.1  </a:t>
            </a:r>
            <a:r>
              <a:rPr lang="zh-CN" altLang="en-US" b="1" dirty="0" smtClean="0">
                <a:solidFill>
                  <a:schemeClr val="tx2"/>
                </a:solidFill>
                <a:cs typeface="+mn-cs"/>
              </a:rPr>
              <a:t>菜单</a:t>
            </a:r>
            <a:endParaRPr lang="en-US" altLang="zh-CN" b="1" dirty="0" smtClean="0">
              <a:solidFill>
                <a:schemeClr val="tx2"/>
              </a:solidFill>
              <a:cs typeface="+mn-cs"/>
              <a:hlinkClick r:id="rId3" action="ppaction://hlinkfile"/>
            </a:endParaRPr>
          </a:p>
          <a:p>
            <a:pPr marL="0" indent="0">
              <a:lnSpc>
                <a:spcPct val="120000"/>
              </a:lnSpc>
              <a:spcBef>
                <a:spcPts val="200"/>
              </a:spcBef>
              <a:buNone/>
            </a:pPr>
            <a:r>
              <a:rPr lang="zh-CN" altLang="en-US" sz="2600" b="1" dirty="0" smtClean="0"/>
              <a:t>    </a:t>
            </a:r>
            <a:r>
              <a:rPr lang="zh-CN" altLang="en-US" sz="2400" b="1" dirty="0" smtClean="0"/>
              <a:t>菜单</a:t>
            </a:r>
            <a:r>
              <a:rPr lang="zh-CN" altLang="en-US" sz="2400" b="1" dirty="0"/>
              <a:t>不能用</a:t>
            </a:r>
            <a:r>
              <a:rPr lang="en-US" altLang="zh-CN" sz="2400" b="1" dirty="0"/>
              <a:t>add</a:t>
            </a:r>
            <a:r>
              <a:rPr lang="zh-CN" altLang="en-US" sz="2400" b="1" dirty="0"/>
              <a:t>方法添加到容器的某一</a:t>
            </a:r>
            <a:r>
              <a:rPr lang="zh-CN" altLang="en-US" sz="2400" b="1" dirty="0" smtClean="0"/>
              <a:t>位置：</a:t>
            </a:r>
            <a:endParaRPr lang="zh-CN" altLang="en-US" sz="2400" b="1" dirty="0"/>
          </a:p>
          <a:p>
            <a:pPr marL="0" indent="0" eaLnBrk="1" hangingPunct="1">
              <a:lnSpc>
                <a:spcPct val="120000"/>
              </a:lnSpc>
              <a:spcBef>
                <a:spcPts val="200"/>
              </a:spcBef>
            </a:pPr>
            <a:r>
              <a:rPr lang="zh-CN" altLang="en-US" sz="2400" b="1" dirty="0" smtClean="0">
                <a:solidFill>
                  <a:schemeClr val="tx2"/>
                </a:solidFill>
              </a:rPr>
              <a:t>  菜单</a:t>
            </a:r>
            <a:r>
              <a:rPr lang="zh-CN" altLang="en-US" sz="2400" b="1" dirty="0">
                <a:solidFill>
                  <a:schemeClr val="tx2"/>
                </a:solidFill>
              </a:rPr>
              <a:t>条</a:t>
            </a:r>
            <a:r>
              <a:rPr lang="en-US" altLang="zh-CN" sz="2400" b="1" dirty="0">
                <a:solidFill>
                  <a:schemeClr val="tx2"/>
                </a:solidFill>
              </a:rPr>
              <a:t>(</a:t>
            </a:r>
            <a:r>
              <a:rPr lang="en-US" altLang="zh-CN" sz="2400" b="1" dirty="0" err="1">
                <a:solidFill>
                  <a:schemeClr val="tx2"/>
                </a:solidFill>
              </a:rPr>
              <a:t>MenuBar</a:t>
            </a:r>
            <a:r>
              <a:rPr lang="en-US" altLang="zh-CN" sz="2400" b="1" dirty="0">
                <a:solidFill>
                  <a:schemeClr val="tx2"/>
                </a:solidFill>
              </a:rPr>
              <a:t>)</a:t>
            </a:r>
          </a:p>
          <a:p>
            <a:pPr marL="0" indent="0">
              <a:lnSpc>
                <a:spcPct val="120000"/>
              </a:lnSpc>
              <a:spcBef>
                <a:spcPts val="200"/>
              </a:spcBef>
              <a:buNone/>
            </a:pPr>
            <a:r>
              <a:rPr lang="zh-CN" altLang="en-US" sz="2400" b="1" dirty="0" smtClean="0"/>
              <a:t>    只能</a:t>
            </a:r>
            <a:r>
              <a:rPr lang="zh-CN" altLang="en-US" sz="2400" b="1" dirty="0"/>
              <a:t>添加到</a:t>
            </a:r>
            <a:r>
              <a:rPr lang="en-US" altLang="zh-CN" sz="2400" b="1" dirty="0"/>
              <a:t>Frame</a:t>
            </a:r>
            <a:r>
              <a:rPr lang="zh-CN" altLang="en-US" sz="2400" b="1" dirty="0"/>
              <a:t>中</a:t>
            </a:r>
            <a:r>
              <a:rPr lang="en-US" altLang="zh-CN" sz="2400" b="1" dirty="0"/>
              <a:t>(</a:t>
            </a:r>
            <a:r>
              <a:rPr lang="zh-CN" altLang="en-US" sz="2400" b="1" dirty="0"/>
              <a:t>用</a:t>
            </a:r>
            <a:r>
              <a:rPr lang="en-US" altLang="zh-CN" sz="2400" b="1" dirty="0" err="1"/>
              <a:t>setMenuBar</a:t>
            </a:r>
            <a:r>
              <a:rPr lang="en-US" altLang="zh-CN" sz="2400" b="1" dirty="0"/>
              <a:t>())</a:t>
            </a:r>
            <a:r>
              <a:rPr lang="zh-CN" altLang="en-US" sz="2400" b="1" dirty="0"/>
              <a:t>，作为添加菜单的容器。</a:t>
            </a:r>
          </a:p>
          <a:p>
            <a:pPr marL="0" indent="0">
              <a:lnSpc>
                <a:spcPct val="120000"/>
              </a:lnSpc>
              <a:spcBef>
                <a:spcPts val="200"/>
              </a:spcBef>
            </a:pPr>
            <a:r>
              <a:rPr lang="zh-CN" altLang="en-US" sz="2400" b="1" dirty="0">
                <a:solidFill>
                  <a:schemeClr val="tx2"/>
                </a:solidFill>
              </a:rPr>
              <a:t>  菜单</a:t>
            </a:r>
            <a:r>
              <a:rPr lang="en-US" altLang="zh-CN" sz="2400" b="1" dirty="0">
                <a:solidFill>
                  <a:schemeClr val="tx2"/>
                </a:solidFill>
              </a:rPr>
              <a:t>(Menu)</a:t>
            </a:r>
          </a:p>
          <a:p>
            <a:pPr marL="0" indent="0">
              <a:lnSpc>
                <a:spcPct val="120000"/>
              </a:lnSpc>
              <a:spcBef>
                <a:spcPts val="200"/>
              </a:spcBef>
              <a:buNone/>
            </a:pPr>
            <a:r>
              <a:rPr lang="zh-CN" altLang="en-US" sz="2400" b="1" dirty="0" smtClean="0"/>
              <a:t>     作为</a:t>
            </a:r>
            <a:r>
              <a:rPr lang="zh-CN" altLang="en-US" sz="2400" b="1" dirty="0"/>
              <a:t>菜单项容器，显示并控制其中的菜单项，支持菜单嵌套。</a:t>
            </a:r>
          </a:p>
          <a:p>
            <a:pPr marL="0" indent="0" eaLnBrk="1" hangingPunct="1">
              <a:lnSpc>
                <a:spcPct val="120000"/>
              </a:lnSpc>
              <a:spcBef>
                <a:spcPts val="200"/>
              </a:spcBef>
            </a:pPr>
            <a:r>
              <a:rPr lang="zh-CN" altLang="en-US" sz="2400" b="1" dirty="0" smtClean="0">
                <a:solidFill>
                  <a:srgbClr val="00FF00"/>
                </a:solidFill>
              </a:rPr>
              <a:t>  </a:t>
            </a:r>
            <a:r>
              <a:rPr lang="zh-CN" altLang="en-US" sz="2400" b="1" dirty="0">
                <a:solidFill>
                  <a:schemeClr val="tx2"/>
                </a:solidFill>
              </a:rPr>
              <a:t>菜单项</a:t>
            </a:r>
            <a:r>
              <a:rPr lang="en-US" altLang="zh-CN" sz="2400" b="1" dirty="0">
                <a:solidFill>
                  <a:schemeClr val="tx2"/>
                </a:solidFill>
              </a:rPr>
              <a:t>(</a:t>
            </a:r>
            <a:r>
              <a:rPr lang="en-US" altLang="zh-CN" sz="2400" b="1" dirty="0" err="1">
                <a:solidFill>
                  <a:schemeClr val="tx2"/>
                </a:solidFill>
              </a:rPr>
              <a:t>MenuItem</a:t>
            </a:r>
            <a:r>
              <a:rPr lang="en-US" altLang="zh-CN" sz="2400" b="1" dirty="0">
                <a:solidFill>
                  <a:schemeClr val="tx2"/>
                </a:solidFill>
              </a:rPr>
              <a:t>)</a:t>
            </a:r>
          </a:p>
          <a:p>
            <a:pPr marL="0" indent="0">
              <a:lnSpc>
                <a:spcPct val="120000"/>
              </a:lnSpc>
              <a:spcBef>
                <a:spcPts val="200"/>
              </a:spcBef>
              <a:buNone/>
            </a:pPr>
            <a:r>
              <a:rPr lang="zh-CN" altLang="en-US" sz="2400" b="1" dirty="0" smtClean="0"/>
              <a:t>     操作</a:t>
            </a:r>
            <a:r>
              <a:rPr lang="zh-CN" altLang="en-US" sz="2400" b="1" dirty="0"/>
              <a:t>的动作可以用</a:t>
            </a:r>
            <a:r>
              <a:rPr lang="en-US" altLang="zh-CN" sz="2400" b="1" dirty="0" err="1"/>
              <a:t>ActionListener</a:t>
            </a:r>
            <a:r>
              <a:rPr lang="zh-CN" altLang="en-US" sz="2400" b="1" dirty="0"/>
              <a:t>监听其事件</a:t>
            </a:r>
            <a:r>
              <a:rPr lang="en-US" altLang="zh-CN" sz="2400" b="1" dirty="0" err="1"/>
              <a:t>ActionEvent</a:t>
            </a:r>
            <a:r>
              <a:rPr lang="zh-CN" altLang="en-US" sz="2400" b="1" dirty="0"/>
              <a:t>。</a:t>
            </a:r>
          </a:p>
          <a:p>
            <a:pPr marL="0" indent="0">
              <a:lnSpc>
                <a:spcPct val="120000"/>
              </a:lnSpc>
              <a:spcBef>
                <a:spcPts val="200"/>
              </a:spcBef>
            </a:pPr>
            <a:r>
              <a:rPr lang="zh-CN" altLang="en-US" sz="2400" b="1" dirty="0">
                <a:solidFill>
                  <a:schemeClr val="tx2"/>
                </a:solidFill>
              </a:rPr>
              <a:t>  复选框菜单项</a:t>
            </a:r>
            <a:r>
              <a:rPr lang="en-US" altLang="zh-CN" sz="2400" b="1" dirty="0">
                <a:solidFill>
                  <a:schemeClr val="tx2"/>
                </a:solidFill>
              </a:rPr>
              <a:t>(</a:t>
            </a:r>
            <a:r>
              <a:rPr lang="en-US" altLang="zh-CN" sz="2400" b="1" dirty="0" err="1">
                <a:solidFill>
                  <a:schemeClr val="tx2"/>
                </a:solidFill>
              </a:rPr>
              <a:t>CheckboxMenuItem</a:t>
            </a:r>
            <a:r>
              <a:rPr lang="en-US" altLang="zh-CN" sz="2400" b="1" dirty="0">
                <a:solidFill>
                  <a:schemeClr val="tx2"/>
                </a:solidFill>
              </a:rPr>
              <a:t>)</a:t>
            </a:r>
          </a:p>
          <a:p>
            <a:pPr marL="0" indent="0">
              <a:lnSpc>
                <a:spcPct val="120000"/>
              </a:lnSpc>
              <a:spcBef>
                <a:spcPts val="200"/>
              </a:spcBef>
              <a:buNone/>
            </a:pPr>
            <a:r>
              <a:rPr lang="zh-CN" altLang="en-US" sz="2400" b="1" dirty="0" smtClean="0"/>
              <a:t>     操作</a:t>
            </a:r>
            <a:r>
              <a:rPr lang="zh-CN" altLang="en-US" sz="2400" b="1" dirty="0"/>
              <a:t>的动作可以用</a:t>
            </a:r>
            <a:r>
              <a:rPr lang="en-US" altLang="zh-CN" sz="2400" b="1" dirty="0" err="1"/>
              <a:t>ItemListener</a:t>
            </a:r>
            <a:r>
              <a:rPr lang="zh-CN" altLang="en-US" sz="2400" b="1" dirty="0"/>
              <a:t>监听其事件（</a:t>
            </a:r>
            <a:r>
              <a:rPr lang="en-US" altLang="zh-CN" sz="2400" b="1" dirty="0" err="1"/>
              <a:t>ItemEvent</a:t>
            </a:r>
            <a:r>
              <a:rPr lang="zh-CN" altLang="en-US" sz="2400" b="1" dirty="0"/>
              <a:t>）。</a:t>
            </a:r>
          </a:p>
          <a:p>
            <a:pPr marL="0" indent="0" eaLnBrk="1" hangingPunct="1">
              <a:lnSpc>
                <a:spcPct val="120000"/>
              </a:lnSpc>
              <a:spcBef>
                <a:spcPts val="200"/>
              </a:spcBef>
            </a:pPr>
            <a:r>
              <a:rPr lang="zh-CN" altLang="en-US" sz="2400" b="1" dirty="0" smtClean="0">
                <a:solidFill>
                  <a:srgbClr val="00FF00"/>
                </a:solidFill>
              </a:rPr>
              <a:t>  </a:t>
            </a:r>
            <a:r>
              <a:rPr lang="zh-CN" altLang="en-US" sz="2400" b="1" dirty="0">
                <a:solidFill>
                  <a:schemeClr val="tx2"/>
                </a:solidFill>
              </a:rPr>
              <a:t>弹出式菜单</a:t>
            </a:r>
            <a:r>
              <a:rPr lang="en-US" altLang="zh-CN" sz="2400" b="1" dirty="0">
                <a:solidFill>
                  <a:schemeClr val="tx2"/>
                </a:solidFill>
              </a:rPr>
              <a:t>(</a:t>
            </a:r>
            <a:r>
              <a:rPr lang="en-US" altLang="zh-CN" sz="2400" b="1" dirty="0" err="1">
                <a:solidFill>
                  <a:schemeClr val="tx2"/>
                </a:solidFill>
              </a:rPr>
              <a:t>PopupMenu</a:t>
            </a:r>
            <a:r>
              <a:rPr lang="en-US" altLang="zh-CN" sz="2400" b="1" dirty="0">
                <a:solidFill>
                  <a:schemeClr val="tx2"/>
                </a:solidFill>
              </a:rPr>
              <a:t>)</a:t>
            </a:r>
          </a:p>
          <a:p>
            <a:pPr marL="0" indent="0">
              <a:lnSpc>
                <a:spcPct val="120000"/>
              </a:lnSpc>
              <a:spcBef>
                <a:spcPts val="200"/>
              </a:spcBef>
              <a:buNone/>
            </a:pPr>
            <a:r>
              <a:rPr lang="zh-CN" altLang="en-US" sz="2400" b="1" dirty="0" smtClean="0"/>
              <a:t>    与菜单</a:t>
            </a:r>
            <a:r>
              <a:rPr lang="zh-CN" altLang="en-US" sz="2400" b="1" dirty="0"/>
              <a:t>相似，也是菜单项的容器</a:t>
            </a:r>
            <a:r>
              <a:rPr lang="zh-CN" altLang="en-US" sz="2400" b="1" dirty="0" smtClean="0"/>
              <a:t>。</a:t>
            </a:r>
            <a:endParaRPr lang="en-US" altLang="zh-CN" sz="2400" b="1" dirty="0">
              <a:solidFill>
                <a:srgbClr val="FFFF00"/>
              </a:solidFill>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1250617422"/>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2" y="836712"/>
            <a:ext cx="8784976" cy="6048672"/>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b="1" dirty="0" smtClean="0">
                <a:solidFill>
                  <a:schemeClr val="tx2"/>
                </a:solidFill>
                <a:cs typeface="+mn-cs"/>
              </a:rPr>
              <a:t>与菜单相关的类</a:t>
            </a:r>
            <a:endParaRPr lang="en-US" altLang="zh-CN" b="1" dirty="0" smtClean="0">
              <a:solidFill>
                <a:schemeClr val="tx2"/>
              </a:solidFill>
              <a:cs typeface="+mn-cs"/>
              <a:hlinkClick r:id="rId3" action="ppaction://hlinkfile"/>
            </a:endParaRPr>
          </a:p>
          <a:p>
            <a:pPr marL="0" indent="0">
              <a:lnSpc>
                <a:spcPct val="120000"/>
              </a:lnSpc>
              <a:spcBef>
                <a:spcPts val="200"/>
              </a:spcBef>
              <a:buNone/>
            </a:pPr>
            <a:r>
              <a:rPr lang="zh-CN" altLang="en-US" sz="2600" b="1" dirty="0" smtClean="0"/>
              <a:t>    </a:t>
            </a:r>
            <a:endParaRPr lang="en-US" altLang="zh-CN" sz="2400" b="1" dirty="0" smtClean="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412776"/>
            <a:ext cx="684076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690673"/>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2" y="980728"/>
            <a:ext cx="8640960"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b="1" dirty="0" smtClean="0">
                <a:solidFill>
                  <a:schemeClr val="tx2"/>
                </a:solidFill>
                <a:cs typeface="+mn-cs"/>
              </a:rPr>
              <a:t>例：</a:t>
            </a:r>
            <a:r>
              <a:rPr lang="zh-CN" altLang="en-US" b="1" dirty="0" smtClean="0">
                <a:cs typeface="+mn-cs"/>
              </a:rPr>
              <a:t>构造</a:t>
            </a:r>
            <a:r>
              <a:rPr lang="zh-CN" altLang="en-US" b="1" dirty="0">
                <a:cs typeface="+mn-cs"/>
              </a:rPr>
              <a:t>一个具有标准的菜单条的独立应用程序，包含菜单</a:t>
            </a:r>
            <a:r>
              <a:rPr lang="en-US" altLang="zh-CN" b="1" dirty="0">
                <a:cs typeface="+mn-cs"/>
              </a:rPr>
              <a:t>File</a:t>
            </a:r>
            <a:r>
              <a:rPr lang="zh-CN" altLang="en-US" b="1" dirty="0">
                <a:cs typeface="+mn-cs"/>
              </a:rPr>
              <a:t>和</a:t>
            </a:r>
            <a:r>
              <a:rPr lang="en-US" altLang="zh-CN" b="1" dirty="0">
                <a:cs typeface="+mn-cs"/>
              </a:rPr>
              <a:t>Edit</a:t>
            </a:r>
            <a:r>
              <a:rPr lang="zh-CN" altLang="en-US" b="1" dirty="0">
                <a:cs typeface="+mn-cs"/>
              </a:rPr>
              <a:t>。</a:t>
            </a:r>
            <a:r>
              <a:rPr lang="zh-CN" altLang="en-US" b="1" dirty="0" smtClean="0">
                <a:cs typeface="+mn-cs"/>
              </a:rPr>
              <a:t>这两个</a:t>
            </a:r>
            <a:r>
              <a:rPr lang="zh-CN" altLang="en-US" b="1" dirty="0">
                <a:cs typeface="+mn-cs"/>
              </a:rPr>
              <a:t>菜单下又包含常规的菜单项。</a:t>
            </a:r>
            <a:r>
              <a:rPr lang="en-US" altLang="zh-CN" b="1" dirty="0">
                <a:cs typeface="+mn-cs"/>
              </a:rPr>
              <a:t>File</a:t>
            </a:r>
            <a:r>
              <a:rPr lang="zh-CN" altLang="en-US" b="1" dirty="0">
                <a:cs typeface="+mn-cs"/>
              </a:rPr>
              <a:t>菜单包含的菜单项为</a:t>
            </a:r>
            <a:r>
              <a:rPr lang="en-US" altLang="zh-CN" b="1" dirty="0">
                <a:cs typeface="+mn-cs"/>
              </a:rPr>
              <a:t>New</a:t>
            </a:r>
            <a:r>
              <a:rPr lang="zh-CN" altLang="en-US" b="1" dirty="0">
                <a:cs typeface="+mn-cs"/>
              </a:rPr>
              <a:t>、</a:t>
            </a:r>
            <a:r>
              <a:rPr lang="en-US" altLang="zh-CN" b="1" dirty="0">
                <a:cs typeface="+mn-cs"/>
              </a:rPr>
              <a:t>Open</a:t>
            </a:r>
            <a:r>
              <a:rPr lang="zh-CN" altLang="en-US" b="1" dirty="0">
                <a:cs typeface="+mn-cs"/>
              </a:rPr>
              <a:t>和</a:t>
            </a:r>
            <a:r>
              <a:rPr lang="en-US" altLang="zh-CN" b="1" dirty="0">
                <a:cs typeface="+mn-cs"/>
              </a:rPr>
              <a:t>Exit</a:t>
            </a:r>
            <a:r>
              <a:rPr lang="zh-CN" altLang="en-US" b="1" dirty="0">
                <a:cs typeface="+mn-cs"/>
              </a:rPr>
              <a:t>；</a:t>
            </a:r>
            <a:r>
              <a:rPr lang="en-US" altLang="zh-CN" b="1" dirty="0">
                <a:cs typeface="+mn-cs"/>
              </a:rPr>
              <a:t>Edit</a:t>
            </a:r>
            <a:r>
              <a:rPr lang="zh-CN" altLang="en-US" b="1" dirty="0">
                <a:cs typeface="+mn-cs"/>
              </a:rPr>
              <a:t>菜单包含的菜单项为</a:t>
            </a:r>
            <a:r>
              <a:rPr lang="en-US" altLang="zh-CN" b="1" dirty="0">
                <a:cs typeface="+mn-cs"/>
              </a:rPr>
              <a:t>Cut</a:t>
            </a:r>
            <a:r>
              <a:rPr lang="zh-CN" altLang="en-US" b="1" dirty="0">
                <a:cs typeface="+mn-cs"/>
              </a:rPr>
              <a:t>、</a:t>
            </a:r>
            <a:r>
              <a:rPr lang="en-US" altLang="zh-CN" b="1" dirty="0">
                <a:cs typeface="+mn-cs"/>
              </a:rPr>
              <a:t>Copy</a:t>
            </a:r>
            <a:r>
              <a:rPr lang="zh-CN" altLang="en-US" b="1" dirty="0">
                <a:cs typeface="+mn-cs"/>
              </a:rPr>
              <a:t>和</a:t>
            </a:r>
            <a:r>
              <a:rPr lang="en-US" altLang="zh-CN" b="1" dirty="0">
                <a:cs typeface="+mn-cs"/>
              </a:rPr>
              <a:t>Paste</a:t>
            </a:r>
            <a:r>
              <a:rPr lang="zh-CN" altLang="en-US" b="1" dirty="0" smtClean="0">
                <a:cs typeface="+mn-cs"/>
              </a:rPr>
              <a:t>。除了</a:t>
            </a:r>
            <a:r>
              <a:rPr lang="en-US" altLang="zh-CN" b="1" dirty="0" smtClean="0">
                <a:cs typeface="+mn-cs"/>
              </a:rPr>
              <a:t>File</a:t>
            </a:r>
            <a:r>
              <a:rPr lang="zh-CN" altLang="en-US" b="1" dirty="0" smtClean="0">
                <a:cs typeface="+mn-cs"/>
              </a:rPr>
              <a:t>的</a:t>
            </a:r>
            <a:r>
              <a:rPr lang="en-US" altLang="zh-CN" b="1" dirty="0" smtClean="0">
                <a:cs typeface="+mn-cs"/>
              </a:rPr>
              <a:t>Exit</a:t>
            </a:r>
            <a:r>
              <a:rPr lang="zh-CN" altLang="en-US" b="1" dirty="0">
                <a:cs typeface="+mn-cs"/>
              </a:rPr>
              <a:t>菜单项外，其他所有的菜单项的功能都暂时被关闭。 </a:t>
            </a:r>
          </a:p>
          <a:p>
            <a:pPr marL="0" indent="0">
              <a:lnSpc>
                <a:spcPct val="120000"/>
              </a:lnSpc>
              <a:spcBef>
                <a:spcPts val="200"/>
              </a:spcBef>
              <a:buNone/>
            </a:pPr>
            <a:r>
              <a:rPr lang="zh-CN" altLang="en-US" sz="2600" b="1" dirty="0" smtClean="0"/>
              <a:t>    </a:t>
            </a:r>
            <a:r>
              <a:rPr lang="en-US" altLang="zh-CN" sz="2400" b="1" dirty="0">
                <a:hlinkClick r:id="rId3" action="ppaction://hlinkfile"/>
              </a:rPr>
              <a:t>MenuTest.java</a:t>
            </a:r>
            <a:endParaRPr lang="en-US" altLang="zh-CN" sz="2400" b="1" dirty="0"/>
          </a:p>
          <a:p>
            <a:pPr marL="0" indent="0">
              <a:lnSpc>
                <a:spcPct val="120000"/>
              </a:lnSpc>
              <a:spcBef>
                <a:spcPts val="200"/>
              </a:spcBef>
              <a:buNone/>
            </a:pPr>
            <a:endParaRPr lang="en-US" altLang="zh-CN" sz="2400" b="1" dirty="0" smtClean="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228031891"/>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2" y="980728"/>
            <a:ext cx="8640960"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smtClean="0">
                <a:solidFill>
                  <a:schemeClr val="tx2"/>
                </a:solidFill>
                <a:cs typeface="+mn-cs"/>
              </a:rPr>
              <a:t>6.6.2  </a:t>
            </a:r>
            <a:r>
              <a:rPr lang="zh-CN" altLang="en-US" b="1" dirty="0" smtClean="0">
                <a:solidFill>
                  <a:schemeClr val="tx2"/>
                </a:solidFill>
                <a:cs typeface="+mn-cs"/>
              </a:rPr>
              <a:t>对话框</a:t>
            </a:r>
            <a:endParaRPr lang="en-US" altLang="zh-CN" b="1" dirty="0" smtClean="0">
              <a:solidFill>
                <a:srgbClr val="FFFF00"/>
              </a:solidFill>
              <a:cs typeface="+mn-cs"/>
              <a:hlinkClick r:id="rId3" action="ppaction://hlinkfile"/>
            </a:endParaRPr>
          </a:p>
          <a:p>
            <a:pPr lvl="0" algn="just">
              <a:lnSpc>
                <a:spcPct val="120000"/>
              </a:lnSpc>
              <a:spcBef>
                <a:spcPts val="600"/>
              </a:spcBef>
              <a:buClr>
                <a:schemeClr val="bg1"/>
              </a:buClr>
              <a:buSzPct val="85000"/>
              <a:buFont typeface="Wingdings" pitchFamily="2" charset="2"/>
              <a:buChar char="Ø"/>
            </a:pPr>
            <a:r>
              <a:rPr lang="zh-CN" altLang="en-US" sz="2600" b="1" dirty="0"/>
              <a:t>对话框（</a:t>
            </a:r>
            <a:r>
              <a:rPr lang="en-US" altLang="zh-CN" sz="2600" b="1" dirty="0"/>
              <a:t>Dialog</a:t>
            </a:r>
            <a:r>
              <a:rPr lang="zh-CN" altLang="en-US" sz="2600" b="1" dirty="0"/>
              <a:t>）是一个</a:t>
            </a:r>
            <a:r>
              <a:rPr lang="en-US" altLang="zh-CN" sz="2600" b="1" dirty="0"/>
              <a:t>Frame</a:t>
            </a:r>
            <a:r>
              <a:rPr lang="zh-CN" altLang="en-US" sz="2600" b="1" dirty="0"/>
              <a:t>或另一个对话框拥有的窗口，如果它的父窗口消失，它也随之撤消。对话框扩充</a:t>
            </a:r>
            <a:r>
              <a:rPr lang="en-US" altLang="zh-CN" sz="2600" b="1" dirty="0"/>
              <a:t>Window</a:t>
            </a:r>
            <a:r>
              <a:rPr lang="zh-CN" altLang="en-US" sz="2600" b="1" dirty="0"/>
              <a:t>类，因而继承了</a:t>
            </a:r>
            <a:r>
              <a:rPr lang="en-US" altLang="zh-CN" sz="2600" b="1" dirty="0"/>
              <a:t>Window</a:t>
            </a:r>
            <a:r>
              <a:rPr lang="zh-CN" altLang="en-US" sz="2600" b="1" dirty="0"/>
              <a:t>的</a:t>
            </a:r>
            <a:r>
              <a:rPr lang="en-US" altLang="zh-CN" sz="2600" b="1" dirty="0"/>
              <a:t>show</a:t>
            </a:r>
            <a:r>
              <a:rPr lang="zh-CN" altLang="en-US" sz="2600" b="1" dirty="0"/>
              <a:t>和</a:t>
            </a:r>
            <a:r>
              <a:rPr lang="en-US" altLang="zh-CN" sz="2600" b="1" dirty="0"/>
              <a:t>pack</a:t>
            </a:r>
            <a:r>
              <a:rPr lang="zh-CN" altLang="en-US" sz="2600" b="1" dirty="0"/>
              <a:t>等方法。有两种类型的对话窗口：</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模态</a:t>
            </a:r>
            <a:r>
              <a:rPr lang="zh-CN" altLang="en-US" sz="2600" b="1" dirty="0">
                <a:solidFill>
                  <a:schemeClr val="tx2"/>
                </a:solidFill>
                <a:cs typeface="+mn-cs"/>
              </a:rPr>
              <a:t>对话框（</a:t>
            </a:r>
            <a:r>
              <a:rPr lang="en-US" altLang="zh-CN" sz="2600" b="1" dirty="0">
                <a:solidFill>
                  <a:schemeClr val="tx2"/>
                </a:solidFill>
                <a:cs typeface="+mn-cs"/>
              </a:rPr>
              <a:t>Modal Dialog</a:t>
            </a:r>
            <a:r>
              <a:rPr lang="zh-CN" altLang="en-US" sz="2600" b="1" dirty="0">
                <a:solidFill>
                  <a:schemeClr val="tx2"/>
                </a:solidFill>
                <a:cs typeface="+mn-cs"/>
              </a:rPr>
              <a:t>）</a:t>
            </a:r>
            <a:endParaRPr lang="en-US" altLang="zh-CN" sz="2600" b="1" dirty="0">
              <a:solidFill>
                <a:schemeClr val="tx2"/>
              </a:solidFill>
              <a:cs typeface="+mn-cs"/>
            </a:endParaRPr>
          </a:p>
          <a:p>
            <a:pPr algn="just">
              <a:lnSpc>
                <a:spcPct val="120000"/>
              </a:lnSpc>
              <a:spcBef>
                <a:spcPts val="600"/>
              </a:spcBef>
              <a:buClr>
                <a:schemeClr val="bg1"/>
              </a:buClr>
              <a:buSzPct val="85000"/>
              <a:buFont typeface="Wingdings" pitchFamily="2" charset="2"/>
              <a:buChar char="Ø"/>
            </a:pPr>
            <a:r>
              <a:rPr lang="zh-CN" altLang="en-US" sz="2600" b="1" dirty="0" smtClean="0"/>
              <a:t>阻塞</a:t>
            </a:r>
            <a:r>
              <a:rPr lang="zh-CN" altLang="en-US" sz="2600" b="1" dirty="0"/>
              <a:t>它的父对象的输入，并且必须在它的父对象再次获得输入之前，被关闭或自动消失。</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a:solidFill>
                  <a:schemeClr val="tx2"/>
                </a:solidFill>
                <a:cs typeface="+mn-cs"/>
              </a:rPr>
              <a:t>非模态对话框（</a:t>
            </a:r>
            <a:r>
              <a:rPr lang="en-US" altLang="zh-CN" sz="2600" b="1" dirty="0">
                <a:solidFill>
                  <a:schemeClr val="tx2"/>
                </a:solidFill>
                <a:cs typeface="+mn-cs"/>
              </a:rPr>
              <a:t>Non-Modal Dialog</a:t>
            </a:r>
            <a:r>
              <a:rPr lang="zh-CN" altLang="en-US" sz="2600" b="1" dirty="0" smtClean="0">
                <a:solidFill>
                  <a:schemeClr val="tx2"/>
                </a:solidFill>
                <a:cs typeface="+mn-cs"/>
              </a:rPr>
              <a:t>）</a:t>
            </a:r>
            <a:endParaRPr lang="en-US" altLang="zh-CN" sz="2600" b="1" dirty="0">
              <a:solidFill>
                <a:schemeClr val="tx2"/>
              </a:solidFill>
              <a:cs typeface="+mn-cs"/>
            </a:endParaRPr>
          </a:p>
          <a:p>
            <a:pPr lvl="0" algn="just">
              <a:lnSpc>
                <a:spcPct val="120000"/>
              </a:lnSpc>
              <a:spcBef>
                <a:spcPts val="600"/>
              </a:spcBef>
              <a:buClr>
                <a:schemeClr val="bg1"/>
              </a:buClr>
              <a:buSzPct val="85000"/>
              <a:buFont typeface="Wingdings" pitchFamily="2" charset="2"/>
              <a:buChar char="Ø"/>
            </a:pPr>
            <a:r>
              <a:rPr lang="zh-CN" altLang="en-US" sz="2600" b="1" dirty="0" smtClean="0"/>
              <a:t>阻塞</a:t>
            </a:r>
            <a:r>
              <a:rPr lang="zh-CN" altLang="en-US" sz="2600" b="1" dirty="0"/>
              <a:t>父对象的输入，它可以与父对象并存。除非特别声明，一般的对话框是非模态的。 </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3525107849"/>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1" y="1052736"/>
            <a:ext cx="8810135"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Dialog</a:t>
            </a:r>
            <a:r>
              <a:rPr lang="zh-CN" altLang="en-US" b="1" dirty="0">
                <a:solidFill>
                  <a:schemeClr val="tx2"/>
                </a:solidFill>
                <a:cs typeface="+mn-cs"/>
              </a:rPr>
              <a:t>类的构造方法及其含义 </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a:solidFill>
                <a:srgbClr val="FFFF00"/>
              </a:solidFill>
              <a:cs typeface="+mn-cs"/>
              <a:hlinkClick r:id="rId3"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916832"/>
            <a:ext cx="8810135"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6811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8904"/>
            <a:ext cx="7772400" cy="685800"/>
          </a:xfrm>
        </p:spPr>
        <p:txBody>
          <a:bodyPr/>
          <a:lstStyle/>
          <a:p>
            <a:r>
              <a:rPr lang="en-US" altLang="zh-CN" sz="3600" b="1" dirty="0">
                <a:latin typeface="宋体" pitchFamily="2" charset="-122"/>
              </a:rPr>
              <a:t>6.2  </a:t>
            </a:r>
            <a:r>
              <a:rPr lang="zh-CN" altLang="en-US" sz="3600" b="1" dirty="0">
                <a:latin typeface="宋体" pitchFamily="2" charset="-122"/>
              </a:rPr>
              <a:t>基本的图形用户</a:t>
            </a:r>
            <a:r>
              <a:rPr lang="zh-CN" altLang="en-US" sz="3600" b="1" dirty="0" smtClean="0">
                <a:latin typeface="宋体" pitchFamily="2" charset="-122"/>
              </a:rPr>
              <a:t>界面类</a:t>
            </a:r>
            <a:endParaRPr lang="zh-CN" altLang="en-US" sz="3600" b="1" dirty="0">
              <a:latin typeface="宋体" pitchFamily="2" charset="-122"/>
            </a:endParaRPr>
          </a:p>
        </p:txBody>
      </p:sp>
      <p:sp>
        <p:nvSpPr>
          <p:cNvPr id="72707" name="Rectangle 3"/>
          <p:cNvSpPr>
            <a:spLocks noGrp="1" noChangeArrowheads="1"/>
          </p:cNvSpPr>
          <p:nvPr>
            <p:ph type="body" idx="1"/>
          </p:nvPr>
        </p:nvSpPr>
        <p:spPr>
          <a:xfrm>
            <a:off x="35496" y="980728"/>
            <a:ext cx="8928992" cy="5760640"/>
          </a:xfrm>
        </p:spPr>
        <p:txBody>
          <a:bodyPr/>
          <a:lstStyle/>
          <a:p>
            <a:pPr marL="0" indent="0" algn="just">
              <a:lnSpc>
                <a:spcPct val="105000"/>
              </a:lnSpc>
              <a:spcBef>
                <a:spcPct val="35000"/>
              </a:spcBef>
              <a:buNone/>
            </a:pPr>
            <a:r>
              <a:rPr lang="en-US" altLang="zh-CN" sz="2800" b="1" dirty="0">
                <a:solidFill>
                  <a:schemeClr val="tx2"/>
                </a:solidFill>
                <a:latin typeface="宋体" pitchFamily="2" charset="-122"/>
              </a:rPr>
              <a:t>1. Component</a:t>
            </a:r>
            <a:r>
              <a:rPr lang="zh-CN" altLang="en-US" sz="2800" b="1" dirty="0" smtClean="0">
                <a:solidFill>
                  <a:schemeClr val="tx2"/>
                </a:solidFill>
                <a:latin typeface="宋体" pitchFamily="2" charset="-122"/>
              </a:rPr>
              <a:t>类</a:t>
            </a:r>
            <a:endParaRPr lang="en-US" altLang="zh-CN" sz="2800" b="1" dirty="0" smtClean="0">
              <a:solidFill>
                <a:schemeClr val="tx2"/>
              </a:solidFill>
              <a:latin typeface="宋体" pitchFamily="2" charset="-122"/>
            </a:endParaRPr>
          </a:p>
          <a:p>
            <a:pPr marL="342900" lvl="2" indent="-342900" algn="just">
              <a:lnSpc>
                <a:spcPct val="120000"/>
              </a:lnSpc>
              <a:spcBef>
                <a:spcPct val="35000"/>
              </a:spcBef>
              <a:buClr>
                <a:schemeClr val="accent2"/>
              </a:buClr>
              <a:buSzPct val="80000"/>
            </a:pPr>
            <a:r>
              <a:rPr lang="en-US" altLang="zh-CN" b="1" dirty="0">
                <a:solidFill>
                  <a:schemeClr val="tx2"/>
                </a:solidFill>
                <a:latin typeface="宋体" pitchFamily="2" charset="-122"/>
              </a:rPr>
              <a:t>Component</a:t>
            </a:r>
            <a:r>
              <a:rPr lang="zh-CN" altLang="en-US" b="1" dirty="0" smtClean="0">
                <a:solidFill>
                  <a:schemeClr val="tx2"/>
                </a:solidFill>
                <a:latin typeface="宋体" pitchFamily="2" charset="-122"/>
              </a:rPr>
              <a:t>类：</a:t>
            </a:r>
            <a:r>
              <a:rPr lang="en-US" altLang="zh-CN" b="1" dirty="0" err="1" smtClean="0">
                <a:latin typeface="宋体" pitchFamily="2" charset="-122"/>
                <a:cs typeface="+mn-cs"/>
              </a:rPr>
              <a:t>java.awt</a:t>
            </a:r>
            <a:r>
              <a:rPr lang="zh-CN" altLang="en-US" b="1" dirty="0">
                <a:latin typeface="宋体" pitchFamily="2" charset="-122"/>
                <a:cs typeface="+mn-cs"/>
              </a:rPr>
              <a:t>包中最核心的类，大部分控制组件都是由该类派生出来的，用于完成与用户的交互</a:t>
            </a:r>
            <a:r>
              <a:rPr lang="zh-CN" altLang="en-US" b="1" dirty="0" smtClean="0">
                <a:latin typeface="宋体" pitchFamily="2" charset="-122"/>
                <a:cs typeface="+mn-cs"/>
              </a:rPr>
              <a:t>。</a:t>
            </a:r>
            <a:endParaRPr lang="en-US" altLang="zh-CN" b="1" dirty="0" smtClean="0">
              <a:latin typeface="宋体" pitchFamily="2" charset="-122"/>
              <a:cs typeface="+mn-cs"/>
            </a:endParaRPr>
          </a:p>
          <a:p>
            <a:pPr marL="342900" lvl="2" indent="-342900" algn="just">
              <a:lnSpc>
                <a:spcPct val="120000"/>
              </a:lnSpc>
              <a:spcBef>
                <a:spcPct val="35000"/>
              </a:spcBef>
              <a:buClr>
                <a:schemeClr val="accent2"/>
              </a:buClr>
              <a:buSzPct val="80000"/>
            </a:pPr>
            <a:r>
              <a:rPr lang="en-US" altLang="zh-CN" b="1" dirty="0" smtClean="0">
                <a:solidFill>
                  <a:schemeClr val="tx2"/>
                </a:solidFill>
                <a:latin typeface="宋体" pitchFamily="2" charset="-122"/>
                <a:cs typeface="+mn-cs"/>
              </a:rPr>
              <a:t>Component</a:t>
            </a:r>
            <a:r>
              <a:rPr lang="zh-CN" altLang="en-US" b="1" dirty="0">
                <a:solidFill>
                  <a:schemeClr val="tx2"/>
                </a:solidFill>
                <a:latin typeface="宋体" pitchFamily="2" charset="-122"/>
                <a:cs typeface="+mn-cs"/>
              </a:rPr>
              <a:t>定义了组件所具有的一般功能：</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基本的绘画支持</a:t>
            </a:r>
            <a:r>
              <a:rPr lang="en-US" altLang="zh-CN" b="1" dirty="0">
                <a:latin typeface="宋体" pitchFamily="2" charset="-122"/>
                <a:cs typeface="+mn-cs"/>
              </a:rPr>
              <a:t>(</a:t>
            </a:r>
            <a:r>
              <a:rPr lang="zh-CN" altLang="en-US" b="1" dirty="0">
                <a:latin typeface="宋体" pitchFamily="2" charset="-122"/>
                <a:cs typeface="+mn-cs"/>
              </a:rPr>
              <a:t>方法</a:t>
            </a:r>
            <a:r>
              <a:rPr lang="en-US" altLang="zh-CN" b="1" dirty="0">
                <a:latin typeface="宋体" pitchFamily="2" charset="-122"/>
                <a:cs typeface="+mn-cs"/>
              </a:rPr>
              <a:t>paint, repaint, update</a:t>
            </a:r>
            <a:r>
              <a:rPr lang="zh-CN" altLang="en-US" b="1" dirty="0">
                <a:latin typeface="宋体" pitchFamily="2" charset="-122"/>
                <a:cs typeface="+mn-cs"/>
              </a:rPr>
              <a:t>等</a:t>
            </a:r>
            <a:r>
              <a:rPr lang="en-US" altLang="zh-CN" b="1" dirty="0">
                <a:latin typeface="宋体" pitchFamily="2" charset="-122"/>
                <a:cs typeface="+mn-cs"/>
              </a:rPr>
              <a:t>)</a:t>
            </a:r>
            <a:r>
              <a:rPr lang="zh-CN" altLang="en-US" b="1" dirty="0">
                <a:latin typeface="宋体" pitchFamily="2" charset="-122"/>
                <a:cs typeface="+mn-cs"/>
              </a:rPr>
              <a:t>、</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字体和颜色等外形控制</a:t>
            </a:r>
            <a:r>
              <a:rPr lang="en-US" altLang="zh-CN" b="1" dirty="0">
                <a:latin typeface="宋体" pitchFamily="2" charset="-122"/>
                <a:cs typeface="+mn-cs"/>
              </a:rPr>
              <a:t>(</a:t>
            </a:r>
            <a:r>
              <a:rPr lang="zh-CN" altLang="en-US" b="1" dirty="0">
                <a:latin typeface="宋体" pitchFamily="2" charset="-122"/>
                <a:cs typeface="+mn-cs"/>
              </a:rPr>
              <a:t>方法</a:t>
            </a:r>
            <a:r>
              <a:rPr lang="en-US" altLang="zh-CN" b="1" dirty="0" err="1">
                <a:latin typeface="宋体" pitchFamily="2" charset="-122"/>
                <a:cs typeface="+mn-cs"/>
              </a:rPr>
              <a:t>setFont</a:t>
            </a:r>
            <a:r>
              <a:rPr lang="en-US" altLang="zh-CN" b="1" dirty="0">
                <a:latin typeface="宋体" pitchFamily="2" charset="-122"/>
                <a:cs typeface="+mn-cs"/>
              </a:rPr>
              <a:t>, </a:t>
            </a:r>
            <a:r>
              <a:rPr lang="en-US" altLang="zh-CN" b="1" dirty="0" err="1">
                <a:latin typeface="宋体" pitchFamily="2" charset="-122"/>
                <a:cs typeface="+mn-cs"/>
              </a:rPr>
              <a:t>SetForeground</a:t>
            </a:r>
            <a:r>
              <a:rPr lang="zh-CN" altLang="en-US" b="1" dirty="0">
                <a:latin typeface="宋体" pitchFamily="2" charset="-122"/>
                <a:cs typeface="+mn-cs"/>
              </a:rPr>
              <a:t>等</a:t>
            </a:r>
            <a:r>
              <a:rPr lang="en-US" altLang="zh-CN" b="1" dirty="0">
                <a:latin typeface="宋体" pitchFamily="2" charset="-122"/>
                <a:cs typeface="+mn-cs"/>
              </a:rPr>
              <a:t>)</a:t>
            </a:r>
            <a:r>
              <a:rPr lang="zh-CN" altLang="en-US" b="1" dirty="0">
                <a:latin typeface="宋体" pitchFamily="2" charset="-122"/>
                <a:cs typeface="+mn-cs"/>
              </a:rPr>
              <a:t>、</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大小和位置控制</a:t>
            </a:r>
            <a:r>
              <a:rPr lang="en-US" altLang="zh-CN" b="1" dirty="0">
                <a:latin typeface="宋体" pitchFamily="2" charset="-122"/>
                <a:cs typeface="+mn-cs"/>
              </a:rPr>
              <a:t>(</a:t>
            </a:r>
            <a:r>
              <a:rPr lang="zh-CN" altLang="en-US" b="1" dirty="0">
                <a:latin typeface="宋体" pitchFamily="2" charset="-122"/>
                <a:cs typeface="+mn-cs"/>
              </a:rPr>
              <a:t>方法</a:t>
            </a:r>
            <a:r>
              <a:rPr lang="en-US" altLang="zh-CN" b="1" dirty="0" err="1">
                <a:latin typeface="宋体" pitchFamily="2" charset="-122"/>
                <a:cs typeface="+mn-cs"/>
              </a:rPr>
              <a:t>setSize</a:t>
            </a:r>
            <a:r>
              <a:rPr lang="en-US" altLang="zh-CN" b="1" dirty="0">
                <a:latin typeface="宋体" pitchFamily="2" charset="-122"/>
                <a:cs typeface="+mn-cs"/>
              </a:rPr>
              <a:t>, </a:t>
            </a:r>
            <a:r>
              <a:rPr lang="en-US" altLang="zh-CN" b="1" dirty="0" err="1">
                <a:latin typeface="宋体" pitchFamily="2" charset="-122"/>
                <a:cs typeface="+mn-cs"/>
              </a:rPr>
              <a:t>setLocation</a:t>
            </a:r>
            <a:r>
              <a:rPr lang="zh-CN" altLang="en-US" b="1" dirty="0">
                <a:latin typeface="宋体" pitchFamily="2" charset="-122"/>
                <a:cs typeface="+mn-cs"/>
              </a:rPr>
              <a:t>等</a:t>
            </a:r>
            <a:r>
              <a:rPr lang="en-US" altLang="zh-CN" b="1" dirty="0">
                <a:latin typeface="宋体" pitchFamily="2" charset="-122"/>
                <a:cs typeface="+mn-cs"/>
              </a:rPr>
              <a:t>)</a:t>
            </a:r>
            <a:r>
              <a:rPr lang="zh-CN" altLang="en-US" b="1" dirty="0">
                <a:latin typeface="宋体" pitchFamily="2" charset="-122"/>
                <a:cs typeface="+mn-cs"/>
              </a:rPr>
              <a:t>、</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图象处理</a:t>
            </a:r>
            <a:r>
              <a:rPr lang="en-US" altLang="zh-CN" b="1" dirty="0">
                <a:latin typeface="宋体" pitchFamily="2" charset="-122"/>
                <a:cs typeface="+mn-cs"/>
              </a:rPr>
              <a:t>(</a:t>
            </a:r>
            <a:r>
              <a:rPr lang="zh-CN" altLang="en-US" b="1" dirty="0">
                <a:latin typeface="宋体" pitchFamily="2" charset="-122"/>
                <a:cs typeface="+mn-cs"/>
              </a:rPr>
              <a:t>接口</a:t>
            </a:r>
            <a:r>
              <a:rPr lang="en-US" altLang="zh-CN" b="1" dirty="0" err="1">
                <a:latin typeface="宋体" pitchFamily="2" charset="-122"/>
                <a:cs typeface="+mn-cs"/>
              </a:rPr>
              <a:t>ImageObserver</a:t>
            </a:r>
            <a:r>
              <a:rPr lang="en-US" altLang="zh-CN" b="1" dirty="0">
                <a:latin typeface="宋体" pitchFamily="2" charset="-122"/>
                <a:cs typeface="+mn-cs"/>
              </a:rPr>
              <a:t>)</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组件状态控制</a:t>
            </a:r>
            <a:r>
              <a:rPr lang="en-US" altLang="zh-CN" b="1" dirty="0">
                <a:latin typeface="宋体" pitchFamily="2" charset="-122"/>
                <a:cs typeface="+mn-cs"/>
              </a:rPr>
              <a:t>(</a:t>
            </a:r>
            <a:r>
              <a:rPr lang="zh-CN" altLang="en-US" b="1" dirty="0">
                <a:latin typeface="宋体" pitchFamily="2" charset="-122"/>
                <a:cs typeface="+mn-cs"/>
              </a:rPr>
              <a:t>方法</a:t>
            </a:r>
            <a:r>
              <a:rPr lang="en-US" altLang="zh-CN" b="1" dirty="0" err="1">
                <a:latin typeface="宋体" pitchFamily="2" charset="-122"/>
                <a:cs typeface="+mn-cs"/>
              </a:rPr>
              <a:t>SetEnable</a:t>
            </a:r>
            <a:r>
              <a:rPr lang="en-US" altLang="zh-CN" b="1" dirty="0">
                <a:latin typeface="宋体" pitchFamily="2" charset="-122"/>
                <a:cs typeface="+mn-cs"/>
              </a:rPr>
              <a:t>, </a:t>
            </a:r>
            <a:r>
              <a:rPr lang="en-US" altLang="zh-CN" b="1" dirty="0" err="1">
                <a:latin typeface="宋体" pitchFamily="2" charset="-122"/>
                <a:cs typeface="+mn-cs"/>
              </a:rPr>
              <a:t>isEnable</a:t>
            </a:r>
            <a:r>
              <a:rPr lang="en-US" altLang="zh-CN" b="1" dirty="0">
                <a:latin typeface="宋体" pitchFamily="2" charset="-122"/>
                <a:cs typeface="+mn-cs"/>
              </a:rPr>
              <a:t>, </a:t>
            </a:r>
            <a:r>
              <a:rPr lang="en-US" altLang="zh-CN" b="1" dirty="0" err="1">
                <a:latin typeface="宋体" pitchFamily="2" charset="-122"/>
                <a:cs typeface="+mn-cs"/>
              </a:rPr>
              <a:t>isVisible</a:t>
            </a:r>
            <a:r>
              <a:rPr lang="en-US" altLang="zh-CN" b="1" dirty="0">
                <a:latin typeface="宋体" pitchFamily="2" charset="-122"/>
                <a:cs typeface="+mn-cs"/>
              </a:rPr>
              <a:t>, </a:t>
            </a:r>
            <a:r>
              <a:rPr lang="en-US" altLang="zh-CN" b="1" dirty="0" err="1">
                <a:latin typeface="宋体" pitchFamily="2" charset="-122"/>
                <a:cs typeface="+mn-cs"/>
              </a:rPr>
              <a:t>isValid</a:t>
            </a:r>
            <a:r>
              <a:rPr lang="zh-CN" altLang="en-US" b="1" dirty="0">
                <a:latin typeface="宋体" pitchFamily="2" charset="-122"/>
                <a:cs typeface="+mn-cs"/>
              </a:rPr>
              <a:t>等</a:t>
            </a:r>
            <a:r>
              <a:rPr lang="en-US" altLang="zh-CN" b="1" dirty="0">
                <a:latin typeface="宋体" pitchFamily="2" charset="-122"/>
                <a:cs typeface="+mn-cs"/>
              </a:rPr>
              <a:t>) </a:t>
            </a:r>
          </a:p>
          <a:p>
            <a:pPr marL="742950" lvl="2" indent="-342900" algn="just">
              <a:lnSpc>
                <a:spcPct val="114000"/>
              </a:lnSpc>
              <a:spcBef>
                <a:spcPts val="0"/>
              </a:spcBef>
              <a:buClr>
                <a:schemeClr val="accent2"/>
              </a:buClr>
              <a:buSzPct val="80000"/>
              <a:buFont typeface="Wingdings" pitchFamily="2" charset="2"/>
              <a:buChar char="Ø"/>
            </a:pPr>
            <a:r>
              <a:rPr lang="zh-CN" altLang="en-US" b="1" dirty="0">
                <a:latin typeface="宋体" pitchFamily="2" charset="-122"/>
                <a:cs typeface="+mn-cs"/>
              </a:rPr>
              <a:t>常用的组件包括：</a:t>
            </a:r>
            <a:r>
              <a:rPr lang="en-US" altLang="zh-CN" b="1" dirty="0">
                <a:latin typeface="宋体" pitchFamily="2" charset="-122"/>
                <a:cs typeface="+mn-cs"/>
              </a:rPr>
              <a:t>Button, Checkbox, </a:t>
            </a:r>
            <a:r>
              <a:rPr lang="en-US" altLang="zh-CN" b="1" dirty="0" err="1">
                <a:latin typeface="宋体" pitchFamily="2" charset="-122"/>
                <a:cs typeface="+mn-cs"/>
              </a:rPr>
              <a:t>CheckboxGroup</a:t>
            </a:r>
            <a:r>
              <a:rPr lang="en-US" altLang="zh-CN" b="1" dirty="0">
                <a:latin typeface="宋体" pitchFamily="2" charset="-122"/>
                <a:cs typeface="+mn-cs"/>
              </a:rPr>
              <a:t>, Choice, Label, List, Canvas, </a:t>
            </a:r>
            <a:r>
              <a:rPr lang="en-US" altLang="zh-CN" b="1" dirty="0" err="1">
                <a:latin typeface="宋体" pitchFamily="2" charset="-122"/>
                <a:cs typeface="+mn-cs"/>
              </a:rPr>
              <a:t>TextComponent</a:t>
            </a:r>
            <a:r>
              <a:rPr lang="en-US" altLang="zh-CN" b="1" dirty="0">
                <a:latin typeface="宋体" pitchFamily="2" charset="-122"/>
                <a:cs typeface="+mn-cs"/>
              </a:rPr>
              <a:t>, Scrollbar</a:t>
            </a:r>
            <a:r>
              <a:rPr lang="zh-CN" altLang="en-US" b="1" dirty="0">
                <a:latin typeface="宋体" pitchFamily="2" charset="-122"/>
                <a:cs typeface="+mn-cs"/>
              </a:rPr>
              <a:t>等。</a:t>
            </a:r>
          </a:p>
          <a:p>
            <a:pPr algn="just">
              <a:lnSpc>
                <a:spcPct val="105000"/>
              </a:lnSpc>
              <a:spcBef>
                <a:spcPct val="35000"/>
              </a:spcBef>
            </a:pPr>
            <a:endParaRPr lang="zh-CN" altLang="en-US" sz="2800" b="1" dirty="0">
              <a:solidFill>
                <a:schemeClr val="tx2"/>
              </a:solidFill>
              <a:latin typeface="宋体" pitchFamily="2" charset="-122"/>
            </a:endParaRPr>
          </a:p>
        </p:txBody>
      </p:sp>
    </p:spTree>
    <p:extLst>
      <p:ext uri="{BB962C8B-B14F-4D97-AF65-F5344CB8AC3E}">
        <p14:creationId xmlns:p14="http://schemas.microsoft.com/office/powerpoint/2010/main" val="3933417491"/>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smtClean="0">
                <a:latin typeface="宋体" pitchFamily="2" charset="-122"/>
              </a:rPr>
              <a:t>6.6  </a:t>
            </a:r>
            <a:r>
              <a:rPr lang="zh-CN" altLang="en-US" sz="3600" b="1" dirty="0" smtClean="0">
                <a:latin typeface="宋体" pitchFamily="2" charset="-122"/>
              </a:rPr>
              <a:t>菜单</a:t>
            </a:r>
            <a:r>
              <a:rPr lang="zh-CN" altLang="en-US" sz="3600" b="1" dirty="0">
                <a:latin typeface="宋体" pitchFamily="2" charset="-122"/>
              </a:rPr>
              <a:t>和对话框 </a:t>
            </a:r>
          </a:p>
        </p:txBody>
      </p:sp>
      <p:sp>
        <p:nvSpPr>
          <p:cNvPr id="72707" name="Rectangle 3"/>
          <p:cNvSpPr>
            <a:spLocks noGrp="1" noChangeArrowheads="1"/>
          </p:cNvSpPr>
          <p:nvPr>
            <p:ph type="body" idx="1"/>
          </p:nvPr>
        </p:nvSpPr>
        <p:spPr>
          <a:xfrm>
            <a:off x="179511" y="1052736"/>
            <a:ext cx="8640961" cy="5544616"/>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a:cs typeface="+mn-cs"/>
              </a:rPr>
              <a:t>有些程序常常在完成某个动作之前要求用户给予确认，以免误操作。例如，在删除一个文件之前，要求用户确认一下是否真正想删除，在断开与</a:t>
            </a:r>
            <a:r>
              <a:rPr lang="en-US" altLang="zh-CN" sz="2600" b="1" dirty="0">
                <a:cs typeface="+mn-cs"/>
              </a:rPr>
              <a:t>Internet</a:t>
            </a:r>
            <a:r>
              <a:rPr lang="zh-CN" altLang="en-US" sz="2600" b="1" dirty="0">
                <a:cs typeface="+mn-cs"/>
              </a:rPr>
              <a:t>的连接时，也需要用户确认。因此，在具体应用中常需要灵活地使用</a:t>
            </a:r>
            <a:r>
              <a:rPr lang="en-US" altLang="zh-CN" sz="2600" b="1" dirty="0" err="1">
                <a:solidFill>
                  <a:schemeClr val="tx2"/>
                </a:solidFill>
                <a:cs typeface="+mn-cs"/>
              </a:rPr>
              <a:t>ConfirmDialog</a:t>
            </a:r>
            <a:r>
              <a:rPr lang="zh-CN" altLang="en-US" sz="2600" b="1" dirty="0">
                <a:solidFill>
                  <a:schemeClr val="tx2"/>
                </a:solidFill>
                <a:cs typeface="+mn-cs"/>
              </a:rPr>
              <a:t>类</a:t>
            </a:r>
            <a:r>
              <a:rPr lang="zh-CN" altLang="en-US" sz="2600" b="1" dirty="0">
                <a:cs typeface="+mn-cs"/>
              </a:rPr>
              <a:t>。</a:t>
            </a:r>
            <a:r>
              <a:rPr lang="en-US" altLang="zh-CN" sz="2600" b="1" dirty="0" err="1">
                <a:cs typeface="+mn-cs"/>
              </a:rPr>
              <a:t>ConfirmDialog</a:t>
            </a:r>
            <a:r>
              <a:rPr lang="zh-CN" altLang="en-US" sz="2600" b="1" dirty="0">
                <a:cs typeface="+mn-cs"/>
              </a:rPr>
              <a:t>类是模态的，故它需要用户在进行后续动作之前作出选择。</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600" b="1" dirty="0" smtClean="0">
                <a:solidFill>
                  <a:schemeClr val="tx2"/>
                </a:solidFill>
                <a:cs typeface="+mn-cs"/>
              </a:rPr>
              <a:t>例</a:t>
            </a:r>
            <a:r>
              <a:rPr lang="zh-CN" altLang="en-US" sz="2600" b="1" dirty="0">
                <a:solidFill>
                  <a:schemeClr val="tx2"/>
                </a:solidFill>
                <a:cs typeface="+mn-cs"/>
              </a:rPr>
              <a:t>：</a:t>
            </a:r>
            <a:r>
              <a:rPr lang="zh-CN" altLang="en-US" sz="2600" b="1" dirty="0" smtClean="0">
                <a:cs typeface="+mn-cs"/>
              </a:rPr>
              <a:t>对上一个实例程序</a:t>
            </a:r>
            <a:r>
              <a:rPr lang="en-US" altLang="zh-CN" sz="2600" b="1" dirty="0" err="1"/>
              <a:t>MenuTest</a:t>
            </a:r>
            <a:r>
              <a:rPr lang="zh-CN" altLang="en-US" sz="2600" b="1" dirty="0" smtClean="0">
                <a:cs typeface="+mn-cs"/>
              </a:rPr>
              <a:t>增加</a:t>
            </a:r>
            <a:r>
              <a:rPr lang="zh-CN" altLang="en-US" sz="2600" b="1" dirty="0">
                <a:cs typeface="+mn-cs"/>
              </a:rPr>
              <a:t>一个简单的对话框，使用户在退出程序前必须确认一下</a:t>
            </a:r>
            <a:r>
              <a:rPr lang="zh-CN" altLang="en-US" sz="2600" b="1" dirty="0" smtClean="0">
                <a:cs typeface="+mn-cs"/>
              </a:rPr>
              <a:t>。     </a:t>
            </a:r>
            <a:r>
              <a:rPr lang="en-US" altLang="zh-CN" b="1" dirty="0" smtClean="0">
                <a:hlinkClick r:id="rId3" action="ppaction://hlinkfile"/>
              </a:rPr>
              <a:t>MenuTest1.java</a:t>
            </a:r>
            <a:endParaRPr lang="en-US" altLang="zh-CN"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en-US" altLang="zh-CN" sz="2400" b="1" dirty="0" smtClean="0">
              <a:solidFill>
                <a:srgbClr val="FFFF00"/>
              </a:solidFill>
              <a:cs typeface="+mn-cs"/>
              <a:hlinkClick r:id="rId4" action="ppaction://hlinkfile"/>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2134878777"/>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55576" y="260648"/>
            <a:ext cx="7772400" cy="762000"/>
          </a:xfrm>
        </p:spPr>
        <p:txBody>
          <a:bodyPr/>
          <a:lstStyle/>
          <a:p>
            <a:r>
              <a:rPr lang="zh-CN" altLang="en-US" sz="4000" b="1" dirty="0" smtClean="0">
                <a:latin typeface="宋体" pitchFamily="2" charset="-122"/>
              </a:rPr>
              <a:t>本章主要内容</a:t>
            </a:r>
            <a:endParaRPr lang="zh-CN" altLang="en-US" sz="4000" b="1" dirty="0">
              <a:latin typeface="宋体" pitchFamily="2" charset="-122"/>
            </a:endParaRPr>
          </a:p>
        </p:txBody>
      </p:sp>
      <p:sp>
        <p:nvSpPr>
          <p:cNvPr id="4099" name="Rectangle 3"/>
          <p:cNvSpPr>
            <a:spLocks noGrp="1" noChangeArrowheads="1"/>
          </p:cNvSpPr>
          <p:nvPr>
            <p:ph type="body" idx="1"/>
          </p:nvPr>
        </p:nvSpPr>
        <p:spPr>
          <a:xfrm>
            <a:off x="1763688" y="1412776"/>
            <a:ext cx="6840760" cy="5040560"/>
          </a:xfrm>
        </p:spPr>
        <p:txBody>
          <a:bodyPr/>
          <a:lstStyle/>
          <a:p>
            <a:pPr algn="just">
              <a:lnSpc>
                <a:spcPct val="115000"/>
              </a:lnSpc>
              <a:spcBef>
                <a:spcPct val="30000"/>
              </a:spcBef>
            </a:pPr>
            <a:r>
              <a:rPr lang="en-US" altLang="zh-CN" sz="2800" b="1" dirty="0">
                <a:latin typeface="+mn-ea"/>
              </a:rPr>
              <a:t>6</a:t>
            </a:r>
            <a:r>
              <a:rPr lang="en-US" altLang="zh-CN" sz="2800" b="1" dirty="0" smtClean="0">
                <a:latin typeface="+mn-ea"/>
              </a:rPr>
              <a:t>.1  </a:t>
            </a:r>
            <a:r>
              <a:rPr lang="zh-CN" altLang="en-US" sz="2800" b="1" dirty="0" smtClean="0">
                <a:latin typeface="+mn-ea"/>
              </a:rPr>
              <a:t>图形用户界面概述</a:t>
            </a:r>
            <a:endParaRPr lang="en-US" altLang="zh-CN" sz="2800" b="1" dirty="0" smtClean="0">
              <a:latin typeface="+mn-ea"/>
            </a:endParaRPr>
          </a:p>
          <a:p>
            <a:pPr algn="just">
              <a:lnSpc>
                <a:spcPct val="115000"/>
              </a:lnSpc>
              <a:spcBef>
                <a:spcPct val="30000"/>
              </a:spcBef>
            </a:pPr>
            <a:r>
              <a:rPr lang="en-US" altLang="zh-CN" sz="2800" b="1" dirty="0">
                <a:latin typeface="+mn-ea"/>
              </a:rPr>
              <a:t>6.2  </a:t>
            </a:r>
            <a:r>
              <a:rPr lang="zh-CN" altLang="en-US" sz="2800" b="1" dirty="0">
                <a:latin typeface="+mn-ea"/>
              </a:rPr>
              <a:t>基本的图形用户</a:t>
            </a:r>
            <a:r>
              <a:rPr lang="zh-CN" altLang="en-US" sz="2800" b="1" dirty="0" smtClean="0">
                <a:latin typeface="+mn-ea"/>
              </a:rPr>
              <a:t>界面类</a:t>
            </a:r>
            <a:endParaRPr lang="en-US" altLang="zh-CN" sz="2800" b="1" dirty="0" smtClean="0">
              <a:latin typeface="+mn-ea"/>
            </a:endParaRPr>
          </a:p>
          <a:p>
            <a:pPr algn="just">
              <a:lnSpc>
                <a:spcPct val="115000"/>
              </a:lnSpc>
              <a:spcBef>
                <a:spcPct val="30000"/>
              </a:spcBef>
            </a:pPr>
            <a:r>
              <a:rPr lang="en-US" altLang="zh-CN" sz="2800" b="1" dirty="0">
                <a:latin typeface="+mn-ea"/>
              </a:rPr>
              <a:t>6.3  </a:t>
            </a:r>
            <a:r>
              <a:rPr lang="zh-CN" altLang="en-US" sz="2800" b="1" dirty="0">
                <a:latin typeface="+mn-ea"/>
              </a:rPr>
              <a:t>简单的事件响应程序</a:t>
            </a:r>
            <a:endParaRPr lang="en-US" altLang="zh-CN" sz="2800" b="1" dirty="0">
              <a:latin typeface="+mn-ea"/>
            </a:endParaRPr>
          </a:p>
          <a:p>
            <a:pPr algn="just">
              <a:lnSpc>
                <a:spcPct val="115000"/>
              </a:lnSpc>
              <a:spcBef>
                <a:spcPct val="30000"/>
              </a:spcBef>
            </a:pPr>
            <a:r>
              <a:rPr lang="en-US" altLang="zh-CN" sz="2800" b="1" dirty="0">
                <a:latin typeface="+mn-ea"/>
              </a:rPr>
              <a:t>6.4  </a:t>
            </a:r>
            <a:r>
              <a:rPr lang="zh-CN" altLang="en-US" sz="2800" b="1" dirty="0">
                <a:latin typeface="+mn-ea"/>
              </a:rPr>
              <a:t>事件处理</a:t>
            </a:r>
            <a:endParaRPr lang="en-US" altLang="zh-CN" sz="2800" b="1" dirty="0">
              <a:latin typeface="+mn-ea"/>
            </a:endParaRPr>
          </a:p>
          <a:p>
            <a:pPr algn="just">
              <a:lnSpc>
                <a:spcPct val="115000"/>
              </a:lnSpc>
              <a:spcBef>
                <a:spcPct val="30000"/>
              </a:spcBef>
            </a:pPr>
            <a:r>
              <a:rPr lang="en-US" altLang="zh-CN" sz="2800" b="1" dirty="0">
                <a:latin typeface="+mn-ea"/>
              </a:rPr>
              <a:t>6.5  GUI</a:t>
            </a:r>
            <a:r>
              <a:rPr lang="zh-CN" altLang="en-US" sz="2800" b="1" dirty="0">
                <a:latin typeface="+mn-ea"/>
              </a:rPr>
              <a:t>构件和布局管理</a:t>
            </a:r>
          </a:p>
          <a:p>
            <a:pPr algn="just">
              <a:lnSpc>
                <a:spcPct val="115000"/>
              </a:lnSpc>
              <a:spcBef>
                <a:spcPct val="30000"/>
              </a:spcBef>
            </a:pPr>
            <a:r>
              <a:rPr lang="en-US" altLang="zh-CN" sz="2800" b="1" dirty="0">
                <a:latin typeface="+mn-ea"/>
              </a:rPr>
              <a:t>6.6  </a:t>
            </a:r>
            <a:r>
              <a:rPr lang="zh-CN" altLang="en-US" sz="2800" b="1" dirty="0">
                <a:latin typeface="+mn-ea"/>
              </a:rPr>
              <a:t>菜单和对话框</a:t>
            </a:r>
            <a:endParaRPr lang="en-US" altLang="zh-CN" sz="2800" b="1" dirty="0">
              <a:latin typeface="+mn-ea"/>
            </a:endParaRPr>
          </a:p>
          <a:p>
            <a:pPr algn="just">
              <a:lnSpc>
                <a:spcPct val="115000"/>
              </a:lnSpc>
              <a:spcBef>
                <a:spcPct val="30000"/>
              </a:spcBef>
            </a:pPr>
            <a:r>
              <a:rPr lang="en-US" altLang="zh-CN" sz="2800" b="1" dirty="0">
                <a:solidFill>
                  <a:srgbClr val="FF0000"/>
                </a:solidFill>
                <a:latin typeface="+mn-ea"/>
              </a:rPr>
              <a:t>6.7  </a:t>
            </a:r>
            <a:r>
              <a:rPr lang="zh-CN" altLang="en-US" sz="2800" b="1" dirty="0">
                <a:solidFill>
                  <a:srgbClr val="FF0000"/>
                </a:solidFill>
                <a:latin typeface="+mn-ea"/>
              </a:rPr>
              <a:t>图形与图形的绘制</a:t>
            </a:r>
            <a:endParaRPr lang="en-US" altLang="zh-CN" sz="2800" b="1" dirty="0">
              <a:solidFill>
                <a:srgbClr val="FF0000"/>
              </a:solidFill>
              <a:latin typeface="+mn-ea"/>
            </a:endParaRPr>
          </a:p>
          <a:p>
            <a:pPr algn="just">
              <a:lnSpc>
                <a:spcPct val="115000"/>
              </a:lnSpc>
              <a:spcBef>
                <a:spcPct val="30000"/>
              </a:spcBef>
            </a:pPr>
            <a:r>
              <a:rPr lang="en-US" altLang="zh-CN" sz="2800" b="1" dirty="0" smtClean="0">
                <a:latin typeface="+mn-ea"/>
              </a:rPr>
              <a:t>6.8  </a:t>
            </a:r>
            <a:r>
              <a:rPr lang="zh-CN" altLang="en-US" sz="2800" b="1" dirty="0" smtClean="0">
                <a:latin typeface="+mn-ea"/>
              </a:rPr>
              <a:t>从</a:t>
            </a:r>
            <a:r>
              <a:rPr lang="en-US" altLang="zh-CN" sz="2800" b="1" dirty="0" smtClean="0">
                <a:latin typeface="+mn-ea"/>
              </a:rPr>
              <a:t>AWT</a:t>
            </a:r>
            <a:r>
              <a:rPr lang="zh-CN" altLang="en-US" sz="2800" b="1" dirty="0" smtClean="0">
                <a:latin typeface="+mn-ea"/>
              </a:rPr>
              <a:t>到</a:t>
            </a:r>
            <a:r>
              <a:rPr lang="en-US" altLang="zh-CN" sz="2800" b="1" dirty="0" smtClean="0">
                <a:latin typeface="+mn-ea"/>
              </a:rPr>
              <a:t>Swing</a:t>
            </a:r>
            <a:r>
              <a:rPr lang="zh-CN" altLang="en-US" sz="2800" b="1" dirty="0" smtClean="0">
                <a:latin typeface="+mn-ea"/>
              </a:rPr>
              <a:t>的转换</a:t>
            </a:r>
            <a:endParaRPr lang="zh-CN" altLang="en-US" sz="2800" b="1" dirty="0">
              <a:latin typeface="+mn-ea"/>
            </a:endParaRPr>
          </a:p>
        </p:txBody>
      </p:sp>
    </p:spTree>
    <p:extLst>
      <p:ext uri="{BB962C8B-B14F-4D97-AF65-F5344CB8AC3E}">
        <p14:creationId xmlns:p14="http://schemas.microsoft.com/office/powerpoint/2010/main" val="1666022672"/>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640960"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6.7.1  Graphics</a:t>
            </a:r>
            <a:r>
              <a:rPr lang="zh-CN" altLang="en-US" b="1" dirty="0" smtClean="0">
                <a:solidFill>
                  <a:schemeClr val="tx2"/>
                </a:solidFill>
                <a:cs typeface="+mn-cs"/>
              </a:rPr>
              <a:t>类</a:t>
            </a:r>
            <a:endParaRPr lang="en-US" altLang="zh-CN" b="1" dirty="0" smtClean="0">
              <a:solidFill>
                <a:schemeClr val="tx2"/>
              </a:solidFill>
              <a:cs typeface="+mn-cs"/>
            </a:endParaRP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smtClean="0"/>
              <a:t>Graphics</a:t>
            </a:r>
            <a:r>
              <a:rPr lang="zh-CN" altLang="en-US" sz="2400" b="1" dirty="0"/>
              <a:t>类是所有用来在组件上进行图形绘制时所使用的图形环境上下文的父类，它提供了对组件进行图形绘制的一般方法的接口，一个</a:t>
            </a:r>
            <a:r>
              <a:rPr lang="en-US" altLang="zh-CN" sz="2400" b="1" dirty="0"/>
              <a:t>Graphics</a:t>
            </a:r>
            <a:r>
              <a:rPr lang="zh-CN" altLang="en-US" sz="2400" b="1" dirty="0"/>
              <a:t>对象中封装了用来进行图形绘制时必须的状态</a:t>
            </a:r>
            <a:r>
              <a:rPr lang="zh-CN" altLang="en-US" sz="2400" b="1" dirty="0" smtClean="0"/>
              <a:t>信息。</a:t>
            </a:r>
            <a:endParaRPr lang="en-US" altLang="zh-CN" sz="2400" b="1" dirty="0"/>
          </a:p>
          <a:p>
            <a:pPr lvl="0" algn="just">
              <a:lnSpc>
                <a:spcPct val="120000"/>
              </a:lnSpc>
              <a:spcBef>
                <a:spcPts val="600"/>
              </a:spcBef>
              <a:buClr>
                <a:schemeClr val="bg1"/>
              </a:buClr>
              <a:buSzPct val="85000"/>
              <a:buFont typeface="Wingdings" pitchFamily="2" charset="2"/>
              <a:buChar char="Ø"/>
            </a:pPr>
            <a:r>
              <a:rPr lang="zh-CN" altLang="en-US" sz="2400" b="1" dirty="0"/>
              <a:t>任何扩展</a:t>
            </a:r>
            <a:r>
              <a:rPr lang="en-US" altLang="zh-CN" sz="2400" b="1" dirty="0" err="1"/>
              <a:t>java.awt.Component</a:t>
            </a:r>
            <a:r>
              <a:rPr lang="zh-CN" altLang="en-US" sz="2400" b="1" dirty="0"/>
              <a:t>的类都可以使用</a:t>
            </a:r>
            <a:r>
              <a:rPr lang="en-US" altLang="zh-CN" sz="2400" b="1" dirty="0" smtClean="0"/>
              <a:t>Graphics</a:t>
            </a:r>
            <a:r>
              <a:rPr lang="zh-CN" altLang="en-US" sz="2400" b="1" dirty="0" smtClean="0"/>
              <a:t>类</a:t>
            </a:r>
            <a:r>
              <a:rPr lang="zh-CN" altLang="en-US" sz="2400" b="1" dirty="0"/>
              <a:t>提供的绘图方法画线条、矩形、圆形等图形。该方法为：</a:t>
            </a:r>
          </a:p>
          <a:p>
            <a:pPr marL="0" lvl="0" indent="0" algn="just">
              <a:lnSpc>
                <a:spcPct val="120000"/>
              </a:lnSpc>
              <a:spcBef>
                <a:spcPts val="600"/>
              </a:spcBef>
              <a:buClr>
                <a:schemeClr val="bg1"/>
              </a:buClr>
              <a:buSzPct val="85000"/>
              <a:buNone/>
            </a:pPr>
            <a:r>
              <a:rPr lang="zh-CN" altLang="en-US" sz="2400" b="1" dirty="0" smtClean="0"/>
              <a:t>              </a:t>
            </a:r>
            <a:r>
              <a:rPr lang="en-US" altLang="zh-CN" sz="2400" b="1" dirty="0" smtClean="0">
                <a:solidFill>
                  <a:schemeClr val="tx2"/>
                </a:solidFill>
              </a:rPr>
              <a:t>public </a:t>
            </a:r>
            <a:r>
              <a:rPr lang="en-US" altLang="zh-CN" sz="2400" b="1" dirty="0">
                <a:solidFill>
                  <a:schemeClr val="tx2"/>
                </a:solidFill>
              </a:rPr>
              <a:t>void paint(Graphics g)</a:t>
            </a:r>
          </a:p>
          <a:p>
            <a:pPr lvl="0" algn="just">
              <a:lnSpc>
                <a:spcPct val="120000"/>
              </a:lnSpc>
              <a:spcBef>
                <a:spcPts val="600"/>
              </a:spcBef>
              <a:buClr>
                <a:schemeClr val="bg1"/>
              </a:buClr>
              <a:buSzPct val="85000"/>
              <a:buFont typeface="Wingdings" pitchFamily="2" charset="2"/>
              <a:buChar char="Ø"/>
            </a:pPr>
            <a:r>
              <a:rPr lang="zh-CN" altLang="en-US" sz="2400" b="1" dirty="0"/>
              <a:t>由于</a:t>
            </a:r>
            <a:r>
              <a:rPr lang="en-US" altLang="zh-CN" sz="2400" b="1" dirty="0"/>
              <a:t>Frame</a:t>
            </a:r>
            <a:r>
              <a:rPr lang="zh-CN" altLang="en-US" sz="2400" b="1" dirty="0"/>
              <a:t>类扩展</a:t>
            </a:r>
            <a:r>
              <a:rPr lang="en-US" altLang="zh-CN" sz="2400" b="1" dirty="0"/>
              <a:t>Component</a:t>
            </a:r>
            <a:r>
              <a:rPr lang="zh-CN" altLang="en-US" sz="2400" b="1" dirty="0"/>
              <a:t>类，我们可以在</a:t>
            </a:r>
            <a:r>
              <a:rPr lang="en-US" altLang="zh-CN" sz="2400" b="1" dirty="0"/>
              <a:t>Frame</a:t>
            </a:r>
            <a:r>
              <a:rPr lang="zh-CN" altLang="en-US" sz="2400" b="1" dirty="0"/>
              <a:t>中覆盖所继承的</a:t>
            </a:r>
            <a:r>
              <a:rPr lang="en-US" altLang="zh-CN" sz="2400" b="1" dirty="0"/>
              <a:t>paint()</a:t>
            </a:r>
            <a:r>
              <a:rPr lang="zh-CN" altLang="en-US" sz="2400" b="1" dirty="0"/>
              <a:t>方法。</a:t>
            </a:r>
          </a:p>
          <a:p>
            <a:pPr lvl="0" algn="just">
              <a:lnSpc>
                <a:spcPct val="120000"/>
              </a:lnSpc>
              <a:spcBef>
                <a:spcPts val="600"/>
              </a:spcBef>
              <a:buClr>
                <a:schemeClr val="bg1"/>
              </a:buClr>
              <a:buSzPct val="85000"/>
              <a:buFont typeface="Wingdings" pitchFamily="2" charset="2"/>
              <a:buChar char="Ø"/>
            </a:pPr>
            <a:r>
              <a:rPr lang="zh-CN" altLang="en-US" sz="2400" b="1" dirty="0"/>
              <a:t>另一种很受欢迎的绘图方法是创建一个单独的类，这个类扩展</a:t>
            </a:r>
            <a:r>
              <a:rPr lang="en-US" altLang="zh-CN" sz="2400" b="1" dirty="0"/>
              <a:t>Canvas</a:t>
            </a:r>
            <a:r>
              <a:rPr lang="zh-CN" altLang="en-US" sz="2400" b="1" dirty="0"/>
              <a:t>类，并且覆盖</a:t>
            </a:r>
            <a:r>
              <a:rPr lang="en-US" altLang="zh-CN" sz="2400" b="1" dirty="0"/>
              <a:t>paint()</a:t>
            </a:r>
            <a:r>
              <a:rPr lang="zh-CN" altLang="en-US" sz="2400" b="1" dirty="0"/>
              <a:t>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128514601"/>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640960" cy="5830074"/>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cs typeface="+mn-cs"/>
              </a:rPr>
              <a:t>6.7.1  Graphics</a:t>
            </a:r>
            <a:r>
              <a:rPr lang="zh-CN" altLang="en-US" b="1" dirty="0" smtClean="0">
                <a:solidFill>
                  <a:schemeClr val="tx2"/>
                </a:solidFill>
                <a:cs typeface="+mn-cs"/>
              </a:rPr>
              <a:t>类</a:t>
            </a:r>
            <a:endParaRPr lang="en-US" altLang="zh-CN" b="1" dirty="0" smtClean="0">
              <a:solidFill>
                <a:schemeClr val="tx2"/>
              </a:solidFill>
              <a:cs typeface="+mn-cs"/>
            </a:endParaRP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a:t>Graphics</a:t>
            </a:r>
            <a:r>
              <a:rPr lang="zh-CN" altLang="en-US" sz="2400" b="1" dirty="0"/>
              <a:t>是一个抽象类，包含了绘图所必需包含的信息，其中包括坐标、色彩、字体和剪接板区</a:t>
            </a:r>
            <a:r>
              <a:rPr lang="zh-CN" altLang="en-US" sz="2400" b="1" dirty="0" smtClean="0"/>
              <a:t>。</a:t>
            </a:r>
            <a:endParaRPr lang="en-US" altLang="zh-CN" sz="2400" b="1" dirty="0" smtClean="0"/>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zh-CN" altLang="en-US" sz="2400" b="1" dirty="0" smtClean="0"/>
              <a:t>绘图</a:t>
            </a:r>
            <a:r>
              <a:rPr lang="zh-CN" altLang="en-US" sz="2400" b="1" dirty="0"/>
              <a:t>在一个二维整数坐标系中进行，该坐标的原点在构件的左上角。</a:t>
            </a:r>
            <a:r>
              <a:rPr lang="en-US" altLang="zh-CN" sz="2400" b="1" dirty="0"/>
              <a:t>X</a:t>
            </a:r>
            <a:r>
              <a:rPr lang="zh-CN" altLang="en-US" sz="2400" b="1" dirty="0"/>
              <a:t>轴在水平方向从左至右增长，</a:t>
            </a:r>
            <a:r>
              <a:rPr lang="en-US" altLang="zh-CN" sz="2400" b="1" dirty="0"/>
              <a:t>Y</a:t>
            </a:r>
            <a:r>
              <a:rPr lang="zh-CN" altLang="en-US" sz="2400" b="1" dirty="0"/>
              <a:t>轴垂直向下增长。</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431574"/>
            <a:ext cx="5760640" cy="33097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21320373"/>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solidFill>
                  <a:schemeClr val="tx2"/>
                </a:solidFill>
              </a:rPr>
              <a:t>Graphics</a:t>
            </a:r>
            <a:r>
              <a:rPr lang="zh-CN" altLang="en-US" sz="2400" b="1" dirty="0">
                <a:solidFill>
                  <a:schemeClr val="tx2"/>
                </a:solidFill>
              </a:rPr>
              <a:t>类还提供了一系列的方法来绘制几何图形、文字</a:t>
            </a:r>
            <a:r>
              <a:rPr lang="zh-CN" altLang="en-US" sz="2400" b="1" dirty="0" smtClean="0">
                <a:solidFill>
                  <a:schemeClr val="tx2"/>
                </a:solidFill>
              </a:rPr>
              <a:t>、</a:t>
            </a:r>
            <a:r>
              <a:rPr lang="zh-CN" altLang="en-US" sz="2400" b="1" dirty="0">
                <a:solidFill>
                  <a:schemeClr val="tx2"/>
                </a:solidFill>
              </a:rPr>
              <a:t>图像</a:t>
            </a:r>
            <a:r>
              <a:rPr lang="zh-CN" altLang="en-US" sz="2400" b="1" dirty="0" smtClean="0">
                <a:solidFill>
                  <a:schemeClr val="tx2"/>
                </a:solidFill>
              </a:rPr>
              <a:t>以及</a:t>
            </a:r>
            <a:r>
              <a:rPr lang="zh-CN" altLang="en-US" sz="2400" b="1" dirty="0">
                <a:solidFill>
                  <a:schemeClr val="tx2"/>
                </a:solidFill>
              </a:rPr>
              <a:t>动画：</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Lines</a:t>
            </a:r>
            <a:r>
              <a:rPr lang="zh-CN" altLang="en-US" sz="2400" b="1" dirty="0">
                <a:solidFill>
                  <a:schemeClr val="tx2"/>
                </a:solidFill>
              </a:rPr>
              <a:t>：</a:t>
            </a:r>
            <a:r>
              <a:rPr lang="en-US" altLang="zh-CN" sz="2400" b="1" dirty="0" err="1"/>
              <a:t>drawLine</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Rectangles</a:t>
            </a:r>
            <a:r>
              <a:rPr lang="zh-CN" altLang="en-US" sz="2400" b="1" dirty="0">
                <a:solidFill>
                  <a:schemeClr val="tx2"/>
                </a:solidFill>
              </a:rPr>
              <a:t>：</a:t>
            </a:r>
            <a:r>
              <a:rPr lang="en-US" altLang="zh-CN" sz="2400" b="1" dirty="0" err="1"/>
              <a:t>drawRect</a:t>
            </a:r>
            <a:r>
              <a:rPr lang="en-US" altLang="zh-CN" sz="2400" b="1" dirty="0"/>
              <a:t>(), </a:t>
            </a:r>
            <a:r>
              <a:rPr lang="en-US" altLang="zh-CN" sz="2400" b="1" dirty="0" err="1"/>
              <a:t>fillRect</a:t>
            </a:r>
            <a:r>
              <a:rPr lang="en-US" altLang="zh-CN" sz="2400" b="1" dirty="0"/>
              <a:t>() </a:t>
            </a:r>
            <a:r>
              <a:rPr lang="zh-CN" altLang="en-US" sz="2400" b="1" dirty="0"/>
              <a:t>和 </a:t>
            </a:r>
            <a:r>
              <a:rPr lang="en-US" altLang="zh-CN" sz="2400" b="1" dirty="0" err="1"/>
              <a:t>clearRect</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Raised or lowered rectangles</a:t>
            </a:r>
            <a:r>
              <a:rPr lang="zh-CN" altLang="en-US" sz="2400" b="1" dirty="0">
                <a:solidFill>
                  <a:schemeClr val="tx2"/>
                </a:solidFill>
              </a:rPr>
              <a:t>：</a:t>
            </a:r>
            <a:r>
              <a:rPr lang="en-US" altLang="zh-CN" sz="2400" b="1" dirty="0"/>
              <a:t>draw3DRect() </a:t>
            </a:r>
            <a:r>
              <a:rPr lang="zh-CN" altLang="en-US" sz="2400" b="1" dirty="0"/>
              <a:t>和 </a:t>
            </a:r>
            <a:r>
              <a:rPr lang="en-US" altLang="zh-CN" sz="2400" b="1" dirty="0"/>
              <a:t>fill3DRect()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Round-edged rectangles</a:t>
            </a:r>
            <a:r>
              <a:rPr lang="zh-CN" altLang="en-US" sz="2400" b="1" dirty="0"/>
              <a:t>：</a:t>
            </a:r>
            <a:r>
              <a:rPr lang="en-US" altLang="zh-CN" sz="2400" b="1" dirty="0" err="1"/>
              <a:t>drawRoundRect</a:t>
            </a:r>
            <a:r>
              <a:rPr lang="en-US" altLang="zh-CN" sz="2400" b="1" dirty="0"/>
              <a:t>() </a:t>
            </a:r>
            <a:r>
              <a:rPr lang="zh-CN" altLang="en-US" sz="2400" b="1" dirty="0"/>
              <a:t>和 </a:t>
            </a:r>
            <a:r>
              <a:rPr lang="en-US" altLang="zh-CN" sz="2400" b="1" dirty="0" err="1"/>
              <a:t>fillRoundRect</a:t>
            </a:r>
            <a:r>
              <a:rPr lang="en-US" altLang="zh-CN" sz="2400" b="1" dirty="0"/>
              <a:t>() </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Ovals</a:t>
            </a:r>
            <a:r>
              <a:rPr lang="zh-CN" altLang="en-US" sz="2400" b="1" dirty="0">
                <a:solidFill>
                  <a:schemeClr val="tx2"/>
                </a:solidFill>
              </a:rPr>
              <a:t>：</a:t>
            </a:r>
            <a:r>
              <a:rPr lang="en-US" altLang="zh-CN" sz="2400" b="1" dirty="0" err="1"/>
              <a:t>drawOval</a:t>
            </a:r>
            <a:r>
              <a:rPr lang="en-US" altLang="zh-CN" sz="2400" b="1" dirty="0"/>
              <a:t>() </a:t>
            </a:r>
            <a:r>
              <a:rPr lang="zh-CN" altLang="en-US" sz="2400" b="1" dirty="0"/>
              <a:t>和 </a:t>
            </a:r>
            <a:r>
              <a:rPr lang="en-US" altLang="zh-CN" sz="2400" b="1" dirty="0" err="1"/>
              <a:t>fillOval</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Arcs</a:t>
            </a:r>
            <a:r>
              <a:rPr lang="zh-CN" altLang="en-US" sz="2400" b="1" dirty="0">
                <a:solidFill>
                  <a:schemeClr val="tx2"/>
                </a:solidFill>
              </a:rPr>
              <a:t>：</a:t>
            </a:r>
            <a:r>
              <a:rPr lang="en-US" altLang="zh-CN" sz="2400" b="1" dirty="0" err="1"/>
              <a:t>drawArc</a:t>
            </a:r>
            <a:r>
              <a:rPr lang="en-US" altLang="zh-CN" sz="2400" b="1" dirty="0"/>
              <a:t>() </a:t>
            </a:r>
            <a:r>
              <a:rPr lang="zh-CN" altLang="en-US" sz="2400" b="1" dirty="0"/>
              <a:t>和 </a:t>
            </a:r>
            <a:r>
              <a:rPr lang="en-US" altLang="zh-CN" sz="2400" b="1" dirty="0" err="1"/>
              <a:t>fillArc</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Polygons</a:t>
            </a:r>
            <a:r>
              <a:rPr lang="zh-CN" altLang="en-US" sz="2400" b="1" dirty="0">
                <a:solidFill>
                  <a:schemeClr val="tx2"/>
                </a:solidFill>
              </a:rPr>
              <a:t>：</a:t>
            </a:r>
            <a:r>
              <a:rPr lang="en-US" altLang="zh-CN" sz="2400" b="1" dirty="0" err="1"/>
              <a:t>drawPolygon</a:t>
            </a:r>
            <a:r>
              <a:rPr lang="en-US" altLang="zh-CN" sz="2400" b="1" dirty="0"/>
              <a:t>() </a:t>
            </a:r>
            <a:r>
              <a:rPr lang="zh-CN" altLang="en-US" sz="2400" b="1" dirty="0"/>
              <a:t>和 </a:t>
            </a:r>
            <a:r>
              <a:rPr lang="en-US" altLang="zh-CN" sz="2400" b="1" dirty="0" err="1"/>
              <a:t>fillPolygon</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Text</a:t>
            </a:r>
            <a:r>
              <a:rPr lang="zh-CN" altLang="en-US" sz="2400" b="1" dirty="0">
                <a:solidFill>
                  <a:schemeClr val="tx2"/>
                </a:solidFill>
              </a:rPr>
              <a:t>：</a:t>
            </a:r>
            <a:r>
              <a:rPr lang="en-US" altLang="zh-CN" sz="2400" b="1" dirty="0" err="1"/>
              <a:t>drawString</a:t>
            </a:r>
            <a:r>
              <a:rPr lang="en-US" altLang="zh-CN" sz="2400" b="1" dirty="0"/>
              <a:t>()</a:t>
            </a:r>
          </a:p>
          <a:p>
            <a:pPr marL="342900" lvl="1" indent="-342900" algn="just">
              <a:lnSpc>
                <a:spcPct val="114000"/>
              </a:lnSpc>
              <a:spcBef>
                <a:spcPts val="600"/>
              </a:spcBef>
              <a:buClr>
                <a:schemeClr val="accent2"/>
              </a:buClr>
              <a:buSzPct val="80000"/>
              <a:buFont typeface="Wingdings" pitchFamily="2" charset="2"/>
              <a:buChar char="Ø"/>
              <a:tabLst>
                <a:tab pos="4568825" algn="l"/>
              </a:tabLst>
            </a:pPr>
            <a:r>
              <a:rPr lang="en-US" altLang="zh-CN" sz="2400" b="1" dirty="0">
                <a:solidFill>
                  <a:schemeClr val="tx2"/>
                </a:solidFill>
              </a:rPr>
              <a:t>Image</a:t>
            </a:r>
            <a:r>
              <a:rPr lang="zh-CN" altLang="en-US" sz="2400" b="1" dirty="0">
                <a:solidFill>
                  <a:schemeClr val="tx2"/>
                </a:solidFill>
              </a:rPr>
              <a:t>：</a:t>
            </a:r>
            <a:r>
              <a:rPr lang="en-US" altLang="zh-CN" sz="2400" b="1" dirty="0" err="1"/>
              <a:t>drawImage</a:t>
            </a:r>
            <a:r>
              <a:rPr lang="en-US" altLang="zh-CN" sz="2400" b="1" dirty="0"/>
              <a:t>()</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2641148089"/>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smtClean="0">
                <a:solidFill>
                  <a:schemeClr val="tx2"/>
                </a:solidFill>
              </a:rPr>
              <a:t>6.7.2  </a:t>
            </a:r>
            <a:r>
              <a:rPr lang="zh-CN" altLang="en-US" b="1" dirty="0" smtClean="0">
                <a:solidFill>
                  <a:schemeClr val="tx2"/>
                </a:solidFill>
              </a:rPr>
              <a:t>简单绘图</a:t>
            </a:r>
            <a:endParaRPr lang="zh-CN" altLang="en-US" b="1" dirty="0">
              <a:solidFill>
                <a:schemeClr val="tx2"/>
              </a:solidFill>
            </a:endParaRP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600" b="1" dirty="0" smtClean="0">
                <a:solidFill>
                  <a:schemeClr val="tx2"/>
                </a:solidFill>
              </a:rPr>
              <a:t>paint</a:t>
            </a:r>
            <a:r>
              <a:rPr lang="en-US" altLang="zh-CN" sz="2600" b="1" dirty="0">
                <a:solidFill>
                  <a:schemeClr val="tx2"/>
                </a:solidFill>
              </a:rPr>
              <a:t>()</a:t>
            </a:r>
            <a:r>
              <a:rPr lang="zh-CN" altLang="en-US" sz="2600" b="1" dirty="0">
                <a:solidFill>
                  <a:schemeClr val="tx2"/>
                </a:solidFill>
              </a:rPr>
              <a:t>方法</a:t>
            </a:r>
            <a:r>
              <a:rPr lang="zh-CN" altLang="en-US" sz="2600" b="1" dirty="0"/>
              <a:t>将</a:t>
            </a:r>
            <a:r>
              <a:rPr lang="en-US" altLang="zh-CN" sz="2600" b="1" dirty="0"/>
              <a:t>Graphics</a:t>
            </a:r>
            <a:r>
              <a:rPr lang="zh-CN" altLang="en-US" sz="2600" b="1" dirty="0"/>
              <a:t>对象作为输入参数。因此覆盖这个方法时，就可以使用这个</a:t>
            </a:r>
            <a:r>
              <a:rPr lang="en-US" altLang="zh-CN" sz="2600" b="1" dirty="0"/>
              <a:t>Graphics</a:t>
            </a:r>
            <a:r>
              <a:rPr lang="zh-CN" altLang="en-US" sz="2600" b="1" dirty="0"/>
              <a:t>对象的方法来完成绘图工作。</a:t>
            </a:r>
          </a:p>
          <a:p>
            <a:pPr>
              <a:lnSpc>
                <a:spcPct val="115000"/>
              </a:lnSpc>
              <a:spcBef>
                <a:spcPct val="45000"/>
              </a:spcBef>
            </a:pPr>
            <a:r>
              <a:rPr lang="zh-CN" altLang="en-US" sz="2400" b="1" dirty="0" smtClean="0">
                <a:solidFill>
                  <a:schemeClr val="tx2"/>
                </a:solidFill>
              </a:rPr>
              <a:t>例</a:t>
            </a:r>
            <a:r>
              <a:rPr lang="zh-CN" altLang="en-US" sz="2400" b="1" dirty="0">
                <a:solidFill>
                  <a:schemeClr val="tx2"/>
                </a:solidFill>
              </a:rPr>
              <a:t>：</a:t>
            </a:r>
            <a:r>
              <a:rPr lang="zh-CN" altLang="en-US" sz="2400" b="1" dirty="0" smtClean="0"/>
              <a:t>绘制</a:t>
            </a:r>
            <a:r>
              <a:rPr lang="zh-CN" altLang="en-US" sz="2400" b="1" dirty="0"/>
              <a:t>一个简单图形。首先创建一个类扩充</a:t>
            </a:r>
            <a:r>
              <a:rPr lang="en-US" altLang="zh-CN" sz="2400" b="1" dirty="0"/>
              <a:t>Frame</a:t>
            </a:r>
            <a:r>
              <a:rPr lang="zh-CN" altLang="en-US" sz="2400" b="1" dirty="0"/>
              <a:t>，并覆盖所继承的</a:t>
            </a:r>
            <a:r>
              <a:rPr lang="en-US" altLang="zh-CN" sz="2400" b="1" dirty="0"/>
              <a:t>paint()</a:t>
            </a:r>
            <a:r>
              <a:rPr lang="zh-CN" altLang="en-US" sz="2400" b="1" dirty="0"/>
              <a:t>方法，在这个方法中使用</a:t>
            </a:r>
            <a:r>
              <a:rPr lang="en-US" altLang="zh-CN" sz="2400" b="1" dirty="0"/>
              <a:t>Graphics</a:t>
            </a:r>
            <a:r>
              <a:rPr lang="zh-CN" altLang="en-US" sz="2400" b="1" dirty="0"/>
              <a:t>对象的</a:t>
            </a:r>
            <a:r>
              <a:rPr lang="en-US" altLang="zh-CN" sz="2400" b="1" dirty="0" err="1"/>
              <a:t>setColor</a:t>
            </a:r>
            <a:r>
              <a:rPr lang="en-US" altLang="zh-CN" sz="2400" b="1" dirty="0"/>
              <a:t>()</a:t>
            </a:r>
            <a:r>
              <a:rPr lang="zh-CN" altLang="en-US" sz="2400" b="1" dirty="0"/>
              <a:t>方法及其常量改变图形的颜色。对于色彩方法的控制，</a:t>
            </a:r>
            <a:r>
              <a:rPr lang="en-US" altLang="zh-CN" sz="2400" b="1" dirty="0"/>
              <a:t>Java</a:t>
            </a:r>
            <a:r>
              <a:rPr lang="zh-CN" altLang="en-US" sz="2400" b="1" dirty="0"/>
              <a:t>还提供了访问依赖于平台颜色模式的</a:t>
            </a:r>
            <a:r>
              <a:rPr lang="en-US" altLang="zh-CN" sz="2400" b="1" dirty="0" err="1"/>
              <a:t>SystemColor</a:t>
            </a:r>
            <a:r>
              <a:rPr lang="zh-CN" altLang="en-US" sz="2400" b="1" dirty="0"/>
              <a:t>类</a:t>
            </a:r>
            <a:r>
              <a:rPr lang="zh-CN" altLang="en-US" sz="2400" b="1" dirty="0" smtClean="0"/>
              <a:t>。</a:t>
            </a:r>
            <a:r>
              <a:rPr lang="en-US" altLang="zh-CN" sz="2400" b="1" dirty="0" smtClean="0">
                <a:hlinkClick r:id="rId3" action="ppaction://hlinkfile"/>
              </a:rPr>
              <a:t>GraphicsTest.java</a:t>
            </a:r>
            <a:endParaRPr lang="en-US" altLang="zh-CN" sz="2400" b="1" dirty="0"/>
          </a:p>
          <a:p>
            <a:pPr>
              <a:lnSpc>
                <a:spcPct val="115000"/>
              </a:lnSpc>
              <a:spcBef>
                <a:spcPct val="45000"/>
              </a:spcBef>
            </a:pPr>
            <a:r>
              <a:rPr lang="zh-CN" altLang="en-US" sz="2400" b="1" dirty="0" smtClean="0">
                <a:solidFill>
                  <a:schemeClr val="tx2"/>
                </a:solidFill>
              </a:rPr>
              <a:t>例：</a:t>
            </a:r>
            <a:r>
              <a:rPr lang="zh-CN" altLang="en-US" sz="2400" b="1" dirty="0" smtClean="0"/>
              <a:t>构造</a:t>
            </a:r>
            <a:r>
              <a:rPr lang="zh-CN" altLang="en-US" sz="2400" b="1" dirty="0"/>
              <a:t>一个程序，它在一个窗口描绘出一个小鸟的图标，然后用几个按钮控制这个图标上、下、左、右移动</a:t>
            </a:r>
            <a:r>
              <a:rPr lang="zh-CN" altLang="en-US" sz="2400" b="1" dirty="0" smtClean="0"/>
              <a:t>。</a:t>
            </a:r>
            <a:r>
              <a:rPr lang="en-US" altLang="zh-CN" sz="2400" b="1" dirty="0">
                <a:hlinkClick r:id="rId4" action="ppaction://hlinkfile"/>
              </a:rPr>
              <a:t>MoveBird.java</a:t>
            </a:r>
            <a:endParaRPr lang="en-US" altLang="zh-CN" sz="24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1530483464"/>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当改变窗口时，</a:t>
            </a:r>
            <a:r>
              <a:rPr lang="en-US" altLang="zh-CN" sz="2400" b="1" dirty="0"/>
              <a:t>paint()</a:t>
            </a:r>
            <a:r>
              <a:rPr lang="zh-CN" altLang="en-US" sz="2400" b="1" dirty="0"/>
              <a:t>方法会自动调用，而使用</a:t>
            </a:r>
            <a:r>
              <a:rPr lang="en-US" altLang="zh-CN" sz="2400" b="1" dirty="0"/>
              <a:t>repaint()</a:t>
            </a:r>
            <a:r>
              <a:rPr lang="zh-CN" altLang="en-US" sz="2400" b="1" dirty="0"/>
              <a:t>方法也会强行调用</a:t>
            </a:r>
            <a:r>
              <a:rPr lang="en-US" altLang="zh-CN" sz="2400" b="1" dirty="0"/>
              <a:t>paint()</a:t>
            </a:r>
            <a:r>
              <a:rPr lang="zh-CN" altLang="en-US" sz="2400" b="1" dirty="0"/>
              <a:t>方法</a:t>
            </a:r>
            <a:r>
              <a:rPr lang="zh-CN" altLang="en-US" sz="2400" b="1" dirty="0" smtClean="0"/>
              <a:t>。</a:t>
            </a:r>
            <a:endParaRPr lang="en-US" altLang="zh-CN" sz="24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solidFill>
                  <a:schemeClr val="tx2"/>
                </a:solidFill>
              </a:rPr>
              <a:t>Component</a:t>
            </a:r>
            <a:r>
              <a:rPr lang="zh-CN" altLang="en-US" sz="2400" b="1" dirty="0">
                <a:solidFill>
                  <a:schemeClr val="tx2"/>
                </a:solidFill>
              </a:rPr>
              <a:t>类的</a:t>
            </a:r>
            <a:r>
              <a:rPr lang="en-US" altLang="zh-CN" sz="2400" b="1" dirty="0">
                <a:solidFill>
                  <a:schemeClr val="tx2"/>
                </a:solidFill>
              </a:rPr>
              <a:t>3</a:t>
            </a:r>
            <a:r>
              <a:rPr lang="zh-CN" altLang="en-US" sz="2400" b="1" dirty="0">
                <a:solidFill>
                  <a:schemeClr val="tx2"/>
                </a:solidFill>
              </a:rPr>
              <a:t>个绘图方法及其调用关系：</a:t>
            </a:r>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smtClean="0"/>
              <a:t>public </a:t>
            </a:r>
            <a:r>
              <a:rPr lang="en-US" altLang="zh-CN" sz="2400" b="1" dirty="0"/>
              <a:t>void </a:t>
            </a:r>
            <a:r>
              <a:rPr lang="en-US" altLang="zh-CN" sz="2400" b="1" dirty="0">
                <a:solidFill>
                  <a:schemeClr val="tx2"/>
                </a:solidFill>
              </a:rPr>
              <a:t>repaint</a:t>
            </a:r>
            <a:r>
              <a:rPr lang="en-US" altLang="zh-CN" sz="2400" b="1" dirty="0"/>
              <a:t>()	     </a:t>
            </a:r>
            <a:r>
              <a:rPr lang="zh-CN" altLang="en-US" sz="2400" b="1" dirty="0" smtClean="0"/>
              <a:t>完成</a:t>
            </a:r>
            <a:r>
              <a:rPr lang="zh-CN" altLang="en-US" sz="2400" b="1" dirty="0"/>
              <a:t>对</a:t>
            </a:r>
            <a:r>
              <a:rPr lang="en-US" altLang="zh-CN" sz="2400" b="1" dirty="0"/>
              <a:t>update()</a:t>
            </a:r>
            <a:r>
              <a:rPr lang="zh-CN" altLang="en-US" sz="2400" b="1" dirty="0"/>
              <a:t>方法的</a:t>
            </a:r>
            <a:r>
              <a:rPr lang="zh-CN" altLang="en-US" sz="2400" b="1" dirty="0" smtClean="0"/>
              <a:t>调用</a:t>
            </a:r>
            <a:endParaRPr lang="zh-CN" altLang="en-US" sz="2400" b="1" dirty="0"/>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smtClean="0"/>
              <a:t>public </a:t>
            </a:r>
            <a:r>
              <a:rPr lang="en-US" altLang="zh-CN" sz="2400" b="1" dirty="0"/>
              <a:t>void </a:t>
            </a:r>
            <a:r>
              <a:rPr lang="en-US" altLang="zh-CN" sz="2400" b="1" dirty="0">
                <a:solidFill>
                  <a:schemeClr val="tx2"/>
                </a:solidFill>
              </a:rPr>
              <a:t>update</a:t>
            </a:r>
            <a:r>
              <a:rPr lang="en-US" altLang="zh-CN" sz="2400" b="1" dirty="0"/>
              <a:t>(Graphics g)	 </a:t>
            </a:r>
            <a:r>
              <a:rPr lang="en-US" altLang="zh-CN" sz="2400" b="1" dirty="0" smtClean="0"/>
              <a:t>    </a:t>
            </a:r>
            <a:r>
              <a:rPr lang="zh-CN" altLang="en-US" sz="2400" b="1" dirty="0" smtClean="0"/>
              <a:t>清理</a:t>
            </a:r>
            <a:r>
              <a:rPr lang="zh-CN" altLang="en-US" sz="2400" b="1" dirty="0"/>
              <a:t>绘图区并调用</a:t>
            </a:r>
            <a:r>
              <a:rPr lang="en-US" altLang="zh-CN" sz="2400" b="1" dirty="0"/>
              <a:t>paint</a:t>
            </a:r>
            <a:r>
              <a:rPr lang="en-US" altLang="zh-CN" sz="2400" b="1" dirty="0" smtClean="0"/>
              <a:t>()</a:t>
            </a:r>
            <a:endParaRPr lang="zh-CN" altLang="en-US" sz="2400" b="1" dirty="0"/>
          </a:p>
          <a:p>
            <a:pPr marL="342900" lvl="1" indent="-342900" algn="just">
              <a:lnSpc>
                <a:spcPct val="120000"/>
              </a:lnSpc>
              <a:spcBef>
                <a:spcPts val="600"/>
              </a:spcBef>
              <a:buClr>
                <a:schemeClr val="accent2"/>
              </a:buClr>
              <a:buSzPct val="80000"/>
              <a:buFont typeface="Wingdings" pitchFamily="2" charset="2"/>
              <a:buChar char="Ø"/>
              <a:tabLst>
                <a:tab pos="4568825" algn="l"/>
              </a:tabLst>
            </a:pPr>
            <a:r>
              <a:rPr lang="en-US" altLang="zh-CN" sz="2400" b="1" dirty="0" smtClean="0"/>
              <a:t>public </a:t>
            </a:r>
            <a:r>
              <a:rPr lang="en-US" altLang="zh-CN" sz="2400" b="1" dirty="0"/>
              <a:t>void </a:t>
            </a:r>
            <a:r>
              <a:rPr lang="en-US" altLang="zh-CN" sz="2400" b="1" dirty="0">
                <a:solidFill>
                  <a:schemeClr val="tx2"/>
                </a:solidFill>
              </a:rPr>
              <a:t>paint</a:t>
            </a:r>
            <a:r>
              <a:rPr lang="en-US" altLang="zh-CN" sz="2400" b="1" dirty="0"/>
              <a:t>(Graphics g)	</a:t>
            </a:r>
            <a:r>
              <a:rPr lang="en-US" altLang="zh-CN" sz="2400" b="1" dirty="0" smtClean="0"/>
              <a:t>      </a:t>
            </a:r>
            <a:r>
              <a:rPr lang="zh-CN" altLang="en-US" sz="2400" b="1" dirty="0" smtClean="0"/>
              <a:t>生成</a:t>
            </a:r>
            <a:r>
              <a:rPr lang="en-US" altLang="zh-CN" sz="2400" b="1" dirty="0"/>
              <a:t>Graphics</a:t>
            </a:r>
            <a:r>
              <a:rPr lang="zh-CN" altLang="en-US" sz="2400" b="1" dirty="0" smtClean="0"/>
              <a:t>对象</a:t>
            </a:r>
            <a:endParaRPr lang="zh-CN" altLang="en-US" sz="24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一般绘制图形，需要覆盖</a:t>
            </a:r>
            <a:r>
              <a:rPr lang="en-US" altLang="zh-CN" sz="2400" b="1" dirty="0"/>
              <a:t>paint()</a:t>
            </a:r>
            <a:r>
              <a:rPr lang="zh-CN" altLang="en-US" sz="2400" b="1" dirty="0"/>
              <a:t>方法，如果需要更新图形，则要调用</a:t>
            </a:r>
            <a:r>
              <a:rPr lang="en-US" altLang="zh-CN" sz="2400" b="1" dirty="0"/>
              <a:t>repaint()</a:t>
            </a:r>
            <a:r>
              <a:rPr lang="zh-CN" altLang="en-US" sz="2400" b="1" dirty="0"/>
              <a:t>方法。当窗口每次更新</a:t>
            </a:r>
            <a:r>
              <a:rPr lang="zh-CN" altLang="en-US" sz="2400" b="1" dirty="0" smtClean="0"/>
              <a:t>时，</a:t>
            </a:r>
            <a:r>
              <a:rPr lang="zh-CN" altLang="en-US" sz="2400" b="1" dirty="0"/>
              <a:t>如窗口改变大小时，也自动调用</a:t>
            </a:r>
            <a:r>
              <a:rPr lang="en-US" altLang="zh-CN" sz="2400" b="1" dirty="0"/>
              <a:t>repaint()</a:t>
            </a:r>
            <a:r>
              <a:rPr lang="zh-CN" altLang="en-US" sz="2400" b="1" dirty="0"/>
              <a:t>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通常不覆盖</a:t>
            </a:r>
            <a:r>
              <a:rPr lang="en-US" altLang="zh-CN" sz="2400" b="1" dirty="0"/>
              <a:t>repaint() </a:t>
            </a:r>
            <a:r>
              <a:rPr lang="zh-CN" altLang="en-US" sz="2400" b="1" dirty="0"/>
              <a:t>，可以覆盖</a:t>
            </a:r>
            <a:r>
              <a:rPr lang="en-US" altLang="zh-CN" sz="2400" b="1" dirty="0"/>
              <a:t>update() </a:t>
            </a:r>
            <a:r>
              <a:rPr lang="zh-CN" altLang="en-US" sz="2400" b="1" dirty="0"/>
              <a:t>来规定怎样清除绘图区，如定义背景颜色，但在覆盖代码中必须包含</a:t>
            </a:r>
            <a:r>
              <a:rPr lang="en-US" altLang="zh-CN" sz="2400" b="1" dirty="0"/>
              <a:t>paint()</a:t>
            </a:r>
            <a:r>
              <a:rPr lang="zh-CN" altLang="en-US" sz="2400" b="1" dirty="0"/>
              <a:t>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400" b="1" dirty="0">
              <a:cs typeface="+mn-cs"/>
            </a:endParaRPr>
          </a:p>
        </p:txBody>
      </p:sp>
    </p:spTree>
    <p:extLst>
      <p:ext uri="{BB962C8B-B14F-4D97-AF65-F5344CB8AC3E}">
        <p14:creationId xmlns:p14="http://schemas.microsoft.com/office/powerpoint/2010/main" val="245524633"/>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179512" y="908720"/>
            <a:ext cx="8712968"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b="1" dirty="0">
                <a:solidFill>
                  <a:schemeClr val="tx2"/>
                </a:solidFill>
              </a:rPr>
              <a:t>6.7.3  </a:t>
            </a:r>
            <a:r>
              <a:rPr lang="en-US" altLang="zh-CN" b="1" dirty="0" smtClean="0">
                <a:solidFill>
                  <a:schemeClr val="tx2"/>
                </a:solidFill>
              </a:rPr>
              <a:t>Canvas</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 画布</a:t>
            </a:r>
            <a:r>
              <a:rPr lang="en-US" altLang="zh-CN" sz="2400" b="1" dirty="0"/>
              <a:t>Canvas</a:t>
            </a:r>
            <a:r>
              <a:rPr lang="zh-CN" altLang="en-US" sz="2400" b="1" dirty="0"/>
              <a:t>是一个具有自己的坐标系统的构件，使用布局管理器可以确定它在其他构件的位置，并且可以用自身的布局管理器来进行版面布局</a:t>
            </a:r>
            <a:r>
              <a:rPr lang="zh-CN" altLang="en-US" sz="2400" b="1" dirty="0" smtClean="0"/>
              <a:t>。</a:t>
            </a:r>
            <a:endParaRPr lang="en-US" altLang="zh-CN" sz="2400" b="1" dirty="0" smtClean="0"/>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24976"/>
            <a:ext cx="6120680" cy="342836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77757392"/>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251520" y="980728"/>
            <a:ext cx="8640960"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smtClean="0"/>
              <a:t>Canvas</a:t>
            </a:r>
            <a:r>
              <a:rPr lang="zh-CN" altLang="en-US" sz="2400" b="1" dirty="0"/>
              <a:t>是在屏幕上生成了一个矩形空白区域，上面可任意作画，如写文字、画各种图形、接收键盘或鼠标输入等。如果想在画布上完成图画功能，必须重写其</a:t>
            </a:r>
            <a:r>
              <a:rPr lang="en-US" altLang="zh-CN" sz="2400" b="1" dirty="0"/>
              <a:t>paint()</a:t>
            </a:r>
            <a:r>
              <a:rPr lang="zh-CN" altLang="en-US" sz="2400" b="1" dirty="0"/>
              <a:t>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a:t>Canvas</a:t>
            </a:r>
            <a:r>
              <a:rPr lang="zh-CN" altLang="en-US" sz="2400" b="1" dirty="0"/>
              <a:t>扩展</a:t>
            </a:r>
            <a:r>
              <a:rPr lang="en-US" altLang="zh-CN" sz="2400" b="1" dirty="0"/>
              <a:t>Component</a:t>
            </a:r>
            <a:r>
              <a:rPr lang="zh-CN" altLang="en-US" sz="2400" b="1" dirty="0"/>
              <a:t>类，继承了它的</a:t>
            </a:r>
            <a:r>
              <a:rPr lang="en-US" altLang="zh-CN" sz="2400" b="1" dirty="0"/>
              <a:t>paint(Graphics g)</a:t>
            </a:r>
            <a:r>
              <a:rPr lang="zh-CN" altLang="en-US" sz="2400" b="1" dirty="0"/>
              <a:t>、</a:t>
            </a:r>
            <a:r>
              <a:rPr lang="en-US" altLang="zh-CN" sz="2400" b="1" dirty="0"/>
              <a:t>update(Graphics g)</a:t>
            </a:r>
            <a:r>
              <a:rPr lang="zh-CN" altLang="en-US" sz="2400" b="1" dirty="0"/>
              <a:t>以及</a:t>
            </a:r>
            <a:r>
              <a:rPr lang="en-US" altLang="zh-CN" sz="2400" b="1" dirty="0"/>
              <a:t>repaint()</a:t>
            </a:r>
            <a:r>
              <a:rPr lang="zh-CN" altLang="en-US" sz="2400" b="1" dirty="0"/>
              <a:t>方法。当</a:t>
            </a:r>
            <a:r>
              <a:rPr lang="en-US" altLang="zh-CN" sz="2400" b="1" dirty="0"/>
              <a:t>Canvas</a:t>
            </a:r>
            <a:r>
              <a:rPr lang="zh-CN" altLang="en-US" sz="2400" b="1" dirty="0"/>
              <a:t>需要更新时，自动调用</a:t>
            </a:r>
            <a:r>
              <a:rPr lang="en-US" altLang="zh-CN" sz="2400" b="1" dirty="0"/>
              <a:t>repaint()</a:t>
            </a:r>
            <a:r>
              <a:rPr lang="zh-CN" altLang="en-US" sz="2400" b="1" dirty="0"/>
              <a:t>方法。</a:t>
            </a:r>
            <a:r>
              <a:rPr lang="en-US" altLang="zh-CN" sz="2400" b="1" dirty="0"/>
              <a:t>repaint()</a:t>
            </a:r>
            <a:r>
              <a:rPr lang="zh-CN" altLang="en-US" sz="2400" b="1" dirty="0"/>
              <a:t>方法也可以直接在绘图程序中调用</a:t>
            </a:r>
            <a:r>
              <a:rPr lang="en-US" altLang="zh-CN" sz="2400" b="1" dirty="0"/>
              <a:t>update()</a:t>
            </a:r>
            <a:r>
              <a:rPr lang="zh-CN" altLang="en-US" sz="2400" b="1" dirty="0"/>
              <a:t>方法，该方法清除绘图区，并调用了</a:t>
            </a:r>
            <a:r>
              <a:rPr lang="en-US" altLang="zh-CN" sz="2400" b="1" dirty="0"/>
              <a:t>paint()</a:t>
            </a:r>
            <a:r>
              <a:rPr lang="zh-CN" altLang="en-US" sz="2400" b="1" dirty="0"/>
              <a:t>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画布可监听各种</a:t>
            </a:r>
            <a:r>
              <a:rPr lang="zh-CN" altLang="en-US" sz="2400" b="1" dirty="0">
                <a:solidFill>
                  <a:schemeClr val="tx2"/>
                </a:solidFill>
              </a:rPr>
              <a:t>鼠标、键盘事件</a:t>
            </a:r>
            <a:r>
              <a:rPr lang="zh-CN" altLang="en-US" sz="2400" b="1" dirty="0"/>
              <a:t>，只需实现</a:t>
            </a:r>
            <a:r>
              <a:rPr lang="en-US" altLang="zh-CN" sz="2400" b="1" dirty="0" err="1"/>
              <a:t>KeyListener</a:t>
            </a:r>
            <a:r>
              <a:rPr lang="zh-CN" altLang="en-US" sz="2400" b="1" dirty="0"/>
              <a:t>、</a:t>
            </a:r>
            <a:r>
              <a:rPr lang="en-US" altLang="zh-CN" sz="2400" b="1" dirty="0" err="1"/>
              <a:t>MouseMotionListener</a:t>
            </a:r>
            <a:r>
              <a:rPr lang="zh-CN" altLang="en-US" sz="2400" b="1" dirty="0"/>
              <a:t>和</a:t>
            </a:r>
            <a:r>
              <a:rPr lang="en-US" altLang="zh-CN" sz="2400" b="1" dirty="0" err="1"/>
              <a:t>MouseListener</a:t>
            </a:r>
            <a:r>
              <a:rPr lang="zh-CN" altLang="en-US" sz="2400" b="1" dirty="0"/>
              <a:t>接口即可。当在画布中输入字符时，必须先调用</a:t>
            </a:r>
            <a:r>
              <a:rPr lang="en-US" altLang="zh-CN" sz="2400" b="1" dirty="0" err="1">
                <a:solidFill>
                  <a:schemeClr val="tx2"/>
                </a:solidFill>
              </a:rPr>
              <a:t>requestFoucus</a:t>
            </a:r>
            <a:r>
              <a:rPr lang="en-US" altLang="zh-CN" sz="2400" b="1" dirty="0">
                <a:solidFill>
                  <a:schemeClr val="tx2"/>
                </a:solidFill>
              </a:rPr>
              <a:t>()</a:t>
            </a:r>
            <a:r>
              <a:rPr lang="zh-CN" altLang="en-US" sz="2400" b="1" dirty="0"/>
              <a:t>方法为画布获得输入焦点，一般在</a:t>
            </a:r>
            <a:r>
              <a:rPr lang="en-US" altLang="zh-CN" sz="2400" b="1" dirty="0" err="1">
                <a:solidFill>
                  <a:schemeClr val="tx2"/>
                </a:solidFill>
              </a:rPr>
              <a:t>mouseClicked</a:t>
            </a:r>
            <a:r>
              <a:rPr lang="en-US" altLang="zh-CN" sz="2400" b="1" dirty="0">
                <a:solidFill>
                  <a:schemeClr val="tx2"/>
                </a:solidFill>
              </a:rPr>
              <a:t>()</a:t>
            </a:r>
            <a:r>
              <a:rPr lang="zh-CN" altLang="en-US" sz="2400" b="1" dirty="0"/>
              <a:t>方法中调用该方法。</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spTree>
    <p:extLst>
      <p:ext uri="{BB962C8B-B14F-4D97-AF65-F5344CB8AC3E}">
        <p14:creationId xmlns:p14="http://schemas.microsoft.com/office/powerpoint/2010/main" val="1254758500"/>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150912"/>
            <a:ext cx="7772400" cy="685800"/>
          </a:xfrm>
        </p:spPr>
        <p:txBody>
          <a:bodyPr/>
          <a:lstStyle/>
          <a:p>
            <a:r>
              <a:rPr lang="en-US" altLang="zh-CN" sz="3600" b="1" dirty="0">
                <a:latin typeface="宋体" pitchFamily="2" charset="-122"/>
              </a:rPr>
              <a:t>6.7  </a:t>
            </a:r>
            <a:r>
              <a:rPr lang="zh-CN" altLang="en-US" sz="3600" b="1" dirty="0">
                <a:latin typeface="宋体" pitchFamily="2" charset="-122"/>
              </a:rPr>
              <a:t>图形与图形的绘制</a:t>
            </a:r>
          </a:p>
        </p:txBody>
      </p:sp>
      <p:sp>
        <p:nvSpPr>
          <p:cNvPr id="72707" name="Rectangle 3"/>
          <p:cNvSpPr>
            <a:spLocks noGrp="1" noChangeArrowheads="1"/>
          </p:cNvSpPr>
          <p:nvPr>
            <p:ph type="body" idx="1"/>
          </p:nvPr>
        </p:nvSpPr>
        <p:spPr>
          <a:xfrm>
            <a:off x="251520" y="980728"/>
            <a:ext cx="8640960" cy="5760640"/>
          </a:xfrm>
        </p:spPr>
        <p:txBody>
          <a:bodyPr/>
          <a:lstStyle/>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smtClean="0">
                <a:solidFill>
                  <a:schemeClr val="tx2"/>
                </a:solidFill>
              </a:rPr>
              <a:t>例</a:t>
            </a:r>
            <a:r>
              <a:rPr lang="zh-CN" altLang="en-US" sz="2400" b="1" dirty="0">
                <a:solidFill>
                  <a:schemeClr val="tx2"/>
                </a:solidFill>
              </a:rPr>
              <a:t>：</a:t>
            </a:r>
            <a:r>
              <a:rPr lang="zh-CN" altLang="en-US" sz="2400" b="1" dirty="0" smtClean="0"/>
              <a:t>创建</a:t>
            </a:r>
            <a:r>
              <a:rPr lang="zh-CN" altLang="en-US" sz="2400" b="1" dirty="0"/>
              <a:t>一个</a:t>
            </a:r>
            <a:r>
              <a:rPr lang="en-US" altLang="zh-CN" sz="2400" b="1" dirty="0" err="1"/>
              <a:t>StopSign</a:t>
            </a:r>
            <a:r>
              <a:rPr lang="zh-CN" altLang="en-US" sz="2400" b="1" dirty="0"/>
              <a:t>类，它可以画出一个雪人作为</a:t>
            </a:r>
            <a:r>
              <a:rPr lang="en-US" altLang="zh-CN" sz="2400" b="1" dirty="0"/>
              <a:t>stop</a:t>
            </a:r>
            <a:r>
              <a:rPr lang="zh-CN" altLang="en-US" sz="2400" b="1" dirty="0"/>
              <a:t>标志，以供其他类使用</a:t>
            </a:r>
            <a:r>
              <a:rPr lang="zh-CN" altLang="en-US" sz="2400" b="1" dirty="0" smtClean="0"/>
              <a:t>。</a:t>
            </a:r>
            <a:r>
              <a:rPr lang="en-US" altLang="zh-CN" sz="2400" b="1" dirty="0" smtClean="0"/>
              <a:t>    </a:t>
            </a:r>
            <a:r>
              <a:rPr lang="en-US" altLang="zh-CN" sz="2400" b="1" dirty="0" smtClean="0">
                <a:hlinkClick r:id="rId3" action="ppaction://hlinkfile"/>
              </a:rPr>
              <a:t>StopSign.java</a:t>
            </a:r>
            <a:endParaRPr lang="en-US" altLang="zh-CN" sz="2400" b="1" dirty="0"/>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en-US" altLang="zh-CN" sz="2400" b="1" dirty="0" err="1"/>
              <a:t>StopSign</a:t>
            </a:r>
            <a:r>
              <a:rPr lang="zh-CN" altLang="en-US" sz="2400" b="1" dirty="0"/>
              <a:t>类扩展了</a:t>
            </a:r>
            <a:r>
              <a:rPr lang="en-US" altLang="zh-CN" sz="2400" b="1" dirty="0"/>
              <a:t>Canvas</a:t>
            </a:r>
            <a:r>
              <a:rPr lang="zh-CN" altLang="en-US" sz="2400" b="1" dirty="0"/>
              <a:t>类。</a:t>
            </a:r>
            <a:r>
              <a:rPr lang="en-US" altLang="zh-CN" sz="2400" b="1" dirty="0"/>
              <a:t>paint()</a:t>
            </a:r>
            <a:r>
              <a:rPr lang="zh-CN" altLang="en-US" sz="2400" b="1" dirty="0"/>
              <a:t>方法中使用</a:t>
            </a:r>
            <a:r>
              <a:rPr lang="en-US" altLang="zh-CN" sz="2400" b="1" dirty="0"/>
              <a:t>Graphics</a:t>
            </a:r>
            <a:r>
              <a:rPr lang="zh-CN" altLang="en-US" sz="2400" b="1" dirty="0"/>
              <a:t>类的几种绘图方法来绘制雪人图形，并使用了</a:t>
            </a:r>
            <a:r>
              <a:rPr lang="en-US" altLang="zh-CN" sz="2400" b="1" dirty="0" err="1"/>
              <a:t>setColor</a:t>
            </a:r>
            <a:r>
              <a:rPr lang="en-US" altLang="zh-CN" sz="2400" b="1" dirty="0"/>
              <a:t>()</a:t>
            </a:r>
            <a:r>
              <a:rPr lang="zh-CN" altLang="en-US" sz="2400" b="1" dirty="0"/>
              <a:t>方法和</a:t>
            </a:r>
            <a:r>
              <a:rPr lang="en-US" altLang="zh-CN" sz="2400" b="1" dirty="0"/>
              <a:t>Color</a:t>
            </a:r>
            <a:r>
              <a:rPr lang="zh-CN" altLang="en-US" sz="2400" b="1" dirty="0"/>
              <a:t>类提供的色彩进行绘图。</a:t>
            </a:r>
          </a:p>
          <a:p>
            <a:pPr marL="342900" lvl="1" indent="-342900" algn="just">
              <a:lnSpc>
                <a:spcPct val="120000"/>
              </a:lnSpc>
              <a:spcBef>
                <a:spcPts val="600"/>
              </a:spcBef>
              <a:buClr>
                <a:schemeClr val="accent2"/>
              </a:buClr>
              <a:buSzPct val="80000"/>
              <a:buFont typeface="Wingdings" pitchFamily="2" charset="2"/>
              <a:buChar char="l"/>
              <a:tabLst>
                <a:tab pos="4568825" algn="l"/>
              </a:tabLst>
            </a:pPr>
            <a:r>
              <a:rPr lang="zh-CN" altLang="en-US" sz="2400" b="1" dirty="0"/>
              <a:t>一个扩展</a:t>
            </a:r>
            <a:r>
              <a:rPr lang="en-US" altLang="zh-CN" sz="2400" b="1" dirty="0"/>
              <a:t>Component</a:t>
            </a:r>
            <a:r>
              <a:rPr lang="zh-CN" altLang="en-US" sz="2400" b="1" dirty="0"/>
              <a:t>的类可以继承</a:t>
            </a:r>
            <a:r>
              <a:rPr lang="en-US" altLang="zh-CN" sz="2400" b="1" dirty="0" err="1">
                <a:solidFill>
                  <a:schemeClr val="tx2"/>
                </a:solidFill>
              </a:rPr>
              <a:t>getPreferredSize</a:t>
            </a:r>
            <a:r>
              <a:rPr lang="en-US" altLang="zh-CN" sz="2400" b="1" dirty="0">
                <a:solidFill>
                  <a:schemeClr val="tx2"/>
                </a:solidFill>
              </a:rPr>
              <a:t>()</a:t>
            </a:r>
            <a:r>
              <a:rPr lang="zh-CN" altLang="en-US" sz="2400" b="1" dirty="0"/>
              <a:t>方法，这个方法可获得该构件的最佳大小。该方法自动调整位置，使得所有的构件都得到合理的安排。如果需要特别说明构件的大小，则需要覆盖方法： </a:t>
            </a:r>
          </a:p>
          <a:p>
            <a:pPr marL="0" lvl="1" indent="0" algn="just">
              <a:lnSpc>
                <a:spcPct val="120000"/>
              </a:lnSpc>
              <a:spcBef>
                <a:spcPts val="600"/>
              </a:spcBef>
              <a:buClr>
                <a:schemeClr val="accent2"/>
              </a:buClr>
              <a:buSzPct val="80000"/>
              <a:buNone/>
              <a:tabLst>
                <a:tab pos="4568825" algn="l"/>
              </a:tabLst>
            </a:pPr>
            <a:r>
              <a:rPr lang="zh-CN" altLang="en-US" sz="2400" b="1" dirty="0"/>
              <a:t>      </a:t>
            </a:r>
            <a:r>
              <a:rPr lang="zh-CN" altLang="en-US" sz="2400" b="1" dirty="0" smtClean="0"/>
              <a:t>      </a:t>
            </a:r>
            <a:r>
              <a:rPr lang="zh-CN" altLang="en-US" sz="2400" b="1" dirty="0" smtClean="0">
                <a:solidFill>
                  <a:schemeClr val="tx2"/>
                </a:solidFill>
              </a:rPr>
              <a:t> </a:t>
            </a:r>
            <a:r>
              <a:rPr lang="en-US" altLang="zh-CN" sz="2400" b="1" dirty="0">
                <a:solidFill>
                  <a:schemeClr val="tx2"/>
                </a:solidFill>
              </a:rPr>
              <a:t>public Dimension </a:t>
            </a:r>
            <a:r>
              <a:rPr lang="en-US" altLang="zh-CN" sz="2400" b="1" dirty="0" err="1">
                <a:solidFill>
                  <a:schemeClr val="tx2"/>
                </a:solidFill>
              </a:rPr>
              <a:t>getPreferredSize</a:t>
            </a:r>
            <a:r>
              <a:rPr lang="en-US" altLang="zh-CN" sz="2400" b="1" dirty="0">
                <a:solidFill>
                  <a:schemeClr val="tx2"/>
                </a:solidFill>
              </a:rPr>
              <a:t>()</a:t>
            </a:r>
          </a:p>
          <a:p>
            <a:pPr marL="342900" lvl="1" indent="-342900" algn="just">
              <a:lnSpc>
                <a:spcPct val="120000"/>
              </a:lnSpc>
              <a:spcBef>
                <a:spcPts val="600"/>
              </a:spcBef>
              <a:buClr>
                <a:schemeClr val="accent2"/>
              </a:buClr>
              <a:buSzPct val="80000"/>
              <a:buFont typeface="Wingdings" pitchFamily="2" charset="2"/>
              <a:buChar char="l"/>
              <a:tabLst>
                <a:tab pos="4568825" algn="l"/>
              </a:tabLst>
            </a:pPr>
            <a:endParaRPr lang="zh-CN" altLang="en-US" sz="2000" b="1" dirty="0">
              <a:cs typeface="+mn-cs"/>
            </a:endParaRPr>
          </a:p>
        </p:txBody>
      </p:sp>
    </p:spTree>
    <p:extLst>
      <p:ext uri="{BB962C8B-B14F-4D97-AF65-F5344CB8AC3E}">
        <p14:creationId xmlns:p14="http://schemas.microsoft.com/office/powerpoint/2010/main" val="36200634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培训">
  <a:themeElements>
    <a:clrScheme name="">
      <a:dk1>
        <a:srgbClr val="000000"/>
      </a:dk1>
      <a:lt1>
        <a:srgbClr val="3333FF"/>
      </a:lt1>
      <a:dk2>
        <a:srgbClr val="000000"/>
      </a:dk2>
      <a:lt2>
        <a:srgbClr val="CCECFF"/>
      </a:lt2>
      <a:accent1>
        <a:srgbClr val="6699FF"/>
      </a:accent1>
      <a:accent2>
        <a:srgbClr val="00CCCC"/>
      </a:accent2>
      <a:accent3>
        <a:srgbClr val="ADADFF"/>
      </a:accent3>
      <a:accent4>
        <a:srgbClr val="000000"/>
      </a:accent4>
      <a:accent5>
        <a:srgbClr val="B8CAFF"/>
      </a:accent5>
      <a:accent6>
        <a:srgbClr val="00B9B9"/>
      </a:accent6>
      <a:hlink>
        <a:srgbClr val="CC99FF"/>
      </a:hlink>
      <a:folHlink>
        <a:srgbClr val="66CCFF"/>
      </a:folHlink>
    </a:clrScheme>
    <a:fontScheme name="培训">
      <a:majorFont>
        <a:latin typeface="楷体_GB2312"/>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36000" tIns="36000" rIns="36000" bIns="3600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
            <a:srgbClr val="00FF00"/>
          </a:buClr>
          <a:buSzPct val="75000"/>
          <a:buFont typeface="Wingdings" pitchFamily="2" charset="2"/>
          <a:buChar char="•"/>
          <a:tabLst/>
          <a:defRPr kumimoji="1" lang="zh-CN" altLang="en-US" sz="2100" b="1" i="0" u="none" strike="noStrike" cap="none" normalizeH="0" baseline="0" smtClean="0">
            <a:ln>
              <a:noFill/>
            </a:ln>
            <a:solidFill>
              <a:srgbClr val="FFFF00"/>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12700" cap="flat" cmpd="sng" algn="ctr">
          <a:solidFill>
            <a:srgbClr val="FFFF00"/>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36000" tIns="36000" rIns="36000" bIns="3600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
            <a:srgbClr val="00FF00"/>
          </a:buClr>
          <a:buSzPct val="75000"/>
          <a:buFont typeface="Wingdings" pitchFamily="2" charset="2"/>
          <a:buChar char="•"/>
          <a:tabLst/>
          <a:defRPr kumimoji="1" lang="zh-CN" altLang="en-US" sz="2100" b="1" i="0" u="none" strike="noStrike" cap="none" normalizeH="0" baseline="0" smtClean="0">
            <a:ln>
              <a:noFill/>
            </a:ln>
            <a:solidFill>
              <a:srgbClr val="FFFF00"/>
            </a:solidFill>
            <a:effectLst/>
            <a:latin typeface="Times New Roman" pitchFamily="18" charset="0"/>
            <a:ea typeface="宋体" charset="-122"/>
          </a:defRPr>
        </a:defPPr>
      </a:lstStyle>
    </a:lnDef>
  </a:objectDefaults>
  <a:extraClrSchemeLst>
    <a:extraClrScheme>
      <a:clrScheme name="培训 1">
        <a:dk1>
          <a:srgbClr val="000000"/>
        </a:dk1>
        <a:lt1>
          <a:srgbClr val="FFFFFF"/>
        </a:lt1>
        <a:dk2>
          <a:srgbClr val="0000FF"/>
        </a:dk2>
        <a:lt2>
          <a:srgbClr val="FFCC66"/>
        </a:lt2>
        <a:accent1>
          <a:srgbClr val="00CCFF"/>
        </a:accent1>
        <a:accent2>
          <a:srgbClr val="FFFF00"/>
        </a:accent2>
        <a:accent3>
          <a:srgbClr val="AAAAFF"/>
        </a:accent3>
        <a:accent4>
          <a:srgbClr val="DADADA"/>
        </a:accent4>
        <a:accent5>
          <a:srgbClr val="AAE2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培训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培训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培训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培训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3079</TotalTime>
  <Words>8417</Words>
  <Application>Microsoft Office PowerPoint</Application>
  <PresentationFormat>全屏显示(4:3)</PresentationFormat>
  <Paragraphs>774</Paragraphs>
  <Slides>108</Slides>
  <Notes>67</Notes>
  <HiddenSlides>0</HiddenSlides>
  <MMClips>0</MMClips>
  <ScaleCrop>false</ScaleCrop>
  <HeadingPairs>
    <vt:vector size="6" baseType="variant">
      <vt:variant>
        <vt:lpstr>主题</vt:lpstr>
      </vt:variant>
      <vt:variant>
        <vt:i4>3</vt:i4>
      </vt:variant>
      <vt:variant>
        <vt:lpstr>嵌入 OLE 服务器</vt:lpstr>
      </vt:variant>
      <vt:variant>
        <vt:i4>0</vt:i4>
      </vt:variant>
      <vt:variant>
        <vt:lpstr>幻灯片标题</vt:lpstr>
      </vt:variant>
      <vt:variant>
        <vt:i4>108</vt:i4>
      </vt:variant>
    </vt:vector>
  </HeadingPairs>
  <TitlesOfParts>
    <vt:vector size="111" baseType="lpstr">
      <vt:lpstr>Soaring</vt:lpstr>
      <vt:lpstr>1_Soaring</vt:lpstr>
      <vt:lpstr>培训</vt:lpstr>
      <vt:lpstr>第六章 Java图形用户界面设计</vt:lpstr>
      <vt:lpstr>本章学习要点</vt:lpstr>
      <vt:lpstr>本章主要内容</vt:lpstr>
      <vt:lpstr>6.1 图形用户界面概述</vt:lpstr>
      <vt:lpstr>6.1 图形用户界面概述</vt:lpstr>
      <vt:lpstr>6.1 图形用户界面概述</vt:lpstr>
      <vt:lpstr>6.1 图形用户界面概述</vt:lpstr>
      <vt:lpstr>本章主要内容</vt:lpstr>
      <vt:lpstr>6.2  基本的图形用户界面类</vt:lpstr>
      <vt:lpstr>6.2  基本的图形用户界面类</vt:lpstr>
      <vt:lpstr>6.2  基本的图形用户界面类</vt:lpstr>
      <vt:lpstr>6.2  基本的图形用户界面类</vt:lpstr>
      <vt:lpstr>6.2  基本的图形用户界面类</vt:lpstr>
      <vt:lpstr>6.2  基本的图形用户界面类</vt:lpstr>
      <vt:lpstr>6.2  基本的图形用户界面类</vt:lpstr>
      <vt:lpstr>本章主要内容</vt:lpstr>
      <vt:lpstr>6.3  简单的事件响应程序</vt:lpstr>
      <vt:lpstr>6.3  简单的事件响应程序</vt:lpstr>
      <vt:lpstr>6.3  简单的事件响应程序</vt:lpstr>
      <vt:lpstr>6.3  简单的事件响应程序</vt:lpstr>
      <vt:lpstr>6.3  简单的事件响应程序</vt:lpstr>
      <vt:lpstr>6.3  简单的事件响应程序</vt:lpstr>
      <vt:lpstr>6.3  简单的事件响应程序</vt:lpstr>
      <vt:lpstr>6.3  简单的事件响应程序</vt:lpstr>
      <vt:lpstr>6.3  简单的事件响应程序</vt:lpstr>
      <vt:lpstr>6.3  简单的事件响应程序</vt:lpstr>
      <vt:lpstr>本章主要内容</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6.4  事件处理</vt:lpstr>
      <vt:lpstr>本章主要内容</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6.5  GUI构件和布局管理</vt:lpstr>
      <vt:lpstr>本章主要内容</vt:lpstr>
      <vt:lpstr>6.6  菜单和对话框 </vt:lpstr>
      <vt:lpstr>6.6  菜单和对话框 </vt:lpstr>
      <vt:lpstr>6.6  菜单和对话框 </vt:lpstr>
      <vt:lpstr>6.6  菜单和对话框 </vt:lpstr>
      <vt:lpstr>6.6  菜单和对话框 </vt:lpstr>
      <vt:lpstr>6.6  菜单和对话框 </vt:lpstr>
      <vt:lpstr>6.6  菜单和对话框 </vt:lpstr>
      <vt:lpstr>本章主要内容</vt:lpstr>
      <vt:lpstr>6.7  图形与图形的绘制</vt:lpstr>
      <vt:lpstr>6.7  图形与图形的绘制</vt:lpstr>
      <vt:lpstr>6.7  图形与图形的绘制</vt:lpstr>
      <vt:lpstr>6.7  图形与图形的绘制</vt:lpstr>
      <vt:lpstr>6.7  图形与图形的绘制</vt:lpstr>
      <vt:lpstr>6.7  图形与图形的绘制</vt:lpstr>
      <vt:lpstr>6.7  图形与图形的绘制</vt:lpstr>
      <vt:lpstr>6.7  图形与图形的绘制</vt:lpstr>
      <vt:lpstr>6.7  图形与图形的绘制</vt:lpstr>
      <vt:lpstr>本章主要内容</vt:lpstr>
      <vt:lpstr>6.8  从AWT到Swing的转换</vt:lpstr>
      <vt:lpstr>6.8  从AWT到Swing的转换</vt:lpstr>
      <vt:lpstr>6.8  从AWT到Swing的转换</vt:lpstr>
      <vt:lpstr>6.8  从AWT到Swing的转换</vt:lpstr>
      <vt:lpstr>6.8  从AWT到Swing的转换</vt:lpstr>
      <vt:lpstr>6.8  从AWT到Swing的转换</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Java面向对象程序设计</dc:title>
  <cp:lastModifiedBy>AutoBVT</cp:lastModifiedBy>
  <cp:revision>263</cp:revision>
  <dcterms:modified xsi:type="dcterms:W3CDTF">2019-04-25T10:46:14Z</dcterms:modified>
</cp:coreProperties>
</file>