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02" r:id="rId3"/>
    <p:sldId id="703" r:id="rId5"/>
    <p:sldId id="704" r:id="rId6"/>
    <p:sldId id="705" r:id="rId7"/>
    <p:sldId id="706" r:id="rId8"/>
    <p:sldId id="707" r:id="rId9"/>
    <p:sldId id="708" r:id="rId10"/>
    <p:sldId id="709" r:id="rId11"/>
    <p:sldId id="710" r:id="rId12"/>
    <p:sldId id="278" r:id="rId13"/>
    <p:sldId id="644" r:id="rId14"/>
    <p:sldId id="645" r:id="rId15"/>
    <p:sldId id="646" r:id="rId16"/>
    <p:sldId id="647" r:id="rId17"/>
    <p:sldId id="649" r:id="rId18"/>
    <p:sldId id="650" r:id="rId19"/>
    <p:sldId id="653" r:id="rId20"/>
    <p:sldId id="648" r:id="rId21"/>
    <p:sldId id="651" r:id="rId22"/>
    <p:sldId id="652" r:id="rId23"/>
    <p:sldId id="654" r:id="rId24"/>
    <p:sldId id="655" r:id="rId25"/>
    <p:sldId id="656" r:id="rId26"/>
    <p:sldId id="657" r:id="rId27"/>
    <p:sldId id="658" r:id="rId28"/>
    <p:sldId id="660" r:id="rId29"/>
    <p:sldId id="661" r:id="rId30"/>
    <p:sldId id="659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4" r:id="rId44"/>
    <p:sldId id="675" r:id="rId45"/>
    <p:sldId id="676" r:id="rId46"/>
    <p:sldId id="677" r:id="rId47"/>
    <p:sldId id="678" r:id="rId48"/>
    <p:sldId id="679" r:id="rId49"/>
    <p:sldId id="680" r:id="rId50"/>
    <p:sldId id="681" r:id="rId51"/>
    <p:sldId id="692" r:id="rId52"/>
    <p:sldId id="683" r:id="rId53"/>
    <p:sldId id="684" r:id="rId54"/>
    <p:sldId id="685" r:id="rId55"/>
    <p:sldId id="686" r:id="rId56"/>
    <p:sldId id="687" r:id="rId57"/>
    <p:sldId id="688" r:id="rId58"/>
    <p:sldId id="689" r:id="rId59"/>
    <p:sldId id="690" r:id="rId60"/>
    <p:sldId id="691" r:id="rId61"/>
  </p:sldIdLst>
  <p:sldSz cx="10287000" cy="6858000" type="35mm"/>
  <p:notesSz cx="6858000" cy="9144000"/>
  <p:custDataLst>
    <p:tags r:id="rId65"/>
  </p:custDataLst>
  <p:defaultTextStyle>
    <a:defPPr>
      <a:defRPr lang="zh-CN"/>
    </a:defPPr>
    <a:lvl1pPr marL="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68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473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42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10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79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484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525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210" algn="l" defTabSz="10547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 showGuides="1">
      <p:cViewPr varScale="1">
        <p:scale>
          <a:sx n="78" d="100"/>
          <a:sy n="78" d="100"/>
        </p:scale>
        <p:origin x="64" y="212"/>
      </p:cViewPr>
      <p:guideLst>
        <p:guide orient="horz" pos="1797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1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68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473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42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10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79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484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525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210" algn="l" defTabSz="10547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x-non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x-non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9259-DCB8-954A-B8F7-1743AC55A96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9259-DCB8-954A-B8F7-1743AC55A96F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4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6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47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4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48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5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685" indent="0">
              <a:buNone/>
              <a:defRPr sz="2300" b="1"/>
            </a:lvl2pPr>
            <a:lvl3pPr marL="1054735" indent="0">
              <a:buNone/>
              <a:defRPr sz="2100" b="1"/>
            </a:lvl3pPr>
            <a:lvl4pPr marL="1582420" indent="0">
              <a:buNone/>
              <a:defRPr sz="1800" b="1"/>
            </a:lvl4pPr>
            <a:lvl5pPr marL="2110105" indent="0">
              <a:buNone/>
              <a:defRPr sz="1800" b="1"/>
            </a:lvl5pPr>
            <a:lvl6pPr marL="2637790" indent="0">
              <a:buNone/>
              <a:defRPr sz="1800" b="1"/>
            </a:lvl6pPr>
            <a:lvl7pPr marL="3164840" indent="0">
              <a:buNone/>
              <a:defRPr sz="1800" b="1"/>
            </a:lvl7pPr>
            <a:lvl8pPr marL="3692525" indent="0">
              <a:buNone/>
              <a:defRPr sz="1800" b="1"/>
            </a:lvl8pPr>
            <a:lvl9pPr marL="422021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685" indent="0">
              <a:buNone/>
              <a:defRPr sz="2300" b="1"/>
            </a:lvl2pPr>
            <a:lvl3pPr marL="1054735" indent="0">
              <a:buNone/>
              <a:defRPr sz="2100" b="1"/>
            </a:lvl3pPr>
            <a:lvl4pPr marL="1582420" indent="0">
              <a:buNone/>
              <a:defRPr sz="1800" b="1"/>
            </a:lvl4pPr>
            <a:lvl5pPr marL="2110105" indent="0">
              <a:buNone/>
              <a:defRPr sz="1800" b="1"/>
            </a:lvl5pPr>
            <a:lvl6pPr marL="2637790" indent="0">
              <a:buNone/>
              <a:defRPr sz="1800" b="1"/>
            </a:lvl6pPr>
            <a:lvl7pPr marL="3164840" indent="0">
              <a:buNone/>
              <a:defRPr sz="1800" b="1"/>
            </a:lvl7pPr>
            <a:lvl8pPr marL="3692525" indent="0">
              <a:buNone/>
              <a:defRPr sz="1800" b="1"/>
            </a:lvl8pPr>
            <a:lvl9pPr marL="4220210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685" indent="0">
              <a:buNone/>
              <a:defRPr sz="1400"/>
            </a:lvl2pPr>
            <a:lvl3pPr marL="1054735" indent="0">
              <a:buNone/>
              <a:defRPr sz="1200"/>
            </a:lvl3pPr>
            <a:lvl4pPr marL="1582420" indent="0">
              <a:buNone/>
              <a:defRPr sz="1000"/>
            </a:lvl4pPr>
            <a:lvl5pPr marL="2110105" indent="0">
              <a:buNone/>
              <a:defRPr sz="1000"/>
            </a:lvl5pPr>
            <a:lvl6pPr marL="2637790" indent="0">
              <a:buNone/>
              <a:defRPr sz="1000"/>
            </a:lvl6pPr>
            <a:lvl7pPr marL="3164840" indent="0">
              <a:buNone/>
              <a:defRPr sz="1000"/>
            </a:lvl7pPr>
            <a:lvl8pPr marL="3692525" indent="0">
              <a:buNone/>
              <a:defRPr sz="1000"/>
            </a:lvl8pPr>
            <a:lvl9pPr marL="422021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685" indent="0">
              <a:buNone/>
              <a:defRPr sz="3200"/>
            </a:lvl2pPr>
            <a:lvl3pPr marL="1054735" indent="0">
              <a:buNone/>
              <a:defRPr sz="2800"/>
            </a:lvl3pPr>
            <a:lvl4pPr marL="1582420" indent="0">
              <a:buNone/>
              <a:defRPr sz="2300"/>
            </a:lvl4pPr>
            <a:lvl5pPr marL="2110105" indent="0">
              <a:buNone/>
              <a:defRPr sz="2300"/>
            </a:lvl5pPr>
            <a:lvl6pPr marL="2637790" indent="0">
              <a:buNone/>
              <a:defRPr sz="2300"/>
            </a:lvl6pPr>
            <a:lvl7pPr marL="3164840" indent="0">
              <a:buNone/>
              <a:defRPr sz="2300"/>
            </a:lvl7pPr>
            <a:lvl8pPr marL="3692525" indent="0">
              <a:buNone/>
              <a:defRPr sz="2300"/>
            </a:lvl8pPr>
            <a:lvl9pPr marL="4220210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685" indent="0">
              <a:buNone/>
              <a:defRPr sz="1400"/>
            </a:lvl2pPr>
            <a:lvl3pPr marL="1054735" indent="0">
              <a:buNone/>
              <a:defRPr sz="1200"/>
            </a:lvl3pPr>
            <a:lvl4pPr marL="1582420" indent="0">
              <a:buNone/>
              <a:defRPr sz="1000"/>
            </a:lvl4pPr>
            <a:lvl5pPr marL="2110105" indent="0">
              <a:buNone/>
              <a:defRPr sz="1000"/>
            </a:lvl5pPr>
            <a:lvl6pPr marL="2637790" indent="0">
              <a:buNone/>
              <a:defRPr sz="1000"/>
            </a:lvl6pPr>
            <a:lvl7pPr marL="3164840" indent="0">
              <a:buNone/>
              <a:defRPr sz="1000"/>
            </a:lvl7pPr>
            <a:lvl8pPr marL="3692525" indent="0">
              <a:buNone/>
              <a:defRPr sz="1000"/>
            </a:lvl8pPr>
            <a:lvl9pPr marL="422021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47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05" indent="-39560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329565" algn="l" defTabSz="10547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89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58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63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1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68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735" indent="-263525" algn="l" defTabSz="10547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73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42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10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79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484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525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210" algn="l" defTabSz="10547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备份及其他</a:t>
            </a:r>
            <a:endParaRPr lang="en-US" altLang="zh-CN" sz="5300" b="1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数据库的扩展</a:t>
            </a:r>
            <a:endParaRPr lang="en-US" altLang="zh-CN" sz="5300" b="1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  <a:cs typeface="+mn-ea"/>
              <a:sym typeface="+mn-ea"/>
            </a:endParaRPr>
          </a:p>
          <a:p>
            <a:pPr marL="697230" indent="-697230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panose="020B0502040204020203" charset="0"/>
                <a:ea typeface="微软雅黑" panose="020B0503020204020204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panose="020B0502040204020203" charset="0"/>
              <a:ea typeface="微软雅黑" panose="020B0503020204020204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互联网应用的负载激增现象</a:t>
            </a:r>
            <a:endParaRPr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1116573" y="5297852"/>
            <a:ext cx="8481141" cy="1008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200"/>
            </a:lvl1pPr>
          </a:lstStyle>
          <a:p>
            <a:r>
              <a:t>Instagram发布当天6小时服务器满负荷；首日用户接近4万。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19" y="2052292"/>
            <a:ext cx="6946964" cy="316013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/>
        </p:txBody>
      </p:sp>
      <p:pic>
        <p:nvPicPr>
          <p:cNvPr id="131" name="image2.png" descr="Image result for pokemon go user incre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51" y="61402"/>
            <a:ext cx="9753298" cy="67351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jpeg" descr="http://img3.cyzone.cn/uploadfile/2015/1115/20151115101509757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925" y="836713"/>
            <a:ext cx="10306853" cy="514395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Scale Up!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高性能关系数据库产品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56" y="1628800"/>
            <a:ext cx="6025072" cy="4283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高性能关系数据库产品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2" descr="Image result for oracl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1577002"/>
            <a:ext cx="2900268" cy="4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xadata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02" y="1988896"/>
            <a:ext cx="6667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0600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Scale Up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3460" y="2780928"/>
            <a:ext cx="432048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4279404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4783460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8" name="六边形 17"/>
          <p:cNvSpPr/>
          <p:nvPr/>
        </p:nvSpPr>
        <p:spPr>
          <a:xfrm>
            <a:off x="6952732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2946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2" name="圆柱形 21"/>
          <p:cNvSpPr/>
          <p:nvPr/>
        </p:nvSpPr>
        <p:spPr>
          <a:xfrm>
            <a:off x="5647555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51098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4" name="圆柱形 23"/>
          <p:cNvSpPr/>
          <p:nvPr/>
        </p:nvSpPr>
        <p:spPr>
          <a:xfrm>
            <a:off x="7015707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19250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8374858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678402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>
            <a:off x="5868096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28" name="六边形 27"/>
          <p:cNvSpPr/>
          <p:nvPr/>
        </p:nvSpPr>
        <p:spPr>
          <a:xfrm>
            <a:off x="804719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895028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10390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TextBox 19"/>
          <p:cNvSpPr txBox="1"/>
          <p:nvPr/>
        </p:nvSpPr>
        <p:spPr>
          <a:xfrm>
            <a:off x="1198570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34" name="TextBox 14"/>
          <p:cNvSpPr txBox="1"/>
          <p:nvPr/>
        </p:nvSpPr>
        <p:spPr>
          <a:xfrm>
            <a:off x="4930402" y="2827198"/>
            <a:ext cx="1075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5" name="TextBox 14"/>
          <p:cNvSpPr txBox="1"/>
          <p:nvPr/>
        </p:nvSpPr>
        <p:spPr>
          <a:xfrm>
            <a:off x="851794" y="2829756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235288" y="3032956"/>
            <a:ext cx="720080" cy="720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Scale Out!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116632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更多的计算机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6" y="1268760"/>
            <a:ext cx="8003670" cy="53344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一些实际的问题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存储设备损坏（例如，灾难发生）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程序出错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人的误操作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历史数据堆积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Scale Out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扩展能力 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/ Scalability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Scale Up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：移植到更强大的服务器上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昂贵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扩展能力有限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Easy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Scale Out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：增加节点（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commodity computer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性价比高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扩展能力更强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弹性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Difficult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How to Scale Out?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按照业务划分</a:t>
            </a:r>
            <a:endParaRPr lang="de-DE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http://vectorya.com/gallery/data/media/8/A_large_blank_world_map_with_oceans_marked_in_blue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56792"/>
            <a:ext cx="11096130" cy="4896544"/>
          </a:xfrm>
          <a:prstGeom prst="rect">
            <a:avLst/>
          </a:prstGeom>
          <a:noFill/>
        </p:spPr>
      </p:pic>
      <p:sp>
        <p:nvSpPr>
          <p:cNvPr id="5" name="圆柱形 4"/>
          <p:cNvSpPr/>
          <p:nvPr/>
        </p:nvSpPr>
        <p:spPr>
          <a:xfrm>
            <a:off x="1903140" y="2852936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圆柱形 5"/>
          <p:cNvSpPr/>
          <p:nvPr/>
        </p:nvSpPr>
        <p:spPr>
          <a:xfrm>
            <a:off x="4576437" y="2492896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圆柱形 6"/>
          <p:cNvSpPr/>
          <p:nvPr/>
        </p:nvSpPr>
        <p:spPr>
          <a:xfrm>
            <a:off x="2065158" y="5085184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圆柱形 7"/>
          <p:cNvSpPr/>
          <p:nvPr/>
        </p:nvSpPr>
        <p:spPr>
          <a:xfrm>
            <a:off x="7978815" y="2924944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圆柱形 8"/>
          <p:cNvSpPr/>
          <p:nvPr/>
        </p:nvSpPr>
        <p:spPr>
          <a:xfrm>
            <a:off x="9112941" y="5157192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632221" y="3212976"/>
            <a:ext cx="63187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An online book Store</a:t>
            </a:r>
            <a:br>
              <a:rPr lang="en-US" sz="4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with business across the world</a:t>
            </a:r>
            <a:endParaRPr lang="de-DE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分库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分表的扩展模式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67036" y="3501008"/>
            <a:ext cx="1860024" cy="2880319"/>
            <a:chOff x="1267252" y="3356992"/>
            <a:chExt cx="1860024" cy="2880319"/>
          </a:xfrm>
        </p:grpSpPr>
        <p:sp>
          <p:nvSpPr>
            <p:cNvPr id="10" name="矩形 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26980" y="3501008"/>
            <a:ext cx="1860024" cy="2880319"/>
            <a:chOff x="1267252" y="3356992"/>
            <a:chExt cx="1860024" cy="2880319"/>
          </a:xfrm>
        </p:grpSpPr>
        <p:sp>
          <p:nvSpPr>
            <p:cNvPr id="14" name="矩形 13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3923" y="3501007"/>
            <a:ext cx="1860024" cy="2880319"/>
            <a:chOff x="1267252" y="3356992"/>
            <a:chExt cx="1860024" cy="2880319"/>
          </a:xfrm>
        </p:grpSpPr>
        <p:sp>
          <p:nvSpPr>
            <p:cNvPr id="22" name="矩形 21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DB3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866" y="3496814"/>
            <a:ext cx="1860024" cy="2880319"/>
            <a:chOff x="1267252" y="3356992"/>
            <a:chExt cx="1860024" cy="2880319"/>
          </a:xfrm>
        </p:grpSpPr>
        <p:sp>
          <p:nvSpPr>
            <p:cNvPr id="30" name="矩形 2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柱形 31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DB4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67036" y="2564904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7036" y="1628800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4342591" y="2717195"/>
            <a:ext cx="1499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40" name="TextBox 15"/>
          <p:cNvSpPr txBox="1"/>
          <p:nvPr/>
        </p:nvSpPr>
        <p:spPr>
          <a:xfrm>
            <a:off x="4377862" y="1801779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查询的分解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743865" y="1517028"/>
            <a:ext cx="43676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Customer</a:t>
            </a:r>
            <a:endParaRPr lang="en-US" altLang="zh-CN" dirty="0"/>
          </a:p>
          <a:p>
            <a:r>
              <a:rPr lang="en-US" altLang="zh-CN" dirty="0"/>
              <a:t>Where Cid = ‘30567’ And Area = ‘Asia’;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‘Europe’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271292" y="2363233"/>
            <a:ext cx="1008112" cy="1065767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查询的分解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798695" y="1560736"/>
            <a:ext cx="3613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Count(</a:t>
            </a:r>
            <a:r>
              <a:rPr lang="zh-CN" altLang="en-US" dirty="0"/>
              <a:t>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From Customer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Order_count</a:t>
            </a:r>
            <a:r>
              <a:rPr lang="en-US" altLang="zh-CN" dirty="0"/>
              <a:t> &gt; 10;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‘Europe’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271292" y="2363233"/>
            <a:ext cx="1008112" cy="1065767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309548" y="2355557"/>
            <a:ext cx="1078564" cy="1065766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59848" y="3714943"/>
            <a:ext cx="21195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Count(</a:t>
            </a:r>
            <a:r>
              <a:rPr lang="zh-CN" altLang="en-US" dirty="0"/>
              <a:t>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From Customer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err="1"/>
              <a:t>Order_count</a:t>
            </a:r>
            <a:r>
              <a:rPr lang="en-US" altLang="zh-CN" dirty="0"/>
              <a:t> &gt; 10</a:t>
            </a:r>
            <a:endParaRPr lang="en-US" altLang="zh-CN" dirty="0"/>
          </a:p>
          <a:p>
            <a:r>
              <a:rPr lang="en-US" altLang="zh-CN" dirty="0"/>
              <a:t>And Area = ‘Asia’;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693490" y="3730699"/>
            <a:ext cx="24031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Count(</a:t>
            </a:r>
            <a:r>
              <a:rPr lang="zh-CN" altLang="en-US" dirty="0"/>
              <a:t>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From Customer</a:t>
            </a:r>
            <a:endParaRPr lang="en-US" altLang="zh-CN" dirty="0"/>
          </a:p>
          <a:p>
            <a:r>
              <a:rPr lang="en-US" altLang="zh-CN" dirty="0"/>
              <a:t>Where </a:t>
            </a:r>
            <a:br>
              <a:rPr lang="en-US" altLang="zh-CN" dirty="0"/>
            </a:br>
            <a:r>
              <a:rPr lang="en-US" altLang="zh-CN" dirty="0" err="1"/>
              <a:t>Order_count</a:t>
            </a:r>
            <a:r>
              <a:rPr lang="en-US" altLang="zh-CN" dirty="0"/>
              <a:t> &gt; 10</a:t>
            </a:r>
            <a:endParaRPr lang="en-US" altLang="zh-CN" dirty="0"/>
          </a:p>
          <a:p>
            <a:r>
              <a:rPr lang="en-US" altLang="zh-CN" dirty="0"/>
              <a:t>And Area = ‘Europe’;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查询分解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由应用层或中间件实现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将查询分解为各个库上的子查询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在各个库上执行子查询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将查询结果进行汇总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分解可行性或分解过程与数据划分方式高度相关！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175862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查询的分解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884636" y="1450038"/>
            <a:ext cx="36667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Pid</a:t>
            </a:r>
            <a:r>
              <a:rPr lang="en-US" altLang="zh-CN" dirty="0"/>
              <a:t>, sum(price*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From Order </a:t>
            </a:r>
            <a:endParaRPr lang="en-US" altLang="zh-CN" dirty="0"/>
          </a:p>
          <a:p>
            <a:r>
              <a:rPr lang="en-US" altLang="zh-CN" dirty="0"/>
              <a:t>Group by </a:t>
            </a:r>
            <a:r>
              <a:rPr lang="en-US" altLang="zh-CN" dirty="0" err="1"/>
              <a:t>Pid</a:t>
            </a:r>
            <a:br>
              <a:rPr lang="en-US" altLang="zh-CN" dirty="0"/>
            </a:br>
            <a:r>
              <a:rPr lang="en-US" altLang="zh-CN" dirty="0"/>
              <a:t>Having sum(price*</a:t>
            </a:r>
            <a:r>
              <a:rPr lang="en-US" altLang="zh-CN" dirty="0" err="1"/>
              <a:t>num</a:t>
            </a:r>
            <a:r>
              <a:rPr lang="en-US" altLang="zh-CN" dirty="0"/>
              <a:t>) &gt; 1000;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‘Europe’</a:t>
            </a:r>
            <a:endParaRPr lang="zh-CN" altLang="en-US" dirty="0"/>
          </a:p>
        </p:txBody>
      </p:sp>
      <p:sp>
        <p:nvSpPr>
          <p:cNvPr id="3" name="乘号 2"/>
          <p:cNvSpPr/>
          <p:nvPr/>
        </p:nvSpPr>
        <p:spPr>
          <a:xfrm>
            <a:off x="3381464" y="2544533"/>
            <a:ext cx="1956077" cy="1868707"/>
          </a:xfrm>
          <a:prstGeom prst="mathMultiply">
            <a:avLst>
              <a:gd name="adj1" fmla="val 6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48173" y="1388975"/>
            <a:ext cx="303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Select Cid From Order</a:t>
            </a:r>
            <a:endParaRPr lang="en-US" altLang="zh-CN" sz="1600" dirty="0"/>
          </a:p>
          <a:p>
            <a:r>
              <a:rPr lang="en-US" altLang="zh-CN" sz="1600" dirty="0"/>
              <a:t>Where 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 in </a:t>
            </a:r>
            <a:endParaRPr lang="en-US" altLang="zh-CN" sz="1600" dirty="0"/>
          </a:p>
          <a:p>
            <a:r>
              <a:rPr lang="en-US" altLang="zh-CN" sz="1600" dirty="0"/>
              <a:t>( Select 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, sum(price*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br>
              <a:rPr lang="en-US" altLang="zh-CN" sz="1600" dirty="0"/>
            </a:br>
            <a:r>
              <a:rPr lang="en-US" altLang="zh-CN" sz="1600" dirty="0"/>
              <a:t>  From Order </a:t>
            </a:r>
            <a:endParaRPr lang="en-US" altLang="zh-CN" sz="1600" dirty="0"/>
          </a:p>
          <a:p>
            <a:r>
              <a:rPr lang="en-US" altLang="zh-CN" sz="1600" dirty="0"/>
              <a:t>  Group by </a:t>
            </a:r>
            <a:r>
              <a:rPr lang="en-US" altLang="zh-CN" sz="1600" dirty="0" err="1"/>
              <a:t>Pid</a:t>
            </a:r>
            <a:br>
              <a:rPr lang="en-US" altLang="zh-CN" sz="1600" dirty="0"/>
            </a:br>
            <a:r>
              <a:rPr lang="en-US" altLang="zh-CN" sz="1600" dirty="0"/>
              <a:t>  Having sum(price*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 &gt; 1000 );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分布式数据库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vectorya.com/gallery/data/media/8/A_large_blank_world_map_with_oceans_marked_in_blue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56792"/>
            <a:ext cx="11096130" cy="4896544"/>
          </a:xfrm>
          <a:prstGeom prst="rect">
            <a:avLst/>
          </a:prstGeom>
          <a:noFill/>
        </p:spPr>
      </p:pic>
      <p:sp>
        <p:nvSpPr>
          <p:cNvPr id="5" name="圆柱形 4"/>
          <p:cNvSpPr/>
          <p:nvPr/>
        </p:nvSpPr>
        <p:spPr>
          <a:xfrm>
            <a:off x="1183060" y="5752824"/>
            <a:ext cx="7488832" cy="576064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数据备份（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Backup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将数据定期拷贝到另一个独立的设备上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设备：线下存储器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远程数据中心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云存储、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拷贝方式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量数据：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data dump, snapshot backup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增量数据：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redo log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数据发生错误，可以利用备份恢复数据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恢复到用户指定的时间点（如果可能的话）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分布式数据库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6714" y="2852738"/>
            <a:ext cx="8208912" cy="295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77971" y="3501008"/>
            <a:ext cx="1296104" cy="2088232"/>
            <a:chOff x="1377971" y="3501008"/>
            <a:chExt cx="1296104" cy="2088232"/>
          </a:xfrm>
        </p:grpSpPr>
        <p:sp>
          <p:nvSpPr>
            <p:cNvPr id="6" name="矩形 5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3708327" y="2876944"/>
            <a:ext cx="3235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 as a Single System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62075" y="3501008"/>
            <a:ext cx="1296104" cy="2088232"/>
            <a:chOff x="1377971" y="3501008"/>
            <a:chExt cx="1296104" cy="2088232"/>
          </a:xfrm>
        </p:grpSpPr>
        <p:sp>
          <p:nvSpPr>
            <p:cNvPr id="15" name="矩形 14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58638" y="3501008"/>
            <a:ext cx="1296104" cy="2088232"/>
            <a:chOff x="1377971" y="3501008"/>
            <a:chExt cx="1296104" cy="2088232"/>
          </a:xfrm>
        </p:grpSpPr>
        <p:sp>
          <p:nvSpPr>
            <p:cNvPr id="21" name="矩形 20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1129" y="3501008"/>
            <a:ext cx="1296104" cy="2088232"/>
            <a:chOff x="1377971" y="3501008"/>
            <a:chExt cx="1296104" cy="2088232"/>
          </a:xfrm>
        </p:grpSpPr>
        <p:sp>
          <p:nvSpPr>
            <p:cNvPr id="27" name="矩形 26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11052" y="1856553"/>
            <a:ext cx="82089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24416" y="3501008"/>
            <a:ext cx="1296104" cy="2088232"/>
            <a:chOff x="1377971" y="3501008"/>
            <a:chExt cx="1296104" cy="2088232"/>
          </a:xfrm>
        </p:grpSpPr>
        <p:sp>
          <p:nvSpPr>
            <p:cNvPr id="34" name="矩形 33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柱形 34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39" name="TextBox 15"/>
          <p:cNvSpPr txBox="1"/>
          <p:nvPr/>
        </p:nvSpPr>
        <p:spPr>
          <a:xfrm>
            <a:off x="4439547" y="2019680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架构设计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Group 3"/>
          <p:cNvGrpSpPr/>
          <p:nvPr/>
        </p:nvGrpSpPr>
        <p:grpSpPr bwMode="auto">
          <a:xfrm>
            <a:off x="679001" y="1942504"/>
            <a:ext cx="8902700" cy="3214688"/>
            <a:chOff x="100" y="1043"/>
            <a:chExt cx="5608" cy="2025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100" y="1540"/>
              <a:ext cx="5608" cy="152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66" y="1043"/>
              <a:ext cx="1616" cy="4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 Memory </a:t>
              </a:r>
              <a:endPara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 Everything</a:t>
              </a:r>
              <a:endPara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419" y="1056"/>
              <a:ext cx="1097" cy="2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 Disk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4131" y="1043"/>
              <a:ext cx="1381" cy="4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Shared Nothing</a:t>
              </a:r>
              <a:endPara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2186" y="1639"/>
              <a:ext cx="1552" cy="406"/>
            </a:xfrm>
            <a:custGeom>
              <a:avLst/>
              <a:gdLst/>
              <a:ahLst/>
              <a:cxnLst>
                <a:cxn ang="0">
                  <a:pos x="8" y="233"/>
                </a:cxn>
                <a:cxn ang="0">
                  <a:pos x="0" y="282"/>
                </a:cxn>
                <a:cxn ang="0">
                  <a:pos x="8" y="343"/>
                </a:cxn>
                <a:cxn ang="0">
                  <a:pos x="30" y="368"/>
                </a:cxn>
                <a:cxn ang="0">
                  <a:pos x="67" y="368"/>
                </a:cxn>
                <a:cxn ang="0">
                  <a:pos x="141" y="343"/>
                </a:cxn>
                <a:cxn ang="0">
                  <a:pos x="178" y="307"/>
                </a:cxn>
                <a:cxn ang="0">
                  <a:pos x="208" y="270"/>
                </a:cxn>
                <a:cxn ang="0">
                  <a:pos x="230" y="245"/>
                </a:cxn>
                <a:cxn ang="0">
                  <a:pos x="275" y="233"/>
                </a:cxn>
                <a:cxn ang="0">
                  <a:pos x="312" y="245"/>
                </a:cxn>
                <a:cxn ang="0">
                  <a:pos x="341" y="282"/>
                </a:cxn>
                <a:cxn ang="0">
                  <a:pos x="364" y="319"/>
                </a:cxn>
                <a:cxn ang="0">
                  <a:pos x="408" y="343"/>
                </a:cxn>
                <a:cxn ang="0">
                  <a:pos x="445" y="319"/>
                </a:cxn>
                <a:cxn ang="0">
                  <a:pos x="475" y="282"/>
                </a:cxn>
                <a:cxn ang="0">
                  <a:pos x="497" y="245"/>
                </a:cxn>
                <a:cxn ang="0">
                  <a:pos x="542" y="233"/>
                </a:cxn>
                <a:cxn ang="0">
                  <a:pos x="609" y="233"/>
                </a:cxn>
                <a:cxn ang="0">
                  <a:pos x="675" y="270"/>
                </a:cxn>
                <a:cxn ang="0">
                  <a:pos x="735" y="319"/>
                </a:cxn>
                <a:cxn ang="0">
                  <a:pos x="809" y="343"/>
                </a:cxn>
                <a:cxn ang="0">
                  <a:pos x="898" y="319"/>
                </a:cxn>
                <a:cxn ang="0">
                  <a:pos x="972" y="270"/>
                </a:cxn>
                <a:cxn ang="0">
                  <a:pos x="1046" y="233"/>
                </a:cxn>
                <a:cxn ang="0">
                  <a:pos x="1143" y="233"/>
                </a:cxn>
                <a:cxn ang="0">
                  <a:pos x="1180" y="245"/>
                </a:cxn>
                <a:cxn ang="0">
                  <a:pos x="1210" y="282"/>
                </a:cxn>
                <a:cxn ang="0">
                  <a:pos x="1232" y="307"/>
                </a:cxn>
                <a:cxn ang="0">
                  <a:pos x="1276" y="343"/>
                </a:cxn>
                <a:cxn ang="0">
                  <a:pos x="1351" y="368"/>
                </a:cxn>
                <a:cxn ang="0">
                  <a:pos x="1425" y="405"/>
                </a:cxn>
                <a:cxn ang="0">
                  <a:pos x="1492" y="405"/>
                </a:cxn>
                <a:cxn ang="0">
                  <a:pos x="1521" y="380"/>
                </a:cxn>
                <a:cxn ang="0">
                  <a:pos x="1544" y="343"/>
                </a:cxn>
                <a:cxn ang="0">
                  <a:pos x="1551" y="270"/>
                </a:cxn>
                <a:cxn ang="0">
                  <a:pos x="1536" y="221"/>
                </a:cxn>
                <a:cxn ang="0">
                  <a:pos x="1507" y="159"/>
                </a:cxn>
                <a:cxn ang="0">
                  <a:pos x="1477" y="122"/>
                </a:cxn>
                <a:cxn ang="0">
                  <a:pos x="1410" y="49"/>
                </a:cxn>
                <a:cxn ang="0">
                  <a:pos x="1351" y="24"/>
                </a:cxn>
                <a:cxn ang="0">
                  <a:pos x="1284" y="12"/>
                </a:cxn>
                <a:cxn ang="0">
                  <a:pos x="1210" y="12"/>
                </a:cxn>
                <a:cxn ang="0">
                  <a:pos x="1113" y="12"/>
                </a:cxn>
                <a:cxn ang="0">
                  <a:pos x="1039" y="61"/>
                </a:cxn>
                <a:cxn ang="0">
                  <a:pos x="965" y="98"/>
                </a:cxn>
                <a:cxn ang="0">
                  <a:pos x="876" y="122"/>
                </a:cxn>
                <a:cxn ang="0">
                  <a:pos x="802" y="98"/>
                </a:cxn>
                <a:cxn ang="0">
                  <a:pos x="742" y="73"/>
                </a:cxn>
                <a:cxn ang="0">
                  <a:pos x="675" y="37"/>
                </a:cxn>
                <a:cxn ang="0">
                  <a:pos x="609" y="12"/>
                </a:cxn>
                <a:cxn ang="0">
                  <a:pos x="534" y="0"/>
                </a:cxn>
                <a:cxn ang="0">
                  <a:pos x="475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8" y="0"/>
                </a:cxn>
                <a:cxn ang="0">
                  <a:pos x="141" y="12"/>
                </a:cxn>
                <a:cxn ang="0">
                  <a:pos x="59" y="37"/>
                </a:cxn>
                <a:cxn ang="0">
                  <a:pos x="30" y="61"/>
                </a:cxn>
                <a:cxn ang="0">
                  <a:pos x="8" y="122"/>
                </a:cxn>
                <a:cxn ang="0">
                  <a:pos x="0" y="172"/>
                </a:cxn>
                <a:cxn ang="0">
                  <a:pos x="8" y="233"/>
                </a:cxn>
              </a:cxnLst>
              <a:rect l="0" t="0" r="r" b="b"/>
              <a:pathLst>
                <a:path w="1552" h="406">
                  <a:moveTo>
                    <a:pt x="8" y="233"/>
                  </a:moveTo>
                  <a:lnTo>
                    <a:pt x="0" y="282"/>
                  </a:lnTo>
                  <a:lnTo>
                    <a:pt x="8" y="343"/>
                  </a:lnTo>
                  <a:lnTo>
                    <a:pt x="30" y="368"/>
                  </a:lnTo>
                  <a:lnTo>
                    <a:pt x="67" y="368"/>
                  </a:lnTo>
                  <a:lnTo>
                    <a:pt x="141" y="343"/>
                  </a:lnTo>
                  <a:lnTo>
                    <a:pt x="178" y="307"/>
                  </a:lnTo>
                  <a:lnTo>
                    <a:pt x="208" y="270"/>
                  </a:lnTo>
                  <a:lnTo>
                    <a:pt x="230" y="245"/>
                  </a:lnTo>
                  <a:lnTo>
                    <a:pt x="275" y="233"/>
                  </a:lnTo>
                  <a:lnTo>
                    <a:pt x="312" y="245"/>
                  </a:lnTo>
                  <a:lnTo>
                    <a:pt x="341" y="282"/>
                  </a:lnTo>
                  <a:lnTo>
                    <a:pt x="364" y="319"/>
                  </a:lnTo>
                  <a:lnTo>
                    <a:pt x="408" y="343"/>
                  </a:lnTo>
                  <a:lnTo>
                    <a:pt x="445" y="319"/>
                  </a:lnTo>
                  <a:lnTo>
                    <a:pt x="475" y="282"/>
                  </a:lnTo>
                  <a:lnTo>
                    <a:pt x="497" y="245"/>
                  </a:lnTo>
                  <a:lnTo>
                    <a:pt x="542" y="233"/>
                  </a:lnTo>
                  <a:lnTo>
                    <a:pt x="609" y="233"/>
                  </a:lnTo>
                  <a:lnTo>
                    <a:pt x="675" y="270"/>
                  </a:lnTo>
                  <a:lnTo>
                    <a:pt x="735" y="319"/>
                  </a:lnTo>
                  <a:lnTo>
                    <a:pt x="809" y="343"/>
                  </a:lnTo>
                  <a:lnTo>
                    <a:pt x="898" y="319"/>
                  </a:lnTo>
                  <a:lnTo>
                    <a:pt x="972" y="270"/>
                  </a:lnTo>
                  <a:lnTo>
                    <a:pt x="1046" y="233"/>
                  </a:lnTo>
                  <a:lnTo>
                    <a:pt x="1143" y="233"/>
                  </a:lnTo>
                  <a:lnTo>
                    <a:pt x="1180" y="245"/>
                  </a:lnTo>
                  <a:lnTo>
                    <a:pt x="1210" y="282"/>
                  </a:lnTo>
                  <a:lnTo>
                    <a:pt x="1232" y="307"/>
                  </a:lnTo>
                  <a:lnTo>
                    <a:pt x="1276" y="343"/>
                  </a:lnTo>
                  <a:lnTo>
                    <a:pt x="1351" y="368"/>
                  </a:lnTo>
                  <a:lnTo>
                    <a:pt x="1425" y="405"/>
                  </a:lnTo>
                  <a:lnTo>
                    <a:pt x="1492" y="405"/>
                  </a:lnTo>
                  <a:lnTo>
                    <a:pt x="1521" y="380"/>
                  </a:lnTo>
                  <a:lnTo>
                    <a:pt x="1544" y="343"/>
                  </a:lnTo>
                  <a:lnTo>
                    <a:pt x="1551" y="270"/>
                  </a:lnTo>
                  <a:lnTo>
                    <a:pt x="1536" y="221"/>
                  </a:lnTo>
                  <a:lnTo>
                    <a:pt x="1507" y="159"/>
                  </a:lnTo>
                  <a:lnTo>
                    <a:pt x="1477" y="122"/>
                  </a:lnTo>
                  <a:lnTo>
                    <a:pt x="1410" y="49"/>
                  </a:lnTo>
                  <a:lnTo>
                    <a:pt x="1351" y="24"/>
                  </a:lnTo>
                  <a:lnTo>
                    <a:pt x="1284" y="12"/>
                  </a:lnTo>
                  <a:lnTo>
                    <a:pt x="1210" y="12"/>
                  </a:lnTo>
                  <a:lnTo>
                    <a:pt x="1113" y="12"/>
                  </a:lnTo>
                  <a:lnTo>
                    <a:pt x="1039" y="61"/>
                  </a:lnTo>
                  <a:lnTo>
                    <a:pt x="965" y="98"/>
                  </a:lnTo>
                  <a:lnTo>
                    <a:pt x="876" y="122"/>
                  </a:lnTo>
                  <a:lnTo>
                    <a:pt x="802" y="98"/>
                  </a:lnTo>
                  <a:lnTo>
                    <a:pt x="742" y="73"/>
                  </a:lnTo>
                  <a:lnTo>
                    <a:pt x="675" y="37"/>
                  </a:lnTo>
                  <a:lnTo>
                    <a:pt x="609" y="12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8" y="0"/>
                  </a:lnTo>
                  <a:lnTo>
                    <a:pt x="141" y="12"/>
                  </a:lnTo>
                  <a:lnTo>
                    <a:pt x="59" y="37"/>
                  </a:lnTo>
                  <a:lnTo>
                    <a:pt x="30" y="61"/>
                  </a:lnTo>
                  <a:lnTo>
                    <a:pt x="8" y="122"/>
                  </a:lnTo>
                  <a:lnTo>
                    <a:pt x="0" y="172"/>
                  </a:lnTo>
                  <a:lnTo>
                    <a:pt x="8" y="233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168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205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2175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2164" y="2068"/>
              <a:ext cx="238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7" y="0"/>
                </a:cxn>
                <a:cxn ang="0">
                  <a:pos x="237" y="0"/>
                </a:cxn>
                <a:cxn ang="0">
                  <a:pos x="237" y="442"/>
                </a:cxn>
                <a:cxn ang="0">
                  <a:pos x="200" y="503"/>
                </a:cxn>
                <a:cxn ang="0">
                  <a:pos x="200" y="62"/>
                </a:cxn>
                <a:cxn ang="0">
                  <a:pos x="104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38" h="504">
                  <a:moveTo>
                    <a:pt x="0" y="62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442"/>
                  </a:lnTo>
                  <a:lnTo>
                    <a:pt x="200" y="503"/>
                  </a:lnTo>
                  <a:lnTo>
                    <a:pt x="200" y="62"/>
                  </a:lnTo>
                  <a:lnTo>
                    <a:pt x="104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 flipH="1">
              <a:off x="2379" y="2068"/>
              <a:ext cx="37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2168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53" name="Group 15"/>
            <p:cNvGrpSpPr/>
            <p:nvPr/>
          </p:nvGrpSpPr>
          <p:grpSpPr bwMode="auto">
            <a:xfrm>
              <a:off x="2167" y="2927"/>
              <a:ext cx="234" cy="52"/>
              <a:chOff x="2167" y="2927"/>
              <a:chExt cx="234" cy="52"/>
            </a:xfrm>
          </p:grpSpPr>
          <p:sp>
            <p:nvSpPr>
              <p:cNvPr id="281" name="Arc 16"/>
              <p:cNvSpPr/>
              <p:nvPr/>
            </p:nvSpPr>
            <p:spPr bwMode="auto">
              <a:xfrm>
                <a:off x="2275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2" name="Arc 17"/>
              <p:cNvSpPr/>
              <p:nvPr/>
            </p:nvSpPr>
            <p:spPr bwMode="auto">
              <a:xfrm>
                <a:off x="2275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3" name="Arc 18"/>
              <p:cNvSpPr/>
              <p:nvPr/>
            </p:nvSpPr>
            <p:spPr bwMode="auto">
              <a:xfrm>
                <a:off x="2167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4" name="Arc 19"/>
              <p:cNvSpPr/>
              <p:nvPr/>
            </p:nvSpPr>
            <p:spPr bwMode="auto">
              <a:xfrm>
                <a:off x="2167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2164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409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2502" y="2747"/>
              <a:ext cx="244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2546" y="2072"/>
              <a:ext cx="208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2509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Freeform 25"/>
            <p:cNvSpPr/>
            <p:nvPr/>
          </p:nvSpPr>
          <p:spPr bwMode="auto">
            <a:xfrm>
              <a:off x="2505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01" y="503"/>
                </a:cxn>
                <a:cxn ang="0">
                  <a:pos x="201" y="62"/>
                </a:cxn>
                <a:cxn ang="0">
                  <a:pos x="97" y="62"/>
                </a:cxn>
                <a:cxn ang="0">
                  <a:pos x="45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01" y="503"/>
                  </a:lnTo>
                  <a:lnTo>
                    <a:pt x="201" y="62"/>
                  </a:lnTo>
                  <a:lnTo>
                    <a:pt x="97" y="62"/>
                  </a:lnTo>
                  <a:lnTo>
                    <a:pt x="45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H="1">
              <a:off x="2721" y="2069"/>
              <a:ext cx="29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2502" y="2722"/>
              <a:ext cx="244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62" name="Group 28"/>
            <p:cNvGrpSpPr/>
            <p:nvPr/>
          </p:nvGrpSpPr>
          <p:grpSpPr bwMode="auto">
            <a:xfrm>
              <a:off x="2501" y="2927"/>
              <a:ext cx="243" cy="52"/>
              <a:chOff x="2501" y="2927"/>
              <a:chExt cx="243" cy="52"/>
            </a:xfrm>
          </p:grpSpPr>
          <p:sp>
            <p:nvSpPr>
              <p:cNvPr id="277" name="Arc 29"/>
              <p:cNvSpPr/>
              <p:nvPr/>
            </p:nvSpPr>
            <p:spPr bwMode="auto">
              <a:xfrm>
                <a:off x="2614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8" name="Arc 30"/>
              <p:cNvSpPr/>
              <p:nvPr/>
            </p:nvSpPr>
            <p:spPr bwMode="auto">
              <a:xfrm>
                <a:off x="2614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9" name="Arc 31"/>
              <p:cNvSpPr/>
              <p:nvPr/>
            </p:nvSpPr>
            <p:spPr bwMode="auto">
              <a:xfrm>
                <a:off x="2501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0" name="Arc 32"/>
              <p:cNvSpPr/>
              <p:nvPr/>
            </p:nvSpPr>
            <p:spPr bwMode="auto">
              <a:xfrm>
                <a:off x="2501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>
              <a:off x="2498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2743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2851" y="2747"/>
              <a:ext cx="236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2888" y="2072"/>
              <a:ext cx="199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7" name="Rectangle 37"/>
            <p:cNvSpPr>
              <a:spLocks noChangeArrowheads="1"/>
            </p:cNvSpPr>
            <p:nvPr/>
          </p:nvSpPr>
          <p:spPr bwMode="auto">
            <a:xfrm>
              <a:off x="2851" y="2146"/>
              <a:ext cx="207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2839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7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15" y="503"/>
                </a:cxn>
                <a:cxn ang="0">
                  <a:pos x="215" y="62"/>
                </a:cxn>
                <a:cxn ang="0">
                  <a:pos x="104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15" y="503"/>
                  </a:lnTo>
                  <a:lnTo>
                    <a:pt x="215" y="62"/>
                  </a:lnTo>
                  <a:lnTo>
                    <a:pt x="104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 flipH="1">
              <a:off x="3054" y="2069"/>
              <a:ext cx="37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2851" y="2722"/>
              <a:ext cx="236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71" name="Group 41"/>
            <p:cNvGrpSpPr/>
            <p:nvPr/>
          </p:nvGrpSpPr>
          <p:grpSpPr bwMode="auto">
            <a:xfrm>
              <a:off x="2850" y="2927"/>
              <a:ext cx="235" cy="52"/>
              <a:chOff x="2850" y="2927"/>
              <a:chExt cx="235" cy="52"/>
            </a:xfrm>
          </p:grpSpPr>
          <p:sp>
            <p:nvSpPr>
              <p:cNvPr id="273" name="Arc 42"/>
              <p:cNvSpPr/>
              <p:nvPr/>
            </p:nvSpPr>
            <p:spPr bwMode="auto">
              <a:xfrm>
                <a:off x="2958" y="2927"/>
                <a:ext cx="127" cy="37"/>
              </a:xfrm>
              <a:custGeom>
                <a:avLst/>
                <a:gdLst>
                  <a:gd name="G0" fmla="+- 722 0 0"/>
                  <a:gd name="G1" fmla="+- 0 0 0"/>
                  <a:gd name="G2" fmla="+- 21600 0 0"/>
                  <a:gd name="T0" fmla="*/ 22322 w 22322"/>
                  <a:gd name="T1" fmla="*/ 0 h 21600"/>
                  <a:gd name="T2" fmla="*/ 0 w 22322"/>
                  <a:gd name="T3" fmla="*/ 21588 h 21600"/>
                  <a:gd name="T4" fmla="*/ 722 w 2232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2" h="21600" fill="none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</a:path>
                  <a:path w="22322" h="21600" stroke="0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4" name="Arc 43"/>
              <p:cNvSpPr/>
              <p:nvPr/>
            </p:nvSpPr>
            <p:spPr bwMode="auto">
              <a:xfrm>
                <a:off x="2958" y="2927"/>
                <a:ext cx="127" cy="37"/>
              </a:xfrm>
              <a:custGeom>
                <a:avLst/>
                <a:gdLst>
                  <a:gd name="G0" fmla="+- 722 0 0"/>
                  <a:gd name="G1" fmla="+- 0 0 0"/>
                  <a:gd name="G2" fmla="+- 21600 0 0"/>
                  <a:gd name="T0" fmla="*/ 22322 w 22322"/>
                  <a:gd name="T1" fmla="*/ 0 h 21600"/>
                  <a:gd name="T2" fmla="*/ 0 w 22322"/>
                  <a:gd name="T3" fmla="*/ 21588 h 21600"/>
                  <a:gd name="T4" fmla="*/ 722 w 2232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2" h="21600" fill="none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</a:path>
                  <a:path w="22322" h="21600" stroke="0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  <a:lnTo>
                      <a:pt x="722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5" name="Arc 44"/>
              <p:cNvSpPr/>
              <p:nvPr/>
            </p:nvSpPr>
            <p:spPr bwMode="auto">
              <a:xfrm>
                <a:off x="2850" y="2933"/>
                <a:ext cx="119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1043 w 21600"/>
                  <a:gd name="T1" fmla="*/ 23096 h 23096"/>
                  <a:gd name="T2" fmla="*/ 52 w 21600"/>
                  <a:gd name="T3" fmla="*/ 0 h 23096"/>
                  <a:gd name="T4" fmla="*/ 21600 w 21600"/>
                  <a:gd name="T5" fmla="*/ 1503 h 2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6" fill="none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6" stroke="0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6" name="Arc 45"/>
              <p:cNvSpPr/>
              <p:nvPr/>
            </p:nvSpPr>
            <p:spPr bwMode="auto">
              <a:xfrm>
                <a:off x="2850" y="2933"/>
                <a:ext cx="119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1043 w 21600"/>
                  <a:gd name="T1" fmla="*/ 23096 h 23096"/>
                  <a:gd name="T2" fmla="*/ 52 w 21600"/>
                  <a:gd name="T3" fmla="*/ 0 h 23096"/>
                  <a:gd name="T4" fmla="*/ 21600 w 21600"/>
                  <a:gd name="T5" fmla="*/ 1503 h 2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6" fill="none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6" stroke="0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2847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>
              <a:off x="3084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3184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3229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3192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3180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08" y="503"/>
                </a:cxn>
                <a:cxn ang="0">
                  <a:pos x="208" y="62"/>
                </a:cxn>
                <a:cxn ang="0">
                  <a:pos x="112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08" y="503"/>
                  </a:lnTo>
                  <a:lnTo>
                    <a:pt x="208" y="62"/>
                  </a:lnTo>
                  <a:lnTo>
                    <a:pt x="112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Line 52"/>
            <p:cNvSpPr>
              <a:spLocks noChangeShapeType="1"/>
            </p:cNvSpPr>
            <p:nvPr/>
          </p:nvSpPr>
          <p:spPr bwMode="auto">
            <a:xfrm flipH="1">
              <a:off x="3396" y="2069"/>
              <a:ext cx="29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Oval 53"/>
            <p:cNvSpPr>
              <a:spLocks noChangeArrowheads="1"/>
            </p:cNvSpPr>
            <p:nvPr/>
          </p:nvSpPr>
          <p:spPr bwMode="auto">
            <a:xfrm>
              <a:off x="3184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80" name="Group 54"/>
            <p:cNvGrpSpPr/>
            <p:nvPr/>
          </p:nvGrpSpPr>
          <p:grpSpPr bwMode="auto">
            <a:xfrm>
              <a:off x="3183" y="2927"/>
              <a:ext cx="242" cy="52"/>
              <a:chOff x="3183" y="2927"/>
              <a:chExt cx="242" cy="52"/>
            </a:xfrm>
          </p:grpSpPr>
          <p:sp>
            <p:nvSpPr>
              <p:cNvPr id="269" name="Arc 55"/>
              <p:cNvSpPr/>
              <p:nvPr/>
            </p:nvSpPr>
            <p:spPr bwMode="auto">
              <a:xfrm>
                <a:off x="3299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0" name="Arc 56"/>
              <p:cNvSpPr/>
              <p:nvPr/>
            </p:nvSpPr>
            <p:spPr bwMode="auto">
              <a:xfrm>
                <a:off x="3299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1" name="Arc 57"/>
              <p:cNvSpPr/>
              <p:nvPr/>
            </p:nvSpPr>
            <p:spPr bwMode="auto">
              <a:xfrm>
                <a:off x="3183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2" name="Arc 58"/>
              <p:cNvSpPr/>
              <p:nvPr/>
            </p:nvSpPr>
            <p:spPr bwMode="auto">
              <a:xfrm>
                <a:off x="3183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3180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>
              <a:off x="3425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3526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3570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5" name="Rectangle 63"/>
            <p:cNvSpPr>
              <a:spLocks noChangeArrowheads="1"/>
            </p:cNvSpPr>
            <p:nvPr/>
          </p:nvSpPr>
          <p:spPr bwMode="auto">
            <a:xfrm>
              <a:off x="3533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3514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16" y="503"/>
                </a:cxn>
                <a:cxn ang="0">
                  <a:pos x="216" y="62"/>
                </a:cxn>
                <a:cxn ang="0">
                  <a:pos x="112" y="62"/>
                </a:cxn>
                <a:cxn ang="0">
                  <a:pos x="60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16" y="503"/>
                  </a:lnTo>
                  <a:lnTo>
                    <a:pt x="216" y="62"/>
                  </a:lnTo>
                  <a:lnTo>
                    <a:pt x="112" y="62"/>
                  </a:lnTo>
                  <a:lnTo>
                    <a:pt x="60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flipH="1">
              <a:off x="3745" y="2069"/>
              <a:ext cx="29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8" name="Oval 66"/>
            <p:cNvSpPr>
              <a:spLocks noChangeArrowheads="1"/>
            </p:cNvSpPr>
            <p:nvPr/>
          </p:nvSpPr>
          <p:spPr bwMode="auto">
            <a:xfrm>
              <a:off x="3526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89" name="Group 67"/>
            <p:cNvGrpSpPr/>
            <p:nvPr/>
          </p:nvGrpSpPr>
          <p:grpSpPr bwMode="auto">
            <a:xfrm>
              <a:off x="3525" y="2927"/>
              <a:ext cx="243" cy="52"/>
              <a:chOff x="3525" y="2927"/>
              <a:chExt cx="243" cy="52"/>
            </a:xfrm>
          </p:grpSpPr>
          <p:sp>
            <p:nvSpPr>
              <p:cNvPr id="265" name="Arc 68"/>
              <p:cNvSpPr/>
              <p:nvPr/>
            </p:nvSpPr>
            <p:spPr bwMode="auto">
              <a:xfrm>
                <a:off x="3638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6" name="Arc 69"/>
              <p:cNvSpPr/>
              <p:nvPr/>
            </p:nvSpPr>
            <p:spPr bwMode="auto">
              <a:xfrm>
                <a:off x="3638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7" name="Arc 70"/>
              <p:cNvSpPr/>
              <p:nvPr/>
            </p:nvSpPr>
            <p:spPr bwMode="auto">
              <a:xfrm>
                <a:off x="3525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8" name="Arc 71"/>
              <p:cNvSpPr/>
              <p:nvPr/>
            </p:nvSpPr>
            <p:spPr bwMode="auto">
              <a:xfrm>
                <a:off x="3525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>
              <a:off x="3522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1" name="Line 73"/>
            <p:cNvSpPr>
              <a:spLocks noChangeShapeType="1"/>
            </p:cNvSpPr>
            <p:nvPr/>
          </p:nvSpPr>
          <p:spPr bwMode="auto">
            <a:xfrm>
              <a:off x="3767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2" name="Line 74"/>
            <p:cNvSpPr>
              <a:spLocks noChangeShapeType="1"/>
            </p:cNvSpPr>
            <p:nvPr/>
          </p:nvSpPr>
          <p:spPr bwMode="auto">
            <a:xfrm>
              <a:off x="2268" y="2657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Line 75"/>
            <p:cNvSpPr>
              <a:spLocks noChangeShapeType="1"/>
            </p:cNvSpPr>
            <p:nvPr/>
          </p:nvSpPr>
          <p:spPr bwMode="auto">
            <a:xfrm>
              <a:off x="2275" y="2559"/>
              <a:ext cx="0" cy="18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Line 76"/>
            <p:cNvSpPr>
              <a:spLocks noChangeShapeType="1"/>
            </p:cNvSpPr>
            <p:nvPr/>
          </p:nvSpPr>
          <p:spPr bwMode="auto">
            <a:xfrm>
              <a:off x="2617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Line 77"/>
            <p:cNvSpPr>
              <a:spLocks noChangeShapeType="1"/>
            </p:cNvSpPr>
            <p:nvPr/>
          </p:nvSpPr>
          <p:spPr bwMode="auto">
            <a:xfrm>
              <a:off x="2958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Line 78"/>
            <p:cNvSpPr>
              <a:spLocks noChangeShapeType="1"/>
            </p:cNvSpPr>
            <p:nvPr/>
          </p:nvSpPr>
          <p:spPr bwMode="auto">
            <a:xfrm>
              <a:off x="3299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Line 79"/>
            <p:cNvSpPr>
              <a:spLocks noChangeShapeType="1"/>
            </p:cNvSpPr>
            <p:nvPr/>
          </p:nvSpPr>
          <p:spPr bwMode="auto">
            <a:xfrm>
              <a:off x="3641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Line 80"/>
            <p:cNvSpPr>
              <a:spLocks noChangeShapeType="1"/>
            </p:cNvSpPr>
            <p:nvPr/>
          </p:nvSpPr>
          <p:spPr bwMode="auto">
            <a:xfrm>
              <a:off x="2268" y="1995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Line 81"/>
            <p:cNvSpPr>
              <a:spLocks noChangeShapeType="1"/>
            </p:cNvSpPr>
            <p:nvPr/>
          </p:nvSpPr>
          <p:spPr bwMode="auto">
            <a:xfrm>
              <a:off x="2275" y="1896"/>
              <a:ext cx="0" cy="18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Line 82"/>
            <p:cNvSpPr>
              <a:spLocks noChangeShapeType="1"/>
            </p:cNvSpPr>
            <p:nvPr/>
          </p:nvSpPr>
          <p:spPr bwMode="auto">
            <a:xfrm>
              <a:off x="2617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1" name="Line 83"/>
            <p:cNvSpPr>
              <a:spLocks noChangeShapeType="1"/>
            </p:cNvSpPr>
            <p:nvPr/>
          </p:nvSpPr>
          <p:spPr bwMode="auto">
            <a:xfrm>
              <a:off x="2958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Line 84"/>
            <p:cNvSpPr>
              <a:spLocks noChangeShapeType="1"/>
            </p:cNvSpPr>
            <p:nvPr/>
          </p:nvSpPr>
          <p:spPr bwMode="auto">
            <a:xfrm>
              <a:off x="3299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>
              <a:off x="3641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2328" y="1699"/>
              <a:ext cx="877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CLIENTS</a:t>
              </a:r>
              <a:endPara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Freeform 87"/>
            <p:cNvSpPr/>
            <p:nvPr/>
          </p:nvSpPr>
          <p:spPr bwMode="auto">
            <a:xfrm>
              <a:off x="3963" y="1602"/>
              <a:ext cx="1552" cy="402"/>
            </a:xfrm>
            <a:custGeom>
              <a:avLst/>
              <a:gdLst/>
              <a:ahLst/>
              <a:cxnLst>
                <a:cxn ang="0">
                  <a:pos x="8" y="231"/>
                </a:cxn>
                <a:cxn ang="0">
                  <a:pos x="0" y="279"/>
                </a:cxn>
                <a:cxn ang="0">
                  <a:pos x="8" y="340"/>
                </a:cxn>
                <a:cxn ang="0">
                  <a:pos x="30" y="365"/>
                </a:cxn>
                <a:cxn ang="0">
                  <a:pos x="67" y="365"/>
                </a:cxn>
                <a:cxn ang="0">
                  <a:pos x="141" y="340"/>
                </a:cxn>
                <a:cxn ang="0">
                  <a:pos x="178" y="304"/>
                </a:cxn>
                <a:cxn ang="0">
                  <a:pos x="208" y="267"/>
                </a:cxn>
                <a:cxn ang="0">
                  <a:pos x="230" y="243"/>
                </a:cxn>
                <a:cxn ang="0">
                  <a:pos x="275" y="231"/>
                </a:cxn>
                <a:cxn ang="0">
                  <a:pos x="312" y="243"/>
                </a:cxn>
                <a:cxn ang="0">
                  <a:pos x="341" y="279"/>
                </a:cxn>
                <a:cxn ang="0">
                  <a:pos x="364" y="316"/>
                </a:cxn>
                <a:cxn ang="0">
                  <a:pos x="408" y="340"/>
                </a:cxn>
                <a:cxn ang="0">
                  <a:pos x="445" y="316"/>
                </a:cxn>
                <a:cxn ang="0">
                  <a:pos x="475" y="279"/>
                </a:cxn>
                <a:cxn ang="0">
                  <a:pos x="497" y="243"/>
                </a:cxn>
                <a:cxn ang="0">
                  <a:pos x="542" y="231"/>
                </a:cxn>
                <a:cxn ang="0">
                  <a:pos x="609" y="231"/>
                </a:cxn>
                <a:cxn ang="0">
                  <a:pos x="675" y="267"/>
                </a:cxn>
                <a:cxn ang="0">
                  <a:pos x="735" y="316"/>
                </a:cxn>
                <a:cxn ang="0">
                  <a:pos x="809" y="340"/>
                </a:cxn>
                <a:cxn ang="0">
                  <a:pos x="898" y="316"/>
                </a:cxn>
                <a:cxn ang="0">
                  <a:pos x="972" y="267"/>
                </a:cxn>
                <a:cxn ang="0">
                  <a:pos x="1046" y="231"/>
                </a:cxn>
                <a:cxn ang="0">
                  <a:pos x="1143" y="231"/>
                </a:cxn>
                <a:cxn ang="0">
                  <a:pos x="1180" y="243"/>
                </a:cxn>
                <a:cxn ang="0">
                  <a:pos x="1210" y="279"/>
                </a:cxn>
                <a:cxn ang="0">
                  <a:pos x="1232" y="304"/>
                </a:cxn>
                <a:cxn ang="0">
                  <a:pos x="1276" y="340"/>
                </a:cxn>
                <a:cxn ang="0">
                  <a:pos x="1351" y="365"/>
                </a:cxn>
                <a:cxn ang="0">
                  <a:pos x="1425" y="401"/>
                </a:cxn>
                <a:cxn ang="0">
                  <a:pos x="1492" y="401"/>
                </a:cxn>
                <a:cxn ang="0">
                  <a:pos x="1521" y="377"/>
                </a:cxn>
                <a:cxn ang="0">
                  <a:pos x="1544" y="340"/>
                </a:cxn>
                <a:cxn ang="0">
                  <a:pos x="1551" y="267"/>
                </a:cxn>
                <a:cxn ang="0">
                  <a:pos x="1536" y="219"/>
                </a:cxn>
                <a:cxn ang="0">
                  <a:pos x="1507" y="158"/>
                </a:cxn>
                <a:cxn ang="0">
                  <a:pos x="1477" y="121"/>
                </a:cxn>
                <a:cxn ang="0">
                  <a:pos x="1410" y="48"/>
                </a:cxn>
                <a:cxn ang="0">
                  <a:pos x="1351" y="24"/>
                </a:cxn>
                <a:cxn ang="0">
                  <a:pos x="1284" y="12"/>
                </a:cxn>
                <a:cxn ang="0">
                  <a:pos x="1210" y="12"/>
                </a:cxn>
                <a:cxn ang="0">
                  <a:pos x="1113" y="12"/>
                </a:cxn>
                <a:cxn ang="0">
                  <a:pos x="1039" y="60"/>
                </a:cxn>
                <a:cxn ang="0">
                  <a:pos x="965" y="97"/>
                </a:cxn>
                <a:cxn ang="0">
                  <a:pos x="876" y="121"/>
                </a:cxn>
                <a:cxn ang="0">
                  <a:pos x="802" y="97"/>
                </a:cxn>
                <a:cxn ang="0">
                  <a:pos x="742" y="73"/>
                </a:cxn>
                <a:cxn ang="0">
                  <a:pos x="675" y="36"/>
                </a:cxn>
                <a:cxn ang="0">
                  <a:pos x="609" y="12"/>
                </a:cxn>
                <a:cxn ang="0">
                  <a:pos x="534" y="0"/>
                </a:cxn>
                <a:cxn ang="0">
                  <a:pos x="475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8" y="0"/>
                </a:cxn>
                <a:cxn ang="0">
                  <a:pos x="141" y="12"/>
                </a:cxn>
                <a:cxn ang="0">
                  <a:pos x="59" y="36"/>
                </a:cxn>
                <a:cxn ang="0">
                  <a:pos x="30" y="60"/>
                </a:cxn>
                <a:cxn ang="0">
                  <a:pos x="8" y="121"/>
                </a:cxn>
                <a:cxn ang="0">
                  <a:pos x="0" y="170"/>
                </a:cxn>
                <a:cxn ang="0">
                  <a:pos x="8" y="231"/>
                </a:cxn>
              </a:cxnLst>
              <a:rect l="0" t="0" r="r" b="b"/>
              <a:pathLst>
                <a:path w="1552" h="402">
                  <a:moveTo>
                    <a:pt x="8" y="231"/>
                  </a:moveTo>
                  <a:lnTo>
                    <a:pt x="0" y="279"/>
                  </a:lnTo>
                  <a:lnTo>
                    <a:pt x="8" y="340"/>
                  </a:lnTo>
                  <a:lnTo>
                    <a:pt x="30" y="365"/>
                  </a:lnTo>
                  <a:lnTo>
                    <a:pt x="67" y="365"/>
                  </a:lnTo>
                  <a:lnTo>
                    <a:pt x="141" y="340"/>
                  </a:lnTo>
                  <a:lnTo>
                    <a:pt x="178" y="304"/>
                  </a:lnTo>
                  <a:lnTo>
                    <a:pt x="208" y="267"/>
                  </a:lnTo>
                  <a:lnTo>
                    <a:pt x="230" y="243"/>
                  </a:lnTo>
                  <a:lnTo>
                    <a:pt x="275" y="231"/>
                  </a:lnTo>
                  <a:lnTo>
                    <a:pt x="312" y="243"/>
                  </a:lnTo>
                  <a:lnTo>
                    <a:pt x="341" y="279"/>
                  </a:lnTo>
                  <a:lnTo>
                    <a:pt x="364" y="316"/>
                  </a:lnTo>
                  <a:lnTo>
                    <a:pt x="408" y="340"/>
                  </a:lnTo>
                  <a:lnTo>
                    <a:pt x="445" y="316"/>
                  </a:lnTo>
                  <a:lnTo>
                    <a:pt x="475" y="279"/>
                  </a:lnTo>
                  <a:lnTo>
                    <a:pt x="497" y="243"/>
                  </a:lnTo>
                  <a:lnTo>
                    <a:pt x="542" y="231"/>
                  </a:lnTo>
                  <a:lnTo>
                    <a:pt x="609" y="231"/>
                  </a:lnTo>
                  <a:lnTo>
                    <a:pt x="675" y="267"/>
                  </a:lnTo>
                  <a:lnTo>
                    <a:pt x="735" y="316"/>
                  </a:lnTo>
                  <a:lnTo>
                    <a:pt x="809" y="340"/>
                  </a:lnTo>
                  <a:lnTo>
                    <a:pt x="898" y="316"/>
                  </a:lnTo>
                  <a:lnTo>
                    <a:pt x="972" y="267"/>
                  </a:lnTo>
                  <a:lnTo>
                    <a:pt x="1046" y="231"/>
                  </a:lnTo>
                  <a:lnTo>
                    <a:pt x="1143" y="231"/>
                  </a:lnTo>
                  <a:lnTo>
                    <a:pt x="1180" y="243"/>
                  </a:lnTo>
                  <a:lnTo>
                    <a:pt x="1210" y="279"/>
                  </a:lnTo>
                  <a:lnTo>
                    <a:pt x="1232" y="304"/>
                  </a:lnTo>
                  <a:lnTo>
                    <a:pt x="1276" y="340"/>
                  </a:lnTo>
                  <a:lnTo>
                    <a:pt x="1351" y="365"/>
                  </a:lnTo>
                  <a:lnTo>
                    <a:pt x="1425" y="401"/>
                  </a:lnTo>
                  <a:lnTo>
                    <a:pt x="1492" y="401"/>
                  </a:lnTo>
                  <a:lnTo>
                    <a:pt x="1521" y="377"/>
                  </a:lnTo>
                  <a:lnTo>
                    <a:pt x="1544" y="340"/>
                  </a:lnTo>
                  <a:lnTo>
                    <a:pt x="1551" y="267"/>
                  </a:lnTo>
                  <a:lnTo>
                    <a:pt x="1536" y="219"/>
                  </a:lnTo>
                  <a:lnTo>
                    <a:pt x="1507" y="158"/>
                  </a:lnTo>
                  <a:lnTo>
                    <a:pt x="1477" y="121"/>
                  </a:lnTo>
                  <a:lnTo>
                    <a:pt x="1410" y="48"/>
                  </a:lnTo>
                  <a:lnTo>
                    <a:pt x="1351" y="24"/>
                  </a:lnTo>
                  <a:lnTo>
                    <a:pt x="1284" y="12"/>
                  </a:lnTo>
                  <a:lnTo>
                    <a:pt x="1210" y="12"/>
                  </a:lnTo>
                  <a:lnTo>
                    <a:pt x="1113" y="12"/>
                  </a:lnTo>
                  <a:lnTo>
                    <a:pt x="1039" y="60"/>
                  </a:lnTo>
                  <a:lnTo>
                    <a:pt x="965" y="97"/>
                  </a:lnTo>
                  <a:lnTo>
                    <a:pt x="876" y="121"/>
                  </a:lnTo>
                  <a:lnTo>
                    <a:pt x="802" y="97"/>
                  </a:lnTo>
                  <a:lnTo>
                    <a:pt x="742" y="73"/>
                  </a:lnTo>
                  <a:lnTo>
                    <a:pt x="675" y="36"/>
                  </a:lnTo>
                  <a:lnTo>
                    <a:pt x="609" y="12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8" y="0"/>
                  </a:lnTo>
                  <a:lnTo>
                    <a:pt x="141" y="12"/>
                  </a:lnTo>
                  <a:lnTo>
                    <a:pt x="59" y="36"/>
                  </a:lnTo>
                  <a:lnTo>
                    <a:pt x="30" y="60"/>
                  </a:lnTo>
                  <a:lnTo>
                    <a:pt x="8" y="121"/>
                  </a:lnTo>
                  <a:lnTo>
                    <a:pt x="0" y="170"/>
                  </a:lnTo>
                  <a:lnTo>
                    <a:pt x="8" y="231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3945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7" name="Rectangle 89"/>
            <p:cNvSpPr>
              <a:spLocks noChangeArrowheads="1"/>
            </p:cNvSpPr>
            <p:nvPr/>
          </p:nvSpPr>
          <p:spPr bwMode="auto">
            <a:xfrm>
              <a:off x="3982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3952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9" name="Freeform 91"/>
            <p:cNvSpPr/>
            <p:nvPr/>
          </p:nvSpPr>
          <p:spPr bwMode="auto">
            <a:xfrm>
              <a:off x="3941" y="2027"/>
              <a:ext cx="238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7" y="0"/>
                </a:cxn>
                <a:cxn ang="0">
                  <a:pos x="237" y="0"/>
                </a:cxn>
                <a:cxn ang="0">
                  <a:pos x="237" y="439"/>
                </a:cxn>
                <a:cxn ang="0">
                  <a:pos x="200" y="499"/>
                </a:cxn>
                <a:cxn ang="0">
                  <a:pos x="200" y="61"/>
                </a:cxn>
                <a:cxn ang="0">
                  <a:pos x="104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38" h="500">
                  <a:moveTo>
                    <a:pt x="0" y="61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439"/>
                  </a:lnTo>
                  <a:lnTo>
                    <a:pt x="200" y="499"/>
                  </a:lnTo>
                  <a:lnTo>
                    <a:pt x="200" y="61"/>
                  </a:lnTo>
                  <a:lnTo>
                    <a:pt x="104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4156" y="2027"/>
              <a:ext cx="37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Oval 93"/>
            <p:cNvSpPr>
              <a:spLocks noChangeArrowheads="1"/>
            </p:cNvSpPr>
            <p:nvPr/>
          </p:nvSpPr>
          <p:spPr bwMode="auto">
            <a:xfrm>
              <a:off x="3945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12" name="Group 94"/>
            <p:cNvGrpSpPr/>
            <p:nvPr/>
          </p:nvGrpSpPr>
          <p:grpSpPr bwMode="auto">
            <a:xfrm>
              <a:off x="3944" y="2879"/>
              <a:ext cx="234" cy="52"/>
              <a:chOff x="3944" y="2879"/>
              <a:chExt cx="234" cy="52"/>
            </a:xfrm>
          </p:grpSpPr>
          <p:sp>
            <p:nvSpPr>
              <p:cNvPr id="261" name="Arc 95"/>
              <p:cNvSpPr/>
              <p:nvPr/>
            </p:nvSpPr>
            <p:spPr bwMode="auto">
              <a:xfrm>
                <a:off x="4052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2" name="Arc 96"/>
              <p:cNvSpPr/>
              <p:nvPr/>
            </p:nvSpPr>
            <p:spPr bwMode="auto">
              <a:xfrm>
                <a:off x="4052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3" name="Arc 97"/>
              <p:cNvSpPr/>
              <p:nvPr/>
            </p:nvSpPr>
            <p:spPr bwMode="auto">
              <a:xfrm>
                <a:off x="3944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4" name="Arc 98"/>
              <p:cNvSpPr/>
              <p:nvPr/>
            </p:nvSpPr>
            <p:spPr bwMode="auto">
              <a:xfrm>
                <a:off x="3944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3941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4" name="Line 100"/>
            <p:cNvSpPr>
              <a:spLocks noChangeShapeType="1"/>
            </p:cNvSpPr>
            <p:nvPr/>
          </p:nvSpPr>
          <p:spPr bwMode="auto">
            <a:xfrm>
              <a:off x="4186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5" name="Rectangle 101"/>
            <p:cNvSpPr>
              <a:spLocks noChangeArrowheads="1"/>
            </p:cNvSpPr>
            <p:nvPr/>
          </p:nvSpPr>
          <p:spPr bwMode="auto">
            <a:xfrm>
              <a:off x="4279" y="2701"/>
              <a:ext cx="244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6" name="Rectangle 102"/>
            <p:cNvSpPr>
              <a:spLocks noChangeArrowheads="1"/>
            </p:cNvSpPr>
            <p:nvPr/>
          </p:nvSpPr>
          <p:spPr bwMode="auto">
            <a:xfrm>
              <a:off x="4323" y="2031"/>
              <a:ext cx="208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7" name="Rectangle 103"/>
            <p:cNvSpPr>
              <a:spLocks noChangeArrowheads="1"/>
            </p:cNvSpPr>
            <p:nvPr/>
          </p:nvSpPr>
          <p:spPr bwMode="auto">
            <a:xfrm>
              <a:off x="4286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8" name="Freeform 104"/>
            <p:cNvSpPr/>
            <p:nvPr/>
          </p:nvSpPr>
          <p:spPr bwMode="auto">
            <a:xfrm>
              <a:off x="4282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01" y="499"/>
                </a:cxn>
                <a:cxn ang="0">
                  <a:pos x="201" y="61"/>
                </a:cxn>
                <a:cxn ang="0">
                  <a:pos x="97" y="61"/>
                </a:cxn>
                <a:cxn ang="0">
                  <a:pos x="45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01" y="499"/>
                  </a:lnTo>
                  <a:lnTo>
                    <a:pt x="201" y="61"/>
                  </a:lnTo>
                  <a:lnTo>
                    <a:pt x="97" y="61"/>
                  </a:lnTo>
                  <a:lnTo>
                    <a:pt x="45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9" name="Line 105"/>
            <p:cNvSpPr>
              <a:spLocks noChangeShapeType="1"/>
            </p:cNvSpPr>
            <p:nvPr/>
          </p:nvSpPr>
          <p:spPr bwMode="auto">
            <a:xfrm flipH="1">
              <a:off x="4497" y="2027"/>
              <a:ext cx="3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0" name="Oval 106"/>
            <p:cNvSpPr>
              <a:spLocks noChangeArrowheads="1"/>
            </p:cNvSpPr>
            <p:nvPr/>
          </p:nvSpPr>
          <p:spPr bwMode="auto">
            <a:xfrm>
              <a:off x="4279" y="2676"/>
              <a:ext cx="244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21" name="Group 107"/>
            <p:cNvGrpSpPr/>
            <p:nvPr/>
          </p:nvGrpSpPr>
          <p:grpSpPr bwMode="auto">
            <a:xfrm>
              <a:off x="4278" y="2879"/>
              <a:ext cx="243" cy="52"/>
              <a:chOff x="4278" y="2879"/>
              <a:chExt cx="243" cy="52"/>
            </a:xfrm>
          </p:grpSpPr>
          <p:sp>
            <p:nvSpPr>
              <p:cNvPr id="257" name="Arc 108"/>
              <p:cNvSpPr/>
              <p:nvPr/>
            </p:nvSpPr>
            <p:spPr bwMode="auto">
              <a:xfrm>
                <a:off x="4391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8" name="Arc 109"/>
              <p:cNvSpPr/>
              <p:nvPr/>
            </p:nvSpPr>
            <p:spPr bwMode="auto">
              <a:xfrm>
                <a:off x="4391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9" name="Arc 110"/>
              <p:cNvSpPr/>
              <p:nvPr/>
            </p:nvSpPr>
            <p:spPr bwMode="auto">
              <a:xfrm>
                <a:off x="4278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0" name="Arc 111"/>
              <p:cNvSpPr/>
              <p:nvPr/>
            </p:nvSpPr>
            <p:spPr bwMode="auto">
              <a:xfrm>
                <a:off x="4278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4275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4520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4" name="Rectangle 114"/>
            <p:cNvSpPr>
              <a:spLocks noChangeArrowheads="1"/>
            </p:cNvSpPr>
            <p:nvPr/>
          </p:nvSpPr>
          <p:spPr bwMode="auto">
            <a:xfrm>
              <a:off x="4628" y="2701"/>
              <a:ext cx="236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5" name="Rectangle 115"/>
            <p:cNvSpPr>
              <a:spLocks noChangeArrowheads="1"/>
            </p:cNvSpPr>
            <p:nvPr/>
          </p:nvSpPr>
          <p:spPr bwMode="auto">
            <a:xfrm>
              <a:off x="4665" y="2031"/>
              <a:ext cx="199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6" name="Rectangle 116"/>
            <p:cNvSpPr>
              <a:spLocks noChangeArrowheads="1"/>
            </p:cNvSpPr>
            <p:nvPr/>
          </p:nvSpPr>
          <p:spPr bwMode="auto">
            <a:xfrm>
              <a:off x="4628" y="2104"/>
              <a:ext cx="207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7" name="Freeform 117"/>
            <p:cNvSpPr/>
            <p:nvPr/>
          </p:nvSpPr>
          <p:spPr bwMode="auto">
            <a:xfrm>
              <a:off x="4616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7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15" y="499"/>
                </a:cxn>
                <a:cxn ang="0">
                  <a:pos x="215" y="61"/>
                </a:cxn>
                <a:cxn ang="0">
                  <a:pos x="104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15" y="499"/>
                  </a:lnTo>
                  <a:lnTo>
                    <a:pt x="215" y="61"/>
                  </a:lnTo>
                  <a:lnTo>
                    <a:pt x="104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 flipH="1">
              <a:off x="4831" y="2028"/>
              <a:ext cx="37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9" name="Oval 119"/>
            <p:cNvSpPr>
              <a:spLocks noChangeArrowheads="1"/>
            </p:cNvSpPr>
            <p:nvPr/>
          </p:nvSpPr>
          <p:spPr bwMode="auto">
            <a:xfrm>
              <a:off x="4628" y="2676"/>
              <a:ext cx="236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30" name="Group 120"/>
            <p:cNvGrpSpPr/>
            <p:nvPr/>
          </p:nvGrpSpPr>
          <p:grpSpPr bwMode="auto">
            <a:xfrm>
              <a:off x="4627" y="2879"/>
              <a:ext cx="235" cy="52"/>
              <a:chOff x="4627" y="2879"/>
              <a:chExt cx="235" cy="52"/>
            </a:xfrm>
          </p:grpSpPr>
          <p:sp>
            <p:nvSpPr>
              <p:cNvPr id="253" name="Arc 121"/>
              <p:cNvSpPr/>
              <p:nvPr/>
            </p:nvSpPr>
            <p:spPr bwMode="auto">
              <a:xfrm>
                <a:off x="4736" y="2879"/>
                <a:ext cx="126" cy="38"/>
              </a:xfrm>
              <a:custGeom>
                <a:avLst/>
                <a:gdLst>
                  <a:gd name="G0" fmla="+- 541 0 0"/>
                  <a:gd name="G1" fmla="+- 588 0 0"/>
                  <a:gd name="G2" fmla="+- 21600 0 0"/>
                  <a:gd name="T0" fmla="*/ 22133 w 22141"/>
                  <a:gd name="T1" fmla="*/ 0 h 22188"/>
                  <a:gd name="T2" fmla="*/ 0 w 22141"/>
                  <a:gd name="T3" fmla="*/ 22181 h 22188"/>
                  <a:gd name="T4" fmla="*/ 541 w 22141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41" h="22188" fill="none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</a:path>
                  <a:path w="22141" h="22188" stroke="0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  <a:lnTo>
                      <a:pt x="541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4" name="Arc 122"/>
              <p:cNvSpPr/>
              <p:nvPr/>
            </p:nvSpPr>
            <p:spPr bwMode="auto">
              <a:xfrm>
                <a:off x="4736" y="2879"/>
                <a:ext cx="126" cy="38"/>
              </a:xfrm>
              <a:custGeom>
                <a:avLst/>
                <a:gdLst>
                  <a:gd name="G0" fmla="+- 541 0 0"/>
                  <a:gd name="G1" fmla="+- 588 0 0"/>
                  <a:gd name="G2" fmla="+- 21600 0 0"/>
                  <a:gd name="T0" fmla="*/ 22133 w 22141"/>
                  <a:gd name="T1" fmla="*/ 0 h 22188"/>
                  <a:gd name="T2" fmla="*/ 0 w 22141"/>
                  <a:gd name="T3" fmla="*/ 22181 h 22188"/>
                  <a:gd name="T4" fmla="*/ 541 w 22141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41" h="22188" fill="none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</a:path>
                  <a:path w="22141" h="22188" stroke="0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  <a:lnTo>
                      <a:pt x="541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5" name="Arc 123"/>
              <p:cNvSpPr/>
              <p:nvPr/>
            </p:nvSpPr>
            <p:spPr bwMode="auto">
              <a:xfrm>
                <a:off x="4627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6" name="Arc 124"/>
              <p:cNvSpPr/>
              <p:nvPr/>
            </p:nvSpPr>
            <p:spPr bwMode="auto">
              <a:xfrm>
                <a:off x="4627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1" name="Line 125"/>
            <p:cNvSpPr>
              <a:spLocks noChangeShapeType="1"/>
            </p:cNvSpPr>
            <p:nvPr/>
          </p:nvSpPr>
          <p:spPr bwMode="auto">
            <a:xfrm>
              <a:off x="4624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2" name="Line 126"/>
            <p:cNvSpPr>
              <a:spLocks noChangeShapeType="1"/>
            </p:cNvSpPr>
            <p:nvPr/>
          </p:nvSpPr>
          <p:spPr bwMode="auto">
            <a:xfrm>
              <a:off x="4861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4961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4" name="Rectangle 128"/>
            <p:cNvSpPr>
              <a:spLocks noChangeArrowheads="1"/>
            </p:cNvSpPr>
            <p:nvPr/>
          </p:nvSpPr>
          <p:spPr bwMode="auto">
            <a:xfrm>
              <a:off x="5006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5" name="Rectangle 129"/>
            <p:cNvSpPr>
              <a:spLocks noChangeArrowheads="1"/>
            </p:cNvSpPr>
            <p:nvPr/>
          </p:nvSpPr>
          <p:spPr bwMode="auto">
            <a:xfrm>
              <a:off x="4969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6" name="Freeform 130"/>
            <p:cNvSpPr/>
            <p:nvPr/>
          </p:nvSpPr>
          <p:spPr bwMode="auto">
            <a:xfrm>
              <a:off x="4957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08" y="499"/>
                </a:cxn>
                <a:cxn ang="0">
                  <a:pos x="208" y="61"/>
                </a:cxn>
                <a:cxn ang="0">
                  <a:pos x="112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08" y="499"/>
                  </a:lnTo>
                  <a:lnTo>
                    <a:pt x="208" y="61"/>
                  </a:lnTo>
                  <a:lnTo>
                    <a:pt x="112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 flipH="1">
              <a:off x="5173" y="2027"/>
              <a:ext cx="29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8" name="Oval 132"/>
            <p:cNvSpPr>
              <a:spLocks noChangeArrowheads="1"/>
            </p:cNvSpPr>
            <p:nvPr/>
          </p:nvSpPr>
          <p:spPr bwMode="auto">
            <a:xfrm>
              <a:off x="4961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39" name="Group 133"/>
            <p:cNvGrpSpPr/>
            <p:nvPr/>
          </p:nvGrpSpPr>
          <p:grpSpPr bwMode="auto">
            <a:xfrm>
              <a:off x="4960" y="2879"/>
              <a:ext cx="242" cy="52"/>
              <a:chOff x="4960" y="2879"/>
              <a:chExt cx="242" cy="52"/>
            </a:xfrm>
          </p:grpSpPr>
          <p:sp>
            <p:nvSpPr>
              <p:cNvPr id="249" name="Arc 134"/>
              <p:cNvSpPr/>
              <p:nvPr/>
            </p:nvSpPr>
            <p:spPr bwMode="auto">
              <a:xfrm>
                <a:off x="5076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0" name="Arc 135"/>
              <p:cNvSpPr/>
              <p:nvPr/>
            </p:nvSpPr>
            <p:spPr bwMode="auto">
              <a:xfrm>
                <a:off x="5076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1" name="Arc 136"/>
              <p:cNvSpPr/>
              <p:nvPr/>
            </p:nvSpPr>
            <p:spPr bwMode="auto">
              <a:xfrm>
                <a:off x="4960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2" name="Arc 137"/>
              <p:cNvSpPr/>
              <p:nvPr/>
            </p:nvSpPr>
            <p:spPr bwMode="auto">
              <a:xfrm>
                <a:off x="4960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0" name="Line 138"/>
            <p:cNvSpPr>
              <a:spLocks noChangeShapeType="1"/>
            </p:cNvSpPr>
            <p:nvPr/>
          </p:nvSpPr>
          <p:spPr bwMode="auto">
            <a:xfrm>
              <a:off x="4957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>
              <a:off x="5202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5303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347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5310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5" name="Freeform 143"/>
            <p:cNvSpPr/>
            <p:nvPr/>
          </p:nvSpPr>
          <p:spPr bwMode="auto">
            <a:xfrm>
              <a:off x="5291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16" y="499"/>
                </a:cxn>
                <a:cxn ang="0">
                  <a:pos x="216" y="61"/>
                </a:cxn>
                <a:cxn ang="0">
                  <a:pos x="112" y="61"/>
                </a:cxn>
                <a:cxn ang="0">
                  <a:pos x="60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16" y="499"/>
                  </a:lnTo>
                  <a:lnTo>
                    <a:pt x="216" y="61"/>
                  </a:lnTo>
                  <a:lnTo>
                    <a:pt x="112" y="61"/>
                  </a:lnTo>
                  <a:lnTo>
                    <a:pt x="60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 flipH="1">
              <a:off x="5521" y="2027"/>
              <a:ext cx="3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auto">
            <a:xfrm>
              <a:off x="5303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48" name="Group 146"/>
            <p:cNvGrpSpPr/>
            <p:nvPr/>
          </p:nvGrpSpPr>
          <p:grpSpPr bwMode="auto">
            <a:xfrm>
              <a:off x="5302" y="2879"/>
              <a:ext cx="243" cy="52"/>
              <a:chOff x="5302" y="2879"/>
              <a:chExt cx="243" cy="52"/>
            </a:xfrm>
          </p:grpSpPr>
          <p:sp>
            <p:nvSpPr>
              <p:cNvPr id="245" name="Arc 147"/>
              <p:cNvSpPr/>
              <p:nvPr/>
            </p:nvSpPr>
            <p:spPr bwMode="auto">
              <a:xfrm>
                <a:off x="5415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" name="Arc 148"/>
              <p:cNvSpPr/>
              <p:nvPr/>
            </p:nvSpPr>
            <p:spPr bwMode="auto">
              <a:xfrm>
                <a:off x="5415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7" name="Arc 149"/>
              <p:cNvSpPr/>
              <p:nvPr/>
            </p:nvSpPr>
            <p:spPr bwMode="auto">
              <a:xfrm>
                <a:off x="5302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8" name="Arc 150"/>
              <p:cNvSpPr/>
              <p:nvPr/>
            </p:nvSpPr>
            <p:spPr bwMode="auto">
              <a:xfrm>
                <a:off x="5302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9" name="Line 151"/>
            <p:cNvSpPr>
              <a:spLocks noChangeShapeType="1"/>
            </p:cNvSpPr>
            <p:nvPr/>
          </p:nvSpPr>
          <p:spPr bwMode="auto">
            <a:xfrm>
              <a:off x="5299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0" name="Line 152"/>
            <p:cNvSpPr>
              <a:spLocks noChangeShapeType="1"/>
            </p:cNvSpPr>
            <p:nvPr/>
          </p:nvSpPr>
          <p:spPr bwMode="auto">
            <a:xfrm>
              <a:off x="5544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1" name="Line 153"/>
            <p:cNvSpPr>
              <a:spLocks noChangeShapeType="1"/>
            </p:cNvSpPr>
            <p:nvPr/>
          </p:nvSpPr>
          <p:spPr bwMode="auto">
            <a:xfrm>
              <a:off x="4052" y="2514"/>
              <a:ext cx="0" cy="18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4394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3" name="Line 155"/>
            <p:cNvSpPr>
              <a:spLocks noChangeShapeType="1"/>
            </p:cNvSpPr>
            <p:nvPr/>
          </p:nvSpPr>
          <p:spPr bwMode="auto">
            <a:xfrm>
              <a:off x="4735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>
              <a:off x="5076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5" name="Line 157"/>
            <p:cNvSpPr>
              <a:spLocks noChangeShapeType="1"/>
            </p:cNvSpPr>
            <p:nvPr/>
          </p:nvSpPr>
          <p:spPr bwMode="auto">
            <a:xfrm>
              <a:off x="5418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4045" y="1954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>
              <a:off x="4052" y="1857"/>
              <a:ext cx="0" cy="18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4394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4735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0" name="Line 162"/>
            <p:cNvSpPr>
              <a:spLocks noChangeShapeType="1"/>
            </p:cNvSpPr>
            <p:nvPr/>
          </p:nvSpPr>
          <p:spPr bwMode="auto">
            <a:xfrm>
              <a:off x="5076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1" name="Line 163"/>
            <p:cNvSpPr>
              <a:spLocks noChangeShapeType="1"/>
            </p:cNvSpPr>
            <p:nvPr/>
          </p:nvSpPr>
          <p:spPr bwMode="auto">
            <a:xfrm>
              <a:off x="5418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4105" y="1667"/>
              <a:ext cx="843" cy="2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CLIENTS</a:t>
              </a:r>
              <a:endPara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223" y="2322"/>
              <a:ext cx="1558" cy="195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4" name="Freeform 166"/>
            <p:cNvSpPr/>
            <p:nvPr/>
          </p:nvSpPr>
          <p:spPr bwMode="auto">
            <a:xfrm>
              <a:off x="219" y="2222"/>
              <a:ext cx="1596" cy="27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59" y="0"/>
                </a:cxn>
                <a:cxn ang="0">
                  <a:pos x="1595" y="0"/>
                </a:cxn>
                <a:cxn ang="0">
                  <a:pos x="1595" y="204"/>
                </a:cxn>
                <a:cxn ang="0">
                  <a:pos x="1558" y="275"/>
                </a:cxn>
                <a:cxn ang="0">
                  <a:pos x="1558" y="84"/>
                </a:cxn>
                <a:cxn ang="0">
                  <a:pos x="735" y="96"/>
                </a:cxn>
                <a:cxn ang="0">
                  <a:pos x="363" y="96"/>
                </a:cxn>
                <a:cxn ang="0">
                  <a:pos x="0" y="96"/>
                </a:cxn>
              </a:cxnLst>
              <a:rect l="0" t="0" r="r" b="b"/>
              <a:pathLst>
                <a:path w="1596" h="276">
                  <a:moveTo>
                    <a:pt x="0" y="96"/>
                  </a:moveTo>
                  <a:lnTo>
                    <a:pt x="59" y="0"/>
                  </a:lnTo>
                  <a:lnTo>
                    <a:pt x="1595" y="0"/>
                  </a:lnTo>
                  <a:lnTo>
                    <a:pt x="1595" y="204"/>
                  </a:lnTo>
                  <a:lnTo>
                    <a:pt x="1558" y="275"/>
                  </a:lnTo>
                  <a:lnTo>
                    <a:pt x="1558" y="84"/>
                  </a:lnTo>
                  <a:lnTo>
                    <a:pt x="735" y="96"/>
                  </a:lnTo>
                  <a:lnTo>
                    <a:pt x="363" y="96"/>
                  </a:lnTo>
                  <a:lnTo>
                    <a:pt x="0" y="96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grpSp>
          <p:nvGrpSpPr>
            <p:cNvPr id="165" name="Group 167"/>
            <p:cNvGrpSpPr/>
            <p:nvPr/>
          </p:nvGrpSpPr>
          <p:grpSpPr bwMode="auto">
            <a:xfrm>
              <a:off x="1569" y="2031"/>
              <a:ext cx="246" cy="283"/>
              <a:chOff x="1569" y="2031"/>
              <a:chExt cx="246" cy="283"/>
            </a:xfrm>
          </p:grpSpPr>
          <p:sp>
            <p:nvSpPr>
              <p:cNvPr id="242" name="Rectangle 168"/>
              <p:cNvSpPr>
                <a:spLocks noChangeArrowheads="1"/>
              </p:cNvSpPr>
              <p:nvPr/>
            </p:nvSpPr>
            <p:spPr bwMode="auto">
              <a:xfrm>
                <a:off x="1573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43" name="Freeform 169"/>
              <p:cNvSpPr/>
              <p:nvPr/>
            </p:nvSpPr>
            <p:spPr bwMode="auto">
              <a:xfrm>
                <a:off x="1569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8" y="275"/>
                  </a:cxn>
                  <a:cxn ang="0">
                    <a:pos x="208" y="71"/>
                  </a:cxn>
                  <a:cxn ang="0">
                    <a:pos x="112" y="71"/>
                  </a:cxn>
                  <a:cxn ang="0">
                    <a:pos x="60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8" y="275"/>
                    </a:lnTo>
                    <a:lnTo>
                      <a:pt x="208" y="71"/>
                    </a:lnTo>
                    <a:lnTo>
                      <a:pt x="112" y="71"/>
                    </a:lnTo>
                    <a:lnTo>
                      <a:pt x="60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4" name="Line 170"/>
              <p:cNvSpPr>
                <a:spLocks noChangeShapeType="1"/>
              </p:cNvSpPr>
              <p:nvPr/>
            </p:nvSpPr>
            <p:spPr bwMode="auto">
              <a:xfrm flipH="1">
                <a:off x="1777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6" name="Group 171"/>
            <p:cNvGrpSpPr/>
            <p:nvPr/>
          </p:nvGrpSpPr>
          <p:grpSpPr bwMode="auto">
            <a:xfrm>
              <a:off x="1235" y="2031"/>
              <a:ext cx="246" cy="283"/>
              <a:chOff x="1235" y="2031"/>
              <a:chExt cx="246" cy="283"/>
            </a:xfrm>
          </p:grpSpPr>
          <p:sp>
            <p:nvSpPr>
              <p:cNvPr id="239" name="Rectangle 172"/>
              <p:cNvSpPr>
                <a:spLocks noChangeArrowheads="1"/>
              </p:cNvSpPr>
              <p:nvPr/>
            </p:nvSpPr>
            <p:spPr bwMode="auto">
              <a:xfrm>
                <a:off x="1239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40" name="Freeform 173"/>
              <p:cNvSpPr/>
              <p:nvPr/>
            </p:nvSpPr>
            <p:spPr bwMode="auto">
              <a:xfrm>
                <a:off x="1235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12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12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1" name="Line 174"/>
              <p:cNvSpPr>
                <a:spLocks noChangeShapeType="1"/>
              </p:cNvSpPr>
              <p:nvPr/>
            </p:nvSpPr>
            <p:spPr bwMode="auto">
              <a:xfrm flipH="1">
                <a:off x="1436" y="2031"/>
                <a:ext cx="44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7" name="Group 175"/>
            <p:cNvGrpSpPr/>
            <p:nvPr/>
          </p:nvGrpSpPr>
          <p:grpSpPr bwMode="auto">
            <a:xfrm>
              <a:off x="894" y="2031"/>
              <a:ext cx="246" cy="283"/>
              <a:chOff x="894" y="2031"/>
              <a:chExt cx="246" cy="283"/>
            </a:xfrm>
          </p:grpSpPr>
          <p:sp>
            <p:nvSpPr>
              <p:cNvPr id="236" name="Rectangle 176"/>
              <p:cNvSpPr>
                <a:spLocks noChangeArrowheads="1"/>
              </p:cNvSpPr>
              <p:nvPr/>
            </p:nvSpPr>
            <p:spPr bwMode="auto">
              <a:xfrm>
                <a:off x="898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7" name="Freeform 177"/>
              <p:cNvSpPr/>
              <p:nvPr/>
            </p:nvSpPr>
            <p:spPr bwMode="auto">
              <a:xfrm>
                <a:off x="894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8" y="275"/>
                  </a:cxn>
                  <a:cxn ang="0">
                    <a:pos x="208" y="71"/>
                  </a:cxn>
                  <a:cxn ang="0">
                    <a:pos x="111" y="71"/>
                  </a:cxn>
                  <a:cxn ang="0">
                    <a:pos x="60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8" y="275"/>
                    </a:lnTo>
                    <a:lnTo>
                      <a:pt x="208" y="71"/>
                    </a:lnTo>
                    <a:lnTo>
                      <a:pt x="111" y="71"/>
                    </a:lnTo>
                    <a:lnTo>
                      <a:pt x="60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8" name="Line 178"/>
              <p:cNvSpPr>
                <a:spLocks noChangeShapeType="1"/>
              </p:cNvSpPr>
              <p:nvPr/>
            </p:nvSpPr>
            <p:spPr bwMode="auto">
              <a:xfrm flipH="1">
                <a:off x="1102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8" name="Group 179"/>
            <p:cNvGrpSpPr/>
            <p:nvPr/>
          </p:nvGrpSpPr>
          <p:grpSpPr bwMode="auto">
            <a:xfrm>
              <a:off x="560" y="2031"/>
              <a:ext cx="246" cy="283"/>
              <a:chOff x="560" y="2031"/>
              <a:chExt cx="246" cy="283"/>
            </a:xfrm>
          </p:grpSpPr>
          <p:sp>
            <p:nvSpPr>
              <p:cNvPr id="233" name="Rectangle 180"/>
              <p:cNvSpPr>
                <a:spLocks noChangeArrowheads="1"/>
              </p:cNvSpPr>
              <p:nvPr/>
            </p:nvSpPr>
            <p:spPr bwMode="auto">
              <a:xfrm>
                <a:off x="564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4" name="Freeform 181"/>
              <p:cNvSpPr/>
              <p:nvPr/>
            </p:nvSpPr>
            <p:spPr bwMode="auto">
              <a:xfrm>
                <a:off x="560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12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12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5" name="Line 182"/>
              <p:cNvSpPr>
                <a:spLocks noChangeShapeType="1"/>
              </p:cNvSpPr>
              <p:nvPr/>
            </p:nvSpPr>
            <p:spPr bwMode="auto">
              <a:xfrm flipH="1">
                <a:off x="761" y="2031"/>
                <a:ext cx="44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9" name="Group 183"/>
            <p:cNvGrpSpPr/>
            <p:nvPr/>
          </p:nvGrpSpPr>
          <p:grpSpPr bwMode="auto">
            <a:xfrm>
              <a:off x="223" y="2031"/>
              <a:ext cx="249" cy="283"/>
              <a:chOff x="223" y="2031"/>
              <a:chExt cx="249" cy="283"/>
            </a:xfrm>
          </p:grpSpPr>
          <p:sp>
            <p:nvSpPr>
              <p:cNvPr id="230" name="Rectangle 184"/>
              <p:cNvSpPr>
                <a:spLocks noChangeArrowheads="1"/>
              </p:cNvSpPr>
              <p:nvPr/>
            </p:nvSpPr>
            <p:spPr bwMode="auto">
              <a:xfrm>
                <a:off x="223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1" name="Freeform 185"/>
              <p:cNvSpPr/>
              <p:nvPr/>
            </p:nvSpPr>
            <p:spPr bwMode="auto">
              <a:xfrm>
                <a:off x="226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7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04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37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04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2" name="Line 186"/>
              <p:cNvSpPr>
                <a:spLocks noChangeShapeType="1"/>
              </p:cNvSpPr>
              <p:nvPr/>
            </p:nvSpPr>
            <p:spPr bwMode="auto">
              <a:xfrm flipH="1">
                <a:off x="427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0" name="Freeform 187"/>
            <p:cNvSpPr/>
            <p:nvPr/>
          </p:nvSpPr>
          <p:spPr bwMode="auto">
            <a:xfrm>
              <a:off x="249" y="1624"/>
              <a:ext cx="1551" cy="396"/>
            </a:xfrm>
            <a:custGeom>
              <a:avLst/>
              <a:gdLst/>
              <a:ahLst/>
              <a:cxnLst>
                <a:cxn ang="0">
                  <a:pos x="7" y="227"/>
                </a:cxn>
                <a:cxn ang="0">
                  <a:pos x="0" y="275"/>
                </a:cxn>
                <a:cxn ang="0">
                  <a:pos x="7" y="335"/>
                </a:cxn>
                <a:cxn ang="0">
                  <a:pos x="29" y="359"/>
                </a:cxn>
                <a:cxn ang="0">
                  <a:pos x="66" y="359"/>
                </a:cxn>
                <a:cxn ang="0">
                  <a:pos x="141" y="335"/>
                </a:cxn>
                <a:cxn ang="0">
                  <a:pos x="178" y="299"/>
                </a:cxn>
                <a:cxn ang="0">
                  <a:pos x="207" y="263"/>
                </a:cxn>
                <a:cxn ang="0">
                  <a:pos x="230" y="239"/>
                </a:cxn>
                <a:cxn ang="0">
                  <a:pos x="274" y="227"/>
                </a:cxn>
                <a:cxn ang="0">
                  <a:pos x="311" y="239"/>
                </a:cxn>
                <a:cxn ang="0">
                  <a:pos x="341" y="275"/>
                </a:cxn>
                <a:cxn ang="0">
                  <a:pos x="363" y="311"/>
                </a:cxn>
                <a:cxn ang="0">
                  <a:pos x="408" y="335"/>
                </a:cxn>
                <a:cxn ang="0">
                  <a:pos x="445" y="311"/>
                </a:cxn>
                <a:cxn ang="0">
                  <a:pos x="474" y="275"/>
                </a:cxn>
                <a:cxn ang="0">
                  <a:pos x="497" y="239"/>
                </a:cxn>
                <a:cxn ang="0">
                  <a:pos x="541" y="227"/>
                </a:cxn>
                <a:cxn ang="0">
                  <a:pos x="608" y="227"/>
                </a:cxn>
                <a:cxn ang="0">
                  <a:pos x="675" y="263"/>
                </a:cxn>
                <a:cxn ang="0">
                  <a:pos x="734" y="311"/>
                </a:cxn>
                <a:cxn ang="0">
                  <a:pos x="808" y="335"/>
                </a:cxn>
                <a:cxn ang="0">
                  <a:pos x="897" y="311"/>
                </a:cxn>
                <a:cxn ang="0">
                  <a:pos x="972" y="263"/>
                </a:cxn>
                <a:cxn ang="0">
                  <a:pos x="1053" y="227"/>
                </a:cxn>
                <a:cxn ang="0">
                  <a:pos x="1142" y="227"/>
                </a:cxn>
                <a:cxn ang="0">
                  <a:pos x="1179" y="239"/>
                </a:cxn>
                <a:cxn ang="0">
                  <a:pos x="1209" y="275"/>
                </a:cxn>
                <a:cxn ang="0">
                  <a:pos x="1276" y="335"/>
                </a:cxn>
                <a:cxn ang="0">
                  <a:pos x="1350" y="359"/>
                </a:cxn>
                <a:cxn ang="0">
                  <a:pos x="1424" y="395"/>
                </a:cxn>
                <a:cxn ang="0">
                  <a:pos x="1491" y="395"/>
                </a:cxn>
                <a:cxn ang="0">
                  <a:pos x="1521" y="371"/>
                </a:cxn>
                <a:cxn ang="0">
                  <a:pos x="1543" y="335"/>
                </a:cxn>
                <a:cxn ang="0">
                  <a:pos x="1550" y="263"/>
                </a:cxn>
                <a:cxn ang="0">
                  <a:pos x="1536" y="215"/>
                </a:cxn>
                <a:cxn ang="0">
                  <a:pos x="1506" y="155"/>
                </a:cxn>
                <a:cxn ang="0">
                  <a:pos x="1476" y="120"/>
                </a:cxn>
                <a:cxn ang="0">
                  <a:pos x="1409" y="48"/>
                </a:cxn>
                <a:cxn ang="0">
                  <a:pos x="1350" y="24"/>
                </a:cxn>
                <a:cxn ang="0">
                  <a:pos x="1283" y="12"/>
                </a:cxn>
                <a:cxn ang="0">
                  <a:pos x="1209" y="12"/>
                </a:cxn>
                <a:cxn ang="0">
                  <a:pos x="1113" y="12"/>
                </a:cxn>
                <a:cxn ang="0">
                  <a:pos x="1038" y="60"/>
                </a:cxn>
                <a:cxn ang="0">
                  <a:pos x="964" y="96"/>
                </a:cxn>
                <a:cxn ang="0">
                  <a:pos x="875" y="120"/>
                </a:cxn>
                <a:cxn ang="0">
                  <a:pos x="801" y="96"/>
                </a:cxn>
                <a:cxn ang="0">
                  <a:pos x="742" y="72"/>
                </a:cxn>
                <a:cxn ang="0">
                  <a:pos x="675" y="36"/>
                </a:cxn>
                <a:cxn ang="0">
                  <a:pos x="608" y="12"/>
                </a:cxn>
                <a:cxn ang="0">
                  <a:pos x="534" y="0"/>
                </a:cxn>
                <a:cxn ang="0">
                  <a:pos x="474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7" y="0"/>
                </a:cxn>
                <a:cxn ang="0">
                  <a:pos x="192" y="0"/>
                </a:cxn>
                <a:cxn ang="0">
                  <a:pos x="141" y="12"/>
                </a:cxn>
                <a:cxn ang="0">
                  <a:pos x="59" y="36"/>
                </a:cxn>
                <a:cxn ang="0">
                  <a:pos x="29" y="60"/>
                </a:cxn>
                <a:cxn ang="0">
                  <a:pos x="7" y="120"/>
                </a:cxn>
                <a:cxn ang="0">
                  <a:pos x="0" y="167"/>
                </a:cxn>
                <a:cxn ang="0">
                  <a:pos x="7" y="227"/>
                </a:cxn>
              </a:cxnLst>
              <a:rect l="0" t="0" r="r" b="b"/>
              <a:pathLst>
                <a:path w="1551" h="396">
                  <a:moveTo>
                    <a:pt x="7" y="227"/>
                  </a:moveTo>
                  <a:lnTo>
                    <a:pt x="0" y="275"/>
                  </a:lnTo>
                  <a:lnTo>
                    <a:pt x="7" y="335"/>
                  </a:lnTo>
                  <a:lnTo>
                    <a:pt x="29" y="359"/>
                  </a:lnTo>
                  <a:lnTo>
                    <a:pt x="66" y="359"/>
                  </a:lnTo>
                  <a:lnTo>
                    <a:pt x="141" y="335"/>
                  </a:lnTo>
                  <a:lnTo>
                    <a:pt x="178" y="299"/>
                  </a:lnTo>
                  <a:lnTo>
                    <a:pt x="207" y="263"/>
                  </a:lnTo>
                  <a:lnTo>
                    <a:pt x="230" y="239"/>
                  </a:lnTo>
                  <a:lnTo>
                    <a:pt x="274" y="227"/>
                  </a:lnTo>
                  <a:lnTo>
                    <a:pt x="311" y="239"/>
                  </a:lnTo>
                  <a:lnTo>
                    <a:pt x="341" y="275"/>
                  </a:lnTo>
                  <a:lnTo>
                    <a:pt x="363" y="311"/>
                  </a:lnTo>
                  <a:lnTo>
                    <a:pt x="408" y="335"/>
                  </a:lnTo>
                  <a:lnTo>
                    <a:pt x="445" y="311"/>
                  </a:lnTo>
                  <a:lnTo>
                    <a:pt x="474" y="275"/>
                  </a:lnTo>
                  <a:lnTo>
                    <a:pt x="497" y="239"/>
                  </a:lnTo>
                  <a:lnTo>
                    <a:pt x="541" y="227"/>
                  </a:lnTo>
                  <a:lnTo>
                    <a:pt x="608" y="227"/>
                  </a:lnTo>
                  <a:lnTo>
                    <a:pt x="675" y="263"/>
                  </a:lnTo>
                  <a:lnTo>
                    <a:pt x="734" y="311"/>
                  </a:lnTo>
                  <a:lnTo>
                    <a:pt x="808" y="335"/>
                  </a:lnTo>
                  <a:lnTo>
                    <a:pt x="897" y="311"/>
                  </a:lnTo>
                  <a:lnTo>
                    <a:pt x="972" y="263"/>
                  </a:lnTo>
                  <a:lnTo>
                    <a:pt x="1053" y="227"/>
                  </a:lnTo>
                  <a:lnTo>
                    <a:pt x="1142" y="227"/>
                  </a:lnTo>
                  <a:lnTo>
                    <a:pt x="1179" y="239"/>
                  </a:lnTo>
                  <a:lnTo>
                    <a:pt x="1209" y="275"/>
                  </a:lnTo>
                  <a:lnTo>
                    <a:pt x="1276" y="335"/>
                  </a:lnTo>
                  <a:lnTo>
                    <a:pt x="1350" y="359"/>
                  </a:lnTo>
                  <a:lnTo>
                    <a:pt x="1424" y="395"/>
                  </a:lnTo>
                  <a:lnTo>
                    <a:pt x="1491" y="395"/>
                  </a:lnTo>
                  <a:lnTo>
                    <a:pt x="1521" y="371"/>
                  </a:lnTo>
                  <a:lnTo>
                    <a:pt x="1543" y="335"/>
                  </a:lnTo>
                  <a:lnTo>
                    <a:pt x="1550" y="263"/>
                  </a:lnTo>
                  <a:lnTo>
                    <a:pt x="1536" y="215"/>
                  </a:lnTo>
                  <a:lnTo>
                    <a:pt x="1506" y="155"/>
                  </a:lnTo>
                  <a:lnTo>
                    <a:pt x="1476" y="120"/>
                  </a:lnTo>
                  <a:lnTo>
                    <a:pt x="1409" y="48"/>
                  </a:lnTo>
                  <a:lnTo>
                    <a:pt x="1350" y="24"/>
                  </a:lnTo>
                  <a:lnTo>
                    <a:pt x="1283" y="12"/>
                  </a:lnTo>
                  <a:lnTo>
                    <a:pt x="1209" y="12"/>
                  </a:lnTo>
                  <a:lnTo>
                    <a:pt x="1113" y="12"/>
                  </a:lnTo>
                  <a:lnTo>
                    <a:pt x="1038" y="60"/>
                  </a:lnTo>
                  <a:lnTo>
                    <a:pt x="964" y="96"/>
                  </a:lnTo>
                  <a:lnTo>
                    <a:pt x="875" y="120"/>
                  </a:lnTo>
                  <a:lnTo>
                    <a:pt x="801" y="96"/>
                  </a:lnTo>
                  <a:lnTo>
                    <a:pt x="742" y="72"/>
                  </a:lnTo>
                  <a:lnTo>
                    <a:pt x="675" y="36"/>
                  </a:lnTo>
                  <a:lnTo>
                    <a:pt x="608" y="12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7" y="0"/>
                  </a:lnTo>
                  <a:lnTo>
                    <a:pt x="192" y="0"/>
                  </a:lnTo>
                  <a:lnTo>
                    <a:pt x="141" y="12"/>
                  </a:lnTo>
                  <a:lnTo>
                    <a:pt x="59" y="36"/>
                  </a:lnTo>
                  <a:lnTo>
                    <a:pt x="29" y="60"/>
                  </a:lnTo>
                  <a:lnTo>
                    <a:pt x="7" y="120"/>
                  </a:lnTo>
                  <a:lnTo>
                    <a:pt x="0" y="167"/>
                  </a:lnTo>
                  <a:lnTo>
                    <a:pt x="7" y="227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1" name="Rectangle 188"/>
            <p:cNvSpPr>
              <a:spLocks noChangeArrowheads="1"/>
            </p:cNvSpPr>
            <p:nvPr/>
          </p:nvSpPr>
          <p:spPr bwMode="auto">
            <a:xfrm>
              <a:off x="230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2" name="Oval 189"/>
            <p:cNvSpPr>
              <a:spLocks noChangeArrowheads="1"/>
            </p:cNvSpPr>
            <p:nvPr/>
          </p:nvSpPr>
          <p:spPr bwMode="auto">
            <a:xfrm>
              <a:off x="230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73" name="Group 190"/>
            <p:cNvGrpSpPr/>
            <p:nvPr/>
          </p:nvGrpSpPr>
          <p:grpSpPr bwMode="auto">
            <a:xfrm>
              <a:off x="229" y="2880"/>
              <a:ext cx="242" cy="51"/>
              <a:chOff x="229" y="2880"/>
              <a:chExt cx="242" cy="51"/>
            </a:xfrm>
          </p:grpSpPr>
          <p:sp>
            <p:nvSpPr>
              <p:cNvPr id="226" name="Arc 191"/>
              <p:cNvSpPr/>
              <p:nvPr/>
            </p:nvSpPr>
            <p:spPr bwMode="auto">
              <a:xfrm>
                <a:off x="345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7" name="Arc 192"/>
              <p:cNvSpPr/>
              <p:nvPr/>
            </p:nvSpPr>
            <p:spPr bwMode="auto">
              <a:xfrm>
                <a:off x="345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8" name="Arc 193"/>
              <p:cNvSpPr/>
              <p:nvPr/>
            </p:nvSpPr>
            <p:spPr bwMode="auto">
              <a:xfrm>
                <a:off x="229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9" name="Arc 194"/>
              <p:cNvSpPr/>
              <p:nvPr/>
            </p:nvSpPr>
            <p:spPr bwMode="auto">
              <a:xfrm>
                <a:off x="229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4" name="Line 195"/>
            <p:cNvSpPr>
              <a:spLocks noChangeShapeType="1"/>
            </p:cNvSpPr>
            <p:nvPr/>
          </p:nvSpPr>
          <p:spPr bwMode="auto">
            <a:xfrm>
              <a:off x="226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5" name="Line 196"/>
            <p:cNvSpPr>
              <a:spLocks noChangeShapeType="1"/>
            </p:cNvSpPr>
            <p:nvPr/>
          </p:nvSpPr>
          <p:spPr bwMode="auto">
            <a:xfrm>
              <a:off x="471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6" name="Rectangle 197"/>
            <p:cNvSpPr>
              <a:spLocks noChangeArrowheads="1"/>
            </p:cNvSpPr>
            <p:nvPr/>
          </p:nvSpPr>
          <p:spPr bwMode="auto">
            <a:xfrm>
              <a:off x="564" y="2705"/>
              <a:ext cx="245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7" name="Oval 198"/>
            <p:cNvSpPr>
              <a:spLocks noChangeArrowheads="1"/>
            </p:cNvSpPr>
            <p:nvPr/>
          </p:nvSpPr>
          <p:spPr bwMode="auto">
            <a:xfrm>
              <a:off x="564" y="2681"/>
              <a:ext cx="245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78" name="Group 199"/>
            <p:cNvGrpSpPr/>
            <p:nvPr/>
          </p:nvGrpSpPr>
          <p:grpSpPr bwMode="auto">
            <a:xfrm>
              <a:off x="563" y="2880"/>
              <a:ext cx="242" cy="51"/>
              <a:chOff x="563" y="2880"/>
              <a:chExt cx="242" cy="51"/>
            </a:xfrm>
          </p:grpSpPr>
          <p:sp>
            <p:nvSpPr>
              <p:cNvPr id="222" name="Arc 200"/>
              <p:cNvSpPr/>
              <p:nvPr/>
            </p:nvSpPr>
            <p:spPr bwMode="auto">
              <a:xfrm>
                <a:off x="679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3" name="Arc 201"/>
              <p:cNvSpPr/>
              <p:nvPr/>
            </p:nvSpPr>
            <p:spPr bwMode="auto">
              <a:xfrm>
                <a:off x="679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4" name="Arc 202"/>
              <p:cNvSpPr/>
              <p:nvPr/>
            </p:nvSpPr>
            <p:spPr bwMode="auto">
              <a:xfrm>
                <a:off x="56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5" name="Arc 203"/>
              <p:cNvSpPr/>
              <p:nvPr/>
            </p:nvSpPr>
            <p:spPr bwMode="auto">
              <a:xfrm>
                <a:off x="56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9" name="Line 204"/>
            <p:cNvSpPr>
              <a:spLocks noChangeShapeType="1"/>
            </p:cNvSpPr>
            <p:nvPr/>
          </p:nvSpPr>
          <p:spPr bwMode="auto">
            <a:xfrm>
              <a:off x="560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0" name="Line 205"/>
            <p:cNvSpPr>
              <a:spLocks noChangeShapeType="1"/>
            </p:cNvSpPr>
            <p:nvPr/>
          </p:nvSpPr>
          <p:spPr bwMode="auto">
            <a:xfrm>
              <a:off x="805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1" name="Rectangle 206"/>
            <p:cNvSpPr>
              <a:spLocks noChangeArrowheads="1"/>
            </p:cNvSpPr>
            <p:nvPr/>
          </p:nvSpPr>
          <p:spPr bwMode="auto">
            <a:xfrm>
              <a:off x="913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2" name="Oval 207"/>
            <p:cNvSpPr>
              <a:spLocks noChangeArrowheads="1"/>
            </p:cNvSpPr>
            <p:nvPr/>
          </p:nvSpPr>
          <p:spPr bwMode="auto">
            <a:xfrm>
              <a:off x="913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83" name="Group 208"/>
            <p:cNvGrpSpPr/>
            <p:nvPr/>
          </p:nvGrpSpPr>
          <p:grpSpPr bwMode="auto">
            <a:xfrm>
              <a:off x="912" y="2880"/>
              <a:ext cx="234" cy="51"/>
              <a:chOff x="912" y="2880"/>
              <a:chExt cx="234" cy="51"/>
            </a:xfrm>
          </p:grpSpPr>
          <p:sp>
            <p:nvSpPr>
              <p:cNvPr id="218" name="Arc 209"/>
              <p:cNvSpPr/>
              <p:nvPr/>
            </p:nvSpPr>
            <p:spPr bwMode="auto">
              <a:xfrm>
                <a:off x="1020" y="2880"/>
                <a:ext cx="126" cy="36"/>
              </a:xfrm>
              <a:custGeom>
                <a:avLst/>
                <a:gdLst>
                  <a:gd name="G0" fmla="+- 728 0 0"/>
                  <a:gd name="G1" fmla="+- 0 0 0"/>
                  <a:gd name="G2" fmla="+- 21600 0 0"/>
                  <a:gd name="T0" fmla="*/ 22328 w 22328"/>
                  <a:gd name="T1" fmla="*/ 0 h 21600"/>
                  <a:gd name="T2" fmla="*/ 0 w 22328"/>
                  <a:gd name="T3" fmla="*/ 21588 h 21600"/>
                  <a:gd name="T4" fmla="*/ 728 w 223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8" h="21600" fill="none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</a:path>
                  <a:path w="22328" h="21600" stroke="0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9" name="Arc 210"/>
              <p:cNvSpPr/>
              <p:nvPr/>
            </p:nvSpPr>
            <p:spPr bwMode="auto">
              <a:xfrm>
                <a:off x="1020" y="2880"/>
                <a:ext cx="126" cy="36"/>
              </a:xfrm>
              <a:custGeom>
                <a:avLst/>
                <a:gdLst>
                  <a:gd name="G0" fmla="+- 728 0 0"/>
                  <a:gd name="G1" fmla="+- 0 0 0"/>
                  <a:gd name="G2" fmla="+- 21600 0 0"/>
                  <a:gd name="T0" fmla="*/ 22328 w 22328"/>
                  <a:gd name="T1" fmla="*/ 0 h 21600"/>
                  <a:gd name="T2" fmla="*/ 0 w 22328"/>
                  <a:gd name="T3" fmla="*/ 21588 h 21600"/>
                  <a:gd name="T4" fmla="*/ 728 w 223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8" h="21600" fill="none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</a:path>
                  <a:path w="22328" h="21600" stroke="0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  <a:lnTo>
                      <a:pt x="728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0" name="Arc 211"/>
              <p:cNvSpPr/>
              <p:nvPr/>
            </p:nvSpPr>
            <p:spPr bwMode="auto">
              <a:xfrm>
                <a:off x="912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1" name="Arc 212"/>
              <p:cNvSpPr/>
              <p:nvPr/>
            </p:nvSpPr>
            <p:spPr bwMode="auto">
              <a:xfrm>
                <a:off x="912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4" name="Line 213"/>
            <p:cNvSpPr>
              <a:spLocks noChangeShapeType="1"/>
            </p:cNvSpPr>
            <p:nvPr/>
          </p:nvSpPr>
          <p:spPr bwMode="auto">
            <a:xfrm>
              <a:off x="909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5" name="Line 214"/>
            <p:cNvSpPr>
              <a:spLocks noChangeShapeType="1"/>
            </p:cNvSpPr>
            <p:nvPr/>
          </p:nvSpPr>
          <p:spPr bwMode="auto">
            <a:xfrm>
              <a:off x="1146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6" name="Rectangle 215"/>
            <p:cNvSpPr>
              <a:spLocks noChangeArrowheads="1"/>
            </p:cNvSpPr>
            <p:nvPr/>
          </p:nvSpPr>
          <p:spPr bwMode="auto">
            <a:xfrm>
              <a:off x="1254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7" name="Oval 216"/>
            <p:cNvSpPr>
              <a:spLocks noChangeArrowheads="1"/>
            </p:cNvSpPr>
            <p:nvPr/>
          </p:nvSpPr>
          <p:spPr bwMode="auto">
            <a:xfrm>
              <a:off x="1254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88" name="Group 217"/>
            <p:cNvGrpSpPr/>
            <p:nvPr/>
          </p:nvGrpSpPr>
          <p:grpSpPr bwMode="auto">
            <a:xfrm>
              <a:off x="1253" y="2880"/>
              <a:ext cx="236" cy="51"/>
              <a:chOff x="1253" y="2880"/>
              <a:chExt cx="236" cy="51"/>
            </a:xfrm>
          </p:grpSpPr>
          <p:sp>
            <p:nvSpPr>
              <p:cNvPr id="214" name="Arc 218"/>
              <p:cNvSpPr/>
              <p:nvPr/>
            </p:nvSpPr>
            <p:spPr bwMode="auto">
              <a:xfrm>
                <a:off x="1359" y="2880"/>
                <a:ext cx="130" cy="36"/>
              </a:xfrm>
              <a:custGeom>
                <a:avLst/>
                <a:gdLst>
                  <a:gd name="G0" fmla="+- 525 0 0"/>
                  <a:gd name="G1" fmla="+- 0 0 0"/>
                  <a:gd name="G2" fmla="+- 21600 0 0"/>
                  <a:gd name="T0" fmla="*/ 22125 w 22125"/>
                  <a:gd name="T1" fmla="*/ 0 h 21600"/>
                  <a:gd name="T2" fmla="*/ 0 w 22125"/>
                  <a:gd name="T3" fmla="*/ 21594 h 21600"/>
                  <a:gd name="T4" fmla="*/ 525 w 221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5" h="21600" fill="none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5" h="21600" stroke="0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5" name="Arc 219"/>
              <p:cNvSpPr/>
              <p:nvPr/>
            </p:nvSpPr>
            <p:spPr bwMode="auto">
              <a:xfrm>
                <a:off x="1359" y="2880"/>
                <a:ext cx="130" cy="36"/>
              </a:xfrm>
              <a:custGeom>
                <a:avLst/>
                <a:gdLst>
                  <a:gd name="G0" fmla="+- 525 0 0"/>
                  <a:gd name="G1" fmla="+- 0 0 0"/>
                  <a:gd name="G2" fmla="+- 21600 0 0"/>
                  <a:gd name="T0" fmla="*/ 22125 w 22125"/>
                  <a:gd name="T1" fmla="*/ 0 h 21600"/>
                  <a:gd name="T2" fmla="*/ 0 w 22125"/>
                  <a:gd name="T3" fmla="*/ 21594 h 21600"/>
                  <a:gd name="T4" fmla="*/ 525 w 221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5" h="21600" fill="none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5" h="21600" stroke="0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6" name="Arc 220"/>
              <p:cNvSpPr/>
              <p:nvPr/>
            </p:nvSpPr>
            <p:spPr bwMode="auto">
              <a:xfrm>
                <a:off x="125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7" name="Arc 221"/>
              <p:cNvSpPr/>
              <p:nvPr/>
            </p:nvSpPr>
            <p:spPr bwMode="auto">
              <a:xfrm>
                <a:off x="125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9" name="Line 222"/>
            <p:cNvSpPr>
              <a:spLocks noChangeShapeType="1"/>
            </p:cNvSpPr>
            <p:nvPr/>
          </p:nvSpPr>
          <p:spPr bwMode="auto">
            <a:xfrm>
              <a:off x="1250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0" name="Line 223"/>
            <p:cNvSpPr>
              <a:spLocks noChangeShapeType="1"/>
            </p:cNvSpPr>
            <p:nvPr/>
          </p:nvSpPr>
          <p:spPr bwMode="auto">
            <a:xfrm>
              <a:off x="1495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1" name="Rectangle 224"/>
            <p:cNvSpPr>
              <a:spLocks noChangeArrowheads="1"/>
            </p:cNvSpPr>
            <p:nvPr/>
          </p:nvSpPr>
          <p:spPr bwMode="auto">
            <a:xfrm>
              <a:off x="1588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2" name="Oval 225"/>
            <p:cNvSpPr>
              <a:spLocks noChangeArrowheads="1"/>
            </p:cNvSpPr>
            <p:nvPr/>
          </p:nvSpPr>
          <p:spPr bwMode="auto">
            <a:xfrm>
              <a:off x="1588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93" name="Group 226"/>
            <p:cNvGrpSpPr/>
            <p:nvPr/>
          </p:nvGrpSpPr>
          <p:grpSpPr bwMode="auto">
            <a:xfrm>
              <a:off x="1587" y="2880"/>
              <a:ext cx="242" cy="51"/>
              <a:chOff x="1587" y="2880"/>
              <a:chExt cx="242" cy="51"/>
            </a:xfrm>
          </p:grpSpPr>
          <p:sp>
            <p:nvSpPr>
              <p:cNvPr id="210" name="Arc 227"/>
              <p:cNvSpPr/>
              <p:nvPr/>
            </p:nvSpPr>
            <p:spPr bwMode="auto">
              <a:xfrm>
                <a:off x="1703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1" name="Arc 228"/>
              <p:cNvSpPr/>
              <p:nvPr/>
            </p:nvSpPr>
            <p:spPr bwMode="auto">
              <a:xfrm>
                <a:off x="1703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2" name="Arc 229"/>
              <p:cNvSpPr/>
              <p:nvPr/>
            </p:nvSpPr>
            <p:spPr bwMode="auto">
              <a:xfrm>
                <a:off x="1587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3" name="Arc 230"/>
              <p:cNvSpPr/>
              <p:nvPr/>
            </p:nvSpPr>
            <p:spPr bwMode="auto">
              <a:xfrm>
                <a:off x="1587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94" name="Line 231"/>
            <p:cNvSpPr>
              <a:spLocks noChangeShapeType="1"/>
            </p:cNvSpPr>
            <p:nvPr/>
          </p:nvSpPr>
          <p:spPr bwMode="auto">
            <a:xfrm>
              <a:off x="1584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5" name="Line 232"/>
            <p:cNvSpPr>
              <a:spLocks noChangeShapeType="1"/>
            </p:cNvSpPr>
            <p:nvPr/>
          </p:nvSpPr>
          <p:spPr bwMode="auto">
            <a:xfrm>
              <a:off x="1829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6" name="Line 233"/>
            <p:cNvSpPr>
              <a:spLocks noChangeShapeType="1"/>
            </p:cNvSpPr>
            <p:nvPr/>
          </p:nvSpPr>
          <p:spPr bwMode="auto">
            <a:xfrm>
              <a:off x="345" y="2521"/>
              <a:ext cx="0" cy="18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7" name="Line 234"/>
            <p:cNvSpPr>
              <a:spLocks noChangeShapeType="1"/>
            </p:cNvSpPr>
            <p:nvPr/>
          </p:nvSpPr>
          <p:spPr bwMode="auto">
            <a:xfrm>
              <a:off x="679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8" name="Line 235"/>
            <p:cNvSpPr>
              <a:spLocks noChangeShapeType="1"/>
            </p:cNvSpPr>
            <p:nvPr/>
          </p:nvSpPr>
          <p:spPr bwMode="auto">
            <a:xfrm>
              <a:off x="1020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9" name="Line 236"/>
            <p:cNvSpPr>
              <a:spLocks noChangeShapeType="1"/>
            </p:cNvSpPr>
            <p:nvPr/>
          </p:nvSpPr>
          <p:spPr bwMode="auto">
            <a:xfrm>
              <a:off x="1362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0" name="Line 237"/>
            <p:cNvSpPr>
              <a:spLocks noChangeShapeType="1"/>
            </p:cNvSpPr>
            <p:nvPr/>
          </p:nvSpPr>
          <p:spPr bwMode="auto">
            <a:xfrm>
              <a:off x="1703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1" name="Line 238"/>
            <p:cNvSpPr>
              <a:spLocks noChangeShapeType="1"/>
            </p:cNvSpPr>
            <p:nvPr/>
          </p:nvSpPr>
          <p:spPr bwMode="auto">
            <a:xfrm>
              <a:off x="338" y="1971"/>
              <a:ext cx="1372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2" name="Line 239"/>
            <p:cNvSpPr>
              <a:spLocks noChangeShapeType="1"/>
            </p:cNvSpPr>
            <p:nvPr/>
          </p:nvSpPr>
          <p:spPr bwMode="auto">
            <a:xfrm>
              <a:off x="345" y="1875"/>
              <a:ext cx="0" cy="18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3" name="Line 240"/>
            <p:cNvSpPr>
              <a:spLocks noChangeShapeType="1"/>
            </p:cNvSpPr>
            <p:nvPr/>
          </p:nvSpPr>
          <p:spPr bwMode="auto">
            <a:xfrm>
              <a:off x="679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4" name="Line 241"/>
            <p:cNvSpPr>
              <a:spLocks noChangeShapeType="1"/>
            </p:cNvSpPr>
            <p:nvPr/>
          </p:nvSpPr>
          <p:spPr bwMode="auto">
            <a:xfrm>
              <a:off x="1020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5" name="Line 242"/>
            <p:cNvSpPr>
              <a:spLocks noChangeShapeType="1"/>
            </p:cNvSpPr>
            <p:nvPr/>
          </p:nvSpPr>
          <p:spPr bwMode="auto">
            <a:xfrm>
              <a:off x="1362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6" name="Line 243"/>
            <p:cNvSpPr>
              <a:spLocks noChangeShapeType="1"/>
            </p:cNvSpPr>
            <p:nvPr/>
          </p:nvSpPr>
          <p:spPr bwMode="auto">
            <a:xfrm>
              <a:off x="1703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7" name="Rectangle 244"/>
            <p:cNvSpPr>
              <a:spLocks noChangeArrowheads="1"/>
            </p:cNvSpPr>
            <p:nvPr/>
          </p:nvSpPr>
          <p:spPr bwMode="auto">
            <a:xfrm>
              <a:off x="672" y="1683"/>
              <a:ext cx="843" cy="2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CLIENTS</a:t>
              </a:r>
              <a:endParaRPr lang="en-US" altLang="zh-CN" sz="21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" name="Rectangle 245"/>
            <p:cNvSpPr>
              <a:spLocks noChangeArrowheads="1"/>
            </p:cNvSpPr>
            <p:nvPr/>
          </p:nvSpPr>
          <p:spPr bwMode="auto">
            <a:xfrm>
              <a:off x="643" y="2269"/>
              <a:ext cx="766" cy="2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Memory</a:t>
              </a:r>
              <a:endParaRPr lang="en-US" altLang="zh-CN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" name="Rectangle 246"/>
            <p:cNvSpPr>
              <a:spLocks noChangeArrowheads="1"/>
            </p:cNvSpPr>
            <p:nvPr/>
          </p:nvSpPr>
          <p:spPr bwMode="auto">
            <a:xfrm>
              <a:off x="584" y="2065"/>
              <a:ext cx="1039" cy="2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Processors</a:t>
              </a:r>
              <a:endParaRPr lang="en-US" altLang="zh-CN" sz="21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Shared Memory / Everything</a:t>
            </a:r>
            <a:endParaRPr lang="zh-CN" altLang="en-US" sz="4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614251" y="2276872"/>
            <a:ext cx="121481" cy="50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614251" y="2266594"/>
            <a:ext cx="1091129" cy="51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464228" y="4009187"/>
            <a:ext cx="23622" cy="50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92497" y="4005064"/>
            <a:ext cx="979403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12676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48338" y="4005064"/>
            <a:ext cx="125339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Shared Disk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7" idx="0"/>
          </p:cNvCxnSpPr>
          <p:nvPr/>
        </p:nvCxnSpPr>
        <p:spPr>
          <a:xfrm flipH="1">
            <a:off x="4229899" y="2420888"/>
            <a:ext cx="49119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490665" y="4005064"/>
            <a:ext cx="128864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12676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48338" y="4005064"/>
            <a:ext cx="125339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Shared Nothing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4207396" y="2420888"/>
            <a:ext cx="22503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77680" cy="42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66213" y="1916832"/>
            <a:ext cx="1093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79061" y="2418336"/>
            <a:ext cx="22503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45397" y="4008528"/>
            <a:ext cx="77680" cy="42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675448" y="2204864"/>
            <a:ext cx="1084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：如何划分数据？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9012" y="479425"/>
            <a:ext cx="8743950" cy="7683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charset="0"/>
              </a:rPr>
              <a:t> </a:t>
            </a:r>
            <a:r>
              <a:rPr lang="en-US" sz="57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Round robin</a:t>
            </a:r>
            <a:endParaRPr lang="en-US" sz="57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044" y="1412776"/>
            <a:ext cx="874395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panose="020B0604030504040204" charset="0"/>
              </a:rPr>
              <a:t>R				D</a:t>
            </a:r>
            <a:r>
              <a:rPr lang="en-US" sz="2000" u="sng" dirty="0">
                <a:latin typeface="Tahoma" panose="020B0604030504040204" charset="0"/>
              </a:rPr>
              <a:t>0</a:t>
            </a:r>
            <a:r>
              <a:rPr lang="en-US" u="sng" dirty="0">
                <a:latin typeface="Tahoma" panose="020B0604030504040204" charset="0"/>
              </a:rPr>
              <a:t>		D</a:t>
            </a:r>
            <a:r>
              <a:rPr lang="en-US" sz="2000" u="sng" dirty="0">
                <a:latin typeface="Tahoma" panose="020B0604030504040204" charset="0"/>
              </a:rPr>
              <a:t>1</a:t>
            </a:r>
            <a:r>
              <a:rPr lang="en-US" u="sng" dirty="0">
                <a:latin typeface="Tahoma" panose="020B0604030504040204" charset="0"/>
              </a:rPr>
              <a:t>		D</a:t>
            </a:r>
            <a:r>
              <a:rPr lang="en-US" sz="2000" u="sng" dirty="0">
                <a:latin typeface="Tahoma" panose="020B0604030504040204" charset="0"/>
              </a:rPr>
              <a:t>2</a:t>
            </a:r>
            <a:endParaRPr lang="en-US" sz="2000" u="sng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t1			t1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t2					t2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t3							t3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t4			t4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...					t5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panose="020B0604030504040204" charset="0"/>
              </a:rPr>
              <a:t>Evenly distributes data</a:t>
            </a:r>
            <a:endParaRPr lang="en-US" sz="2400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panose="020B0604030504040204" charset="0"/>
              </a:rPr>
              <a:t>Good for scanning full relation</a:t>
            </a:r>
            <a:endParaRPr lang="en-US" sz="2400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panose="020B0604030504040204" charset="0"/>
              </a:rPr>
              <a:t>Not good for point or range queries</a:t>
            </a:r>
            <a:endParaRPr lang="en-US" u="sng" dirty="0">
              <a:latin typeface="Tahoma" panose="020B0604030504040204" charset="0"/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49274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69848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1543050" y="2165350"/>
            <a:ext cx="2143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1628775" y="2698750"/>
            <a:ext cx="402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1628775" y="3155950"/>
            <a:ext cx="58189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1628775" y="36893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1618481" y="4146550"/>
            <a:ext cx="402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450850"/>
            <a:ext cx="8743950" cy="7826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charset="0"/>
              </a:rPr>
              <a:t> </a:t>
            </a:r>
            <a:r>
              <a:rPr lang="en-US" sz="57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Hash partitioning</a:t>
            </a:r>
            <a:endParaRPr lang="en-US" sz="57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052" y="1403353"/>
            <a:ext cx="8743950" cy="4619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panose="020B0604030504040204" charset="0"/>
              </a:rPr>
              <a:t>R				D</a:t>
            </a:r>
            <a:r>
              <a:rPr lang="en-US" sz="2000" u="sng" dirty="0">
                <a:latin typeface="Tahoma" panose="020B0604030504040204" charset="0"/>
              </a:rPr>
              <a:t>0</a:t>
            </a:r>
            <a:r>
              <a:rPr lang="en-US" u="sng" dirty="0">
                <a:latin typeface="Tahoma" panose="020B0604030504040204" charset="0"/>
              </a:rPr>
              <a:t>		D</a:t>
            </a:r>
            <a:r>
              <a:rPr lang="en-US" sz="2000" u="sng" dirty="0">
                <a:latin typeface="Tahoma" panose="020B0604030504040204" charset="0"/>
              </a:rPr>
              <a:t>1</a:t>
            </a:r>
            <a:r>
              <a:rPr lang="en-US" u="sng" dirty="0">
                <a:latin typeface="Tahoma" panose="020B0604030504040204" charset="0"/>
              </a:rPr>
              <a:t>		D</a:t>
            </a:r>
            <a:r>
              <a:rPr lang="en-US" sz="2000" u="sng" dirty="0">
                <a:latin typeface="Tahoma" panose="020B0604030504040204" charset="0"/>
              </a:rPr>
              <a:t>2</a:t>
            </a:r>
            <a:endParaRPr lang="en-US" sz="2000" u="sng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t1</a:t>
            </a:r>
            <a:r>
              <a:rPr lang="en-US" dirty="0">
                <a:latin typeface="Tahoma" panose="020B0604030504040204" charset="0"/>
                <a:sym typeface="Symbol" panose="05050102010706020507" charset="0"/>
              </a:rPr>
              <a:t></a:t>
            </a:r>
            <a:r>
              <a:rPr lang="en-US" dirty="0">
                <a:latin typeface="Tahoma" panose="020B0604030504040204" charset="0"/>
              </a:rPr>
              <a:t>h(k</a:t>
            </a:r>
            <a:r>
              <a:rPr lang="en-US" sz="2400" dirty="0">
                <a:latin typeface="Tahoma" panose="020B0604030504040204" charset="0"/>
              </a:rPr>
              <a:t>1</a:t>
            </a:r>
            <a:r>
              <a:rPr lang="en-US" dirty="0">
                <a:latin typeface="Tahoma" panose="020B0604030504040204" charset="0"/>
              </a:rPr>
              <a:t>)=2					t1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t2</a:t>
            </a:r>
            <a:r>
              <a:rPr lang="en-US" dirty="0">
                <a:latin typeface="Tahoma" panose="020B0604030504040204" charset="0"/>
                <a:sym typeface="Symbol" panose="05050102010706020507" charset="0"/>
              </a:rPr>
              <a:t></a:t>
            </a:r>
            <a:r>
              <a:rPr lang="en-US" dirty="0">
                <a:latin typeface="Tahoma" panose="020B0604030504040204" charset="0"/>
              </a:rPr>
              <a:t>h(k</a:t>
            </a:r>
            <a:r>
              <a:rPr lang="en-US" sz="2400" dirty="0">
                <a:latin typeface="Tahoma" panose="020B0604030504040204" charset="0"/>
              </a:rPr>
              <a:t>2</a:t>
            </a:r>
            <a:r>
              <a:rPr lang="en-US" dirty="0">
                <a:latin typeface="Tahoma" panose="020B0604030504040204" charset="0"/>
              </a:rPr>
              <a:t>)=0	t2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t3</a:t>
            </a:r>
            <a:r>
              <a:rPr lang="en-US" dirty="0">
                <a:latin typeface="Tahoma" panose="020B0604030504040204" charset="0"/>
                <a:sym typeface="Symbol" panose="05050102010706020507" charset="0"/>
              </a:rPr>
              <a:t>h</a:t>
            </a:r>
            <a:r>
              <a:rPr lang="en-US" dirty="0">
                <a:latin typeface="Tahoma" panose="020B0604030504040204" charset="0"/>
              </a:rPr>
              <a:t>(k</a:t>
            </a:r>
            <a:r>
              <a:rPr lang="en-US" sz="2400" dirty="0">
                <a:latin typeface="Tahoma" panose="020B0604030504040204" charset="0"/>
              </a:rPr>
              <a:t>3</a:t>
            </a:r>
            <a:r>
              <a:rPr lang="en-US" dirty="0">
                <a:latin typeface="Tahoma" panose="020B0604030504040204" charset="0"/>
              </a:rPr>
              <a:t>)=0	t3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t4</a:t>
            </a:r>
            <a:r>
              <a:rPr lang="en-US" dirty="0">
                <a:latin typeface="Tahoma" panose="020B0604030504040204" charset="0"/>
                <a:sym typeface="Symbol" panose="05050102010706020507" charset="0"/>
              </a:rPr>
              <a:t></a:t>
            </a:r>
            <a:r>
              <a:rPr lang="en-US" dirty="0">
                <a:latin typeface="Tahoma" panose="020B0604030504040204" charset="0"/>
              </a:rPr>
              <a:t>h(k</a:t>
            </a:r>
            <a:r>
              <a:rPr lang="en-US" sz="2400" dirty="0">
                <a:latin typeface="Tahoma" panose="020B0604030504040204" charset="0"/>
              </a:rPr>
              <a:t>4</a:t>
            </a:r>
            <a:r>
              <a:rPr lang="en-US" dirty="0">
                <a:latin typeface="Tahoma" panose="020B0604030504040204" charset="0"/>
              </a:rPr>
              <a:t>)=1			t4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...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panose="020B0604030504040204" charset="0"/>
              </a:rPr>
              <a:t>Good for point queries on key; also for joins</a:t>
            </a:r>
            <a:endParaRPr lang="en-US" sz="2400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panose="020B0604030504040204" charset="0"/>
              </a:rPr>
              <a:t>Not good for range queries; point queries not on key</a:t>
            </a:r>
            <a:endParaRPr lang="en-US" sz="2400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panose="020B0604030504040204" charset="0"/>
              </a:rPr>
              <a:t>If hash function good, even distribution</a:t>
            </a:r>
            <a:endParaRPr lang="en-US" sz="2400" dirty="0">
              <a:latin typeface="Tahoma" panose="020B0604030504040204" charset="0"/>
            </a:endParaRP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49274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69848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3480797" y="2165350"/>
            <a:ext cx="40389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>
            <a:off x="3480795" y="3613150"/>
            <a:ext cx="2143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3480795" y="269875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>
            <a:off x="3480795" y="315595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378" y="379472"/>
            <a:ext cx="8743950" cy="898525"/>
          </a:xfrm>
        </p:spPr>
        <p:txBody>
          <a:bodyPr/>
          <a:lstStyle/>
          <a:p>
            <a:r>
              <a:rPr lang="en-US" dirty="0">
                <a:latin typeface="Tahoma" panose="020B060403050404020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Range partitioning</a:t>
            </a:r>
            <a:endParaRPr 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9084" y="1346200"/>
            <a:ext cx="8743950" cy="4851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panose="020B0604030504040204" charset="0"/>
              </a:rPr>
              <a:t>R						D</a:t>
            </a:r>
            <a:r>
              <a:rPr lang="en-US" sz="2000" u="sng" dirty="0">
                <a:latin typeface="Tahoma" panose="020B0604030504040204" charset="0"/>
              </a:rPr>
              <a:t>0</a:t>
            </a:r>
            <a:r>
              <a:rPr lang="en-US" u="sng" dirty="0">
                <a:latin typeface="Tahoma" panose="020B0604030504040204" charset="0"/>
              </a:rPr>
              <a:t>	D</a:t>
            </a:r>
            <a:r>
              <a:rPr lang="en-US" sz="2000" u="sng" dirty="0">
                <a:latin typeface="Tahoma" panose="020B0604030504040204" charset="0"/>
              </a:rPr>
              <a:t>1</a:t>
            </a:r>
            <a:r>
              <a:rPr lang="en-US" u="sng" dirty="0">
                <a:latin typeface="Tahoma" panose="020B0604030504040204" charset="0"/>
              </a:rPr>
              <a:t>	D</a:t>
            </a:r>
            <a:r>
              <a:rPr lang="en-US" sz="2000" u="sng" dirty="0">
                <a:latin typeface="Tahoma" panose="020B0604030504040204" charset="0"/>
              </a:rPr>
              <a:t>2</a:t>
            </a:r>
            <a:endParaRPr lang="en-US" sz="2000" u="sng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t1: A=5					t1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t2: A=8						t2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t3: A=2				t3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t4: A=3				t4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panose="020B0604030504040204" charset="0"/>
              </a:rPr>
              <a:t>...</a:t>
            </a: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panose="020B0604030504040204" charset="0"/>
              </a:rPr>
              <a:t>Good for </a:t>
            </a:r>
            <a:r>
              <a:rPr lang="en-US" sz="2400" u="sng" dirty="0">
                <a:latin typeface="Tahoma" panose="020B0604030504040204" charset="0"/>
              </a:rPr>
              <a:t>some</a:t>
            </a:r>
            <a:r>
              <a:rPr lang="en-US" sz="2400" dirty="0">
                <a:latin typeface="Tahoma" panose="020B0604030504040204" charset="0"/>
              </a:rPr>
              <a:t> range queries on A</a:t>
            </a:r>
            <a:endParaRPr lang="en-US" sz="2400" dirty="0">
              <a:latin typeface="Tahoma" panose="020B060403050404020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panose="020B0604030504040204" charset="0"/>
              </a:rPr>
              <a:t>Need to select good vector: else unbalance  </a:t>
            </a:r>
            <a:endParaRPr lang="en-US" sz="2400" dirty="0">
              <a:latin typeface="Tahoma" panose="020B0604030504040204" charset="0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dirty="0">
                <a:latin typeface="Tahoma" panose="020B0604030504040204" charset="0"/>
              </a:rPr>
              <a:t>						</a:t>
            </a:r>
            <a:r>
              <a:rPr lang="en-US" dirty="0">
                <a:latin typeface="Tahoma" panose="020B0604030504040204" charset="0"/>
                <a:sym typeface="Symbol" panose="05050102010706020507" charset="0"/>
              </a:rPr>
              <a:t></a:t>
            </a:r>
            <a:r>
              <a:rPr lang="en-US" sz="2400" dirty="0">
                <a:latin typeface="Tahoma" panose="020B0604030504040204" charset="0"/>
              </a:rPr>
              <a:t> data skew</a:t>
            </a:r>
            <a:endParaRPr lang="en-US" sz="2400" dirty="0">
              <a:latin typeface="Tahoma" panose="020B060403050404020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ahoma" panose="020B0604030504040204" charset="0"/>
              </a:rPr>
              <a:t>						</a:t>
            </a:r>
            <a:r>
              <a:rPr lang="en-US" dirty="0">
                <a:latin typeface="Tahoma" panose="020B0604030504040204" charset="0"/>
                <a:sym typeface="Symbol" panose="05050102010706020507" charset="0"/>
              </a:rPr>
              <a:t></a:t>
            </a:r>
            <a:r>
              <a:rPr lang="en-US" sz="2400" dirty="0">
                <a:latin typeface="Tahoma" panose="020B0604030504040204" charset="0"/>
              </a:rPr>
              <a:t> execution skew</a:t>
            </a:r>
            <a:endParaRPr lang="en-US" sz="2400" dirty="0">
              <a:latin typeface="Tahoma" panose="020B0604030504040204" charset="0"/>
            </a:endParaRP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6675834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7704534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3589734" y="2641600"/>
            <a:ext cx="6000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4189809" y="2641600"/>
            <a:ext cx="6000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3418317" y="2030311"/>
            <a:ext cx="16394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partitioning</a:t>
            </a:r>
            <a:endParaRPr lang="en-US" sz="2000">
              <a:solidFill>
                <a:srgbClr val="000000"/>
              </a:solidFill>
            </a:endParaRPr>
          </a:p>
          <a:p>
            <a:pPr algn="ctr" defTabSz="914400" eaLnBrk="1" fontAlgn="base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vector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3733220" y="3096626"/>
            <a:ext cx="998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</a:t>
            </a:r>
            <a:r>
              <a:rPr lang="en-US" sz="1800">
                <a:solidFill>
                  <a:srgbClr val="000000"/>
                </a:solidFill>
              </a:rPr>
              <a:t>0</a:t>
            </a:r>
            <a:r>
              <a:rPr lang="en-US" sz="2400">
                <a:solidFill>
                  <a:srgbClr val="000000"/>
                </a:solidFill>
              </a:rPr>
              <a:t>  V</a:t>
            </a:r>
            <a:r>
              <a:rPr lang="en-US" sz="1800">
                <a:solidFill>
                  <a:srgbClr val="000000"/>
                </a:solidFill>
              </a:rPr>
              <a:t>1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5218509" y="210820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5304234" y="256540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5218509" y="31750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5218509" y="36322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：如何执行查询？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RAM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RAM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RAM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RAM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Backup </a:t>
            </a: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 Replication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Backup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预防错误或灾难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可以处理更多错误，例如误操作（已提交的事务需要撤销）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Replication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机制可实现更精确的恢复（例如，利用日志恢复到某个事务节点）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Replication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实现高可用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在一定程度上也可以起到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Backup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的作用，但不完全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无法撤销已提交的事务（检查点之前的日志可能被删除）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012" y="2502024"/>
            <a:ext cx="8856984" cy="15030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关系代数的并行化</a:t>
            </a:r>
            <a:endParaRPr 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Example A</a:t>
            </a:r>
            <a:endParaRPr lang="en-US" altLang="zh-CN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574800"/>
            <a:ext cx="8743950" cy="20447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(1)		 </a:t>
            </a:r>
            <a:r>
              <a:rPr lang="en-US" altLang="zh-CN" sz="4800" dirty="0">
                <a:ea typeface="宋体" panose="02010600030101010101" pitchFamily="2" charset="-122"/>
                <a:sym typeface="Symbol" panose="05050102010706020507" charset="2"/>
              </a:rPr>
              <a:t>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E=3</a:t>
            </a: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	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charset="2"/>
              </a:rPr>
              <a:t> </a:t>
            </a:r>
            <a:endParaRPr lang="en-US" altLang="zh-CN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charset="2"/>
              </a:rPr>
              <a:t>			 R</a:t>
            </a:r>
            <a:endParaRPr lang="en-US" altLang="zh-CN" sz="4800" dirty="0">
              <a:ea typeface="宋体" panose="02010600030101010101" pitchFamily="2" charset="-122"/>
              <a:sym typeface="Symbol" panose="05050102010706020507" charset="2"/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3171825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5334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(2)			</a:t>
            </a:r>
            <a:r>
              <a:rPr lang="en-US" altLang="zh-CN" sz="4800" dirty="0">
                <a:ea typeface="宋体" panose="02010600030101010101" pitchFamily="2" charset="-122"/>
                <a:sym typeface="Symbol" panose="05050102010706020507" charset="2"/>
              </a:rPr>
              <a:t>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E=3</a:t>
            </a: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				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charset="2"/>
              </a:rPr>
              <a:t></a:t>
            </a:r>
            <a:endParaRPr lang="en-US" altLang="zh-CN" dirty="0">
              <a:ea typeface="宋体" panose="02010600030101010101" pitchFamily="2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		[R</a:t>
            </a:r>
            <a:r>
              <a:rPr lang="en-US" altLang="zh-CN" sz="2400" dirty="0">
                <a:ea typeface="宋体" panose="02010600030101010101" pitchFamily="2" charset="-122"/>
                <a:sym typeface="MS Reference 1" pitchFamily="2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: E &lt; 10] 	[R</a:t>
            </a:r>
            <a:r>
              <a:rPr lang="en-US" altLang="zh-CN" sz="2400" dirty="0">
                <a:ea typeface="宋体" panose="02010600030101010101" pitchFamily="2" charset="-122"/>
                <a:sym typeface="MS Reference 1" pitchFamily="2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: 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charset="2"/>
              </a:rPr>
              <a:t> 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10] </a:t>
            </a: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4014788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 flipH="1">
            <a:off x="3071813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4357692" y="22860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42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(3)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			   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charset="2"/>
              </a:rPr>
              <a:t></a:t>
            </a:r>
            <a:endParaRPr lang="en-US" altLang="zh-CN" dirty="0">
              <a:ea typeface="宋体" panose="02010600030101010101" pitchFamily="2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			</a:t>
            </a:r>
            <a:r>
              <a:rPr lang="en-US" altLang="zh-CN" sz="4800" dirty="0">
                <a:ea typeface="宋体" panose="02010600030101010101" pitchFamily="2" charset="-122"/>
                <a:sym typeface="Symbol" panose="05050102010706020507" charset="2"/>
              </a:rPr>
              <a:t>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E=3	             </a:t>
            </a:r>
            <a:r>
              <a:rPr lang="en-US" altLang="zh-CN" sz="4800" dirty="0">
                <a:ea typeface="宋体" panose="02010600030101010101" pitchFamily="2" charset="-122"/>
                <a:sym typeface="Symbol" panose="05050102010706020507" charset="2"/>
              </a:rPr>
              <a:t>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E=3</a:t>
            </a: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		 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[R</a:t>
            </a:r>
            <a:r>
              <a:rPr lang="en-US" altLang="zh-CN" sz="2400" dirty="0">
                <a:ea typeface="宋体" panose="02010600030101010101" pitchFamily="2" charset="-122"/>
                <a:sym typeface="MS Reference 1" pitchFamily="2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: E &lt; 10] 	[R</a:t>
            </a:r>
            <a:r>
              <a:rPr lang="en-US" altLang="zh-CN" sz="2400" dirty="0">
                <a:ea typeface="宋体" panose="02010600030101010101" pitchFamily="2" charset="-122"/>
                <a:sym typeface="MS Reference 1" pitchFamily="2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: 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charset="2"/>
              </a:rPr>
              <a:t> 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10] </a:t>
            </a: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algn="ctr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 flipH="1">
            <a:off x="3514725" y="1117600"/>
            <a:ext cx="6000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4629150" y="1117600"/>
            <a:ext cx="600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3000375" y="203150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5400675" y="1955800"/>
            <a:ext cx="257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42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(3)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			   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charset="2"/>
              </a:rPr>
              <a:t></a:t>
            </a:r>
            <a:endParaRPr lang="en-US" altLang="zh-CN" dirty="0">
              <a:ea typeface="宋体" panose="02010600030101010101" pitchFamily="2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			</a:t>
            </a:r>
            <a:r>
              <a:rPr lang="en-US" altLang="zh-CN" sz="4800" dirty="0">
                <a:ea typeface="宋体" panose="02010600030101010101" pitchFamily="2" charset="-122"/>
                <a:sym typeface="Symbol" panose="05050102010706020507" charset="2"/>
              </a:rPr>
              <a:t>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E=3	               </a:t>
            </a:r>
            <a:r>
              <a:rPr lang="en-US" altLang="zh-CN" sz="4800" dirty="0">
                <a:ea typeface="宋体" panose="02010600030101010101" pitchFamily="2" charset="-122"/>
                <a:sym typeface="Symbol" panose="05050102010706020507" charset="2"/>
              </a:rPr>
              <a:t>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E=3</a:t>
            </a: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		 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[R</a:t>
            </a:r>
            <a:r>
              <a:rPr lang="en-US" altLang="zh-CN" sz="2400" dirty="0">
                <a:ea typeface="宋体" panose="02010600030101010101" pitchFamily="2" charset="-122"/>
                <a:sym typeface="MS Reference 1" pitchFamily="2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: E &lt; 10] 	    [R</a:t>
            </a:r>
            <a:r>
              <a:rPr lang="en-US" altLang="zh-CN" sz="2400" dirty="0">
                <a:ea typeface="宋体" panose="02010600030101010101" pitchFamily="2" charset="-122"/>
                <a:sym typeface="MS Reference 1" pitchFamily="2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: 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charset="2"/>
              </a:rPr>
              <a:t> 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10] </a:t>
            </a: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algn="ctr"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H="1">
            <a:off x="3514725" y="1117600"/>
            <a:ext cx="6000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4629150" y="1117600"/>
            <a:ext cx="600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3000375" y="203150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5400675" y="1955800"/>
            <a:ext cx="257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4529167" y="1290695"/>
            <a:ext cx="3689747" cy="3182937"/>
            <a:chOff x="2536" y="813"/>
            <a:chExt cx="2066" cy="2005"/>
          </a:xfrm>
        </p:grpSpPr>
        <p:sp>
          <p:nvSpPr>
            <p:cNvPr id="17419" name="Rectangle 8"/>
            <p:cNvSpPr>
              <a:spLocks noChangeArrowheads="1"/>
            </p:cNvSpPr>
            <p:nvPr/>
          </p:nvSpPr>
          <p:spPr bwMode="auto">
            <a:xfrm>
              <a:off x="3798" y="2411"/>
              <a:ext cx="804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FF5050"/>
                  </a:solidFill>
                  <a:ea typeface="宋体" panose="02010600030101010101" pitchFamily="2" charset="-122"/>
                  <a:sym typeface="Symbol" panose="05050102010706020507" charset="2"/>
                </a:rPr>
                <a:t>	Ø</a:t>
              </a:r>
              <a:endParaRPr lang="en-US" altLang="zh-CN" sz="36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charset="2"/>
              </a:endParaRPr>
            </a:p>
          </p:txBody>
        </p:sp>
        <p:sp>
          <p:nvSpPr>
            <p:cNvPr id="17420" name="Freeform 9"/>
            <p:cNvSpPr/>
            <p:nvPr/>
          </p:nvSpPr>
          <p:spPr bwMode="auto">
            <a:xfrm>
              <a:off x="2536" y="813"/>
              <a:ext cx="1896" cy="1803"/>
            </a:xfrm>
            <a:custGeom>
              <a:avLst/>
              <a:gdLst>
                <a:gd name="T0" fmla="*/ 1152 w 1896"/>
                <a:gd name="T1" fmla="*/ 1803 h 1803"/>
                <a:gd name="T2" fmla="*/ 1008 w 1896"/>
                <a:gd name="T3" fmla="*/ 1587 h 1803"/>
                <a:gd name="T4" fmla="*/ 872 w 1896"/>
                <a:gd name="T5" fmla="*/ 1331 h 1803"/>
                <a:gd name="T6" fmla="*/ 344 w 1896"/>
                <a:gd name="T7" fmla="*/ 1243 h 1803"/>
                <a:gd name="T8" fmla="*/ 80 w 1896"/>
                <a:gd name="T9" fmla="*/ 1067 h 1803"/>
                <a:gd name="T10" fmla="*/ 48 w 1896"/>
                <a:gd name="T11" fmla="*/ 987 h 1803"/>
                <a:gd name="T12" fmla="*/ 32 w 1896"/>
                <a:gd name="T13" fmla="*/ 939 h 1803"/>
                <a:gd name="T14" fmla="*/ 32 w 1896"/>
                <a:gd name="T15" fmla="*/ 355 h 1803"/>
                <a:gd name="T16" fmla="*/ 120 w 1896"/>
                <a:gd name="T17" fmla="*/ 147 h 1803"/>
                <a:gd name="T18" fmla="*/ 296 w 1896"/>
                <a:gd name="T19" fmla="*/ 19 h 1803"/>
                <a:gd name="T20" fmla="*/ 424 w 1896"/>
                <a:gd name="T21" fmla="*/ 3 h 1803"/>
                <a:gd name="T22" fmla="*/ 664 w 1896"/>
                <a:gd name="T23" fmla="*/ 11 h 1803"/>
                <a:gd name="T24" fmla="*/ 952 w 1896"/>
                <a:gd name="T25" fmla="*/ 91 h 1803"/>
                <a:gd name="T26" fmla="*/ 1560 w 1896"/>
                <a:gd name="T27" fmla="*/ 315 h 1803"/>
                <a:gd name="T28" fmla="*/ 1752 w 1896"/>
                <a:gd name="T29" fmla="*/ 459 h 1803"/>
                <a:gd name="T30" fmla="*/ 1808 w 1896"/>
                <a:gd name="T31" fmla="*/ 539 h 1803"/>
                <a:gd name="T32" fmla="*/ 1840 w 1896"/>
                <a:gd name="T33" fmla="*/ 571 h 1803"/>
                <a:gd name="T34" fmla="*/ 1896 w 1896"/>
                <a:gd name="T35" fmla="*/ 707 h 1803"/>
                <a:gd name="T36" fmla="*/ 1888 w 1896"/>
                <a:gd name="T37" fmla="*/ 971 h 1803"/>
                <a:gd name="T38" fmla="*/ 1856 w 1896"/>
                <a:gd name="T39" fmla="*/ 1059 h 1803"/>
                <a:gd name="T40" fmla="*/ 1512 w 1896"/>
                <a:gd name="T41" fmla="*/ 1291 h 1803"/>
                <a:gd name="T42" fmla="*/ 984 w 1896"/>
                <a:gd name="T43" fmla="*/ 1347 h 1803"/>
                <a:gd name="T44" fmla="*/ 864 w 1896"/>
                <a:gd name="T45" fmla="*/ 1363 h 180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6" h="1803">
                  <a:moveTo>
                    <a:pt x="1152" y="1803"/>
                  </a:moveTo>
                  <a:cubicBezTo>
                    <a:pt x="1099" y="1732"/>
                    <a:pt x="1044" y="1669"/>
                    <a:pt x="1008" y="1587"/>
                  </a:cubicBezTo>
                  <a:cubicBezTo>
                    <a:pt x="974" y="1511"/>
                    <a:pt x="952" y="1371"/>
                    <a:pt x="872" y="1331"/>
                  </a:cubicBezTo>
                  <a:cubicBezTo>
                    <a:pt x="716" y="1253"/>
                    <a:pt x="514" y="1262"/>
                    <a:pt x="344" y="1243"/>
                  </a:cubicBezTo>
                  <a:cubicBezTo>
                    <a:pt x="228" y="1204"/>
                    <a:pt x="167" y="1154"/>
                    <a:pt x="80" y="1067"/>
                  </a:cubicBezTo>
                  <a:cubicBezTo>
                    <a:pt x="58" y="1045"/>
                    <a:pt x="56" y="1015"/>
                    <a:pt x="48" y="987"/>
                  </a:cubicBezTo>
                  <a:cubicBezTo>
                    <a:pt x="43" y="971"/>
                    <a:pt x="32" y="939"/>
                    <a:pt x="32" y="939"/>
                  </a:cubicBezTo>
                  <a:cubicBezTo>
                    <a:pt x="5" y="747"/>
                    <a:pt x="0" y="544"/>
                    <a:pt x="32" y="355"/>
                  </a:cubicBezTo>
                  <a:cubicBezTo>
                    <a:pt x="44" y="282"/>
                    <a:pt x="52" y="192"/>
                    <a:pt x="120" y="147"/>
                  </a:cubicBezTo>
                  <a:cubicBezTo>
                    <a:pt x="162" y="83"/>
                    <a:pt x="230" y="52"/>
                    <a:pt x="296" y="19"/>
                  </a:cubicBezTo>
                  <a:cubicBezTo>
                    <a:pt x="334" y="0"/>
                    <a:pt x="382" y="10"/>
                    <a:pt x="424" y="3"/>
                  </a:cubicBezTo>
                  <a:cubicBezTo>
                    <a:pt x="504" y="6"/>
                    <a:pt x="584" y="5"/>
                    <a:pt x="664" y="11"/>
                  </a:cubicBezTo>
                  <a:cubicBezTo>
                    <a:pt x="760" y="19"/>
                    <a:pt x="862" y="66"/>
                    <a:pt x="952" y="91"/>
                  </a:cubicBezTo>
                  <a:cubicBezTo>
                    <a:pt x="1163" y="148"/>
                    <a:pt x="1365" y="217"/>
                    <a:pt x="1560" y="315"/>
                  </a:cubicBezTo>
                  <a:cubicBezTo>
                    <a:pt x="1631" y="351"/>
                    <a:pt x="1686" y="415"/>
                    <a:pt x="1752" y="459"/>
                  </a:cubicBezTo>
                  <a:cubicBezTo>
                    <a:pt x="1764" y="477"/>
                    <a:pt x="1791" y="520"/>
                    <a:pt x="1808" y="539"/>
                  </a:cubicBezTo>
                  <a:cubicBezTo>
                    <a:pt x="1818" y="550"/>
                    <a:pt x="1832" y="558"/>
                    <a:pt x="1840" y="571"/>
                  </a:cubicBezTo>
                  <a:cubicBezTo>
                    <a:pt x="1874" y="624"/>
                    <a:pt x="1878" y="654"/>
                    <a:pt x="1896" y="707"/>
                  </a:cubicBezTo>
                  <a:cubicBezTo>
                    <a:pt x="1893" y="795"/>
                    <a:pt x="1895" y="883"/>
                    <a:pt x="1888" y="971"/>
                  </a:cubicBezTo>
                  <a:cubicBezTo>
                    <a:pt x="1887" y="981"/>
                    <a:pt x="1861" y="1047"/>
                    <a:pt x="1856" y="1059"/>
                  </a:cubicBezTo>
                  <a:cubicBezTo>
                    <a:pt x="1793" y="1196"/>
                    <a:pt x="1658" y="1267"/>
                    <a:pt x="1512" y="1291"/>
                  </a:cubicBezTo>
                  <a:cubicBezTo>
                    <a:pt x="1358" y="1353"/>
                    <a:pt x="1135" y="1343"/>
                    <a:pt x="984" y="1347"/>
                  </a:cubicBezTo>
                  <a:cubicBezTo>
                    <a:pt x="940" y="1362"/>
                    <a:pt x="913" y="1363"/>
                    <a:pt x="864" y="1363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62000"/>
            <a:ext cx="8743950" cy="2171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(4) 				</a:t>
            </a:r>
            <a:r>
              <a:rPr lang="en-US" altLang="zh-CN" sz="4800" dirty="0">
                <a:ea typeface="宋体" panose="02010600030101010101" pitchFamily="2" charset="-122"/>
                <a:sym typeface="Symbol" panose="05050102010706020507" charset="2"/>
              </a:rPr>
              <a:t>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E=3</a:t>
            </a: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algn="ctr"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  <a:sym typeface="Symbol" panose="05050102010706020507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		 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[R</a:t>
            </a:r>
            <a:r>
              <a:rPr lang="en-US" altLang="zh-CN" sz="2400" dirty="0">
                <a:ea typeface="宋体" panose="02010600030101010101" pitchFamily="2" charset="-122"/>
                <a:sym typeface="MS Reference 1" pitchFamily="2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MS Reference 1" pitchFamily="2" charset="2"/>
              </a:rPr>
              <a:t>: E &lt; 10] 	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3302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Example B</a:t>
            </a:r>
            <a:endParaRPr lang="en-US" altLang="zh-CN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511300"/>
            <a:ext cx="8743950" cy="2133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(1)					A=common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				    attribute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    R		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11" name="AutoShape 4"/>
          <p:cNvSpPr>
            <a:spLocks noChangeArrowheads="1"/>
          </p:cNvSpPr>
          <p:nvPr/>
        </p:nvSpPr>
        <p:spPr bwMode="auto">
          <a:xfrm rot="-5400000">
            <a:off x="3119438" y="1635125"/>
            <a:ext cx="304800" cy="51435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3200">
              <a:solidFill>
                <a:srgbClr val="000000"/>
              </a:solidFill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3120422" y="1966884"/>
            <a:ext cx="33855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 flipH="1">
            <a:off x="2500313" y="2349500"/>
            <a:ext cx="5143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3529017" y="2349500"/>
            <a:ext cx="4286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787400"/>
            <a:ext cx="9272588" cy="2353568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(2)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	</a:t>
            </a:r>
            <a:r>
              <a:rPr lang="en-US" altLang="zh-CN" sz="4400" dirty="0">
                <a:ea typeface="宋体" panose="02010600030101010101" pitchFamily="2" charset="-122"/>
              </a:rPr>
              <a:t>  </a:t>
            </a:r>
            <a:r>
              <a:rPr lang="en-US" altLang="zh-CN" sz="4400" dirty="0">
                <a:ea typeface="宋体" panose="02010600030101010101" pitchFamily="2" charset="-122"/>
                <a:sym typeface="Symbol" panose="05050102010706020507" charset="2"/>
              </a:rPr>
              <a:t></a:t>
            </a:r>
            <a:r>
              <a:rPr lang="en-US" altLang="zh-CN" sz="4400" dirty="0">
                <a:ea typeface="宋体" panose="02010600030101010101" pitchFamily="2" charset="-122"/>
              </a:rPr>
              <a:t>				                </a:t>
            </a:r>
            <a:r>
              <a:rPr lang="en-US" altLang="zh-CN" sz="4400" dirty="0">
                <a:ea typeface="宋体" panose="02010600030101010101" pitchFamily="2" charset="-122"/>
                <a:sym typeface="Symbol" panose="05050102010706020507" charset="2"/>
              </a:rPr>
              <a:t></a:t>
            </a:r>
            <a:endParaRPr lang="en-US" altLang="zh-CN" sz="4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			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257675" y="939859"/>
            <a:ext cx="514350" cy="703263"/>
            <a:chOff x="2448" y="1344"/>
            <a:chExt cx="288" cy="443"/>
          </a:xfrm>
        </p:grpSpPr>
        <p:sp>
          <p:nvSpPr>
            <p:cNvPr id="22544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2545" name="Text Box 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3057525" y="2463800"/>
            <a:ext cx="4286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1371599" y="2348880"/>
            <a:ext cx="1471618" cy="1003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314699" y="2277636"/>
            <a:ext cx="2257425" cy="1138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7243762" y="2463800"/>
            <a:ext cx="852066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8455869" y="2463800"/>
            <a:ext cx="702424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289814" y="4234984"/>
            <a:ext cx="322235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[S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A&lt;5]    [S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A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charset="2"/>
              </a:rPr>
              <a:t>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5]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653784" y="3371384"/>
            <a:ext cx="595227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[R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A&lt;5]     [R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5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10]     [R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 A&gt;10]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 flipH="1">
            <a:off x="3343299" y="1295400"/>
            <a:ext cx="857225" cy="751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4843462" y="1168400"/>
            <a:ext cx="3157538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42" y="342900"/>
            <a:ext cx="9858375" cy="5715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(3)			       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charset="2"/>
              </a:rPr>
              <a:t>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[R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    [S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    [R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   [S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</a:t>
            </a:r>
            <a:r>
              <a:rPr lang="en-US" altLang="zh-CN" sz="2400" dirty="0">
                <a:ea typeface="宋体" panose="02010600030101010101" pitchFamily="2" charset="-122"/>
              </a:rPr>
              <a:t>5]     [R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:5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ea typeface="宋体" panose="02010600030101010101" pitchFamily="2" charset="-122"/>
              </a:rPr>
              <a:t>10]     [S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[R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:5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ea typeface="宋体" panose="02010600030101010101" pitchFamily="2" charset="-122"/>
              </a:rPr>
              <a:t>10]       [S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</a:t>
            </a:r>
            <a:r>
              <a:rPr lang="en-US" altLang="zh-CN" sz="2400" dirty="0">
                <a:ea typeface="宋体" panose="02010600030101010101" pitchFamily="2" charset="-122"/>
              </a:rPr>
              <a:t>5]      [R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:A&gt;10]     [S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    [R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:A&gt;10]         [S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</a:t>
            </a:r>
            <a:r>
              <a:rPr lang="en-US" altLang="zh-CN" sz="2400" dirty="0">
                <a:ea typeface="宋体" panose="02010600030101010101" pitchFamily="2" charset="-122"/>
              </a:rPr>
              <a:t>5]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300538" y="1181159"/>
            <a:ext cx="514350" cy="703263"/>
            <a:chOff x="2448" y="1344"/>
            <a:chExt cx="288" cy="443"/>
          </a:xfrm>
        </p:grpSpPr>
        <p:sp>
          <p:nvSpPr>
            <p:cNvPr id="2359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615113" y="1104959"/>
            <a:ext cx="514350" cy="703263"/>
            <a:chOff x="2448" y="1344"/>
            <a:chExt cx="288" cy="443"/>
          </a:xfrm>
        </p:grpSpPr>
        <p:sp>
          <p:nvSpPr>
            <p:cNvPr id="2359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2500313" y="1181159"/>
            <a:ext cx="514350" cy="703263"/>
            <a:chOff x="2448" y="1344"/>
            <a:chExt cx="288" cy="443"/>
          </a:xfrm>
        </p:grpSpPr>
        <p:sp>
          <p:nvSpPr>
            <p:cNvPr id="2358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6700838" y="3848159"/>
            <a:ext cx="514350" cy="703263"/>
            <a:chOff x="2448" y="1344"/>
            <a:chExt cx="288" cy="443"/>
          </a:xfrm>
        </p:grpSpPr>
        <p:sp>
          <p:nvSpPr>
            <p:cNvPr id="2358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8" name="Text Box 1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2414588" y="3924359"/>
            <a:ext cx="514350" cy="703263"/>
            <a:chOff x="2448" y="1344"/>
            <a:chExt cx="288" cy="443"/>
          </a:xfrm>
        </p:grpSpPr>
        <p:sp>
          <p:nvSpPr>
            <p:cNvPr id="23585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4557713" y="3848159"/>
            <a:ext cx="514350" cy="703263"/>
            <a:chOff x="2448" y="1344"/>
            <a:chExt cx="288" cy="443"/>
          </a:xfrm>
        </p:grpSpPr>
        <p:sp>
          <p:nvSpPr>
            <p:cNvPr id="2358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4" name="Text Box 21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3564" name="Line 22"/>
          <p:cNvSpPr>
            <a:spLocks noChangeShapeType="1"/>
          </p:cNvSpPr>
          <p:nvPr/>
        </p:nvSpPr>
        <p:spPr bwMode="auto">
          <a:xfrm flipH="1">
            <a:off x="3186112" y="876300"/>
            <a:ext cx="8572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5" name="Line 23"/>
          <p:cNvSpPr>
            <a:spLocks noChangeShapeType="1"/>
          </p:cNvSpPr>
          <p:nvPr/>
        </p:nvSpPr>
        <p:spPr bwMode="auto">
          <a:xfrm>
            <a:off x="4557713" y="876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6" name="Line 24"/>
          <p:cNvSpPr>
            <a:spLocks noChangeShapeType="1"/>
          </p:cNvSpPr>
          <p:nvPr/>
        </p:nvSpPr>
        <p:spPr bwMode="auto">
          <a:xfrm>
            <a:off x="4900613" y="800100"/>
            <a:ext cx="1543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 flipH="1">
            <a:off x="1385892" y="16383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 flipH="1">
            <a:off x="2500313" y="1866900"/>
            <a:ext cx="171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 flipH="1">
            <a:off x="3786188" y="1714500"/>
            <a:ext cx="514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4814892" y="1714500"/>
            <a:ext cx="444699" cy="744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1" name="Line 29"/>
          <p:cNvSpPr>
            <a:spLocks noChangeShapeType="1"/>
          </p:cNvSpPr>
          <p:nvPr/>
        </p:nvSpPr>
        <p:spPr bwMode="auto">
          <a:xfrm flipH="1">
            <a:off x="6443661" y="1562100"/>
            <a:ext cx="207169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7215192" y="1562100"/>
            <a:ext cx="962616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H="1">
            <a:off x="1557342" y="4457700"/>
            <a:ext cx="771525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2928937" y="4457700"/>
            <a:ext cx="1285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H="1">
            <a:off x="4371975" y="4457700"/>
            <a:ext cx="1857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>
            <a:off x="5157787" y="4381500"/>
            <a:ext cx="728663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7" name="Line 35"/>
          <p:cNvSpPr>
            <a:spLocks noChangeShapeType="1"/>
          </p:cNvSpPr>
          <p:nvPr/>
        </p:nvSpPr>
        <p:spPr bwMode="auto">
          <a:xfrm>
            <a:off x="6958012" y="4610100"/>
            <a:ext cx="3571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8" name="Line 36"/>
          <p:cNvSpPr>
            <a:spLocks noChangeShapeType="1"/>
          </p:cNvSpPr>
          <p:nvPr/>
        </p:nvSpPr>
        <p:spPr bwMode="auto">
          <a:xfrm>
            <a:off x="7472362" y="4381500"/>
            <a:ext cx="135731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9" name="Freeform 40"/>
          <p:cNvSpPr/>
          <p:nvPr/>
        </p:nvSpPr>
        <p:spPr bwMode="auto">
          <a:xfrm>
            <a:off x="5243512" y="571500"/>
            <a:ext cx="4557713" cy="2667000"/>
          </a:xfrm>
          <a:custGeom>
            <a:avLst/>
            <a:gdLst>
              <a:gd name="T0" fmla="*/ 0 w 2552"/>
              <a:gd name="T1" fmla="*/ 0 h 1680"/>
              <a:gd name="T2" fmla="*/ 2147483647 w 2552"/>
              <a:gd name="T3" fmla="*/ 120967500 h 1680"/>
              <a:gd name="T4" fmla="*/ 2147483647 w 2552"/>
              <a:gd name="T5" fmla="*/ 120967500 h 1680"/>
              <a:gd name="T6" fmla="*/ 2147483647 w 2552"/>
              <a:gd name="T7" fmla="*/ 483870000 h 1680"/>
              <a:gd name="T8" fmla="*/ 2147483647 w 2552"/>
              <a:gd name="T9" fmla="*/ 1451610000 h 1680"/>
              <a:gd name="T10" fmla="*/ 2147483647 w 2552"/>
              <a:gd name="T11" fmla="*/ 2147483647 h 1680"/>
              <a:gd name="T12" fmla="*/ 2147483647 w 2552"/>
              <a:gd name="T13" fmla="*/ 2147483647 h 1680"/>
              <a:gd name="T14" fmla="*/ 2147483647 w 2552"/>
              <a:gd name="T15" fmla="*/ 2147483647 h 1680"/>
              <a:gd name="T16" fmla="*/ 2147483647 w 2552"/>
              <a:gd name="T17" fmla="*/ 2147483647 h 1680"/>
              <a:gd name="T18" fmla="*/ 2147483647 w 2552"/>
              <a:gd name="T19" fmla="*/ 2147483647 h 1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2" h="1680">
                <a:moveTo>
                  <a:pt x="0" y="0"/>
                </a:moveTo>
                <a:cubicBezTo>
                  <a:pt x="344" y="20"/>
                  <a:pt x="688" y="40"/>
                  <a:pt x="864" y="48"/>
                </a:cubicBezTo>
                <a:cubicBezTo>
                  <a:pt x="1040" y="56"/>
                  <a:pt x="936" y="24"/>
                  <a:pt x="1056" y="48"/>
                </a:cubicBezTo>
                <a:cubicBezTo>
                  <a:pt x="1176" y="72"/>
                  <a:pt x="1392" y="104"/>
                  <a:pt x="1584" y="192"/>
                </a:cubicBezTo>
                <a:cubicBezTo>
                  <a:pt x="1776" y="280"/>
                  <a:pt x="2056" y="464"/>
                  <a:pt x="2208" y="576"/>
                </a:cubicBezTo>
                <a:cubicBezTo>
                  <a:pt x="2360" y="688"/>
                  <a:pt x="2440" y="760"/>
                  <a:pt x="2496" y="864"/>
                </a:cubicBezTo>
                <a:cubicBezTo>
                  <a:pt x="2552" y="968"/>
                  <a:pt x="2552" y="1112"/>
                  <a:pt x="2544" y="1200"/>
                </a:cubicBezTo>
                <a:cubicBezTo>
                  <a:pt x="2536" y="1288"/>
                  <a:pt x="2504" y="1320"/>
                  <a:pt x="2448" y="1392"/>
                </a:cubicBezTo>
                <a:cubicBezTo>
                  <a:pt x="2392" y="1464"/>
                  <a:pt x="2272" y="1584"/>
                  <a:pt x="2208" y="1632"/>
                </a:cubicBezTo>
                <a:cubicBezTo>
                  <a:pt x="2144" y="1680"/>
                  <a:pt x="2104" y="1680"/>
                  <a:pt x="2064" y="168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0" name="Line 41"/>
          <p:cNvSpPr>
            <a:spLocks noChangeShapeType="1"/>
          </p:cNvSpPr>
          <p:nvPr/>
        </p:nvSpPr>
        <p:spPr bwMode="auto">
          <a:xfrm flipH="1">
            <a:off x="7558092" y="3238500"/>
            <a:ext cx="14573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1" name="Line 42"/>
          <p:cNvSpPr>
            <a:spLocks noChangeShapeType="1"/>
          </p:cNvSpPr>
          <p:nvPr/>
        </p:nvSpPr>
        <p:spPr bwMode="auto">
          <a:xfrm flipH="1">
            <a:off x="5329242" y="3238500"/>
            <a:ext cx="3686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2" name="Line 43"/>
          <p:cNvSpPr>
            <a:spLocks noChangeShapeType="1"/>
          </p:cNvSpPr>
          <p:nvPr/>
        </p:nvSpPr>
        <p:spPr bwMode="auto">
          <a:xfrm flipH="1">
            <a:off x="3014663" y="3238500"/>
            <a:ext cx="60007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42" y="342900"/>
            <a:ext cx="9858375" cy="5715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(3)			       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charset="2"/>
              </a:rPr>
              <a:t>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[R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    [S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    [R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   [S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</a:t>
            </a:r>
            <a:r>
              <a:rPr lang="en-US" altLang="zh-CN" sz="2400" dirty="0">
                <a:ea typeface="宋体" panose="02010600030101010101" pitchFamily="2" charset="-122"/>
              </a:rPr>
              <a:t>5]     [R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:5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ea typeface="宋体" panose="02010600030101010101" pitchFamily="2" charset="-122"/>
              </a:rPr>
              <a:t>10]     [S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[R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:5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400" dirty="0">
                <a:ea typeface="宋体" panose="02010600030101010101" pitchFamily="2" charset="-122"/>
              </a:rPr>
              <a:t>10]       [S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</a:t>
            </a:r>
            <a:r>
              <a:rPr lang="en-US" altLang="zh-CN" sz="2400" dirty="0">
                <a:ea typeface="宋体" panose="02010600030101010101" pitchFamily="2" charset="-122"/>
              </a:rPr>
              <a:t>5]      [R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:A&gt;10]     [S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:A&lt;5]     [R</a:t>
            </a:r>
            <a:r>
              <a:rPr lang="en-US" altLang="zh-CN" sz="1800" dirty="0"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:A&gt;10]         [S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:A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charset="2"/>
              </a:rPr>
              <a:t></a:t>
            </a:r>
            <a:r>
              <a:rPr lang="en-US" altLang="zh-CN" sz="2400" dirty="0">
                <a:ea typeface="宋体" panose="02010600030101010101" pitchFamily="2" charset="-122"/>
              </a:rPr>
              <a:t>5]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300538" y="1181159"/>
            <a:ext cx="514350" cy="703263"/>
            <a:chOff x="2448" y="1344"/>
            <a:chExt cx="288" cy="443"/>
          </a:xfrm>
        </p:grpSpPr>
        <p:sp>
          <p:nvSpPr>
            <p:cNvPr id="2359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615113" y="1104959"/>
            <a:ext cx="514350" cy="703263"/>
            <a:chOff x="2448" y="1344"/>
            <a:chExt cx="288" cy="443"/>
          </a:xfrm>
        </p:grpSpPr>
        <p:sp>
          <p:nvSpPr>
            <p:cNvPr id="2359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2500313" y="1181159"/>
            <a:ext cx="514350" cy="703263"/>
            <a:chOff x="2448" y="1344"/>
            <a:chExt cx="288" cy="443"/>
          </a:xfrm>
        </p:grpSpPr>
        <p:sp>
          <p:nvSpPr>
            <p:cNvPr id="2358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6700838" y="3848159"/>
            <a:ext cx="514350" cy="703263"/>
            <a:chOff x="2448" y="1344"/>
            <a:chExt cx="288" cy="443"/>
          </a:xfrm>
        </p:grpSpPr>
        <p:sp>
          <p:nvSpPr>
            <p:cNvPr id="2358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8" name="Text Box 1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2414588" y="3924359"/>
            <a:ext cx="514350" cy="703263"/>
            <a:chOff x="2448" y="1344"/>
            <a:chExt cx="288" cy="443"/>
          </a:xfrm>
        </p:grpSpPr>
        <p:sp>
          <p:nvSpPr>
            <p:cNvPr id="23585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4557713" y="3848159"/>
            <a:ext cx="514350" cy="703263"/>
            <a:chOff x="2448" y="1344"/>
            <a:chExt cx="288" cy="443"/>
          </a:xfrm>
        </p:grpSpPr>
        <p:sp>
          <p:nvSpPr>
            <p:cNvPr id="2358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4" name="Text Box 21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3564" name="Line 22"/>
          <p:cNvSpPr>
            <a:spLocks noChangeShapeType="1"/>
          </p:cNvSpPr>
          <p:nvPr/>
        </p:nvSpPr>
        <p:spPr bwMode="auto">
          <a:xfrm flipH="1">
            <a:off x="3186112" y="876300"/>
            <a:ext cx="8572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5" name="Line 23"/>
          <p:cNvSpPr>
            <a:spLocks noChangeShapeType="1"/>
          </p:cNvSpPr>
          <p:nvPr/>
        </p:nvSpPr>
        <p:spPr bwMode="auto">
          <a:xfrm>
            <a:off x="4557713" y="876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6" name="Line 24"/>
          <p:cNvSpPr>
            <a:spLocks noChangeShapeType="1"/>
          </p:cNvSpPr>
          <p:nvPr/>
        </p:nvSpPr>
        <p:spPr bwMode="auto">
          <a:xfrm>
            <a:off x="4900613" y="800100"/>
            <a:ext cx="1543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 flipH="1">
            <a:off x="1385892" y="16383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 flipH="1">
            <a:off x="2500313" y="1866900"/>
            <a:ext cx="171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 flipH="1">
            <a:off x="3786188" y="1714500"/>
            <a:ext cx="514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4814892" y="1714500"/>
            <a:ext cx="444699" cy="744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1" name="Line 29"/>
          <p:cNvSpPr>
            <a:spLocks noChangeShapeType="1"/>
          </p:cNvSpPr>
          <p:nvPr/>
        </p:nvSpPr>
        <p:spPr bwMode="auto">
          <a:xfrm flipH="1">
            <a:off x="6443661" y="1562100"/>
            <a:ext cx="207169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7215192" y="1562100"/>
            <a:ext cx="962616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H="1">
            <a:off x="1557342" y="4457700"/>
            <a:ext cx="771525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2928937" y="4457700"/>
            <a:ext cx="1285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H="1">
            <a:off x="4371975" y="4457700"/>
            <a:ext cx="1857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>
            <a:off x="5157787" y="4381500"/>
            <a:ext cx="728663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7" name="Line 35"/>
          <p:cNvSpPr>
            <a:spLocks noChangeShapeType="1"/>
          </p:cNvSpPr>
          <p:nvPr/>
        </p:nvSpPr>
        <p:spPr bwMode="auto">
          <a:xfrm>
            <a:off x="6958012" y="4610100"/>
            <a:ext cx="3571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8" name="Line 36"/>
          <p:cNvSpPr>
            <a:spLocks noChangeShapeType="1"/>
          </p:cNvSpPr>
          <p:nvPr/>
        </p:nvSpPr>
        <p:spPr bwMode="auto">
          <a:xfrm>
            <a:off x="7472362" y="4381500"/>
            <a:ext cx="135731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9" name="Freeform 40"/>
          <p:cNvSpPr/>
          <p:nvPr/>
        </p:nvSpPr>
        <p:spPr bwMode="auto">
          <a:xfrm>
            <a:off x="5243512" y="571500"/>
            <a:ext cx="4557713" cy="2667000"/>
          </a:xfrm>
          <a:custGeom>
            <a:avLst/>
            <a:gdLst>
              <a:gd name="T0" fmla="*/ 0 w 2552"/>
              <a:gd name="T1" fmla="*/ 0 h 1680"/>
              <a:gd name="T2" fmla="*/ 2147483647 w 2552"/>
              <a:gd name="T3" fmla="*/ 120967500 h 1680"/>
              <a:gd name="T4" fmla="*/ 2147483647 w 2552"/>
              <a:gd name="T5" fmla="*/ 120967500 h 1680"/>
              <a:gd name="T6" fmla="*/ 2147483647 w 2552"/>
              <a:gd name="T7" fmla="*/ 483870000 h 1680"/>
              <a:gd name="T8" fmla="*/ 2147483647 w 2552"/>
              <a:gd name="T9" fmla="*/ 1451610000 h 1680"/>
              <a:gd name="T10" fmla="*/ 2147483647 w 2552"/>
              <a:gd name="T11" fmla="*/ 2147483647 h 1680"/>
              <a:gd name="T12" fmla="*/ 2147483647 w 2552"/>
              <a:gd name="T13" fmla="*/ 2147483647 h 1680"/>
              <a:gd name="T14" fmla="*/ 2147483647 w 2552"/>
              <a:gd name="T15" fmla="*/ 2147483647 h 1680"/>
              <a:gd name="T16" fmla="*/ 2147483647 w 2552"/>
              <a:gd name="T17" fmla="*/ 2147483647 h 1680"/>
              <a:gd name="T18" fmla="*/ 2147483647 w 2552"/>
              <a:gd name="T19" fmla="*/ 2147483647 h 1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2" h="1680">
                <a:moveTo>
                  <a:pt x="0" y="0"/>
                </a:moveTo>
                <a:cubicBezTo>
                  <a:pt x="344" y="20"/>
                  <a:pt x="688" y="40"/>
                  <a:pt x="864" y="48"/>
                </a:cubicBezTo>
                <a:cubicBezTo>
                  <a:pt x="1040" y="56"/>
                  <a:pt x="936" y="24"/>
                  <a:pt x="1056" y="48"/>
                </a:cubicBezTo>
                <a:cubicBezTo>
                  <a:pt x="1176" y="72"/>
                  <a:pt x="1392" y="104"/>
                  <a:pt x="1584" y="192"/>
                </a:cubicBezTo>
                <a:cubicBezTo>
                  <a:pt x="1776" y="280"/>
                  <a:pt x="2056" y="464"/>
                  <a:pt x="2208" y="576"/>
                </a:cubicBezTo>
                <a:cubicBezTo>
                  <a:pt x="2360" y="688"/>
                  <a:pt x="2440" y="760"/>
                  <a:pt x="2496" y="864"/>
                </a:cubicBezTo>
                <a:cubicBezTo>
                  <a:pt x="2552" y="968"/>
                  <a:pt x="2552" y="1112"/>
                  <a:pt x="2544" y="1200"/>
                </a:cubicBezTo>
                <a:cubicBezTo>
                  <a:pt x="2536" y="1288"/>
                  <a:pt x="2504" y="1320"/>
                  <a:pt x="2448" y="1392"/>
                </a:cubicBezTo>
                <a:cubicBezTo>
                  <a:pt x="2392" y="1464"/>
                  <a:pt x="2272" y="1584"/>
                  <a:pt x="2208" y="1632"/>
                </a:cubicBezTo>
                <a:cubicBezTo>
                  <a:pt x="2144" y="1680"/>
                  <a:pt x="2104" y="1680"/>
                  <a:pt x="2064" y="168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0" name="Line 41"/>
          <p:cNvSpPr>
            <a:spLocks noChangeShapeType="1"/>
          </p:cNvSpPr>
          <p:nvPr/>
        </p:nvSpPr>
        <p:spPr bwMode="auto">
          <a:xfrm flipH="1">
            <a:off x="7558092" y="3238500"/>
            <a:ext cx="14573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1" name="Line 42"/>
          <p:cNvSpPr>
            <a:spLocks noChangeShapeType="1"/>
          </p:cNvSpPr>
          <p:nvPr/>
        </p:nvSpPr>
        <p:spPr bwMode="auto">
          <a:xfrm flipH="1">
            <a:off x="5329242" y="3238500"/>
            <a:ext cx="3686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2" name="Line 43"/>
          <p:cNvSpPr>
            <a:spLocks noChangeShapeType="1"/>
          </p:cNvSpPr>
          <p:nvPr/>
        </p:nvSpPr>
        <p:spPr bwMode="auto">
          <a:xfrm flipH="1">
            <a:off x="3014663" y="3238500"/>
            <a:ext cx="60007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1" name="Group 51"/>
          <p:cNvGrpSpPr/>
          <p:nvPr/>
        </p:nvGrpSpPr>
        <p:grpSpPr bwMode="auto">
          <a:xfrm>
            <a:off x="3472383" y="2348880"/>
            <a:ext cx="5343525" cy="3568700"/>
            <a:chOff x="2088" y="1512"/>
            <a:chExt cx="2992" cy="2248"/>
          </a:xfrm>
        </p:grpSpPr>
        <p:sp>
          <p:nvSpPr>
            <p:cNvPr id="42" name="Freeform 44"/>
            <p:cNvSpPr/>
            <p:nvPr/>
          </p:nvSpPr>
          <p:spPr bwMode="auto">
            <a:xfrm>
              <a:off x="2128" y="1520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/>
            <p:nvPr/>
          </p:nvSpPr>
          <p:spPr bwMode="auto">
            <a:xfrm>
              <a:off x="4072" y="1568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2088" y="1512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5" name="Freeform 47"/>
            <p:cNvSpPr/>
            <p:nvPr/>
          </p:nvSpPr>
          <p:spPr bwMode="auto">
            <a:xfrm>
              <a:off x="4032" y="1560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2576" y="3344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2536" y="3336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数据存档（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Archiving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将不再使用的旧数据从数据库中移除，并转移到线下设备。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目的地：数据仓库、磁带库、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释放线上资源，保证系统的运行效率。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存档的数据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仍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有价值，不能丢弃。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762000"/>
            <a:ext cx="92583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(4)			          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charset="2"/>
              </a:rPr>
              <a:t>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[R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:A&lt;5]  [S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:A&lt;5]    [R</a:t>
            </a: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:5</a:t>
            </a:r>
            <a:r>
              <a:rPr lang="en-US" altLang="zh-CN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charset="2"/>
              </a:rPr>
              <a:t></a:t>
            </a:r>
            <a:r>
              <a:rPr lang="en-US" altLang="zh-CN" sz="2800" dirty="0">
                <a:ea typeface="宋体" panose="02010600030101010101" pitchFamily="2" charset="-122"/>
              </a:rPr>
              <a:t>10]   [S</a:t>
            </a: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:A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charset="2"/>
              </a:rPr>
              <a:t></a:t>
            </a:r>
            <a:r>
              <a:rPr lang="en-US" altLang="zh-CN" sz="2800" dirty="0">
                <a:ea typeface="宋体" panose="02010600030101010101" pitchFamily="2" charset="-122"/>
              </a:rPr>
              <a:t>5]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714625" y="1600207"/>
            <a:ext cx="514350" cy="703263"/>
            <a:chOff x="2448" y="1344"/>
            <a:chExt cx="288" cy="443"/>
          </a:xfrm>
        </p:grpSpPr>
        <p:sp>
          <p:nvSpPr>
            <p:cNvPr id="2562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562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4772025" y="1600207"/>
            <a:ext cx="514350" cy="703263"/>
            <a:chOff x="2448" y="1344"/>
            <a:chExt cx="288" cy="443"/>
          </a:xfrm>
        </p:grpSpPr>
        <p:sp>
          <p:nvSpPr>
            <p:cNvPr id="2562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562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8215313" y="1485907"/>
            <a:ext cx="514350" cy="703263"/>
            <a:chOff x="2448" y="1344"/>
            <a:chExt cx="288" cy="443"/>
          </a:xfrm>
        </p:grpSpPr>
        <p:sp>
          <p:nvSpPr>
            <p:cNvPr id="2561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562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5609" name="Line 13"/>
          <p:cNvSpPr>
            <a:spLocks noChangeShapeType="1"/>
          </p:cNvSpPr>
          <p:nvPr/>
        </p:nvSpPr>
        <p:spPr bwMode="auto">
          <a:xfrm flipH="1">
            <a:off x="3400425" y="1247800"/>
            <a:ext cx="1200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>
            <a:off x="50292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1" name="Line 15"/>
          <p:cNvSpPr>
            <a:spLocks noChangeShapeType="1"/>
          </p:cNvSpPr>
          <p:nvPr/>
        </p:nvSpPr>
        <p:spPr bwMode="auto">
          <a:xfrm>
            <a:off x="5286375" y="1133500"/>
            <a:ext cx="2700338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2" name="Line 16"/>
          <p:cNvSpPr>
            <a:spLocks noChangeShapeType="1"/>
          </p:cNvSpPr>
          <p:nvPr/>
        </p:nvSpPr>
        <p:spPr bwMode="auto">
          <a:xfrm flipH="1">
            <a:off x="1759123" y="2189170"/>
            <a:ext cx="885849" cy="5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>
            <a:off x="2971800" y="23279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4" name="Line 19"/>
          <p:cNvSpPr>
            <a:spLocks noChangeShapeType="1"/>
          </p:cNvSpPr>
          <p:nvPr/>
        </p:nvSpPr>
        <p:spPr bwMode="auto">
          <a:xfrm flipH="1">
            <a:off x="4543425" y="2057400"/>
            <a:ext cx="31432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5" name="Line 20"/>
          <p:cNvSpPr>
            <a:spLocks noChangeShapeType="1"/>
          </p:cNvSpPr>
          <p:nvPr/>
        </p:nvSpPr>
        <p:spPr bwMode="auto">
          <a:xfrm>
            <a:off x="5341741" y="2057400"/>
            <a:ext cx="953888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6" name="Line 21"/>
          <p:cNvSpPr>
            <a:spLocks noChangeShapeType="1"/>
          </p:cNvSpPr>
          <p:nvPr/>
        </p:nvSpPr>
        <p:spPr bwMode="auto">
          <a:xfrm flipH="1">
            <a:off x="7586662" y="1993900"/>
            <a:ext cx="700088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7" name="Line 22"/>
          <p:cNvSpPr>
            <a:spLocks noChangeShapeType="1"/>
          </p:cNvSpPr>
          <p:nvPr/>
        </p:nvSpPr>
        <p:spPr bwMode="auto">
          <a:xfrm>
            <a:off x="8729663" y="1903420"/>
            <a:ext cx="314325" cy="2338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8" name="Text Box 25"/>
          <p:cNvSpPr txBox="1">
            <a:spLocks noChangeArrowheads="1"/>
          </p:cNvSpPr>
          <p:nvPr/>
        </p:nvSpPr>
        <p:spPr bwMode="auto">
          <a:xfrm>
            <a:off x="5858434" y="4155051"/>
            <a:ext cx="362791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[R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:A&gt;10]   [S</a:t>
            </a:r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:A</a:t>
            </a:r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charset="2"/>
              </a:rPr>
              <a:t>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5] 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      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Send R to S, execute Join on S</a:t>
            </a:r>
            <a:endParaRPr lang="en-US" dirty="0"/>
          </a:p>
          <a:p>
            <a:r>
              <a:rPr lang="en-US" dirty="0"/>
              <a:t>Option 2: Send S to R, execute Join on R</a:t>
            </a:r>
            <a:endParaRPr lang="en-US" dirty="0"/>
          </a:p>
          <a:p>
            <a:r>
              <a:rPr lang="en-US" dirty="0"/>
              <a:t>Option 3: Send S and R to the query site, execute Join on the query site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one?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4927480" y="717898"/>
            <a:ext cx="444703" cy="550863"/>
            <a:chOff x="1056" y="1728"/>
            <a:chExt cx="249" cy="34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  <a:cs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  <a:cs typeface="宋体" panose="02010600030101010101" pitchFamily="2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037" y="1460500"/>
            <a:ext cx="8743950" cy="4114800"/>
          </a:xfrm>
        </p:spPr>
        <p:txBody>
          <a:bodyPr/>
          <a:lstStyle/>
          <a:p>
            <a:r>
              <a:rPr lang="en-US" altLang="zh-CN" dirty="0"/>
              <a:t>Goal: reduce communication traffic</a:t>
            </a:r>
            <a:endParaRPr lang="en-US" altLang="zh-CN" dirty="0"/>
          </a:p>
          <a:p>
            <a:pPr>
              <a:spcAft>
                <a:spcPct val="35000"/>
              </a:spcAft>
            </a:pPr>
            <a:r>
              <a:rPr lang="en-US" altLang="zh-CN" dirty="0"/>
              <a:t>R       S  </a:t>
            </a:r>
            <a:r>
              <a:rPr lang="en-US" altLang="zh-CN" dirty="0">
                <a:sym typeface="Symbol" panose="05050102010706020507" charset="0"/>
              </a:rPr>
              <a:t></a:t>
            </a:r>
            <a:r>
              <a:rPr lang="en-US" altLang="zh-CN" dirty="0"/>
              <a:t>  (R     S)       S  or</a:t>
            </a:r>
            <a:endParaRPr lang="en-US" altLang="zh-CN" dirty="0"/>
          </a:p>
          <a:p>
            <a:pPr>
              <a:spcAft>
                <a:spcPct val="35000"/>
              </a:spcAft>
              <a:buFontTx/>
              <a:buNone/>
            </a:pPr>
            <a:r>
              <a:rPr lang="en-US" altLang="zh-CN" dirty="0"/>
              <a:t>			    R        (S     R)   or</a:t>
            </a:r>
            <a:endParaRPr lang="en-US" altLang="zh-CN" dirty="0"/>
          </a:p>
          <a:p>
            <a:pPr>
              <a:spcAft>
                <a:spcPct val="35000"/>
              </a:spcAft>
              <a:buFontTx/>
              <a:buNone/>
            </a:pPr>
            <a:r>
              <a:rPr lang="en-US" altLang="zh-CN" dirty="0"/>
              <a:t>			    (R      S)        (S      R)</a:t>
            </a:r>
            <a:endParaRPr lang="en-US" altLang="zh-CN" dirty="0"/>
          </a:p>
        </p:txBody>
      </p:sp>
      <p:grpSp>
        <p:nvGrpSpPr>
          <p:cNvPr id="126979" name="Group 3"/>
          <p:cNvGrpSpPr/>
          <p:nvPr/>
        </p:nvGrpSpPr>
        <p:grpSpPr bwMode="auto">
          <a:xfrm>
            <a:off x="1857393" y="2222551"/>
            <a:ext cx="444703" cy="550863"/>
            <a:chOff x="1056" y="1728"/>
            <a:chExt cx="249" cy="347"/>
          </a:xfrm>
        </p:grpSpPr>
        <p:sp>
          <p:nvSpPr>
            <p:cNvPr id="126980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81" name="Text Box 5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26982" name="Group 6"/>
          <p:cNvGrpSpPr/>
          <p:nvPr/>
        </p:nvGrpSpPr>
        <p:grpSpPr bwMode="auto">
          <a:xfrm>
            <a:off x="3991372" y="3166167"/>
            <a:ext cx="444703" cy="550863"/>
            <a:chOff x="1056" y="1728"/>
            <a:chExt cx="249" cy="347"/>
          </a:xfrm>
        </p:grpSpPr>
        <p:sp>
          <p:nvSpPr>
            <p:cNvPr id="126983" name="AutoShape 7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84" name="Text Box 8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26985" name="Group 9"/>
          <p:cNvGrpSpPr/>
          <p:nvPr/>
        </p:nvGrpSpPr>
        <p:grpSpPr bwMode="auto">
          <a:xfrm>
            <a:off x="4999484" y="2230065"/>
            <a:ext cx="444703" cy="550863"/>
            <a:chOff x="1056" y="1728"/>
            <a:chExt cx="249" cy="347"/>
          </a:xfrm>
        </p:grpSpPr>
        <p:sp>
          <p:nvSpPr>
            <p:cNvPr id="126986" name="AutoShape 10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26988" name="Group 12"/>
          <p:cNvGrpSpPr/>
          <p:nvPr/>
        </p:nvGrpSpPr>
        <p:grpSpPr bwMode="auto">
          <a:xfrm>
            <a:off x="5215512" y="4102273"/>
            <a:ext cx="444703" cy="550863"/>
            <a:chOff x="1056" y="1728"/>
            <a:chExt cx="249" cy="347"/>
          </a:xfrm>
        </p:grpSpPr>
        <p:sp>
          <p:nvSpPr>
            <p:cNvPr id="126989" name="AutoShape 13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90" name="Text Box 14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26991" name="Group 15"/>
          <p:cNvGrpSpPr/>
          <p:nvPr/>
        </p:nvGrpSpPr>
        <p:grpSpPr bwMode="auto">
          <a:xfrm>
            <a:off x="4063380" y="2209853"/>
            <a:ext cx="358974" cy="550863"/>
            <a:chOff x="1056" y="3024"/>
            <a:chExt cx="201" cy="347"/>
          </a:xfrm>
        </p:grpSpPr>
        <p:grpSp>
          <p:nvGrpSpPr>
            <p:cNvPr id="126992" name="Group 16"/>
            <p:cNvGrpSpPr/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6993" name="Line 17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94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95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6996" name="Text Box 20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26997" name="Group 21"/>
          <p:cNvGrpSpPr/>
          <p:nvPr/>
        </p:nvGrpSpPr>
        <p:grpSpPr bwMode="auto">
          <a:xfrm>
            <a:off x="5215502" y="3166169"/>
            <a:ext cx="358974" cy="550863"/>
            <a:chOff x="1056" y="3024"/>
            <a:chExt cx="201" cy="347"/>
          </a:xfrm>
        </p:grpSpPr>
        <p:grpSp>
          <p:nvGrpSpPr>
            <p:cNvPr id="126998" name="Group 22"/>
            <p:cNvGrpSpPr/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6999" name="Line 2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0" name="Line 2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1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27003" name="Group 27"/>
          <p:cNvGrpSpPr/>
          <p:nvPr/>
        </p:nvGrpSpPr>
        <p:grpSpPr bwMode="auto">
          <a:xfrm>
            <a:off x="4063380" y="4085507"/>
            <a:ext cx="358974" cy="550863"/>
            <a:chOff x="1056" y="3024"/>
            <a:chExt cx="201" cy="347"/>
          </a:xfrm>
        </p:grpSpPr>
        <p:grpSp>
          <p:nvGrpSpPr>
            <p:cNvPr id="127004" name="Group 28"/>
            <p:cNvGrpSpPr/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05" name="Line 2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6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7" name="Line 3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08" name="Text Box 32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27009" name="Group 33"/>
          <p:cNvGrpSpPr/>
          <p:nvPr/>
        </p:nvGrpSpPr>
        <p:grpSpPr bwMode="auto">
          <a:xfrm>
            <a:off x="6439641" y="4085507"/>
            <a:ext cx="358974" cy="550863"/>
            <a:chOff x="1056" y="3024"/>
            <a:chExt cx="201" cy="347"/>
          </a:xfrm>
        </p:grpSpPr>
        <p:grpSp>
          <p:nvGrpSpPr>
            <p:cNvPr id="127010" name="Group 34"/>
            <p:cNvGrpSpPr/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11" name="Line 35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12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13" name="Line 3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14" name="Text Box 38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127015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Semi-join</a:t>
            </a:r>
            <a:endParaRPr lang="en-US" altLang="zh-CN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1953817" y="4913361"/>
            <a:ext cx="4416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000000"/>
                </a:solidFill>
              </a:rPr>
              <a:t>R      S = </a:t>
            </a:r>
            <a:r>
              <a:rPr lang="en-US" altLang="zh-CN" sz="3600" dirty="0">
                <a:solidFill>
                  <a:srgbClr val="000000"/>
                </a:solidFill>
                <a:sym typeface="Symbol" panose="05050102010706020507" charset="0"/>
              </a:rPr>
              <a:t></a:t>
            </a:r>
            <a:r>
              <a:rPr lang="en-US" altLang="zh-CN" sz="3600" baseline="-25000" dirty="0">
                <a:solidFill>
                  <a:srgbClr val="000000"/>
                </a:solidFill>
                <a:sym typeface="Symbol" panose="05050102010706020507" charset="0"/>
              </a:rPr>
              <a:t>R</a:t>
            </a:r>
            <a:r>
              <a:rPr lang="en-US" altLang="zh-CN" sz="3600" dirty="0">
                <a:solidFill>
                  <a:srgbClr val="000000"/>
                </a:solidFill>
                <a:sym typeface="Symbol" panose="05050102010706020507" charset="0"/>
              </a:rPr>
              <a:t> (R     S)</a:t>
            </a:r>
            <a:endParaRPr lang="en-US" altLang="zh-CN" sz="3600" dirty="0">
              <a:solidFill>
                <a:srgbClr val="000000"/>
              </a:solidFill>
              <a:sym typeface="Symbol" panose="05050102010706020507" charset="0"/>
            </a:endParaRPr>
          </a:p>
        </p:txBody>
      </p:sp>
      <p:grpSp>
        <p:nvGrpSpPr>
          <p:cNvPr id="127017" name="Group 41"/>
          <p:cNvGrpSpPr/>
          <p:nvPr/>
        </p:nvGrpSpPr>
        <p:grpSpPr bwMode="auto">
          <a:xfrm>
            <a:off x="4567436" y="5110429"/>
            <a:ext cx="444703" cy="550863"/>
            <a:chOff x="1056" y="1728"/>
            <a:chExt cx="249" cy="347"/>
          </a:xfrm>
        </p:grpSpPr>
        <p:sp>
          <p:nvSpPr>
            <p:cNvPr id="127018" name="AutoShape 42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19" name="Text Box 43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127020" name="Group 44"/>
          <p:cNvGrpSpPr/>
          <p:nvPr/>
        </p:nvGrpSpPr>
        <p:grpSpPr bwMode="auto">
          <a:xfrm>
            <a:off x="2480270" y="5105453"/>
            <a:ext cx="358974" cy="550863"/>
            <a:chOff x="1056" y="3024"/>
            <a:chExt cx="201" cy="347"/>
          </a:xfrm>
        </p:grpSpPr>
        <p:grpSp>
          <p:nvGrpSpPr>
            <p:cNvPr id="127021" name="Group 45"/>
            <p:cNvGrpSpPr/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22" name="Line 4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23" name="Line 4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24" name="Line 4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25" name="Text Box 49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panose="020B0604030504040204" charset="0"/>
                </a:rPr>
                <a:t>A</a:t>
              </a:r>
              <a:endParaRPr lang="en-US" altLang="zh-CN" sz="20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313-7426-984C-B2DC-5D0A99C6447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55600"/>
            <a:ext cx="8743950" cy="1143000"/>
          </a:xfrm>
        </p:spPr>
        <p:txBody>
          <a:bodyPr/>
          <a:lstStyle/>
          <a:p>
            <a:r>
              <a:rPr lang="en-US" altLang="zh-CN"/>
              <a:t>Example: R      S</a:t>
            </a: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0800"/>
            <a:ext cx="8743950" cy="304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		 A	B			  A	 C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R					   S</a:t>
            </a:r>
            <a:endParaRPr lang="en-US" altLang="zh-CN"/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 rot="-5400000">
            <a:off x="6179617" y="738191"/>
            <a:ext cx="228600" cy="4286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628775" y="20066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 2	a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1628775" y="24638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10   	b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1628775" y="29210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25	c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1628775" y="33782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30	d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5829300" y="20066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 3	x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5829300" y="24638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10   	y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5829300" y="29210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15	z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5829300" y="33782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25	w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5829300" y="38354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panose="020B0604030504040204" charset="0"/>
              </a:rPr>
              <a:t>32	x</a:t>
            </a:r>
            <a:endParaRPr lang="en-US" altLang="zh-CN" sz="3200">
              <a:solidFill>
                <a:srgbClr val="000000"/>
              </a:solidFill>
              <a:latin typeface="Tahoma" panose="020B0604030504040204" charset="0"/>
            </a:endParaRP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2657475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6858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28016" name="Group 16"/>
          <p:cNvGrpSpPr/>
          <p:nvPr/>
        </p:nvGrpSpPr>
        <p:grpSpPr bwMode="auto">
          <a:xfrm>
            <a:off x="1503764" y="3835451"/>
            <a:ext cx="4168379" cy="927101"/>
            <a:chOff x="842" y="2416"/>
            <a:chExt cx="2334" cy="584"/>
          </a:xfrm>
        </p:grpSpPr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842" y="2632"/>
              <a:ext cx="19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FF5050"/>
                  </a:solidFill>
                  <a:latin typeface="Tahoma" panose="020B0604030504040204" charset="0"/>
                  <a:sym typeface="Symbol" panose="05050102010706020507" charset="0"/>
                </a:rPr>
                <a:t></a:t>
              </a:r>
              <a:r>
                <a:rPr lang="en-US" altLang="zh-CN" sz="2000">
                  <a:solidFill>
                    <a:srgbClr val="FF5050"/>
                  </a:solidFill>
                  <a:latin typeface="Tahoma" panose="020B0604030504040204" charset="0"/>
                  <a:sym typeface="Symbol" panose="05050102010706020507" charset="0"/>
                </a:rPr>
                <a:t>A</a:t>
              </a:r>
              <a:r>
                <a:rPr lang="en-US" altLang="zh-CN" sz="1800">
                  <a:solidFill>
                    <a:srgbClr val="FF5050"/>
                  </a:solidFill>
                  <a:latin typeface="Tahoma" panose="020B0604030504040204" charset="0"/>
                  <a:sym typeface="Symbol" panose="05050102010706020507" charset="0"/>
                </a:rPr>
                <a:t> </a:t>
              </a:r>
              <a:r>
                <a:rPr lang="en-US" altLang="zh-CN" sz="3200">
                  <a:solidFill>
                    <a:srgbClr val="FF5050"/>
                  </a:solidFill>
                  <a:latin typeface="Tahoma" panose="020B0604030504040204" charset="0"/>
                  <a:sym typeface="Symbol" panose="05050102010706020507" charset="0"/>
                </a:rPr>
                <a:t>R </a:t>
              </a:r>
              <a:r>
                <a:rPr lang="en-US" altLang="zh-CN" sz="2800">
                  <a:solidFill>
                    <a:srgbClr val="FF5050"/>
                  </a:solidFill>
                  <a:latin typeface="Tahoma" panose="020B0604030504040204" charset="0"/>
                </a:rPr>
                <a:t>= [2,10,25,30]</a:t>
              </a:r>
              <a:endParaRPr lang="en-US" altLang="zh-CN" sz="2400">
                <a:solidFill>
                  <a:srgbClr val="000000"/>
                </a:solidFill>
                <a:latin typeface="Tahoma" panose="020B0604030504040204" charset="0"/>
              </a:endParaRPr>
            </a:p>
          </p:txBody>
        </p:sp>
        <p:sp>
          <p:nvSpPr>
            <p:cNvPr id="128018" name="Freeform 18"/>
            <p:cNvSpPr/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8019" name="Group 19"/>
          <p:cNvGrpSpPr/>
          <p:nvPr/>
        </p:nvGrpSpPr>
        <p:grpSpPr bwMode="auto">
          <a:xfrm>
            <a:off x="269672" y="2930525"/>
            <a:ext cx="6388298" cy="3076574"/>
            <a:chOff x="151" y="1846"/>
            <a:chExt cx="3577" cy="1938"/>
          </a:xfrm>
        </p:grpSpPr>
        <p:sp>
          <p:nvSpPr>
            <p:cNvPr id="128020" name="Text Box 20"/>
            <p:cNvSpPr txBox="1">
              <a:spLocks noChangeArrowheads="1"/>
            </p:cNvSpPr>
            <p:nvPr/>
          </p:nvSpPr>
          <p:spPr bwMode="auto">
            <a:xfrm>
              <a:off x="151" y="1846"/>
              <a:ext cx="662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333399"/>
                  </a:solidFill>
                  <a:latin typeface="Tahoma" panose="020B0604030504040204" charset="0"/>
                </a:rPr>
                <a:t>Ans:</a:t>
              </a:r>
              <a:endParaRPr lang="en-US" altLang="zh-CN" sz="3200">
                <a:solidFill>
                  <a:srgbClr val="333399"/>
                </a:solidFill>
                <a:latin typeface="Tahoma" panose="020B0604030504040204" charset="0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333399"/>
                  </a:solidFill>
                  <a:latin typeface="Tahoma" panose="020B0604030504040204" charset="0"/>
                </a:rPr>
                <a:t>R    S</a:t>
              </a:r>
              <a:endParaRPr lang="en-US" altLang="zh-CN" sz="2400">
                <a:solidFill>
                  <a:srgbClr val="333399"/>
                </a:solidFill>
                <a:latin typeface="Tahoma" panose="020B0604030504040204" charset="0"/>
              </a:endParaRPr>
            </a:p>
          </p:txBody>
        </p: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1967" y="3264"/>
              <a:ext cx="9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333399"/>
                  </a:solidFill>
                  <a:latin typeface="Tahoma" panose="020B0604030504040204" charset="0"/>
                </a:rPr>
                <a:t>S    R =</a:t>
              </a:r>
              <a:endParaRPr lang="en-US" altLang="zh-CN" sz="2400">
                <a:solidFill>
                  <a:srgbClr val="333399"/>
                </a:solidFill>
                <a:latin typeface="Tahoma" panose="020B0604030504040204" charset="0"/>
              </a:endParaRPr>
            </a:p>
          </p:txBody>
        </p:sp>
        <p:sp>
          <p:nvSpPr>
            <p:cNvPr id="128022" name="AutoShape 22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2953" y="2885"/>
              <a:ext cx="6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99"/>
                  </a:solidFill>
                  <a:latin typeface="Tahoma" panose="020B0604030504040204" charset="0"/>
                </a:rPr>
                <a:t>A    C</a:t>
              </a:r>
              <a:endParaRPr lang="en-US" altLang="zh-CN" sz="2800">
                <a:solidFill>
                  <a:srgbClr val="333399"/>
                </a:solidFill>
                <a:latin typeface="Tahoma" panose="020B0604030504040204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99"/>
                  </a:solidFill>
                  <a:latin typeface="Tahoma" panose="020B0604030504040204" charset="0"/>
                </a:rPr>
                <a:t>10   y</a:t>
              </a:r>
              <a:endParaRPr lang="en-US" altLang="zh-CN" sz="2800">
                <a:solidFill>
                  <a:srgbClr val="333399"/>
                </a:solidFill>
                <a:latin typeface="Tahoma" panose="020B0604030504040204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99"/>
                  </a:solidFill>
                  <a:latin typeface="Tahoma" panose="020B0604030504040204" charset="0"/>
                </a:rPr>
                <a:t>25   w</a:t>
              </a:r>
              <a:endParaRPr lang="en-US" altLang="zh-CN" sz="3200">
                <a:solidFill>
                  <a:srgbClr val="333399"/>
                </a:solidFill>
                <a:latin typeface="Tahoma" panose="020B0604030504040204" charset="0"/>
              </a:endParaRPr>
            </a:p>
          </p:txBody>
        </p:sp>
        <p:sp>
          <p:nvSpPr>
            <p:cNvPr id="128024" name="Rectangle 24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027" name="Freeform 27"/>
            <p:cNvSpPr/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8028" name="Group 28"/>
            <p:cNvGrpSpPr/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128029" name="Line 2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30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31" name="Line 3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313-7426-984C-B2DC-5D0A99C6447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B819-BA46-49D9-9471-472076F9A6CE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286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Broadcasting Join</a:t>
            </a:r>
            <a:endParaRPr lang="en-US" altLang="zh-CN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271292" y="2058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Ra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3271292" y="30487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Rb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5757317" y="2058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>
                <a:solidFill>
                  <a:prstClr val="black"/>
                </a:solidFill>
                <a:latin typeface="Tahoma" panose="020B0604030504040204" charset="0"/>
              </a:rPr>
              <a:t>Sa</a:t>
            </a:r>
            <a:endParaRPr lang="en-US" altLang="zh-CN" sz="3200" dirty="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5757317" y="29725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 err="1">
                <a:solidFill>
                  <a:prstClr val="black"/>
                </a:solidFill>
                <a:latin typeface="Tahoma" panose="020B0604030504040204" charset="0"/>
              </a:rPr>
              <a:t>Sb</a:t>
            </a:r>
            <a:endParaRPr lang="en-US" altLang="zh-CN" sz="3200" dirty="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5757317" y="3963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 err="1">
                <a:solidFill>
                  <a:prstClr val="black"/>
                </a:solidFill>
                <a:latin typeface="Tahoma" panose="020B0604030504040204" charset="0"/>
              </a:rPr>
              <a:t>Sc</a:t>
            </a:r>
            <a:endParaRPr lang="en-US" altLang="zh-CN" sz="3200" dirty="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5884" name="Oval 12"/>
          <p:cNvSpPr>
            <a:spLocks noChangeArrowheads="1"/>
          </p:cNvSpPr>
          <p:nvPr/>
        </p:nvSpPr>
        <p:spPr bwMode="auto">
          <a:xfrm>
            <a:off x="4814342" y="23629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5" name="Oval 13"/>
          <p:cNvSpPr>
            <a:spLocks noChangeArrowheads="1"/>
          </p:cNvSpPr>
          <p:nvPr/>
        </p:nvSpPr>
        <p:spPr bwMode="auto">
          <a:xfrm>
            <a:off x="4814342" y="32011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6" name="Oval 14"/>
          <p:cNvSpPr>
            <a:spLocks noChangeArrowheads="1"/>
          </p:cNvSpPr>
          <p:nvPr/>
        </p:nvSpPr>
        <p:spPr bwMode="auto">
          <a:xfrm>
            <a:off x="4814342" y="42679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>
            <a:off x="4042817" y="236294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4042817" y="327734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 flipH="1">
            <a:off x="5119563" y="3277344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2" name="Line 20"/>
          <p:cNvSpPr>
            <a:spLocks noChangeShapeType="1"/>
          </p:cNvSpPr>
          <p:nvPr/>
        </p:nvSpPr>
        <p:spPr bwMode="auto">
          <a:xfrm>
            <a:off x="4042817" y="3429744"/>
            <a:ext cx="7715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3" name="Line 21"/>
          <p:cNvSpPr>
            <a:spLocks noChangeShapeType="1"/>
          </p:cNvSpPr>
          <p:nvPr/>
        </p:nvSpPr>
        <p:spPr bwMode="auto">
          <a:xfrm>
            <a:off x="4042817" y="2439144"/>
            <a:ext cx="771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4" name="Line 22"/>
          <p:cNvSpPr>
            <a:spLocks noChangeShapeType="1"/>
          </p:cNvSpPr>
          <p:nvPr/>
        </p:nvSpPr>
        <p:spPr bwMode="auto">
          <a:xfrm>
            <a:off x="4042817" y="2591544"/>
            <a:ext cx="7715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5" name="Line 23"/>
          <p:cNvSpPr>
            <a:spLocks noChangeShapeType="1"/>
          </p:cNvSpPr>
          <p:nvPr/>
        </p:nvSpPr>
        <p:spPr bwMode="auto">
          <a:xfrm flipV="1">
            <a:off x="4128542" y="2591544"/>
            <a:ext cx="60007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H="1">
            <a:off x="5119563" y="2370133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5119563" y="4267944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nimBg="1"/>
      <p:bldP spid="335885" grpId="0" animBg="1"/>
      <p:bldP spid="335886" grpId="0" animBg="1"/>
      <p:bldP spid="335887" grpId="0" animBg="1"/>
      <p:bldP spid="335889" grpId="0" animBg="1"/>
      <p:bldP spid="335890" grpId="0" animBg="1"/>
      <p:bldP spid="335892" grpId="0" animBg="1"/>
      <p:bldP spid="335893" grpId="0" animBg="1"/>
      <p:bldP spid="335894" grpId="0" animBg="1"/>
      <p:bldP spid="335895" grpId="0" animBg="1"/>
      <p:bldP spid="33" grpId="0" animBg="1"/>
      <p:bldP spid="3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30E-5B8C-424B-A32B-62F303618D25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92100"/>
            <a:ext cx="8743950" cy="11430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Parallel external sort-merge</a:t>
            </a:r>
            <a:endParaRPr lang="en-US" altLang="zh-CN" sz="4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333500"/>
            <a:ext cx="8743950" cy="4114800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614363" y="1333500"/>
            <a:ext cx="874395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prstClr val="black"/>
                </a:solidFill>
              </a:rPr>
              <a:t>Ra</a:t>
            </a: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r>
              <a:rPr lang="en-US" altLang="zh-CN" sz="3200" dirty="0" err="1">
                <a:solidFill>
                  <a:prstClr val="black"/>
                </a:solidFill>
              </a:rPr>
              <a:t>Rb</a:t>
            </a: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r>
              <a:rPr lang="en-US" altLang="zh-CN" sz="3200" dirty="0" err="1">
                <a:solidFill>
                  <a:prstClr val="black"/>
                </a:solidFill>
              </a:rPr>
              <a:t>Rc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573967" y="2064930"/>
            <a:ext cx="12779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anose="020B0604030504040204" charset="0"/>
              </a:rPr>
              <a:t>Local sort</a:t>
            </a:r>
            <a:endParaRPr lang="en-US" altLang="zh-CN" sz="20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2573967" y="3055530"/>
            <a:ext cx="12779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anose="020B0604030504040204" charset="0"/>
              </a:rPr>
              <a:t>Local sort</a:t>
            </a:r>
            <a:endParaRPr lang="en-US" altLang="zh-CN" sz="20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043362" y="2142746"/>
            <a:ext cx="8143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Ra’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12" name="Oval 8"/>
          <p:cNvSpPr>
            <a:spLocks noChangeArrowheads="1"/>
          </p:cNvSpPr>
          <p:nvPr/>
        </p:nvSpPr>
        <p:spPr bwMode="auto">
          <a:xfrm>
            <a:off x="6100767" y="2765046"/>
            <a:ext cx="42862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1800">
                <a:solidFill>
                  <a:prstClr val="black"/>
                </a:solidFill>
                <a:latin typeface="Tahoma" panose="020B0604030504040204" charset="0"/>
              </a:rPr>
              <a:t>ko</a:t>
            </a:r>
            <a:endParaRPr lang="en-US" altLang="zh-CN" sz="18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13" name="Oval 9"/>
          <p:cNvSpPr>
            <a:spLocks noChangeArrowheads="1"/>
          </p:cNvSpPr>
          <p:nvPr/>
        </p:nvSpPr>
        <p:spPr bwMode="auto">
          <a:xfrm>
            <a:off x="6086475" y="3958846"/>
            <a:ext cx="42862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1800">
                <a:solidFill>
                  <a:prstClr val="black"/>
                </a:solidFill>
                <a:latin typeface="Tahoma" panose="020B0604030504040204" charset="0"/>
              </a:rPr>
              <a:t>k1</a:t>
            </a:r>
            <a:endParaRPr lang="en-US" altLang="zh-CN" sz="18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14" name="Rectangle 10"/>
          <p:cNvSpPr>
            <a:spLocks noChangeArrowheads="1"/>
          </p:cNvSpPr>
          <p:nvPr/>
        </p:nvSpPr>
        <p:spPr bwMode="auto">
          <a:xfrm>
            <a:off x="4043363" y="2980946"/>
            <a:ext cx="8001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Rb’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15" name="Line 11"/>
          <p:cNvSpPr>
            <a:spLocks noChangeShapeType="1"/>
          </p:cNvSpPr>
          <p:nvPr/>
        </p:nvSpPr>
        <p:spPr bwMode="auto">
          <a:xfrm>
            <a:off x="4814888" y="2371346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6" name="Line 12"/>
          <p:cNvSpPr>
            <a:spLocks noChangeShapeType="1"/>
          </p:cNvSpPr>
          <p:nvPr/>
        </p:nvSpPr>
        <p:spPr bwMode="auto">
          <a:xfrm>
            <a:off x="4814887" y="3209546"/>
            <a:ext cx="1128713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 flipV="1">
            <a:off x="4900613" y="2536446"/>
            <a:ext cx="10287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>
            <a:off x="4900613" y="3438146"/>
            <a:ext cx="1028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>
            <a:off x="4900613" y="2523746"/>
            <a:ext cx="108585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>
            <a:off x="4900617" y="2676146"/>
            <a:ext cx="1057275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8150652" y="2825916"/>
            <a:ext cx="129375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Result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 flipV="1">
            <a:off x="6657977" y="3209546"/>
            <a:ext cx="1071563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>
            <a:off x="6615117" y="2295146"/>
            <a:ext cx="1114425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 flipV="1">
            <a:off x="6643688" y="3590546"/>
            <a:ext cx="108585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5" name="Rectangle 21"/>
          <p:cNvSpPr>
            <a:spLocks noChangeArrowheads="1"/>
          </p:cNvSpPr>
          <p:nvPr/>
        </p:nvSpPr>
        <p:spPr bwMode="auto">
          <a:xfrm>
            <a:off x="6015042" y="21427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R1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26" name="Rectangle 22"/>
          <p:cNvSpPr>
            <a:spLocks noChangeArrowheads="1"/>
          </p:cNvSpPr>
          <p:nvPr/>
        </p:nvSpPr>
        <p:spPr bwMode="auto">
          <a:xfrm>
            <a:off x="6000750" y="32603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R2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27" name="Rectangle 23"/>
          <p:cNvSpPr>
            <a:spLocks noChangeArrowheads="1"/>
          </p:cNvSpPr>
          <p:nvPr/>
        </p:nvSpPr>
        <p:spPr bwMode="auto">
          <a:xfrm>
            <a:off x="6000750" y="44414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R3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1643067" y="21427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1643067" y="30571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30" name="Line 26"/>
          <p:cNvSpPr>
            <a:spLocks noChangeShapeType="1"/>
          </p:cNvSpPr>
          <p:nvPr/>
        </p:nvSpPr>
        <p:spPr bwMode="auto">
          <a:xfrm>
            <a:off x="2757492" y="24475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1" name="Line 27"/>
          <p:cNvSpPr>
            <a:spLocks noChangeShapeType="1"/>
          </p:cNvSpPr>
          <p:nvPr/>
        </p:nvSpPr>
        <p:spPr bwMode="auto">
          <a:xfrm>
            <a:off x="2757492" y="34381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2" name="Text Box 28"/>
          <p:cNvSpPr txBox="1">
            <a:spLocks noChangeArrowheads="1"/>
          </p:cNvSpPr>
          <p:nvPr/>
        </p:nvSpPr>
        <p:spPr bwMode="auto">
          <a:xfrm>
            <a:off x="4522766" y="4846230"/>
            <a:ext cx="1102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anose="020B0604030504040204" charset="0"/>
              </a:rPr>
              <a:t>In order</a:t>
            </a:r>
            <a:endParaRPr lang="en-US" altLang="zh-CN" sz="20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5895453" y="5189130"/>
            <a:ext cx="88389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anose="020B0604030504040204" charset="0"/>
              </a:rPr>
              <a:t>Merge</a:t>
            </a:r>
            <a:endParaRPr lang="en-US" altLang="zh-CN" sz="20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34" name="Line 30"/>
          <p:cNvSpPr>
            <a:spLocks noChangeShapeType="1"/>
          </p:cNvSpPr>
          <p:nvPr/>
        </p:nvSpPr>
        <p:spPr bwMode="auto">
          <a:xfrm flipV="1">
            <a:off x="5057775" y="454304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5" name="Line 31"/>
          <p:cNvSpPr>
            <a:spLocks noChangeShapeType="1"/>
          </p:cNvSpPr>
          <p:nvPr/>
        </p:nvSpPr>
        <p:spPr bwMode="auto">
          <a:xfrm flipV="1">
            <a:off x="6286500" y="50002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2559679" y="4008030"/>
            <a:ext cx="12779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anose="020B0604030504040204" charset="0"/>
              </a:rPr>
              <a:t>Local sort</a:t>
            </a:r>
            <a:endParaRPr lang="en-US" altLang="zh-CN" sz="20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37" name="Rectangle 33"/>
          <p:cNvSpPr>
            <a:spLocks noChangeArrowheads="1"/>
          </p:cNvSpPr>
          <p:nvPr/>
        </p:nvSpPr>
        <p:spPr bwMode="auto">
          <a:xfrm>
            <a:off x="4029075" y="3933446"/>
            <a:ext cx="8001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Rc’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38" name="Rectangle 34"/>
          <p:cNvSpPr>
            <a:spLocks noChangeArrowheads="1"/>
          </p:cNvSpPr>
          <p:nvPr/>
        </p:nvSpPr>
        <p:spPr bwMode="auto">
          <a:xfrm>
            <a:off x="1628775" y="40096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28739" name="Line 35"/>
          <p:cNvSpPr>
            <a:spLocks noChangeShapeType="1"/>
          </p:cNvSpPr>
          <p:nvPr/>
        </p:nvSpPr>
        <p:spPr bwMode="auto">
          <a:xfrm>
            <a:off x="2743200" y="43906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0" name="Line 36"/>
          <p:cNvSpPr>
            <a:spLocks noChangeShapeType="1"/>
          </p:cNvSpPr>
          <p:nvPr/>
        </p:nvSpPr>
        <p:spPr bwMode="auto">
          <a:xfrm flipV="1">
            <a:off x="4886325" y="2714246"/>
            <a:ext cx="10287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1" name="Line 37"/>
          <p:cNvSpPr>
            <a:spLocks noChangeShapeType="1"/>
          </p:cNvSpPr>
          <p:nvPr/>
        </p:nvSpPr>
        <p:spPr bwMode="auto">
          <a:xfrm flipV="1">
            <a:off x="4886325" y="3628646"/>
            <a:ext cx="1028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2" name="Line 38"/>
          <p:cNvSpPr>
            <a:spLocks noChangeShapeType="1"/>
          </p:cNvSpPr>
          <p:nvPr/>
        </p:nvSpPr>
        <p:spPr bwMode="auto">
          <a:xfrm>
            <a:off x="4886325" y="4314446"/>
            <a:ext cx="10287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AB-E01F-428B-AEE3-7DE30B2A5BC6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921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Partitioned Join</a:t>
            </a:r>
            <a:endParaRPr lang="en-US" altLang="zh-CN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1314450" y="1968500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Ra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15050" y="2120900"/>
            <a:ext cx="600075" cy="2362200"/>
            <a:chOff x="1872" y="1872"/>
            <a:chExt cx="336" cy="1488"/>
          </a:xfrm>
        </p:grpSpPr>
        <p:sp>
          <p:nvSpPr>
            <p:cNvPr id="330757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anose="020B0604030504040204" charset="0"/>
                </a:rPr>
                <a:t>S</a:t>
              </a:r>
              <a:r>
                <a:rPr lang="en-US" altLang="zh-CN" sz="1800">
                  <a:solidFill>
                    <a:prstClr val="black"/>
                  </a:solidFill>
                  <a:latin typeface="Tahoma" panose="020B0604030504040204" charset="0"/>
                </a:rPr>
                <a:t>1</a:t>
              </a:r>
              <a:endParaRPr lang="en-US" altLang="zh-CN" sz="180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  <p:sp>
          <p:nvSpPr>
            <p:cNvPr id="330758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anose="020B0604030504040204" charset="0"/>
                </a:rPr>
                <a:t>S</a:t>
              </a:r>
              <a:r>
                <a:rPr lang="en-US" altLang="zh-CN" sz="1800" dirty="0">
                  <a:solidFill>
                    <a:prstClr val="black"/>
                  </a:solidFill>
                  <a:latin typeface="Tahoma" panose="020B0604030504040204" charset="0"/>
                </a:rPr>
                <a:t>2</a:t>
              </a:r>
              <a:endParaRPr lang="en-US" altLang="zh-CN" sz="1800" dirty="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anose="020B0604030504040204" charset="0"/>
                </a:rPr>
                <a:t>S</a:t>
              </a:r>
              <a:r>
                <a:rPr lang="en-US" altLang="zh-CN" sz="1800">
                  <a:solidFill>
                    <a:prstClr val="black"/>
                  </a:solidFill>
                  <a:latin typeface="Tahoma" panose="020B0604030504040204" charset="0"/>
                </a:rPr>
                <a:t>3</a:t>
              </a:r>
              <a:endParaRPr lang="en-US" altLang="zh-CN" sz="180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1314450" y="2806700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anose="020B0604030504040204" charset="0"/>
              </a:rPr>
              <a:t>Rb</a:t>
            </a:r>
            <a:endParaRPr lang="en-US" altLang="zh-CN" sz="32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>
            <a:off x="2085975" y="21971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2085975" y="3035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 flipV="1">
            <a:off x="2171700" y="2501900"/>
            <a:ext cx="1028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>
            <a:off x="2171700" y="3263900"/>
            <a:ext cx="942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>
            <a:off x="2171700" y="2349500"/>
            <a:ext cx="10287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2171700" y="2501900"/>
            <a:ext cx="94297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3457575" y="2120900"/>
            <a:ext cx="600075" cy="2362200"/>
            <a:chOff x="1872" y="1872"/>
            <a:chExt cx="336" cy="1488"/>
          </a:xfrm>
        </p:grpSpPr>
        <p:sp>
          <p:nvSpPr>
            <p:cNvPr id="330768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anose="020B0604030504040204" charset="0"/>
                </a:rPr>
                <a:t>R</a:t>
              </a:r>
              <a:r>
                <a:rPr lang="en-US" altLang="zh-CN" sz="1800" dirty="0">
                  <a:solidFill>
                    <a:prstClr val="black"/>
                  </a:solidFill>
                  <a:latin typeface="Tahoma" panose="020B0604030504040204" charset="0"/>
                </a:rPr>
                <a:t>1</a:t>
              </a:r>
              <a:endParaRPr lang="en-US" altLang="zh-CN" sz="1800" dirty="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  <p:sp>
          <p:nvSpPr>
            <p:cNvPr id="330769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anose="020B0604030504040204" charset="0"/>
                </a:rPr>
                <a:t>R</a:t>
              </a:r>
              <a:r>
                <a:rPr lang="en-US" altLang="zh-CN" sz="1800" dirty="0">
                  <a:solidFill>
                    <a:prstClr val="black"/>
                  </a:solidFill>
                  <a:latin typeface="Tahoma" panose="020B0604030504040204" charset="0"/>
                </a:rPr>
                <a:t>2</a:t>
              </a:r>
              <a:endParaRPr lang="en-US" altLang="zh-CN" sz="1800" dirty="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  <p:sp>
          <p:nvSpPr>
            <p:cNvPr id="330770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anose="020B0604030504040204" charset="0"/>
                </a:rPr>
                <a:t>R</a:t>
              </a:r>
              <a:r>
                <a:rPr lang="en-US" altLang="zh-CN" sz="1800">
                  <a:solidFill>
                    <a:prstClr val="black"/>
                  </a:solidFill>
                  <a:latin typeface="Tahoma" panose="020B0604030504040204" charset="0"/>
                </a:rPr>
                <a:t>3</a:t>
              </a:r>
              <a:endParaRPr lang="en-US" altLang="zh-CN" sz="180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8343900" y="2120900"/>
            <a:ext cx="600075" cy="2362200"/>
            <a:chOff x="1872" y="1872"/>
            <a:chExt cx="336" cy="1488"/>
          </a:xfrm>
        </p:grpSpPr>
        <p:sp>
          <p:nvSpPr>
            <p:cNvPr id="330772" name="Rectangle 20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anose="020B0604030504040204" charset="0"/>
                </a:rPr>
                <a:t>Sa</a:t>
              </a:r>
              <a:endParaRPr lang="en-US" altLang="zh-CN" sz="180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  <p:sp>
          <p:nvSpPr>
            <p:cNvPr id="330773" name="Rectangle 21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anose="020B0604030504040204" charset="0"/>
                </a:rPr>
                <a:t>Sb</a:t>
              </a:r>
              <a:endParaRPr lang="en-US" altLang="zh-CN" sz="180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  <p:sp>
          <p:nvSpPr>
            <p:cNvPr id="330774" name="Rectangle 22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anose="020B0604030504040204" charset="0"/>
                </a:rPr>
                <a:t>Sc</a:t>
              </a:r>
              <a:endParaRPr lang="en-US" altLang="zh-CN" sz="1800">
                <a:solidFill>
                  <a:prstClr val="black"/>
                </a:solidFill>
                <a:latin typeface="Tahoma" panose="020B0604030504040204" charset="0"/>
              </a:endParaRPr>
            </a:p>
          </p:txBody>
        </p:sp>
      </p:grpSp>
      <p:sp>
        <p:nvSpPr>
          <p:cNvPr id="330775" name="Line 23"/>
          <p:cNvSpPr>
            <a:spLocks noChangeShapeType="1"/>
          </p:cNvSpPr>
          <p:nvPr/>
        </p:nvSpPr>
        <p:spPr bwMode="auto">
          <a:xfrm>
            <a:off x="4057650" y="2273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6" name="AutoShape 24"/>
          <p:cNvSpPr>
            <a:spLocks noChangeArrowheads="1"/>
          </p:cNvSpPr>
          <p:nvPr/>
        </p:nvSpPr>
        <p:spPr bwMode="auto">
          <a:xfrm>
            <a:off x="5000625" y="24257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 flipH="1">
            <a:off x="4057650" y="24257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>
            <a:off x="5257800" y="24257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9" name="AutoShape 27"/>
          <p:cNvSpPr>
            <a:spLocks noChangeArrowheads="1"/>
          </p:cNvSpPr>
          <p:nvPr/>
        </p:nvSpPr>
        <p:spPr bwMode="auto">
          <a:xfrm>
            <a:off x="5343525" y="32639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0" name="AutoShape 28"/>
          <p:cNvSpPr>
            <a:spLocks noChangeArrowheads="1"/>
          </p:cNvSpPr>
          <p:nvPr/>
        </p:nvSpPr>
        <p:spPr bwMode="auto">
          <a:xfrm>
            <a:off x="4400550" y="42545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1" name="Line 29"/>
          <p:cNvSpPr>
            <a:spLocks noChangeShapeType="1"/>
          </p:cNvSpPr>
          <p:nvPr/>
        </p:nvSpPr>
        <p:spPr bwMode="auto">
          <a:xfrm>
            <a:off x="4057650" y="31115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>
            <a:off x="4057650" y="32639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4057650" y="41021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4" name="Line 32"/>
          <p:cNvSpPr>
            <a:spLocks noChangeShapeType="1"/>
          </p:cNvSpPr>
          <p:nvPr/>
        </p:nvSpPr>
        <p:spPr bwMode="auto">
          <a:xfrm>
            <a:off x="4057650" y="42545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4560649" y="1631434"/>
            <a:ext cx="114967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anose="020B0604030504040204" charset="0"/>
              </a:rPr>
              <a:t>Local join</a:t>
            </a:r>
            <a:endParaRPr lang="en-US" altLang="zh-CN" sz="18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0786" name="Text Box 34"/>
          <p:cNvSpPr txBox="1">
            <a:spLocks noChangeArrowheads="1"/>
          </p:cNvSpPr>
          <p:nvPr/>
        </p:nvSpPr>
        <p:spPr bwMode="auto">
          <a:xfrm>
            <a:off x="4598459" y="4641334"/>
            <a:ext cx="80611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anose="020B0604030504040204" charset="0"/>
              </a:rPr>
              <a:t>Result</a:t>
            </a:r>
            <a:endParaRPr lang="en-US" altLang="zh-CN" sz="18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2192614" y="4298434"/>
            <a:ext cx="5725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anose="020B0604030504040204" charset="0"/>
              </a:rPr>
              <a:t>f(A)</a:t>
            </a:r>
            <a:endParaRPr lang="en-US" altLang="zh-CN" sz="18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0788" name="Text Box 36"/>
          <p:cNvSpPr txBox="1">
            <a:spLocks noChangeArrowheads="1"/>
          </p:cNvSpPr>
          <p:nvPr/>
        </p:nvSpPr>
        <p:spPr bwMode="auto">
          <a:xfrm>
            <a:off x="7336114" y="4831834"/>
            <a:ext cx="5725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anose="020B0604030504040204" charset="0"/>
              </a:rPr>
              <a:t>f(A)</a:t>
            </a:r>
            <a:endParaRPr lang="en-US" altLang="zh-CN" sz="1800">
              <a:solidFill>
                <a:prstClr val="black"/>
              </a:solidFill>
              <a:latin typeface="Tahoma" panose="020B0604030504040204" charset="0"/>
            </a:endParaRPr>
          </a:p>
        </p:txBody>
      </p:sp>
      <p:sp>
        <p:nvSpPr>
          <p:cNvPr id="330789" name="Line 37"/>
          <p:cNvSpPr>
            <a:spLocks noChangeShapeType="1"/>
          </p:cNvSpPr>
          <p:nvPr/>
        </p:nvSpPr>
        <p:spPr bwMode="auto">
          <a:xfrm flipV="1">
            <a:off x="2428875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0" name="Line 38"/>
          <p:cNvSpPr>
            <a:spLocks noChangeShapeType="1"/>
          </p:cNvSpPr>
          <p:nvPr/>
        </p:nvSpPr>
        <p:spPr bwMode="auto">
          <a:xfrm flipV="1">
            <a:off x="7486650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1" name="Line 39"/>
          <p:cNvSpPr>
            <a:spLocks noChangeShapeType="1"/>
          </p:cNvSpPr>
          <p:nvPr/>
        </p:nvSpPr>
        <p:spPr bwMode="auto">
          <a:xfrm flipH="1">
            <a:off x="6800850" y="4102100"/>
            <a:ext cx="128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2" name="Line 40"/>
          <p:cNvSpPr>
            <a:spLocks noChangeShapeType="1"/>
          </p:cNvSpPr>
          <p:nvPr/>
        </p:nvSpPr>
        <p:spPr bwMode="auto">
          <a:xfrm flipH="1" flipV="1">
            <a:off x="6800850" y="3187700"/>
            <a:ext cx="12858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3" name="Line 41"/>
          <p:cNvSpPr>
            <a:spLocks noChangeShapeType="1"/>
          </p:cNvSpPr>
          <p:nvPr/>
        </p:nvSpPr>
        <p:spPr bwMode="auto">
          <a:xfrm flipH="1" flipV="1">
            <a:off x="6800850" y="2349500"/>
            <a:ext cx="12858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4" name="Line 42"/>
          <p:cNvSpPr>
            <a:spLocks noChangeShapeType="1"/>
          </p:cNvSpPr>
          <p:nvPr/>
        </p:nvSpPr>
        <p:spPr bwMode="auto">
          <a:xfrm flipH="1">
            <a:off x="6972300" y="318770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5" name="Line 43"/>
          <p:cNvSpPr>
            <a:spLocks noChangeShapeType="1"/>
          </p:cNvSpPr>
          <p:nvPr/>
        </p:nvSpPr>
        <p:spPr bwMode="auto">
          <a:xfrm flipH="1" flipV="1">
            <a:off x="6886575" y="2349500"/>
            <a:ext cx="128587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6" name="Line 44"/>
          <p:cNvSpPr>
            <a:spLocks noChangeShapeType="1"/>
          </p:cNvSpPr>
          <p:nvPr/>
        </p:nvSpPr>
        <p:spPr bwMode="auto">
          <a:xfrm flipH="1">
            <a:off x="6972300" y="3187700"/>
            <a:ext cx="12001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7" name="Line 45"/>
          <p:cNvSpPr>
            <a:spLocks noChangeShapeType="1"/>
          </p:cNvSpPr>
          <p:nvPr/>
        </p:nvSpPr>
        <p:spPr bwMode="auto">
          <a:xfrm flipH="1">
            <a:off x="7143750" y="23495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8" name="Line 46"/>
          <p:cNvSpPr>
            <a:spLocks noChangeShapeType="1"/>
          </p:cNvSpPr>
          <p:nvPr/>
        </p:nvSpPr>
        <p:spPr bwMode="auto">
          <a:xfrm flipH="1">
            <a:off x="6886575" y="2425700"/>
            <a:ext cx="12858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9" name="Line 47"/>
          <p:cNvSpPr>
            <a:spLocks noChangeShapeType="1"/>
          </p:cNvSpPr>
          <p:nvPr/>
        </p:nvSpPr>
        <p:spPr bwMode="auto">
          <a:xfrm flipH="1">
            <a:off x="6886575" y="2425700"/>
            <a:ext cx="12858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800" name="Line 48"/>
          <p:cNvSpPr>
            <a:spLocks noChangeShapeType="1"/>
          </p:cNvSpPr>
          <p:nvPr/>
        </p:nvSpPr>
        <p:spPr bwMode="auto">
          <a:xfrm>
            <a:off x="5172075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801" name="Line 49"/>
          <p:cNvSpPr>
            <a:spLocks noChangeShapeType="1"/>
          </p:cNvSpPr>
          <p:nvPr/>
        </p:nvSpPr>
        <p:spPr bwMode="auto">
          <a:xfrm>
            <a:off x="5514975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012" y="2502024"/>
            <a:ext cx="8856984" cy="150304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思考题：如何并行执行聚集和排序？</a:t>
            </a:r>
            <a:endParaRPr 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分布式数据库遇到的问题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700808"/>
            <a:ext cx="9258300" cy="442536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数据的搬运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节点的稳定性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通信设备的稳定性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存储器件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3060" y="1701378"/>
            <a:ext cx="79724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磁带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线下存储器、三级存储器（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Tertiary Storage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36" y="3168352"/>
            <a:ext cx="4027053" cy="27809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16" y="3309836"/>
            <a:ext cx="4402843" cy="2476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磁带存储系统</a:t>
            </a:r>
            <a:endParaRPr lang="zh-CN" altLang="en-US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视频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457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课后作业：</a:t>
            </a:r>
            <a:r>
              <a:rPr lang="en-US" altLang="zh-CN" sz="4000"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PostgreSQL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如何做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Backup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Replication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Archiving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ThjMGE3YzhmY2MwNjI3ODhkNzY5YmM1NzQ2NWNmZm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4672</Words>
  <Application>WPS 演示</Application>
  <PresentationFormat>35 毫米幻灯片</PresentationFormat>
  <Paragraphs>845</Paragraphs>
  <Slides>58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Segoe UI</vt:lpstr>
      <vt:lpstr>Calibri</vt:lpstr>
      <vt:lpstr>Arial Unicode MS</vt:lpstr>
      <vt:lpstr>Tahoma</vt:lpstr>
      <vt:lpstr>Symbol</vt:lpstr>
      <vt:lpstr>Symbol</vt:lpstr>
      <vt:lpstr>MS Reference 1</vt:lpstr>
      <vt:lpstr>Segoe Print</vt:lpstr>
      <vt:lpstr>Office 主题</vt:lpstr>
      <vt:lpstr>PowerPoint 演示文稿</vt:lpstr>
      <vt:lpstr>一些实际的问题</vt:lpstr>
      <vt:lpstr>数据备份（Backup）</vt:lpstr>
      <vt:lpstr>Backup vs Replication</vt:lpstr>
      <vt:lpstr>数据存档（Archiving）</vt:lpstr>
      <vt:lpstr>存储器件</vt:lpstr>
      <vt:lpstr>磁带</vt:lpstr>
      <vt:lpstr>磁带存储系统</vt:lpstr>
      <vt:lpstr>课后作业：PostgreSQL如何做Backup、Replication、Archiving？</vt:lpstr>
      <vt:lpstr>PowerPoint 演示文稿</vt:lpstr>
      <vt:lpstr>互联网应用的负载激增现象</vt:lpstr>
      <vt:lpstr>PowerPoint 演示文稿</vt:lpstr>
      <vt:lpstr>PowerPoint 演示文稿</vt:lpstr>
      <vt:lpstr>Scale Up!</vt:lpstr>
      <vt:lpstr>高性能关系数据库产品</vt:lpstr>
      <vt:lpstr>高性能关系数据库产品</vt:lpstr>
      <vt:lpstr>Scale Up</vt:lpstr>
      <vt:lpstr>Scale Out!</vt:lpstr>
      <vt:lpstr>更多的计算机</vt:lpstr>
      <vt:lpstr>Scale Out</vt:lpstr>
      <vt:lpstr>扩展能力 / Scalability</vt:lpstr>
      <vt:lpstr>How to Scale Out?</vt:lpstr>
      <vt:lpstr>按照业务划分</vt:lpstr>
      <vt:lpstr>分库/分表的扩展模式</vt:lpstr>
      <vt:lpstr>查询的分解</vt:lpstr>
      <vt:lpstr>查询的分解</vt:lpstr>
      <vt:lpstr>查询分解</vt:lpstr>
      <vt:lpstr>查询的分解</vt:lpstr>
      <vt:lpstr>并行/分布式数据库</vt:lpstr>
      <vt:lpstr>并行/分布式数据库</vt:lpstr>
      <vt:lpstr>架构设计</vt:lpstr>
      <vt:lpstr>Shared Memory / Everything</vt:lpstr>
      <vt:lpstr>Shared Disk</vt:lpstr>
      <vt:lpstr>Shared Nothing</vt:lpstr>
      <vt:lpstr>问题1：如何划分数据？</vt:lpstr>
      <vt:lpstr> Round robin</vt:lpstr>
      <vt:lpstr> Hash partitioning</vt:lpstr>
      <vt:lpstr> Range partitioning</vt:lpstr>
      <vt:lpstr>问题2：如何执行查询？</vt:lpstr>
      <vt:lpstr>关系代数的并行化</vt:lpstr>
      <vt:lpstr>Example A</vt:lpstr>
      <vt:lpstr>PowerPoint 演示文稿</vt:lpstr>
      <vt:lpstr>PowerPoint 演示文稿</vt:lpstr>
      <vt:lpstr>PowerPoint 演示文稿</vt:lpstr>
      <vt:lpstr>PowerPoint 演示文稿</vt:lpstr>
      <vt:lpstr>Example B</vt:lpstr>
      <vt:lpstr>PowerPoint 演示文稿</vt:lpstr>
      <vt:lpstr>PowerPoint 演示文稿</vt:lpstr>
      <vt:lpstr>PowerPoint 演示文稿</vt:lpstr>
      <vt:lpstr>PowerPoint 演示文稿</vt:lpstr>
      <vt:lpstr>R       S </vt:lpstr>
      <vt:lpstr>Semi-join</vt:lpstr>
      <vt:lpstr>Example: R      S</vt:lpstr>
      <vt:lpstr>Broadcasting Join</vt:lpstr>
      <vt:lpstr>Parallel external sort-merge</vt:lpstr>
      <vt:lpstr>Partitioned Join</vt:lpstr>
      <vt:lpstr>思考题：如何并行执行聚集和排序？</vt:lpstr>
      <vt:lpstr>分布式数据库遇到的问题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周烜</cp:lastModifiedBy>
  <cp:revision>328</cp:revision>
  <dcterms:created xsi:type="dcterms:W3CDTF">2023-12-18T04:22:39Z</dcterms:created>
  <dcterms:modified xsi:type="dcterms:W3CDTF">2023-12-18T04:41:40Z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07B1E0560AE84F22ACA05D403BD4B169_12</vt:lpwstr>
  </property>
  <property fmtid="{D5CDD505-2E9C-101B-9397-08002B2CF9AE}" pid="3" name="KSOProductBuildVer">
    <vt:lpwstr>2052-12.1.0.15990</vt:lpwstr>
  </property>
</Properties>
</file>