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8" r:id="rId4"/>
    <p:sldId id="468" r:id="rId6"/>
    <p:sldId id="469" r:id="rId7"/>
    <p:sldId id="470" r:id="rId8"/>
    <p:sldId id="466" r:id="rId9"/>
    <p:sldId id="467" r:id="rId10"/>
    <p:sldId id="471" r:id="rId11"/>
    <p:sldId id="472" r:id="rId12"/>
    <p:sldId id="473" r:id="rId13"/>
    <p:sldId id="474" r:id="rId14"/>
    <p:sldId id="476" r:id="rId15"/>
    <p:sldId id="477" r:id="rId16"/>
    <p:sldId id="478" r:id="rId17"/>
    <p:sldId id="485" r:id="rId18"/>
    <p:sldId id="480" r:id="rId19"/>
    <p:sldId id="481" r:id="rId20"/>
    <p:sldId id="482" r:id="rId21"/>
    <p:sldId id="483" r:id="rId22"/>
    <p:sldId id="497" r:id="rId23"/>
    <p:sldId id="484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</p:sldIdLst>
  <p:sldSz cx="10287000" cy="6858000" type="35mm"/>
  <p:notesSz cx="6858000" cy="9144000"/>
  <p:custDataLst>
    <p:tags r:id="rId39"/>
  </p:custDataLst>
  <p:defaultTextStyle>
    <a:defPPr>
      <a:defRPr lang="zh-CN"/>
    </a:defPPr>
    <a:lvl1pPr marL="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 showGuides="1">
      <p:cViewPr varScale="1">
        <p:scale>
          <a:sx n="153" d="100"/>
          <a:sy n="153" d="100"/>
        </p:scale>
        <p:origin x="1508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x-non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6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4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685" indent="0">
              <a:buNone/>
              <a:defRPr sz="3200"/>
            </a:lvl2pPr>
            <a:lvl3pPr marL="1054735" indent="0">
              <a:buNone/>
              <a:defRPr sz="2800"/>
            </a:lvl3pPr>
            <a:lvl4pPr marL="1582420" indent="0">
              <a:buNone/>
              <a:defRPr sz="2300"/>
            </a:lvl4pPr>
            <a:lvl5pPr marL="2110105" indent="0">
              <a:buNone/>
              <a:defRPr sz="2300"/>
            </a:lvl5pPr>
            <a:lvl6pPr marL="2637790" indent="0">
              <a:buNone/>
              <a:defRPr sz="2300"/>
            </a:lvl6pPr>
            <a:lvl7pPr marL="3164840" indent="0">
              <a:buNone/>
              <a:defRPr sz="2300"/>
            </a:lvl7pPr>
            <a:lvl8pPr marL="3692525" indent="0">
              <a:buNone/>
              <a:defRPr sz="2300"/>
            </a:lvl8pPr>
            <a:lvl9pPr marL="422021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6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4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685" indent="0">
              <a:buNone/>
              <a:defRPr sz="3200"/>
            </a:lvl2pPr>
            <a:lvl3pPr marL="1054735" indent="0">
              <a:buNone/>
              <a:defRPr sz="2800"/>
            </a:lvl3pPr>
            <a:lvl4pPr marL="1582420" indent="0">
              <a:buNone/>
              <a:defRPr sz="2300"/>
            </a:lvl4pPr>
            <a:lvl5pPr marL="2110105" indent="0">
              <a:buNone/>
              <a:defRPr sz="2300"/>
            </a:lvl5pPr>
            <a:lvl6pPr marL="2637790" indent="0">
              <a:buNone/>
              <a:defRPr sz="2300"/>
            </a:lvl6pPr>
            <a:lvl7pPr marL="3164840" indent="0">
              <a:buNone/>
              <a:defRPr sz="2300"/>
            </a:lvl7pPr>
            <a:lvl8pPr marL="3692525" indent="0">
              <a:buNone/>
              <a:defRPr sz="2300"/>
            </a:lvl8pPr>
            <a:lvl9pPr marL="422021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47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89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58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1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68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73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10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79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84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52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21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547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89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58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1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68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73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10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79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84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52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21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扩展性问题</a:t>
            </a:r>
            <a:endParaRPr lang="en-US" altLang="zh-CN" sz="5300" b="1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Wide Column Store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5301208"/>
            <a:ext cx="9258300" cy="82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get 'table name', ‘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’, {COLUMN ⇒ ‘column </a:t>
            </a:r>
            <a:r>
              <a:rPr lang="en-US" altLang="zh-CN" sz="2400" dirty="0" err="1"/>
              <a:t>family:column</a:t>
            </a:r>
            <a:r>
              <a:rPr lang="en-US" altLang="zh-CN" sz="2400" dirty="0"/>
              <a:t> name ’}</a:t>
            </a:r>
            <a:endParaRPr lang="zh-CN" altLang="en-US" sz="2400" dirty="0"/>
          </a:p>
        </p:txBody>
      </p:sp>
      <p:pic>
        <p:nvPicPr>
          <p:cNvPr id="1026" name="Picture 2" descr="Apache HBase Logo with Orc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8" y="1556792"/>
            <a:ext cx="310234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" y="2492896"/>
            <a:ext cx="6236427" cy="25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Document Store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{ _id: 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800080"/>
                </a:solidFill>
              </a:rPr>
              <a:t>'4bd9e8e17cefd644108961bb'</a:t>
            </a:r>
            <a:r>
              <a:rPr lang="en-US" altLang="zh-CN" sz="2400" dirty="0"/>
              <a:t>),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name: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Vivek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class</a:t>
            </a:r>
            <a:r>
              <a:rPr lang="en-US" altLang="zh-CN" sz="2400" dirty="0"/>
              <a:t> : </a:t>
            </a:r>
            <a:r>
              <a:rPr lang="en-US" altLang="zh-CN" sz="2400" dirty="0">
                <a:solidFill>
                  <a:srgbClr val="800080"/>
                </a:solidFill>
              </a:rPr>
              <a:t>'12th'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subjects: [ </a:t>
            </a:r>
            <a:r>
              <a:rPr lang="en-US" altLang="zh-CN" sz="2400" dirty="0">
                <a:solidFill>
                  <a:srgbClr val="800080"/>
                </a:solidFill>
              </a:rPr>
              <a:t>'physics'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'chemistry'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'math'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english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'computer'</a:t>
            </a:r>
            <a:r>
              <a:rPr lang="en-US" altLang="zh-CN" sz="2400" dirty="0"/>
              <a:t>],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address: { </a:t>
            </a:r>
            <a:r>
              <a:rPr lang="en-US" altLang="zh-CN" sz="2400" dirty="0" err="1"/>
              <a:t>house_no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'12B'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block: </a:t>
            </a:r>
            <a:r>
              <a:rPr lang="en-US" altLang="zh-CN" sz="2400" dirty="0">
                <a:solidFill>
                  <a:srgbClr val="800080"/>
                </a:solidFill>
              </a:rPr>
              <a:t>'B'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sector: </a:t>
            </a:r>
            <a:r>
              <a:rPr lang="en-US" altLang="zh-CN" sz="2400" dirty="0">
                <a:solidFill>
                  <a:srgbClr val="000080"/>
                </a:solidFill>
              </a:rPr>
              <a:t>12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city :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noida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},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grade: [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{ exam: </a:t>
            </a:r>
            <a:r>
              <a:rPr lang="en-US" altLang="zh-CN" sz="2400" dirty="0">
                <a:solidFill>
                  <a:srgbClr val="800080"/>
                </a:solidFill>
              </a:rPr>
              <a:t>'unit test 1'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score: </a:t>
            </a:r>
            <a:r>
              <a:rPr lang="en-US" altLang="zh-CN" sz="2400" dirty="0">
                <a:solidFill>
                  <a:srgbClr val="800080"/>
                </a:solidFill>
              </a:rPr>
              <a:t>'60%'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},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{ exam: </a:t>
            </a:r>
            <a:r>
              <a:rPr lang="en-US" altLang="zh-CN" sz="2400" dirty="0">
                <a:solidFill>
                  <a:srgbClr val="800080"/>
                </a:solidFill>
              </a:rPr>
              <a:t>'unit test 2'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score: </a:t>
            </a:r>
            <a:r>
              <a:rPr lang="en-US" altLang="zh-CN" sz="2400" dirty="0">
                <a:solidFill>
                  <a:srgbClr val="800080"/>
                </a:solidFill>
              </a:rPr>
              <a:t>'70%‘</a:t>
            </a:r>
            <a:endParaRPr lang="en-US" altLang="zh-CN" sz="2400" dirty="0">
              <a:solidFill>
                <a:srgbClr val="80008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              </a:t>
            </a:r>
            <a:r>
              <a:rPr lang="en-US" altLang="zh-CN" sz="2400" dirty="0"/>
              <a:t>  }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]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pic>
        <p:nvPicPr>
          <p:cNvPr id="2050" name="Picture 2" descr="MongoDB-Logo.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23" y="1556792"/>
            <a:ext cx="2598091" cy="70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codeproject.com/KB/database/1037052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56" y="2708920"/>
            <a:ext cx="4160114" cy="24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1292" y="6013594"/>
            <a:ext cx="4336187" cy="292388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dirty="0">
                <a:latin typeface="+mj-lt"/>
              </a:rPr>
              <a:t>{ subjects:{ $in:[ </a:t>
            </a:r>
            <a:r>
              <a:rPr lang="en-US" altLang="zh-CN" sz="1600" dirty="0">
                <a:solidFill>
                  <a:srgbClr val="800080"/>
                </a:solidFill>
                <a:latin typeface="+mj-lt"/>
              </a:rPr>
              <a:t>'sports'</a:t>
            </a:r>
            <a:r>
              <a:rPr lang="en-US" altLang="zh-CN" sz="1600" dirty="0">
                <a:latin typeface="+mj-lt"/>
              </a:rPr>
              <a:t>, </a:t>
            </a:r>
            <a:r>
              <a:rPr lang="en-US" altLang="zh-CN" sz="1600" dirty="0">
                <a:solidFill>
                  <a:srgbClr val="800080"/>
                </a:solidFill>
                <a:latin typeface="+mj-lt"/>
              </a:rPr>
              <a:t>'arts</a:t>
            </a:r>
            <a:r>
              <a:rPr lang="en-US" altLang="zh-CN" sz="1600" dirty="0">
                <a:solidFill>
                  <a:srgbClr val="800080"/>
                </a:solidFill>
              </a:rPr>
              <a:t>'</a:t>
            </a:r>
            <a:r>
              <a:rPr lang="en-US" altLang="zh-CN" sz="1600" dirty="0">
                <a:solidFill>
                  <a:srgbClr val="800080"/>
                </a:solidFill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] } }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71292" y="5517232"/>
            <a:ext cx="2981970" cy="276999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name: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'student0</a:t>
            </a:r>
            <a:r>
              <a:rPr lang="en-US" altLang="zh-CN" sz="1400" dirty="0">
                <a:solidFill>
                  <a:srgbClr val="800080"/>
                </a:solidFill>
              </a:rPr>
              <a:t>‘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half" idx="1"/>
          </p:nvPr>
        </p:nvSpPr>
        <p:spPr>
          <a:xfrm>
            <a:off x="1327076" y="2636912"/>
            <a:ext cx="7436795" cy="2530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内存访问延迟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   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10 ~ 100ns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FFFFFF"/>
              </a:buClr>
            </a:pP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FFFFFF"/>
              </a:buClr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网络访问延迟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：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</a:rPr>
              <a:t>10us ~ 10ms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sz="5100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速度的鸿沟</a:t>
            </a:r>
            <a:endParaRPr sz="51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速度的鸿沟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873715" y="1994960"/>
            <a:ext cx="8539570" cy="452596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跨节点连接和分布式事务的代价不可忽视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 sz="3000"/>
            </a:pP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 sz="30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扩展能力依赖于</a:t>
            </a:r>
            <a:r>
              <a:rPr b="1" dirty="0" err="1">
                <a:latin typeface="微软雅黑" panose="020B0503020204020204" charset="-122"/>
                <a:ea typeface="微软雅黑" panose="020B0503020204020204" charset="-122"/>
              </a:rPr>
              <a:t>数据局部性</a:t>
            </a: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同时被访问的数据尽可能位于同一节点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同时被修改的数据尽可能位于同一节点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55068" y="2708920"/>
            <a:ext cx="8042301" cy="1362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600"/>
            </a:pPr>
            <a:r>
              <a:rPr lang="zh-CN" altLang="en-US" sz="51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扩展能力的关键在于数据和负载的划分！</a:t>
            </a:r>
            <a:endParaRPr sz="51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4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4620"/>
            <a:ext cx="10287000" cy="51487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E-</a:t>
            </a:r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Commerce场景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761998" y="1989666"/>
            <a:ext cx="4257159" cy="45259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rPr sz="3200" dirty="0" err="1">
                <a:latin typeface="微软雅黑" panose="020B0503020204020204" charset="-122"/>
                <a:ea typeface="微软雅黑" panose="020B0503020204020204" charset="-122"/>
              </a:rPr>
              <a:t>基本功能</a:t>
            </a:r>
            <a:endParaRPr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查找商品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查看商品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添加商品至购物车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付款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….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719564" y="1989665"/>
            <a:ext cx="4049838" cy="225678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 panose="020B0604020202020204"/>
              <a:buChar char="•"/>
              <a:defRPr sz="3200" b="1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/>
              <a:buChar char="–"/>
              <a:defRPr sz="28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/>
              <a:buChar char="–"/>
              <a:defRPr sz="28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/>
              <a:buChar char="–"/>
              <a:defRPr sz="28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购物车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基于概念的模式设计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1822128" y="1484785"/>
            <a:ext cx="3333013" cy="2476871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Product = </a:t>
            </a:r>
            <a:br>
              <a:rPr dirty="0"/>
            </a:br>
            <a:r>
              <a:rPr b="1" dirty="0"/>
              <a:t>{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: 456789,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brand: zipper,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name: Copy paper,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price: 24.00,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size: 8.5’ x 11’,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 err="1"/>
              <a:t>Items_in_stock</a:t>
            </a:r>
            <a:r>
              <a:rPr dirty="0"/>
              <a:t>: 14000</a:t>
            </a:r>
            <a:endParaRPr dirty="0"/>
          </a:p>
          <a:p>
            <a:pPr marL="0" indent="0" defTabSz="905510">
              <a:lnSpc>
                <a:spcPct val="80000"/>
              </a:lnSpc>
              <a:spcBef>
                <a:spcPts val="400"/>
              </a:spcBef>
              <a:buSzTx/>
              <a:buNone/>
              <a:defRPr sz="1900" b="1"/>
            </a:pPr>
            <a:r>
              <a:rPr dirty="0"/>
              <a:t>}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5791573" y="2348880"/>
            <a:ext cx="3333009" cy="23954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quantity:1}, {pid:345567, quantity:1} ],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{uid:1357}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822128" y="4084652"/>
            <a:ext cx="3333013" cy="243341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cid: 1357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基于功能接口的模式设计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498092" y="1484784"/>
            <a:ext cx="3657048" cy="27363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456789,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brand: zipper,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Copy paper,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price: 24.00,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size: 8.5’ x 11’,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Items_in_stock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14000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FF00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keywords: [ {paper} , {print}, {copy} ]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629555" y="2132856"/>
            <a:ext cx="3333009" cy="338680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name: Copy paper, price: 24.00, quantity:1}, {pid:345567,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name:notebook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price: 8.00, quantity:1} ],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>
                <a:solidFill>
                  <a:srgbClr val="FFFF00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total_price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32.00,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name:woo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address:xxxxxx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b="1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498096" y="4149080"/>
            <a:ext cx="3333009" cy="23529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cid: 1357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wyee@gmail.com,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00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cart: {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12345678}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1700" b="1">
                <a:solidFill>
                  <a:srgbClr val="FFFFFF"/>
                </a:solidFill>
                <a:latin typeface="Franklin Gothic Book" panose="020B0503020102020204"/>
                <a:ea typeface="Franklin Gothic Book" panose="020B0503020102020204"/>
                <a:cs typeface="Franklin Gothic Book" panose="020B0503020102020204"/>
                <a:sym typeface="Franklin Gothic Book" panose="020B0503020102020204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8700" y="5484366"/>
            <a:ext cx="8229600" cy="104097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Gadugi" panose="020B0502040204020203" pitchFamily="34" charset="0"/>
                <a:ea typeface="Gadugi" panose="020B0502040204020203" pitchFamily="34" charset="0"/>
              </a:rPr>
              <a:t>Your coffee shop doesn’t use two-phase commit.</a:t>
            </a:r>
            <a:endParaRPr lang="en-US" altLang="zh-CN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zh-CN" i="1" dirty="0" err="1">
                <a:latin typeface="Gadugi" panose="020B0502040204020203" pitchFamily="34" charset="0"/>
                <a:ea typeface="Gadugi" panose="020B0502040204020203" pitchFamily="34" charset="0"/>
              </a:rPr>
              <a:t>Gregor</a:t>
            </a:r>
            <a:r>
              <a:rPr lang="en-US" altLang="zh-CN" i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zh-CN" i="1" dirty="0" err="1">
                <a:latin typeface="Gadugi" panose="020B0502040204020203" pitchFamily="34" charset="0"/>
                <a:ea typeface="Gadugi" panose="020B0502040204020203" pitchFamily="34" charset="0"/>
              </a:rPr>
              <a:t>Hohpe</a:t>
            </a:r>
            <a:endParaRPr lang="zh-CN" altLang="en-US" i="1" dirty="0">
              <a:latin typeface="Gadugi" panose="020B0502040204020203" pitchFamily="34" charset="0"/>
              <a:ea typeface="微软雅黑" panose="020B0503020204020204" charset="-122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0" y="-27384"/>
            <a:ext cx="921702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471092" y="2708920"/>
            <a:ext cx="7826277" cy="13620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3600"/>
            </a:pPr>
            <a:r>
              <a:rPr sz="400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NoSQL的工具特点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迫使</a:t>
            </a:r>
            <a:r>
              <a:rPr sz="400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App开发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者</a:t>
            </a:r>
            <a:endParaRPr sz="40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 sz="3600">
                <a:solidFill>
                  <a:srgbClr val="20E3FF"/>
                </a:solidFill>
              </a:defRPr>
            </a:pPr>
            <a:r>
              <a:rPr sz="4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zh-CN" altLang="en-US" sz="4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一开始就要</a:t>
            </a:r>
            <a:r>
              <a:rPr sz="400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考虑扩展性问题</a:t>
            </a:r>
            <a:r>
              <a:rPr sz="4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40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分布式数据库的折中点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性能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可用性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性能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一致性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可用性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理论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6"/>
            <a:ext cx="9258300" cy="47091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一致性（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Consistency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所有节点访问同一份最新的数据副本。（副本既可以是备份数据，也可以是冗余数据，比如索引。）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可用性（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Availability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每次请求都能获取到非错的响应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但是不保证获取的数据为最新数据。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分区容错性（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Partitioning Tolerance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通信故障时，系统的任意节点都正常工作。（以实际效果而言，分区相当于对通信的时限要求。系统如果不能在时限内达成数据一致性，就意味着发生了分区的情况，必须就当前操作在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之间做出选择。）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理论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任意一个分布式数据库只能在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三者中兼顾两个。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 Theorem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31293"/>
            <a:ext cx="9258300" cy="4985836"/>
          </a:xfrm>
        </p:spPr>
        <p:txBody>
          <a:bodyPr/>
          <a:lstStyle/>
          <a:p>
            <a:r>
              <a:rPr lang="en-US" dirty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60648"/>
            <a:ext cx="92583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 Theorem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300910" y="4199410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7617492" y="419360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 Theorem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8" y="3484272"/>
            <a:ext cx="1346032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27" y="3627417"/>
            <a:ext cx="1346032" cy="896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流行的错误分类方式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：传统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RDBMS, e.g., Oracle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NOSQL, e.g.,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DynamoDB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NOSQL, e.g.,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27685" lvl="1" indent="0">
              <a:lnSpc>
                <a:spcPct val="120000"/>
              </a:lnSpc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严格意义上的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CAP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当通信故障（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Partitioning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）发生时，我们选择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还是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因此，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是给定的。只有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两种选择。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http://robertgreiner.com/uploads/images/2014/CAP-CP-ful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1" y="3904802"/>
            <a:ext cx="2711737" cy="23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24" y="3896816"/>
            <a:ext cx="2805238" cy="24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传统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的两种日志复制方式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Eager –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复制后再返回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Lazy –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返回后再复制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>
            <a:lvl1pPr marL="395605" indent="-39560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32956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895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580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630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15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9000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685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735" indent="-263525" algn="l" defTabSz="10547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5" name="Group 194"/>
          <p:cNvGrpSpPr/>
          <p:nvPr/>
        </p:nvGrpSpPr>
        <p:grpSpPr>
          <a:xfrm>
            <a:off x="4042310" y="4404320"/>
            <a:ext cx="2286000" cy="1905000"/>
            <a:chOff x="533400" y="2133600"/>
            <a:chExt cx="2286000" cy="1905000"/>
          </a:xfrm>
        </p:grpSpPr>
        <p:sp>
          <p:nvSpPr>
            <p:cNvPr id="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  <a:endParaRPr lang="en-US" sz="1400" b="1" dirty="0"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14"/>
              <p:cNvCxnSpPr>
                <a:stCxn id="18" idx="0"/>
                <a:endCxn id="1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Replay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  <a:endParaRPr lang="en-US" sz="1400" b="1" dirty="0"/>
            </a:p>
          </p:txBody>
        </p:sp>
      </p:grpSp>
      <p:grpSp>
        <p:nvGrpSpPr>
          <p:cNvPr id="30" name="Group 219"/>
          <p:cNvGrpSpPr/>
          <p:nvPr/>
        </p:nvGrpSpPr>
        <p:grpSpPr>
          <a:xfrm>
            <a:off x="6480710" y="4404320"/>
            <a:ext cx="2286000" cy="1905000"/>
            <a:chOff x="533400" y="2133600"/>
            <a:chExt cx="2286000" cy="1905000"/>
          </a:xfrm>
        </p:grpSpPr>
        <p:sp>
          <p:nvSpPr>
            <p:cNvPr id="3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5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  <a:endParaRPr lang="en-US" sz="1400" b="1" dirty="0"/>
            </a:p>
          </p:txBody>
        </p:sp>
        <p:grpSp>
          <p:nvGrpSpPr>
            <p:cNvPr id="3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4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239"/>
              <p:cNvCxnSpPr>
                <a:stCxn id="43" idx="0"/>
                <a:endCxn id="4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Update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  <a:endParaRPr lang="en-US" sz="14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936984" y="517215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975457" y="3566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  <a:endParaRPr lang="en-US" b="1" dirty="0"/>
          </a:p>
        </p:txBody>
      </p:sp>
      <p:pic>
        <p:nvPicPr>
          <p:cNvPr id="5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8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37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Connector 271"/>
          <p:cNvCxnSpPr/>
          <p:nvPr/>
        </p:nvCxnSpPr>
        <p:spPr>
          <a:xfrm>
            <a:off x="7090310" y="409952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eform 272"/>
          <p:cNvSpPr/>
          <p:nvPr/>
        </p:nvSpPr>
        <p:spPr>
          <a:xfrm flipV="1">
            <a:off x="5837357" y="6093054"/>
            <a:ext cx="948154" cy="63865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74"/>
          <p:cNvSpPr/>
          <p:nvPr/>
        </p:nvSpPr>
        <p:spPr>
          <a:xfrm>
            <a:off x="4681615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276"/>
          <p:cNvCxnSpPr/>
          <p:nvPr/>
        </p:nvCxnSpPr>
        <p:spPr>
          <a:xfrm flipV="1">
            <a:off x="576520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277"/>
          <p:cNvSpPr/>
          <p:nvPr/>
        </p:nvSpPr>
        <p:spPr>
          <a:xfrm>
            <a:off x="7113558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82"/>
          <p:cNvCxnSpPr/>
          <p:nvPr/>
        </p:nvCxnSpPr>
        <p:spPr>
          <a:xfrm flipV="1">
            <a:off x="820231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reeform 284"/>
          <p:cNvSpPr/>
          <p:nvPr/>
        </p:nvSpPr>
        <p:spPr>
          <a:xfrm>
            <a:off x="7277581" y="382830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5" grpId="0"/>
      <p:bldP spid="56" grpId="0"/>
      <p:bldP spid="65" grpId="0" animBg="1"/>
      <p:bldP spid="66" grpId="0" animBg="1"/>
      <p:bldP spid="68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/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AP?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取决于访问数据的方式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61645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read concern / write concern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的代表：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Dynamo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platform for Amazon's e-commerce services: shopping chart, best seller list, produce catalog, promotional items etc.</a:t>
            </a:r>
            <a:endParaRPr lang="en-US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highly ava</a:t>
            </a:r>
            <a:r>
              <a:rPr lang="en-US" altLang="zh-CN" dirty="0"/>
              <a:t>i</a:t>
            </a:r>
            <a:r>
              <a:rPr lang="en-US" dirty="0"/>
              <a:t>lable key-value storage system: put() &amp; get() interfaces</a:t>
            </a:r>
            <a:endParaRPr lang="en-US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Aims to provide "always on" guarantee (at the cost of losing some consistency)</a:t>
            </a:r>
            <a:endParaRPr lang="en-US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630" indent="-34163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“One sentence summary: An ‘add to cart’ operation will never be lost, but removed items may reappear...”</a:t>
            </a:r>
            <a:endParaRPr lang="en-US" altLang="zh-CN" dirty="0"/>
          </a:p>
          <a:p>
            <a:pPr marL="341630" indent="-34163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分表的扩展模式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NoSQL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4" y="1484784"/>
            <a:ext cx="6917635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NoSQL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Key-value stores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Riak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Voldemort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Wide-column stores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Cassandra,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HBase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Document databases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CoachBase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Graph databases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Neo4J,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HyperGraphDB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Key-Value Store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610100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数据组织：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&lt;key, value&gt;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数据访问方式：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Put(key, value)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Get(key)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Delete(key)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pic>
        <p:nvPicPr>
          <p:cNvPr id="5" name="Picture 2" descr="Image result for key value relational data exampl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-1578" r="-565" b="5831"/>
          <a:stretch>
            <a:fillRect/>
          </a:stretch>
        </p:blipFill>
        <p:spPr bwMode="auto">
          <a:xfrm>
            <a:off x="2119164" y="3717032"/>
            <a:ext cx="3204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d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44" y="1916832"/>
            <a:ext cx="2404269" cy="8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ia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76" y="2996952"/>
            <a:ext cx="2044229" cy="6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hjMGE3YzhmY2MwNjI3ODhkNzY5YmM1NzQ2NWNmZm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3615</Words>
  <Application>WPS 演示</Application>
  <PresentationFormat>35 毫米幻灯片</PresentationFormat>
  <Paragraphs>344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Segoe UI</vt:lpstr>
      <vt:lpstr>Calibri</vt:lpstr>
      <vt:lpstr>Arial Unicode MS</vt:lpstr>
      <vt:lpstr>Wingdings</vt:lpstr>
      <vt:lpstr>Arial</vt:lpstr>
      <vt:lpstr>Franklin Gothic Book</vt:lpstr>
      <vt:lpstr>Gadugi</vt:lpstr>
      <vt:lpstr>Office 主题</vt:lpstr>
      <vt:lpstr>6_Office 主题</vt:lpstr>
      <vt:lpstr>PowerPoint 演示文稿</vt:lpstr>
      <vt:lpstr>互联网应用的负载激增现象</vt:lpstr>
      <vt:lpstr>PowerPoint 演示文稿</vt:lpstr>
      <vt:lpstr>PowerPoint 演示文稿</vt:lpstr>
      <vt:lpstr>分库/分表的扩展模式</vt:lpstr>
      <vt:lpstr>并行/分布式数据库</vt:lpstr>
      <vt:lpstr>NoSQL</vt:lpstr>
      <vt:lpstr>NoSQL分类</vt:lpstr>
      <vt:lpstr>Key-Value Store</vt:lpstr>
      <vt:lpstr>Wide Column Store</vt:lpstr>
      <vt:lpstr>Document Store</vt:lpstr>
      <vt:lpstr>速度的鸿沟</vt:lpstr>
      <vt:lpstr>速度的鸿沟</vt:lpstr>
      <vt:lpstr>扩展能力的关键在于数据和负载的划分！</vt:lpstr>
      <vt:lpstr>PowerPoint 演示文稿</vt:lpstr>
      <vt:lpstr>E-Commerce场景</vt:lpstr>
      <vt:lpstr>基于概念的模式设计</vt:lpstr>
      <vt:lpstr>基于功能接口的模式设计</vt:lpstr>
      <vt:lpstr>PowerPoint 演示文稿</vt:lpstr>
      <vt:lpstr>从一开始就要考虑扩展性问题。</vt:lpstr>
      <vt:lpstr>分布式数据库的折中点</vt:lpstr>
      <vt:lpstr>CAP理论</vt:lpstr>
      <vt:lpstr>CAP理论</vt:lpstr>
      <vt:lpstr>CAP Theorem</vt:lpstr>
      <vt:lpstr>CAP Theorem</vt:lpstr>
      <vt:lpstr>CAP Theorem</vt:lpstr>
      <vt:lpstr>流行的错误分类方式</vt:lpstr>
      <vt:lpstr>严格意义上的CAP</vt:lpstr>
      <vt:lpstr>传统DBMS属于CP还是AP？</vt:lpstr>
      <vt:lpstr>MongoDB属于CP还是AP?</vt:lpstr>
      <vt:lpstr>AP的代表：Dynamo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周烜</cp:lastModifiedBy>
  <cp:revision>143</cp:revision>
  <dcterms:created xsi:type="dcterms:W3CDTF">2023-12-28T04:40:46Z</dcterms:created>
  <dcterms:modified xsi:type="dcterms:W3CDTF">2023-12-28T04:47:01Z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D4C2486F07054C2A9E645BF589F2FB75_12</vt:lpwstr>
  </property>
  <property fmtid="{D5CDD505-2E9C-101B-9397-08002B2CF9AE}" pid="3" name="KSOProductBuildVer">
    <vt:lpwstr>2052-12.1.0.15990</vt:lpwstr>
  </property>
</Properties>
</file>