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8" r:id="rId2"/>
    <p:sldId id="259" r:id="rId3"/>
    <p:sldId id="262" r:id="rId4"/>
    <p:sldId id="261" r:id="rId5"/>
    <p:sldId id="263" r:id="rId6"/>
    <p:sldId id="264" r:id="rId7"/>
    <p:sldId id="643" r:id="rId8"/>
    <p:sldId id="644" r:id="rId9"/>
    <p:sldId id="645" r:id="rId10"/>
    <p:sldId id="646" r:id="rId11"/>
    <p:sldId id="653" r:id="rId12"/>
    <p:sldId id="647" r:id="rId13"/>
    <p:sldId id="648" r:id="rId14"/>
    <p:sldId id="649" r:id="rId15"/>
    <p:sldId id="650" r:id="rId16"/>
    <p:sldId id="654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675" r:id="rId26"/>
    <p:sldId id="676" r:id="rId27"/>
    <p:sldId id="678" r:id="rId28"/>
    <p:sldId id="677" r:id="rId29"/>
    <p:sldId id="680" r:id="rId30"/>
    <p:sldId id="68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9F1272-5790-6E16-7C05-7E36080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4AD22-32FA-0E69-5E4D-6BE8D71080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F5419-648E-4353-BC11-A767739A44BF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F502E5-D82D-860C-1A55-9DBDC0A68A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1DBF6C-76B5-4556-6F3A-8CD35ADEF4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003B-5536-4813-9DB2-41C7F40A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71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D58E-2A67-4726-89A9-C05450B2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5D6D9-D681-41A7-8C02-AC49D50E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50408-E5C4-4439-A4E8-3DC9F68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3A008-15AF-4E4B-AB71-42B1FD87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2C6F2-11C1-4DAF-9437-4C234414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9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007A-AAF1-4A15-A285-FB94B79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247DA-DCA6-4BFA-A270-71377782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A2169-2B0F-4CC2-961A-FB86D2E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68F8-6605-4564-AF1C-0A88E6A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6E645-72CB-473B-9AB8-75B8930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D8B28-DE73-4F01-B45B-5851E10C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7465D-C06A-4E9B-A127-E9230D463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964A7-F95A-4676-823D-F97FC632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38CC-FBDB-44C0-806C-78BCB89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29F55-A183-405D-8013-C5377E8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6F79FB8-355A-46B5-934B-446479D4E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CAFC-6C67-441E-9A5C-1841387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47241-6F72-4D95-B2F5-61D9F628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114CF-30E3-4FC7-9DE4-C509AC59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74437-595E-428C-B34F-9356FBB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BD360-6C2F-40D6-8EC0-3468616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8AA5-2F2A-40EB-AB08-DB03ABE1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F6E20-19E3-4F71-8ED3-8425365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3B27-A563-4978-9E11-A8E688C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13F9-A0A6-4CCB-ABFD-48DC455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A112A-2A8F-4D6A-AA9F-BD289DD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2A88-3341-40A0-B9F1-5D81AEF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018CC-CEE3-4FF5-ABDA-074D19C9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FE260-31B1-4401-A21E-DB66495E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3080A-443E-479B-A2F3-AF90CB90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18944-4410-42E6-9127-941E436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889A9-7BAF-453C-ADC8-C7C74320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A2F35-763D-43F4-B789-4F2686F9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3D552-CBBA-44F0-A8FE-DBF45553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E3814-772C-400C-81BC-E1CF1329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BC6B9-9537-4A56-AE8D-770A4933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4D69C-C3A0-4396-93E0-EA741BC1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402AF-E7DF-48C8-B11C-E10B8A76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D3C7F-2D7B-41D7-8E84-1B1BFF5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7F021-7DBB-4046-B0C0-A5575DF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0A5C-4E33-4283-BBD8-0F1D651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49540-7C48-400D-B0B5-B5B76926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EDBA1-478C-45B8-BEF0-F82871A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01F03-15D0-42EB-A42B-AF2254C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C95DE-6265-4A3B-9BD7-F9C0B0C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0B9D9-8D36-425A-8302-6C63EBA2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F5FF-2F45-4BA6-B558-2D29ADA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E3FF-0118-491B-83F4-60D3958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153E-ECBF-4065-AA02-A1A6DD65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3535C-80A4-47E6-9833-FFB48A6B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0E1BE-3C10-4831-B81A-544D0A4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8A41F-46AF-4022-B94C-A7C06F92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BA7FA-E0FF-4C5A-9C45-4BAC057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0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BD6D-8F80-49C4-ACCA-7203C068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D116-6E95-4E0F-8115-533009CD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6CCFB-214C-4C98-9BB3-0B54BDF2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5398-31AB-42F4-82C9-B452AC8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96763-F6DE-453E-8EAF-BE2ACEF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2ACF4-65D3-4BB7-BA4C-47EC9BA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37699-1D1D-4F9A-AC05-9E2218B4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786C9-13D5-48CC-95AA-00BB10FA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E401-3885-4720-BCD5-DC66A3C4C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4E77-5A5D-480D-91BC-564DC9C7F080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5ADD7-11A8-4135-89D3-F7F63819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FFE46-D1B2-45D7-B76B-C612A673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如课程中提到的，嵌套循环算法的</a:t>
            </a:r>
            <a:r>
              <a:rPr lang="en-US" altLang="zh-CN" dirty="0"/>
              <a:t>I/O</a:t>
            </a:r>
            <a:r>
              <a:rPr lang="zh-CN" altLang="en-US" dirty="0"/>
              <a:t>代价可以表示为 </a:t>
            </a:r>
            <a:r>
              <a:rPr lang="en-US" altLang="zh-CN" dirty="0"/>
              <a:t>B(R) + B(S)*B(R)/M</a:t>
            </a:r>
            <a:r>
              <a:rPr lang="zh-CN" altLang="en-US" dirty="0"/>
              <a:t>，其中</a:t>
            </a:r>
            <a:r>
              <a:rPr lang="en-US" altLang="zh-CN" dirty="0"/>
              <a:t>B(R)</a:t>
            </a:r>
            <a:r>
              <a:rPr lang="zh-CN" altLang="en-US" dirty="0"/>
              <a:t>代表外循环表的页数，</a:t>
            </a:r>
            <a:r>
              <a:rPr lang="en-US" altLang="zh-CN" dirty="0"/>
              <a:t>B(S)</a:t>
            </a:r>
            <a:r>
              <a:rPr lang="zh-CN" altLang="en-US" dirty="0"/>
              <a:t>代表内循环表的页数，</a:t>
            </a:r>
            <a:r>
              <a:rPr lang="en-US" altLang="zh-CN" dirty="0"/>
              <a:t>M</a:t>
            </a:r>
            <a:r>
              <a:rPr lang="zh-CN" altLang="en-US" dirty="0"/>
              <a:t>代表内存能容纳的页数。那么以下哪种方案无法提升该算法的效率？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增加内存容量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将小表放到内循环（作为</a:t>
            </a:r>
            <a:r>
              <a:rPr lang="en-US" altLang="zh-CN" sz="2800" dirty="0"/>
              <a:t>S</a:t>
            </a:r>
            <a:r>
              <a:rPr lang="zh-CN" altLang="en-US" sz="2800" dirty="0"/>
              <a:t>），大表放到外循环（作为</a:t>
            </a:r>
            <a:r>
              <a:rPr lang="en-US" altLang="zh-CN" sz="2800" dirty="0"/>
              <a:t>R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将大表放到内循环（作为</a:t>
            </a:r>
            <a:r>
              <a:rPr lang="en-US" altLang="zh-CN" sz="2800" dirty="0"/>
              <a:t>S</a:t>
            </a:r>
            <a:r>
              <a:rPr lang="zh-CN" altLang="en-US" sz="2800" dirty="0"/>
              <a:t>），小表放到外循环（作为</a:t>
            </a:r>
            <a:r>
              <a:rPr lang="en-US" altLang="zh-CN" sz="2800" dirty="0"/>
              <a:t>R</a:t>
            </a:r>
            <a:r>
              <a:rPr lang="zh-CN" altLang="en-US" sz="2800"/>
              <a:t>）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更换速度更快的硬盘</a:t>
            </a:r>
          </a:p>
        </p:txBody>
      </p:sp>
    </p:spTree>
    <p:extLst>
      <p:ext uri="{BB962C8B-B14F-4D97-AF65-F5344CB8AC3E}">
        <p14:creationId xmlns:p14="http://schemas.microsoft.com/office/powerpoint/2010/main" val="320007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历史名词：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ETL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 = 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xtraction, 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ransformation, &amp; 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oad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Extraction:  Get the data out of the source systems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Transformation:  Convert the data into a useful format for analysis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Load:  Get the data into the data warehouse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(…and build indexes, materialized views, etc.)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现代的名词：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Process</a:t>
            </a:r>
          </a:p>
          <a:p>
            <a:pPr lvl="1"/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Integration, Cleansing, Annotation, ….</a:t>
            </a:r>
          </a:p>
        </p:txBody>
      </p:sp>
    </p:spTree>
    <p:extLst>
      <p:ext uri="{BB962C8B-B14F-4D97-AF65-F5344CB8AC3E}">
        <p14:creationId xmlns:p14="http://schemas.microsoft.com/office/powerpoint/2010/main" val="155520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数据仓库的数据模型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Cube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Axes of the cube represent attributes of the data records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Generally discrete-valued / categorical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e.g. color, month, state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Called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dimensions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Cells hold aggregated measurements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e.g. total $ sales, number of autos sold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Called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facts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Real data cubes have &gt;&gt; 3 dimensions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381876" y="40227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381876" y="4556125"/>
            <a:ext cx="600075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381876" y="50895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981951" y="40227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981951" y="45561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981951" y="50895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582026" y="40227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8582026" y="45561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8582026" y="50895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7381875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7981950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8582025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9182100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9182100" y="4251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9182100" y="47847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V="1">
            <a:off x="9182100" y="5318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724776" y="37179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8324851" y="37179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8924926" y="37179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7724775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8324850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8924925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9525000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8067676" y="34131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8667751" y="34131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9267826" y="34131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8067675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8667750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V="1">
            <a:off x="9267825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V="1">
            <a:off x="9867900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8410576" y="31083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9010651" y="31083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9610726" y="31083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9525000" y="371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9525000" y="4251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9525000" y="478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V="1">
            <a:off x="9525000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 flipV="1">
            <a:off x="9525000" y="39465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V="1">
            <a:off x="9525000" y="4479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V="1">
            <a:off x="9525000" y="5013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9867900" y="3413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9867900" y="39465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9867900" y="4479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V="1">
            <a:off x="9867900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 flipV="1">
            <a:off x="9867900" y="36417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 flipV="1">
            <a:off x="9867900" y="4175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 flipV="1">
            <a:off x="9867900" y="47085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10210800" y="3108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10210800" y="3641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10210800" y="4175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7296150" y="5622927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Jul</a:t>
            </a:r>
          </a:p>
        </p:txBody>
      </p:sp>
      <p:sp>
        <p:nvSpPr>
          <p:cNvPr id="26682" name="Text Box 58"/>
          <p:cNvSpPr txBox="1">
            <a:spLocks noChangeArrowheads="1"/>
          </p:cNvSpPr>
          <p:nvPr/>
        </p:nvSpPr>
        <p:spPr bwMode="auto">
          <a:xfrm>
            <a:off x="7896226" y="562292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Aug</a:t>
            </a: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8582026" y="562292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Sep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9353551" y="531812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CA</a:t>
            </a: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696451" y="4997452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OR</a:t>
            </a:r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10039351" y="470852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WA</a:t>
            </a: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6610351" y="4073526"/>
            <a:ext cx="635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Red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6610350" y="4632326"/>
            <a:ext cx="6928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Blue</a:t>
            </a:r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6524626" y="5165726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Gray</a:t>
            </a:r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7896226" y="2438401"/>
            <a:ext cx="13420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u="sng">
                <a:ea typeface="宋体" charset="-122"/>
              </a:rPr>
              <a:t>Auto Sales</a:t>
            </a:r>
          </a:p>
        </p:txBody>
      </p:sp>
    </p:spTree>
    <p:extLst>
      <p:ext uri="{BB962C8B-B14F-4D97-AF65-F5344CB8AC3E}">
        <p14:creationId xmlns:p14="http://schemas.microsoft.com/office/powerpoint/2010/main" val="398043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Slicing and Dicing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19412" y="33761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919412" y="39095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919412" y="44429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519487" y="33761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519487" y="39095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519487" y="44429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119562" y="33761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119562" y="39095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119562" y="44429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1919411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2519486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3119561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3719636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3719636" y="3604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3719636" y="41381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3719636" y="4671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2262312" y="30713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862387" y="30713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3462462" y="30713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2262311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2862386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V="1">
            <a:off x="3462461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4062536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2605212" y="27665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3205287" y="27665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3805362" y="27665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2605211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3205286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V="1">
            <a:off x="3805361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V="1">
            <a:off x="4405436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948112" y="24617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3548187" y="24617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148262" y="24617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4062536" y="30713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4062536" y="36047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4062536" y="41381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V="1">
            <a:off x="4062536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4062536" y="32999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4062536" y="3833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4062536" y="4366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4405436" y="27665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4405436" y="32999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4405436" y="38333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V="1">
            <a:off x="4405436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V="1">
            <a:off x="4405436" y="29951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V="1">
            <a:off x="4405436" y="3528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V="1">
            <a:off x="4405436" y="40619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4748336" y="24617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4748336" y="29951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4748336" y="35285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1833686" y="4976342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Jul</a:t>
            </a: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2433762" y="4976342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Aug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3119562" y="4976342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Sep</a:t>
            </a:r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3891087" y="4671542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CA</a:t>
            </a:r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4233987" y="435086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OR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4576887" y="4061942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WA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1147887" y="3426941"/>
            <a:ext cx="635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Red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1147886" y="3985741"/>
            <a:ext cx="6928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Blue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1062162" y="4519141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Gray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7491537" y="2858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8091612" y="2858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8691687" y="2858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7" name="Line 73"/>
          <p:cNvSpPr>
            <a:spLocks noChangeShapeType="1"/>
          </p:cNvSpPr>
          <p:nvPr/>
        </p:nvSpPr>
        <p:spPr bwMode="auto">
          <a:xfrm flipV="1">
            <a:off x="7491536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8" name="Line 74"/>
          <p:cNvSpPr>
            <a:spLocks noChangeShapeType="1"/>
          </p:cNvSpPr>
          <p:nvPr/>
        </p:nvSpPr>
        <p:spPr bwMode="auto">
          <a:xfrm flipV="1">
            <a:off x="8091611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 flipV="1">
            <a:off x="8691686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0" name="Line 76"/>
          <p:cNvSpPr>
            <a:spLocks noChangeShapeType="1"/>
          </p:cNvSpPr>
          <p:nvPr/>
        </p:nvSpPr>
        <p:spPr bwMode="auto">
          <a:xfrm flipV="1">
            <a:off x="9291761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 flipV="1">
            <a:off x="9291761" y="3087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>
            <a:off x="7834437" y="25538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8434512" y="25538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9034587" y="25538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 flipV="1">
            <a:off x="7834436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 flipV="1">
            <a:off x="8434511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 flipV="1">
            <a:off x="9034586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V="1">
            <a:off x="9634661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8177337" y="22490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>
            <a:off x="8777412" y="22490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9377487" y="22490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 flipV="1">
            <a:off x="8177336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5" name="Line 91"/>
          <p:cNvSpPr>
            <a:spLocks noChangeShapeType="1"/>
          </p:cNvSpPr>
          <p:nvPr/>
        </p:nvSpPr>
        <p:spPr bwMode="auto">
          <a:xfrm flipV="1">
            <a:off x="8777411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6" name="Line 92"/>
          <p:cNvSpPr>
            <a:spLocks noChangeShapeType="1"/>
          </p:cNvSpPr>
          <p:nvPr/>
        </p:nvSpPr>
        <p:spPr bwMode="auto">
          <a:xfrm flipV="1">
            <a:off x="9377486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>
            <a:off x="8520237" y="19442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9120312" y="19442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9720387" y="19442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>
            <a:off x="9634661" y="25538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 flipV="1">
            <a:off x="9634661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 flipV="1">
            <a:off x="9634661" y="27824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" name="Line 104"/>
          <p:cNvSpPr>
            <a:spLocks noChangeShapeType="1"/>
          </p:cNvSpPr>
          <p:nvPr/>
        </p:nvSpPr>
        <p:spPr bwMode="auto">
          <a:xfrm>
            <a:off x="9977561" y="22490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 flipV="1">
            <a:off x="9977561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 flipV="1">
            <a:off x="9977561" y="24776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5" name="Line 111"/>
          <p:cNvSpPr>
            <a:spLocks noChangeShapeType="1"/>
          </p:cNvSpPr>
          <p:nvPr/>
        </p:nvSpPr>
        <p:spPr bwMode="auto">
          <a:xfrm>
            <a:off x="10320461" y="19442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6720012" y="2909416"/>
            <a:ext cx="635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Red</a:t>
            </a:r>
          </a:p>
        </p:txBody>
      </p:sp>
      <p:sp>
        <p:nvSpPr>
          <p:cNvPr id="31908" name="Rectangle 164"/>
          <p:cNvSpPr>
            <a:spLocks noChangeArrowheads="1"/>
          </p:cNvSpPr>
          <p:nvPr/>
        </p:nvSpPr>
        <p:spPr bwMode="auto">
          <a:xfrm>
            <a:off x="7491537" y="3620615"/>
            <a:ext cx="600075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09" name="Rectangle 165"/>
          <p:cNvSpPr>
            <a:spLocks noChangeArrowheads="1"/>
          </p:cNvSpPr>
          <p:nvPr/>
        </p:nvSpPr>
        <p:spPr bwMode="auto">
          <a:xfrm>
            <a:off x="8091612" y="3620615"/>
            <a:ext cx="600075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10" name="Rectangle 166"/>
          <p:cNvSpPr>
            <a:spLocks noChangeArrowheads="1"/>
          </p:cNvSpPr>
          <p:nvPr/>
        </p:nvSpPr>
        <p:spPr bwMode="auto">
          <a:xfrm>
            <a:off x="8691687" y="3620615"/>
            <a:ext cx="600075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 flipV="1">
            <a:off x="7491537" y="3392015"/>
            <a:ext cx="257175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2" name="Line 168"/>
          <p:cNvSpPr>
            <a:spLocks noChangeShapeType="1"/>
          </p:cNvSpPr>
          <p:nvPr/>
        </p:nvSpPr>
        <p:spPr bwMode="auto">
          <a:xfrm flipV="1">
            <a:off x="8091612" y="3392015"/>
            <a:ext cx="192881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 flipV="1">
            <a:off x="8691687" y="3392015"/>
            <a:ext cx="257175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4" name="Line 170"/>
          <p:cNvSpPr>
            <a:spLocks noChangeShapeType="1"/>
          </p:cNvSpPr>
          <p:nvPr/>
        </p:nvSpPr>
        <p:spPr bwMode="auto">
          <a:xfrm flipV="1">
            <a:off x="9291761" y="33158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5" name="Line 171"/>
          <p:cNvSpPr>
            <a:spLocks noChangeShapeType="1"/>
          </p:cNvSpPr>
          <p:nvPr/>
        </p:nvSpPr>
        <p:spPr bwMode="auto">
          <a:xfrm flipV="1">
            <a:off x="9291761" y="38492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8" name="Line 174"/>
          <p:cNvSpPr>
            <a:spLocks noChangeShapeType="1"/>
          </p:cNvSpPr>
          <p:nvPr/>
        </p:nvSpPr>
        <p:spPr bwMode="auto">
          <a:xfrm>
            <a:off x="9377487" y="3315815"/>
            <a:ext cx="257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22" name="Line 178"/>
          <p:cNvSpPr>
            <a:spLocks noChangeShapeType="1"/>
          </p:cNvSpPr>
          <p:nvPr/>
        </p:nvSpPr>
        <p:spPr bwMode="auto">
          <a:xfrm flipV="1">
            <a:off x="9634661" y="3011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25" name="Line 181"/>
          <p:cNvSpPr>
            <a:spLocks noChangeShapeType="1"/>
          </p:cNvSpPr>
          <p:nvPr/>
        </p:nvSpPr>
        <p:spPr bwMode="auto">
          <a:xfrm>
            <a:off x="9720387" y="3011015"/>
            <a:ext cx="257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1" name="Line 187"/>
          <p:cNvSpPr>
            <a:spLocks noChangeShapeType="1"/>
          </p:cNvSpPr>
          <p:nvPr/>
        </p:nvSpPr>
        <p:spPr bwMode="auto">
          <a:xfrm>
            <a:off x="10063287" y="2706215"/>
            <a:ext cx="257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2" name="Line 188"/>
          <p:cNvSpPr>
            <a:spLocks noChangeShapeType="1"/>
          </p:cNvSpPr>
          <p:nvPr/>
        </p:nvSpPr>
        <p:spPr bwMode="auto">
          <a:xfrm>
            <a:off x="9634661" y="3315815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3" name="Line 189"/>
          <p:cNvSpPr>
            <a:spLocks noChangeShapeType="1"/>
          </p:cNvSpPr>
          <p:nvPr/>
        </p:nvSpPr>
        <p:spPr bwMode="auto">
          <a:xfrm flipV="1">
            <a:off x="9634661" y="30110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4" name="Line 190"/>
          <p:cNvSpPr>
            <a:spLocks noChangeShapeType="1"/>
          </p:cNvSpPr>
          <p:nvPr/>
        </p:nvSpPr>
        <p:spPr bwMode="auto">
          <a:xfrm flipV="1">
            <a:off x="9634661" y="35444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5" name="Line 191"/>
          <p:cNvSpPr>
            <a:spLocks noChangeShapeType="1"/>
          </p:cNvSpPr>
          <p:nvPr/>
        </p:nvSpPr>
        <p:spPr bwMode="auto">
          <a:xfrm>
            <a:off x="9977561" y="3011015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6" name="Line 192"/>
          <p:cNvSpPr>
            <a:spLocks noChangeShapeType="1"/>
          </p:cNvSpPr>
          <p:nvPr/>
        </p:nvSpPr>
        <p:spPr bwMode="auto">
          <a:xfrm flipV="1">
            <a:off x="9977561" y="27062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7" name="Line 193"/>
          <p:cNvSpPr>
            <a:spLocks noChangeShapeType="1"/>
          </p:cNvSpPr>
          <p:nvPr/>
        </p:nvSpPr>
        <p:spPr bwMode="auto">
          <a:xfrm flipV="1">
            <a:off x="9977561" y="32396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8" name="Line 194"/>
          <p:cNvSpPr>
            <a:spLocks noChangeShapeType="1"/>
          </p:cNvSpPr>
          <p:nvPr/>
        </p:nvSpPr>
        <p:spPr bwMode="auto">
          <a:xfrm>
            <a:off x="10320461" y="2706215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9" name="Rectangle 195"/>
          <p:cNvSpPr>
            <a:spLocks noChangeArrowheads="1"/>
          </p:cNvSpPr>
          <p:nvPr/>
        </p:nvSpPr>
        <p:spPr bwMode="auto">
          <a:xfrm>
            <a:off x="7491537" y="4382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0" name="Rectangle 196"/>
          <p:cNvSpPr>
            <a:spLocks noChangeArrowheads="1"/>
          </p:cNvSpPr>
          <p:nvPr/>
        </p:nvSpPr>
        <p:spPr bwMode="auto">
          <a:xfrm>
            <a:off x="8091612" y="4382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1" name="Rectangle 197"/>
          <p:cNvSpPr>
            <a:spLocks noChangeArrowheads="1"/>
          </p:cNvSpPr>
          <p:nvPr/>
        </p:nvSpPr>
        <p:spPr bwMode="auto">
          <a:xfrm>
            <a:off x="8691687" y="4382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2" name="Line 198"/>
          <p:cNvSpPr>
            <a:spLocks noChangeShapeType="1"/>
          </p:cNvSpPr>
          <p:nvPr/>
        </p:nvSpPr>
        <p:spPr bwMode="auto">
          <a:xfrm flipV="1">
            <a:off x="7491537" y="4154015"/>
            <a:ext cx="257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3" name="Line 199"/>
          <p:cNvSpPr>
            <a:spLocks noChangeShapeType="1"/>
          </p:cNvSpPr>
          <p:nvPr/>
        </p:nvSpPr>
        <p:spPr bwMode="auto">
          <a:xfrm flipV="1">
            <a:off x="8091612" y="4154015"/>
            <a:ext cx="257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4" name="Line 200"/>
          <p:cNvSpPr>
            <a:spLocks noChangeShapeType="1"/>
          </p:cNvSpPr>
          <p:nvPr/>
        </p:nvSpPr>
        <p:spPr bwMode="auto">
          <a:xfrm flipV="1">
            <a:off x="8691687" y="4154015"/>
            <a:ext cx="257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5" name="Line 201"/>
          <p:cNvSpPr>
            <a:spLocks noChangeShapeType="1"/>
          </p:cNvSpPr>
          <p:nvPr/>
        </p:nvSpPr>
        <p:spPr bwMode="auto">
          <a:xfrm flipV="1">
            <a:off x="9291761" y="4077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6" name="Line 202"/>
          <p:cNvSpPr>
            <a:spLocks noChangeShapeType="1"/>
          </p:cNvSpPr>
          <p:nvPr/>
        </p:nvSpPr>
        <p:spPr bwMode="auto">
          <a:xfrm flipV="1">
            <a:off x="9291761" y="4611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" name="Line 205"/>
          <p:cNvSpPr>
            <a:spLocks noChangeShapeType="1"/>
          </p:cNvSpPr>
          <p:nvPr/>
        </p:nvSpPr>
        <p:spPr bwMode="auto">
          <a:xfrm>
            <a:off x="9377487" y="407781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" name="Line 209"/>
          <p:cNvSpPr>
            <a:spLocks noChangeShapeType="1"/>
          </p:cNvSpPr>
          <p:nvPr/>
        </p:nvSpPr>
        <p:spPr bwMode="auto">
          <a:xfrm flipV="1">
            <a:off x="9634661" y="3773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6" name="Line 212"/>
          <p:cNvSpPr>
            <a:spLocks noChangeShapeType="1"/>
          </p:cNvSpPr>
          <p:nvPr/>
        </p:nvSpPr>
        <p:spPr bwMode="auto">
          <a:xfrm>
            <a:off x="9720387" y="377301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2" name="Line 218"/>
          <p:cNvSpPr>
            <a:spLocks noChangeShapeType="1"/>
          </p:cNvSpPr>
          <p:nvPr/>
        </p:nvSpPr>
        <p:spPr bwMode="auto">
          <a:xfrm>
            <a:off x="10063287" y="346821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3" name="Line 219"/>
          <p:cNvSpPr>
            <a:spLocks noChangeShapeType="1"/>
          </p:cNvSpPr>
          <p:nvPr/>
        </p:nvSpPr>
        <p:spPr bwMode="auto">
          <a:xfrm>
            <a:off x="9634661" y="40778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4" name="Line 220"/>
          <p:cNvSpPr>
            <a:spLocks noChangeShapeType="1"/>
          </p:cNvSpPr>
          <p:nvPr/>
        </p:nvSpPr>
        <p:spPr bwMode="auto">
          <a:xfrm flipV="1">
            <a:off x="9634661" y="3773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5" name="Line 221"/>
          <p:cNvSpPr>
            <a:spLocks noChangeShapeType="1"/>
          </p:cNvSpPr>
          <p:nvPr/>
        </p:nvSpPr>
        <p:spPr bwMode="auto">
          <a:xfrm flipV="1">
            <a:off x="9634661" y="43064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6" name="Line 222"/>
          <p:cNvSpPr>
            <a:spLocks noChangeShapeType="1"/>
          </p:cNvSpPr>
          <p:nvPr/>
        </p:nvSpPr>
        <p:spPr bwMode="auto">
          <a:xfrm>
            <a:off x="9977561" y="37730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" name="Line 223"/>
          <p:cNvSpPr>
            <a:spLocks noChangeShapeType="1"/>
          </p:cNvSpPr>
          <p:nvPr/>
        </p:nvSpPr>
        <p:spPr bwMode="auto">
          <a:xfrm flipV="1">
            <a:off x="9977561" y="3468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" name="Line 224"/>
          <p:cNvSpPr>
            <a:spLocks noChangeShapeType="1"/>
          </p:cNvSpPr>
          <p:nvPr/>
        </p:nvSpPr>
        <p:spPr bwMode="auto">
          <a:xfrm flipV="1">
            <a:off x="9977561" y="40016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9" name="Line 225"/>
          <p:cNvSpPr>
            <a:spLocks noChangeShapeType="1"/>
          </p:cNvSpPr>
          <p:nvPr/>
        </p:nvSpPr>
        <p:spPr bwMode="auto">
          <a:xfrm>
            <a:off x="10320461" y="34682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70" name="Rectangle 226"/>
          <p:cNvSpPr>
            <a:spLocks noChangeArrowheads="1"/>
          </p:cNvSpPr>
          <p:nvPr/>
        </p:nvSpPr>
        <p:spPr bwMode="auto">
          <a:xfrm>
            <a:off x="6720011" y="3696816"/>
            <a:ext cx="6928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ea typeface="宋体" charset="-122"/>
              </a:rPr>
              <a:t>Blue</a:t>
            </a:r>
          </a:p>
        </p:txBody>
      </p:sp>
      <p:sp>
        <p:nvSpPr>
          <p:cNvPr id="31971" name="Rectangle 227"/>
          <p:cNvSpPr>
            <a:spLocks noChangeArrowheads="1"/>
          </p:cNvSpPr>
          <p:nvPr/>
        </p:nvSpPr>
        <p:spPr bwMode="auto">
          <a:xfrm>
            <a:off x="6634287" y="4458816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Gray</a:t>
            </a:r>
          </a:p>
        </p:txBody>
      </p:sp>
      <p:sp>
        <p:nvSpPr>
          <p:cNvPr id="31972" name="Text Box 228"/>
          <p:cNvSpPr txBox="1">
            <a:spLocks noChangeArrowheads="1"/>
          </p:cNvSpPr>
          <p:nvPr/>
        </p:nvSpPr>
        <p:spPr bwMode="auto">
          <a:xfrm>
            <a:off x="7405811" y="4916017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Jul</a:t>
            </a:r>
          </a:p>
        </p:txBody>
      </p:sp>
      <p:sp>
        <p:nvSpPr>
          <p:cNvPr id="31973" name="Text Box 229"/>
          <p:cNvSpPr txBox="1">
            <a:spLocks noChangeArrowheads="1"/>
          </p:cNvSpPr>
          <p:nvPr/>
        </p:nvSpPr>
        <p:spPr bwMode="auto">
          <a:xfrm>
            <a:off x="8005887" y="491601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Aug</a:t>
            </a:r>
          </a:p>
        </p:txBody>
      </p:sp>
      <p:sp>
        <p:nvSpPr>
          <p:cNvPr id="31974" name="Text Box 230"/>
          <p:cNvSpPr txBox="1">
            <a:spLocks noChangeArrowheads="1"/>
          </p:cNvSpPr>
          <p:nvPr/>
        </p:nvSpPr>
        <p:spPr bwMode="auto">
          <a:xfrm>
            <a:off x="8691687" y="491601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Sep</a:t>
            </a:r>
          </a:p>
        </p:txBody>
      </p:sp>
      <p:sp>
        <p:nvSpPr>
          <p:cNvPr id="31975" name="Text Box 231"/>
          <p:cNvSpPr txBox="1">
            <a:spLocks noChangeArrowheads="1"/>
          </p:cNvSpPr>
          <p:nvPr/>
        </p:nvSpPr>
        <p:spPr bwMode="auto">
          <a:xfrm>
            <a:off x="9463212" y="4611217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CA</a:t>
            </a:r>
          </a:p>
        </p:txBody>
      </p:sp>
      <p:sp>
        <p:nvSpPr>
          <p:cNvPr id="31976" name="Text Box 232"/>
          <p:cNvSpPr txBox="1">
            <a:spLocks noChangeArrowheads="1"/>
          </p:cNvSpPr>
          <p:nvPr/>
        </p:nvSpPr>
        <p:spPr bwMode="auto">
          <a:xfrm>
            <a:off x="9806112" y="4290541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OR</a:t>
            </a:r>
          </a:p>
        </p:txBody>
      </p:sp>
      <p:sp>
        <p:nvSpPr>
          <p:cNvPr id="31977" name="Text Box 233"/>
          <p:cNvSpPr txBox="1">
            <a:spLocks noChangeArrowheads="1"/>
          </p:cNvSpPr>
          <p:nvPr/>
        </p:nvSpPr>
        <p:spPr bwMode="auto">
          <a:xfrm>
            <a:off x="10149012" y="400161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WA</a:t>
            </a:r>
          </a:p>
        </p:txBody>
      </p:sp>
      <p:sp>
        <p:nvSpPr>
          <p:cNvPr id="32052" name="AutoShape 308"/>
          <p:cNvSpPr>
            <a:spLocks noChangeArrowheads="1"/>
          </p:cNvSpPr>
          <p:nvPr/>
        </p:nvSpPr>
        <p:spPr bwMode="auto">
          <a:xfrm>
            <a:off x="5519861" y="3544415"/>
            <a:ext cx="1028700" cy="533400"/>
          </a:xfrm>
          <a:prstGeom prst="rightArrow">
            <a:avLst>
              <a:gd name="adj1" fmla="val 50000"/>
              <a:gd name="adj2" fmla="val 428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1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1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Querying the Data Cube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body" sz="half" idx="1"/>
          </p:nvPr>
        </p:nvSpPr>
        <p:spPr>
          <a:xfrm>
            <a:off x="1466851" y="1927374"/>
            <a:ext cx="4714875" cy="4525963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Cross-tabulation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“Cross-tab” for short</a:t>
            </a:r>
          </a:p>
          <a:p>
            <a:pPr lvl="1"/>
            <a:r>
              <a:rPr lang="en-US" altLang="zh-CN" sz="2000" dirty="0">
                <a:ea typeface="宋体" charset="-122"/>
              </a:rPr>
              <a:t>Report data grouped by 2 dimensions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Aggregate across other dimensions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Include subtotals</a:t>
            </a:r>
          </a:p>
          <a:p>
            <a:r>
              <a:rPr lang="en-US" altLang="zh-CN" sz="2400" dirty="0">
                <a:ea typeface="宋体" charset="-122"/>
              </a:rPr>
              <a:t>Operations on a cross-tab</a:t>
            </a:r>
          </a:p>
          <a:p>
            <a:pPr lvl="1"/>
            <a:r>
              <a:rPr lang="en-US" altLang="zh-CN" sz="2000" dirty="0">
                <a:ea typeface="宋体" charset="-122"/>
              </a:rPr>
              <a:t>Roll up (further aggregation)</a:t>
            </a:r>
          </a:p>
          <a:p>
            <a:pPr lvl="1"/>
            <a:r>
              <a:rPr lang="en-US" altLang="zh-CN" sz="2000" dirty="0">
                <a:ea typeface="宋体" charset="-122"/>
              </a:rPr>
              <a:t>Drill down (less aggregation)</a:t>
            </a:r>
          </a:p>
        </p:txBody>
      </p:sp>
      <p:graphicFrame>
        <p:nvGraphicFramePr>
          <p:cNvPr id="28759" name="Group 87"/>
          <p:cNvGraphicFramePr>
            <a:graphicFrameLocks noGrp="1"/>
          </p:cNvGraphicFramePr>
          <p:nvPr>
            <p:ph sz="half" idx="2"/>
          </p:nvPr>
        </p:nvGraphicFramePr>
        <p:xfrm>
          <a:off x="6181726" y="2248047"/>
          <a:ext cx="4629151" cy="2346960"/>
        </p:xfrm>
        <a:graphic>
          <a:graphicData uri="http://schemas.openxmlformats.org/drawingml/2006/table">
            <a:tbl>
              <a:tblPr/>
              <a:tblGrid>
                <a:gridCol w="92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Aug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Sep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6867525" y="1714649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 dirty="0">
                <a:ea typeface="宋体" charset="-122"/>
              </a:rPr>
              <a:t>Number of Autos Sold</a:t>
            </a:r>
          </a:p>
        </p:txBody>
      </p:sp>
    </p:spTree>
    <p:extLst>
      <p:ext uri="{BB962C8B-B14F-4D97-AF65-F5344CB8AC3E}">
        <p14:creationId xmlns:p14="http://schemas.microsoft.com/office/powerpoint/2010/main" val="390430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Roll Up and Drill Down</a:t>
            </a:r>
          </a:p>
        </p:txBody>
      </p:sp>
      <p:graphicFrame>
        <p:nvGraphicFramePr>
          <p:cNvPr id="32869" name="Group 101"/>
          <p:cNvGraphicFramePr>
            <a:graphicFrameLocks noGrp="1"/>
          </p:cNvGraphicFramePr>
          <p:nvPr>
            <p:ph sz="half" idx="2"/>
          </p:nvPr>
        </p:nvGraphicFramePr>
        <p:xfrm>
          <a:off x="1123950" y="1920875"/>
          <a:ext cx="4371974" cy="2288224"/>
        </p:xfrm>
        <a:graphic>
          <a:graphicData uri="http://schemas.openxmlformats.org/drawingml/2006/table">
            <a:tbl>
              <a:tblPr/>
              <a:tblGrid>
                <a:gridCol w="87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Aug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Sep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809750" y="1387477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>
                <a:ea typeface="宋体" charset="-122"/>
              </a:rPr>
              <a:t>Number of Autos Sold</a:t>
            </a:r>
          </a:p>
        </p:txBody>
      </p:sp>
      <p:graphicFrame>
        <p:nvGraphicFramePr>
          <p:cNvPr id="32811" name="Group 43"/>
          <p:cNvGraphicFramePr>
            <a:graphicFrameLocks noGrp="1"/>
          </p:cNvGraphicFramePr>
          <p:nvPr/>
        </p:nvGraphicFramePr>
        <p:xfrm>
          <a:off x="7022904" y="2149475"/>
          <a:ext cx="3702249" cy="914400"/>
        </p:xfrm>
        <a:graphic>
          <a:graphicData uri="http://schemas.openxmlformats.org/drawingml/2006/table">
            <a:tbl>
              <a:tblPr/>
              <a:tblGrid>
                <a:gridCol w="92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7280077" y="1600202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>
                <a:ea typeface="宋体" charset="-122"/>
              </a:rPr>
              <a:t>Number of Autos Sold</a:t>
            </a:r>
            <a:br>
              <a:rPr lang="en-US" altLang="zh-CN" sz="2000" u="sng">
                <a:ea typeface="宋体" charset="-122"/>
              </a:rPr>
            </a:br>
            <a:endParaRPr lang="en-US" altLang="zh-CN" sz="2000" u="sng">
              <a:ea typeface="宋体" charset="-122"/>
            </a:endParaRPr>
          </a:p>
        </p:txBody>
      </p:sp>
      <p:graphicFrame>
        <p:nvGraphicFramePr>
          <p:cNvPr id="32870" name="Group 102"/>
          <p:cNvGraphicFramePr>
            <a:graphicFrameLocks noGrp="1"/>
          </p:cNvGraphicFramePr>
          <p:nvPr/>
        </p:nvGraphicFramePr>
        <p:xfrm>
          <a:off x="6696075" y="4495800"/>
          <a:ext cx="4371974" cy="2169160"/>
        </p:xfrm>
        <a:graphic>
          <a:graphicData uri="http://schemas.openxmlformats.org/drawingml/2006/table">
            <a:tbl>
              <a:tblPr/>
              <a:tblGrid>
                <a:gridCol w="87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Red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Blue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37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Gray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71" name="AutoShape 103"/>
          <p:cNvSpPr>
            <a:spLocks noChangeArrowheads="1"/>
          </p:cNvSpPr>
          <p:nvPr/>
        </p:nvSpPr>
        <p:spPr bwMode="auto">
          <a:xfrm>
            <a:off x="5838826" y="2438400"/>
            <a:ext cx="942975" cy="457200"/>
          </a:xfrm>
          <a:prstGeom prst="rightArrow">
            <a:avLst>
              <a:gd name="adj1" fmla="val 50000"/>
              <a:gd name="adj2" fmla="val 45833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5581650" y="2971801"/>
            <a:ext cx="12554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宋体" charset="-122"/>
              </a:rPr>
              <a:t>Roll up</a:t>
            </a:r>
            <a:br>
              <a:rPr lang="en-US" altLang="zh-CN" sz="2000">
                <a:solidFill>
                  <a:schemeClr val="hlink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hlink"/>
                </a:solidFill>
                <a:ea typeface="宋体" charset="-122"/>
              </a:rPr>
              <a:t>by Month</a:t>
            </a:r>
          </a:p>
        </p:txBody>
      </p:sp>
      <p:grpSp>
        <p:nvGrpSpPr>
          <p:cNvPr id="32875" name="Group 107"/>
          <p:cNvGrpSpPr>
            <a:grpSpLocks/>
          </p:cNvGrpSpPr>
          <p:nvPr/>
        </p:nvGrpSpPr>
        <p:grpSpPr bwMode="auto">
          <a:xfrm>
            <a:off x="7381875" y="3200401"/>
            <a:ext cx="3429000" cy="1158875"/>
            <a:chOff x="3600" y="2016"/>
            <a:chExt cx="1920" cy="730"/>
          </a:xfrm>
        </p:grpSpPr>
        <p:sp>
          <p:nvSpPr>
            <p:cNvPr id="32868" name="Text Box 100"/>
            <p:cNvSpPr txBox="1">
              <a:spLocks noChangeArrowheads="1"/>
            </p:cNvSpPr>
            <p:nvPr/>
          </p:nvSpPr>
          <p:spPr bwMode="auto">
            <a:xfrm>
              <a:off x="3600" y="2496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u="sng">
                  <a:ea typeface="宋体" charset="-122"/>
                </a:rPr>
                <a:t>Number of Autos Sold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656" y="2016"/>
              <a:ext cx="73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ea typeface="宋体" charset="-122"/>
                </a:rPr>
                <a:t>Drill down</a:t>
              </a:r>
              <a:br>
                <a:rPr lang="en-US" altLang="zh-CN" sz="2000">
                  <a:solidFill>
                    <a:schemeClr val="hlink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chemeClr val="hlink"/>
                  </a:solidFill>
                  <a:ea typeface="宋体" charset="-122"/>
                </a:rPr>
                <a:t>by Color</a:t>
              </a:r>
            </a:p>
          </p:txBody>
        </p:sp>
        <p:sp>
          <p:nvSpPr>
            <p:cNvPr id="32874" name="AutoShape 106"/>
            <p:cNvSpPr>
              <a:spLocks noChangeArrowheads="1"/>
            </p:cNvSpPr>
            <p:nvPr/>
          </p:nvSpPr>
          <p:spPr bwMode="auto">
            <a:xfrm>
              <a:off x="4368" y="2064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数据仓库系统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MOLAP vs. ROLAP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MOLAP = Multidimensional OLAP</a:t>
            </a:r>
          </a:p>
          <a:p>
            <a:r>
              <a:rPr lang="en-US" altLang="zh-CN" dirty="0">
                <a:ea typeface="宋体" charset="-122"/>
              </a:rPr>
              <a:t>Store data cube as multidimensional array</a:t>
            </a:r>
          </a:p>
          <a:p>
            <a:r>
              <a:rPr lang="en-US" altLang="zh-CN" dirty="0">
                <a:ea typeface="宋体" charset="-122"/>
              </a:rPr>
              <a:t>(Usually) pre-compute all aggregates</a:t>
            </a:r>
          </a:p>
          <a:p>
            <a:r>
              <a:rPr lang="en-US" altLang="zh-CN" dirty="0">
                <a:ea typeface="宋体" charset="-122"/>
              </a:rPr>
              <a:t>Advantages:</a:t>
            </a:r>
          </a:p>
          <a:p>
            <a:pPr lvl="1"/>
            <a:r>
              <a:rPr lang="en-US" altLang="zh-CN" dirty="0">
                <a:ea typeface="宋体" charset="-122"/>
              </a:rPr>
              <a:t>Very efficient data access </a:t>
            </a:r>
            <a:r>
              <a:rPr lang="en-US" altLang="zh-CN" dirty="0">
                <a:ea typeface="宋体" charset="-122"/>
                <a:cs typeface="Arial" charset="0"/>
              </a:rPr>
              <a:t>→</a:t>
            </a:r>
            <a:r>
              <a:rPr lang="en-US" altLang="zh-CN" dirty="0">
                <a:ea typeface="宋体" charset="-122"/>
              </a:rPr>
              <a:t> fast answers</a:t>
            </a:r>
          </a:p>
          <a:p>
            <a:r>
              <a:rPr lang="en-US" altLang="zh-CN" dirty="0">
                <a:ea typeface="宋体" charset="-122"/>
              </a:rPr>
              <a:t>Disadvantages:</a:t>
            </a:r>
          </a:p>
          <a:p>
            <a:pPr lvl="1"/>
            <a:r>
              <a:rPr lang="en-US" altLang="zh-CN" dirty="0">
                <a:ea typeface="宋体" charset="-122"/>
              </a:rPr>
              <a:t>Doesn’t scale to large numbers of dimensions</a:t>
            </a:r>
          </a:p>
          <a:p>
            <a:pPr lvl="1"/>
            <a:r>
              <a:rPr lang="en-US" altLang="zh-CN" dirty="0">
                <a:ea typeface="宋体" charset="-122"/>
              </a:rPr>
              <a:t>Requires special-purpose data store</a:t>
            </a:r>
          </a:p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99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Sparsity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Imagine a data warehouse for Safeway.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Suppose dimensions are: Customer, Product, Store, Day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there are 100,000 customers, 10,000 products, 1,000 stores, and 1,000 days…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…data cube has 1,000,000,000,000,000 cells!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Fortunately, most cells are empty.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 given store doesn’t sell every product on every day.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 given customer has never visited most of the stores.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 given customer has never purchased most products.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Multi-dimensional arrays are not an efficient way to store sparse data.</a:t>
            </a:r>
          </a:p>
        </p:txBody>
      </p:sp>
    </p:spTree>
    <p:extLst>
      <p:ext uri="{BB962C8B-B14F-4D97-AF65-F5344CB8AC3E}">
        <p14:creationId xmlns:p14="http://schemas.microsoft.com/office/powerpoint/2010/main" val="25560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MOLAP vs. ROLAP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ROLAP = Relational OLAP</a:t>
            </a:r>
          </a:p>
          <a:p>
            <a:pPr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Store data cube in relational database</a:t>
            </a:r>
          </a:p>
          <a:p>
            <a:pPr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Express queries in SQL</a:t>
            </a:r>
          </a:p>
          <a:p>
            <a:pPr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Scales well to high dimensionality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Scales well to large data sets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Sparsity is not a problem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Uses well-known, mature technology</a:t>
            </a:r>
          </a:p>
          <a:p>
            <a:pPr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Query performance is slower than MOLAP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charset="-122"/>
              </a:rPr>
              <a:t>Need to construct explicit indexes</a:t>
            </a:r>
          </a:p>
        </p:txBody>
      </p:sp>
    </p:spTree>
    <p:extLst>
      <p:ext uri="{BB962C8B-B14F-4D97-AF65-F5344CB8AC3E}">
        <p14:creationId xmlns:p14="http://schemas.microsoft.com/office/powerpoint/2010/main" val="30169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课程中介绍了两种连接操作执行算法，嵌套循环和散列连接。以下哪种场景更适合使用嵌套循环算法？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一张表很大，一张表很小。小的表几乎可以容纳到内存中。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两张表都比较大，都无法容纳到内存中。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两张表都比较小，都可以容纳到内存中。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几乎在所有情况下，散列连接的效率都更高</a:t>
            </a:r>
          </a:p>
        </p:txBody>
      </p:sp>
    </p:spTree>
    <p:extLst>
      <p:ext uri="{BB962C8B-B14F-4D97-AF65-F5344CB8AC3E}">
        <p14:creationId xmlns:p14="http://schemas.microsoft.com/office/powerpoint/2010/main" val="108029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Creating a Cross-tab with SQL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752727" y="2971801"/>
            <a:ext cx="64524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ea typeface="宋体" charset="-122"/>
              </a:rPr>
              <a:t>state, month</a:t>
            </a:r>
            <a:r>
              <a:rPr lang="en-US" altLang="zh-CN" sz="240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  <a:ea typeface="宋体" charset="-122"/>
              </a:rPr>
              <a:t>SUM(quantity)</a:t>
            </a:r>
          </a:p>
          <a:p>
            <a:r>
              <a:rPr lang="en-US" altLang="zh-CN" sz="2400">
                <a:latin typeface="Courier New" pitchFamily="49" charset="0"/>
                <a:ea typeface="宋体" charset="-122"/>
              </a:rPr>
              <a:t>FROM sales</a:t>
            </a:r>
          </a:p>
          <a:p>
            <a:r>
              <a:rPr lang="en-US" altLang="zh-CN" sz="2400">
                <a:latin typeface="Courier New" pitchFamily="49" charset="0"/>
                <a:ea typeface="宋体" charset="-122"/>
              </a:rPr>
              <a:t>GROUP BY 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ea typeface="宋体" charset="-122"/>
              </a:rPr>
              <a:t>state, month</a:t>
            </a:r>
          </a:p>
          <a:p>
            <a:r>
              <a:rPr lang="en-US" altLang="zh-CN" sz="2400"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240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color = 'Red'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1466850" y="1447800"/>
            <a:ext cx="3943350" cy="1524000"/>
          </a:xfrm>
          <a:prstGeom prst="irregularSeal2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Grouping </a:t>
            </a:r>
            <a:br>
              <a:rPr lang="en-US" altLang="zh-CN" sz="2400">
                <a:solidFill>
                  <a:schemeClr val="hlink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Attributes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4381500" y="2514600"/>
            <a:ext cx="12001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381500" y="2590800"/>
            <a:ext cx="8572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610350" y="1447800"/>
            <a:ext cx="3943350" cy="1524000"/>
          </a:xfrm>
          <a:prstGeom prst="irregularSeal2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Measurements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8667750" y="26670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4981575" y="4876800"/>
            <a:ext cx="3943350" cy="1524000"/>
          </a:xfrm>
          <a:prstGeom prst="irregularSeal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Filters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 flipV="1">
            <a:off x="5495925" y="4495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4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What about the totals?</a:t>
            </a:r>
          </a:p>
        </p:txBody>
      </p:sp>
      <p:sp>
        <p:nvSpPr>
          <p:cNvPr id="41003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1466851" y="1600200"/>
            <a:ext cx="4543425" cy="20574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SQL aggregation query with GROUP BY does not produce subtotals, totals</a:t>
            </a:r>
          </a:p>
          <a:p>
            <a:r>
              <a:rPr lang="en-US" altLang="zh-CN" sz="2400">
                <a:ea typeface="宋体" charset="-122"/>
              </a:rPr>
              <a:t>Our cross-tab report is incomplete.</a:t>
            </a: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1381126" y="4359275"/>
          <a:ext cx="4629151" cy="2346960"/>
        </p:xfrm>
        <a:graphic>
          <a:graphicData uri="http://schemas.openxmlformats.org/drawingml/2006/table">
            <a:tbl>
              <a:tblPr/>
              <a:tblGrid>
                <a:gridCol w="92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Aug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Sep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2066925" y="3825877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>
                <a:ea typeface="宋体" charset="-122"/>
              </a:rPr>
              <a:t>Number of Autos Sold</a:t>
            </a: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6096000" y="1279527"/>
            <a:ext cx="51435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u="sng" dirty="0">
                <a:latin typeface="Courier" pitchFamily="49" charset="0"/>
                <a:ea typeface="宋体" charset="-122"/>
              </a:rPr>
              <a:t>State</a:t>
            </a:r>
            <a:r>
              <a:rPr lang="en-US" altLang="zh-CN" sz="2000" dirty="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 dirty="0">
                <a:latin typeface="Courier" pitchFamily="49" charset="0"/>
                <a:ea typeface="宋体" charset="-122"/>
              </a:rPr>
              <a:t>Month</a:t>
            </a:r>
            <a:r>
              <a:rPr lang="en-US" altLang="zh-CN" sz="2000" dirty="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 dirty="0">
                <a:latin typeface="Courier" pitchFamily="49" charset="0"/>
                <a:ea typeface="宋体" charset="-122"/>
              </a:rPr>
              <a:t>SUM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CA		Jul		45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CA		Aug		50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CA		Sep		38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OR		Jul		33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OR		Aug		36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OR		Sep		31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WA		Jul		30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WA		Aug		42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WA		Sep		40</a:t>
            </a:r>
          </a:p>
          <a:p>
            <a:endParaRPr lang="en-US" altLang="zh-CN" sz="2000" dirty="0">
              <a:latin typeface="Courier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0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One solution: a big UNION ALL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495926" y="1593851"/>
            <a:ext cx="57435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SELECT state, month, SUM(quantity)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GROUP BY state, month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WHERE color = 'Red‘</a:t>
            </a:r>
          </a:p>
          <a:p>
            <a:r>
              <a:rPr lang="en-US" altLang="zh-CN" dirty="0">
                <a:latin typeface="Courier" pitchFamily="49" charset="0"/>
                <a:ea typeface="宋体" charset="-122"/>
              </a:rPr>
              <a:t>UNION ALL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SELECT state, "ALL", SUM(quantity)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GROUP BY state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WHERE color = 'Red'</a:t>
            </a:r>
          </a:p>
          <a:p>
            <a:r>
              <a:rPr lang="en-US" altLang="zh-CN" dirty="0">
                <a:latin typeface="Courier" pitchFamily="49" charset="0"/>
                <a:ea typeface="宋体" charset="-122"/>
              </a:rPr>
              <a:t>UNION ALL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SELECT "ALL", month, SUM(quantity)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GROUP BY month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WHERE color = 'Red‘</a:t>
            </a:r>
          </a:p>
          <a:p>
            <a:r>
              <a:rPr lang="en-US" altLang="zh-CN" dirty="0">
                <a:latin typeface="Courier" pitchFamily="49" charset="0"/>
                <a:ea typeface="宋体" charset="-122"/>
              </a:rPr>
              <a:t>UNION ALL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SELECT "ALL", "ALL", SUM(quantity)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WHERE color = 'Red'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81463" y="19812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4081463" y="33528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081463" y="46482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4081463" y="58674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324102" y="1828802"/>
            <a:ext cx="12282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Original</a:t>
            </a:r>
          </a:p>
          <a:p>
            <a:r>
              <a:rPr lang="en-US" altLang="zh-CN" sz="2400">
                <a:ea typeface="宋体" charset="-122"/>
              </a:rPr>
              <a:t>Query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324100" y="3140077"/>
            <a:ext cx="14093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State</a:t>
            </a:r>
          </a:p>
          <a:p>
            <a:r>
              <a:rPr lang="en-US" altLang="zh-CN" sz="2400">
                <a:ea typeface="宋体" charset="-122"/>
              </a:rPr>
              <a:t>Subtotals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2324100" y="4511677"/>
            <a:ext cx="14093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Month</a:t>
            </a:r>
          </a:p>
          <a:p>
            <a:r>
              <a:rPr lang="en-US" altLang="zh-CN" sz="2400" dirty="0">
                <a:ea typeface="宋体" charset="-122"/>
              </a:rPr>
              <a:t>Subtotals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2409825" y="5730877"/>
            <a:ext cx="11144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Overall</a:t>
            </a:r>
          </a:p>
          <a:p>
            <a:r>
              <a:rPr lang="en-US" altLang="zh-CN" sz="2400">
                <a:ea typeface="宋体" charset="-122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07796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 better solution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6850" y="1842120"/>
            <a:ext cx="92583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“UNION ALL” solution gets cumbersome with more than 2 grouping attributes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n grouping attributes → 2</a:t>
            </a:r>
            <a:r>
              <a:rPr lang="en-US" altLang="zh-CN" baseline="30000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parts in the union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OLAP extensions added to SQL 99 are more convenient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CUBE, ROLLUP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152650" y="4724401"/>
            <a:ext cx="7200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SELECT state, month, SUM(quantity)</a:t>
            </a:r>
          </a:p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FROM sales</a:t>
            </a:r>
          </a:p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GROUP BY 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  <a:ea typeface="宋体" charset="-122"/>
              </a:rPr>
              <a:t>CUBE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(state, month)</a:t>
            </a:r>
          </a:p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WHERE color = 'Red'</a:t>
            </a:r>
          </a:p>
        </p:txBody>
      </p:sp>
    </p:spTree>
    <p:extLst>
      <p:ext uri="{BB962C8B-B14F-4D97-AF65-F5344CB8AC3E}">
        <p14:creationId xmlns:p14="http://schemas.microsoft.com/office/powerpoint/2010/main" val="347089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Results of the CUBE query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210051" y="1279526"/>
            <a:ext cx="6550819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u="sng">
                <a:latin typeface="Courier" pitchFamily="49" charset="0"/>
                <a:ea typeface="宋体" charset="-122"/>
              </a:rPr>
              <a:t>State</a:t>
            </a:r>
            <a:r>
              <a:rPr lang="en-US" altLang="zh-CN" sz="200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>
                <a:latin typeface="Courier" pitchFamily="49" charset="0"/>
                <a:ea typeface="宋体" charset="-122"/>
              </a:rPr>
              <a:t>Month</a:t>
            </a:r>
            <a:r>
              <a:rPr lang="en-US" altLang="zh-CN" sz="200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>
                <a:latin typeface="Courier" pitchFamily="49" charset="0"/>
                <a:ea typeface="宋体" charset="-122"/>
              </a:rPr>
              <a:t>SUM(quantity)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Jul		45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Aug		50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Sep		38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NULL		133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Jul		33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Aug		36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Sep		31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NULL		100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Jul		30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Aug		42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Sep		40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NULL		112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Jul		108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Aug		128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Sep		109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NULL		345</a:t>
            </a:r>
          </a:p>
          <a:p>
            <a:endParaRPr lang="en-US" altLang="zh-CN" sz="2000">
              <a:latin typeface="Courier" pitchFamily="49" charset="0"/>
              <a:ea typeface="宋体" charset="-122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096000" y="3733800"/>
            <a:ext cx="1200150" cy="45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 flipV="1">
            <a:off x="3438526" y="2895600"/>
            <a:ext cx="2657475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952500" y="2362202"/>
            <a:ext cx="3086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Notice the use of NULL for totals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95476" y="5410202"/>
            <a:ext cx="2143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Subtotals at all levels</a:t>
            </a:r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>
            <a:off x="3867151" y="5105400"/>
            <a:ext cx="257175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Star Schema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12776"/>
            <a:ext cx="5870228" cy="496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00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Snowflake Schema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09" y="1268761"/>
            <a:ext cx="80057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62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现代语境下的数据分析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更广义的概念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8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Science 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80" y="1690688"/>
            <a:ext cx="5364440" cy="49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数据湖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25" y="1896428"/>
            <a:ext cx="3911750" cy="39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R</a:t>
            </a:r>
            <a:r>
              <a:rPr lang="zh-CN" altLang="en-US" dirty="0"/>
              <a:t>表有</a:t>
            </a:r>
            <a:r>
              <a:rPr lang="en-US" altLang="zh-CN" dirty="0"/>
              <a:t>1000</a:t>
            </a:r>
            <a:r>
              <a:rPr lang="zh-CN" altLang="en-US" dirty="0"/>
              <a:t>行，</a:t>
            </a:r>
            <a:r>
              <a:rPr lang="en-US" altLang="zh-CN" dirty="0"/>
              <a:t>S</a:t>
            </a:r>
            <a:r>
              <a:rPr lang="zh-CN" altLang="en-US" dirty="0"/>
              <a:t>表有</a:t>
            </a:r>
            <a:r>
              <a:rPr lang="en-US" altLang="zh-CN" dirty="0"/>
              <a:t>100</a:t>
            </a:r>
            <a:r>
              <a:rPr lang="zh-CN" altLang="en-US" dirty="0"/>
              <a:t>行；每页可以容纳</a:t>
            </a:r>
            <a:r>
              <a:rPr lang="en-US" altLang="zh-CN" dirty="0"/>
              <a:t>10</a:t>
            </a:r>
            <a:r>
              <a:rPr lang="zh-CN" altLang="en-US" dirty="0"/>
              <a:t>行数据（无论</a:t>
            </a:r>
            <a:r>
              <a:rPr lang="en-US" altLang="zh-CN" dirty="0"/>
              <a:t>R</a:t>
            </a:r>
            <a:r>
              <a:rPr lang="zh-CN" altLang="en-US" dirty="0"/>
              <a:t>表或</a:t>
            </a:r>
            <a:r>
              <a:rPr lang="en-US" altLang="zh-CN" dirty="0"/>
              <a:t>S</a:t>
            </a:r>
            <a:r>
              <a:rPr lang="zh-CN" altLang="en-US" dirty="0"/>
              <a:t>表）；内存可以容纳</a:t>
            </a:r>
            <a:r>
              <a:rPr lang="en-US" altLang="zh-CN" dirty="0"/>
              <a:t>3</a:t>
            </a:r>
            <a:r>
              <a:rPr lang="zh-CN" altLang="en-US" dirty="0"/>
              <a:t>页；</a:t>
            </a:r>
            <a:r>
              <a:rPr lang="en-US" altLang="zh-CN" dirty="0"/>
              <a:t>R</a:t>
            </a:r>
            <a:r>
              <a:rPr lang="zh-CN" altLang="en-US" dirty="0"/>
              <a:t>表和</a:t>
            </a:r>
            <a:r>
              <a:rPr lang="en-US" altLang="zh-CN" dirty="0"/>
              <a:t>S</a:t>
            </a:r>
            <a:r>
              <a:rPr lang="zh-CN" altLang="en-US" dirty="0"/>
              <a:t>表均有</a:t>
            </a:r>
            <a:r>
              <a:rPr lang="en-US" altLang="zh-CN" dirty="0"/>
              <a:t>x</a:t>
            </a:r>
            <a:r>
              <a:rPr lang="zh-CN" altLang="en-US" dirty="0"/>
              <a:t>属性，并且在</a:t>
            </a:r>
            <a:r>
              <a:rPr lang="en-US" altLang="zh-CN" dirty="0"/>
              <a:t>x</a:t>
            </a:r>
            <a:r>
              <a:rPr lang="zh-CN" altLang="en-US" dirty="0"/>
              <a:t>属性上均创建了索引；假设</a:t>
            </a:r>
            <a:r>
              <a:rPr lang="en-US" altLang="zh-CN" dirty="0"/>
              <a:t>x</a:t>
            </a:r>
            <a:r>
              <a:rPr lang="zh-CN" altLang="en-US" dirty="0"/>
              <a:t>具备很高的辨识度并且分布均匀。那么，理论上实现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上的等值连接的最佳算法是？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嵌套循环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散列连接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索引连接</a:t>
            </a:r>
            <a:endParaRPr lang="en-US" altLang="zh-CN" sz="2800" dirty="0">
              <a:effectLst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都一样</a:t>
            </a:r>
          </a:p>
        </p:txBody>
      </p:sp>
    </p:spTree>
    <p:extLst>
      <p:ext uri="{BB962C8B-B14F-4D97-AF65-F5344CB8AC3E}">
        <p14:creationId xmlns:p14="http://schemas.microsoft.com/office/powerpoint/2010/main" val="94878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Big Data Ecosystem (Microsoft)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9" y="1772817"/>
            <a:ext cx="9394750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在做散列连接的时候，可能会遇到数据分布不均的情况，比如在连接属性上取值为</a:t>
            </a:r>
            <a:r>
              <a:rPr lang="en-US" altLang="zh-CN" dirty="0"/>
              <a:t>k</a:t>
            </a:r>
            <a:r>
              <a:rPr lang="zh-CN" altLang="en-US" dirty="0"/>
              <a:t>的元组特别多，多到连内存都容纳不下。请问这种情况应该如何应对？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193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除了课程介绍的连接算法，你是否能想到其他高效的算法，它甚至在某些情况下比前面介绍的算法更快</a:t>
            </a:r>
            <a:r>
              <a:rPr lang="en-US" altLang="zh-CN" dirty="0"/>
              <a:t>?</a:t>
            </a:r>
            <a:r>
              <a:rPr lang="zh-CN" alt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932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请为以下问题设计一个</a:t>
            </a:r>
            <a:r>
              <a:rPr lang="en-US" altLang="zh-CN" dirty="0"/>
              <a:t>I/O</a:t>
            </a:r>
            <a:r>
              <a:rPr lang="zh-CN" altLang="en-US" dirty="0"/>
              <a:t>代价低的算法：</a:t>
            </a:r>
            <a:br>
              <a:rPr lang="zh-CN" altLang="en-US" dirty="0"/>
            </a:br>
            <a:r>
              <a:rPr lang="zh-CN" altLang="en-US" dirty="0"/>
              <a:t>给定一张表</a:t>
            </a:r>
            <a:r>
              <a:rPr lang="en-US" altLang="zh-CN" dirty="0"/>
              <a:t>R(</a:t>
            </a:r>
            <a:r>
              <a:rPr lang="en-US" altLang="zh-CN" dirty="0" err="1"/>
              <a:t>a,b,c,d</a:t>
            </a:r>
            <a:r>
              <a:rPr lang="en-US" altLang="zh-CN" dirty="0"/>
              <a:t>)</a:t>
            </a:r>
            <a:r>
              <a:rPr lang="zh-CN" altLang="en-US" dirty="0"/>
              <a:t>，找到</a:t>
            </a:r>
            <a:r>
              <a:rPr lang="en-US" altLang="zh-CN" dirty="0"/>
              <a:t>R</a:t>
            </a:r>
            <a:r>
              <a:rPr lang="zh-CN" altLang="en-US" dirty="0"/>
              <a:t>中在属性</a:t>
            </a:r>
            <a:r>
              <a:rPr lang="en-US" altLang="zh-CN" dirty="0"/>
              <a:t>a</a:t>
            </a:r>
            <a:r>
              <a:rPr lang="zh-CN" altLang="en-US" dirty="0"/>
              <a:t>上发生次数少于</a:t>
            </a:r>
            <a:r>
              <a:rPr lang="en-US" altLang="zh-CN" dirty="0"/>
              <a:t>k</a:t>
            </a:r>
            <a:r>
              <a:rPr lang="zh-CN" altLang="en-US" dirty="0"/>
              <a:t>次的所有取值。（如果</a:t>
            </a:r>
            <a:r>
              <a:rPr lang="en-US" altLang="zh-CN" dirty="0"/>
              <a:t>R</a:t>
            </a:r>
            <a:r>
              <a:rPr lang="zh-CN" altLang="en-US" dirty="0"/>
              <a:t>中一共有</a:t>
            </a:r>
            <a:r>
              <a:rPr lang="en-US" altLang="zh-CN" dirty="0"/>
              <a:t>n</a:t>
            </a:r>
            <a:r>
              <a:rPr lang="zh-CN" altLang="en-US" dirty="0"/>
              <a:t>个元组在属性</a:t>
            </a:r>
            <a:r>
              <a:rPr lang="en-US" altLang="zh-CN" dirty="0"/>
              <a:t>a</a:t>
            </a:r>
            <a:r>
              <a:rPr lang="zh-CN" altLang="en-US" dirty="0"/>
              <a:t>上的取值为</a:t>
            </a:r>
            <a:r>
              <a:rPr lang="en-US" altLang="zh-CN" dirty="0"/>
              <a:t>x</a:t>
            </a:r>
            <a:r>
              <a:rPr lang="zh-CN" altLang="en-US" dirty="0"/>
              <a:t>，我们称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中发生了</a:t>
            </a:r>
            <a:r>
              <a:rPr lang="en-US" altLang="zh-CN" dirty="0"/>
              <a:t>n</a:t>
            </a:r>
            <a:r>
              <a:rPr lang="zh-CN" altLang="en-US" dirty="0"/>
              <a:t>次；假设</a:t>
            </a:r>
            <a:r>
              <a:rPr lang="en-US" altLang="zh-CN" dirty="0"/>
              <a:t>R</a:t>
            </a:r>
            <a:r>
              <a:rPr lang="zh-CN" altLang="en-US" dirty="0"/>
              <a:t>很大，无法容纳于内存中；假设</a:t>
            </a:r>
            <a:r>
              <a:rPr lang="en-US" altLang="zh-CN" dirty="0"/>
              <a:t>a</a:t>
            </a:r>
            <a:r>
              <a:rPr lang="zh-CN" altLang="en-US" dirty="0"/>
              <a:t>的不同取值个数很多，这些取值也无法都容纳于内存中。）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843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OLTP vs OLAP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6850" y="1783358"/>
            <a:ext cx="9258300" cy="4525963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二者的数据有何区别？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State of the Current World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History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二者的负载有何区别？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Query &amp; Update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 Query</a:t>
            </a:r>
          </a:p>
        </p:txBody>
      </p:sp>
    </p:spTree>
    <p:extLst>
      <p:ext uri="{BB962C8B-B14F-4D97-AF65-F5344CB8AC3E}">
        <p14:creationId xmlns:p14="http://schemas.microsoft.com/office/powerpoint/2010/main" val="21487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历史上的一些名词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6850" y="1855366"/>
            <a:ext cx="92583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current and historical data in one single place that are used for creating analytical reports for workers throughout the enterprise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主要系统：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商务智能（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Intelligence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for analyzing data and presenting actionable information to help workers of enterprises make informed business decisions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 on DBMS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如今：逐步演化成含义更丰富的概念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Big Data Platform / Data Lake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Lakehouse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BI  Data Analytics / Data Driven Approaches / AI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OLAP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成为众多分析工具中的一种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2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0" y="11663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数据仓库的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Flow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852614" y="18129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852614" y="32607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1852614" y="47085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 rot="1258364">
            <a:off x="3438525" y="2422525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309938" y="3565525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 rot="-1790057">
            <a:off x="3267075" y="4708525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438900" y="3657600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5067301" y="33369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7981951" y="3352800"/>
            <a:ext cx="1114425" cy="1066800"/>
          </a:xfrm>
          <a:prstGeom prst="can">
            <a:avLst>
              <a:gd name="adj" fmla="val 2692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448992" y="6015039"/>
            <a:ext cx="18982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Source Systems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583832" y="5978526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Data Staging Area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467601" y="5978526"/>
            <a:ext cx="2015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Data Warehouse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895476" y="6384926"/>
            <a:ext cx="9220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(OLTP)</a:t>
            </a:r>
          </a:p>
        </p:txBody>
      </p:sp>
      <p:sp>
        <p:nvSpPr>
          <p:cNvPr id="16402" name="AutoShape 18"/>
          <p:cNvSpPr>
            <a:spLocks noChangeArrowheads="1"/>
          </p:cNvSpPr>
          <p:nvPr/>
        </p:nvSpPr>
        <p:spPr bwMode="auto">
          <a:xfrm>
            <a:off x="3952876" y="1371600"/>
            <a:ext cx="3000375" cy="838200"/>
          </a:xfrm>
          <a:prstGeom prst="wedgeRectCallout">
            <a:avLst>
              <a:gd name="adj1" fmla="val -38690"/>
              <a:gd name="adj2" fmla="val 79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>
                <a:ea typeface="宋体" charset="-122"/>
              </a:rPr>
              <a:t>Data is periodically extracted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5753101" y="2286000"/>
            <a:ext cx="3171825" cy="838200"/>
          </a:xfrm>
          <a:prstGeom prst="wedgeRectCallout">
            <a:avLst>
              <a:gd name="adj1" fmla="val -35361"/>
              <a:gd name="adj2" fmla="val 92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>
                <a:ea typeface="宋体" charset="-122"/>
              </a:rPr>
              <a:t>Data is cleansed and transformed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7038976" y="4953000"/>
            <a:ext cx="3171825" cy="838200"/>
          </a:xfrm>
          <a:prstGeom prst="wedgeRectCallout">
            <a:avLst>
              <a:gd name="adj1" fmla="val -3153"/>
              <a:gd name="adj2" fmla="val -100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>
                <a:ea typeface="宋体" charset="-122"/>
              </a:rPr>
              <a:t>Users query the data warehouse (OLAP)</a:t>
            </a:r>
          </a:p>
        </p:txBody>
      </p:sp>
    </p:spTree>
    <p:extLst>
      <p:ext uri="{BB962C8B-B14F-4D97-AF65-F5344CB8AC3E}">
        <p14:creationId xmlns:p14="http://schemas.microsoft.com/office/powerpoint/2010/main" val="41465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nimBg="1"/>
      <p:bldP spid="16403" grpId="0" animBg="1"/>
      <p:bldP spid="1640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1650</Words>
  <Application>Microsoft Office PowerPoint</Application>
  <PresentationFormat>宽屏</PresentationFormat>
  <Paragraphs>332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Courier</vt:lpstr>
      <vt:lpstr>等线</vt:lpstr>
      <vt:lpstr>等线 Light</vt:lpstr>
      <vt:lpstr>微软雅黑</vt:lpstr>
      <vt:lpstr>Arial</vt:lpstr>
      <vt:lpstr>Courier New</vt:lpstr>
      <vt:lpstr>Office 主题​​</vt:lpstr>
      <vt:lpstr>测验：题1</vt:lpstr>
      <vt:lpstr>测验：题2</vt:lpstr>
      <vt:lpstr>测验：题3</vt:lpstr>
      <vt:lpstr>作业1</vt:lpstr>
      <vt:lpstr>作业2</vt:lpstr>
      <vt:lpstr>作业3</vt:lpstr>
      <vt:lpstr>OLTP vs OLAP</vt:lpstr>
      <vt:lpstr>历史上的一些名词</vt:lpstr>
      <vt:lpstr>数据仓库的Data Flow</vt:lpstr>
      <vt:lpstr>历史名词：ETL</vt:lpstr>
      <vt:lpstr>数据仓库的数据模型</vt:lpstr>
      <vt:lpstr>Data Cube</vt:lpstr>
      <vt:lpstr>Slicing and Dicing</vt:lpstr>
      <vt:lpstr>Querying the Data Cube</vt:lpstr>
      <vt:lpstr>Roll Up and Drill Down</vt:lpstr>
      <vt:lpstr>数据仓库系统</vt:lpstr>
      <vt:lpstr>MOLAP vs. ROLAP</vt:lpstr>
      <vt:lpstr>Sparsity</vt:lpstr>
      <vt:lpstr>MOLAP vs. ROLAP</vt:lpstr>
      <vt:lpstr>Creating a Cross-tab with SQL</vt:lpstr>
      <vt:lpstr>What about the totals?</vt:lpstr>
      <vt:lpstr>One solution: a big UNION ALL</vt:lpstr>
      <vt:lpstr>A better solution</vt:lpstr>
      <vt:lpstr>Results of the CUBE query</vt:lpstr>
      <vt:lpstr>Star Schema</vt:lpstr>
      <vt:lpstr>Snowflake Schema</vt:lpstr>
      <vt:lpstr>现代语境下的数据分析 – 更广义的概念</vt:lpstr>
      <vt:lpstr>Data Science 生命周期</vt:lpstr>
      <vt:lpstr>数据湖 </vt:lpstr>
      <vt:lpstr>Big Data Ecosystem (Microsoft)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测验：题1</dc:title>
  <dc:creator>Zhou Xuan</dc:creator>
  <cp:lastModifiedBy>Lily Yang</cp:lastModifiedBy>
  <cp:revision>27</cp:revision>
  <dcterms:created xsi:type="dcterms:W3CDTF">2021-09-10T00:51:56Z</dcterms:created>
  <dcterms:modified xsi:type="dcterms:W3CDTF">2024-01-04T05:09:47Z</dcterms:modified>
</cp:coreProperties>
</file>