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D58E-2A67-4726-89A9-C05450B2E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5D6D9-D681-41A7-8C02-AC49D50E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50408-E5C4-4439-A4E8-3DC9F68D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3A008-15AF-4E4B-AB71-42B1FD87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2C6F2-11C1-4DAF-9437-4C234414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9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B007A-AAF1-4A15-A285-FB94B799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247DA-DCA6-4BFA-A270-71377782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A2169-2B0F-4CC2-961A-FB86D2EA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D68F8-6605-4564-AF1C-0A88E6A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6E645-72CB-473B-9AB8-75B89303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D8B28-DE73-4F01-B45B-5851E10C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7465D-C06A-4E9B-A127-E9230D463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964A7-F95A-4676-823D-F97FC632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438CC-FBDB-44C0-806C-78BCB89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29F55-A183-405D-8013-C5377E8C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CAFC-6C67-441E-9A5C-1841387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47241-6F72-4D95-B2F5-61D9F628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114CF-30E3-4FC7-9DE4-C509AC59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74437-595E-428C-B34F-9356FBB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BD360-6C2F-40D6-8EC0-3468616C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8AA5-2F2A-40EB-AB08-DB03ABE1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F6E20-19E3-4F71-8ED3-84253656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53B27-A563-4978-9E11-A8E688C2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013F9-A0A6-4CCB-ABFD-48DC4553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A112A-2A8F-4D6A-AA9F-BD289DD0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2A88-3341-40A0-B9F1-5D81AEF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018CC-CEE3-4FF5-ABDA-074D19C96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FE260-31B1-4401-A21E-DB66495E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3080A-443E-479B-A2F3-AF90CB90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18944-4410-42E6-9127-941E4365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889A9-7BAF-453C-ADC8-C7C74320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A2F35-763D-43F4-B789-4F2686F9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3D552-CBBA-44F0-A8FE-DBF45553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E3814-772C-400C-81BC-E1CF13293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BC6B9-9537-4A56-AE8D-770A4933C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4D69C-C3A0-4396-93E0-EA741BC1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402AF-E7DF-48C8-B11C-E10B8A76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7D3C7F-2D7B-41D7-8E84-1B1BFF5C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E7F021-7DBB-4046-B0C0-A5575DF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50A5C-4E33-4283-BBD8-0F1D651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F49540-7C48-400D-B0B5-B5B76926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EDBA1-478C-45B8-BEF0-F82871AB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01F03-15D0-42EB-A42B-AF2254C1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C95DE-6265-4A3B-9BD7-F9C0B0C0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70B9D9-8D36-425A-8302-6C63EBA2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F5FF-2F45-4BA6-B558-2D29ADAF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0E3FF-0118-491B-83F4-60D3958A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A153E-ECBF-4065-AA02-A1A6DD65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D3535C-80A4-47E6-9833-FFB48A6B5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0E1BE-3C10-4831-B81A-544D0A4D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8A41F-46AF-4022-B94C-A7C06F92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BA7FA-E0FF-4C5A-9C45-4BAC057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0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BD6D-8F80-49C4-ACCA-7203C068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D116-6E95-4E0F-8115-533009CD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6CCFB-214C-4C98-9BB3-0B54BDF2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5398-31AB-42F4-82C9-B452AC84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96763-F6DE-453E-8EAF-BE2ACEF6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2ACF4-65D3-4BB7-BA4C-47EC9BA5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737699-1D1D-4F9A-AC05-9E2218B4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786C9-13D5-48CC-95AA-00BB10FA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7E401-3885-4720-BCD5-DC66A3C4C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F4E77-5A5D-480D-91BC-564DC9C7F08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5ADD7-11A8-4135-89D3-F7F63819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FFE46-D1B2-45D7-B76B-C612A6734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外键约束起哪些作用？（</a:t>
            </a:r>
            <a:r>
              <a:rPr lang="en-US" altLang="zh-CN" dirty="0"/>
              <a:t>1</a:t>
            </a:r>
            <a:r>
              <a:rPr lang="zh-CN" altLang="en-US" dirty="0"/>
              <a:t>）告诉数据库系统数据中的引用关系；（</a:t>
            </a:r>
            <a:r>
              <a:rPr lang="en-US" altLang="zh-CN" dirty="0"/>
              <a:t>2</a:t>
            </a:r>
            <a:r>
              <a:rPr lang="zh-CN" altLang="en-US" dirty="0"/>
              <a:t>）明确外键所在元组存在依赖于它指向的主键的存在；（</a:t>
            </a:r>
            <a:r>
              <a:rPr lang="en-US" altLang="zh-CN" dirty="0"/>
              <a:t>3</a:t>
            </a:r>
            <a:r>
              <a:rPr lang="zh-CN" altLang="en-US" dirty="0"/>
              <a:t>）告诉数据库系统外键指向的主键不能被随意删除。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/>
              <a:t>(1) (2) (3)</a:t>
            </a:r>
            <a:endParaRPr lang="zh-CN" altLang="en-US" sz="2800" dirty="0">
              <a:effectLst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/>
              <a:t>(1) (2)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/>
              <a:t>(1) (3)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/>
              <a:t>(2) (3)</a:t>
            </a:r>
          </a:p>
        </p:txBody>
      </p:sp>
    </p:spTree>
    <p:extLst>
      <p:ext uri="{BB962C8B-B14F-4D97-AF65-F5344CB8AC3E}">
        <p14:creationId xmlns:p14="http://schemas.microsoft.com/office/powerpoint/2010/main" val="187504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对于一张学生表</a:t>
            </a:r>
            <a:r>
              <a:rPr lang="en-US" altLang="zh-CN" dirty="0"/>
              <a:t>Student (</a:t>
            </a:r>
            <a:r>
              <a:rPr lang="en-US" altLang="zh-CN" dirty="0" err="1"/>
              <a:t>s_no</a:t>
            </a:r>
            <a:r>
              <a:rPr lang="en-US" altLang="zh-CN" dirty="0"/>
              <a:t>, </a:t>
            </a:r>
            <a:r>
              <a:rPr lang="en-US" altLang="zh-CN" dirty="0" err="1"/>
              <a:t>s_name</a:t>
            </a:r>
            <a:r>
              <a:rPr lang="en-US" altLang="zh-CN" dirty="0"/>
              <a:t>, birthday, gender)</a:t>
            </a:r>
            <a:r>
              <a:rPr lang="zh-CN" altLang="en-US" dirty="0"/>
              <a:t>，我们可以将主键定义在单个属性</a:t>
            </a:r>
            <a:r>
              <a:rPr lang="en-US" altLang="zh-CN" dirty="0" err="1"/>
              <a:t>s_no</a:t>
            </a:r>
            <a:r>
              <a:rPr lang="zh-CN" altLang="en-US" dirty="0"/>
              <a:t>上，也可以将它定义在复合属性 </a:t>
            </a:r>
            <a:r>
              <a:rPr lang="en-US" altLang="zh-CN" dirty="0"/>
              <a:t>(</a:t>
            </a:r>
            <a:r>
              <a:rPr lang="en-US" altLang="zh-CN" dirty="0" err="1"/>
              <a:t>s_no,s_name</a:t>
            </a:r>
            <a:r>
              <a:rPr lang="en-US" altLang="zh-CN" dirty="0"/>
              <a:t>) </a:t>
            </a:r>
            <a:r>
              <a:rPr lang="zh-CN" altLang="en-US" dirty="0"/>
              <a:t>上。请问那种方式更优？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 err="1"/>
              <a:t>s_no</a:t>
            </a:r>
            <a:r>
              <a:rPr lang="zh-CN" altLang="en-US" sz="2800" dirty="0"/>
              <a:t>作为主键更优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/>
              <a:t>(</a:t>
            </a:r>
            <a:r>
              <a:rPr lang="en-US" altLang="zh-CN" sz="2800" dirty="0" err="1"/>
              <a:t>s_no,s_name</a:t>
            </a:r>
            <a:r>
              <a:rPr lang="en-US" altLang="zh-CN" sz="2800" dirty="0"/>
              <a:t>)</a:t>
            </a:r>
            <a:r>
              <a:rPr lang="zh-CN" altLang="en-US" sz="2800" dirty="0"/>
              <a:t>作为主键更优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两者各有优势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以上说法均不对</a:t>
            </a:r>
          </a:p>
        </p:txBody>
      </p:sp>
    </p:spTree>
    <p:extLst>
      <p:ext uri="{BB962C8B-B14F-4D97-AF65-F5344CB8AC3E}">
        <p14:creationId xmlns:p14="http://schemas.microsoft.com/office/powerpoint/2010/main" val="320007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你觉得在什么样的属性上适合使用</a:t>
            </a:r>
            <a:r>
              <a:rPr lang="en-US" altLang="zh-CN" dirty="0"/>
              <a:t>Not Null</a:t>
            </a:r>
            <a:r>
              <a:rPr lang="zh-CN" altLang="en-US" dirty="0"/>
              <a:t>这样的约束？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一个人的住址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学生选课表中的成绩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一本出版物的出版社</a:t>
            </a:r>
            <a:endParaRPr lang="en-US" altLang="zh-CN" sz="2800" dirty="0">
              <a:effectLst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一门课的教材</a:t>
            </a:r>
          </a:p>
        </p:txBody>
      </p:sp>
    </p:spTree>
    <p:extLst>
      <p:ext uri="{BB962C8B-B14F-4D97-AF65-F5344CB8AC3E}">
        <p14:creationId xmlns:p14="http://schemas.microsoft.com/office/powerpoint/2010/main" val="108029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关于</a:t>
            </a:r>
            <a:r>
              <a:rPr lang="en-US" altLang="zh-CN" dirty="0"/>
              <a:t>SQL</a:t>
            </a:r>
            <a:r>
              <a:rPr lang="zh-CN" altLang="en-US" dirty="0"/>
              <a:t>查询和关系代数之间的关系，以下哪个说法是不正确的？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一个</a:t>
            </a:r>
            <a:r>
              <a:rPr lang="en-US" altLang="zh-CN" sz="2800" dirty="0"/>
              <a:t>SQL</a:t>
            </a:r>
            <a:r>
              <a:rPr lang="zh-CN" altLang="en-US" sz="2800" dirty="0"/>
              <a:t>查询的结果不一定是一个关系。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求表</a:t>
            </a:r>
            <a:r>
              <a:rPr lang="en-US" altLang="zh-CN" sz="2800" dirty="0"/>
              <a:t>T</a:t>
            </a:r>
            <a:r>
              <a:rPr lang="zh-CN" altLang="en-US" sz="2800" dirty="0"/>
              <a:t>在属性</a:t>
            </a:r>
            <a:r>
              <a:rPr lang="en-US" altLang="zh-CN" sz="2800" dirty="0" err="1"/>
              <a:t>a,b</a:t>
            </a:r>
            <a:r>
              <a:rPr lang="zh-CN" altLang="en-US" sz="2800" dirty="0"/>
              <a:t>上的投影，应使用查询 </a:t>
            </a:r>
            <a:r>
              <a:rPr lang="en-US" altLang="zh-CN" sz="2800" dirty="0"/>
              <a:t>Select 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 From T</a:t>
            </a:r>
            <a:r>
              <a:rPr lang="zh-CN" altLang="en-US" sz="2800" dirty="0"/>
              <a:t>。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求表</a:t>
            </a:r>
            <a:r>
              <a:rPr lang="en-US" altLang="zh-CN" sz="2800" dirty="0"/>
              <a:t>T</a:t>
            </a:r>
            <a:r>
              <a:rPr lang="zh-CN" altLang="en-US" sz="2800" dirty="0"/>
              <a:t>在属性</a:t>
            </a:r>
            <a:r>
              <a:rPr lang="en-US" altLang="zh-CN" sz="2800" dirty="0" err="1"/>
              <a:t>a,b</a:t>
            </a:r>
            <a:r>
              <a:rPr lang="zh-CN" altLang="en-US" sz="2800" dirty="0"/>
              <a:t>上的投影，应使用查询 </a:t>
            </a:r>
            <a:r>
              <a:rPr lang="en-US" altLang="zh-CN" sz="2800" dirty="0"/>
              <a:t>Select Distinct 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 From T</a:t>
            </a:r>
            <a:r>
              <a:rPr lang="zh-CN" altLang="en-US" sz="2800" dirty="0"/>
              <a:t>。</a:t>
            </a:r>
            <a:endParaRPr lang="en-US" altLang="zh-CN" sz="2800" dirty="0">
              <a:effectLst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求条件</a:t>
            </a:r>
            <a:r>
              <a:rPr lang="en-US" altLang="zh-CN" sz="2800" dirty="0"/>
              <a:t>a&gt;10</a:t>
            </a:r>
            <a:r>
              <a:rPr lang="zh-CN" altLang="en-US" sz="2800" dirty="0"/>
              <a:t>在表</a:t>
            </a:r>
            <a:r>
              <a:rPr lang="en-US" altLang="zh-CN" sz="2800" dirty="0"/>
              <a:t>T</a:t>
            </a:r>
            <a:r>
              <a:rPr lang="zh-CN" altLang="en-US" sz="2800" dirty="0"/>
              <a:t>上的选择结果，应使用查询 </a:t>
            </a:r>
            <a:r>
              <a:rPr lang="en-US" altLang="zh-CN" sz="2800" dirty="0"/>
              <a:t>Select * From T Where a&gt;10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87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69042-89F0-429A-ADD6-7223F32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关系数据库让用户自行定义每一张表的</a:t>
            </a:r>
            <a:r>
              <a:rPr lang="en-US" altLang="zh-CN" sz="2400" dirty="0"/>
              <a:t>Primary Key</a:t>
            </a:r>
            <a:r>
              <a:rPr lang="zh-CN" altLang="en-US" sz="2400" dirty="0"/>
              <a:t>（主键），用于唯一识别表中的每一行数据。例如学生表</a:t>
            </a:r>
            <a:r>
              <a:rPr lang="en-US" altLang="zh-CN" sz="2400" dirty="0"/>
              <a:t>student(</a:t>
            </a:r>
            <a:r>
              <a:rPr lang="en-US" altLang="zh-CN" sz="2400" u="sng" dirty="0" err="1"/>
              <a:t>sno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, birthday, gender)</a:t>
            </a:r>
            <a:r>
              <a:rPr lang="zh-CN" altLang="en-US" sz="2400" dirty="0"/>
              <a:t>的主键可定义为为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，宿舍表</a:t>
            </a:r>
            <a:r>
              <a:rPr lang="en-US" altLang="zh-CN" sz="2400" dirty="0"/>
              <a:t>rooms(</a:t>
            </a:r>
            <a:r>
              <a:rPr lang="en-US" altLang="zh-CN" sz="2400" u="sng" dirty="0" err="1"/>
              <a:t>dorm_no</a:t>
            </a:r>
            <a:r>
              <a:rPr lang="en-US" altLang="zh-CN" sz="2400" u="sng" dirty="0"/>
              <a:t>, </a:t>
            </a:r>
            <a:r>
              <a:rPr lang="en-US" altLang="zh-CN" sz="2400" u="sng" dirty="0" err="1"/>
              <a:t>room_no</a:t>
            </a:r>
            <a:r>
              <a:rPr lang="en-US" altLang="zh-CN" sz="2400" dirty="0"/>
              <a:t>, size, floor)</a:t>
            </a:r>
            <a:r>
              <a:rPr lang="zh-CN" altLang="en-US" sz="2400" dirty="0"/>
              <a:t>的主键可定义为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dorm_no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room_no</a:t>
            </a:r>
            <a:r>
              <a:rPr lang="en-US" altLang="zh-CN" sz="2400" dirty="0"/>
              <a:t>)</a:t>
            </a:r>
            <a:r>
              <a:rPr lang="zh-CN" altLang="en-US" sz="2400" dirty="0"/>
              <a:t>（由宿舍号和房间号组成的复合主键）。在文档数据库中，用户无需定义主键，每一个文档都可以由系统自动产生的省缺</a:t>
            </a:r>
            <a:r>
              <a:rPr lang="en-US" altLang="zh-CN" sz="2400" dirty="0"/>
              <a:t>ID</a:t>
            </a:r>
            <a:r>
              <a:rPr lang="zh-CN" altLang="en-US" sz="2400" dirty="0"/>
              <a:t>进行识别。换句话说，文档数据库的</a:t>
            </a:r>
            <a:r>
              <a:rPr lang="en-US" altLang="zh-CN" sz="2400" dirty="0"/>
              <a:t>ID</a:t>
            </a:r>
            <a:r>
              <a:rPr lang="zh-CN" altLang="en-US" sz="2400" dirty="0"/>
              <a:t>属性起到了</a:t>
            </a:r>
            <a:r>
              <a:rPr lang="en-US" altLang="zh-CN" sz="2400" dirty="0"/>
              <a:t>Primary Key</a:t>
            </a:r>
            <a:r>
              <a:rPr lang="zh-CN" altLang="en-US" sz="2400" dirty="0"/>
              <a:t>的作用。</a:t>
            </a:r>
            <a:endParaRPr lang="en-US" altLang="zh-CN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请思考：关系数据库的</a:t>
            </a:r>
            <a:r>
              <a:rPr lang="en-US" altLang="zh-CN" sz="2400" dirty="0"/>
              <a:t>Primary Key</a:t>
            </a:r>
            <a:r>
              <a:rPr lang="zh-CN" altLang="en-US" sz="2400" dirty="0"/>
              <a:t>机制和文档数据库的</a:t>
            </a:r>
            <a:r>
              <a:rPr lang="en-US" altLang="zh-CN" sz="2400" dirty="0"/>
              <a:t>ID</a:t>
            </a:r>
            <a:r>
              <a:rPr lang="zh-CN" altLang="en-US" sz="2400" dirty="0"/>
              <a:t>机制有什么不同，各自的优缺点是什么？</a:t>
            </a:r>
            <a:endParaRPr lang="zh-CN" altLang="zh-CN" sz="2400" dirty="0">
              <a:solidFill>
                <a:srgbClr val="495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93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69042-89F0-429A-ADD6-7223F32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关系数据库要求用户在使用一张表之前用</a:t>
            </a:r>
            <a:r>
              <a:rPr lang="en-US" altLang="zh-CN" sz="2400" dirty="0"/>
              <a:t>DDL</a:t>
            </a:r>
            <a:r>
              <a:rPr lang="zh-CN" altLang="en-US" sz="2400" dirty="0"/>
              <a:t>对表进行事先定义，并且给出表需满足的各种约束（比如主键、外键等）。文档数据库则不同，它通常不要求用户对文档集的结构做事先定义，甚至允许用户往文档集中插入任意结构的文档。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请思考：关系数据库和文档数据库为什么使用了两种不同的功能设计？背后的原因是什么？</a:t>
            </a:r>
          </a:p>
          <a:p>
            <a:pPr marL="0" indent="0">
              <a:buNone/>
            </a:pPr>
            <a:r>
              <a:rPr lang="zh-CN" alt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1932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69042-89F0-429A-ADD6-7223F32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如果我们在属性</a:t>
            </a:r>
            <a:r>
              <a:rPr lang="en-US" altLang="zh-CN" sz="2400" dirty="0"/>
              <a:t>A</a:t>
            </a:r>
            <a:r>
              <a:rPr lang="zh-CN" altLang="en-US" sz="2400" dirty="0"/>
              <a:t>上定义了</a:t>
            </a:r>
            <a:r>
              <a:rPr lang="en-US" altLang="zh-CN" sz="2400" dirty="0"/>
              <a:t>Primary Key</a:t>
            </a:r>
            <a:r>
              <a:rPr lang="zh-CN" altLang="en-US" sz="2400" dirty="0"/>
              <a:t>或</a:t>
            </a:r>
            <a:r>
              <a:rPr lang="en-US" altLang="zh-CN" sz="2400" dirty="0"/>
              <a:t>Unique</a:t>
            </a:r>
            <a:r>
              <a:rPr lang="zh-CN" altLang="en-US" sz="2400" dirty="0"/>
              <a:t>这样的约束，那么数据库将要求表中的任何一个元组在</a:t>
            </a:r>
            <a:r>
              <a:rPr lang="en-US" altLang="zh-CN" sz="2400" dirty="0"/>
              <a:t>A</a:t>
            </a:r>
            <a:r>
              <a:rPr lang="zh-CN" altLang="en-US" sz="2400" dirty="0"/>
              <a:t>上的取值都是唯一的。也就是说，当我们往表中重复插入</a:t>
            </a:r>
            <a:r>
              <a:rPr lang="en-US" altLang="zh-CN" sz="2400" dirty="0"/>
              <a:t>A</a:t>
            </a:r>
            <a:r>
              <a:rPr lang="zh-CN" altLang="en-US" sz="2400" dirty="0"/>
              <a:t>值时，数据库将立即感知到，并禁止我们这样做。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请问：数据库是如何感知我们往表中重复插入</a:t>
            </a:r>
            <a:r>
              <a:rPr lang="en-US" altLang="zh-CN" sz="2400" dirty="0"/>
              <a:t>A</a:t>
            </a:r>
            <a:r>
              <a:rPr lang="zh-CN" altLang="en-US" sz="2400" dirty="0"/>
              <a:t>值的？ </a:t>
            </a:r>
          </a:p>
        </p:txBody>
      </p:sp>
    </p:spTree>
    <p:extLst>
      <p:ext uri="{BB962C8B-B14F-4D97-AF65-F5344CB8AC3E}">
        <p14:creationId xmlns:p14="http://schemas.microsoft.com/office/powerpoint/2010/main" val="359843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651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测验：题1</vt:lpstr>
      <vt:lpstr>测验：题2</vt:lpstr>
      <vt:lpstr>测验：题3</vt:lpstr>
      <vt:lpstr>测验：题4</vt:lpstr>
      <vt:lpstr>作业1</vt:lpstr>
      <vt:lpstr>作业2</vt:lpstr>
      <vt:lpstr>作业3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测验：题1</dc:title>
  <dc:creator>Zhou Xuan</dc:creator>
  <cp:lastModifiedBy>Zhou Xuan</cp:lastModifiedBy>
  <cp:revision>18</cp:revision>
  <dcterms:created xsi:type="dcterms:W3CDTF">2021-09-10T00:51:56Z</dcterms:created>
  <dcterms:modified xsi:type="dcterms:W3CDTF">2021-10-08T01:14:01Z</dcterms:modified>
</cp:coreProperties>
</file>