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65" r:id="rId4"/>
    <p:sldId id="262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2D58E-2A67-4726-89A9-C05450B2E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95D6D9-D681-41A7-8C02-AC49D50E4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350408-E5C4-4439-A4E8-3DC9F68D4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F4E77-5A5D-480D-91BC-564DC9C7F08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53A008-15AF-4E4B-AB71-42B1FD87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C2C6F2-11C1-4DAF-9437-4C234414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28AE-58CF-4F95-B72D-1ED82FB23C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297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B007A-AAF1-4A15-A285-FB94B7991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2247DA-DCA6-4BFA-A270-71377782F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A2169-2B0F-4CC2-961A-FB86D2EAF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F4E77-5A5D-480D-91BC-564DC9C7F08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4D68F8-6605-4564-AF1C-0A88E6AB6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B6E645-72CB-473B-9AB8-75B89303C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28AE-58CF-4F95-B72D-1ED82FB23C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650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DD8B28-DE73-4F01-B45B-5851E10CA1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37465D-C06A-4E9B-A127-E9230D463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964A7-F95A-4676-823D-F97FC632C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F4E77-5A5D-480D-91BC-564DC9C7F08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9438CC-FBDB-44C0-806C-78BCB891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629F55-A183-405D-8013-C5377E8C9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28AE-58CF-4F95-B72D-1ED82FB23C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077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B6CAFC-6C67-441E-9A5C-1841387BA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847241-6F72-4D95-B2F5-61D9F628E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A114CF-30E3-4FC7-9DE4-C509AC595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F4E77-5A5D-480D-91BC-564DC9C7F08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274437-595E-428C-B34F-9356FBB6B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8BD360-6C2F-40D6-8EC0-3468616CA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28AE-58CF-4F95-B72D-1ED82FB23C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063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D8AA5-2F2A-40EB-AB08-DB03ABE1A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6F6E20-19E3-4F71-8ED3-842536567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453B27-A563-4978-9E11-A8E688C22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F4E77-5A5D-480D-91BC-564DC9C7F08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7013F9-A0A6-4CCB-ABFD-48DC45536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9A112A-2A8F-4D6A-AA9F-BD289DD0F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28AE-58CF-4F95-B72D-1ED82FB23C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23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92A88-3341-40A0-B9F1-5D81AEF2A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B018CC-CEE3-4FF5-ABDA-074D19C960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8FE260-31B1-4401-A21E-DB66495E7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A3080A-443E-479B-A2F3-AF90CB903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F4E77-5A5D-480D-91BC-564DC9C7F08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018944-4410-42E6-9127-941E4365E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F889A9-7BAF-453C-ADC8-C7C743209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28AE-58CF-4F95-B72D-1ED82FB23C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577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0A2F35-763D-43F4-B789-4F2686F96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03D552-CBBA-44F0-A8FE-DBF45553B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6E3814-772C-400C-81BC-E1CF13293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DBC6B9-9537-4A56-AE8D-770A4933CE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54D69C-C3A0-4396-93E0-EA741BC1CF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6402AF-E7DF-48C8-B11C-E10B8A761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F4E77-5A5D-480D-91BC-564DC9C7F08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97D3C7F-2D7B-41D7-8E84-1B1BFF5CE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6E7F021-7DBB-4046-B0C0-A5575DF1F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28AE-58CF-4F95-B72D-1ED82FB23C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73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50A5C-4E33-4283-BBD8-0F1D6513D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F49540-7C48-400D-B0B5-B5B769261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F4E77-5A5D-480D-91BC-564DC9C7F08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DEDBA1-478C-45B8-BEF0-F82871AB4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101F03-15D0-42EB-A42B-AF2254C14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28AE-58CF-4F95-B72D-1ED82FB23C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364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2C95DE-6265-4A3B-9BD7-F9C0B0C05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F4E77-5A5D-480D-91BC-564DC9C7F08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70B9D9-8D36-425A-8302-6C63EBA20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0BF5FF-2F45-4BA6-B558-2D29ADAF4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28AE-58CF-4F95-B72D-1ED82FB23C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83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0E3FF-0118-491B-83F4-60D3958A6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7A153E-ECBF-4065-AA02-A1A6DD65C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D3535C-80A4-47E6-9833-FFB48A6B5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A0E1BE-3C10-4831-B81A-544D0A4D8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F4E77-5A5D-480D-91BC-564DC9C7F08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D8A41F-46AF-4022-B94C-A7C06F92C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0BA7FA-E0FF-4C5A-9C45-4BAC05765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28AE-58CF-4F95-B72D-1ED82FB23C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006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6BD6D-8F80-49C4-ACCA-7203C0686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6BD116-6E95-4E0F-8115-533009CD89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D6CCFB-214C-4C98-9BB3-0B54BDF24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535398-31AB-42F4-82C9-B452AC840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F4E77-5A5D-480D-91BC-564DC9C7F08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E96763-F6DE-453E-8EAF-BE2ACEF6D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42ACF4-65D3-4BB7-BA4C-47EC9BA5E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28AE-58CF-4F95-B72D-1ED82FB23C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520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737699-1D1D-4F9A-AC05-9E2218B44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8786C9-13D5-48CC-95AA-00BB10FA6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A7E401-3885-4720-BCD5-DC66A3C4C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F4E77-5A5D-480D-91BC-564DC9C7F080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5ADD7-11A8-4135-89D3-F7F6381901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3FFE46-D1B2-45D7-B76B-C612A6734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528AE-58CF-4F95-B72D-1ED82FB23C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0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CDF38-3797-47E7-9150-FBA9A2BD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测验：题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E53894-8884-4783-9DA6-9BCC0F100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19850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以下查询将得到什么结果？</a:t>
            </a:r>
            <a:br>
              <a:rPr lang="en-US" altLang="zh-CN" dirty="0"/>
            </a:br>
            <a:endParaRPr lang="zh-CN" altLang="en-US" dirty="0"/>
          </a:p>
          <a:p>
            <a:pPr marL="971550" lvl="1" indent="-514350">
              <a:lnSpc>
                <a:spcPct val="110000"/>
              </a:lnSpc>
              <a:buFont typeface="+mj-lt"/>
              <a:buAutoNum type="alphaUcPeriod"/>
            </a:pPr>
            <a:r>
              <a:rPr lang="zh-CN" altLang="en-US" sz="2800" dirty="0"/>
              <a:t>选修了数学课的学生人数</a:t>
            </a:r>
            <a:endParaRPr lang="en-US" altLang="zh-CN" sz="2800" dirty="0"/>
          </a:p>
          <a:p>
            <a:pPr marL="971550" lvl="1" indent="-514350">
              <a:lnSpc>
                <a:spcPct val="110000"/>
              </a:lnSpc>
              <a:buFont typeface="+mj-lt"/>
              <a:buAutoNum type="alphaUcPeriod"/>
            </a:pPr>
            <a:r>
              <a:rPr lang="zh-CN" altLang="en-US" sz="2800" dirty="0"/>
              <a:t>选修了数学课的女生人数</a:t>
            </a:r>
            <a:endParaRPr lang="en-US" altLang="zh-CN" sz="2800" dirty="0"/>
          </a:p>
          <a:p>
            <a:pPr marL="971550" lvl="1" indent="-514350">
              <a:lnSpc>
                <a:spcPct val="110000"/>
              </a:lnSpc>
              <a:buFont typeface="+mj-lt"/>
              <a:buAutoNum type="alphaUcPeriod"/>
            </a:pPr>
            <a:r>
              <a:rPr lang="zh-CN" altLang="en-US" sz="2800" dirty="0"/>
              <a:t>在数学课上成绩超过</a:t>
            </a:r>
            <a:r>
              <a:rPr lang="en-US" altLang="zh-CN" sz="2800" dirty="0"/>
              <a:t>60</a:t>
            </a:r>
            <a:r>
              <a:rPr lang="zh-CN" altLang="en-US" sz="2800" dirty="0"/>
              <a:t>分的女生人数</a:t>
            </a:r>
            <a:endParaRPr lang="en-US" altLang="zh-CN" sz="2800" dirty="0"/>
          </a:p>
          <a:p>
            <a:pPr marL="971550" lvl="1" indent="-514350">
              <a:lnSpc>
                <a:spcPct val="110000"/>
              </a:lnSpc>
              <a:buFont typeface="+mj-lt"/>
              <a:buAutoNum type="alphaUcPeriod"/>
            </a:pPr>
            <a:r>
              <a:rPr lang="zh-CN" altLang="en-US" sz="2800" dirty="0"/>
              <a:t>选修了数学课并且在所有课程中成绩都超过</a:t>
            </a:r>
            <a:r>
              <a:rPr lang="en-US" altLang="zh-CN" sz="2800" dirty="0"/>
              <a:t>60</a:t>
            </a:r>
            <a:r>
              <a:rPr lang="zh-CN" altLang="en-US" sz="2800" dirty="0"/>
              <a:t>分的女生人数</a:t>
            </a:r>
            <a:endParaRPr lang="en-US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E673410-F3D4-4D83-BB81-215F405027BF}"/>
              </a:ext>
            </a:extLst>
          </p:cNvPr>
          <p:cNvSpPr/>
          <p:nvPr/>
        </p:nvSpPr>
        <p:spPr>
          <a:xfrm>
            <a:off x="7600950" y="1462148"/>
            <a:ext cx="6781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SELECT COUNT(*)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FROM Student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WHERE </a:t>
            </a:r>
            <a:r>
              <a:rPr lang="en-US" altLang="zh-CN" sz="2400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Sno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IN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(SELECT </a:t>
            </a:r>
            <a:r>
              <a:rPr lang="en-US" altLang="zh-CN" sz="2400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Sno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FROM SC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WHERE </a:t>
            </a:r>
            <a:r>
              <a:rPr lang="en-US" altLang="zh-CN" sz="2400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Cno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IN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(SELECT </a:t>
            </a:r>
            <a:r>
              <a:rPr lang="en-US" altLang="zh-CN" sz="2400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Cno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FROM Course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WHERE </a:t>
            </a:r>
            <a:r>
              <a:rPr lang="en-US" altLang="zh-CN" sz="2400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Cname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 '</a:t>
            </a:r>
            <a:r>
              <a:rPr lang="zh-CN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数学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’ )</a:t>
            </a:r>
          </a:p>
          <a:p>
            <a:pPr marL="266700" indent="1588"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AND grade &gt; 60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AND gender = ‘F’;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75044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CDF38-3797-47E7-9150-FBA9A2BD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测验：题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E53894-8884-4783-9DA6-9BCC0F100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1985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以下查询将得到什么结果？</a:t>
            </a:r>
            <a:br>
              <a:rPr lang="en-US" altLang="zh-CN" dirty="0"/>
            </a:br>
            <a:endParaRPr lang="zh-CN" altLang="en-US" dirty="0"/>
          </a:p>
          <a:p>
            <a:pPr marL="971550" lvl="1" indent="-514350">
              <a:lnSpc>
                <a:spcPct val="110000"/>
              </a:lnSpc>
              <a:buFont typeface="+mj-lt"/>
              <a:buAutoNum type="alphaUcPeriod"/>
            </a:pPr>
            <a:r>
              <a:rPr lang="zh-CN" altLang="en-US" sz="2800" dirty="0"/>
              <a:t>在</a:t>
            </a:r>
            <a:r>
              <a:rPr lang="en-US" altLang="zh-CN" sz="2800" dirty="0"/>
              <a:t>C001</a:t>
            </a:r>
            <a:r>
              <a:rPr lang="zh-CN" altLang="en-US" sz="2800" dirty="0"/>
              <a:t>课程上超过平均成绩的学生学号</a:t>
            </a:r>
            <a:endParaRPr lang="en-US" altLang="zh-CN" sz="2800" dirty="0"/>
          </a:p>
          <a:p>
            <a:pPr marL="971550" lvl="1" indent="-514350">
              <a:lnSpc>
                <a:spcPct val="110000"/>
              </a:lnSpc>
              <a:buFont typeface="+mj-lt"/>
              <a:buAutoNum type="alphaUcPeriod"/>
            </a:pPr>
            <a:r>
              <a:rPr lang="zh-CN" altLang="en-US" sz="2800" dirty="0"/>
              <a:t>平均成绩超过在</a:t>
            </a:r>
            <a:r>
              <a:rPr lang="en-US" altLang="zh-CN" sz="2800" dirty="0"/>
              <a:t>C001</a:t>
            </a:r>
            <a:r>
              <a:rPr lang="zh-CN" altLang="en-US" sz="2800" dirty="0"/>
              <a:t>课程上成绩的学生学号</a:t>
            </a:r>
            <a:endParaRPr lang="en-US" altLang="zh-CN" sz="2800" dirty="0"/>
          </a:p>
          <a:p>
            <a:pPr marL="971550" lvl="1" indent="-514350">
              <a:lnSpc>
                <a:spcPct val="110000"/>
              </a:lnSpc>
              <a:buFont typeface="+mj-lt"/>
              <a:buAutoNum type="alphaUcPeriod"/>
            </a:pPr>
            <a:r>
              <a:rPr lang="zh-CN" altLang="en-US" sz="2800" dirty="0"/>
              <a:t>平均成绩超过</a:t>
            </a:r>
            <a:r>
              <a:rPr lang="en-US" altLang="zh-CN" sz="2800" dirty="0"/>
              <a:t>C001</a:t>
            </a:r>
            <a:r>
              <a:rPr lang="zh-CN" altLang="en-US" sz="2800" dirty="0"/>
              <a:t>课程平均成绩的学生学号</a:t>
            </a:r>
            <a:endParaRPr lang="en-US" altLang="zh-CN" sz="2800" dirty="0"/>
          </a:p>
          <a:p>
            <a:pPr marL="971550" lvl="1" indent="-514350">
              <a:lnSpc>
                <a:spcPct val="110000"/>
              </a:lnSpc>
              <a:buFont typeface="+mj-lt"/>
              <a:buAutoNum type="alphaUcPeriod"/>
            </a:pPr>
            <a:r>
              <a:rPr lang="zh-CN" altLang="en-US" sz="2800" dirty="0"/>
              <a:t>选修了平均成绩超过</a:t>
            </a:r>
            <a:r>
              <a:rPr lang="en-US" altLang="zh-CN" sz="2800" dirty="0"/>
              <a:t>C001</a:t>
            </a:r>
            <a:r>
              <a:rPr lang="zh-CN" altLang="en-US" sz="2800" dirty="0"/>
              <a:t>课程平均成绩的课程的学生学号</a:t>
            </a:r>
            <a:endParaRPr lang="en-US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E673410-F3D4-4D83-BB81-215F405027BF}"/>
              </a:ext>
            </a:extLst>
          </p:cNvPr>
          <p:cNvSpPr/>
          <p:nvPr/>
        </p:nvSpPr>
        <p:spPr>
          <a:xfrm>
            <a:off x="7753350" y="2128898"/>
            <a:ext cx="6781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SELECT </a:t>
            </a:r>
            <a:r>
              <a:rPr lang="en-US" altLang="zh-CN" sz="2400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Sno</a:t>
            </a:r>
            <a:endParaRPr lang="en-US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FROM SC</a:t>
            </a:r>
          </a:p>
          <a:p>
            <a:pPr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Group By </a:t>
            </a:r>
            <a:r>
              <a:rPr lang="en-US" altLang="zh-CN" sz="2400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Sno</a:t>
            </a:r>
            <a:endParaRPr lang="en-US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Having AVG(grade) &gt;</a:t>
            </a:r>
          </a:p>
          <a:p>
            <a:pPr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(SELECT AVG(grade)</a:t>
            </a:r>
          </a:p>
          <a:p>
            <a:pPr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FROM SC</a:t>
            </a:r>
          </a:p>
          <a:p>
            <a:pPr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Where </a:t>
            </a:r>
            <a:r>
              <a:rPr lang="en-US" altLang="zh-CN" sz="2400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Cno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= ‘C001’</a:t>
            </a:r>
          </a:p>
          <a:p>
            <a:pPr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);</a:t>
            </a:r>
          </a:p>
        </p:txBody>
      </p:sp>
    </p:spTree>
    <p:extLst>
      <p:ext uri="{BB962C8B-B14F-4D97-AF65-F5344CB8AC3E}">
        <p14:creationId xmlns:p14="http://schemas.microsoft.com/office/powerpoint/2010/main" val="1689101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CDF38-3797-47E7-9150-FBA9A2BD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测验：题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E53894-8884-4783-9DA6-9BCC0F100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1985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以下查询将得到什么结果？</a:t>
            </a:r>
            <a:br>
              <a:rPr lang="en-US" altLang="zh-CN" dirty="0"/>
            </a:br>
            <a:endParaRPr lang="zh-CN" altLang="en-US" dirty="0"/>
          </a:p>
          <a:p>
            <a:pPr marL="971550" lvl="1" indent="-514350">
              <a:lnSpc>
                <a:spcPct val="110000"/>
              </a:lnSpc>
              <a:buFont typeface="+mj-lt"/>
              <a:buAutoNum type="alphaUcPeriod"/>
            </a:pPr>
            <a:r>
              <a:rPr lang="zh-CN" altLang="en-US" sz="2800" dirty="0"/>
              <a:t>在每门课上的成绩都超过该门课平均成绩的学生</a:t>
            </a:r>
            <a:endParaRPr lang="en-US" altLang="zh-CN" sz="2800" dirty="0"/>
          </a:p>
          <a:p>
            <a:pPr marL="971550" lvl="1" indent="-514350">
              <a:lnSpc>
                <a:spcPct val="110000"/>
              </a:lnSpc>
              <a:buFont typeface="+mj-lt"/>
              <a:buAutoNum type="alphaUcPeriod"/>
            </a:pPr>
            <a:r>
              <a:rPr lang="zh-CN" altLang="en-US" sz="2800" dirty="0"/>
              <a:t>每个学生在多少门课程上的成绩超过了课程平均成绩</a:t>
            </a:r>
            <a:endParaRPr lang="en-US" altLang="zh-CN" sz="2800" dirty="0"/>
          </a:p>
          <a:p>
            <a:pPr marL="971550" lvl="1" indent="-514350">
              <a:lnSpc>
                <a:spcPct val="110000"/>
              </a:lnSpc>
              <a:buFont typeface="+mj-lt"/>
              <a:buAutoNum type="alphaUcPeriod"/>
            </a:pPr>
            <a:r>
              <a:rPr lang="zh-CN" altLang="en-US" sz="2800" dirty="0"/>
              <a:t>每个学生在多少门课程上的成绩超过了他所有选修课程的平均成绩</a:t>
            </a:r>
            <a:endParaRPr lang="en-US" altLang="zh-CN" sz="2800" dirty="0"/>
          </a:p>
          <a:p>
            <a:pPr marL="971550" lvl="1" indent="-514350">
              <a:lnSpc>
                <a:spcPct val="110000"/>
              </a:lnSpc>
              <a:buFont typeface="+mj-lt"/>
              <a:buAutoNum type="alphaUcPeriod"/>
            </a:pPr>
            <a:r>
              <a:rPr lang="zh-CN" altLang="en-US" sz="2800" dirty="0"/>
              <a:t>每个学生在多少门课程上的成绩超过了所有人的平均成绩</a:t>
            </a:r>
            <a:endParaRPr lang="en-US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E673410-F3D4-4D83-BB81-215F405027BF}"/>
              </a:ext>
            </a:extLst>
          </p:cNvPr>
          <p:cNvSpPr/>
          <p:nvPr/>
        </p:nvSpPr>
        <p:spPr>
          <a:xfrm>
            <a:off x="7639050" y="2274838"/>
            <a:ext cx="6781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SELECT </a:t>
            </a:r>
            <a:r>
              <a:rPr lang="en-US" altLang="zh-CN" sz="2400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Sno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Count(</a:t>
            </a:r>
            <a:r>
              <a:rPr lang="en-US" altLang="zh-CN" sz="2400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Cno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FROM SC x</a:t>
            </a:r>
          </a:p>
          <a:p>
            <a:pPr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WHERE Grade &gt;= </a:t>
            </a:r>
            <a:b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(SELECT AVG(Grade) </a:t>
            </a:r>
          </a:p>
          <a:p>
            <a:pPr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FROM SC y</a:t>
            </a:r>
          </a:p>
          <a:p>
            <a:pPr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WHERE </a:t>
            </a:r>
            <a:r>
              <a:rPr lang="en-US" altLang="zh-CN" sz="2400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y.Cno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400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x.Cno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)</a:t>
            </a:r>
          </a:p>
          <a:p>
            <a:pPr>
              <a:spcAft>
                <a:spcPts val="0"/>
              </a:spcAft>
            </a:pP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Group By </a:t>
            </a:r>
            <a:r>
              <a:rPr lang="en-US" altLang="zh-CN" sz="2400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Sno</a:t>
            </a:r>
            <a:r>
              <a:rPr lang="en-US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58791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CDF38-3797-47E7-9150-FBA9A2BD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测验：题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E53894-8884-4783-9DA6-9BCC0F100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以下对视图的说法正确的是：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lphaUcPeriod"/>
            </a:pPr>
            <a:r>
              <a:rPr lang="zh-CN" altLang="en-US" sz="2800" dirty="0"/>
              <a:t>视图的使用可以提升查询的性能。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lphaUcPeriod"/>
            </a:pPr>
            <a:r>
              <a:rPr lang="zh-CN" altLang="en-US" sz="2800" dirty="0"/>
              <a:t>视图是虚拟的，因此不能在视图上实施数据的增删改。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lphaUcPeriod"/>
            </a:pPr>
            <a:r>
              <a:rPr lang="zh-CN" altLang="en-US" sz="2800" dirty="0"/>
              <a:t>视图之上不能构建新的视图。</a:t>
            </a:r>
            <a:endParaRPr lang="en-US" altLang="zh-CN" sz="2800" dirty="0">
              <a:effectLst/>
            </a:endParaRPr>
          </a:p>
          <a:p>
            <a:pPr marL="971550" lvl="1" indent="-514350">
              <a:lnSpc>
                <a:spcPct val="110000"/>
              </a:lnSpc>
              <a:buFont typeface="+mj-lt"/>
              <a:buAutoNum type="alphaUcPeriod"/>
            </a:pPr>
            <a:r>
              <a:rPr lang="zh-CN" altLang="en-US" sz="2800" dirty="0"/>
              <a:t>视图的使用可以增加软件开发的效率。</a:t>
            </a:r>
          </a:p>
        </p:txBody>
      </p:sp>
    </p:spTree>
    <p:extLst>
      <p:ext uri="{BB962C8B-B14F-4D97-AF65-F5344CB8AC3E}">
        <p14:creationId xmlns:p14="http://schemas.microsoft.com/office/powerpoint/2010/main" val="948788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CDF38-3797-47E7-9150-FBA9A2BD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5269042-89F0-429A-ADD6-7223F321A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dirty="0"/>
              <a:t>假设我们有三个关系（同课程中使用的例子一样），其模式分别为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Student(</a:t>
            </a:r>
            <a:r>
              <a:rPr lang="en-US" altLang="zh-CN" sz="2400" dirty="0" err="1">
                <a:solidFill>
                  <a:srgbClr val="0070C0"/>
                </a:solidFill>
              </a:rPr>
              <a:t>s_no</a:t>
            </a:r>
            <a:r>
              <a:rPr lang="en-US" altLang="zh-CN" sz="2400" dirty="0">
                <a:solidFill>
                  <a:srgbClr val="0070C0"/>
                </a:solidFill>
              </a:rPr>
              <a:t>, </a:t>
            </a:r>
            <a:r>
              <a:rPr lang="en-US" altLang="zh-CN" sz="2400" dirty="0" err="1">
                <a:solidFill>
                  <a:srgbClr val="0070C0"/>
                </a:solidFill>
              </a:rPr>
              <a:t>s_name</a:t>
            </a:r>
            <a:r>
              <a:rPr lang="en-US" altLang="zh-CN" sz="2400" dirty="0">
                <a:solidFill>
                  <a:srgbClr val="0070C0"/>
                </a:solidFill>
              </a:rPr>
              <a:t>, birthday, gender)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Course(</a:t>
            </a:r>
            <a:r>
              <a:rPr lang="en-US" altLang="zh-CN" sz="2400" dirty="0" err="1">
                <a:solidFill>
                  <a:srgbClr val="0070C0"/>
                </a:solidFill>
              </a:rPr>
              <a:t>c_no</a:t>
            </a:r>
            <a:r>
              <a:rPr lang="en-US" altLang="zh-CN" sz="2400" dirty="0">
                <a:solidFill>
                  <a:srgbClr val="0070C0"/>
                </a:solidFill>
              </a:rPr>
              <a:t>, </a:t>
            </a:r>
            <a:r>
              <a:rPr lang="en-US" altLang="zh-CN" sz="2400" dirty="0" err="1">
                <a:solidFill>
                  <a:srgbClr val="0070C0"/>
                </a:solidFill>
              </a:rPr>
              <a:t>c_name</a:t>
            </a:r>
            <a:r>
              <a:rPr lang="en-US" altLang="zh-CN" sz="2400" dirty="0">
                <a:solidFill>
                  <a:srgbClr val="0070C0"/>
                </a:solidFill>
              </a:rPr>
              <a:t>, credit)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SC(</a:t>
            </a:r>
            <a:r>
              <a:rPr lang="en-US" altLang="zh-CN" sz="2400" dirty="0" err="1">
                <a:solidFill>
                  <a:srgbClr val="0070C0"/>
                </a:solidFill>
              </a:rPr>
              <a:t>s_no</a:t>
            </a:r>
            <a:r>
              <a:rPr lang="en-US" altLang="zh-CN" sz="2400" dirty="0">
                <a:solidFill>
                  <a:srgbClr val="0070C0"/>
                </a:solidFill>
              </a:rPr>
              <a:t>, </a:t>
            </a:r>
            <a:r>
              <a:rPr lang="en-US" altLang="zh-CN" sz="2400" dirty="0" err="1">
                <a:solidFill>
                  <a:srgbClr val="0070C0"/>
                </a:solidFill>
              </a:rPr>
              <a:t>c_no</a:t>
            </a:r>
            <a:r>
              <a:rPr lang="en-US" altLang="zh-CN" sz="2400" dirty="0">
                <a:solidFill>
                  <a:srgbClr val="0070C0"/>
                </a:solidFill>
              </a:rPr>
              <a:t>, grade)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dirty="0"/>
              <a:t>请写出满足以下访问需求的</a:t>
            </a:r>
            <a:r>
              <a:rPr lang="en-US" altLang="zh-CN" sz="2400" dirty="0"/>
              <a:t>SQL</a:t>
            </a:r>
            <a:r>
              <a:rPr lang="zh-CN" altLang="en-US" sz="2400" dirty="0"/>
              <a:t>语句：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2400" dirty="0"/>
              <a:t>删除所有平均成绩小于</a:t>
            </a:r>
            <a:r>
              <a:rPr lang="en-US" altLang="zh-CN" sz="2400" dirty="0"/>
              <a:t>70</a:t>
            </a:r>
            <a:r>
              <a:rPr lang="zh-CN" altLang="en-US" sz="2400" dirty="0"/>
              <a:t>分的课程；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2400" dirty="0"/>
              <a:t>找到在所有课程上的成绩都超过课程平均成绩的学生。</a:t>
            </a:r>
            <a:endParaRPr lang="zh-CN" altLang="zh-CN" sz="2400" dirty="0">
              <a:solidFill>
                <a:srgbClr val="495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1936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447</Words>
  <Application>Microsoft Office PowerPoint</Application>
  <PresentationFormat>宽屏</PresentationFormat>
  <Paragraphs>58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宋体</vt:lpstr>
      <vt:lpstr>Arial</vt:lpstr>
      <vt:lpstr>Calibri</vt:lpstr>
      <vt:lpstr>Times New Roman</vt:lpstr>
      <vt:lpstr>Office 主题​​</vt:lpstr>
      <vt:lpstr>测验：题1</vt:lpstr>
      <vt:lpstr>测验：题2</vt:lpstr>
      <vt:lpstr>测验：题3</vt:lpstr>
      <vt:lpstr>测验：题4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测验：题1</dc:title>
  <dc:creator>Zhou Xuan</dc:creator>
  <cp:lastModifiedBy>Zhou Xuan</cp:lastModifiedBy>
  <cp:revision>21</cp:revision>
  <dcterms:created xsi:type="dcterms:W3CDTF">2021-09-10T00:51:56Z</dcterms:created>
  <dcterms:modified xsi:type="dcterms:W3CDTF">2021-10-15T01:33:40Z</dcterms:modified>
</cp:coreProperties>
</file>