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2"/>
    <p:sldId id="261" r:id="rId3"/>
    <p:sldId id="262" r:id="rId4"/>
    <p:sldId id="263" r:id="rId5"/>
    <p:sldId id="264" r:id="rId6"/>
    <p:sldId id="274" r:id="rId7"/>
    <p:sldId id="288" r:id="rId8"/>
    <p:sldId id="291" r:id="rId9"/>
    <p:sldId id="292" r:id="rId10"/>
    <p:sldId id="293" r:id="rId11"/>
    <p:sldId id="294" r:id="rId12"/>
    <p:sldId id="275" r:id="rId13"/>
    <p:sldId id="273" r:id="rId14"/>
    <p:sldId id="295" r:id="rId15"/>
    <p:sldId id="296" r:id="rId16"/>
    <p:sldId id="276" r:id="rId17"/>
    <p:sldId id="297" r:id="rId18"/>
    <p:sldId id="267" r:id="rId19"/>
    <p:sldId id="298" r:id="rId20"/>
    <p:sldId id="279" r:id="rId21"/>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152"/>
    <a:srgbClr val="253355"/>
    <a:srgbClr val="1C2640"/>
    <a:srgbClr val="E7EDF1"/>
    <a:srgbClr val="ECF1F4"/>
    <a:srgbClr val="D3D3D3"/>
    <a:srgbClr val="2E406B"/>
    <a:srgbClr val="EEF2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1" autoAdjust="0"/>
    <p:restoredTop sz="94660"/>
  </p:normalViewPr>
  <p:slideViewPr>
    <p:cSldViewPr showGuides="1">
      <p:cViewPr varScale="1">
        <p:scale>
          <a:sx n="85" d="100"/>
          <a:sy n="85" d="100"/>
        </p:scale>
        <p:origin x="614" y="58"/>
      </p:cViewPr>
      <p:guideLst>
        <p:guide orient="horz" pos="2159"/>
        <p:guide pos="3835"/>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6401A7D-0318-488A-AEF4-61BDD6D15036}" type="datetimeFigureOut">
              <a:rPr lang="zh-CN" altLang="en-US" smtClean="0"/>
              <a:t>2024-06-06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401A7D-0318-488A-AEF4-61BDD6D15036}" type="datetimeFigureOut">
              <a:rPr lang="zh-CN" altLang="en-US" smtClean="0"/>
              <a:t>2024-06-06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401A7D-0318-488A-AEF4-61BDD6D15036}" type="datetimeFigureOut">
              <a:rPr lang="zh-CN" altLang="en-US" smtClean="0"/>
              <a:t>2024-06-06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401A7D-0318-488A-AEF4-61BDD6D15036}" type="datetimeFigureOut">
              <a:rPr lang="zh-CN" altLang="en-US" smtClean="0"/>
              <a:t>2024-06-06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6401A7D-0318-488A-AEF4-61BDD6D15036}" type="datetimeFigureOut">
              <a:rPr lang="zh-CN" altLang="en-US" smtClean="0"/>
              <a:t>2024-06-06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6401A7D-0318-488A-AEF4-61BDD6D15036}" type="datetimeFigureOut">
              <a:rPr lang="zh-CN" altLang="en-US" smtClean="0"/>
              <a:t>2024-06-06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6401A7D-0318-488A-AEF4-61BDD6D15036}" type="datetimeFigureOut">
              <a:rPr lang="zh-CN" altLang="en-US" smtClean="0"/>
              <a:t>2024-06-06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6401A7D-0318-488A-AEF4-61BDD6D15036}" type="datetimeFigureOut">
              <a:rPr lang="zh-CN" altLang="en-US" smtClean="0"/>
              <a:t>2024-06-06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401A7D-0318-488A-AEF4-61BDD6D15036}" type="datetimeFigureOut">
              <a:rPr lang="zh-CN" altLang="en-US" smtClean="0"/>
              <a:t>2024-06-06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401A7D-0318-488A-AEF4-61BDD6D15036}" type="datetimeFigureOut">
              <a:rPr lang="zh-CN" altLang="en-US" smtClean="0"/>
              <a:t>2024-06-06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401A7D-0318-488A-AEF4-61BDD6D15036}" type="datetimeFigureOut">
              <a:rPr lang="zh-CN" altLang="en-US" smtClean="0"/>
              <a:t>2024-06-06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01A7D-0318-488A-AEF4-61BDD6D15036}" type="datetimeFigureOut">
              <a:rPr lang="zh-CN" altLang="en-US" smtClean="0"/>
              <a:t>2024-06-06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EAADD-04E7-4E9A-9769-230A8A5E70E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1.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image" Target="../media/image5.png"/><Relationship Id="rId2" Type="http://schemas.openxmlformats.org/officeDocument/2006/relationships/tags" Target="../tags/tag3.xml"/><Relationship Id="rId16" Type="http://schemas.openxmlformats.org/officeDocument/2006/relationships/image" Target="../media/image4.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image" Target="../media/image3.png"/><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tags" Target="../tags/tag21.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8.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7.png"/><Relationship Id="rId5" Type="http://schemas.openxmlformats.org/officeDocument/2006/relationships/tags" Target="../tags/tag18.xml"/><Relationship Id="rId10" Type="http://schemas.openxmlformats.org/officeDocument/2006/relationships/slideLayout" Target="../slideLayouts/slideLayout1.xml"/><Relationship Id="rId4" Type="http://schemas.openxmlformats.org/officeDocument/2006/relationships/tags" Target="../tags/tag17.xml"/><Relationship Id="rId9" Type="http://schemas.openxmlformats.org/officeDocument/2006/relationships/tags" Target="../tags/tag2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2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21" name="组合 20"/>
          <p:cNvGrpSpPr/>
          <p:nvPr/>
        </p:nvGrpSpPr>
        <p:grpSpPr>
          <a:xfrm>
            <a:off x="-214590" y="2749592"/>
            <a:ext cx="3000475" cy="1404242"/>
            <a:chOff x="0" y="880508"/>
            <a:chExt cx="3000475" cy="1404242"/>
          </a:xfrm>
        </p:grpSpPr>
        <p:sp>
          <p:nvSpPr>
            <p:cNvPr id="3" name="矩形 2"/>
            <p:cNvSpPr/>
            <p:nvPr/>
          </p:nvSpPr>
          <p:spPr>
            <a:xfrm>
              <a:off x="0" y="880508"/>
              <a:ext cx="232410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596475" y="880750"/>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4"/>
          <p:cNvSpPr txBox="1"/>
          <p:nvPr/>
        </p:nvSpPr>
        <p:spPr>
          <a:xfrm>
            <a:off x="2790992" y="2414084"/>
            <a:ext cx="7206770" cy="1599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5400" dirty="0">
                <a:solidFill>
                  <a:schemeClr val="bg1"/>
                </a:solidFill>
                <a:latin typeface="微软雅黑" panose="020B0503020204020204" pitchFamily="34" charset="-122"/>
                <a:ea typeface="微软雅黑" panose="020B0503020204020204" pitchFamily="34" charset="-122"/>
              </a:rPr>
              <a:t>数据挖掘</a:t>
            </a:r>
          </a:p>
          <a:p>
            <a:pPr algn="ctr"/>
            <a:r>
              <a:rPr lang="en-US" altLang="zh-CN" sz="4400" dirty="0">
                <a:solidFill>
                  <a:schemeClr val="bg1"/>
                </a:solidFill>
                <a:latin typeface="微软雅黑" panose="020B0503020204020204" pitchFamily="34" charset="-122"/>
                <a:ea typeface="微软雅黑" panose="020B0503020204020204" pitchFamily="34" charset="-122"/>
              </a:rPr>
              <a:t>—</a:t>
            </a:r>
            <a:r>
              <a:rPr lang="zh-CN" altLang="en-US" sz="4400" dirty="0">
                <a:solidFill>
                  <a:schemeClr val="bg1"/>
                </a:solidFill>
                <a:latin typeface="微软雅黑" panose="020B0503020204020204" pitchFamily="34" charset="-122"/>
                <a:ea typeface="微软雅黑" panose="020B0503020204020204" pitchFamily="34" charset="-122"/>
              </a:rPr>
              <a:t>信贷违约项目展示</a:t>
            </a:r>
          </a:p>
        </p:txBody>
      </p:sp>
      <p:sp>
        <p:nvSpPr>
          <p:cNvPr id="6" name="文本框 6"/>
          <p:cNvSpPr txBox="1"/>
          <p:nvPr/>
        </p:nvSpPr>
        <p:spPr>
          <a:xfrm>
            <a:off x="4832985" y="4366895"/>
            <a:ext cx="2868930" cy="456565"/>
          </a:xfrm>
          <a:prstGeom prst="rect">
            <a:avLst/>
          </a:prstGeom>
          <a:solidFill>
            <a:schemeClr val="bg1"/>
          </a:solid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a:solidFill>
                  <a:srgbClr val="243152"/>
                </a:solidFill>
                <a:latin typeface="微软雅黑" panose="020B0503020204020204" pitchFamily="34" charset="-122"/>
                <a:ea typeface="微软雅黑" panose="020B0503020204020204" pitchFamily="34" charset="-122"/>
              </a:rPr>
              <a:t>答辩人：杨茜雅</a:t>
            </a:r>
          </a:p>
        </p:txBody>
      </p:sp>
      <p:grpSp>
        <p:nvGrpSpPr>
          <p:cNvPr id="9" name="组合 8"/>
          <p:cNvGrpSpPr/>
          <p:nvPr/>
        </p:nvGrpSpPr>
        <p:grpSpPr>
          <a:xfrm>
            <a:off x="1406855" y="2773316"/>
            <a:ext cx="1354060" cy="1356796"/>
            <a:chOff x="10265088" y="255018"/>
            <a:chExt cx="1570606" cy="1573782"/>
          </a:xfrm>
        </p:grpSpPr>
        <p:grpSp>
          <p:nvGrpSpPr>
            <p:cNvPr id="10" name="Group 32"/>
            <p:cNvGrpSpPr/>
            <p:nvPr/>
          </p:nvGrpSpPr>
          <p:grpSpPr>
            <a:xfrm>
              <a:off x="10265088" y="255018"/>
              <a:ext cx="1570606" cy="1573782"/>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nvGrpSpPr>
            <p:cNvPr id="11" name="组合 10"/>
            <p:cNvGrpSpPr/>
            <p:nvPr/>
          </p:nvGrpSpPr>
          <p:grpSpPr>
            <a:xfrm>
              <a:off x="10638670" y="749095"/>
              <a:ext cx="823442" cy="585626"/>
              <a:chOff x="1743075" y="720725"/>
              <a:chExt cx="5573713" cy="3963988"/>
            </a:xfrm>
            <a:solidFill>
              <a:schemeClr val="bg1"/>
            </a:solidFill>
          </p:grpSpPr>
          <p:sp>
            <p:nvSpPr>
              <p:cNvPr id="12"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p>
            </p:txBody>
          </p:sp>
          <p:sp>
            <p:nvSpPr>
              <p:cNvPr id="13"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14"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p>
            </p:txBody>
          </p:sp>
          <p:sp>
            <p:nvSpPr>
              <p:cNvPr id="15"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p>
            </p:txBody>
          </p:sp>
        </p:grpSp>
      </p:grpSp>
      <p:sp>
        <p:nvSpPr>
          <p:cNvPr id="2" name="矩形 1"/>
          <p:cNvSpPr/>
          <p:nvPr/>
        </p:nvSpPr>
        <p:spPr>
          <a:xfrm>
            <a:off x="1104900" y="1114019"/>
            <a:ext cx="9982200" cy="4629962"/>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委托贷款还款"/>
          <p:cNvPicPr>
            <a:picLocks noChangeAspect="1"/>
          </p:cNvPicPr>
          <p:nvPr/>
        </p:nvPicPr>
        <p:blipFill>
          <a:blip r:embed="rId2"/>
          <a:stretch>
            <a:fillRect/>
          </a:stretch>
        </p:blipFill>
        <p:spPr>
          <a:xfrm>
            <a:off x="9077325" y="1294130"/>
            <a:ext cx="1905000" cy="1905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02</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42" name="文本框 41"/>
          <p:cNvSpPr txBox="1"/>
          <p:nvPr/>
        </p:nvSpPr>
        <p:spPr>
          <a:xfrm>
            <a:off x="1977393" y="493538"/>
            <a:ext cx="4959929"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数据处理</a:t>
            </a:r>
          </a:p>
        </p:txBody>
      </p:sp>
      <p:sp>
        <p:nvSpPr>
          <p:cNvPr id="43" name="文本框 42"/>
          <p:cNvSpPr txBox="1"/>
          <p:nvPr/>
        </p:nvSpPr>
        <p:spPr>
          <a:xfrm>
            <a:off x="1977393" y="1103158"/>
            <a:ext cx="5022106" cy="521969"/>
          </a:xfrm>
          <a:prstGeom prst="snip1Rect">
            <a:avLst>
              <a:gd name="adj" fmla="val 0"/>
            </a:avLst>
          </a:prstGeom>
          <a:noFill/>
          <a:ln w="28575">
            <a:noFill/>
          </a:ln>
        </p:spPr>
        <p:txBody>
          <a:bodyPr wrap="square" rtlCol="0">
            <a:spAutoFit/>
          </a:bodyPr>
          <a:lstStyle/>
          <a:p>
            <a:r>
              <a:rPr lang="zh-CN" altLang="en-US" sz="2800" dirty="0">
                <a:solidFill>
                  <a:schemeClr val="bg1"/>
                </a:solidFill>
                <a:latin typeface="Arial" panose="020B0604020202020204" pitchFamily="34" charset="0"/>
                <a:ea typeface="华文仿宋" panose="02010600040101010101" pitchFamily="2" charset="-122"/>
                <a:cs typeface="Arial" panose="020B0604020202020204" pitchFamily="34" charset="0"/>
              </a:rPr>
              <a:t>历史还款数据</a:t>
            </a:r>
          </a:p>
        </p:txBody>
      </p:sp>
      <p:sp>
        <p:nvSpPr>
          <p:cNvPr id="21" name="文本框 20">
            <a:extLst>
              <a:ext uri="{FF2B5EF4-FFF2-40B4-BE49-F238E27FC236}">
                <a16:creationId xmlns:a16="http://schemas.microsoft.com/office/drawing/2014/main" id="{7064ECEB-7711-60B1-EF26-F6C3F3ED6FD1}"/>
              </a:ext>
            </a:extLst>
          </p:cNvPr>
          <p:cNvSpPr txBox="1"/>
          <p:nvPr/>
        </p:nvSpPr>
        <p:spPr>
          <a:xfrm>
            <a:off x="6373847" y="691907"/>
            <a:ext cx="5724524" cy="1569660"/>
          </a:xfrm>
          <a:prstGeom prst="rect">
            <a:avLst/>
          </a:prstGeom>
          <a:noFill/>
        </p:spPr>
        <p:txBody>
          <a:bodyPr wrap="square" rtlCol="0">
            <a:spAutoFit/>
          </a:bodyPr>
          <a:lstStyle/>
          <a:p>
            <a:pPr marL="0" marR="0" algn="just">
              <a:spcBef>
                <a:spcPts val="0"/>
              </a:spcBef>
              <a:spcAft>
                <a:spcPts val="0"/>
              </a:spcAft>
            </a:pPr>
            <a:r>
              <a:rPr lang="zh-CN" altLang="zh-CN" sz="24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训练数据中大约</a:t>
            </a:r>
            <a:r>
              <a:rPr lang="en-US" altLang="zh-CN"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20%</a:t>
            </a:r>
            <a:r>
              <a:rPr lang="zh-CN" altLang="zh-CN" sz="24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的商户有历史记录</a:t>
            </a:r>
            <a:r>
              <a:rPr lang="zh-CN" altLang="en-US" sz="24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24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marL="0" marR="0" algn="just">
              <a:spcBef>
                <a:spcPts val="0"/>
              </a:spcBef>
              <a:spcAft>
                <a:spcPts val="0"/>
              </a:spcAft>
            </a:pPr>
            <a:endParaRPr lang="en-US" altLang="zh-CN" sz="24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a:p>
            <a:pPr marL="0" marR="0" algn="just">
              <a:spcBef>
                <a:spcPts val="0"/>
              </a:spcBef>
              <a:spcAft>
                <a:spcPts val="0"/>
              </a:spcAft>
            </a:pPr>
            <a:endParaRPr lang="en-US" altLang="zh-CN" sz="24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marL="0" marR="0" algn="just">
              <a:spcBef>
                <a:spcPts val="0"/>
              </a:spcBef>
              <a:spcAft>
                <a:spcPts val="0"/>
              </a:spcAft>
            </a:pPr>
            <a:r>
              <a:rPr lang="zh-CN" altLang="zh-CN" sz="24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测试数据中大约</a:t>
            </a:r>
            <a:r>
              <a:rPr lang="en-US" altLang="zh-CN"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15%</a:t>
            </a:r>
            <a:r>
              <a:rPr lang="zh-CN" altLang="zh-CN" sz="24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的商户有历史记录。</a:t>
            </a:r>
            <a:endParaRPr lang="zh-CN" altLang="en-US" sz="2400" dirty="0">
              <a:solidFill>
                <a:schemeClr val="bg1"/>
              </a:solidFill>
            </a:endParaRPr>
          </a:p>
        </p:txBody>
      </p:sp>
      <p:pic>
        <p:nvPicPr>
          <p:cNvPr id="4" name="图片 3">
            <a:extLst>
              <a:ext uri="{FF2B5EF4-FFF2-40B4-BE49-F238E27FC236}">
                <a16:creationId xmlns:a16="http://schemas.microsoft.com/office/drawing/2014/main" id="{3054E229-68AF-F920-E173-BB69478DBFE2}"/>
              </a:ext>
            </a:extLst>
          </p:cNvPr>
          <p:cNvPicPr>
            <a:picLocks noChangeAspect="1"/>
          </p:cNvPicPr>
          <p:nvPr/>
        </p:nvPicPr>
        <p:blipFill>
          <a:blip r:embed="rId2"/>
          <a:stretch>
            <a:fillRect/>
          </a:stretch>
        </p:blipFill>
        <p:spPr>
          <a:xfrm>
            <a:off x="649322" y="1944338"/>
            <a:ext cx="5724525" cy="4152900"/>
          </a:xfrm>
          <a:prstGeom prst="rect">
            <a:avLst/>
          </a:prstGeom>
        </p:spPr>
      </p:pic>
      <p:sp>
        <p:nvSpPr>
          <p:cNvPr id="5" name="矩形 4">
            <a:extLst>
              <a:ext uri="{FF2B5EF4-FFF2-40B4-BE49-F238E27FC236}">
                <a16:creationId xmlns:a16="http://schemas.microsoft.com/office/drawing/2014/main" id="{92489E1E-72DA-3E17-7350-6277A851FC24}"/>
              </a:ext>
            </a:extLst>
          </p:cNvPr>
          <p:cNvSpPr/>
          <p:nvPr/>
        </p:nvSpPr>
        <p:spPr>
          <a:xfrm>
            <a:off x="488805" y="4947536"/>
            <a:ext cx="6175359" cy="70022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E0750DDA-9567-5733-BCBA-5411AD8D2852}"/>
              </a:ext>
            </a:extLst>
          </p:cNvPr>
          <p:cNvSpPr txBox="1"/>
          <p:nvPr/>
        </p:nvSpPr>
        <p:spPr>
          <a:xfrm>
            <a:off x="6937322" y="3974211"/>
            <a:ext cx="4765873" cy="1323439"/>
          </a:xfrm>
          <a:prstGeom prst="rect">
            <a:avLst/>
          </a:prstGeom>
          <a:noFill/>
        </p:spPr>
        <p:txBody>
          <a:bodyPr wrap="square">
            <a:spAutoFit/>
          </a:bodyPr>
          <a:lstStyle/>
          <a:p>
            <a:r>
              <a:rPr lang="zh-CN" altLang="zh-CN" sz="20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对于历史还款数据中包含的一些训练数据中并不存在的额外的商户信息，因为它们也含有</a:t>
            </a:r>
            <a:r>
              <a:rPr lang="en-US" altLang="zh-CN" sz="20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is_30days_overdue</a:t>
            </a:r>
            <a:r>
              <a:rPr lang="zh-CN" altLang="zh-CN" sz="20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标签，我的想法是作为额外的训练数据使用</a:t>
            </a:r>
            <a:endParaRPr lang="zh-CN" altLang="en-US" sz="2000" dirty="0"/>
          </a:p>
        </p:txBody>
      </p:sp>
    </p:spTree>
    <p:extLst>
      <p:ext uri="{BB962C8B-B14F-4D97-AF65-F5344CB8AC3E}">
        <p14:creationId xmlns:p14="http://schemas.microsoft.com/office/powerpoint/2010/main" val="167189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02</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42" name="文本框 41"/>
          <p:cNvSpPr txBox="1"/>
          <p:nvPr/>
        </p:nvSpPr>
        <p:spPr>
          <a:xfrm>
            <a:off x="1977393" y="493538"/>
            <a:ext cx="4959929"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分割数据集</a:t>
            </a:r>
          </a:p>
        </p:txBody>
      </p:sp>
      <p:sp>
        <p:nvSpPr>
          <p:cNvPr id="43" name="文本框 42"/>
          <p:cNvSpPr txBox="1"/>
          <p:nvPr/>
        </p:nvSpPr>
        <p:spPr>
          <a:xfrm>
            <a:off x="1977393" y="1103158"/>
            <a:ext cx="5022106" cy="400110"/>
          </a:xfrm>
          <a:prstGeom prst="snip1Rect">
            <a:avLst>
              <a:gd name="adj" fmla="val 0"/>
            </a:avLst>
          </a:prstGeom>
          <a:noFill/>
          <a:ln w="28575">
            <a:noFill/>
          </a:ln>
        </p:spPr>
        <p:txBody>
          <a:bodyPr wrap="square" rtlCol="0">
            <a:spAutoFit/>
          </a:bodyPr>
          <a:lstStyle/>
          <a:p>
            <a:r>
              <a:rPr lang="en-US" altLang="zh-CN" sz="2000" dirty="0">
                <a:solidFill>
                  <a:schemeClr val="bg1"/>
                </a:solidFill>
                <a:latin typeface="Arial" panose="020B0604020202020204" pitchFamily="34" charset="0"/>
                <a:ea typeface="华文仿宋" panose="02010600040101010101" pitchFamily="2" charset="-122"/>
                <a:cs typeface="Arial" panose="020B0604020202020204" pitchFamily="34" charset="0"/>
              </a:rPr>
              <a:t>table_loan_train.txt  &amp;   table_ loan_test.txt</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1" name="文本框 20">
            <a:extLst>
              <a:ext uri="{FF2B5EF4-FFF2-40B4-BE49-F238E27FC236}">
                <a16:creationId xmlns:a16="http://schemas.microsoft.com/office/drawing/2014/main" id="{7064ECEB-7711-60B1-EF26-F6C3F3ED6FD1}"/>
              </a:ext>
            </a:extLst>
          </p:cNvPr>
          <p:cNvSpPr txBox="1"/>
          <p:nvPr/>
        </p:nvSpPr>
        <p:spPr>
          <a:xfrm>
            <a:off x="806240" y="3954042"/>
            <a:ext cx="10292844" cy="2862322"/>
          </a:xfrm>
          <a:prstGeom prst="rect">
            <a:avLst/>
          </a:prstGeom>
          <a:noFill/>
        </p:spPr>
        <p:txBody>
          <a:bodyPr wrap="square" rtlCol="0">
            <a:spAutoFit/>
          </a:bodyPr>
          <a:lstStyle/>
          <a:p>
            <a:pPr marL="0" marR="0" algn="just">
              <a:spcBef>
                <a:spcPts val="0"/>
              </a:spcBef>
              <a:spcAft>
                <a:spcPts val="0"/>
              </a:spcAft>
            </a:pPr>
            <a:r>
              <a:rPr lang="zh-CN" altLang="en-US" sz="20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根据“是否能在历史还款记录和流水记录中找到相关商户的信息”这一依据进行划分，大致划分为四个部分，分别是：</a:t>
            </a:r>
            <a:endParaRPr lang="en-US" altLang="zh-CN" sz="20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marL="0" marR="0" algn="just">
              <a:spcBef>
                <a:spcPts val="0"/>
              </a:spcBef>
              <a:spcAft>
                <a:spcPts val="0"/>
              </a:spcAft>
            </a:pPr>
            <a:endParaRPr lang="en-US" altLang="zh-CN" sz="20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1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20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有历史还款数据也有流水记录数据  </a:t>
            </a:r>
            <a:r>
              <a:rPr lang="en-US" altLang="zh-CN" sz="20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训练：</a:t>
            </a:r>
            <a:r>
              <a:rPr lang="en-US"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164</a:t>
            </a: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条</a:t>
            </a:r>
            <a:r>
              <a:rPr lang="en-US"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测试：</a:t>
            </a:r>
            <a:r>
              <a:rPr lang="en-US"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65</a:t>
            </a: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条</a:t>
            </a:r>
            <a:r>
              <a:rPr lang="en-US"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20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marL="0" marR="0" algn="just">
              <a:spcBef>
                <a:spcPts val="0"/>
              </a:spcBef>
              <a:spcAft>
                <a:spcPts val="0"/>
              </a:spcAft>
            </a:pPr>
            <a:r>
              <a:rPr lang="zh-CN" altLang="en-US" sz="11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20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只有历史还款数据 （</a:t>
            </a:r>
            <a:r>
              <a:rPr lang="zh-CN" altLang="zh-CN" sz="1800" dirty="0">
                <a:solidFill>
                  <a:schemeClr val="bg1"/>
                </a:solidFill>
                <a:effectLst/>
                <a:ea typeface="等线" panose="02010600030101010101" pitchFamily="2" charset="-122"/>
                <a:cs typeface="Times New Roman" panose="02020603050405020304" pitchFamily="18" charset="0"/>
              </a:rPr>
              <a:t>训练：</a:t>
            </a:r>
            <a:r>
              <a:rPr lang="en-US" altLang="zh-CN" sz="1800" dirty="0">
                <a:solidFill>
                  <a:schemeClr val="bg1"/>
                </a:solidFill>
                <a:effectLst/>
                <a:ea typeface="等线" panose="02010600030101010101" pitchFamily="2" charset="-122"/>
                <a:cs typeface="Times New Roman" panose="02020603050405020304" pitchFamily="18" charset="0"/>
              </a:rPr>
              <a:t>33</a:t>
            </a:r>
            <a:r>
              <a:rPr lang="zh-CN" altLang="zh-CN" sz="1800" dirty="0">
                <a:solidFill>
                  <a:schemeClr val="bg1"/>
                </a:solidFill>
                <a:effectLst/>
                <a:ea typeface="等线" panose="02010600030101010101" pitchFamily="2" charset="-122"/>
                <a:cs typeface="Times New Roman" panose="02020603050405020304" pitchFamily="18" charset="0"/>
              </a:rPr>
              <a:t>条</a:t>
            </a:r>
            <a:r>
              <a:rPr lang="en-US" altLang="zh-CN" sz="1800" dirty="0">
                <a:solidFill>
                  <a:schemeClr val="bg1"/>
                </a:solidFill>
                <a:effectLst/>
                <a:ea typeface="等线" panose="02010600030101010101" pitchFamily="2" charset="-122"/>
                <a:cs typeface="Times New Roman" panose="02020603050405020304" pitchFamily="18" charset="0"/>
              </a:rPr>
              <a:t>      </a:t>
            </a:r>
            <a:r>
              <a:rPr lang="zh-CN" altLang="zh-CN" sz="1800" dirty="0">
                <a:solidFill>
                  <a:schemeClr val="bg1"/>
                </a:solidFill>
                <a:effectLst/>
                <a:ea typeface="等线" panose="02010600030101010101" pitchFamily="2" charset="-122"/>
                <a:cs typeface="Times New Roman" panose="02020603050405020304" pitchFamily="18" charset="0"/>
              </a:rPr>
              <a:t>测试：</a:t>
            </a:r>
            <a:r>
              <a:rPr lang="en-US" altLang="zh-CN" sz="1800" dirty="0">
                <a:solidFill>
                  <a:schemeClr val="bg1"/>
                </a:solidFill>
                <a:effectLst/>
                <a:ea typeface="等线" panose="02010600030101010101" pitchFamily="2" charset="-122"/>
                <a:cs typeface="Times New Roman" panose="02020603050405020304" pitchFamily="18" charset="0"/>
              </a:rPr>
              <a:t>10</a:t>
            </a:r>
            <a:r>
              <a:rPr lang="zh-CN" altLang="zh-CN" sz="1800" dirty="0">
                <a:solidFill>
                  <a:schemeClr val="bg1"/>
                </a:solidFill>
                <a:effectLst/>
                <a:ea typeface="等线" panose="02010600030101010101" pitchFamily="2" charset="-122"/>
                <a:cs typeface="Times New Roman" panose="02020603050405020304" pitchFamily="18" charset="0"/>
              </a:rPr>
              <a:t>条</a:t>
            </a:r>
            <a:r>
              <a:rPr lang="zh-CN" altLang="en-US" sz="1800" dirty="0">
                <a:solidFill>
                  <a:schemeClr val="bg1"/>
                </a:solidFill>
                <a:effectLst/>
                <a:ea typeface="等线" panose="02010600030101010101" pitchFamily="2" charset="-122"/>
                <a:cs typeface="Times New Roman" panose="02020603050405020304" pitchFamily="18" charset="0"/>
              </a:rPr>
              <a:t>）</a:t>
            </a:r>
            <a:endParaRPr lang="en-US" altLang="zh-CN" sz="20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1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20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只有流水记录数据 （</a:t>
            </a: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训练：</a:t>
            </a:r>
            <a:r>
              <a:rPr lang="en-US"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910</a:t>
            </a: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条</a:t>
            </a:r>
            <a:r>
              <a:rPr lang="en-US"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测试：</a:t>
            </a:r>
            <a:r>
              <a:rPr lang="en-US"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400</a:t>
            </a: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条</a:t>
            </a:r>
            <a:r>
              <a:rPr lang="zh-CN" altLang="en-US"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20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1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20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历史还款数据和流水数据都没有</a:t>
            </a:r>
            <a:r>
              <a:rPr lang="en-US" altLang="zh-CN" sz="20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en-US" sz="20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训练：</a:t>
            </a:r>
            <a:r>
              <a:rPr lang="en-US"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93</a:t>
            </a: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条</a:t>
            </a:r>
            <a:r>
              <a:rPr lang="en-US"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测试：</a:t>
            </a:r>
            <a:r>
              <a:rPr lang="en-US"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40</a:t>
            </a: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条</a:t>
            </a:r>
            <a:r>
              <a:rPr lang="zh-CN" altLang="en-US"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marL="0" marR="0" algn="just">
              <a:spcBef>
                <a:spcPts val="0"/>
              </a:spcBef>
              <a:spcAft>
                <a:spcPts val="0"/>
              </a:spcAft>
            </a:pPr>
            <a:endParaRPr lang="zh-CN" altLang="zh-CN" sz="20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000" dirty="0">
              <a:solidFill>
                <a:schemeClr val="bg1"/>
              </a:solidFill>
            </a:endParaRPr>
          </a:p>
        </p:txBody>
      </p:sp>
      <p:pic>
        <p:nvPicPr>
          <p:cNvPr id="9" name="图片 8">
            <a:extLst>
              <a:ext uri="{FF2B5EF4-FFF2-40B4-BE49-F238E27FC236}">
                <a16:creationId xmlns:a16="http://schemas.microsoft.com/office/drawing/2014/main" id="{61DE8EB8-6F16-B0B1-CF03-62A86945FC60}"/>
              </a:ext>
            </a:extLst>
          </p:cNvPr>
          <p:cNvPicPr>
            <a:picLocks noChangeAspect="1"/>
          </p:cNvPicPr>
          <p:nvPr/>
        </p:nvPicPr>
        <p:blipFill rotWithShape="1">
          <a:blip r:embed="rId2"/>
          <a:srcRect l="1932" r="15933" b="4010"/>
          <a:stretch/>
        </p:blipFill>
        <p:spPr>
          <a:xfrm>
            <a:off x="6056160" y="1866029"/>
            <a:ext cx="5284909" cy="1927838"/>
          </a:xfrm>
          <a:prstGeom prst="rect">
            <a:avLst/>
          </a:prstGeom>
        </p:spPr>
      </p:pic>
      <p:pic>
        <p:nvPicPr>
          <p:cNvPr id="11" name="图片 10">
            <a:extLst>
              <a:ext uri="{FF2B5EF4-FFF2-40B4-BE49-F238E27FC236}">
                <a16:creationId xmlns:a16="http://schemas.microsoft.com/office/drawing/2014/main" id="{9FFE5ADF-F71C-ACA0-D0A2-282FB9CE413F}"/>
              </a:ext>
            </a:extLst>
          </p:cNvPr>
          <p:cNvPicPr>
            <a:picLocks noChangeAspect="1"/>
          </p:cNvPicPr>
          <p:nvPr/>
        </p:nvPicPr>
        <p:blipFill rotWithShape="1">
          <a:blip r:embed="rId3"/>
          <a:srcRect r="14233" b="4010"/>
          <a:stretch/>
        </p:blipFill>
        <p:spPr>
          <a:xfrm>
            <a:off x="649322" y="1866029"/>
            <a:ext cx="5406839" cy="1927838"/>
          </a:xfrm>
          <a:prstGeom prst="rect">
            <a:avLst/>
          </a:prstGeom>
        </p:spPr>
      </p:pic>
    </p:spTree>
    <p:extLst>
      <p:ext uri="{BB962C8B-B14F-4D97-AF65-F5344CB8AC3E}">
        <p14:creationId xmlns:p14="http://schemas.microsoft.com/office/powerpoint/2010/main" val="2647481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531877" y="662789"/>
            <a:ext cx="3160364" cy="1834786"/>
            <a:chOff x="367121" y="2749592"/>
            <a:chExt cx="2418764" cy="1404242"/>
          </a:xfrm>
        </p:grpSpPr>
        <p:sp>
          <p:nvSpPr>
            <p:cNvPr id="3" name="矩形 2"/>
            <p:cNvSpPr/>
            <p:nvPr/>
          </p:nvSpPr>
          <p:spPr>
            <a:xfrm>
              <a:off x="367121" y="2749592"/>
              <a:ext cx="174239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4735895" y="1563072"/>
            <a:ext cx="2743200" cy="1446550"/>
          </a:xfrm>
          <a:prstGeom prst="rect">
            <a:avLst/>
          </a:prstGeom>
          <a:noFill/>
        </p:spPr>
        <p:txBody>
          <a:bodyPr wrap="square" rtlCol="0">
            <a:spAutoFit/>
          </a:bodyPr>
          <a:lstStyle/>
          <a:p>
            <a:pPr algn="ctr"/>
            <a:r>
              <a:rPr lang="en-US" altLang="zh-CN"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03</a:t>
            </a:r>
            <a:endParaRPr lang="zh-CN" altLang="en-US"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3616035" y="3344878"/>
            <a:ext cx="4959929"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特征计算</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6C856257-2A6B-49A0-FDD4-3B0046E05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5623" y="3135528"/>
            <a:ext cx="1234329" cy="12343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03</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79" name="矩形 20"/>
          <p:cNvSpPr/>
          <p:nvPr/>
        </p:nvSpPr>
        <p:spPr>
          <a:xfrm>
            <a:off x="4072779" y="453753"/>
            <a:ext cx="3644475" cy="2035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连接符 33"/>
          <p:cNvCxnSpPr>
            <a:cxnSpLocks/>
          </p:cNvCxnSpPr>
          <p:nvPr/>
        </p:nvCxnSpPr>
        <p:spPr>
          <a:xfrm>
            <a:off x="4403779" y="993473"/>
            <a:ext cx="2870738" cy="0"/>
          </a:xfrm>
          <a:prstGeom prst="line">
            <a:avLst/>
          </a:prstGeom>
          <a:ln>
            <a:solidFill>
              <a:srgbClr val="243152"/>
            </a:solidFill>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4827778" y="516121"/>
            <a:ext cx="2022740" cy="441916"/>
          </a:xfrm>
          <a:prstGeom prst="rect">
            <a:avLst/>
          </a:prstGeom>
          <a:noFill/>
        </p:spPr>
        <p:txBody>
          <a:bodyPr wrap="square" rtlCol="0">
            <a:spAutoFit/>
          </a:bodyPr>
          <a:lstStyle/>
          <a:p>
            <a:pPr>
              <a:lnSpc>
                <a:spcPct val="125000"/>
              </a:lnSpc>
            </a:pPr>
            <a:r>
              <a:rPr lang="zh-CN" altLang="en-US" sz="2000" dirty="0">
                <a:solidFill>
                  <a:srgbClr val="243152"/>
                </a:solidFill>
                <a:latin typeface="微软雅黑" panose="020B0503020204020204" pitchFamily="34" charset="-122"/>
                <a:ea typeface="微软雅黑" panose="020B0503020204020204" pitchFamily="34" charset="-122"/>
              </a:rPr>
              <a:t>本来就有的特征</a:t>
            </a:r>
          </a:p>
        </p:txBody>
      </p:sp>
      <p:sp>
        <p:nvSpPr>
          <p:cNvPr id="52" name="文本框 51"/>
          <p:cNvSpPr txBox="1"/>
          <p:nvPr/>
        </p:nvSpPr>
        <p:spPr>
          <a:xfrm>
            <a:off x="2082006" y="641493"/>
            <a:ext cx="4959929"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特征计算</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6660CEE9-894D-FF47-6B61-87A272B37450}"/>
              </a:ext>
            </a:extLst>
          </p:cNvPr>
          <p:cNvSpPr txBox="1"/>
          <p:nvPr/>
        </p:nvSpPr>
        <p:spPr>
          <a:xfrm>
            <a:off x="4220399" y="1011164"/>
            <a:ext cx="3756212" cy="1600438"/>
          </a:xfrm>
          <a:prstGeom prst="rect">
            <a:avLst/>
          </a:prstGeom>
          <a:noFill/>
        </p:spPr>
        <p:txBody>
          <a:bodyPr wrap="square" rtlCol="0">
            <a:spAutoFit/>
          </a:bodyPr>
          <a:lstStyle/>
          <a:p>
            <a:r>
              <a:rPr lang="en-US" altLang="zh-CN" sz="20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apply_id</a:t>
            </a:r>
            <a:r>
              <a:rPr lang="en-US" altLang="zh-CN" sz="20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20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申请</a:t>
            </a:r>
            <a:r>
              <a:rPr lang="en-US" altLang="zh-CN" sz="20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id</a:t>
            </a:r>
            <a:endParaRPr lang="en-US" altLang="zh-CN" sz="2000" kern="100" dirty="0">
              <a:solidFill>
                <a:srgbClr val="243152"/>
              </a:solidFill>
              <a:latin typeface="等线" panose="02010600030101010101" pitchFamily="2" charset="-122"/>
              <a:ea typeface="等线" panose="02010600030101010101" pitchFamily="2" charset="-122"/>
              <a:cs typeface="Times New Roman" panose="02020603050405020304" pitchFamily="18" charset="0"/>
            </a:endParaRPr>
          </a:p>
          <a:p>
            <a:r>
              <a:rPr lang="en-US" altLang="zh-CN" sz="20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merchant_id </a:t>
            </a:r>
            <a:r>
              <a:rPr lang="zh-CN" altLang="zh-CN" sz="20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商户</a:t>
            </a:r>
            <a:r>
              <a:rPr lang="en-US" altLang="zh-CN" sz="20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id</a:t>
            </a:r>
            <a:endParaRPr lang="en-US" altLang="zh-CN" sz="2000" kern="100" dirty="0">
              <a:solidFill>
                <a:srgbClr val="243152"/>
              </a:solidFill>
              <a:latin typeface="等线" panose="02010600030101010101" pitchFamily="2" charset="-122"/>
              <a:ea typeface="等线" panose="02010600030101010101" pitchFamily="2" charset="-122"/>
              <a:cs typeface="Times New Roman" panose="02020603050405020304" pitchFamily="18" charset="0"/>
            </a:endParaRPr>
          </a:p>
          <a:p>
            <a:r>
              <a:rPr lang="en-US" altLang="zh-CN" sz="20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lend_amount</a:t>
            </a:r>
            <a:r>
              <a:rPr lang="en-US" altLang="zh-CN" sz="20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20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申请了多少贷款</a:t>
            </a:r>
            <a:r>
              <a:rPr lang="en-US" altLang="zh-CN" sz="20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20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lend_period</a:t>
            </a:r>
            <a:r>
              <a:rPr lang="en-US" altLang="zh-CN" sz="20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20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申请几期</a:t>
            </a:r>
            <a:r>
              <a:rPr lang="en-US" altLang="zh-CN" sz="20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0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矩形 20">
            <a:extLst>
              <a:ext uri="{FF2B5EF4-FFF2-40B4-BE49-F238E27FC236}">
                <a16:creationId xmlns:a16="http://schemas.microsoft.com/office/drawing/2014/main" id="{B06F6399-E2F0-CF6C-144A-C1B70B942442}"/>
              </a:ext>
            </a:extLst>
          </p:cNvPr>
          <p:cNvSpPr/>
          <p:nvPr/>
        </p:nvSpPr>
        <p:spPr>
          <a:xfrm>
            <a:off x="8132358" y="453753"/>
            <a:ext cx="3263771" cy="1739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33">
            <a:extLst>
              <a:ext uri="{FF2B5EF4-FFF2-40B4-BE49-F238E27FC236}">
                <a16:creationId xmlns:a16="http://schemas.microsoft.com/office/drawing/2014/main" id="{DF76BE63-2A7A-423A-3D0B-1665ACE9335D}"/>
              </a:ext>
            </a:extLst>
          </p:cNvPr>
          <p:cNvCxnSpPr>
            <a:cxnSpLocks/>
          </p:cNvCxnSpPr>
          <p:nvPr/>
        </p:nvCxnSpPr>
        <p:spPr>
          <a:xfrm>
            <a:off x="8297894" y="1010741"/>
            <a:ext cx="2870738" cy="0"/>
          </a:xfrm>
          <a:prstGeom prst="line">
            <a:avLst/>
          </a:prstGeom>
          <a:ln>
            <a:solidFill>
              <a:srgbClr val="243152"/>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8D81F875-3F0E-AA22-F33B-2D0C55EDBB75}"/>
              </a:ext>
            </a:extLst>
          </p:cNvPr>
          <p:cNvSpPr txBox="1"/>
          <p:nvPr/>
        </p:nvSpPr>
        <p:spPr>
          <a:xfrm>
            <a:off x="8753789" y="509673"/>
            <a:ext cx="2642340" cy="441916"/>
          </a:xfrm>
          <a:prstGeom prst="rect">
            <a:avLst/>
          </a:prstGeom>
          <a:noFill/>
        </p:spPr>
        <p:txBody>
          <a:bodyPr wrap="square" rtlCol="0">
            <a:spAutoFit/>
          </a:bodyPr>
          <a:lstStyle/>
          <a:p>
            <a:pPr>
              <a:lnSpc>
                <a:spcPct val="125000"/>
              </a:lnSpc>
            </a:pPr>
            <a:r>
              <a:rPr lang="en-US" altLang="zh-CN" sz="2000" dirty="0">
                <a:solidFill>
                  <a:srgbClr val="243152"/>
                </a:solidFill>
                <a:latin typeface="微软雅黑" panose="020B0503020204020204" pitchFamily="34" charset="-122"/>
                <a:ea typeface="微软雅黑" panose="020B0503020204020204" pitchFamily="34" charset="-122"/>
              </a:rPr>
              <a:t>From</a:t>
            </a:r>
            <a:r>
              <a:rPr lang="zh-CN" altLang="en-US" sz="2000" dirty="0">
                <a:solidFill>
                  <a:srgbClr val="243152"/>
                </a:solidFill>
                <a:latin typeface="微软雅黑" panose="020B0503020204020204" pitchFamily="34" charset="-122"/>
                <a:ea typeface="微软雅黑" panose="020B0503020204020204" pitchFamily="34" charset="-122"/>
              </a:rPr>
              <a:t>商户数据</a:t>
            </a:r>
          </a:p>
        </p:txBody>
      </p:sp>
      <p:sp>
        <p:nvSpPr>
          <p:cNvPr id="7" name="文本框 6">
            <a:extLst>
              <a:ext uri="{FF2B5EF4-FFF2-40B4-BE49-F238E27FC236}">
                <a16:creationId xmlns:a16="http://schemas.microsoft.com/office/drawing/2014/main" id="{072074F9-3E80-CAEE-5550-40CAB906F263}"/>
              </a:ext>
            </a:extLst>
          </p:cNvPr>
          <p:cNvSpPr txBox="1"/>
          <p:nvPr/>
        </p:nvSpPr>
        <p:spPr>
          <a:xfrm>
            <a:off x="8444692" y="1077767"/>
            <a:ext cx="2460051" cy="1292662"/>
          </a:xfrm>
          <a:prstGeom prst="rect">
            <a:avLst/>
          </a:prstGeom>
          <a:noFill/>
        </p:spPr>
        <p:txBody>
          <a:bodyPr wrap="square" rtlCol="0">
            <a:spAutoFit/>
          </a:bodyPr>
          <a:lstStyle/>
          <a:p>
            <a:r>
              <a:rPr lang="en-US" altLang="zh-CN" sz="2000" dirty="0">
                <a:solidFill>
                  <a:srgbClr val="243152"/>
                </a:solidFill>
                <a:effectLst/>
                <a:latin typeface="等线" panose="02010600030101010101" pitchFamily="2" charset="-122"/>
                <a:cs typeface="Times New Roman" panose="02020603050405020304" pitchFamily="18" charset="0"/>
              </a:rPr>
              <a:t>industry_level1</a:t>
            </a:r>
            <a:r>
              <a:rPr lang="zh-CN" altLang="zh-CN" sz="2000" dirty="0">
                <a:solidFill>
                  <a:srgbClr val="243152"/>
                </a:solidFill>
                <a:effectLst/>
                <a:ea typeface="等线" panose="02010600030101010101" pitchFamily="2" charset="-122"/>
                <a:cs typeface="Times New Roman" panose="02020603050405020304" pitchFamily="18" charset="0"/>
              </a:rPr>
              <a:t>行业</a:t>
            </a:r>
            <a:r>
              <a:rPr lang="en-US" altLang="zh-CN" sz="2000" dirty="0">
                <a:solidFill>
                  <a:srgbClr val="243152"/>
                </a:solidFill>
                <a:effectLst/>
                <a:ea typeface="等线" panose="02010600030101010101" pitchFamily="2" charset="-122"/>
                <a:cs typeface="Times New Roman" panose="02020603050405020304" pitchFamily="18" charset="0"/>
              </a:rPr>
              <a:t>  </a:t>
            </a:r>
          </a:p>
          <a:p>
            <a:r>
              <a:rPr lang="en-US" altLang="zh-CN" sz="2000" dirty="0">
                <a:solidFill>
                  <a:srgbClr val="243152"/>
                </a:solidFill>
                <a:effectLst/>
                <a:ea typeface="等线" panose="02010600030101010101" pitchFamily="2" charset="-122"/>
                <a:cs typeface="Times New Roman" panose="02020603050405020304" pitchFamily="18" charset="0"/>
              </a:rPr>
              <a:t>province  </a:t>
            </a:r>
            <a:r>
              <a:rPr lang="zh-CN" altLang="zh-CN" sz="2000" dirty="0">
                <a:solidFill>
                  <a:srgbClr val="243152"/>
                </a:solidFill>
                <a:effectLst/>
                <a:ea typeface="等线" panose="02010600030101010101" pitchFamily="2" charset="-122"/>
                <a:cs typeface="Times New Roman" panose="02020603050405020304" pitchFamily="18" charset="0"/>
              </a:rPr>
              <a:t>省份</a:t>
            </a:r>
            <a:r>
              <a:rPr lang="en-US" altLang="zh-CN" sz="2000" dirty="0">
                <a:solidFill>
                  <a:srgbClr val="243152"/>
                </a:solidFill>
                <a:effectLst/>
                <a:ea typeface="等线" panose="02010600030101010101" pitchFamily="2" charset="-122"/>
                <a:cs typeface="Times New Roman" panose="02020603050405020304" pitchFamily="18" charset="0"/>
              </a:rPr>
              <a:t>   </a:t>
            </a:r>
          </a:p>
          <a:p>
            <a:r>
              <a:rPr lang="zh-CN" altLang="zh-CN" sz="2000" dirty="0">
                <a:solidFill>
                  <a:srgbClr val="243152"/>
                </a:solidFill>
                <a:effectLst/>
                <a:ea typeface="等线" panose="02010600030101010101" pitchFamily="2" charset="-122"/>
                <a:cs typeface="Times New Roman" panose="02020603050405020304" pitchFamily="18" charset="0"/>
              </a:rPr>
              <a:t>都是分类特征</a:t>
            </a:r>
            <a:endParaRPr lang="zh-CN" altLang="zh-CN" sz="20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9" name="矩形 20">
            <a:extLst>
              <a:ext uri="{FF2B5EF4-FFF2-40B4-BE49-F238E27FC236}">
                <a16:creationId xmlns:a16="http://schemas.microsoft.com/office/drawing/2014/main" id="{F5CC4AF9-C0FB-A23C-6DDA-04A16890849D}"/>
              </a:ext>
            </a:extLst>
          </p:cNvPr>
          <p:cNvSpPr/>
          <p:nvPr/>
        </p:nvSpPr>
        <p:spPr>
          <a:xfrm>
            <a:off x="205588" y="2895148"/>
            <a:ext cx="5610722" cy="2958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33">
            <a:extLst>
              <a:ext uri="{FF2B5EF4-FFF2-40B4-BE49-F238E27FC236}">
                <a16:creationId xmlns:a16="http://schemas.microsoft.com/office/drawing/2014/main" id="{9A72E2F4-8A68-058D-48B1-BB85BFF185DF}"/>
              </a:ext>
            </a:extLst>
          </p:cNvPr>
          <p:cNvCxnSpPr>
            <a:cxnSpLocks/>
          </p:cNvCxnSpPr>
          <p:nvPr/>
        </p:nvCxnSpPr>
        <p:spPr>
          <a:xfrm>
            <a:off x="374751" y="3434868"/>
            <a:ext cx="5405228" cy="0"/>
          </a:xfrm>
          <a:prstGeom prst="line">
            <a:avLst/>
          </a:prstGeom>
          <a:ln>
            <a:solidFill>
              <a:srgbClr val="243152"/>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EE09D9C7-3724-E499-4D34-E64A8F82677B}"/>
              </a:ext>
            </a:extLst>
          </p:cNvPr>
          <p:cNvSpPr txBox="1"/>
          <p:nvPr/>
        </p:nvSpPr>
        <p:spPr>
          <a:xfrm>
            <a:off x="1732206" y="2941116"/>
            <a:ext cx="3721284" cy="441916"/>
          </a:xfrm>
          <a:prstGeom prst="rect">
            <a:avLst/>
          </a:prstGeom>
          <a:noFill/>
        </p:spPr>
        <p:txBody>
          <a:bodyPr wrap="square" rtlCol="0">
            <a:spAutoFit/>
          </a:bodyPr>
          <a:lstStyle/>
          <a:p>
            <a:pPr>
              <a:lnSpc>
                <a:spcPct val="125000"/>
              </a:lnSpc>
            </a:pPr>
            <a:r>
              <a:rPr lang="en-US" altLang="zh-CN" sz="2000" dirty="0">
                <a:solidFill>
                  <a:srgbClr val="243152"/>
                </a:solidFill>
                <a:latin typeface="微软雅黑" panose="020B0503020204020204" pitchFamily="34" charset="-122"/>
                <a:ea typeface="微软雅黑" panose="020B0503020204020204" pitchFamily="34" charset="-122"/>
              </a:rPr>
              <a:t>From</a:t>
            </a:r>
            <a:r>
              <a:rPr lang="zh-CN" altLang="en-US" sz="2000" dirty="0">
                <a:solidFill>
                  <a:srgbClr val="243152"/>
                </a:solidFill>
                <a:latin typeface="微软雅黑" panose="020B0503020204020204" pitchFamily="34" charset="-122"/>
                <a:ea typeface="微软雅黑" panose="020B0503020204020204" pitchFamily="34" charset="-122"/>
              </a:rPr>
              <a:t>历史还款数据</a:t>
            </a:r>
          </a:p>
        </p:txBody>
      </p:sp>
      <p:sp>
        <p:nvSpPr>
          <p:cNvPr id="14" name="文本框 13">
            <a:extLst>
              <a:ext uri="{FF2B5EF4-FFF2-40B4-BE49-F238E27FC236}">
                <a16:creationId xmlns:a16="http://schemas.microsoft.com/office/drawing/2014/main" id="{3F3E48CC-50CD-E307-F390-D8499AE6F919}"/>
              </a:ext>
            </a:extLst>
          </p:cNvPr>
          <p:cNvSpPr txBox="1"/>
          <p:nvPr/>
        </p:nvSpPr>
        <p:spPr>
          <a:xfrm>
            <a:off x="272004" y="3608048"/>
            <a:ext cx="5610722" cy="2031325"/>
          </a:xfrm>
          <a:prstGeom prst="rect">
            <a:avLst/>
          </a:prstGeom>
          <a:noFill/>
        </p:spPr>
        <p:txBody>
          <a:bodyPr wrap="square" rtlCol="0">
            <a:spAutoFit/>
          </a:bodyPr>
          <a:lstStyle/>
          <a:p>
            <a:r>
              <a:rPr lang="en-US" altLang="zh-CN"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his_loan_amount_all </a:t>
            </a:r>
            <a:r>
              <a:rPr lang="zh-CN" altLang="zh-CN"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商户历史贷款总金额</a:t>
            </a:r>
            <a:endParaRPr lang="en-US" altLang="zh-CN"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avg_period</a:t>
            </a:r>
            <a:r>
              <a:rPr lang="en-US" altLang="zh-CN"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历史平均贷款期数</a:t>
            </a:r>
            <a:endParaRPr lang="en-US" altLang="zh-CN"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overdue_count</a:t>
            </a:r>
            <a:r>
              <a:rPr lang="en-US" altLang="zh-CN"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逾期</a:t>
            </a:r>
            <a:r>
              <a:rPr lang="en-US" altLang="zh-CN"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30 </a:t>
            </a:r>
            <a:r>
              <a:rPr lang="zh-CN" altLang="zh-CN"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天还款现象的贷款交易数</a:t>
            </a:r>
            <a:endParaRPr lang="en-US" altLang="zh-CN"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loan_count</a:t>
            </a:r>
            <a:r>
              <a:rPr lang="en-US" altLang="zh-CN"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贷款次数</a:t>
            </a:r>
            <a:endParaRPr lang="en-US" altLang="zh-CN"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overdue_rate</a:t>
            </a:r>
            <a:r>
              <a:rPr lang="en-US" altLang="zh-CN"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逾期率</a:t>
            </a:r>
            <a:endParaRPr lang="en-US" altLang="zh-CN"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overdue_days_all</a:t>
            </a:r>
            <a:r>
              <a:rPr lang="en-US" altLang="zh-CN"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实际还款和理论还款的天数差异总和</a:t>
            </a:r>
            <a:endParaRPr lang="en-US" altLang="zh-CN"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overdue_sum</a:t>
            </a:r>
            <a:r>
              <a:rPr lang="en-US" altLang="zh-CN"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最后还款期限内未还完的总次数。</a:t>
            </a:r>
            <a:endParaRPr lang="zh-CN" altLang="en-US"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3" name="矩形 20">
            <a:extLst>
              <a:ext uri="{FF2B5EF4-FFF2-40B4-BE49-F238E27FC236}">
                <a16:creationId xmlns:a16="http://schemas.microsoft.com/office/drawing/2014/main" id="{9A0C16DE-925C-5AEE-9A69-9CBC001F82EF}"/>
              </a:ext>
            </a:extLst>
          </p:cNvPr>
          <p:cNvSpPr/>
          <p:nvPr/>
        </p:nvSpPr>
        <p:spPr>
          <a:xfrm>
            <a:off x="6095999" y="2918548"/>
            <a:ext cx="5992201" cy="26126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33">
            <a:extLst>
              <a:ext uri="{FF2B5EF4-FFF2-40B4-BE49-F238E27FC236}">
                <a16:creationId xmlns:a16="http://schemas.microsoft.com/office/drawing/2014/main" id="{A5FD97D3-DDE5-8CBC-FA6E-0129B4A7B86B}"/>
              </a:ext>
            </a:extLst>
          </p:cNvPr>
          <p:cNvCxnSpPr>
            <a:cxnSpLocks/>
          </p:cNvCxnSpPr>
          <p:nvPr/>
        </p:nvCxnSpPr>
        <p:spPr>
          <a:xfrm>
            <a:off x="6426999" y="3458268"/>
            <a:ext cx="5405228" cy="0"/>
          </a:xfrm>
          <a:prstGeom prst="line">
            <a:avLst/>
          </a:prstGeom>
          <a:ln>
            <a:solidFill>
              <a:srgbClr val="243152"/>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02B5A909-FDB6-CBDC-20FD-EA068CB07F0C}"/>
              </a:ext>
            </a:extLst>
          </p:cNvPr>
          <p:cNvSpPr txBox="1"/>
          <p:nvPr/>
        </p:nvSpPr>
        <p:spPr>
          <a:xfrm>
            <a:off x="7976611" y="2979538"/>
            <a:ext cx="3721284" cy="441916"/>
          </a:xfrm>
          <a:prstGeom prst="rect">
            <a:avLst/>
          </a:prstGeom>
          <a:noFill/>
        </p:spPr>
        <p:txBody>
          <a:bodyPr wrap="square" rtlCol="0">
            <a:spAutoFit/>
          </a:bodyPr>
          <a:lstStyle/>
          <a:p>
            <a:pPr>
              <a:lnSpc>
                <a:spcPct val="125000"/>
              </a:lnSpc>
            </a:pPr>
            <a:r>
              <a:rPr lang="en-US" altLang="zh-CN" sz="2000" dirty="0">
                <a:solidFill>
                  <a:srgbClr val="243152"/>
                </a:solidFill>
                <a:latin typeface="微软雅黑" panose="020B0503020204020204" pitchFamily="34" charset="-122"/>
                <a:ea typeface="微软雅黑" panose="020B0503020204020204" pitchFamily="34" charset="-122"/>
              </a:rPr>
              <a:t>From</a:t>
            </a:r>
            <a:r>
              <a:rPr lang="zh-CN" altLang="en-US" sz="2000" dirty="0">
                <a:solidFill>
                  <a:srgbClr val="243152"/>
                </a:solidFill>
                <a:latin typeface="微软雅黑" panose="020B0503020204020204" pitchFamily="34" charset="-122"/>
                <a:ea typeface="微软雅黑" panose="020B0503020204020204" pitchFamily="34" charset="-122"/>
              </a:rPr>
              <a:t>流水数据</a:t>
            </a:r>
          </a:p>
        </p:txBody>
      </p:sp>
      <p:sp>
        <p:nvSpPr>
          <p:cNvPr id="26" name="文本框 25">
            <a:extLst>
              <a:ext uri="{FF2B5EF4-FFF2-40B4-BE49-F238E27FC236}">
                <a16:creationId xmlns:a16="http://schemas.microsoft.com/office/drawing/2014/main" id="{72307F2C-433F-64EC-9478-1A659EE2533B}"/>
              </a:ext>
            </a:extLst>
          </p:cNvPr>
          <p:cNvSpPr txBox="1"/>
          <p:nvPr/>
        </p:nvSpPr>
        <p:spPr>
          <a:xfrm>
            <a:off x="6171024" y="3595659"/>
            <a:ext cx="5917177" cy="2031325"/>
          </a:xfrm>
          <a:prstGeom prst="rect">
            <a:avLst/>
          </a:prstGeom>
          <a:noFill/>
        </p:spPr>
        <p:txBody>
          <a:bodyPr wrap="square" rtlCol="0">
            <a:spAutoFit/>
          </a:bodyPr>
          <a:lstStyle/>
          <a:p>
            <a:r>
              <a:rPr lang="en-US" altLang="zh-CN" sz="18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avg_discount</a:t>
            </a:r>
            <a:r>
              <a:rPr lang="en-US" altLang="zh-CN" kern="100" dirty="0">
                <a:solidFill>
                  <a:srgbClr val="243152"/>
                </a:solidFill>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平均每日红包金额 </a:t>
            </a:r>
            <a:endParaRPr lang="en-US" altLang="zh-CN" kern="100" dirty="0">
              <a:solidFill>
                <a:srgbClr val="243152"/>
              </a:solidFill>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avg_paid</a:t>
            </a:r>
            <a:r>
              <a:rPr lang="en-US" altLang="zh-CN" kern="100" dirty="0">
                <a:solidFill>
                  <a:srgbClr val="243152"/>
                </a:solidFill>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平均每日消费者支付金额 </a:t>
            </a:r>
            <a:endParaRPr lang="en-US" altLang="zh-CN" kern="100" dirty="0">
              <a:solidFill>
                <a:srgbClr val="243152"/>
              </a:solidFill>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avg_order</a:t>
            </a:r>
            <a:r>
              <a:rPr lang="en-US" altLang="zh-CN" kern="100" dirty="0">
                <a:solidFill>
                  <a:srgbClr val="243152"/>
                </a:solidFill>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平均每日订单数量 </a:t>
            </a:r>
            <a:endParaRPr lang="en-US" altLang="zh-CN" kern="100" dirty="0">
              <a:solidFill>
                <a:srgbClr val="243152"/>
              </a:solidFill>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avg_balance</a:t>
            </a:r>
            <a:r>
              <a:rPr lang="en-US" altLang="zh-CN" kern="100" dirty="0">
                <a:solidFill>
                  <a:srgbClr val="243152"/>
                </a:solidFill>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使用余额形式支付占总支付金额的占比</a:t>
            </a:r>
            <a:endParaRPr lang="en-US" altLang="zh-CN" kern="100" dirty="0">
              <a:solidFill>
                <a:srgbClr val="243152"/>
              </a:solidFill>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avg_advance</a:t>
            </a:r>
            <a:r>
              <a:rPr lang="en-US" altLang="zh-CN" kern="100" dirty="0">
                <a:solidFill>
                  <a:srgbClr val="243152"/>
                </a:solidFill>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使用信用卡等预支形式支付占总金额的占比</a:t>
            </a:r>
            <a:endParaRPr lang="en-US" altLang="zh-CN"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store_count  </a:t>
            </a:r>
            <a:r>
              <a:rPr lang="zh-CN" altLang="zh-CN"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每家商户拥有的店铺数量</a:t>
            </a:r>
          </a:p>
          <a:p>
            <a:endParaRPr lang="zh-CN" altLang="en-US" sz="18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28" name="图片 27">
            <a:extLst>
              <a:ext uri="{FF2B5EF4-FFF2-40B4-BE49-F238E27FC236}">
                <a16:creationId xmlns:a16="http://schemas.microsoft.com/office/drawing/2014/main" id="{0500B21E-FAB4-4E84-B1A7-CFE206540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4658" y="1170826"/>
            <a:ext cx="1178141" cy="1178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left)">
                                      <p:cBhvr>
                                        <p:cTn id="7" dur="500"/>
                                        <p:tgtEl>
                                          <p:spTgt spid="83"/>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03</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cxnSp>
        <p:nvCxnSpPr>
          <p:cNvPr id="83" name="直接连接符 33"/>
          <p:cNvCxnSpPr>
            <a:cxnSpLocks/>
          </p:cNvCxnSpPr>
          <p:nvPr/>
        </p:nvCxnSpPr>
        <p:spPr>
          <a:xfrm>
            <a:off x="4403779" y="993473"/>
            <a:ext cx="2870738" cy="0"/>
          </a:xfrm>
          <a:prstGeom prst="line">
            <a:avLst/>
          </a:prstGeom>
          <a:ln>
            <a:solidFill>
              <a:srgbClr val="243152"/>
            </a:solidFill>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4827778" y="516121"/>
            <a:ext cx="2022740" cy="441916"/>
          </a:xfrm>
          <a:prstGeom prst="rect">
            <a:avLst/>
          </a:prstGeom>
          <a:noFill/>
        </p:spPr>
        <p:txBody>
          <a:bodyPr wrap="square" rtlCol="0">
            <a:spAutoFit/>
          </a:bodyPr>
          <a:lstStyle/>
          <a:p>
            <a:pPr>
              <a:lnSpc>
                <a:spcPct val="125000"/>
              </a:lnSpc>
            </a:pPr>
            <a:r>
              <a:rPr lang="zh-CN" altLang="en-US" sz="2000" dirty="0">
                <a:solidFill>
                  <a:srgbClr val="243152"/>
                </a:solidFill>
                <a:latin typeface="微软雅黑" panose="020B0503020204020204" pitchFamily="34" charset="-122"/>
                <a:ea typeface="微软雅黑" panose="020B0503020204020204" pitchFamily="34" charset="-122"/>
              </a:rPr>
              <a:t>本来就有的特征</a:t>
            </a:r>
          </a:p>
        </p:txBody>
      </p:sp>
      <p:sp>
        <p:nvSpPr>
          <p:cNvPr id="52" name="文本框 51"/>
          <p:cNvSpPr txBox="1"/>
          <p:nvPr/>
        </p:nvSpPr>
        <p:spPr>
          <a:xfrm>
            <a:off x="2082006" y="641493"/>
            <a:ext cx="4959929"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特征计算规则</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9" name="矩形 20">
            <a:extLst>
              <a:ext uri="{FF2B5EF4-FFF2-40B4-BE49-F238E27FC236}">
                <a16:creationId xmlns:a16="http://schemas.microsoft.com/office/drawing/2014/main" id="{F5CC4AF9-C0FB-A23C-6DDA-04A16890849D}"/>
              </a:ext>
            </a:extLst>
          </p:cNvPr>
          <p:cNvSpPr/>
          <p:nvPr/>
        </p:nvSpPr>
        <p:spPr>
          <a:xfrm>
            <a:off x="4772747" y="656012"/>
            <a:ext cx="6769931" cy="5344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33">
            <a:extLst>
              <a:ext uri="{FF2B5EF4-FFF2-40B4-BE49-F238E27FC236}">
                <a16:creationId xmlns:a16="http://schemas.microsoft.com/office/drawing/2014/main" id="{9A72E2F4-8A68-058D-48B1-BB85BFF185DF}"/>
              </a:ext>
            </a:extLst>
          </p:cNvPr>
          <p:cNvCxnSpPr>
            <a:cxnSpLocks/>
          </p:cNvCxnSpPr>
          <p:nvPr/>
        </p:nvCxnSpPr>
        <p:spPr>
          <a:xfrm>
            <a:off x="4941911" y="1195732"/>
            <a:ext cx="5405228" cy="0"/>
          </a:xfrm>
          <a:prstGeom prst="line">
            <a:avLst/>
          </a:prstGeom>
          <a:ln>
            <a:solidFill>
              <a:srgbClr val="243152"/>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EE09D9C7-3724-E499-4D34-E64A8F82677B}"/>
              </a:ext>
            </a:extLst>
          </p:cNvPr>
          <p:cNvSpPr txBox="1"/>
          <p:nvPr/>
        </p:nvSpPr>
        <p:spPr>
          <a:xfrm>
            <a:off x="6045327" y="701980"/>
            <a:ext cx="3721284" cy="441916"/>
          </a:xfrm>
          <a:prstGeom prst="rect">
            <a:avLst/>
          </a:prstGeom>
          <a:noFill/>
        </p:spPr>
        <p:txBody>
          <a:bodyPr wrap="square" rtlCol="0">
            <a:spAutoFit/>
          </a:bodyPr>
          <a:lstStyle/>
          <a:p>
            <a:pPr>
              <a:lnSpc>
                <a:spcPct val="125000"/>
              </a:lnSpc>
            </a:pPr>
            <a:r>
              <a:rPr lang="zh-CN" altLang="en-US" sz="2000" dirty="0">
                <a:solidFill>
                  <a:srgbClr val="243152"/>
                </a:solidFill>
                <a:latin typeface="微软雅黑" panose="020B0503020204020204" pitchFamily="34" charset="-122"/>
                <a:ea typeface="微软雅黑" panose="020B0503020204020204" pitchFamily="34" charset="-122"/>
              </a:rPr>
              <a:t>历史还款数据特征计算规则</a:t>
            </a:r>
          </a:p>
        </p:txBody>
      </p:sp>
      <p:sp>
        <p:nvSpPr>
          <p:cNvPr id="14" name="文本框 13">
            <a:extLst>
              <a:ext uri="{FF2B5EF4-FFF2-40B4-BE49-F238E27FC236}">
                <a16:creationId xmlns:a16="http://schemas.microsoft.com/office/drawing/2014/main" id="{3F3E48CC-50CD-E307-F390-D8499AE6F919}"/>
              </a:ext>
            </a:extLst>
          </p:cNvPr>
          <p:cNvSpPr txBox="1"/>
          <p:nvPr/>
        </p:nvSpPr>
        <p:spPr>
          <a:xfrm>
            <a:off x="4770915" y="1275685"/>
            <a:ext cx="6614845" cy="4770537"/>
          </a:xfrm>
          <a:prstGeom prst="rect">
            <a:avLst/>
          </a:prstGeom>
          <a:noFill/>
        </p:spPr>
        <p:txBody>
          <a:bodyPr wrap="square" rtlCol="0">
            <a:spAutoFit/>
          </a:bodyPr>
          <a:lstStyle/>
          <a:p>
            <a:pPr marL="266700" marR="0" algn="just">
              <a:spcBef>
                <a:spcPts val="0"/>
              </a:spcBef>
              <a:spcAft>
                <a:spcPts val="0"/>
              </a:spcAft>
            </a:pP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his_loan_amount_all</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：该</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merchant_id</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在历史还款数据中申请过的贷款总金额，</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lend_amount</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求和。</a:t>
            </a:r>
            <a:endPar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a:p>
            <a:pPr marL="266700" marR="0" algn="just">
              <a:spcBef>
                <a:spcPts val="0"/>
              </a:spcBef>
              <a:spcAft>
                <a:spcPts val="0"/>
              </a:spcAft>
            </a:pPr>
            <a:endPar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a:p>
            <a:pPr marL="0" marR="0" indent="266700" algn="just">
              <a:spcBef>
                <a:spcPts val="0"/>
              </a:spcBef>
              <a:spcAft>
                <a:spcPts val="0"/>
              </a:spcAft>
            </a:pPr>
            <a:r>
              <a:rPr lang="en-US" altLang="zh-CN" sz="16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avg_period</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：该</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merchant_id</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在历史还款数据中的</a:t>
            </a:r>
            <a:r>
              <a:rPr lang="en-US" altLang="zh-CN" sz="16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lend_period</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平均值。</a:t>
            </a:r>
            <a:endPar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a:p>
            <a:pPr marL="0" marR="0" indent="266700" algn="just">
              <a:spcBef>
                <a:spcPts val="0"/>
              </a:spcBef>
              <a:spcAft>
                <a:spcPts val="0"/>
              </a:spcAft>
            </a:pPr>
            <a:endPar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a:p>
            <a:pPr marL="266700" marR="0" algn="just">
              <a:spcBef>
                <a:spcPts val="0"/>
              </a:spcBef>
              <a:spcAft>
                <a:spcPts val="0"/>
              </a:spcAft>
            </a:pPr>
            <a:r>
              <a:rPr lang="en-US" altLang="zh-CN" sz="16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overdue_count</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：该</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merchant_id</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在历史还款数据中</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is_30days_overdue</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标签为</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的次数。</a:t>
            </a:r>
            <a:endPar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a:p>
            <a:pPr marL="266700" marR="0" algn="just">
              <a:spcBef>
                <a:spcPts val="0"/>
              </a:spcBef>
              <a:spcAft>
                <a:spcPts val="0"/>
              </a:spcAft>
            </a:pPr>
            <a:endPar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a:p>
            <a:pPr marL="0" marR="0" indent="266700" algn="just">
              <a:spcBef>
                <a:spcPts val="0"/>
              </a:spcBef>
              <a:spcAft>
                <a:spcPts val="0"/>
              </a:spcAft>
            </a:pPr>
            <a:r>
              <a:rPr lang="en-US" altLang="zh-CN" sz="16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loan_count</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：该</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merchant_id</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在历史还款数据中贷款的次数</a:t>
            </a:r>
            <a:endPar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a:p>
            <a:pPr marL="0" marR="0" indent="266700" algn="just">
              <a:spcBef>
                <a:spcPts val="0"/>
              </a:spcBef>
              <a:spcAft>
                <a:spcPts val="0"/>
              </a:spcAft>
            </a:pPr>
            <a:endPar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a:p>
            <a:pPr marL="266700" marR="0" algn="just">
              <a:spcBef>
                <a:spcPts val="0"/>
              </a:spcBef>
              <a:spcAft>
                <a:spcPts val="0"/>
              </a:spcAft>
            </a:pPr>
            <a:r>
              <a:rPr lang="en-US" altLang="zh-CN" sz="16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overdue_rate</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：该</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merchant_id</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在历史还款数据中贷款逾期的比例，是由</a:t>
            </a:r>
            <a:r>
              <a:rPr lang="en-US" altLang="zh-CN" sz="16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overdue_count</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6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loan_count</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得出的。</a:t>
            </a:r>
            <a:endPar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a:p>
            <a:pPr marL="266700" marR="0" algn="just">
              <a:spcBef>
                <a:spcPts val="0"/>
              </a:spcBef>
              <a:spcAft>
                <a:spcPts val="0"/>
              </a:spcAft>
            </a:pPr>
            <a:endPar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a:p>
            <a:pPr marL="266700" marR="0" algn="just">
              <a:spcBef>
                <a:spcPts val="0"/>
              </a:spcBef>
              <a:spcAft>
                <a:spcPts val="0"/>
              </a:spcAft>
            </a:pPr>
            <a:r>
              <a:rPr lang="en-US" altLang="zh-CN" sz="16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overdue_days_all</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：该</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merchant_id</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在历史还款数据中，</a:t>
            </a:r>
            <a:r>
              <a:rPr lang="en-US" altLang="zh-CN" sz="16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real_settle_date</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比</a:t>
            </a:r>
            <a:r>
              <a:rPr lang="en-US" altLang="zh-CN" sz="16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notional_settle_date</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晚的天数总和。</a:t>
            </a:r>
            <a:endPar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a:p>
            <a:pPr marL="266700" marR="0" algn="just">
              <a:spcBef>
                <a:spcPts val="0"/>
              </a:spcBef>
              <a:spcAft>
                <a:spcPts val="0"/>
              </a:spcAft>
            </a:pPr>
            <a:endPar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a:p>
            <a:pPr marL="266700" marR="0" algn="just">
              <a:spcBef>
                <a:spcPts val="0"/>
              </a:spcBef>
              <a:spcAft>
                <a:spcPts val="0"/>
              </a:spcAft>
            </a:pPr>
            <a:r>
              <a:rPr lang="en-US" altLang="zh-CN" sz="16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overdue_sum</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：该</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merchant_id</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在历史还款数据中，</a:t>
            </a:r>
            <a:r>
              <a:rPr lang="en-US" altLang="zh-CN" sz="16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real_settle_date</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比</a:t>
            </a:r>
            <a:r>
              <a:rPr lang="en-US" altLang="zh-CN" sz="16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notional_settle_date</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晚的次数总和。</a:t>
            </a:r>
          </a:p>
          <a:p>
            <a:endParaRPr lang="zh-CN" altLang="en-US"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6B447EFD-E058-ACA0-3827-6A0E7B60835E}"/>
              </a:ext>
            </a:extLst>
          </p:cNvPr>
          <p:cNvSpPr txBox="1"/>
          <p:nvPr/>
        </p:nvSpPr>
        <p:spPr>
          <a:xfrm>
            <a:off x="486203" y="2690336"/>
            <a:ext cx="3917576" cy="1477328"/>
          </a:xfrm>
          <a:prstGeom prst="rect">
            <a:avLst/>
          </a:prstGeom>
          <a:noFill/>
        </p:spPr>
        <p:txBody>
          <a:bodyPr wrap="square" rtlCol="0">
            <a:spAutoFit/>
          </a:bodyPr>
          <a:lstStyle/>
          <a:p>
            <a:pPr marL="266700" marR="0" algn="just">
              <a:spcBef>
                <a:spcPts val="0"/>
              </a:spcBef>
              <a:spcAft>
                <a:spcPts val="0"/>
              </a:spcAft>
            </a:pPr>
            <a:r>
              <a:rPr lang="en-US" altLang="zh-CN" sz="18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overdue_count</a:t>
            </a:r>
            <a:r>
              <a:rPr lang="zh-CN" altLang="en-US"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loan_count</a:t>
            </a:r>
            <a:r>
              <a:rPr lang="zh-CN" altLang="en-US"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overdue_rate</a:t>
            </a:r>
            <a:r>
              <a:rPr lang="zh-CN" altLang="en-US"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这三个特征实际上在应用中只需要保留两个就能表达完整的信息量（因为知道任意两个就能推出第三个）。</a:t>
            </a:r>
          </a:p>
        </p:txBody>
      </p:sp>
    </p:spTree>
    <p:extLst>
      <p:ext uri="{BB962C8B-B14F-4D97-AF65-F5344CB8AC3E}">
        <p14:creationId xmlns:p14="http://schemas.microsoft.com/office/powerpoint/2010/main" val="179885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left)">
                                      <p:cBhvr>
                                        <p:cTn id="7" dur="500"/>
                                        <p:tgtEl>
                                          <p:spTgt spid="83"/>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03</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cxnSp>
        <p:nvCxnSpPr>
          <p:cNvPr id="83" name="直接连接符 33"/>
          <p:cNvCxnSpPr>
            <a:cxnSpLocks/>
          </p:cNvCxnSpPr>
          <p:nvPr/>
        </p:nvCxnSpPr>
        <p:spPr>
          <a:xfrm>
            <a:off x="4403779" y="993473"/>
            <a:ext cx="2870738" cy="0"/>
          </a:xfrm>
          <a:prstGeom prst="line">
            <a:avLst/>
          </a:prstGeom>
          <a:ln>
            <a:solidFill>
              <a:srgbClr val="243152"/>
            </a:solidFill>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1972709" y="1169354"/>
            <a:ext cx="2724266" cy="441916"/>
          </a:xfrm>
          <a:prstGeom prst="rect">
            <a:avLst/>
          </a:prstGeom>
          <a:noFill/>
        </p:spPr>
        <p:txBody>
          <a:bodyPr wrap="square" rtlCol="0">
            <a:spAutoFit/>
          </a:bodyPr>
          <a:lstStyle/>
          <a:p>
            <a:pPr>
              <a:lnSpc>
                <a:spcPct val="125000"/>
              </a:lnSpc>
            </a:pPr>
            <a:r>
              <a:rPr lang="zh-CN" altLang="en-US" sz="2000" dirty="0">
                <a:solidFill>
                  <a:srgbClr val="243152"/>
                </a:solidFill>
                <a:latin typeface="微软雅黑" panose="020B0503020204020204" pitchFamily="34" charset="-122"/>
                <a:ea typeface="微软雅黑" panose="020B0503020204020204" pitchFamily="34" charset="-122"/>
              </a:rPr>
              <a:t>本来就有的特征</a:t>
            </a:r>
          </a:p>
        </p:txBody>
      </p:sp>
      <p:sp>
        <p:nvSpPr>
          <p:cNvPr id="52" name="文本框 51"/>
          <p:cNvSpPr txBox="1"/>
          <p:nvPr/>
        </p:nvSpPr>
        <p:spPr>
          <a:xfrm>
            <a:off x="2082006" y="641493"/>
            <a:ext cx="4959929"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特征计算规则</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9" name="矩形 20">
            <a:extLst>
              <a:ext uri="{FF2B5EF4-FFF2-40B4-BE49-F238E27FC236}">
                <a16:creationId xmlns:a16="http://schemas.microsoft.com/office/drawing/2014/main" id="{F5CC4AF9-C0FB-A23C-6DDA-04A16890849D}"/>
              </a:ext>
            </a:extLst>
          </p:cNvPr>
          <p:cNvSpPr/>
          <p:nvPr/>
        </p:nvSpPr>
        <p:spPr>
          <a:xfrm>
            <a:off x="2024195" y="1210907"/>
            <a:ext cx="9678999" cy="55036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33">
            <a:extLst>
              <a:ext uri="{FF2B5EF4-FFF2-40B4-BE49-F238E27FC236}">
                <a16:creationId xmlns:a16="http://schemas.microsoft.com/office/drawing/2014/main" id="{9A72E2F4-8A68-058D-48B1-BB85BFF185DF}"/>
              </a:ext>
            </a:extLst>
          </p:cNvPr>
          <p:cNvCxnSpPr>
            <a:cxnSpLocks/>
          </p:cNvCxnSpPr>
          <p:nvPr/>
        </p:nvCxnSpPr>
        <p:spPr>
          <a:xfrm>
            <a:off x="2729013" y="1653851"/>
            <a:ext cx="8243787" cy="8160"/>
          </a:xfrm>
          <a:prstGeom prst="line">
            <a:avLst/>
          </a:prstGeom>
          <a:ln>
            <a:solidFill>
              <a:srgbClr val="243152"/>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EE09D9C7-3724-E499-4D34-E64A8F82677B}"/>
              </a:ext>
            </a:extLst>
          </p:cNvPr>
          <p:cNvSpPr txBox="1"/>
          <p:nvPr/>
        </p:nvSpPr>
        <p:spPr>
          <a:xfrm>
            <a:off x="5153899" y="1220095"/>
            <a:ext cx="5011898" cy="441916"/>
          </a:xfrm>
          <a:prstGeom prst="rect">
            <a:avLst/>
          </a:prstGeom>
          <a:noFill/>
        </p:spPr>
        <p:txBody>
          <a:bodyPr wrap="square" rtlCol="0">
            <a:spAutoFit/>
          </a:bodyPr>
          <a:lstStyle/>
          <a:p>
            <a:pPr>
              <a:lnSpc>
                <a:spcPct val="125000"/>
              </a:lnSpc>
            </a:pPr>
            <a:r>
              <a:rPr lang="zh-CN" altLang="en-US" sz="2000" dirty="0">
                <a:solidFill>
                  <a:srgbClr val="243152"/>
                </a:solidFill>
                <a:latin typeface="微软雅黑" panose="020B0503020204020204" pitchFamily="34" charset="-122"/>
                <a:ea typeface="微软雅黑" panose="020B0503020204020204" pitchFamily="34" charset="-122"/>
              </a:rPr>
              <a:t>流水数据特征计算规则</a:t>
            </a:r>
          </a:p>
        </p:txBody>
      </p:sp>
      <p:sp>
        <p:nvSpPr>
          <p:cNvPr id="14" name="文本框 13">
            <a:extLst>
              <a:ext uri="{FF2B5EF4-FFF2-40B4-BE49-F238E27FC236}">
                <a16:creationId xmlns:a16="http://schemas.microsoft.com/office/drawing/2014/main" id="{3F3E48CC-50CD-E307-F390-D8499AE6F919}"/>
              </a:ext>
            </a:extLst>
          </p:cNvPr>
          <p:cNvSpPr txBox="1"/>
          <p:nvPr/>
        </p:nvSpPr>
        <p:spPr>
          <a:xfrm>
            <a:off x="1867276" y="1671199"/>
            <a:ext cx="9643405" cy="5262979"/>
          </a:xfrm>
          <a:prstGeom prst="rect">
            <a:avLst/>
          </a:prstGeom>
          <a:noFill/>
        </p:spPr>
        <p:txBody>
          <a:bodyPr wrap="square" rtlCol="0">
            <a:spAutoFit/>
          </a:bodyPr>
          <a:lstStyle/>
          <a:p>
            <a:pPr marL="266700" marR="0" algn="just">
              <a:spcBef>
                <a:spcPts val="0"/>
              </a:spcBef>
              <a:spcAft>
                <a:spcPts val="0"/>
              </a:spcAft>
            </a:pP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avg_paid</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：该</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merchant_id</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在流水数据中，先计算相同订单</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pt</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下</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paid_amount</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的和（当天总支付金额），然后再取平均值。</a:t>
            </a:r>
            <a:endPar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a:p>
            <a:pPr marL="266700" marR="0" algn="just">
              <a:spcBef>
                <a:spcPts val="0"/>
              </a:spcBef>
              <a:spcAft>
                <a:spcPts val="0"/>
              </a:spcAft>
            </a:pPr>
            <a:endPar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a:p>
            <a:pPr marL="266700" marR="0" algn="just">
              <a:spcBef>
                <a:spcPts val="0"/>
              </a:spcBef>
              <a:spcAft>
                <a:spcPts val="0"/>
              </a:spcAft>
            </a:pPr>
            <a:r>
              <a:rPr lang="en-US" altLang="zh-CN" sz="16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avg_discount</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：该</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merchant_id</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在流水数据中，先计算相同订单</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pt</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下，</a:t>
            </a:r>
            <a:r>
              <a:rPr lang="en-US" altLang="zh-CN" sz="16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bankcard_credit</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bankcard_debit</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6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wallet_weixin</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6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wallet_alipay</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wallet_alipay_finance</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alipay_huabei</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6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alipay_point</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这几个支付方式金额的和比</a:t>
            </a:r>
            <a:r>
              <a:rPr lang="en-US" altLang="zh-CN" sz="16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paid_amoun</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多多少，多的部分就是该笔订单使用红包的金额，然后在相同</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pt</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下求和，再在不同</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pt</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中求平均值。如果出现七个支付方式支付的金额之和比</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paid_amount</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还要少的情况，默认没有使用红包。</a:t>
            </a:r>
            <a:endPar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a:p>
            <a:pPr marL="266700" marR="0" algn="just">
              <a:spcBef>
                <a:spcPts val="0"/>
              </a:spcBef>
              <a:spcAft>
                <a:spcPts val="0"/>
              </a:spcAft>
            </a:pPr>
            <a:endPar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a:p>
            <a:pPr marL="266700" marR="0" algn="just">
              <a:spcBef>
                <a:spcPts val="0"/>
              </a:spcBef>
              <a:spcAft>
                <a:spcPts val="0"/>
              </a:spcAft>
            </a:pPr>
            <a:r>
              <a:rPr lang="en-US" altLang="zh-CN" sz="16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avg_order</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：该</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merchant_id</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在流水数据中，先计算相同订单</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pt</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下订单的总数量，再取平均值。</a:t>
            </a:r>
            <a:endPar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a:p>
            <a:pPr marL="266700" marR="0" algn="just">
              <a:spcBef>
                <a:spcPts val="0"/>
              </a:spcBef>
              <a:spcAft>
                <a:spcPts val="0"/>
              </a:spcAft>
            </a:pPr>
            <a:endPar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a:p>
            <a:pPr marL="266700" marR="0" algn="just">
              <a:spcBef>
                <a:spcPts val="0"/>
              </a:spcBef>
              <a:spcAft>
                <a:spcPts val="0"/>
              </a:spcAft>
            </a:pPr>
            <a:r>
              <a:rPr lang="en-US" altLang="zh-CN" sz="16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avg_balance</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：我把它称为使用余额的支付方式（</a:t>
            </a:r>
            <a:r>
              <a:rPr lang="en-US" altLang="zh-CN" sz="16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bankcard_debit</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wallet_weixin</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wallet_alipay</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wallet_alipay_finance</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这四个支付方式支付的金额总该比订单</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paid_amount</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的比例），同一个</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merchant_id</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根据每笔订单的比例计算平均值。</a:t>
            </a:r>
            <a:endPar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a:p>
            <a:pPr marL="266700" marR="0" algn="just">
              <a:spcBef>
                <a:spcPts val="0"/>
              </a:spcBef>
              <a:spcAft>
                <a:spcPts val="0"/>
              </a:spcAft>
            </a:pPr>
            <a:endPar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a:p>
            <a:pPr marL="266700" marR="0" algn="just">
              <a:spcBef>
                <a:spcPts val="0"/>
              </a:spcBef>
              <a:spcAft>
                <a:spcPts val="0"/>
              </a:spcAft>
            </a:pPr>
            <a:r>
              <a:rPr lang="en-US" altLang="zh-CN" sz="16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avg_advance</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：我把它称为使用预支手段的支付方式（</a:t>
            </a:r>
            <a:r>
              <a:rPr lang="en-US" altLang="zh-CN" sz="16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bankcard_credit</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alipay_huabei</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err="1">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alipay_point</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这三个支付方式支付的金额总该比订单</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paid_amount</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的比例），同一个</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merchant_id</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根据每笔订单的比例计算平均值。</a:t>
            </a:r>
            <a:endPar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a:p>
            <a:pPr marL="266700" marR="0" algn="just">
              <a:spcBef>
                <a:spcPts val="0"/>
              </a:spcBef>
              <a:spcAft>
                <a:spcPts val="0"/>
              </a:spcAft>
            </a:pPr>
            <a:endPar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a:p>
            <a:pPr marL="266700" marR="0" algn="just">
              <a:spcBef>
                <a:spcPts val="0"/>
              </a:spcBef>
              <a:spcAft>
                <a:spcPts val="0"/>
              </a:spcAft>
            </a:pP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’store_count</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：每笔流水记录中有</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store_id</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和对应的</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merchant_id</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，可以计算出相同</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merchant_id</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对应的不同</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store_id</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的个数，作为该</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merchant_id</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的</a:t>
            </a:r>
            <a:r>
              <a:rPr lang="en-US"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store_count</a:t>
            </a:r>
            <a:r>
              <a:rPr lang="zh-CN" altLang="zh-CN"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rPr>
              <a:t>。</a:t>
            </a:r>
          </a:p>
          <a:p>
            <a:endParaRPr lang="zh-CN" altLang="en-US" sz="1600" kern="100" dirty="0">
              <a:solidFill>
                <a:srgbClr val="243152"/>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914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left)">
                                      <p:cBhvr>
                                        <p:cTn id="7" dur="500"/>
                                        <p:tgtEl>
                                          <p:spTgt spid="83"/>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531877" y="662789"/>
            <a:ext cx="3160364" cy="1834786"/>
            <a:chOff x="367121" y="2749592"/>
            <a:chExt cx="2418764" cy="1404242"/>
          </a:xfrm>
        </p:grpSpPr>
        <p:sp>
          <p:nvSpPr>
            <p:cNvPr id="3" name="矩形 2"/>
            <p:cNvSpPr/>
            <p:nvPr/>
          </p:nvSpPr>
          <p:spPr>
            <a:xfrm>
              <a:off x="367121" y="2749592"/>
              <a:ext cx="174239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4735895" y="1563072"/>
            <a:ext cx="2743200" cy="1446550"/>
          </a:xfrm>
          <a:prstGeom prst="rect">
            <a:avLst/>
          </a:prstGeom>
          <a:noFill/>
        </p:spPr>
        <p:txBody>
          <a:bodyPr wrap="square" rtlCol="0">
            <a:spAutoFit/>
          </a:bodyPr>
          <a:lstStyle/>
          <a:p>
            <a:pPr algn="ctr"/>
            <a:r>
              <a:rPr lang="en-US" altLang="zh-CN"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04</a:t>
            </a:r>
            <a:endParaRPr lang="zh-CN" altLang="en-US"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3616036" y="3344878"/>
            <a:ext cx="4959929"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模型优化</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317628" y="245691"/>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207512" y="358820"/>
            <a:ext cx="1272410" cy="830997"/>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04</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261" name="矩形 260"/>
          <p:cNvSpPr/>
          <p:nvPr/>
        </p:nvSpPr>
        <p:spPr>
          <a:xfrm>
            <a:off x="1467681" y="141555"/>
            <a:ext cx="1415772" cy="719556"/>
          </a:xfrm>
          <a:prstGeom prst="rect">
            <a:avLst/>
          </a:prstGeom>
        </p:spPr>
        <p:txBody>
          <a:bodyPr wrap="none">
            <a:spAutoFit/>
          </a:bodyPr>
          <a:lstStyle/>
          <a:p>
            <a:pPr>
              <a:lnSpc>
                <a:spcPct val="200000"/>
              </a:lnSpc>
            </a:pPr>
            <a:r>
              <a:rPr lang="zh-CN" altLang="en-US" sz="2400" b="1" dirty="0">
                <a:solidFill>
                  <a:schemeClr val="bg1"/>
                </a:solidFill>
                <a:latin typeface="微软雅黑" panose="020B0503020204020204" pitchFamily="34" charset="-122"/>
                <a:ea typeface="微软雅黑" panose="020B0503020204020204" pitchFamily="34" charset="-122"/>
              </a:rPr>
              <a:t>模型优化</a:t>
            </a:r>
          </a:p>
        </p:txBody>
      </p:sp>
      <p:pic>
        <p:nvPicPr>
          <p:cNvPr id="3" name="图片 2">
            <a:extLst>
              <a:ext uri="{FF2B5EF4-FFF2-40B4-BE49-F238E27FC236}">
                <a16:creationId xmlns:a16="http://schemas.microsoft.com/office/drawing/2014/main" id="{298929F2-9F9A-7C8A-010D-62200083B1AF}"/>
              </a:ext>
            </a:extLst>
          </p:cNvPr>
          <p:cNvPicPr>
            <a:picLocks noChangeAspect="1"/>
          </p:cNvPicPr>
          <p:nvPr/>
        </p:nvPicPr>
        <p:blipFill>
          <a:blip r:embed="rId2"/>
          <a:stretch>
            <a:fillRect/>
          </a:stretch>
        </p:blipFill>
        <p:spPr>
          <a:xfrm>
            <a:off x="361978" y="1463121"/>
            <a:ext cx="5859247" cy="5351929"/>
          </a:xfrm>
          <a:prstGeom prst="rect">
            <a:avLst/>
          </a:prstGeom>
        </p:spPr>
      </p:pic>
      <p:pic>
        <p:nvPicPr>
          <p:cNvPr id="5" name="图片 4">
            <a:extLst>
              <a:ext uri="{FF2B5EF4-FFF2-40B4-BE49-F238E27FC236}">
                <a16:creationId xmlns:a16="http://schemas.microsoft.com/office/drawing/2014/main" id="{1E528E0A-43AD-1A72-CE97-E7DBDFB9616A}"/>
              </a:ext>
            </a:extLst>
          </p:cNvPr>
          <p:cNvPicPr>
            <a:picLocks noChangeAspect="1"/>
          </p:cNvPicPr>
          <p:nvPr/>
        </p:nvPicPr>
        <p:blipFill>
          <a:blip r:embed="rId3"/>
          <a:stretch>
            <a:fillRect/>
          </a:stretch>
        </p:blipFill>
        <p:spPr>
          <a:xfrm>
            <a:off x="6454395" y="1969430"/>
            <a:ext cx="5672697" cy="1434264"/>
          </a:xfrm>
          <a:prstGeom prst="rect">
            <a:avLst/>
          </a:prstGeom>
        </p:spPr>
      </p:pic>
      <p:sp>
        <p:nvSpPr>
          <p:cNvPr id="6" name="文本框 5">
            <a:extLst>
              <a:ext uri="{FF2B5EF4-FFF2-40B4-BE49-F238E27FC236}">
                <a16:creationId xmlns:a16="http://schemas.microsoft.com/office/drawing/2014/main" id="{D45C73DB-2970-F2D0-1264-889158D5157D}"/>
              </a:ext>
            </a:extLst>
          </p:cNvPr>
          <p:cNvSpPr txBox="1"/>
          <p:nvPr/>
        </p:nvSpPr>
        <p:spPr>
          <a:xfrm>
            <a:off x="6297477" y="1408354"/>
            <a:ext cx="5737412" cy="461665"/>
          </a:xfrm>
          <a:prstGeom prst="rect">
            <a:avLst/>
          </a:prstGeom>
          <a:noFill/>
        </p:spPr>
        <p:txBody>
          <a:bodyPr wrap="square" rtlCol="0">
            <a:spAutoFit/>
          </a:bodyPr>
          <a:lstStyle/>
          <a:p>
            <a:r>
              <a:rPr lang="zh-CN" altLang="en-US" sz="2400" dirty="0">
                <a:solidFill>
                  <a:schemeClr val="bg1"/>
                </a:solidFill>
              </a:rPr>
              <a:t>相关性过高的特征应该二选一放入模型</a:t>
            </a:r>
          </a:p>
        </p:txBody>
      </p:sp>
    </p:spTree>
    <p:extLst>
      <p:ext uri="{BB962C8B-B14F-4D97-AF65-F5344CB8AC3E}">
        <p14:creationId xmlns:p14="http://schemas.microsoft.com/office/powerpoint/2010/main" val="3295446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pic>
        <p:nvPicPr>
          <p:cNvPr id="283" name="图片 282">
            <a:extLst>
              <a:ext uri="{FF2B5EF4-FFF2-40B4-BE49-F238E27FC236}">
                <a16:creationId xmlns:a16="http://schemas.microsoft.com/office/drawing/2014/main" id="{F10C9445-D26F-CA22-1D59-B51FDECD6841}"/>
              </a:ext>
            </a:extLst>
          </p:cNvPr>
          <p:cNvPicPr>
            <a:picLocks noChangeAspect="1"/>
          </p:cNvPicPr>
          <p:nvPr/>
        </p:nvPicPr>
        <p:blipFill>
          <a:blip r:embed="rId2"/>
          <a:stretch>
            <a:fillRect/>
          </a:stretch>
        </p:blipFill>
        <p:spPr>
          <a:xfrm>
            <a:off x="6317888" y="476825"/>
            <a:ext cx="4086225" cy="6143625"/>
          </a:xfrm>
          <a:prstGeom prst="rect">
            <a:avLst/>
          </a:prstGeom>
        </p:spPr>
      </p:pic>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04</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261" name="矩形 260"/>
          <p:cNvSpPr/>
          <p:nvPr/>
        </p:nvSpPr>
        <p:spPr>
          <a:xfrm>
            <a:off x="1799375" y="383602"/>
            <a:ext cx="1415772" cy="719556"/>
          </a:xfrm>
          <a:prstGeom prst="rect">
            <a:avLst/>
          </a:prstGeom>
        </p:spPr>
        <p:txBody>
          <a:bodyPr wrap="none">
            <a:spAutoFit/>
          </a:bodyPr>
          <a:lstStyle/>
          <a:p>
            <a:pPr>
              <a:lnSpc>
                <a:spcPct val="200000"/>
              </a:lnSpc>
            </a:pPr>
            <a:r>
              <a:rPr lang="zh-CN" altLang="en-US" sz="2400" b="1" dirty="0">
                <a:solidFill>
                  <a:schemeClr val="bg1"/>
                </a:solidFill>
                <a:latin typeface="微软雅黑" panose="020B0503020204020204" pitchFamily="34" charset="-122"/>
                <a:ea typeface="微软雅黑" panose="020B0503020204020204" pitchFamily="34" charset="-122"/>
              </a:rPr>
              <a:t>模型优化</a:t>
            </a:r>
          </a:p>
        </p:txBody>
      </p:sp>
      <p:sp>
        <p:nvSpPr>
          <p:cNvPr id="13" name="圆角矩形 31">
            <a:extLst>
              <a:ext uri="{FF2B5EF4-FFF2-40B4-BE49-F238E27FC236}">
                <a16:creationId xmlns:a16="http://schemas.microsoft.com/office/drawing/2014/main" id="{474E811D-13E0-BAA5-1C81-150656C4A5CF}"/>
              </a:ext>
            </a:extLst>
          </p:cNvPr>
          <p:cNvSpPr/>
          <p:nvPr/>
        </p:nvSpPr>
        <p:spPr>
          <a:xfrm>
            <a:off x="720549" y="1922434"/>
            <a:ext cx="1972057" cy="827784"/>
          </a:xfrm>
          <a:prstGeom prst="roundRect">
            <a:avLst>
              <a:gd name="adj" fmla="val 10245"/>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292641F1-3F3E-F442-D1CB-0D3DE2ABE6ED}"/>
              </a:ext>
            </a:extLst>
          </p:cNvPr>
          <p:cNvSpPr txBox="1"/>
          <p:nvPr/>
        </p:nvSpPr>
        <p:spPr>
          <a:xfrm rot="23405">
            <a:off x="1089578" y="2115368"/>
            <a:ext cx="1486806" cy="441916"/>
          </a:xfrm>
          <a:prstGeom prst="rect">
            <a:avLst/>
          </a:prstGeom>
          <a:noFill/>
        </p:spPr>
        <p:txBody>
          <a:bodyPr wrap="square" rtlCol="0">
            <a:spAutoFit/>
          </a:bodyPr>
          <a:lstStyle/>
          <a:p>
            <a:pPr>
              <a:lnSpc>
                <a:spcPct val="125000"/>
              </a:lnSpc>
            </a:pPr>
            <a:r>
              <a:rPr lang="zh-CN" altLang="en-US" sz="2000" dirty="0">
                <a:solidFill>
                  <a:srgbClr val="243152"/>
                </a:solidFill>
                <a:latin typeface="微软雅黑" panose="020B0503020204020204" pitchFamily="34" charset="-122"/>
                <a:ea typeface="微软雅黑" panose="020B0503020204020204" pitchFamily="34" charset="-122"/>
              </a:rPr>
              <a:t>逻辑回归</a:t>
            </a:r>
          </a:p>
        </p:txBody>
      </p:sp>
      <p:sp>
        <p:nvSpPr>
          <p:cNvPr id="263" name="圆角矩形 31">
            <a:extLst>
              <a:ext uri="{FF2B5EF4-FFF2-40B4-BE49-F238E27FC236}">
                <a16:creationId xmlns:a16="http://schemas.microsoft.com/office/drawing/2014/main" id="{BC51B4CE-19EF-63DC-0F28-C28558BA9768}"/>
              </a:ext>
            </a:extLst>
          </p:cNvPr>
          <p:cNvSpPr/>
          <p:nvPr/>
        </p:nvSpPr>
        <p:spPr>
          <a:xfrm>
            <a:off x="720549" y="3015108"/>
            <a:ext cx="1972057" cy="827784"/>
          </a:xfrm>
          <a:prstGeom prst="roundRect">
            <a:avLst>
              <a:gd name="adj" fmla="val 10245"/>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文本框 263">
            <a:extLst>
              <a:ext uri="{FF2B5EF4-FFF2-40B4-BE49-F238E27FC236}">
                <a16:creationId xmlns:a16="http://schemas.microsoft.com/office/drawing/2014/main" id="{F31DB763-167B-221F-CEBC-04224F03FCA5}"/>
              </a:ext>
            </a:extLst>
          </p:cNvPr>
          <p:cNvSpPr txBox="1"/>
          <p:nvPr/>
        </p:nvSpPr>
        <p:spPr>
          <a:xfrm rot="23405">
            <a:off x="1089578" y="3208042"/>
            <a:ext cx="1486806" cy="441916"/>
          </a:xfrm>
          <a:prstGeom prst="rect">
            <a:avLst/>
          </a:prstGeom>
          <a:noFill/>
        </p:spPr>
        <p:txBody>
          <a:bodyPr wrap="square" rtlCol="0">
            <a:spAutoFit/>
          </a:bodyPr>
          <a:lstStyle/>
          <a:p>
            <a:pPr>
              <a:lnSpc>
                <a:spcPct val="125000"/>
              </a:lnSpc>
            </a:pPr>
            <a:r>
              <a:rPr lang="zh-CN" altLang="en-US" sz="2000" dirty="0">
                <a:solidFill>
                  <a:srgbClr val="243152"/>
                </a:solidFill>
                <a:latin typeface="微软雅黑" panose="020B0503020204020204" pitchFamily="34" charset="-122"/>
                <a:ea typeface="微软雅黑" panose="020B0503020204020204" pitchFamily="34" charset="-122"/>
              </a:rPr>
              <a:t>随机森林</a:t>
            </a:r>
          </a:p>
        </p:txBody>
      </p:sp>
      <p:sp>
        <p:nvSpPr>
          <p:cNvPr id="265" name="圆角矩形 31">
            <a:extLst>
              <a:ext uri="{FF2B5EF4-FFF2-40B4-BE49-F238E27FC236}">
                <a16:creationId xmlns:a16="http://schemas.microsoft.com/office/drawing/2014/main" id="{6940D66C-6F9C-1E10-CA9B-DB709133D1FC}"/>
              </a:ext>
            </a:extLst>
          </p:cNvPr>
          <p:cNvSpPr/>
          <p:nvPr/>
        </p:nvSpPr>
        <p:spPr>
          <a:xfrm>
            <a:off x="3215147" y="2562340"/>
            <a:ext cx="1972057" cy="827784"/>
          </a:xfrm>
          <a:prstGeom prst="roundRect">
            <a:avLst>
              <a:gd name="adj" fmla="val 10245"/>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文本框 265">
            <a:extLst>
              <a:ext uri="{FF2B5EF4-FFF2-40B4-BE49-F238E27FC236}">
                <a16:creationId xmlns:a16="http://schemas.microsoft.com/office/drawing/2014/main" id="{A275A3EC-5E2A-8225-C093-9377C7FAF7BD}"/>
              </a:ext>
            </a:extLst>
          </p:cNvPr>
          <p:cNvSpPr txBox="1"/>
          <p:nvPr/>
        </p:nvSpPr>
        <p:spPr>
          <a:xfrm rot="23405">
            <a:off x="3816859" y="2755273"/>
            <a:ext cx="1486806" cy="441916"/>
          </a:xfrm>
          <a:prstGeom prst="rect">
            <a:avLst/>
          </a:prstGeom>
          <a:noFill/>
        </p:spPr>
        <p:txBody>
          <a:bodyPr wrap="square" rtlCol="0">
            <a:spAutoFit/>
          </a:bodyPr>
          <a:lstStyle/>
          <a:p>
            <a:pPr>
              <a:lnSpc>
                <a:spcPct val="125000"/>
              </a:lnSpc>
            </a:pPr>
            <a:r>
              <a:rPr lang="en-US" altLang="zh-CN" sz="2000" dirty="0">
                <a:solidFill>
                  <a:srgbClr val="243152"/>
                </a:solidFill>
                <a:latin typeface="微软雅黑" panose="020B0503020204020204" pitchFamily="34" charset="-122"/>
                <a:ea typeface="微软雅黑" panose="020B0503020204020204" pitchFamily="34" charset="-122"/>
              </a:rPr>
              <a:t>SVM</a:t>
            </a:r>
            <a:endParaRPr lang="zh-CN" altLang="en-US" sz="2000" dirty="0">
              <a:solidFill>
                <a:srgbClr val="243152"/>
              </a:solidFill>
              <a:latin typeface="微软雅黑" panose="020B0503020204020204" pitchFamily="34" charset="-122"/>
              <a:ea typeface="微软雅黑" panose="020B0503020204020204" pitchFamily="34" charset="-122"/>
            </a:endParaRPr>
          </a:p>
        </p:txBody>
      </p:sp>
      <p:sp>
        <p:nvSpPr>
          <p:cNvPr id="267" name="圆角矩形 31">
            <a:extLst>
              <a:ext uri="{FF2B5EF4-FFF2-40B4-BE49-F238E27FC236}">
                <a16:creationId xmlns:a16="http://schemas.microsoft.com/office/drawing/2014/main" id="{EA2A5DAD-69F8-72D8-CF22-262DEEBEA00D}"/>
              </a:ext>
            </a:extLst>
          </p:cNvPr>
          <p:cNvSpPr/>
          <p:nvPr/>
        </p:nvSpPr>
        <p:spPr>
          <a:xfrm>
            <a:off x="3215147" y="4656669"/>
            <a:ext cx="1972057" cy="827784"/>
          </a:xfrm>
          <a:prstGeom prst="roundRect">
            <a:avLst>
              <a:gd name="adj" fmla="val 10245"/>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文本框 267">
            <a:extLst>
              <a:ext uri="{FF2B5EF4-FFF2-40B4-BE49-F238E27FC236}">
                <a16:creationId xmlns:a16="http://schemas.microsoft.com/office/drawing/2014/main" id="{8D910884-ECE5-34C8-6AFF-2808381ABD62}"/>
              </a:ext>
            </a:extLst>
          </p:cNvPr>
          <p:cNvSpPr txBox="1"/>
          <p:nvPr/>
        </p:nvSpPr>
        <p:spPr>
          <a:xfrm rot="23405">
            <a:off x="3816859" y="4849602"/>
            <a:ext cx="1486806" cy="441916"/>
          </a:xfrm>
          <a:prstGeom prst="rect">
            <a:avLst/>
          </a:prstGeom>
          <a:noFill/>
        </p:spPr>
        <p:txBody>
          <a:bodyPr wrap="square" rtlCol="0">
            <a:spAutoFit/>
          </a:bodyPr>
          <a:lstStyle/>
          <a:p>
            <a:pPr>
              <a:lnSpc>
                <a:spcPct val="125000"/>
              </a:lnSpc>
            </a:pPr>
            <a:r>
              <a:rPr lang="en-US" altLang="zh-CN" sz="2000" dirty="0">
                <a:solidFill>
                  <a:srgbClr val="243152"/>
                </a:solidFill>
                <a:latin typeface="微软雅黑" panose="020B0503020204020204" pitchFamily="34" charset="-122"/>
                <a:ea typeface="微软雅黑" panose="020B0503020204020204" pitchFamily="34" charset="-122"/>
              </a:rPr>
              <a:t>MLP</a:t>
            </a:r>
            <a:endParaRPr lang="zh-CN" altLang="en-US" sz="2000" dirty="0">
              <a:solidFill>
                <a:srgbClr val="243152"/>
              </a:solidFill>
              <a:latin typeface="微软雅黑" panose="020B0503020204020204" pitchFamily="34" charset="-122"/>
              <a:ea typeface="微软雅黑" panose="020B0503020204020204" pitchFamily="34" charset="-122"/>
            </a:endParaRPr>
          </a:p>
        </p:txBody>
      </p:sp>
      <p:sp>
        <p:nvSpPr>
          <p:cNvPr id="269" name="圆角矩形 31">
            <a:extLst>
              <a:ext uri="{FF2B5EF4-FFF2-40B4-BE49-F238E27FC236}">
                <a16:creationId xmlns:a16="http://schemas.microsoft.com/office/drawing/2014/main" id="{F34F4172-3E47-F34D-C677-A00597CA8990}"/>
              </a:ext>
            </a:extLst>
          </p:cNvPr>
          <p:cNvSpPr/>
          <p:nvPr/>
        </p:nvSpPr>
        <p:spPr>
          <a:xfrm>
            <a:off x="720549" y="4095469"/>
            <a:ext cx="1972057" cy="827784"/>
          </a:xfrm>
          <a:prstGeom prst="roundRect">
            <a:avLst>
              <a:gd name="adj" fmla="val 10245"/>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文本框 269">
            <a:extLst>
              <a:ext uri="{FF2B5EF4-FFF2-40B4-BE49-F238E27FC236}">
                <a16:creationId xmlns:a16="http://schemas.microsoft.com/office/drawing/2014/main" id="{2E9A3C35-BAE7-66A8-0272-01AEE1ECFAA4}"/>
              </a:ext>
            </a:extLst>
          </p:cNvPr>
          <p:cNvSpPr txBox="1"/>
          <p:nvPr/>
        </p:nvSpPr>
        <p:spPr>
          <a:xfrm rot="23405">
            <a:off x="1204313" y="4288402"/>
            <a:ext cx="1486806" cy="441916"/>
          </a:xfrm>
          <a:prstGeom prst="rect">
            <a:avLst/>
          </a:prstGeom>
          <a:noFill/>
        </p:spPr>
        <p:txBody>
          <a:bodyPr wrap="square" rtlCol="0">
            <a:spAutoFit/>
          </a:bodyPr>
          <a:lstStyle/>
          <a:p>
            <a:pPr>
              <a:lnSpc>
                <a:spcPct val="125000"/>
              </a:lnSpc>
            </a:pPr>
            <a:r>
              <a:rPr lang="zh-CN" altLang="en-US" sz="2000" dirty="0">
                <a:solidFill>
                  <a:srgbClr val="243152"/>
                </a:solidFill>
                <a:latin typeface="微软雅黑" panose="020B0503020204020204" pitchFamily="34" charset="-122"/>
                <a:ea typeface="微软雅黑" panose="020B0503020204020204" pitchFamily="34" charset="-122"/>
              </a:rPr>
              <a:t>决策树</a:t>
            </a:r>
          </a:p>
        </p:txBody>
      </p:sp>
      <p:sp>
        <p:nvSpPr>
          <p:cNvPr id="271" name="圆角矩形 31">
            <a:extLst>
              <a:ext uri="{FF2B5EF4-FFF2-40B4-BE49-F238E27FC236}">
                <a16:creationId xmlns:a16="http://schemas.microsoft.com/office/drawing/2014/main" id="{27ED6FC2-A083-EAB4-34EB-196C13D9ABB6}"/>
              </a:ext>
            </a:extLst>
          </p:cNvPr>
          <p:cNvSpPr/>
          <p:nvPr/>
        </p:nvSpPr>
        <p:spPr>
          <a:xfrm>
            <a:off x="720549" y="5183391"/>
            <a:ext cx="1972057" cy="827784"/>
          </a:xfrm>
          <a:prstGeom prst="roundRect">
            <a:avLst>
              <a:gd name="adj" fmla="val 10245"/>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文本框 271">
            <a:extLst>
              <a:ext uri="{FF2B5EF4-FFF2-40B4-BE49-F238E27FC236}">
                <a16:creationId xmlns:a16="http://schemas.microsoft.com/office/drawing/2014/main" id="{867FE39F-A928-F323-3C54-3B5072C612F2}"/>
              </a:ext>
            </a:extLst>
          </p:cNvPr>
          <p:cNvSpPr txBox="1"/>
          <p:nvPr/>
        </p:nvSpPr>
        <p:spPr>
          <a:xfrm rot="23405">
            <a:off x="993251" y="5376325"/>
            <a:ext cx="1486806" cy="441916"/>
          </a:xfrm>
          <a:prstGeom prst="rect">
            <a:avLst/>
          </a:prstGeom>
          <a:noFill/>
        </p:spPr>
        <p:txBody>
          <a:bodyPr wrap="square" rtlCol="0">
            <a:spAutoFit/>
          </a:bodyPr>
          <a:lstStyle/>
          <a:p>
            <a:pPr>
              <a:lnSpc>
                <a:spcPct val="125000"/>
              </a:lnSpc>
            </a:pPr>
            <a:r>
              <a:rPr lang="zh-CN" altLang="en-US" sz="2000" dirty="0">
                <a:solidFill>
                  <a:srgbClr val="243152"/>
                </a:solidFill>
                <a:latin typeface="微软雅黑" panose="020B0503020204020204" pitchFamily="34" charset="-122"/>
                <a:ea typeface="微软雅黑" panose="020B0503020204020204" pitchFamily="34" charset="-122"/>
              </a:rPr>
              <a:t>朴素贝叶斯</a:t>
            </a:r>
          </a:p>
        </p:txBody>
      </p:sp>
      <p:sp>
        <p:nvSpPr>
          <p:cNvPr id="273" name="椭圆 272">
            <a:extLst>
              <a:ext uri="{FF2B5EF4-FFF2-40B4-BE49-F238E27FC236}">
                <a16:creationId xmlns:a16="http://schemas.microsoft.com/office/drawing/2014/main" id="{7D11A002-A180-9178-1648-69697F0FD65D}"/>
              </a:ext>
            </a:extLst>
          </p:cNvPr>
          <p:cNvSpPr/>
          <p:nvPr/>
        </p:nvSpPr>
        <p:spPr>
          <a:xfrm>
            <a:off x="0" y="2845061"/>
            <a:ext cx="3375766" cy="1190532"/>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矩形 279">
            <a:extLst>
              <a:ext uri="{FF2B5EF4-FFF2-40B4-BE49-F238E27FC236}">
                <a16:creationId xmlns:a16="http://schemas.microsoft.com/office/drawing/2014/main" id="{F52E5485-E767-4095-3233-66C8CD410F8C}"/>
              </a:ext>
            </a:extLst>
          </p:cNvPr>
          <p:cNvSpPr/>
          <p:nvPr/>
        </p:nvSpPr>
        <p:spPr>
          <a:xfrm>
            <a:off x="6199939" y="2490239"/>
            <a:ext cx="3973820" cy="25997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矩形 280">
            <a:extLst>
              <a:ext uri="{FF2B5EF4-FFF2-40B4-BE49-F238E27FC236}">
                <a16:creationId xmlns:a16="http://schemas.microsoft.com/office/drawing/2014/main" id="{0D808FA2-A29E-ABE1-40EB-B0889E9CEB74}"/>
              </a:ext>
            </a:extLst>
          </p:cNvPr>
          <p:cNvSpPr/>
          <p:nvPr/>
        </p:nvSpPr>
        <p:spPr>
          <a:xfrm>
            <a:off x="6317887" y="3618965"/>
            <a:ext cx="3973820" cy="44785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矩形 283">
            <a:extLst>
              <a:ext uri="{FF2B5EF4-FFF2-40B4-BE49-F238E27FC236}">
                <a16:creationId xmlns:a16="http://schemas.microsoft.com/office/drawing/2014/main" id="{9329AE7D-944B-2835-E904-12B910115B13}"/>
              </a:ext>
            </a:extLst>
          </p:cNvPr>
          <p:cNvSpPr/>
          <p:nvPr/>
        </p:nvSpPr>
        <p:spPr>
          <a:xfrm>
            <a:off x="6370493" y="5861227"/>
            <a:ext cx="3973820" cy="69197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文本框 284">
            <a:extLst>
              <a:ext uri="{FF2B5EF4-FFF2-40B4-BE49-F238E27FC236}">
                <a16:creationId xmlns:a16="http://schemas.microsoft.com/office/drawing/2014/main" id="{85B57616-E7F0-C4C1-64E3-CF386F0F6E54}"/>
              </a:ext>
            </a:extLst>
          </p:cNvPr>
          <p:cNvSpPr txBox="1"/>
          <p:nvPr/>
        </p:nvSpPr>
        <p:spPr>
          <a:xfrm>
            <a:off x="9204134" y="1201031"/>
            <a:ext cx="3110753" cy="461665"/>
          </a:xfrm>
          <a:prstGeom prst="rect">
            <a:avLst/>
          </a:prstGeom>
          <a:noFill/>
        </p:spPr>
        <p:txBody>
          <a:bodyPr wrap="square" rtlCol="0">
            <a:spAutoFit/>
          </a:bodyPr>
          <a:lstStyle/>
          <a:p>
            <a:r>
              <a:rPr lang="zh-CN" altLang="en-US" sz="2400" dirty="0">
                <a:solidFill>
                  <a:schemeClr val="bg1"/>
                </a:solidFill>
              </a:rPr>
              <a:t>这些特征予以删除</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552645" y="502773"/>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442529" y="615902"/>
            <a:ext cx="1272410" cy="830997"/>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04</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261" name="矩形 260"/>
          <p:cNvSpPr/>
          <p:nvPr/>
        </p:nvSpPr>
        <p:spPr>
          <a:xfrm>
            <a:off x="1702698" y="398637"/>
            <a:ext cx="1415772" cy="719556"/>
          </a:xfrm>
          <a:prstGeom prst="rect">
            <a:avLst/>
          </a:prstGeom>
        </p:spPr>
        <p:txBody>
          <a:bodyPr wrap="none">
            <a:spAutoFit/>
          </a:bodyPr>
          <a:lstStyle/>
          <a:p>
            <a:pPr>
              <a:lnSpc>
                <a:spcPct val="200000"/>
              </a:lnSpc>
            </a:pPr>
            <a:r>
              <a:rPr lang="zh-CN" altLang="en-US" sz="2400" b="1" dirty="0">
                <a:solidFill>
                  <a:schemeClr val="bg1"/>
                </a:solidFill>
                <a:latin typeface="微软雅黑" panose="020B0503020204020204" pitchFamily="34" charset="-122"/>
                <a:ea typeface="微软雅黑" panose="020B0503020204020204" pitchFamily="34" charset="-122"/>
              </a:rPr>
              <a:t>模型优化</a:t>
            </a:r>
          </a:p>
        </p:txBody>
      </p:sp>
      <p:sp>
        <p:nvSpPr>
          <p:cNvPr id="48" name="文本框 47">
            <a:extLst>
              <a:ext uri="{FF2B5EF4-FFF2-40B4-BE49-F238E27FC236}">
                <a16:creationId xmlns:a16="http://schemas.microsoft.com/office/drawing/2014/main" id="{292641F1-3F3E-F442-D1CB-0D3DE2ABE6ED}"/>
              </a:ext>
            </a:extLst>
          </p:cNvPr>
          <p:cNvSpPr txBox="1"/>
          <p:nvPr/>
        </p:nvSpPr>
        <p:spPr>
          <a:xfrm rot="23405">
            <a:off x="822544" y="2003613"/>
            <a:ext cx="1486806" cy="441916"/>
          </a:xfrm>
          <a:prstGeom prst="rect">
            <a:avLst/>
          </a:prstGeom>
          <a:noFill/>
        </p:spPr>
        <p:txBody>
          <a:bodyPr wrap="square" rtlCol="0">
            <a:spAutoFit/>
          </a:bodyPr>
          <a:lstStyle/>
          <a:p>
            <a:pPr>
              <a:lnSpc>
                <a:spcPct val="125000"/>
              </a:lnSpc>
            </a:pPr>
            <a:r>
              <a:rPr lang="zh-CN" altLang="en-US" sz="2000" dirty="0">
                <a:solidFill>
                  <a:srgbClr val="243152"/>
                </a:solidFill>
                <a:latin typeface="微软雅黑" panose="020B0503020204020204" pitchFamily="34" charset="-122"/>
                <a:ea typeface="微软雅黑" panose="020B0503020204020204" pitchFamily="34" charset="-122"/>
              </a:rPr>
              <a:t>逻辑回归</a:t>
            </a:r>
          </a:p>
        </p:txBody>
      </p:sp>
      <p:sp>
        <p:nvSpPr>
          <p:cNvPr id="268" name="文本框 267">
            <a:extLst>
              <a:ext uri="{FF2B5EF4-FFF2-40B4-BE49-F238E27FC236}">
                <a16:creationId xmlns:a16="http://schemas.microsoft.com/office/drawing/2014/main" id="{8D910884-ECE5-34C8-6AFF-2808381ABD62}"/>
              </a:ext>
            </a:extLst>
          </p:cNvPr>
          <p:cNvSpPr txBox="1"/>
          <p:nvPr/>
        </p:nvSpPr>
        <p:spPr>
          <a:xfrm rot="23405">
            <a:off x="4316844" y="988417"/>
            <a:ext cx="1486806" cy="441916"/>
          </a:xfrm>
          <a:prstGeom prst="rect">
            <a:avLst/>
          </a:prstGeom>
          <a:noFill/>
        </p:spPr>
        <p:txBody>
          <a:bodyPr wrap="square" rtlCol="0">
            <a:spAutoFit/>
          </a:bodyPr>
          <a:lstStyle/>
          <a:p>
            <a:pPr>
              <a:lnSpc>
                <a:spcPct val="125000"/>
              </a:lnSpc>
            </a:pPr>
            <a:r>
              <a:rPr lang="en-US" altLang="zh-CN" sz="2000" dirty="0">
                <a:solidFill>
                  <a:srgbClr val="243152"/>
                </a:solidFill>
                <a:latin typeface="微软雅黑" panose="020B0503020204020204" pitchFamily="34" charset="-122"/>
                <a:ea typeface="微软雅黑" panose="020B0503020204020204" pitchFamily="34" charset="-122"/>
              </a:rPr>
              <a:t>MLP</a:t>
            </a:r>
            <a:endParaRPr lang="zh-CN" altLang="en-US" sz="2000" dirty="0">
              <a:solidFill>
                <a:srgbClr val="243152"/>
              </a:solidFill>
              <a:latin typeface="微软雅黑" panose="020B0503020204020204" pitchFamily="34" charset="-122"/>
              <a:ea typeface="微软雅黑" panose="020B0503020204020204" pitchFamily="34" charset="-122"/>
            </a:endParaRPr>
          </a:p>
        </p:txBody>
      </p:sp>
      <p:sp>
        <p:nvSpPr>
          <p:cNvPr id="272" name="文本框 271">
            <a:extLst>
              <a:ext uri="{FF2B5EF4-FFF2-40B4-BE49-F238E27FC236}">
                <a16:creationId xmlns:a16="http://schemas.microsoft.com/office/drawing/2014/main" id="{867FE39F-A928-F323-3C54-3B5072C612F2}"/>
              </a:ext>
            </a:extLst>
          </p:cNvPr>
          <p:cNvSpPr txBox="1"/>
          <p:nvPr/>
        </p:nvSpPr>
        <p:spPr>
          <a:xfrm rot="23405">
            <a:off x="993251" y="1479135"/>
            <a:ext cx="1486806" cy="441916"/>
          </a:xfrm>
          <a:prstGeom prst="rect">
            <a:avLst/>
          </a:prstGeom>
          <a:noFill/>
        </p:spPr>
        <p:txBody>
          <a:bodyPr wrap="square" rtlCol="0">
            <a:spAutoFit/>
          </a:bodyPr>
          <a:lstStyle/>
          <a:p>
            <a:pPr>
              <a:lnSpc>
                <a:spcPct val="125000"/>
              </a:lnSpc>
            </a:pPr>
            <a:r>
              <a:rPr lang="zh-CN" altLang="en-US" sz="2000" dirty="0">
                <a:solidFill>
                  <a:srgbClr val="243152"/>
                </a:solidFill>
                <a:latin typeface="微软雅黑" panose="020B0503020204020204" pitchFamily="34" charset="-122"/>
                <a:ea typeface="微软雅黑" panose="020B0503020204020204" pitchFamily="34" charset="-122"/>
              </a:rPr>
              <a:t>朴素贝叶斯</a:t>
            </a:r>
          </a:p>
        </p:txBody>
      </p:sp>
      <p:pic>
        <p:nvPicPr>
          <p:cNvPr id="2" name="图片 1">
            <a:extLst>
              <a:ext uri="{FF2B5EF4-FFF2-40B4-BE49-F238E27FC236}">
                <a16:creationId xmlns:a16="http://schemas.microsoft.com/office/drawing/2014/main" id="{EAC4DE3F-A230-1E8C-8288-B643EF27818D}"/>
              </a:ext>
            </a:extLst>
          </p:cNvPr>
          <p:cNvPicPr>
            <a:picLocks noChangeAspect="1"/>
          </p:cNvPicPr>
          <p:nvPr/>
        </p:nvPicPr>
        <p:blipFill rotWithShape="1">
          <a:blip r:embed="rId2"/>
          <a:srcRect t="1" r="10428" b="1635"/>
          <a:stretch/>
        </p:blipFill>
        <p:spPr>
          <a:xfrm>
            <a:off x="539206" y="2413249"/>
            <a:ext cx="4188642" cy="1168722"/>
          </a:xfrm>
          <a:prstGeom prst="rect">
            <a:avLst/>
          </a:prstGeom>
        </p:spPr>
      </p:pic>
      <p:sp>
        <p:nvSpPr>
          <p:cNvPr id="3" name="文本框 2">
            <a:extLst>
              <a:ext uri="{FF2B5EF4-FFF2-40B4-BE49-F238E27FC236}">
                <a16:creationId xmlns:a16="http://schemas.microsoft.com/office/drawing/2014/main" id="{A27E885E-57E4-ECFB-8A63-49DAE0C158E1}"/>
              </a:ext>
            </a:extLst>
          </p:cNvPr>
          <p:cNvSpPr txBox="1"/>
          <p:nvPr/>
        </p:nvSpPr>
        <p:spPr>
          <a:xfrm>
            <a:off x="356358" y="1934043"/>
            <a:ext cx="5472608" cy="707886"/>
          </a:xfrm>
          <a:prstGeom prst="rect">
            <a:avLst/>
          </a:prstGeom>
          <a:noFill/>
        </p:spPr>
        <p:txBody>
          <a:bodyPr wrap="square" rtlCol="0">
            <a:spAutoFit/>
          </a:bodyPr>
          <a:lstStyle/>
          <a:p>
            <a:r>
              <a:rPr lang="en-US" altLang="zh-CN" sz="20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en-US" sz="20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0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没有流水数据也没有历史还款数据的数据集</a:t>
            </a:r>
          </a:p>
          <a:p>
            <a:endParaRPr lang="zh-CN" altLang="en-US" sz="2000" dirty="0"/>
          </a:p>
        </p:txBody>
      </p:sp>
      <p:pic>
        <p:nvPicPr>
          <p:cNvPr id="4" name="图片 3">
            <a:extLst>
              <a:ext uri="{FF2B5EF4-FFF2-40B4-BE49-F238E27FC236}">
                <a16:creationId xmlns:a16="http://schemas.microsoft.com/office/drawing/2014/main" id="{5F5C80F0-391B-357F-5982-4BF6E238A165}"/>
              </a:ext>
            </a:extLst>
          </p:cNvPr>
          <p:cNvPicPr>
            <a:picLocks noChangeAspect="1"/>
          </p:cNvPicPr>
          <p:nvPr/>
        </p:nvPicPr>
        <p:blipFill rotWithShape="1">
          <a:blip r:embed="rId3"/>
          <a:srcRect r="18689"/>
          <a:stretch/>
        </p:blipFill>
        <p:spPr>
          <a:xfrm>
            <a:off x="486947" y="4532654"/>
            <a:ext cx="4410848" cy="1167328"/>
          </a:xfrm>
          <a:prstGeom prst="rect">
            <a:avLst/>
          </a:prstGeom>
        </p:spPr>
      </p:pic>
      <p:sp>
        <p:nvSpPr>
          <p:cNvPr id="5" name="文本框 4">
            <a:extLst>
              <a:ext uri="{FF2B5EF4-FFF2-40B4-BE49-F238E27FC236}">
                <a16:creationId xmlns:a16="http://schemas.microsoft.com/office/drawing/2014/main" id="{CBD07251-3D98-201F-D8DD-B2208C9EED5E}"/>
              </a:ext>
            </a:extLst>
          </p:cNvPr>
          <p:cNvSpPr txBox="1"/>
          <p:nvPr/>
        </p:nvSpPr>
        <p:spPr>
          <a:xfrm>
            <a:off x="356358" y="4132544"/>
            <a:ext cx="3837420" cy="400110"/>
          </a:xfrm>
          <a:prstGeom prst="rect">
            <a:avLst/>
          </a:prstGeom>
          <a:noFill/>
        </p:spPr>
        <p:txBody>
          <a:bodyPr wrap="square" rtlCol="0">
            <a:spAutoFit/>
          </a:bodyPr>
          <a:lstStyle/>
          <a:p>
            <a:r>
              <a:rPr lang="en-US" altLang="zh-CN" sz="20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en-US" sz="20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0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只有流水数据的数据集</a:t>
            </a:r>
          </a:p>
        </p:txBody>
      </p:sp>
      <p:pic>
        <p:nvPicPr>
          <p:cNvPr id="6" name="图片 5">
            <a:extLst>
              <a:ext uri="{FF2B5EF4-FFF2-40B4-BE49-F238E27FC236}">
                <a16:creationId xmlns:a16="http://schemas.microsoft.com/office/drawing/2014/main" id="{1806AAC5-DA95-B14D-6A24-5A1C4004836E}"/>
              </a:ext>
            </a:extLst>
          </p:cNvPr>
          <p:cNvPicPr>
            <a:picLocks noChangeAspect="1"/>
          </p:cNvPicPr>
          <p:nvPr/>
        </p:nvPicPr>
        <p:blipFill>
          <a:blip r:embed="rId4"/>
          <a:stretch>
            <a:fillRect/>
          </a:stretch>
        </p:blipFill>
        <p:spPr>
          <a:xfrm>
            <a:off x="6704810" y="649888"/>
            <a:ext cx="4210050" cy="1085850"/>
          </a:xfrm>
          <a:prstGeom prst="rect">
            <a:avLst/>
          </a:prstGeom>
        </p:spPr>
      </p:pic>
      <p:sp>
        <p:nvSpPr>
          <p:cNvPr id="7" name="文本框 6">
            <a:extLst>
              <a:ext uri="{FF2B5EF4-FFF2-40B4-BE49-F238E27FC236}">
                <a16:creationId xmlns:a16="http://schemas.microsoft.com/office/drawing/2014/main" id="{97E4C23D-383A-C50B-8101-F3991982DFCF}"/>
              </a:ext>
            </a:extLst>
          </p:cNvPr>
          <p:cNvSpPr txBox="1"/>
          <p:nvPr/>
        </p:nvSpPr>
        <p:spPr>
          <a:xfrm>
            <a:off x="6822181" y="148830"/>
            <a:ext cx="3837420" cy="707886"/>
          </a:xfrm>
          <a:prstGeom prst="rect">
            <a:avLst/>
          </a:prstGeom>
          <a:noFill/>
        </p:spPr>
        <p:txBody>
          <a:bodyPr wrap="square" rtlCol="0">
            <a:spAutoFit/>
          </a:bodyPr>
          <a:lstStyle/>
          <a:p>
            <a:r>
              <a:rPr lang="en-US" altLang="zh-CN" sz="20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3</a:t>
            </a:r>
            <a:r>
              <a:rPr lang="zh-CN" altLang="en-US" sz="20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0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只有历史还款数据的数据集</a:t>
            </a:r>
          </a:p>
          <a:p>
            <a:endParaRPr lang="zh-CN" altLang="zh-CN" sz="20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9" name="图片 8">
            <a:extLst>
              <a:ext uri="{FF2B5EF4-FFF2-40B4-BE49-F238E27FC236}">
                <a16:creationId xmlns:a16="http://schemas.microsoft.com/office/drawing/2014/main" id="{13D7BB07-C6A6-1CF1-06AD-8A1B75995B0F}"/>
              </a:ext>
            </a:extLst>
          </p:cNvPr>
          <p:cNvPicPr>
            <a:picLocks noChangeAspect="1"/>
          </p:cNvPicPr>
          <p:nvPr/>
        </p:nvPicPr>
        <p:blipFill rotWithShape="1">
          <a:blip r:embed="rId5"/>
          <a:srcRect b="2811"/>
          <a:stretch/>
        </p:blipFill>
        <p:spPr>
          <a:xfrm>
            <a:off x="6530656" y="2641928"/>
            <a:ext cx="4384204" cy="3905199"/>
          </a:xfrm>
          <a:prstGeom prst="rect">
            <a:avLst/>
          </a:prstGeom>
        </p:spPr>
      </p:pic>
      <p:sp>
        <p:nvSpPr>
          <p:cNvPr id="11" name="文本框 10">
            <a:extLst>
              <a:ext uri="{FF2B5EF4-FFF2-40B4-BE49-F238E27FC236}">
                <a16:creationId xmlns:a16="http://schemas.microsoft.com/office/drawing/2014/main" id="{34DED30F-9666-0EAD-3149-8B41D96C606F}"/>
              </a:ext>
            </a:extLst>
          </p:cNvPr>
          <p:cNvSpPr txBox="1"/>
          <p:nvPr/>
        </p:nvSpPr>
        <p:spPr>
          <a:xfrm>
            <a:off x="6131351" y="2095562"/>
            <a:ext cx="5704291" cy="677108"/>
          </a:xfrm>
          <a:prstGeom prst="rect">
            <a:avLst/>
          </a:prstGeom>
          <a:noFill/>
        </p:spPr>
        <p:txBody>
          <a:bodyPr wrap="square" rtlCol="0">
            <a:spAutoFit/>
          </a:bodyPr>
          <a:lstStyle/>
          <a:p>
            <a:r>
              <a:rPr lang="en-US" altLang="zh-CN" sz="20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4</a:t>
            </a:r>
            <a:r>
              <a:rPr lang="zh-CN" altLang="en-US" sz="20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0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既有流水数据也有历史还款数据的数据集</a:t>
            </a:r>
          </a:p>
          <a:p>
            <a:endParaRPr lang="zh-CN" altLang="en-US" dirty="0"/>
          </a:p>
        </p:txBody>
      </p:sp>
    </p:spTree>
    <p:extLst>
      <p:ext uri="{BB962C8B-B14F-4D97-AF65-F5344CB8AC3E}">
        <p14:creationId xmlns:p14="http://schemas.microsoft.com/office/powerpoint/2010/main" val="847157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779525" y="-61111"/>
            <a:ext cx="2665065" cy="1834786"/>
            <a:chOff x="746195" y="2749592"/>
            <a:chExt cx="2039690" cy="1404242"/>
          </a:xfrm>
        </p:grpSpPr>
        <p:sp>
          <p:nvSpPr>
            <p:cNvPr id="3" name="矩形 2"/>
            <p:cNvSpPr/>
            <p:nvPr/>
          </p:nvSpPr>
          <p:spPr>
            <a:xfrm>
              <a:off x="746195" y="2749592"/>
              <a:ext cx="1363315"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24" name="文本框 23"/>
          <p:cNvSpPr txBox="1"/>
          <p:nvPr/>
        </p:nvSpPr>
        <p:spPr>
          <a:xfrm>
            <a:off x="5084618" y="929294"/>
            <a:ext cx="2022763" cy="769441"/>
          </a:xfrm>
          <a:prstGeom prst="rect">
            <a:avLst/>
          </a:prstGeom>
          <a:noFill/>
        </p:spPr>
        <p:txBody>
          <a:bodyPr wrap="square" rtlCol="0">
            <a:spAutoFit/>
          </a:bodyPr>
          <a:lstStyle/>
          <a:p>
            <a:pPr algn="ctr"/>
            <a:r>
              <a:rPr lang="zh-CN" altLang="en-US" sz="4400" dirty="0">
                <a:solidFill>
                  <a:schemeClr val="bg1"/>
                </a:solidFill>
                <a:latin typeface="微软雅黑" panose="020B0503020204020204" pitchFamily="34" charset="-122"/>
                <a:ea typeface="微软雅黑" panose="020B0503020204020204" pitchFamily="34" charset="-122"/>
              </a:rPr>
              <a:t>目录</a:t>
            </a:r>
          </a:p>
        </p:txBody>
      </p:sp>
      <p:sp>
        <p:nvSpPr>
          <p:cNvPr id="12" name="椭圆 80"/>
          <p:cNvSpPr/>
          <p:nvPr>
            <p:custDataLst>
              <p:tags r:id="rId1"/>
            </p:custDataLst>
          </p:nvPr>
        </p:nvSpPr>
        <p:spPr bwMode="auto">
          <a:xfrm>
            <a:off x="9008972" y="2908149"/>
            <a:ext cx="866305" cy="868059"/>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3" name="椭圆 80"/>
          <p:cNvSpPr/>
          <p:nvPr>
            <p:custDataLst>
              <p:tags r:id="rId2"/>
            </p:custDataLst>
          </p:nvPr>
        </p:nvSpPr>
        <p:spPr bwMode="auto">
          <a:xfrm>
            <a:off x="2439920" y="2908149"/>
            <a:ext cx="866305" cy="868059"/>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4" name="椭圆 80"/>
          <p:cNvSpPr/>
          <p:nvPr>
            <p:custDataLst>
              <p:tags r:id="rId3"/>
            </p:custDataLst>
          </p:nvPr>
        </p:nvSpPr>
        <p:spPr bwMode="auto">
          <a:xfrm>
            <a:off x="4635176" y="2908149"/>
            <a:ext cx="866305" cy="868059"/>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5" name="椭圆 80"/>
          <p:cNvSpPr/>
          <p:nvPr>
            <p:custDataLst>
              <p:tags r:id="rId4"/>
            </p:custDataLst>
          </p:nvPr>
        </p:nvSpPr>
        <p:spPr bwMode="auto">
          <a:xfrm>
            <a:off x="6819288" y="2908149"/>
            <a:ext cx="866305" cy="868059"/>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2" name="文本框 21"/>
          <p:cNvSpPr txBox="1"/>
          <p:nvPr>
            <p:custDataLst>
              <p:tags r:id="rId5"/>
            </p:custDataLst>
          </p:nvPr>
        </p:nvSpPr>
        <p:spPr>
          <a:xfrm>
            <a:off x="300657" y="4000764"/>
            <a:ext cx="4959929" cy="368300"/>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任务</a:t>
            </a:r>
            <a:r>
              <a:rPr lang="en-US" altLang="zh-CN" dirty="0">
                <a:solidFill>
                  <a:schemeClr val="bg1"/>
                </a:solidFill>
                <a:latin typeface="微软雅黑" panose="020B0503020204020204" pitchFamily="34" charset="-122"/>
                <a:ea typeface="微软雅黑" panose="020B0503020204020204" pitchFamily="34" charset="-122"/>
              </a:rPr>
              <a:t>&amp;</a:t>
            </a:r>
            <a:r>
              <a:rPr lang="zh-CN" altLang="en-US" dirty="0">
                <a:solidFill>
                  <a:schemeClr val="bg1"/>
                </a:solidFill>
                <a:latin typeface="微软雅黑" panose="020B0503020204020204" pitchFamily="34" charset="-122"/>
                <a:ea typeface="微软雅黑" panose="020B0503020204020204" pitchFamily="34" charset="-122"/>
              </a:rPr>
              <a:t>违约率查看</a:t>
            </a:r>
          </a:p>
        </p:txBody>
      </p:sp>
      <p:sp>
        <p:nvSpPr>
          <p:cNvPr id="26" name="文本框 25"/>
          <p:cNvSpPr txBox="1"/>
          <p:nvPr>
            <p:custDataLst>
              <p:tags r:id="rId6"/>
            </p:custDataLst>
          </p:nvPr>
        </p:nvSpPr>
        <p:spPr>
          <a:xfrm>
            <a:off x="2666477" y="4000764"/>
            <a:ext cx="4959929" cy="368300"/>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数据处理</a:t>
            </a:r>
            <a:r>
              <a:rPr lang="en-US" altLang="zh-CN" dirty="0">
                <a:solidFill>
                  <a:schemeClr val="bg1"/>
                </a:solidFill>
                <a:latin typeface="微软雅黑" panose="020B0503020204020204" pitchFamily="34" charset="-122"/>
                <a:ea typeface="微软雅黑" panose="020B0503020204020204" pitchFamily="34" charset="-122"/>
              </a:rPr>
              <a:t>&amp;</a:t>
            </a:r>
            <a:r>
              <a:rPr lang="zh-CN" altLang="en-US" dirty="0">
                <a:solidFill>
                  <a:schemeClr val="bg1"/>
                </a:solidFill>
                <a:latin typeface="微软雅黑" panose="020B0503020204020204" pitchFamily="34" charset="-122"/>
                <a:ea typeface="微软雅黑" panose="020B0503020204020204" pitchFamily="34" charset="-122"/>
              </a:rPr>
              <a:t>分割数据集</a:t>
            </a:r>
          </a:p>
        </p:txBody>
      </p:sp>
      <p:sp>
        <p:nvSpPr>
          <p:cNvPr id="28" name="文本框 27"/>
          <p:cNvSpPr txBox="1"/>
          <p:nvPr>
            <p:custDataLst>
              <p:tags r:id="rId7"/>
            </p:custDataLst>
          </p:nvPr>
        </p:nvSpPr>
        <p:spPr>
          <a:xfrm>
            <a:off x="4772482" y="4000764"/>
            <a:ext cx="4959929" cy="368300"/>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特征计算</a:t>
            </a:r>
          </a:p>
        </p:txBody>
      </p:sp>
      <p:sp>
        <p:nvSpPr>
          <p:cNvPr id="30" name="文本框 29"/>
          <p:cNvSpPr txBox="1"/>
          <p:nvPr>
            <p:custDataLst>
              <p:tags r:id="rId8"/>
            </p:custDataLst>
          </p:nvPr>
        </p:nvSpPr>
        <p:spPr>
          <a:xfrm>
            <a:off x="6962158" y="4000764"/>
            <a:ext cx="4959929" cy="368300"/>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模型优化</a:t>
            </a:r>
          </a:p>
        </p:txBody>
      </p:sp>
      <p:sp>
        <p:nvSpPr>
          <p:cNvPr id="34" name="文本框 33"/>
          <p:cNvSpPr txBox="1"/>
          <p:nvPr>
            <p:custDataLst>
              <p:tags r:id="rId9"/>
            </p:custDataLst>
          </p:nvPr>
        </p:nvSpPr>
        <p:spPr>
          <a:xfrm>
            <a:off x="2475333" y="2934888"/>
            <a:ext cx="795478" cy="769441"/>
          </a:xfrm>
          <a:prstGeom prst="rect">
            <a:avLst/>
          </a:prstGeom>
          <a:noFill/>
        </p:spPr>
        <p:txBody>
          <a:bodyPr wrap="square" rtlCol="0">
            <a:spAutoFit/>
          </a:bodyPr>
          <a:lstStyle/>
          <a:p>
            <a:pPr algn="ctr"/>
            <a:r>
              <a:rPr lang="en-US" altLang="zh-CN" sz="4400" dirty="0">
                <a:solidFill>
                  <a:schemeClr val="bg1"/>
                </a:solidFill>
              </a:rPr>
              <a:t>01</a:t>
            </a:r>
            <a:endParaRPr lang="zh-CN" altLang="en-US" sz="4400" dirty="0">
              <a:solidFill>
                <a:schemeClr val="bg1"/>
              </a:solidFill>
            </a:endParaRPr>
          </a:p>
        </p:txBody>
      </p:sp>
      <p:sp>
        <p:nvSpPr>
          <p:cNvPr id="35" name="文本框 34"/>
          <p:cNvSpPr txBox="1"/>
          <p:nvPr>
            <p:custDataLst>
              <p:tags r:id="rId10"/>
            </p:custDataLst>
          </p:nvPr>
        </p:nvSpPr>
        <p:spPr>
          <a:xfrm>
            <a:off x="4685535" y="2934888"/>
            <a:ext cx="795478" cy="769441"/>
          </a:xfrm>
          <a:prstGeom prst="rect">
            <a:avLst/>
          </a:prstGeom>
          <a:noFill/>
        </p:spPr>
        <p:txBody>
          <a:bodyPr wrap="square" rtlCol="0">
            <a:spAutoFit/>
          </a:bodyPr>
          <a:lstStyle/>
          <a:p>
            <a:pPr algn="ctr"/>
            <a:r>
              <a:rPr lang="en-US" altLang="zh-CN" sz="4400" dirty="0">
                <a:solidFill>
                  <a:schemeClr val="bg1"/>
                </a:solidFill>
              </a:rPr>
              <a:t>02</a:t>
            </a:r>
            <a:endParaRPr lang="zh-CN" altLang="en-US" sz="4400" dirty="0">
              <a:solidFill>
                <a:schemeClr val="bg1"/>
              </a:solidFill>
            </a:endParaRPr>
          </a:p>
        </p:txBody>
      </p:sp>
      <p:sp>
        <p:nvSpPr>
          <p:cNvPr id="36" name="文本框 35"/>
          <p:cNvSpPr txBox="1"/>
          <p:nvPr>
            <p:custDataLst>
              <p:tags r:id="rId11"/>
            </p:custDataLst>
          </p:nvPr>
        </p:nvSpPr>
        <p:spPr>
          <a:xfrm>
            <a:off x="6857487" y="2934888"/>
            <a:ext cx="795478" cy="769441"/>
          </a:xfrm>
          <a:prstGeom prst="rect">
            <a:avLst/>
          </a:prstGeom>
          <a:noFill/>
        </p:spPr>
        <p:txBody>
          <a:bodyPr wrap="square" rtlCol="0">
            <a:spAutoFit/>
          </a:bodyPr>
          <a:lstStyle/>
          <a:p>
            <a:pPr algn="ctr"/>
            <a:r>
              <a:rPr lang="en-US" altLang="zh-CN" sz="4400" dirty="0">
                <a:solidFill>
                  <a:schemeClr val="bg1"/>
                </a:solidFill>
              </a:rPr>
              <a:t>03</a:t>
            </a:r>
            <a:endParaRPr lang="zh-CN" altLang="en-US" sz="4400" dirty="0">
              <a:solidFill>
                <a:schemeClr val="bg1"/>
              </a:solidFill>
            </a:endParaRPr>
          </a:p>
        </p:txBody>
      </p:sp>
      <p:sp>
        <p:nvSpPr>
          <p:cNvPr id="37" name="文本框 36"/>
          <p:cNvSpPr txBox="1"/>
          <p:nvPr>
            <p:custDataLst>
              <p:tags r:id="rId12"/>
            </p:custDataLst>
          </p:nvPr>
        </p:nvSpPr>
        <p:spPr>
          <a:xfrm>
            <a:off x="9044383" y="2934888"/>
            <a:ext cx="795478" cy="769441"/>
          </a:xfrm>
          <a:prstGeom prst="rect">
            <a:avLst/>
          </a:prstGeom>
          <a:noFill/>
        </p:spPr>
        <p:txBody>
          <a:bodyPr wrap="square" rtlCol="0">
            <a:spAutoFit/>
          </a:bodyPr>
          <a:lstStyle/>
          <a:p>
            <a:pPr algn="ctr"/>
            <a:r>
              <a:rPr lang="en-US" altLang="zh-CN" sz="4400" dirty="0">
                <a:solidFill>
                  <a:schemeClr val="bg1"/>
                </a:solidFill>
              </a:rPr>
              <a:t>04</a:t>
            </a:r>
            <a:endParaRPr lang="zh-CN" altLang="en-US" sz="4400" dirty="0">
              <a:solidFill>
                <a:schemeClr val="bg1"/>
              </a:solidFill>
            </a:endParaRPr>
          </a:p>
        </p:txBody>
      </p:sp>
      <p:pic>
        <p:nvPicPr>
          <p:cNvPr id="2" name="图片 1" descr="分割"/>
          <p:cNvPicPr>
            <a:picLocks noChangeAspect="1"/>
          </p:cNvPicPr>
          <p:nvPr/>
        </p:nvPicPr>
        <p:blipFill>
          <a:blip r:embed="rId14"/>
          <a:stretch>
            <a:fillRect/>
          </a:stretch>
        </p:blipFill>
        <p:spPr>
          <a:xfrm>
            <a:off x="4213337" y="4369867"/>
            <a:ext cx="1654810" cy="1654810"/>
          </a:xfrm>
          <a:prstGeom prst="rect">
            <a:avLst/>
          </a:prstGeom>
        </p:spPr>
      </p:pic>
      <p:pic>
        <p:nvPicPr>
          <p:cNvPr id="4" name="图片 3" descr="模型"/>
          <p:cNvPicPr>
            <a:picLocks noChangeAspect="1"/>
          </p:cNvPicPr>
          <p:nvPr/>
        </p:nvPicPr>
        <p:blipFill>
          <a:blip r:embed="rId15"/>
          <a:stretch>
            <a:fillRect/>
          </a:stretch>
        </p:blipFill>
        <p:spPr>
          <a:xfrm>
            <a:off x="8837407" y="4470832"/>
            <a:ext cx="1393825" cy="1346835"/>
          </a:xfrm>
          <a:prstGeom prst="rect">
            <a:avLst/>
          </a:prstGeom>
        </p:spPr>
      </p:pic>
      <p:pic>
        <p:nvPicPr>
          <p:cNvPr id="5" name="图片 4" descr="数据"/>
          <p:cNvPicPr>
            <a:picLocks noChangeAspect="1"/>
          </p:cNvPicPr>
          <p:nvPr/>
        </p:nvPicPr>
        <p:blipFill>
          <a:blip r:embed="rId16"/>
          <a:stretch>
            <a:fillRect/>
          </a:stretch>
        </p:blipFill>
        <p:spPr>
          <a:xfrm>
            <a:off x="2021317" y="4369232"/>
            <a:ext cx="1448435" cy="1448435"/>
          </a:xfrm>
          <a:prstGeom prst="rect">
            <a:avLst/>
          </a:prstGeom>
        </p:spPr>
      </p:pic>
      <p:pic>
        <p:nvPicPr>
          <p:cNvPr id="6" name="图片 5" descr="特征检索"/>
          <p:cNvPicPr>
            <a:picLocks noChangeAspect="1"/>
          </p:cNvPicPr>
          <p:nvPr/>
        </p:nvPicPr>
        <p:blipFill>
          <a:blip r:embed="rId17"/>
          <a:stretch>
            <a:fillRect/>
          </a:stretch>
        </p:blipFill>
        <p:spPr>
          <a:xfrm>
            <a:off x="6679359" y="4564938"/>
            <a:ext cx="1346835" cy="134683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sp>
        <p:nvSpPr>
          <p:cNvPr id="38" name="文本框 19"/>
          <p:cNvSpPr txBox="1"/>
          <p:nvPr/>
        </p:nvSpPr>
        <p:spPr>
          <a:xfrm>
            <a:off x="491757" y="2172456"/>
            <a:ext cx="11100354" cy="18620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1500" dirty="0">
                <a:solidFill>
                  <a:schemeClr val="bg1"/>
                </a:solidFill>
                <a:latin typeface="黑体" panose="02010609060101010101" pitchFamily="49" charset="-122"/>
                <a:ea typeface="黑体" panose="02010609060101010101" pitchFamily="49" charset="-122"/>
                <a:cs typeface="Arial" panose="020B0604020202020204" pitchFamily="34" charset="0"/>
              </a:rPr>
              <a:t>THANK YOU</a:t>
            </a:r>
            <a:endParaRPr lang="zh-CN" altLang="en-US" sz="11500" dirty="0">
              <a:solidFill>
                <a:schemeClr val="bg1"/>
              </a:solidFill>
              <a:latin typeface="黑体" panose="02010609060101010101" pitchFamily="49" charset="-122"/>
              <a:ea typeface="黑体" panose="02010609060101010101" pitchFamily="49" charset="-122"/>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531877" y="662789"/>
            <a:ext cx="3160364" cy="1834786"/>
            <a:chOff x="367121" y="2749592"/>
            <a:chExt cx="2418764" cy="1404242"/>
          </a:xfrm>
        </p:grpSpPr>
        <p:sp>
          <p:nvSpPr>
            <p:cNvPr id="3" name="矩形 2"/>
            <p:cNvSpPr/>
            <p:nvPr/>
          </p:nvSpPr>
          <p:spPr>
            <a:xfrm>
              <a:off x="367121" y="2749592"/>
              <a:ext cx="174239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4735895" y="1563072"/>
            <a:ext cx="2743200" cy="1446550"/>
          </a:xfrm>
          <a:prstGeom prst="rect">
            <a:avLst/>
          </a:prstGeom>
          <a:noFill/>
        </p:spPr>
        <p:txBody>
          <a:bodyPr wrap="square" rtlCol="0">
            <a:spAutoFit/>
          </a:bodyPr>
          <a:lstStyle/>
          <a:p>
            <a:pPr algn="ctr"/>
            <a:r>
              <a:rPr lang="en-US" altLang="zh-CN"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01</a:t>
            </a:r>
            <a:endParaRPr lang="zh-CN" altLang="en-US"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4084348" y="3344878"/>
            <a:ext cx="4023304" cy="52197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任务</a:t>
            </a:r>
            <a:r>
              <a:rPr lang="en-US" altLang="zh-CN" sz="2800" b="1" dirty="0">
                <a:solidFill>
                  <a:schemeClr val="bg1"/>
                </a:solidFill>
                <a:latin typeface="微软雅黑" panose="020B0503020204020204" pitchFamily="34" charset="-122"/>
                <a:ea typeface="微软雅黑" panose="020B0503020204020204" pitchFamily="34" charset="-122"/>
              </a:rPr>
              <a:t>&amp;</a:t>
            </a:r>
            <a:r>
              <a:rPr lang="zh-CN" altLang="en-US" sz="2800" b="1" dirty="0">
                <a:solidFill>
                  <a:schemeClr val="bg1"/>
                </a:solidFill>
                <a:latin typeface="微软雅黑" panose="020B0503020204020204" pitchFamily="34" charset="-122"/>
                <a:ea typeface="微软雅黑" panose="020B0503020204020204" pitchFamily="34" charset="-122"/>
              </a:rPr>
              <a:t>违约率查看</a:t>
            </a:r>
          </a:p>
        </p:txBody>
      </p:sp>
      <p:pic>
        <p:nvPicPr>
          <p:cNvPr id="2" name="图片 1" descr="介绍"/>
          <p:cNvPicPr>
            <a:picLocks noChangeAspect="1"/>
          </p:cNvPicPr>
          <p:nvPr/>
        </p:nvPicPr>
        <p:blipFill>
          <a:blip r:embed="rId2"/>
          <a:stretch>
            <a:fillRect/>
          </a:stretch>
        </p:blipFill>
        <p:spPr>
          <a:xfrm>
            <a:off x="7737475" y="3074670"/>
            <a:ext cx="1243330" cy="12433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01</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1917678" y="641493"/>
            <a:ext cx="4023304"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任务</a:t>
            </a:r>
            <a:r>
              <a:rPr lang="en-US" altLang="zh-CN" sz="2400" b="1" dirty="0">
                <a:solidFill>
                  <a:schemeClr val="bg1"/>
                </a:solidFill>
                <a:latin typeface="微软雅黑" panose="020B0503020204020204" pitchFamily="34" charset="-122"/>
                <a:ea typeface="微软雅黑" panose="020B0503020204020204" pitchFamily="34" charset="-122"/>
              </a:rPr>
              <a:t>&amp;</a:t>
            </a:r>
            <a:r>
              <a:rPr lang="zh-CN" altLang="en-US" sz="2400" b="1" dirty="0">
                <a:solidFill>
                  <a:schemeClr val="bg1"/>
                </a:solidFill>
                <a:latin typeface="微软雅黑" panose="020B0503020204020204" pitchFamily="34" charset="-122"/>
                <a:ea typeface="微软雅黑" panose="020B0503020204020204" pitchFamily="34" charset="-122"/>
              </a:rPr>
              <a:t>违约率查看</a:t>
            </a:r>
          </a:p>
        </p:txBody>
      </p:sp>
      <p:grpSp>
        <p:nvGrpSpPr>
          <p:cNvPr id="23" name="组合 22"/>
          <p:cNvGrpSpPr/>
          <p:nvPr>
            <p:custDataLst>
              <p:tags r:id="rId1"/>
            </p:custDataLst>
          </p:nvPr>
        </p:nvGrpSpPr>
        <p:grpSpPr>
          <a:xfrm>
            <a:off x="1940282" y="5107525"/>
            <a:ext cx="379957" cy="378819"/>
            <a:chOff x="6760032" y="3590699"/>
            <a:chExt cx="530225" cy="528638"/>
          </a:xfrm>
          <a:solidFill>
            <a:srgbClr val="243152"/>
          </a:solidFill>
        </p:grpSpPr>
        <p:sp>
          <p:nvSpPr>
            <p:cNvPr id="24" name="Freeform 67"/>
            <p:cNvSpPr>
              <a:spLocks noEditPoints="1"/>
            </p:cNvSpPr>
            <p:nvPr>
              <p:custDataLst>
                <p:tags r:id="rId3"/>
              </p:custDataLst>
            </p:nvPr>
          </p:nvSpPr>
          <p:spPr bwMode="auto">
            <a:xfrm>
              <a:off x="6760032" y="3590699"/>
              <a:ext cx="196850" cy="195263"/>
            </a:xfrm>
            <a:custGeom>
              <a:avLst/>
              <a:gdLst>
                <a:gd name="T0" fmla="*/ 51 w 102"/>
                <a:gd name="T1" fmla="*/ 0 h 101"/>
                <a:gd name="T2" fmla="*/ 0 w 102"/>
                <a:gd name="T3" fmla="*/ 51 h 101"/>
                <a:gd name="T4" fmla="*/ 51 w 102"/>
                <a:gd name="T5" fmla="*/ 101 h 101"/>
                <a:gd name="T6" fmla="*/ 102 w 102"/>
                <a:gd name="T7" fmla="*/ 51 h 101"/>
                <a:gd name="T8" fmla="*/ 51 w 102"/>
                <a:gd name="T9" fmla="*/ 0 h 101"/>
                <a:gd name="T10" fmla="*/ 51 w 102"/>
                <a:gd name="T11" fmla="*/ 74 h 101"/>
                <a:gd name="T12" fmla="*/ 27 w 102"/>
                <a:gd name="T13" fmla="*/ 51 h 101"/>
                <a:gd name="T14" fmla="*/ 51 w 102"/>
                <a:gd name="T15" fmla="*/ 27 h 101"/>
                <a:gd name="T16" fmla="*/ 75 w 102"/>
                <a:gd name="T17" fmla="*/ 51 h 101"/>
                <a:gd name="T18" fmla="*/ 51 w 102"/>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1">
                  <a:moveTo>
                    <a:pt x="51" y="0"/>
                  </a:moveTo>
                  <a:cubicBezTo>
                    <a:pt x="23" y="0"/>
                    <a:pt x="0" y="23"/>
                    <a:pt x="0" y="51"/>
                  </a:cubicBezTo>
                  <a:cubicBezTo>
                    <a:pt x="0" y="79"/>
                    <a:pt x="23" y="101"/>
                    <a:pt x="51" y="101"/>
                  </a:cubicBezTo>
                  <a:cubicBezTo>
                    <a:pt x="79" y="101"/>
                    <a:pt x="102" y="79"/>
                    <a:pt x="102" y="51"/>
                  </a:cubicBezTo>
                  <a:cubicBezTo>
                    <a:pt x="102" y="23"/>
                    <a:pt x="79" y="0"/>
                    <a:pt x="51" y="0"/>
                  </a:cubicBezTo>
                  <a:moveTo>
                    <a:pt x="51" y="74"/>
                  </a:moveTo>
                  <a:cubicBezTo>
                    <a:pt x="38" y="74"/>
                    <a:pt x="27" y="64"/>
                    <a:pt x="27" y="51"/>
                  </a:cubicBezTo>
                  <a:cubicBezTo>
                    <a:pt x="27" y="38"/>
                    <a:pt x="38" y="27"/>
                    <a:pt x="51" y="27"/>
                  </a:cubicBezTo>
                  <a:cubicBezTo>
                    <a:pt x="64" y="27"/>
                    <a:pt x="75" y="38"/>
                    <a:pt x="75" y="51"/>
                  </a:cubicBezTo>
                  <a:cubicBezTo>
                    <a:pt x="75"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5" name="Freeform 68"/>
            <p:cNvSpPr>
              <a:spLocks noEditPoints="1"/>
            </p:cNvSpPr>
            <p:nvPr>
              <p:custDataLst>
                <p:tags r:id="rId4"/>
              </p:custDataLst>
            </p:nvPr>
          </p:nvSpPr>
          <p:spPr bwMode="auto">
            <a:xfrm>
              <a:off x="6979107" y="3590699"/>
              <a:ext cx="195263" cy="195263"/>
            </a:xfrm>
            <a:custGeom>
              <a:avLst/>
              <a:gdLst>
                <a:gd name="T0" fmla="*/ 51 w 101"/>
                <a:gd name="T1" fmla="*/ 0 h 101"/>
                <a:gd name="T2" fmla="*/ 0 w 101"/>
                <a:gd name="T3" fmla="*/ 51 h 101"/>
                <a:gd name="T4" fmla="*/ 51 w 101"/>
                <a:gd name="T5" fmla="*/ 101 h 101"/>
                <a:gd name="T6" fmla="*/ 101 w 101"/>
                <a:gd name="T7" fmla="*/ 51 h 101"/>
                <a:gd name="T8" fmla="*/ 51 w 101"/>
                <a:gd name="T9" fmla="*/ 0 h 101"/>
                <a:gd name="T10" fmla="*/ 51 w 101"/>
                <a:gd name="T11" fmla="*/ 74 h 101"/>
                <a:gd name="T12" fmla="*/ 27 w 101"/>
                <a:gd name="T13" fmla="*/ 51 h 101"/>
                <a:gd name="T14" fmla="*/ 51 w 101"/>
                <a:gd name="T15" fmla="*/ 27 h 101"/>
                <a:gd name="T16" fmla="*/ 74 w 101"/>
                <a:gd name="T17" fmla="*/ 51 h 101"/>
                <a:gd name="T18" fmla="*/ 51 w 101"/>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1" y="0"/>
                  </a:moveTo>
                  <a:cubicBezTo>
                    <a:pt x="23" y="0"/>
                    <a:pt x="0" y="23"/>
                    <a:pt x="0" y="51"/>
                  </a:cubicBezTo>
                  <a:cubicBezTo>
                    <a:pt x="0" y="79"/>
                    <a:pt x="23" y="101"/>
                    <a:pt x="51" y="101"/>
                  </a:cubicBezTo>
                  <a:cubicBezTo>
                    <a:pt x="79" y="101"/>
                    <a:pt x="101" y="79"/>
                    <a:pt x="101" y="51"/>
                  </a:cubicBezTo>
                  <a:cubicBezTo>
                    <a:pt x="101" y="23"/>
                    <a:pt x="79" y="0"/>
                    <a:pt x="51" y="0"/>
                  </a:cubicBezTo>
                  <a:moveTo>
                    <a:pt x="51" y="74"/>
                  </a:moveTo>
                  <a:cubicBezTo>
                    <a:pt x="38" y="74"/>
                    <a:pt x="27" y="64"/>
                    <a:pt x="27" y="51"/>
                  </a:cubicBezTo>
                  <a:cubicBezTo>
                    <a:pt x="27" y="38"/>
                    <a:pt x="38" y="27"/>
                    <a:pt x="51" y="27"/>
                  </a:cubicBezTo>
                  <a:cubicBezTo>
                    <a:pt x="64" y="27"/>
                    <a:pt x="74" y="38"/>
                    <a:pt x="74" y="51"/>
                  </a:cubicBezTo>
                  <a:cubicBezTo>
                    <a:pt x="74"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69"/>
            <p:cNvSpPr/>
            <p:nvPr>
              <p:custDataLst>
                <p:tags r:id="rId5"/>
              </p:custDataLst>
            </p:nvPr>
          </p:nvSpPr>
          <p:spPr bwMode="auto">
            <a:xfrm>
              <a:off x="6804482" y="3808187"/>
              <a:ext cx="327025" cy="185738"/>
            </a:xfrm>
            <a:custGeom>
              <a:avLst/>
              <a:gdLst>
                <a:gd name="T0" fmla="*/ 158 w 169"/>
                <a:gd name="T1" fmla="*/ 96 h 96"/>
                <a:gd name="T2" fmla="*/ 11 w 169"/>
                <a:gd name="T3" fmla="*/ 96 h 96"/>
                <a:gd name="T4" fmla="*/ 0 w 169"/>
                <a:gd name="T5" fmla="*/ 84 h 96"/>
                <a:gd name="T6" fmla="*/ 0 w 169"/>
                <a:gd name="T7" fmla="*/ 12 h 96"/>
                <a:gd name="T8" fmla="*/ 11 w 169"/>
                <a:gd name="T9" fmla="*/ 0 h 96"/>
                <a:gd name="T10" fmla="*/ 158 w 169"/>
                <a:gd name="T11" fmla="*/ 0 h 96"/>
                <a:gd name="T12" fmla="*/ 169 w 169"/>
                <a:gd name="T13" fmla="*/ 12 h 96"/>
                <a:gd name="T14" fmla="*/ 169 w 169"/>
                <a:gd name="T15" fmla="*/ 84 h 96"/>
                <a:gd name="T16" fmla="*/ 158 w 169"/>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
                  <a:moveTo>
                    <a:pt x="158" y="96"/>
                  </a:moveTo>
                  <a:cubicBezTo>
                    <a:pt x="11" y="96"/>
                    <a:pt x="11" y="96"/>
                    <a:pt x="11" y="96"/>
                  </a:cubicBezTo>
                  <a:cubicBezTo>
                    <a:pt x="5" y="96"/>
                    <a:pt x="0" y="91"/>
                    <a:pt x="0" y="84"/>
                  </a:cubicBezTo>
                  <a:cubicBezTo>
                    <a:pt x="0" y="12"/>
                    <a:pt x="0" y="12"/>
                    <a:pt x="0" y="12"/>
                  </a:cubicBezTo>
                  <a:cubicBezTo>
                    <a:pt x="0" y="5"/>
                    <a:pt x="5" y="0"/>
                    <a:pt x="11" y="0"/>
                  </a:cubicBezTo>
                  <a:cubicBezTo>
                    <a:pt x="158" y="0"/>
                    <a:pt x="158" y="0"/>
                    <a:pt x="158" y="0"/>
                  </a:cubicBezTo>
                  <a:cubicBezTo>
                    <a:pt x="164" y="0"/>
                    <a:pt x="169" y="5"/>
                    <a:pt x="169" y="12"/>
                  </a:cubicBezTo>
                  <a:cubicBezTo>
                    <a:pt x="169" y="84"/>
                    <a:pt x="169" y="84"/>
                    <a:pt x="169" y="84"/>
                  </a:cubicBezTo>
                  <a:cubicBezTo>
                    <a:pt x="169" y="91"/>
                    <a:pt x="164" y="96"/>
                    <a:pt x="158" y="9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Rectangle 70"/>
            <p:cNvSpPr>
              <a:spLocks noChangeArrowheads="1"/>
            </p:cNvSpPr>
            <p:nvPr>
              <p:custDataLst>
                <p:tags r:id="rId6"/>
              </p:custDataLst>
            </p:nvPr>
          </p:nvSpPr>
          <p:spPr bwMode="auto">
            <a:xfrm>
              <a:off x="7152144" y="3838349"/>
              <a:ext cx="26988"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71"/>
            <p:cNvSpPr/>
            <p:nvPr>
              <p:custDataLst>
                <p:tags r:id="rId7"/>
              </p:custDataLst>
            </p:nvPr>
          </p:nvSpPr>
          <p:spPr bwMode="auto">
            <a:xfrm>
              <a:off x="7201357" y="3793899"/>
              <a:ext cx="88900" cy="215900"/>
            </a:xfrm>
            <a:custGeom>
              <a:avLst/>
              <a:gdLst>
                <a:gd name="T0" fmla="*/ 56 w 56"/>
                <a:gd name="T1" fmla="*/ 136 h 136"/>
                <a:gd name="T2" fmla="*/ 0 w 56"/>
                <a:gd name="T3" fmla="*/ 108 h 136"/>
                <a:gd name="T4" fmla="*/ 0 w 56"/>
                <a:gd name="T5" fmla="*/ 28 h 136"/>
                <a:gd name="T6" fmla="*/ 56 w 56"/>
                <a:gd name="T7" fmla="*/ 0 h 136"/>
                <a:gd name="T8" fmla="*/ 56 w 56"/>
                <a:gd name="T9" fmla="*/ 136 h 136"/>
              </a:gdLst>
              <a:ahLst/>
              <a:cxnLst>
                <a:cxn ang="0">
                  <a:pos x="T0" y="T1"/>
                </a:cxn>
                <a:cxn ang="0">
                  <a:pos x="T2" y="T3"/>
                </a:cxn>
                <a:cxn ang="0">
                  <a:pos x="T4" y="T5"/>
                </a:cxn>
                <a:cxn ang="0">
                  <a:pos x="T6" y="T7"/>
                </a:cxn>
                <a:cxn ang="0">
                  <a:pos x="T8" y="T9"/>
                </a:cxn>
              </a:cxnLst>
              <a:rect l="0" t="0" r="r" b="b"/>
              <a:pathLst>
                <a:path w="56" h="136">
                  <a:moveTo>
                    <a:pt x="56" y="136"/>
                  </a:moveTo>
                  <a:lnTo>
                    <a:pt x="0" y="108"/>
                  </a:lnTo>
                  <a:lnTo>
                    <a:pt x="0" y="28"/>
                  </a:lnTo>
                  <a:lnTo>
                    <a:pt x="56" y="0"/>
                  </a:lnTo>
                  <a:lnTo>
                    <a:pt x="56" y="1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72"/>
            <p:cNvSpPr/>
            <p:nvPr>
              <p:custDataLst>
                <p:tags r:id="rId8"/>
              </p:custDataLst>
            </p:nvPr>
          </p:nvSpPr>
          <p:spPr bwMode="auto">
            <a:xfrm>
              <a:off x="6804482" y="4016149"/>
              <a:ext cx="104775" cy="103188"/>
            </a:xfrm>
            <a:custGeom>
              <a:avLst/>
              <a:gdLst>
                <a:gd name="T0" fmla="*/ 21 w 66"/>
                <a:gd name="T1" fmla="*/ 65 h 65"/>
                <a:gd name="T2" fmla="*/ 0 w 66"/>
                <a:gd name="T3" fmla="*/ 65 h 65"/>
                <a:gd name="T4" fmla="*/ 45 w 66"/>
                <a:gd name="T5" fmla="*/ 0 h 65"/>
                <a:gd name="T6" fmla="*/ 66 w 66"/>
                <a:gd name="T7" fmla="*/ 0 h 65"/>
                <a:gd name="T8" fmla="*/ 21 w 66"/>
                <a:gd name="T9" fmla="*/ 65 h 65"/>
              </a:gdLst>
              <a:ahLst/>
              <a:cxnLst>
                <a:cxn ang="0">
                  <a:pos x="T0" y="T1"/>
                </a:cxn>
                <a:cxn ang="0">
                  <a:pos x="T2" y="T3"/>
                </a:cxn>
                <a:cxn ang="0">
                  <a:pos x="T4" y="T5"/>
                </a:cxn>
                <a:cxn ang="0">
                  <a:pos x="T6" y="T7"/>
                </a:cxn>
                <a:cxn ang="0">
                  <a:pos x="T8" y="T9"/>
                </a:cxn>
              </a:cxnLst>
              <a:rect l="0" t="0" r="r" b="b"/>
              <a:pathLst>
                <a:path w="66" h="65">
                  <a:moveTo>
                    <a:pt x="21" y="65"/>
                  </a:moveTo>
                  <a:lnTo>
                    <a:pt x="0" y="65"/>
                  </a:lnTo>
                  <a:lnTo>
                    <a:pt x="45" y="0"/>
                  </a:lnTo>
                  <a:lnTo>
                    <a:pt x="66" y="0"/>
                  </a:lnTo>
                  <a:lnTo>
                    <a:pt x="2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73"/>
            <p:cNvSpPr/>
            <p:nvPr>
              <p:custDataLst>
                <p:tags r:id="rId9"/>
              </p:custDataLst>
            </p:nvPr>
          </p:nvSpPr>
          <p:spPr bwMode="auto">
            <a:xfrm>
              <a:off x="7026732" y="4016149"/>
              <a:ext cx="103188" cy="103188"/>
            </a:xfrm>
            <a:custGeom>
              <a:avLst/>
              <a:gdLst>
                <a:gd name="T0" fmla="*/ 44 w 65"/>
                <a:gd name="T1" fmla="*/ 65 h 65"/>
                <a:gd name="T2" fmla="*/ 65 w 65"/>
                <a:gd name="T3" fmla="*/ 65 h 65"/>
                <a:gd name="T4" fmla="*/ 21 w 65"/>
                <a:gd name="T5" fmla="*/ 0 h 65"/>
                <a:gd name="T6" fmla="*/ 0 w 65"/>
                <a:gd name="T7" fmla="*/ 0 h 65"/>
                <a:gd name="T8" fmla="*/ 44 w 65"/>
                <a:gd name="T9" fmla="*/ 65 h 65"/>
              </a:gdLst>
              <a:ahLst/>
              <a:cxnLst>
                <a:cxn ang="0">
                  <a:pos x="T0" y="T1"/>
                </a:cxn>
                <a:cxn ang="0">
                  <a:pos x="T2" y="T3"/>
                </a:cxn>
                <a:cxn ang="0">
                  <a:pos x="T4" y="T5"/>
                </a:cxn>
                <a:cxn ang="0">
                  <a:pos x="T6" y="T7"/>
                </a:cxn>
                <a:cxn ang="0">
                  <a:pos x="T8" y="T9"/>
                </a:cxn>
              </a:cxnLst>
              <a:rect l="0" t="0" r="r" b="b"/>
              <a:pathLst>
                <a:path w="65" h="65">
                  <a:moveTo>
                    <a:pt x="44" y="65"/>
                  </a:moveTo>
                  <a:lnTo>
                    <a:pt x="65" y="65"/>
                  </a:lnTo>
                  <a:lnTo>
                    <a:pt x="21" y="0"/>
                  </a:lnTo>
                  <a:lnTo>
                    <a:pt x="0" y="0"/>
                  </a:lnTo>
                  <a:lnTo>
                    <a:pt x="44"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38" name="文本框 37"/>
          <p:cNvSpPr txBox="1"/>
          <p:nvPr>
            <p:custDataLst>
              <p:tags r:id="rId2"/>
            </p:custDataLst>
          </p:nvPr>
        </p:nvSpPr>
        <p:spPr>
          <a:xfrm>
            <a:off x="933450" y="4926965"/>
            <a:ext cx="10130155" cy="1476375"/>
          </a:xfrm>
          <a:prstGeom prst="rect">
            <a:avLst/>
          </a:prstGeom>
          <a:noFill/>
        </p:spPr>
        <p:txBody>
          <a:bodyPr wrap="square" rtlCol="0">
            <a:spAutoFit/>
          </a:bodyPr>
          <a:lstStyle/>
          <a:p>
            <a:pPr algn="just">
              <a:lnSpc>
                <a:spcPct val="125000"/>
              </a:lnSpc>
            </a:pPr>
            <a:r>
              <a:rPr lang="zh-CN" altLang="en-US" sz="2400" dirty="0">
                <a:solidFill>
                  <a:schemeClr val="bg1"/>
                </a:solidFill>
                <a:latin typeface="微软雅黑" panose="020B0503020204020204" pitchFamily="34" charset="-122"/>
                <a:ea typeface="微软雅黑" panose="020B0503020204020204" pitchFamily="34" charset="-122"/>
              </a:rPr>
              <a:t>一家商户可以发起多次贷款，一家商户可以管理多家店铺，一家店铺可以产生多条流水，一家店铺可以被多次抛出。需要根据商户的历史还款记录和流水记录预测is_30days_overdue字段。</a:t>
            </a:r>
          </a:p>
        </p:txBody>
      </p:sp>
      <p:pic>
        <p:nvPicPr>
          <p:cNvPr id="3" name="图片 2"/>
          <p:cNvPicPr>
            <a:picLocks noChangeAspect="1"/>
          </p:cNvPicPr>
          <p:nvPr/>
        </p:nvPicPr>
        <p:blipFill>
          <a:blip r:embed="rId11"/>
          <a:stretch>
            <a:fillRect/>
          </a:stretch>
        </p:blipFill>
        <p:spPr>
          <a:xfrm>
            <a:off x="181610" y="1762125"/>
            <a:ext cx="9531985" cy="2834640"/>
          </a:xfrm>
          <a:prstGeom prst="rect">
            <a:avLst/>
          </a:prstGeom>
        </p:spPr>
      </p:pic>
      <p:pic>
        <p:nvPicPr>
          <p:cNvPr id="4" name="图片 3"/>
          <p:cNvPicPr>
            <a:picLocks noChangeAspect="1"/>
          </p:cNvPicPr>
          <p:nvPr/>
        </p:nvPicPr>
        <p:blipFill>
          <a:blip r:embed="rId12"/>
          <a:srcRect l="1542" r="10604"/>
          <a:stretch>
            <a:fillRect/>
          </a:stretch>
        </p:blipFill>
        <p:spPr>
          <a:xfrm>
            <a:off x="5054600" y="790575"/>
            <a:ext cx="6974205" cy="33832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01</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1917678" y="641493"/>
            <a:ext cx="4023304" cy="82994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sym typeface="+mn-ea"/>
              </a:rPr>
              <a:t>任务</a:t>
            </a:r>
            <a:r>
              <a:rPr lang="en-US" altLang="zh-CN" sz="2400" b="1" dirty="0">
                <a:solidFill>
                  <a:schemeClr val="bg1"/>
                </a:solidFill>
                <a:latin typeface="微软雅黑" panose="020B0503020204020204" pitchFamily="34" charset="-122"/>
                <a:ea typeface="微软雅黑" panose="020B0503020204020204" pitchFamily="34" charset="-122"/>
                <a:sym typeface="+mn-ea"/>
              </a:rPr>
              <a:t>&amp;</a:t>
            </a:r>
            <a:r>
              <a:rPr lang="zh-CN" altLang="en-US" sz="2400" b="1" dirty="0">
                <a:solidFill>
                  <a:schemeClr val="bg1"/>
                </a:solidFill>
                <a:latin typeface="微软雅黑" panose="020B0503020204020204" pitchFamily="34" charset="-122"/>
                <a:ea typeface="微软雅黑" panose="020B0503020204020204" pitchFamily="34" charset="-122"/>
                <a:sym typeface="+mn-ea"/>
              </a:rPr>
              <a:t>违约率查看</a:t>
            </a:r>
            <a:endParaRPr lang="zh-CN" altLang="en-US" sz="2400" b="1" dirty="0">
              <a:solidFill>
                <a:schemeClr val="bg1"/>
              </a:solidFill>
              <a:latin typeface="微软雅黑" panose="020B0503020204020204" pitchFamily="34" charset="-122"/>
              <a:ea typeface="微软雅黑" panose="020B0503020204020204" pitchFamily="34" charset="-122"/>
            </a:endParaRPr>
          </a:p>
          <a:p>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custDataLst>
              <p:tags r:id="rId1"/>
            </p:custDataLst>
          </p:nvPr>
        </p:nvSpPr>
        <p:spPr>
          <a:xfrm>
            <a:off x="4184074" y="5358694"/>
            <a:ext cx="7539744" cy="1113318"/>
          </a:xfrm>
          <a:prstGeom prst="rect">
            <a:avLst/>
          </a:prstGeom>
          <a:noFill/>
        </p:spPr>
        <p:txBody>
          <a:bodyPr wrap="square" rtlCol="0">
            <a:spAutoFit/>
          </a:bodyPr>
          <a:lstStyle/>
          <a:p>
            <a:pPr algn="ctr">
              <a:lnSpc>
                <a:spcPct val="125000"/>
              </a:lnSpc>
            </a:pPr>
            <a:r>
              <a:rPr lang="zh-CN" altLang="en-US" sz="2400" dirty="0">
                <a:solidFill>
                  <a:schemeClr val="bg1"/>
                </a:solidFill>
                <a:latin typeface="微软雅黑" panose="020B0503020204020204" pitchFamily="34" charset="-122"/>
                <a:ea typeface="微软雅黑" panose="020B0503020204020204" pitchFamily="34" charset="-122"/>
              </a:rPr>
              <a:t>根据已知数据的违约率，我们可以对测试数据的违约率有一个大致的预设，大约是在</a:t>
            </a:r>
            <a:r>
              <a:rPr lang="en-US" altLang="zh-CN" sz="3200" dirty="0">
                <a:solidFill>
                  <a:srgbClr val="FF0000"/>
                </a:solidFill>
                <a:latin typeface="微软雅黑" panose="020B0503020204020204" pitchFamily="34" charset="-122"/>
                <a:ea typeface="微软雅黑" panose="020B0503020204020204" pitchFamily="34" charset="-122"/>
              </a:rPr>
              <a:t>35%—45%</a:t>
            </a:r>
            <a:r>
              <a:rPr lang="zh-CN" altLang="en-US" sz="2400" dirty="0">
                <a:solidFill>
                  <a:schemeClr val="bg1"/>
                </a:solidFill>
                <a:latin typeface="微软雅黑" panose="020B0503020204020204" pitchFamily="34" charset="-122"/>
                <a:ea typeface="微软雅黑" panose="020B0503020204020204" pitchFamily="34" charset="-122"/>
              </a:rPr>
              <a:t>之间。</a:t>
            </a:r>
          </a:p>
        </p:txBody>
      </p:sp>
      <p:pic>
        <p:nvPicPr>
          <p:cNvPr id="941288665" name="图片 1"/>
          <p:cNvPicPr>
            <a:picLocks noChangeAspect="1"/>
          </p:cNvPicPr>
          <p:nvPr/>
        </p:nvPicPr>
        <p:blipFill rotWithShape="1">
          <a:blip r:embed="rId3"/>
          <a:srcRect t="86679" r="44714" b="937"/>
          <a:stretch/>
        </p:blipFill>
        <p:spPr bwMode="auto">
          <a:xfrm>
            <a:off x="806241" y="1893734"/>
            <a:ext cx="8134560" cy="1427315"/>
          </a:xfrm>
          <a:prstGeom prst="rect">
            <a:avLst/>
          </a:prstGeom>
          <a:ln>
            <a:noFill/>
          </a:ln>
        </p:spPr>
      </p:pic>
      <p:pic>
        <p:nvPicPr>
          <p:cNvPr id="15419057" name="图片 1"/>
          <p:cNvPicPr>
            <a:picLocks noChangeAspect="1"/>
          </p:cNvPicPr>
          <p:nvPr/>
        </p:nvPicPr>
        <p:blipFill rotWithShape="1">
          <a:blip r:embed="rId4"/>
          <a:srcRect t="85147" r="40538"/>
          <a:stretch/>
        </p:blipFill>
        <p:spPr bwMode="auto">
          <a:xfrm>
            <a:off x="806450" y="3536952"/>
            <a:ext cx="8134351" cy="1476300"/>
          </a:xfrm>
          <a:prstGeom prst="rect">
            <a:avLst/>
          </a:prstGeom>
          <a:ln>
            <a:noFill/>
          </a:ln>
        </p:spPr>
      </p:pic>
      <p:sp>
        <p:nvSpPr>
          <p:cNvPr id="4" name="椭圆 3"/>
          <p:cNvSpPr/>
          <p:nvPr/>
        </p:nvSpPr>
        <p:spPr>
          <a:xfrm>
            <a:off x="2466571" y="2497020"/>
            <a:ext cx="2493645" cy="1096645"/>
          </a:xfrm>
          <a:prstGeom prst="ellipse">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椭圆 1">
            <a:extLst>
              <a:ext uri="{FF2B5EF4-FFF2-40B4-BE49-F238E27FC236}">
                <a16:creationId xmlns:a16="http://schemas.microsoft.com/office/drawing/2014/main" id="{6CF0BE60-7EEB-3AD1-B66A-D8CE36400E39}"/>
              </a:ext>
            </a:extLst>
          </p:cNvPr>
          <p:cNvSpPr/>
          <p:nvPr/>
        </p:nvSpPr>
        <p:spPr>
          <a:xfrm>
            <a:off x="2304935" y="4275102"/>
            <a:ext cx="2493645" cy="1096645"/>
          </a:xfrm>
          <a:prstGeom prst="ellipse">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531877" y="662789"/>
            <a:ext cx="3160364" cy="1834786"/>
            <a:chOff x="367121" y="2749592"/>
            <a:chExt cx="2418764" cy="1404242"/>
          </a:xfrm>
        </p:grpSpPr>
        <p:sp>
          <p:nvSpPr>
            <p:cNvPr id="3" name="矩形 2"/>
            <p:cNvSpPr/>
            <p:nvPr/>
          </p:nvSpPr>
          <p:spPr>
            <a:xfrm>
              <a:off x="367121" y="2749592"/>
              <a:ext cx="174239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4735895" y="1563072"/>
            <a:ext cx="2743200" cy="1446550"/>
          </a:xfrm>
          <a:prstGeom prst="rect">
            <a:avLst/>
          </a:prstGeom>
          <a:noFill/>
        </p:spPr>
        <p:txBody>
          <a:bodyPr wrap="square" rtlCol="0">
            <a:spAutoFit/>
          </a:bodyPr>
          <a:lstStyle/>
          <a:p>
            <a:pPr algn="ctr"/>
            <a:r>
              <a:rPr lang="en-US" altLang="zh-CN"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02</a:t>
            </a:r>
            <a:endParaRPr lang="zh-CN" altLang="en-US"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5" name="文本框 14"/>
          <p:cNvSpPr txBox="1"/>
          <p:nvPr/>
        </p:nvSpPr>
        <p:spPr>
          <a:xfrm>
            <a:off x="3625000" y="3344878"/>
            <a:ext cx="4959929" cy="52197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数据处理</a:t>
            </a:r>
            <a:r>
              <a:rPr lang="en-US" altLang="zh-CN" sz="2800" b="1" dirty="0">
                <a:solidFill>
                  <a:schemeClr val="bg1"/>
                </a:solidFill>
                <a:latin typeface="微软雅黑" panose="020B0503020204020204" pitchFamily="34" charset="-122"/>
                <a:ea typeface="微软雅黑" panose="020B0503020204020204" pitchFamily="34" charset="-122"/>
              </a:rPr>
              <a:t>&amp;</a:t>
            </a:r>
            <a:r>
              <a:rPr lang="zh-CN" altLang="en-US" sz="2800" b="1" dirty="0">
                <a:solidFill>
                  <a:schemeClr val="bg1"/>
                </a:solidFill>
                <a:latin typeface="微软雅黑" panose="020B0503020204020204" pitchFamily="34" charset="-122"/>
                <a:ea typeface="微软雅黑" panose="020B0503020204020204" pitchFamily="34" charset="-122"/>
              </a:rPr>
              <a:t>分割数据集</a:t>
            </a:r>
          </a:p>
        </p:txBody>
      </p:sp>
      <p:pic>
        <p:nvPicPr>
          <p:cNvPr id="2" name="图片 1" descr="处理"/>
          <p:cNvPicPr>
            <a:picLocks noChangeAspect="1"/>
          </p:cNvPicPr>
          <p:nvPr/>
        </p:nvPicPr>
        <p:blipFill>
          <a:blip r:embed="rId2"/>
          <a:stretch>
            <a:fillRect/>
          </a:stretch>
        </p:blipFill>
        <p:spPr>
          <a:xfrm>
            <a:off x="8121650" y="3079115"/>
            <a:ext cx="1270000" cy="127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200660" y="1789430"/>
            <a:ext cx="11535410" cy="4749800"/>
          </a:xfrm>
          <a:prstGeom prst="rect">
            <a:avLst/>
          </a:prstGeom>
        </p:spPr>
      </p:pic>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02</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42" name="文本框 41"/>
          <p:cNvSpPr txBox="1"/>
          <p:nvPr/>
        </p:nvSpPr>
        <p:spPr>
          <a:xfrm>
            <a:off x="1977393" y="493538"/>
            <a:ext cx="4959929"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数据处理</a:t>
            </a:r>
          </a:p>
        </p:txBody>
      </p:sp>
      <p:sp>
        <p:nvSpPr>
          <p:cNvPr id="43" name="文本框 42"/>
          <p:cNvSpPr txBox="1"/>
          <p:nvPr/>
        </p:nvSpPr>
        <p:spPr>
          <a:xfrm>
            <a:off x="1977393" y="1103158"/>
            <a:ext cx="5022106" cy="521969"/>
          </a:xfrm>
          <a:prstGeom prst="snip1Rect">
            <a:avLst>
              <a:gd name="adj" fmla="val 0"/>
            </a:avLst>
          </a:prstGeom>
          <a:noFill/>
          <a:ln w="28575">
            <a:noFill/>
          </a:ln>
        </p:spPr>
        <p:txBody>
          <a:bodyPr wrap="square" rtlCol="0">
            <a:spAutoFit/>
          </a:bodyPr>
          <a:lstStyle/>
          <a:p>
            <a:r>
              <a:rPr lang="zh-CN" altLang="en-US" sz="2800" dirty="0">
                <a:solidFill>
                  <a:schemeClr val="bg1"/>
                </a:solidFill>
                <a:latin typeface="Arial" panose="020B0604020202020204" pitchFamily="34" charset="0"/>
                <a:ea typeface="华文仿宋" panose="02010600040101010101" pitchFamily="2" charset="-122"/>
                <a:cs typeface="Arial" panose="020B0604020202020204" pitchFamily="34" charset="0"/>
              </a:rPr>
              <a:t>商户数据</a:t>
            </a:r>
          </a:p>
        </p:txBody>
      </p:sp>
      <p:pic>
        <p:nvPicPr>
          <p:cNvPr id="3" name="图片 2"/>
          <p:cNvPicPr>
            <a:picLocks noChangeAspect="1"/>
          </p:cNvPicPr>
          <p:nvPr/>
        </p:nvPicPr>
        <p:blipFill>
          <a:blip r:embed="rId3"/>
          <a:srcRect r="10349"/>
          <a:stretch>
            <a:fillRect/>
          </a:stretch>
        </p:blipFill>
        <p:spPr>
          <a:xfrm>
            <a:off x="8666480" y="144145"/>
            <a:ext cx="3388360" cy="1287780"/>
          </a:xfrm>
          <a:prstGeom prst="rect">
            <a:avLst/>
          </a:prstGeom>
        </p:spPr>
      </p:pic>
      <p:pic>
        <p:nvPicPr>
          <p:cNvPr id="11" name="图片 10"/>
          <p:cNvPicPr>
            <a:picLocks noChangeAspect="1"/>
          </p:cNvPicPr>
          <p:nvPr/>
        </p:nvPicPr>
        <p:blipFill>
          <a:blip r:embed="rId4"/>
          <a:stretch>
            <a:fillRect/>
          </a:stretch>
        </p:blipFill>
        <p:spPr>
          <a:xfrm>
            <a:off x="346075" y="3559175"/>
            <a:ext cx="11499850" cy="969010"/>
          </a:xfrm>
          <a:prstGeom prst="rect">
            <a:avLst/>
          </a:prstGeom>
        </p:spPr>
      </p:pic>
      <p:sp>
        <p:nvSpPr>
          <p:cNvPr id="2" name="文本框 1">
            <a:extLst>
              <a:ext uri="{FF2B5EF4-FFF2-40B4-BE49-F238E27FC236}">
                <a16:creationId xmlns:a16="http://schemas.microsoft.com/office/drawing/2014/main" id="{F8FF7893-0090-6583-5FBC-727CF89CB534}"/>
              </a:ext>
            </a:extLst>
          </p:cNvPr>
          <p:cNvSpPr txBox="1"/>
          <p:nvPr/>
        </p:nvSpPr>
        <p:spPr>
          <a:xfrm>
            <a:off x="3674067" y="1040976"/>
            <a:ext cx="4769224" cy="646331"/>
          </a:xfrm>
          <a:prstGeom prst="rect">
            <a:avLst/>
          </a:prstGeom>
          <a:noFill/>
        </p:spPr>
        <p:txBody>
          <a:bodyPr wrap="square" rtlCol="0">
            <a:spAutoFit/>
          </a:bodyPr>
          <a:lstStyle/>
          <a:p>
            <a:r>
              <a:rPr lang="zh-CN" altLang="zh-CN" sz="1800" dirty="0">
                <a:solidFill>
                  <a:schemeClr val="bg1"/>
                </a:solidFill>
                <a:effectLst/>
                <a:ea typeface="等线" panose="02010600030101010101" pitchFamily="2" charset="-122"/>
                <a:cs typeface="Times New Roman" panose="02020603050405020304" pitchFamily="18" charset="0"/>
              </a:rPr>
              <a:t>把该文件中的</a:t>
            </a:r>
            <a:r>
              <a:rPr lang="en-US" altLang="zh-CN" sz="1800" dirty="0">
                <a:solidFill>
                  <a:schemeClr val="bg1"/>
                </a:solidFill>
                <a:effectLst/>
                <a:ea typeface="等线" panose="02010600030101010101" pitchFamily="2" charset="-122"/>
                <a:cs typeface="Times New Roman" panose="02020603050405020304" pitchFamily="18" charset="0"/>
              </a:rPr>
              <a:t>province</a:t>
            </a:r>
            <a:r>
              <a:rPr lang="zh-CN" altLang="zh-CN" sz="1800" dirty="0">
                <a:solidFill>
                  <a:schemeClr val="bg1"/>
                </a:solidFill>
                <a:effectLst/>
                <a:ea typeface="等线" panose="02010600030101010101" pitchFamily="2" charset="-122"/>
                <a:cs typeface="Times New Roman" panose="02020603050405020304" pitchFamily="18" charset="0"/>
              </a:rPr>
              <a:t>和</a:t>
            </a:r>
            <a:r>
              <a:rPr lang="en-US" altLang="zh-CN" sz="1800" dirty="0">
                <a:solidFill>
                  <a:schemeClr val="bg1"/>
                </a:solidFill>
                <a:effectLst/>
                <a:ea typeface="等线" panose="02010600030101010101" pitchFamily="2" charset="-122"/>
                <a:cs typeface="Times New Roman" panose="02020603050405020304" pitchFamily="18" charset="0"/>
              </a:rPr>
              <a:t>industry</a:t>
            </a:r>
            <a:r>
              <a:rPr lang="zh-CN" altLang="zh-CN" sz="1800" dirty="0">
                <a:solidFill>
                  <a:schemeClr val="bg1"/>
                </a:solidFill>
                <a:effectLst/>
                <a:ea typeface="等线" panose="02010600030101010101" pitchFamily="2" charset="-122"/>
                <a:cs typeface="Times New Roman" panose="02020603050405020304" pitchFamily="18" charset="0"/>
              </a:rPr>
              <a:t>作为两个新的字特征，合并到训练和测试数据中</a:t>
            </a:r>
            <a:endParaRPr lang="zh-CN" altLang="en-US"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02</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42" name="文本框 41"/>
          <p:cNvSpPr txBox="1"/>
          <p:nvPr/>
        </p:nvSpPr>
        <p:spPr>
          <a:xfrm>
            <a:off x="1977393" y="493538"/>
            <a:ext cx="4959929"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数据处理</a:t>
            </a:r>
          </a:p>
        </p:txBody>
      </p:sp>
      <p:sp>
        <p:nvSpPr>
          <p:cNvPr id="43" name="文本框 42"/>
          <p:cNvSpPr txBox="1"/>
          <p:nvPr/>
        </p:nvSpPr>
        <p:spPr>
          <a:xfrm>
            <a:off x="1977393" y="1103158"/>
            <a:ext cx="5022106" cy="521969"/>
          </a:xfrm>
          <a:prstGeom prst="snip1Rect">
            <a:avLst>
              <a:gd name="adj" fmla="val 0"/>
            </a:avLst>
          </a:prstGeom>
          <a:noFill/>
          <a:ln w="28575">
            <a:noFill/>
          </a:ln>
        </p:spPr>
        <p:txBody>
          <a:bodyPr wrap="square" rtlCol="0">
            <a:spAutoFit/>
          </a:bodyPr>
          <a:lstStyle/>
          <a:p>
            <a:r>
              <a:rPr lang="zh-CN" altLang="en-US" sz="2800" dirty="0">
                <a:solidFill>
                  <a:schemeClr val="bg1"/>
                </a:solidFill>
                <a:latin typeface="Arial" panose="020B0604020202020204" pitchFamily="34" charset="0"/>
                <a:ea typeface="华文仿宋" panose="02010600040101010101" pitchFamily="2" charset="-122"/>
                <a:cs typeface="Arial" panose="020B0604020202020204" pitchFamily="34" charset="0"/>
              </a:rPr>
              <a:t>流水数据</a:t>
            </a:r>
          </a:p>
        </p:txBody>
      </p:sp>
      <p:pic>
        <p:nvPicPr>
          <p:cNvPr id="4" name="图片 3">
            <a:extLst>
              <a:ext uri="{FF2B5EF4-FFF2-40B4-BE49-F238E27FC236}">
                <a16:creationId xmlns:a16="http://schemas.microsoft.com/office/drawing/2014/main" id="{4F53E655-AC07-8605-1A9F-0ECDA14D0013}"/>
              </a:ext>
            </a:extLst>
          </p:cNvPr>
          <p:cNvPicPr>
            <a:picLocks noChangeAspect="1"/>
          </p:cNvPicPr>
          <p:nvPr/>
        </p:nvPicPr>
        <p:blipFill>
          <a:blip r:embed="rId2"/>
          <a:stretch>
            <a:fillRect/>
          </a:stretch>
        </p:blipFill>
        <p:spPr>
          <a:xfrm>
            <a:off x="366586" y="1828568"/>
            <a:ext cx="4667161" cy="4428565"/>
          </a:xfrm>
          <a:prstGeom prst="rect">
            <a:avLst/>
          </a:prstGeom>
        </p:spPr>
      </p:pic>
      <p:sp>
        <p:nvSpPr>
          <p:cNvPr id="5" name="矩形 4">
            <a:extLst>
              <a:ext uri="{FF2B5EF4-FFF2-40B4-BE49-F238E27FC236}">
                <a16:creationId xmlns:a16="http://schemas.microsoft.com/office/drawing/2014/main" id="{A49C145E-00EB-E0DB-9049-8FD5F8B5E568}"/>
              </a:ext>
            </a:extLst>
          </p:cNvPr>
          <p:cNvSpPr/>
          <p:nvPr/>
        </p:nvSpPr>
        <p:spPr>
          <a:xfrm>
            <a:off x="366587" y="2945263"/>
            <a:ext cx="4537108" cy="39327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7064ECEB-7711-60B1-EF26-F6C3F3ED6FD1}"/>
              </a:ext>
            </a:extLst>
          </p:cNvPr>
          <p:cNvSpPr txBox="1"/>
          <p:nvPr/>
        </p:nvSpPr>
        <p:spPr>
          <a:xfrm>
            <a:off x="4159460" y="400855"/>
            <a:ext cx="7543735" cy="1323439"/>
          </a:xfrm>
          <a:prstGeom prst="rect">
            <a:avLst/>
          </a:prstGeom>
          <a:noFill/>
        </p:spPr>
        <p:txBody>
          <a:bodyPr wrap="square" rtlCol="0">
            <a:spAutoFit/>
          </a:bodyPr>
          <a:lstStyle/>
          <a:p>
            <a:r>
              <a:rPr lang="zh-CN" altLang="en-US" sz="1100" dirty="0">
                <a:solidFill>
                  <a:schemeClr val="bg1"/>
                </a:solidFill>
              </a:rPr>
              <a:t>●</a:t>
            </a:r>
            <a:r>
              <a:rPr lang="zh-CN" altLang="en-US" sz="2000" dirty="0">
                <a:solidFill>
                  <a:schemeClr val="bg1"/>
                </a:solidFill>
              </a:rPr>
              <a:t>只留下</a:t>
            </a:r>
            <a:r>
              <a:rPr lang="zh-CN" altLang="en-US" sz="2000" b="1" dirty="0">
                <a:solidFill>
                  <a:srgbClr val="FF0000"/>
                </a:solidFill>
              </a:rPr>
              <a:t>成功付款</a:t>
            </a:r>
            <a:r>
              <a:rPr lang="zh-CN" altLang="en-US" sz="2000" dirty="0">
                <a:solidFill>
                  <a:schemeClr val="bg1"/>
                </a:solidFill>
              </a:rPr>
              <a:t>的交易（</a:t>
            </a:r>
            <a:r>
              <a:rPr lang="en-US" altLang="zh-CN" sz="2000" dirty="0">
                <a:solidFill>
                  <a:schemeClr val="bg1"/>
                </a:solidFill>
              </a:rPr>
              <a:t>type=30 , status=2000</a:t>
            </a:r>
            <a:r>
              <a:rPr lang="zh-CN" altLang="en-US" sz="2000" dirty="0">
                <a:solidFill>
                  <a:schemeClr val="bg1"/>
                </a:solidFill>
              </a:rPr>
              <a:t>）</a:t>
            </a:r>
            <a:endParaRPr lang="en-US" altLang="zh-CN" sz="2000" dirty="0">
              <a:solidFill>
                <a:schemeClr val="bg1"/>
              </a:solidFill>
            </a:endParaRPr>
          </a:p>
          <a:p>
            <a:r>
              <a:rPr lang="zh-CN" altLang="en-US" sz="1100" dirty="0">
                <a:solidFill>
                  <a:schemeClr val="bg1"/>
                </a:solidFill>
              </a:rPr>
              <a:t>●</a:t>
            </a:r>
            <a:r>
              <a:rPr lang="zh-CN" altLang="en-US" sz="2000" dirty="0">
                <a:solidFill>
                  <a:schemeClr val="bg1"/>
                </a:solidFill>
              </a:rPr>
              <a:t>删除</a:t>
            </a:r>
            <a:r>
              <a:rPr lang="en-US" altLang="zh-CN" sz="2000" dirty="0" err="1">
                <a:solidFill>
                  <a:schemeClr val="bg1"/>
                </a:solidFill>
              </a:rPr>
              <a:t>paid_amount</a:t>
            </a:r>
            <a:r>
              <a:rPr lang="zh-CN" altLang="en-US" sz="2000" dirty="0">
                <a:solidFill>
                  <a:schemeClr val="bg1"/>
                </a:solidFill>
              </a:rPr>
              <a:t>有缺失的数据</a:t>
            </a:r>
            <a:endParaRPr lang="en-US" altLang="zh-CN" sz="2000" dirty="0">
              <a:solidFill>
                <a:schemeClr val="bg1"/>
              </a:solidFill>
            </a:endParaRPr>
          </a:p>
          <a:p>
            <a:r>
              <a:rPr lang="zh-CN" altLang="en-US" sz="1100" dirty="0">
                <a:solidFill>
                  <a:schemeClr val="bg1"/>
                </a:solidFill>
              </a:rPr>
              <a:t>●</a:t>
            </a:r>
            <a:r>
              <a:rPr lang="zh-CN" altLang="en-US" sz="2000" dirty="0">
                <a:solidFill>
                  <a:schemeClr val="bg1"/>
                </a:solidFill>
              </a:rPr>
              <a:t>根据该</a:t>
            </a:r>
            <a:r>
              <a:rPr lang="en-US" altLang="zh-CN" sz="2000" dirty="0">
                <a:solidFill>
                  <a:schemeClr val="bg1"/>
                </a:solidFill>
              </a:rPr>
              <a:t>pt</a:t>
            </a:r>
            <a:r>
              <a:rPr lang="zh-CN" altLang="en-US" sz="2000" dirty="0">
                <a:solidFill>
                  <a:schemeClr val="bg1"/>
                </a:solidFill>
              </a:rPr>
              <a:t>，只保留该商户</a:t>
            </a:r>
            <a:r>
              <a:rPr lang="zh-CN" altLang="en-US" sz="2000" b="1" dirty="0">
                <a:solidFill>
                  <a:srgbClr val="FF0000"/>
                </a:solidFill>
              </a:rPr>
              <a:t>申请贷款之前</a:t>
            </a:r>
            <a:r>
              <a:rPr lang="zh-CN" altLang="en-US" sz="2000" dirty="0">
                <a:solidFill>
                  <a:schemeClr val="bg1"/>
                </a:solidFill>
              </a:rPr>
              <a:t>的流水记录</a:t>
            </a:r>
            <a:endParaRPr lang="en-US" altLang="zh-CN" sz="2000" dirty="0">
              <a:solidFill>
                <a:schemeClr val="bg1"/>
              </a:solidFill>
            </a:endParaRPr>
          </a:p>
          <a:p>
            <a:r>
              <a:rPr lang="zh-CN" altLang="en-US" sz="1100" dirty="0">
                <a:solidFill>
                  <a:schemeClr val="bg1"/>
                </a:solidFill>
              </a:rPr>
              <a:t>●</a:t>
            </a:r>
            <a:r>
              <a:rPr lang="zh-CN" altLang="en-US" sz="2000" dirty="0">
                <a:solidFill>
                  <a:schemeClr val="bg1"/>
                </a:solidFill>
              </a:rPr>
              <a:t>提取出</a:t>
            </a:r>
            <a:r>
              <a:rPr lang="en-US" altLang="zh-CN" sz="2000" dirty="0">
                <a:solidFill>
                  <a:schemeClr val="bg1"/>
                </a:solidFill>
              </a:rPr>
              <a:t>store_id</a:t>
            </a:r>
            <a:r>
              <a:rPr lang="zh-CN" altLang="en-US" sz="2000" dirty="0">
                <a:solidFill>
                  <a:schemeClr val="bg1"/>
                </a:solidFill>
              </a:rPr>
              <a:t>和</a:t>
            </a:r>
            <a:r>
              <a:rPr lang="en-US" altLang="zh-CN" sz="2000" dirty="0">
                <a:solidFill>
                  <a:schemeClr val="bg1"/>
                </a:solidFill>
              </a:rPr>
              <a:t>merchant_id</a:t>
            </a:r>
            <a:r>
              <a:rPr lang="zh-CN" altLang="en-US" sz="2000" dirty="0">
                <a:solidFill>
                  <a:schemeClr val="bg1"/>
                </a:solidFill>
              </a:rPr>
              <a:t>的对应关系，便于计算</a:t>
            </a:r>
            <a:r>
              <a:rPr lang="en-US" altLang="zh-CN" sz="2000" dirty="0">
                <a:solidFill>
                  <a:schemeClr val="bg1"/>
                </a:solidFill>
              </a:rPr>
              <a:t>store_count</a:t>
            </a:r>
            <a:endParaRPr lang="zh-CN" altLang="en-US" sz="2000" dirty="0">
              <a:solidFill>
                <a:schemeClr val="bg1"/>
              </a:solidFill>
            </a:endParaRPr>
          </a:p>
        </p:txBody>
      </p:sp>
      <p:sp>
        <p:nvSpPr>
          <p:cNvPr id="22" name="矩形 21">
            <a:extLst>
              <a:ext uri="{FF2B5EF4-FFF2-40B4-BE49-F238E27FC236}">
                <a16:creationId xmlns:a16="http://schemas.microsoft.com/office/drawing/2014/main" id="{AD5657AC-5492-51F3-86A7-DB31E450BA27}"/>
              </a:ext>
            </a:extLst>
          </p:cNvPr>
          <p:cNvSpPr/>
          <p:nvPr/>
        </p:nvSpPr>
        <p:spPr>
          <a:xfrm>
            <a:off x="366586" y="3338534"/>
            <a:ext cx="4537109" cy="40540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1C71CC11-8843-DA6B-DFDC-E2550954CFB2}"/>
              </a:ext>
            </a:extLst>
          </p:cNvPr>
          <p:cNvSpPr/>
          <p:nvPr/>
        </p:nvSpPr>
        <p:spPr>
          <a:xfrm>
            <a:off x="366584" y="6005371"/>
            <a:ext cx="4537111" cy="35909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a:extLst>
              <a:ext uri="{FF2B5EF4-FFF2-40B4-BE49-F238E27FC236}">
                <a16:creationId xmlns:a16="http://schemas.microsoft.com/office/drawing/2014/main" id="{17F152EB-9ABA-6356-3E6B-858A111A47FB}"/>
              </a:ext>
            </a:extLst>
          </p:cNvPr>
          <p:cNvPicPr>
            <a:picLocks noChangeAspect="1"/>
          </p:cNvPicPr>
          <p:nvPr/>
        </p:nvPicPr>
        <p:blipFill rotWithShape="1">
          <a:blip r:embed="rId3"/>
          <a:srcRect b="4384"/>
          <a:stretch/>
        </p:blipFill>
        <p:spPr>
          <a:xfrm>
            <a:off x="9150365" y="1837409"/>
            <a:ext cx="2853376" cy="4744608"/>
          </a:xfrm>
          <a:prstGeom prst="rect">
            <a:avLst/>
          </a:prstGeom>
        </p:spPr>
      </p:pic>
      <p:pic>
        <p:nvPicPr>
          <p:cNvPr id="27" name="图片 26">
            <a:extLst>
              <a:ext uri="{FF2B5EF4-FFF2-40B4-BE49-F238E27FC236}">
                <a16:creationId xmlns:a16="http://schemas.microsoft.com/office/drawing/2014/main" id="{F09CCBC9-6FC0-2BB3-3775-1CB11524B2FB}"/>
              </a:ext>
            </a:extLst>
          </p:cNvPr>
          <p:cNvPicPr>
            <a:picLocks noChangeAspect="1"/>
          </p:cNvPicPr>
          <p:nvPr/>
        </p:nvPicPr>
        <p:blipFill>
          <a:blip r:embed="rId4"/>
          <a:srcRect t="2277"/>
          <a:stretch>
            <a:fillRect/>
          </a:stretch>
        </p:blipFill>
        <p:spPr>
          <a:xfrm>
            <a:off x="5029426" y="3872753"/>
            <a:ext cx="4120939" cy="2709264"/>
          </a:xfrm>
          <a:prstGeom prst="rect">
            <a:avLst/>
          </a:prstGeom>
        </p:spPr>
      </p:pic>
    </p:spTree>
    <p:extLst>
      <p:ext uri="{BB962C8B-B14F-4D97-AF65-F5344CB8AC3E}">
        <p14:creationId xmlns:p14="http://schemas.microsoft.com/office/powerpoint/2010/main" val="1346865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02</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42" name="文本框 41"/>
          <p:cNvSpPr txBox="1"/>
          <p:nvPr/>
        </p:nvSpPr>
        <p:spPr>
          <a:xfrm>
            <a:off x="1977393" y="493538"/>
            <a:ext cx="4959929"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数据处理</a:t>
            </a:r>
          </a:p>
        </p:txBody>
      </p:sp>
      <p:sp>
        <p:nvSpPr>
          <p:cNvPr id="43" name="文本框 42"/>
          <p:cNvSpPr txBox="1"/>
          <p:nvPr/>
        </p:nvSpPr>
        <p:spPr>
          <a:xfrm>
            <a:off x="1977393" y="1103158"/>
            <a:ext cx="5022106" cy="521969"/>
          </a:xfrm>
          <a:prstGeom prst="snip1Rect">
            <a:avLst>
              <a:gd name="adj" fmla="val 0"/>
            </a:avLst>
          </a:prstGeom>
          <a:noFill/>
          <a:ln w="28575">
            <a:noFill/>
          </a:ln>
        </p:spPr>
        <p:txBody>
          <a:bodyPr wrap="square" rtlCol="0">
            <a:spAutoFit/>
          </a:bodyPr>
          <a:lstStyle/>
          <a:p>
            <a:r>
              <a:rPr lang="zh-CN" altLang="en-US" sz="2800" dirty="0">
                <a:solidFill>
                  <a:schemeClr val="bg1"/>
                </a:solidFill>
                <a:latin typeface="Arial" panose="020B0604020202020204" pitchFamily="34" charset="0"/>
                <a:ea typeface="华文仿宋" panose="02010600040101010101" pitchFamily="2" charset="-122"/>
                <a:cs typeface="Arial" panose="020B0604020202020204" pitchFamily="34" charset="0"/>
              </a:rPr>
              <a:t>抛出点数据</a:t>
            </a:r>
          </a:p>
        </p:txBody>
      </p:sp>
      <p:sp>
        <p:nvSpPr>
          <p:cNvPr id="21" name="文本框 20">
            <a:extLst>
              <a:ext uri="{FF2B5EF4-FFF2-40B4-BE49-F238E27FC236}">
                <a16:creationId xmlns:a16="http://schemas.microsoft.com/office/drawing/2014/main" id="{7064ECEB-7711-60B1-EF26-F6C3F3ED6FD1}"/>
              </a:ext>
            </a:extLst>
          </p:cNvPr>
          <p:cNvSpPr txBox="1"/>
          <p:nvPr/>
        </p:nvSpPr>
        <p:spPr>
          <a:xfrm>
            <a:off x="3980327" y="689506"/>
            <a:ext cx="8211673" cy="1015663"/>
          </a:xfrm>
          <a:prstGeom prst="rect">
            <a:avLst/>
          </a:prstGeom>
          <a:noFill/>
        </p:spPr>
        <p:txBody>
          <a:bodyPr wrap="square" rtlCol="0">
            <a:spAutoFit/>
          </a:bodyPr>
          <a:lstStyle/>
          <a:p>
            <a:r>
              <a:rPr lang="zh-CN" altLang="en-US" sz="2000" dirty="0">
                <a:solidFill>
                  <a:schemeClr val="bg1"/>
                </a:solidFill>
                <a:effectLst/>
                <a:ea typeface="等线" panose="02010600030101010101" pitchFamily="2" charset="-122"/>
                <a:cs typeface="Times New Roman" panose="02020603050405020304" pitchFamily="18" charset="0"/>
              </a:rPr>
              <a:t>本意是与流水数据中得出的</a:t>
            </a:r>
            <a:r>
              <a:rPr lang="en-US" altLang="zh-CN" sz="2000" dirty="0">
                <a:solidFill>
                  <a:schemeClr val="bg1"/>
                </a:solidFill>
                <a:effectLst/>
                <a:ea typeface="等线" panose="02010600030101010101" pitchFamily="2" charset="-122"/>
                <a:cs typeface="Times New Roman" panose="02020603050405020304" pitchFamily="18" charset="0"/>
              </a:rPr>
              <a:t>store_count</a:t>
            </a:r>
            <a:r>
              <a:rPr lang="zh-CN" altLang="en-US" sz="2000" dirty="0">
                <a:solidFill>
                  <a:schemeClr val="bg1"/>
                </a:solidFill>
                <a:effectLst/>
                <a:ea typeface="等线" panose="02010600030101010101" pitchFamily="2" charset="-122"/>
                <a:cs typeface="Times New Roman" panose="02020603050405020304" pitchFamily="18" charset="0"/>
              </a:rPr>
              <a:t>结合，</a:t>
            </a:r>
            <a:r>
              <a:rPr lang="zh-CN" altLang="zh-CN" sz="2000" dirty="0">
                <a:solidFill>
                  <a:schemeClr val="bg1"/>
                </a:solidFill>
                <a:effectLst/>
                <a:ea typeface="等线" panose="02010600030101010101" pitchFamily="2" charset="-122"/>
                <a:cs typeface="Times New Roman" panose="02020603050405020304" pitchFamily="18" charset="0"/>
              </a:rPr>
              <a:t>计算“每个商户关联的店铺被抛出的次数”这个特征，但是由于在训练和测试数据中缺失较多（过半以上缺失），所以没有加上</a:t>
            </a:r>
            <a:r>
              <a:rPr lang="zh-CN" altLang="en-US" sz="2000" dirty="0">
                <a:solidFill>
                  <a:schemeClr val="bg1"/>
                </a:solidFill>
                <a:effectLst/>
                <a:ea typeface="等线" panose="02010600030101010101" pitchFamily="2" charset="-122"/>
                <a:cs typeface="Times New Roman" panose="02020603050405020304" pitchFamily="18" charset="0"/>
              </a:rPr>
              <a:t>。</a:t>
            </a:r>
            <a:endParaRPr lang="zh-CN" altLang="en-US" sz="2000" dirty="0">
              <a:solidFill>
                <a:schemeClr val="bg1"/>
              </a:solidFill>
            </a:endParaRPr>
          </a:p>
        </p:txBody>
      </p:sp>
      <p:pic>
        <p:nvPicPr>
          <p:cNvPr id="3" name="图片 2">
            <a:extLst>
              <a:ext uri="{FF2B5EF4-FFF2-40B4-BE49-F238E27FC236}">
                <a16:creationId xmlns:a16="http://schemas.microsoft.com/office/drawing/2014/main" id="{F1A7D056-EF32-3FCE-A0BA-DF829FDAD543}"/>
              </a:ext>
            </a:extLst>
          </p:cNvPr>
          <p:cNvPicPr>
            <a:picLocks noChangeAspect="1"/>
          </p:cNvPicPr>
          <p:nvPr/>
        </p:nvPicPr>
        <p:blipFill rotWithShape="1">
          <a:blip r:embed="rId2"/>
          <a:srcRect r="2279"/>
          <a:stretch/>
        </p:blipFill>
        <p:spPr>
          <a:xfrm>
            <a:off x="649322" y="1924274"/>
            <a:ext cx="8351243" cy="1989009"/>
          </a:xfrm>
          <a:prstGeom prst="rect">
            <a:avLst/>
          </a:prstGeom>
        </p:spPr>
      </p:pic>
      <p:pic>
        <p:nvPicPr>
          <p:cNvPr id="6" name="图片 5">
            <a:extLst>
              <a:ext uri="{FF2B5EF4-FFF2-40B4-BE49-F238E27FC236}">
                <a16:creationId xmlns:a16="http://schemas.microsoft.com/office/drawing/2014/main" id="{437DC791-DCD6-3F0F-1980-5C92EC97F47C}"/>
              </a:ext>
            </a:extLst>
          </p:cNvPr>
          <p:cNvPicPr>
            <a:picLocks noChangeAspect="1"/>
          </p:cNvPicPr>
          <p:nvPr/>
        </p:nvPicPr>
        <p:blipFill rotWithShape="1">
          <a:blip r:embed="rId3"/>
          <a:srcRect t="8265"/>
          <a:stretch/>
        </p:blipFill>
        <p:spPr bwMode="auto">
          <a:xfrm>
            <a:off x="649322" y="5325649"/>
            <a:ext cx="9385548" cy="1128842"/>
          </a:xfrm>
          <a:prstGeom prst="rect">
            <a:avLst/>
          </a:prstGeom>
          <a:ln>
            <a:noFill/>
          </a:ln>
          <a:extLst>
            <a:ext uri="{53640926-AAD7-44D8-BBD7-CCE9431645EC}">
              <a14:shadowObscured xmlns:a14="http://schemas.microsoft.com/office/drawing/2010/main"/>
            </a:ext>
          </a:extLst>
        </p:spPr>
      </p:pic>
      <p:pic>
        <p:nvPicPr>
          <p:cNvPr id="7" name="图片 6">
            <a:extLst>
              <a:ext uri="{FF2B5EF4-FFF2-40B4-BE49-F238E27FC236}">
                <a16:creationId xmlns:a16="http://schemas.microsoft.com/office/drawing/2014/main" id="{78EDA796-E56A-7E06-D41C-F60F92684C3C}"/>
              </a:ext>
            </a:extLst>
          </p:cNvPr>
          <p:cNvPicPr>
            <a:picLocks noChangeAspect="1"/>
          </p:cNvPicPr>
          <p:nvPr/>
        </p:nvPicPr>
        <p:blipFill rotWithShape="1">
          <a:blip r:embed="rId4"/>
          <a:srcRect r="646" b="52097"/>
          <a:stretch/>
        </p:blipFill>
        <p:spPr>
          <a:xfrm>
            <a:off x="649322" y="4106546"/>
            <a:ext cx="9385548" cy="1128842"/>
          </a:xfrm>
          <a:prstGeom prst="rect">
            <a:avLst/>
          </a:prstGeom>
        </p:spPr>
      </p:pic>
    </p:spTree>
    <p:extLst>
      <p:ext uri="{BB962C8B-B14F-4D97-AF65-F5344CB8AC3E}">
        <p14:creationId xmlns:p14="http://schemas.microsoft.com/office/powerpoint/2010/main" val="16145867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2JmZmRiYTg1ZTc5YzRiZWVlYzA4NmM3OGUzMjNkYzYifQ=="/>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149.6281102362205,&quot;left&quot;:-69.83299212598425,&quot;top&quot;:238.73629921259845,&quot;width&quot;:1096.8600787401579}"/>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149.6281102362205,&quot;left&quot;:-69.83299212598425,&quot;top&quot;:238.73629921259845,&quot;width&quot;:1096.8600787401579}"/>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149.6281102362205,&quot;left&quot;:-69.83299212598425,&quot;top&quot;:238.73629921259845,&quot;width&quot;:1096.8600787401579}"/>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149.6281102362205,&quot;left&quot;:-69.83299212598425,&quot;top&quot;:238.73629921259845,&quot;width&quot;:1096.8600787401579}"/>
</p:tagLst>
</file>

<file path=ppt/tags/tag14.xml><?xml version="1.0" encoding="utf-8"?>
<p:tagLst xmlns:a="http://schemas.openxmlformats.org/drawingml/2006/main" xmlns:r="http://schemas.openxmlformats.org/officeDocument/2006/relationships" xmlns:p="http://schemas.openxmlformats.org/presentationml/2006/main">
  <p:tag name="KSO_WM_DIAGRAM_VIRTUALLY_FRAME" val="{&quot;height&quot;:278.3271653543307,&quot;left&quot;:718.1185039370079,&quot;top&quot;:344.47999999999996,&quot;width&quot;:346.8007874015748}"/>
</p:tagLst>
</file>

<file path=ppt/tags/tag15.xml><?xml version="1.0" encoding="utf-8"?>
<p:tagLst xmlns:a="http://schemas.openxmlformats.org/drawingml/2006/main" xmlns:r="http://schemas.openxmlformats.org/officeDocument/2006/relationships" xmlns:p="http://schemas.openxmlformats.org/presentationml/2006/main">
  <p:tag name="KSO_WM_DIAGRAM_VIRTUALLY_FRAME" val="{&quot;height&quot;:278.3271653543307,&quot;left&quot;:718.1185039370079,&quot;top&quot;:344.47999999999996,&quot;width&quot;:346.8007874015748}"/>
</p:tagLst>
</file>

<file path=ppt/tags/tag16.xml><?xml version="1.0" encoding="utf-8"?>
<p:tagLst xmlns:a="http://schemas.openxmlformats.org/drawingml/2006/main" xmlns:r="http://schemas.openxmlformats.org/officeDocument/2006/relationships" xmlns:p="http://schemas.openxmlformats.org/presentationml/2006/main">
  <p:tag name="KSO_WM_DIAGRAM_VIRTUALLY_FRAME" val="{&quot;height&quot;:278.3271653543307,&quot;left&quot;:718.1185039370079,&quot;top&quot;:344.47999999999996,&quot;width&quot;:346.8007874015748}"/>
</p:tagLst>
</file>

<file path=ppt/tags/tag17.xml><?xml version="1.0" encoding="utf-8"?>
<p:tagLst xmlns:a="http://schemas.openxmlformats.org/drawingml/2006/main" xmlns:r="http://schemas.openxmlformats.org/officeDocument/2006/relationships" xmlns:p="http://schemas.openxmlformats.org/presentationml/2006/main">
  <p:tag name="KSO_WM_DIAGRAM_VIRTUALLY_FRAME" val="{&quot;height&quot;:278.3271653543307,&quot;left&quot;:718.1185039370079,&quot;top&quot;:344.47999999999996,&quot;width&quot;:346.8007874015748}"/>
</p:tagLst>
</file>

<file path=ppt/tags/tag18.xml><?xml version="1.0" encoding="utf-8"?>
<p:tagLst xmlns:a="http://schemas.openxmlformats.org/drawingml/2006/main" xmlns:r="http://schemas.openxmlformats.org/officeDocument/2006/relationships" xmlns:p="http://schemas.openxmlformats.org/presentationml/2006/main">
  <p:tag name="KSO_WM_DIAGRAM_VIRTUALLY_FRAME" val="{&quot;height&quot;:278.3271653543307,&quot;left&quot;:718.1185039370079,&quot;top&quot;:344.47999999999996,&quot;width&quot;:346.8007874015748}"/>
</p:tagLst>
</file>

<file path=ppt/tags/tag19.xml><?xml version="1.0" encoding="utf-8"?>
<p:tagLst xmlns:a="http://schemas.openxmlformats.org/drawingml/2006/main" xmlns:r="http://schemas.openxmlformats.org/officeDocument/2006/relationships" xmlns:p="http://schemas.openxmlformats.org/presentationml/2006/main">
  <p:tag name="KSO_WM_DIAGRAM_VIRTUALLY_FRAME" val="{&quot;height&quot;:278.3271653543307,&quot;left&quot;:718.1185039370079,&quot;top&quot;:344.47999999999996,&quot;width&quot;:346.8007874015748}"/>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149.6281102362205,&quot;left&quot;:-69.83299212598425,&quot;top&quot;:238.73629921259845,&quot;width&quot;:1096.8600787401579}"/>
</p:tagLst>
</file>

<file path=ppt/tags/tag20.xml><?xml version="1.0" encoding="utf-8"?>
<p:tagLst xmlns:a="http://schemas.openxmlformats.org/drawingml/2006/main" xmlns:r="http://schemas.openxmlformats.org/officeDocument/2006/relationships" xmlns:p="http://schemas.openxmlformats.org/presentationml/2006/main">
  <p:tag name="KSO_WM_DIAGRAM_VIRTUALLY_FRAME" val="{&quot;height&quot;:278.3271653543307,&quot;left&quot;:718.1185039370079,&quot;top&quot;:344.47999999999996,&quot;width&quot;:346.8007874015748}"/>
</p:tagLst>
</file>

<file path=ppt/tags/tag21.xml><?xml version="1.0" encoding="utf-8"?>
<p:tagLst xmlns:a="http://schemas.openxmlformats.org/drawingml/2006/main" xmlns:r="http://schemas.openxmlformats.org/officeDocument/2006/relationships" xmlns:p="http://schemas.openxmlformats.org/presentationml/2006/main">
  <p:tag name="KSO_WM_DIAGRAM_VIRTUALLY_FRAME" val="{&quot;height&quot;:278.3271653543307,&quot;left&quot;:718.1185039370079,&quot;top&quot;:344.47999999999996,&quot;width&quot;:346.8007874015748}"/>
</p:tagLst>
</file>

<file path=ppt/tags/tag22.xml><?xml version="1.0" encoding="utf-8"?>
<p:tagLst xmlns:a="http://schemas.openxmlformats.org/drawingml/2006/main" xmlns:r="http://schemas.openxmlformats.org/officeDocument/2006/relationships" xmlns:p="http://schemas.openxmlformats.org/presentationml/2006/main">
  <p:tag name="KSO_WM_DIAGRAM_VIRTUALLY_FRAME" val="{&quot;height&quot;:278.3271653543307,&quot;left&quot;:718.1185039370079,&quot;top&quot;:344.47999999999996,&quot;width&quot;:346.8007874015748}"/>
</p:tagLst>
</file>

<file path=ppt/tags/tag23.xml><?xml version="1.0" encoding="utf-8"?>
<p:tagLst xmlns:a="http://schemas.openxmlformats.org/drawingml/2006/main" xmlns:r="http://schemas.openxmlformats.org/officeDocument/2006/relationships" xmlns:p="http://schemas.openxmlformats.org/presentationml/2006/main">
  <p:tag name="KSO_WM_DIAGRAM_VIRTUALLY_FRAME" val="{&quot;height&quot;:377.6977652482903,&quot;left&quot;:106.74464566929132,&quot;top&quot;:72.42585679895383,&quot;width&quot;:745.3334645669293}"/>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149.6281102362205,&quot;left&quot;:-69.83299212598425,&quot;top&quot;:238.73629921259845,&quot;width&quot;:1096.8600787401579}"/>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149.6281102362205,&quot;left&quot;:-69.83299212598425,&quot;top&quot;:238.73629921259845,&quot;width&quot;:1096.8600787401579}"/>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149.6281102362205,&quot;left&quot;:-69.83299212598425,&quot;top&quot;:238.73629921259845,&quot;width&quot;:1096.8600787401579}"/>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149.6281102362205,&quot;left&quot;:-69.83299212598425,&quot;top&quot;:238.73629921259845,&quot;width&quot;:1096.8600787401579}"/>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149.6281102362205,&quot;left&quot;:-69.83299212598425,&quot;top&quot;:238.73629921259845,&quot;width&quot;:1096.8600787401579}"/>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149.6281102362205,&quot;left&quot;:-69.83299212598425,&quot;top&quot;:238.73629921259845,&quot;width&quot;:1096.8600787401579}"/>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149.6281102362205,&quot;left&quot;:-69.83299212598425,&quot;top&quot;:238.73629921259845,&quot;width&quot;:1096.860078740157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973</TotalTime>
  <Words>1363</Words>
  <Application>Microsoft Office PowerPoint</Application>
  <PresentationFormat>宽屏</PresentationFormat>
  <Paragraphs>138</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等线</vt:lpstr>
      <vt:lpstr>黑体</vt:lpstr>
      <vt:lpstr>华文仿宋</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Lily Yang</cp:lastModifiedBy>
  <cp:revision>62</cp:revision>
  <dcterms:created xsi:type="dcterms:W3CDTF">2017-05-16T12:52:00Z</dcterms:created>
  <dcterms:modified xsi:type="dcterms:W3CDTF">2024-06-06T09:23:05Z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90C46628D1BC47319407BC9740C1B6D9_12</vt:lpwstr>
  </property>
</Properties>
</file>