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18"/>
  </p:notesMasterIdLst>
  <p:handoutMasterIdLst>
    <p:handoutMasterId r:id="rId19"/>
  </p:handoutMasterIdLst>
  <p:sldIdLst>
    <p:sldId id="825" r:id="rId2"/>
    <p:sldId id="840" r:id="rId3"/>
    <p:sldId id="868" r:id="rId4"/>
    <p:sldId id="862" r:id="rId5"/>
    <p:sldId id="869" r:id="rId6"/>
    <p:sldId id="870" r:id="rId7"/>
    <p:sldId id="863" r:id="rId8"/>
    <p:sldId id="865" r:id="rId9"/>
    <p:sldId id="866" r:id="rId10"/>
    <p:sldId id="867" r:id="rId11"/>
    <p:sldId id="837" r:id="rId12"/>
    <p:sldId id="857" r:id="rId13"/>
    <p:sldId id="843" r:id="rId14"/>
    <p:sldId id="859" r:id="rId15"/>
    <p:sldId id="860" r:id="rId16"/>
    <p:sldId id="861" r:id="rId17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5">
          <p15:clr>
            <a:srgbClr val="A4A3A4"/>
          </p15:clr>
        </p15:guide>
        <p15:guide id="2" orient="horz" pos="317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2158">
          <p15:clr>
            <a:srgbClr val="A4A3A4"/>
          </p15:clr>
        </p15:guide>
        <p15:guide id="5" pos="2880">
          <p15:clr>
            <a:srgbClr val="A4A3A4"/>
          </p15:clr>
        </p15:guide>
        <p15:guide id="6" pos="124">
          <p15:clr>
            <a:srgbClr val="A4A3A4"/>
          </p15:clr>
        </p15:guide>
        <p15:guide id="7" pos="56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00FF00"/>
    <a:srgbClr val="FFFFFF"/>
    <a:srgbClr val="FFCC66"/>
    <a:srgbClr val="FF9933"/>
    <a:srgbClr val="FF66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 autoAdjust="0"/>
    <p:restoredTop sz="94665" autoAdjust="0"/>
  </p:normalViewPr>
  <p:slideViewPr>
    <p:cSldViewPr snapToGrid="0">
      <p:cViewPr varScale="1">
        <p:scale>
          <a:sx n="85" d="100"/>
          <a:sy n="85" d="100"/>
        </p:scale>
        <p:origin x="924" y="102"/>
      </p:cViewPr>
      <p:guideLst>
        <p:guide orient="horz" pos="4125"/>
        <p:guide orient="horz" pos="317"/>
        <p:guide orient="horz" pos="484"/>
        <p:guide orient="horz" pos="2158"/>
        <p:guide pos="2880"/>
        <p:guide pos="124"/>
        <p:guide pos="5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7EA9601-E5BC-4E84-AD6C-B89E0EEB56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charset="0"/>
              <a:buNone/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5302BC-088B-43E9-B9AC-56D58E625C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charset="0"/>
              <a:buNone/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3243986-36F9-420F-A04E-CE6C5FAC6D60}" type="datetimeFigureOut">
              <a:rPr lang="zh-CN" altLang="en-US"/>
              <a:pPr>
                <a:defRPr/>
              </a:pPr>
              <a:t>2022/10/17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3A78E7-ADAB-4B73-8017-94A4BD159B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charset="0"/>
              <a:buNone/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70B35B1-CC27-45BD-B7E6-819D21AF81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charset="0"/>
              <a:buNone/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88FA72D-5146-45C8-9D97-53BB761DD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515C7FD-7F7D-4509-8DE2-64742C602D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29" tIns="47114" rIns="94229" bIns="47114" numCol="1" anchor="t" anchorCtr="0" compatLnSpc="1"/>
          <a:lstStyle>
            <a:lvl1pPr algn="l" defTabSz="942975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7D48563-21E8-4DB1-87BA-F42CEA3CC3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29" tIns="47114" rIns="94229" bIns="47114" numCol="1" anchor="t" anchorCtr="0" compatLnSpc="1"/>
          <a:lstStyle>
            <a:lvl1pPr algn="r" defTabSz="942975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4A04C17-6B69-483A-95CA-CAE3E2A2714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F9B662D-CD37-45B3-9ACA-70E849E1A6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459288"/>
            <a:ext cx="5207000" cy="4224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29" tIns="47114" rIns="94229" bIns="47114" numCol="1" anchor="t" anchorCtr="0" compatLnSpc="1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5DEDA229-C33A-438B-84E4-560FB1B0AE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8575"/>
            <a:ext cx="307816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29" tIns="47114" rIns="94229" bIns="47114" numCol="1" anchor="b" anchorCtr="0" compatLnSpc="1"/>
          <a:lstStyle>
            <a:lvl1pPr algn="l" defTabSz="942975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1F38987B-ACBE-473F-8E16-DC51FE18E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918575"/>
            <a:ext cx="3078162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29" tIns="47114" rIns="94229" bIns="47114" numCol="1" anchor="b" anchorCtr="0" compatLnSpc="1"/>
          <a:lstStyle>
            <a:lvl1pPr algn="r" defTabSz="942975" eaLnBrk="1" hangingPunct="1">
              <a:buFont typeface="Arial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BD4C5DCD-3360-402A-A27C-46DBBA4E52E5}" type="slidenum">
              <a:rPr lang="en-GB" altLang="x-none"/>
              <a:pPr>
                <a:defRPr/>
              </a:pPr>
              <a:t>‹#›</a:t>
            </a:fld>
            <a:endParaRPr lang="en-GB" altLang="x-none">
              <a:latin typeface="Arial" charset="0"/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1904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279655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80804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376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14611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5075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407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7290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14732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77471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1957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58095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ange_layout">
            <a:extLst>
              <a:ext uri="{FF2B5EF4-FFF2-40B4-BE49-F238E27FC236}">
                <a16:creationId xmlns:a16="http://schemas.microsoft.com/office/drawing/2014/main" id="{CF3A0684-1EC2-45B4-84D6-B4E9CBB594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3619" name="Rectangle 3">
            <a:extLst>
              <a:ext uri="{FF2B5EF4-FFF2-40B4-BE49-F238E27FC236}">
                <a16:creationId xmlns:a16="http://schemas.microsoft.com/office/drawing/2014/main" id="{3AC4A1DB-D369-47EB-8C6A-301412379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noProof="1"/>
              <a:t>Macroeconomics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C4D62A7-0ED3-4456-89CC-F60AD711C8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23439;&#35266;&#32463;&#27982;&#23398;&#22823;&#32434;.docx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19978;&#28023;&#21457;&#24067;22&#26465;&#31283;&#22686;&#38271;&#26032;&#25919;%20&#23558;&#22823;&#21147;&#20419;&#36827;&#27773;&#36710;&#12289;&#20303;&#25151;&#31561;&#22823;&#23447;&#28040;&#36153;.pdf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0" name="Rectangle 4">
            <a:extLst>
              <a:ext uri="{FF2B5EF4-FFF2-40B4-BE49-F238E27FC236}">
                <a16:creationId xmlns:a16="http://schemas.microsoft.com/office/drawing/2014/main" id="{453F7B93-AE87-4127-B5D0-4772E9652D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2950" y="1150938"/>
            <a:ext cx="7772400" cy="1470025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zh-CN" sz="4400" dirty="0">
                <a:solidFill>
                  <a:srgbClr val="C00000"/>
                </a:solidFill>
              </a:rPr>
              <a:t>Macroeconomics</a:t>
            </a:r>
            <a:br>
              <a:rPr lang="en-GB" altLang="zh-CN" sz="4400" dirty="0">
                <a:solidFill>
                  <a:srgbClr val="C00000"/>
                </a:solidFill>
              </a:rPr>
            </a:br>
            <a:r>
              <a:rPr lang="en-GB" altLang="zh-CN" sz="4400" dirty="0">
                <a:solidFill>
                  <a:srgbClr val="C00000"/>
                </a:solidFill>
              </a:rPr>
              <a:t>(</a:t>
            </a:r>
            <a:r>
              <a:rPr lang="zh-CN" altLang="en-US" sz="4400" dirty="0">
                <a:solidFill>
                  <a:srgbClr val="C00000"/>
                </a:solidFill>
              </a:rPr>
              <a:t>宏观经济学</a:t>
            </a:r>
            <a:r>
              <a:rPr lang="en-GB" altLang="zh-CN" sz="4400" dirty="0">
                <a:solidFill>
                  <a:srgbClr val="C00000"/>
                </a:solidFill>
              </a:rPr>
              <a:t>)</a:t>
            </a:r>
            <a:endParaRPr lang="zh-CN" altLang="en-US" sz="4400" dirty="0">
              <a:solidFill>
                <a:srgbClr val="C00000"/>
              </a:solidFill>
            </a:endParaRP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FA2CAC43-DAC1-4F12-B144-317206ECC2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42950" y="2919413"/>
            <a:ext cx="7640638" cy="3014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周三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13:50-15:05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15:20-16:20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文附楼</a:t>
            </a:r>
            <a:r>
              <a:rPr lang="en-US" altLang="zh-CN" sz="2800" b="1" dirty="0"/>
              <a:t>125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endParaRPr lang="en-US" altLang="zh-CN" sz="2000" b="1" dirty="0"/>
          </a:p>
          <a:p>
            <a:pPr eaLnBrk="1" hangingPunct="1">
              <a:lnSpc>
                <a:spcPct val="90000"/>
              </a:lnSpc>
            </a:pPr>
            <a:endParaRPr lang="en-US" altLang="zh-CN" b="1" dirty="0"/>
          </a:p>
        </p:txBody>
      </p:sp>
      <p:pic>
        <p:nvPicPr>
          <p:cNvPr id="4100" name="图片 3079" descr="校徽">
            <a:extLst>
              <a:ext uri="{FF2B5EF4-FFF2-40B4-BE49-F238E27FC236}">
                <a16:creationId xmlns:a16="http://schemas.microsoft.com/office/drawing/2014/main" id="{B3D969FC-DB8A-4692-AF02-B304BE51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746370-92DA-4D4C-9F75-9E44AA9B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Effective Applications</a:t>
            </a:r>
            <a:endParaRPr lang="en-US" altLang="zh-CN" b="1" dirty="0"/>
          </a:p>
          <a:p>
            <a:pPr marL="0" indent="0">
              <a:buFontTx/>
              <a:buNone/>
              <a:defRPr/>
            </a:pPr>
            <a:r>
              <a:rPr lang="en-US" altLang="zh-CN" b="1" dirty="0"/>
              <a:t>We learn Macroeconomics not for paperwork, but for using it to </a:t>
            </a:r>
            <a:r>
              <a:rPr lang="en-US" altLang="zh-CN" b="1" dirty="0">
                <a:solidFill>
                  <a:srgbClr val="00B050"/>
                </a:solidFill>
              </a:rPr>
              <a:t>better understand the society, the government, and the world. </a:t>
            </a:r>
          </a:p>
          <a:p>
            <a:pPr marL="0" indent="0">
              <a:buFontTx/>
              <a:buNone/>
              <a:defRPr/>
            </a:pPr>
            <a:endParaRPr lang="en-US" altLang="zh-CN" b="1" dirty="0"/>
          </a:p>
          <a:p>
            <a:pPr marL="0" indent="0">
              <a:buFontTx/>
              <a:buNone/>
              <a:defRPr/>
            </a:pPr>
            <a:r>
              <a:rPr lang="en-US" altLang="zh-CN" b="1" dirty="0"/>
              <a:t>So, use it!</a:t>
            </a:r>
            <a:endParaRPr lang="zh-CN" altLang="zh-CN" b="1" dirty="0"/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D4C24B-6CDF-442D-B102-988E9A76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How do we study Macroeconomics?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3555" descr="校徽">
            <a:extLst>
              <a:ext uri="{FF2B5EF4-FFF2-40B4-BE49-F238E27FC236}">
                <a16:creationId xmlns:a16="http://schemas.microsoft.com/office/drawing/2014/main" id="{9240D230-5A2D-4EC6-A4D5-890BFF98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3">
            <a:extLst>
              <a:ext uri="{FF2B5EF4-FFF2-40B4-BE49-F238E27FC236}">
                <a16:creationId xmlns:a16="http://schemas.microsoft.com/office/drawing/2014/main" id="{927B6169-BD11-4FB7-8FAD-80B0E310D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09725"/>
            <a:ext cx="807402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9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ctr">
              <a:defRPr sz="9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ctr">
              <a:defRPr sz="9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ctr">
              <a:defRPr sz="9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ctr">
              <a:defRPr sz="9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charset="0"/>
              <a:defRPr sz="9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charset="0"/>
              <a:defRPr sz="9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charset="0"/>
              <a:defRPr sz="9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charset="0"/>
              <a:defRPr sz="9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algn="l" eaLnBrk="1" hangingPunct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altLang="zh-CN" sz="3200" b="1" dirty="0"/>
              <a:t>Understand the fundamental concepts of Macroeconomics, </a:t>
            </a:r>
            <a:r>
              <a:rPr lang="en-GB" altLang="zh-CN" sz="3200" b="1" dirty="0" err="1"/>
              <a:t>eg</a:t>
            </a:r>
            <a:r>
              <a:rPr lang="en-GB" altLang="zh-CN" sz="3200" b="1" dirty="0"/>
              <a:t>. GDP, CPI;</a:t>
            </a:r>
          </a:p>
          <a:p>
            <a:pPr marL="457200" indent="-457200" algn="l" eaLnBrk="1" hangingPunct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GB" altLang="zh-CN" sz="3200" b="1" dirty="0"/>
              <a:t>Know how macro economy </a:t>
            </a:r>
            <a:r>
              <a:rPr lang="en-US" altLang="zh-CN" sz="3200" b="1" dirty="0"/>
              <a:t>operate in the long run and short run;</a:t>
            </a:r>
          </a:p>
          <a:p>
            <a:pPr marL="457200" indent="-457200" algn="l" eaLnBrk="1" hangingPunct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 b="1" dirty="0"/>
              <a:t>Use macroeconomics to analyze real problems in our lives.</a:t>
            </a:r>
            <a:endParaRPr lang="en-GB" altLang="zh-CN" sz="3200" b="1" dirty="0"/>
          </a:p>
          <a:p>
            <a:pPr marL="457200" indent="-457200" algn="l" eaLnBrk="1" hangingPunct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3200" b="1" dirty="0"/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3200" b="1" dirty="0"/>
          </a:p>
        </p:txBody>
      </p:sp>
      <p:sp>
        <p:nvSpPr>
          <p:cNvPr id="12292" name="直接连接符 23557">
            <a:extLst>
              <a:ext uri="{FF2B5EF4-FFF2-40B4-BE49-F238E27FC236}">
                <a16:creationId xmlns:a16="http://schemas.microsoft.com/office/drawing/2014/main" id="{04F77525-D0D9-4666-9851-2A4D8126BD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7775" y="1028700"/>
            <a:ext cx="6880225" cy="1428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2A3373-0B0E-4CEC-863C-47E31BC9F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9850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kern="0" dirty="0">
                <a:solidFill>
                  <a:srgbClr val="C00000"/>
                </a:solidFill>
              </a:rPr>
              <a:t>Macroeconomics</a:t>
            </a:r>
            <a:br>
              <a:rPr lang="en-GB" altLang="zh-CN" kern="0" dirty="0">
                <a:solidFill>
                  <a:srgbClr val="C00000"/>
                </a:solidFill>
              </a:rPr>
            </a:br>
            <a:r>
              <a:rPr lang="en-GB" altLang="zh-CN" kern="0" dirty="0">
                <a:solidFill>
                  <a:srgbClr val="C00000"/>
                </a:solidFill>
              </a:rPr>
              <a:t>Objectives</a:t>
            </a:r>
          </a:p>
          <a:p>
            <a:pPr eaLnBrk="1" hangingPunct="1">
              <a:defRPr/>
            </a:pPr>
            <a:endParaRPr lang="zh-CN" altLang="en-US" kern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4034" descr="校徽">
            <a:extLst>
              <a:ext uri="{FF2B5EF4-FFF2-40B4-BE49-F238E27FC236}">
                <a16:creationId xmlns:a16="http://schemas.microsoft.com/office/drawing/2014/main" id="{BE2F6B60-D2BD-4891-81C5-37E9F9E1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直接连接符 44036">
            <a:extLst>
              <a:ext uri="{FF2B5EF4-FFF2-40B4-BE49-F238E27FC236}">
                <a16:creationId xmlns:a16="http://schemas.microsoft.com/office/drawing/2014/main" id="{43D0CE7A-8A91-4728-ADF5-EE234121E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7775" y="1028700"/>
            <a:ext cx="6880225" cy="1428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ACCB2C-1BC0-4DCA-A90C-303282D39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47625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kern="0" dirty="0">
                <a:solidFill>
                  <a:srgbClr val="C00000"/>
                </a:solidFill>
              </a:rPr>
              <a:t>Macroeconomics</a:t>
            </a:r>
            <a:br>
              <a:rPr lang="en-GB" altLang="zh-CN" kern="0" dirty="0">
                <a:solidFill>
                  <a:srgbClr val="C00000"/>
                </a:solidFill>
              </a:rPr>
            </a:br>
            <a:r>
              <a:rPr lang="en-GB" altLang="zh-CN" kern="0" dirty="0">
                <a:solidFill>
                  <a:srgbClr val="C00000"/>
                </a:solidFill>
              </a:rPr>
              <a:t>Text Book</a:t>
            </a:r>
            <a:br>
              <a:rPr lang="en-GB" altLang="zh-CN" kern="0" dirty="0">
                <a:solidFill>
                  <a:srgbClr val="C00000"/>
                </a:solidFill>
              </a:rPr>
            </a:br>
            <a:endParaRPr lang="zh-CN" altLang="en-US" kern="0" dirty="0">
              <a:solidFill>
                <a:srgbClr val="C00000"/>
              </a:solidFill>
            </a:endParaRPr>
          </a:p>
        </p:txBody>
      </p:sp>
      <p:sp>
        <p:nvSpPr>
          <p:cNvPr id="13317" name="内容占位符 2">
            <a:extLst>
              <a:ext uri="{FF2B5EF4-FFF2-40B4-BE49-F238E27FC236}">
                <a16:creationId xmlns:a16="http://schemas.microsoft.com/office/drawing/2014/main" id="{2A44070E-381E-42FD-B2B1-FCDCF3ED00F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089400" y="1641475"/>
            <a:ext cx="4152900" cy="4525963"/>
          </a:xfrm>
        </p:spPr>
        <p:txBody>
          <a:bodyPr/>
          <a:lstStyle/>
          <a:p>
            <a:pPr eaLnBrk="1" hangingPunct="1"/>
            <a:r>
              <a:rPr kumimoji="1" lang="en-GB" altLang="zh-CN"/>
              <a:t>Principles of Economics</a:t>
            </a:r>
          </a:p>
          <a:p>
            <a:pPr eaLnBrk="1" hangingPunct="1"/>
            <a:r>
              <a:rPr kumimoji="1" lang="en-GB" altLang="zh-CN"/>
              <a:t>8</a:t>
            </a:r>
            <a:r>
              <a:rPr kumimoji="1" lang="en-US" altLang="zh-CN"/>
              <a:t>th</a:t>
            </a:r>
            <a:r>
              <a:rPr kumimoji="1" lang="en-GB" altLang="zh-CN"/>
              <a:t> Edition</a:t>
            </a:r>
          </a:p>
          <a:p>
            <a:pPr eaLnBrk="1" hangingPunct="1"/>
            <a:r>
              <a:rPr kumimoji="1" lang="en-GB" altLang="zh-CN"/>
              <a:t>Macroeconomics Part</a:t>
            </a:r>
          </a:p>
          <a:p>
            <a:pPr eaLnBrk="1" hangingPunct="1"/>
            <a:r>
              <a:rPr kumimoji="1" lang="en-GB" altLang="zh-CN"/>
              <a:t>Published by</a:t>
            </a:r>
            <a:r>
              <a:rPr kumimoji="1" lang="zh-CN" altLang="en-US"/>
              <a:t>：</a:t>
            </a:r>
            <a:endParaRPr kumimoji="1" lang="en-US" altLang="zh-CN"/>
          </a:p>
          <a:p>
            <a:pPr eaLnBrk="1" hangingPunct="1"/>
            <a:r>
              <a:rPr kumimoji="1" lang="zh-CN" altLang="en-US"/>
              <a:t>北京大学出版社</a:t>
            </a:r>
            <a:endParaRPr kumimoji="1" lang="en-US" altLang="zh-CN"/>
          </a:p>
          <a:p>
            <a:pPr eaLnBrk="1" hangingPunct="1"/>
            <a:r>
              <a:rPr kumimoji="1" lang="en-US" altLang="zh-CN"/>
              <a:t>Publish Time:2020.05.</a:t>
            </a:r>
            <a:endParaRPr kumimoji="1" lang="en-GB" altLang="zh-CN"/>
          </a:p>
          <a:p>
            <a:pPr eaLnBrk="1" hangingPunct="1"/>
            <a:endParaRPr kumimoji="1" lang="zh-CN" altLang="en-US"/>
          </a:p>
        </p:txBody>
      </p:sp>
      <p:pic>
        <p:nvPicPr>
          <p:cNvPr id="13318" name="图片 4">
            <a:extLst>
              <a:ext uri="{FF2B5EF4-FFF2-40B4-BE49-F238E27FC236}">
                <a16:creationId xmlns:a16="http://schemas.microsoft.com/office/drawing/2014/main" id="{9BED8CC1-5568-4DCA-8D5E-43490300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1238250"/>
            <a:ext cx="3775075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0" name="Rectangle 4">
            <a:extLst>
              <a:ext uri="{FF2B5EF4-FFF2-40B4-BE49-F238E27FC236}">
                <a16:creationId xmlns:a16="http://schemas.microsoft.com/office/drawing/2014/main" id="{65B2E632-AF07-4CBC-B40D-F2A0102C6E7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98513" y="0"/>
            <a:ext cx="7772400" cy="1470025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defRPr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4339" name="图片 29698" descr="校徽">
            <a:extLst>
              <a:ext uri="{FF2B5EF4-FFF2-40B4-BE49-F238E27FC236}">
                <a16:creationId xmlns:a16="http://schemas.microsoft.com/office/drawing/2014/main" id="{D7478CB1-5B70-477C-ADD9-80567379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>
            <a:extLst>
              <a:ext uri="{FF2B5EF4-FFF2-40B4-BE49-F238E27FC236}">
                <a16:creationId xmlns:a16="http://schemas.microsoft.com/office/drawing/2014/main" id="{06B013CB-2745-44CC-82A9-3182CE3E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70025"/>
            <a:ext cx="80724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</a:rPr>
              <a:t>Regular grades</a:t>
            </a:r>
            <a:r>
              <a:rPr lang="zh-CN" altLang="en-US" sz="2400" b="1" dirty="0"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</a:rPr>
              <a:t>40%</a:t>
            </a:r>
            <a:r>
              <a:rPr lang="zh-CN" altLang="en-US" sz="2400" b="1" dirty="0">
                <a:latin typeface="Arial" panose="020B0604020202020204" pitchFamily="34" charset="0"/>
              </a:rPr>
              <a:t>）</a:t>
            </a:r>
            <a:r>
              <a:rPr lang="en-US" altLang="zh-CN" sz="2400" b="1" dirty="0">
                <a:latin typeface="Arial" panose="020B0604020202020204" pitchFamily="34" charset="0"/>
              </a:rPr>
              <a:t>+ </a:t>
            </a:r>
            <a:r>
              <a:rPr lang="en-GB" altLang="zh-CN" sz="2400" b="1" dirty="0">
                <a:latin typeface="Arial" panose="020B0604020202020204" pitchFamily="34" charset="0"/>
              </a:rPr>
              <a:t>Final Exam</a:t>
            </a:r>
            <a:r>
              <a:rPr lang="zh-CN" altLang="en-US" sz="2400" b="1" dirty="0"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</a:rPr>
              <a:t>60%</a:t>
            </a:r>
            <a:r>
              <a:rPr lang="zh-CN" altLang="en-US" sz="2400" b="1" dirty="0">
                <a:latin typeface="Arial" panose="020B0604020202020204" pitchFamily="34" charset="0"/>
              </a:rPr>
              <a:t>）</a:t>
            </a: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Regular grades </a:t>
            </a:r>
            <a:endParaRPr lang="en-GB" altLang="zh-CN" sz="24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GB" altLang="zh-CN" sz="2400" b="1" dirty="0">
                <a:latin typeface="Arial" panose="020B0604020202020204" pitchFamily="34" charset="0"/>
              </a:rPr>
              <a:t>Attendance</a:t>
            </a:r>
            <a:r>
              <a:rPr lang="zh-CN" altLang="en-US" sz="2400" b="1" dirty="0"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</a:rPr>
              <a:t>20/40</a:t>
            </a:r>
            <a:r>
              <a:rPr lang="zh-CN" altLang="en-US" sz="2400" b="1" dirty="0">
                <a:latin typeface="Arial" panose="020B0604020202020204" pitchFamily="34" charset="0"/>
              </a:rPr>
              <a:t>）</a:t>
            </a:r>
            <a:r>
              <a:rPr lang="en-US" altLang="zh-CN" sz="2400" b="1" dirty="0">
                <a:latin typeface="Arial" panose="020B0604020202020204" pitchFamily="34" charset="0"/>
              </a:rPr>
              <a:t>+ Homework</a:t>
            </a:r>
            <a:r>
              <a:rPr lang="zh-CN" altLang="en-US" sz="2400" b="1" dirty="0"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</a:rPr>
              <a:t>20/40</a:t>
            </a:r>
            <a:r>
              <a:rPr lang="zh-CN" altLang="en-US" sz="2400" b="1" dirty="0">
                <a:latin typeface="Arial" panose="020B0604020202020204" pitchFamily="34" charset="0"/>
              </a:rPr>
              <a:t>）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Arial" panose="020B0604020202020204" pitchFamily="34" charset="0"/>
              </a:rPr>
              <a:t>Attendance: I will ask question on class, </a:t>
            </a:r>
            <a:r>
              <a:rPr lang="zh-CN" altLang="en-US" sz="2400" b="1" dirty="0">
                <a:latin typeface="Arial" panose="020B0604020202020204" pitchFamily="34" charset="0"/>
              </a:rPr>
              <a:t> </a:t>
            </a:r>
            <a:r>
              <a:rPr lang="en-GB" altLang="zh-CN" sz="2400" b="1" dirty="0">
                <a:latin typeface="Arial" panose="020B0604020202020204" pitchFamily="34" charset="0"/>
              </a:rPr>
              <a:t>if you are </a:t>
            </a:r>
            <a:r>
              <a:rPr lang="en-US" altLang="zh-CN" sz="2400" b="1" dirty="0">
                <a:latin typeface="Arial" panose="020B0604020202020204" pitchFamily="34" charset="0"/>
              </a:rPr>
              <a:t>absent you will lose 2/20 each time.</a:t>
            </a:r>
            <a:r>
              <a:rPr lang="zh-CN" altLang="en-US" sz="2400" b="1" dirty="0">
                <a:latin typeface="Arial" panose="020B0604020202020204" pitchFamily="34" charset="0"/>
              </a:rPr>
              <a:t>  </a:t>
            </a:r>
            <a:endParaRPr lang="en-GB" altLang="zh-CN" sz="24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</a:rPr>
              <a:t>Homework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    </a:t>
            </a:r>
            <a:r>
              <a:rPr lang="en-GB" altLang="zh-CN" sz="2400" b="1" dirty="0">
                <a:latin typeface="Arial" panose="020B0604020202020204" pitchFamily="34" charset="0"/>
              </a:rPr>
              <a:t>Submit your homework on time!!!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zh-CN" sz="2400" b="1" dirty="0">
                <a:latin typeface="Arial" panose="020B0604020202020204" pitchFamily="34" charset="0"/>
              </a:rPr>
              <a:t>    Usually the deadline is </a:t>
            </a:r>
            <a:r>
              <a:rPr lang="en-GB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every Monday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Final Exam: closed-book exam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直接连接符 29700">
            <a:extLst>
              <a:ext uri="{FF2B5EF4-FFF2-40B4-BE49-F238E27FC236}">
                <a16:creationId xmlns:a16="http://schemas.microsoft.com/office/drawing/2014/main" id="{710FDAA6-DBBD-49D7-A48F-5CC66EE0E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7775" y="1028700"/>
            <a:ext cx="6880225" cy="1428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663FAA-C812-4416-99B2-834633A57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15888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kern="0" dirty="0">
                <a:solidFill>
                  <a:srgbClr val="C00000"/>
                </a:solidFill>
              </a:rPr>
              <a:t>Macroeconomics</a:t>
            </a:r>
            <a:br>
              <a:rPr lang="en-GB" altLang="zh-CN" kern="0" dirty="0">
                <a:solidFill>
                  <a:srgbClr val="C00000"/>
                </a:solidFill>
              </a:rPr>
            </a:br>
            <a:r>
              <a:rPr lang="en-GB" altLang="zh-CN" kern="0" dirty="0">
                <a:solidFill>
                  <a:srgbClr val="C00000"/>
                </a:solidFill>
              </a:rPr>
              <a:t>Score Composition</a:t>
            </a:r>
            <a:br>
              <a:rPr lang="en-GB" altLang="zh-CN" kern="0" dirty="0">
                <a:solidFill>
                  <a:srgbClr val="C00000"/>
                </a:solidFill>
              </a:rPr>
            </a:br>
            <a:endParaRPr lang="zh-CN" altLang="en-US" kern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699774-99D2-4DAE-BF35-A66C0E0F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kumimoji="1" lang="en-GB" altLang="zh-CN" dirty="0">
                <a:solidFill>
                  <a:srgbClr val="C00000"/>
                </a:solidFill>
              </a:rPr>
              <a:t>Part 1 THE DATA OF MACROECONOMICS</a:t>
            </a:r>
          </a:p>
          <a:p>
            <a:pPr eaLnBrk="1" hangingPunct="1">
              <a:defRPr/>
            </a:pPr>
            <a:r>
              <a:rPr kumimoji="1" lang="en-GB" altLang="zh-CN" dirty="0"/>
              <a:t>Chap 23 </a:t>
            </a:r>
            <a:r>
              <a:rPr kumimoji="1" lang="en-GB" altLang="zh-CN" dirty="0" err="1"/>
              <a:t>Mea</a:t>
            </a:r>
            <a:r>
              <a:rPr kumimoji="1" lang="en-US" altLang="zh-CN" dirty="0" err="1"/>
              <a:t>su</a:t>
            </a:r>
            <a:r>
              <a:rPr kumimoji="1" lang="en-GB" altLang="zh-CN" dirty="0"/>
              <a:t>ring a Nation’s Income</a:t>
            </a:r>
          </a:p>
          <a:p>
            <a:pPr eaLnBrk="1" hangingPunct="1">
              <a:defRPr/>
            </a:pPr>
            <a:r>
              <a:rPr kumimoji="1" lang="en-GB" altLang="zh-CN" dirty="0"/>
              <a:t>Chap 24 Measuring the Cost of Living</a:t>
            </a:r>
          </a:p>
          <a:p>
            <a:pPr marL="0" indent="0" eaLnBrk="1" hangingPunct="1">
              <a:buFontTx/>
              <a:buNone/>
              <a:defRPr/>
            </a:pPr>
            <a:r>
              <a:rPr kumimoji="1" lang="en-GB" altLang="zh-CN" dirty="0">
                <a:solidFill>
                  <a:srgbClr val="C00000"/>
                </a:solidFill>
              </a:rPr>
              <a:t>Part 2 THE REAL ECONOMY IN THE LONG RUN</a:t>
            </a:r>
          </a:p>
          <a:p>
            <a:pPr eaLnBrk="1" hangingPunct="1">
              <a:defRPr/>
            </a:pPr>
            <a:r>
              <a:rPr kumimoji="1" lang="en-GB" altLang="zh-CN" dirty="0"/>
              <a:t>C</a:t>
            </a:r>
            <a:r>
              <a:rPr kumimoji="1" lang="en-US" altLang="zh-CN" dirty="0"/>
              <a:t>hap 25 Production and Growth</a:t>
            </a:r>
          </a:p>
          <a:p>
            <a:pPr eaLnBrk="1" hangingPunct="1">
              <a:defRPr/>
            </a:pPr>
            <a:r>
              <a:rPr kumimoji="1" lang="en-US" altLang="zh-CN" dirty="0"/>
              <a:t>Chap 26 Saving, Investment, and the Financial System</a:t>
            </a:r>
          </a:p>
          <a:p>
            <a:pPr eaLnBrk="1" hangingPunct="1">
              <a:defRPr/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Chap 28 Unemployment</a:t>
            </a:r>
            <a:endParaRPr kumimoji="1" lang="en-GB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A45F872-4F8F-4690-B2F7-C7463A1D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GB" altLang="zh-CN" dirty="0" err="1">
                <a:solidFill>
                  <a:srgbClr val="C00000"/>
                </a:solidFill>
              </a:rPr>
              <a:t>yllabus</a:t>
            </a:r>
            <a:br>
              <a:rPr lang="en-GB" altLang="zh-CN" dirty="0">
                <a:solidFill>
                  <a:srgbClr val="C00000"/>
                </a:solidFill>
              </a:rPr>
            </a:br>
            <a:r>
              <a:rPr lang="en-GB" altLang="zh-CN" dirty="0">
                <a:solidFill>
                  <a:srgbClr val="C00000"/>
                </a:solidFill>
              </a:rPr>
              <a:t>(3 parts and 5 chaps)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.baidu.com/it/u=675211415,606772246&amp;fm=253&amp;fmt=auto&amp;app=120&amp;f=JPEG?w=1023&amp;h=682">
            <a:extLst>
              <a:ext uri="{FF2B5EF4-FFF2-40B4-BE49-F238E27FC236}">
                <a16:creationId xmlns:a16="http://schemas.microsoft.com/office/drawing/2014/main" id="{241FB916-3557-4882-9A6C-73E260F2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4" y="3913981"/>
            <a:ext cx="1303866" cy="6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469B87-7032-4590-B709-9E613D99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7" y="1571977"/>
            <a:ext cx="93853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kumimoji="1" lang="en-GB" altLang="zh-CN" dirty="0">
                <a:solidFill>
                  <a:srgbClr val="C00000"/>
                </a:solidFill>
              </a:rPr>
              <a:t>PART 3 MONEY AND PRICE IN THE LONG RUN</a:t>
            </a:r>
          </a:p>
          <a:p>
            <a:pPr eaLnBrk="1" hangingPunct="1">
              <a:defRPr/>
            </a:pPr>
            <a:r>
              <a:rPr kumimoji="1" lang="en-GB" altLang="zh-CN" dirty="0">
                <a:solidFill>
                  <a:schemeClr val="bg1">
                    <a:lumMod val="50000"/>
                  </a:schemeClr>
                </a:solidFill>
              </a:rPr>
              <a:t>Chap 29 The Money System</a:t>
            </a:r>
          </a:p>
          <a:p>
            <a:pPr eaLnBrk="1" hangingPunct="1">
              <a:defRPr/>
            </a:pPr>
            <a:r>
              <a:rPr kumimoji="1" lang="en-GB" altLang="zh-CN" dirty="0">
                <a:solidFill>
                  <a:schemeClr val="bg1">
                    <a:lumMod val="50000"/>
                  </a:schemeClr>
                </a:solidFill>
              </a:rPr>
              <a:t>Chap 30 Money Growth and Inflation</a:t>
            </a:r>
          </a:p>
          <a:p>
            <a:pPr marL="0" indent="0" eaLnBrk="1" hangingPunct="1">
              <a:buFontTx/>
              <a:buNone/>
              <a:defRPr/>
            </a:pPr>
            <a:r>
              <a:rPr kumimoji="1" lang="en-GB" altLang="zh-CN" dirty="0">
                <a:solidFill>
                  <a:srgbClr val="C00000"/>
                </a:solidFill>
              </a:rPr>
              <a:t>PART 4 SHORT RUN ECONOMIC FLUCTUATIONS</a:t>
            </a:r>
          </a:p>
          <a:p>
            <a:pPr eaLnBrk="1" hangingPunct="1">
              <a:defRPr/>
            </a:pPr>
            <a:r>
              <a:rPr kumimoji="1" lang="en-GB" altLang="zh-CN" dirty="0"/>
              <a:t>Chap 33 Aggregate Demand and Aggregate Supply</a:t>
            </a:r>
          </a:p>
          <a:p>
            <a:pPr eaLnBrk="1" hangingPunct="1">
              <a:defRPr/>
            </a:pPr>
            <a:r>
              <a:rPr kumimoji="1" lang="en-GB" altLang="zh-CN" dirty="0">
                <a:solidFill>
                  <a:schemeClr val="bg1">
                    <a:lumMod val="50000"/>
                  </a:schemeClr>
                </a:solidFill>
              </a:rPr>
              <a:t>Chap 34 The Influence of Monetary and Fiscal Policy on Aggregate Demand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73D1E11-5F25-41A6-8F94-0F7DC479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zh-CN" dirty="0">
                <a:solidFill>
                  <a:srgbClr val="C00000"/>
                </a:solidFill>
                <a:hlinkClick r:id="rId3" action="ppaction://hlinkfile"/>
              </a:rPr>
              <a:t>Macroeconomics</a:t>
            </a:r>
            <a:br>
              <a:rPr lang="en-GB" altLang="zh-CN" dirty="0">
                <a:solidFill>
                  <a:srgbClr val="C00000"/>
                </a:solidFill>
                <a:hlinkClick r:id="rId3" action="ppaction://hlinkfile"/>
              </a:rPr>
            </a:br>
            <a:r>
              <a:rPr lang="en-US" altLang="zh-CN" dirty="0">
                <a:solidFill>
                  <a:srgbClr val="C00000"/>
                </a:solidFill>
                <a:hlinkClick r:id="rId3" action="ppaction://hlinkfile"/>
              </a:rPr>
              <a:t>S</a:t>
            </a:r>
            <a:r>
              <a:rPr lang="en-GB" altLang="zh-CN" dirty="0" err="1">
                <a:solidFill>
                  <a:srgbClr val="C00000"/>
                </a:solidFill>
                <a:hlinkClick r:id="rId3" action="ppaction://hlinkfile"/>
              </a:rPr>
              <a:t>yllabus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C16D46-006D-4637-B97B-9B24B466D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rgbClr val="C00000"/>
                </a:solidFill>
              </a:rPr>
              <a:t>Do you have any questions?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8435" name="副标题 4">
            <a:extLst>
              <a:ext uri="{FF2B5EF4-FFF2-40B4-BE49-F238E27FC236}">
                <a16:creationId xmlns:a16="http://schemas.microsoft.com/office/drawing/2014/main" id="{2B723CA6-BE14-4F18-A0D8-23B80DF869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kumimoji="1"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0" name="Rectangle 4">
            <a:extLst>
              <a:ext uri="{FF2B5EF4-FFF2-40B4-BE49-F238E27FC236}">
                <a16:creationId xmlns:a16="http://schemas.microsoft.com/office/drawing/2014/main" id="{89557834-C8F5-4510-A90F-125A8EFFBCB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98513" y="0"/>
            <a:ext cx="7772400" cy="1470025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zh-CN" dirty="0">
                <a:solidFill>
                  <a:srgbClr val="C00000"/>
                </a:solidFill>
              </a:rPr>
              <a:t>Macroeconomics</a:t>
            </a:r>
            <a:br>
              <a:rPr lang="en-GB" altLang="zh-CN" dirty="0">
                <a:solidFill>
                  <a:srgbClr val="C00000"/>
                </a:solidFill>
              </a:rPr>
            </a:br>
            <a:r>
              <a:rPr lang="en-GB" altLang="zh-CN" dirty="0">
                <a:solidFill>
                  <a:srgbClr val="C00000"/>
                </a:solidFill>
              </a:rPr>
              <a:t>Self </a:t>
            </a: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GB" altLang="zh-CN" dirty="0" err="1">
                <a:solidFill>
                  <a:srgbClr val="C00000"/>
                </a:solidFill>
              </a:rPr>
              <a:t>ntroduction</a:t>
            </a:r>
            <a:br>
              <a:rPr lang="en-GB" altLang="zh-CN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123" name="图片 26626" descr="校徽">
            <a:extLst>
              <a:ext uri="{FF2B5EF4-FFF2-40B4-BE49-F238E27FC236}">
                <a16:creationId xmlns:a16="http://schemas.microsoft.com/office/drawing/2014/main" id="{79FC1251-B31E-4060-84FC-DBF95BBA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>
            <a:extLst>
              <a:ext uri="{FF2B5EF4-FFF2-40B4-BE49-F238E27FC236}">
                <a16:creationId xmlns:a16="http://schemas.microsoft.com/office/drawing/2014/main" id="{B1DA241A-789F-46D2-9026-79B2D781E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38250"/>
            <a:ext cx="8496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altLang="zh-CN" sz="2800" b="1" dirty="0">
                <a:latin typeface="Arial" panose="020B0604020202020204" pitchFamily="34" charset="0"/>
              </a:rPr>
              <a:t>Yi Miao(</a:t>
            </a:r>
            <a:r>
              <a:rPr lang="zh-CN" altLang="en-US" sz="2800" b="1" dirty="0">
                <a:latin typeface="Arial" panose="020B0604020202020204" pitchFamily="34" charset="0"/>
              </a:rPr>
              <a:t>易苗</a:t>
            </a:r>
            <a:r>
              <a:rPr lang="en-GB" altLang="zh-CN" sz="2800" b="1" dirty="0">
                <a:latin typeface="Arial" panose="020B0604020202020204" pitchFamily="34" charset="0"/>
              </a:rPr>
              <a:t>)</a:t>
            </a:r>
            <a:r>
              <a:rPr lang="zh-CN" altLang="en-US" sz="2800" b="1" dirty="0">
                <a:latin typeface="Arial" panose="020B0604020202020204" pitchFamily="34" charset="0"/>
              </a:rPr>
              <a:t>，</a:t>
            </a:r>
            <a:r>
              <a:rPr lang="en-GB" altLang="zh-CN" sz="2800" b="1" dirty="0">
                <a:latin typeface="Arial" panose="020B0604020202020204" pitchFamily="34" charset="0"/>
              </a:rPr>
              <a:t>graduated at Nankai University, now department of international trade</a:t>
            </a:r>
            <a:r>
              <a:rPr lang="zh-CN" altLang="en-US" sz="2800" b="1" dirty="0">
                <a:latin typeface="Arial" panose="020B0604020202020204" pitchFamily="34" charset="0"/>
              </a:rPr>
              <a:t> </a:t>
            </a:r>
            <a:r>
              <a:rPr lang="en-GB" altLang="zh-CN" sz="2800" b="1" dirty="0">
                <a:latin typeface="Arial" panose="020B0604020202020204" pitchFamily="34" charset="0"/>
              </a:rPr>
              <a:t>of ECNU.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800" b="1" dirty="0">
                <a:latin typeface="Arial" panose="020B0604020202020204" pitchFamily="34" charset="0"/>
              </a:rPr>
              <a:t>Email: 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</a:rPr>
              <a:t>yimiao20110059@126.com</a:t>
            </a:r>
            <a:br>
              <a:rPr lang="en-US" altLang="zh-CN" sz="2800" b="1" dirty="0">
                <a:latin typeface="Arial" panose="020B0604020202020204" pitchFamily="34" charset="0"/>
              </a:rPr>
            </a:br>
            <a:r>
              <a:rPr lang="zh-CN" altLang="en-US" sz="2800" b="1" dirty="0">
                <a:latin typeface="Arial" panose="020B0604020202020204" pitchFamily="34" charset="0"/>
              </a:rPr>
              <a:t>（答疑、请假）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>
                <a:latin typeface="Arial" panose="020B0604020202020204" pitchFamily="34" charset="0"/>
              </a:rPr>
              <a:t>请假请在课前发邮件给我：邮件说明请假原因，课后补假条。</a:t>
            </a:r>
          </a:p>
          <a:p>
            <a:pPr eaLnBrk="1" hangingPunct="1"/>
            <a:r>
              <a:rPr lang="en-US" altLang="zh-CN" sz="2800" b="1" dirty="0">
                <a:latin typeface="Arial" panose="020B0604020202020204" pitchFamily="34" charset="0"/>
              </a:rPr>
              <a:t>Office: </a:t>
            </a:r>
            <a:r>
              <a:rPr lang="zh-CN" altLang="en-US" sz="2800" b="1" dirty="0">
                <a:latin typeface="Arial" panose="020B0604020202020204" pitchFamily="34" charset="0"/>
              </a:rPr>
              <a:t>华东师范大学中北校区理科大楼</a:t>
            </a:r>
            <a:r>
              <a:rPr lang="en-US" altLang="zh-CN" sz="2800" b="1" dirty="0">
                <a:latin typeface="Arial" panose="020B0604020202020204" pitchFamily="34" charset="0"/>
              </a:rPr>
              <a:t>A802</a:t>
            </a:r>
            <a:r>
              <a:rPr lang="zh-CN" altLang="en-US" sz="2800" b="1" dirty="0">
                <a:latin typeface="Arial" panose="020B0604020202020204" pitchFamily="34" charset="0"/>
              </a:rPr>
              <a:t>室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>
                <a:latin typeface="Arial" panose="020B0604020202020204" pitchFamily="34" charset="0"/>
              </a:rPr>
              <a:t>周三上午：</a:t>
            </a:r>
            <a:r>
              <a:rPr lang="en-US" altLang="zh-CN" sz="2800" b="1" dirty="0">
                <a:latin typeface="Arial" panose="020B0604020202020204" pitchFamily="34" charset="0"/>
              </a:rPr>
              <a:t>8:30-10:00</a:t>
            </a:r>
          </a:p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GB" altLang="zh-CN" sz="3600" b="1" dirty="0">
                <a:solidFill>
                  <a:srgbClr val="FF0000"/>
                </a:solidFill>
                <a:latin typeface="Arial" panose="020B0604020202020204" pitchFamily="34" charset="0"/>
              </a:rPr>
              <a:t>t’s time to know you!</a:t>
            </a:r>
          </a:p>
        </p:txBody>
      </p:sp>
      <p:sp>
        <p:nvSpPr>
          <p:cNvPr id="5125" name="直接连接符 26628">
            <a:extLst>
              <a:ext uri="{FF2B5EF4-FFF2-40B4-BE49-F238E27FC236}">
                <a16:creationId xmlns:a16="http://schemas.microsoft.com/office/drawing/2014/main" id="{B88518BE-E8CC-44E5-8821-93D479BD9F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7775" y="1028700"/>
            <a:ext cx="6880225" cy="14288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27626-EA40-49D1-8F46-6A99FAAD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>
                <a:solidFill>
                  <a:srgbClr val="C00000"/>
                </a:solidFill>
              </a:rPr>
              <a:t>Macroeconomics </a:t>
            </a:r>
            <a:r>
              <a:rPr lang="en-US" altLang="zh-CN" dirty="0">
                <a:solidFill>
                  <a:srgbClr val="C00000"/>
                </a:solidFill>
              </a:rPr>
              <a:t>Teaching Mode</a:t>
            </a:r>
            <a:endParaRPr lang="zh-CN" altLang="en-US" dirty="0"/>
          </a:p>
        </p:txBody>
      </p:sp>
      <p:sp>
        <p:nvSpPr>
          <p:cNvPr id="6147" name="文本占位符 3">
            <a:extLst>
              <a:ext uri="{FF2B5EF4-FFF2-40B4-BE49-F238E27FC236}">
                <a16:creationId xmlns:a16="http://schemas.microsoft.com/office/drawing/2014/main" id="{12C3E172-79A1-49A8-98AE-E4A1ADEB2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71575"/>
            <a:ext cx="4040188" cy="639763"/>
          </a:xfrm>
        </p:spPr>
        <p:txBody>
          <a:bodyPr/>
          <a:lstStyle/>
          <a:p>
            <a:r>
              <a:rPr lang="zh-CN" altLang="en-US" sz="3200"/>
              <a:t>线下授课和答疑</a:t>
            </a:r>
            <a:endParaRPr lang="en-US" altLang="zh-CN" sz="3200"/>
          </a:p>
        </p:txBody>
      </p:sp>
      <p:pic>
        <p:nvPicPr>
          <p:cNvPr id="6148" name="内容占位符 6">
            <a:extLst>
              <a:ext uri="{FF2B5EF4-FFF2-40B4-BE49-F238E27FC236}">
                <a16:creationId xmlns:a16="http://schemas.microsoft.com/office/drawing/2014/main" id="{0D54E4E9-631B-4E5D-9982-375845EBDA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275" y="1878013"/>
            <a:ext cx="4040188" cy="3833812"/>
          </a:xfrm>
        </p:spPr>
      </p:pic>
      <p:sp>
        <p:nvSpPr>
          <p:cNvPr id="6149" name="文本占位符 4">
            <a:extLst>
              <a:ext uri="{FF2B5EF4-FFF2-40B4-BE49-F238E27FC236}">
                <a16:creationId xmlns:a16="http://schemas.microsoft.com/office/drawing/2014/main" id="{21E4B53F-C628-4330-8A0F-BE52FC295C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4718050" y="1216025"/>
            <a:ext cx="4041775" cy="639763"/>
          </a:xfrm>
        </p:spPr>
        <p:txBody>
          <a:bodyPr/>
          <a:lstStyle/>
          <a:p>
            <a:r>
              <a:rPr lang="zh-CN" altLang="en-US" sz="3200"/>
              <a:t>线上作业和答疑</a:t>
            </a:r>
            <a:endParaRPr lang="en-US" altLang="zh-CN" sz="3200"/>
          </a:p>
        </p:txBody>
      </p:sp>
      <p:pic>
        <p:nvPicPr>
          <p:cNvPr id="6150" name="内容占位符 7">
            <a:extLst>
              <a:ext uri="{FF2B5EF4-FFF2-40B4-BE49-F238E27FC236}">
                <a16:creationId xmlns:a16="http://schemas.microsoft.com/office/drawing/2014/main" id="{0B523037-F42D-4644-9455-1DF0945A354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855788"/>
            <a:ext cx="4149725" cy="3856037"/>
          </a:xfrm>
        </p:spPr>
      </p:pic>
      <p:sp>
        <p:nvSpPr>
          <p:cNvPr id="6151" name="文本框 2">
            <a:extLst>
              <a:ext uri="{FF2B5EF4-FFF2-40B4-BE49-F238E27FC236}">
                <a16:creationId xmlns:a16="http://schemas.microsoft.com/office/drawing/2014/main" id="{E2947F0C-C38D-489E-BC67-61D39CC04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5711825"/>
            <a:ext cx="8826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</a:rPr>
              <a:t>注意：课件、网上资源等课程资料不得网上传播</a:t>
            </a:r>
            <a:r>
              <a:rPr lang="zh-CN" altLang="en-US" sz="2400" b="1">
                <a:solidFill>
                  <a:srgbClr val="FF0000"/>
                </a:solidFill>
              </a:rPr>
              <a:t>，考试以上课内容为主</a:t>
            </a:r>
            <a:r>
              <a:rPr lang="en-US" altLang="zh-CN" sz="2400" b="1">
                <a:solidFill>
                  <a:srgbClr val="FF0000"/>
                </a:solidFill>
              </a:rPr>
              <a:t>！</a:t>
            </a:r>
          </a:p>
          <a:p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D1FD1-9A84-40F9-BACA-810A7573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Why do we study Macroeconomics?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216E3-FEEE-4E76-8BDE-83FB4A7B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b="1" dirty="0"/>
              <a:t>Help you understand the world in which you live.</a:t>
            </a:r>
          </a:p>
          <a:p>
            <a:pPr>
              <a:defRPr/>
            </a:pPr>
            <a:r>
              <a:rPr lang="en-US" altLang="zh-CN" b="1" dirty="0">
                <a:hlinkClick r:id="rId2" action="ppaction://hlinksldjump"/>
              </a:rPr>
              <a:t>Why do some countries have high rates of inflation while others have stable prices?</a:t>
            </a:r>
            <a:endParaRPr lang="en-US" altLang="zh-CN" b="1" dirty="0"/>
          </a:p>
          <a:p>
            <a:pPr>
              <a:defRPr/>
            </a:pPr>
            <a:r>
              <a:rPr lang="en-US" altLang="zh-CN" b="1" dirty="0">
                <a:hlinkClick r:id="rId3" action="ppaction://hlinksldjump"/>
              </a:rPr>
              <a:t>Why are jobs easy to find in some years and hard to find in others?</a:t>
            </a:r>
            <a:endParaRPr lang="zh-CN" altLang="zh-CN" b="1" dirty="0"/>
          </a:p>
          <a:p>
            <a:pPr>
              <a:defRPr/>
            </a:pP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C1A371-5C12-44A3-8C44-441DA750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205DD8-304F-422D-A814-7AAC8216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ffectLst/>
              </a:rPr>
              <a:t>前</a:t>
            </a:r>
            <a:r>
              <a:rPr lang="en-US" altLang="zh-CN" b="0" dirty="0">
                <a:effectLst/>
              </a:rPr>
              <a:t>20</a:t>
            </a:r>
            <a:r>
              <a:rPr lang="zh-CN" altLang="en-US" b="0" dirty="0">
                <a:effectLst/>
              </a:rPr>
              <a:t>大经济体</a:t>
            </a:r>
            <a:r>
              <a:rPr lang="en-US" altLang="zh-CN" b="0" dirty="0">
                <a:effectLst/>
              </a:rPr>
              <a:t>2022</a:t>
            </a:r>
            <a:r>
              <a:rPr lang="zh-CN" altLang="en-US" b="0" dirty="0">
                <a:effectLst/>
              </a:rPr>
              <a:t>年</a:t>
            </a:r>
            <a:r>
              <a:rPr lang="en-US" altLang="zh-CN" b="0" dirty="0">
                <a:effectLst/>
              </a:rPr>
              <a:t>8</a:t>
            </a:r>
            <a:r>
              <a:rPr lang="zh-CN" altLang="en-US" b="0" dirty="0">
                <a:effectLst/>
              </a:rPr>
              <a:t>月通货膨胀率</a:t>
            </a:r>
            <a:endParaRPr lang="zh-CN" altLang="en-US" dirty="0"/>
          </a:p>
        </p:txBody>
      </p:sp>
      <p:pic>
        <p:nvPicPr>
          <p:cNvPr id="19458" name="Picture 2" descr="数据来源：BIS，www.tradingeconomics.com">
            <a:extLst>
              <a:ext uri="{FF2B5EF4-FFF2-40B4-BE49-F238E27FC236}">
                <a16:creationId xmlns:a16="http://schemas.microsoft.com/office/drawing/2014/main" id="{978153D1-FE4C-4680-8C63-05C2F2B5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472" y="1193986"/>
            <a:ext cx="581977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C3CEA8D-CDEE-4034-9D55-17888DF906F7}"/>
              </a:ext>
            </a:extLst>
          </p:cNvPr>
          <p:cNvSpPr/>
          <p:nvPr/>
        </p:nvSpPr>
        <p:spPr bwMode="auto">
          <a:xfrm>
            <a:off x="6010835" y="6225989"/>
            <a:ext cx="1316412" cy="4734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3.5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0E4C40AD-6D00-4B25-8932-E495A6EC8E49}"/>
              </a:ext>
            </a:extLst>
          </p:cNvPr>
          <p:cNvSpPr/>
          <p:nvPr/>
        </p:nvSpPr>
        <p:spPr bwMode="auto">
          <a:xfrm>
            <a:off x="8122024" y="6400800"/>
            <a:ext cx="437029" cy="356347"/>
          </a:xfrm>
          <a:prstGeom prst="leftArrow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E57F2673-6638-4296-9DEA-BDB164F04868}"/>
              </a:ext>
            </a:extLst>
          </p:cNvPr>
          <p:cNvSpPr/>
          <p:nvPr/>
        </p:nvSpPr>
        <p:spPr bwMode="auto">
          <a:xfrm>
            <a:off x="801511" y="8065"/>
            <a:ext cx="5474613" cy="612648"/>
          </a:xfrm>
          <a:prstGeom prst="wedgeRectCallout">
            <a:avLst>
              <a:gd name="adj1" fmla="val 65723"/>
              <a:gd name="adj2" fmla="val 588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价格指数较去年的增长率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00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042B85-1F70-4662-8B03-D3D1EFD8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中西失业率比较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088683F-1767-483A-B17B-3AD153339E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BCA619-CE94-4757-A01E-1AFA63DD2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1600200"/>
            <a:ext cx="4038600" cy="452596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3B0F797-4B98-4B54-816F-DB678F01CC58}"/>
              </a:ext>
            </a:extLst>
          </p:cNvPr>
          <p:cNvCxnSpPr>
            <a:cxnSpLocks/>
          </p:cNvCxnSpPr>
          <p:nvPr/>
        </p:nvCxnSpPr>
        <p:spPr bwMode="auto">
          <a:xfrm>
            <a:off x="3294530" y="4222376"/>
            <a:ext cx="1136276" cy="0"/>
          </a:xfrm>
          <a:prstGeom prst="line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箭头: 左 14">
            <a:hlinkClick r:id="rId4" action="ppaction://hlinksldjump"/>
            <a:extLst>
              <a:ext uri="{FF2B5EF4-FFF2-40B4-BE49-F238E27FC236}">
                <a16:creationId xmlns:a16="http://schemas.microsoft.com/office/drawing/2014/main" id="{032450A7-537E-4A6C-8F87-6725A461495D}"/>
              </a:ext>
            </a:extLst>
          </p:cNvPr>
          <p:cNvSpPr/>
          <p:nvPr/>
        </p:nvSpPr>
        <p:spPr bwMode="auto">
          <a:xfrm>
            <a:off x="8468285" y="6308725"/>
            <a:ext cx="437029" cy="356347"/>
          </a:xfrm>
          <a:prstGeom prst="leftArrow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754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EE437-CEF1-442F-B751-6AF75E29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Why do we study Macroeconomics?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4693B-CDDA-4E5D-9540-BAE95977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b="1" dirty="0"/>
              <a:t>Give you a better understanding of the potential and limits of </a:t>
            </a:r>
            <a:r>
              <a:rPr lang="en-US" altLang="zh-CN" b="1" dirty="0">
                <a:solidFill>
                  <a:srgbClr val="FF0000"/>
                </a:solidFill>
              </a:rPr>
              <a:t>economic policy.</a:t>
            </a:r>
          </a:p>
          <a:p>
            <a:pPr>
              <a:defRPr/>
            </a:pPr>
            <a:r>
              <a:rPr lang="en-US" altLang="zh-CN" b="1" dirty="0"/>
              <a:t>What are the effects of free trade with other countries?</a:t>
            </a:r>
          </a:p>
          <a:p>
            <a:pPr>
              <a:defRPr/>
            </a:pPr>
            <a:r>
              <a:rPr lang="en-US" altLang="zh-CN" b="1" dirty="0"/>
              <a:t>What is the best way to protect the environment?</a:t>
            </a:r>
            <a:endParaRPr lang="zh-CN" altLang="zh-CN" b="1" dirty="0"/>
          </a:p>
          <a:p>
            <a:pPr>
              <a:defRPr/>
            </a:pPr>
            <a:endParaRPr kumimoji="1" lang="zh-CN" altLang="en-US" dirty="0"/>
          </a:p>
        </p:txBody>
      </p:sp>
      <p:pic>
        <p:nvPicPr>
          <p:cNvPr id="8197" name="Picture 5" descr="https://gimg2.baidu.com/image_search/src=http%3A%2F%2Fpic.ntimg.cn%2Ffile%2F20180115%2F23485394_225700578000_2.jpg&amp;refer=http%3A%2F%2Fpic.ntimg.cn&amp;app=2002&amp;size=f9999,10000&amp;q=a80&amp;n=0&amp;g=0n&amp;fmt=auto?sec=1666851137&amp;t=b64d7ca373dc369b945c2f1a66273c46">
            <a:extLst>
              <a:ext uri="{FF2B5EF4-FFF2-40B4-BE49-F238E27FC236}">
                <a16:creationId xmlns:a16="http://schemas.microsoft.com/office/drawing/2014/main" id="{9CF387D0-6E6B-4625-951B-3E25FE8CB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3855" r="10000" b="16709"/>
          <a:stretch/>
        </p:blipFill>
        <p:spPr bwMode="auto">
          <a:xfrm>
            <a:off x="6017558" y="4932498"/>
            <a:ext cx="3126442" cy="192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739DCF-ACE7-49F5-A8E2-79FF7497DF91}"/>
              </a:ext>
            </a:extLst>
          </p:cNvPr>
          <p:cNvSpPr txBox="1"/>
          <p:nvPr/>
        </p:nvSpPr>
        <p:spPr>
          <a:xfrm>
            <a:off x="1323706" y="5664416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hlinkClick r:id="rId3" action="ppaction://hlinkfile"/>
              </a:rPr>
              <a:t>上海发布</a:t>
            </a:r>
            <a:r>
              <a:rPr lang="en-US" altLang="zh-CN" sz="2400" b="1" dirty="0">
                <a:hlinkClick r:id="rId3" action="ppaction://hlinkfile"/>
              </a:rPr>
              <a:t>22</a:t>
            </a:r>
            <a:r>
              <a:rPr lang="zh-CN" altLang="en-US" sz="2400" b="1" dirty="0">
                <a:hlinkClick r:id="rId3" action="ppaction://hlinkfile"/>
              </a:rPr>
              <a:t>条稳经济新政</a:t>
            </a:r>
            <a:endParaRPr lang="en-US" altLang="zh-CN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F8985-F9AA-48D9-9AE9-674FC1D9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Why do we study Macroeconomics?</a:t>
            </a:r>
            <a:endParaRPr kumimoji="1" lang="zh-CN" altLang="en-US" dirty="0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8623CBBB-594D-4D09-91BC-5CA2E4BC7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Answers to these question can help you make appropriate decisions in your future lives, including</a:t>
            </a:r>
            <a:r>
              <a:rPr lang="zh-CN" altLang="en-US" b="1"/>
              <a:t>：</a:t>
            </a:r>
            <a:endParaRPr lang="en-GB" altLang="zh-CN" b="1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/>
              <a:t>choosing a city where you live and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/>
              <a:t>hunting a job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/>
              <a:t>finding the best time to buy a home</a:t>
            </a:r>
            <a:endParaRPr lang="zh-CN" altLang="zh-CN" b="1"/>
          </a:p>
          <a:p>
            <a:endParaRPr kumimoji="1"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>
            <a:extLst>
              <a:ext uri="{FF2B5EF4-FFF2-40B4-BE49-F238E27FC236}">
                <a16:creationId xmlns:a16="http://schemas.microsoft.com/office/drawing/2014/main" id="{8E31D1A3-C5C2-4B6B-BA67-822145383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Key Concepts</a:t>
            </a:r>
            <a:r>
              <a:rPr lang="en-US" altLang="zh-CN" b="1" dirty="0"/>
              <a:t>: You need to know the reason </a:t>
            </a:r>
            <a:r>
              <a:rPr lang="en-US" altLang="zh-CN" b="1" dirty="0">
                <a:solidFill>
                  <a:srgbClr val="00B050"/>
                </a:solidFill>
              </a:rPr>
              <a:t>why we have these </a:t>
            </a:r>
            <a:r>
              <a:rPr lang="en-US" altLang="zh-CN" b="1" dirty="0"/>
              <a:t>in our macroeconomic analysis and figure out </a:t>
            </a:r>
            <a:r>
              <a:rPr lang="en-US" altLang="zh-CN" b="1" dirty="0">
                <a:solidFill>
                  <a:srgbClr val="00B050"/>
                </a:solidFill>
              </a:rPr>
              <a:t>how we use it</a:t>
            </a:r>
            <a:r>
              <a:rPr lang="en-US" altLang="zh-CN" b="1" dirty="0"/>
              <a:t>.</a:t>
            </a:r>
            <a:endParaRPr lang="zh-CN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Core Questions</a:t>
            </a:r>
            <a:r>
              <a:rPr lang="en-US" altLang="zh-CN" b="1" dirty="0"/>
              <a:t>: Each chapter has some core questions, and you have to </a:t>
            </a:r>
            <a:r>
              <a:rPr lang="en-US" altLang="zh-CN" b="1" dirty="0">
                <a:solidFill>
                  <a:srgbClr val="00B050"/>
                </a:solidFill>
              </a:rPr>
              <a:t>learn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the effective method </a:t>
            </a:r>
            <a:r>
              <a:rPr lang="en-US" altLang="zh-CN" b="1" dirty="0"/>
              <a:t>to answer these questions.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82931D-4BE6-409D-9CA3-6DCB796B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How do we study Macroeconomics?</a:t>
            </a:r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自定义 2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1_Default Desig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Pages>0</Pages>
  <Words>609</Words>
  <Characters>0</Characters>
  <Application>Microsoft Office PowerPoint</Application>
  <DocSecurity>0</DocSecurity>
  <PresentationFormat>全屏显示(4:3)</PresentationFormat>
  <Lines>0</Lines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Tahoma</vt:lpstr>
      <vt:lpstr>Wingdings</vt:lpstr>
      <vt:lpstr>1_Default Design</vt:lpstr>
      <vt:lpstr>Macroeconomics (宏观经济学)</vt:lpstr>
      <vt:lpstr>Macroeconomics Self Introduction </vt:lpstr>
      <vt:lpstr>Macroeconomics Teaching Mode</vt:lpstr>
      <vt:lpstr>Why do we study Macroeconomics?</vt:lpstr>
      <vt:lpstr>前20大经济体2022年8月通货膨胀率</vt:lpstr>
      <vt:lpstr>中西失业率比较</vt:lpstr>
      <vt:lpstr>Why do we study Macroeconomics?</vt:lpstr>
      <vt:lpstr>Why do we study Macroeconomics?</vt:lpstr>
      <vt:lpstr>How do we study Macroeconomics?</vt:lpstr>
      <vt:lpstr>How do we study Macroeconomics?</vt:lpstr>
      <vt:lpstr>PowerPoint 演示文稿</vt:lpstr>
      <vt:lpstr>PowerPoint 演示文稿</vt:lpstr>
      <vt:lpstr> </vt:lpstr>
      <vt:lpstr>Syllabus (3 parts and 5 chaps)</vt:lpstr>
      <vt:lpstr>Macroeconomics Syllabus</vt:lpstr>
      <vt:lpstr>Do you have any questions?</vt:lpstr>
    </vt:vector>
  </TitlesOfParts>
  <Manager/>
  <Company>SmithKline Beecham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NT Workstation Client</dc:creator>
  <cp:keywords/>
  <dc:description/>
  <cp:lastModifiedBy>thinkpad</cp:lastModifiedBy>
  <cp:revision>782</cp:revision>
  <dcterms:created xsi:type="dcterms:W3CDTF">2004-06-02T14:46:11Z</dcterms:created>
  <dcterms:modified xsi:type="dcterms:W3CDTF">2022-10-17T02:52:14Z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