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9"/>
  </p:notesMasterIdLst>
  <p:sldIdLst>
    <p:sldId id="825" r:id="rId2"/>
    <p:sldId id="840" r:id="rId3"/>
    <p:sldId id="859" r:id="rId4"/>
    <p:sldId id="847" r:id="rId5"/>
    <p:sldId id="842" r:id="rId6"/>
    <p:sldId id="861" r:id="rId7"/>
    <p:sldId id="844" r:id="rId8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5">
          <p15:clr>
            <a:srgbClr val="A4A3A4"/>
          </p15:clr>
        </p15:guide>
        <p15:guide id="2" orient="horz" pos="317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2158">
          <p15:clr>
            <a:srgbClr val="A4A3A4"/>
          </p15:clr>
        </p15:guide>
        <p15:guide id="5" pos="2880">
          <p15:clr>
            <a:srgbClr val="A4A3A4"/>
          </p15:clr>
        </p15:guide>
        <p15:guide id="6" pos="124">
          <p15:clr>
            <a:srgbClr val="A4A3A4"/>
          </p15:clr>
        </p15:guide>
        <p15:guide id="7" pos="56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00FF00"/>
    <a:srgbClr val="FFFFFF"/>
    <a:srgbClr val="FFCC66"/>
    <a:srgbClr val="FF9933"/>
    <a:srgbClr val="FF66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94575" autoAdjust="0"/>
  </p:normalViewPr>
  <p:slideViewPr>
    <p:cSldViewPr snapToGrid="0">
      <p:cViewPr>
        <p:scale>
          <a:sx n="80" d="100"/>
          <a:sy n="80" d="100"/>
        </p:scale>
        <p:origin x="1843" y="254"/>
      </p:cViewPr>
      <p:guideLst>
        <p:guide orient="horz" pos="4125"/>
        <p:guide orient="horz" pos="317"/>
        <p:guide orient="horz" pos="484"/>
        <p:guide orient="horz" pos="2158"/>
        <p:guide pos="2880"/>
        <p:guide pos="124"/>
        <p:guide pos="5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8412E99-ABE2-4893-9EB2-EC404781C6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l" defTabSz="942975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6556E70-0BB5-4293-A3C3-337B35BC09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A5D2CA6-0FC0-475C-AE46-97B7B04D40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3F3BC9E-18AE-415F-8009-E0AE69E311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459288"/>
            <a:ext cx="520700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0E28AFDE-4419-459F-A99E-EF07309B0F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8575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l" defTabSz="942975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25C1DD6C-4A9A-48C8-9528-690283C1F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918575"/>
            <a:ext cx="307816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DAB1498-14CF-4CB0-B544-A499683B7C2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983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308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21971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4382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58495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5452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0824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113399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727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702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75000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1491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ange_layout">
            <a:extLst>
              <a:ext uri="{FF2B5EF4-FFF2-40B4-BE49-F238E27FC236}">
                <a16:creationId xmlns:a16="http://schemas.microsoft.com/office/drawing/2014/main" id="{5C5F208B-E5D2-4D26-989C-8BDE731F5A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3619" name="Rectangle 3">
            <a:extLst>
              <a:ext uri="{FF2B5EF4-FFF2-40B4-BE49-F238E27FC236}">
                <a16:creationId xmlns:a16="http://schemas.microsoft.com/office/drawing/2014/main" id="{8C1C179C-E3B2-41D2-B7A1-69E19DFEE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732F273-F91B-45B7-ACAB-9BE7F484F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miao20110059@126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2023&#25968;&#23383;&#31080;&#25454;&#19982;&#20379;&#24212;&#38142;&#37329;&#34701;&#25945;&#23398;&#22823;&#32434;.doc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0" name="Rectangle 4">
            <a:extLst>
              <a:ext uri="{FF2B5EF4-FFF2-40B4-BE49-F238E27FC236}">
                <a16:creationId xmlns:a16="http://schemas.microsoft.com/office/drawing/2014/main" id="{EF57E9C8-C2E3-419A-967B-C07DE88BB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8663" y="1439863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/>
              <a:t>数字票据与供应链金融</a:t>
            </a:r>
            <a:br>
              <a:rPr lang="zh-CN" altLang="en-US" sz="5400" dirty="0"/>
            </a:br>
            <a:endParaRPr lang="zh-CN" altLang="en-US" sz="5400" dirty="0"/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AD90EC56-19F4-418F-BB08-12FC890906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38250" y="2370314"/>
            <a:ext cx="6527800" cy="25742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36</a:t>
            </a:r>
            <a:r>
              <a:rPr lang="zh-CN" altLang="en-US" b="1" dirty="0"/>
              <a:t>课时（</a:t>
            </a:r>
            <a:r>
              <a:rPr lang="en-US" altLang="zh-CN" b="1" dirty="0"/>
              <a:t>9*4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每周五</a:t>
            </a:r>
            <a:r>
              <a:rPr lang="en-US" altLang="zh-CN" b="1" dirty="0"/>
              <a:t>18:00-21:15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9-17</a:t>
            </a:r>
            <a:r>
              <a:rPr lang="zh-CN" altLang="en-US" b="1" dirty="0"/>
              <a:t>教学周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第一节：</a:t>
            </a:r>
            <a:r>
              <a:rPr lang="en-US" altLang="zh-CN" b="1" dirty="0"/>
              <a:t>18</a:t>
            </a:r>
            <a:r>
              <a:rPr lang="zh-CN" altLang="en-US" b="1" dirty="0"/>
              <a:t>：</a:t>
            </a:r>
            <a:r>
              <a:rPr lang="en-US" altLang="zh-CN" b="1" dirty="0"/>
              <a:t>00-19</a:t>
            </a:r>
            <a:r>
              <a:rPr lang="zh-CN" altLang="en-US" b="1" dirty="0"/>
              <a:t>：</a:t>
            </a:r>
            <a:r>
              <a:rPr lang="en-US" altLang="zh-CN" b="1" dirty="0"/>
              <a:t>30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第二节：</a:t>
            </a:r>
            <a:r>
              <a:rPr lang="en-US" altLang="zh-CN" b="1" dirty="0"/>
              <a:t>19</a:t>
            </a:r>
            <a:r>
              <a:rPr lang="zh-CN" altLang="en-US" b="1" dirty="0"/>
              <a:t>：</a:t>
            </a:r>
            <a:r>
              <a:rPr lang="en-US" altLang="zh-CN" b="1" dirty="0"/>
              <a:t>40-21</a:t>
            </a:r>
            <a:r>
              <a:rPr lang="zh-CN" altLang="en-US" b="1" dirty="0"/>
              <a:t>：</a:t>
            </a:r>
            <a:r>
              <a:rPr lang="en-US" altLang="zh-CN" b="1" dirty="0"/>
              <a:t>10</a:t>
            </a:r>
          </a:p>
          <a:p>
            <a:pPr>
              <a:lnSpc>
                <a:spcPct val="90000"/>
              </a:lnSpc>
            </a:pP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中北教书院</a:t>
            </a:r>
            <a:r>
              <a:rPr lang="en-US" altLang="zh-CN" b="1" dirty="0"/>
              <a:t>209</a:t>
            </a:r>
            <a:r>
              <a:rPr lang="zh-CN" altLang="en-US" sz="2800" b="1" dirty="0"/>
              <a:t>    </a:t>
            </a:r>
            <a:endParaRPr lang="zh-CN" altLang="en-US" b="1" dirty="0"/>
          </a:p>
          <a:p>
            <a:pPr eaLnBrk="1" hangingPunct="1"/>
            <a:endParaRPr lang="en-US" altLang="zh-CN" sz="2000" b="1" dirty="0"/>
          </a:p>
          <a:p>
            <a:pPr eaLnBrk="1" hangingPunct="1"/>
            <a:endParaRPr lang="en-US" altLang="zh-CN" b="1" dirty="0"/>
          </a:p>
        </p:txBody>
      </p:sp>
      <p:pic>
        <p:nvPicPr>
          <p:cNvPr id="3076" name="Picture 8" descr="校徽">
            <a:extLst>
              <a:ext uri="{FF2B5EF4-FFF2-40B4-BE49-F238E27FC236}">
                <a16:creationId xmlns:a16="http://schemas.microsoft.com/office/drawing/2014/main" id="{17543646-3920-4758-B76C-436B544C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0" name="Rectangle 4">
            <a:extLst>
              <a:ext uri="{FF2B5EF4-FFF2-40B4-BE49-F238E27FC236}">
                <a16:creationId xmlns:a16="http://schemas.microsoft.com/office/drawing/2014/main" id="{3B375F46-0FD8-49CF-9BAD-1F5C1C33171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98513" y="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数字票据与供应链金融</a:t>
            </a:r>
            <a:br>
              <a:rPr lang="zh-CN" altLang="en-US" dirty="0"/>
            </a:br>
            <a:endParaRPr lang="zh-CN" altLang="en-US" sz="2000" dirty="0"/>
          </a:p>
        </p:txBody>
      </p:sp>
      <p:pic>
        <p:nvPicPr>
          <p:cNvPr id="4099" name="Picture 3" descr="校徽">
            <a:extLst>
              <a:ext uri="{FF2B5EF4-FFF2-40B4-BE49-F238E27FC236}">
                <a16:creationId xmlns:a16="http://schemas.microsoft.com/office/drawing/2014/main" id="{BD5B10BA-380C-4285-82F1-0356C021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Line 5">
            <a:extLst>
              <a:ext uri="{FF2B5EF4-FFF2-40B4-BE49-F238E27FC236}">
                <a16:creationId xmlns:a16="http://schemas.microsoft.com/office/drawing/2014/main" id="{41797D44-6EC8-4B56-9108-45C5ED5C1C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7775" y="1028700"/>
            <a:ext cx="6880225" cy="1428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02" name="Rectangle 8">
            <a:extLst>
              <a:ext uri="{FF2B5EF4-FFF2-40B4-BE49-F238E27FC236}">
                <a16:creationId xmlns:a16="http://schemas.microsoft.com/office/drawing/2014/main" id="{466728FC-0C4C-4F28-A513-48161A04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1095375"/>
            <a:ext cx="8234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Arial" panose="020B0604020202020204" pitchFamily="34" charset="0"/>
              </a:rPr>
              <a:t>自我介绍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FFE1A4-1DFC-4680-B52B-49D45F07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608138"/>
            <a:ext cx="80724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易苗，南开大学国际贸易学博士毕业，现任职于华东师范大学经济与管理学部国际贸易系。</a:t>
            </a: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2800" b="1" dirty="0">
                <a:latin typeface="Arial" panose="020B0604020202020204" pitchFamily="34" charset="0"/>
              </a:rPr>
              <a:t>Email: </a:t>
            </a:r>
            <a:r>
              <a:rPr lang="en-US" altLang="zh-CN" sz="2800" b="1" dirty="0">
                <a:latin typeface="Arial" panose="020B0604020202020204" pitchFamily="34" charset="0"/>
                <a:hlinkClick r:id="rId3"/>
              </a:rPr>
              <a:t>yimiao20110059@126.com</a:t>
            </a:r>
            <a:br>
              <a:rPr lang="en-US" altLang="zh-CN" sz="2800" b="1" dirty="0">
                <a:latin typeface="Arial" panose="020B0604020202020204" pitchFamily="34" charset="0"/>
              </a:rPr>
            </a:br>
            <a:r>
              <a:rPr lang="en-US" altLang="zh-CN" sz="2800" b="1" dirty="0">
                <a:latin typeface="Arial" panose="020B0604020202020204" pitchFamily="34" charset="0"/>
              </a:rPr>
              <a:t>          </a:t>
            </a:r>
            <a:r>
              <a:rPr lang="zh-CN" altLang="en-US" sz="2800" b="1" dirty="0">
                <a:latin typeface="Arial" panose="020B0604020202020204" pitchFamily="34" charset="0"/>
              </a:rPr>
              <a:t>（答疑、请假）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>
                <a:latin typeface="Arial" panose="020B0604020202020204" pitchFamily="34" charset="0"/>
              </a:rPr>
              <a:t>请假请在课前发邮件给我：邮件说明请假原因，课后补假条。</a:t>
            </a:r>
          </a:p>
          <a:p>
            <a:pPr eaLnBrk="1" hangingPunct="1"/>
            <a:r>
              <a:rPr lang="en-US" altLang="zh-CN" sz="2800" b="1" dirty="0">
                <a:latin typeface="Arial" panose="020B0604020202020204" pitchFamily="34" charset="0"/>
              </a:rPr>
              <a:t>Office: </a:t>
            </a:r>
            <a:r>
              <a:rPr lang="zh-CN" altLang="en-US" sz="2800" b="1" dirty="0">
                <a:latin typeface="Arial" panose="020B0604020202020204" pitchFamily="34" charset="0"/>
              </a:rPr>
              <a:t>华东师范大学中北校区理科大楼</a:t>
            </a:r>
            <a:r>
              <a:rPr lang="en-US" altLang="zh-CN" sz="2800" b="1" dirty="0">
                <a:latin typeface="Arial" panose="020B0604020202020204" pitchFamily="34" charset="0"/>
              </a:rPr>
              <a:t>A802</a:t>
            </a:r>
            <a:r>
              <a:rPr lang="zh-CN" altLang="en-US" sz="2800" b="1" dirty="0">
                <a:latin typeface="Arial" panose="020B0604020202020204" pitchFamily="34" charset="0"/>
              </a:rPr>
              <a:t>室</a:t>
            </a:r>
          </a:p>
          <a:p>
            <a:pPr eaLnBrk="1" hangingPunct="1"/>
            <a:r>
              <a:rPr lang="en-US" altLang="zh-CN" sz="2800" b="1" dirty="0">
                <a:latin typeface="Arial" panose="020B0604020202020204" pitchFamily="34" charset="0"/>
              </a:rPr>
              <a:t>Office Hour:   </a:t>
            </a:r>
            <a:r>
              <a:rPr lang="zh-CN" altLang="en-US" sz="2800" b="1" dirty="0">
                <a:latin typeface="Arial" panose="020B0604020202020204" pitchFamily="34" charset="0"/>
              </a:rPr>
              <a:t>周五</a:t>
            </a:r>
            <a:r>
              <a:rPr lang="en-US" altLang="zh-CN" sz="2800" b="1" dirty="0">
                <a:latin typeface="Arial" panose="020B0604020202020204" pitchFamily="34" charset="0"/>
              </a:rPr>
              <a:t>    14</a:t>
            </a:r>
            <a:r>
              <a:rPr lang="zh-CN" altLang="en-US" sz="2800" b="1" dirty="0">
                <a:latin typeface="Arial" panose="020B0604020202020204" pitchFamily="34" charset="0"/>
              </a:rPr>
              <a:t>：</a:t>
            </a:r>
            <a:r>
              <a:rPr lang="en-US" altLang="zh-CN" sz="2800" b="1" dirty="0">
                <a:latin typeface="Arial" panose="020B0604020202020204" pitchFamily="34" charset="0"/>
              </a:rPr>
              <a:t>00-16:00  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认识同学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4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44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27626-EA40-49D1-8F46-6A99FAAD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数字票据与供应链金融的线上和线下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0F679-14A4-4030-86A2-BAE14B33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72211"/>
            <a:ext cx="4040188" cy="639762"/>
          </a:xfrm>
        </p:spPr>
        <p:txBody>
          <a:bodyPr/>
          <a:lstStyle/>
          <a:p>
            <a:r>
              <a:rPr lang="zh-CN" altLang="en-US" sz="3200" dirty="0"/>
              <a:t>线下授课和答疑</a:t>
            </a:r>
            <a:endParaRPr lang="en-US" altLang="zh-CN" sz="32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64E5151-5A38-4F87-85DA-3B3876972E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2910" y="1878135"/>
            <a:ext cx="4040188" cy="3833813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C7A7A2-34A7-48E7-9273-BA894A257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8843" y="1215232"/>
            <a:ext cx="4041775" cy="639762"/>
          </a:xfrm>
        </p:spPr>
        <p:txBody>
          <a:bodyPr/>
          <a:lstStyle/>
          <a:p>
            <a:r>
              <a:rPr lang="zh-CN" altLang="en-US" sz="3200" dirty="0"/>
              <a:t>线上作业和答疑</a:t>
            </a:r>
            <a:endParaRPr lang="en-US" altLang="zh-CN" sz="32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B3B30B2-74C7-4A00-9DF8-0ACD44B74E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72000" y="1854994"/>
            <a:ext cx="2082791" cy="31910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D6CAD6-65D5-4D74-862E-280DA616C83F}"/>
              </a:ext>
            </a:extLst>
          </p:cNvPr>
          <p:cNvSpPr txBox="1"/>
          <p:nvPr/>
        </p:nvSpPr>
        <p:spPr>
          <a:xfrm>
            <a:off x="79269" y="5711948"/>
            <a:ext cx="8826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注意：课件</a:t>
            </a:r>
            <a:r>
              <a:rPr lang="en-US" altLang="zh-CN" sz="2400" b="1" i="0" u="none" strike="noStrike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4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网上资源等课程资料不得网上传播</a:t>
            </a:r>
            <a:r>
              <a:rPr lang="zh-CN" altLang="en-US" sz="2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sz="24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2400" dirty="0"/>
          </a:p>
        </p:txBody>
      </p:sp>
      <p:pic>
        <p:nvPicPr>
          <p:cNvPr id="10" name="图片 9" descr="C:\Users\thinkpad\Documents\WeChat Files\wxid_4lsslk3pwuu922\FileStorage\Temp\2a487a1b46cb6ca7716a77cc89e10f8.jpg">
            <a:extLst>
              <a:ext uri="{FF2B5EF4-FFF2-40B4-BE49-F238E27FC236}">
                <a16:creationId xmlns:a16="http://schemas.microsoft.com/office/drawing/2014/main" id="{53F87A43-69BE-4B5A-BCFC-8DDD5067FA1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3" t="29712" r="20782" b="32684"/>
          <a:stretch/>
        </p:blipFill>
        <p:spPr bwMode="auto">
          <a:xfrm>
            <a:off x="6654791" y="1854994"/>
            <a:ext cx="2327282" cy="31910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90609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0" name="Rectangle 4">
            <a:extLst>
              <a:ext uri="{FF2B5EF4-FFF2-40B4-BE49-F238E27FC236}">
                <a16:creationId xmlns:a16="http://schemas.microsoft.com/office/drawing/2014/main" id="{9332D2F7-B136-4B14-962F-8EFE05DDB19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98513" y="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数字票据与供应链金融课程介绍</a:t>
            </a:r>
            <a:br>
              <a:rPr lang="zh-CN" altLang="en-US" dirty="0"/>
            </a:br>
            <a:endParaRPr lang="zh-CN" altLang="en-US" sz="2000" dirty="0"/>
          </a:p>
        </p:txBody>
      </p:sp>
      <p:pic>
        <p:nvPicPr>
          <p:cNvPr id="11267" name="Picture 3" descr="校徽">
            <a:extLst>
              <a:ext uri="{FF2B5EF4-FFF2-40B4-BE49-F238E27FC236}">
                <a16:creationId xmlns:a16="http://schemas.microsoft.com/office/drawing/2014/main" id="{F9802F4A-A0A8-44B2-AD2E-9DB27054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>
            <a:extLst>
              <a:ext uri="{FF2B5EF4-FFF2-40B4-BE49-F238E27FC236}">
                <a16:creationId xmlns:a16="http://schemas.microsoft.com/office/drawing/2014/main" id="{866BB750-7A76-48C8-85DA-55D5C9CD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57" y="1470025"/>
            <a:ext cx="77723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平时成绩（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40%</a:t>
            </a:r>
            <a:r>
              <a:rPr lang="zh-CN" altLang="en-US" sz="2400" b="1" dirty="0">
                <a:latin typeface="Arial" panose="020B0604020202020204" pitchFamily="34" charset="0"/>
              </a:rPr>
              <a:t>）</a:t>
            </a:r>
            <a:r>
              <a:rPr lang="en-US" altLang="zh-CN" sz="2400" b="1" dirty="0">
                <a:latin typeface="Arial" panose="020B0604020202020204" pitchFamily="34" charset="0"/>
              </a:rPr>
              <a:t>+ </a:t>
            </a:r>
            <a:r>
              <a:rPr lang="zh-CN" altLang="en-US" sz="2400" b="1" dirty="0">
                <a:latin typeface="Arial" panose="020B0604020202020204" pitchFamily="34" charset="0"/>
              </a:rPr>
              <a:t>期末考试（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60%</a:t>
            </a:r>
            <a:r>
              <a:rPr lang="zh-CN" altLang="en-US" sz="2400" b="1" dirty="0">
                <a:latin typeface="Arial" panose="020B0604020202020204" pitchFamily="34" charset="0"/>
              </a:rPr>
              <a:t>）</a:t>
            </a:r>
            <a:br>
              <a:rPr lang="zh-CN" altLang="en-US" sz="24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考勤与课堂提问：占比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考勤部分</a:t>
            </a:r>
            <a:r>
              <a:rPr lang="zh-CN" altLang="en-US" sz="2000" b="1" dirty="0">
                <a:latin typeface="Arial" panose="020B0604020202020204" pitchFamily="34" charset="0"/>
              </a:rPr>
              <a:t>：授课过程中随机抽查出勤情况，占比</a:t>
            </a:r>
            <a:r>
              <a:rPr lang="en-US" altLang="zh-CN" sz="2000" b="1" dirty="0">
                <a:latin typeface="Arial" panose="020B0604020202020204" pitchFamily="34" charset="0"/>
              </a:rPr>
              <a:t>10%</a:t>
            </a:r>
            <a:r>
              <a:rPr lang="zh-CN" altLang="en-US" sz="2000" b="1" dirty="0">
                <a:latin typeface="Arial" panose="020B0604020202020204" pitchFamily="34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课堂提问</a:t>
            </a:r>
            <a:r>
              <a:rPr lang="zh-CN" altLang="en-US" sz="2000" b="1" dirty="0">
                <a:latin typeface="Arial" panose="020B0604020202020204" pitchFamily="34" charset="0"/>
              </a:rPr>
              <a:t>：授课过程中会采取课堂提问的方式，根据学生选读的情况，尽可能覆盖</a:t>
            </a:r>
            <a:r>
              <a:rPr lang="en-US" altLang="zh-CN" sz="2000" b="1" dirty="0">
                <a:latin typeface="Arial" panose="020B0604020202020204" pitchFamily="34" charset="0"/>
              </a:rPr>
              <a:t>100%</a:t>
            </a:r>
            <a:r>
              <a:rPr lang="zh-CN" altLang="en-US" sz="2000" b="1" dirty="0">
                <a:latin typeface="Arial" panose="020B0604020202020204" pitchFamily="34" charset="0"/>
              </a:rPr>
              <a:t>学生的提问。占比</a:t>
            </a:r>
            <a:r>
              <a:rPr lang="en-US" altLang="zh-CN" sz="2000" b="1" dirty="0">
                <a:latin typeface="Arial" panose="020B0604020202020204" pitchFamily="34" charset="0"/>
              </a:rPr>
              <a:t>10%</a:t>
            </a:r>
            <a:r>
              <a:rPr lang="zh-CN" altLang="en-US" sz="2000" b="1" dirty="0">
                <a:latin typeface="Arial" panose="020B0604020202020204" pitchFamily="34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平时作业：占比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r>
              <a:rPr lang="zh-CN" altLang="en-US" sz="2000" b="1" dirty="0">
                <a:latin typeface="Arial" panose="020B0604020202020204" pitchFamily="34" charset="0"/>
              </a:rPr>
              <a:t>学习通上会布置作业，以完成的作业的平均成绩计入平时作业。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期末测评：占比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60%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。第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17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周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开卷考试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1A222859-5C1D-42F8-82E2-F9B2289381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7775" y="1028700"/>
            <a:ext cx="6880225" cy="1428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Rectangle 8">
            <a:extLst>
              <a:ext uri="{FF2B5EF4-FFF2-40B4-BE49-F238E27FC236}">
                <a16:creationId xmlns:a16="http://schemas.microsoft.com/office/drawing/2014/main" id="{D3334071-AD73-4B87-8CF8-3C71D40BC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028700"/>
            <a:ext cx="8234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2315174355"/>
      </p:ext>
    </p:extLst>
  </p:cSld>
  <p:clrMapOvr>
    <a:masterClrMapping/>
  </p:clrMapOvr>
  <p:transition spd="med" advTm="6997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0" name="Rectangle 4">
            <a:extLst>
              <a:ext uri="{FF2B5EF4-FFF2-40B4-BE49-F238E27FC236}">
                <a16:creationId xmlns:a16="http://schemas.microsoft.com/office/drawing/2014/main" id="{F6BE47F4-121A-45BC-B46B-E5CA4332542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01688" y="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数字票据与供应链金融课程介绍</a:t>
            </a:r>
            <a:br>
              <a:rPr lang="zh-CN" altLang="en-US" dirty="0"/>
            </a:br>
            <a:endParaRPr lang="zh-CN" altLang="en-US" sz="2000" dirty="0"/>
          </a:p>
        </p:txBody>
      </p:sp>
      <p:pic>
        <p:nvPicPr>
          <p:cNvPr id="6147" name="Picture 3" descr="校徽">
            <a:extLst>
              <a:ext uri="{FF2B5EF4-FFF2-40B4-BE49-F238E27FC236}">
                <a16:creationId xmlns:a16="http://schemas.microsoft.com/office/drawing/2014/main" id="{3CCF3560-99D7-4F89-A075-2900C597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Line 5">
            <a:extLst>
              <a:ext uri="{FF2B5EF4-FFF2-40B4-BE49-F238E27FC236}">
                <a16:creationId xmlns:a16="http://schemas.microsoft.com/office/drawing/2014/main" id="{41D28CAB-F075-48C1-9DAD-3421B9D772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7775" y="1028700"/>
            <a:ext cx="6880225" cy="1428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DB1B67-6C61-4B27-AFD6-BBA019B43A5A}"/>
              </a:ext>
            </a:extLst>
          </p:cNvPr>
          <p:cNvSpPr/>
          <p:nvPr/>
        </p:nvSpPr>
        <p:spPr>
          <a:xfrm>
            <a:off x="454377" y="1058211"/>
            <a:ext cx="7673623" cy="1320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130000"/>
              </a:lnSpc>
              <a:spcBef>
                <a:spcPct val="20000"/>
              </a:spcBef>
              <a:buFont typeface="+mj-lt"/>
              <a:buChar char="•"/>
            </a:pPr>
            <a:r>
              <a:rPr lang="zh-CN" altLang="zh-CN" sz="3200" b="1" dirty="0"/>
              <a:t>教材： </a:t>
            </a:r>
            <a:r>
              <a:rPr lang="en-US" altLang="zh-CN" sz="3200" b="1" dirty="0"/>
              <a:t>《</a:t>
            </a:r>
            <a:r>
              <a:rPr lang="zh-CN" altLang="en-US" sz="3200" b="1" dirty="0"/>
              <a:t>国际结算</a:t>
            </a:r>
            <a:r>
              <a:rPr lang="en-US" altLang="zh-CN" sz="3200" b="1" dirty="0"/>
              <a:t>》+《</a:t>
            </a:r>
            <a:r>
              <a:rPr lang="zh-CN" altLang="en-US" sz="3200" b="1" dirty="0"/>
              <a:t>供应链金融</a:t>
            </a:r>
            <a:r>
              <a:rPr lang="en-US" altLang="zh-CN" sz="3200" b="1" dirty="0"/>
              <a:t>5.0》</a:t>
            </a:r>
            <a:endParaRPr lang="zh-CN" altLang="zh-CN" sz="3200" b="1" dirty="0"/>
          </a:p>
          <a:p>
            <a:pPr marL="514350" indent="-514350" eaLnBrk="1" hangingPunct="1">
              <a:lnSpc>
                <a:spcPct val="130000"/>
              </a:lnSpc>
              <a:spcBef>
                <a:spcPct val="20000"/>
              </a:spcBef>
              <a:buFont typeface="+mj-lt"/>
              <a:buAutoNum type="arabicPeriod"/>
            </a:pPr>
            <a:endParaRPr lang="zh-CN" altLang="zh-CN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CA5EBE-9B48-48AC-98D5-E7C1F7E6E195}"/>
              </a:ext>
            </a:extLst>
          </p:cNvPr>
          <p:cNvSpPr/>
          <p:nvPr/>
        </p:nvSpPr>
        <p:spPr>
          <a:xfrm>
            <a:off x="894643" y="1801580"/>
            <a:ext cx="5506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《国际结算》（双语）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作者：杨来科，岳华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出版社：华东师范大学出版社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出版时间：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2012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月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版次：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2012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月第一版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书号：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ISBN 978-7-5617-9528-6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4D4855-C1B4-416F-8CF7-2728A7EA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44" y="1718489"/>
            <a:ext cx="1686189" cy="23363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94BAF9-DCFF-495A-87A2-C9DAC91B0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144" y="4192995"/>
            <a:ext cx="1693505" cy="21287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9BDFB3-0105-4AB7-81C6-C2D0F039A38D}"/>
              </a:ext>
            </a:extLst>
          </p:cNvPr>
          <p:cNvSpPr/>
          <p:nvPr/>
        </p:nvSpPr>
        <p:spPr>
          <a:xfrm>
            <a:off x="894643" y="4192995"/>
            <a:ext cx="5365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《供应链金融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5.0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自金融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区块链票据》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作者：段伟常</a:t>
            </a:r>
            <a:r>
              <a:rPr lang="zh-CN" altLang="zh-CN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梁超杰著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出版社：电子工业出版社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出版时间：</a:t>
            </a:r>
            <a:r>
              <a:rPr lang="zh-CN" altLang="zh-CN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月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版次：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月第一版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书号：</a:t>
            </a:r>
            <a:r>
              <a:rPr lang="en-US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ISBN 9787121360930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0" name="Rectangle 4">
            <a:extLst>
              <a:ext uri="{FF2B5EF4-FFF2-40B4-BE49-F238E27FC236}">
                <a16:creationId xmlns:a16="http://schemas.microsoft.com/office/drawing/2014/main" id="{342862B1-488A-4AB1-9E3A-F02B5C1A39E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98513" y="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数字票据与供应链金融课程介绍</a:t>
            </a:r>
            <a:br>
              <a:rPr lang="zh-CN" altLang="en-US" dirty="0"/>
            </a:br>
            <a:endParaRPr lang="zh-CN" altLang="en-US" sz="2000" dirty="0"/>
          </a:p>
        </p:txBody>
      </p:sp>
      <p:pic>
        <p:nvPicPr>
          <p:cNvPr id="10243" name="Picture 3" descr="校徽">
            <a:extLst>
              <a:ext uri="{FF2B5EF4-FFF2-40B4-BE49-F238E27FC236}">
                <a16:creationId xmlns:a16="http://schemas.microsoft.com/office/drawing/2014/main" id="{68FEB5E7-B928-4C37-8FB8-8CC61165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>
            <a:extLst>
              <a:ext uri="{FF2B5EF4-FFF2-40B4-BE49-F238E27FC236}">
                <a16:creationId xmlns:a16="http://schemas.microsoft.com/office/drawing/2014/main" id="{8BDA376C-0272-406D-895E-6C5259C7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" y="1647472"/>
            <a:ext cx="80724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目标</a:t>
            </a:r>
            <a:r>
              <a:rPr lang="en-US" altLang="zh-CN" sz="2400" b="1" dirty="0">
                <a:latin typeface="Arial" panose="020B0604020202020204" pitchFamily="34" charset="0"/>
              </a:rPr>
              <a:t>1.	</a:t>
            </a:r>
            <a:r>
              <a:rPr lang="zh-CN" altLang="en-US" sz="2400" b="1" dirty="0">
                <a:latin typeface="Arial" panose="020B0604020202020204" pitchFamily="34" charset="0"/>
              </a:rPr>
              <a:t>全面了解票据知识，包括票据的签发、流转、提示、兑付以及融资等，并能运用到实际业务中。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目标</a:t>
            </a:r>
            <a:r>
              <a:rPr lang="en-US" altLang="zh-CN" sz="2400" b="1" dirty="0">
                <a:latin typeface="Arial" panose="020B0604020202020204" pitchFamily="34" charset="0"/>
              </a:rPr>
              <a:t>2.	</a:t>
            </a:r>
            <a:r>
              <a:rPr lang="zh-CN" altLang="en-US" sz="2400" b="1" dirty="0">
                <a:latin typeface="Arial" panose="020B0604020202020204" pitchFamily="34" charset="0"/>
              </a:rPr>
              <a:t>掌握国内外贸易中的票据融资方式及风险、区块链架构下的数字票据、数字票据的作用及在供应链金融中的应用等。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目标</a:t>
            </a:r>
            <a:r>
              <a:rPr lang="en-US" altLang="zh-CN" sz="2400" b="1" dirty="0">
                <a:latin typeface="Arial" panose="020B0604020202020204" pitchFamily="34" charset="0"/>
              </a:rPr>
              <a:t>3.	</a:t>
            </a:r>
            <a:r>
              <a:rPr lang="zh-CN" altLang="en-US" sz="2400" b="1" dirty="0">
                <a:latin typeface="Arial" panose="020B0604020202020204" pitchFamily="34" charset="0"/>
              </a:rPr>
              <a:t>会使用票据、数字票据、供应链金融知识分析国内外贸易中的结算、融资及其风险问题，提升学生分析问题的能力，培养思维的逻辑性、创造性和批判性。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</a:t>
            </a:r>
            <a:r>
              <a:rPr lang="en-US" altLang="zh-CN" sz="2000" b="1" dirty="0">
                <a:latin typeface="Arial" panose="020B0604020202020204" pitchFamily="34" charset="0"/>
              </a:rPr>
              <a:t>       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9074A1F0-37C6-4047-B243-0033DCDA3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7775" y="1028700"/>
            <a:ext cx="6880225" cy="1428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46" name="Rectangle 8">
            <a:extLst>
              <a:ext uri="{FF2B5EF4-FFF2-40B4-BE49-F238E27FC236}">
                <a16:creationId xmlns:a16="http://schemas.microsoft.com/office/drawing/2014/main" id="{C68A9B31-78A8-4734-9AD0-67129B3E5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966788"/>
            <a:ext cx="8234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教学目标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717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0" name="Rectangle 4">
            <a:extLst>
              <a:ext uri="{FF2B5EF4-FFF2-40B4-BE49-F238E27FC236}">
                <a16:creationId xmlns:a16="http://schemas.microsoft.com/office/drawing/2014/main" id="{342862B1-488A-4AB1-9E3A-F02B5C1A39E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98513" y="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数字票据与供应链金融课程介绍</a:t>
            </a:r>
            <a:br>
              <a:rPr lang="zh-CN" altLang="en-US" dirty="0"/>
            </a:br>
            <a:endParaRPr lang="zh-CN" altLang="en-US" sz="2000" dirty="0"/>
          </a:p>
        </p:txBody>
      </p:sp>
      <p:pic>
        <p:nvPicPr>
          <p:cNvPr id="10243" name="Picture 3" descr="校徽">
            <a:extLst>
              <a:ext uri="{FF2B5EF4-FFF2-40B4-BE49-F238E27FC236}">
                <a16:creationId xmlns:a16="http://schemas.microsoft.com/office/drawing/2014/main" id="{68FEB5E7-B928-4C37-8FB8-8CC61165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>
            <a:extLst>
              <a:ext uri="{FF2B5EF4-FFF2-40B4-BE49-F238E27FC236}">
                <a16:creationId xmlns:a16="http://schemas.microsoft.com/office/drawing/2014/main" id="{8BDA376C-0272-406D-895E-6C5259C7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" y="1647472"/>
            <a:ext cx="80724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第一部分     票据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    </a:t>
            </a:r>
            <a:r>
              <a:rPr lang="zh-CN" altLang="en-US" sz="2000" b="1" dirty="0">
                <a:latin typeface="Arial" panose="020B0604020202020204" pitchFamily="34" charset="0"/>
              </a:rPr>
              <a:t>票据概述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     汇票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     本票和支票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第二部分 国际结算方式下如何利用票据结算、 融资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    </a:t>
            </a:r>
            <a:r>
              <a:rPr lang="zh-CN" altLang="en-US" sz="2000" b="1" dirty="0">
                <a:latin typeface="Arial" panose="020B0604020202020204" pitchFamily="34" charset="0"/>
              </a:rPr>
              <a:t>托收方式下如何利用票据结算、 融资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    </a:t>
            </a:r>
            <a:r>
              <a:rPr lang="zh-CN" altLang="en-US" sz="2000" b="1" dirty="0">
                <a:latin typeface="Arial" panose="020B0604020202020204" pitchFamily="34" charset="0"/>
              </a:rPr>
              <a:t>信用证方式下如何利用票据结算、 融资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第三部分 数字票据如何服务供应链金融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      区块链架构下的数字票据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      数字票据与供应链金融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zh-CN" altLang="en-US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9074A1F0-37C6-4047-B243-0033DCDA3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7775" y="1028700"/>
            <a:ext cx="6880225" cy="1428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46" name="Rectangle 8">
            <a:extLst>
              <a:ext uri="{FF2B5EF4-FFF2-40B4-BE49-F238E27FC236}">
                <a16:creationId xmlns:a16="http://schemas.microsoft.com/office/drawing/2014/main" id="{C68A9B31-78A8-4734-9AD0-67129B3E5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966788"/>
            <a:ext cx="8234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hlinkClick r:id="rId3" action="ppaction://hlinkfile"/>
              </a:rPr>
              <a:t>教学大纲</a:t>
            </a:r>
            <a:endParaRPr lang="zh-CN" altLang="en-US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15950</TotalTime>
  <Words>564</Words>
  <Application>Microsoft Office PowerPoint</Application>
  <PresentationFormat>全屏显示(4:3)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仿宋</vt:lpstr>
      <vt:lpstr>宋体</vt:lpstr>
      <vt:lpstr>Arial</vt:lpstr>
      <vt:lpstr>Calibri</vt:lpstr>
      <vt:lpstr>Tahoma</vt:lpstr>
      <vt:lpstr>Times New Roman</vt:lpstr>
      <vt:lpstr>1_Default Design</vt:lpstr>
      <vt:lpstr>数字票据与供应链金融 </vt:lpstr>
      <vt:lpstr>数字票据与供应链金融 </vt:lpstr>
      <vt:lpstr>数字票据与供应链金融的线上和线下</vt:lpstr>
      <vt:lpstr>数字票据与供应链金融课程介绍 </vt:lpstr>
      <vt:lpstr>数字票据与供应链金融课程介绍 </vt:lpstr>
      <vt:lpstr>数字票据与供应链金融课程介绍 </vt:lpstr>
      <vt:lpstr>数字票据与供应链金融课程介绍 </vt:lpstr>
    </vt:vector>
  </TitlesOfParts>
  <Company>SmithKline Beecham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NT Workstation Client</dc:creator>
  <cp:lastModifiedBy>thinkpad</cp:lastModifiedBy>
  <cp:revision>809</cp:revision>
  <dcterms:created xsi:type="dcterms:W3CDTF">2004-06-02T14:46:11Z</dcterms:created>
  <dcterms:modified xsi:type="dcterms:W3CDTF">2023-11-05T06:20:52Z</dcterms:modified>
</cp:coreProperties>
</file>