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2"/>
  </p:notesMasterIdLst>
  <p:sldIdLst>
    <p:sldId id="444" r:id="rId2"/>
    <p:sldId id="547" r:id="rId3"/>
    <p:sldId id="278" r:id="rId4"/>
    <p:sldId id="385" r:id="rId5"/>
    <p:sldId id="537" r:id="rId6"/>
    <p:sldId id="279" r:id="rId7"/>
    <p:sldId id="280" r:id="rId8"/>
    <p:sldId id="386" r:id="rId9"/>
    <p:sldId id="281" r:id="rId10"/>
    <p:sldId id="460" r:id="rId11"/>
    <p:sldId id="461" r:id="rId12"/>
    <p:sldId id="377" r:id="rId13"/>
    <p:sldId id="538" r:id="rId14"/>
    <p:sldId id="284" r:id="rId15"/>
    <p:sldId id="285" r:id="rId16"/>
    <p:sldId id="388" r:id="rId17"/>
    <p:sldId id="286" r:id="rId18"/>
    <p:sldId id="462" r:id="rId19"/>
    <p:sldId id="463" r:id="rId20"/>
    <p:sldId id="539" r:id="rId21"/>
    <p:sldId id="400" r:id="rId22"/>
    <p:sldId id="401" r:id="rId23"/>
    <p:sldId id="402" r:id="rId24"/>
    <p:sldId id="403" r:id="rId25"/>
    <p:sldId id="540" r:id="rId26"/>
    <p:sldId id="384" r:id="rId27"/>
    <p:sldId id="548" r:id="rId28"/>
    <p:sldId id="288" r:id="rId29"/>
    <p:sldId id="389" r:id="rId30"/>
    <p:sldId id="289" r:id="rId31"/>
    <p:sldId id="306" r:id="rId32"/>
    <p:sldId id="290" r:id="rId33"/>
    <p:sldId id="420" r:id="rId34"/>
    <p:sldId id="291" r:id="rId35"/>
    <p:sldId id="394" r:id="rId36"/>
    <p:sldId id="395" r:id="rId37"/>
    <p:sldId id="292" r:id="rId38"/>
    <p:sldId id="396" r:id="rId39"/>
    <p:sldId id="293" r:id="rId40"/>
    <p:sldId id="446" r:id="rId41"/>
    <p:sldId id="450" r:id="rId42"/>
    <p:sldId id="296" r:id="rId43"/>
    <p:sldId id="300" r:id="rId44"/>
    <p:sldId id="397" r:id="rId45"/>
    <p:sldId id="510" r:id="rId46"/>
    <p:sldId id="536" r:id="rId47"/>
    <p:sldId id="301" r:id="rId48"/>
    <p:sldId id="398" r:id="rId49"/>
    <p:sldId id="399" r:id="rId50"/>
    <p:sldId id="302" r:id="rId51"/>
    <p:sldId id="447" r:id="rId52"/>
    <p:sldId id="541" r:id="rId53"/>
    <p:sldId id="467" r:id="rId54"/>
    <p:sldId id="468" r:id="rId55"/>
    <p:sldId id="469" r:id="rId56"/>
    <p:sldId id="470" r:id="rId57"/>
    <p:sldId id="471" r:id="rId58"/>
    <p:sldId id="472" r:id="rId59"/>
    <p:sldId id="545" r:id="rId60"/>
    <p:sldId id="546" r:id="rId61"/>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FF"/>
    <a:srgbClr val="FF0000"/>
    <a:srgbClr val="1E0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67" d="100"/>
          <a:sy n="67" d="100"/>
        </p:scale>
        <p:origin x="1596" y="52"/>
      </p:cViewPr>
      <p:guideLst>
        <p:guide orient="horz" pos="2160"/>
        <p:guide pos="28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79AEABB-9058-4369-8BA7-4F8952A63A1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 typeface="Arial" pitchFamily="34" charset="0"/>
              <a:buNone/>
              <a:defRPr sz="1200" b="0">
                <a:solidFill>
                  <a:schemeClr val="tx1"/>
                </a:solidFill>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5B9D7DF8-A0B0-4E16-9C7A-B21B7A3C029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b="0">
                <a:solidFill>
                  <a:schemeClr val="tx1"/>
                </a:solidFill>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5078A49D-E8D5-4A2F-995F-6A4EF0792EF9}"/>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1720E45D-6ACE-4F31-8D13-E234989230AE}"/>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DFDA00D3-899C-4CA4-9995-9BEEBFCC5D0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buFont typeface="Arial" pitchFamily="34" charset="0"/>
              <a:buNone/>
              <a:defRPr sz="1200" b="0">
                <a:solidFill>
                  <a:schemeClr val="tx1"/>
                </a:solidFill>
                <a:latin typeface="Times New Roman"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D9A8B60F-5788-4842-AF11-D7C3ADB582F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b="0" smtClean="0">
                <a:solidFill>
                  <a:schemeClr val="tx1"/>
                </a:solidFill>
                <a:latin typeface="Times New Roman" panose="02020603050405020304" pitchFamily="18" charset="0"/>
              </a:defRPr>
            </a:lvl1pPr>
          </a:lstStyle>
          <a:p>
            <a:pPr>
              <a:defRPr/>
            </a:pPr>
            <a:fld id="{CB239CCA-4F60-4385-A651-334B874AEDD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0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CF9DB022-D9ED-488F-9767-3DD15E4B34F2}"/>
              </a:ext>
            </a:extLst>
          </p:cNvPr>
          <p:cNvSpPr>
            <a:spLocks noGrp="1" noChangeArrowheads="1"/>
          </p:cNvSpPr>
          <p:nvPr>
            <p:ph type="dt" sz="half" idx="10"/>
          </p:nvPr>
        </p:nvSpPr>
        <p:spPr/>
        <p:txBody>
          <a:bodyPr/>
          <a:lstStyle>
            <a:lvl1pPr>
              <a:defRPr/>
            </a:lvl1pPr>
          </a:lstStyle>
          <a:p>
            <a:pPr>
              <a:defRPr/>
            </a:pPr>
            <a:fld id="{C8A9AD67-69DF-40C4-9DA1-4754C4447660}"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4D7EB811-9BAF-40E5-8904-18F5577DAFF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025C57-BBED-4579-9B9B-CA404BF7E4D7}"/>
              </a:ext>
            </a:extLst>
          </p:cNvPr>
          <p:cNvSpPr>
            <a:spLocks noGrp="1" noChangeArrowheads="1"/>
          </p:cNvSpPr>
          <p:nvPr>
            <p:ph type="sldNum" sz="quarter" idx="12"/>
          </p:nvPr>
        </p:nvSpPr>
        <p:spPr/>
        <p:txBody>
          <a:bodyPr/>
          <a:lstStyle>
            <a:lvl1pPr>
              <a:defRPr smtClean="0"/>
            </a:lvl1pPr>
          </a:lstStyle>
          <a:p>
            <a:pPr>
              <a:defRPr/>
            </a:pPr>
            <a:fld id="{8FF8BF39-2100-4A01-81C3-7B98FA3A5C77}" type="slidenum">
              <a:rPr lang="zh-CN" altLang="en-US"/>
              <a:pPr>
                <a:defRPr/>
              </a:pPr>
              <a:t>‹#›</a:t>
            </a:fld>
            <a:endParaRPr lang="en-US" altLang="zh-CN"/>
          </a:p>
        </p:txBody>
      </p:sp>
    </p:spTree>
    <p:extLst>
      <p:ext uri="{BB962C8B-B14F-4D97-AF65-F5344CB8AC3E}">
        <p14:creationId xmlns:p14="http://schemas.microsoft.com/office/powerpoint/2010/main" val="204191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BF20D6D-97E5-412F-9169-3AF58A499221}"/>
              </a:ext>
            </a:extLst>
          </p:cNvPr>
          <p:cNvSpPr>
            <a:spLocks noGrp="1" noChangeArrowheads="1"/>
          </p:cNvSpPr>
          <p:nvPr>
            <p:ph type="dt" sz="half" idx="10"/>
          </p:nvPr>
        </p:nvSpPr>
        <p:spPr>
          <a:ln/>
        </p:spPr>
        <p:txBody>
          <a:bodyPr/>
          <a:lstStyle>
            <a:lvl1pPr>
              <a:defRPr/>
            </a:lvl1pPr>
          </a:lstStyle>
          <a:p>
            <a:pPr>
              <a:defRPr/>
            </a:pPr>
            <a:fld id="{9502EF78-09EB-470F-81F5-172EB812F41A}"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4E7F78B7-2357-4DAE-A806-61D1263ED7B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B38EFD7-1B84-45F8-91EF-627F90D4586B}"/>
              </a:ext>
            </a:extLst>
          </p:cNvPr>
          <p:cNvSpPr>
            <a:spLocks noGrp="1" noChangeArrowheads="1"/>
          </p:cNvSpPr>
          <p:nvPr>
            <p:ph type="sldNum" sz="quarter" idx="12"/>
          </p:nvPr>
        </p:nvSpPr>
        <p:spPr>
          <a:ln/>
        </p:spPr>
        <p:txBody>
          <a:bodyPr/>
          <a:lstStyle>
            <a:lvl1pPr>
              <a:defRPr/>
            </a:lvl1pPr>
          </a:lstStyle>
          <a:p>
            <a:pPr>
              <a:defRPr/>
            </a:pPr>
            <a:fld id="{4CE32C2D-6669-45B5-89A7-4EAF0D95139A}" type="slidenum">
              <a:rPr lang="zh-CN" altLang="en-US"/>
              <a:pPr>
                <a:defRPr/>
              </a:pPr>
              <a:t>‹#›</a:t>
            </a:fld>
            <a:endParaRPr lang="en-US" altLang="zh-CN"/>
          </a:p>
        </p:txBody>
      </p:sp>
    </p:spTree>
    <p:extLst>
      <p:ext uri="{BB962C8B-B14F-4D97-AF65-F5344CB8AC3E}">
        <p14:creationId xmlns:p14="http://schemas.microsoft.com/office/powerpoint/2010/main" val="174389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4F036D7-FAEA-49DF-9064-655B8A971251}"/>
              </a:ext>
            </a:extLst>
          </p:cNvPr>
          <p:cNvSpPr>
            <a:spLocks noGrp="1" noChangeArrowheads="1"/>
          </p:cNvSpPr>
          <p:nvPr>
            <p:ph type="dt" sz="half" idx="10"/>
          </p:nvPr>
        </p:nvSpPr>
        <p:spPr>
          <a:ln/>
        </p:spPr>
        <p:txBody>
          <a:bodyPr/>
          <a:lstStyle>
            <a:lvl1pPr>
              <a:defRPr/>
            </a:lvl1pPr>
          </a:lstStyle>
          <a:p>
            <a:pPr>
              <a:defRPr/>
            </a:pPr>
            <a:fld id="{E262839B-61FC-4B33-B65B-129AFCB9D996}"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1FD0883A-084F-42A6-8B99-64A1ABA067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4749D1A-EB76-4A1C-BB30-2D476B500B4F}"/>
              </a:ext>
            </a:extLst>
          </p:cNvPr>
          <p:cNvSpPr>
            <a:spLocks noGrp="1" noChangeArrowheads="1"/>
          </p:cNvSpPr>
          <p:nvPr>
            <p:ph type="sldNum" sz="quarter" idx="12"/>
          </p:nvPr>
        </p:nvSpPr>
        <p:spPr>
          <a:ln/>
        </p:spPr>
        <p:txBody>
          <a:bodyPr/>
          <a:lstStyle>
            <a:lvl1pPr>
              <a:defRPr/>
            </a:lvl1pPr>
          </a:lstStyle>
          <a:p>
            <a:pPr>
              <a:defRPr/>
            </a:pPr>
            <a:fld id="{868A72D2-B9E7-4B0C-88DF-7976E12B8C61}" type="slidenum">
              <a:rPr lang="zh-CN" altLang="en-US"/>
              <a:pPr>
                <a:defRPr/>
              </a:pPr>
              <a:t>‹#›</a:t>
            </a:fld>
            <a:endParaRPr lang="en-US" altLang="zh-CN"/>
          </a:p>
        </p:txBody>
      </p:sp>
    </p:spTree>
    <p:extLst>
      <p:ext uri="{BB962C8B-B14F-4D97-AF65-F5344CB8AC3E}">
        <p14:creationId xmlns:p14="http://schemas.microsoft.com/office/powerpoint/2010/main" val="180651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37504CC-B7E1-4DB4-A1A4-A7460B67116D}"/>
              </a:ext>
            </a:extLst>
          </p:cNvPr>
          <p:cNvSpPr>
            <a:spLocks noGrp="1" noChangeArrowheads="1"/>
          </p:cNvSpPr>
          <p:nvPr>
            <p:ph type="dt" sz="half" idx="10"/>
          </p:nvPr>
        </p:nvSpPr>
        <p:spPr>
          <a:ln/>
        </p:spPr>
        <p:txBody>
          <a:bodyPr/>
          <a:lstStyle>
            <a:lvl1pPr>
              <a:defRPr/>
            </a:lvl1pPr>
          </a:lstStyle>
          <a:p>
            <a:pPr>
              <a:defRPr/>
            </a:pPr>
            <a:fld id="{A79F8F70-FD2A-43A3-8E3A-3256478CC876}"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A864841A-7466-481F-91CC-EC8D159274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DFE7F5C-B8E3-458C-AFC0-A8E5F08B8B52}"/>
              </a:ext>
            </a:extLst>
          </p:cNvPr>
          <p:cNvSpPr>
            <a:spLocks noGrp="1" noChangeArrowheads="1"/>
          </p:cNvSpPr>
          <p:nvPr>
            <p:ph type="sldNum" sz="quarter" idx="12"/>
          </p:nvPr>
        </p:nvSpPr>
        <p:spPr>
          <a:ln/>
        </p:spPr>
        <p:txBody>
          <a:bodyPr/>
          <a:lstStyle>
            <a:lvl1pPr>
              <a:defRPr/>
            </a:lvl1pPr>
          </a:lstStyle>
          <a:p>
            <a:pPr>
              <a:defRPr/>
            </a:pPr>
            <a:fld id="{331783D2-A1A9-401F-B1F8-59405280670E}" type="slidenum">
              <a:rPr lang="zh-CN" altLang="en-US"/>
              <a:pPr>
                <a:defRPr/>
              </a:pPr>
              <a:t>‹#›</a:t>
            </a:fld>
            <a:endParaRPr lang="en-US" altLang="zh-CN"/>
          </a:p>
        </p:txBody>
      </p:sp>
    </p:spTree>
    <p:extLst>
      <p:ext uri="{BB962C8B-B14F-4D97-AF65-F5344CB8AC3E}">
        <p14:creationId xmlns:p14="http://schemas.microsoft.com/office/powerpoint/2010/main" val="3767340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DC55D8E-02FB-4D77-8BE4-C9C8C6249FEB}"/>
              </a:ext>
            </a:extLst>
          </p:cNvPr>
          <p:cNvSpPr>
            <a:spLocks noGrp="1" noChangeArrowheads="1"/>
          </p:cNvSpPr>
          <p:nvPr>
            <p:ph type="dt" sz="half" idx="10"/>
          </p:nvPr>
        </p:nvSpPr>
        <p:spPr>
          <a:ln/>
        </p:spPr>
        <p:txBody>
          <a:bodyPr/>
          <a:lstStyle>
            <a:lvl1pPr>
              <a:defRPr/>
            </a:lvl1pPr>
          </a:lstStyle>
          <a:p>
            <a:pPr>
              <a:defRPr/>
            </a:pPr>
            <a:fld id="{F0C72162-AD53-4EF8-972A-3E2ADDD2EEB0}" type="datetime1">
              <a:rPr lang="zh-CN" altLang="en-US"/>
              <a:pPr>
                <a:defRPr/>
              </a:pPr>
              <a:t>2022/9/8</a:t>
            </a:fld>
            <a:endParaRPr lang="en-US" altLang="zh-CN"/>
          </a:p>
        </p:txBody>
      </p:sp>
      <p:sp>
        <p:nvSpPr>
          <p:cNvPr id="7" name="Rectangle 5">
            <a:extLst>
              <a:ext uri="{FF2B5EF4-FFF2-40B4-BE49-F238E27FC236}">
                <a16:creationId xmlns:a16="http://schemas.microsoft.com/office/drawing/2014/main" id="{443EDB1E-3E19-4733-A038-A27791F581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EF387B7B-F15A-4F53-B2C2-447E57CCFBA7}"/>
              </a:ext>
            </a:extLst>
          </p:cNvPr>
          <p:cNvSpPr>
            <a:spLocks noGrp="1" noChangeArrowheads="1"/>
          </p:cNvSpPr>
          <p:nvPr>
            <p:ph type="sldNum" sz="quarter" idx="12"/>
          </p:nvPr>
        </p:nvSpPr>
        <p:spPr>
          <a:ln/>
        </p:spPr>
        <p:txBody>
          <a:bodyPr/>
          <a:lstStyle>
            <a:lvl1pPr>
              <a:defRPr/>
            </a:lvl1pPr>
          </a:lstStyle>
          <a:p>
            <a:pPr>
              <a:defRPr/>
            </a:pPr>
            <a:fld id="{7CE6AA6D-A2BB-4112-9D4C-2BFCC6CEA245}" type="slidenum">
              <a:rPr lang="zh-CN" altLang="en-US"/>
              <a:pPr>
                <a:defRPr/>
              </a:pPr>
              <a:t>‹#›</a:t>
            </a:fld>
            <a:endParaRPr lang="en-US" altLang="zh-CN"/>
          </a:p>
        </p:txBody>
      </p:sp>
    </p:spTree>
    <p:extLst>
      <p:ext uri="{BB962C8B-B14F-4D97-AF65-F5344CB8AC3E}">
        <p14:creationId xmlns:p14="http://schemas.microsoft.com/office/powerpoint/2010/main" val="199311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096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301625"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01625"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8C946FC-4019-450D-BD86-145E5CBD7924}"/>
              </a:ext>
            </a:extLst>
          </p:cNvPr>
          <p:cNvSpPr>
            <a:spLocks noGrp="1" noChangeArrowheads="1"/>
          </p:cNvSpPr>
          <p:nvPr>
            <p:ph type="dt" sz="half" idx="10"/>
          </p:nvPr>
        </p:nvSpPr>
        <p:spPr>
          <a:ln/>
        </p:spPr>
        <p:txBody>
          <a:bodyPr/>
          <a:lstStyle>
            <a:lvl1pPr>
              <a:defRPr/>
            </a:lvl1pPr>
          </a:lstStyle>
          <a:p>
            <a:pPr>
              <a:defRPr/>
            </a:pPr>
            <a:fld id="{42A7EE17-91A5-44C7-9706-07D2CD2A1B5D}" type="datetime1">
              <a:rPr lang="zh-CN" altLang="en-US"/>
              <a:pPr>
                <a:defRPr/>
              </a:pPr>
              <a:t>2022/9/8</a:t>
            </a:fld>
            <a:endParaRPr lang="en-US" altLang="zh-CN"/>
          </a:p>
        </p:txBody>
      </p:sp>
      <p:sp>
        <p:nvSpPr>
          <p:cNvPr id="8" name="Rectangle 5">
            <a:extLst>
              <a:ext uri="{FF2B5EF4-FFF2-40B4-BE49-F238E27FC236}">
                <a16:creationId xmlns:a16="http://schemas.microsoft.com/office/drawing/2014/main" id="{AA75C84A-0E0B-4948-99A5-AAC23AB5FA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39ADE9E-B1DD-4084-97F0-8F1FD1ACA10D}"/>
              </a:ext>
            </a:extLst>
          </p:cNvPr>
          <p:cNvSpPr>
            <a:spLocks noGrp="1" noChangeArrowheads="1"/>
          </p:cNvSpPr>
          <p:nvPr>
            <p:ph type="sldNum" sz="quarter" idx="12"/>
          </p:nvPr>
        </p:nvSpPr>
        <p:spPr>
          <a:ln/>
        </p:spPr>
        <p:txBody>
          <a:bodyPr/>
          <a:lstStyle>
            <a:lvl1pPr>
              <a:defRPr/>
            </a:lvl1pPr>
          </a:lstStyle>
          <a:p>
            <a:pPr>
              <a:defRPr/>
            </a:pPr>
            <a:fld id="{F43138EA-A440-4A69-8A37-93D96CC83C0E}" type="slidenum">
              <a:rPr lang="zh-CN" altLang="en-US"/>
              <a:pPr>
                <a:defRPr/>
              </a:pPr>
              <a:t>‹#›</a:t>
            </a:fld>
            <a:endParaRPr lang="en-US" altLang="zh-CN"/>
          </a:p>
        </p:txBody>
      </p:sp>
    </p:spTree>
    <p:extLst>
      <p:ext uri="{BB962C8B-B14F-4D97-AF65-F5344CB8AC3E}">
        <p14:creationId xmlns:p14="http://schemas.microsoft.com/office/powerpoint/2010/main" val="61751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6EBF2D9-7B37-447D-B9D0-404EE603A569}"/>
              </a:ext>
            </a:extLst>
          </p:cNvPr>
          <p:cNvSpPr>
            <a:spLocks noGrp="1" noChangeArrowheads="1"/>
          </p:cNvSpPr>
          <p:nvPr>
            <p:ph type="dt" sz="half" idx="10"/>
          </p:nvPr>
        </p:nvSpPr>
        <p:spPr>
          <a:ln/>
        </p:spPr>
        <p:txBody>
          <a:bodyPr/>
          <a:lstStyle>
            <a:lvl1pPr>
              <a:defRPr/>
            </a:lvl1pPr>
          </a:lstStyle>
          <a:p>
            <a:pPr>
              <a:defRPr/>
            </a:pPr>
            <a:fld id="{55D1F565-0890-4D27-8366-15435A4B312D}"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0A085144-5159-40E0-830F-BCD3FC6CA9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27ACB0-A777-4EFD-B2D1-199A06336309}"/>
              </a:ext>
            </a:extLst>
          </p:cNvPr>
          <p:cNvSpPr>
            <a:spLocks noGrp="1" noChangeArrowheads="1"/>
          </p:cNvSpPr>
          <p:nvPr>
            <p:ph type="sldNum" sz="quarter" idx="12"/>
          </p:nvPr>
        </p:nvSpPr>
        <p:spPr>
          <a:ln/>
        </p:spPr>
        <p:txBody>
          <a:bodyPr/>
          <a:lstStyle>
            <a:lvl1pPr>
              <a:defRPr/>
            </a:lvl1pPr>
          </a:lstStyle>
          <a:p>
            <a:pPr>
              <a:defRPr/>
            </a:pPr>
            <a:fld id="{17945729-50A3-485D-9FD1-200983413D19}" type="slidenum">
              <a:rPr lang="zh-CN" altLang="en-US"/>
              <a:pPr>
                <a:defRPr/>
              </a:pPr>
              <a:t>‹#›</a:t>
            </a:fld>
            <a:endParaRPr lang="en-US" altLang="zh-CN"/>
          </a:p>
        </p:txBody>
      </p:sp>
    </p:spTree>
    <p:extLst>
      <p:ext uri="{BB962C8B-B14F-4D97-AF65-F5344CB8AC3E}">
        <p14:creationId xmlns:p14="http://schemas.microsoft.com/office/powerpoint/2010/main" val="13754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DB5D5AEA-E81B-41ED-ADB5-AFF18038E454}"/>
              </a:ext>
            </a:extLst>
          </p:cNvPr>
          <p:cNvSpPr>
            <a:spLocks noGrp="1" noChangeArrowheads="1"/>
          </p:cNvSpPr>
          <p:nvPr>
            <p:ph type="dt" sz="half" idx="10"/>
          </p:nvPr>
        </p:nvSpPr>
        <p:spPr>
          <a:ln/>
        </p:spPr>
        <p:txBody>
          <a:bodyPr/>
          <a:lstStyle>
            <a:lvl1pPr>
              <a:defRPr/>
            </a:lvl1pPr>
          </a:lstStyle>
          <a:p>
            <a:pPr>
              <a:defRPr/>
            </a:pPr>
            <a:fld id="{D9C23781-5C12-4AEE-ACB8-49A41357D332}" type="datetime1">
              <a:rPr lang="zh-CN" altLang="en-US"/>
              <a:pPr>
                <a:defRPr/>
              </a:pPr>
              <a:t>2022/9/8</a:t>
            </a:fld>
            <a:endParaRPr lang="en-US" altLang="zh-CN"/>
          </a:p>
        </p:txBody>
      </p:sp>
      <p:sp>
        <p:nvSpPr>
          <p:cNvPr id="5" name="Rectangle 5">
            <a:extLst>
              <a:ext uri="{FF2B5EF4-FFF2-40B4-BE49-F238E27FC236}">
                <a16:creationId xmlns:a16="http://schemas.microsoft.com/office/drawing/2014/main" id="{EF132A51-4D1F-4C59-A3C8-CF4A782314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2C9BB45-50E6-467A-8A81-BACC9645A908}"/>
              </a:ext>
            </a:extLst>
          </p:cNvPr>
          <p:cNvSpPr>
            <a:spLocks noGrp="1" noChangeArrowheads="1"/>
          </p:cNvSpPr>
          <p:nvPr>
            <p:ph type="sldNum" sz="quarter" idx="12"/>
          </p:nvPr>
        </p:nvSpPr>
        <p:spPr>
          <a:ln/>
        </p:spPr>
        <p:txBody>
          <a:bodyPr/>
          <a:lstStyle>
            <a:lvl1pPr>
              <a:defRPr/>
            </a:lvl1pPr>
          </a:lstStyle>
          <a:p>
            <a:pPr>
              <a:defRPr/>
            </a:pPr>
            <a:fld id="{67B60870-AF00-4C43-B6BE-ED7C9C938670}" type="slidenum">
              <a:rPr lang="zh-CN" altLang="en-US"/>
              <a:pPr>
                <a:defRPr/>
              </a:pPr>
              <a:t>‹#›</a:t>
            </a:fld>
            <a:endParaRPr lang="en-US" altLang="zh-CN"/>
          </a:p>
        </p:txBody>
      </p:sp>
    </p:spTree>
    <p:extLst>
      <p:ext uri="{BB962C8B-B14F-4D97-AF65-F5344CB8AC3E}">
        <p14:creationId xmlns:p14="http://schemas.microsoft.com/office/powerpoint/2010/main" val="157581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ABAC6D4-8AEB-419A-8BFA-E2D8E7A04D34}"/>
              </a:ext>
            </a:extLst>
          </p:cNvPr>
          <p:cNvSpPr>
            <a:spLocks noGrp="1" noChangeArrowheads="1"/>
          </p:cNvSpPr>
          <p:nvPr>
            <p:ph type="dt" sz="half" idx="10"/>
          </p:nvPr>
        </p:nvSpPr>
        <p:spPr>
          <a:ln/>
        </p:spPr>
        <p:txBody>
          <a:bodyPr/>
          <a:lstStyle>
            <a:lvl1pPr>
              <a:defRPr/>
            </a:lvl1pPr>
          </a:lstStyle>
          <a:p>
            <a:pPr>
              <a:defRPr/>
            </a:pPr>
            <a:fld id="{52DEB749-F2AB-4F96-A100-85A6CEF4A198}"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B9C337EA-3A4E-4D2E-82B8-DF834F5620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474CB8-DAE2-4CC9-8182-04D88E0558DA}"/>
              </a:ext>
            </a:extLst>
          </p:cNvPr>
          <p:cNvSpPr>
            <a:spLocks noGrp="1" noChangeArrowheads="1"/>
          </p:cNvSpPr>
          <p:nvPr>
            <p:ph type="sldNum" sz="quarter" idx="12"/>
          </p:nvPr>
        </p:nvSpPr>
        <p:spPr>
          <a:ln/>
        </p:spPr>
        <p:txBody>
          <a:bodyPr/>
          <a:lstStyle>
            <a:lvl1pPr>
              <a:defRPr/>
            </a:lvl1pPr>
          </a:lstStyle>
          <a:p>
            <a:pPr>
              <a:defRPr/>
            </a:pPr>
            <a:fld id="{1CC145DE-94A8-4B51-85AE-18B4FC7D8818}" type="slidenum">
              <a:rPr lang="zh-CN" altLang="en-US"/>
              <a:pPr>
                <a:defRPr/>
              </a:pPr>
              <a:t>‹#›</a:t>
            </a:fld>
            <a:endParaRPr lang="en-US" altLang="zh-CN"/>
          </a:p>
        </p:txBody>
      </p:sp>
    </p:spTree>
    <p:extLst>
      <p:ext uri="{BB962C8B-B14F-4D97-AF65-F5344CB8AC3E}">
        <p14:creationId xmlns:p14="http://schemas.microsoft.com/office/powerpoint/2010/main" val="184954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958D516-1107-4F0D-AC39-C557366267F7}"/>
              </a:ext>
            </a:extLst>
          </p:cNvPr>
          <p:cNvSpPr>
            <a:spLocks noGrp="1" noChangeArrowheads="1"/>
          </p:cNvSpPr>
          <p:nvPr>
            <p:ph type="dt" sz="half" idx="10"/>
          </p:nvPr>
        </p:nvSpPr>
        <p:spPr>
          <a:ln/>
        </p:spPr>
        <p:txBody>
          <a:bodyPr/>
          <a:lstStyle>
            <a:lvl1pPr>
              <a:defRPr/>
            </a:lvl1pPr>
          </a:lstStyle>
          <a:p>
            <a:pPr>
              <a:defRPr/>
            </a:pPr>
            <a:fld id="{D1722443-962C-4039-8FD0-AA70943B3157}" type="datetime1">
              <a:rPr lang="zh-CN" altLang="en-US"/>
              <a:pPr>
                <a:defRPr/>
              </a:pPr>
              <a:t>2022/9/8</a:t>
            </a:fld>
            <a:endParaRPr lang="en-US" altLang="zh-CN"/>
          </a:p>
        </p:txBody>
      </p:sp>
      <p:sp>
        <p:nvSpPr>
          <p:cNvPr id="8" name="Rectangle 5">
            <a:extLst>
              <a:ext uri="{FF2B5EF4-FFF2-40B4-BE49-F238E27FC236}">
                <a16:creationId xmlns:a16="http://schemas.microsoft.com/office/drawing/2014/main" id="{DF2C98C7-1887-4894-AA3D-AD2DAC28A2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A3ABA48-4206-4A6F-9088-219A7FD5B33E}"/>
              </a:ext>
            </a:extLst>
          </p:cNvPr>
          <p:cNvSpPr>
            <a:spLocks noGrp="1" noChangeArrowheads="1"/>
          </p:cNvSpPr>
          <p:nvPr>
            <p:ph type="sldNum" sz="quarter" idx="12"/>
          </p:nvPr>
        </p:nvSpPr>
        <p:spPr>
          <a:ln/>
        </p:spPr>
        <p:txBody>
          <a:bodyPr/>
          <a:lstStyle>
            <a:lvl1pPr>
              <a:defRPr/>
            </a:lvl1pPr>
          </a:lstStyle>
          <a:p>
            <a:pPr>
              <a:defRPr/>
            </a:pPr>
            <a:fld id="{35D51C05-7596-46CD-BC9E-759919F8AA03}" type="slidenum">
              <a:rPr lang="zh-CN" altLang="en-US"/>
              <a:pPr>
                <a:defRPr/>
              </a:pPr>
              <a:t>‹#›</a:t>
            </a:fld>
            <a:endParaRPr lang="en-US" altLang="zh-CN"/>
          </a:p>
        </p:txBody>
      </p:sp>
    </p:spTree>
    <p:extLst>
      <p:ext uri="{BB962C8B-B14F-4D97-AF65-F5344CB8AC3E}">
        <p14:creationId xmlns:p14="http://schemas.microsoft.com/office/powerpoint/2010/main" val="107395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125FB37-CF04-4C39-8071-1719D191FB91}"/>
              </a:ext>
            </a:extLst>
          </p:cNvPr>
          <p:cNvSpPr>
            <a:spLocks noGrp="1" noChangeArrowheads="1"/>
          </p:cNvSpPr>
          <p:nvPr>
            <p:ph type="dt" sz="half" idx="10"/>
          </p:nvPr>
        </p:nvSpPr>
        <p:spPr>
          <a:ln/>
        </p:spPr>
        <p:txBody>
          <a:bodyPr/>
          <a:lstStyle>
            <a:lvl1pPr>
              <a:defRPr/>
            </a:lvl1pPr>
          </a:lstStyle>
          <a:p>
            <a:pPr>
              <a:defRPr/>
            </a:pPr>
            <a:fld id="{CE0C3556-2162-40F5-94D8-764F3FE72804}" type="datetime1">
              <a:rPr lang="zh-CN" altLang="en-US"/>
              <a:pPr>
                <a:defRPr/>
              </a:pPr>
              <a:t>2022/9/8</a:t>
            </a:fld>
            <a:endParaRPr lang="en-US" altLang="zh-CN"/>
          </a:p>
        </p:txBody>
      </p:sp>
      <p:sp>
        <p:nvSpPr>
          <p:cNvPr id="4" name="Rectangle 5">
            <a:extLst>
              <a:ext uri="{FF2B5EF4-FFF2-40B4-BE49-F238E27FC236}">
                <a16:creationId xmlns:a16="http://schemas.microsoft.com/office/drawing/2014/main" id="{73F04EF1-477B-48AD-A5DC-BA9C1B40AB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84CC8A0-D83D-4586-B750-67A37B390FF9}"/>
              </a:ext>
            </a:extLst>
          </p:cNvPr>
          <p:cNvSpPr>
            <a:spLocks noGrp="1" noChangeArrowheads="1"/>
          </p:cNvSpPr>
          <p:nvPr>
            <p:ph type="sldNum" sz="quarter" idx="12"/>
          </p:nvPr>
        </p:nvSpPr>
        <p:spPr>
          <a:ln/>
        </p:spPr>
        <p:txBody>
          <a:bodyPr/>
          <a:lstStyle>
            <a:lvl1pPr>
              <a:defRPr/>
            </a:lvl1pPr>
          </a:lstStyle>
          <a:p>
            <a:pPr>
              <a:defRPr/>
            </a:pPr>
            <a:fld id="{4A5F14CB-A52F-48BB-A517-9171B860CE21}" type="slidenum">
              <a:rPr lang="zh-CN" altLang="en-US"/>
              <a:pPr>
                <a:defRPr/>
              </a:pPr>
              <a:t>‹#›</a:t>
            </a:fld>
            <a:endParaRPr lang="en-US" altLang="zh-CN"/>
          </a:p>
        </p:txBody>
      </p:sp>
    </p:spTree>
    <p:extLst>
      <p:ext uri="{BB962C8B-B14F-4D97-AF65-F5344CB8AC3E}">
        <p14:creationId xmlns:p14="http://schemas.microsoft.com/office/powerpoint/2010/main" val="201067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83632B1-CBAA-478A-B729-E978E04ACF00}"/>
              </a:ext>
            </a:extLst>
          </p:cNvPr>
          <p:cNvSpPr>
            <a:spLocks noGrp="1" noChangeArrowheads="1"/>
          </p:cNvSpPr>
          <p:nvPr>
            <p:ph type="dt" sz="half" idx="10"/>
          </p:nvPr>
        </p:nvSpPr>
        <p:spPr>
          <a:ln/>
        </p:spPr>
        <p:txBody>
          <a:bodyPr/>
          <a:lstStyle>
            <a:lvl1pPr>
              <a:defRPr/>
            </a:lvl1pPr>
          </a:lstStyle>
          <a:p>
            <a:pPr>
              <a:defRPr/>
            </a:pPr>
            <a:fld id="{780D57EF-2048-4BD0-9ABE-0152D26D72CE}" type="datetime1">
              <a:rPr lang="zh-CN" altLang="en-US"/>
              <a:pPr>
                <a:defRPr/>
              </a:pPr>
              <a:t>2022/9/8</a:t>
            </a:fld>
            <a:endParaRPr lang="en-US" altLang="zh-CN"/>
          </a:p>
        </p:txBody>
      </p:sp>
      <p:sp>
        <p:nvSpPr>
          <p:cNvPr id="3" name="Rectangle 5">
            <a:extLst>
              <a:ext uri="{FF2B5EF4-FFF2-40B4-BE49-F238E27FC236}">
                <a16:creationId xmlns:a16="http://schemas.microsoft.com/office/drawing/2014/main" id="{4901A871-8009-410D-8F9C-713D6A16DE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66DEDE4-947D-4BB8-9C7A-BF81DF67A18F}"/>
              </a:ext>
            </a:extLst>
          </p:cNvPr>
          <p:cNvSpPr>
            <a:spLocks noGrp="1" noChangeArrowheads="1"/>
          </p:cNvSpPr>
          <p:nvPr>
            <p:ph type="sldNum" sz="quarter" idx="12"/>
          </p:nvPr>
        </p:nvSpPr>
        <p:spPr>
          <a:ln/>
        </p:spPr>
        <p:txBody>
          <a:bodyPr/>
          <a:lstStyle>
            <a:lvl1pPr>
              <a:defRPr/>
            </a:lvl1pPr>
          </a:lstStyle>
          <a:p>
            <a:pPr>
              <a:defRPr/>
            </a:pPr>
            <a:fld id="{FDE5266C-0B38-43F3-AD25-C7069F9A3455}" type="slidenum">
              <a:rPr lang="zh-CN" altLang="en-US"/>
              <a:pPr>
                <a:defRPr/>
              </a:pPr>
              <a:t>‹#›</a:t>
            </a:fld>
            <a:endParaRPr lang="en-US" altLang="zh-CN"/>
          </a:p>
        </p:txBody>
      </p:sp>
    </p:spTree>
    <p:extLst>
      <p:ext uri="{BB962C8B-B14F-4D97-AF65-F5344CB8AC3E}">
        <p14:creationId xmlns:p14="http://schemas.microsoft.com/office/powerpoint/2010/main" val="313264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C4574E3-1EF9-4CD2-858B-22B4EBB109EC}"/>
              </a:ext>
            </a:extLst>
          </p:cNvPr>
          <p:cNvSpPr>
            <a:spLocks noGrp="1" noChangeArrowheads="1"/>
          </p:cNvSpPr>
          <p:nvPr>
            <p:ph type="dt" sz="half" idx="10"/>
          </p:nvPr>
        </p:nvSpPr>
        <p:spPr>
          <a:ln/>
        </p:spPr>
        <p:txBody>
          <a:bodyPr/>
          <a:lstStyle>
            <a:lvl1pPr>
              <a:defRPr/>
            </a:lvl1pPr>
          </a:lstStyle>
          <a:p>
            <a:pPr>
              <a:defRPr/>
            </a:pPr>
            <a:fld id="{00D9E530-E351-4D65-8535-CCAEA862667B}"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DE1FC149-AC55-461B-94DE-B2223D9341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96DBACF-A3E1-4550-8B86-DF5773002776}"/>
              </a:ext>
            </a:extLst>
          </p:cNvPr>
          <p:cNvSpPr>
            <a:spLocks noGrp="1" noChangeArrowheads="1"/>
          </p:cNvSpPr>
          <p:nvPr>
            <p:ph type="sldNum" sz="quarter" idx="12"/>
          </p:nvPr>
        </p:nvSpPr>
        <p:spPr>
          <a:ln/>
        </p:spPr>
        <p:txBody>
          <a:bodyPr/>
          <a:lstStyle>
            <a:lvl1pPr>
              <a:defRPr/>
            </a:lvl1pPr>
          </a:lstStyle>
          <a:p>
            <a:pPr>
              <a:defRPr/>
            </a:pPr>
            <a:fld id="{C0A9AAB3-2AA5-4207-92BD-78A1031D4FC1}" type="slidenum">
              <a:rPr lang="zh-CN" altLang="en-US"/>
              <a:pPr>
                <a:defRPr/>
              </a:pPr>
              <a:t>‹#›</a:t>
            </a:fld>
            <a:endParaRPr lang="en-US" altLang="zh-CN"/>
          </a:p>
        </p:txBody>
      </p:sp>
    </p:spTree>
    <p:extLst>
      <p:ext uri="{BB962C8B-B14F-4D97-AF65-F5344CB8AC3E}">
        <p14:creationId xmlns:p14="http://schemas.microsoft.com/office/powerpoint/2010/main" val="3564450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FF75D09-61BB-4D96-B600-41F481344B33}"/>
              </a:ext>
            </a:extLst>
          </p:cNvPr>
          <p:cNvSpPr>
            <a:spLocks noGrp="1" noChangeArrowheads="1"/>
          </p:cNvSpPr>
          <p:nvPr>
            <p:ph type="dt" sz="half" idx="10"/>
          </p:nvPr>
        </p:nvSpPr>
        <p:spPr>
          <a:ln/>
        </p:spPr>
        <p:txBody>
          <a:bodyPr/>
          <a:lstStyle>
            <a:lvl1pPr>
              <a:defRPr/>
            </a:lvl1pPr>
          </a:lstStyle>
          <a:p>
            <a:pPr>
              <a:defRPr/>
            </a:pPr>
            <a:fld id="{D4DAE84B-E751-4587-841C-57288DB447EB}" type="datetime1">
              <a:rPr lang="zh-CN" altLang="en-US"/>
              <a:pPr>
                <a:defRPr/>
              </a:pPr>
              <a:t>2022/9/8</a:t>
            </a:fld>
            <a:endParaRPr lang="en-US" altLang="zh-CN"/>
          </a:p>
        </p:txBody>
      </p:sp>
      <p:sp>
        <p:nvSpPr>
          <p:cNvPr id="6" name="Rectangle 5">
            <a:extLst>
              <a:ext uri="{FF2B5EF4-FFF2-40B4-BE49-F238E27FC236}">
                <a16:creationId xmlns:a16="http://schemas.microsoft.com/office/drawing/2014/main" id="{A5370228-C973-4357-B8AD-6A8A844CBF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FACF6EE-3D04-420B-8FF3-3940619E6580}"/>
              </a:ext>
            </a:extLst>
          </p:cNvPr>
          <p:cNvSpPr>
            <a:spLocks noGrp="1" noChangeArrowheads="1"/>
          </p:cNvSpPr>
          <p:nvPr>
            <p:ph type="sldNum" sz="quarter" idx="12"/>
          </p:nvPr>
        </p:nvSpPr>
        <p:spPr>
          <a:ln/>
        </p:spPr>
        <p:txBody>
          <a:bodyPr/>
          <a:lstStyle>
            <a:lvl1pPr>
              <a:defRPr/>
            </a:lvl1pPr>
          </a:lstStyle>
          <a:p>
            <a:pPr>
              <a:defRPr/>
            </a:pPr>
            <a:fld id="{C7E6F362-356D-4BD1-BE58-AEF85DA1C74E}" type="slidenum">
              <a:rPr lang="zh-CN" altLang="en-US"/>
              <a:pPr>
                <a:defRPr/>
              </a:pPr>
              <a:t>‹#›</a:t>
            </a:fld>
            <a:endParaRPr lang="en-US" altLang="zh-CN"/>
          </a:p>
        </p:txBody>
      </p:sp>
    </p:spTree>
    <p:extLst>
      <p:ext uri="{BB962C8B-B14F-4D97-AF65-F5344CB8AC3E}">
        <p14:creationId xmlns:p14="http://schemas.microsoft.com/office/powerpoint/2010/main" val="2964167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43B06D-E9EC-4040-BB41-7636788B4F6E}"/>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BEE969C-D6EA-496A-A655-C07921811ACF}"/>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B04DAC8-96DB-43F4-8272-C46853B8AF97}"/>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buFont typeface="Arial" pitchFamily="34" charset="0"/>
              <a:buNone/>
              <a:defRPr sz="1400" b="0">
                <a:solidFill>
                  <a:schemeClr val="tx1"/>
                </a:solidFill>
                <a:latin typeface="Arial" pitchFamily="34" charset="0"/>
              </a:defRPr>
            </a:lvl1pPr>
          </a:lstStyle>
          <a:p>
            <a:pPr>
              <a:defRPr/>
            </a:pPr>
            <a:fld id="{19CFC8FF-4593-4623-A734-1A5589143AA2}" type="datetime1">
              <a:rPr lang="zh-CN" altLang="en-US"/>
              <a:pPr>
                <a:defRPr/>
              </a:pPr>
              <a:t>2022/9/8</a:t>
            </a:fld>
            <a:endParaRPr lang="en-US" altLang="zh-CN"/>
          </a:p>
        </p:txBody>
      </p:sp>
      <p:sp>
        <p:nvSpPr>
          <p:cNvPr id="1029" name="Rectangle 5">
            <a:extLst>
              <a:ext uri="{FF2B5EF4-FFF2-40B4-BE49-F238E27FC236}">
                <a16:creationId xmlns:a16="http://schemas.microsoft.com/office/drawing/2014/main" id="{DBF7A703-6C52-45BD-94C6-FC4BE46A840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b="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E479480B-B882-4733-B7BD-93598DEB47A9}"/>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b="0" smtClean="0">
                <a:solidFill>
                  <a:schemeClr val="tx1"/>
                </a:solidFill>
              </a:defRPr>
            </a:lvl1pPr>
          </a:lstStyle>
          <a:p>
            <a:pPr>
              <a:defRPr/>
            </a:pPr>
            <a:fld id="{2D3C20AF-2954-4DAF-8413-E28D89D1ACA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0"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7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13.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13.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2.bin"/><Relationship Id="rId1" Type="http://schemas.openxmlformats.org/officeDocument/2006/relationships/slideLayout" Target="../slideLayouts/slideLayout4.x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56.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a:extLst>
              <a:ext uri="{FF2B5EF4-FFF2-40B4-BE49-F238E27FC236}">
                <a16:creationId xmlns:a16="http://schemas.microsoft.com/office/drawing/2014/main" id="{AE371A33-2A74-4E67-8CE5-097D126088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EED45C4C-DFBE-437E-A184-2C1A661C44C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099" name="灯片编号占位符 5">
            <a:extLst>
              <a:ext uri="{FF2B5EF4-FFF2-40B4-BE49-F238E27FC236}">
                <a16:creationId xmlns:a16="http://schemas.microsoft.com/office/drawing/2014/main" id="{A6897A74-72EC-4CEA-9CD4-EDDE299488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82ADBD2-206E-478A-B1CC-62130096C25B}" type="slidenum">
              <a:rPr lang="zh-CN" altLang="en-US" sz="1400"/>
              <a:pPr>
                <a:spcBef>
                  <a:spcPct val="0"/>
                </a:spcBef>
                <a:buClrTx/>
                <a:buSzTx/>
                <a:buFont typeface="Arial" panose="020B0604020202020204" pitchFamily="34" charset="0"/>
                <a:buNone/>
              </a:pPr>
              <a:t>1</a:t>
            </a:fld>
            <a:endParaRPr lang="en-US" altLang="zh-CN" sz="1400"/>
          </a:p>
        </p:txBody>
      </p:sp>
      <p:sp>
        <p:nvSpPr>
          <p:cNvPr id="23556" name="Rectangle 2">
            <a:extLst>
              <a:ext uri="{FF2B5EF4-FFF2-40B4-BE49-F238E27FC236}">
                <a16:creationId xmlns:a16="http://schemas.microsoft.com/office/drawing/2014/main" id="{1CEC52BB-5D38-4157-A694-7094D8987927}"/>
              </a:ext>
            </a:extLst>
          </p:cNvPr>
          <p:cNvSpPr>
            <a:spLocks noGrp="1" noRot="1" noChangeArrowheads="1"/>
          </p:cNvSpPr>
          <p:nvPr>
            <p:ph type="title"/>
          </p:nvPr>
        </p:nvSpPr>
        <p:spPr>
          <a:xfrm>
            <a:off x="395288" y="2420938"/>
            <a:ext cx="8229600" cy="2952278"/>
          </a:xfrm>
        </p:spPr>
        <p:txBody>
          <a:bodyPr/>
          <a:lstStyle/>
          <a:p>
            <a:pPr eaLnBrk="1" hangingPunct="1">
              <a:defRPr/>
            </a:pPr>
            <a:r>
              <a:rPr lang="zh-CN" altLang="en-US" sz="4000" b="1" dirty="0">
                <a:solidFill>
                  <a:schemeClr val="accent2">
                    <a:lumMod val="75000"/>
                  </a:schemeClr>
                </a:solidFill>
                <a:latin typeface="楷体" pitchFamily="49" charset="-122"/>
                <a:ea typeface="楷体" pitchFamily="49" charset="-122"/>
              </a:rPr>
              <a:t>第二章   需求、供给与均衡价格</a:t>
            </a:r>
            <a:br>
              <a:rPr lang="zh-CN" altLang="en-US" sz="4000" b="1" dirty="0">
                <a:solidFill>
                  <a:schemeClr val="accent2">
                    <a:lumMod val="75000"/>
                  </a:schemeClr>
                </a:solidFill>
                <a:latin typeface="楷体" pitchFamily="49" charset="-122"/>
                <a:ea typeface="楷体" pitchFamily="49" charset="-122"/>
              </a:rPr>
            </a:br>
            <a:r>
              <a:rPr lang="zh-CN" altLang="en-US" sz="4000" b="1" dirty="0">
                <a:solidFill>
                  <a:schemeClr val="accent2">
                    <a:lumMod val="75000"/>
                  </a:schemeClr>
                </a:solidFill>
                <a:latin typeface="楷体" pitchFamily="49" charset="-122"/>
                <a:ea typeface="楷体" pitchFamily="49" charset="-122"/>
              </a:rPr>
              <a:t>（产品市场理论）</a:t>
            </a:r>
            <a:br>
              <a:rPr lang="en-US" altLang="zh-CN" sz="4000" b="1" dirty="0">
                <a:solidFill>
                  <a:schemeClr val="accent2">
                    <a:lumMod val="75000"/>
                  </a:schemeClr>
                </a:solidFill>
                <a:latin typeface="楷体" pitchFamily="49" charset="-122"/>
                <a:ea typeface="楷体" pitchFamily="49" charset="-122"/>
              </a:rPr>
            </a:br>
            <a:r>
              <a:rPr lang="zh-CN" altLang="en-US" sz="4000" b="1" dirty="0">
                <a:solidFill>
                  <a:schemeClr val="accent2">
                    <a:lumMod val="75000"/>
                  </a:schemeClr>
                </a:solidFill>
                <a:latin typeface="楷体" pitchFamily="49" charset="-122"/>
                <a:ea typeface="楷体" pitchFamily="49" charset="-122"/>
              </a:rPr>
              <a:t>课后阅读：</a:t>
            </a:r>
            <a:r>
              <a:rPr lang="en-US" altLang="zh-CN" sz="4000" b="1" dirty="0">
                <a:solidFill>
                  <a:schemeClr val="accent2">
                    <a:lumMod val="75000"/>
                  </a:schemeClr>
                </a:solidFill>
                <a:latin typeface="楷体" pitchFamily="49" charset="-122"/>
                <a:ea typeface="楷体" pitchFamily="49" charset="-122"/>
              </a:rPr>
              <a:t>4</a:t>
            </a:r>
            <a:r>
              <a:rPr lang="zh-CN" altLang="en-US" sz="4000" b="1" dirty="0">
                <a:solidFill>
                  <a:schemeClr val="accent2">
                    <a:lumMod val="75000"/>
                  </a:schemeClr>
                </a:solidFill>
                <a:latin typeface="楷体" pitchFamily="49" charset="-122"/>
                <a:ea typeface="楷体" pitchFamily="49" charset="-122"/>
              </a:rPr>
              <a:t>、</a:t>
            </a:r>
            <a:r>
              <a:rPr lang="en-US" altLang="zh-CN" sz="4000" b="1" dirty="0">
                <a:solidFill>
                  <a:schemeClr val="accent2">
                    <a:lumMod val="75000"/>
                  </a:schemeClr>
                </a:solidFill>
                <a:latin typeface="楷体" pitchFamily="49" charset="-122"/>
                <a:ea typeface="楷体" pitchFamily="49" charset="-122"/>
              </a:rPr>
              <a:t>5</a:t>
            </a:r>
            <a:r>
              <a:rPr lang="zh-CN" altLang="en-US" sz="4000" b="1" dirty="0">
                <a:solidFill>
                  <a:schemeClr val="accent2">
                    <a:lumMod val="75000"/>
                  </a:schemeClr>
                </a:solidFill>
                <a:latin typeface="楷体" pitchFamily="49" charset="-122"/>
                <a:ea typeface="楷体" pitchFamily="49" charset="-122"/>
              </a:rPr>
              <a:t>、</a:t>
            </a:r>
            <a:r>
              <a:rPr lang="en-US" altLang="zh-CN" sz="4000" b="1" dirty="0">
                <a:solidFill>
                  <a:schemeClr val="accent2">
                    <a:lumMod val="75000"/>
                  </a:schemeClr>
                </a:solidFill>
                <a:latin typeface="楷体" pitchFamily="49" charset="-122"/>
                <a:ea typeface="楷体" pitchFamily="49" charset="-122"/>
              </a:rPr>
              <a:t>6</a:t>
            </a:r>
            <a:r>
              <a:rPr lang="zh-CN" altLang="en-US" sz="4000" b="1" dirty="0">
                <a:solidFill>
                  <a:schemeClr val="accent2">
                    <a:lumMod val="75000"/>
                  </a:schemeClr>
                </a:solidFill>
                <a:latin typeface="楷体" pitchFamily="49" charset="-122"/>
                <a:ea typeface="楷体" pitchFamily="49" charset="-122"/>
              </a:rPr>
              <a:t>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a:extLst>
              <a:ext uri="{FF2B5EF4-FFF2-40B4-BE49-F238E27FC236}">
                <a16:creationId xmlns:a16="http://schemas.microsoft.com/office/drawing/2014/main" id="{09E3BE39-3FC1-4AC8-9DBD-DA45E92D2F4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D3BAAA6-995A-440F-B44D-506B9230FE8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13315" name="灯片编号占位符 5">
            <a:extLst>
              <a:ext uri="{FF2B5EF4-FFF2-40B4-BE49-F238E27FC236}">
                <a16:creationId xmlns:a16="http://schemas.microsoft.com/office/drawing/2014/main" id="{D2AEFD22-4920-46ED-8A96-27F7E78C69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D3D9119-3837-4B68-B8B3-241FDF1F07A3}" type="slidenum">
              <a:rPr lang="zh-CN" altLang="en-US" sz="1400"/>
              <a:pPr>
                <a:spcBef>
                  <a:spcPct val="0"/>
                </a:spcBef>
                <a:buClrTx/>
                <a:buSzTx/>
                <a:buFont typeface="Arial" panose="020B0604020202020204" pitchFamily="34" charset="0"/>
                <a:buNone/>
              </a:pPr>
              <a:t>10</a:t>
            </a:fld>
            <a:endParaRPr lang="en-US" altLang="zh-CN" sz="1400"/>
          </a:p>
        </p:txBody>
      </p:sp>
      <p:sp>
        <p:nvSpPr>
          <p:cNvPr id="31748" name="Rectangle 2">
            <a:extLst>
              <a:ext uri="{FF2B5EF4-FFF2-40B4-BE49-F238E27FC236}">
                <a16:creationId xmlns:a16="http://schemas.microsoft.com/office/drawing/2014/main" id="{2B682509-964E-4CBC-AA1A-A0FD6901C7E8}"/>
              </a:ext>
            </a:extLst>
          </p:cNvPr>
          <p:cNvSpPr>
            <a:spLocks noGrp="1" noRot="1" noChangeArrowheads="1"/>
          </p:cNvSpPr>
          <p:nvPr>
            <p:ph type="body" idx="1"/>
          </p:nvPr>
        </p:nvSpPr>
        <p:spPr>
          <a:xfrm>
            <a:off x="179388" y="2060575"/>
            <a:ext cx="4032250" cy="4032250"/>
          </a:xfrm>
        </p:spPr>
        <p:txBody>
          <a:bodyPr/>
          <a:lstStyle/>
          <a:p>
            <a:pPr eaLnBrk="1" hangingPunct="1">
              <a:buFont typeface="Wingdings" panose="05000000000000000000" pitchFamily="2" charset="2"/>
              <a:buNone/>
              <a:defRPr/>
            </a:pPr>
            <a:r>
              <a:rPr lang="en-US" altLang="zh-CN" sz="3600" b="1">
                <a:solidFill>
                  <a:schemeClr val="accent2">
                    <a:lumMod val="75000"/>
                  </a:schemeClr>
                </a:solidFill>
                <a:latin typeface="楷体" pitchFamily="49" charset="-122"/>
                <a:ea typeface="楷体" pitchFamily="49" charset="-122"/>
              </a:rPr>
              <a:t>1.</a:t>
            </a:r>
            <a:r>
              <a:rPr lang="zh-CN" altLang="en-US" sz="3600" b="1">
                <a:solidFill>
                  <a:schemeClr val="accent2">
                    <a:lumMod val="75000"/>
                  </a:schemeClr>
                </a:solidFill>
                <a:latin typeface="楷体" pitchFamily="49" charset="-122"/>
                <a:ea typeface="楷体" pitchFamily="49" charset="-122"/>
              </a:rPr>
              <a:t>需求量的变化：</a:t>
            </a:r>
          </a:p>
          <a:p>
            <a:pPr eaLnBrk="1" hangingPunct="1">
              <a:buFont typeface="Wingdings" panose="05000000000000000000" pitchFamily="2" charset="2"/>
              <a:buNone/>
              <a:defRPr/>
            </a:pPr>
            <a:r>
              <a:rPr lang="zh-CN" altLang="en-US" sz="2400" b="1">
                <a:solidFill>
                  <a:schemeClr val="accent2">
                    <a:lumMod val="75000"/>
                  </a:schemeClr>
                </a:solidFill>
                <a:latin typeface="楷体" pitchFamily="49" charset="-122"/>
                <a:ea typeface="楷体" pitchFamily="49" charset="-122"/>
              </a:rPr>
              <a:t>指在决定需求量的其他因素不变的情况下，只是由于商品本身价格的变化而引起的消费者愿意而且能够购买的商品数量的变化。如右图： </a:t>
            </a:r>
          </a:p>
          <a:p>
            <a:pPr eaLnBrk="1" hangingPunct="1">
              <a:buFont typeface="Wingdings" panose="05000000000000000000" pitchFamily="2" charset="2"/>
              <a:buNone/>
              <a:defRPr/>
            </a:pPr>
            <a:r>
              <a:rPr lang="zh-CN" altLang="en-US" sz="2400" b="1" i="1">
                <a:solidFill>
                  <a:schemeClr val="accent2">
                    <a:lumMod val="75000"/>
                  </a:schemeClr>
                </a:solidFill>
                <a:latin typeface="楷体" pitchFamily="49" charset="-122"/>
                <a:ea typeface="楷体" pitchFamily="49" charset="-122"/>
              </a:rPr>
              <a:t>  </a:t>
            </a:r>
            <a:endParaRPr lang="zh-CN" altLang="en-US">
              <a:solidFill>
                <a:schemeClr val="accent2">
                  <a:lumMod val="75000"/>
                </a:schemeClr>
              </a:solidFill>
              <a:latin typeface="楷体" pitchFamily="49" charset="-122"/>
              <a:ea typeface="楷体" pitchFamily="49" charset="-122"/>
            </a:endParaRPr>
          </a:p>
        </p:txBody>
      </p:sp>
      <p:sp>
        <p:nvSpPr>
          <p:cNvPr id="12291" name="Rectangle 3">
            <a:extLst>
              <a:ext uri="{FF2B5EF4-FFF2-40B4-BE49-F238E27FC236}">
                <a16:creationId xmlns:a16="http://schemas.microsoft.com/office/drawing/2014/main" id="{16922BF0-CDDB-4561-868B-C9ABFE1D5EAA}"/>
              </a:ext>
            </a:extLst>
          </p:cNvPr>
          <p:cNvSpPr>
            <a:spLocks noRot="1" noChangeArrowheads="1"/>
          </p:cNvSpPr>
          <p:nvPr/>
        </p:nvSpPr>
        <p:spPr bwMode="auto">
          <a:xfrm>
            <a:off x="5003800" y="4868863"/>
            <a:ext cx="3097213" cy="582612"/>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altLang="en-US" sz="3200">
                <a:solidFill>
                  <a:schemeClr val="accent2">
                    <a:lumMod val="75000"/>
                  </a:schemeClr>
                </a:solidFill>
                <a:latin typeface="楷体" pitchFamily="49" charset="-122"/>
                <a:ea typeface="楷体" pitchFamily="49" charset="-122"/>
              </a:rPr>
              <a:t> 需求量的变化</a:t>
            </a:r>
            <a:endParaRPr lang="zh-CN" altLang="en-US" sz="2400" b="0">
              <a:solidFill>
                <a:schemeClr val="accent2">
                  <a:lumMod val="75000"/>
                </a:schemeClr>
              </a:solidFill>
              <a:latin typeface="楷体" pitchFamily="49" charset="-122"/>
              <a:ea typeface="楷体" pitchFamily="49" charset="-122"/>
            </a:endParaRPr>
          </a:p>
        </p:txBody>
      </p:sp>
      <p:sp>
        <p:nvSpPr>
          <p:cNvPr id="12292" name="Rectangle 4">
            <a:extLst>
              <a:ext uri="{FF2B5EF4-FFF2-40B4-BE49-F238E27FC236}">
                <a16:creationId xmlns:a16="http://schemas.microsoft.com/office/drawing/2014/main" id="{60F51EFF-F582-4F2A-8C75-E603DF06BDB8}"/>
              </a:ext>
            </a:extLst>
          </p:cNvPr>
          <p:cNvSpPr>
            <a:spLocks noChangeArrowheads="1"/>
          </p:cNvSpPr>
          <p:nvPr/>
        </p:nvSpPr>
        <p:spPr bwMode="auto">
          <a:xfrm>
            <a:off x="5219700" y="5589588"/>
            <a:ext cx="2808288" cy="431800"/>
          </a:xfrm>
          <a:prstGeom prst="rect">
            <a:avLst/>
          </a:prstGeom>
          <a:noFill/>
          <a:ln w="9525">
            <a:noFill/>
            <a:miter lim="800000"/>
            <a:headEnd/>
            <a:tailEnd/>
          </a:ln>
          <a:effectLst/>
        </p:spPr>
        <p:txBody>
          <a:bodyPr wrap="none" anchor="ctr"/>
          <a:lstStyle/>
          <a:p>
            <a:pPr algn="ctr" eaLnBrk="1" hangingPunct="1">
              <a:buFont typeface="Arial" panose="020B0604020202020204" pitchFamily="34" charset="0"/>
              <a:buNone/>
              <a:defRPr/>
            </a:pPr>
            <a:r>
              <a:rPr lang="zh-CN" altLang="en-US" sz="2000">
                <a:solidFill>
                  <a:schemeClr val="accent2">
                    <a:lumMod val="75000"/>
                  </a:schemeClr>
                </a:solidFill>
                <a:effectLst>
                  <a:outerShdw blurRad="38100" dist="38100" dir="2700000" algn="tl">
                    <a:srgbClr val="C0C0C0"/>
                  </a:outerShdw>
                </a:effectLst>
                <a:latin typeface="楷体" pitchFamily="49" charset="-122"/>
                <a:ea typeface="楷体" pitchFamily="49" charset="-122"/>
              </a:rPr>
              <a:t>（只受商品本身价格变动的影响，</a:t>
            </a:r>
          </a:p>
          <a:p>
            <a:pPr algn="ctr" eaLnBrk="1" hangingPunct="1">
              <a:buFont typeface="Arial" panose="020B0604020202020204" pitchFamily="34" charset="0"/>
              <a:buNone/>
              <a:defRPr/>
            </a:pPr>
            <a:r>
              <a:rPr lang="zh-CN" altLang="en-US" sz="2000">
                <a:solidFill>
                  <a:schemeClr val="accent2">
                    <a:lumMod val="75000"/>
                  </a:schemeClr>
                </a:solidFill>
                <a:effectLst>
                  <a:outerShdw blurRad="38100" dist="38100" dir="2700000" algn="tl">
                    <a:srgbClr val="C0C0C0"/>
                  </a:outerShdw>
                </a:effectLst>
                <a:latin typeface="楷体" pitchFamily="49" charset="-122"/>
                <a:ea typeface="楷体" pitchFamily="49" charset="-122"/>
              </a:rPr>
              <a:t>是同一需求曲线的点的移动）</a:t>
            </a:r>
          </a:p>
        </p:txBody>
      </p:sp>
      <p:sp>
        <p:nvSpPr>
          <p:cNvPr id="12293" name="Line 5">
            <a:extLst>
              <a:ext uri="{FF2B5EF4-FFF2-40B4-BE49-F238E27FC236}">
                <a16:creationId xmlns:a16="http://schemas.microsoft.com/office/drawing/2014/main" id="{3996BF4A-DF41-4E0B-98F7-CAFE7ED81394}"/>
              </a:ext>
            </a:extLst>
          </p:cNvPr>
          <p:cNvSpPr>
            <a:spLocks noChangeShapeType="1"/>
          </p:cNvSpPr>
          <p:nvPr/>
        </p:nvSpPr>
        <p:spPr bwMode="auto">
          <a:xfrm flipV="1">
            <a:off x="5724525" y="2132013"/>
            <a:ext cx="0" cy="2305050"/>
          </a:xfrm>
          <a:prstGeom prst="line">
            <a:avLst/>
          </a:prstGeom>
          <a:noFill/>
          <a:ln w="19050">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294" name="Line 6">
            <a:extLst>
              <a:ext uri="{FF2B5EF4-FFF2-40B4-BE49-F238E27FC236}">
                <a16:creationId xmlns:a16="http://schemas.microsoft.com/office/drawing/2014/main" id="{52A72810-6F80-4206-9616-7F148AF02615}"/>
              </a:ext>
            </a:extLst>
          </p:cNvPr>
          <p:cNvSpPr>
            <a:spLocks noChangeShapeType="1"/>
          </p:cNvSpPr>
          <p:nvPr/>
        </p:nvSpPr>
        <p:spPr bwMode="auto">
          <a:xfrm>
            <a:off x="5724525" y="4437063"/>
            <a:ext cx="2303463" cy="0"/>
          </a:xfrm>
          <a:prstGeom prst="line">
            <a:avLst/>
          </a:prstGeom>
          <a:noFill/>
          <a:ln w="19050">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295" name="Line 7">
            <a:extLst>
              <a:ext uri="{FF2B5EF4-FFF2-40B4-BE49-F238E27FC236}">
                <a16:creationId xmlns:a16="http://schemas.microsoft.com/office/drawing/2014/main" id="{043D571C-3D9E-440B-BBB6-26528F14BB58}"/>
              </a:ext>
            </a:extLst>
          </p:cNvPr>
          <p:cNvSpPr>
            <a:spLocks noChangeShapeType="1"/>
          </p:cNvSpPr>
          <p:nvPr/>
        </p:nvSpPr>
        <p:spPr bwMode="auto">
          <a:xfrm>
            <a:off x="6011863" y="2708275"/>
            <a:ext cx="1584325" cy="1512888"/>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296" name="Line 8">
            <a:extLst>
              <a:ext uri="{FF2B5EF4-FFF2-40B4-BE49-F238E27FC236}">
                <a16:creationId xmlns:a16="http://schemas.microsoft.com/office/drawing/2014/main" id="{9DA5EF3C-E964-429B-9FDD-AE40F5FFE797}"/>
              </a:ext>
            </a:extLst>
          </p:cNvPr>
          <p:cNvSpPr>
            <a:spLocks noChangeShapeType="1"/>
          </p:cNvSpPr>
          <p:nvPr/>
        </p:nvSpPr>
        <p:spPr bwMode="auto">
          <a:xfrm>
            <a:off x="6516688" y="2852738"/>
            <a:ext cx="935037" cy="936625"/>
          </a:xfrm>
          <a:prstGeom prst="line">
            <a:avLst/>
          </a:prstGeom>
          <a:noFill/>
          <a:ln w="38100">
            <a:solidFill>
              <a:srgbClr val="FF0000"/>
            </a:solidFill>
            <a:round/>
            <a:headEnd type="triangle" w="med" len="me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297" name="Oval 9">
            <a:extLst>
              <a:ext uri="{FF2B5EF4-FFF2-40B4-BE49-F238E27FC236}">
                <a16:creationId xmlns:a16="http://schemas.microsoft.com/office/drawing/2014/main" id="{C805D8F3-D33D-495A-850D-4A4B1053F04A}"/>
              </a:ext>
            </a:extLst>
          </p:cNvPr>
          <p:cNvSpPr>
            <a:spLocks noChangeArrowheads="1"/>
          </p:cNvSpPr>
          <p:nvPr/>
        </p:nvSpPr>
        <p:spPr bwMode="auto">
          <a:xfrm>
            <a:off x="7740650" y="4437063"/>
            <a:ext cx="647700" cy="4318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d</a:t>
            </a:r>
          </a:p>
        </p:txBody>
      </p:sp>
      <p:sp>
        <p:nvSpPr>
          <p:cNvPr id="12298" name="Oval 10">
            <a:extLst>
              <a:ext uri="{FF2B5EF4-FFF2-40B4-BE49-F238E27FC236}">
                <a16:creationId xmlns:a16="http://schemas.microsoft.com/office/drawing/2014/main" id="{7E685B15-039A-4BA3-9D32-D1C209B30E5F}"/>
              </a:ext>
            </a:extLst>
          </p:cNvPr>
          <p:cNvSpPr>
            <a:spLocks noChangeArrowheads="1"/>
          </p:cNvSpPr>
          <p:nvPr/>
        </p:nvSpPr>
        <p:spPr bwMode="auto">
          <a:xfrm>
            <a:off x="5219700" y="1844675"/>
            <a:ext cx="647700" cy="4318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P</a:t>
            </a:r>
            <a:endParaRPr lang="en-US" altLang="zh-CN" sz="2400" b="0" baseline="-25000">
              <a:solidFill>
                <a:schemeClr val="accent2">
                  <a:lumMod val="75000"/>
                </a:schemeClr>
              </a:solidFill>
              <a:latin typeface="楷体" pitchFamily="49" charset="-122"/>
              <a:ea typeface="楷体" pitchFamily="49" charset="-122"/>
            </a:endParaRPr>
          </a:p>
        </p:txBody>
      </p:sp>
      <p:sp>
        <p:nvSpPr>
          <p:cNvPr id="12299" name="Oval 11">
            <a:extLst>
              <a:ext uri="{FF2B5EF4-FFF2-40B4-BE49-F238E27FC236}">
                <a16:creationId xmlns:a16="http://schemas.microsoft.com/office/drawing/2014/main" id="{5F62EED6-F628-4D23-BD9A-180EF2D9C21E}"/>
              </a:ext>
            </a:extLst>
          </p:cNvPr>
          <p:cNvSpPr>
            <a:spLocks noChangeArrowheads="1"/>
          </p:cNvSpPr>
          <p:nvPr/>
        </p:nvSpPr>
        <p:spPr bwMode="auto">
          <a:xfrm>
            <a:off x="5219700" y="4292600"/>
            <a:ext cx="647700" cy="4318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0</a:t>
            </a:r>
            <a:endParaRPr lang="en-US" altLang="zh-CN" sz="2400" b="0" baseline="-25000">
              <a:solidFill>
                <a:schemeClr val="accent2">
                  <a:lumMod val="75000"/>
                </a:schemeClr>
              </a:solidFill>
              <a:latin typeface="楷体" pitchFamily="49" charset="-122"/>
              <a:ea typeface="楷体" pitchFamily="49" charset="-122"/>
            </a:endParaRPr>
          </a:p>
        </p:txBody>
      </p:sp>
      <p:sp>
        <p:nvSpPr>
          <p:cNvPr id="12300" name="Line 12">
            <a:extLst>
              <a:ext uri="{FF2B5EF4-FFF2-40B4-BE49-F238E27FC236}">
                <a16:creationId xmlns:a16="http://schemas.microsoft.com/office/drawing/2014/main" id="{E208584F-DD7A-4427-8E40-56D522BADB71}"/>
              </a:ext>
            </a:extLst>
          </p:cNvPr>
          <p:cNvSpPr>
            <a:spLocks noChangeShapeType="1"/>
          </p:cNvSpPr>
          <p:nvPr/>
        </p:nvSpPr>
        <p:spPr bwMode="auto">
          <a:xfrm>
            <a:off x="5724525" y="3213100"/>
            <a:ext cx="792163" cy="0"/>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301" name="Line 13">
            <a:extLst>
              <a:ext uri="{FF2B5EF4-FFF2-40B4-BE49-F238E27FC236}">
                <a16:creationId xmlns:a16="http://schemas.microsoft.com/office/drawing/2014/main" id="{84A8F9EF-6EEB-439D-93C4-71BDF4F93FF5}"/>
              </a:ext>
            </a:extLst>
          </p:cNvPr>
          <p:cNvSpPr>
            <a:spLocks noChangeShapeType="1"/>
          </p:cNvSpPr>
          <p:nvPr/>
        </p:nvSpPr>
        <p:spPr bwMode="auto">
          <a:xfrm>
            <a:off x="6516688" y="3213100"/>
            <a:ext cx="0" cy="1223963"/>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302" name="Line 14">
            <a:extLst>
              <a:ext uri="{FF2B5EF4-FFF2-40B4-BE49-F238E27FC236}">
                <a16:creationId xmlns:a16="http://schemas.microsoft.com/office/drawing/2014/main" id="{0BB117AA-9BA8-4447-9D2D-3AC5376D2C8D}"/>
              </a:ext>
            </a:extLst>
          </p:cNvPr>
          <p:cNvSpPr>
            <a:spLocks noChangeShapeType="1"/>
          </p:cNvSpPr>
          <p:nvPr/>
        </p:nvSpPr>
        <p:spPr bwMode="auto">
          <a:xfrm>
            <a:off x="5724525" y="3860800"/>
            <a:ext cx="1439863" cy="0"/>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303" name="Line 15">
            <a:extLst>
              <a:ext uri="{FF2B5EF4-FFF2-40B4-BE49-F238E27FC236}">
                <a16:creationId xmlns:a16="http://schemas.microsoft.com/office/drawing/2014/main" id="{9A75C6C6-3A01-49D0-9D83-337CFCFEFFA7}"/>
              </a:ext>
            </a:extLst>
          </p:cNvPr>
          <p:cNvSpPr>
            <a:spLocks noChangeShapeType="1"/>
          </p:cNvSpPr>
          <p:nvPr/>
        </p:nvSpPr>
        <p:spPr bwMode="auto">
          <a:xfrm>
            <a:off x="7164388" y="3860800"/>
            <a:ext cx="0" cy="574675"/>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304" name="Rectangle 16">
            <a:extLst>
              <a:ext uri="{FF2B5EF4-FFF2-40B4-BE49-F238E27FC236}">
                <a16:creationId xmlns:a16="http://schemas.microsoft.com/office/drawing/2014/main" id="{6802006B-8582-4795-A74D-DB8FA576FB82}"/>
              </a:ext>
            </a:extLst>
          </p:cNvPr>
          <p:cNvSpPr>
            <a:spLocks noChangeArrowheads="1"/>
          </p:cNvSpPr>
          <p:nvPr/>
        </p:nvSpPr>
        <p:spPr bwMode="auto">
          <a:xfrm>
            <a:off x="5364163" y="2997200"/>
            <a:ext cx="287337" cy="35877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P</a:t>
            </a:r>
            <a:r>
              <a:rPr lang="en-US" altLang="zh-CN" sz="2000" b="0" baseline="-25000">
                <a:solidFill>
                  <a:schemeClr val="accent2">
                    <a:lumMod val="75000"/>
                  </a:schemeClr>
                </a:solidFill>
                <a:latin typeface="楷体" pitchFamily="49" charset="-122"/>
                <a:ea typeface="楷体" pitchFamily="49" charset="-122"/>
              </a:rPr>
              <a:t>1</a:t>
            </a:r>
          </a:p>
        </p:txBody>
      </p:sp>
      <p:sp>
        <p:nvSpPr>
          <p:cNvPr id="12305" name="Rectangle 17">
            <a:extLst>
              <a:ext uri="{FF2B5EF4-FFF2-40B4-BE49-F238E27FC236}">
                <a16:creationId xmlns:a16="http://schemas.microsoft.com/office/drawing/2014/main" id="{83B5503C-EF6D-4E5B-AE86-C9D70EE3CA85}"/>
              </a:ext>
            </a:extLst>
          </p:cNvPr>
          <p:cNvSpPr>
            <a:spLocks noChangeArrowheads="1"/>
          </p:cNvSpPr>
          <p:nvPr/>
        </p:nvSpPr>
        <p:spPr bwMode="auto">
          <a:xfrm>
            <a:off x="5364163" y="3644900"/>
            <a:ext cx="287337" cy="35877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P</a:t>
            </a:r>
            <a:r>
              <a:rPr lang="en-US" altLang="zh-CN" sz="2000" b="0" baseline="-25000">
                <a:solidFill>
                  <a:schemeClr val="accent2">
                    <a:lumMod val="75000"/>
                  </a:schemeClr>
                </a:solidFill>
                <a:latin typeface="楷体" pitchFamily="49" charset="-122"/>
                <a:ea typeface="楷体" pitchFamily="49" charset="-122"/>
              </a:rPr>
              <a:t>2</a:t>
            </a:r>
          </a:p>
        </p:txBody>
      </p:sp>
      <p:sp>
        <p:nvSpPr>
          <p:cNvPr id="12306" name="Rectangle 18">
            <a:extLst>
              <a:ext uri="{FF2B5EF4-FFF2-40B4-BE49-F238E27FC236}">
                <a16:creationId xmlns:a16="http://schemas.microsoft.com/office/drawing/2014/main" id="{AE0981C2-981F-48EB-A612-4C0CAE3AD41C}"/>
              </a:ext>
            </a:extLst>
          </p:cNvPr>
          <p:cNvSpPr>
            <a:spLocks noChangeArrowheads="1"/>
          </p:cNvSpPr>
          <p:nvPr/>
        </p:nvSpPr>
        <p:spPr bwMode="auto">
          <a:xfrm>
            <a:off x="6372225" y="4508500"/>
            <a:ext cx="287338" cy="28892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X</a:t>
            </a:r>
            <a:r>
              <a:rPr lang="en-US" altLang="zh-CN" sz="2000" b="0" baseline="-25000">
                <a:solidFill>
                  <a:schemeClr val="accent2">
                    <a:lumMod val="75000"/>
                  </a:schemeClr>
                </a:solidFill>
                <a:latin typeface="楷体" pitchFamily="49" charset="-122"/>
                <a:ea typeface="楷体" pitchFamily="49" charset="-122"/>
              </a:rPr>
              <a:t>1</a:t>
            </a:r>
          </a:p>
        </p:txBody>
      </p:sp>
      <p:sp>
        <p:nvSpPr>
          <p:cNvPr id="12307" name="Rectangle 19">
            <a:extLst>
              <a:ext uri="{FF2B5EF4-FFF2-40B4-BE49-F238E27FC236}">
                <a16:creationId xmlns:a16="http://schemas.microsoft.com/office/drawing/2014/main" id="{44F1D5D2-7BE8-4CBD-B987-45AE024285E7}"/>
              </a:ext>
            </a:extLst>
          </p:cNvPr>
          <p:cNvSpPr>
            <a:spLocks noChangeArrowheads="1"/>
          </p:cNvSpPr>
          <p:nvPr/>
        </p:nvSpPr>
        <p:spPr bwMode="auto">
          <a:xfrm>
            <a:off x="7019925" y="4508500"/>
            <a:ext cx="287338" cy="28892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X</a:t>
            </a:r>
            <a:r>
              <a:rPr lang="en-US" altLang="zh-CN" sz="2000" b="0" baseline="-25000">
                <a:solidFill>
                  <a:schemeClr val="accent2">
                    <a:lumMod val="75000"/>
                  </a:schemeClr>
                </a:solidFill>
                <a:latin typeface="楷体" pitchFamily="49" charset="-122"/>
                <a:ea typeface="楷体" pitchFamily="49" charset="-122"/>
              </a:rPr>
              <a:t>2</a:t>
            </a:r>
          </a:p>
        </p:txBody>
      </p:sp>
      <p:sp>
        <p:nvSpPr>
          <p:cNvPr id="12308" name="Rectangle 20">
            <a:extLst>
              <a:ext uri="{FF2B5EF4-FFF2-40B4-BE49-F238E27FC236}">
                <a16:creationId xmlns:a16="http://schemas.microsoft.com/office/drawing/2014/main" id="{504977AD-8ECF-4CF7-9599-FC01F10BC136}"/>
              </a:ext>
            </a:extLst>
          </p:cNvPr>
          <p:cNvSpPr>
            <a:spLocks noChangeArrowheads="1"/>
          </p:cNvSpPr>
          <p:nvPr/>
        </p:nvSpPr>
        <p:spPr bwMode="auto">
          <a:xfrm>
            <a:off x="6227763" y="32845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A</a:t>
            </a:r>
          </a:p>
        </p:txBody>
      </p:sp>
      <p:sp>
        <p:nvSpPr>
          <p:cNvPr id="12309" name="Rectangle 21">
            <a:extLst>
              <a:ext uri="{FF2B5EF4-FFF2-40B4-BE49-F238E27FC236}">
                <a16:creationId xmlns:a16="http://schemas.microsoft.com/office/drawing/2014/main" id="{62D803EE-FBE2-4961-87A7-ED2FA763D1AC}"/>
              </a:ext>
            </a:extLst>
          </p:cNvPr>
          <p:cNvSpPr>
            <a:spLocks noChangeArrowheads="1"/>
          </p:cNvSpPr>
          <p:nvPr/>
        </p:nvSpPr>
        <p:spPr bwMode="auto">
          <a:xfrm>
            <a:off x="6948488" y="3932238"/>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B</a:t>
            </a:r>
          </a:p>
        </p:txBody>
      </p:sp>
      <p:sp>
        <p:nvSpPr>
          <p:cNvPr id="12310" name="Rectangle 22">
            <a:extLst>
              <a:ext uri="{FF2B5EF4-FFF2-40B4-BE49-F238E27FC236}">
                <a16:creationId xmlns:a16="http://schemas.microsoft.com/office/drawing/2014/main" id="{209C2F61-CC06-4860-A0AF-F2579E0F30BE}"/>
              </a:ext>
            </a:extLst>
          </p:cNvPr>
          <p:cNvSpPr>
            <a:spLocks noChangeArrowheads="1"/>
          </p:cNvSpPr>
          <p:nvPr/>
        </p:nvSpPr>
        <p:spPr bwMode="auto">
          <a:xfrm>
            <a:off x="5867400" y="2347913"/>
            <a:ext cx="215900" cy="28733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D</a:t>
            </a:r>
            <a:r>
              <a:rPr lang="en-US" altLang="zh-CN" sz="2000" b="0" baseline="-25000">
                <a:solidFill>
                  <a:schemeClr val="accent2">
                    <a:lumMod val="75000"/>
                  </a:schemeClr>
                </a:solidFill>
                <a:latin typeface="楷体" pitchFamily="49" charset="-122"/>
                <a:ea typeface="楷体" pitchFamily="49" charset="-122"/>
              </a:rPr>
              <a:t>0</a:t>
            </a:r>
          </a:p>
        </p:txBody>
      </p:sp>
      <p:sp>
        <p:nvSpPr>
          <p:cNvPr id="12311" name="Oval 23">
            <a:extLst>
              <a:ext uri="{FF2B5EF4-FFF2-40B4-BE49-F238E27FC236}">
                <a16:creationId xmlns:a16="http://schemas.microsoft.com/office/drawing/2014/main" id="{C8B2B01A-BCC4-417E-A6A1-3FDD7FD5C1F8}"/>
              </a:ext>
            </a:extLst>
          </p:cNvPr>
          <p:cNvSpPr>
            <a:spLocks noChangeArrowheads="1"/>
          </p:cNvSpPr>
          <p:nvPr/>
        </p:nvSpPr>
        <p:spPr bwMode="auto">
          <a:xfrm>
            <a:off x="6443663" y="3140075"/>
            <a:ext cx="144462" cy="144463"/>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2312" name="Oval 24">
            <a:extLst>
              <a:ext uri="{FF2B5EF4-FFF2-40B4-BE49-F238E27FC236}">
                <a16:creationId xmlns:a16="http://schemas.microsoft.com/office/drawing/2014/main" id="{2BA2908B-3AB2-46F2-8568-6A4C56A67DF6}"/>
              </a:ext>
            </a:extLst>
          </p:cNvPr>
          <p:cNvSpPr>
            <a:spLocks noChangeArrowheads="1"/>
          </p:cNvSpPr>
          <p:nvPr/>
        </p:nvSpPr>
        <p:spPr bwMode="auto">
          <a:xfrm>
            <a:off x="7092950" y="3789363"/>
            <a:ext cx="144463" cy="142875"/>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1771" name="Rectangle 25">
            <a:extLst>
              <a:ext uri="{FF2B5EF4-FFF2-40B4-BE49-F238E27FC236}">
                <a16:creationId xmlns:a16="http://schemas.microsoft.com/office/drawing/2014/main" id="{C8FECE4E-7CF7-4E4B-8FCB-CDDB298DA7B9}"/>
              </a:ext>
            </a:extLst>
          </p:cNvPr>
          <p:cNvSpPr>
            <a:spLocks noGrp="1" noRot="1" noChangeArrowheads="1"/>
          </p:cNvSpPr>
          <p:nvPr>
            <p:ph type="title"/>
          </p:nvPr>
        </p:nvSpPr>
        <p:spPr>
          <a:xfrm>
            <a:off x="395288" y="692150"/>
            <a:ext cx="8229600" cy="1008063"/>
          </a:xfrm>
        </p:spPr>
        <p:txBody>
          <a:bodyPr/>
          <a:lstStyle/>
          <a:p>
            <a:pPr eaLnBrk="1" hangingPunct="1">
              <a:defRPr/>
            </a:pPr>
            <a:r>
              <a:rPr lang="zh-CN" altLang="en-US" b="1">
                <a:solidFill>
                  <a:schemeClr val="accent2">
                    <a:lumMod val="75000"/>
                  </a:schemeClr>
                </a:solidFill>
                <a:latin typeface="楷体" pitchFamily="49" charset="-122"/>
                <a:ea typeface="楷体" pitchFamily="49" charset="-122"/>
              </a:rPr>
              <a:t>五</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需求量变化和需求变化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0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3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0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3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0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3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0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3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30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29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2292">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12297" grpId="0" autoUpdateAnimBg="0"/>
      <p:bldP spid="12298" grpId="0" autoUpdateAnimBg="0"/>
      <p:bldP spid="12299" grpId="0" autoUpdateAnimBg="0"/>
      <p:bldP spid="12304" grpId="0" autoUpdateAnimBg="0"/>
      <p:bldP spid="12305" grpId="0" autoUpdateAnimBg="0"/>
      <p:bldP spid="12306" grpId="0" autoUpdateAnimBg="0"/>
      <p:bldP spid="12307" grpId="0" autoUpdateAnimBg="0"/>
      <p:bldP spid="12308" grpId="0" autoUpdateAnimBg="0"/>
      <p:bldP spid="12309" grpId="0" autoUpdateAnimBg="0"/>
      <p:bldP spid="12310" grpId="0" autoUpdateAnimBg="0"/>
      <p:bldP spid="12311" grpId="0" animBg="1"/>
      <p:bldP spid="123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3">
            <a:extLst>
              <a:ext uri="{FF2B5EF4-FFF2-40B4-BE49-F238E27FC236}">
                <a16:creationId xmlns:a16="http://schemas.microsoft.com/office/drawing/2014/main" id="{4646C041-DACB-4F63-955A-60FD848198D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9FB8F28-5C15-4F82-91F8-86FA8EE0A727}"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14339" name="灯片编号占位符 5">
            <a:extLst>
              <a:ext uri="{FF2B5EF4-FFF2-40B4-BE49-F238E27FC236}">
                <a16:creationId xmlns:a16="http://schemas.microsoft.com/office/drawing/2014/main" id="{90B86E01-D914-491F-B730-B0FEF302C5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8A75B3F-9519-4458-9DF1-FA2F25849350}" type="slidenum">
              <a:rPr lang="zh-CN" altLang="en-US" sz="1400"/>
              <a:pPr>
                <a:spcBef>
                  <a:spcPct val="0"/>
                </a:spcBef>
                <a:buClrTx/>
                <a:buSzTx/>
                <a:buFont typeface="Arial" panose="020B0604020202020204" pitchFamily="34" charset="0"/>
                <a:buNone/>
              </a:pPr>
              <a:t>11</a:t>
            </a:fld>
            <a:endParaRPr lang="en-US" altLang="zh-CN" sz="1400"/>
          </a:p>
        </p:txBody>
      </p:sp>
      <p:sp>
        <p:nvSpPr>
          <p:cNvPr id="32772" name="Rectangle 2">
            <a:extLst>
              <a:ext uri="{FF2B5EF4-FFF2-40B4-BE49-F238E27FC236}">
                <a16:creationId xmlns:a16="http://schemas.microsoft.com/office/drawing/2014/main" id="{A342D971-0881-46B5-8C59-C972D447B73A}"/>
              </a:ext>
            </a:extLst>
          </p:cNvPr>
          <p:cNvSpPr>
            <a:spLocks noGrp="1" noRot="1" noChangeArrowheads="1"/>
          </p:cNvSpPr>
          <p:nvPr>
            <p:ph type="body" idx="1"/>
          </p:nvPr>
        </p:nvSpPr>
        <p:spPr>
          <a:xfrm>
            <a:off x="301625" y="981075"/>
            <a:ext cx="3910013" cy="5118100"/>
          </a:xfrm>
        </p:spPr>
        <p:txBody>
          <a:bodyPr/>
          <a:lstStyle/>
          <a:p>
            <a:pPr eaLnBrk="1" hangingPunct="1">
              <a:buFont typeface="Wingdings" panose="05000000000000000000" pitchFamily="2" charset="2"/>
              <a:buNone/>
              <a:defRPr/>
            </a:pPr>
            <a:r>
              <a:rPr lang="en-US" altLang="zh-CN" sz="3600" b="1">
                <a:solidFill>
                  <a:schemeClr val="accent2">
                    <a:lumMod val="75000"/>
                  </a:schemeClr>
                </a:solidFill>
                <a:latin typeface="楷体" pitchFamily="49" charset="-122"/>
                <a:ea typeface="楷体" pitchFamily="49" charset="-122"/>
              </a:rPr>
              <a:t>2.</a:t>
            </a:r>
            <a:r>
              <a:rPr lang="zh-CN" altLang="en-US" sz="3600" b="1">
                <a:solidFill>
                  <a:schemeClr val="accent2">
                    <a:lumMod val="75000"/>
                  </a:schemeClr>
                </a:solidFill>
                <a:latin typeface="楷体" pitchFamily="49" charset="-122"/>
                <a:ea typeface="楷体" pitchFamily="49" charset="-122"/>
              </a:rPr>
              <a:t>需求的变化：</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指在决定需求量的商品本身的价格不变的情况下，由于其他因素的变化而引起的消费者愿意而且能够购买的商品数量的变化。如右图</a:t>
            </a:r>
          </a:p>
          <a:p>
            <a:pPr eaLnBrk="1" hangingPunct="1">
              <a:buFont typeface="Wingdings" panose="05000000000000000000" pitchFamily="2" charset="2"/>
              <a:buNone/>
              <a:defRPr/>
            </a:pPr>
            <a:r>
              <a:rPr lang="zh-CN" altLang="en-US" sz="2800" b="1" i="1">
                <a:solidFill>
                  <a:schemeClr val="accent2">
                    <a:lumMod val="75000"/>
                  </a:schemeClr>
                </a:solidFill>
                <a:latin typeface="楷体" pitchFamily="49" charset="-122"/>
                <a:ea typeface="楷体" pitchFamily="49" charset="-122"/>
              </a:rPr>
              <a:t>  </a:t>
            </a:r>
            <a:endParaRPr lang="zh-CN" altLang="en-US" sz="2800" b="1">
              <a:solidFill>
                <a:schemeClr val="accent2">
                  <a:lumMod val="75000"/>
                </a:schemeClr>
              </a:solidFill>
              <a:latin typeface="楷体" pitchFamily="49" charset="-122"/>
              <a:ea typeface="楷体" pitchFamily="49" charset="-122"/>
            </a:endParaRPr>
          </a:p>
        </p:txBody>
      </p:sp>
      <p:sp>
        <p:nvSpPr>
          <p:cNvPr id="13315" name="Rectangle 3">
            <a:extLst>
              <a:ext uri="{FF2B5EF4-FFF2-40B4-BE49-F238E27FC236}">
                <a16:creationId xmlns:a16="http://schemas.microsoft.com/office/drawing/2014/main" id="{424F6033-454B-4C45-8327-564FA058E6BE}"/>
              </a:ext>
            </a:extLst>
          </p:cNvPr>
          <p:cNvSpPr>
            <a:spLocks noChangeArrowheads="1"/>
          </p:cNvSpPr>
          <p:nvPr/>
        </p:nvSpPr>
        <p:spPr bwMode="auto">
          <a:xfrm>
            <a:off x="4572000" y="4868863"/>
            <a:ext cx="4176713" cy="647700"/>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0">
                <a:solidFill>
                  <a:schemeClr val="accent2">
                    <a:lumMod val="75000"/>
                  </a:schemeClr>
                </a:solidFill>
                <a:latin typeface="楷体" pitchFamily="49" charset="-122"/>
                <a:ea typeface="楷体" pitchFamily="49" charset="-122"/>
              </a:rPr>
              <a:t>（</a:t>
            </a:r>
            <a:r>
              <a:rPr lang="zh-CN" altLang="en-US">
                <a:solidFill>
                  <a:schemeClr val="accent2">
                    <a:lumMod val="75000"/>
                  </a:schemeClr>
                </a:solidFill>
                <a:latin typeface="楷体" pitchFamily="49" charset="-122"/>
                <a:ea typeface="楷体" pitchFamily="49" charset="-122"/>
              </a:rPr>
              <a:t>除商品本身价格外，受其它因素影响，</a:t>
            </a:r>
          </a:p>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是需求曲线的整体移动）</a:t>
            </a:r>
            <a:endParaRPr lang="zh-CN" altLang="en-US" sz="2000">
              <a:solidFill>
                <a:schemeClr val="accent2">
                  <a:lumMod val="75000"/>
                </a:schemeClr>
              </a:solidFill>
              <a:latin typeface="楷体" pitchFamily="49" charset="-122"/>
              <a:ea typeface="楷体" pitchFamily="49" charset="-122"/>
            </a:endParaRPr>
          </a:p>
        </p:txBody>
      </p:sp>
      <p:sp>
        <p:nvSpPr>
          <p:cNvPr id="13316" name="Line 4">
            <a:extLst>
              <a:ext uri="{FF2B5EF4-FFF2-40B4-BE49-F238E27FC236}">
                <a16:creationId xmlns:a16="http://schemas.microsoft.com/office/drawing/2014/main" id="{580BE629-0C7C-4EC0-BA6D-677B2C34E588}"/>
              </a:ext>
            </a:extLst>
          </p:cNvPr>
          <p:cNvSpPr>
            <a:spLocks noChangeShapeType="1"/>
          </p:cNvSpPr>
          <p:nvPr/>
        </p:nvSpPr>
        <p:spPr bwMode="auto">
          <a:xfrm flipV="1">
            <a:off x="5148263" y="981075"/>
            <a:ext cx="0" cy="2808288"/>
          </a:xfrm>
          <a:prstGeom prst="line">
            <a:avLst/>
          </a:prstGeom>
          <a:noFill/>
          <a:ln w="19050">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17" name="Line 5">
            <a:extLst>
              <a:ext uri="{FF2B5EF4-FFF2-40B4-BE49-F238E27FC236}">
                <a16:creationId xmlns:a16="http://schemas.microsoft.com/office/drawing/2014/main" id="{F4C2C235-B469-4C1C-A626-A9746CC4FB96}"/>
              </a:ext>
            </a:extLst>
          </p:cNvPr>
          <p:cNvSpPr>
            <a:spLocks noChangeShapeType="1"/>
          </p:cNvSpPr>
          <p:nvPr/>
        </p:nvSpPr>
        <p:spPr bwMode="auto">
          <a:xfrm>
            <a:off x="5148263" y="3789363"/>
            <a:ext cx="3024187" cy="0"/>
          </a:xfrm>
          <a:prstGeom prst="line">
            <a:avLst/>
          </a:prstGeom>
          <a:noFill/>
          <a:ln w="19050">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18" name="Line 6">
            <a:extLst>
              <a:ext uri="{FF2B5EF4-FFF2-40B4-BE49-F238E27FC236}">
                <a16:creationId xmlns:a16="http://schemas.microsoft.com/office/drawing/2014/main" id="{53DC90E7-6307-4C1F-944F-96ACDD21223E}"/>
              </a:ext>
            </a:extLst>
          </p:cNvPr>
          <p:cNvSpPr>
            <a:spLocks noChangeShapeType="1"/>
          </p:cNvSpPr>
          <p:nvPr/>
        </p:nvSpPr>
        <p:spPr bwMode="auto">
          <a:xfrm>
            <a:off x="5795963" y="1916113"/>
            <a:ext cx="1584325" cy="1512887"/>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19" name="Line 7">
            <a:extLst>
              <a:ext uri="{FF2B5EF4-FFF2-40B4-BE49-F238E27FC236}">
                <a16:creationId xmlns:a16="http://schemas.microsoft.com/office/drawing/2014/main" id="{C8119727-FCE6-463A-B30B-6C77242E09D3}"/>
              </a:ext>
            </a:extLst>
          </p:cNvPr>
          <p:cNvSpPr>
            <a:spLocks noChangeShapeType="1"/>
          </p:cNvSpPr>
          <p:nvPr/>
        </p:nvSpPr>
        <p:spPr bwMode="auto">
          <a:xfrm>
            <a:off x="6516688" y="1773238"/>
            <a:ext cx="1512887" cy="1441450"/>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0" name="Line 8">
            <a:extLst>
              <a:ext uri="{FF2B5EF4-FFF2-40B4-BE49-F238E27FC236}">
                <a16:creationId xmlns:a16="http://schemas.microsoft.com/office/drawing/2014/main" id="{F2C1A236-2276-4C88-A47D-1E32302C2616}"/>
              </a:ext>
            </a:extLst>
          </p:cNvPr>
          <p:cNvSpPr>
            <a:spLocks noChangeShapeType="1"/>
          </p:cNvSpPr>
          <p:nvPr/>
        </p:nvSpPr>
        <p:spPr bwMode="auto">
          <a:xfrm>
            <a:off x="5508625" y="2420938"/>
            <a:ext cx="1150938" cy="1152525"/>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1" name="Oval 9">
            <a:extLst>
              <a:ext uri="{FF2B5EF4-FFF2-40B4-BE49-F238E27FC236}">
                <a16:creationId xmlns:a16="http://schemas.microsoft.com/office/drawing/2014/main" id="{90D48B4D-D2DC-4CEF-93F6-A551CDAA129B}"/>
              </a:ext>
            </a:extLst>
          </p:cNvPr>
          <p:cNvSpPr>
            <a:spLocks noChangeArrowheads="1"/>
          </p:cNvSpPr>
          <p:nvPr/>
        </p:nvSpPr>
        <p:spPr bwMode="auto">
          <a:xfrm>
            <a:off x="7885113" y="3789363"/>
            <a:ext cx="647700" cy="4318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d</a:t>
            </a:r>
          </a:p>
        </p:txBody>
      </p:sp>
      <p:sp>
        <p:nvSpPr>
          <p:cNvPr id="13322" name="Line 10">
            <a:extLst>
              <a:ext uri="{FF2B5EF4-FFF2-40B4-BE49-F238E27FC236}">
                <a16:creationId xmlns:a16="http://schemas.microsoft.com/office/drawing/2014/main" id="{8AAC938E-03F9-4BBB-92B3-658380CA0FE0}"/>
              </a:ext>
            </a:extLst>
          </p:cNvPr>
          <p:cNvSpPr>
            <a:spLocks noChangeShapeType="1"/>
          </p:cNvSpPr>
          <p:nvPr/>
        </p:nvSpPr>
        <p:spPr bwMode="auto">
          <a:xfrm>
            <a:off x="6877050" y="2708275"/>
            <a:ext cx="647700" cy="0"/>
          </a:xfrm>
          <a:prstGeom prst="line">
            <a:avLst/>
          </a:prstGeom>
          <a:noFill/>
          <a:ln w="3810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3" name="Line 11">
            <a:extLst>
              <a:ext uri="{FF2B5EF4-FFF2-40B4-BE49-F238E27FC236}">
                <a16:creationId xmlns:a16="http://schemas.microsoft.com/office/drawing/2014/main" id="{198C2E87-F58D-4F50-BF4B-5F24C633076B}"/>
              </a:ext>
            </a:extLst>
          </p:cNvPr>
          <p:cNvSpPr>
            <a:spLocks noChangeShapeType="1"/>
          </p:cNvSpPr>
          <p:nvPr/>
        </p:nvSpPr>
        <p:spPr bwMode="auto">
          <a:xfrm flipH="1">
            <a:off x="6084888" y="2852738"/>
            <a:ext cx="431800" cy="0"/>
          </a:xfrm>
          <a:prstGeom prst="line">
            <a:avLst/>
          </a:prstGeom>
          <a:noFill/>
          <a:ln w="3810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4" name="Oval 12">
            <a:extLst>
              <a:ext uri="{FF2B5EF4-FFF2-40B4-BE49-F238E27FC236}">
                <a16:creationId xmlns:a16="http://schemas.microsoft.com/office/drawing/2014/main" id="{39AE0762-CF25-4C47-BAD7-4CD6FE460C6A}"/>
              </a:ext>
            </a:extLst>
          </p:cNvPr>
          <p:cNvSpPr>
            <a:spLocks noChangeArrowheads="1"/>
          </p:cNvSpPr>
          <p:nvPr/>
        </p:nvSpPr>
        <p:spPr bwMode="auto">
          <a:xfrm>
            <a:off x="4716463" y="908050"/>
            <a:ext cx="358775" cy="503238"/>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P</a:t>
            </a:r>
            <a:endParaRPr lang="en-US" altLang="zh-CN" sz="2400" b="0" baseline="-25000">
              <a:solidFill>
                <a:schemeClr val="accent2">
                  <a:lumMod val="75000"/>
                </a:schemeClr>
              </a:solidFill>
              <a:latin typeface="楷体" pitchFamily="49" charset="-122"/>
              <a:ea typeface="楷体" pitchFamily="49" charset="-122"/>
            </a:endParaRPr>
          </a:p>
        </p:txBody>
      </p:sp>
      <p:sp>
        <p:nvSpPr>
          <p:cNvPr id="13325" name="Oval 13">
            <a:extLst>
              <a:ext uri="{FF2B5EF4-FFF2-40B4-BE49-F238E27FC236}">
                <a16:creationId xmlns:a16="http://schemas.microsoft.com/office/drawing/2014/main" id="{110C0FBC-C7D4-49EC-B59D-6EDCBED4E82C}"/>
              </a:ext>
            </a:extLst>
          </p:cNvPr>
          <p:cNvSpPr>
            <a:spLocks noChangeArrowheads="1"/>
          </p:cNvSpPr>
          <p:nvPr/>
        </p:nvSpPr>
        <p:spPr bwMode="auto">
          <a:xfrm>
            <a:off x="4643438" y="3716338"/>
            <a:ext cx="647700" cy="4318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b="0">
                <a:solidFill>
                  <a:schemeClr val="accent2">
                    <a:lumMod val="75000"/>
                  </a:schemeClr>
                </a:solidFill>
                <a:latin typeface="楷体" pitchFamily="49" charset="-122"/>
                <a:ea typeface="楷体" pitchFamily="49" charset="-122"/>
              </a:rPr>
              <a:t>0</a:t>
            </a:r>
            <a:endParaRPr lang="en-US" altLang="zh-CN" sz="2400" b="0" baseline="-25000">
              <a:solidFill>
                <a:schemeClr val="accent2">
                  <a:lumMod val="75000"/>
                </a:schemeClr>
              </a:solidFill>
              <a:latin typeface="楷体" pitchFamily="49" charset="-122"/>
              <a:ea typeface="楷体" pitchFamily="49" charset="-122"/>
            </a:endParaRPr>
          </a:p>
        </p:txBody>
      </p:sp>
      <p:sp>
        <p:nvSpPr>
          <p:cNvPr id="13326" name="Line 14">
            <a:extLst>
              <a:ext uri="{FF2B5EF4-FFF2-40B4-BE49-F238E27FC236}">
                <a16:creationId xmlns:a16="http://schemas.microsoft.com/office/drawing/2014/main" id="{72EFF4FE-CC61-4CFA-BFCE-DA8E1624F887}"/>
              </a:ext>
            </a:extLst>
          </p:cNvPr>
          <p:cNvSpPr>
            <a:spLocks noChangeShapeType="1"/>
          </p:cNvSpPr>
          <p:nvPr/>
        </p:nvSpPr>
        <p:spPr bwMode="auto">
          <a:xfrm>
            <a:off x="5148263" y="2852738"/>
            <a:ext cx="1584325" cy="0"/>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7" name="Line 15">
            <a:extLst>
              <a:ext uri="{FF2B5EF4-FFF2-40B4-BE49-F238E27FC236}">
                <a16:creationId xmlns:a16="http://schemas.microsoft.com/office/drawing/2014/main" id="{D8876C51-52ED-4735-8FCD-515DD415FACB}"/>
              </a:ext>
            </a:extLst>
          </p:cNvPr>
          <p:cNvSpPr>
            <a:spLocks noChangeShapeType="1"/>
          </p:cNvSpPr>
          <p:nvPr/>
        </p:nvSpPr>
        <p:spPr bwMode="auto">
          <a:xfrm>
            <a:off x="5918200" y="2852738"/>
            <a:ext cx="0" cy="936625"/>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8" name="Line 16">
            <a:extLst>
              <a:ext uri="{FF2B5EF4-FFF2-40B4-BE49-F238E27FC236}">
                <a16:creationId xmlns:a16="http://schemas.microsoft.com/office/drawing/2014/main" id="{579877F0-B607-4912-8785-91A230DA548C}"/>
              </a:ext>
            </a:extLst>
          </p:cNvPr>
          <p:cNvSpPr>
            <a:spLocks noChangeShapeType="1"/>
          </p:cNvSpPr>
          <p:nvPr/>
        </p:nvSpPr>
        <p:spPr bwMode="auto">
          <a:xfrm>
            <a:off x="6757988" y="2852738"/>
            <a:ext cx="0" cy="936625"/>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29" name="Line 17">
            <a:extLst>
              <a:ext uri="{FF2B5EF4-FFF2-40B4-BE49-F238E27FC236}">
                <a16:creationId xmlns:a16="http://schemas.microsoft.com/office/drawing/2014/main" id="{9C5F676E-1A70-418B-B32A-DCD623B3CDA0}"/>
              </a:ext>
            </a:extLst>
          </p:cNvPr>
          <p:cNvSpPr>
            <a:spLocks noChangeShapeType="1"/>
          </p:cNvSpPr>
          <p:nvPr/>
        </p:nvSpPr>
        <p:spPr bwMode="auto">
          <a:xfrm>
            <a:off x="7681913" y="2852738"/>
            <a:ext cx="0" cy="936625"/>
          </a:xfrm>
          <a:prstGeom prst="line">
            <a:avLst/>
          </a:prstGeom>
          <a:noFill/>
          <a:ln w="952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30" name="Rectangle 18">
            <a:extLst>
              <a:ext uri="{FF2B5EF4-FFF2-40B4-BE49-F238E27FC236}">
                <a16:creationId xmlns:a16="http://schemas.microsoft.com/office/drawing/2014/main" id="{0D630F9A-A365-48F2-B75A-0CD7E4034371}"/>
              </a:ext>
            </a:extLst>
          </p:cNvPr>
          <p:cNvSpPr>
            <a:spLocks noChangeArrowheads="1"/>
          </p:cNvSpPr>
          <p:nvPr/>
        </p:nvSpPr>
        <p:spPr bwMode="auto">
          <a:xfrm>
            <a:off x="4716463" y="2708275"/>
            <a:ext cx="36036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P</a:t>
            </a:r>
          </a:p>
        </p:txBody>
      </p:sp>
      <p:sp>
        <p:nvSpPr>
          <p:cNvPr id="13331" name="Rectangle 19">
            <a:extLst>
              <a:ext uri="{FF2B5EF4-FFF2-40B4-BE49-F238E27FC236}">
                <a16:creationId xmlns:a16="http://schemas.microsoft.com/office/drawing/2014/main" id="{928E85CF-5D2A-4D99-B562-1DE21C556493}"/>
              </a:ext>
            </a:extLst>
          </p:cNvPr>
          <p:cNvSpPr>
            <a:spLocks noChangeArrowheads="1"/>
          </p:cNvSpPr>
          <p:nvPr/>
        </p:nvSpPr>
        <p:spPr bwMode="auto">
          <a:xfrm>
            <a:off x="5724525" y="3860800"/>
            <a:ext cx="287338" cy="28892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X</a:t>
            </a:r>
            <a:r>
              <a:rPr lang="en-US" altLang="zh-CN" sz="2000" b="0" baseline="-25000">
                <a:solidFill>
                  <a:schemeClr val="accent2">
                    <a:lumMod val="75000"/>
                  </a:schemeClr>
                </a:solidFill>
                <a:latin typeface="楷体" pitchFamily="49" charset="-122"/>
                <a:ea typeface="楷体" pitchFamily="49" charset="-122"/>
              </a:rPr>
              <a:t>1</a:t>
            </a:r>
          </a:p>
        </p:txBody>
      </p:sp>
      <p:sp>
        <p:nvSpPr>
          <p:cNvPr id="13332" name="Rectangle 20">
            <a:extLst>
              <a:ext uri="{FF2B5EF4-FFF2-40B4-BE49-F238E27FC236}">
                <a16:creationId xmlns:a16="http://schemas.microsoft.com/office/drawing/2014/main" id="{E4A0B7AB-78CB-4B39-9402-BDC827F1F321}"/>
              </a:ext>
            </a:extLst>
          </p:cNvPr>
          <p:cNvSpPr>
            <a:spLocks noChangeArrowheads="1"/>
          </p:cNvSpPr>
          <p:nvPr/>
        </p:nvSpPr>
        <p:spPr bwMode="auto">
          <a:xfrm>
            <a:off x="6588125" y="3860800"/>
            <a:ext cx="287338" cy="28892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X</a:t>
            </a:r>
            <a:r>
              <a:rPr lang="en-US" altLang="zh-CN" sz="2000" b="0" baseline="-25000">
                <a:solidFill>
                  <a:schemeClr val="accent2">
                    <a:lumMod val="75000"/>
                  </a:schemeClr>
                </a:solidFill>
                <a:latin typeface="楷体" pitchFamily="49" charset="-122"/>
                <a:ea typeface="楷体" pitchFamily="49" charset="-122"/>
              </a:rPr>
              <a:t>2</a:t>
            </a:r>
          </a:p>
        </p:txBody>
      </p:sp>
      <p:sp>
        <p:nvSpPr>
          <p:cNvPr id="13333" name="Rectangle 21">
            <a:extLst>
              <a:ext uri="{FF2B5EF4-FFF2-40B4-BE49-F238E27FC236}">
                <a16:creationId xmlns:a16="http://schemas.microsoft.com/office/drawing/2014/main" id="{DC20F4E3-DF48-46B6-9891-2FF62E91397E}"/>
              </a:ext>
            </a:extLst>
          </p:cNvPr>
          <p:cNvSpPr>
            <a:spLocks noChangeArrowheads="1"/>
          </p:cNvSpPr>
          <p:nvPr/>
        </p:nvSpPr>
        <p:spPr bwMode="auto">
          <a:xfrm>
            <a:off x="7524750" y="3860800"/>
            <a:ext cx="287338" cy="28892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X</a:t>
            </a:r>
            <a:r>
              <a:rPr lang="en-US" altLang="zh-CN" sz="2000" b="0" baseline="-25000">
                <a:solidFill>
                  <a:schemeClr val="accent2">
                    <a:lumMod val="75000"/>
                  </a:schemeClr>
                </a:solidFill>
                <a:latin typeface="楷体" pitchFamily="49" charset="-122"/>
                <a:ea typeface="楷体" pitchFamily="49" charset="-122"/>
              </a:rPr>
              <a:t>3</a:t>
            </a:r>
          </a:p>
        </p:txBody>
      </p:sp>
      <p:sp>
        <p:nvSpPr>
          <p:cNvPr id="13334" name="Rectangle 22">
            <a:extLst>
              <a:ext uri="{FF2B5EF4-FFF2-40B4-BE49-F238E27FC236}">
                <a16:creationId xmlns:a16="http://schemas.microsoft.com/office/drawing/2014/main" id="{92373008-021B-4DF2-9CBB-187B9A183A3A}"/>
              </a:ext>
            </a:extLst>
          </p:cNvPr>
          <p:cNvSpPr>
            <a:spLocks noChangeArrowheads="1"/>
          </p:cNvSpPr>
          <p:nvPr/>
        </p:nvSpPr>
        <p:spPr bwMode="auto">
          <a:xfrm>
            <a:off x="6732588" y="25654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B</a:t>
            </a:r>
          </a:p>
        </p:txBody>
      </p:sp>
      <p:sp>
        <p:nvSpPr>
          <p:cNvPr id="13335" name="Rectangle 23">
            <a:extLst>
              <a:ext uri="{FF2B5EF4-FFF2-40B4-BE49-F238E27FC236}">
                <a16:creationId xmlns:a16="http://schemas.microsoft.com/office/drawing/2014/main" id="{F480B21D-FDEB-456F-8A87-235AE4B0514D}"/>
              </a:ext>
            </a:extLst>
          </p:cNvPr>
          <p:cNvSpPr>
            <a:spLocks noChangeArrowheads="1"/>
          </p:cNvSpPr>
          <p:nvPr/>
        </p:nvSpPr>
        <p:spPr bwMode="auto">
          <a:xfrm>
            <a:off x="5508625" y="2924175"/>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A</a:t>
            </a:r>
          </a:p>
        </p:txBody>
      </p:sp>
      <p:sp>
        <p:nvSpPr>
          <p:cNvPr id="13336" name="Rectangle 24">
            <a:extLst>
              <a:ext uri="{FF2B5EF4-FFF2-40B4-BE49-F238E27FC236}">
                <a16:creationId xmlns:a16="http://schemas.microsoft.com/office/drawing/2014/main" id="{2502A0F1-213C-4611-9B6D-62D8D7D726E2}"/>
              </a:ext>
            </a:extLst>
          </p:cNvPr>
          <p:cNvSpPr>
            <a:spLocks noChangeArrowheads="1"/>
          </p:cNvSpPr>
          <p:nvPr/>
        </p:nvSpPr>
        <p:spPr bwMode="auto">
          <a:xfrm>
            <a:off x="7740650" y="2565400"/>
            <a:ext cx="215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C</a:t>
            </a:r>
          </a:p>
        </p:txBody>
      </p:sp>
      <p:sp>
        <p:nvSpPr>
          <p:cNvPr id="13337" name="Rectangle 25">
            <a:extLst>
              <a:ext uri="{FF2B5EF4-FFF2-40B4-BE49-F238E27FC236}">
                <a16:creationId xmlns:a16="http://schemas.microsoft.com/office/drawing/2014/main" id="{B6FFA597-1CC2-4618-8991-AA36EE4ABE4A}"/>
              </a:ext>
            </a:extLst>
          </p:cNvPr>
          <p:cNvSpPr>
            <a:spLocks noChangeArrowheads="1"/>
          </p:cNvSpPr>
          <p:nvPr/>
        </p:nvSpPr>
        <p:spPr bwMode="auto">
          <a:xfrm>
            <a:off x="5508625" y="1557338"/>
            <a:ext cx="287338" cy="358775"/>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D</a:t>
            </a:r>
            <a:r>
              <a:rPr lang="en-US" altLang="zh-CN" sz="2000" b="0" baseline="-25000">
                <a:solidFill>
                  <a:schemeClr val="accent2">
                    <a:lumMod val="75000"/>
                  </a:schemeClr>
                </a:solidFill>
                <a:latin typeface="楷体" pitchFamily="49" charset="-122"/>
                <a:ea typeface="楷体" pitchFamily="49" charset="-122"/>
              </a:rPr>
              <a:t>0</a:t>
            </a:r>
          </a:p>
        </p:txBody>
      </p:sp>
      <p:sp>
        <p:nvSpPr>
          <p:cNvPr id="13338" name="Rectangle 26">
            <a:extLst>
              <a:ext uri="{FF2B5EF4-FFF2-40B4-BE49-F238E27FC236}">
                <a16:creationId xmlns:a16="http://schemas.microsoft.com/office/drawing/2014/main" id="{40B86C05-A041-44B6-9D72-6881FC591639}"/>
              </a:ext>
            </a:extLst>
          </p:cNvPr>
          <p:cNvSpPr>
            <a:spLocks noChangeArrowheads="1"/>
          </p:cNvSpPr>
          <p:nvPr/>
        </p:nvSpPr>
        <p:spPr bwMode="auto">
          <a:xfrm>
            <a:off x="6516688" y="1341438"/>
            <a:ext cx="215900" cy="28733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D</a:t>
            </a:r>
            <a:r>
              <a:rPr lang="en-US" altLang="zh-CN" sz="2000" b="0" baseline="-25000">
                <a:solidFill>
                  <a:schemeClr val="accent2">
                    <a:lumMod val="75000"/>
                  </a:schemeClr>
                </a:solidFill>
                <a:latin typeface="楷体" pitchFamily="49" charset="-122"/>
                <a:ea typeface="楷体" pitchFamily="49" charset="-122"/>
              </a:rPr>
              <a:t>1</a:t>
            </a:r>
          </a:p>
        </p:txBody>
      </p:sp>
      <p:sp>
        <p:nvSpPr>
          <p:cNvPr id="13339" name="Rectangle 27">
            <a:extLst>
              <a:ext uri="{FF2B5EF4-FFF2-40B4-BE49-F238E27FC236}">
                <a16:creationId xmlns:a16="http://schemas.microsoft.com/office/drawing/2014/main" id="{DA764800-5C1C-41F0-A37D-87D6DD7DE82C}"/>
              </a:ext>
            </a:extLst>
          </p:cNvPr>
          <p:cNvSpPr>
            <a:spLocks noChangeArrowheads="1"/>
          </p:cNvSpPr>
          <p:nvPr/>
        </p:nvSpPr>
        <p:spPr bwMode="auto">
          <a:xfrm>
            <a:off x="5292725" y="2060575"/>
            <a:ext cx="215900" cy="28733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D</a:t>
            </a:r>
            <a:r>
              <a:rPr lang="en-US" altLang="zh-CN" sz="2000" b="0" baseline="-25000">
                <a:solidFill>
                  <a:schemeClr val="accent2">
                    <a:lumMod val="75000"/>
                  </a:schemeClr>
                </a:solidFill>
                <a:latin typeface="楷体" pitchFamily="49" charset="-122"/>
                <a:ea typeface="楷体" pitchFamily="49" charset="-122"/>
              </a:rPr>
              <a:t>2</a:t>
            </a:r>
          </a:p>
        </p:txBody>
      </p:sp>
      <p:sp>
        <p:nvSpPr>
          <p:cNvPr id="13340" name="Rectangle 28">
            <a:extLst>
              <a:ext uri="{FF2B5EF4-FFF2-40B4-BE49-F238E27FC236}">
                <a16:creationId xmlns:a16="http://schemas.microsoft.com/office/drawing/2014/main" id="{8CA2A23B-9FA2-4512-9B95-A09EFC2BBC27}"/>
              </a:ext>
            </a:extLst>
          </p:cNvPr>
          <p:cNvSpPr>
            <a:spLocks noRot="1" noChangeArrowheads="1"/>
          </p:cNvSpPr>
          <p:nvPr/>
        </p:nvSpPr>
        <p:spPr bwMode="auto">
          <a:xfrm>
            <a:off x="4860925" y="4292600"/>
            <a:ext cx="3097213" cy="582613"/>
          </a:xfrm>
          <a:prstGeom prst="rect">
            <a:avLst/>
          </a:prstGeom>
          <a:noFill/>
          <a:ln w="9525">
            <a:noFill/>
            <a:miter lim="800000"/>
            <a:headEnd/>
            <a:tailEnd/>
          </a:ln>
        </p:spPr>
        <p:txBody>
          <a:bodyPr/>
          <a:lstStyle/>
          <a:p>
            <a:pPr marL="342900" indent="-342900" eaLnBrk="1" hangingPunct="1">
              <a:spcBef>
                <a:spcPct val="20000"/>
              </a:spcBef>
              <a:buClr>
                <a:schemeClr val="hlink"/>
              </a:buClr>
              <a:buSzPct val="75000"/>
              <a:buFont typeface="Wingdings" pitchFamily="2" charset="2"/>
              <a:buNone/>
              <a:defRPr/>
            </a:pPr>
            <a:r>
              <a:rPr lang="zh-CN" altLang="en-US" sz="3200">
                <a:solidFill>
                  <a:schemeClr val="accent2">
                    <a:lumMod val="75000"/>
                  </a:schemeClr>
                </a:solidFill>
                <a:latin typeface="楷体" pitchFamily="49" charset="-122"/>
                <a:ea typeface="楷体" pitchFamily="49" charset="-122"/>
              </a:rPr>
              <a:t> 需求变化图示</a:t>
            </a:r>
            <a:endParaRPr lang="zh-CN" altLang="en-US" sz="2400" b="0">
              <a:solidFill>
                <a:schemeClr val="accent2">
                  <a:lumMod val="75000"/>
                </a:schemeClr>
              </a:solidFill>
              <a:latin typeface="楷体" pitchFamily="49" charset="-122"/>
              <a:ea typeface="楷体" pitchFamily="49" charset="-122"/>
            </a:endParaRPr>
          </a:p>
        </p:txBody>
      </p:sp>
      <p:sp>
        <p:nvSpPr>
          <p:cNvPr id="13341" name="Oval 29">
            <a:extLst>
              <a:ext uri="{FF2B5EF4-FFF2-40B4-BE49-F238E27FC236}">
                <a16:creationId xmlns:a16="http://schemas.microsoft.com/office/drawing/2014/main" id="{B09270C2-8FEF-4213-AA76-3E85DAACC461}"/>
              </a:ext>
            </a:extLst>
          </p:cNvPr>
          <p:cNvSpPr>
            <a:spLocks noChangeArrowheads="1"/>
          </p:cNvSpPr>
          <p:nvPr/>
        </p:nvSpPr>
        <p:spPr bwMode="auto">
          <a:xfrm>
            <a:off x="6673850" y="2781300"/>
            <a:ext cx="144463" cy="142875"/>
          </a:xfrm>
          <a:prstGeom prst="ellipse">
            <a:avLst/>
          </a:prstGeom>
          <a:solidFill>
            <a:schemeClr val="accent1"/>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42" name="Oval 30">
            <a:extLst>
              <a:ext uri="{FF2B5EF4-FFF2-40B4-BE49-F238E27FC236}">
                <a16:creationId xmlns:a16="http://schemas.microsoft.com/office/drawing/2014/main" id="{7ECC51D7-BF6D-4BED-9306-5A09C18806F2}"/>
              </a:ext>
            </a:extLst>
          </p:cNvPr>
          <p:cNvSpPr>
            <a:spLocks noChangeArrowheads="1"/>
          </p:cNvSpPr>
          <p:nvPr/>
        </p:nvSpPr>
        <p:spPr bwMode="auto">
          <a:xfrm>
            <a:off x="5868988" y="2781300"/>
            <a:ext cx="142875" cy="142875"/>
          </a:xfrm>
          <a:prstGeom prst="ellipse">
            <a:avLst/>
          </a:prstGeom>
          <a:solidFill>
            <a:schemeClr val="accent1"/>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43" name="Oval 31">
            <a:extLst>
              <a:ext uri="{FF2B5EF4-FFF2-40B4-BE49-F238E27FC236}">
                <a16:creationId xmlns:a16="http://schemas.microsoft.com/office/drawing/2014/main" id="{D965DB55-784F-4556-8C69-58A9DD601FBE}"/>
              </a:ext>
            </a:extLst>
          </p:cNvPr>
          <p:cNvSpPr>
            <a:spLocks noChangeArrowheads="1"/>
          </p:cNvSpPr>
          <p:nvPr/>
        </p:nvSpPr>
        <p:spPr bwMode="auto">
          <a:xfrm>
            <a:off x="7596188" y="2781300"/>
            <a:ext cx="144462" cy="142875"/>
          </a:xfrm>
          <a:prstGeom prst="ellipse">
            <a:avLst/>
          </a:prstGeom>
          <a:solidFill>
            <a:schemeClr val="tx2"/>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3344" name="Line 32">
            <a:extLst>
              <a:ext uri="{FF2B5EF4-FFF2-40B4-BE49-F238E27FC236}">
                <a16:creationId xmlns:a16="http://schemas.microsoft.com/office/drawing/2014/main" id="{7820D0ED-5154-41F8-A1E1-4B601EB92C61}"/>
              </a:ext>
            </a:extLst>
          </p:cNvPr>
          <p:cNvSpPr>
            <a:spLocks noChangeShapeType="1"/>
          </p:cNvSpPr>
          <p:nvPr/>
        </p:nvSpPr>
        <p:spPr bwMode="auto">
          <a:xfrm>
            <a:off x="6804025" y="2852738"/>
            <a:ext cx="863600" cy="0"/>
          </a:xfrm>
          <a:prstGeom prst="line">
            <a:avLst/>
          </a:prstGeom>
          <a:noFill/>
          <a:ln w="28575">
            <a:solidFill>
              <a:schemeClr val="tx2"/>
            </a:solidFill>
            <a:prstDash val="dash"/>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3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3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3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3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33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3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3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33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3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334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332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3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3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3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3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3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21" grpId="0" autoUpdateAnimBg="0"/>
      <p:bldP spid="13324" grpId="0" autoUpdateAnimBg="0"/>
      <p:bldP spid="13325" grpId="0" autoUpdateAnimBg="0"/>
      <p:bldP spid="13330" grpId="0" autoUpdateAnimBg="0"/>
      <p:bldP spid="13331" grpId="0" autoUpdateAnimBg="0"/>
      <p:bldP spid="13332" grpId="0" autoUpdateAnimBg="0"/>
      <p:bldP spid="13333" grpId="0" autoUpdateAnimBg="0"/>
      <p:bldP spid="13334" grpId="0" autoUpdateAnimBg="0"/>
      <p:bldP spid="13335" grpId="0" autoUpdateAnimBg="0"/>
      <p:bldP spid="13336" grpId="0" autoUpdateAnimBg="0"/>
      <p:bldP spid="13337" grpId="0" autoUpdateAnimBg="0"/>
      <p:bldP spid="13338" grpId="0" autoUpdateAnimBg="0"/>
      <p:bldP spid="13339" grpId="0" autoUpdateAnimBg="0"/>
      <p:bldP spid="13340" grpId="0" autoUpdateAnimBg="0"/>
      <p:bldP spid="13341" grpId="0" animBg="1"/>
      <p:bldP spid="13342" grpId="0" animBg="1"/>
      <p:bldP spid="133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a:extLst>
              <a:ext uri="{FF2B5EF4-FFF2-40B4-BE49-F238E27FC236}">
                <a16:creationId xmlns:a16="http://schemas.microsoft.com/office/drawing/2014/main" id="{F126985F-291B-4076-B67B-13E8F62B2C5E}"/>
              </a:ext>
            </a:extLst>
          </p:cNvPr>
          <p:cNvSpPr>
            <a:spLocks noGrp="1"/>
          </p:cNvSpPr>
          <p:nvPr>
            <p:ph type="dt" sz="quarter" idx="10"/>
          </p:nvPr>
        </p:nvSpPr>
        <p:spPr/>
        <p:txBody>
          <a:bodyPr/>
          <a:lstStyle/>
          <a:p>
            <a:pPr>
              <a:buFont typeface="Arial" charset="0"/>
              <a:buNone/>
              <a:defRPr/>
            </a:pPr>
            <a:fld id="{44EB5087-6339-48EA-9DC2-9FE334E7C805}"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5363" name="灯片编号占位符 5">
            <a:extLst>
              <a:ext uri="{FF2B5EF4-FFF2-40B4-BE49-F238E27FC236}">
                <a16:creationId xmlns:a16="http://schemas.microsoft.com/office/drawing/2014/main" id="{CD55E1E7-0A1D-460A-9C4F-81D1C299F4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62A278D-5FAD-451F-8E7D-F9EA22EB0B71}"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12</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33796" name="Rectangle 2">
            <a:extLst>
              <a:ext uri="{FF2B5EF4-FFF2-40B4-BE49-F238E27FC236}">
                <a16:creationId xmlns:a16="http://schemas.microsoft.com/office/drawing/2014/main" id="{DCC30B8C-C21E-4ACA-8A2A-5F9AA94F936D}"/>
              </a:ext>
            </a:extLst>
          </p:cNvPr>
          <p:cNvSpPr>
            <a:spLocks noGrp="1" noRot="1" noChangeArrowheads="1"/>
          </p:cNvSpPr>
          <p:nvPr>
            <p:ph type="title"/>
          </p:nvPr>
        </p:nvSpPr>
        <p:spPr>
          <a:xfrm>
            <a:off x="301625" y="609600"/>
            <a:ext cx="8540750" cy="703263"/>
          </a:xfrm>
        </p:spPr>
        <p:txBody>
          <a:bodyPr/>
          <a:lstStyle/>
          <a:p>
            <a:pPr algn="l" eaLnBrk="1" hangingPunct="1">
              <a:defRPr/>
            </a:pPr>
            <a:r>
              <a:rPr lang="en-US" altLang="zh-CN" sz="4000" b="1">
                <a:solidFill>
                  <a:schemeClr val="accent2">
                    <a:lumMod val="75000"/>
                  </a:schemeClr>
                </a:solidFill>
                <a:latin typeface="楷体" pitchFamily="49" charset="-122"/>
                <a:ea typeface="楷体" pitchFamily="49" charset="-122"/>
              </a:rPr>
              <a:t>3.</a:t>
            </a:r>
            <a:r>
              <a:rPr lang="zh-CN" altLang="en-US" sz="4000" b="1">
                <a:solidFill>
                  <a:schemeClr val="accent2">
                    <a:lumMod val="75000"/>
                  </a:schemeClr>
                </a:solidFill>
                <a:latin typeface="楷体" pitchFamily="49" charset="-122"/>
                <a:ea typeface="楷体" pitchFamily="49" charset="-122"/>
              </a:rPr>
              <a:t>需求的变动的影响因素</a:t>
            </a:r>
          </a:p>
        </p:txBody>
      </p:sp>
      <p:sp>
        <p:nvSpPr>
          <p:cNvPr id="14339" name="Rectangle 3">
            <a:extLst>
              <a:ext uri="{FF2B5EF4-FFF2-40B4-BE49-F238E27FC236}">
                <a16:creationId xmlns:a16="http://schemas.microsoft.com/office/drawing/2014/main" id="{EE7DC05A-2538-4366-B7DF-49A9243ED06F}"/>
              </a:ext>
            </a:extLst>
          </p:cNvPr>
          <p:cNvSpPr>
            <a:spLocks noGrp="1" noRot="1" noChangeArrowheads="1"/>
          </p:cNvSpPr>
          <p:nvPr>
            <p:ph type="body" idx="1"/>
          </p:nvPr>
        </p:nvSpPr>
        <p:spPr>
          <a:xfrm>
            <a:off x="539750" y="1341438"/>
            <a:ext cx="8229600" cy="5294312"/>
          </a:xfrm>
        </p:spPr>
        <p:txBody>
          <a:bodyPr/>
          <a:lstStyle/>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除商品本身的价格以外，其它影响消费者愿意而且能够购买的数量的因素</a:t>
            </a:r>
          </a:p>
          <a:p>
            <a:pPr eaLnBrk="1" hangingPunct="1">
              <a:defRPr/>
            </a:pPr>
            <a:r>
              <a:rPr lang="zh-CN" altLang="en-US" sz="2800" b="1">
                <a:solidFill>
                  <a:schemeClr val="accent2">
                    <a:lumMod val="75000"/>
                  </a:schemeClr>
                </a:solidFill>
                <a:latin typeface="楷体" pitchFamily="49" charset="-122"/>
                <a:ea typeface="楷体" pitchFamily="49" charset="-122"/>
              </a:rPr>
              <a:t>个人偏好，（</a:t>
            </a:r>
            <a:r>
              <a:rPr lang="en-US" altLang="zh-CN" sz="2800" b="1">
                <a:solidFill>
                  <a:schemeClr val="accent2">
                    <a:lumMod val="75000"/>
                  </a:schemeClr>
                </a:solidFill>
                <a:latin typeface="楷体" pitchFamily="49" charset="-122"/>
                <a:ea typeface="楷体" pitchFamily="49" charset="-122"/>
              </a:rPr>
              <a:t>F</a:t>
            </a:r>
            <a:r>
              <a:rPr lang="zh-CN" altLang="en-US" sz="2800" b="1">
                <a:solidFill>
                  <a:schemeClr val="accent2">
                    <a:lumMod val="75000"/>
                  </a:schemeClr>
                </a:solidFill>
                <a:latin typeface="楷体" pitchFamily="49" charset="-122"/>
                <a:ea typeface="楷体" pitchFamily="49" charset="-122"/>
              </a:rPr>
              <a:t>） </a:t>
            </a:r>
          </a:p>
          <a:p>
            <a:pPr eaLnBrk="1" hangingPunct="1">
              <a:defRPr/>
            </a:pPr>
            <a:r>
              <a:rPr lang="zh-CN" altLang="en-US" sz="2800" b="1">
                <a:solidFill>
                  <a:schemeClr val="accent2">
                    <a:lumMod val="75000"/>
                  </a:schemeClr>
                </a:solidFill>
                <a:latin typeface="楷体" pitchFamily="49" charset="-122"/>
                <a:ea typeface="楷体" pitchFamily="49" charset="-122"/>
              </a:rPr>
              <a:t>预期价格（</a:t>
            </a:r>
            <a:r>
              <a:rPr lang="en-US" altLang="zh-CN" sz="2800" b="1">
                <a:solidFill>
                  <a:schemeClr val="accent2">
                    <a:lumMod val="75000"/>
                  </a:schemeClr>
                </a:solidFill>
                <a:latin typeface="楷体" pitchFamily="49" charset="-122"/>
                <a:ea typeface="楷体" pitchFamily="49" charset="-122"/>
              </a:rPr>
              <a:t>P</a:t>
            </a:r>
            <a:r>
              <a:rPr lang="en-US" altLang="zh-CN" sz="2800" b="1" baseline="-25000">
                <a:solidFill>
                  <a:schemeClr val="accent2">
                    <a:lumMod val="75000"/>
                  </a:schemeClr>
                </a:solidFill>
                <a:latin typeface="楷体" pitchFamily="49" charset="-122"/>
                <a:ea typeface="楷体" pitchFamily="49" charset="-122"/>
              </a:rPr>
              <a:t>e</a:t>
            </a:r>
            <a:r>
              <a:rPr lang="zh-CN" altLang="en-US" sz="2800" b="1">
                <a:solidFill>
                  <a:schemeClr val="accent2">
                    <a:lumMod val="75000"/>
                  </a:schemeClr>
                </a:solidFill>
                <a:latin typeface="楷体" pitchFamily="49" charset="-122"/>
                <a:ea typeface="楷体" pitchFamily="49" charset="-122"/>
              </a:rPr>
              <a:t>） ，</a:t>
            </a:r>
          </a:p>
          <a:p>
            <a:pPr eaLnBrk="1" hangingPunct="1">
              <a:defRPr/>
            </a:pPr>
            <a:r>
              <a:rPr lang="zh-CN" altLang="en-US" sz="2800" b="1">
                <a:solidFill>
                  <a:schemeClr val="accent2">
                    <a:lumMod val="75000"/>
                  </a:schemeClr>
                </a:solidFill>
                <a:latin typeface="楷体" pitchFamily="49" charset="-122"/>
                <a:ea typeface="楷体" pitchFamily="49" charset="-122"/>
              </a:rPr>
              <a:t>家庭收入（</a:t>
            </a:r>
            <a:r>
              <a:rPr lang="en-US" altLang="zh-CN" sz="2800" b="1">
                <a:solidFill>
                  <a:schemeClr val="accent2">
                    <a:lumMod val="75000"/>
                  </a:schemeClr>
                </a:solidFill>
                <a:latin typeface="楷体" pitchFamily="49" charset="-122"/>
                <a:ea typeface="楷体" pitchFamily="49" charset="-122"/>
              </a:rPr>
              <a:t>M</a:t>
            </a:r>
            <a:r>
              <a:rPr lang="zh-CN" altLang="en-US" sz="2800" b="1">
                <a:solidFill>
                  <a:schemeClr val="accent2">
                    <a:lumMod val="75000"/>
                  </a:schemeClr>
                </a:solidFill>
                <a:latin typeface="楷体" pitchFamily="49" charset="-122"/>
                <a:ea typeface="楷体" pitchFamily="49" charset="-122"/>
              </a:rPr>
              <a:t>） ， </a:t>
            </a:r>
          </a:p>
          <a:p>
            <a:pPr eaLnBrk="1" hangingPunct="1">
              <a:defRPr/>
            </a:pPr>
            <a:r>
              <a:rPr lang="zh-CN" altLang="en-US" sz="2800" b="1">
                <a:solidFill>
                  <a:schemeClr val="accent2">
                    <a:lumMod val="75000"/>
                  </a:schemeClr>
                </a:solidFill>
                <a:latin typeface="楷体" pitchFamily="49" charset="-122"/>
                <a:ea typeface="楷体" pitchFamily="49" charset="-122"/>
              </a:rPr>
              <a:t>时间变化（</a:t>
            </a:r>
            <a:r>
              <a:rPr lang="en-US" altLang="zh-CN" sz="2800" b="1">
                <a:solidFill>
                  <a:schemeClr val="accent2">
                    <a:lumMod val="75000"/>
                  </a:schemeClr>
                </a:solidFill>
                <a:latin typeface="楷体" pitchFamily="49" charset="-122"/>
                <a:ea typeface="楷体" pitchFamily="49" charset="-122"/>
              </a:rPr>
              <a:t>t</a:t>
            </a:r>
            <a:r>
              <a:rPr lang="zh-CN" altLang="en-US" sz="2800" b="1">
                <a:solidFill>
                  <a:schemeClr val="accent2">
                    <a:lumMod val="75000"/>
                  </a:schemeClr>
                </a:solidFill>
                <a:latin typeface="楷体" pitchFamily="49" charset="-122"/>
                <a:ea typeface="楷体" pitchFamily="49" charset="-122"/>
              </a:rPr>
              <a:t>）</a:t>
            </a:r>
          </a:p>
          <a:p>
            <a:pPr eaLnBrk="1" hangingPunct="1">
              <a:defRPr/>
            </a:pPr>
            <a:r>
              <a:rPr lang="zh-CN" altLang="en-US" sz="2800" b="1">
                <a:solidFill>
                  <a:schemeClr val="accent2">
                    <a:lumMod val="75000"/>
                  </a:schemeClr>
                </a:solidFill>
                <a:latin typeface="楷体" pitchFamily="49" charset="-122"/>
                <a:ea typeface="楷体" pitchFamily="49" charset="-122"/>
              </a:rPr>
              <a:t>有关产品价格</a:t>
            </a:r>
            <a:r>
              <a:rPr lang="en-US" altLang="zh-CN" sz="2800" b="1">
                <a:solidFill>
                  <a:schemeClr val="accent2">
                    <a:lumMod val="75000"/>
                  </a:schemeClr>
                </a:solidFill>
                <a:latin typeface="楷体" pitchFamily="49" charset="-122"/>
                <a:ea typeface="楷体" pitchFamily="49" charset="-122"/>
              </a:rPr>
              <a:t>(P</a:t>
            </a:r>
            <a:r>
              <a:rPr lang="en-US" altLang="zh-CN" sz="2800" b="1" baseline="-25000">
                <a:solidFill>
                  <a:schemeClr val="accent2">
                    <a:lumMod val="75000"/>
                  </a:schemeClr>
                </a:solidFill>
                <a:latin typeface="楷体" pitchFamily="49" charset="-122"/>
                <a:ea typeface="楷体" pitchFamily="49" charset="-122"/>
              </a:rPr>
              <a:t>r</a:t>
            </a:r>
            <a:r>
              <a:rPr lang="en-US" altLang="zh-CN" sz="2800" b="1">
                <a:solidFill>
                  <a:schemeClr val="accent2">
                    <a:lumMod val="75000"/>
                  </a:schemeClr>
                </a:solidFill>
                <a:latin typeface="楷体" pitchFamily="49" charset="-122"/>
                <a:ea typeface="楷体" pitchFamily="49" charset="-122"/>
              </a:rPr>
              <a:t>)</a:t>
            </a:r>
          </a:p>
        </p:txBody>
      </p:sp>
      <p:sp>
        <p:nvSpPr>
          <p:cNvPr id="33798" name="Line 4">
            <a:extLst>
              <a:ext uri="{FF2B5EF4-FFF2-40B4-BE49-F238E27FC236}">
                <a16:creationId xmlns:a16="http://schemas.microsoft.com/office/drawing/2014/main" id="{F4B3DEEB-E48F-4552-8450-A4B1A334CF40}"/>
              </a:ext>
            </a:extLst>
          </p:cNvPr>
          <p:cNvSpPr>
            <a:spLocks noChangeShapeType="1"/>
          </p:cNvSpPr>
          <p:nvPr/>
        </p:nvSpPr>
        <p:spPr bwMode="auto">
          <a:xfrm flipH="1" flipV="1">
            <a:off x="1908175" y="2924175"/>
            <a:ext cx="935038" cy="936625"/>
          </a:xfrm>
          <a:prstGeom prst="line">
            <a:avLst/>
          </a:prstGeom>
          <a:noFill/>
          <a:ln w="9525">
            <a:no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nvGrpSpPr>
          <p:cNvPr id="2" name="Group 5">
            <a:extLst>
              <a:ext uri="{FF2B5EF4-FFF2-40B4-BE49-F238E27FC236}">
                <a16:creationId xmlns:a16="http://schemas.microsoft.com/office/drawing/2014/main" id="{3171AF82-9A57-4E5F-95C2-2FD4D069E34E}"/>
              </a:ext>
            </a:extLst>
          </p:cNvPr>
          <p:cNvGrpSpPr>
            <a:grpSpLocks/>
          </p:cNvGrpSpPr>
          <p:nvPr/>
        </p:nvGrpSpPr>
        <p:grpSpPr bwMode="auto">
          <a:xfrm>
            <a:off x="5076825" y="2133600"/>
            <a:ext cx="3743325" cy="3600450"/>
            <a:chOff x="0" y="0"/>
            <a:chExt cx="2358" cy="2268"/>
          </a:xfrm>
        </p:grpSpPr>
        <p:sp>
          <p:nvSpPr>
            <p:cNvPr id="33800" name="Line 6">
              <a:extLst>
                <a:ext uri="{FF2B5EF4-FFF2-40B4-BE49-F238E27FC236}">
                  <a16:creationId xmlns:a16="http://schemas.microsoft.com/office/drawing/2014/main" id="{6B22F7A2-A3F2-4618-8401-B5D3D50351B2}"/>
                </a:ext>
              </a:extLst>
            </p:cNvPr>
            <p:cNvSpPr>
              <a:spLocks noChangeShapeType="1"/>
            </p:cNvSpPr>
            <p:nvPr/>
          </p:nvSpPr>
          <p:spPr bwMode="auto">
            <a:xfrm flipV="1">
              <a:off x="181" y="363"/>
              <a:ext cx="0" cy="1452"/>
            </a:xfrm>
            <a:prstGeom prst="line">
              <a:avLst/>
            </a:prstGeom>
            <a:noFill/>
            <a:ln w="28575">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01" name="Line 7">
              <a:extLst>
                <a:ext uri="{FF2B5EF4-FFF2-40B4-BE49-F238E27FC236}">
                  <a16:creationId xmlns:a16="http://schemas.microsoft.com/office/drawing/2014/main" id="{271158BD-F0BA-426A-9A45-913D7035C7B7}"/>
                </a:ext>
              </a:extLst>
            </p:cNvPr>
            <p:cNvSpPr>
              <a:spLocks noChangeShapeType="1"/>
            </p:cNvSpPr>
            <p:nvPr/>
          </p:nvSpPr>
          <p:spPr bwMode="auto">
            <a:xfrm>
              <a:off x="181" y="1815"/>
              <a:ext cx="1950" cy="0"/>
            </a:xfrm>
            <a:prstGeom prst="line">
              <a:avLst/>
            </a:prstGeom>
            <a:noFill/>
            <a:ln w="28575">
              <a:solidFill>
                <a:schemeClr val="tx2"/>
              </a:solidFill>
              <a:round/>
              <a:headEnd/>
              <a:tailEnd type="triangle" w="med" len="me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02" name="Line 8">
              <a:extLst>
                <a:ext uri="{FF2B5EF4-FFF2-40B4-BE49-F238E27FC236}">
                  <a16:creationId xmlns:a16="http://schemas.microsoft.com/office/drawing/2014/main" id="{164CD0D4-EB95-4334-9F80-1E292453DFF9}"/>
                </a:ext>
              </a:extLst>
            </p:cNvPr>
            <p:cNvSpPr>
              <a:spLocks noChangeShapeType="1"/>
            </p:cNvSpPr>
            <p:nvPr/>
          </p:nvSpPr>
          <p:spPr bwMode="auto">
            <a:xfrm>
              <a:off x="544" y="545"/>
              <a:ext cx="998" cy="953"/>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03" name="Line 9">
              <a:extLst>
                <a:ext uri="{FF2B5EF4-FFF2-40B4-BE49-F238E27FC236}">
                  <a16:creationId xmlns:a16="http://schemas.microsoft.com/office/drawing/2014/main" id="{1BB2308C-7345-4D68-B5D5-4030133FADAA}"/>
                </a:ext>
              </a:extLst>
            </p:cNvPr>
            <p:cNvSpPr>
              <a:spLocks noChangeShapeType="1"/>
            </p:cNvSpPr>
            <p:nvPr/>
          </p:nvSpPr>
          <p:spPr bwMode="auto">
            <a:xfrm>
              <a:off x="997" y="499"/>
              <a:ext cx="953" cy="908"/>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04" name="Line 10">
              <a:extLst>
                <a:ext uri="{FF2B5EF4-FFF2-40B4-BE49-F238E27FC236}">
                  <a16:creationId xmlns:a16="http://schemas.microsoft.com/office/drawing/2014/main" id="{43762EFE-AE17-4293-A353-8E1B33BB1CFC}"/>
                </a:ext>
              </a:extLst>
            </p:cNvPr>
            <p:cNvSpPr>
              <a:spLocks noChangeShapeType="1"/>
            </p:cNvSpPr>
            <p:nvPr/>
          </p:nvSpPr>
          <p:spPr bwMode="auto">
            <a:xfrm>
              <a:off x="453" y="908"/>
              <a:ext cx="725" cy="726"/>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05" name="Rectangle 11">
              <a:extLst>
                <a:ext uri="{FF2B5EF4-FFF2-40B4-BE49-F238E27FC236}">
                  <a16:creationId xmlns:a16="http://schemas.microsoft.com/office/drawing/2014/main" id="{5051A2DA-484F-4DE9-87C0-C40817C6E03B}"/>
                </a:ext>
              </a:extLst>
            </p:cNvPr>
            <p:cNvSpPr>
              <a:spLocks noChangeArrowheads="1"/>
            </p:cNvSpPr>
            <p:nvPr/>
          </p:nvSpPr>
          <p:spPr bwMode="auto">
            <a:xfrm>
              <a:off x="1406" y="1905"/>
              <a:ext cx="952" cy="36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自行车需求量</a:t>
              </a:r>
            </a:p>
          </p:txBody>
        </p:sp>
        <p:sp>
          <p:nvSpPr>
            <p:cNvPr id="33806" name="Rectangle 12">
              <a:extLst>
                <a:ext uri="{FF2B5EF4-FFF2-40B4-BE49-F238E27FC236}">
                  <a16:creationId xmlns:a16="http://schemas.microsoft.com/office/drawing/2014/main" id="{CB698C29-212F-41C1-8744-0D0C7D2A226C}"/>
                </a:ext>
              </a:extLst>
            </p:cNvPr>
            <p:cNvSpPr>
              <a:spLocks noChangeArrowheads="1"/>
            </p:cNvSpPr>
            <p:nvPr/>
          </p:nvSpPr>
          <p:spPr bwMode="auto">
            <a:xfrm>
              <a:off x="0" y="0"/>
              <a:ext cx="453"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a:t>
              </a:r>
            </a:p>
          </p:txBody>
        </p:sp>
        <p:sp>
          <p:nvSpPr>
            <p:cNvPr id="15375" name="Oval 13">
              <a:extLst>
                <a:ext uri="{FF2B5EF4-FFF2-40B4-BE49-F238E27FC236}">
                  <a16:creationId xmlns:a16="http://schemas.microsoft.com/office/drawing/2014/main" id="{FB997038-11C3-47D9-B574-3BBA96D7FE42}"/>
                </a:ext>
              </a:extLst>
            </p:cNvPr>
            <p:cNvSpPr>
              <a:spLocks noChangeArrowheads="1"/>
            </p:cNvSpPr>
            <p:nvPr/>
          </p:nvSpPr>
          <p:spPr bwMode="auto">
            <a:xfrm>
              <a:off x="0" y="1860"/>
              <a:ext cx="181" cy="22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0</a:t>
              </a:r>
            </a:p>
          </p:txBody>
        </p:sp>
        <p:sp>
          <p:nvSpPr>
            <p:cNvPr id="33808" name="Oval 14">
              <a:extLst>
                <a:ext uri="{FF2B5EF4-FFF2-40B4-BE49-F238E27FC236}">
                  <a16:creationId xmlns:a16="http://schemas.microsoft.com/office/drawing/2014/main" id="{6E39ACD3-F86E-4697-A998-52F981D0ACEB}"/>
                </a:ext>
              </a:extLst>
            </p:cNvPr>
            <p:cNvSpPr>
              <a:spLocks noChangeArrowheads="1"/>
            </p:cNvSpPr>
            <p:nvPr/>
          </p:nvSpPr>
          <p:spPr bwMode="auto">
            <a:xfrm>
              <a:off x="362" y="318"/>
              <a:ext cx="181" cy="272"/>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D</a:t>
              </a:r>
              <a:r>
                <a:rPr lang="en-US" altLang="zh-CN" b="0" i="1" baseline="-25000">
                  <a:solidFill>
                    <a:schemeClr val="accent2">
                      <a:lumMod val="75000"/>
                    </a:schemeClr>
                  </a:solidFill>
                  <a:latin typeface="楷体" pitchFamily="49" charset="-122"/>
                  <a:ea typeface="楷体" pitchFamily="49" charset="-122"/>
                </a:rPr>
                <a:t>0</a:t>
              </a:r>
            </a:p>
          </p:txBody>
        </p:sp>
        <p:sp>
          <p:nvSpPr>
            <p:cNvPr id="33809" name="Oval 15">
              <a:extLst>
                <a:ext uri="{FF2B5EF4-FFF2-40B4-BE49-F238E27FC236}">
                  <a16:creationId xmlns:a16="http://schemas.microsoft.com/office/drawing/2014/main" id="{CB653B46-50CA-4E53-A808-C0F4A5EDADA4}"/>
                </a:ext>
              </a:extLst>
            </p:cNvPr>
            <p:cNvSpPr>
              <a:spLocks noChangeArrowheads="1"/>
            </p:cNvSpPr>
            <p:nvPr/>
          </p:nvSpPr>
          <p:spPr bwMode="auto">
            <a:xfrm>
              <a:off x="226" y="862"/>
              <a:ext cx="181" cy="136"/>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D</a:t>
              </a:r>
              <a:r>
                <a:rPr lang="en-US" altLang="zh-CN" b="0" i="1" baseline="-25000">
                  <a:solidFill>
                    <a:schemeClr val="accent2">
                      <a:lumMod val="75000"/>
                    </a:schemeClr>
                  </a:solidFill>
                  <a:latin typeface="楷体" pitchFamily="49" charset="-122"/>
                  <a:ea typeface="楷体" pitchFamily="49" charset="-122"/>
                </a:rPr>
                <a:t>2</a:t>
              </a:r>
            </a:p>
          </p:txBody>
        </p:sp>
        <p:sp>
          <p:nvSpPr>
            <p:cNvPr id="33810" name="Oval 16">
              <a:extLst>
                <a:ext uri="{FF2B5EF4-FFF2-40B4-BE49-F238E27FC236}">
                  <a16:creationId xmlns:a16="http://schemas.microsoft.com/office/drawing/2014/main" id="{CE9A301A-92ED-445D-BA88-7D56F1067102}"/>
                </a:ext>
              </a:extLst>
            </p:cNvPr>
            <p:cNvSpPr>
              <a:spLocks noChangeArrowheads="1"/>
            </p:cNvSpPr>
            <p:nvPr/>
          </p:nvSpPr>
          <p:spPr bwMode="auto">
            <a:xfrm>
              <a:off x="771" y="182"/>
              <a:ext cx="181" cy="227"/>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D</a:t>
              </a:r>
              <a:r>
                <a:rPr lang="en-US" altLang="zh-CN" b="0" i="1" baseline="-25000">
                  <a:solidFill>
                    <a:schemeClr val="accent2">
                      <a:lumMod val="75000"/>
                    </a:schemeClr>
                  </a:solidFill>
                  <a:latin typeface="楷体" pitchFamily="49" charset="-122"/>
                  <a:ea typeface="楷体" pitchFamily="49" charset="-122"/>
                </a:rPr>
                <a:t>1</a:t>
              </a:r>
            </a:p>
          </p:txBody>
        </p:sp>
        <p:sp>
          <p:nvSpPr>
            <p:cNvPr id="33811" name="Line 17">
              <a:extLst>
                <a:ext uri="{FF2B5EF4-FFF2-40B4-BE49-F238E27FC236}">
                  <a16:creationId xmlns:a16="http://schemas.microsoft.com/office/drawing/2014/main" id="{28984EBB-9713-4570-963B-41354D3855C1}"/>
                </a:ext>
              </a:extLst>
            </p:cNvPr>
            <p:cNvSpPr>
              <a:spLocks noChangeShapeType="1"/>
            </p:cNvSpPr>
            <p:nvPr/>
          </p:nvSpPr>
          <p:spPr bwMode="auto">
            <a:xfrm>
              <a:off x="907" y="862"/>
              <a:ext cx="318"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3812" name="Line 18">
              <a:extLst>
                <a:ext uri="{FF2B5EF4-FFF2-40B4-BE49-F238E27FC236}">
                  <a16:creationId xmlns:a16="http://schemas.microsoft.com/office/drawing/2014/main" id="{40BBA2A3-9E10-4219-90E3-819A3D13C83D}"/>
                </a:ext>
              </a:extLst>
            </p:cNvPr>
            <p:cNvSpPr>
              <a:spLocks noChangeShapeType="1"/>
            </p:cNvSpPr>
            <p:nvPr/>
          </p:nvSpPr>
          <p:spPr bwMode="auto">
            <a:xfrm flipH="1">
              <a:off x="680" y="1044"/>
              <a:ext cx="318"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a:extLst>
              <a:ext uri="{FF2B5EF4-FFF2-40B4-BE49-F238E27FC236}">
                <a16:creationId xmlns:a16="http://schemas.microsoft.com/office/drawing/2014/main" id="{30B65AB3-5070-48D5-8941-9A12B05D87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DC9448E-0A7C-43EE-A205-5EA2843AAA4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16387" name="灯片编号占位符 2">
            <a:extLst>
              <a:ext uri="{FF2B5EF4-FFF2-40B4-BE49-F238E27FC236}">
                <a16:creationId xmlns:a16="http://schemas.microsoft.com/office/drawing/2014/main" id="{FC064784-4E0F-4B7E-861B-DDF664A274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E9EEF73-5431-433F-BB93-FBDE4BD046DA}" type="slidenum">
              <a:rPr lang="zh-CN" altLang="en-US" sz="1400"/>
              <a:pPr>
                <a:spcBef>
                  <a:spcPct val="0"/>
                </a:spcBef>
                <a:buClrTx/>
                <a:buSzTx/>
                <a:buFont typeface="Arial" panose="020B0604020202020204" pitchFamily="34" charset="0"/>
                <a:buNone/>
              </a:pPr>
              <a:t>13</a:t>
            </a:fld>
            <a:endParaRPr lang="en-US" altLang="zh-CN" sz="1400"/>
          </a:p>
        </p:txBody>
      </p:sp>
      <p:sp>
        <p:nvSpPr>
          <p:cNvPr id="16388" name="日期占位符 1">
            <a:extLst>
              <a:ext uri="{FF2B5EF4-FFF2-40B4-BE49-F238E27FC236}">
                <a16:creationId xmlns:a16="http://schemas.microsoft.com/office/drawing/2014/main" id="{04E7B21D-1757-45A2-A671-642480079CAE}"/>
              </a:ext>
            </a:extLst>
          </p:cNvPr>
          <p:cNvSpPr txBox="1">
            <a:spLocks/>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fld id="{E8A9CCC4-9AFF-4523-BF12-508FBBCA0B0A}" type="datetime1">
              <a:rPr lang="zh-CN" altLang="en-US" sz="1400" b="0"/>
              <a:pPr eaLnBrk="1" hangingPunct="1">
                <a:spcBef>
                  <a:spcPct val="0"/>
                </a:spcBef>
                <a:buClrTx/>
                <a:buSzTx/>
                <a:buFont typeface="Arial" panose="020B0604020202020204" pitchFamily="34" charset="0"/>
                <a:buNone/>
              </a:pPr>
              <a:t>2022/9/8</a:t>
            </a:fld>
            <a:endParaRPr lang="en-US" altLang="zh-CN" sz="1400" b="0"/>
          </a:p>
        </p:txBody>
      </p:sp>
      <p:sp>
        <p:nvSpPr>
          <p:cNvPr id="16389" name="灯片编号占位符 2">
            <a:extLst>
              <a:ext uri="{FF2B5EF4-FFF2-40B4-BE49-F238E27FC236}">
                <a16:creationId xmlns:a16="http://schemas.microsoft.com/office/drawing/2014/main" id="{BD962521-D121-4FCD-AB6B-DC8371D18192}"/>
              </a:ext>
            </a:extLst>
          </p:cNvPr>
          <p:cNvSpPr txBox="1">
            <a:spLocks/>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08EF6E2-92D6-4C90-BCF9-D8803A962057}" type="slidenum">
              <a:rPr lang="zh-CN" altLang="en-US" sz="1400" b="0"/>
              <a:pPr algn="r" eaLnBrk="1" hangingPunct="1">
                <a:spcBef>
                  <a:spcPct val="0"/>
                </a:spcBef>
                <a:buClrTx/>
                <a:buSzTx/>
                <a:buFont typeface="Arial" panose="020B0604020202020204" pitchFamily="34" charset="0"/>
                <a:buNone/>
              </a:pPr>
              <a:t>13</a:t>
            </a:fld>
            <a:endParaRPr lang="en-US" altLang="zh-CN" sz="1400" b="0"/>
          </a:p>
        </p:txBody>
      </p:sp>
      <p:sp>
        <p:nvSpPr>
          <p:cNvPr id="6" name="Rectangle 2">
            <a:extLst>
              <a:ext uri="{FF2B5EF4-FFF2-40B4-BE49-F238E27FC236}">
                <a16:creationId xmlns:a16="http://schemas.microsoft.com/office/drawing/2014/main" id="{CFA17B25-9474-4F44-886F-DDB16AF48EB4}"/>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zh-CN" altLang="en-US" sz="4400" kern="0" dirty="0">
                <a:solidFill>
                  <a:schemeClr val="accent2">
                    <a:lumMod val="75000"/>
                  </a:schemeClr>
                </a:solidFill>
                <a:latin typeface="楷体" pitchFamily="49" charset="-122"/>
                <a:ea typeface="楷体" pitchFamily="49" charset="-122"/>
                <a:cs typeface="+mj-cs"/>
              </a:rPr>
              <a:t>本章讲述</a:t>
            </a:r>
          </a:p>
        </p:txBody>
      </p:sp>
      <p:sp>
        <p:nvSpPr>
          <p:cNvPr id="7" name="Rectangle 3">
            <a:extLst>
              <a:ext uri="{FF2B5EF4-FFF2-40B4-BE49-F238E27FC236}">
                <a16:creationId xmlns:a16="http://schemas.microsoft.com/office/drawing/2014/main" id="{8C29F3FB-5112-4A39-B51B-624297EB70F4}"/>
              </a:ext>
            </a:extLst>
          </p:cNvPr>
          <p:cNvSpPr txBox="1">
            <a:spLocks noRot="1" noChangeArrowheads="1"/>
          </p:cNvSpPr>
          <p:nvPr/>
        </p:nvSpPr>
        <p:spPr>
          <a:xfrm>
            <a:off x="301625" y="1905000"/>
            <a:ext cx="8540750" cy="4194175"/>
          </a:xfrm>
          <a:prstGeom prst="rect">
            <a:avLst/>
          </a:prstGeom>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第一节  需求</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3200" kern="0" dirty="0">
                <a:solidFill>
                  <a:srgbClr val="FF0000"/>
                </a:solidFill>
                <a:latin typeface="楷体" pitchFamily="49" charset="-122"/>
                <a:ea typeface="楷体" pitchFamily="49" charset="-122"/>
              </a:rPr>
              <a:t>第二节  供给</a:t>
            </a:r>
            <a:endParaRPr lang="en-US" altLang="zh-CN" sz="3200" kern="0" dirty="0">
              <a:solidFill>
                <a:srgbClr val="FF0000"/>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第三节  市场均衡</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第四节  需求弹性与供给弹性</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第五节  政策对均衡价格和产量的影响</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第六节  经济模型的静态、比较静态、动态分析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564AF21C-055C-401A-89D7-31DAEBA9941F}"/>
              </a:ext>
            </a:extLst>
          </p:cNvPr>
          <p:cNvSpPr>
            <a:spLocks noGrp="1"/>
          </p:cNvSpPr>
          <p:nvPr>
            <p:ph type="dt" sz="quarter" idx="10"/>
          </p:nvPr>
        </p:nvSpPr>
        <p:spPr/>
        <p:txBody>
          <a:bodyPr/>
          <a:lstStyle/>
          <a:p>
            <a:pPr>
              <a:buFont typeface="Arial" charset="0"/>
              <a:buNone/>
              <a:defRPr/>
            </a:pPr>
            <a:fld id="{33746224-C58F-408A-AC75-65F3F3141BAD}"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7411" name="灯片编号占位符 5">
            <a:extLst>
              <a:ext uri="{FF2B5EF4-FFF2-40B4-BE49-F238E27FC236}">
                <a16:creationId xmlns:a16="http://schemas.microsoft.com/office/drawing/2014/main" id="{30A34FD8-8F49-4D04-B612-A5080E4D6E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BBF1FDD-BB30-45D4-AAA2-B40E319A505C}"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14</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35844" name="Rectangle 2">
            <a:extLst>
              <a:ext uri="{FF2B5EF4-FFF2-40B4-BE49-F238E27FC236}">
                <a16:creationId xmlns:a16="http://schemas.microsoft.com/office/drawing/2014/main" id="{70B31002-DCBE-45B2-AD9B-CD9F464210A2}"/>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itchFamily="49" charset="-122"/>
                <a:ea typeface="楷体" pitchFamily="49" charset="-122"/>
              </a:rPr>
              <a:t>第二节 供  给</a:t>
            </a:r>
          </a:p>
        </p:txBody>
      </p:sp>
      <p:sp>
        <p:nvSpPr>
          <p:cNvPr id="15363" name="Rectangle 3">
            <a:extLst>
              <a:ext uri="{FF2B5EF4-FFF2-40B4-BE49-F238E27FC236}">
                <a16:creationId xmlns:a16="http://schemas.microsoft.com/office/drawing/2014/main" id="{EF8D212E-D3BD-43CA-A2EE-C31C5C9EB93F}"/>
              </a:ext>
            </a:extLst>
          </p:cNvPr>
          <p:cNvSpPr>
            <a:spLocks noGrp="1" noRot="1" noChangeArrowheads="1"/>
          </p:cNvSpPr>
          <p:nvPr>
            <p:ph type="body" idx="1"/>
          </p:nvPr>
        </p:nvSpPr>
        <p:spPr>
          <a:xfrm>
            <a:off x="301625" y="1700213"/>
            <a:ext cx="8540750" cy="4398962"/>
          </a:xfrm>
        </p:spPr>
        <p:txBody>
          <a:bodyPr/>
          <a:lstStyle/>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一</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供给的定义</a:t>
            </a:r>
          </a:p>
          <a:p>
            <a:pPr eaLnBrk="1" hangingPunct="1">
              <a:lnSpc>
                <a:spcPct val="90000"/>
              </a:lnSpc>
              <a:buFont typeface="Wingdings" panose="05000000000000000000" pitchFamily="2" charset="2"/>
              <a:buNone/>
              <a:defRPr/>
            </a:pPr>
            <a:endParaRPr lang="zh-CN" altLang="en-US" sz="140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a:solidFill>
                  <a:schemeClr val="accent2">
                    <a:lumMod val="75000"/>
                  </a:schemeClr>
                </a:solidFill>
                <a:latin typeface="楷体" pitchFamily="49" charset="-122"/>
                <a:ea typeface="楷体" pitchFamily="49" charset="-122"/>
              </a:rPr>
              <a:t>   </a:t>
            </a:r>
            <a:r>
              <a:rPr lang="zh-CN" altLang="en-US" b="1">
                <a:solidFill>
                  <a:schemeClr val="accent2">
                    <a:lumMod val="75000"/>
                  </a:schemeClr>
                </a:solidFill>
                <a:latin typeface="楷体" pitchFamily="49" charset="-122"/>
                <a:ea typeface="楷体" pitchFamily="49" charset="-122"/>
              </a:rPr>
              <a:t>供给（</a:t>
            </a:r>
            <a:r>
              <a:rPr lang="en-US" altLang="zh-CN" b="1">
                <a:solidFill>
                  <a:schemeClr val="accent2">
                    <a:lumMod val="75000"/>
                  </a:schemeClr>
                </a:solidFill>
                <a:latin typeface="楷体" pitchFamily="49" charset="-122"/>
                <a:ea typeface="楷体" pitchFamily="49" charset="-122"/>
              </a:rPr>
              <a:t>supply)</a:t>
            </a:r>
            <a:r>
              <a:rPr lang="zh-CN" altLang="en-US" b="1">
                <a:solidFill>
                  <a:schemeClr val="accent2">
                    <a:lumMod val="75000"/>
                  </a:schemeClr>
                </a:solidFill>
                <a:latin typeface="楷体" pitchFamily="49" charset="-122"/>
                <a:ea typeface="楷体" pitchFamily="49" charset="-122"/>
              </a:rPr>
              <a:t>是指厂商</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生产者</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在某一特定时期内，在每一价格水平上愿意而且能够出卖的商品量。 </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供给的两个条件：</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a:t>
            </a:r>
            <a:r>
              <a:rPr lang="en-US" altLang="zh-CN" b="1">
                <a:solidFill>
                  <a:schemeClr val="accent2">
                    <a:lumMod val="75000"/>
                  </a:schemeClr>
                </a:solidFill>
                <a:latin typeface="楷体" pitchFamily="49" charset="-122"/>
                <a:ea typeface="楷体" pitchFamily="49" charset="-122"/>
              </a:rPr>
              <a:t>1</a:t>
            </a:r>
            <a:r>
              <a:rPr lang="zh-CN" altLang="en-US" b="1">
                <a:solidFill>
                  <a:schemeClr val="accent2">
                    <a:lumMod val="75000"/>
                  </a:schemeClr>
                </a:solidFill>
                <a:latin typeface="楷体" pitchFamily="49" charset="-122"/>
                <a:ea typeface="楷体" pitchFamily="49" charset="-122"/>
              </a:rPr>
              <a:t>）有出售欲望  </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a:t>
            </a:r>
            <a:r>
              <a:rPr lang="en-US" altLang="zh-CN" b="1">
                <a:solidFill>
                  <a:schemeClr val="accent2">
                    <a:lumMod val="75000"/>
                  </a:schemeClr>
                </a:solidFill>
                <a:latin typeface="楷体" pitchFamily="49" charset="-122"/>
                <a:ea typeface="楷体" pitchFamily="49" charset="-122"/>
              </a:rPr>
              <a:t>2</a:t>
            </a:r>
            <a:r>
              <a:rPr lang="zh-CN" altLang="en-US" b="1">
                <a:solidFill>
                  <a:schemeClr val="accent2">
                    <a:lumMod val="75000"/>
                  </a:schemeClr>
                </a:solidFill>
                <a:latin typeface="楷体" pitchFamily="49" charset="-122"/>
                <a:ea typeface="楷体" pitchFamily="49" charset="-122"/>
              </a:rPr>
              <a:t>）有供应能力</a:t>
            </a:r>
            <a:r>
              <a:rPr lang="zh-CN" altLang="en-US">
                <a:solidFill>
                  <a:schemeClr val="accent2">
                    <a:lumMod val="75000"/>
                  </a:schemeClr>
                </a:solidFill>
                <a:latin typeface="楷体" pitchFamily="49" charset="-122"/>
                <a:ea typeface="楷体"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日期占位符 4">
            <a:extLst>
              <a:ext uri="{FF2B5EF4-FFF2-40B4-BE49-F238E27FC236}">
                <a16:creationId xmlns:a16="http://schemas.microsoft.com/office/drawing/2014/main" id="{35EA6600-3C17-4B48-96D9-70B1B2C1DE94}"/>
              </a:ext>
            </a:extLst>
          </p:cNvPr>
          <p:cNvSpPr>
            <a:spLocks noGrp="1"/>
          </p:cNvSpPr>
          <p:nvPr>
            <p:ph type="dt" sz="quarter" idx="10"/>
          </p:nvPr>
        </p:nvSpPr>
        <p:spPr/>
        <p:txBody>
          <a:bodyPr/>
          <a:lstStyle/>
          <a:p>
            <a:pPr>
              <a:buFont typeface="Arial" charset="0"/>
              <a:buNone/>
              <a:defRPr/>
            </a:pPr>
            <a:fld id="{0F4AF44A-D680-421F-BAD6-F49E7EDB3C9A}"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8435" name="灯片编号占位符 6">
            <a:extLst>
              <a:ext uri="{FF2B5EF4-FFF2-40B4-BE49-F238E27FC236}">
                <a16:creationId xmlns:a16="http://schemas.microsoft.com/office/drawing/2014/main" id="{63821277-D2B1-408A-9F34-70F667C254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87E470B-D3AF-46FD-A45A-E4259E03296C}"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15</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16386" name="Rectangle 2">
            <a:extLst>
              <a:ext uri="{FF2B5EF4-FFF2-40B4-BE49-F238E27FC236}">
                <a16:creationId xmlns:a16="http://schemas.microsoft.com/office/drawing/2014/main" id="{EA3EE0CB-8882-4FC5-88CA-0EB0E248928C}"/>
              </a:ext>
            </a:extLst>
          </p:cNvPr>
          <p:cNvSpPr>
            <a:spLocks noGrp="1" noRot="1" noChangeArrowheads="1"/>
          </p:cNvSpPr>
          <p:nvPr>
            <p:ph type="body" sz="half" idx="1"/>
          </p:nvPr>
        </p:nvSpPr>
        <p:spPr>
          <a:xfrm>
            <a:off x="301625" y="620713"/>
            <a:ext cx="8591550" cy="5478462"/>
          </a:xfrm>
        </p:spPr>
        <p:txBody>
          <a:bodyPr/>
          <a:lstStyle/>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二</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供给函数</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供给函数表示某一特定时期内市场上某种商品的各种可能的供给量和决定这些供给量的因素之间的关系。</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endParaRPr lang="zh-CN" altLang="en-US" sz="3600" b="1"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影响因素：</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产品价格</a:t>
            </a:r>
            <a:r>
              <a:rPr lang="en-US" altLang="zh-CN" sz="2800" b="1" dirty="0">
                <a:solidFill>
                  <a:schemeClr val="accent2">
                    <a:lumMod val="75000"/>
                  </a:schemeClr>
                </a:solidFill>
                <a:latin typeface="楷体" pitchFamily="49" charset="-122"/>
                <a:ea typeface="楷体" pitchFamily="49" charset="-122"/>
              </a:rPr>
              <a:t>(P) </a:t>
            </a:r>
            <a:r>
              <a:rPr lang="zh-CN" altLang="en-US" sz="2800" b="1" dirty="0">
                <a:solidFill>
                  <a:schemeClr val="accent2">
                    <a:lumMod val="75000"/>
                  </a:schemeClr>
                </a:solidFill>
                <a:latin typeface="楷体" pitchFamily="49" charset="-122"/>
                <a:ea typeface="楷体" pitchFamily="49" charset="-122"/>
              </a:rPr>
              <a:t>，</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相关产品价格</a:t>
            </a:r>
            <a:r>
              <a:rPr lang="en-US" altLang="zh-CN" sz="2800" b="1" dirty="0">
                <a:solidFill>
                  <a:schemeClr val="accent2">
                    <a:lumMod val="75000"/>
                  </a:schemeClr>
                </a:solidFill>
                <a:latin typeface="楷体" pitchFamily="49" charset="-122"/>
                <a:ea typeface="楷体" pitchFamily="49" charset="-122"/>
              </a:rPr>
              <a:t>(</a:t>
            </a:r>
            <a:r>
              <a:rPr lang="en-US" altLang="zh-CN" b="1" dirty="0">
                <a:solidFill>
                  <a:schemeClr val="accent2">
                    <a:lumMod val="75000"/>
                  </a:schemeClr>
                </a:solidFill>
                <a:latin typeface="楷体" pitchFamily="49" charset="-122"/>
                <a:ea typeface="楷体" pitchFamily="49" charset="-122"/>
              </a:rPr>
              <a:t>Pr)</a:t>
            </a:r>
          </a:p>
          <a:p>
            <a:pPr eaLnBrk="1" hangingPunct="1">
              <a:lnSpc>
                <a:spcPct val="90000"/>
              </a:lnSpc>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预期价格</a:t>
            </a:r>
            <a:r>
              <a:rPr lang="en-US" altLang="zh-CN" sz="2800" b="1" dirty="0">
                <a:solidFill>
                  <a:schemeClr val="accent2">
                    <a:lumMod val="75000"/>
                  </a:schemeClr>
                </a:solidFill>
                <a:latin typeface="楷体" pitchFamily="49" charset="-122"/>
                <a:ea typeface="楷体" pitchFamily="49" charset="-122"/>
              </a:rPr>
              <a:t>(</a:t>
            </a:r>
            <a:r>
              <a:rPr lang="en-US" altLang="zh-CN" sz="2800" b="1" dirty="0" err="1">
                <a:solidFill>
                  <a:schemeClr val="accent2">
                    <a:lumMod val="75000"/>
                  </a:schemeClr>
                </a:solidFill>
                <a:latin typeface="楷体" pitchFamily="49" charset="-122"/>
                <a:ea typeface="楷体" pitchFamily="49" charset="-122"/>
              </a:rPr>
              <a:t>P</a:t>
            </a:r>
            <a:r>
              <a:rPr lang="en-US" altLang="zh-CN" sz="2800" b="1" baseline="-25000" dirty="0" err="1">
                <a:solidFill>
                  <a:schemeClr val="accent2">
                    <a:lumMod val="75000"/>
                  </a:schemeClr>
                </a:solidFill>
                <a:latin typeface="楷体" pitchFamily="49" charset="-122"/>
                <a:ea typeface="楷体" pitchFamily="49" charset="-122"/>
              </a:rPr>
              <a:t>e</a:t>
            </a:r>
            <a:r>
              <a:rPr lang="en-US" altLang="zh-CN" sz="2800" b="1"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生产成本（</a:t>
            </a:r>
            <a:r>
              <a:rPr lang="en-US" altLang="zh-CN" sz="2800" b="1" dirty="0">
                <a:solidFill>
                  <a:schemeClr val="accent2">
                    <a:lumMod val="75000"/>
                  </a:schemeClr>
                </a:solidFill>
                <a:latin typeface="楷体" pitchFamily="49" charset="-122"/>
                <a:ea typeface="楷体" pitchFamily="49" charset="-122"/>
              </a:rPr>
              <a:t>C</a:t>
            </a:r>
            <a:r>
              <a:rPr lang="zh-CN" altLang="en-US" sz="2800" b="1" dirty="0">
                <a:solidFill>
                  <a:schemeClr val="accent2">
                    <a:lumMod val="75000"/>
                  </a:schemeClr>
                </a:solidFill>
                <a:latin typeface="楷体" pitchFamily="49" charset="-122"/>
                <a:ea typeface="楷体" pitchFamily="49" charset="-122"/>
              </a:rPr>
              <a:t>） ，</a:t>
            </a:r>
            <a:endParaRPr lang="en-US" altLang="zh-CN" sz="2800" b="1"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自然条件（</a:t>
            </a:r>
            <a:r>
              <a:rPr lang="en-US" altLang="zh-CN" sz="2800" b="1" dirty="0">
                <a:solidFill>
                  <a:schemeClr val="accent2">
                    <a:lumMod val="75000"/>
                  </a:schemeClr>
                </a:solidFill>
                <a:latin typeface="楷体" pitchFamily="49" charset="-122"/>
                <a:ea typeface="楷体" pitchFamily="49" charset="-122"/>
              </a:rPr>
              <a:t>N</a:t>
            </a:r>
            <a:r>
              <a:rPr lang="zh-CN" altLang="en-US" sz="2800" b="1" dirty="0">
                <a:solidFill>
                  <a:schemeClr val="accent2">
                    <a:lumMod val="75000"/>
                  </a:schemeClr>
                </a:solidFill>
                <a:latin typeface="楷体" pitchFamily="49" charset="-122"/>
                <a:ea typeface="楷体" pitchFamily="49" charset="-122"/>
              </a:rPr>
              <a:t>）等。</a:t>
            </a:r>
            <a:r>
              <a:rPr lang="zh-CN" altLang="en-US" sz="3600" b="1" dirty="0">
                <a:solidFill>
                  <a:schemeClr val="accent2">
                    <a:lumMod val="75000"/>
                  </a:schemeClr>
                </a:solidFill>
                <a:latin typeface="楷体" pitchFamily="49" charset="-122"/>
                <a:ea typeface="楷体" pitchFamily="49" charset="-122"/>
              </a:rPr>
              <a:t> </a:t>
            </a:r>
          </a:p>
        </p:txBody>
      </p:sp>
      <p:graphicFrame>
        <p:nvGraphicFramePr>
          <p:cNvPr id="16387" name="Object 3">
            <a:extLst>
              <a:ext uri="{FF2B5EF4-FFF2-40B4-BE49-F238E27FC236}">
                <a16:creationId xmlns:a16="http://schemas.microsoft.com/office/drawing/2014/main" id="{B2B351E7-01D8-46C5-AA3F-F876BCA2F02C}"/>
              </a:ext>
            </a:extLst>
          </p:cNvPr>
          <p:cNvGraphicFramePr>
            <a:graphicFrameLocks noGrp="1" noChangeAspect="1"/>
          </p:cNvGraphicFramePr>
          <p:nvPr>
            <p:ph sz="half" idx="2"/>
          </p:nvPr>
        </p:nvGraphicFramePr>
        <p:xfrm>
          <a:off x="1555750" y="2349500"/>
          <a:ext cx="5292725" cy="666750"/>
        </p:xfrm>
        <a:graphic>
          <a:graphicData uri="http://schemas.openxmlformats.org/presentationml/2006/ole">
            <mc:AlternateContent xmlns:mc="http://schemas.openxmlformats.org/markup-compatibility/2006">
              <mc:Choice xmlns:v="urn:schemas-microsoft-com:vml" Requires="v">
                <p:oleObj r:id="rId2" imgW="1612200" imgH="203112" progId="Equation.DSMT4">
                  <p:embed/>
                </p:oleObj>
              </mc:Choice>
              <mc:Fallback>
                <p:oleObj r:id="rId2" imgW="1612200" imgH="203112"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2349500"/>
                        <a:ext cx="52927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a:extLst>
              <a:ext uri="{FF2B5EF4-FFF2-40B4-BE49-F238E27FC236}">
                <a16:creationId xmlns:a16="http://schemas.microsoft.com/office/drawing/2014/main" id="{0668228F-DE14-4AE3-81A0-343AA192AD17}"/>
              </a:ext>
            </a:extLst>
          </p:cNvPr>
          <p:cNvSpPr>
            <a:spLocks noGrp="1"/>
          </p:cNvSpPr>
          <p:nvPr>
            <p:ph type="dt" sz="quarter" idx="10"/>
          </p:nvPr>
        </p:nvSpPr>
        <p:spPr/>
        <p:txBody>
          <a:bodyPr/>
          <a:lstStyle/>
          <a:p>
            <a:pPr>
              <a:buFont typeface="Arial" charset="0"/>
              <a:buNone/>
              <a:defRPr/>
            </a:pPr>
            <a:fld id="{7AD5C76A-A857-4C0D-83FF-B9A0449A57D4}"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9459" name="灯片编号占位符 5">
            <a:extLst>
              <a:ext uri="{FF2B5EF4-FFF2-40B4-BE49-F238E27FC236}">
                <a16:creationId xmlns:a16="http://schemas.microsoft.com/office/drawing/2014/main" id="{0237DA07-3AB9-41B4-A4F8-85308FEA90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63F79C1-E762-4BE7-9531-606A811955EC}"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16</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36868" name="Rectangle 2">
            <a:extLst>
              <a:ext uri="{FF2B5EF4-FFF2-40B4-BE49-F238E27FC236}">
                <a16:creationId xmlns:a16="http://schemas.microsoft.com/office/drawing/2014/main" id="{544F35B2-B287-4895-962A-F0A6E678AF09}"/>
              </a:ext>
            </a:extLst>
          </p:cNvPr>
          <p:cNvSpPr>
            <a:spLocks noGrp="1" noRot="1" noChangeArrowheads="1"/>
          </p:cNvSpPr>
          <p:nvPr>
            <p:ph type="body" idx="1"/>
          </p:nvPr>
        </p:nvSpPr>
        <p:spPr>
          <a:xfrm>
            <a:off x="457200" y="476250"/>
            <a:ext cx="8229600" cy="1728788"/>
          </a:xfrm>
        </p:spPr>
        <p:txBody>
          <a:bodyPr/>
          <a:lstStyle/>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三</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供给曲线与供给规律</a:t>
            </a:r>
          </a:p>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供给曲线：是表示和反映商品本身的价格与供给量之间的正向关系的函数曲线。</a:t>
            </a:r>
            <a:r>
              <a:rPr lang="zh-CN" altLang="en-US">
                <a:solidFill>
                  <a:schemeClr val="accent2">
                    <a:lumMod val="75000"/>
                  </a:schemeClr>
                </a:solidFill>
                <a:latin typeface="楷体" pitchFamily="49" charset="-122"/>
                <a:ea typeface="楷体" pitchFamily="49" charset="-122"/>
              </a:rPr>
              <a:t>            </a:t>
            </a:r>
            <a:endParaRPr lang="zh-CN" altLang="en-US" sz="2800">
              <a:solidFill>
                <a:schemeClr val="accent2">
                  <a:lumMod val="75000"/>
                </a:schemeClr>
              </a:solidFill>
              <a:latin typeface="楷体" pitchFamily="49" charset="-122"/>
              <a:ea typeface="楷体" pitchFamily="49" charset="-122"/>
            </a:endParaRPr>
          </a:p>
        </p:txBody>
      </p:sp>
      <p:graphicFrame>
        <p:nvGraphicFramePr>
          <p:cNvPr id="17411" name="Group 3">
            <a:extLst>
              <a:ext uri="{FF2B5EF4-FFF2-40B4-BE49-F238E27FC236}">
                <a16:creationId xmlns:a16="http://schemas.microsoft.com/office/drawing/2014/main" id="{E6278A8B-9786-4307-BE72-D9DCDB9DB39E}"/>
              </a:ext>
            </a:extLst>
          </p:cNvPr>
          <p:cNvGraphicFramePr>
            <a:graphicFrameLocks noGrp="1"/>
          </p:cNvGraphicFramePr>
          <p:nvPr/>
        </p:nvGraphicFramePr>
        <p:xfrm>
          <a:off x="395288" y="2636838"/>
          <a:ext cx="2316162" cy="2625791"/>
        </p:xfrm>
        <a:graphic>
          <a:graphicData uri="http://schemas.openxmlformats.org/drawingml/2006/table">
            <a:tbl>
              <a:tblPr/>
              <a:tblGrid>
                <a:gridCol w="900112">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tblGrid>
              <a:tr h="64000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800" b="1" i="0" u="none" strike="noStrike" cap="none" normalizeH="0" baseline="0">
                          <a:ln>
                            <a:noFill/>
                          </a:ln>
                          <a:solidFill>
                            <a:schemeClr val="tx2"/>
                          </a:solidFill>
                          <a:effectLst/>
                          <a:latin typeface="楷体_GB2312" pitchFamily="49" charset="-122"/>
                          <a:ea typeface="楷体_GB2312" pitchFamily="49" charset="-122"/>
                        </a:rPr>
                        <a:t>价格（元）</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800" b="1" i="0" u="none" strike="noStrike" cap="none" normalizeH="0" baseline="0">
                          <a:ln>
                            <a:noFill/>
                          </a:ln>
                          <a:solidFill>
                            <a:schemeClr val="tx2"/>
                          </a:solidFill>
                          <a:effectLst/>
                          <a:latin typeface="楷体_GB2312" pitchFamily="49" charset="-122"/>
                          <a:ea typeface="楷体_GB2312" pitchFamily="49" charset="-122"/>
                        </a:rPr>
                        <a:t>供给量（百万辆）</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27">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150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15">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160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27">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180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15</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27">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240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18</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27">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300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chemeClr val="tx2"/>
                          </a:solidFill>
                          <a:effectLst/>
                          <a:latin typeface="楷体_GB2312" pitchFamily="49" charset="-122"/>
                          <a:ea typeface="楷体_GB2312" pitchFamily="49" charset="-122"/>
                        </a:rPr>
                        <a:t>20</a:t>
                      </a:r>
                    </a:p>
                  </a:txBody>
                  <a:tcPr marT="45714" marB="45714" anchor="ctr" horzOverflow="overflow">
                    <a:lnL w="28575" cap="flat" cmpd="sng" algn="ctr">
                      <a:solidFill>
                        <a:schemeClr val="tx2"/>
                      </a:solidFill>
                      <a:prstDash val="solid"/>
                      <a:round/>
                      <a:headEnd type="none" w="med" len="med"/>
                      <a:tailEnd type="none" w="med" len="med"/>
                    </a:lnL>
                    <a:lnR w="28575" cap="flat" cmpd="sng" algn="ctr">
                      <a:solidFill>
                        <a:schemeClr val="tx2"/>
                      </a:solidFill>
                      <a:prstDash val="solid"/>
                      <a:round/>
                      <a:headEnd type="none" w="med" len="med"/>
                      <a:tailEnd type="none" w="med" len="med"/>
                    </a:lnR>
                    <a:lnT w="28575" cap="flat" cmpd="sng" algn="ctr">
                      <a:solidFill>
                        <a:schemeClr val="tx2"/>
                      </a:solidFill>
                      <a:prstDash val="solid"/>
                      <a:round/>
                      <a:headEnd type="none" w="med" len="med"/>
                      <a:tailEnd type="none" w="med" len="med"/>
                    </a:lnT>
                    <a:lnB w="28575"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434" name="AutoShape 26">
            <a:extLst>
              <a:ext uri="{FF2B5EF4-FFF2-40B4-BE49-F238E27FC236}">
                <a16:creationId xmlns:a16="http://schemas.microsoft.com/office/drawing/2014/main" id="{92261E17-6C38-4D55-89BB-1A6DEBEF7263}"/>
              </a:ext>
            </a:extLst>
          </p:cNvPr>
          <p:cNvSpPr>
            <a:spLocks noChangeArrowheads="1"/>
          </p:cNvSpPr>
          <p:nvPr/>
        </p:nvSpPr>
        <p:spPr bwMode="auto">
          <a:xfrm>
            <a:off x="7092950" y="3573463"/>
            <a:ext cx="1836738" cy="720725"/>
          </a:xfrm>
          <a:prstGeom prst="wedgeRoundRectCallout">
            <a:avLst>
              <a:gd name="adj1" fmla="val -80162"/>
              <a:gd name="adj2" fmla="val -10352"/>
              <a:gd name="adj3" fmla="val 16667"/>
            </a:avLst>
          </a:prstGeom>
          <a:noFill/>
          <a:ln w="9525">
            <a:solidFill>
              <a:schemeClr val="tx2"/>
            </a:solidFill>
            <a:miter lim="800000"/>
            <a:headEnd/>
            <a:tailEnd/>
          </a:ln>
        </p:spPr>
        <p:txBody>
          <a:bodyP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供给曲线通常向右上方倾斜</a:t>
            </a:r>
          </a:p>
        </p:txBody>
      </p:sp>
      <p:grpSp>
        <p:nvGrpSpPr>
          <p:cNvPr id="2" name="Group 27">
            <a:extLst>
              <a:ext uri="{FF2B5EF4-FFF2-40B4-BE49-F238E27FC236}">
                <a16:creationId xmlns:a16="http://schemas.microsoft.com/office/drawing/2014/main" id="{A71DFEA4-43C7-4F44-9F6A-0C22F2E21ADB}"/>
              </a:ext>
            </a:extLst>
          </p:cNvPr>
          <p:cNvGrpSpPr>
            <a:grpSpLocks/>
          </p:cNvGrpSpPr>
          <p:nvPr/>
        </p:nvGrpSpPr>
        <p:grpSpPr bwMode="auto">
          <a:xfrm>
            <a:off x="3059113" y="2133600"/>
            <a:ext cx="5689600" cy="4262438"/>
            <a:chOff x="0" y="0"/>
            <a:chExt cx="3584" cy="2685"/>
          </a:xfrm>
        </p:grpSpPr>
        <p:sp>
          <p:nvSpPr>
            <p:cNvPr id="36894" name="Line 28">
              <a:extLst>
                <a:ext uri="{FF2B5EF4-FFF2-40B4-BE49-F238E27FC236}">
                  <a16:creationId xmlns:a16="http://schemas.microsoft.com/office/drawing/2014/main" id="{79E2DF75-5C73-4C29-A8E2-907824DEAAB5}"/>
                </a:ext>
              </a:extLst>
            </p:cNvPr>
            <p:cNvSpPr>
              <a:spLocks noChangeShapeType="1"/>
            </p:cNvSpPr>
            <p:nvPr/>
          </p:nvSpPr>
          <p:spPr bwMode="auto">
            <a:xfrm>
              <a:off x="363" y="2177"/>
              <a:ext cx="2903"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895" name="Line 29">
              <a:extLst>
                <a:ext uri="{FF2B5EF4-FFF2-40B4-BE49-F238E27FC236}">
                  <a16:creationId xmlns:a16="http://schemas.microsoft.com/office/drawing/2014/main" id="{BDDAB474-B93D-47C1-9356-D1035536FC88}"/>
                </a:ext>
              </a:extLst>
            </p:cNvPr>
            <p:cNvSpPr>
              <a:spLocks noChangeShapeType="1"/>
            </p:cNvSpPr>
            <p:nvPr/>
          </p:nvSpPr>
          <p:spPr bwMode="auto">
            <a:xfrm flipV="1">
              <a:off x="363" y="227"/>
              <a:ext cx="0" cy="1955"/>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896" name="Line 30">
              <a:extLst>
                <a:ext uri="{FF2B5EF4-FFF2-40B4-BE49-F238E27FC236}">
                  <a16:creationId xmlns:a16="http://schemas.microsoft.com/office/drawing/2014/main" id="{21A3715B-8898-4189-BA4B-8616A8E11C84}"/>
                </a:ext>
              </a:extLst>
            </p:cNvPr>
            <p:cNvSpPr>
              <a:spLocks noChangeShapeType="1"/>
            </p:cNvSpPr>
            <p:nvPr/>
          </p:nvSpPr>
          <p:spPr bwMode="auto">
            <a:xfrm>
              <a:off x="363" y="637"/>
              <a:ext cx="0"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897" name="Line 31">
              <a:extLst>
                <a:ext uri="{FF2B5EF4-FFF2-40B4-BE49-F238E27FC236}">
                  <a16:creationId xmlns:a16="http://schemas.microsoft.com/office/drawing/2014/main" id="{051ED11E-17E7-4177-8CF1-54AE5406AE6D}"/>
                </a:ext>
              </a:extLst>
            </p:cNvPr>
            <p:cNvSpPr>
              <a:spLocks noChangeShapeType="1"/>
            </p:cNvSpPr>
            <p:nvPr/>
          </p:nvSpPr>
          <p:spPr bwMode="auto">
            <a:xfrm>
              <a:off x="363" y="491"/>
              <a:ext cx="91"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898" name="Line 32">
              <a:extLst>
                <a:ext uri="{FF2B5EF4-FFF2-40B4-BE49-F238E27FC236}">
                  <a16:creationId xmlns:a16="http://schemas.microsoft.com/office/drawing/2014/main" id="{C784616F-893C-438C-B93A-D90959F52F4B}"/>
                </a:ext>
              </a:extLst>
            </p:cNvPr>
            <p:cNvSpPr>
              <a:spLocks noChangeShapeType="1"/>
            </p:cNvSpPr>
            <p:nvPr/>
          </p:nvSpPr>
          <p:spPr bwMode="auto">
            <a:xfrm flipV="1">
              <a:off x="363" y="1951"/>
              <a:ext cx="91"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899" name="Line 33">
              <a:extLst>
                <a:ext uri="{FF2B5EF4-FFF2-40B4-BE49-F238E27FC236}">
                  <a16:creationId xmlns:a16="http://schemas.microsoft.com/office/drawing/2014/main" id="{70C89BB1-D2EB-4B3D-92E2-A1AFBEAD5F87}"/>
                </a:ext>
              </a:extLst>
            </p:cNvPr>
            <p:cNvSpPr>
              <a:spLocks noChangeShapeType="1"/>
            </p:cNvSpPr>
            <p:nvPr/>
          </p:nvSpPr>
          <p:spPr bwMode="auto">
            <a:xfrm>
              <a:off x="363" y="1769"/>
              <a:ext cx="91"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00" name="Line 34">
              <a:extLst>
                <a:ext uri="{FF2B5EF4-FFF2-40B4-BE49-F238E27FC236}">
                  <a16:creationId xmlns:a16="http://schemas.microsoft.com/office/drawing/2014/main" id="{95925D24-FBE8-4666-BF54-30D17D42EE27}"/>
                </a:ext>
              </a:extLst>
            </p:cNvPr>
            <p:cNvSpPr>
              <a:spLocks noChangeShapeType="1"/>
            </p:cNvSpPr>
            <p:nvPr/>
          </p:nvSpPr>
          <p:spPr bwMode="auto">
            <a:xfrm>
              <a:off x="363" y="1452"/>
              <a:ext cx="91"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01" name="Line 35">
              <a:extLst>
                <a:ext uri="{FF2B5EF4-FFF2-40B4-BE49-F238E27FC236}">
                  <a16:creationId xmlns:a16="http://schemas.microsoft.com/office/drawing/2014/main" id="{1B5F6CA6-57AB-4A21-A8D4-8C98ED5AEE6C}"/>
                </a:ext>
              </a:extLst>
            </p:cNvPr>
            <p:cNvSpPr>
              <a:spLocks noChangeShapeType="1"/>
            </p:cNvSpPr>
            <p:nvPr/>
          </p:nvSpPr>
          <p:spPr bwMode="auto">
            <a:xfrm>
              <a:off x="363" y="998"/>
              <a:ext cx="91"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02" name="Oval 36">
              <a:extLst>
                <a:ext uri="{FF2B5EF4-FFF2-40B4-BE49-F238E27FC236}">
                  <a16:creationId xmlns:a16="http://schemas.microsoft.com/office/drawing/2014/main" id="{4BFE1EB0-BB95-47F4-A38F-2F7DDE585838}"/>
                </a:ext>
              </a:extLst>
            </p:cNvPr>
            <p:cNvSpPr>
              <a:spLocks noChangeArrowheads="1"/>
            </p:cNvSpPr>
            <p:nvPr/>
          </p:nvSpPr>
          <p:spPr bwMode="auto">
            <a:xfrm>
              <a:off x="91" y="1905"/>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150</a:t>
              </a:r>
            </a:p>
          </p:txBody>
        </p:sp>
        <p:sp>
          <p:nvSpPr>
            <p:cNvPr id="36903" name="Oval 37">
              <a:extLst>
                <a:ext uri="{FF2B5EF4-FFF2-40B4-BE49-F238E27FC236}">
                  <a16:creationId xmlns:a16="http://schemas.microsoft.com/office/drawing/2014/main" id="{9DBFA596-A067-43AB-9A38-AD0DB183D351}"/>
                </a:ext>
              </a:extLst>
            </p:cNvPr>
            <p:cNvSpPr>
              <a:spLocks noChangeArrowheads="1"/>
            </p:cNvSpPr>
            <p:nvPr/>
          </p:nvSpPr>
          <p:spPr bwMode="auto">
            <a:xfrm>
              <a:off x="91" y="1724"/>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160</a:t>
              </a:r>
            </a:p>
          </p:txBody>
        </p:sp>
        <p:sp>
          <p:nvSpPr>
            <p:cNvPr id="36904" name="Oval 38">
              <a:extLst>
                <a:ext uri="{FF2B5EF4-FFF2-40B4-BE49-F238E27FC236}">
                  <a16:creationId xmlns:a16="http://schemas.microsoft.com/office/drawing/2014/main" id="{1B671888-5EE3-4802-BB10-41640B49CAB3}"/>
                </a:ext>
              </a:extLst>
            </p:cNvPr>
            <p:cNvSpPr>
              <a:spLocks noChangeArrowheads="1"/>
            </p:cNvSpPr>
            <p:nvPr/>
          </p:nvSpPr>
          <p:spPr bwMode="auto">
            <a:xfrm>
              <a:off x="91" y="1361"/>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180</a:t>
              </a:r>
            </a:p>
          </p:txBody>
        </p:sp>
        <p:sp>
          <p:nvSpPr>
            <p:cNvPr id="36905" name="Oval 39">
              <a:extLst>
                <a:ext uri="{FF2B5EF4-FFF2-40B4-BE49-F238E27FC236}">
                  <a16:creationId xmlns:a16="http://schemas.microsoft.com/office/drawing/2014/main" id="{9D75EC3C-E057-4BFF-BB7A-96F8C5228893}"/>
                </a:ext>
              </a:extLst>
            </p:cNvPr>
            <p:cNvSpPr>
              <a:spLocks noChangeArrowheads="1"/>
            </p:cNvSpPr>
            <p:nvPr/>
          </p:nvSpPr>
          <p:spPr bwMode="auto">
            <a:xfrm>
              <a:off x="91" y="998"/>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240</a:t>
              </a:r>
            </a:p>
          </p:txBody>
        </p:sp>
        <p:sp>
          <p:nvSpPr>
            <p:cNvPr id="36906" name="Oval 40">
              <a:extLst>
                <a:ext uri="{FF2B5EF4-FFF2-40B4-BE49-F238E27FC236}">
                  <a16:creationId xmlns:a16="http://schemas.microsoft.com/office/drawing/2014/main" id="{0CA271BC-3A36-4FCC-ABE1-B3FE8B32DD46}"/>
                </a:ext>
              </a:extLst>
            </p:cNvPr>
            <p:cNvSpPr>
              <a:spLocks noChangeArrowheads="1"/>
            </p:cNvSpPr>
            <p:nvPr/>
          </p:nvSpPr>
          <p:spPr bwMode="auto">
            <a:xfrm>
              <a:off x="46" y="462"/>
              <a:ext cx="181" cy="87"/>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300</a:t>
              </a:r>
            </a:p>
          </p:txBody>
        </p:sp>
        <p:sp>
          <p:nvSpPr>
            <p:cNvPr id="36907" name="Line 41">
              <a:extLst>
                <a:ext uri="{FF2B5EF4-FFF2-40B4-BE49-F238E27FC236}">
                  <a16:creationId xmlns:a16="http://schemas.microsoft.com/office/drawing/2014/main" id="{A3A40310-DE52-4671-A028-1198F4A2F344}"/>
                </a:ext>
              </a:extLst>
            </p:cNvPr>
            <p:cNvSpPr>
              <a:spLocks noChangeShapeType="1"/>
            </p:cNvSpPr>
            <p:nvPr/>
          </p:nvSpPr>
          <p:spPr bwMode="auto">
            <a:xfrm flipV="1">
              <a:off x="1860" y="2087"/>
              <a:ext cx="0" cy="59"/>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08" name="Line 42">
              <a:extLst>
                <a:ext uri="{FF2B5EF4-FFF2-40B4-BE49-F238E27FC236}">
                  <a16:creationId xmlns:a16="http://schemas.microsoft.com/office/drawing/2014/main" id="{5F757A06-6516-4557-9093-BB7B228E662F}"/>
                </a:ext>
              </a:extLst>
            </p:cNvPr>
            <p:cNvSpPr>
              <a:spLocks noChangeShapeType="1"/>
            </p:cNvSpPr>
            <p:nvPr/>
          </p:nvSpPr>
          <p:spPr bwMode="auto">
            <a:xfrm flipV="1">
              <a:off x="1316" y="2087"/>
              <a:ext cx="0" cy="59"/>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09" name="Line 43">
              <a:extLst>
                <a:ext uri="{FF2B5EF4-FFF2-40B4-BE49-F238E27FC236}">
                  <a16:creationId xmlns:a16="http://schemas.microsoft.com/office/drawing/2014/main" id="{6B34E5DC-D658-4F1F-BC0F-0ABD41AB5772}"/>
                </a:ext>
              </a:extLst>
            </p:cNvPr>
            <p:cNvSpPr>
              <a:spLocks noChangeShapeType="1"/>
            </p:cNvSpPr>
            <p:nvPr/>
          </p:nvSpPr>
          <p:spPr bwMode="auto">
            <a:xfrm flipV="1">
              <a:off x="862" y="2087"/>
              <a:ext cx="0" cy="59"/>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502" name="Oval 44">
              <a:extLst>
                <a:ext uri="{FF2B5EF4-FFF2-40B4-BE49-F238E27FC236}">
                  <a16:creationId xmlns:a16="http://schemas.microsoft.com/office/drawing/2014/main" id="{65CFF2D6-348D-4EC3-AF49-E3FBEEA455F0}"/>
                </a:ext>
              </a:extLst>
            </p:cNvPr>
            <p:cNvSpPr>
              <a:spLocks noChangeArrowheads="1"/>
            </p:cNvSpPr>
            <p:nvPr/>
          </p:nvSpPr>
          <p:spPr bwMode="auto">
            <a:xfrm>
              <a:off x="726" y="2223"/>
              <a:ext cx="136" cy="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5</a:t>
              </a:r>
            </a:p>
          </p:txBody>
        </p:sp>
        <p:sp>
          <p:nvSpPr>
            <p:cNvPr id="36911" name="Oval 45">
              <a:extLst>
                <a:ext uri="{FF2B5EF4-FFF2-40B4-BE49-F238E27FC236}">
                  <a16:creationId xmlns:a16="http://schemas.microsoft.com/office/drawing/2014/main" id="{5C5B5C68-DDEA-4935-A2F4-3270EAA337CF}"/>
                </a:ext>
              </a:extLst>
            </p:cNvPr>
            <p:cNvSpPr>
              <a:spLocks noChangeArrowheads="1"/>
            </p:cNvSpPr>
            <p:nvPr/>
          </p:nvSpPr>
          <p:spPr bwMode="auto">
            <a:xfrm>
              <a:off x="1225" y="2223"/>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10</a:t>
              </a:r>
            </a:p>
          </p:txBody>
        </p:sp>
        <p:sp>
          <p:nvSpPr>
            <p:cNvPr id="36912" name="Oval 46">
              <a:extLst>
                <a:ext uri="{FF2B5EF4-FFF2-40B4-BE49-F238E27FC236}">
                  <a16:creationId xmlns:a16="http://schemas.microsoft.com/office/drawing/2014/main" id="{5235CED3-6E67-4D7D-91E0-66346B72AACC}"/>
                </a:ext>
              </a:extLst>
            </p:cNvPr>
            <p:cNvSpPr>
              <a:spLocks noChangeArrowheads="1"/>
            </p:cNvSpPr>
            <p:nvPr/>
          </p:nvSpPr>
          <p:spPr bwMode="auto">
            <a:xfrm>
              <a:off x="1769" y="2223"/>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15</a:t>
              </a:r>
            </a:p>
          </p:txBody>
        </p:sp>
        <p:sp>
          <p:nvSpPr>
            <p:cNvPr id="36913" name="Oval 47">
              <a:extLst>
                <a:ext uri="{FF2B5EF4-FFF2-40B4-BE49-F238E27FC236}">
                  <a16:creationId xmlns:a16="http://schemas.microsoft.com/office/drawing/2014/main" id="{28F0A310-FBA6-4F6D-8062-E89AF09EE1D9}"/>
                </a:ext>
              </a:extLst>
            </p:cNvPr>
            <p:cNvSpPr>
              <a:spLocks noChangeArrowheads="1"/>
            </p:cNvSpPr>
            <p:nvPr/>
          </p:nvSpPr>
          <p:spPr bwMode="auto">
            <a:xfrm>
              <a:off x="2405" y="2223"/>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20</a:t>
              </a:r>
            </a:p>
          </p:txBody>
        </p:sp>
        <p:sp>
          <p:nvSpPr>
            <p:cNvPr id="36914" name="Rectangle 48">
              <a:extLst>
                <a:ext uri="{FF2B5EF4-FFF2-40B4-BE49-F238E27FC236}">
                  <a16:creationId xmlns:a16="http://schemas.microsoft.com/office/drawing/2014/main" id="{46FCEEC6-4107-4166-A638-61E3EA867CF4}"/>
                </a:ext>
              </a:extLst>
            </p:cNvPr>
            <p:cNvSpPr>
              <a:spLocks noChangeArrowheads="1"/>
            </p:cNvSpPr>
            <p:nvPr/>
          </p:nvSpPr>
          <p:spPr bwMode="auto">
            <a:xfrm>
              <a:off x="2813" y="2314"/>
              <a:ext cx="771"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自行车供给量</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（百万辆）</a:t>
              </a:r>
            </a:p>
          </p:txBody>
        </p:sp>
        <p:sp>
          <p:nvSpPr>
            <p:cNvPr id="36915" name="Rectangle 49">
              <a:extLst>
                <a:ext uri="{FF2B5EF4-FFF2-40B4-BE49-F238E27FC236}">
                  <a16:creationId xmlns:a16="http://schemas.microsoft.com/office/drawing/2014/main" id="{45AA20F0-6923-4D29-8D2B-304B55B37DF2}"/>
                </a:ext>
              </a:extLst>
            </p:cNvPr>
            <p:cNvSpPr>
              <a:spLocks noChangeArrowheads="1"/>
            </p:cNvSpPr>
            <p:nvPr/>
          </p:nvSpPr>
          <p:spPr bwMode="auto">
            <a:xfrm>
              <a:off x="0" y="0"/>
              <a:ext cx="590" cy="14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价格（元）</a:t>
              </a:r>
            </a:p>
          </p:txBody>
        </p:sp>
        <p:sp>
          <p:nvSpPr>
            <p:cNvPr id="36916" name="Rectangle 50">
              <a:extLst>
                <a:ext uri="{FF2B5EF4-FFF2-40B4-BE49-F238E27FC236}">
                  <a16:creationId xmlns:a16="http://schemas.microsoft.com/office/drawing/2014/main" id="{EF5806FA-4165-4AA3-9C44-13EAB9A6128A}"/>
                </a:ext>
              </a:extLst>
            </p:cNvPr>
            <p:cNvSpPr>
              <a:spLocks noChangeArrowheads="1"/>
            </p:cNvSpPr>
            <p:nvPr/>
          </p:nvSpPr>
          <p:spPr bwMode="auto">
            <a:xfrm>
              <a:off x="772" y="2450"/>
              <a:ext cx="1588" cy="235"/>
            </a:xfrm>
            <a:prstGeom prst="rect">
              <a:avLst/>
            </a:prstGeom>
            <a:noFill/>
            <a:ln w="9525">
              <a:noFill/>
              <a:miter lim="800000"/>
              <a:headEnd/>
              <a:tailEnd/>
            </a:ln>
          </p:spPr>
          <p:txBody>
            <a:bodyPr wrap="none" anchor="ctr"/>
            <a:lstStyle/>
            <a:p>
              <a:pPr eaLnBrk="1" hangingPunct="1">
                <a:buFont typeface="Arial" charset="0"/>
                <a:buNone/>
                <a:defRPr/>
              </a:pPr>
              <a:r>
                <a:rPr lang="zh-CN" altLang="en-US" sz="2000">
                  <a:solidFill>
                    <a:schemeClr val="accent2">
                      <a:lumMod val="75000"/>
                    </a:schemeClr>
                  </a:solidFill>
                  <a:latin typeface="楷体" pitchFamily="49" charset="-122"/>
                  <a:ea typeface="楷体" pitchFamily="49" charset="-122"/>
                </a:rPr>
                <a:t>供给曲线</a:t>
              </a:r>
            </a:p>
          </p:txBody>
        </p:sp>
        <p:sp>
          <p:nvSpPr>
            <p:cNvPr id="36917" name="未知">
              <a:extLst>
                <a:ext uri="{FF2B5EF4-FFF2-40B4-BE49-F238E27FC236}">
                  <a16:creationId xmlns:a16="http://schemas.microsoft.com/office/drawing/2014/main" id="{EAE0D731-C575-42B5-B04A-E3855D655662}"/>
                </a:ext>
              </a:extLst>
            </p:cNvPr>
            <p:cNvSpPr>
              <a:spLocks/>
            </p:cNvSpPr>
            <p:nvPr/>
          </p:nvSpPr>
          <p:spPr bwMode="auto">
            <a:xfrm>
              <a:off x="499" y="408"/>
              <a:ext cx="1996" cy="1543"/>
            </a:xfrm>
            <a:custGeom>
              <a:avLst/>
              <a:gdLst>
                <a:gd name="T0" fmla="*/ 0 w 1724"/>
                <a:gd name="T1" fmla="*/ 13635 h 998"/>
                <a:gd name="T2" fmla="*/ 1751 w 1724"/>
                <a:gd name="T3" fmla="*/ 11775 h 998"/>
                <a:gd name="T4" fmla="*/ 3279 w 1724"/>
                <a:gd name="T5" fmla="*/ 6823 h 998"/>
                <a:gd name="T6" fmla="*/ 4153 w 1724"/>
                <a:gd name="T7" fmla="*/ 0 h 998"/>
                <a:gd name="T8" fmla="*/ 0 60000 65536"/>
                <a:gd name="T9" fmla="*/ 0 60000 65536"/>
                <a:gd name="T10" fmla="*/ 0 60000 65536"/>
                <a:gd name="T11" fmla="*/ 0 60000 65536"/>
                <a:gd name="T12" fmla="*/ 0 w 1724"/>
                <a:gd name="T13" fmla="*/ 0 h 998"/>
                <a:gd name="T14" fmla="*/ 1724 w 1724"/>
                <a:gd name="T15" fmla="*/ 998 h 998"/>
              </a:gdLst>
              <a:ahLst/>
              <a:cxnLst>
                <a:cxn ang="T8">
                  <a:pos x="T0" y="T1"/>
                </a:cxn>
                <a:cxn ang="T9">
                  <a:pos x="T2" y="T3"/>
                </a:cxn>
                <a:cxn ang="T10">
                  <a:pos x="T4" y="T5"/>
                </a:cxn>
                <a:cxn ang="T11">
                  <a:pos x="T6" y="T7"/>
                </a:cxn>
              </a:cxnLst>
              <a:rect l="T12" t="T13" r="T14" b="T15"/>
              <a:pathLst>
                <a:path w="1724" h="998">
                  <a:moveTo>
                    <a:pt x="0" y="998"/>
                  </a:moveTo>
                  <a:cubicBezTo>
                    <a:pt x="249" y="971"/>
                    <a:pt x="499" y="945"/>
                    <a:pt x="726" y="862"/>
                  </a:cubicBezTo>
                  <a:cubicBezTo>
                    <a:pt x="953" y="779"/>
                    <a:pt x="1195" y="643"/>
                    <a:pt x="1361" y="499"/>
                  </a:cubicBezTo>
                  <a:cubicBezTo>
                    <a:pt x="1527" y="355"/>
                    <a:pt x="1625" y="177"/>
                    <a:pt x="1724" y="0"/>
                  </a:cubicBezTo>
                </a:path>
              </a:pathLst>
            </a:cu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18" name="Line 52">
              <a:extLst>
                <a:ext uri="{FF2B5EF4-FFF2-40B4-BE49-F238E27FC236}">
                  <a16:creationId xmlns:a16="http://schemas.microsoft.com/office/drawing/2014/main" id="{DACF75A0-075C-4B24-9FAF-75DDC179FC93}"/>
                </a:ext>
              </a:extLst>
            </p:cNvPr>
            <p:cNvSpPr>
              <a:spLocks noChangeShapeType="1"/>
            </p:cNvSpPr>
            <p:nvPr/>
          </p:nvSpPr>
          <p:spPr bwMode="auto">
            <a:xfrm>
              <a:off x="409" y="1769"/>
              <a:ext cx="862"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19" name="Line 53">
              <a:extLst>
                <a:ext uri="{FF2B5EF4-FFF2-40B4-BE49-F238E27FC236}">
                  <a16:creationId xmlns:a16="http://schemas.microsoft.com/office/drawing/2014/main" id="{015590B3-8988-4782-BC19-BF74BDD6EE8F}"/>
                </a:ext>
              </a:extLst>
            </p:cNvPr>
            <p:cNvSpPr>
              <a:spLocks noChangeShapeType="1"/>
            </p:cNvSpPr>
            <p:nvPr/>
          </p:nvSpPr>
          <p:spPr bwMode="auto">
            <a:xfrm>
              <a:off x="1316" y="1769"/>
              <a:ext cx="0" cy="363"/>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20" name="Line 54">
              <a:extLst>
                <a:ext uri="{FF2B5EF4-FFF2-40B4-BE49-F238E27FC236}">
                  <a16:creationId xmlns:a16="http://schemas.microsoft.com/office/drawing/2014/main" id="{F53513A9-6B9A-4E67-8D09-D57778FC3287}"/>
                </a:ext>
              </a:extLst>
            </p:cNvPr>
            <p:cNvSpPr>
              <a:spLocks noChangeShapeType="1"/>
            </p:cNvSpPr>
            <p:nvPr/>
          </p:nvSpPr>
          <p:spPr bwMode="auto">
            <a:xfrm>
              <a:off x="454" y="499"/>
              <a:ext cx="1996"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21" name="Line 55">
              <a:extLst>
                <a:ext uri="{FF2B5EF4-FFF2-40B4-BE49-F238E27FC236}">
                  <a16:creationId xmlns:a16="http://schemas.microsoft.com/office/drawing/2014/main" id="{E590FC32-7265-4D3C-988C-85D2CDC7D674}"/>
                </a:ext>
              </a:extLst>
            </p:cNvPr>
            <p:cNvSpPr>
              <a:spLocks noChangeShapeType="1"/>
            </p:cNvSpPr>
            <p:nvPr/>
          </p:nvSpPr>
          <p:spPr bwMode="auto">
            <a:xfrm>
              <a:off x="2450" y="499"/>
              <a:ext cx="0" cy="1678"/>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514" name="Oval 56">
              <a:extLst>
                <a:ext uri="{FF2B5EF4-FFF2-40B4-BE49-F238E27FC236}">
                  <a16:creationId xmlns:a16="http://schemas.microsoft.com/office/drawing/2014/main" id="{48E9592D-50F1-4D73-A735-88D2D5496ED4}"/>
                </a:ext>
              </a:extLst>
            </p:cNvPr>
            <p:cNvSpPr>
              <a:spLocks noChangeArrowheads="1"/>
            </p:cNvSpPr>
            <p:nvPr/>
          </p:nvSpPr>
          <p:spPr bwMode="auto">
            <a:xfrm>
              <a:off x="227" y="2313"/>
              <a:ext cx="91"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楷体" panose="02010609060101010101" pitchFamily="49" charset="-122"/>
                  <a:ea typeface="楷体" panose="02010609060101010101" pitchFamily="49" charset="-122"/>
                </a:rPr>
                <a:t>0</a:t>
              </a:r>
            </a:p>
          </p:txBody>
        </p:sp>
        <p:sp>
          <p:nvSpPr>
            <p:cNvPr id="36923" name="Line 57">
              <a:extLst>
                <a:ext uri="{FF2B5EF4-FFF2-40B4-BE49-F238E27FC236}">
                  <a16:creationId xmlns:a16="http://schemas.microsoft.com/office/drawing/2014/main" id="{64F55E1D-85AB-4C14-8727-83D47532F910}"/>
                </a:ext>
              </a:extLst>
            </p:cNvPr>
            <p:cNvSpPr>
              <a:spLocks noChangeShapeType="1"/>
            </p:cNvSpPr>
            <p:nvPr/>
          </p:nvSpPr>
          <p:spPr bwMode="auto">
            <a:xfrm>
              <a:off x="273" y="2222"/>
              <a:ext cx="181" cy="0"/>
            </a:xfrm>
            <a:prstGeom prst="line">
              <a:avLst/>
            </a:prstGeom>
            <a:noFill/>
            <a:ln w="952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6924" name="Line 58">
              <a:extLst>
                <a:ext uri="{FF2B5EF4-FFF2-40B4-BE49-F238E27FC236}">
                  <a16:creationId xmlns:a16="http://schemas.microsoft.com/office/drawing/2014/main" id="{C004EF43-34AC-4B09-9450-617024020211}"/>
                </a:ext>
              </a:extLst>
            </p:cNvPr>
            <p:cNvSpPr>
              <a:spLocks noChangeShapeType="1"/>
            </p:cNvSpPr>
            <p:nvPr/>
          </p:nvSpPr>
          <p:spPr bwMode="auto">
            <a:xfrm>
              <a:off x="273" y="2268"/>
              <a:ext cx="181" cy="0"/>
            </a:xfrm>
            <a:prstGeom prst="line">
              <a:avLst/>
            </a:prstGeom>
            <a:noFill/>
            <a:ln w="952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7434"/>
                                        </p:tgtEl>
                                        <p:attrNameLst>
                                          <p:attrName>style.visibility</p:attrName>
                                        </p:attrNameLst>
                                      </p:cBhvr>
                                      <p:to>
                                        <p:strVal val="visible"/>
                                      </p:to>
                                    </p:set>
                                    <p:anim calcmode="lin" valueType="num">
                                      <p:cBhvr additive="base">
                                        <p:cTn id="15" dur="500" fill="hold"/>
                                        <p:tgtEl>
                                          <p:spTgt spid="17434"/>
                                        </p:tgtEl>
                                        <p:attrNameLst>
                                          <p:attrName>ppt_x</p:attrName>
                                        </p:attrNameLst>
                                      </p:cBhvr>
                                      <p:tavLst>
                                        <p:tav tm="0">
                                          <p:val>
                                            <p:strVal val="#ppt_x"/>
                                          </p:val>
                                        </p:tav>
                                        <p:tav tm="100000">
                                          <p:val>
                                            <p:strVal val="#ppt_x"/>
                                          </p:val>
                                        </p:tav>
                                      </p:tavLst>
                                    </p:anim>
                                    <p:anim calcmode="lin" valueType="num">
                                      <p:cBhvr additive="base">
                                        <p:cTn id="16" dur="500" fill="hold"/>
                                        <p:tgtEl>
                                          <p:spTgt spid="17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a:extLst>
              <a:ext uri="{FF2B5EF4-FFF2-40B4-BE49-F238E27FC236}">
                <a16:creationId xmlns:a16="http://schemas.microsoft.com/office/drawing/2014/main" id="{7CFFF645-27BB-4C87-BB36-4126C974294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3A4A091-C79A-401F-AB04-4D2B2435278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20483" name="灯片编号占位符 5">
            <a:extLst>
              <a:ext uri="{FF2B5EF4-FFF2-40B4-BE49-F238E27FC236}">
                <a16:creationId xmlns:a16="http://schemas.microsoft.com/office/drawing/2014/main" id="{941D1428-3A51-4058-9B66-1B58368D25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577114A-5A4A-4410-942E-DA8104B38F77}" type="slidenum">
              <a:rPr lang="zh-CN" altLang="en-US" sz="1400"/>
              <a:pPr>
                <a:spcBef>
                  <a:spcPct val="0"/>
                </a:spcBef>
                <a:buClrTx/>
                <a:buSzTx/>
                <a:buFont typeface="Arial" panose="020B0604020202020204" pitchFamily="34" charset="0"/>
                <a:buNone/>
              </a:pPr>
              <a:t>17</a:t>
            </a:fld>
            <a:endParaRPr lang="en-US" altLang="zh-CN" sz="1400"/>
          </a:p>
        </p:txBody>
      </p:sp>
      <p:sp>
        <p:nvSpPr>
          <p:cNvPr id="37892" name="Rectangle 2">
            <a:extLst>
              <a:ext uri="{FF2B5EF4-FFF2-40B4-BE49-F238E27FC236}">
                <a16:creationId xmlns:a16="http://schemas.microsoft.com/office/drawing/2014/main" id="{60E395A2-29E4-462C-931B-82FFA0F6BC09}"/>
              </a:ext>
            </a:extLst>
          </p:cNvPr>
          <p:cNvSpPr>
            <a:spLocks noGrp="1" noRot="1" noChangeArrowheads="1"/>
          </p:cNvSpPr>
          <p:nvPr>
            <p:ph type="body" idx="1"/>
          </p:nvPr>
        </p:nvSpPr>
        <p:spPr>
          <a:xfrm>
            <a:off x="468313" y="1557338"/>
            <a:ext cx="8424862" cy="3455987"/>
          </a:xfrm>
        </p:spPr>
        <p:txBody>
          <a:bodyPr/>
          <a:lstStyle/>
          <a:p>
            <a:pPr eaLnBrk="1" hangingPunct="1">
              <a:buFont typeface="Wingdings" panose="05000000000000000000" pitchFamily="2" charset="2"/>
              <a:buNone/>
              <a:defRPr/>
            </a:pPr>
            <a:r>
              <a:rPr lang="zh-CN" altLang="en-US" sz="4000" b="1" dirty="0">
                <a:solidFill>
                  <a:srgbClr val="FF0000"/>
                </a:solidFill>
                <a:latin typeface="楷体_GB2312" pitchFamily="49" charset="-122"/>
                <a:ea typeface="楷体_GB2312" pitchFamily="49" charset="-122"/>
              </a:rPr>
              <a:t>供给规律</a:t>
            </a:r>
            <a:r>
              <a:rPr lang="zh-CN" altLang="en-US" sz="4000" dirty="0">
                <a:solidFill>
                  <a:schemeClr val="tx2"/>
                </a:solidFill>
                <a:latin typeface="楷体_GB2312" pitchFamily="49" charset="-122"/>
                <a:ea typeface="楷体_GB2312" pitchFamily="49" charset="-122"/>
              </a:rPr>
              <a:t>：</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当某一商品的价格下降时，厂商或生产者对这种商品愿意而且能够提供出售的商品数量就会减少</a:t>
            </a:r>
            <a:r>
              <a:rPr lang="en-US" altLang="zh-CN" b="1"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反之，当某种商品的价格上涨时，厂商或生产者对这种商品愿意而且能够提供出售的商品数量就会增加。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a:extLst>
              <a:ext uri="{FF2B5EF4-FFF2-40B4-BE49-F238E27FC236}">
                <a16:creationId xmlns:a16="http://schemas.microsoft.com/office/drawing/2014/main" id="{8FFF8604-9F5C-4E98-8C9D-042616176968}"/>
              </a:ext>
            </a:extLst>
          </p:cNvPr>
          <p:cNvSpPr>
            <a:spLocks noGrp="1"/>
          </p:cNvSpPr>
          <p:nvPr>
            <p:ph type="dt" sz="quarter" idx="10"/>
          </p:nvPr>
        </p:nvSpPr>
        <p:spPr/>
        <p:txBody>
          <a:bodyPr/>
          <a:lstStyle/>
          <a:p>
            <a:pPr>
              <a:buFont typeface="Arial" charset="0"/>
              <a:buNone/>
              <a:defRPr/>
            </a:pPr>
            <a:fld id="{F372E247-E3CB-46F8-BEAF-6FD65B1A4B75}"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21507" name="灯片编号占位符 5">
            <a:extLst>
              <a:ext uri="{FF2B5EF4-FFF2-40B4-BE49-F238E27FC236}">
                <a16:creationId xmlns:a16="http://schemas.microsoft.com/office/drawing/2014/main" id="{693BBDDC-74BE-48E0-8A15-32C2194E30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2E1A197-0D1E-480C-993E-F83A0AF7CEE5}"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18</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38916" name="Rectangle 2">
            <a:extLst>
              <a:ext uri="{FF2B5EF4-FFF2-40B4-BE49-F238E27FC236}">
                <a16:creationId xmlns:a16="http://schemas.microsoft.com/office/drawing/2014/main" id="{D5E1210E-B7F2-4792-BE5D-914D473B1553}"/>
              </a:ext>
            </a:extLst>
          </p:cNvPr>
          <p:cNvSpPr>
            <a:spLocks noGrp="1" noRot="1" noChangeArrowheads="1"/>
          </p:cNvSpPr>
          <p:nvPr>
            <p:ph type="body" idx="1"/>
          </p:nvPr>
        </p:nvSpPr>
        <p:spPr>
          <a:xfrm>
            <a:off x="301625" y="1700213"/>
            <a:ext cx="4054475" cy="4398962"/>
          </a:xfrm>
        </p:spPr>
        <p:txBody>
          <a:bodyPr/>
          <a:lstStyle/>
          <a:p>
            <a:pPr eaLnBrk="1" hangingPunct="1">
              <a:buFont typeface="Wingdings" panose="05000000000000000000" pitchFamily="2" charset="2"/>
              <a:buNone/>
              <a:defRPr/>
            </a:pPr>
            <a:r>
              <a:rPr lang="en-US" altLang="zh-CN">
                <a:solidFill>
                  <a:schemeClr val="accent2">
                    <a:lumMod val="75000"/>
                  </a:schemeClr>
                </a:solidFill>
                <a:latin typeface="楷体" pitchFamily="49" charset="-122"/>
                <a:ea typeface="楷体" pitchFamily="49" charset="-122"/>
              </a:rPr>
              <a:t>1.</a:t>
            </a:r>
            <a:r>
              <a:rPr lang="zh-CN" altLang="en-US" b="1">
                <a:solidFill>
                  <a:schemeClr val="accent2">
                    <a:lumMod val="75000"/>
                  </a:schemeClr>
                </a:solidFill>
                <a:latin typeface="楷体" pitchFamily="49" charset="-122"/>
                <a:ea typeface="楷体" pitchFamily="49" charset="-122"/>
              </a:rPr>
              <a:t>供给量的变化</a:t>
            </a:r>
            <a:r>
              <a:rPr lang="zh-CN" altLang="en-US">
                <a:solidFill>
                  <a:schemeClr val="accent2">
                    <a:lumMod val="75000"/>
                  </a:schemeClr>
                </a:solidFill>
                <a:latin typeface="楷体" pitchFamily="49" charset="-122"/>
                <a:ea typeface="楷体" pitchFamily="49" charset="-122"/>
              </a:rPr>
              <a:t>：</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是指除了销售价格以外，其他影响供给的因素不变情况下，只是由于价格的变化而引起的供给者愿意而且能够供给的商品数量的变化。 </a:t>
            </a:r>
            <a:endParaRPr lang="zh-CN" altLang="en-US" sz="2800">
              <a:solidFill>
                <a:schemeClr val="accent2">
                  <a:lumMod val="75000"/>
                </a:schemeClr>
              </a:solidFill>
              <a:latin typeface="楷体" pitchFamily="49" charset="-122"/>
              <a:ea typeface="楷体" pitchFamily="49" charset="-122"/>
            </a:endParaRPr>
          </a:p>
        </p:txBody>
      </p:sp>
      <p:sp>
        <p:nvSpPr>
          <p:cNvPr id="38917" name="Rectangle 3">
            <a:extLst>
              <a:ext uri="{FF2B5EF4-FFF2-40B4-BE49-F238E27FC236}">
                <a16:creationId xmlns:a16="http://schemas.microsoft.com/office/drawing/2014/main" id="{692D55EA-DFD3-4BDE-B37E-6E2C6742B56F}"/>
              </a:ext>
            </a:extLst>
          </p:cNvPr>
          <p:cNvSpPr>
            <a:spLocks noGrp="1" noRot="1" noChangeArrowheads="1"/>
          </p:cNvSpPr>
          <p:nvPr>
            <p:ph type="title"/>
          </p:nvPr>
        </p:nvSpPr>
        <p:spPr/>
        <p:txBody>
          <a:bodyPr/>
          <a:lstStyle/>
          <a:p>
            <a:pPr algn="l" eaLnBrk="1" hangingPunct="1">
              <a:defRPr/>
            </a:pPr>
            <a:r>
              <a:rPr lang="zh-CN" altLang="en-US" b="1">
                <a:solidFill>
                  <a:schemeClr val="accent2">
                    <a:lumMod val="75000"/>
                  </a:schemeClr>
                </a:solidFill>
                <a:latin typeface="楷体" pitchFamily="49" charset="-122"/>
                <a:ea typeface="楷体" pitchFamily="49" charset="-122"/>
              </a:rPr>
              <a:t>四</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供给量变化和供给变化</a:t>
            </a:r>
          </a:p>
        </p:txBody>
      </p:sp>
      <p:sp>
        <p:nvSpPr>
          <p:cNvPr id="19460" name="Line 4">
            <a:extLst>
              <a:ext uri="{FF2B5EF4-FFF2-40B4-BE49-F238E27FC236}">
                <a16:creationId xmlns:a16="http://schemas.microsoft.com/office/drawing/2014/main" id="{C467051F-77F1-4271-B49F-4ECA4E6AF77C}"/>
              </a:ext>
            </a:extLst>
          </p:cNvPr>
          <p:cNvSpPr>
            <a:spLocks noChangeShapeType="1"/>
          </p:cNvSpPr>
          <p:nvPr/>
        </p:nvSpPr>
        <p:spPr bwMode="auto">
          <a:xfrm>
            <a:off x="4956175" y="4878388"/>
            <a:ext cx="2879725"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1" name="Line 5">
            <a:extLst>
              <a:ext uri="{FF2B5EF4-FFF2-40B4-BE49-F238E27FC236}">
                <a16:creationId xmlns:a16="http://schemas.microsoft.com/office/drawing/2014/main" id="{73F0CDFC-BB46-484A-BA97-9FC27A12FA88}"/>
              </a:ext>
            </a:extLst>
          </p:cNvPr>
          <p:cNvSpPr>
            <a:spLocks noChangeShapeType="1"/>
          </p:cNvSpPr>
          <p:nvPr/>
        </p:nvSpPr>
        <p:spPr bwMode="auto">
          <a:xfrm flipV="1">
            <a:off x="4956175" y="2070100"/>
            <a:ext cx="0" cy="2808288"/>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2" name="Line 6">
            <a:extLst>
              <a:ext uri="{FF2B5EF4-FFF2-40B4-BE49-F238E27FC236}">
                <a16:creationId xmlns:a16="http://schemas.microsoft.com/office/drawing/2014/main" id="{7EE3DE1C-88C2-49DE-A5B0-237EF46A4A84}"/>
              </a:ext>
            </a:extLst>
          </p:cNvPr>
          <p:cNvSpPr>
            <a:spLocks noChangeShapeType="1"/>
          </p:cNvSpPr>
          <p:nvPr/>
        </p:nvSpPr>
        <p:spPr bwMode="auto">
          <a:xfrm flipV="1">
            <a:off x="5461000" y="2501900"/>
            <a:ext cx="2232025" cy="1800225"/>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3" name="Oval 7">
            <a:extLst>
              <a:ext uri="{FF2B5EF4-FFF2-40B4-BE49-F238E27FC236}">
                <a16:creationId xmlns:a16="http://schemas.microsoft.com/office/drawing/2014/main" id="{7938E789-D444-4838-A0DE-1B4B2F8C924C}"/>
              </a:ext>
            </a:extLst>
          </p:cNvPr>
          <p:cNvSpPr>
            <a:spLocks noChangeArrowheads="1"/>
          </p:cNvSpPr>
          <p:nvPr/>
        </p:nvSpPr>
        <p:spPr bwMode="auto">
          <a:xfrm>
            <a:off x="7699375" y="2222500"/>
            <a:ext cx="6096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S</a:t>
            </a:r>
          </a:p>
        </p:txBody>
      </p:sp>
      <p:sp>
        <p:nvSpPr>
          <p:cNvPr id="19464" name="Rectangle 8">
            <a:extLst>
              <a:ext uri="{FF2B5EF4-FFF2-40B4-BE49-F238E27FC236}">
                <a16:creationId xmlns:a16="http://schemas.microsoft.com/office/drawing/2014/main" id="{835F0F15-C71F-4D99-AA16-A965F51CC2EB}"/>
              </a:ext>
            </a:extLst>
          </p:cNvPr>
          <p:cNvSpPr>
            <a:spLocks noChangeArrowheads="1"/>
          </p:cNvSpPr>
          <p:nvPr/>
        </p:nvSpPr>
        <p:spPr bwMode="auto">
          <a:xfrm>
            <a:off x="5148263" y="5518150"/>
            <a:ext cx="2133600" cy="533400"/>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供给量的变化</a:t>
            </a:r>
          </a:p>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（同一供给曲线上点的移动）</a:t>
            </a:r>
          </a:p>
        </p:txBody>
      </p:sp>
      <p:sp>
        <p:nvSpPr>
          <p:cNvPr id="19465" name="Line 9">
            <a:extLst>
              <a:ext uri="{FF2B5EF4-FFF2-40B4-BE49-F238E27FC236}">
                <a16:creationId xmlns:a16="http://schemas.microsoft.com/office/drawing/2014/main" id="{9FCFCEF3-6550-4E48-AEBE-C6C34E5AA269}"/>
              </a:ext>
            </a:extLst>
          </p:cNvPr>
          <p:cNvSpPr>
            <a:spLocks noChangeShapeType="1"/>
          </p:cNvSpPr>
          <p:nvPr/>
        </p:nvSpPr>
        <p:spPr bwMode="auto">
          <a:xfrm flipV="1">
            <a:off x="6300788" y="3357563"/>
            <a:ext cx="720725" cy="576262"/>
          </a:xfrm>
          <a:prstGeom prst="line">
            <a:avLst/>
          </a:prstGeom>
          <a:noFill/>
          <a:ln w="57150">
            <a:solidFill>
              <a:srgbClr val="FF0000"/>
            </a:solidFill>
            <a:round/>
            <a:headEnd type="triangle" w="med" len="me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6" name="Line 10">
            <a:extLst>
              <a:ext uri="{FF2B5EF4-FFF2-40B4-BE49-F238E27FC236}">
                <a16:creationId xmlns:a16="http://schemas.microsoft.com/office/drawing/2014/main" id="{8FF4E373-34A8-4498-806E-E40BC247191C}"/>
              </a:ext>
            </a:extLst>
          </p:cNvPr>
          <p:cNvSpPr>
            <a:spLocks noChangeShapeType="1"/>
          </p:cNvSpPr>
          <p:nvPr/>
        </p:nvSpPr>
        <p:spPr bwMode="auto">
          <a:xfrm>
            <a:off x="5006975" y="2852738"/>
            <a:ext cx="2228850" cy="0"/>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7" name="Line 11">
            <a:extLst>
              <a:ext uri="{FF2B5EF4-FFF2-40B4-BE49-F238E27FC236}">
                <a16:creationId xmlns:a16="http://schemas.microsoft.com/office/drawing/2014/main" id="{273264A1-5311-4360-8A12-C92A1CBF799A}"/>
              </a:ext>
            </a:extLst>
          </p:cNvPr>
          <p:cNvSpPr>
            <a:spLocks noChangeShapeType="1"/>
          </p:cNvSpPr>
          <p:nvPr/>
        </p:nvSpPr>
        <p:spPr bwMode="auto">
          <a:xfrm>
            <a:off x="7237413" y="2852738"/>
            <a:ext cx="0" cy="2016125"/>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8" name="Line 12">
            <a:extLst>
              <a:ext uri="{FF2B5EF4-FFF2-40B4-BE49-F238E27FC236}">
                <a16:creationId xmlns:a16="http://schemas.microsoft.com/office/drawing/2014/main" id="{47943262-D285-43DA-A074-B1FD40DA6027}"/>
              </a:ext>
            </a:extLst>
          </p:cNvPr>
          <p:cNvSpPr>
            <a:spLocks noChangeShapeType="1"/>
          </p:cNvSpPr>
          <p:nvPr/>
        </p:nvSpPr>
        <p:spPr bwMode="auto">
          <a:xfrm>
            <a:off x="5005388" y="3789363"/>
            <a:ext cx="1079500" cy="0"/>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69" name="Line 13">
            <a:extLst>
              <a:ext uri="{FF2B5EF4-FFF2-40B4-BE49-F238E27FC236}">
                <a16:creationId xmlns:a16="http://schemas.microsoft.com/office/drawing/2014/main" id="{9FE7EFA5-5DC0-4B54-B98A-E0478502350D}"/>
              </a:ext>
            </a:extLst>
          </p:cNvPr>
          <p:cNvSpPr>
            <a:spLocks noChangeShapeType="1"/>
          </p:cNvSpPr>
          <p:nvPr/>
        </p:nvSpPr>
        <p:spPr bwMode="auto">
          <a:xfrm>
            <a:off x="6084888" y="3789363"/>
            <a:ext cx="0" cy="1079500"/>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70" name="Rectangle 14">
            <a:extLst>
              <a:ext uri="{FF2B5EF4-FFF2-40B4-BE49-F238E27FC236}">
                <a16:creationId xmlns:a16="http://schemas.microsoft.com/office/drawing/2014/main" id="{8D273664-84C7-4663-B352-ED3711458018}"/>
              </a:ext>
            </a:extLst>
          </p:cNvPr>
          <p:cNvSpPr>
            <a:spLocks noChangeArrowheads="1"/>
          </p:cNvSpPr>
          <p:nvPr/>
        </p:nvSpPr>
        <p:spPr bwMode="auto">
          <a:xfrm>
            <a:off x="4573588" y="3644900"/>
            <a:ext cx="287337"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P</a:t>
            </a:r>
            <a:r>
              <a:rPr lang="en-US" altLang="zh-CN" sz="2800" baseline="-25000">
                <a:solidFill>
                  <a:schemeClr val="accent2">
                    <a:lumMod val="75000"/>
                  </a:schemeClr>
                </a:solidFill>
                <a:latin typeface="楷体" pitchFamily="49" charset="-122"/>
                <a:ea typeface="楷体" pitchFamily="49" charset="-122"/>
              </a:rPr>
              <a:t>1</a:t>
            </a:r>
          </a:p>
        </p:txBody>
      </p:sp>
      <p:sp>
        <p:nvSpPr>
          <p:cNvPr id="19471" name="Rectangle 15">
            <a:extLst>
              <a:ext uri="{FF2B5EF4-FFF2-40B4-BE49-F238E27FC236}">
                <a16:creationId xmlns:a16="http://schemas.microsoft.com/office/drawing/2014/main" id="{C6486741-206D-43DA-B2A8-54016A236117}"/>
              </a:ext>
            </a:extLst>
          </p:cNvPr>
          <p:cNvSpPr>
            <a:spLocks noChangeArrowheads="1"/>
          </p:cNvSpPr>
          <p:nvPr/>
        </p:nvSpPr>
        <p:spPr bwMode="auto">
          <a:xfrm>
            <a:off x="4573588" y="2781300"/>
            <a:ext cx="287337"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P</a:t>
            </a:r>
            <a:r>
              <a:rPr lang="en-US" altLang="zh-CN" sz="2800" baseline="-25000">
                <a:solidFill>
                  <a:schemeClr val="accent2">
                    <a:lumMod val="75000"/>
                  </a:schemeClr>
                </a:solidFill>
                <a:latin typeface="楷体" pitchFamily="49" charset="-122"/>
                <a:ea typeface="楷体" pitchFamily="49" charset="-122"/>
              </a:rPr>
              <a:t>2</a:t>
            </a:r>
          </a:p>
        </p:txBody>
      </p:sp>
      <p:sp>
        <p:nvSpPr>
          <p:cNvPr id="19472" name="Rectangle 16">
            <a:extLst>
              <a:ext uri="{FF2B5EF4-FFF2-40B4-BE49-F238E27FC236}">
                <a16:creationId xmlns:a16="http://schemas.microsoft.com/office/drawing/2014/main" id="{5D3173B0-BB68-4B7D-B7E8-6003864BDF0F}"/>
              </a:ext>
            </a:extLst>
          </p:cNvPr>
          <p:cNvSpPr>
            <a:spLocks noChangeArrowheads="1"/>
          </p:cNvSpPr>
          <p:nvPr/>
        </p:nvSpPr>
        <p:spPr bwMode="auto">
          <a:xfrm>
            <a:off x="5868988" y="4941888"/>
            <a:ext cx="360362" cy="28733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1</a:t>
            </a:r>
          </a:p>
        </p:txBody>
      </p:sp>
      <p:sp>
        <p:nvSpPr>
          <p:cNvPr id="19473" name="Rectangle 17">
            <a:extLst>
              <a:ext uri="{FF2B5EF4-FFF2-40B4-BE49-F238E27FC236}">
                <a16:creationId xmlns:a16="http://schemas.microsoft.com/office/drawing/2014/main" id="{7CF6B7E4-9F07-41B3-BC5B-CF24BA058FBE}"/>
              </a:ext>
            </a:extLst>
          </p:cNvPr>
          <p:cNvSpPr>
            <a:spLocks noChangeArrowheads="1"/>
          </p:cNvSpPr>
          <p:nvPr/>
        </p:nvSpPr>
        <p:spPr bwMode="auto">
          <a:xfrm>
            <a:off x="7021513" y="4941888"/>
            <a:ext cx="360362" cy="28733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2</a:t>
            </a:r>
          </a:p>
        </p:txBody>
      </p:sp>
      <p:sp>
        <p:nvSpPr>
          <p:cNvPr id="19474" name="Rectangle 18">
            <a:extLst>
              <a:ext uri="{FF2B5EF4-FFF2-40B4-BE49-F238E27FC236}">
                <a16:creationId xmlns:a16="http://schemas.microsoft.com/office/drawing/2014/main" id="{F51D4A72-380A-44A0-974B-FF5E1D37F72A}"/>
              </a:ext>
            </a:extLst>
          </p:cNvPr>
          <p:cNvSpPr>
            <a:spLocks noChangeArrowheads="1"/>
          </p:cNvSpPr>
          <p:nvPr/>
        </p:nvSpPr>
        <p:spPr bwMode="auto">
          <a:xfrm>
            <a:off x="4500563" y="1989138"/>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P</a:t>
            </a:r>
            <a:endParaRPr lang="en-US" altLang="zh-CN" sz="2800" baseline="-25000">
              <a:solidFill>
                <a:schemeClr val="accent2">
                  <a:lumMod val="75000"/>
                </a:schemeClr>
              </a:solidFill>
              <a:latin typeface="楷体" pitchFamily="49" charset="-122"/>
              <a:ea typeface="楷体" pitchFamily="49" charset="-122"/>
            </a:endParaRPr>
          </a:p>
        </p:txBody>
      </p:sp>
      <p:sp>
        <p:nvSpPr>
          <p:cNvPr id="19475" name="Rectangle 19">
            <a:extLst>
              <a:ext uri="{FF2B5EF4-FFF2-40B4-BE49-F238E27FC236}">
                <a16:creationId xmlns:a16="http://schemas.microsoft.com/office/drawing/2014/main" id="{A823496B-1672-4934-8EDC-C949DA5B5CE1}"/>
              </a:ext>
            </a:extLst>
          </p:cNvPr>
          <p:cNvSpPr>
            <a:spLocks noChangeArrowheads="1"/>
          </p:cNvSpPr>
          <p:nvPr/>
        </p:nvSpPr>
        <p:spPr bwMode="auto">
          <a:xfrm>
            <a:off x="4573588" y="4725988"/>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O</a:t>
            </a:r>
            <a:endParaRPr lang="en-US" altLang="zh-CN" sz="2800" baseline="-25000">
              <a:solidFill>
                <a:schemeClr val="accent2">
                  <a:lumMod val="75000"/>
                </a:schemeClr>
              </a:solidFill>
              <a:latin typeface="楷体" pitchFamily="49" charset="-122"/>
              <a:ea typeface="楷体" pitchFamily="49" charset="-122"/>
            </a:endParaRPr>
          </a:p>
        </p:txBody>
      </p:sp>
      <p:sp>
        <p:nvSpPr>
          <p:cNvPr id="19476" name="Rectangle 20">
            <a:extLst>
              <a:ext uri="{FF2B5EF4-FFF2-40B4-BE49-F238E27FC236}">
                <a16:creationId xmlns:a16="http://schemas.microsoft.com/office/drawing/2014/main" id="{D0F0D975-7679-43FF-9DE9-915B2BB0DDC0}"/>
              </a:ext>
            </a:extLst>
          </p:cNvPr>
          <p:cNvSpPr>
            <a:spLocks noChangeArrowheads="1"/>
          </p:cNvSpPr>
          <p:nvPr/>
        </p:nvSpPr>
        <p:spPr bwMode="auto">
          <a:xfrm>
            <a:off x="7813675" y="4868863"/>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S</a:t>
            </a:r>
          </a:p>
        </p:txBody>
      </p:sp>
      <p:sp>
        <p:nvSpPr>
          <p:cNvPr id="19477" name="Oval 21">
            <a:extLst>
              <a:ext uri="{FF2B5EF4-FFF2-40B4-BE49-F238E27FC236}">
                <a16:creationId xmlns:a16="http://schemas.microsoft.com/office/drawing/2014/main" id="{2F8FB04B-B852-4BE5-BAE6-C0DC9AC0D764}"/>
              </a:ext>
            </a:extLst>
          </p:cNvPr>
          <p:cNvSpPr>
            <a:spLocks noChangeArrowheads="1"/>
          </p:cNvSpPr>
          <p:nvPr/>
        </p:nvSpPr>
        <p:spPr bwMode="auto">
          <a:xfrm>
            <a:off x="5953125" y="3703638"/>
            <a:ext cx="215900" cy="217487"/>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9478" name="Rectangle 22">
            <a:extLst>
              <a:ext uri="{FF2B5EF4-FFF2-40B4-BE49-F238E27FC236}">
                <a16:creationId xmlns:a16="http://schemas.microsoft.com/office/drawing/2014/main" id="{B71AA6FE-D7D1-4736-84CA-89947EE5F216}"/>
              </a:ext>
            </a:extLst>
          </p:cNvPr>
          <p:cNvSpPr>
            <a:spLocks noChangeArrowheads="1"/>
          </p:cNvSpPr>
          <p:nvPr/>
        </p:nvSpPr>
        <p:spPr bwMode="auto">
          <a:xfrm>
            <a:off x="5867400" y="3284538"/>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A</a:t>
            </a:r>
            <a:endParaRPr lang="en-US" altLang="zh-CN" sz="2800" baseline="-25000">
              <a:solidFill>
                <a:schemeClr val="accent2">
                  <a:lumMod val="75000"/>
                </a:schemeClr>
              </a:solidFill>
              <a:latin typeface="楷体" pitchFamily="49" charset="-122"/>
              <a:ea typeface="楷体" pitchFamily="49" charset="-122"/>
            </a:endParaRPr>
          </a:p>
        </p:txBody>
      </p:sp>
      <p:sp>
        <p:nvSpPr>
          <p:cNvPr id="19479" name="Rectangle 23">
            <a:extLst>
              <a:ext uri="{FF2B5EF4-FFF2-40B4-BE49-F238E27FC236}">
                <a16:creationId xmlns:a16="http://schemas.microsoft.com/office/drawing/2014/main" id="{DE0876F6-C6B6-47E6-88CE-53DEAF8F34CD}"/>
              </a:ext>
            </a:extLst>
          </p:cNvPr>
          <p:cNvSpPr>
            <a:spLocks noChangeArrowheads="1"/>
          </p:cNvSpPr>
          <p:nvPr/>
        </p:nvSpPr>
        <p:spPr bwMode="auto">
          <a:xfrm>
            <a:off x="7019925" y="2420938"/>
            <a:ext cx="287338"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B</a:t>
            </a:r>
            <a:endParaRPr lang="en-US" altLang="zh-CN" sz="2800" baseline="-25000">
              <a:solidFill>
                <a:schemeClr val="accent2">
                  <a:lumMod val="75000"/>
                </a:schemeClr>
              </a:solidFill>
              <a:latin typeface="楷体" pitchFamily="49" charset="-122"/>
              <a:ea typeface="楷体" pitchFamily="49" charset="-122"/>
            </a:endParaRPr>
          </a:p>
        </p:txBody>
      </p:sp>
      <p:sp>
        <p:nvSpPr>
          <p:cNvPr id="19480" name="Oval 24">
            <a:extLst>
              <a:ext uri="{FF2B5EF4-FFF2-40B4-BE49-F238E27FC236}">
                <a16:creationId xmlns:a16="http://schemas.microsoft.com/office/drawing/2014/main" id="{A1673E99-045A-43B3-94D9-E485281F6EAB}"/>
              </a:ext>
            </a:extLst>
          </p:cNvPr>
          <p:cNvSpPr>
            <a:spLocks noChangeArrowheads="1"/>
          </p:cNvSpPr>
          <p:nvPr/>
        </p:nvSpPr>
        <p:spPr bwMode="auto">
          <a:xfrm>
            <a:off x="7119938" y="2746375"/>
            <a:ext cx="215900" cy="217488"/>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7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7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94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47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94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4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4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9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47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1946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94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70" grpId="0" autoUpdateAnimBg="0"/>
      <p:bldP spid="19471" grpId="0" autoUpdateAnimBg="0"/>
      <p:bldP spid="19472" grpId="0" autoUpdateAnimBg="0"/>
      <p:bldP spid="19473" grpId="0" autoUpdateAnimBg="0"/>
      <p:bldP spid="19474" grpId="0" autoUpdateAnimBg="0"/>
      <p:bldP spid="19475" grpId="0" autoUpdateAnimBg="0"/>
      <p:bldP spid="19476" grpId="0" autoUpdateAnimBg="0"/>
      <p:bldP spid="19477" grpId="0" animBg="1"/>
      <p:bldP spid="19478" grpId="0" autoUpdateAnimBg="0"/>
      <p:bldP spid="19479" grpId="0" autoUpdateAnimBg="0"/>
      <p:bldP spid="194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a:extLst>
              <a:ext uri="{FF2B5EF4-FFF2-40B4-BE49-F238E27FC236}">
                <a16:creationId xmlns:a16="http://schemas.microsoft.com/office/drawing/2014/main" id="{A09BBBFB-BC69-4E4D-A8D2-DF06A20B6E89}"/>
              </a:ext>
            </a:extLst>
          </p:cNvPr>
          <p:cNvSpPr>
            <a:spLocks noGrp="1"/>
          </p:cNvSpPr>
          <p:nvPr>
            <p:ph type="dt" sz="quarter" idx="10"/>
          </p:nvPr>
        </p:nvSpPr>
        <p:spPr/>
        <p:txBody>
          <a:bodyPr/>
          <a:lstStyle/>
          <a:p>
            <a:pPr>
              <a:buFont typeface="Arial" charset="0"/>
              <a:buNone/>
              <a:defRPr/>
            </a:pPr>
            <a:fld id="{5E3E47A9-1FF1-454E-98BD-CC04437F3F5F}"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22531" name="灯片编号占位符 5">
            <a:extLst>
              <a:ext uri="{FF2B5EF4-FFF2-40B4-BE49-F238E27FC236}">
                <a16:creationId xmlns:a16="http://schemas.microsoft.com/office/drawing/2014/main" id="{9FE23802-C915-48DE-BB5B-C8D4861BD8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E5ED3E34-D8B5-4FB4-B1A6-82D98AD907E7}"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19</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39940" name="Rectangle 2">
            <a:extLst>
              <a:ext uri="{FF2B5EF4-FFF2-40B4-BE49-F238E27FC236}">
                <a16:creationId xmlns:a16="http://schemas.microsoft.com/office/drawing/2014/main" id="{8130E179-680E-4A40-BC2C-E56C9E6B6C91}"/>
              </a:ext>
            </a:extLst>
          </p:cNvPr>
          <p:cNvSpPr>
            <a:spLocks noGrp="1" noRot="1" noChangeArrowheads="1"/>
          </p:cNvSpPr>
          <p:nvPr>
            <p:ph type="body" idx="1"/>
          </p:nvPr>
        </p:nvSpPr>
        <p:spPr>
          <a:xfrm>
            <a:off x="301625" y="981075"/>
            <a:ext cx="3622675" cy="5118100"/>
          </a:xfrm>
        </p:spPr>
        <p:txBody>
          <a:bodyPr/>
          <a:lstStyle/>
          <a:p>
            <a:pPr eaLnBrk="1" hangingPunct="1">
              <a:buFont typeface="Wingdings" panose="05000000000000000000" pitchFamily="2" charset="2"/>
              <a:buNone/>
              <a:defRPr/>
            </a:pPr>
            <a:r>
              <a:rPr lang="en-US" altLang="zh-CN" sz="3600" b="1">
                <a:solidFill>
                  <a:schemeClr val="accent2">
                    <a:lumMod val="75000"/>
                  </a:schemeClr>
                </a:solidFill>
                <a:latin typeface="楷体" pitchFamily="49" charset="-122"/>
                <a:ea typeface="楷体" pitchFamily="49" charset="-122"/>
              </a:rPr>
              <a:t>2.</a:t>
            </a:r>
            <a:r>
              <a:rPr lang="zh-CN" altLang="en-US" sz="3600" b="1">
                <a:solidFill>
                  <a:schemeClr val="accent2">
                    <a:lumMod val="75000"/>
                  </a:schemeClr>
                </a:solidFill>
                <a:latin typeface="楷体" pitchFamily="49" charset="-122"/>
                <a:ea typeface="楷体" pitchFamily="49" charset="-122"/>
              </a:rPr>
              <a:t>供给的变化：</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指在决定供给量的价格因素不变的情况下，由于其他因素的变化（如生产技术、要素价格等）而引起的供给者愿意而且能够供给的商品数量的变化。</a:t>
            </a:r>
            <a:endParaRPr lang="zh-CN" altLang="en-US" sz="2800">
              <a:solidFill>
                <a:schemeClr val="accent2">
                  <a:lumMod val="75000"/>
                </a:schemeClr>
              </a:solidFill>
              <a:latin typeface="楷体" pitchFamily="49" charset="-122"/>
              <a:ea typeface="楷体" pitchFamily="49" charset="-122"/>
            </a:endParaRPr>
          </a:p>
        </p:txBody>
      </p:sp>
      <p:sp>
        <p:nvSpPr>
          <p:cNvPr id="20483" name="Line 3">
            <a:extLst>
              <a:ext uri="{FF2B5EF4-FFF2-40B4-BE49-F238E27FC236}">
                <a16:creationId xmlns:a16="http://schemas.microsoft.com/office/drawing/2014/main" id="{463186F7-57E4-4A12-B3FF-CB06568FAB92}"/>
              </a:ext>
            </a:extLst>
          </p:cNvPr>
          <p:cNvSpPr>
            <a:spLocks noChangeShapeType="1"/>
          </p:cNvSpPr>
          <p:nvPr/>
        </p:nvSpPr>
        <p:spPr bwMode="auto">
          <a:xfrm>
            <a:off x="5027613" y="4446588"/>
            <a:ext cx="2879725"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4" name="Line 4">
            <a:extLst>
              <a:ext uri="{FF2B5EF4-FFF2-40B4-BE49-F238E27FC236}">
                <a16:creationId xmlns:a16="http://schemas.microsoft.com/office/drawing/2014/main" id="{187FF072-FD7E-4CDD-BC16-938086A6224A}"/>
              </a:ext>
            </a:extLst>
          </p:cNvPr>
          <p:cNvSpPr>
            <a:spLocks noChangeShapeType="1"/>
          </p:cNvSpPr>
          <p:nvPr/>
        </p:nvSpPr>
        <p:spPr bwMode="auto">
          <a:xfrm flipV="1">
            <a:off x="5027613" y="1638300"/>
            <a:ext cx="0" cy="2808288"/>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5" name="Line 5">
            <a:extLst>
              <a:ext uri="{FF2B5EF4-FFF2-40B4-BE49-F238E27FC236}">
                <a16:creationId xmlns:a16="http://schemas.microsoft.com/office/drawing/2014/main" id="{3AA60F05-99F2-4011-8847-5A651317C41F}"/>
              </a:ext>
            </a:extLst>
          </p:cNvPr>
          <p:cNvSpPr>
            <a:spLocks noChangeShapeType="1"/>
          </p:cNvSpPr>
          <p:nvPr/>
        </p:nvSpPr>
        <p:spPr bwMode="auto">
          <a:xfrm flipV="1">
            <a:off x="5459413" y="1781175"/>
            <a:ext cx="1584325" cy="1728788"/>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6" name="Line 6">
            <a:extLst>
              <a:ext uri="{FF2B5EF4-FFF2-40B4-BE49-F238E27FC236}">
                <a16:creationId xmlns:a16="http://schemas.microsoft.com/office/drawing/2014/main" id="{F2CC7199-A56C-4337-B035-39DFEB859CA1}"/>
              </a:ext>
            </a:extLst>
          </p:cNvPr>
          <p:cNvSpPr>
            <a:spLocks noChangeShapeType="1"/>
          </p:cNvSpPr>
          <p:nvPr/>
        </p:nvSpPr>
        <p:spPr bwMode="auto">
          <a:xfrm flipV="1">
            <a:off x="6611938" y="2357438"/>
            <a:ext cx="1512887" cy="165735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7" name="Line 7">
            <a:extLst>
              <a:ext uri="{FF2B5EF4-FFF2-40B4-BE49-F238E27FC236}">
                <a16:creationId xmlns:a16="http://schemas.microsoft.com/office/drawing/2014/main" id="{F9DD9E10-63CD-4A4D-89F1-1E83280F8957}"/>
              </a:ext>
            </a:extLst>
          </p:cNvPr>
          <p:cNvSpPr>
            <a:spLocks noChangeShapeType="1"/>
          </p:cNvSpPr>
          <p:nvPr/>
        </p:nvSpPr>
        <p:spPr bwMode="auto">
          <a:xfrm flipV="1">
            <a:off x="5962650" y="2141538"/>
            <a:ext cx="1584325" cy="1728787"/>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8" name="Line 8">
            <a:extLst>
              <a:ext uri="{FF2B5EF4-FFF2-40B4-BE49-F238E27FC236}">
                <a16:creationId xmlns:a16="http://schemas.microsoft.com/office/drawing/2014/main" id="{1EB2C60D-0031-4581-8985-14DCEB9ED503}"/>
              </a:ext>
            </a:extLst>
          </p:cNvPr>
          <p:cNvSpPr>
            <a:spLocks noChangeShapeType="1"/>
          </p:cNvSpPr>
          <p:nvPr/>
        </p:nvSpPr>
        <p:spPr bwMode="auto">
          <a:xfrm flipH="1">
            <a:off x="5027613" y="3213100"/>
            <a:ext cx="1489075" cy="9525"/>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89" name="Line 9">
            <a:extLst>
              <a:ext uri="{FF2B5EF4-FFF2-40B4-BE49-F238E27FC236}">
                <a16:creationId xmlns:a16="http://schemas.microsoft.com/office/drawing/2014/main" id="{3C77F22C-938A-4890-A26E-96C13F7F2760}"/>
              </a:ext>
            </a:extLst>
          </p:cNvPr>
          <p:cNvSpPr>
            <a:spLocks noChangeShapeType="1"/>
          </p:cNvSpPr>
          <p:nvPr/>
        </p:nvSpPr>
        <p:spPr bwMode="auto">
          <a:xfrm>
            <a:off x="5724525" y="3213100"/>
            <a:ext cx="22225" cy="1233488"/>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90" name="Line 10">
            <a:extLst>
              <a:ext uri="{FF2B5EF4-FFF2-40B4-BE49-F238E27FC236}">
                <a16:creationId xmlns:a16="http://schemas.microsoft.com/office/drawing/2014/main" id="{C3669198-BE78-4656-8869-6BE535F6586D}"/>
              </a:ext>
            </a:extLst>
          </p:cNvPr>
          <p:cNvSpPr>
            <a:spLocks noChangeShapeType="1"/>
          </p:cNvSpPr>
          <p:nvPr/>
        </p:nvSpPr>
        <p:spPr bwMode="auto">
          <a:xfrm>
            <a:off x="6538913" y="3222625"/>
            <a:ext cx="0" cy="1223963"/>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91" name="Line 11">
            <a:extLst>
              <a:ext uri="{FF2B5EF4-FFF2-40B4-BE49-F238E27FC236}">
                <a16:creationId xmlns:a16="http://schemas.microsoft.com/office/drawing/2014/main" id="{79029B8D-720B-4534-83B2-F634582E627A}"/>
              </a:ext>
            </a:extLst>
          </p:cNvPr>
          <p:cNvSpPr>
            <a:spLocks noChangeShapeType="1"/>
          </p:cNvSpPr>
          <p:nvPr/>
        </p:nvSpPr>
        <p:spPr bwMode="auto">
          <a:xfrm>
            <a:off x="7331075" y="3222625"/>
            <a:ext cx="0" cy="1223963"/>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92" name="Oval 12">
            <a:extLst>
              <a:ext uri="{FF2B5EF4-FFF2-40B4-BE49-F238E27FC236}">
                <a16:creationId xmlns:a16="http://schemas.microsoft.com/office/drawing/2014/main" id="{1E9B5183-D330-4CCA-A73B-6B7DCBCB3F0E}"/>
              </a:ext>
            </a:extLst>
          </p:cNvPr>
          <p:cNvSpPr>
            <a:spLocks noChangeArrowheads="1"/>
          </p:cNvSpPr>
          <p:nvPr/>
        </p:nvSpPr>
        <p:spPr bwMode="auto">
          <a:xfrm>
            <a:off x="6804025" y="1341438"/>
            <a:ext cx="457200" cy="4572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2</a:t>
            </a:r>
          </a:p>
        </p:txBody>
      </p:sp>
      <p:sp>
        <p:nvSpPr>
          <p:cNvPr id="20493" name="Oval 13">
            <a:extLst>
              <a:ext uri="{FF2B5EF4-FFF2-40B4-BE49-F238E27FC236}">
                <a16:creationId xmlns:a16="http://schemas.microsoft.com/office/drawing/2014/main" id="{7B2692CF-67F7-4BE7-A26F-D25CA78CD0F2}"/>
              </a:ext>
            </a:extLst>
          </p:cNvPr>
          <p:cNvSpPr>
            <a:spLocks noChangeArrowheads="1"/>
          </p:cNvSpPr>
          <p:nvPr/>
        </p:nvSpPr>
        <p:spPr bwMode="auto">
          <a:xfrm>
            <a:off x="7524750" y="1701800"/>
            <a:ext cx="457200" cy="381000"/>
          </a:xfrm>
          <a:prstGeom prst="ellipse">
            <a:avLst/>
          </a:prstGeom>
          <a:noFill/>
          <a:ln w="9525">
            <a:noFill/>
            <a:round/>
            <a:headEnd/>
            <a:tailEnd/>
          </a:ln>
        </p:spPr>
        <p:txBody>
          <a:bodyPr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0</a:t>
            </a:r>
          </a:p>
        </p:txBody>
      </p:sp>
      <p:sp>
        <p:nvSpPr>
          <p:cNvPr id="20494" name="Oval 14">
            <a:extLst>
              <a:ext uri="{FF2B5EF4-FFF2-40B4-BE49-F238E27FC236}">
                <a16:creationId xmlns:a16="http://schemas.microsoft.com/office/drawing/2014/main" id="{FCA35AC8-B719-4F34-81B6-A243CA54C4CA}"/>
              </a:ext>
            </a:extLst>
          </p:cNvPr>
          <p:cNvSpPr>
            <a:spLocks noChangeArrowheads="1"/>
          </p:cNvSpPr>
          <p:nvPr/>
        </p:nvSpPr>
        <p:spPr bwMode="auto">
          <a:xfrm flipV="1">
            <a:off x="8243888" y="2060575"/>
            <a:ext cx="228600" cy="533400"/>
          </a:xfrm>
          <a:prstGeom prst="ellipse">
            <a:avLst/>
          </a:prstGeom>
          <a:noFill/>
          <a:ln w="9525">
            <a:noFill/>
            <a:round/>
            <a:headEnd/>
            <a:tailEnd/>
          </a:ln>
        </p:spPr>
        <p:txBody>
          <a:bodyPr rot="10800000"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1</a:t>
            </a:r>
          </a:p>
        </p:txBody>
      </p:sp>
      <p:sp>
        <p:nvSpPr>
          <p:cNvPr id="20495" name="Rectangle 15">
            <a:extLst>
              <a:ext uri="{FF2B5EF4-FFF2-40B4-BE49-F238E27FC236}">
                <a16:creationId xmlns:a16="http://schemas.microsoft.com/office/drawing/2014/main" id="{342F3BC0-1442-48BA-9CC4-F4129D0113EA}"/>
              </a:ext>
            </a:extLst>
          </p:cNvPr>
          <p:cNvSpPr>
            <a:spLocks noChangeArrowheads="1"/>
          </p:cNvSpPr>
          <p:nvPr/>
        </p:nvSpPr>
        <p:spPr bwMode="auto">
          <a:xfrm>
            <a:off x="5291138" y="5086350"/>
            <a:ext cx="2362200" cy="533400"/>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供给变化</a:t>
            </a:r>
          </a:p>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（供给曲线的整体移动）</a:t>
            </a:r>
          </a:p>
        </p:txBody>
      </p:sp>
      <p:sp>
        <p:nvSpPr>
          <p:cNvPr id="20496" name="Line 16">
            <a:extLst>
              <a:ext uri="{FF2B5EF4-FFF2-40B4-BE49-F238E27FC236}">
                <a16:creationId xmlns:a16="http://schemas.microsoft.com/office/drawing/2014/main" id="{459F5015-6417-41D2-9EBC-85E763D999A0}"/>
              </a:ext>
            </a:extLst>
          </p:cNvPr>
          <p:cNvSpPr>
            <a:spLocks noChangeShapeType="1"/>
          </p:cNvSpPr>
          <p:nvPr/>
        </p:nvSpPr>
        <p:spPr bwMode="auto">
          <a:xfrm flipH="1">
            <a:off x="6443663" y="2565400"/>
            <a:ext cx="576262"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97" name="Line 17">
            <a:extLst>
              <a:ext uri="{FF2B5EF4-FFF2-40B4-BE49-F238E27FC236}">
                <a16:creationId xmlns:a16="http://schemas.microsoft.com/office/drawing/2014/main" id="{BA976F22-B789-43C6-B83D-EDBED4E3AB8F}"/>
              </a:ext>
            </a:extLst>
          </p:cNvPr>
          <p:cNvSpPr>
            <a:spLocks noChangeShapeType="1"/>
          </p:cNvSpPr>
          <p:nvPr/>
        </p:nvSpPr>
        <p:spPr bwMode="auto">
          <a:xfrm>
            <a:off x="7164388" y="2565400"/>
            <a:ext cx="647700"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498" name="Rectangle 18">
            <a:extLst>
              <a:ext uri="{FF2B5EF4-FFF2-40B4-BE49-F238E27FC236}">
                <a16:creationId xmlns:a16="http://schemas.microsoft.com/office/drawing/2014/main" id="{623A6AA8-9701-421F-BF5F-1706F22B9835}"/>
              </a:ext>
            </a:extLst>
          </p:cNvPr>
          <p:cNvSpPr>
            <a:spLocks noChangeArrowheads="1"/>
          </p:cNvSpPr>
          <p:nvPr/>
        </p:nvSpPr>
        <p:spPr bwMode="auto">
          <a:xfrm>
            <a:off x="4643438" y="3068638"/>
            <a:ext cx="287337" cy="36036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P</a:t>
            </a:r>
            <a:r>
              <a:rPr lang="en-US" altLang="zh-CN" sz="2800" baseline="-25000">
                <a:solidFill>
                  <a:schemeClr val="accent2">
                    <a:lumMod val="75000"/>
                  </a:schemeClr>
                </a:solidFill>
                <a:latin typeface="楷体" pitchFamily="49" charset="-122"/>
                <a:ea typeface="楷体" pitchFamily="49" charset="-122"/>
              </a:rPr>
              <a:t>1</a:t>
            </a:r>
          </a:p>
        </p:txBody>
      </p:sp>
      <p:sp>
        <p:nvSpPr>
          <p:cNvPr id="20499" name="Rectangle 19">
            <a:extLst>
              <a:ext uri="{FF2B5EF4-FFF2-40B4-BE49-F238E27FC236}">
                <a16:creationId xmlns:a16="http://schemas.microsoft.com/office/drawing/2014/main" id="{C09E95A3-CBC4-4C41-8017-D47DB40A4EA1}"/>
              </a:ext>
            </a:extLst>
          </p:cNvPr>
          <p:cNvSpPr>
            <a:spLocks noChangeArrowheads="1"/>
          </p:cNvSpPr>
          <p:nvPr/>
        </p:nvSpPr>
        <p:spPr bwMode="auto">
          <a:xfrm>
            <a:off x="5507038" y="4581525"/>
            <a:ext cx="360362" cy="28733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2</a:t>
            </a:r>
          </a:p>
        </p:txBody>
      </p:sp>
      <p:sp>
        <p:nvSpPr>
          <p:cNvPr id="20500" name="Rectangle 20">
            <a:extLst>
              <a:ext uri="{FF2B5EF4-FFF2-40B4-BE49-F238E27FC236}">
                <a16:creationId xmlns:a16="http://schemas.microsoft.com/office/drawing/2014/main" id="{FDF372DB-F17B-40DC-8DF4-A337EE177A60}"/>
              </a:ext>
            </a:extLst>
          </p:cNvPr>
          <p:cNvSpPr>
            <a:spLocks noChangeArrowheads="1"/>
          </p:cNvSpPr>
          <p:nvPr/>
        </p:nvSpPr>
        <p:spPr bwMode="auto">
          <a:xfrm>
            <a:off x="6372225" y="4581525"/>
            <a:ext cx="360363" cy="28733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0</a:t>
            </a:r>
          </a:p>
        </p:txBody>
      </p:sp>
      <p:sp>
        <p:nvSpPr>
          <p:cNvPr id="20501" name="Rectangle 21">
            <a:extLst>
              <a:ext uri="{FF2B5EF4-FFF2-40B4-BE49-F238E27FC236}">
                <a16:creationId xmlns:a16="http://schemas.microsoft.com/office/drawing/2014/main" id="{D167DF83-8BB5-4B9D-8FF7-79BE02BDC799}"/>
              </a:ext>
            </a:extLst>
          </p:cNvPr>
          <p:cNvSpPr>
            <a:spLocks noChangeArrowheads="1"/>
          </p:cNvSpPr>
          <p:nvPr/>
        </p:nvSpPr>
        <p:spPr bwMode="auto">
          <a:xfrm>
            <a:off x="7164388" y="4581525"/>
            <a:ext cx="360362" cy="28733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1</a:t>
            </a:r>
          </a:p>
        </p:txBody>
      </p:sp>
      <p:sp>
        <p:nvSpPr>
          <p:cNvPr id="20502" name="Rectangle 22">
            <a:extLst>
              <a:ext uri="{FF2B5EF4-FFF2-40B4-BE49-F238E27FC236}">
                <a16:creationId xmlns:a16="http://schemas.microsoft.com/office/drawing/2014/main" id="{B121FE2D-C1C1-45CC-AA02-FA44A1C6F155}"/>
              </a:ext>
            </a:extLst>
          </p:cNvPr>
          <p:cNvSpPr>
            <a:spLocks noChangeArrowheads="1"/>
          </p:cNvSpPr>
          <p:nvPr/>
        </p:nvSpPr>
        <p:spPr bwMode="auto">
          <a:xfrm>
            <a:off x="4572000" y="1485900"/>
            <a:ext cx="287338"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P</a:t>
            </a:r>
            <a:endParaRPr lang="en-US" altLang="zh-CN" sz="2800" baseline="-25000">
              <a:solidFill>
                <a:schemeClr val="accent2">
                  <a:lumMod val="75000"/>
                </a:schemeClr>
              </a:solidFill>
              <a:latin typeface="楷体" pitchFamily="49" charset="-122"/>
              <a:ea typeface="楷体" pitchFamily="49" charset="-122"/>
            </a:endParaRPr>
          </a:p>
        </p:txBody>
      </p:sp>
      <p:sp>
        <p:nvSpPr>
          <p:cNvPr id="20503" name="Rectangle 23">
            <a:extLst>
              <a:ext uri="{FF2B5EF4-FFF2-40B4-BE49-F238E27FC236}">
                <a16:creationId xmlns:a16="http://schemas.microsoft.com/office/drawing/2014/main" id="{8AC13466-01E0-433F-848A-B70A6808CD66}"/>
              </a:ext>
            </a:extLst>
          </p:cNvPr>
          <p:cNvSpPr>
            <a:spLocks noChangeArrowheads="1"/>
          </p:cNvSpPr>
          <p:nvPr/>
        </p:nvSpPr>
        <p:spPr bwMode="auto">
          <a:xfrm>
            <a:off x="4643438" y="4365625"/>
            <a:ext cx="287337"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O</a:t>
            </a:r>
            <a:endParaRPr lang="en-US" altLang="zh-CN" sz="2800" baseline="-25000">
              <a:solidFill>
                <a:schemeClr val="accent2">
                  <a:lumMod val="75000"/>
                </a:schemeClr>
              </a:solidFill>
              <a:latin typeface="楷体" pitchFamily="49" charset="-122"/>
              <a:ea typeface="楷体" pitchFamily="49" charset="-122"/>
            </a:endParaRPr>
          </a:p>
        </p:txBody>
      </p:sp>
      <p:sp>
        <p:nvSpPr>
          <p:cNvPr id="20504" name="Rectangle 24">
            <a:extLst>
              <a:ext uri="{FF2B5EF4-FFF2-40B4-BE49-F238E27FC236}">
                <a16:creationId xmlns:a16="http://schemas.microsoft.com/office/drawing/2014/main" id="{975E2C31-0316-4AFA-9127-8294AAFA2642}"/>
              </a:ext>
            </a:extLst>
          </p:cNvPr>
          <p:cNvSpPr>
            <a:spLocks noChangeArrowheads="1"/>
          </p:cNvSpPr>
          <p:nvPr/>
        </p:nvSpPr>
        <p:spPr bwMode="auto">
          <a:xfrm>
            <a:off x="7956550" y="4365625"/>
            <a:ext cx="287338"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800">
                <a:solidFill>
                  <a:schemeClr val="accent2">
                    <a:lumMod val="75000"/>
                  </a:schemeClr>
                </a:solidFill>
                <a:latin typeface="楷体" pitchFamily="49" charset="-122"/>
                <a:ea typeface="楷体" pitchFamily="49" charset="-122"/>
              </a:rPr>
              <a:t>Q</a:t>
            </a:r>
            <a:r>
              <a:rPr lang="en-US" altLang="zh-CN" sz="2800" baseline="-25000">
                <a:solidFill>
                  <a:schemeClr val="accent2">
                    <a:lumMod val="75000"/>
                  </a:schemeClr>
                </a:solidFill>
                <a:latin typeface="楷体" pitchFamily="49" charset="-122"/>
                <a:ea typeface="楷体" pitchFamily="49" charset="-122"/>
              </a:rPr>
              <a:t>S</a:t>
            </a:r>
          </a:p>
        </p:txBody>
      </p:sp>
      <p:sp>
        <p:nvSpPr>
          <p:cNvPr id="20505" name="Oval 25">
            <a:extLst>
              <a:ext uri="{FF2B5EF4-FFF2-40B4-BE49-F238E27FC236}">
                <a16:creationId xmlns:a16="http://schemas.microsoft.com/office/drawing/2014/main" id="{38DC2F72-3C3B-44E3-8B92-C78B3D6D12CF}"/>
              </a:ext>
            </a:extLst>
          </p:cNvPr>
          <p:cNvSpPr>
            <a:spLocks noChangeArrowheads="1"/>
          </p:cNvSpPr>
          <p:nvPr/>
        </p:nvSpPr>
        <p:spPr bwMode="auto">
          <a:xfrm>
            <a:off x="6443663" y="3141663"/>
            <a:ext cx="144462" cy="142875"/>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506" name="Oval 26">
            <a:extLst>
              <a:ext uri="{FF2B5EF4-FFF2-40B4-BE49-F238E27FC236}">
                <a16:creationId xmlns:a16="http://schemas.microsoft.com/office/drawing/2014/main" id="{7C368A4B-55C0-4B8D-ABD8-BA305C8963B1}"/>
              </a:ext>
            </a:extLst>
          </p:cNvPr>
          <p:cNvSpPr>
            <a:spLocks noChangeArrowheads="1"/>
          </p:cNvSpPr>
          <p:nvPr/>
        </p:nvSpPr>
        <p:spPr bwMode="auto">
          <a:xfrm>
            <a:off x="6227763" y="2781300"/>
            <a:ext cx="431800" cy="287338"/>
          </a:xfrm>
          <a:prstGeom prst="ellipse">
            <a:avLst/>
          </a:prstGeom>
          <a:noFill/>
          <a:ln w="9525">
            <a:noFill/>
            <a:round/>
            <a:headEnd/>
            <a:tailEnd/>
          </a:ln>
        </p:spPr>
        <p:txBody>
          <a:bodyPr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A</a:t>
            </a:r>
            <a:endParaRPr lang="en-US" altLang="zh-CN" sz="2400" baseline="-25000">
              <a:solidFill>
                <a:schemeClr val="accent2">
                  <a:lumMod val="75000"/>
                </a:schemeClr>
              </a:solidFill>
              <a:latin typeface="楷体" pitchFamily="49" charset="-122"/>
              <a:ea typeface="楷体" pitchFamily="49" charset="-122"/>
            </a:endParaRPr>
          </a:p>
        </p:txBody>
      </p:sp>
      <p:sp>
        <p:nvSpPr>
          <p:cNvPr id="20507" name="Line 27">
            <a:extLst>
              <a:ext uri="{FF2B5EF4-FFF2-40B4-BE49-F238E27FC236}">
                <a16:creationId xmlns:a16="http://schemas.microsoft.com/office/drawing/2014/main" id="{6C20432B-46D8-41D1-92F8-A8922BF56ADB}"/>
              </a:ext>
            </a:extLst>
          </p:cNvPr>
          <p:cNvSpPr>
            <a:spLocks noChangeShapeType="1"/>
          </p:cNvSpPr>
          <p:nvPr/>
        </p:nvSpPr>
        <p:spPr bwMode="auto">
          <a:xfrm>
            <a:off x="6516688" y="3213100"/>
            <a:ext cx="792162" cy="0"/>
          </a:xfrm>
          <a:prstGeom prst="line">
            <a:avLst/>
          </a:prstGeom>
          <a:noFill/>
          <a:ln w="28575">
            <a:solidFill>
              <a:schemeClr val="tx2"/>
            </a:solidFill>
            <a:prstDash val="dash"/>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508" name="Oval 28">
            <a:extLst>
              <a:ext uri="{FF2B5EF4-FFF2-40B4-BE49-F238E27FC236}">
                <a16:creationId xmlns:a16="http://schemas.microsoft.com/office/drawing/2014/main" id="{7740BED1-CC31-4447-9188-F7DF00E83D41}"/>
              </a:ext>
            </a:extLst>
          </p:cNvPr>
          <p:cNvSpPr>
            <a:spLocks noChangeArrowheads="1"/>
          </p:cNvSpPr>
          <p:nvPr/>
        </p:nvSpPr>
        <p:spPr bwMode="auto">
          <a:xfrm>
            <a:off x="7269163" y="3167063"/>
            <a:ext cx="144462" cy="142875"/>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509" name="Oval 29">
            <a:extLst>
              <a:ext uri="{FF2B5EF4-FFF2-40B4-BE49-F238E27FC236}">
                <a16:creationId xmlns:a16="http://schemas.microsoft.com/office/drawing/2014/main" id="{8188E0F3-43F6-4F9B-9966-D23416C96B75}"/>
              </a:ext>
            </a:extLst>
          </p:cNvPr>
          <p:cNvSpPr>
            <a:spLocks noChangeArrowheads="1"/>
          </p:cNvSpPr>
          <p:nvPr/>
        </p:nvSpPr>
        <p:spPr bwMode="auto">
          <a:xfrm>
            <a:off x="7451725" y="2997200"/>
            <a:ext cx="431800" cy="287338"/>
          </a:xfrm>
          <a:prstGeom prst="ellipse">
            <a:avLst/>
          </a:prstGeom>
          <a:noFill/>
          <a:ln w="9525">
            <a:noFill/>
            <a:round/>
            <a:headEnd/>
            <a:tailEnd/>
          </a:ln>
        </p:spPr>
        <p:txBody>
          <a:bodyPr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C</a:t>
            </a:r>
            <a:endParaRPr lang="en-US" altLang="zh-CN" sz="2400" baseline="-25000">
              <a:solidFill>
                <a:schemeClr val="accent2">
                  <a:lumMod val="75000"/>
                </a:schemeClr>
              </a:solidFill>
              <a:latin typeface="楷体" pitchFamily="49" charset="-122"/>
              <a:ea typeface="楷体" pitchFamily="49" charset="-122"/>
            </a:endParaRPr>
          </a:p>
        </p:txBody>
      </p:sp>
      <p:sp>
        <p:nvSpPr>
          <p:cNvPr id="20510" name="Oval 30">
            <a:extLst>
              <a:ext uri="{FF2B5EF4-FFF2-40B4-BE49-F238E27FC236}">
                <a16:creationId xmlns:a16="http://schemas.microsoft.com/office/drawing/2014/main" id="{CC3E095C-5731-4EC6-9A25-A3C27D80B12B}"/>
              </a:ext>
            </a:extLst>
          </p:cNvPr>
          <p:cNvSpPr>
            <a:spLocks noChangeArrowheads="1"/>
          </p:cNvSpPr>
          <p:nvPr/>
        </p:nvSpPr>
        <p:spPr bwMode="auto">
          <a:xfrm>
            <a:off x="5651500" y="3141663"/>
            <a:ext cx="144463" cy="142875"/>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0511" name="Oval 31">
            <a:extLst>
              <a:ext uri="{FF2B5EF4-FFF2-40B4-BE49-F238E27FC236}">
                <a16:creationId xmlns:a16="http://schemas.microsoft.com/office/drawing/2014/main" id="{0307F7D2-FA01-4AC5-92D9-6D53EA3B5A28}"/>
              </a:ext>
            </a:extLst>
          </p:cNvPr>
          <p:cNvSpPr>
            <a:spLocks noChangeArrowheads="1"/>
          </p:cNvSpPr>
          <p:nvPr/>
        </p:nvSpPr>
        <p:spPr bwMode="auto">
          <a:xfrm>
            <a:off x="5364163" y="2781300"/>
            <a:ext cx="431800" cy="287338"/>
          </a:xfrm>
          <a:prstGeom prst="ellipse">
            <a:avLst/>
          </a:prstGeom>
          <a:noFill/>
          <a:ln w="9525">
            <a:noFill/>
            <a:round/>
            <a:headEnd/>
            <a:tailEnd/>
          </a:ln>
        </p:spPr>
        <p:txBody>
          <a:bodyPr wrap="none" anchor="ctr"/>
          <a:lstStyle/>
          <a:p>
            <a:pPr algn="ctr" eaLnBrk="1" hangingPunct="1">
              <a:buFont typeface="Arial" charset="0"/>
              <a:buNone/>
              <a:defRPr/>
            </a:pPr>
            <a:r>
              <a:rPr lang="en-US" altLang="zh-CN" sz="2400">
                <a:solidFill>
                  <a:schemeClr val="accent2">
                    <a:lumMod val="75000"/>
                  </a:schemeClr>
                </a:solidFill>
                <a:latin typeface="楷体" pitchFamily="49" charset="-122"/>
                <a:ea typeface="楷体" pitchFamily="49" charset="-122"/>
              </a:rPr>
              <a:t>M</a:t>
            </a:r>
            <a:endParaRPr lang="en-US" altLang="zh-CN" sz="2400" baseline="-25000">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5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5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5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0506"/>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05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4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49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04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5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049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04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49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5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51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048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49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2049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2048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494"/>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050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50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509"/>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0"/>
                                          </p:stCondLst>
                                        </p:cTn>
                                        <p:tgtEl>
                                          <p:spTgt spid="2049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50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04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utoUpdateAnimBg="0"/>
      <p:bldP spid="20493" grpId="0" autoUpdateAnimBg="0"/>
      <p:bldP spid="20494" grpId="0" autoUpdateAnimBg="0"/>
      <p:bldP spid="20498" grpId="0" autoUpdateAnimBg="0"/>
      <p:bldP spid="20499" grpId="0" autoUpdateAnimBg="0"/>
      <p:bldP spid="20500" grpId="0" autoUpdateAnimBg="0"/>
      <p:bldP spid="20501" grpId="0" autoUpdateAnimBg="0"/>
      <p:bldP spid="20502" grpId="0" autoUpdateAnimBg="0"/>
      <p:bldP spid="20503" grpId="0" autoUpdateAnimBg="0"/>
      <p:bldP spid="20504" grpId="0" autoUpdateAnimBg="0"/>
      <p:bldP spid="20505" grpId="0" animBg="1"/>
      <p:bldP spid="20505" grpId="1" animBg="1"/>
      <p:bldP spid="20506" grpId="0" autoUpdateAnimBg="0"/>
      <p:bldP spid="20506" grpId="1" autoUpdateAnimBg="0"/>
      <p:bldP spid="20508" grpId="0" animBg="1"/>
      <p:bldP spid="20509" grpId="0" autoUpdateAnimBg="0"/>
      <p:bldP spid="20510" grpId="0" animBg="1"/>
      <p:bldP spid="2051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1">
            <a:extLst>
              <a:ext uri="{FF2B5EF4-FFF2-40B4-BE49-F238E27FC236}">
                <a16:creationId xmlns:a16="http://schemas.microsoft.com/office/drawing/2014/main" id="{AF8B5BE5-9DA4-4DD6-BA5D-77012C5FCE2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DE8624D-7054-4263-A7ED-7CB9859F4603}"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123" name="灯片编号占位符 2">
            <a:extLst>
              <a:ext uri="{FF2B5EF4-FFF2-40B4-BE49-F238E27FC236}">
                <a16:creationId xmlns:a16="http://schemas.microsoft.com/office/drawing/2014/main" id="{DA9DD12B-7520-40CD-9134-4B1A304CE2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A514239-40EA-4BE9-9BC9-EABDBC8BA9B6}" type="slidenum">
              <a:rPr lang="zh-CN" altLang="en-US" sz="1400"/>
              <a:pPr>
                <a:spcBef>
                  <a:spcPct val="0"/>
                </a:spcBef>
                <a:buClrTx/>
                <a:buSzTx/>
                <a:buFont typeface="Arial" panose="020B0604020202020204" pitchFamily="34" charset="0"/>
                <a:buNone/>
              </a:pPr>
              <a:t>2</a:t>
            </a:fld>
            <a:endParaRPr lang="en-US" altLang="zh-CN" sz="1400"/>
          </a:p>
        </p:txBody>
      </p:sp>
      <p:sp>
        <p:nvSpPr>
          <p:cNvPr id="5124" name="日期占位符 3">
            <a:extLst>
              <a:ext uri="{FF2B5EF4-FFF2-40B4-BE49-F238E27FC236}">
                <a16:creationId xmlns:a16="http://schemas.microsoft.com/office/drawing/2014/main" id="{93BBB0E5-9BC1-4E08-A7C2-89A84BAE8739}"/>
              </a:ext>
            </a:extLst>
          </p:cNvPr>
          <p:cNvSpPr txBox="1">
            <a:spLocks noGrp="1" noChangeArrowheads="1"/>
          </p:cNvSpPr>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fld id="{67C09AD1-A02B-43A0-86FE-E74DCFF899FD}" type="datetime1">
              <a:rPr lang="zh-CN" altLang="en-US" sz="1400" b="0">
                <a:solidFill>
                  <a:schemeClr val="tx2"/>
                </a:solidFill>
              </a:rPr>
              <a:pPr algn="ctr" eaLnBrk="1" hangingPunct="1">
                <a:spcBef>
                  <a:spcPct val="0"/>
                </a:spcBef>
                <a:buClrTx/>
                <a:buSzTx/>
                <a:buFont typeface="Arial" panose="020B0604020202020204" pitchFamily="34" charset="0"/>
                <a:buNone/>
              </a:pPr>
              <a:t>2022/9/8</a:t>
            </a:fld>
            <a:endParaRPr lang="en-US" altLang="zh-CN" sz="1400" b="0">
              <a:solidFill>
                <a:schemeClr val="tx2"/>
              </a:solidFill>
            </a:endParaRPr>
          </a:p>
        </p:txBody>
      </p:sp>
      <p:sp>
        <p:nvSpPr>
          <p:cNvPr id="5125" name="灯片编号占位符 5">
            <a:extLst>
              <a:ext uri="{FF2B5EF4-FFF2-40B4-BE49-F238E27FC236}">
                <a16:creationId xmlns:a16="http://schemas.microsoft.com/office/drawing/2014/main" id="{52DF4776-87D0-43F4-BDB9-791C27A1BB54}"/>
              </a:ext>
            </a:extLst>
          </p:cNvPr>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E906EC3-4DF0-4AC0-82E2-1B793FB522F7}" type="slidenum">
              <a:rPr lang="en-US" altLang="zh-CN" sz="1400" b="0">
                <a:solidFill>
                  <a:schemeClr val="tx2"/>
                </a:solidFill>
              </a:rPr>
              <a:pPr algn="r" eaLnBrk="1" hangingPunct="1">
                <a:spcBef>
                  <a:spcPct val="0"/>
                </a:spcBef>
                <a:buClrTx/>
                <a:buSzTx/>
                <a:buFont typeface="Arial" panose="020B0604020202020204" pitchFamily="34" charset="0"/>
                <a:buNone/>
              </a:pPr>
              <a:t>2</a:t>
            </a:fld>
            <a:endParaRPr lang="en-US" altLang="zh-CN" sz="1400" b="0">
              <a:solidFill>
                <a:schemeClr val="tx2"/>
              </a:solidFill>
            </a:endParaRPr>
          </a:p>
        </p:txBody>
      </p:sp>
      <p:grpSp>
        <p:nvGrpSpPr>
          <p:cNvPr id="5126" name="Group 5">
            <a:extLst>
              <a:ext uri="{FF2B5EF4-FFF2-40B4-BE49-F238E27FC236}">
                <a16:creationId xmlns:a16="http://schemas.microsoft.com/office/drawing/2014/main" id="{168CB9E5-4A64-47A2-9890-08ED05D5BC2B}"/>
              </a:ext>
            </a:extLst>
          </p:cNvPr>
          <p:cNvGrpSpPr>
            <a:grpSpLocks/>
          </p:cNvGrpSpPr>
          <p:nvPr/>
        </p:nvGrpSpPr>
        <p:grpSpPr bwMode="auto">
          <a:xfrm>
            <a:off x="395288" y="836613"/>
            <a:ext cx="8210550" cy="5400675"/>
            <a:chOff x="0" y="0"/>
            <a:chExt cx="5172" cy="3402"/>
          </a:xfrm>
        </p:grpSpPr>
        <p:sp>
          <p:nvSpPr>
            <p:cNvPr id="8" name="Oval 4">
              <a:extLst>
                <a:ext uri="{FF2B5EF4-FFF2-40B4-BE49-F238E27FC236}">
                  <a16:creationId xmlns:a16="http://schemas.microsoft.com/office/drawing/2014/main" id="{B5086350-525C-424A-846A-398B30CCC6A6}"/>
                </a:ext>
              </a:extLst>
            </p:cNvPr>
            <p:cNvSpPr>
              <a:spLocks noChangeArrowheads="1"/>
            </p:cNvSpPr>
            <p:nvPr/>
          </p:nvSpPr>
          <p:spPr bwMode="auto">
            <a:xfrm>
              <a:off x="1731" y="1768"/>
              <a:ext cx="1845" cy="1135"/>
            </a:xfrm>
            <a:prstGeom prst="ellipse">
              <a:avLst/>
            </a:prstGeom>
            <a:solidFill>
              <a:schemeClr val="accent1"/>
            </a:solidFill>
            <a:ln w="9525">
              <a:solidFill>
                <a:schemeClr val="tx1"/>
              </a:solidFill>
              <a:round/>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生产要素市场</a:t>
              </a:r>
            </a:p>
            <a:p>
              <a:pPr algn="ctr" eaLnBrk="1" hangingPunct="1">
                <a:buFont typeface="Arial" charset="0"/>
                <a:buNone/>
                <a:defRPr/>
              </a:pPr>
              <a:r>
                <a:rPr lang="zh-CN" altLang="en-US" sz="2000" b="0" dirty="0">
                  <a:solidFill>
                    <a:schemeClr val="accent2">
                      <a:lumMod val="75000"/>
                    </a:schemeClr>
                  </a:solidFill>
                  <a:latin typeface="Arial" charset="0"/>
                  <a:ea typeface="黑体" pitchFamily="49" charset="-122"/>
                </a:rPr>
                <a:t>（家庭出售</a:t>
              </a:r>
            </a:p>
            <a:p>
              <a:pPr algn="ctr" eaLnBrk="1" hangingPunct="1">
                <a:buFont typeface="Arial" charset="0"/>
                <a:buNone/>
                <a:defRPr/>
              </a:pPr>
              <a:r>
                <a:rPr lang="zh-CN" altLang="en-US" sz="2000" b="0" dirty="0">
                  <a:solidFill>
                    <a:schemeClr val="accent2">
                      <a:lumMod val="75000"/>
                    </a:schemeClr>
                  </a:solidFill>
                  <a:latin typeface="Arial" charset="0"/>
                  <a:ea typeface="黑体" pitchFamily="49" charset="-122"/>
                </a:rPr>
                <a:t>企业购买，</a:t>
              </a:r>
              <a:endParaRPr lang="en-US" altLang="zh-CN" sz="20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000" b="0" dirty="0">
                  <a:solidFill>
                    <a:srgbClr val="FF0000"/>
                  </a:solidFill>
                  <a:latin typeface="Arial" charset="0"/>
                  <a:ea typeface="黑体" pitchFamily="49" charset="-122"/>
                </a:rPr>
                <a:t>分配理论</a:t>
              </a:r>
              <a:r>
                <a:rPr lang="zh-CN" altLang="en-US" sz="2000" b="0" dirty="0">
                  <a:solidFill>
                    <a:schemeClr val="accent2">
                      <a:lumMod val="75000"/>
                    </a:schemeClr>
                  </a:solidFill>
                  <a:latin typeface="Arial" charset="0"/>
                  <a:ea typeface="黑体" pitchFamily="49" charset="-122"/>
                </a:rPr>
                <a:t>）</a:t>
              </a:r>
            </a:p>
          </p:txBody>
        </p:sp>
        <p:sp>
          <p:nvSpPr>
            <p:cNvPr id="9" name="Oval 5">
              <a:extLst>
                <a:ext uri="{FF2B5EF4-FFF2-40B4-BE49-F238E27FC236}">
                  <a16:creationId xmlns:a16="http://schemas.microsoft.com/office/drawing/2014/main" id="{B287BE49-C729-4F27-A72F-271A151F1257}"/>
                </a:ext>
              </a:extLst>
            </p:cNvPr>
            <p:cNvSpPr>
              <a:spLocks noChangeArrowheads="1"/>
            </p:cNvSpPr>
            <p:nvPr/>
          </p:nvSpPr>
          <p:spPr bwMode="auto">
            <a:xfrm>
              <a:off x="1641" y="238"/>
              <a:ext cx="1806" cy="990"/>
            </a:xfrm>
            <a:prstGeom prst="ellipse">
              <a:avLst/>
            </a:prstGeom>
            <a:solidFill>
              <a:srgbClr val="FFFF00"/>
            </a:solidFill>
            <a:ln w="9525">
              <a:solidFill>
                <a:schemeClr val="tx1"/>
              </a:solidFill>
              <a:round/>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产品市场</a:t>
              </a:r>
            </a:p>
            <a:p>
              <a:pPr algn="ctr" eaLnBrk="1" hangingPunct="1">
                <a:buFont typeface="Arial" charset="0"/>
                <a:buNone/>
                <a:defRPr/>
              </a:pPr>
              <a:r>
                <a:rPr lang="zh-CN" altLang="en-US" b="0" dirty="0">
                  <a:solidFill>
                    <a:schemeClr val="accent2">
                      <a:lumMod val="75000"/>
                    </a:schemeClr>
                  </a:solidFill>
                  <a:latin typeface="Arial" charset="0"/>
                  <a:ea typeface="黑体" pitchFamily="49" charset="-122"/>
                </a:rPr>
                <a:t>（企业出售</a:t>
              </a:r>
            </a:p>
            <a:p>
              <a:pPr algn="ctr" eaLnBrk="1" hangingPunct="1">
                <a:buFont typeface="Arial" charset="0"/>
                <a:buNone/>
                <a:defRPr/>
              </a:pPr>
              <a:r>
                <a:rPr lang="zh-CN" altLang="en-US" b="0" dirty="0">
                  <a:solidFill>
                    <a:schemeClr val="accent2">
                      <a:lumMod val="75000"/>
                    </a:schemeClr>
                  </a:solidFill>
                  <a:latin typeface="Arial" charset="0"/>
                  <a:ea typeface="黑体" pitchFamily="49" charset="-122"/>
                </a:rPr>
                <a:t>消费者购买，</a:t>
              </a:r>
              <a:endParaRPr lang="en-US" altLang="zh-CN"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b="0" dirty="0">
                  <a:solidFill>
                    <a:srgbClr val="FF0000"/>
                  </a:solidFill>
                  <a:latin typeface="Arial" charset="0"/>
                  <a:ea typeface="黑体" pitchFamily="49" charset="-122"/>
                </a:rPr>
                <a:t>供求理论</a:t>
              </a:r>
              <a:r>
                <a:rPr lang="zh-CN" altLang="en-US" b="0" dirty="0">
                  <a:solidFill>
                    <a:schemeClr val="accent2">
                      <a:lumMod val="75000"/>
                    </a:schemeClr>
                  </a:solidFill>
                  <a:latin typeface="Arial" charset="0"/>
                  <a:ea typeface="黑体" pitchFamily="49" charset="-122"/>
                </a:rPr>
                <a:t>）</a:t>
              </a:r>
            </a:p>
          </p:txBody>
        </p:sp>
        <p:sp>
          <p:nvSpPr>
            <p:cNvPr id="10" name="Rectangle 6">
              <a:extLst>
                <a:ext uri="{FF2B5EF4-FFF2-40B4-BE49-F238E27FC236}">
                  <a16:creationId xmlns:a16="http://schemas.microsoft.com/office/drawing/2014/main" id="{B1473326-75BB-49AD-AC28-98FBC110E3B5}"/>
                </a:ext>
              </a:extLst>
            </p:cNvPr>
            <p:cNvSpPr>
              <a:spLocks noChangeArrowheads="1"/>
            </p:cNvSpPr>
            <p:nvPr/>
          </p:nvSpPr>
          <p:spPr bwMode="auto">
            <a:xfrm>
              <a:off x="0" y="1044"/>
              <a:ext cx="1316" cy="998"/>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企业</a:t>
              </a:r>
              <a:endParaRPr lang="en-US" altLang="zh-CN" sz="28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a:t>
              </a:r>
              <a:r>
                <a:rPr lang="zh-CN" altLang="en-US" sz="2400" b="0" dirty="0">
                  <a:solidFill>
                    <a:srgbClr val="FF0000"/>
                  </a:solidFill>
                  <a:latin typeface="Arial" charset="0"/>
                  <a:ea typeface="黑体" pitchFamily="49" charset="-122"/>
                </a:rPr>
                <a:t>生产理论、</a:t>
              </a:r>
              <a:endParaRPr lang="en-US" altLang="zh-CN" sz="2400" b="0" dirty="0">
                <a:solidFill>
                  <a:srgbClr val="FF0000"/>
                </a:solidFill>
                <a:latin typeface="Arial" charset="0"/>
                <a:ea typeface="黑体" pitchFamily="49" charset="-122"/>
              </a:endParaRPr>
            </a:p>
            <a:p>
              <a:pPr algn="ctr" eaLnBrk="1" hangingPunct="1">
                <a:buFont typeface="Arial" charset="0"/>
                <a:buNone/>
                <a:defRPr/>
              </a:pPr>
              <a:r>
                <a:rPr lang="zh-CN" altLang="en-US" sz="2400" b="0" dirty="0">
                  <a:solidFill>
                    <a:srgbClr val="FF0000"/>
                  </a:solidFill>
                  <a:latin typeface="Arial" charset="0"/>
                  <a:ea typeface="黑体" pitchFamily="49" charset="-122"/>
                </a:rPr>
                <a:t>成本理论</a:t>
              </a:r>
              <a:r>
                <a:rPr lang="zh-CN" altLang="en-US" sz="2800" b="0" dirty="0">
                  <a:solidFill>
                    <a:schemeClr val="accent2">
                      <a:lumMod val="75000"/>
                    </a:schemeClr>
                  </a:solidFill>
                  <a:latin typeface="Arial" charset="0"/>
                  <a:ea typeface="黑体" pitchFamily="49" charset="-122"/>
                </a:rPr>
                <a:t>）</a:t>
              </a:r>
            </a:p>
          </p:txBody>
        </p:sp>
        <p:sp>
          <p:nvSpPr>
            <p:cNvPr id="11" name="Rectangle 7">
              <a:extLst>
                <a:ext uri="{FF2B5EF4-FFF2-40B4-BE49-F238E27FC236}">
                  <a16:creationId xmlns:a16="http://schemas.microsoft.com/office/drawing/2014/main" id="{5F3BB022-4AE7-4839-B687-95EF4D0B7FB0}"/>
                </a:ext>
              </a:extLst>
            </p:cNvPr>
            <p:cNvSpPr>
              <a:spLocks noChangeArrowheads="1"/>
            </p:cNvSpPr>
            <p:nvPr/>
          </p:nvSpPr>
          <p:spPr bwMode="auto">
            <a:xfrm>
              <a:off x="3711" y="998"/>
              <a:ext cx="1461" cy="998"/>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消费者</a:t>
              </a:r>
              <a:r>
                <a:rPr lang="en-US" altLang="zh-CN" sz="2800" b="0" dirty="0">
                  <a:solidFill>
                    <a:schemeClr val="accent2">
                      <a:lumMod val="75000"/>
                    </a:schemeClr>
                  </a:solidFill>
                  <a:latin typeface="Arial" charset="0"/>
                  <a:ea typeface="黑体" pitchFamily="49" charset="-122"/>
                </a:rPr>
                <a:t>/</a:t>
              </a:r>
              <a:r>
                <a:rPr lang="zh-CN" altLang="en-US" sz="2800" b="0" dirty="0">
                  <a:solidFill>
                    <a:schemeClr val="accent2">
                      <a:lumMod val="75000"/>
                    </a:schemeClr>
                  </a:solidFill>
                  <a:latin typeface="Arial" charset="0"/>
                  <a:ea typeface="黑体" pitchFamily="49" charset="-122"/>
                </a:rPr>
                <a:t>家庭</a:t>
              </a:r>
              <a:endParaRPr lang="en-US" altLang="zh-CN" sz="2800" b="0" dirty="0">
                <a:solidFill>
                  <a:schemeClr val="accent2">
                    <a:lumMod val="75000"/>
                  </a:schemeClr>
                </a:solidFill>
                <a:latin typeface="Arial" charset="0"/>
                <a:ea typeface="黑体" pitchFamily="49" charset="-122"/>
              </a:endParaRPr>
            </a:p>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a:t>
              </a:r>
              <a:r>
                <a:rPr lang="zh-CN" altLang="en-US" sz="2400" b="0" dirty="0">
                  <a:solidFill>
                    <a:srgbClr val="FF0000"/>
                  </a:solidFill>
                  <a:latin typeface="Arial" charset="0"/>
                  <a:ea typeface="黑体" pitchFamily="49" charset="-122"/>
                </a:rPr>
                <a:t>消费者理论</a:t>
              </a:r>
              <a:r>
                <a:rPr lang="zh-CN" altLang="en-US" sz="2800" b="0" dirty="0">
                  <a:solidFill>
                    <a:schemeClr val="accent2">
                      <a:lumMod val="75000"/>
                    </a:schemeClr>
                  </a:solidFill>
                  <a:latin typeface="Arial" charset="0"/>
                  <a:ea typeface="黑体" pitchFamily="49" charset="-122"/>
                </a:rPr>
                <a:t>）</a:t>
              </a:r>
            </a:p>
          </p:txBody>
        </p:sp>
        <p:sp>
          <p:nvSpPr>
            <p:cNvPr id="12" name="Line 8">
              <a:extLst>
                <a:ext uri="{FF2B5EF4-FFF2-40B4-BE49-F238E27FC236}">
                  <a16:creationId xmlns:a16="http://schemas.microsoft.com/office/drawing/2014/main" id="{F7E1215B-B61B-4D3B-A88F-E545DBC787F8}"/>
                </a:ext>
              </a:extLst>
            </p:cNvPr>
            <p:cNvSpPr>
              <a:spLocks noChangeShapeType="1"/>
            </p:cNvSpPr>
            <p:nvPr/>
          </p:nvSpPr>
          <p:spPr bwMode="auto">
            <a:xfrm flipV="1">
              <a:off x="4854" y="318"/>
              <a:ext cx="0" cy="680"/>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3" name="Line 9">
              <a:extLst>
                <a:ext uri="{FF2B5EF4-FFF2-40B4-BE49-F238E27FC236}">
                  <a16:creationId xmlns:a16="http://schemas.microsoft.com/office/drawing/2014/main" id="{3426E906-C17B-41CE-9B85-16C7AA1FB471}"/>
                </a:ext>
              </a:extLst>
            </p:cNvPr>
            <p:cNvSpPr>
              <a:spLocks noChangeShapeType="1"/>
            </p:cNvSpPr>
            <p:nvPr/>
          </p:nvSpPr>
          <p:spPr bwMode="auto">
            <a:xfrm flipH="1">
              <a:off x="3266" y="318"/>
              <a:ext cx="1588" cy="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4" name="Line 10">
              <a:extLst>
                <a:ext uri="{FF2B5EF4-FFF2-40B4-BE49-F238E27FC236}">
                  <a16:creationId xmlns:a16="http://schemas.microsoft.com/office/drawing/2014/main" id="{24601CE7-EDF9-4FFF-A743-F0F34288B2D7}"/>
                </a:ext>
              </a:extLst>
            </p:cNvPr>
            <p:cNvSpPr>
              <a:spLocks noChangeShapeType="1"/>
            </p:cNvSpPr>
            <p:nvPr/>
          </p:nvSpPr>
          <p:spPr bwMode="auto">
            <a:xfrm>
              <a:off x="3448" y="499"/>
              <a:ext cx="1043" cy="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5" name="Line 11">
              <a:extLst>
                <a:ext uri="{FF2B5EF4-FFF2-40B4-BE49-F238E27FC236}">
                  <a16:creationId xmlns:a16="http://schemas.microsoft.com/office/drawing/2014/main" id="{F431021F-BF26-45E7-865D-44E6CEECD236}"/>
                </a:ext>
              </a:extLst>
            </p:cNvPr>
            <p:cNvSpPr>
              <a:spLocks noChangeShapeType="1"/>
            </p:cNvSpPr>
            <p:nvPr/>
          </p:nvSpPr>
          <p:spPr bwMode="auto">
            <a:xfrm>
              <a:off x="4491" y="499"/>
              <a:ext cx="0" cy="454"/>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6" name="Rectangle 12">
              <a:extLst>
                <a:ext uri="{FF2B5EF4-FFF2-40B4-BE49-F238E27FC236}">
                  <a16:creationId xmlns:a16="http://schemas.microsoft.com/office/drawing/2014/main" id="{16DC575E-7494-4035-8D7D-229520EB6B4C}"/>
                </a:ext>
              </a:extLst>
            </p:cNvPr>
            <p:cNvSpPr>
              <a:spLocks noChangeArrowheads="1"/>
            </p:cNvSpPr>
            <p:nvPr/>
          </p:nvSpPr>
          <p:spPr bwMode="auto">
            <a:xfrm>
              <a:off x="3947" y="0"/>
              <a:ext cx="635"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支出</a:t>
              </a:r>
            </a:p>
          </p:txBody>
        </p:sp>
        <p:sp>
          <p:nvSpPr>
            <p:cNvPr id="17" name="Line 13">
              <a:extLst>
                <a:ext uri="{FF2B5EF4-FFF2-40B4-BE49-F238E27FC236}">
                  <a16:creationId xmlns:a16="http://schemas.microsoft.com/office/drawing/2014/main" id="{FED107A7-E26C-4358-9240-2A6E2ED78BE6}"/>
                </a:ext>
              </a:extLst>
            </p:cNvPr>
            <p:cNvSpPr>
              <a:spLocks noChangeShapeType="1"/>
            </p:cNvSpPr>
            <p:nvPr/>
          </p:nvSpPr>
          <p:spPr bwMode="auto">
            <a:xfrm>
              <a:off x="3357" y="2767"/>
              <a:ext cx="1497" cy="0"/>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8" name="Line 14">
              <a:extLst>
                <a:ext uri="{FF2B5EF4-FFF2-40B4-BE49-F238E27FC236}">
                  <a16:creationId xmlns:a16="http://schemas.microsoft.com/office/drawing/2014/main" id="{042D2269-6745-4D18-BFA4-21F80D86786A}"/>
                </a:ext>
              </a:extLst>
            </p:cNvPr>
            <p:cNvSpPr>
              <a:spLocks noChangeShapeType="1"/>
            </p:cNvSpPr>
            <p:nvPr/>
          </p:nvSpPr>
          <p:spPr bwMode="auto">
            <a:xfrm flipV="1">
              <a:off x="4854" y="2042"/>
              <a:ext cx="0" cy="725"/>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19" name="Rectangle 15">
              <a:extLst>
                <a:ext uri="{FF2B5EF4-FFF2-40B4-BE49-F238E27FC236}">
                  <a16:creationId xmlns:a16="http://schemas.microsoft.com/office/drawing/2014/main" id="{9CBC9E9C-76F8-4A8E-9231-4780E024424A}"/>
                </a:ext>
              </a:extLst>
            </p:cNvPr>
            <p:cNvSpPr>
              <a:spLocks noChangeArrowheads="1"/>
            </p:cNvSpPr>
            <p:nvPr/>
          </p:nvSpPr>
          <p:spPr bwMode="auto">
            <a:xfrm>
              <a:off x="4899" y="2268"/>
              <a:ext cx="227" cy="409"/>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收</a:t>
              </a:r>
            </a:p>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入</a:t>
              </a:r>
            </a:p>
          </p:txBody>
        </p:sp>
        <p:sp>
          <p:nvSpPr>
            <p:cNvPr id="20" name="Line 17">
              <a:extLst>
                <a:ext uri="{FF2B5EF4-FFF2-40B4-BE49-F238E27FC236}">
                  <a16:creationId xmlns:a16="http://schemas.microsoft.com/office/drawing/2014/main" id="{06982D39-BBA4-46AF-B700-74E7AC613738}"/>
                </a:ext>
              </a:extLst>
            </p:cNvPr>
            <p:cNvSpPr>
              <a:spLocks noChangeShapeType="1"/>
            </p:cNvSpPr>
            <p:nvPr/>
          </p:nvSpPr>
          <p:spPr bwMode="auto">
            <a:xfrm>
              <a:off x="409" y="318"/>
              <a:ext cx="0" cy="68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1" name="Rectangle 18">
              <a:extLst>
                <a:ext uri="{FF2B5EF4-FFF2-40B4-BE49-F238E27FC236}">
                  <a16:creationId xmlns:a16="http://schemas.microsoft.com/office/drawing/2014/main" id="{7B17F85D-3ED4-46C1-9B42-A6779ACF351F}"/>
                </a:ext>
              </a:extLst>
            </p:cNvPr>
            <p:cNvSpPr>
              <a:spLocks noChangeArrowheads="1"/>
            </p:cNvSpPr>
            <p:nvPr/>
          </p:nvSpPr>
          <p:spPr bwMode="auto">
            <a:xfrm>
              <a:off x="681" y="91"/>
              <a:ext cx="499"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收益</a:t>
              </a:r>
            </a:p>
          </p:txBody>
        </p:sp>
        <p:sp>
          <p:nvSpPr>
            <p:cNvPr id="22" name="Line 19">
              <a:extLst>
                <a:ext uri="{FF2B5EF4-FFF2-40B4-BE49-F238E27FC236}">
                  <a16:creationId xmlns:a16="http://schemas.microsoft.com/office/drawing/2014/main" id="{23DF58A6-6254-4AF7-86F6-394721D2EDBC}"/>
                </a:ext>
              </a:extLst>
            </p:cNvPr>
            <p:cNvSpPr>
              <a:spLocks noChangeShapeType="1"/>
            </p:cNvSpPr>
            <p:nvPr/>
          </p:nvSpPr>
          <p:spPr bwMode="auto">
            <a:xfrm>
              <a:off x="273" y="2042"/>
              <a:ext cx="0" cy="725"/>
            </a:xfrm>
            <a:prstGeom prst="line">
              <a:avLst/>
            </a:prstGeom>
            <a:noFill/>
            <a:ln w="952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3" name="Line 20">
              <a:extLst>
                <a:ext uri="{FF2B5EF4-FFF2-40B4-BE49-F238E27FC236}">
                  <a16:creationId xmlns:a16="http://schemas.microsoft.com/office/drawing/2014/main" id="{96E0E82C-5767-4A50-B375-F0C05BF5E046}"/>
                </a:ext>
              </a:extLst>
            </p:cNvPr>
            <p:cNvSpPr>
              <a:spLocks noChangeShapeType="1"/>
            </p:cNvSpPr>
            <p:nvPr/>
          </p:nvSpPr>
          <p:spPr bwMode="auto">
            <a:xfrm>
              <a:off x="273" y="2767"/>
              <a:ext cx="1723" cy="0"/>
            </a:xfrm>
            <a:prstGeom prst="line">
              <a:avLst/>
            </a:prstGeom>
            <a:noFill/>
            <a:ln w="952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4" name="Rectangle 21">
              <a:extLst>
                <a:ext uri="{FF2B5EF4-FFF2-40B4-BE49-F238E27FC236}">
                  <a16:creationId xmlns:a16="http://schemas.microsoft.com/office/drawing/2014/main" id="{BCB1775A-C761-4461-8C51-E8C9B4843E4B}"/>
                </a:ext>
              </a:extLst>
            </p:cNvPr>
            <p:cNvSpPr>
              <a:spLocks noChangeArrowheads="1"/>
            </p:cNvSpPr>
            <p:nvPr/>
          </p:nvSpPr>
          <p:spPr bwMode="auto">
            <a:xfrm>
              <a:off x="590" y="2813"/>
              <a:ext cx="1044"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工资、租金、利润</a:t>
              </a:r>
            </a:p>
          </p:txBody>
        </p:sp>
        <p:sp>
          <p:nvSpPr>
            <p:cNvPr id="25" name="Line 22">
              <a:extLst>
                <a:ext uri="{FF2B5EF4-FFF2-40B4-BE49-F238E27FC236}">
                  <a16:creationId xmlns:a16="http://schemas.microsoft.com/office/drawing/2014/main" id="{A3788BD3-438C-4B79-977A-98D00D319F8E}"/>
                </a:ext>
              </a:extLst>
            </p:cNvPr>
            <p:cNvSpPr>
              <a:spLocks noChangeShapeType="1"/>
            </p:cNvSpPr>
            <p:nvPr/>
          </p:nvSpPr>
          <p:spPr bwMode="auto">
            <a:xfrm flipH="1">
              <a:off x="635" y="2586"/>
              <a:ext cx="1180" cy="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6" name="Line 23">
              <a:extLst>
                <a:ext uri="{FF2B5EF4-FFF2-40B4-BE49-F238E27FC236}">
                  <a16:creationId xmlns:a16="http://schemas.microsoft.com/office/drawing/2014/main" id="{6B4FB84A-8C93-4A2C-8BF7-2BE591065D38}"/>
                </a:ext>
              </a:extLst>
            </p:cNvPr>
            <p:cNvSpPr>
              <a:spLocks noChangeShapeType="1"/>
            </p:cNvSpPr>
            <p:nvPr/>
          </p:nvSpPr>
          <p:spPr bwMode="auto">
            <a:xfrm flipV="1">
              <a:off x="635" y="2087"/>
              <a:ext cx="0" cy="499"/>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7" name="Rectangle 24">
              <a:extLst>
                <a:ext uri="{FF2B5EF4-FFF2-40B4-BE49-F238E27FC236}">
                  <a16:creationId xmlns:a16="http://schemas.microsoft.com/office/drawing/2014/main" id="{78143287-72C1-4CB2-940D-D951EC2947BD}"/>
                </a:ext>
              </a:extLst>
            </p:cNvPr>
            <p:cNvSpPr>
              <a:spLocks noChangeArrowheads="1"/>
            </p:cNvSpPr>
            <p:nvPr/>
          </p:nvSpPr>
          <p:spPr bwMode="auto">
            <a:xfrm>
              <a:off x="772" y="2314"/>
              <a:ext cx="771"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b="0">
                  <a:solidFill>
                    <a:schemeClr val="accent2">
                      <a:lumMod val="75000"/>
                    </a:schemeClr>
                  </a:solidFill>
                  <a:latin typeface="Arial" charset="0"/>
                  <a:ea typeface="黑体" pitchFamily="49" charset="-122"/>
                </a:rPr>
                <a:t>生产投入</a:t>
              </a:r>
            </a:p>
          </p:txBody>
        </p:sp>
        <p:sp>
          <p:nvSpPr>
            <p:cNvPr id="28" name="Line 25">
              <a:extLst>
                <a:ext uri="{FF2B5EF4-FFF2-40B4-BE49-F238E27FC236}">
                  <a16:creationId xmlns:a16="http://schemas.microsoft.com/office/drawing/2014/main" id="{A380D43D-18B8-45A7-9A6E-033E6A0970E1}"/>
                </a:ext>
              </a:extLst>
            </p:cNvPr>
            <p:cNvSpPr>
              <a:spLocks noChangeShapeType="1"/>
            </p:cNvSpPr>
            <p:nvPr/>
          </p:nvSpPr>
          <p:spPr bwMode="auto">
            <a:xfrm>
              <a:off x="4627" y="1996"/>
              <a:ext cx="0" cy="59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29" name="Line 26">
              <a:extLst>
                <a:ext uri="{FF2B5EF4-FFF2-40B4-BE49-F238E27FC236}">
                  <a16:creationId xmlns:a16="http://schemas.microsoft.com/office/drawing/2014/main" id="{7CAC429A-D4E6-44D2-897B-2AB481A7DAEB}"/>
                </a:ext>
              </a:extLst>
            </p:cNvPr>
            <p:cNvSpPr>
              <a:spLocks noChangeShapeType="1"/>
            </p:cNvSpPr>
            <p:nvPr/>
          </p:nvSpPr>
          <p:spPr bwMode="auto">
            <a:xfrm flipH="1">
              <a:off x="3538" y="2586"/>
              <a:ext cx="1089" cy="0"/>
            </a:xfrm>
            <a:prstGeom prst="line">
              <a:avLst/>
            </a:prstGeom>
            <a:noFill/>
            <a:ln w="9525">
              <a:solidFill>
                <a:schemeClr val="tx1"/>
              </a:solidFill>
              <a:prstDash val="lgDash"/>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30" name="Rectangle 27">
              <a:extLst>
                <a:ext uri="{FF2B5EF4-FFF2-40B4-BE49-F238E27FC236}">
                  <a16:creationId xmlns:a16="http://schemas.microsoft.com/office/drawing/2014/main" id="{74AF6F1B-A8A2-413E-BC56-3B81ACC3F075}"/>
                </a:ext>
              </a:extLst>
            </p:cNvPr>
            <p:cNvSpPr>
              <a:spLocks noChangeArrowheads="1"/>
            </p:cNvSpPr>
            <p:nvPr/>
          </p:nvSpPr>
          <p:spPr bwMode="auto">
            <a:xfrm>
              <a:off x="3856" y="2223"/>
              <a:ext cx="544" cy="22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000" b="0">
                  <a:solidFill>
                    <a:schemeClr val="accent2">
                      <a:lumMod val="75000"/>
                    </a:schemeClr>
                  </a:solidFill>
                  <a:latin typeface="Arial" charset="0"/>
                  <a:ea typeface="黑体" pitchFamily="49" charset="-122"/>
                </a:rPr>
                <a:t>劳动、土地</a:t>
              </a:r>
            </a:p>
            <a:p>
              <a:pPr algn="ctr" eaLnBrk="1" hangingPunct="1">
                <a:buFont typeface="Arial" charset="0"/>
                <a:buNone/>
                <a:defRPr/>
              </a:pPr>
              <a:r>
                <a:rPr lang="zh-CN" altLang="en-US" sz="2000" b="0">
                  <a:solidFill>
                    <a:schemeClr val="accent2">
                      <a:lumMod val="75000"/>
                    </a:schemeClr>
                  </a:solidFill>
                  <a:latin typeface="Arial" charset="0"/>
                  <a:ea typeface="黑体" pitchFamily="49" charset="-122"/>
                </a:rPr>
                <a:t>和资本</a:t>
              </a:r>
            </a:p>
          </p:txBody>
        </p:sp>
        <p:sp>
          <p:nvSpPr>
            <p:cNvPr id="31" name="Rectangle 28">
              <a:extLst>
                <a:ext uri="{FF2B5EF4-FFF2-40B4-BE49-F238E27FC236}">
                  <a16:creationId xmlns:a16="http://schemas.microsoft.com/office/drawing/2014/main" id="{3B979EC9-B435-4F52-8D50-092FD1DA7AC0}"/>
                </a:ext>
              </a:extLst>
            </p:cNvPr>
            <p:cNvSpPr>
              <a:spLocks noChangeArrowheads="1"/>
            </p:cNvSpPr>
            <p:nvPr/>
          </p:nvSpPr>
          <p:spPr bwMode="auto">
            <a:xfrm>
              <a:off x="3584" y="545"/>
              <a:ext cx="772"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0">
                  <a:solidFill>
                    <a:schemeClr val="accent2">
                      <a:lumMod val="75000"/>
                    </a:schemeClr>
                  </a:solidFill>
                  <a:latin typeface="Arial" charset="0"/>
                  <a:ea typeface="黑体" pitchFamily="49" charset="-122"/>
                </a:rPr>
                <a:t>物品与</a:t>
              </a:r>
            </a:p>
            <a:p>
              <a:pPr algn="ctr" eaLnBrk="1" hangingPunct="1">
                <a:buFont typeface="Arial" charset="0"/>
                <a:buNone/>
                <a:defRPr/>
              </a:pPr>
              <a:r>
                <a:rPr lang="zh-CN" altLang="en-US" b="0">
                  <a:solidFill>
                    <a:schemeClr val="accent2">
                      <a:lumMod val="75000"/>
                    </a:schemeClr>
                  </a:solidFill>
                  <a:latin typeface="Arial" charset="0"/>
                  <a:ea typeface="黑体" pitchFamily="49" charset="-122"/>
                </a:rPr>
                <a:t>劳务购买</a:t>
              </a:r>
            </a:p>
          </p:txBody>
        </p:sp>
        <p:sp>
          <p:nvSpPr>
            <p:cNvPr id="32" name="Line 30">
              <a:extLst>
                <a:ext uri="{FF2B5EF4-FFF2-40B4-BE49-F238E27FC236}">
                  <a16:creationId xmlns:a16="http://schemas.microsoft.com/office/drawing/2014/main" id="{4F4CFF50-213D-46C5-80A8-5123658EB6A7}"/>
                </a:ext>
              </a:extLst>
            </p:cNvPr>
            <p:cNvSpPr>
              <a:spLocks noChangeShapeType="1"/>
            </p:cNvSpPr>
            <p:nvPr/>
          </p:nvSpPr>
          <p:spPr bwMode="auto">
            <a:xfrm flipV="1">
              <a:off x="590" y="454"/>
              <a:ext cx="0" cy="590"/>
            </a:xfrm>
            <a:prstGeom prst="line">
              <a:avLst/>
            </a:prstGeom>
            <a:noFill/>
            <a:ln w="9525">
              <a:solidFill>
                <a:schemeClr val="tx1"/>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33" name="Rectangle 32">
              <a:extLst>
                <a:ext uri="{FF2B5EF4-FFF2-40B4-BE49-F238E27FC236}">
                  <a16:creationId xmlns:a16="http://schemas.microsoft.com/office/drawing/2014/main" id="{458804C8-34DE-4EFF-8D05-2C39910D5C5D}"/>
                </a:ext>
              </a:extLst>
            </p:cNvPr>
            <p:cNvSpPr>
              <a:spLocks noChangeArrowheads="1"/>
            </p:cNvSpPr>
            <p:nvPr/>
          </p:nvSpPr>
          <p:spPr bwMode="auto">
            <a:xfrm>
              <a:off x="726" y="499"/>
              <a:ext cx="825" cy="324"/>
            </a:xfrm>
            <a:prstGeom prst="rect">
              <a:avLst/>
            </a:prstGeom>
            <a:noFill/>
            <a:ln w="9525">
              <a:noFill/>
              <a:miter lim="800000"/>
              <a:headEnd/>
              <a:tailEnd/>
            </a:ln>
          </p:spPr>
          <p:txBody>
            <a:bodyPr wrap="none" anchor="ctr"/>
            <a:lstStyle/>
            <a:p>
              <a:pPr algn="ctr" eaLnBrk="1" hangingPunct="1">
                <a:buFont typeface="Arial" charset="0"/>
                <a:buNone/>
                <a:defRPr/>
              </a:pPr>
              <a:r>
                <a:rPr lang="zh-CN" altLang="en-US" b="0">
                  <a:solidFill>
                    <a:schemeClr val="accent2">
                      <a:lumMod val="75000"/>
                    </a:schemeClr>
                  </a:solidFill>
                  <a:latin typeface="Arial" charset="0"/>
                  <a:ea typeface="黑体" pitchFamily="49" charset="-122"/>
                </a:rPr>
                <a:t>物品与</a:t>
              </a:r>
            </a:p>
            <a:p>
              <a:pPr algn="ctr" eaLnBrk="1" hangingPunct="1">
                <a:buFont typeface="Arial" charset="0"/>
                <a:buNone/>
                <a:defRPr/>
              </a:pPr>
              <a:r>
                <a:rPr lang="zh-CN" altLang="en-US" b="0">
                  <a:solidFill>
                    <a:schemeClr val="accent2">
                      <a:lumMod val="75000"/>
                    </a:schemeClr>
                  </a:solidFill>
                  <a:latin typeface="Arial" charset="0"/>
                  <a:ea typeface="黑体" pitchFamily="49" charset="-122"/>
                </a:rPr>
                <a:t>劳务出售</a:t>
              </a:r>
            </a:p>
          </p:txBody>
        </p:sp>
        <p:sp>
          <p:nvSpPr>
            <p:cNvPr id="34" name="Rectangle 34">
              <a:extLst>
                <a:ext uri="{FF2B5EF4-FFF2-40B4-BE49-F238E27FC236}">
                  <a16:creationId xmlns:a16="http://schemas.microsoft.com/office/drawing/2014/main" id="{6AD9B343-0B55-49CE-A918-7215B9E2A584}"/>
                </a:ext>
              </a:extLst>
            </p:cNvPr>
            <p:cNvSpPr>
              <a:spLocks noChangeArrowheads="1"/>
            </p:cNvSpPr>
            <p:nvPr/>
          </p:nvSpPr>
          <p:spPr bwMode="auto">
            <a:xfrm>
              <a:off x="499" y="3085"/>
              <a:ext cx="4536" cy="317"/>
            </a:xfrm>
            <a:prstGeom prst="rect">
              <a:avLst/>
            </a:prstGeom>
            <a:solidFill>
              <a:schemeClr val="accent1"/>
            </a:solidFill>
            <a:ln w="9525">
              <a:solidFill>
                <a:schemeClr val="tx1"/>
              </a:solidFill>
              <a:miter lim="800000"/>
              <a:headEnd/>
              <a:tailEnd/>
            </a:ln>
          </p:spPr>
          <p:txBody>
            <a:bodyPr wrap="none" anchor="ctr"/>
            <a:lstStyle/>
            <a:p>
              <a:pPr algn="ctr" eaLnBrk="1" hangingPunct="1">
                <a:buFont typeface="Arial" charset="0"/>
                <a:buNone/>
                <a:defRPr/>
              </a:pPr>
              <a:r>
                <a:rPr lang="zh-CN" altLang="en-US" sz="2800" b="0" dirty="0">
                  <a:solidFill>
                    <a:schemeClr val="accent2">
                      <a:lumMod val="75000"/>
                    </a:schemeClr>
                  </a:solidFill>
                  <a:latin typeface="Arial" charset="0"/>
                  <a:ea typeface="黑体" pitchFamily="49" charset="-122"/>
                </a:rPr>
                <a:t>以 市 场 为 基 础（</a:t>
              </a:r>
              <a:r>
                <a:rPr lang="zh-CN" altLang="en-US" sz="2400" b="0" dirty="0">
                  <a:solidFill>
                    <a:srgbClr val="FF0000"/>
                  </a:solidFill>
                  <a:latin typeface="Arial" charset="0"/>
                  <a:ea typeface="黑体" pitchFamily="49" charset="-122"/>
                </a:rPr>
                <a:t>市场结构理论</a:t>
              </a:r>
              <a:r>
                <a:rPr lang="zh-CN" altLang="en-US" sz="2800" b="0" dirty="0">
                  <a:solidFill>
                    <a:schemeClr val="accent2">
                      <a:lumMod val="75000"/>
                    </a:schemeClr>
                  </a:solidFill>
                  <a:latin typeface="Arial" charset="0"/>
                  <a:ea typeface="黑体" pitchFamily="49" charset="-122"/>
                </a:rPr>
                <a:t>）</a:t>
              </a:r>
            </a:p>
          </p:txBody>
        </p:sp>
      </p:grpSp>
      <p:cxnSp>
        <p:nvCxnSpPr>
          <p:cNvPr id="5127" name="直接连接符 35">
            <a:extLst>
              <a:ext uri="{FF2B5EF4-FFF2-40B4-BE49-F238E27FC236}">
                <a16:creationId xmlns:a16="http://schemas.microsoft.com/office/drawing/2014/main" id="{6AA432A8-9388-4C17-BF28-00E643EE42CB}"/>
              </a:ext>
            </a:extLst>
          </p:cNvPr>
          <p:cNvCxnSpPr>
            <a:cxnSpLocks noChangeShapeType="1"/>
          </p:cNvCxnSpPr>
          <p:nvPr/>
        </p:nvCxnSpPr>
        <p:spPr bwMode="auto">
          <a:xfrm rot="10800000">
            <a:off x="1071563" y="1357313"/>
            <a:ext cx="20716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28" name="直接箭头连接符 37">
            <a:extLst>
              <a:ext uri="{FF2B5EF4-FFF2-40B4-BE49-F238E27FC236}">
                <a16:creationId xmlns:a16="http://schemas.microsoft.com/office/drawing/2014/main" id="{443F51BE-BECB-47DF-9A4D-FCDECC36E072}"/>
              </a:ext>
            </a:extLst>
          </p:cNvPr>
          <p:cNvCxnSpPr>
            <a:cxnSpLocks noChangeShapeType="1"/>
          </p:cNvCxnSpPr>
          <p:nvPr/>
        </p:nvCxnSpPr>
        <p:spPr bwMode="auto">
          <a:xfrm>
            <a:off x="1357313" y="1571625"/>
            <a:ext cx="1571625" cy="158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1">
            <a:extLst>
              <a:ext uri="{FF2B5EF4-FFF2-40B4-BE49-F238E27FC236}">
                <a16:creationId xmlns:a16="http://schemas.microsoft.com/office/drawing/2014/main" id="{44803295-3CFD-47B6-A1F8-C65BF72AEA12}"/>
              </a:ext>
            </a:extLst>
          </p:cNvPr>
          <p:cNvSpPr>
            <a:spLocks noGrp="1"/>
          </p:cNvSpPr>
          <p:nvPr>
            <p:ph type="dt" sz="quarter" idx="10"/>
          </p:nvPr>
        </p:nvSpPr>
        <p:spPr/>
        <p:txBody>
          <a:bodyPr/>
          <a:lstStyle/>
          <a:p>
            <a:pPr>
              <a:buFont typeface="Arial" charset="0"/>
              <a:buNone/>
              <a:defRPr/>
            </a:pPr>
            <a:fld id="{C09F426A-0C6A-4FD8-9878-8973EDB53F24}" type="datetime1">
              <a:rPr lang="zh-CN" altLang="en-US" smtClean="0">
                <a:solidFill>
                  <a:schemeClr val="accent2">
                    <a:lumMod val="75000"/>
                  </a:schemeClr>
                </a:solidFill>
                <a:latin typeface="Arial" charset="0"/>
              </a:rPr>
              <a:pPr>
                <a:buFont typeface="Arial" charset="0"/>
                <a:buNone/>
                <a:defRPr/>
              </a:pPr>
              <a:t>2022/9/8</a:t>
            </a:fld>
            <a:endParaRPr lang="en-US" altLang="zh-CN">
              <a:solidFill>
                <a:schemeClr val="accent2">
                  <a:lumMod val="75000"/>
                </a:schemeClr>
              </a:solidFill>
              <a:latin typeface="Arial" charset="0"/>
            </a:endParaRPr>
          </a:p>
        </p:txBody>
      </p:sp>
      <p:sp>
        <p:nvSpPr>
          <p:cNvPr id="23555" name="灯片编号占位符 2">
            <a:extLst>
              <a:ext uri="{FF2B5EF4-FFF2-40B4-BE49-F238E27FC236}">
                <a16:creationId xmlns:a16="http://schemas.microsoft.com/office/drawing/2014/main" id="{54C22A49-3997-4B90-ABE3-C0FCFE83ED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DB241BF-928E-4CC2-8155-6ACBDC1F0EFC}" type="slidenum">
              <a:rPr lang="zh-CN" altLang="en-US" sz="1400">
                <a:solidFill>
                  <a:srgbClr val="0039E5"/>
                </a:solidFill>
              </a:rPr>
              <a:pPr>
                <a:spcBef>
                  <a:spcPct val="0"/>
                </a:spcBef>
                <a:buClrTx/>
                <a:buSzTx/>
                <a:buFont typeface="Arial" panose="020B0604020202020204" pitchFamily="34" charset="0"/>
                <a:buNone/>
              </a:pPr>
              <a:t>20</a:t>
            </a:fld>
            <a:endParaRPr lang="en-US" altLang="zh-CN" sz="1400">
              <a:solidFill>
                <a:srgbClr val="0039E5"/>
              </a:solidFill>
            </a:endParaRPr>
          </a:p>
        </p:txBody>
      </p:sp>
      <p:sp>
        <p:nvSpPr>
          <p:cNvPr id="40964" name="日期占位符 1">
            <a:extLst>
              <a:ext uri="{FF2B5EF4-FFF2-40B4-BE49-F238E27FC236}">
                <a16:creationId xmlns:a16="http://schemas.microsoft.com/office/drawing/2014/main" id="{4466DE8A-1334-42D3-8680-7A83D6C201EE}"/>
              </a:ext>
            </a:extLst>
          </p:cNvPr>
          <p:cNvSpPr txBox="1">
            <a:spLocks/>
          </p:cNvSpPr>
          <p:nvPr/>
        </p:nvSpPr>
        <p:spPr bwMode="auto">
          <a:xfrm>
            <a:off x="301625" y="6245225"/>
            <a:ext cx="2289175" cy="476250"/>
          </a:xfrm>
          <a:prstGeom prst="rect">
            <a:avLst/>
          </a:prstGeom>
          <a:noFill/>
          <a:ln w="9525">
            <a:noFill/>
            <a:miter lim="800000"/>
            <a:headEnd/>
            <a:tailEnd/>
          </a:ln>
        </p:spPr>
        <p:txBody>
          <a:bodyPr/>
          <a:lstStyle/>
          <a:p>
            <a:pPr eaLnBrk="1" hangingPunct="1">
              <a:buFont typeface="Arial" charset="0"/>
              <a:buNone/>
              <a:defRPr/>
            </a:pPr>
            <a:fld id="{E40BC4CB-05B8-482C-A230-15521D61FB11}" type="datetime1">
              <a:rPr lang="zh-CN" altLang="en-US" sz="1400" b="0">
                <a:solidFill>
                  <a:schemeClr val="accent2">
                    <a:lumMod val="75000"/>
                  </a:schemeClr>
                </a:solidFill>
                <a:latin typeface="Arial" charset="0"/>
              </a:rPr>
              <a:pPr eaLnBrk="1" hangingPunct="1">
                <a:buFont typeface="Arial" charset="0"/>
                <a:buNone/>
                <a:defRPr/>
              </a:pPr>
              <a:t>2022/9/8</a:t>
            </a:fld>
            <a:endParaRPr lang="en-US" altLang="zh-CN" sz="1400" b="0">
              <a:solidFill>
                <a:schemeClr val="accent2">
                  <a:lumMod val="75000"/>
                </a:schemeClr>
              </a:solidFill>
              <a:latin typeface="Arial" charset="0"/>
            </a:endParaRPr>
          </a:p>
        </p:txBody>
      </p:sp>
      <p:sp>
        <p:nvSpPr>
          <p:cNvPr id="23557" name="灯片编号占位符 2">
            <a:extLst>
              <a:ext uri="{FF2B5EF4-FFF2-40B4-BE49-F238E27FC236}">
                <a16:creationId xmlns:a16="http://schemas.microsoft.com/office/drawing/2014/main" id="{484C7C36-AFB4-41AD-870D-43DA1D45C5CE}"/>
              </a:ext>
            </a:extLst>
          </p:cNvPr>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8F23D76-4334-49F7-AEA6-EF37F7D25DC2}" type="slidenum">
              <a:rPr lang="zh-CN" altLang="en-US" sz="1400" b="0">
                <a:solidFill>
                  <a:srgbClr val="0039E5"/>
                </a:solidFill>
              </a:rPr>
              <a:pPr algn="r" eaLnBrk="1" hangingPunct="1">
                <a:spcBef>
                  <a:spcPct val="0"/>
                </a:spcBef>
                <a:buClrTx/>
                <a:buSzTx/>
                <a:buFont typeface="Arial" panose="020B0604020202020204" pitchFamily="34" charset="0"/>
                <a:buNone/>
              </a:pPr>
              <a:t>20</a:t>
            </a:fld>
            <a:endParaRPr lang="en-US" altLang="zh-CN" sz="1400" b="0">
              <a:solidFill>
                <a:srgbClr val="0039E5"/>
              </a:solidFill>
            </a:endParaRPr>
          </a:p>
        </p:txBody>
      </p:sp>
      <p:sp>
        <p:nvSpPr>
          <p:cNvPr id="6" name="Rectangle 2">
            <a:extLst>
              <a:ext uri="{FF2B5EF4-FFF2-40B4-BE49-F238E27FC236}">
                <a16:creationId xmlns:a16="http://schemas.microsoft.com/office/drawing/2014/main" id="{F3B52211-CBC8-41B8-87F0-1D436EF02BFA}"/>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zh-CN" altLang="en-US" sz="4400" kern="0" dirty="0">
                <a:solidFill>
                  <a:schemeClr val="accent2">
                    <a:lumMod val="75000"/>
                  </a:schemeClr>
                </a:solidFill>
                <a:latin typeface="楷体" pitchFamily="49" charset="-122"/>
                <a:ea typeface="楷体" pitchFamily="49" charset="-122"/>
                <a:cs typeface="+mj-cs"/>
              </a:rPr>
              <a:t>本章讲述</a:t>
            </a:r>
          </a:p>
        </p:txBody>
      </p:sp>
      <p:sp>
        <p:nvSpPr>
          <p:cNvPr id="7" name="Rectangle 3">
            <a:extLst>
              <a:ext uri="{FF2B5EF4-FFF2-40B4-BE49-F238E27FC236}">
                <a16:creationId xmlns:a16="http://schemas.microsoft.com/office/drawing/2014/main" id="{FB58B1A9-D45E-477C-A704-06048BFB58F9}"/>
              </a:ext>
            </a:extLst>
          </p:cNvPr>
          <p:cNvSpPr txBox="1">
            <a:spLocks noRot="1" noChangeArrowheads="1"/>
          </p:cNvSpPr>
          <p:nvPr/>
        </p:nvSpPr>
        <p:spPr>
          <a:xfrm>
            <a:off x="301625" y="1905000"/>
            <a:ext cx="8540750" cy="4194175"/>
          </a:xfrm>
          <a:prstGeom prst="rect">
            <a:avLst/>
          </a:prstGeom>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第一节  需求</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第二节  供给</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3200" kern="0" dirty="0">
                <a:solidFill>
                  <a:srgbClr val="FF0000"/>
                </a:solidFill>
                <a:latin typeface="楷体" pitchFamily="49" charset="-122"/>
                <a:ea typeface="楷体" pitchFamily="49" charset="-122"/>
              </a:rPr>
              <a:t>第三节  市场均衡</a:t>
            </a:r>
            <a:endParaRPr lang="en-US" altLang="zh-CN" sz="3200" kern="0" dirty="0">
              <a:solidFill>
                <a:srgbClr val="FF0000"/>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第四节  需求弹性与供给弹性</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第五节  政策对均衡价格和产量的影响</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第六节  经济模型的静态、比较静态、动态分析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a:extLst>
              <a:ext uri="{FF2B5EF4-FFF2-40B4-BE49-F238E27FC236}">
                <a16:creationId xmlns:a16="http://schemas.microsoft.com/office/drawing/2014/main" id="{55B53999-844C-4A2D-93AE-E24D466EA7D3}"/>
              </a:ext>
            </a:extLst>
          </p:cNvPr>
          <p:cNvSpPr>
            <a:spLocks noGrp="1"/>
          </p:cNvSpPr>
          <p:nvPr>
            <p:ph type="dt" sz="quarter" idx="10"/>
          </p:nvPr>
        </p:nvSpPr>
        <p:spPr/>
        <p:txBody>
          <a:bodyPr/>
          <a:lstStyle/>
          <a:p>
            <a:pPr>
              <a:buFont typeface="Arial" charset="0"/>
              <a:buNone/>
              <a:defRPr/>
            </a:pPr>
            <a:fld id="{1F4F849B-2D44-4C75-A2C5-F13D78342010}"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24579" name="灯片编号占位符 5">
            <a:extLst>
              <a:ext uri="{FF2B5EF4-FFF2-40B4-BE49-F238E27FC236}">
                <a16:creationId xmlns:a16="http://schemas.microsoft.com/office/drawing/2014/main" id="{E6946E4A-DE68-449D-90BA-2FF91CB628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84D50A4-95E0-4175-A5F0-39349F3F2B99}"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21</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41988" name="Rectangle 2">
            <a:extLst>
              <a:ext uri="{FF2B5EF4-FFF2-40B4-BE49-F238E27FC236}">
                <a16:creationId xmlns:a16="http://schemas.microsoft.com/office/drawing/2014/main" id="{DFF7D8DF-34EC-4FC1-BCA1-A630A556C36C}"/>
              </a:ext>
            </a:extLst>
          </p:cNvPr>
          <p:cNvSpPr>
            <a:spLocks noGrp="1" noRot="1" noChangeArrowheads="1"/>
          </p:cNvSpPr>
          <p:nvPr>
            <p:ph type="title"/>
          </p:nvPr>
        </p:nvSpPr>
        <p:spPr>
          <a:xfrm>
            <a:off x="323850" y="476250"/>
            <a:ext cx="8540750" cy="731838"/>
          </a:xfrm>
        </p:spPr>
        <p:txBody>
          <a:bodyPr/>
          <a:lstStyle/>
          <a:p>
            <a:pPr eaLnBrk="1" hangingPunct="1">
              <a:defRPr/>
            </a:pPr>
            <a:r>
              <a:rPr lang="zh-CN" altLang="en-US" sz="4000" b="1">
                <a:solidFill>
                  <a:schemeClr val="accent2">
                    <a:lumMod val="75000"/>
                  </a:schemeClr>
                </a:solidFill>
                <a:latin typeface="楷体" pitchFamily="49" charset="-122"/>
                <a:ea typeface="楷体" pitchFamily="49" charset="-122"/>
              </a:rPr>
              <a:t>第三节 市场均衡</a:t>
            </a:r>
          </a:p>
        </p:txBody>
      </p:sp>
      <p:sp>
        <p:nvSpPr>
          <p:cNvPr id="21507" name="Rectangle 3">
            <a:extLst>
              <a:ext uri="{FF2B5EF4-FFF2-40B4-BE49-F238E27FC236}">
                <a16:creationId xmlns:a16="http://schemas.microsoft.com/office/drawing/2014/main" id="{42CF8F50-10ED-413A-ABB9-D51CDFD749F0}"/>
              </a:ext>
            </a:extLst>
          </p:cNvPr>
          <p:cNvSpPr>
            <a:spLocks noGrp="1" noRot="1" noChangeArrowheads="1"/>
          </p:cNvSpPr>
          <p:nvPr>
            <p:ph type="body" idx="1"/>
          </p:nvPr>
        </p:nvSpPr>
        <p:spPr>
          <a:xfrm>
            <a:off x="250825" y="1125538"/>
            <a:ext cx="8435975" cy="5616575"/>
          </a:xfrm>
        </p:spPr>
        <p:txBody>
          <a:bodyPr/>
          <a:lstStyle/>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一</a:t>
            </a:r>
            <a:r>
              <a:rPr lang="en-US" altLang="zh-CN" b="1">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市场均衡</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所谓均衡，是各种力量处于平衡的状态。市场的均衡指这样一种状态：买者愿意而且能够购买的数量正好与卖者愿意而且能够出售的数量相等。图形上表现为：供给曲线与需求曲线相交于一点</a:t>
            </a:r>
            <a:r>
              <a:rPr lang="en-US" altLang="zh-CN" sz="2800" b="1">
                <a:solidFill>
                  <a:schemeClr val="accent2">
                    <a:lumMod val="75000"/>
                  </a:schemeClr>
                </a:solidFill>
                <a:latin typeface="楷体" pitchFamily="49" charset="-122"/>
                <a:ea typeface="楷体" pitchFamily="49" charset="-122"/>
              </a:rPr>
              <a:t>A</a:t>
            </a:r>
            <a:r>
              <a:rPr lang="zh-CN" altLang="en-US" sz="2800" b="1">
                <a:solidFill>
                  <a:schemeClr val="accent2">
                    <a:lumMod val="75000"/>
                  </a:schemeClr>
                </a:solidFill>
                <a:latin typeface="楷体" pitchFamily="49" charset="-122"/>
                <a:ea typeface="楷体" pitchFamily="49" charset="-122"/>
              </a:rPr>
              <a:t>，这一点对应的价格被称为均衡价</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  格如图</a:t>
            </a:r>
            <a:r>
              <a:rPr lang="en-US" altLang="zh-CN" sz="2800" b="1">
                <a:solidFill>
                  <a:schemeClr val="accent2">
                    <a:lumMod val="75000"/>
                  </a:schemeClr>
                </a:solidFill>
                <a:latin typeface="楷体" pitchFamily="49" charset="-122"/>
                <a:ea typeface="楷体" pitchFamily="49" charset="-122"/>
              </a:rPr>
              <a:t>P</a:t>
            </a:r>
            <a:r>
              <a:rPr lang="en-US" altLang="zh-CN" sz="2800" b="1" baseline="-25000">
                <a:solidFill>
                  <a:schemeClr val="accent2">
                    <a:lumMod val="75000"/>
                  </a:schemeClr>
                </a:solidFill>
                <a:latin typeface="楷体" pitchFamily="49" charset="-122"/>
                <a:ea typeface="楷体" pitchFamily="49" charset="-122"/>
              </a:rPr>
              <a:t>1</a:t>
            </a:r>
            <a:r>
              <a:rPr lang="zh-CN" altLang="en-US" sz="2800" b="1">
                <a:solidFill>
                  <a:schemeClr val="accent2">
                    <a:lumMod val="75000"/>
                  </a:schemeClr>
                </a:solidFill>
                <a:latin typeface="楷体" pitchFamily="49" charset="-122"/>
                <a:ea typeface="楷体" pitchFamily="49" charset="-122"/>
              </a:rPr>
              <a:t>，也被称为市</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   场出清价格；对应的数</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  量被称为均衡数量</a:t>
            </a:r>
          </a:p>
          <a:p>
            <a:pPr eaLnBrk="1" hangingPunct="1">
              <a:buFont typeface="Wingdings" panose="05000000000000000000" pitchFamily="2" charset="2"/>
              <a:buNone/>
              <a:defRPr/>
            </a:pPr>
            <a:r>
              <a:rPr lang="zh-CN" altLang="en-US" sz="2800" b="1">
                <a:solidFill>
                  <a:schemeClr val="accent2">
                    <a:lumMod val="75000"/>
                  </a:schemeClr>
                </a:solidFill>
                <a:latin typeface="楷体" pitchFamily="49" charset="-122"/>
                <a:ea typeface="楷体" pitchFamily="49" charset="-122"/>
              </a:rPr>
              <a:t>  </a:t>
            </a:r>
          </a:p>
        </p:txBody>
      </p:sp>
      <p:grpSp>
        <p:nvGrpSpPr>
          <p:cNvPr id="2" name="Group 4">
            <a:extLst>
              <a:ext uri="{FF2B5EF4-FFF2-40B4-BE49-F238E27FC236}">
                <a16:creationId xmlns:a16="http://schemas.microsoft.com/office/drawing/2014/main" id="{BC4DAC67-BDAF-45A2-95C2-99EAD981FEF8}"/>
              </a:ext>
            </a:extLst>
          </p:cNvPr>
          <p:cNvGrpSpPr>
            <a:grpSpLocks/>
          </p:cNvGrpSpPr>
          <p:nvPr/>
        </p:nvGrpSpPr>
        <p:grpSpPr bwMode="auto">
          <a:xfrm>
            <a:off x="4716463" y="3573463"/>
            <a:ext cx="4103687" cy="2817812"/>
            <a:chOff x="0" y="0"/>
            <a:chExt cx="2585" cy="1775"/>
          </a:xfrm>
        </p:grpSpPr>
        <p:sp>
          <p:nvSpPr>
            <p:cNvPr id="24583" name="Text Box 5">
              <a:extLst>
                <a:ext uri="{FF2B5EF4-FFF2-40B4-BE49-F238E27FC236}">
                  <a16:creationId xmlns:a16="http://schemas.microsoft.com/office/drawing/2014/main" id="{9E556296-BBF6-4D1B-BF0F-5771F75994EC}"/>
                </a:ext>
              </a:extLst>
            </p:cNvPr>
            <p:cNvSpPr txBox="1">
              <a:spLocks noChangeArrowheads="1"/>
            </p:cNvSpPr>
            <p:nvPr/>
          </p:nvSpPr>
          <p:spPr bwMode="auto">
            <a:xfrm>
              <a:off x="2108" y="1487"/>
              <a:ext cx="4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Q</a:t>
              </a:r>
            </a:p>
          </p:txBody>
        </p:sp>
        <p:sp>
          <p:nvSpPr>
            <p:cNvPr id="41992" name="Line 6">
              <a:extLst>
                <a:ext uri="{FF2B5EF4-FFF2-40B4-BE49-F238E27FC236}">
                  <a16:creationId xmlns:a16="http://schemas.microsoft.com/office/drawing/2014/main" id="{227F0F1B-8525-452D-A467-62D8F940491E}"/>
                </a:ext>
              </a:extLst>
            </p:cNvPr>
            <p:cNvSpPr>
              <a:spLocks noChangeShapeType="1"/>
            </p:cNvSpPr>
            <p:nvPr/>
          </p:nvSpPr>
          <p:spPr bwMode="auto">
            <a:xfrm>
              <a:off x="236" y="1524"/>
              <a:ext cx="1935"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3" name="Line 7">
              <a:extLst>
                <a:ext uri="{FF2B5EF4-FFF2-40B4-BE49-F238E27FC236}">
                  <a16:creationId xmlns:a16="http://schemas.microsoft.com/office/drawing/2014/main" id="{C6AB842D-78CF-4B2D-8BB3-5B1157DAF892}"/>
                </a:ext>
              </a:extLst>
            </p:cNvPr>
            <p:cNvSpPr>
              <a:spLocks noChangeShapeType="1"/>
            </p:cNvSpPr>
            <p:nvPr/>
          </p:nvSpPr>
          <p:spPr bwMode="auto">
            <a:xfrm flipV="1">
              <a:off x="236" y="17"/>
              <a:ext cx="0" cy="1507"/>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4" name="Line 8">
              <a:extLst>
                <a:ext uri="{FF2B5EF4-FFF2-40B4-BE49-F238E27FC236}">
                  <a16:creationId xmlns:a16="http://schemas.microsoft.com/office/drawing/2014/main" id="{88B08D28-1BBE-4771-80DB-9F21991D7BCF}"/>
                </a:ext>
              </a:extLst>
            </p:cNvPr>
            <p:cNvSpPr>
              <a:spLocks noChangeShapeType="1"/>
            </p:cNvSpPr>
            <p:nvPr/>
          </p:nvSpPr>
          <p:spPr bwMode="auto">
            <a:xfrm flipV="1">
              <a:off x="363" y="204"/>
              <a:ext cx="1491" cy="1018"/>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5" name="Line 9">
              <a:extLst>
                <a:ext uri="{FF2B5EF4-FFF2-40B4-BE49-F238E27FC236}">
                  <a16:creationId xmlns:a16="http://schemas.microsoft.com/office/drawing/2014/main" id="{6BAC561D-F225-4A15-BBDE-09193826D70A}"/>
                </a:ext>
              </a:extLst>
            </p:cNvPr>
            <p:cNvSpPr>
              <a:spLocks noChangeShapeType="1"/>
            </p:cNvSpPr>
            <p:nvPr/>
          </p:nvSpPr>
          <p:spPr bwMode="auto">
            <a:xfrm>
              <a:off x="458" y="280"/>
              <a:ext cx="1523" cy="942"/>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6" name="Line 10">
              <a:extLst>
                <a:ext uri="{FF2B5EF4-FFF2-40B4-BE49-F238E27FC236}">
                  <a16:creationId xmlns:a16="http://schemas.microsoft.com/office/drawing/2014/main" id="{45D59297-0A26-4683-9F7E-D8A027E3CECC}"/>
                </a:ext>
              </a:extLst>
            </p:cNvPr>
            <p:cNvSpPr>
              <a:spLocks noChangeShapeType="1"/>
            </p:cNvSpPr>
            <p:nvPr/>
          </p:nvSpPr>
          <p:spPr bwMode="auto">
            <a:xfrm flipH="1">
              <a:off x="236" y="695"/>
              <a:ext cx="889"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7" name="Line 11">
              <a:extLst>
                <a:ext uri="{FF2B5EF4-FFF2-40B4-BE49-F238E27FC236}">
                  <a16:creationId xmlns:a16="http://schemas.microsoft.com/office/drawing/2014/main" id="{8D7B7AD8-1014-4B36-BFFC-BF5237BE5851}"/>
                </a:ext>
              </a:extLst>
            </p:cNvPr>
            <p:cNvSpPr>
              <a:spLocks noChangeShapeType="1"/>
            </p:cNvSpPr>
            <p:nvPr/>
          </p:nvSpPr>
          <p:spPr bwMode="auto">
            <a:xfrm>
              <a:off x="1125" y="695"/>
              <a:ext cx="0" cy="829"/>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1998" name="Text Box 12">
              <a:extLst>
                <a:ext uri="{FF2B5EF4-FFF2-40B4-BE49-F238E27FC236}">
                  <a16:creationId xmlns:a16="http://schemas.microsoft.com/office/drawing/2014/main" id="{916ED142-88DB-4E7E-9AF0-A711D319BDE7}"/>
                </a:ext>
              </a:extLst>
            </p:cNvPr>
            <p:cNvSpPr txBox="1">
              <a:spLocks noChangeArrowheads="1"/>
            </p:cNvSpPr>
            <p:nvPr/>
          </p:nvSpPr>
          <p:spPr bwMode="auto">
            <a:xfrm>
              <a:off x="1061" y="1487"/>
              <a:ext cx="4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1</a:t>
              </a:r>
            </a:p>
          </p:txBody>
        </p:sp>
        <p:sp>
          <p:nvSpPr>
            <p:cNvPr id="41999" name="Text Box 13">
              <a:extLst>
                <a:ext uri="{FF2B5EF4-FFF2-40B4-BE49-F238E27FC236}">
                  <a16:creationId xmlns:a16="http://schemas.microsoft.com/office/drawing/2014/main" id="{A17432EF-6BE0-4D9B-96A2-2C07A7321346}"/>
                </a:ext>
              </a:extLst>
            </p:cNvPr>
            <p:cNvSpPr txBox="1">
              <a:spLocks noChangeArrowheads="1"/>
            </p:cNvSpPr>
            <p:nvPr/>
          </p:nvSpPr>
          <p:spPr bwMode="auto">
            <a:xfrm>
              <a:off x="0" y="544"/>
              <a:ext cx="4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1</a:t>
              </a:r>
            </a:p>
          </p:txBody>
        </p:sp>
        <p:sp>
          <p:nvSpPr>
            <p:cNvPr id="42000" name="Text Box 14">
              <a:extLst>
                <a:ext uri="{FF2B5EF4-FFF2-40B4-BE49-F238E27FC236}">
                  <a16:creationId xmlns:a16="http://schemas.microsoft.com/office/drawing/2014/main" id="{9A72DD39-D119-45BE-A658-B765CE4DC9D2}"/>
                </a:ext>
              </a:extLst>
            </p:cNvPr>
            <p:cNvSpPr txBox="1">
              <a:spLocks noChangeArrowheads="1"/>
            </p:cNvSpPr>
            <p:nvPr/>
          </p:nvSpPr>
          <p:spPr bwMode="auto">
            <a:xfrm>
              <a:off x="0" y="0"/>
              <a:ext cx="4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endParaRPr lang="en-US" altLang="zh-CN" sz="2400" baseline="-25000">
                <a:solidFill>
                  <a:schemeClr val="accent2">
                    <a:lumMod val="75000"/>
                  </a:schemeClr>
                </a:solidFill>
                <a:latin typeface="楷体" pitchFamily="49" charset="-122"/>
                <a:ea typeface="楷体" pitchFamily="49" charset="-122"/>
              </a:endParaRPr>
            </a:p>
          </p:txBody>
        </p:sp>
        <p:sp>
          <p:nvSpPr>
            <p:cNvPr id="42001" name="Text Box 15">
              <a:extLst>
                <a:ext uri="{FF2B5EF4-FFF2-40B4-BE49-F238E27FC236}">
                  <a16:creationId xmlns:a16="http://schemas.microsoft.com/office/drawing/2014/main" id="{AF507DF6-66A4-4CF8-A523-012992FA3C02}"/>
                </a:ext>
              </a:extLst>
            </p:cNvPr>
            <p:cNvSpPr txBox="1">
              <a:spLocks noChangeArrowheads="1"/>
            </p:cNvSpPr>
            <p:nvPr/>
          </p:nvSpPr>
          <p:spPr bwMode="auto">
            <a:xfrm>
              <a:off x="45" y="1448"/>
              <a:ext cx="38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O</a:t>
              </a:r>
              <a:endParaRPr lang="en-US" altLang="zh-CN" sz="2400" baseline="-25000">
                <a:solidFill>
                  <a:schemeClr val="accent2">
                    <a:lumMod val="75000"/>
                  </a:schemeClr>
                </a:solidFill>
                <a:latin typeface="楷体" pitchFamily="49" charset="-122"/>
                <a:ea typeface="楷体" pitchFamily="49" charset="-122"/>
              </a:endParaRPr>
            </a:p>
          </p:txBody>
        </p:sp>
        <p:sp>
          <p:nvSpPr>
            <p:cNvPr id="24594" name="Text Box 16">
              <a:extLst>
                <a:ext uri="{FF2B5EF4-FFF2-40B4-BE49-F238E27FC236}">
                  <a16:creationId xmlns:a16="http://schemas.microsoft.com/office/drawing/2014/main" id="{5F994F76-87E0-4FD6-9676-8270047F4F7D}"/>
                </a:ext>
              </a:extLst>
            </p:cNvPr>
            <p:cNvSpPr txBox="1">
              <a:spLocks noChangeArrowheads="1"/>
            </p:cNvSpPr>
            <p:nvPr/>
          </p:nvSpPr>
          <p:spPr bwMode="auto">
            <a:xfrm>
              <a:off x="1918" y="17"/>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S</a:t>
              </a:r>
            </a:p>
          </p:txBody>
        </p:sp>
        <p:sp>
          <p:nvSpPr>
            <p:cNvPr id="24595" name="Text Box 17">
              <a:extLst>
                <a:ext uri="{FF2B5EF4-FFF2-40B4-BE49-F238E27FC236}">
                  <a16:creationId xmlns:a16="http://schemas.microsoft.com/office/drawing/2014/main" id="{A7C86ACA-3D8A-41C8-89E2-D5A5BBFD5D29}"/>
                </a:ext>
              </a:extLst>
            </p:cNvPr>
            <p:cNvSpPr txBox="1">
              <a:spLocks noChangeArrowheads="1"/>
            </p:cNvSpPr>
            <p:nvPr/>
          </p:nvSpPr>
          <p:spPr bwMode="auto">
            <a:xfrm>
              <a:off x="1981" y="1109"/>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D</a:t>
              </a:r>
            </a:p>
          </p:txBody>
        </p:sp>
        <p:sp>
          <p:nvSpPr>
            <p:cNvPr id="24596" name="Text Box 18">
              <a:extLst>
                <a:ext uri="{FF2B5EF4-FFF2-40B4-BE49-F238E27FC236}">
                  <a16:creationId xmlns:a16="http://schemas.microsoft.com/office/drawing/2014/main" id="{C387DDE0-F029-436E-A3D1-F6EA0575F944}"/>
                </a:ext>
              </a:extLst>
            </p:cNvPr>
            <p:cNvSpPr txBox="1">
              <a:spLocks noChangeArrowheads="1"/>
            </p:cNvSpPr>
            <p:nvPr/>
          </p:nvSpPr>
          <p:spPr bwMode="auto">
            <a:xfrm>
              <a:off x="998" y="363"/>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A</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a:extLst>
              <a:ext uri="{FF2B5EF4-FFF2-40B4-BE49-F238E27FC236}">
                <a16:creationId xmlns:a16="http://schemas.microsoft.com/office/drawing/2014/main" id="{117E6A3E-22E9-456D-9343-B4BA40506C82}"/>
              </a:ext>
            </a:extLst>
          </p:cNvPr>
          <p:cNvSpPr>
            <a:spLocks noGrp="1"/>
          </p:cNvSpPr>
          <p:nvPr>
            <p:ph type="dt" sz="quarter" idx="10"/>
          </p:nvPr>
        </p:nvSpPr>
        <p:spPr/>
        <p:txBody>
          <a:bodyPr/>
          <a:lstStyle/>
          <a:p>
            <a:pPr>
              <a:buFont typeface="Arial" charset="0"/>
              <a:buNone/>
              <a:defRPr/>
            </a:pPr>
            <a:fld id="{E6D868ED-0A5A-4E8C-9919-4303F68EAA2D}"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25603" name="灯片编号占位符 5">
            <a:extLst>
              <a:ext uri="{FF2B5EF4-FFF2-40B4-BE49-F238E27FC236}">
                <a16:creationId xmlns:a16="http://schemas.microsoft.com/office/drawing/2014/main" id="{1F4B22CB-E967-4056-87C8-3CF1988BC5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37E1F5E-132B-4715-9D12-28AD12B3F5B2}"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22</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43012" name="Rectangle 2">
            <a:extLst>
              <a:ext uri="{FF2B5EF4-FFF2-40B4-BE49-F238E27FC236}">
                <a16:creationId xmlns:a16="http://schemas.microsoft.com/office/drawing/2014/main" id="{99449740-D507-44A1-8065-B87274F9A80D}"/>
              </a:ext>
            </a:extLst>
          </p:cNvPr>
          <p:cNvSpPr>
            <a:spLocks noGrp="1" noRot="1" noChangeArrowheads="1"/>
          </p:cNvSpPr>
          <p:nvPr>
            <p:ph type="body" idx="1"/>
          </p:nvPr>
        </p:nvSpPr>
        <p:spPr>
          <a:xfrm>
            <a:off x="250825" y="1125538"/>
            <a:ext cx="8229600" cy="792162"/>
          </a:xfrm>
        </p:spPr>
        <p:txBody>
          <a:bodyPr/>
          <a:lstStyle/>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二、非均衡市场</a:t>
            </a:r>
          </a:p>
        </p:txBody>
      </p:sp>
      <p:sp>
        <p:nvSpPr>
          <p:cNvPr id="22531" name="Text Box 3">
            <a:extLst>
              <a:ext uri="{FF2B5EF4-FFF2-40B4-BE49-F238E27FC236}">
                <a16:creationId xmlns:a16="http://schemas.microsoft.com/office/drawing/2014/main" id="{DABF936F-5448-40BB-932B-448A4C0BCAA5}"/>
              </a:ext>
            </a:extLst>
          </p:cNvPr>
          <p:cNvSpPr txBox="1">
            <a:spLocks noChangeArrowheads="1"/>
          </p:cNvSpPr>
          <p:nvPr/>
        </p:nvSpPr>
        <p:spPr bwMode="auto">
          <a:xfrm>
            <a:off x="4138613" y="5084763"/>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Q</a:t>
            </a:r>
          </a:p>
        </p:txBody>
      </p:sp>
      <p:sp>
        <p:nvSpPr>
          <p:cNvPr id="22532" name="Text Box 4">
            <a:extLst>
              <a:ext uri="{FF2B5EF4-FFF2-40B4-BE49-F238E27FC236}">
                <a16:creationId xmlns:a16="http://schemas.microsoft.com/office/drawing/2014/main" id="{C70549AF-510D-49BA-86BB-9F7EF44FACAB}"/>
              </a:ext>
            </a:extLst>
          </p:cNvPr>
          <p:cNvSpPr txBox="1">
            <a:spLocks noChangeArrowheads="1"/>
          </p:cNvSpPr>
          <p:nvPr/>
        </p:nvSpPr>
        <p:spPr bwMode="auto">
          <a:xfrm>
            <a:off x="3706813" y="25654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b="0">
                <a:solidFill>
                  <a:srgbClr val="0039E5"/>
                </a:solidFill>
                <a:latin typeface="楷体" panose="02010609060101010101" pitchFamily="49" charset="-122"/>
                <a:ea typeface="楷体" panose="02010609060101010101" pitchFamily="49" charset="-122"/>
              </a:rPr>
              <a:t>S</a:t>
            </a:r>
          </a:p>
        </p:txBody>
      </p:sp>
      <p:sp>
        <p:nvSpPr>
          <p:cNvPr id="22533" name="Text Box 5">
            <a:extLst>
              <a:ext uri="{FF2B5EF4-FFF2-40B4-BE49-F238E27FC236}">
                <a16:creationId xmlns:a16="http://schemas.microsoft.com/office/drawing/2014/main" id="{83CD9910-1628-4349-80C3-9003A90CE821}"/>
              </a:ext>
            </a:extLst>
          </p:cNvPr>
          <p:cNvSpPr txBox="1">
            <a:spLocks noChangeArrowheads="1"/>
          </p:cNvSpPr>
          <p:nvPr/>
        </p:nvSpPr>
        <p:spPr bwMode="auto">
          <a:xfrm>
            <a:off x="3803650" y="4545013"/>
            <a:ext cx="334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b="0">
                <a:solidFill>
                  <a:srgbClr val="0039E5"/>
                </a:solidFill>
                <a:latin typeface="楷体" panose="02010609060101010101" pitchFamily="49" charset="-122"/>
                <a:ea typeface="楷体" panose="02010609060101010101" pitchFamily="49" charset="-122"/>
              </a:rPr>
              <a:t>D</a:t>
            </a:r>
          </a:p>
        </p:txBody>
      </p:sp>
      <p:sp>
        <p:nvSpPr>
          <p:cNvPr id="22534" name="Line 6">
            <a:extLst>
              <a:ext uri="{FF2B5EF4-FFF2-40B4-BE49-F238E27FC236}">
                <a16:creationId xmlns:a16="http://schemas.microsoft.com/office/drawing/2014/main" id="{716187CA-B3D2-45C6-AFF9-6FC0F49122E2}"/>
              </a:ext>
            </a:extLst>
          </p:cNvPr>
          <p:cNvSpPr>
            <a:spLocks noChangeShapeType="1"/>
          </p:cNvSpPr>
          <p:nvPr/>
        </p:nvSpPr>
        <p:spPr bwMode="auto">
          <a:xfrm>
            <a:off x="619125" y="5157788"/>
            <a:ext cx="3730625"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35" name="Line 7">
            <a:extLst>
              <a:ext uri="{FF2B5EF4-FFF2-40B4-BE49-F238E27FC236}">
                <a16:creationId xmlns:a16="http://schemas.microsoft.com/office/drawing/2014/main" id="{0ABA58AE-06C5-4686-99F3-049D08606EC5}"/>
              </a:ext>
            </a:extLst>
          </p:cNvPr>
          <p:cNvSpPr>
            <a:spLocks noChangeShapeType="1"/>
          </p:cNvSpPr>
          <p:nvPr/>
        </p:nvSpPr>
        <p:spPr bwMode="auto">
          <a:xfrm flipV="1">
            <a:off x="619125" y="2484438"/>
            <a:ext cx="0" cy="267335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36" name="Line 8">
            <a:extLst>
              <a:ext uri="{FF2B5EF4-FFF2-40B4-BE49-F238E27FC236}">
                <a16:creationId xmlns:a16="http://schemas.microsoft.com/office/drawing/2014/main" id="{7951BA05-0F88-4D14-A67C-9BFC37DAD65F}"/>
              </a:ext>
            </a:extLst>
          </p:cNvPr>
          <p:cNvSpPr>
            <a:spLocks noChangeShapeType="1"/>
          </p:cNvSpPr>
          <p:nvPr/>
        </p:nvSpPr>
        <p:spPr bwMode="auto">
          <a:xfrm flipV="1">
            <a:off x="863600" y="2817813"/>
            <a:ext cx="2874963" cy="1804987"/>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37" name="Line 9">
            <a:extLst>
              <a:ext uri="{FF2B5EF4-FFF2-40B4-BE49-F238E27FC236}">
                <a16:creationId xmlns:a16="http://schemas.microsoft.com/office/drawing/2014/main" id="{17D30A97-931F-491A-95D0-1C370D33422C}"/>
              </a:ext>
            </a:extLst>
          </p:cNvPr>
          <p:cNvSpPr>
            <a:spLocks noChangeShapeType="1"/>
          </p:cNvSpPr>
          <p:nvPr/>
        </p:nvSpPr>
        <p:spPr bwMode="auto">
          <a:xfrm>
            <a:off x="1046163" y="2951163"/>
            <a:ext cx="2936875" cy="1671637"/>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38" name="Line 10">
            <a:extLst>
              <a:ext uri="{FF2B5EF4-FFF2-40B4-BE49-F238E27FC236}">
                <a16:creationId xmlns:a16="http://schemas.microsoft.com/office/drawing/2014/main" id="{7C80D4E6-9C00-4591-953B-19AC34F9E9EC}"/>
              </a:ext>
            </a:extLst>
          </p:cNvPr>
          <p:cNvSpPr>
            <a:spLocks noChangeShapeType="1"/>
          </p:cNvSpPr>
          <p:nvPr/>
        </p:nvSpPr>
        <p:spPr bwMode="auto">
          <a:xfrm flipH="1">
            <a:off x="619125" y="3686175"/>
            <a:ext cx="1712913"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39" name="Line 11">
            <a:extLst>
              <a:ext uri="{FF2B5EF4-FFF2-40B4-BE49-F238E27FC236}">
                <a16:creationId xmlns:a16="http://schemas.microsoft.com/office/drawing/2014/main" id="{B949EB46-3845-4661-8390-DC3C245FEA90}"/>
              </a:ext>
            </a:extLst>
          </p:cNvPr>
          <p:cNvSpPr>
            <a:spLocks noChangeShapeType="1"/>
          </p:cNvSpPr>
          <p:nvPr/>
        </p:nvSpPr>
        <p:spPr bwMode="auto">
          <a:xfrm flipV="1">
            <a:off x="619125" y="3141663"/>
            <a:ext cx="784225" cy="9525"/>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40" name="Line 12">
            <a:extLst>
              <a:ext uri="{FF2B5EF4-FFF2-40B4-BE49-F238E27FC236}">
                <a16:creationId xmlns:a16="http://schemas.microsoft.com/office/drawing/2014/main" id="{D3B0F64B-45CB-4CD5-8679-FEDA57CC06AC}"/>
              </a:ext>
            </a:extLst>
          </p:cNvPr>
          <p:cNvSpPr>
            <a:spLocks noChangeShapeType="1"/>
          </p:cNvSpPr>
          <p:nvPr/>
        </p:nvSpPr>
        <p:spPr bwMode="auto">
          <a:xfrm>
            <a:off x="2332038" y="3686175"/>
            <a:ext cx="0" cy="1471613"/>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41" name="Text Box 13">
            <a:extLst>
              <a:ext uri="{FF2B5EF4-FFF2-40B4-BE49-F238E27FC236}">
                <a16:creationId xmlns:a16="http://schemas.microsoft.com/office/drawing/2014/main" id="{3C708A3F-B4AD-4358-8959-009E43160E42}"/>
              </a:ext>
            </a:extLst>
          </p:cNvPr>
          <p:cNvSpPr txBox="1">
            <a:spLocks noChangeArrowheads="1"/>
          </p:cNvSpPr>
          <p:nvPr/>
        </p:nvSpPr>
        <p:spPr bwMode="auto">
          <a:xfrm>
            <a:off x="2209800" y="5092700"/>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1</a:t>
            </a:r>
          </a:p>
        </p:txBody>
      </p:sp>
      <p:sp>
        <p:nvSpPr>
          <p:cNvPr id="22542" name="Text Box 14">
            <a:extLst>
              <a:ext uri="{FF2B5EF4-FFF2-40B4-BE49-F238E27FC236}">
                <a16:creationId xmlns:a16="http://schemas.microsoft.com/office/drawing/2014/main" id="{D3EC4B39-3FDC-488A-AA67-EC0AA24AEDD1}"/>
              </a:ext>
            </a:extLst>
          </p:cNvPr>
          <p:cNvSpPr txBox="1">
            <a:spLocks noChangeArrowheads="1"/>
          </p:cNvSpPr>
          <p:nvPr/>
        </p:nvSpPr>
        <p:spPr bwMode="auto">
          <a:xfrm>
            <a:off x="179388" y="3429000"/>
            <a:ext cx="79533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1</a:t>
            </a:r>
          </a:p>
        </p:txBody>
      </p:sp>
      <p:sp>
        <p:nvSpPr>
          <p:cNvPr id="22543" name="Text Box 15">
            <a:extLst>
              <a:ext uri="{FF2B5EF4-FFF2-40B4-BE49-F238E27FC236}">
                <a16:creationId xmlns:a16="http://schemas.microsoft.com/office/drawing/2014/main" id="{E1635876-1632-4641-8364-302285F78888}"/>
              </a:ext>
            </a:extLst>
          </p:cNvPr>
          <p:cNvSpPr txBox="1">
            <a:spLocks noChangeArrowheads="1"/>
          </p:cNvSpPr>
          <p:nvPr/>
        </p:nvSpPr>
        <p:spPr bwMode="auto">
          <a:xfrm>
            <a:off x="179388" y="2924175"/>
            <a:ext cx="79533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2</a:t>
            </a:r>
          </a:p>
        </p:txBody>
      </p:sp>
      <p:sp>
        <p:nvSpPr>
          <p:cNvPr id="22544" name="Text Box 16">
            <a:extLst>
              <a:ext uri="{FF2B5EF4-FFF2-40B4-BE49-F238E27FC236}">
                <a16:creationId xmlns:a16="http://schemas.microsoft.com/office/drawing/2014/main" id="{8322F91C-F4F2-44FD-8C5D-C57F778EB940}"/>
              </a:ext>
            </a:extLst>
          </p:cNvPr>
          <p:cNvSpPr txBox="1">
            <a:spLocks noChangeArrowheads="1"/>
          </p:cNvSpPr>
          <p:nvPr/>
        </p:nvSpPr>
        <p:spPr bwMode="auto">
          <a:xfrm>
            <a:off x="250825" y="2349500"/>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endParaRPr lang="en-US" altLang="zh-CN" sz="2400" baseline="-25000">
              <a:solidFill>
                <a:schemeClr val="accent2">
                  <a:lumMod val="75000"/>
                </a:schemeClr>
              </a:solidFill>
              <a:latin typeface="楷体" pitchFamily="49" charset="-122"/>
              <a:ea typeface="楷体" pitchFamily="49" charset="-122"/>
            </a:endParaRPr>
          </a:p>
        </p:txBody>
      </p:sp>
      <p:sp>
        <p:nvSpPr>
          <p:cNvPr id="22545" name="Text Box 17">
            <a:extLst>
              <a:ext uri="{FF2B5EF4-FFF2-40B4-BE49-F238E27FC236}">
                <a16:creationId xmlns:a16="http://schemas.microsoft.com/office/drawing/2014/main" id="{20703EE4-B557-4FD8-A3CF-6D99279B2825}"/>
              </a:ext>
            </a:extLst>
          </p:cNvPr>
          <p:cNvSpPr txBox="1">
            <a:spLocks noChangeArrowheads="1"/>
          </p:cNvSpPr>
          <p:nvPr/>
        </p:nvSpPr>
        <p:spPr bwMode="auto">
          <a:xfrm>
            <a:off x="250825" y="5024438"/>
            <a:ext cx="733425"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O</a:t>
            </a:r>
            <a:endParaRPr lang="en-US" altLang="zh-CN" sz="2400" baseline="-25000">
              <a:solidFill>
                <a:schemeClr val="accent2">
                  <a:lumMod val="75000"/>
                </a:schemeClr>
              </a:solidFill>
              <a:latin typeface="楷体" pitchFamily="49" charset="-122"/>
              <a:ea typeface="楷体" pitchFamily="49" charset="-122"/>
            </a:endParaRPr>
          </a:p>
        </p:txBody>
      </p:sp>
      <p:sp>
        <p:nvSpPr>
          <p:cNvPr id="22546" name="Line 18">
            <a:extLst>
              <a:ext uri="{FF2B5EF4-FFF2-40B4-BE49-F238E27FC236}">
                <a16:creationId xmlns:a16="http://schemas.microsoft.com/office/drawing/2014/main" id="{208A3598-E4F1-4380-9B1B-1207D5B7CF9B}"/>
              </a:ext>
            </a:extLst>
          </p:cNvPr>
          <p:cNvSpPr>
            <a:spLocks noChangeShapeType="1"/>
          </p:cNvSpPr>
          <p:nvPr/>
        </p:nvSpPr>
        <p:spPr bwMode="auto">
          <a:xfrm>
            <a:off x="1403350" y="3152775"/>
            <a:ext cx="0" cy="2006600"/>
          </a:xfrm>
          <a:prstGeom prst="line">
            <a:avLst/>
          </a:prstGeom>
          <a:noFill/>
          <a:ln w="2857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47" name="Line 19">
            <a:extLst>
              <a:ext uri="{FF2B5EF4-FFF2-40B4-BE49-F238E27FC236}">
                <a16:creationId xmlns:a16="http://schemas.microsoft.com/office/drawing/2014/main" id="{C0D5A0BE-C94B-4A6C-85C0-E9AFF4598C97}"/>
              </a:ext>
            </a:extLst>
          </p:cNvPr>
          <p:cNvSpPr>
            <a:spLocks noChangeShapeType="1"/>
          </p:cNvSpPr>
          <p:nvPr/>
        </p:nvSpPr>
        <p:spPr bwMode="auto">
          <a:xfrm>
            <a:off x="3203575" y="3152775"/>
            <a:ext cx="0" cy="2006600"/>
          </a:xfrm>
          <a:prstGeom prst="line">
            <a:avLst/>
          </a:prstGeom>
          <a:noFill/>
          <a:ln w="2857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48" name="Line 20">
            <a:extLst>
              <a:ext uri="{FF2B5EF4-FFF2-40B4-BE49-F238E27FC236}">
                <a16:creationId xmlns:a16="http://schemas.microsoft.com/office/drawing/2014/main" id="{87D533F9-AD45-45CB-B47A-330AEE44EDB9}"/>
              </a:ext>
            </a:extLst>
          </p:cNvPr>
          <p:cNvSpPr>
            <a:spLocks noChangeShapeType="1"/>
          </p:cNvSpPr>
          <p:nvPr/>
        </p:nvSpPr>
        <p:spPr bwMode="auto">
          <a:xfrm>
            <a:off x="1474788" y="2884488"/>
            <a:ext cx="1512887"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49" name="Line 21">
            <a:extLst>
              <a:ext uri="{FF2B5EF4-FFF2-40B4-BE49-F238E27FC236}">
                <a16:creationId xmlns:a16="http://schemas.microsoft.com/office/drawing/2014/main" id="{2F231A7E-DC2B-4742-AC9A-9BB2EB634073}"/>
              </a:ext>
            </a:extLst>
          </p:cNvPr>
          <p:cNvSpPr>
            <a:spLocks noChangeShapeType="1"/>
          </p:cNvSpPr>
          <p:nvPr/>
        </p:nvSpPr>
        <p:spPr bwMode="auto">
          <a:xfrm flipH="1">
            <a:off x="1403350" y="2884488"/>
            <a:ext cx="71438" cy="201612"/>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50" name="Line 22">
            <a:extLst>
              <a:ext uri="{FF2B5EF4-FFF2-40B4-BE49-F238E27FC236}">
                <a16:creationId xmlns:a16="http://schemas.microsoft.com/office/drawing/2014/main" id="{A2939325-FB30-4EF4-B88E-8C5E8701E27B}"/>
              </a:ext>
            </a:extLst>
          </p:cNvPr>
          <p:cNvSpPr>
            <a:spLocks noChangeShapeType="1"/>
          </p:cNvSpPr>
          <p:nvPr/>
        </p:nvSpPr>
        <p:spPr bwMode="auto">
          <a:xfrm>
            <a:off x="2987675" y="2884488"/>
            <a:ext cx="142875" cy="201612"/>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51" name="Rectangle 23">
            <a:extLst>
              <a:ext uri="{FF2B5EF4-FFF2-40B4-BE49-F238E27FC236}">
                <a16:creationId xmlns:a16="http://schemas.microsoft.com/office/drawing/2014/main" id="{EA555A43-E059-4817-A901-4AC980AE66A0}"/>
              </a:ext>
            </a:extLst>
          </p:cNvPr>
          <p:cNvSpPr>
            <a:spLocks noChangeArrowheads="1"/>
          </p:cNvSpPr>
          <p:nvPr/>
        </p:nvSpPr>
        <p:spPr bwMode="auto">
          <a:xfrm>
            <a:off x="1547813" y="2484438"/>
            <a:ext cx="1295400" cy="33337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超额供给</a:t>
            </a:r>
          </a:p>
        </p:txBody>
      </p:sp>
      <p:sp>
        <p:nvSpPr>
          <p:cNvPr id="22552" name="Oval 24">
            <a:extLst>
              <a:ext uri="{FF2B5EF4-FFF2-40B4-BE49-F238E27FC236}">
                <a16:creationId xmlns:a16="http://schemas.microsoft.com/office/drawing/2014/main" id="{E0A35DE5-7A16-46E8-94BA-4D934B42C327}"/>
              </a:ext>
            </a:extLst>
          </p:cNvPr>
          <p:cNvSpPr>
            <a:spLocks noChangeArrowheads="1"/>
          </p:cNvSpPr>
          <p:nvPr/>
        </p:nvSpPr>
        <p:spPr bwMode="auto">
          <a:xfrm>
            <a:off x="1331913" y="3068638"/>
            <a:ext cx="169862" cy="161925"/>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53" name="Oval 25">
            <a:extLst>
              <a:ext uri="{FF2B5EF4-FFF2-40B4-BE49-F238E27FC236}">
                <a16:creationId xmlns:a16="http://schemas.microsoft.com/office/drawing/2014/main" id="{4E1084C7-6CA9-48B2-A4CD-77D7FB01B44C}"/>
              </a:ext>
            </a:extLst>
          </p:cNvPr>
          <p:cNvSpPr>
            <a:spLocks noChangeArrowheads="1"/>
          </p:cNvSpPr>
          <p:nvPr/>
        </p:nvSpPr>
        <p:spPr bwMode="auto">
          <a:xfrm>
            <a:off x="3133725" y="3068638"/>
            <a:ext cx="142875" cy="150812"/>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54" name="Text Box 26">
            <a:extLst>
              <a:ext uri="{FF2B5EF4-FFF2-40B4-BE49-F238E27FC236}">
                <a16:creationId xmlns:a16="http://schemas.microsoft.com/office/drawing/2014/main" id="{B7BBD120-EBC1-4CD1-94F9-2B5CFAF15166}"/>
              </a:ext>
            </a:extLst>
          </p:cNvPr>
          <p:cNvSpPr txBox="1">
            <a:spLocks noChangeArrowheads="1"/>
          </p:cNvSpPr>
          <p:nvPr/>
        </p:nvSpPr>
        <p:spPr bwMode="auto">
          <a:xfrm>
            <a:off x="1189038" y="5092700"/>
            <a:ext cx="79533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2</a:t>
            </a:r>
          </a:p>
        </p:txBody>
      </p:sp>
      <p:sp>
        <p:nvSpPr>
          <p:cNvPr id="22555" name="Text Box 27">
            <a:extLst>
              <a:ext uri="{FF2B5EF4-FFF2-40B4-BE49-F238E27FC236}">
                <a16:creationId xmlns:a16="http://schemas.microsoft.com/office/drawing/2014/main" id="{3B51719D-B97E-46A0-A2B0-803E515393D4}"/>
              </a:ext>
            </a:extLst>
          </p:cNvPr>
          <p:cNvSpPr txBox="1">
            <a:spLocks noChangeArrowheads="1"/>
          </p:cNvSpPr>
          <p:nvPr/>
        </p:nvSpPr>
        <p:spPr bwMode="auto">
          <a:xfrm>
            <a:off x="2989263" y="5092700"/>
            <a:ext cx="79533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3</a:t>
            </a:r>
          </a:p>
        </p:txBody>
      </p:sp>
      <p:sp>
        <p:nvSpPr>
          <p:cNvPr id="22556" name="Rectangle 28">
            <a:extLst>
              <a:ext uri="{FF2B5EF4-FFF2-40B4-BE49-F238E27FC236}">
                <a16:creationId xmlns:a16="http://schemas.microsoft.com/office/drawing/2014/main" id="{821D35C0-4BE6-40E7-9F78-BE82E1E6442C}"/>
              </a:ext>
            </a:extLst>
          </p:cNvPr>
          <p:cNvSpPr>
            <a:spLocks noChangeArrowheads="1"/>
          </p:cNvSpPr>
          <p:nvPr/>
        </p:nvSpPr>
        <p:spPr bwMode="auto">
          <a:xfrm>
            <a:off x="1046163" y="3152775"/>
            <a:ext cx="2873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i="1">
                <a:solidFill>
                  <a:srgbClr val="0039E5"/>
                </a:solidFill>
                <a:latin typeface="楷体" panose="02010609060101010101" pitchFamily="49" charset="-122"/>
                <a:ea typeface="楷体" panose="02010609060101010101" pitchFamily="49" charset="-122"/>
              </a:rPr>
              <a:t>A</a:t>
            </a:r>
          </a:p>
        </p:txBody>
      </p:sp>
      <p:sp>
        <p:nvSpPr>
          <p:cNvPr id="22557" name="Rectangle 29">
            <a:extLst>
              <a:ext uri="{FF2B5EF4-FFF2-40B4-BE49-F238E27FC236}">
                <a16:creationId xmlns:a16="http://schemas.microsoft.com/office/drawing/2014/main" id="{A5EB5BCB-EF1A-4DBC-8AA7-47CC7E9863F4}"/>
              </a:ext>
            </a:extLst>
          </p:cNvPr>
          <p:cNvSpPr>
            <a:spLocks noChangeArrowheads="1"/>
          </p:cNvSpPr>
          <p:nvPr/>
        </p:nvSpPr>
        <p:spPr bwMode="auto">
          <a:xfrm>
            <a:off x="3348038" y="3141663"/>
            <a:ext cx="2873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B</a:t>
            </a:r>
          </a:p>
        </p:txBody>
      </p:sp>
      <p:sp>
        <p:nvSpPr>
          <p:cNvPr id="22558" name="Rectangle 30">
            <a:extLst>
              <a:ext uri="{FF2B5EF4-FFF2-40B4-BE49-F238E27FC236}">
                <a16:creationId xmlns:a16="http://schemas.microsoft.com/office/drawing/2014/main" id="{C93DFC3B-28D5-4D61-9916-2D95313F89E7}"/>
              </a:ext>
            </a:extLst>
          </p:cNvPr>
          <p:cNvSpPr>
            <a:spLocks noChangeArrowheads="1"/>
          </p:cNvSpPr>
          <p:nvPr/>
        </p:nvSpPr>
        <p:spPr bwMode="auto">
          <a:xfrm>
            <a:off x="2773363" y="2484438"/>
            <a:ext cx="792162" cy="26828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sz="2000" b="0">
                <a:solidFill>
                  <a:schemeClr val="accent2">
                    <a:lumMod val="75000"/>
                  </a:schemeClr>
                </a:solidFill>
                <a:latin typeface="楷体" pitchFamily="49" charset="-122"/>
                <a:ea typeface="楷体" pitchFamily="49" charset="-122"/>
              </a:rPr>
              <a:t>Q</a:t>
            </a:r>
            <a:r>
              <a:rPr lang="en-US" altLang="zh-CN" sz="2000" b="0" baseline="-25000">
                <a:solidFill>
                  <a:schemeClr val="accent2">
                    <a:lumMod val="75000"/>
                  </a:schemeClr>
                </a:solidFill>
                <a:latin typeface="楷体" pitchFamily="49" charset="-122"/>
                <a:ea typeface="楷体" pitchFamily="49" charset="-122"/>
              </a:rPr>
              <a:t>3</a:t>
            </a:r>
            <a:r>
              <a:rPr lang="en-US" altLang="zh-CN" sz="2000" b="0">
                <a:solidFill>
                  <a:schemeClr val="accent2">
                    <a:lumMod val="75000"/>
                  </a:schemeClr>
                </a:solidFill>
                <a:latin typeface="楷体" pitchFamily="49" charset="-122"/>
                <a:ea typeface="楷体" pitchFamily="49" charset="-122"/>
              </a:rPr>
              <a:t>—Q</a:t>
            </a:r>
            <a:r>
              <a:rPr lang="en-US" altLang="zh-CN" sz="2000" b="0" baseline="-25000">
                <a:solidFill>
                  <a:schemeClr val="accent2">
                    <a:lumMod val="75000"/>
                  </a:schemeClr>
                </a:solidFill>
                <a:latin typeface="楷体" pitchFamily="49" charset="-122"/>
                <a:ea typeface="楷体" pitchFamily="49" charset="-122"/>
              </a:rPr>
              <a:t>2</a:t>
            </a:r>
          </a:p>
        </p:txBody>
      </p:sp>
      <p:sp>
        <p:nvSpPr>
          <p:cNvPr id="22559" name="Rectangle 31">
            <a:extLst>
              <a:ext uri="{FF2B5EF4-FFF2-40B4-BE49-F238E27FC236}">
                <a16:creationId xmlns:a16="http://schemas.microsoft.com/office/drawing/2014/main" id="{530C8C0C-A6B1-4D6B-B46E-F4BE16CEAC03}"/>
              </a:ext>
            </a:extLst>
          </p:cNvPr>
          <p:cNvSpPr>
            <a:spLocks noChangeArrowheads="1"/>
          </p:cNvSpPr>
          <p:nvPr/>
        </p:nvSpPr>
        <p:spPr bwMode="auto">
          <a:xfrm>
            <a:off x="179388" y="5627688"/>
            <a:ext cx="4248150" cy="24923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市场位于</a:t>
            </a:r>
            <a:r>
              <a:rPr lang="en-US" altLang="zh-CN">
                <a:solidFill>
                  <a:schemeClr val="accent2">
                    <a:lumMod val="75000"/>
                  </a:schemeClr>
                </a:solidFill>
                <a:latin typeface="楷体" pitchFamily="49" charset="-122"/>
                <a:ea typeface="楷体" pitchFamily="49" charset="-122"/>
              </a:rPr>
              <a:t>A</a:t>
            </a:r>
            <a:r>
              <a:rPr lang="zh-CN" altLang="en-US">
                <a:solidFill>
                  <a:schemeClr val="accent2">
                    <a:lumMod val="75000"/>
                  </a:schemeClr>
                </a:solidFill>
                <a:latin typeface="楷体" pitchFamily="49" charset="-122"/>
                <a:ea typeface="楷体" pitchFamily="49" charset="-122"/>
              </a:rPr>
              <a:t>点，存在超额供给为：</a:t>
            </a:r>
            <a:r>
              <a:rPr lang="en-US" altLang="zh-CN">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3</a:t>
            </a:r>
            <a:r>
              <a:rPr lang="en-US" altLang="zh-CN">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2</a:t>
            </a:r>
          </a:p>
        </p:txBody>
      </p:sp>
      <p:sp>
        <p:nvSpPr>
          <p:cNvPr id="22560" name="Rectangle 32">
            <a:extLst>
              <a:ext uri="{FF2B5EF4-FFF2-40B4-BE49-F238E27FC236}">
                <a16:creationId xmlns:a16="http://schemas.microsoft.com/office/drawing/2014/main" id="{DFEC68F3-E897-44EE-BFA9-C6F9C79153BA}"/>
              </a:ext>
            </a:extLst>
          </p:cNvPr>
          <p:cNvSpPr>
            <a:spLocks noChangeArrowheads="1"/>
          </p:cNvSpPr>
          <p:nvPr/>
        </p:nvSpPr>
        <p:spPr bwMode="auto">
          <a:xfrm>
            <a:off x="2122488" y="3284538"/>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E</a:t>
            </a:r>
          </a:p>
        </p:txBody>
      </p:sp>
      <p:sp>
        <p:nvSpPr>
          <p:cNvPr id="22561" name="Text Box 33">
            <a:extLst>
              <a:ext uri="{FF2B5EF4-FFF2-40B4-BE49-F238E27FC236}">
                <a16:creationId xmlns:a16="http://schemas.microsoft.com/office/drawing/2014/main" id="{8793893D-CEB2-408C-B893-91E8F567D2AB}"/>
              </a:ext>
            </a:extLst>
          </p:cNvPr>
          <p:cNvSpPr txBox="1">
            <a:spLocks noChangeArrowheads="1"/>
          </p:cNvSpPr>
          <p:nvPr/>
        </p:nvSpPr>
        <p:spPr bwMode="auto">
          <a:xfrm>
            <a:off x="8535988" y="5297488"/>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Q</a:t>
            </a:r>
          </a:p>
        </p:txBody>
      </p:sp>
      <p:sp>
        <p:nvSpPr>
          <p:cNvPr id="22562" name="Text Box 34">
            <a:extLst>
              <a:ext uri="{FF2B5EF4-FFF2-40B4-BE49-F238E27FC236}">
                <a16:creationId xmlns:a16="http://schemas.microsoft.com/office/drawing/2014/main" id="{7C3DEE42-81BD-4B26-99CB-1630973FADC2}"/>
              </a:ext>
            </a:extLst>
          </p:cNvPr>
          <p:cNvSpPr txBox="1">
            <a:spLocks noChangeArrowheads="1"/>
          </p:cNvSpPr>
          <p:nvPr/>
        </p:nvSpPr>
        <p:spPr bwMode="auto">
          <a:xfrm>
            <a:off x="7916863" y="26368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S</a:t>
            </a:r>
          </a:p>
        </p:txBody>
      </p:sp>
      <p:sp>
        <p:nvSpPr>
          <p:cNvPr id="22563" name="Text Box 35">
            <a:extLst>
              <a:ext uri="{FF2B5EF4-FFF2-40B4-BE49-F238E27FC236}">
                <a16:creationId xmlns:a16="http://schemas.microsoft.com/office/drawing/2014/main" id="{3F4BAB76-8001-4A17-80FF-E027DD115E2B}"/>
              </a:ext>
            </a:extLst>
          </p:cNvPr>
          <p:cNvSpPr txBox="1">
            <a:spLocks noChangeArrowheads="1"/>
          </p:cNvSpPr>
          <p:nvPr/>
        </p:nvSpPr>
        <p:spPr bwMode="auto">
          <a:xfrm>
            <a:off x="8132763" y="4508500"/>
            <a:ext cx="49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D</a:t>
            </a:r>
          </a:p>
        </p:txBody>
      </p:sp>
      <p:sp>
        <p:nvSpPr>
          <p:cNvPr id="22564" name="Line 36">
            <a:extLst>
              <a:ext uri="{FF2B5EF4-FFF2-40B4-BE49-F238E27FC236}">
                <a16:creationId xmlns:a16="http://schemas.microsoft.com/office/drawing/2014/main" id="{F703AA4C-11E2-4497-B2E4-DA7BACE9B62E}"/>
              </a:ext>
            </a:extLst>
          </p:cNvPr>
          <p:cNvSpPr>
            <a:spLocks noChangeShapeType="1"/>
          </p:cNvSpPr>
          <p:nvPr/>
        </p:nvSpPr>
        <p:spPr bwMode="auto">
          <a:xfrm>
            <a:off x="4799013" y="5229225"/>
            <a:ext cx="3786187"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65" name="Line 37">
            <a:extLst>
              <a:ext uri="{FF2B5EF4-FFF2-40B4-BE49-F238E27FC236}">
                <a16:creationId xmlns:a16="http://schemas.microsoft.com/office/drawing/2014/main" id="{8990E058-14A8-4427-8184-108996E17A83}"/>
              </a:ext>
            </a:extLst>
          </p:cNvPr>
          <p:cNvSpPr>
            <a:spLocks noChangeShapeType="1"/>
          </p:cNvSpPr>
          <p:nvPr/>
        </p:nvSpPr>
        <p:spPr bwMode="auto">
          <a:xfrm flipV="1">
            <a:off x="4799013" y="2555875"/>
            <a:ext cx="0" cy="267335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66" name="Line 38">
            <a:extLst>
              <a:ext uri="{FF2B5EF4-FFF2-40B4-BE49-F238E27FC236}">
                <a16:creationId xmlns:a16="http://schemas.microsoft.com/office/drawing/2014/main" id="{F2DAF666-D94B-4D2A-B94C-3BC3EF3AF546}"/>
              </a:ext>
            </a:extLst>
          </p:cNvPr>
          <p:cNvSpPr>
            <a:spLocks noChangeShapeType="1"/>
          </p:cNvSpPr>
          <p:nvPr/>
        </p:nvSpPr>
        <p:spPr bwMode="auto">
          <a:xfrm flipV="1">
            <a:off x="5046663" y="2887663"/>
            <a:ext cx="2919412" cy="1806575"/>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67" name="Line 39">
            <a:extLst>
              <a:ext uri="{FF2B5EF4-FFF2-40B4-BE49-F238E27FC236}">
                <a16:creationId xmlns:a16="http://schemas.microsoft.com/office/drawing/2014/main" id="{828310B0-1FCF-4164-9704-64346C575FA9}"/>
              </a:ext>
            </a:extLst>
          </p:cNvPr>
          <p:cNvSpPr>
            <a:spLocks noChangeShapeType="1"/>
          </p:cNvSpPr>
          <p:nvPr/>
        </p:nvSpPr>
        <p:spPr bwMode="auto">
          <a:xfrm>
            <a:off x="5233988" y="3022600"/>
            <a:ext cx="2979737" cy="1671638"/>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68" name="Line 40">
            <a:extLst>
              <a:ext uri="{FF2B5EF4-FFF2-40B4-BE49-F238E27FC236}">
                <a16:creationId xmlns:a16="http://schemas.microsoft.com/office/drawing/2014/main" id="{1D552220-DBEC-45FF-BC4C-5DF5AE2CCA1F}"/>
              </a:ext>
            </a:extLst>
          </p:cNvPr>
          <p:cNvSpPr>
            <a:spLocks noChangeShapeType="1"/>
          </p:cNvSpPr>
          <p:nvPr/>
        </p:nvSpPr>
        <p:spPr bwMode="auto">
          <a:xfrm flipH="1">
            <a:off x="4799013" y="3757613"/>
            <a:ext cx="1738312"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69" name="Line 41">
            <a:extLst>
              <a:ext uri="{FF2B5EF4-FFF2-40B4-BE49-F238E27FC236}">
                <a16:creationId xmlns:a16="http://schemas.microsoft.com/office/drawing/2014/main" id="{6C3A5C7F-46D8-4F3B-B270-001FEAD7005C}"/>
              </a:ext>
            </a:extLst>
          </p:cNvPr>
          <p:cNvSpPr>
            <a:spLocks noChangeShapeType="1"/>
          </p:cNvSpPr>
          <p:nvPr/>
        </p:nvSpPr>
        <p:spPr bwMode="auto">
          <a:xfrm flipV="1">
            <a:off x="4799013" y="4292600"/>
            <a:ext cx="852487" cy="1588"/>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70" name="Line 42">
            <a:extLst>
              <a:ext uri="{FF2B5EF4-FFF2-40B4-BE49-F238E27FC236}">
                <a16:creationId xmlns:a16="http://schemas.microsoft.com/office/drawing/2014/main" id="{6FD7763C-F5AF-49BF-989F-BBAE62A81EAC}"/>
              </a:ext>
            </a:extLst>
          </p:cNvPr>
          <p:cNvSpPr>
            <a:spLocks noChangeShapeType="1"/>
          </p:cNvSpPr>
          <p:nvPr/>
        </p:nvSpPr>
        <p:spPr bwMode="auto">
          <a:xfrm>
            <a:off x="6537325" y="3757613"/>
            <a:ext cx="0" cy="1471612"/>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71" name="Text Box 43">
            <a:extLst>
              <a:ext uri="{FF2B5EF4-FFF2-40B4-BE49-F238E27FC236}">
                <a16:creationId xmlns:a16="http://schemas.microsoft.com/office/drawing/2014/main" id="{CCF73714-FC1F-4A47-AB95-312824BA9D36}"/>
              </a:ext>
            </a:extLst>
          </p:cNvPr>
          <p:cNvSpPr txBox="1">
            <a:spLocks noChangeArrowheads="1"/>
          </p:cNvSpPr>
          <p:nvPr/>
        </p:nvSpPr>
        <p:spPr bwMode="auto">
          <a:xfrm>
            <a:off x="6413500" y="5162550"/>
            <a:ext cx="8080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1</a:t>
            </a:r>
          </a:p>
        </p:txBody>
      </p:sp>
      <p:sp>
        <p:nvSpPr>
          <p:cNvPr id="22572" name="Text Box 44">
            <a:extLst>
              <a:ext uri="{FF2B5EF4-FFF2-40B4-BE49-F238E27FC236}">
                <a16:creationId xmlns:a16="http://schemas.microsoft.com/office/drawing/2014/main" id="{ACD0C864-B7AB-4F15-A18B-68C353BEFC1E}"/>
              </a:ext>
            </a:extLst>
          </p:cNvPr>
          <p:cNvSpPr txBox="1">
            <a:spLocks noChangeArrowheads="1"/>
          </p:cNvSpPr>
          <p:nvPr/>
        </p:nvSpPr>
        <p:spPr bwMode="auto">
          <a:xfrm>
            <a:off x="4427538" y="3490913"/>
            <a:ext cx="80645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1</a:t>
            </a:r>
          </a:p>
        </p:txBody>
      </p:sp>
      <p:sp>
        <p:nvSpPr>
          <p:cNvPr id="22573" name="Text Box 45">
            <a:extLst>
              <a:ext uri="{FF2B5EF4-FFF2-40B4-BE49-F238E27FC236}">
                <a16:creationId xmlns:a16="http://schemas.microsoft.com/office/drawing/2014/main" id="{90D4D776-6835-41FD-B748-327CA7708C56}"/>
              </a:ext>
            </a:extLst>
          </p:cNvPr>
          <p:cNvSpPr txBox="1">
            <a:spLocks noChangeArrowheads="1"/>
          </p:cNvSpPr>
          <p:nvPr/>
        </p:nvSpPr>
        <p:spPr bwMode="auto">
          <a:xfrm>
            <a:off x="4427538" y="4025900"/>
            <a:ext cx="74295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3</a:t>
            </a:r>
          </a:p>
        </p:txBody>
      </p:sp>
      <p:sp>
        <p:nvSpPr>
          <p:cNvPr id="22574" name="Text Box 46">
            <a:extLst>
              <a:ext uri="{FF2B5EF4-FFF2-40B4-BE49-F238E27FC236}">
                <a16:creationId xmlns:a16="http://schemas.microsoft.com/office/drawing/2014/main" id="{9E275D14-9892-45DC-A4AF-5DFBD3829B4D}"/>
              </a:ext>
            </a:extLst>
          </p:cNvPr>
          <p:cNvSpPr txBox="1">
            <a:spLocks noChangeArrowheads="1"/>
          </p:cNvSpPr>
          <p:nvPr/>
        </p:nvSpPr>
        <p:spPr bwMode="auto">
          <a:xfrm>
            <a:off x="4427538" y="2420938"/>
            <a:ext cx="80645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endParaRPr lang="en-US" altLang="zh-CN" sz="2400" baseline="-25000">
              <a:solidFill>
                <a:schemeClr val="accent2">
                  <a:lumMod val="75000"/>
                </a:schemeClr>
              </a:solidFill>
              <a:latin typeface="楷体" pitchFamily="49" charset="-122"/>
              <a:ea typeface="楷体" pitchFamily="49" charset="-122"/>
            </a:endParaRPr>
          </a:p>
        </p:txBody>
      </p:sp>
      <p:sp>
        <p:nvSpPr>
          <p:cNvPr id="22575" name="Text Box 47">
            <a:extLst>
              <a:ext uri="{FF2B5EF4-FFF2-40B4-BE49-F238E27FC236}">
                <a16:creationId xmlns:a16="http://schemas.microsoft.com/office/drawing/2014/main" id="{852EA8A7-8271-45DD-A541-BB519F0AB7B3}"/>
              </a:ext>
            </a:extLst>
          </p:cNvPr>
          <p:cNvSpPr txBox="1">
            <a:spLocks noChangeArrowheads="1"/>
          </p:cNvSpPr>
          <p:nvPr/>
        </p:nvSpPr>
        <p:spPr bwMode="auto">
          <a:xfrm>
            <a:off x="4427538" y="5095875"/>
            <a:ext cx="742950"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O</a:t>
            </a:r>
            <a:endParaRPr lang="en-US" altLang="zh-CN" sz="2400" baseline="-25000">
              <a:solidFill>
                <a:schemeClr val="accent2">
                  <a:lumMod val="75000"/>
                </a:schemeClr>
              </a:solidFill>
              <a:latin typeface="楷体" pitchFamily="49" charset="-122"/>
              <a:ea typeface="楷体" pitchFamily="49" charset="-122"/>
            </a:endParaRPr>
          </a:p>
        </p:txBody>
      </p:sp>
      <p:sp>
        <p:nvSpPr>
          <p:cNvPr id="22576" name="Line 48">
            <a:extLst>
              <a:ext uri="{FF2B5EF4-FFF2-40B4-BE49-F238E27FC236}">
                <a16:creationId xmlns:a16="http://schemas.microsoft.com/office/drawing/2014/main" id="{C78BBE66-0BA2-40B7-A785-DD85E99661AF}"/>
              </a:ext>
            </a:extLst>
          </p:cNvPr>
          <p:cNvSpPr>
            <a:spLocks noChangeShapeType="1"/>
          </p:cNvSpPr>
          <p:nvPr/>
        </p:nvSpPr>
        <p:spPr bwMode="auto">
          <a:xfrm>
            <a:off x="5721350" y="4294188"/>
            <a:ext cx="0" cy="935037"/>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77" name="Line 49">
            <a:extLst>
              <a:ext uri="{FF2B5EF4-FFF2-40B4-BE49-F238E27FC236}">
                <a16:creationId xmlns:a16="http://schemas.microsoft.com/office/drawing/2014/main" id="{7E98B28B-8D62-4957-B190-C91806C1657F}"/>
              </a:ext>
            </a:extLst>
          </p:cNvPr>
          <p:cNvSpPr>
            <a:spLocks noChangeShapeType="1"/>
          </p:cNvSpPr>
          <p:nvPr/>
        </p:nvSpPr>
        <p:spPr bwMode="auto">
          <a:xfrm>
            <a:off x="7450138" y="4294188"/>
            <a:ext cx="0" cy="935037"/>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78" name="Line 50">
            <a:extLst>
              <a:ext uri="{FF2B5EF4-FFF2-40B4-BE49-F238E27FC236}">
                <a16:creationId xmlns:a16="http://schemas.microsoft.com/office/drawing/2014/main" id="{3B02D74C-C9A3-4AC4-BA64-02D6F02AFD55}"/>
              </a:ext>
            </a:extLst>
          </p:cNvPr>
          <p:cNvSpPr>
            <a:spLocks noChangeShapeType="1"/>
          </p:cNvSpPr>
          <p:nvPr/>
        </p:nvSpPr>
        <p:spPr bwMode="auto">
          <a:xfrm>
            <a:off x="6081713" y="4560888"/>
            <a:ext cx="1008062" cy="0"/>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79" name="Line 51">
            <a:extLst>
              <a:ext uri="{FF2B5EF4-FFF2-40B4-BE49-F238E27FC236}">
                <a16:creationId xmlns:a16="http://schemas.microsoft.com/office/drawing/2014/main" id="{6CE24ACD-F1AD-4BD2-B30F-EBB144D5CE58}"/>
              </a:ext>
            </a:extLst>
          </p:cNvPr>
          <p:cNvSpPr>
            <a:spLocks noChangeShapeType="1"/>
          </p:cNvSpPr>
          <p:nvPr/>
        </p:nvSpPr>
        <p:spPr bwMode="auto">
          <a:xfrm flipH="1" flipV="1">
            <a:off x="5792788" y="4359275"/>
            <a:ext cx="288925" cy="201613"/>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80" name="Line 52">
            <a:extLst>
              <a:ext uri="{FF2B5EF4-FFF2-40B4-BE49-F238E27FC236}">
                <a16:creationId xmlns:a16="http://schemas.microsoft.com/office/drawing/2014/main" id="{5523F349-8B8E-4CA1-AACD-CA772AF087D6}"/>
              </a:ext>
            </a:extLst>
          </p:cNvPr>
          <p:cNvSpPr>
            <a:spLocks noChangeShapeType="1"/>
          </p:cNvSpPr>
          <p:nvPr/>
        </p:nvSpPr>
        <p:spPr bwMode="auto">
          <a:xfrm flipV="1">
            <a:off x="7089775" y="4359275"/>
            <a:ext cx="215900" cy="201613"/>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81" name="Rectangle 53">
            <a:extLst>
              <a:ext uri="{FF2B5EF4-FFF2-40B4-BE49-F238E27FC236}">
                <a16:creationId xmlns:a16="http://schemas.microsoft.com/office/drawing/2014/main" id="{DF212865-A656-4D6C-A67D-D7DA261F2D2A}"/>
              </a:ext>
            </a:extLst>
          </p:cNvPr>
          <p:cNvSpPr>
            <a:spLocks noChangeArrowheads="1"/>
          </p:cNvSpPr>
          <p:nvPr/>
        </p:nvSpPr>
        <p:spPr bwMode="auto">
          <a:xfrm>
            <a:off x="6081713" y="4627563"/>
            <a:ext cx="1008062" cy="266700"/>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超额需求</a:t>
            </a:r>
          </a:p>
        </p:txBody>
      </p:sp>
      <p:sp>
        <p:nvSpPr>
          <p:cNvPr id="22582" name="Text Box 54">
            <a:extLst>
              <a:ext uri="{FF2B5EF4-FFF2-40B4-BE49-F238E27FC236}">
                <a16:creationId xmlns:a16="http://schemas.microsoft.com/office/drawing/2014/main" id="{B03F355B-6055-489B-BA9D-E3DEE1C2EADF}"/>
              </a:ext>
            </a:extLst>
          </p:cNvPr>
          <p:cNvSpPr txBox="1">
            <a:spLocks noChangeArrowheads="1"/>
          </p:cNvSpPr>
          <p:nvPr/>
        </p:nvSpPr>
        <p:spPr bwMode="auto">
          <a:xfrm>
            <a:off x="5364163" y="5162550"/>
            <a:ext cx="79533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2</a:t>
            </a:r>
          </a:p>
        </p:txBody>
      </p:sp>
      <p:sp>
        <p:nvSpPr>
          <p:cNvPr id="22583" name="Text Box 55">
            <a:extLst>
              <a:ext uri="{FF2B5EF4-FFF2-40B4-BE49-F238E27FC236}">
                <a16:creationId xmlns:a16="http://schemas.microsoft.com/office/drawing/2014/main" id="{412AE16D-581C-4253-A7D2-69F674E51AEF}"/>
              </a:ext>
            </a:extLst>
          </p:cNvPr>
          <p:cNvSpPr txBox="1">
            <a:spLocks noChangeArrowheads="1"/>
          </p:cNvSpPr>
          <p:nvPr/>
        </p:nvSpPr>
        <p:spPr bwMode="auto">
          <a:xfrm>
            <a:off x="7235825" y="5162550"/>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3</a:t>
            </a:r>
          </a:p>
        </p:txBody>
      </p:sp>
      <p:sp>
        <p:nvSpPr>
          <p:cNvPr id="22584" name="Rectangle 56">
            <a:extLst>
              <a:ext uri="{FF2B5EF4-FFF2-40B4-BE49-F238E27FC236}">
                <a16:creationId xmlns:a16="http://schemas.microsoft.com/office/drawing/2014/main" id="{BD585DF8-7D04-4810-9367-E56EFB9D343E}"/>
              </a:ext>
            </a:extLst>
          </p:cNvPr>
          <p:cNvSpPr>
            <a:spLocks noChangeArrowheads="1"/>
          </p:cNvSpPr>
          <p:nvPr/>
        </p:nvSpPr>
        <p:spPr bwMode="auto">
          <a:xfrm>
            <a:off x="5435600" y="3959225"/>
            <a:ext cx="2873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C</a:t>
            </a:r>
          </a:p>
        </p:txBody>
      </p:sp>
      <p:sp>
        <p:nvSpPr>
          <p:cNvPr id="22585" name="Rectangle 57">
            <a:extLst>
              <a:ext uri="{FF2B5EF4-FFF2-40B4-BE49-F238E27FC236}">
                <a16:creationId xmlns:a16="http://schemas.microsoft.com/office/drawing/2014/main" id="{7FA8F4A7-3BA7-483B-BC0D-82DCB29976CA}"/>
              </a:ext>
            </a:extLst>
          </p:cNvPr>
          <p:cNvSpPr>
            <a:spLocks noChangeArrowheads="1"/>
          </p:cNvSpPr>
          <p:nvPr/>
        </p:nvSpPr>
        <p:spPr bwMode="auto">
          <a:xfrm>
            <a:off x="7451725" y="3959225"/>
            <a:ext cx="2873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D</a:t>
            </a:r>
          </a:p>
        </p:txBody>
      </p:sp>
      <p:sp>
        <p:nvSpPr>
          <p:cNvPr id="22586" name="Oval 58">
            <a:extLst>
              <a:ext uri="{FF2B5EF4-FFF2-40B4-BE49-F238E27FC236}">
                <a16:creationId xmlns:a16="http://schemas.microsoft.com/office/drawing/2014/main" id="{FA1A989A-BCFC-4F00-B8E9-F92F2822687E}"/>
              </a:ext>
            </a:extLst>
          </p:cNvPr>
          <p:cNvSpPr>
            <a:spLocks noChangeArrowheads="1"/>
          </p:cNvSpPr>
          <p:nvPr/>
        </p:nvSpPr>
        <p:spPr bwMode="auto">
          <a:xfrm flipH="1" flipV="1">
            <a:off x="5651500" y="4221163"/>
            <a:ext cx="144463" cy="144462"/>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87" name="Oval 59">
            <a:extLst>
              <a:ext uri="{FF2B5EF4-FFF2-40B4-BE49-F238E27FC236}">
                <a16:creationId xmlns:a16="http://schemas.microsoft.com/office/drawing/2014/main" id="{8D63516D-C37E-4BCA-A162-892CB64BD3F7}"/>
              </a:ext>
            </a:extLst>
          </p:cNvPr>
          <p:cNvSpPr>
            <a:spLocks noChangeArrowheads="1"/>
          </p:cNvSpPr>
          <p:nvPr/>
        </p:nvSpPr>
        <p:spPr bwMode="auto">
          <a:xfrm>
            <a:off x="7380288" y="4227513"/>
            <a:ext cx="144462" cy="138112"/>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88" name="Rectangle 60">
            <a:extLst>
              <a:ext uri="{FF2B5EF4-FFF2-40B4-BE49-F238E27FC236}">
                <a16:creationId xmlns:a16="http://schemas.microsoft.com/office/drawing/2014/main" id="{BD7AA1E1-2760-429D-81B4-089F86984869}"/>
              </a:ext>
            </a:extLst>
          </p:cNvPr>
          <p:cNvSpPr>
            <a:spLocks noChangeArrowheads="1"/>
          </p:cNvSpPr>
          <p:nvPr/>
        </p:nvSpPr>
        <p:spPr bwMode="auto">
          <a:xfrm>
            <a:off x="4716463" y="5805488"/>
            <a:ext cx="4176712" cy="29368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市场位于</a:t>
            </a:r>
            <a:r>
              <a:rPr lang="en-US" altLang="zh-CN">
                <a:solidFill>
                  <a:schemeClr val="accent2">
                    <a:lumMod val="75000"/>
                  </a:schemeClr>
                </a:solidFill>
                <a:latin typeface="楷体" pitchFamily="49" charset="-122"/>
                <a:ea typeface="楷体" pitchFamily="49" charset="-122"/>
              </a:rPr>
              <a:t>c</a:t>
            </a:r>
            <a:r>
              <a:rPr lang="zh-CN" altLang="en-US">
                <a:solidFill>
                  <a:schemeClr val="accent2">
                    <a:lumMod val="75000"/>
                  </a:schemeClr>
                </a:solidFill>
                <a:latin typeface="楷体" pitchFamily="49" charset="-122"/>
                <a:ea typeface="楷体" pitchFamily="49" charset="-122"/>
              </a:rPr>
              <a:t>点，存在超额需求为：</a:t>
            </a:r>
            <a:r>
              <a:rPr lang="en-US" altLang="zh-CN">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3</a:t>
            </a:r>
            <a:r>
              <a:rPr lang="en-US" altLang="zh-CN">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2</a:t>
            </a:r>
          </a:p>
        </p:txBody>
      </p:sp>
      <p:sp>
        <p:nvSpPr>
          <p:cNvPr id="22589" name="Rectangle 61">
            <a:extLst>
              <a:ext uri="{FF2B5EF4-FFF2-40B4-BE49-F238E27FC236}">
                <a16:creationId xmlns:a16="http://schemas.microsoft.com/office/drawing/2014/main" id="{BAF27D12-EE65-43B4-A76E-9D8CE2281D57}"/>
              </a:ext>
            </a:extLst>
          </p:cNvPr>
          <p:cNvSpPr>
            <a:spLocks noChangeArrowheads="1"/>
          </p:cNvSpPr>
          <p:nvPr/>
        </p:nvSpPr>
        <p:spPr bwMode="auto">
          <a:xfrm>
            <a:off x="6300788" y="32131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0039E5"/>
                </a:solidFill>
                <a:latin typeface="楷体" panose="02010609060101010101" pitchFamily="49" charset="-122"/>
                <a:ea typeface="楷体" panose="02010609060101010101" pitchFamily="49" charset="-122"/>
              </a:rPr>
              <a:t>E</a:t>
            </a:r>
          </a:p>
        </p:txBody>
      </p:sp>
      <p:sp>
        <p:nvSpPr>
          <p:cNvPr id="22590" name="Oval 62">
            <a:extLst>
              <a:ext uri="{FF2B5EF4-FFF2-40B4-BE49-F238E27FC236}">
                <a16:creationId xmlns:a16="http://schemas.microsoft.com/office/drawing/2014/main" id="{44F66E7A-08F5-49C5-817F-C626C655ABAE}"/>
              </a:ext>
            </a:extLst>
          </p:cNvPr>
          <p:cNvSpPr>
            <a:spLocks noChangeArrowheads="1"/>
          </p:cNvSpPr>
          <p:nvPr/>
        </p:nvSpPr>
        <p:spPr bwMode="auto">
          <a:xfrm>
            <a:off x="2268538" y="3644900"/>
            <a:ext cx="142875" cy="142875"/>
          </a:xfrm>
          <a:prstGeom prst="ellipse">
            <a:avLst/>
          </a:prstGeom>
          <a:solidFill>
            <a:schemeClr val="tx2"/>
          </a:solidFill>
          <a:ln w="28575">
            <a:solidFill>
              <a:schemeClr val="tx2"/>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91" name="Line 63">
            <a:extLst>
              <a:ext uri="{FF2B5EF4-FFF2-40B4-BE49-F238E27FC236}">
                <a16:creationId xmlns:a16="http://schemas.microsoft.com/office/drawing/2014/main" id="{4D85E1BF-DEF4-4FED-B3A4-63645533AF48}"/>
              </a:ext>
            </a:extLst>
          </p:cNvPr>
          <p:cNvSpPr>
            <a:spLocks noChangeShapeType="1"/>
          </p:cNvSpPr>
          <p:nvPr/>
        </p:nvSpPr>
        <p:spPr bwMode="auto">
          <a:xfrm>
            <a:off x="1547813" y="3141663"/>
            <a:ext cx="1584325" cy="0"/>
          </a:xfrm>
          <a:prstGeom prst="line">
            <a:avLst/>
          </a:prstGeom>
          <a:noFill/>
          <a:ln w="28575">
            <a:solidFill>
              <a:schemeClr val="tx2"/>
            </a:solidFill>
            <a:prstDash val="dash"/>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92" name="Oval 64">
            <a:extLst>
              <a:ext uri="{FF2B5EF4-FFF2-40B4-BE49-F238E27FC236}">
                <a16:creationId xmlns:a16="http://schemas.microsoft.com/office/drawing/2014/main" id="{DD55C4BB-8EB0-4E9E-8663-890189ED22D7}"/>
              </a:ext>
            </a:extLst>
          </p:cNvPr>
          <p:cNvSpPr>
            <a:spLocks noChangeArrowheads="1"/>
          </p:cNvSpPr>
          <p:nvPr/>
        </p:nvSpPr>
        <p:spPr bwMode="auto">
          <a:xfrm>
            <a:off x="6469063" y="3657600"/>
            <a:ext cx="144462" cy="144463"/>
          </a:xfrm>
          <a:prstGeom prst="ellipse">
            <a:avLst/>
          </a:prstGeom>
          <a:solidFill>
            <a:srgbClr val="FF0000"/>
          </a:solidFill>
          <a:ln w="28575">
            <a:solidFill>
              <a:srgbClr val="FF0000"/>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2593" name="Line 65">
            <a:extLst>
              <a:ext uri="{FF2B5EF4-FFF2-40B4-BE49-F238E27FC236}">
                <a16:creationId xmlns:a16="http://schemas.microsoft.com/office/drawing/2014/main" id="{265FE5FF-6514-4885-94C8-78FE59BAB8A4}"/>
              </a:ext>
            </a:extLst>
          </p:cNvPr>
          <p:cNvSpPr>
            <a:spLocks noChangeShapeType="1"/>
          </p:cNvSpPr>
          <p:nvPr/>
        </p:nvSpPr>
        <p:spPr bwMode="auto">
          <a:xfrm>
            <a:off x="5795963" y="4292600"/>
            <a:ext cx="1584325" cy="0"/>
          </a:xfrm>
          <a:prstGeom prst="line">
            <a:avLst/>
          </a:prstGeom>
          <a:noFill/>
          <a:ln w="28575">
            <a:solidFill>
              <a:schemeClr val="tx2"/>
            </a:solidFill>
            <a:prstDash val="dash"/>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25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254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25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25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5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5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56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5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5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54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5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55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25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543"/>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225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55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259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5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25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2547"/>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22555"/>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254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54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5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5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558"/>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55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257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5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57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256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256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2256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256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256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2562"/>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259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258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257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25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257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2571"/>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5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584"/>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0"/>
                                          </p:stCondLst>
                                        </p:cTn>
                                        <p:tgtEl>
                                          <p:spTgt spid="2256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257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22576"/>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2582"/>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0"/>
                                          </p:stCondLst>
                                        </p:cTn>
                                        <p:tgtEl>
                                          <p:spTgt spid="22593"/>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258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58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257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2583"/>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nodeType="clickEffect">
                                  <p:stCondLst>
                                    <p:cond delay="0"/>
                                  </p:stCondLst>
                                  <p:childTnLst>
                                    <p:set>
                                      <p:cBhvr>
                                        <p:cTn id="174" dur="1" fill="hold">
                                          <p:stCondLst>
                                            <p:cond delay="0"/>
                                          </p:stCondLst>
                                        </p:cTn>
                                        <p:tgtEl>
                                          <p:spTgt spid="22580"/>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25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257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2581"/>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22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P spid="22531" grpId="1" autoUpdateAnimBg="0"/>
      <p:bldP spid="22532" grpId="0" autoUpdateAnimBg="0"/>
      <p:bldP spid="22533" grpId="0" autoUpdateAnimBg="0"/>
      <p:bldP spid="22541" grpId="0" autoUpdateAnimBg="0"/>
      <p:bldP spid="22542" grpId="0" autoUpdateAnimBg="0"/>
      <p:bldP spid="22543" grpId="0" autoUpdateAnimBg="0"/>
      <p:bldP spid="22544" grpId="0" autoUpdateAnimBg="0"/>
      <p:bldP spid="22544" grpId="1" autoUpdateAnimBg="0"/>
      <p:bldP spid="22545" grpId="0" autoUpdateAnimBg="0"/>
      <p:bldP spid="22545" grpId="1" autoUpdateAnimBg="0"/>
      <p:bldP spid="22551" grpId="0" autoUpdateAnimBg="0"/>
      <p:bldP spid="22552" grpId="0" animBg="1"/>
      <p:bldP spid="22553" grpId="0" animBg="1"/>
      <p:bldP spid="22554" grpId="0" autoUpdateAnimBg="0"/>
      <p:bldP spid="22555" grpId="0" autoUpdateAnimBg="0"/>
      <p:bldP spid="22555" grpId="1" autoUpdateAnimBg="0"/>
      <p:bldP spid="22555" grpId="2" autoUpdateAnimBg="0"/>
      <p:bldP spid="22556" grpId="0" autoUpdateAnimBg="0"/>
      <p:bldP spid="22557" grpId="0" autoUpdateAnimBg="0"/>
      <p:bldP spid="22558" grpId="0" autoUpdateAnimBg="0"/>
      <p:bldP spid="22559" grpId="0" autoUpdateAnimBg="0"/>
      <p:bldP spid="22560" grpId="0" autoUpdateAnimBg="0"/>
      <p:bldP spid="22561" grpId="0" autoUpdateAnimBg="0"/>
      <p:bldP spid="22562" grpId="0" autoUpdateAnimBg="0"/>
      <p:bldP spid="22563" grpId="0" autoUpdateAnimBg="0"/>
      <p:bldP spid="22571" grpId="0" autoUpdateAnimBg="0"/>
      <p:bldP spid="22572" grpId="0" autoUpdateAnimBg="0"/>
      <p:bldP spid="22573" grpId="0" autoUpdateAnimBg="0"/>
      <p:bldP spid="22574" grpId="0" autoUpdateAnimBg="0"/>
      <p:bldP spid="22575" grpId="0" autoUpdateAnimBg="0"/>
      <p:bldP spid="22581" grpId="0" autoUpdateAnimBg="0"/>
      <p:bldP spid="22582" grpId="0" autoUpdateAnimBg="0"/>
      <p:bldP spid="22583" grpId="0" autoUpdateAnimBg="0"/>
      <p:bldP spid="22584" grpId="0" autoUpdateAnimBg="0"/>
      <p:bldP spid="22585" grpId="0" autoUpdateAnimBg="0"/>
      <p:bldP spid="22586" grpId="0" animBg="1"/>
      <p:bldP spid="22587" grpId="0" animBg="1"/>
      <p:bldP spid="22588" grpId="0" autoUpdateAnimBg="0"/>
      <p:bldP spid="22589" grpId="0" autoUpdateAnimBg="0"/>
      <p:bldP spid="22590" grpId="0" animBg="1"/>
      <p:bldP spid="2259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a:extLst>
              <a:ext uri="{FF2B5EF4-FFF2-40B4-BE49-F238E27FC236}">
                <a16:creationId xmlns:a16="http://schemas.microsoft.com/office/drawing/2014/main" id="{C41F8752-B5CC-4D5A-826B-53A4E17F81E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FF953E6-3643-4B50-AD56-3DE01CE893E7}"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26627" name="灯片编号占位符 5">
            <a:extLst>
              <a:ext uri="{FF2B5EF4-FFF2-40B4-BE49-F238E27FC236}">
                <a16:creationId xmlns:a16="http://schemas.microsoft.com/office/drawing/2014/main" id="{B236F7C8-6B47-44BE-AD0C-E4DE7D1B73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35E4000-78CB-438D-A675-377008F7AE81}" type="slidenum">
              <a:rPr lang="zh-CN" altLang="en-US" sz="1400"/>
              <a:pPr>
                <a:spcBef>
                  <a:spcPct val="0"/>
                </a:spcBef>
                <a:buClrTx/>
                <a:buSzTx/>
                <a:buFont typeface="Arial" panose="020B0604020202020204" pitchFamily="34" charset="0"/>
                <a:buNone/>
              </a:pPr>
              <a:t>23</a:t>
            </a:fld>
            <a:endParaRPr lang="en-US" altLang="zh-CN" sz="1400"/>
          </a:p>
        </p:txBody>
      </p:sp>
      <p:sp>
        <p:nvSpPr>
          <p:cNvPr id="44036" name="Rectangle 2">
            <a:extLst>
              <a:ext uri="{FF2B5EF4-FFF2-40B4-BE49-F238E27FC236}">
                <a16:creationId xmlns:a16="http://schemas.microsoft.com/office/drawing/2014/main" id="{20DE140C-F78F-45EF-9A82-D1BC21BFEE2D}"/>
              </a:ext>
            </a:extLst>
          </p:cNvPr>
          <p:cNvSpPr>
            <a:spLocks noChangeArrowheads="1"/>
          </p:cNvSpPr>
          <p:nvPr/>
        </p:nvSpPr>
        <p:spPr bwMode="auto">
          <a:xfrm>
            <a:off x="323850" y="549275"/>
            <a:ext cx="4391025" cy="647700"/>
          </a:xfrm>
          <a:prstGeom prst="rect">
            <a:avLst/>
          </a:prstGeom>
          <a:noFill/>
          <a:ln w="9525">
            <a:noFill/>
            <a:miter lim="800000"/>
            <a:headEnd/>
            <a:tailEnd/>
          </a:ln>
        </p:spPr>
        <p:txBody>
          <a:bodyPr wrap="none" anchor="ctr"/>
          <a:lstStyle/>
          <a:p>
            <a:pPr eaLnBrk="1" hangingPunct="1">
              <a:buFont typeface="Arial" charset="0"/>
              <a:buNone/>
              <a:defRPr/>
            </a:pPr>
            <a:r>
              <a:rPr lang="zh-CN" altLang="en-US" sz="3200">
                <a:solidFill>
                  <a:schemeClr val="accent2">
                    <a:lumMod val="75000"/>
                  </a:schemeClr>
                </a:solidFill>
                <a:latin typeface="楷体" pitchFamily="49" charset="-122"/>
                <a:ea typeface="楷体" pitchFamily="49" charset="-122"/>
              </a:rPr>
              <a:t>三、均衡变动分析</a:t>
            </a:r>
          </a:p>
        </p:txBody>
      </p:sp>
      <p:sp>
        <p:nvSpPr>
          <p:cNvPr id="44037" name="Line 3">
            <a:extLst>
              <a:ext uri="{FF2B5EF4-FFF2-40B4-BE49-F238E27FC236}">
                <a16:creationId xmlns:a16="http://schemas.microsoft.com/office/drawing/2014/main" id="{66BBCF59-A511-4181-BA81-178C9A10E506}"/>
              </a:ext>
            </a:extLst>
          </p:cNvPr>
          <p:cNvSpPr>
            <a:spLocks noChangeShapeType="1"/>
          </p:cNvSpPr>
          <p:nvPr/>
        </p:nvSpPr>
        <p:spPr bwMode="auto">
          <a:xfrm>
            <a:off x="539750" y="4652963"/>
            <a:ext cx="3730625"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38" name="Line 4">
            <a:extLst>
              <a:ext uri="{FF2B5EF4-FFF2-40B4-BE49-F238E27FC236}">
                <a16:creationId xmlns:a16="http://schemas.microsoft.com/office/drawing/2014/main" id="{4B20C919-9225-4A07-98DB-7BE6474A6416}"/>
              </a:ext>
            </a:extLst>
          </p:cNvPr>
          <p:cNvSpPr>
            <a:spLocks noChangeShapeType="1"/>
          </p:cNvSpPr>
          <p:nvPr/>
        </p:nvSpPr>
        <p:spPr bwMode="auto">
          <a:xfrm flipV="1">
            <a:off x="539750" y="1773238"/>
            <a:ext cx="0" cy="2879725"/>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39" name="Line 5">
            <a:extLst>
              <a:ext uri="{FF2B5EF4-FFF2-40B4-BE49-F238E27FC236}">
                <a16:creationId xmlns:a16="http://schemas.microsoft.com/office/drawing/2014/main" id="{6B9B6B03-371B-4B19-AFBA-8AD97FE32E07}"/>
              </a:ext>
            </a:extLst>
          </p:cNvPr>
          <p:cNvSpPr>
            <a:spLocks noChangeShapeType="1"/>
          </p:cNvSpPr>
          <p:nvPr/>
        </p:nvSpPr>
        <p:spPr bwMode="auto">
          <a:xfrm flipV="1">
            <a:off x="784225" y="2132013"/>
            <a:ext cx="2874963" cy="1944687"/>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40" name="Line 6">
            <a:extLst>
              <a:ext uri="{FF2B5EF4-FFF2-40B4-BE49-F238E27FC236}">
                <a16:creationId xmlns:a16="http://schemas.microsoft.com/office/drawing/2014/main" id="{6E4FAF77-452F-48B0-8E25-BD3787EC9B18}"/>
              </a:ext>
            </a:extLst>
          </p:cNvPr>
          <p:cNvSpPr>
            <a:spLocks noChangeShapeType="1"/>
          </p:cNvSpPr>
          <p:nvPr/>
        </p:nvSpPr>
        <p:spPr bwMode="auto">
          <a:xfrm>
            <a:off x="966788" y="2276475"/>
            <a:ext cx="2936875" cy="1800225"/>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41" name="Line 7">
            <a:extLst>
              <a:ext uri="{FF2B5EF4-FFF2-40B4-BE49-F238E27FC236}">
                <a16:creationId xmlns:a16="http://schemas.microsoft.com/office/drawing/2014/main" id="{53F9CABC-48FC-4834-929E-63CCA8A30B27}"/>
              </a:ext>
            </a:extLst>
          </p:cNvPr>
          <p:cNvSpPr>
            <a:spLocks noChangeShapeType="1"/>
          </p:cNvSpPr>
          <p:nvPr/>
        </p:nvSpPr>
        <p:spPr bwMode="auto">
          <a:xfrm flipH="1">
            <a:off x="539750" y="3068638"/>
            <a:ext cx="1712913"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42" name="Line 8">
            <a:extLst>
              <a:ext uri="{FF2B5EF4-FFF2-40B4-BE49-F238E27FC236}">
                <a16:creationId xmlns:a16="http://schemas.microsoft.com/office/drawing/2014/main" id="{4E4BFBCD-C981-4A7F-8376-5C86C5951822}"/>
              </a:ext>
            </a:extLst>
          </p:cNvPr>
          <p:cNvSpPr>
            <a:spLocks noChangeShapeType="1"/>
          </p:cNvSpPr>
          <p:nvPr/>
        </p:nvSpPr>
        <p:spPr bwMode="auto">
          <a:xfrm>
            <a:off x="539750" y="2492375"/>
            <a:ext cx="2568575"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43" name="Line 9">
            <a:extLst>
              <a:ext uri="{FF2B5EF4-FFF2-40B4-BE49-F238E27FC236}">
                <a16:creationId xmlns:a16="http://schemas.microsoft.com/office/drawing/2014/main" id="{8BB2FFDD-CA57-4DF0-A3E0-9C37E59EE451}"/>
              </a:ext>
            </a:extLst>
          </p:cNvPr>
          <p:cNvSpPr>
            <a:spLocks noChangeShapeType="1"/>
          </p:cNvSpPr>
          <p:nvPr/>
        </p:nvSpPr>
        <p:spPr bwMode="auto">
          <a:xfrm>
            <a:off x="2252663" y="3068638"/>
            <a:ext cx="0" cy="1584325"/>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44" name="Text Box 10">
            <a:extLst>
              <a:ext uri="{FF2B5EF4-FFF2-40B4-BE49-F238E27FC236}">
                <a16:creationId xmlns:a16="http://schemas.microsoft.com/office/drawing/2014/main" id="{C54FEEA1-221A-4FC7-B5FF-91637F8DA1DD}"/>
              </a:ext>
            </a:extLst>
          </p:cNvPr>
          <p:cNvSpPr txBox="1">
            <a:spLocks noChangeArrowheads="1"/>
          </p:cNvSpPr>
          <p:nvPr/>
        </p:nvSpPr>
        <p:spPr bwMode="auto">
          <a:xfrm>
            <a:off x="2130425" y="4581525"/>
            <a:ext cx="49688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1</a:t>
            </a:r>
          </a:p>
        </p:txBody>
      </p:sp>
      <p:sp>
        <p:nvSpPr>
          <p:cNvPr id="26637" name="Text Box 11">
            <a:extLst>
              <a:ext uri="{FF2B5EF4-FFF2-40B4-BE49-F238E27FC236}">
                <a16:creationId xmlns:a16="http://schemas.microsoft.com/office/drawing/2014/main" id="{3545ECF2-7659-4C1C-A1EB-BD3D83B8084D}"/>
              </a:ext>
            </a:extLst>
          </p:cNvPr>
          <p:cNvSpPr txBox="1">
            <a:spLocks noChangeArrowheads="1"/>
          </p:cNvSpPr>
          <p:nvPr/>
        </p:nvSpPr>
        <p:spPr bwMode="auto">
          <a:xfrm>
            <a:off x="3990975" y="4654550"/>
            <a:ext cx="41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b="0">
                <a:solidFill>
                  <a:srgbClr val="0039E5"/>
                </a:solidFill>
                <a:latin typeface="楷体" panose="02010609060101010101" pitchFamily="49" charset="-122"/>
                <a:ea typeface="楷体" panose="02010609060101010101" pitchFamily="49" charset="-122"/>
              </a:rPr>
              <a:t>Q</a:t>
            </a:r>
          </a:p>
        </p:txBody>
      </p:sp>
      <p:sp>
        <p:nvSpPr>
          <p:cNvPr id="44046" name="Text Box 12">
            <a:extLst>
              <a:ext uri="{FF2B5EF4-FFF2-40B4-BE49-F238E27FC236}">
                <a16:creationId xmlns:a16="http://schemas.microsoft.com/office/drawing/2014/main" id="{74044ABA-92DC-40E1-AB50-3745A5F0B482}"/>
              </a:ext>
            </a:extLst>
          </p:cNvPr>
          <p:cNvSpPr txBox="1">
            <a:spLocks noChangeArrowheads="1"/>
          </p:cNvSpPr>
          <p:nvPr/>
        </p:nvSpPr>
        <p:spPr bwMode="auto">
          <a:xfrm>
            <a:off x="171450" y="2781300"/>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r>
              <a:rPr lang="en-US" altLang="zh-CN" sz="2400" b="0" baseline="-25000">
                <a:solidFill>
                  <a:schemeClr val="accent2">
                    <a:lumMod val="75000"/>
                  </a:schemeClr>
                </a:solidFill>
                <a:latin typeface="楷体" pitchFamily="49" charset="-122"/>
                <a:ea typeface="楷体" pitchFamily="49" charset="-122"/>
              </a:rPr>
              <a:t>1</a:t>
            </a:r>
          </a:p>
        </p:txBody>
      </p:sp>
      <p:sp>
        <p:nvSpPr>
          <p:cNvPr id="44047" name="Text Box 13">
            <a:extLst>
              <a:ext uri="{FF2B5EF4-FFF2-40B4-BE49-F238E27FC236}">
                <a16:creationId xmlns:a16="http://schemas.microsoft.com/office/drawing/2014/main" id="{818A2D21-88EA-418F-A456-3770F79A0E24}"/>
              </a:ext>
            </a:extLst>
          </p:cNvPr>
          <p:cNvSpPr txBox="1">
            <a:spLocks noChangeArrowheads="1"/>
          </p:cNvSpPr>
          <p:nvPr/>
        </p:nvSpPr>
        <p:spPr bwMode="auto">
          <a:xfrm>
            <a:off x="171450" y="2276475"/>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r>
              <a:rPr lang="en-US" altLang="zh-CN" sz="2400" b="0" baseline="-25000">
                <a:solidFill>
                  <a:schemeClr val="accent2">
                    <a:lumMod val="75000"/>
                  </a:schemeClr>
                </a:solidFill>
                <a:latin typeface="楷体" pitchFamily="49" charset="-122"/>
                <a:ea typeface="楷体" pitchFamily="49" charset="-122"/>
              </a:rPr>
              <a:t>2</a:t>
            </a:r>
          </a:p>
        </p:txBody>
      </p:sp>
      <p:sp>
        <p:nvSpPr>
          <p:cNvPr id="44048" name="Text Box 14">
            <a:extLst>
              <a:ext uri="{FF2B5EF4-FFF2-40B4-BE49-F238E27FC236}">
                <a16:creationId xmlns:a16="http://schemas.microsoft.com/office/drawing/2014/main" id="{2E736398-6209-4951-ADF0-D7CA60D2D334}"/>
              </a:ext>
            </a:extLst>
          </p:cNvPr>
          <p:cNvSpPr txBox="1">
            <a:spLocks noChangeArrowheads="1"/>
          </p:cNvSpPr>
          <p:nvPr/>
        </p:nvSpPr>
        <p:spPr bwMode="auto">
          <a:xfrm>
            <a:off x="171450" y="1628775"/>
            <a:ext cx="795338"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endParaRPr lang="en-US" altLang="zh-CN" sz="2400" b="0" baseline="-25000">
              <a:solidFill>
                <a:schemeClr val="accent2">
                  <a:lumMod val="75000"/>
                </a:schemeClr>
              </a:solidFill>
              <a:latin typeface="楷体" pitchFamily="49" charset="-122"/>
              <a:ea typeface="楷体" pitchFamily="49" charset="-122"/>
            </a:endParaRPr>
          </a:p>
        </p:txBody>
      </p:sp>
      <p:sp>
        <p:nvSpPr>
          <p:cNvPr id="44049" name="Text Box 15">
            <a:extLst>
              <a:ext uri="{FF2B5EF4-FFF2-40B4-BE49-F238E27FC236}">
                <a16:creationId xmlns:a16="http://schemas.microsoft.com/office/drawing/2014/main" id="{44D67932-5066-43D0-B06A-471DF95EE856}"/>
              </a:ext>
            </a:extLst>
          </p:cNvPr>
          <p:cNvSpPr txBox="1">
            <a:spLocks noChangeArrowheads="1"/>
          </p:cNvSpPr>
          <p:nvPr/>
        </p:nvSpPr>
        <p:spPr bwMode="auto">
          <a:xfrm>
            <a:off x="171450" y="4508500"/>
            <a:ext cx="733425"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O</a:t>
            </a:r>
            <a:endParaRPr lang="en-US" altLang="zh-CN" sz="2400" b="0" baseline="-25000">
              <a:solidFill>
                <a:schemeClr val="accent2">
                  <a:lumMod val="75000"/>
                </a:schemeClr>
              </a:solidFill>
              <a:latin typeface="楷体" pitchFamily="49" charset="-122"/>
              <a:ea typeface="楷体" pitchFamily="49" charset="-122"/>
            </a:endParaRPr>
          </a:p>
        </p:txBody>
      </p:sp>
      <p:sp>
        <p:nvSpPr>
          <p:cNvPr id="44050" name="Text Box 16">
            <a:extLst>
              <a:ext uri="{FF2B5EF4-FFF2-40B4-BE49-F238E27FC236}">
                <a16:creationId xmlns:a16="http://schemas.microsoft.com/office/drawing/2014/main" id="{3795E71B-A970-46D7-B726-D29235BA0518}"/>
              </a:ext>
            </a:extLst>
          </p:cNvPr>
          <p:cNvSpPr txBox="1">
            <a:spLocks noChangeArrowheads="1"/>
          </p:cNvSpPr>
          <p:nvPr/>
        </p:nvSpPr>
        <p:spPr bwMode="auto">
          <a:xfrm>
            <a:off x="3781425" y="1773238"/>
            <a:ext cx="569913"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S</a:t>
            </a:r>
            <a:r>
              <a:rPr lang="en-US" altLang="zh-CN" sz="2400" b="0" baseline="-25000">
                <a:solidFill>
                  <a:schemeClr val="accent2">
                    <a:lumMod val="75000"/>
                  </a:schemeClr>
                </a:solidFill>
                <a:latin typeface="楷体" pitchFamily="49" charset="-122"/>
                <a:ea typeface="楷体" pitchFamily="49" charset="-122"/>
              </a:rPr>
              <a:t>1</a:t>
            </a:r>
          </a:p>
        </p:txBody>
      </p:sp>
      <p:sp>
        <p:nvSpPr>
          <p:cNvPr id="44051" name="Text Box 17">
            <a:extLst>
              <a:ext uri="{FF2B5EF4-FFF2-40B4-BE49-F238E27FC236}">
                <a16:creationId xmlns:a16="http://schemas.microsoft.com/office/drawing/2014/main" id="{391B00C0-9538-440F-9D86-43B4A4BDFE39}"/>
              </a:ext>
            </a:extLst>
          </p:cNvPr>
          <p:cNvSpPr txBox="1">
            <a:spLocks noChangeArrowheads="1"/>
          </p:cNvSpPr>
          <p:nvPr/>
        </p:nvSpPr>
        <p:spPr bwMode="auto">
          <a:xfrm>
            <a:off x="3846513" y="3862388"/>
            <a:ext cx="519112"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D</a:t>
            </a:r>
            <a:r>
              <a:rPr lang="en-US" altLang="zh-CN" sz="2400" b="0" baseline="-25000">
                <a:solidFill>
                  <a:schemeClr val="accent2">
                    <a:lumMod val="75000"/>
                  </a:schemeClr>
                </a:solidFill>
                <a:latin typeface="楷体" pitchFamily="49" charset="-122"/>
                <a:ea typeface="楷体" pitchFamily="49" charset="-122"/>
              </a:rPr>
              <a:t>1</a:t>
            </a:r>
          </a:p>
        </p:txBody>
      </p:sp>
      <p:sp>
        <p:nvSpPr>
          <p:cNvPr id="44052" name="Line 18">
            <a:extLst>
              <a:ext uri="{FF2B5EF4-FFF2-40B4-BE49-F238E27FC236}">
                <a16:creationId xmlns:a16="http://schemas.microsoft.com/office/drawing/2014/main" id="{A3DAD1C5-4778-43A5-9FD3-9BB1947DED4B}"/>
              </a:ext>
            </a:extLst>
          </p:cNvPr>
          <p:cNvSpPr>
            <a:spLocks noChangeShapeType="1"/>
          </p:cNvSpPr>
          <p:nvPr/>
        </p:nvSpPr>
        <p:spPr bwMode="auto">
          <a:xfrm>
            <a:off x="3124200" y="2493963"/>
            <a:ext cx="0" cy="2160587"/>
          </a:xfrm>
          <a:prstGeom prst="line">
            <a:avLst/>
          </a:prstGeom>
          <a:noFill/>
          <a:ln w="2857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53" name="Line 19">
            <a:extLst>
              <a:ext uri="{FF2B5EF4-FFF2-40B4-BE49-F238E27FC236}">
                <a16:creationId xmlns:a16="http://schemas.microsoft.com/office/drawing/2014/main" id="{5E96875E-DE90-4F9D-8A71-0AC11FF03630}"/>
              </a:ext>
            </a:extLst>
          </p:cNvPr>
          <p:cNvSpPr>
            <a:spLocks noChangeShapeType="1"/>
          </p:cNvSpPr>
          <p:nvPr/>
        </p:nvSpPr>
        <p:spPr bwMode="auto">
          <a:xfrm>
            <a:off x="1692275" y="1628775"/>
            <a:ext cx="2427288" cy="1470025"/>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54" name="Text Box 20">
            <a:extLst>
              <a:ext uri="{FF2B5EF4-FFF2-40B4-BE49-F238E27FC236}">
                <a16:creationId xmlns:a16="http://schemas.microsoft.com/office/drawing/2014/main" id="{B7E6FC80-77F1-4EB5-94D9-6F6BEBF6B58C}"/>
              </a:ext>
            </a:extLst>
          </p:cNvPr>
          <p:cNvSpPr txBox="1">
            <a:spLocks noChangeArrowheads="1"/>
          </p:cNvSpPr>
          <p:nvPr/>
        </p:nvSpPr>
        <p:spPr bwMode="auto">
          <a:xfrm>
            <a:off x="3846513" y="2997200"/>
            <a:ext cx="519112"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D</a:t>
            </a:r>
            <a:r>
              <a:rPr lang="en-US" altLang="zh-CN" sz="2400" b="0" baseline="-25000">
                <a:solidFill>
                  <a:schemeClr val="accent2">
                    <a:lumMod val="75000"/>
                  </a:schemeClr>
                </a:solidFill>
                <a:latin typeface="楷体" pitchFamily="49" charset="-122"/>
                <a:ea typeface="楷体" pitchFamily="49" charset="-122"/>
              </a:rPr>
              <a:t>2</a:t>
            </a:r>
          </a:p>
        </p:txBody>
      </p:sp>
      <p:sp>
        <p:nvSpPr>
          <p:cNvPr id="44055" name="Rectangle 21">
            <a:extLst>
              <a:ext uri="{FF2B5EF4-FFF2-40B4-BE49-F238E27FC236}">
                <a16:creationId xmlns:a16="http://schemas.microsoft.com/office/drawing/2014/main" id="{0548B129-6E81-4DB3-A57A-71E1047605EE}"/>
              </a:ext>
            </a:extLst>
          </p:cNvPr>
          <p:cNvSpPr>
            <a:spLocks noChangeArrowheads="1"/>
          </p:cNvSpPr>
          <p:nvPr/>
        </p:nvSpPr>
        <p:spPr bwMode="auto">
          <a:xfrm>
            <a:off x="1116013" y="1125538"/>
            <a:ext cx="2447925" cy="503237"/>
          </a:xfrm>
          <a:prstGeom prst="rect">
            <a:avLst/>
          </a:prstGeom>
          <a:noFill/>
          <a:ln w="9525">
            <a:noFill/>
            <a:miter lim="800000"/>
            <a:headEnd/>
            <a:tailEnd/>
          </a:ln>
        </p:spPr>
        <p:txBody>
          <a:bodyPr wrap="none" anchor="ctr"/>
          <a:lstStyle/>
          <a:p>
            <a:pPr eaLnBrk="1" hangingPunct="1">
              <a:buFont typeface="Arial" charset="0"/>
              <a:buNone/>
              <a:defRPr/>
            </a:pPr>
            <a:r>
              <a:rPr lang="zh-CN" altLang="en-US" sz="2000">
                <a:solidFill>
                  <a:schemeClr val="accent2">
                    <a:lumMod val="75000"/>
                  </a:schemeClr>
                </a:solidFill>
                <a:latin typeface="楷体" pitchFamily="49" charset="-122"/>
                <a:ea typeface="楷体" pitchFamily="49" charset="-122"/>
              </a:rPr>
              <a:t>需求增加</a:t>
            </a:r>
          </a:p>
        </p:txBody>
      </p:sp>
      <p:sp>
        <p:nvSpPr>
          <p:cNvPr id="44056" name="Text Box 22">
            <a:extLst>
              <a:ext uri="{FF2B5EF4-FFF2-40B4-BE49-F238E27FC236}">
                <a16:creationId xmlns:a16="http://schemas.microsoft.com/office/drawing/2014/main" id="{923999B0-28C0-4F48-939B-1DEA1E9C17CD}"/>
              </a:ext>
            </a:extLst>
          </p:cNvPr>
          <p:cNvSpPr txBox="1">
            <a:spLocks noChangeArrowheads="1"/>
          </p:cNvSpPr>
          <p:nvPr/>
        </p:nvSpPr>
        <p:spPr bwMode="auto">
          <a:xfrm>
            <a:off x="2916238" y="4581525"/>
            <a:ext cx="496887" cy="457200"/>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2</a:t>
            </a:r>
          </a:p>
        </p:txBody>
      </p:sp>
      <p:sp>
        <p:nvSpPr>
          <p:cNvPr id="44057" name="Rectangle 23">
            <a:extLst>
              <a:ext uri="{FF2B5EF4-FFF2-40B4-BE49-F238E27FC236}">
                <a16:creationId xmlns:a16="http://schemas.microsoft.com/office/drawing/2014/main" id="{D867544A-A73A-40D8-AE1A-3CC2E63592DD}"/>
              </a:ext>
            </a:extLst>
          </p:cNvPr>
          <p:cNvSpPr>
            <a:spLocks noChangeArrowheads="1"/>
          </p:cNvSpPr>
          <p:nvPr/>
        </p:nvSpPr>
        <p:spPr bwMode="auto">
          <a:xfrm>
            <a:off x="539750" y="5157788"/>
            <a:ext cx="3600450" cy="1008062"/>
          </a:xfrm>
          <a:prstGeom prst="rect">
            <a:avLst/>
          </a:prstGeom>
          <a:noFill/>
          <a:ln w="9525">
            <a:noFill/>
            <a:miter lim="800000"/>
            <a:headEnd/>
            <a:tailEnd/>
          </a:ln>
        </p:spPr>
        <p:txBody>
          <a:bodyPr wrap="none" anchor="ctr"/>
          <a:lstStyle/>
          <a:p>
            <a:pP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均衡价格上升</a:t>
            </a:r>
          </a:p>
          <a:p>
            <a:pP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均衡数量上升</a:t>
            </a:r>
          </a:p>
        </p:txBody>
      </p:sp>
      <p:sp>
        <p:nvSpPr>
          <p:cNvPr id="44058" name="Rectangle 24">
            <a:extLst>
              <a:ext uri="{FF2B5EF4-FFF2-40B4-BE49-F238E27FC236}">
                <a16:creationId xmlns:a16="http://schemas.microsoft.com/office/drawing/2014/main" id="{FBC6C202-FD33-4AEC-873B-6D1A4DAF10A6}"/>
              </a:ext>
            </a:extLst>
          </p:cNvPr>
          <p:cNvSpPr>
            <a:spLocks noChangeArrowheads="1"/>
          </p:cNvSpPr>
          <p:nvPr/>
        </p:nvSpPr>
        <p:spPr bwMode="auto">
          <a:xfrm>
            <a:off x="1835150" y="2565400"/>
            <a:ext cx="503238" cy="433388"/>
          </a:xfrm>
          <a:prstGeom prst="rect">
            <a:avLst/>
          </a:prstGeom>
          <a:noFill/>
          <a:ln w="9525">
            <a:noFill/>
            <a:miter lim="800000"/>
            <a:headEnd/>
            <a:tailEnd/>
          </a:ln>
        </p:spPr>
        <p:txBody>
          <a:bodyPr wrap="none" anchor="ctr"/>
          <a:lstStyle/>
          <a:p>
            <a:pPr eaLnBrk="1" hangingPunct="1">
              <a:buFont typeface="Arial" charset="0"/>
              <a:buNone/>
              <a:defRPr/>
            </a:pPr>
            <a:r>
              <a:rPr lang="zh-CN" altLang="en-US" sz="1600">
                <a:solidFill>
                  <a:schemeClr val="accent2">
                    <a:lumMod val="75000"/>
                  </a:schemeClr>
                </a:solidFill>
                <a:latin typeface="楷体" pitchFamily="49" charset="-122"/>
                <a:ea typeface="楷体" pitchFamily="49" charset="-122"/>
              </a:rPr>
              <a:t>原均衡</a:t>
            </a:r>
          </a:p>
        </p:txBody>
      </p:sp>
      <p:sp>
        <p:nvSpPr>
          <p:cNvPr id="44059" name="Rectangle 25">
            <a:extLst>
              <a:ext uri="{FF2B5EF4-FFF2-40B4-BE49-F238E27FC236}">
                <a16:creationId xmlns:a16="http://schemas.microsoft.com/office/drawing/2014/main" id="{BF385139-89FF-4362-AF23-34B1DEA3D6DB}"/>
              </a:ext>
            </a:extLst>
          </p:cNvPr>
          <p:cNvSpPr>
            <a:spLocks noChangeArrowheads="1"/>
          </p:cNvSpPr>
          <p:nvPr/>
        </p:nvSpPr>
        <p:spPr bwMode="auto">
          <a:xfrm>
            <a:off x="2700338" y="1916113"/>
            <a:ext cx="863600" cy="36036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新均衡</a:t>
            </a:r>
          </a:p>
        </p:txBody>
      </p:sp>
      <p:sp>
        <p:nvSpPr>
          <p:cNvPr id="44060" name="Line 26">
            <a:extLst>
              <a:ext uri="{FF2B5EF4-FFF2-40B4-BE49-F238E27FC236}">
                <a16:creationId xmlns:a16="http://schemas.microsoft.com/office/drawing/2014/main" id="{7BD4CC82-FC46-426E-8127-A4080018B22C}"/>
              </a:ext>
            </a:extLst>
          </p:cNvPr>
          <p:cNvSpPr>
            <a:spLocks noChangeShapeType="1"/>
          </p:cNvSpPr>
          <p:nvPr/>
        </p:nvSpPr>
        <p:spPr bwMode="auto">
          <a:xfrm>
            <a:off x="2411413" y="4508500"/>
            <a:ext cx="576262"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1" name="Line 27">
            <a:extLst>
              <a:ext uri="{FF2B5EF4-FFF2-40B4-BE49-F238E27FC236}">
                <a16:creationId xmlns:a16="http://schemas.microsoft.com/office/drawing/2014/main" id="{0CC9DD30-DE43-401E-A196-D35A1772033B}"/>
              </a:ext>
            </a:extLst>
          </p:cNvPr>
          <p:cNvSpPr>
            <a:spLocks noChangeShapeType="1"/>
          </p:cNvSpPr>
          <p:nvPr/>
        </p:nvSpPr>
        <p:spPr bwMode="auto">
          <a:xfrm flipV="1">
            <a:off x="179388" y="2565400"/>
            <a:ext cx="0" cy="576263"/>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2" name="Rectangle 28">
            <a:extLst>
              <a:ext uri="{FF2B5EF4-FFF2-40B4-BE49-F238E27FC236}">
                <a16:creationId xmlns:a16="http://schemas.microsoft.com/office/drawing/2014/main" id="{725C4086-0F93-429A-8B61-E4240B8461C9}"/>
              </a:ext>
            </a:extLst>
          </p:cNvPr>
          <p:cNvSpPr>
            <a:spLocks noChangeArrowheads="1"/>
          </p:cNvSpPr>
          <p:nvPr/>
        </p:nvSpPr>
        <p:spPr bwMode="auto">
          <a:xfrm>
            <a:off x="2411413" y="2924175"/>
            <a:ext cx="360362"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sp>
        <p:nvSpPr>
          <p:cNvPr id="44063" name="Rectangle 29">
            <a:extLst>
              <a:ext uri="{FF2B5EF4-FFF2-40B4-BE49-F238E27FC236}">
                <a16:creationId xmlns:a16="http://schemas.microsoft.com/office/drawing/2014/main" id="{7AB4B7B7-767B-4DA5-8708-75FF9184C0F5}"/>
              </a:ext>
            </a:extLst>
          </p:cNvPr>
          <p:cNvSpPr>
            <a:spLocks noChangeArrowheads="1"/>
          </p:cNvSpPr>
          <p:nvPr/>
        </p:nvSpPr>
        <p:spPr bwMode="auto">
          <a:xfrm>
            <a:off x="3276600" y="2276475"/>
            <a:ext cx="360363" cy="360363"/>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grpSp>
        <p:nvGrpSpPr>
          <p:cNvPr id="2" name="Group 30">
            <a:extLst>
              <a:ext uri="{FF2B5EF4-FFF2-40B4-BE49-F238E27FC236}">
                <a16:creationId xmlns:a16="http://schemas.microsoft.com/office/drawing/2014/main" id="{B2BF3B2F-75EA-40D8-8CEE-3160D2E17481}"/>
              </a:ext>
            </a:extLst>
          </p:cNvPr>
          <p:cNvGrpSpPr>
            <a:grpSpLocks/>
          </p:cNvGrpSpPr>
          <p:nvPr/>
        </p:nvGrpSpPr>
        <p:grpSpPr bwMode="auto">
          <a:xfrm>
            <a:off x="4556125" y="1125538"/>
            <a:ext cx="4587875" cy="4895850"/>
            <a:chOff x="0" y="0"/>
            <a:chExt cx="2890" cy="3084"/>
          </a:xfrm>
        </p:grpSpPr>
        <p:sp>
          <p:nvSpPr>
            <p:cNvPr id="44065" name="Line 31">
              <a:extLst>
                <a:ext uri="{FF2B5EF4-FFF2-40B4-BE49-F238E27FC236}">
                  <a16:creationId xmlns:a16="http://schemas.microsoft.com/office/drawing/2014/main" id="{31EF5599-AD8A-4DA6-8946-83D123A1F2CD}"/>
                </a:ext>
              </a:extLst>
            </p:cNvPr>
            <p:cNvSpPr>
              <a:spLocks noChangeShapeType="1"/>
            </p:cNvSpPr>
            <p:nvPr/>
          </p:nvSpPr>
          <p:spPr bwMode="auto">
            <a:xfrm>
              <a:off x="235" y="2132"/>
              <a:ext cx="2385"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6" name="Line 32">
              <a:extLst>
                <a:ext uri="{FF2B5EF4-FFF2-40B4-BE49-F238E27FC236}">
                  <a16:creationId xmlns:a16="http://schemas.microsoft.com/office/drawing/2014/main" id="{C3717BAF-CCC2-48F6-9A48-6B126D0F6042}"/>
                </a:ext>
              </a:extLst>
            </p:cNvPr>
            <p:cNvSpPr>
              <a:spLocks noChangeShapeType="1"/>
            </p:cNvSpPr>
            <p:nvPr/>
          </p:nvSpPr>
          <p:spPr bwMode="auto">
            <a:xfrm flipV="1">
              <a:off x="391" y="544"/>
              <a:ext cx="1839" cy="1225"/>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7" name="Line 33">
              <a:extLst>
                <a:ext uri="{FF2B5EF4-FFF2-40B4-BE49-F238E27FC236}">
                  <a16:creationId xmlns:a16="http://schemas.microsoft.com/office/drawing/2014/main" id="{2030555B-C10D-4FD0-B97B-6AF3409F3A06}"/>
                </a:ext>
              </a:extLst>
            </p:cNvPr>
            <p:cNvSpPr>
              <a:spLocks noChangeShapeType="1"/>
            </p:cNvSpPr>
            <p:nvPr/>
          </p:nvSpPr>
          <p:spPr bwMode="auto">
            <a:xfrm>
              <a:off x="509" y="635"/>
              <a:ext cx="1877" cy="1134"/>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8" name="Line 34">
              <a:extLst>
                <a:ext uri="{FF2B5EF4-FFF2-40B4-BE49-F238E27FC236}">
                  <a16:creationId xmlns:a16="http://schemas.microsoft.com/office/drawing/2014/main" id="{86C2C139-0E44-4DA2-B52F-A6825EE6C2E5}"/>
                </a:ext>
              </a:extLst>
            </p:cNvPr>
            <p:cNvSpPr>
              <a:spLocks noChangeShapeType="1"/>
            </p:cNvSpPr>
            <p:nvPr/>
          </p:nvSpPr>
          <p:spPr bwMode="auto">
            <a:xfrm flipH="1">
              <a:off x="235" y="1134"/>
              <a:ext cx="1095"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69" name="Line 35">
              <a:extLst>
                <a:ext uri="{FF2B5EF4-FFF2-40B4-BE49-F238E27FC236}">
                  <a16:creationId xmlns:a16="http://schemas.microsoft.com/office/drawing/2014/main" id="{E872E4C3-2944-411C-B1C7-5DA1C1913DFF}"/>
                </a:ext>
              </a:extLst>
            </p:cNvPr>
            <p:cNvSpPr>
              <a:spLocks noChangeShapeType="1"/>
            </p:cNvSpPr>
            <p:nvPr/>
          </p:nvSpPr>
          <p:spPr bwMode="auto">
            <a:xfrm>
              <a:off x="235" y="1476"/>
              <a:ext cx="1643"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70" name="Line 36">
              <a:extLst>
                <a:ext uri="{FF2B5EF4-FFF2-40B4-BE49-F238E27FC236}">
                  <a16:creationId xmlns:a16="http://schemas.microsoft.com/office/drawing/2014/main" id="{9722C5FB-DF85-4A5F-A257-0C8392B73315}"/>
                </a:ext>
              </a:extLst>
            </p:cNvPr>
            <p:cNvSpPr>
              <a:spLocks noChangeShapeType="1"/>
            </p:cNvSpPr>
            <p:nvPr/>
          </p:nvSpPr>
          <p:spPr bwMode="auto">
            <a:xfrm>
              <a:off x="1330" y="1134"/>
              <a:ext cx="0" cy="998"/>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71" name="Text Box 37">
              <a:extLst>
                <a:ext uri="{FF2B5EF4-FFF2-40B4-BE49-F238E27FC236}">
                  <a16:creationId xmlns:a16="http://schemas.microsoft.com/office/drawing/2014/main" id="{9927CE65-84E3-47B4-81D5-E426B3592C8B}"/>
                </a:ext>
              </a:extLst>
            </p:cNvPr>
            <p:cNvSpPr txBox="1">
              <a:spLocks noChangeArrowheads="1"/>
            </p:cNvSpPr>
            <p:nvPr/>
          </p:nvSpPr>
          <p:spPr bwMode="auto">
            <a:xfrm>
              <a:off x="1252" y="2087"/>
              <a:ext cx="50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1</a:t>
              </a:r>
            </a:p>
          </p:txBody>
        </p:sp>
        <p:sp>
          <p:nvSpPr>
            <p:cNvPr id="44072" name="Text Box 38">
              <a:extLst>
                <a:ext uri="{FF2B5EF4-FFF2-40B4-BE49-F238E27FC236}">
                  <a16:creationId xmlns:a16="http://schemas.microsoft.com/office/drawing/2014/main" id="{51605FC9-28D6-4199-AAA9-CFB2D290EAA3}"/>
                </a:ext>
              </a:extLst>
            </p:cNvPr>
            <p:cNvSpPr txBox="1">
              <a:spLocks noChangeArrowheads="1"/>
            </p:cNvSpPr>
            <p:nvPr/>
          </p:nvSpPr>
          <p:spPr bwMode="auto">
            <a:xfrm>
              <a:off x="0" y="953"/>
              <a:ext cx="50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r>
                <a:rPr lang="en-US" altLang="zh-CN" sz="2400" b="0" baseline="-25000">
                  <a:solidFill>
                    <a:schemeClr val="accent2">
                      <a:lumMod val="75000"/>
                    </a:schemeClr>
                  </a:solidFill>
                  <a:latin typeface="楷体" pitchFamily="49" charset="-122"/>
                  <a:ea typeface="楷体" pitchFamily="49" charset="-122"/>
                </a:rPr>
                <a:t>2</a:t>
              </a:r>
            </a:p>
          </p:txBody>
        </p:sp>
        <p:sp>
          <p:nvSpPr>
            <p:cNvPr id="44073" name="Text Box 39">
              <a:extLst>
                <a:ext uri="{FF2B5EF4-FFF2-40B4-BE49-F238E27FC236}">
                  <a16:creationId xmlns:a16="http://schemas.microsoft.com/office/drawing/2014/main" id="{84964BE1-3B86-4BB0-BC1B-EBA9DC6DBD3F}"/>
                </a:ext>
              </a:extLst>
            </p:cNvPr>
            <p:cNvSpPr txBox="1">
              <a:spLocks noChangeArrowheads="1"/>
            </p:cNvSpPr>
            <p:nvPr/>
          </p:nvSpPr>
          <p:spPr bwMode="auto">
            <a:xfrm>
              <a:off x="0" y="1316"/>
              <a:ext cx="46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r>
                <a:rPr lang="en-US" altLang="zh-CN" sz="2400" b="0" baseline="-25000">
                  <a:solidFill>
                    <a:schemeClr val="accent2">
                      <a:lumMod val="75000"/>
                    </a:schemeClr>
                  </a:solidFill>
                  <a:latin typeface="楷体" pitchFamily="49" charset="-122"/>
                  <a:ea typeface="楷体" pitchFamily="49" charset="-122"/>
                </a:rPr>
                <a:t>1</a:t>
              </a:r>
            </a:p>
          </p:txBody>
        </p:sp>
        <p:sp>
          <p:nvSpPr>
            <p:cNvPr id="44074" name="Text Box 40">
              <a:extLst>
                <a:ext uri="{FF2B5EF4-FFF2-40B4-BE49-F238E27FC236}">
                  <a16:creationId xmlns:a16="http://schemas.microsoft.com/office/drawing/2014/main" id="{85E36DF3-91D7-479D-B330-153875FB5A99}"/>
                </a:ext>
              </a:extLst>
            </p:cNvPr>
            <p:cNvSpPr txBox="1">
              <a:spLocks noChangeArrowheads="1"/>
            </p:cNvSpPr>
            <p:nvPr/>
          </p:nvSpPr>
          <p:spPr bwMode="auto">
            <a:xfrm>
              <a:off x="0" y="227"/>
              <a:ext cx="50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P</a:t>
              </a:r>
              <a:endParaRPr lang="en-US" altLang="zh-CN" sz="2400" b="0" baseline="-25000">
                <a:solidFill>
                  <a:schemeClr val="accent2">
                    <a:lumMod val="75000"/>
                  </a:schemeClr>
                </a:solidFill>
                <a:latin typeface="楷体" pitchFamily="49" charset="-122"/>
                <a:ea typeface="楷体" pitchFamily="49" charset="-122"/>
              </a:endParaRPr>
            </a:p>
          </p:txBody>
        </p:sp>
        <p:sp>
          <p:nvSpPr>
            <p:cNvPr id="44075" name="Text Box 41">
              <a:extLst>
                <a:ext uri="{FF2B5EF4-FFF2-40B4-BE49-F238E27FC236}">
                  <a16:creationId xmlns:a16="http://schemas.microsoft.com/office/drawing/2014/main" id="{22216531-27D6-4AC0-A5DC-3CC0678CA629}"/>
                </a:ext>
              </a:extLst>
            </p:cNvPr>
            <p:cNvSpPr txBox="1">
              <a:spLocks noChangeArrowheads="1"/>
            </p:cNvSpPr>
            <p:nvPr/>
          </p:nvSpPr>
          <p:spPr bwMode="auto">
            <a:xfrm>
              <a:off x="0" y="2041"/>
              <a:ext cx="46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O</a:t>
              </a:r>
              <a:endParaRPr lang="en-US" altLang="zh-CN" sz="2400" b="0" baseline="-25000">
                <a:solidFill>
                  <a:schemeClr val="accent2">
                    <a:lumMod val="75000"/>
                  </a:schemeClr>
                </a:solidFill>
                <a:latin typeface="楷体" pitchFamily="49" charset="-122"/>
                <a:ea typeface="楷体" pitchFamily="49" charset="-122"/>
              </a:endParaRPr>
            </a:p>
          </p:txBody>
        </p:sp>
        <p:sp>
          <p:nvSpPr>
            <p:cNvPr id="44076" name="Text Box 42">
              <a:extLst>
                <a:ext uri="{FF2B5EF4-FFF2-40B4-BE49-F238E27FC236}">
                  <a16:creationId xmlns:a16="http://schemas.microsoft.com/office/drawing/2014/main" id="{59E32CC5-5593-4570-8A4C-693D44DE6730}"/>
                </a:ext>
              </a:extLst>
            </p:cNvPr>
            <p:cNvSpPr txBox="1">
              <a:spLocks noChangeArrowheads="1"/>
            </p:cNvSpPr>
            <p:nvPr/>
          </p:nvSpPr>
          <p:spPr bwMode="auto">
            <a:xfrm>
              <a:off x="2097" y="226"/>
              <a:ext cx="28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S</a:t>
              </a:r>
              <a:r>
                <a:rPr lang="en-US" altLang="zh-CN" sz="2400" b="0" baseline="-25000">
                  <a:solidFill>
                    <a:schemeClr val="accent2">
                      <a:lumMod val="75000"/>
                    </a:schemeClr>
                  </a:solidFill>
                  <a:latin typeface="楷体" pitchFamily="49" charset="-122"/>
                  <a:ea typeface="楷体" pitchFamily="49" charset="-122"/>
                </a:rPr>
                <a:t>2</a:t>
              </a:r>
            </a:p>
          </p:txBody>
        </p:sp>
        <p:sp>
          <p:nvSpPr>
            <p:cNvPr id="44077" name="Text Box 43">
              <a:extLst>
                <a:ext uri="{FF2B5EF4-FFF2-40B4-BE49-F238E27FC236}">
                  <a16:creationId xmlns:a16="http://schemas.microsoft.com/office/drawing/2014/main" id="{FB9A25B4-A196-4227-9717-D12461E67DDA}"/>
                </a:ext>
              </a:extLst>
            </p:cNvPr>
            <p:cNvSpPr txBox="1">
              <a:spLocks noChangeArrowheads="1"/>
            </p:cNvSpPr>
            <p:nvPr/>
          </p:nvSpPr>
          <p:spPr bwMode="auto">
            <a:xfrm>
              <a:off x="2419" y="1678"/>
              <a:ext cx="358"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D</a:t>
              </a:r>
              <a:r>
                <a:rPr lang="en-US" altLang="zh-CN" sz="2400" b="0" baseline="-25000">
                  <a:solidFill>
                    <a:schemeClr val="accent2">
                      <a:lumMod val="75000"/>
                    </a:schemeClr>
                  </a:solidFill>
                  <a:latin typeface="楷体" pitchFamily="49" charset="-122"/>
                  <a:ea typeface="楷体" pitchFamily="49" charset="-122"/>
                </a:rPr>
                <a:t>1</a:t>
              </a:r>
            </a:p>
          </p:txBody>
        </p:sp>
        <p:sp>
          <p:nvSpPr>
            <p:cNvPr id="44078" name="Line 44">
              <a:extLst>
                <a:ext uri="{FF2B5EF4-FFF2-40B4-BE49-F238E27FC236}">
                  <a16:creationId xmlns:a16="http://schemas.microsoft.com/office/drawing/2014/main" id="{603253B3-059E-4342-94ED-33D5D70D3132}"/>
                </a:ext>
              </a:extLst>
            </p:cNvPr>
            <p:cNvSpPr>
              <a:spLocks noChangeShapeType="1"/>
            </p:cNvSpPr>
            <p:nvPr/>
          </p:nvSpPr>
          <p:spPr bwMode="auto">
            <a:xfrm>
              <a:off x="1905" y="1497"/>
              <a:ext cx="0" cy="635"/>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79" name="Line 45">
              <a:extLst>
                <a:ext uri="{FF2B5EF4-FFF2-40B4-BE49-F238E27FC236}">
                  <a16:creationId xmlns:a16="http://schemas.microsoft.com/office/drawing/2014/main" id="{43E484EB-6293-41EE-B7B8-320A7D4254FB}"/>
                </a:ext>
              </a:extLst>
            </p:cNvPr>
            <p:cNvSpPr>
              <a:spLocks noChangeShapeType="1"/>
            </p:cNvSpPr>
            <p:nvPr/>
          </p:nvSpPr>
          <p:spPr bwMode="auto">
            <a:xfrm flipV="1">
              <a:off x="235" y="318"/>
              <a:ext cx="0" cy="1814"/>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80" name="Line 46">
              <a:extLst>
                <a:ext uri="{FF2B5EF4-FFF2-40B4-BE49-F238E27FC236}">
                  <a16:creationId xmlns:a16="http://schemas.microsoft.com/office/drawing/2014/main" id="{2A944448-0300-42D1-874C-B98EADEF2592}"/>
                </a:ext>
              </a:extLst>
            </p:cNvPr>
            <p:cNvSpPr>
              <a:spLocks noChangeShapeType="1"/>
            </p:cNvSpPr>
            <p:nvPr/>
          </p:nvSpPr>
          <p:spPr bwMode="auto">
            <a:xfrm flipV="1">
              <a:off x="1051" y="907"/>
              <a:ext cx="1681" cy="1134"/>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81" name="Text Box 47">
              <a:extLst>
                <a:ext uri="{FF2B5EF4-FFF2-40B4-BE49-F238E27FC236}">
                  <a16:creationId xmlns:a16="http://schemas.microsoft.com/office/drawing/2014/main" id="{10A7968C-AA7B-4C88-BB66-92D75658598A}"/>
                </a:ext>
              </a:extLst>
            </p:cNvPr>
            <p:cNvSpPr txBox="1">
              <a:spLocks noChangeArrowheads="1"/>
            </p:cNvSpPr>
            <p:nvPr/>
          </p:nvSpPr>
          <p:spPr bwMode="auto">
            <a:xfrm>
              <a:off x="2603" y="544"/>
              <a:ext cx="28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S</a:t>
              </a:r>
              <a:r>
                <a:rPr lang="en-US" altLang="zh-CN" sz="2400" b="0" baseline="-25000">
                  <a:solidFill>
                    <a:schemeClr val="accent2">
                      <a:lumMod val="75000"/>
                    </a:schemeClr>
                  </a:solidFill>
                  <a:latin typeface="楷体" pitchFamily="49" charset="-122"/>
                  <a:ea typeface="楷体" pitchFamily="49" charset="-122"/>
                </a:rPr>
                <a:t>1</a:t>
              </a:r>
            </a:p>
          </p:txBody>
        </p:sp>
        <p:sp>
          <p:nvSpPr>
            <p:cNvPr id="44082" name="Rectangle 48">
              <a:extLst>
                <a:ext uri="{FF2B5EF4-FFF2-40B4-BE49-F238E27FC236}">
                  <a16:creationId xmlns:a16="http://schemas.microsoft.com/office/drawing/2014/main" id="{3B2E7D87-BCCB-4BA3-9D04-33420E182F48}"/>
                </a:ext>
              </a:extLst>
            </p:cNvPr>
            <p:cNvSpPr>
              <a:spLocks noChangeArrowheads="1"/>
            </p:cNvSpPr>
            <p:nvPr/>
          </p:nvSpPr>
          <p:spPr bwMode="auto">
            <a:xfrm>
              <a:off x="600" y="0"/>
              <a:ext cx="1587" cy="408"/>
            </a:xfrm>
            <a:prstGeom prst="rect">
              <a:avLst/>
            </a:prstGeom>
            <a:noFill/>
            <a:ln w="9525">
              <a:noFill/>
              <a:miter lim="800000"/>
              <a:headEnd/>
              <a:tailEnd/>
            </a:ln>
          </p:spPr>
          <p:txBody>
            <a:bodyPr wrap="none" anchor="ctr"/>
            <a:lstStyle/>
            <a:p>
              <a:pPr eaLnBrk="1" hangingPunct="1">
                <a:buFont typeface="Arial" charset="0"/>
                <a:buNone/>
                <a:defRPr/>
              </a:pPr>
              <a:r>
                <a:rPr lang="zh-CN" altLang="en-US" sz="2000">
                  <a:solidFill>
                    <a:schemeClr val="accent2">
                      <a:lumMod val="75000"/>
                    </a:schemeClr>
                  </a:solidFill>
                  <a:latin typeface="楷体" pitchFamily="49" charset="-122"/>
                  <a:ea typeface="楷体" pitchFamily="49" charset="-122"/>
                </a:rPr>
                <a:t>供给减少</a:t>
              </a:r>
            </a:p>
          </p:txBody>
        </p:sp>
        <p:sp>
          <p:nvSpPr>
            <p:cNvPr id="44083" name="Text Box 49">
              <a:extLst>
                <a:ext uri="{FF2B5EF4-FFF2-40B4-BE49-F238E27FC236}">
                  <a16:creationId xmlns:a16="http://schemas.microsoft.com/office/drawing/2014/main" id="{11DC8E20-3856-463A-A260-C44E13099668}"/>
                </a:ext>
              </a:extLst>
            </p:cNvPr>
            <p:cNvSpPr txBox="1">
              <a:spLocks noChangeArrowheads="1"/>
            </p:cNvSpPr>
            <p:nvPr/>
          </p:nvSpPr>
          <p:spPr bwMode="auto">
            <a:xfrm>
              <a:off x="1779" y="2086"/>
              <a:ext cx="3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b="0">
                  <a:solidFill>
                    <a:schemeClr val="accent2">
                      <a:lumMod val="75000"/>
                    </a:schemeClr>
                  </a:solidFill>
                  <a:latin typeface="楷体" pitchFamily="49" charset="-122"/>
                  <a:ea typeface="楷体" pitchFamily="49" charset="-122"/>
                </a:rPr>
                <a:t>Q</a:t>
              </a:r>
              <a:r>
                <a:rPr lang="en-US" altLang="zh-CN" sz="2400" b="0" baseline="-25000">
                  <a:solidFill>
                    <a:schemeClr val="accent2">
                      <a:lumMod val="75000"/>
                    </a:schemeClr>
                  </a:solidFill>
                  <a:latin typeface="楷体" pitchFamily="49" charset="-122"/>
                  <a:ea typeface="楷体" pitchFamily="49" charset="-122"/>
                </a:rPr>
                <a:t>2</a:t>
              </a:r>
            </a:p>
          </p:txBody>
        </p:sp>
        <p:sp>
          <p:nvSpPr>
            <p:cNvPr id="44084" name="Rectangle 50">
              <a:extLst>
                <a:ext uri="{FF2B5EF4-FFF2-40B4-BE49-F238E27FC236}">
                  <a16:creationId xmlns:a16="http://schemas.microsoft.com/office/drawing/2014/main" id="{DC90C5B9-8ACB-4C4D-9195-10F39CD01AC7}"/>
                </a:ext>
              </a:extLst>
            </p:cNvPr>
            <p:cNvSpPr>
              <a:spLocks noChangeArrowheads="1"/>
            </p:cNvSpPr>
            <p:nvPr/>
          </p:nvSpPr>
          <p:spPr bwMode="auto">
            <a:xfrm>
              <a:off x="237" y="2449"/>
              <a:ext cx="2086" cy="635"/>
            </a:xfrm>
            <a:prstGeom prst="rect">
              <a:avLst/>
            </a:prstGeom>
            <a:noFill/>
            <a:ln w="9525">
              <a:noFill/>
              <a:miter lim="800000"/>
              <a:headEnd/>
              <a:tailEnd/>
            </a:ln>
          </p:spPr>
          <p:txBody>
            <a:bodyPr wrap="none" anchor="ctr"/>
            <a:lstStyle/>
            <a:p>
              <a:pP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均衡价格上升</a:t>
              </a:r>
            </a:p>
            <a:p>
              <a:pP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均衡数量减少</a:t>
              </a:r>
            </a:p>
          </p:txBody>
        </p:sp>
        <p:sp>
          <p:nvSpPr>
            <p:cNvPr id="26677" name="Text Box 51">
              <a:extLst>
                <a:ext uri="{FF2B5EF4-FFF2-40B4-BE49-F238E27FC236}">
                  <a16:creationId xmlns:a16="http://schemas.microsoft.com/office/drawing/2014/main" id="{AA21CF3A-1E57-4861-ACD7-422E5A51DF45}"/>
                </a:ext>
              </a:extLst>
            </p:cNvPr>
            <p:cNvSpPr txBox="1">
              <a:spLocks noChangeArrowheads="1"/>
            </p:cNvSpPr>
            <p:nvPr/>
          </p:nvSpPr>
          <p:spPr bwMode="auto">
            <a:xfrm>
              <a:off x="2505" y="2086"/>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b="0">
                  <a:solidFill>
                    <a:srgbClr val="0039E5"/>
                  </a:solidFill>
                  <a:latin typeface="楷体" panose="02010609060101010101" pitchFamily="49" charset="-122"/>
                  <a:ea typeface="楷体" panose="02010609060101010101" pitchFamily="49" charset="-122"/>
                </a:rPr>
                <a:t>Q</a:t>
              </a:r>
            </a:p>
          </p:txBody>
        </p:sp>
        <p:sp>
          <p:nvSpPr>
            <p:cNvPr id="44086" name="Rectangle 52">
              <a:extLst>
                <a:ext uri="{FF2B5EF4-FFF2-40B4-BE49-F238E27FC236}">
                  <a16:creationId xmlns:a16="http://schemas.microsoft.com/office/drawing/2014/main" id="{5E663ECA-35CF-436D-9CC5-39E9D80CA891}"/>
                </a:ext>
              </a:extLst>
            </p:cNvPr>
            <p:cNvSpPr>
              <a:spLocks noChangeArrowheads="1"/>
            </p:cNvSpPr>
            <p:nvPr/>
          </p:nvSpPr>
          <p:spPr bwMode="auto">
            <a:xfrm>
              <a:off x="1053" y="771"/>
              <a:ext cx="54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新均衡</a:t>
              </a:r>
            </a:p>
          </p:txBody>
        </p:sp>
        <p:sp>
          <p:nvSpPr>
            <p:cNvPr id="44087" name="Rectangle 53">
              <a:extLst>
                <a:ext uri="{FF2B5EF4-FFF2-40B4-BE49-F238E27FC236}">
                  <a16:creationId xmlns:a16="http://schemas.microsoft.com/office/drawing/2014/main" id="{CF495CC7-43E3-413C-BD19-A27C91E495FF}"/>
                </a:ext>
              </a:extLst>
            </p:cNvPr>
            <p:cNvSpPr>
              <a:spLocks noChangeArrowheads="1"/>
            </p:cNvSpPr>
            <p:nvPr/>
          </p:nvSpPr>
          <p:spPr bwMode="auto">
            <a:xfrm>
              <a:off x="1598" y="1088"/>
              <a:ext cx="318" cy="273"/>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原均衡</a:t>
              </a:r>
            </a:p>
          </p:txBody>
        </p:sp>
        <p:grpSp>
          <p:nvGrpSpPr>
            <p:cNvPr id="26680" name="Group 54">
              <a:extLst>
                <a:ext uri="{FF2B5EF4-FFF2-40B4-BE49-F238E27FC236}">
                  <a16:creationId xmlns:a16="http://schemas.microsoft.com/office/drawing/2014/main" id="{7B815501-EB25-4AF6-B42F-DFD57EB5B067}"/>
                </a:ext>
              </a:extLst>
            </p:cNvPr>
            <p:cNvGrpSpPr>
              <a:grpSpLocks/>
            </p:cNvGrpSpPr>
            <p:nvPr/>
          </p:nvGrpSpPr>
          <p:grpSpPr bwMode="auto">
            <a:xfrm>
              <a:off x="373" y="1013"/>
              <a:ext cx="1860" cy="982"/>
              <a:chOff x="0" y="0"/>
              <a:chExt cx="1860" cy="982"/>
            </a:xfrm>
          </p:grpSpPr>
          <p:sp>
            <p:nvSpPr>
              <p:cNvPr id="44089" name="Line 55">
                <a:extLst>
                  <a:ext uri="{FF2B5EF4-FFF2-40B4-BE49-F238E27FC236}">
                    <a16:creationId xmlns:a16="http://schemas.microsoft.com/office/drawing/2014/main" id="{9551473C-1436-41F0-AE15-A7DE5BCEB79F}"/>
                  </a:ext>
                </a:extLst>
              </p:cNvPr>
              <p:cNvSpPr>
                <a:spLocks noChangeShapeType="1"/>
              </p:cNvSpPr>
              <p:nvPr/>
            </p:nvSpPr>
            <p:spPr bwMode="auto">
              <a:xfrm flipV="1">
                <a:off x="0" y="211"/>
                <a:ext cx="0" cy="227"/>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90" name="Line 56">
                <a:extLst>
                  <a:ext uri="{FF2B5EF4-FFF2-40B4-BE49-F238E27FC236}">
                    <a16:creationId xmlns:a16="http://schemas.microsoft.com/office/drawing/2014/main" id="{1BC0E1C6-DC8C-4BA4-BBF1-9A36B25598EC}"/>
                  </a:ext>
                </a:extLst>
              </p:cNvPr>
              <p:cNvSpPr>
                <a:spLocks noChangeShapeType="1"/>
              </p:cNvSpPr>
              <p:nvPr/>
            </p:nvSpPr>
            <p:spPr bwMode="auto">
              <a:xfrm flipH="1">
                <a:off x="1043" y="982"/>
                <a:ext cx="454"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4091" name="Rectangle 57">
                <a:extLst>
                  <a:ext uri="{FF2B5EF4-FFF2-40B4-BE49-F238E27FC236}">
                    <a16:creationId xmlns:a16="http://schemas.microsoft.com/office/drawing/2014/main" id="{FF706076-7668-4C2D-8AC3-485BBB8AB39D}"/>
                  </a:ext>
                </a:extLst>
              </p:cNvPr>
              <p:cNvSpPr>
                <a:spLocks noChangeArrowheads="1"/>
              </p:cNvSpPr>
              <p:nvPr/>
            </p:nvSpPr>
            <p:spPr bwMode="auto">
              <a:xfrm>
                <a:off x="1050" y="0"/>
                <a:ext cx="227" cy="22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sp>
            <p:nvSpPr>
              <p:cNvPr id="44092" name="Rectangle 58">
                <a:extLst>
                  <a:ext uri="{FF2B5EF4-FFF2-40B4-BE49-F238E27FC236}">
                    <a16:creationId xmlns:a16="http://schemas.microsoft.com/office/drawing/2014/main" id="{972C0C72-54F4-4900-8207-79F1C8D55639}"/>
                  </a:ext>
                </a:extLst>
              </p:cNvPr>
              <p:cNvSpPr>
                <a:spLocks noChangeArrowheads="1"/>
              </p:cNvSpPr>
              <p:nvPr/>
            </p:nvSpPr>
            <p:spPr bwMode="auto">
              <a:xfrm>
                <a:off x="1633" y="347"/>
                <a:ext cx="227" cy="22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B0EED2FB-1011-4BBE-AA59-1CD095BB8B9E}"/>
              </a:ext>
            </a:extLst>
          </p:cNvPr>
          <p:cNvSpPr>
            <a:spLocks noGrp="1"/>
          </p:cNvSpPr>
          <p:nvPr>
            <p:ph type="dt" sz="quarter" idx="10"/>
          </p:nvPr>
        </p:nvSpPr>
        <p:spPr/>
        <p:txBody>
          <a:bodyPr/>
          <a:lstStyle/>
          <a:p>
            <a:pPr>
              <a:buFont typeface="Arial" charset="0"/>
              <a:buNone/>
              <a:defRPr/>
            </a:pPr>
            <a:fld id="{92225DB0-DD03-4160-A1E9-2BDFB96D72DC}"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27651" name="灯片编号占位符 5">
            <a:extLst>
              <a:ext uri="{FF2B5EF4-FFF2-40B4-BE49-F238E27FC236}">
                <a16:creationId xmlns:a16="http://schemas.microsoft.com/office/drawing/2014/main" id="{2F40DDEE-96BB-4DB7-B6C3-E83D27B4D30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096AB9F-FA9E-4A22-984F-AE20790FB375}"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24</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24578" name="Rectangle 2">
            <a:extLst>
              <a:ext uri="{FF2B5EF4-FFF2-40B4-BE49-F238E27FC236}">
                <a16:creationId xmlns:a16="http://schemas.microsoft.com/office/drawing/2014/main" id="{71BB6413-157A-4F4B-A197-1E8B0F9F8E00}"/>
              </a:ext>
            </a:extLst>
          </p:cNvPr>
          <p:cNvSpPr>
            <a:spLocks noGrp="1" noRot="1" noChangeArrowheads="1"/>
          </p:cNvSpPr>
          <p:nvPr>
            <p:ph type="body" idx="1"/>
          </p:nvPr>
        </p:nvSpPr>
        <p:spPr>
          <a:xfrm>
            <a:off x="539750" y="5084763"/>
            <a:ext cx="8229600" cy="1406525"/>
          </a:xfrm>
        </p:spPr>
        <p:txBody>
          <a:bodyPr/>
          <a:lstStyle/>
          <a:p>
            <a:pPr eaLnBrk="1" hangingPunct="1">
              <a:lnSpc>
                <a:spcPct val="9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市场经济条件下，产品的需求与供给共同决定价格，同时价格反过来又自动地影响和调节供给与需求，使市场趋于均衡。这种调节功能就是</a:t>
            </a:r>
            <a:r>
              <a:rPr lang="zh-CN" altLang="en-US" sz="2400" b="1" dirty="0">
                <a:solidFill>
                  <a:srgbClr val="FF0000"/>
                </a:solidFill>
                <a:latin typeface="楷体" pitchFamily="49" charset="-122"/>
                <a:ea typeface="楷体" pitchFamily="49" charset="-122"/>
              </a:rPr>
              <a:t>价格机制</a:t>
            </a:r>
            <a:r>
              <a:rPr lang="zh-CN" altLang="en-US" sz="2400" b="1" dirty="0">
                <a:solidFill>
                  <a:schemeClr val="accent2">
                    <a:lumMod val="75000"/>
                  </a:schemeClr>
                </a:solidFill>
                <a:latin typeface="楷体" pitchFamily="49" charset="-122"/>
                <a:ea typeface="楷体" pitchFamily="49" charset="-122"/>
              </a:rPr>
              <a:t>，又称</a:t>
            </a:r>
            <a:r>
              <a:rPr lang="zh-CN" altLang="en-US" sz="2400" b="1" dirty="0">
                <a:solidFill>
                  <a:srgbClr val="FF0000"/>
                </a:solidFill>
                <a:latin typeface="楷体" pitchFamily="49" charset="-122"/>
                <a:ea typeface="楷体" pitchFamily="49" charset="-122"/>
              </a:rPr>
              <a:t>市场机制</a:t>
            </a:r>
            <a:r>
              <a:rPr lang="zh-CN" altLang="en-US" sz="2400" b="1" dirty="0">
                <a:solidFill>
                  <a:schemeClr val="accent2">
                    <a:lumMod val="75000"/>
                  </a:schemeClr>
                </a:solidFill>
                <a:latin typeface="楷体" pitchFamily="49" charset="-122"/>
                <a:ea typeface="楷体" pitchFamily="49" charset="-122"/>
              </a:rPr>
              <a:t>。</a:t>
            </a:r>
          </a:p>
        </p:txBody>
      </p:sp>
      <p:grpSp>
        <p:nvGrpSpPr>
          <p:cNvPr id="27653" name="Group 3">
            <a:extLst>
              <a:ext uri="{FF2B5EF4-FFF2-40B4-BE49-F238E27FC236}">
                <a16:creationId xmlns:a16="http://schemas.microsoft.com/office/drawing/2014/main" id="{AB366A3D-BB05-4023-8218-99967A69B90F}"/>
              </a:ext>
            </a:extLst>
          </p:cNvPr>
          <p:cNvGrpSpPr>
            <a:grpSpLocks/>
          </p:cNvGrpSpPr>
          <p:nvPr/>
        </p:nvGrpSpPr>
        <p:grpSpPr bwMode="auto">
          <a:xfrm>
            <a:off x="179388" y="620713"/>
            <a:ext cx="4249737" cy="4103687"/>
            <a:chOff x="0" y="0"/>
            <a:chExt cx="2677" cy="2585"/>
          </a:xfrm>
        </p:grpSpPr>
        <p:sp>
          <p:nvSpPr>
            <p:cNvPr id="45093" name="Line 4">
              <a:extLst>
                <a:ext uri="{FF2B5EF4-FFF2-40B4-BE49-F238E27FC236}">
                  <a16:creationId xmlns:a16="http://schemas.microsoft.com/office/drawing/2014/main" id="{FAA288C0-BCC5-49B2-99BD-EE63C48AD8BC}"/>
                </a:ext>
              </a:extLst>
            </p:cNvPr>
            <p:cNvSpPr>
              <a:spLocks noChangeShapeType="1"/>
            </p:cNvSpPr>
            <p:nvPr/>
          </p:nvSpPr>
          <p:spPr bwMode="auto">
            <a:xfrm>
              <a:off x="232" y="2222"/>
              <a:ext cx="2350"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4" name="Line 5">
              <a:extLst>
                <a:ext uri="{FF2B5EF4-FFF2-40B4-BE49-F238E27FC236}">
                  <a16:creationId xmlns:a16="http://schemas.microsoft.com/office/drawing/2014/main" id="{897D3097-E744-483A-89A8-04B566F13AE7}"/>
                </a:ext>
              </a:extLst>
            </p:cNvPr>
            <p:cNvSpPr>
              <a:spLocks noChangeShapeType="1"/>
            </p:cNvSpPr>
            <p:nvPr/>
          </p:nvSpPr>
          <p:spPr bwMode="auto">
            <a:xfrm flipV="1">
              <a:off x="232" y="408"/>
              <a:ext cx="0" cy="1814"/>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5" name="Line 6">
              <a:extLst>
                <a:ext uri="{FF2B5EF4-FFF2-40B4-BE49-F238E27FC236}">
                  <a16:creationId xmlns:a16="http://schemas.microsoft.com/office/drawing/2014/main" id="{76434ACF-F8A2-429D-A9FA-CCE5777D3BCD}"/>
                </a:ext>
              </a:extLst>
            </p:cNvPr>
            <p:cNvSpPr>
              <a:spLocks noChangeShapeType="1"/>
            </p:cNvSpPr>
            <p:nvPr/>
          </p:nvSpPr>
          <p:spPr bwMode="auto">
            <a:xfrm flipV="1">
              <a:off x="386" y="634"/>
              <a:ext cx="1811" cy="1225"/>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6" name="Line 7">
              <a:extLst>
                <a:ext uri="{FF2B5EF4-FFF2-40B4-BE49-F238E27FC236}">
                  <a16:creationId xmlns:a16="http://schemas.microsoft.com/office/drawing/2014/main" id="{1DA1315F-E40C-4962-9084-EE958CFB3D27}"/>
                </a:ext>
              </a:extLst>
            </p:cNvPr>
            <p:cNvSpPr>
              <a:spLocks noChangeShapeType="1"/>
            </p:cNvSpPr>
            <p:nvPr/>
          </p:nvSpPr>
          <p:spPr bwMode="auto">
            <a:xfrm>
              <a:off x="504" y="952"/>
              <a:ext cx="1714" cy="1043"/>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7" name="Line 8">
              <a:extLst>
                <a:ext uri="{FF2B5EF4-FFF2-40B4-BE49-F238E27FC236}">
                  <a16:creationId xmlns:a16="http://schemas.microsoft.com/office/drawing/2014/main" id="{D158FE11-32B4-430B-9941-C0A2DF6402DB}"/>
                </a:ext>
              </a:extLst>
            </p:cNvPr>
            <p:cNvSpPr>
              <a:spLocks noChangeShapeType="1"/>
            </p:cNvSpPr>
            <p:nvPr/>
          </p:nvSpPr>
          <p:spPr bwMode="auto">
            <a:xfrm flipH="1">
              <a:off x="232" y="1451"/>
              <a:ext cx="1079"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8" name="Line 9">
              <a:extLst>
                <a:ext uri="{FF2B5EF4-FFF2-40B4-BE49-F238E27FC236}">
                  <a16:creationId xmlns:a16="http://schemas.microsoft.com/office/drawing/2014/main" id="{8DA02E20-E136-4AE0-9708-5DC691B155CF}"/>
                </a:ext>
              </a:extLst>
            </p:cNvPr>
            <p:cNvSpPr>
              <a:spLocks noChangeShapeType="1"/>
            </p:cNvSpPr>
            <p:nvPr/>
          </p:nvSpPr>
          <p:spPr bwMode="auto">
            <a:xfrm>
              <a:off x="232" y="861"/>
              <a:ext cx="1618"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9" name="Line 10">
              <a:extLst>
                <a:ext uri="{FF2B5EF4-FFF2-40B4-BE49-F238E27FC236}">
                  <a16:creationId xmlns:a16="http://schemas.microsoft.com/office/drawing/2014/main" id="{031CD8D6-3E5B-4195-A76F-3404BAC438C2}"/>
                </a:ext>
              </a:extLst>
            </p:cNvPr>
            <p:cNvSpPr>
              <a:spLocks noChangeShapeType="1"/>
            </p:cNvSpPr>
            <p:nvPr/>
          </p:nvSpPr>
          <p:spPr bwMode="auto">
            <a:xfrm flipH="1">
              <a:off x="1311" y="1451"/>
              <a:ext cx="10" cy="771"/>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00" name="Text Box 11">
              <a:extLst>
                <a:ext uri="{FF2B5EF4-FFF2-40B4-BE49-F238E27FC236}">
                  <a16:creationId xmlns:a16="http://schemas.microsoft.com/office/drawing/2014/main" id="{28E5FC86-6F35-4C96-A1DC-1571CBF999E1}"/>
                </a:ext>
              </a:extLst>
            </p:cNvPr>
            <p:cNvSpPr txBox="1">
              <a:spLocks noChangeArrowheads="1"/>
            </p:cNvSpPr>
            <p:nvPr/>
          </p:nvSpPr>
          <p:spPr bwMode="auto">
            <a:xfrm>
              <a:off x="1234" y="2177"/>
              <a:ext cx="3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1</a:t>
              </a:r>
            </a:p>
          </p:txBody>
        </p:sp>
        <p:sp>
          <p:nvSpPr>
            <p:cNvPr id="27693" name="Text Box 12">
              <a:extLst>
                <a:ext uri="{FF2B5EF4-FFF2-40B4-BE49-F238E27FC236}">
                  <a16:creationId xmlns:a16="http://schemas.microsoft.com/office/drawing/2014/main" id="{0FC8AD14-D0BB-4AF2-8D5D-FFCB561B1027}"/>
                </a:ext>
              </a:extLst>
            </p:cNvPr>
            <p:cNvSpPr txBox="1">
              <a:spLocks noChangeArrowheads="1"/>
            </p:cNvSpPr>
            <p:nvPr/>
          </p:nvSpPr>
          <p:spPr bwMode="auto">
            <a:xfrm>
              <a:off x="2406" y="2223"/>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Q</a:t>
              </a:r>
            </a:p>
          </p:txBody>
        </p:sp>
        <p:sp>
          <p:nvSpPr>
            <p:cNvPr id="45102" name="Text Box 13">
              <a:extLst>
                <a:ext uri="{FF2B5EF4-FFF2-40B4-BE49-F238E27FC236}">
                  <a16:creationId xmlns:a16="http://schemas.microsoft.com/office/drawing/2014/main" id="{1C0A25D2-6C6F-461A-A58D-EB2A50AB1283}"/>
                </a:ext>
              </a:extLst>
            </p:cNvPr>
            <p:cNvSpPr txBox="1">
              <a:spLocks noChangeArrowheads="1"/>
            </p:cNvSpPr>
            <p:nvPr/>
          </p:nvSpPr>
          <p:spPr bwMode="auto">
            <a:xfrm>
              <a:off x="5" y="1224"/>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1</a:t>
              </a:r>
            </a:p>
          </p:txBody>
        </p:sp>
        <p:sp>
          <p:nvSpPr>
            <p:cNvPr id="45103" name="Text Box 14">
              <a:extLst>
                <a:ext uri="{FF2B5EF4-FFF2-40B4-BE49-F238E27FC236}">
                  <a16:creationId xmlns:a16="http://schemas.microsoft.com/office/drawing/2014/main" id="{D1DE9380-7879-4CA0-AEB2-2A2D8FFE1339}"/>
                </a:ext>
              </a:extLst>
            </p:cNvPr>
            <p:cNvSpPr txBox="1">
              <a:spLocks noChangeArrowheads="1"/>
            </p:cNvSpPr>
            <p:nvPr/>
          </p:nvSpPr>
          <p:spPr bwMode="auto">
            <a:xfrm>
              <a:off x="0" y="725"/>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2</a:t>
              </a:r>
            </a:p>
          </p:txBody>
        </p:sp>
        <p:sp>
          <p:nvSpPr>
            <p:cNvPr id="45104" name="Text Box 15">
              <a:extLst>
                <a:ext uri="{FF2B5EF4-FFF2-40B4-BE49-F238E27FC236}">
                  <a16:creationId xmlns:a16="http://schemas.microsoft.com/office/drawing/2014/main" id="{4FF98B31-B623-4769-9ED1-B61C522B7BBB}"/>
                </a:ext>
              </a:extLst>
            </p:cNvPr>
            <p:cNvSpPr txBox="1">
              <a:spLocks noChangeArrowheads="1"/>
            </p:cNvSpPr>
            <p:nvPr/>
          </p:nvSpPr>
          <p:spPr bwMode="auto">
            <a:xfrm>
              <a:off x="0" y="317"/>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endParaRPr lang="en-US" altLang="zh-CN" sz="2400" baseline="-25000">
                <a:solidFill>
                  <a:schemeClr val="accent2">
                    <a:lumMod val="75000"/>
                  </a:schemeClr>
                </a:solidFill>
                <a:latin typeface="楷体" pitchFamily="49" charset="-122"/>
                <a:ea typeface="楷体" pitchFamily="49" charset="-122"/>
              </a:endParaRPr>
            </a:p>
          </p:txBody>
        </p:sp>
        <p:sp>
          <p:nvSpPr>
            <p:cNvPr id="45105" name="Text Box 16">
              <a:extLst>
                <a:ext uri="{FF2B5EF4-FFF2-40B4-BE49-F238E27FC236}">
                  <a16:creationId xmlns:a16="http://schemas.microsoft.com/office/drawing/2014/main" id="{F7742BE2-5FD2-4D58-BB53-97242AA1E1F3}"/>
                </a:ext>
              </a:extLst>
            </p:cNvPr>
            <p:cNvSpPr txBox="1">
              <a:spLocks noChangeArrowheads="1"/>
            </p:cNvSpPr>
            <p:nvPr/>
          </p:nvSpPr>
          <p:spPr bwMode="auto">
            <a:xfrm>
              <a:off x="0" y="2131"/>
              <a:ext cx="462"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O</a:t>
              </a:r>
              <a:endParaRPr lang="en-US" altLang="zh-CN" sz="2400" baseline="-25000">
                <a:solidFill>
                  <a:schemeClr val="accent2">
                    <a:lumMod val="75000"/>
                  </a:schemeClr>
                </a:solidFill>
                <a:latin typeface="楷体" pitchFamily="49" charset="-122"/>
                <a:ea typeface="楷体" pitchFamily="49" charset="-122"/>
              </a:endParaRPr>
            </a:p>
          </p:txBody>
        </p:sp>
        <p:sp>
          <p:nvSpPr>
            <p:cNvPr id="45106" name="Text Box 17">
              <a:extLst>
                <a:ext uri="{FF2B5EF4-FFF2-40B4-BE49-F238E27FC236}">
                  <a16:creationId xmlns:a16="http://schemas.microsoft.com/office/drawing/2014/main" id="{D0C1F3DF-C112-4628-9267-9F4E5CA22FAA}"/>
                </a:ext>
              </a:extLst>
            </p:cNvPr>
            <p:cNvSpPr txBox="1">
              <a:spLocks noChangeArrowheads="1"/>
            </p:cNvSpPr>
            <p:nvPr/>
          </p:nvSpPr>
          <p:spPr bwMode="auto">
            <a:xfrm>
              <a:off x="2092" y="362"/>
              <a:ext cx="35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2</a:t>
              </a:r>
            </a:p>
          </p:txBody>
        </p:sp>
        <p:sp>
          <p:nvSpPr>
            <p:cNvPr id="45107" name="Text Box 18">
              <a:extLst>
                <a:ext uri="{FF2B5EF4-FFF2-40B4-BE49-F238E27FC236}">
                  <a16:creationId xmlns:a16="http://schemas.microsoft.com/office/drawing/2014/main" id="{43429FB6-970F-4222-81D0-862DAAA6B07D}"/>
                </a:ext>
              </a:extLst>
            </p:cNvPr>
            <p:cNvSpPr txBox="1">
              <a:spLocks noChangeArrowheads="1"/>
            </p:cNvSpPr>
            <p:nvPr/>
          </p:nvSpPr>
          <p:spPr bwMode="auto">
            <a:xfrm>
              <a:off x="2228" y="1814"/>
              <a:ext cx="32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D</a:t>
              </a:r>
              <a:r>
                <a:rPr lang="en-US" altLang="zh-CN" sz="2400" baseline="-25000">
                  <a:solidFill>
                    <a:schemeClr val="accent2">
                      <a:lumMod val="75000"/>
                    </a:schemeClr>
                  </a:solidFill>
                  <a:latin typeface="楷体" pitchFamily="49" charset="-122"/>
                  <a:ea typeface="楷体" pitchFamily="49" charset="-122"/>
                </a:rPr>
                <a:t>1</a:t>
              </a:r>
            </a:p>
          </p:txBody>
        </p:sp>
        <p:sp>
          <p:nvSpPr>
            <p:cNvPr id="45108" name="Line 19">
              <a:extLst>
                <a:ext uri="{FF2B5EF4-FFF2-40B4-BE49-F238E27FC236}">
                  <a16:creationId xmlns:a16="http://schemas.microsoft.com/office/drawing/2014/main" id="{E609D56D-CAA1-47B8-AF63-7617C182DC42}"/>
                </a:ext>
              </a:extLst>
            </p:cNvPr>
            <p:cNvSpPr>
              <a:spLocks noChangeShapeType="1"/>
            </p:cNvSpPr>
            <p:nvPr/>
          </p:nvSpPr>
          <p:spPr bwMode="auto">
            <a:xfrm>
              <a:off x="1860" y="862"/>
              <a:ext cx="0" cy="1361"/>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09" name="Line 20">
              <a:extLst>
                <a:ext uri="{FF2B5EF4-FFF2-40B4-BE49-F238E27FC236}">
                  <a16:creationId xmlns:a16="http://schemas.microsoft.com/office/drawing/2014/main" id="{0E40BE6A-3E36-4CF6-BCDA-F801896D4441}"/>
                </a:ext>
              </a:extLst>
            </p:cNvPr>
            <p:cNvSpPr>
              <a:spLocks noChangeShapeType="1"/>
            </p:cNvSpPr>
            <p:nvPr/>
          </p:nvSpPr>
          <p:spPr bwMode="auto">
            <a:xfrm>
              <a:off x="958" y="317"/>
              <a:ext cx="1529" cy="926"/>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10" name="Text Box 21">
              <a:extLst>
                <a:ext uri="{FF2B5EF4-FFF2-40B4-BE49-F238E27FC236}">
                  <a16:creationId xmlns:a16="http://schemas.microsoft.com/office/drawing/2014/main" id="{5998C74A-CF13-4B83-A56F-0458877E5C8C}"/>
                </a:ext>
              </a:extLst>
            </p:cNvPr>
            <p:cNvSpPr txBox="1">
              <a:spLocks noChangeArrowheads="1"/>
            </p:cNvSpPr>
            <p:nvPr/>
          </p:nvSpPr>
          <p:spPr bwMode="auto">
            <a:xfrm>
              <a:off x="2315" y="1179"/>
              <a:ext cx="32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D</a:t>
              </a:r>
              <a:r>
                <a:rPr lang="en-US" altLang="zh-CN" sz="2400" baseline="-25000">
                  <a:solidFill>
                    <a:schemeClr val="accent2">
                      <a:lumMod val="75000"/>
                    </a:schemeClr>
                  </a:solidFill>
                  <a:latin typeface="楷体" pitchFamily="49" charset="-122"/>
                  <a:ea typeface="楷体" pitchFamily="49" charset="-122"/>
                </a:rPr>
                <a:t>2</a:t>
              </a:r>
            </a:p>
          </p:txBody>
        </p:sp>
        <p:sp>
          <p:nvSpPr>
            <p:cNvPr id="45111" name="Rectangle 22">
              <a:extLst>
                <a:ext uri="{FF2B5EF4-FFF2-40B4-BE49-F238E27FC236}">
                  <a16:creationId xmlns:a16="http://schemas.microsoft.com/office/drawing/2014/main" id="{6E1CE8B4-A08A-4253-8DBD-EC404C8AFD80}"/>
                </a:ext>
              </a:extLst>
            </p:cNvPr>
            <p:cNvSpPr>
              <a:spLocks noChangeArrowheads="1"/>
            </p:cNvSpPr>
            <p:nvPr/>
          </p:nvSpPr>
          <p:spPr bwMode="auto">
            <a:xfrm>
              <a:off x="368" y="0"/>
              <a:ext cx="1542" cy="317"/>
            </a:xfrm>
            <a:prstGeom prst="rect">
              <a:avLst/>
            </a:prstGeom>
            <a:noFill/>
            <a:ln w="9525">
              <a:noFill/>
              <a:miter lim="800000"/>
              <a:headEnd/>
              <a:tailEnd/>
            </a:ln>
          </p:spPr>
          <p:txBody>
            <a:bodyPr wrap="none" anchor="ctr"/>
            <a:lstStyle/>
            <a:p>
              <a:pPr eaLnBrk="1" hangingPunct="1">
                <a:buFont typeface="Arial" charset="0"/>
                <a:buNone/>
                <a:defRPr/>
              </a:pPr>
              <a:r>
                <a:rPr lang="zh-CN" altLang="en-US" sz="2000">
                  <a:solidFill>
                    <a:schemeClr val="accent2">
                      <a:lumMod val="75000"/>
                    </a:schemeClr>
                  </a:solidFill>
                  <a:latin typeface="楷体" pitchFamily="49" charset="-122"/>
                  <a:ea typeface="楷体" pitchFamily="49" charset="-122"/>
                </a:rPr>
                <a:t>供给和需求均移动</a:t>
              </a:r>
            </a:p>
          </p:txBody>
        </p:sp>
        <p:sp>
          <p:nvSpPr>
            <p:cNvPr id="45112" name="Text Box 23">
              <a:extLst>
                <a:ext uri="{FF2B5EF4-FFF2-40B4-BE49-F238E27FC236}">
                  <a16:creationId xmlns:a16="http://schemas.microsoft.com/office/drawing/2014/main" id="{3922A47A-DFA9-4257-9180-9E0A1F52168A}"/>
                </a:ext>
              </a:extLst>
            </p:cNvPr>
            <p:cNvSpPr txBox="1">
              <a:spLocks noChangeArrowheads="1"/>
            </p:cNvSpPr>
            <p:nvPr/>
          </p:nvSpPr>
          <p:spPr bwMode="auto">
            <a:xfrm>
              <a:off x="1683" y="2177"/>
              <a:ext cx="3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2</a:t>
              </a:r>
            </a:p>
          </p:txBody>
        </p:sp>
        <p:sp>
          <p:nvSpPr>
            <p:cNvPr id="45113" name="Line 24">
              <a:extLst>
                <a:ext uri="{FF2B5EF4-FFF2-40B4-BE49-F238E27FC236}">
                  <a16:creationId xmlns:a16="http://schemas.microsoft.com/office/drawing/2014/main" id="{B6187D56-22DC-47F1-9D7B-2C880028545C}"/>
                </a:ext>
              </a:extLst>
            </p:cNvPr>
            <p:cNvSpPr>
              <a:spLocks noChangeShapeType="1"/>
            </p:cNvSpPr>
            <p:nvPr/>
          </p:nvSpPr>
          <p:spPr bwMode="auto">
            <a:xfrm flipV="1">
              <a:off x="522" y="770"/>
              <a:ext cx="1811" cy="1225"/>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14" name="Text Box 25">
              <a:extLst>
                <a:ext uri="{FF2B5EF4-FFF2-40B4-BE49-F238E27FC236}">
                  <a16:creationId xmlns:a16="http://schemas.microsoft.com/office/drawing/2014/main" id="{4CEBD8E6-7C0C-42A0-97AF-7EB1ED5A666F}"/>
                </a:ext>
              </a:extLst>
            </p:cNvPr>
            <p:cNvSpPr txBox="1">
              <a:spLocks noChangeArrowheads="1"/>
            </p:cNvSpPr>
            <p:nvPr/>
          </p:nvSpPr>
          <p:spPr bwMode="auto">
            <a:xfrm>
              <a:off x="2318" y="635"/>
              <a:ext cx="35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1</a:t>
              </a:r>
            </a:p>
          </p:txBody>
        </p:sp>
        <p:sp>
          <p:nvSpPr>
            <p:cNvPr id="45115" name="Rectangle 26">
              <a:extLst>
                <a:ext uri="{FF2B5EF4-FFF2-40B4-BE49-F238E27FC236}">
                  <a16:creationId xmlns:a16="http://schemas.microsoft.com/office/drawing/2014/main" id="{24C5E6E0-761E-4D9B-8A36-578FB4A9BCF5}"/>
                </a:ext>
              </a:extLst>
            </p:cNvPr>
            <p:cNvSpPr>
              <a:spLocks noChangeArrowheads="1"/>
            </p:cNvSpPr>
            <p:nvPr/>
          </p:nvSpPr>
          <p:spPr bwMode="auto">
            <a:xfrm>
              <a:off x="1502" y="498"/>
              <a:ext cx="54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新均衡</a:t>
              </a:r>
            </a:p>
          </p:txBody>
        </p:sp>
        <p:sp>
          <p:nvSpPr>
            <p:cNvPr id="45116" name="Rectangle 27">
              <a:extLst>
                <a:ext uri="{FF2B5EF4-FFF2-40B4-BE49-F238E27FC236}">
                  <a16:creationId xmlns:a16="http://schemas.microsoft.com/office/drawing/2014/main" id="{E126793A-B13C-4CDC-8910-4DE7221104DF}"/>
                </a:ext>
              </a:extLst>
            </p:cNvPr>
            <p:cNvSpPr>
              <a:spLocks noChangeArrowheads="1"/>
            </p:cNvSpPr>
            <p:nvPr/>
          </p:nvSpPr>
          <p:spPr bwMode="auto">
            <a:xfrm>
              <a:off x="1497" y="1315"/>
              <a:ext cx="227"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原均衡</a:t>
              </a:r>
            </a:p>
          </p:txBody>
        </p:sp>
        <p:sp>
          <p:nvSpPr>
            <p:cNvPr id="45117" name="Line 28">
              <a:extLst>
                <a:ext uri="{FF2B5EF4-FFF2-40B4-BE49-F238E27FC236}">
                  <a16:creationId xmlns:a16="http://schemas.microsoft.com/office/drawing/2014/main" id="{88452632-CF91-4BBD-8529-A76412678FD0}"/>
                </a:ext>
              </a:extLst>
            </p:cNvPr>
            <p:cNvSpPr>
              <a:spLocks noChangeShapeType="1"/>
            </p:cNvSpPr>
            <p:nvPr/>
          </p:nvSpPr>
          <p:spPr bwMode="auto">
            <a:xfrm flipV="1">
              <a:off x="5" y="816"/>
              <a:ext cx="0" cy="499"/>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18" name="Line 29">
              <a:extLst>
                <a:ext uri="{FF2B5EF4-FFF2-40B4-BE49-F238E27FC236}">
                  <a16:creationId xmlns:a16="http://schemas.microsoft.com/office/drawing/2014/main" id="{B86D3CB8-1A7A-4B8D-83D4-54ABF155DE46}"/>
                </a:ext>
              </a:extLst>
            </p:cNvPr>
            <p:cNvSpPr>
              <a:spLocks noChangeShapeType="1"/>
            </p:cNvSpPr>
            <p:nvPr/>
          </p:nvSpPr>
          <p:spPr bwMode="auto">
            <a:xfrm>
              <a:off x="1366" y="2585"/>
              <a:ext cx="408"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19" name="Rectangle 30">
              <a:extLst>
                <a:ext uri="{FF2B5EF4-FFF2-40B4-BE49-F238E27FC236}">
                  <a16:creationId xmlns:a16="http://schemas.microsoft.com/office/drawing/2014/main" id="{E6CA0C8C-FC8F-4B14-A40F-CCE33F2D68F4}"/>
                </a:ext>
              </a:extLst>
            </p:cNvPr>
            <p:cNvSpPr>
              <a:spLocks noChangeArrowheads="1"/>
            </p:cNvSpPr>
            <p:nvPr/>
          </p:nvSpPr>
          <p:spPr bwMode="auto">
            <a:xfrm>
              <a:off x="1547" y="771"/>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sp>
          <p:nvSpPr>
            <p:cNvPr id="45120" name="Rectangle 31">
              <a:extLst>
                <a:ext uri="{FF2B5EF4-FFF2-40B4-BE49-F238E27FC236}">
                  <a16:creationId xmlns:a16="http://schemas.microsoft.com/office/drawing/2014/main" id="{ECBEEEF5-9691-42BE-908F-557784FF626D}"/>
                </a:ext>
              </a:extLst>
            </p:cNvPr>
            <p:cNvSpPr>
              <a:spLocks noChangeArrowheads="1"/>
            </p:cNvSpPr>
            <p:nvPr/>
          </p:nvSpPr>
          <p:spPr bwMode="auto">
            <a:xfrm>
              <a:off x="1270" y="1542"/>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sp>
          <p:nvSpPr>
            <p:cNvPr id="45121" name="Oval 32">
              <a:extLst>
                <a:ext uri="{FF2B5EF4-FFF2-40B4-BE49-F238E27FC236}">
                  <a16:creationId xmlns:a16="http://schemas.microsoft.com/office/drawing/2014/main" id="{2038E491-2C40-4E86-9506-E00C8EB92D32}"/>
                </a:ext>
              </a:extLst>
            </p:cNvPr>
            <p:cNvSpPr>
              <a:spLocks noChangeArrowheads="1"/>
            </p:cNvSpPr>
            <p:nvPr/>
          </p:nvSpPr>
          <p:spPr bwMode="auto">
            <a:xfrm>
              <a:off x="1301" y="1429"/>
              <a:ext cx="45" cy="46"/>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122" name="Oval 33">
              <a:extLst>
                <a:ext uri="{FF2B5EF4-FFF2-40B4-BE49-F238E27FC236}">
                  <a16:creationId xmlns:a16="http://schemas.microsoft.com/office/drawing/2014/main" id="{8BC53966-DB3E-4CDA-BCFF-48422C344CB8}"/>
                </a:ext>
              </a:extLst>
            </p:cNvPr>
            <p:cNvSpPr>
              <a:spLocks noChangeArrowheads="1"/>
            </p:cNvSpPr>
            <p:nvPr/>
          </p:nvSpPr>
          <p:spPr bwMode="auto">
            <a:xfrm>
              <a:off x="1836" y="838"/>
              <a:ext cx="45" cy="46"/>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grpSp>
        <p:nvGrpSpPr>
          <p:cNvPr id="3" name="Group 34">
            <a:extLst>
              <a:ext uri="{FF2B5EF4-FFF2-40B4-BE49-F238E27FC236}">
                <a16:creationId xmlns:a16="http://schemas.microsoft.com/office/drawing/2014/main" id="{C3BAC756-2FEC-410E-B36D-C24D43C27608}"/>
              </a:ext>
            </a:extLst>
          </p:cNvPr>
          <p:cNvGrpSpPr>
            <a:grpSpLocks/>
          </p:cNvGrpSpPr>
          <p:nvPr/>
        </p:nvGrpSpPr>
        <p:grpSpPr bwMode="auto">
          <a:xfrm>
            <a:off x="4716463" y="620713"/>
            <a:ext cx="4427537" cy="4319587"/>
            <a:chOff x="0" y="0"/>
            <a:chExt cx="2789" cy="2721"/>
          </a:xfrm>
        </p:grpSpPr>
        <p:sp>
          <p:nvSpPr>
            <p:cNvPr id="45063" name="Line 35">
              <a:extLst>
                <a:ext uri="{FF2B5EF4-FFF2-40B4-BE49-F238E27FC236}">
                  <a16:creationId xmlns:a16="http://schemas.microsoft.com/office/drawing/2014/main" id="{B4868DD9-90B8-4EB2-B333-139A18AADD16}"/>
                </a:ext>
              </a:extLst>
            </p:cNvPr>
            <p:cNvSpPr>
              <a:spLocks noChangeShapeType="1"/>
            </p:cNvSpPr>
            <p:nvPr/>
          </p:nvSpPr>
          <p:spPr bwMode="auto">
            <a:xfrm>
              <a:off x="252" y="2358"/>
              <a:ext cx="2350"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4" name="Line 36">
              <a:extLst>
                <a:ext uri="{FF2B5EF4-FFF2-40B4-BE49-F238E27FC236}">
                  <a16:creationId xmlns:a16="http://schemas.microsoft.com/office/drawing/2014/main" id="{8709F735-276D-4CD3-A7EC-2F90D27BF22F}"/>
                </a:ext>
              </a:extLst>
            </p:cNvPr>
            <p:cNvSpPr>
              <a:spLocks noChangeShapeType="1"/>
            </p:cNvSpPr>
            <p:nvPr/>
          </p:nvSpPr>
          <p:spPr bwMode="auto">
            <a:xfrm flipV="1">
              <a:off x="252" y="544"/>
              <a:ext cx="0" cy="1814"/>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5" name="Line 37">
              <a:extLst>
                <a:ext uri="{FF2B5EF4-FFF2-40B4-BE49-F238E27FC236}">
                  <a16:creationId xmlns:a16="http://schemas.microsoft.com/office/drawing/2014/main" id="{7CBAF4FC-A4FB-48D1-8132-CBD3504C212F}"/>
                </a:ext>
              </a:extLst>
            </p:cNvPr>
            <p:cNvSpPr>
              <a:spLocks noChangeShapeType="1"/>
            </p:cNvSpPr>
            <p:nvPr/>
          </p:nvSpPr>
          <p:spPr bwMode="auto">
            <a:xfrm flipV="1">
              <a:off x="453" y="453"/>
              <a:ext cx="1403" cy="953"/>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6" name="Line 38">
              <a:extLst>
                <a:ext uri="{FF2B5EF4-FFF2-40B4-BE49-F238E27FC236}">
                  <a16:creationId xmlns:a16="http://schemas.microsoft.com/office/drawing/2014/main" id="{276D7E3A-B4B2-48CF-B8A5-8BEAB140A1C3}"/>
                </a:ext>
              </a:extLst>
            </p:cNvPr>
            <p:cNvSpPr>
              <a:spLocks noChangeShapeType="1"/>
            </p:cNvSpPr>
            <p:nvPr/>
          </p:nvSpPr>
          <p:spPr bwMode="auto">
            <a:xfrm>
              <a:off x="521" y="861"/>
              <a:ext cx="1850" cy="1134"/>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7" name="Line 39">
              <a:extLst>
                <a:ext uri="{FF2B5EF4-FFF2-40B4-BE49-F238E27FC236}">
                  <a16:creationId xmlns:a16="http://schemas.microsoft.com/office/drawing/2014/main" id="{B8625A1B-1430-4A29-9E82-82C17106F512}"/>
                </a:ext>
              </a:extLst>
            </p:cNvPr>
            <p:cNvSpPr>
              <a:spLocks noChangeShapeType="1"/>
            </p:cNvSpPr>
            <p:nvPr/>
          </p:nvSpPr>
          <p:spPr bwMode="auto">
            <a:xfrm flipH="1">
              <a:off x="272" y="1482"/>
              <a:ext cx="1225"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8" name="Line 40">
              <a:extLst>
                <a:ext uri="{FF2B5EF4-FFF2-40B4-BE49-F238E27FC236}">
                  <a16:creationId xmlns:a16="http://schemas.microsoft.com/office/drawing/2014/main" id="{2EF5BC8A-B3AE-49FC-8D54-1D619A25532A}"/>
                </a:ext>
              </a:extLst>
            </p:cNvPr>
            <p:cNvSpPr>
              <a:spLocks noChangeShapeType="1"/>
            </p:cNvSpPr>
            <p:nvPr/>
          </p:nvSpPr>
          <p:spPr bwMode="auto">
            <a:xfrm>
              <a:off x="245" y="976"/>
              <a:ext cx="831"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69" name="Line 41">
              <a:extLst>
                <a:ext uri="{FF2B5EF4-FFF2-40B4-BE49-F238E27FC236}">
                  <a16:creationId xmlns:a16="http://schemas.microsoft.com/office/drawing/2014/main" id="{3D1C90B2-E913-4D70-99F7-C16D99EFC633}"/>
                </a:ext>
              </a:extLst>
            </p:cNvPr>
            <p:cNvSpPr>
              <a:spLocks noChangeShapeType="1"/>
            </p:cNvSpPr>
            <p:nvPr/>
          </p:nvSpPr>
          <p:spPr bwMode="auto">
            <a:xfrm flipH="1">
              <a:off x="1511" y="1496"/>
              <a:ext cx="0" cy="862"/>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70" name="Text Box 42">
              <a:extLst>
                <a:ext uri="{FF2B5EF4-FFF2-40B4-BE49-F238E27FC236}">
                  <a16:creationId xmlns:a16="http://schemas.microsoft.com/office/drawing/2014/main" id="{5384395D-8B9D-4598-BA02-6A35DEA2DDD3}"/>
                </a:ext>
              </a:extLst>
            </p:cNvPr>
            <p:cNvSpPr txBox="1">
              <a:spLocks noChangeArrowheads="1"/>
            </p:cNvSpPr>
            <p:nvPr/>
          </p:nvSpPr>
          <p:spPr bwMode="auto">
            <a:xfrm>
              <a:off x="1361" y="2313"/>
              <a:ext cx="3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1</a:t>
              </a:r>
            </a:p>
          </p:txBody>
        </p:sp>
        <p:sp>
          <p:nvSpPr>
            <p:cNvPr id="27663" name="Text Box 43">
              <a:extLst>
                <a:ext uri="{FF2B5EF4-FFF2-40B4-BE49-F238E27FC236}">
                  <a16:creationId xmlns:a16="http://schemas.microsoft.com/office/drawing/2014/main" id="{C96DE094-4B63-4CFF-8FD4-AC9D06FB4795}"/>
                </a:ext>
              </a:extLst>
            </p:cNvPr>
            <p:cNvSpPr txBox="1">
              <a:spLocks noChangeArrowheads="1"/>
            </p:cNvSpPr>
            <p:nvPr/>
          </p:nvSpPr>
          <p:spPr bwMode="auto">
            <a:xfrm>
              <a:off x="2426" y="2359"/>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400">
                  <a:solidFill>
                    <a:srgbClr val="0039E5"/>
                  </a:solidFill>
                  <a:latin typeface="楷体" panose="02010609060101010101" pitchFamily="49" charset="-122"/>
                  <a:ea typeface="楷体" panose="02010609060101010101" pitchFamily="49" charset="-122"/>
                </a:rPr>
                <a:t>Q</a:t>
              </a:r>
            </a:p>
          </p:txBody>
        </p:sp>
        <p:sp>
          <p:nvSpPr>
            <p:cNvPr id="45072" name="Text Box 44">
              <a:extLst>
                <a:ext uri="{FF2B5EF4-FFF2-40B4-BE49-F238E27FC236}">
                  <a16:creationId xmlns:a16="http://schemas.microsoft.com/office/drawing/2014/main" id="{C7772572-8A37-481E-9949-DB3CF961C642}"/>
                </a:ext>
              </a:extLst>
            </p:cNvPr>
            <p:cNvSpPr txBox="1">
              <a:spLocks noChangeArrowheads="1"/>
            </p:cNvSpPr>
            <p:nvPr/>
          </p:nvSpPr>
          <p:spPr bwMode="auto">
            <a:xfrm>
              <a:off x="0" y="1315"/>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1</a:t>
              </a:r>
            </a:p>
          </p:txBody>
        </p:sp>
        <p:sp>
          <p:nvSpPr>
            <p:cNvPr id="45073" name="Text Box 45">
              <a:extLst>
                <a:ext uri="{FF2B5EF4-FFF2-40B4-BE49-F238E27FC236}">
                  <a16:creationId xmlns:a16="http://schemas.microsoft.com/office/drawing/2014/main" id="{F20018ED-5070-4FFE-BA02-65EB7D78372B}"/>
                </a:ext>
              </a:extLst>
            </p:cNvPr>
            <p:cNvSpPr txBox="1">
              <a:spLocks noChangeArrowheads="1"/>
            </p:cNvSpPr>
            <p:nvPr/>
          </p:nvSpPr>
          <p:spPr bwMode="auto">
            <a:xfrm>
              <a:off x="0" y="861"/>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r>
                <a:rPr lang="en-US" altLang="zh-CN" sz="2400" baseline="-25000">
                  <a:solidFill>
                    <a:schemeClr val="accent2">
                      <a:lumMod val="75000"/>
                    </a:schemeClr>
                  </a:solidFill>
                  <a:latin typeface="楷体" pitchFamily="49" charset="-122"/>
                  <a:ea typeface="楷体" pitchFamily="49" charset="-122"/>
                </a:rPr>
                <a:t>2</a:t>
              </a:r>
            </a:p>
          </p:txBody>
        </p:sp>
        <p:sp>
          <p:nvSpPr>
            <p:cNvPr id="45074" name="Text Box 46">
              <a:extLst>
                <a:ext uri="{FF2B5EF4-FFF2-40B4-BE49-F238E27FC236}">
                  <a16:creationId xmlns:a16="http://schemas.microsoft.com/office/drawing/2014/main" id="{CE0F78FB-B79D-40F1-8340-099A6BC0DD02}"/>
                </a:ext>
              </a:extLst>
            </p:cNvPr>
            <p:cNvSpPr txBox="1">
              <a:spLocks noChangeArrowheads="1"/>
            </p:cNvSpPr>
            <p:nvPr/>
          </p:nvSpPr>
          <p:spPr bwMode="auto">
            <a:xfrm>
              <a:off x="20" y="453"/>
              <a:ext cx="501"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P</a:t>
              </a:r>
              <a:endParaRPr lang="en-US" altLang="zh-CN" sz="2400" baseline="-25000">
                <a:solidFill>
                  <a:schemeClr val="accent2">
                    <a:lumMod val="75000"/>
                  </a:schemeClr>
                </a:solidFill>
                <a:latin typeface="楷体" pitchFamily="49" charset="-122"/>
                <a:ea typeface="楷体" pitchFamily="49" charset="-122"/>
              </a:endParaRPr>
            </a:p>
          </p:txBody>
        </p:sp>
        <p:sp>
          <p:nvSpPr>
            <p:cNvPr id="45075" name="Text Box 47">
              <a:extLst>
                <a:ext uri="{FF2B5EF4-FFF2-40B4-BE49-F238E27FC236}">
                  <a16:creationId xmlns:a16="http://schemas.microsoft.com/office/drawing/2014/main" id="{7338A36A-01B8-422C-8A03-44CEE06BC070}"/>
                </a:ext>
              </a:extLst>
            </p:cNvPr>
            <p:cNvSpPr txBox="1">
              <a:spLocks noChangeArrowheads="1"/>
            </p:cNvSpPr>
            <p:nvPr/>
          </p:nvSpPr>
          <p:spPr bwMode="auto">
            <a:xfrm>
              <a:off x="20" y="2267"/>
              <a:ext cx="462"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O</a:t>
              </a:r>
              <a:endParaRPr lang="en-US" altLang="zh-CN" sz="2400" baseline="-25000">
                <a:solidFill>
                  <a:schemeClr val="accent2">
                    <a:lumMod val="75000"/>
                  </a:schemeClr>
                </a:solidFill>
                <a:latin typeface="楷体" pitchFamily="49" charset="-122"/>
                <a:ea typeface="楷体" pitchFamily="49" charset="-122"/>
              </a:endParaRPr>
            </a:p>
          </p:txBody>
        </p:sp>
        <p:sp>
          <p:nvSpPr>
            <p:cNvPr id="45076" name="Text Box 48">
              <a:extLst>
                <a:ext uri="{FF2B5EF4-FFF2-40B4-BE49-F238E27FC236}">
                  <a16:creationId xmlns:a16="http://schemas.microsoft.com/office/drawing/2014/main" id="{54AA12DA-0BC9-4C87-8EE5-70DA4B2B0222}"/>
                </a:ext>
              </a:extLst>
            </p:cNvPr>
            <p:cNvSpPr txBox="1">
              <a:spLocks noChangeArrowheads="1"/>
            </p:cNvSpPr>
            <p:nvPr/>
          </p:nvSpPr>
          <p:spPr bwMode="auto">
            <a:xfrm>
              <a:off x="1859" y="408"/>
              <a:ext cx="35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2</a:t>
              </a:r>
            </a:p>
          </p:txBody>
        </p:sp>
        <p:sp>
          <p:nvSpPr>
            <p:cNvPr id="45077" name="Text Box 49">
              <a:extLst>
                <a:ext uri="{FF2B5EF4-FFF2-40B4-BE49-F238E27FC236}">
                  <a16:creationId xmlns:a16="http://schemas.microsoft.com/office/drawing/2014/main" id="{4AED44FA-F4A2-4331-887B-9F6FBCFD2DFC}"/>
                </a:ext>
              </a:extLst>
            </p:cNvPr>
            <p:cNvSpPr txBox="1">
              <a:spLocks noChangeArrowheads="1"/>
            </p:cNvSpPr>
            <p:nvPr/>
          </p:nvSpPr>
          <p:spPr bwMode="auto">
            <a:xfrm>
              <a:off x="2335" y="1860"/>
              <a:ext cx="32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D</a:t>
              </a:r>
              <a:r>
                <a:rPr lang="en-US" altLang="zh-CN" sz="2400" baseline="-25000">
                  <a:solidFill>
                    <a:schemeClr val="accent2">
                      <a:lumMod val="75000"/>
                    </a:schemeClr>
                  </a:solidFill>
                  <a:latin typeface="楷体" pitchFamily="49" charset="-122"/>
                  <a:ea typeface="楷体" pitchFamily="49" charset="-122"/>
                </a:rPr>
                <a:t>1</a:t>
              </a:r>
            </a:p>
          </p:txBody>
        </p:sp>
        <p:sp>
          <p:nvSpPr>
            <p:cNvPr id="45078" name="Line 50">
              <a:extLst>
                <a:ext uri="{FF2B5EF4-FFF2-40B4-BE49-F238E27FC236}">
                  <a16:creationId xmlns:a16="http://schemas.microsoft.com/office/drawing/2014/main" id="{0F5F2BA1-E76F-4D39-B0BD-B75D4BD53873}"/>
                </a:ext>
              </a:extLst>
            </p:cNvPr>
            <p:cNvSpPr>
              <a:spLocks noChangeShapeType="1"/>
            </p:cNvSpPr>
            <p:nvPr/>
          </p:nvSpPr>
          <p:spPr bwMode="auto">
            <a:xfrm>
              <a:off x="1088" y="997"/>
              <a:ext cx="0" cy="1361"/>
            </a:xfrm>
            <a:prstGeom prst="line">
              <a:avLst/>
            </a:prstGeom>
            <a:noFill/>
            <a:ln w="19050">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79" name="Line 51">
              <a:extLst>
                <a:ext uri="{FF2B5EF4-FFF2-40B4-BE49-F238E27FC236}">
                  <a16:creationId xmlns:a16="http://schemas.microsoft.com/office/drawing/2014/main" id="{3B319449-42D2-465E-A670-FC182416CA62}"/>
                </a:ext>
              </a:extLst>
            </p:cNvPr>
            <p:cNvSpPr>
              <a:spLocks noChangeShapeType="1"/>
            </p:cNvSpPr>
            <p:nvPr/>
          </p:nvSpPr>
          <p:spPr bwMode="auto">
            <a:xfrm>
              <a:off x="680" y="725"/>
              <a:ext cx="1529" cy="926"/>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80" name="Text Box 52">
              <a:extLst>
                <a:ext uri="{FF2B5EF4-FFF2-40B4-BE49-F238E27FC236}">
                  <a16:creationId xmlns:a16="http://schemas.microsoft.com/office/drawing/2014/main" id="{FE16F6C6-12A9-449A-ACDF-8A8A201BE227}"/>
                </a:ext>
              </a:extLst>
            </p:cNvPr>
            <p:cNvSpPr txBox="1">
              <a:spLocks noChangeArrowheads="1"/>
            </p:cNvSpPr>
            <p:nvPr/>
          </p:nvSpPr>
          <p:spPr bwMode="auto">
            <a:xfrm>
              <a:off x="2335" y="1315"/>
              <a:ext cx="327"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D</a:t>
              </a:r>
              <a:r>
                <a:rPr lang="en-US" altLang="zh-CN" sz="2400" baseline="-25000">
                  <a:solidFill>
                    <a:schemeClr val="accent2">
                      <a:lumMod val="75000"/>
                    </a:schemeClr>
                  </a:solidFill>
                  <a:latin typeface="楷体" pitchFamily="49" charset="-122"/>
                  <a:ea typeface="楷体" pitchFamily="49" charset="-122"/>
                </a:rPr>
                <a:t>2</a:t>
              </a:r>
            </a:p>
          </p:txBody>
        </p:sp>
        <p:sp>
          <p:nvSpPr>
            <p:cNvPr id="45081" name="Rectangle 53">
              <a:extLst>
                <a:ext uri="{FF2B5EF4-FFF2-40B4-BE49-F238E27FC236}">
                  <a16:creationId xmlns:a16="http://schemas.microsoft.com/office/drawing/2014/main" id="{722F6A46-47AA-44B0-BB2D-3AD21722AF7A}"/>
                </a:ext>
              </a:extLst>
            </p:cNvPr>
            <p:cNvSpPr>
              <a:spLocks noChangeArrowheads="1"/>
            </p:cNvSpPr>
            <p:nvPr/>
          </p:nvSpPr>
          <p:spPr bwMode="auto">
            <a:xfrm>
              <a:off x="227" y="0"/>
              <a:ext cx="1632" cy="272"/>
            </a:xfrm>
            <a:prstGeom prst="rect">
              <a:avLst/>
            </a:prstGeom>
            <a:noFill/>
            <a:ln w="9525">
              <a:noFill/>
              <a:miter lim="800000"/>
              <a:headEnd/>
              <a:tailEnd/>
            </a:ln>
          </p:spPr>
          <p:txBody>
            <a:bodyPr wrap="none" anchor="ctr"/>
            <a:lstStyle/>
            <a:p>
              <a:pPr eaLnBrk="1" hangingPunct="1">
                <a:buFont typeface="Arial" charset="0"/>
                <a:buNone/>
                <a:defRPr/>
              </a:pPr>
              <a:r>
                <a:rPr lang="zh-CN" altLang="en-US" sz="2000">
                  <a:solidFill>
                    <a:schemeClr val="accent2">
                      <a:lumMod val="75000"/>
                    </a:schemeClr>
                  </a:solidFill>
                  <a:latin typeface="楷体" pitchFamily="49" charset="-122"/>
                  <a:ea typeface="楷体" pitchFamily="49" charset="-122"/>
                </a:rPr>
                <a:t>供给和需求均移动</a:t>
              </a:r>
            </a:p>
          </p:txBody>
        </p:sp>
        <p:sp>
          <p:nvSpPr>
            <p:cNvPr id="45082" name="Text Box 54">
              <a:extLst>
                <a:ext uri="{FF2B5EF4-FFF2-40B4-BE49-F238E27FC236}">
                  <a16:creationId xmlns:a16="http://schemas.microsoft.com/office/drawing/2014/main" id="{9F50185D-AA61-4BB0-8463-43DA794105DF}"/>
                </a:ext>
              </a:extLst>
            </p:cNvPr>
            <p:cNvSpPr txBox="1">
              <a:spLocks noChangeArrowheads="1"/>
            </p:cNvSpPr>
            <p:nvPr/>
          </p:nvSpPr>
          <p:spPr bwMode="auto">
            <a:xfrm>
              <a:off x="907" y="2313"/>
              <a:ext cx="313"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Q</a:t>
              </a:r>
              <a:r>
                <a:rPr lang="en-US" altLang="zh-CN" sz="2400" baseline="-25000">
                  <a:solidFill>
                    <a:schemeClr val="accent2">
                      <a:lumMod val="75000"/>
                    </a:schemeClr>
                  </a:solidFill>
                  <a:latin typeface="楷体" pitchFamily="49" charset="-122"/>
                  <a:ea typeface="楷体" pitchFamily="49" charset="-122"/>
                </a:rPr>
                <a:t>2</a:t>
              </a:r>
            </a:p>
          </p:txBody>
        </p:sp>
        <p:sp>
          <p:nvSpPr>
            <p:cNvPr id="45083" name="Line 55">
              <a:extLst>
                <a:ext uri="{FF2B5EF4-FFF2-40B4-BE49-F238E27FC236}">
                  <a16:creationId xmlns:a16="http://schemas.microsoft.com/office/drawing/2014/main" id="{E247908F-14C6-4F2D-979B-106A956F470C}"/>
                </a:ext>
              </a:extLst>
            </p:cNvPr>
            <p:cNvSpPr>
              <a:spLocks noChangeShapeType="1"/>
            </p:cNvSpPr>
            <p:nvPr/>
          </p:nvSpPr>
          <p:spPr bwMode="auto">
            <a:xfrm flipV="1">
              <a:off x="542" y="906"/>
              <a:ext cx="1811" cy="1225"/>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84" name="Text Box 56">
              <a:extLst>
                <a:ext uri="{FF2B5EF4-FFF2-40B4-BE49-F238E27FC236}">
                  <a16:creationId xmlns:a16="http://schemas.microsoft.com/office/drawing/2014/main" id="{31A3ED75-7F46-4BE4-B722-F1B5C41F3590}"/>
                </a:ext>
              </a:extLst>
            </p:cNvPr>
            <p:cNvSpPr txBox="1">
              <a:spLocks noChangeArrowheads="1"/>
            </p:cNvSpPr>
            <p:nvPr/>
          </p:nvSpPr>
          <p:spPr bwMode="auto">
            <a:xfrm>
              <a:off x="2430" y="680"/>
              <a:ext cx="359" cy="288"/>
            </a:xfrm>
            <a:prstGeom prst="rect">
              <a:avLst/>
            </a:prstGeom>
            <a:noFill/>
            <a:ln w="9525">
              <a:noFill/>
              <a:miter lim="800000"/>
              <a:headEnd/>
              <a:tailEnd/>
            </a:ln>
          </p:spPr>
          <p:txBody>
            <a:bodyPr>
              <a:spAutoFit/>
            </a:bodyPr>
            <a:lstStyle/>
            <a:p>
              <a:pPr marL="342900" indent="-342900" eaLnBrk="1" hangingPunct="1">
                <a:spcBef>
                  <a:spcPct val="50000"/>
                </a:spcBef>
                <a:buFont typeface="Arial" charset="0"/>
                <a:buNone/>
                <a:defRPr/>
              </a:pPr>
              <a:r>
                <a:rPr lang="en-US" altLang="zh-CN" sz="2400">
                  <a:solidFill>
                    <a:schemeClr val="accent2">
                      <a:lumMod val="75000"/>
                    </a:schemeClr>
                  </a:solidFill>
                  <a:latin typeface="楷体" pitchFamily="49" charset="-122"/>
                  <a:ea typeface="楷体" pitchFamily="49" charset="-122"/>
                </a:rPr>
                <a:t>S</a:t>
              </a:r>
              <a:r>
                <a:rPr lang="en-US" altLang="zh-CN" sz="2400" baseline="-25000">
                  <a:solidFill>
                    <a:schemeClr val="accent2">
                      <a:lumMod val="75000"/>
                    </a:schemeClr>
                  </a:solidFill>
                  <a:latin typeface="楷体" pitchFamily="49" charset="-122"/>
                  <a:ea typeface="楷体" pitchFamily="49" charset="-122"/>
                </a:rPr>
                <a:t>1</a:t>
              </a:r>
            </a:p>
          </p:txBody>
        </p:sp>
        <p:sp>
          <p:nvSpPr>
            <p:cNvPr id="45085" name="Rectangle 57">
              <a:extLst>
                <a:ext uri="{FF2B5EF4-FFF2-40B4-BE49-F238E27FC236}">
                  <a16:creationId xmlns:a16="http://schemas.microsoft.com/office/drawing/2014/main" id="{965418C5-5172-4E31-B6C4-B01621517814}"/>
                </a:ext>
              </a:extLst>
            </p:cNvPr>
            <p:cNvSpPr>
              <a:spLocks noChangeArrowheads="1"/>
            </p:cNvSpPr>
            <p:nvPr/>
          </p:nvSpPr>
          <p:spPr bwMode="auto">
            <a:xfrm>
              <a:off x="1451" y="1587"/>
              <a:ext cx="227"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原均衡</a:t>
              </a:r>
            </a:p>
          </p:txBody>
        </p:sp>
        <p:sp>
          <p:nvSpPr>
            <p:cNvPr id="45086" name="Rectangle 58">
              <a:extLst>
                <a:ext uri="{FF2B5EF4-FFF2-40B4-BE49-F238E27FC236}">
                  <a16:creationId xmlns:a16="http://schemas.microsoft.com/office/drawing/2014/main" id="{FF8E5BB5-52EF-4B1E-9BBA-7A43740A5236}"/>
                </a:ext>
              </a:extLst>
            </p:cNvPr>
            <p:cNvSpPr>
              <a:spLocks noChangeArrowheads="1"/>
            </p:cNvSpPr>
            <p:nvPr/>
          </p:nvSpPr>
          <p:spPr bwMode="auto">
            <a:xfrm>
              <a:off x="862" y="635"/>
              <a:ext cx="453"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新均衡</a:t>
              </a:r>
            </a:p>
          </p:txBody>
        </p:sp>
        <p:sp>
          <p:nvSpPr>
            <p:cNvPr id="45087" name="Line 59">
              <a:extLst>
                <a:ext uri="{FF2B5EF4-FFF2-40B4-BE49-F238E27FC236}">
                  <a16:creationId xmlns:a16="http://schemas.microsoft.com/office/drawing/2014/main" id="{506C8288-DAA4-41D1-84D1-3D764C255DBF}"/>
                </a:ext>
              </a:extLst>
            </p:cNvPr>
            <p:cNvSpPr>
              <a:spLocks noChangeShapeType="1"/>
            </p:cNvSpPr>
            <p:nvPr/>
          </p:nvSpPr>
          <p:spPr bwMode="auto">
            <a:xfrm flipV="1">
              <a:off x="0" y="1088"/>
              <a:ext cx="0" cy="408"/>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88" name="Line 60">
              <a:extLst>
                <a:ext uri="{FF2B5EF4-FFF2-40B4-BE49-F238E27FC236}">
                  <a16:creationId xmlns:a16="http://schemas.microsoft.com/office/drawing/2014/main" id="{566E7FDF-3F5A-4035-B524-D5476280D7AC}"/>
                </a:ext>
              </a:extLst>
            </p:cNvPr>
            <p:cNvSpPr>
              <a:spLocks noChangeShapeType="1"/>
            </p:cNvSpPr>
            <p:nvPr/>
          </p:nvSpPr>
          <p:spPr bwMode="auto">
            <a:xfrm flipH="1">
              <a:off x="1088" y="2721"/>
              <a:ext cx="409" cy="0"/>
            </a:xfrm>
            <a:prstGeom prst="line">
              <a:avLst/>
            </a:prstGeom>
            <a:noFill/>
            <a:ln w="57150">
              <a:solidFill>
                <a:srgbClr val="FF0000"/>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89" name="Rectangle 61">
              <a:extLst>
                <a:ext uri="{FF2B5EF4-FFF2-40B4-BE49-F238E27FC236}">
                  <a16:creationId xmlns:a16="http://schemas.microsoft.com/office/drawing/2014/main" id="{95232D3B-08E6-4690-A0C9-BABB1B720E4C}"/>
                </a:ext>
              </a:extLst>
            </p:cNvPr>
            <p:cNvSpPr>
              <a:spLocks noChangeArrowheads="1"/>
            </p:cNvSpPr>
            <p:nvPr/>
          </p:nvSpPr>
          <p:spPr bwMode="auto">
            <a:xfrm>
              <a:off x="1224" y="861"/>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sp>
          <p:nvSpPr>
            <p:cNvPr id="45090" name="Rectangle 62">
              <a:extLst>
                <a:ext uri="{FF2B5EF4-FFF2-40B4-BE49-F238E27FC236}">
                  <a16:creationId xmlns:a16="http://schemas.microsoft.com/office/drawing/2014/main" id="{B37C6540-2537-4363-98E5-F8447342CC68}"/>
                </a:ext>
              </a:extLst>
            </p:cNvPr>
            <p:cNvSpPr>
              <a:spLocks noChangeArrowheads="1"/>
            </p:cNvSpPr>
            <p:nvPr/>
          </p:nvSpPr>
          <p:spPr bwMode="auto">
            <a:xfrm>
              <a:off x="1406" y="1270"/>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sp>
          <p:nvSpPr>
            <p:cNvPr id="45091" name="Oval 63">
              <a:extLst>
                <a:ext uri="{FF2B5EF4-FFF2-40B4-BE49-F238E27FC236}">
                  <a16:creationId xmlns:a16="http://schemas.microsoft.com/office/drawing/2014/main" id="{278E92AD-1912-4ACD-8075-BE257060B654}"/>
                </a:ext>
              </a:extLst>
            </p:cNvPr>
            <p:cNvSpPr>
              <a:spLocks noChangeArrowheads="1"/>
            </p:cNvSpPr>
            <p:nvPr/>
          </p:nvSpPr>
          <p:spPr bwMode="auto">
            <a:xfrm>
              <a:off x="1071" y="944"/>
              <a:ext cx="45" cy="46"/>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45092" name="Oval 64">
              <a:extLst>
                <a:ext uri="{FF2B5EF4-FFF2-40B4-BE49-F238E27FC236}">
                  <a16:creationId xmlns:a16="http://schemas.microsoft.com/office/drawing/2014/main" id="{55BF8EA8-C8E3-4542-A834-82CA59C8BA3E}"/>
                </a:ext>
              </a:extLst>
            </p:cNvPr>
            <p:cNvSpPr>
              <a:spLocks noChangeArrowheads="1"/>
            </p:cNvSpPr>
            <p:nvPr/>
          </p:nvSpPr>
          <p:spPr bwMode="auto">
            <a:xfrm>
              <a:off x="1497" y="1451"/>
              <a:ext cx="45" cy="46"/>
            </a:xfrm>
            <a:prstGeom prst="ellipse">
              <a:avLst/>
            </a:prstGeom>
            <a:solidFill>
              <a:srgbClr val="FF0000"/>
            </a:solidFill>
            <a:ln w="9525">
              <a:solidFill>
                <a:schemeClr val="tx1"/>
              </a:solidFill>
              <a:round/>
              <a:headEnd/>
              <a:tailEnd/>
            </a:ln>
          </p:spPr>
          <p:txBody>
            <a:bodyPr wrap="none" anchor="ct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1">
            <a:extLst>
              <a:ext uri="{FF2B5EF4-FFF2-40B4-BE49-F238E27FC236}">
                <a16:creationId xmlns:a16="http://schemas.microsoft.com/office/drawing/2014/main" id="{05EE592B-C338-4399-8C3C-312E13BEA5E0}"/>
              </a:ext>
            </a:extLst>
          </p:cNvPr>
          <p:cNvSpPr>
            <a:spLocks noGrp="1"/>
          </p:cNvSpPr>
          <p:nvPr>
            <p:ph type="dt" sz="quarter" idx="10"/>
          </p:nvPr>
        </p:nvSpPr>
        <p:spPr/>
        <p:txBody>
          <a:bodyPr/>
          <a:lstStyle/>
          <a:p>
            <a:pPr>
              <a:buFont typeface="Arial" charset="0"/>
              <a:buNone/>
              <a:defRPr/>
            </a:pPr>
            <a:fld id="{10B77838-28E3-4BAA-BA43-F1D81B554D32}" type="datetime1">
              <a:rPr lang="zh-CN" altLang="en-US" smtClean="0">
                <a:solidFill>
                  <a:schemeClr val="accent2">
                    <a:lumMod val="75000"/>
                  </a:schemeClr>
                </a:solidFill>
                <a:latin typeface="Arial" charset="0"/>
              </a:rPr>
              <a:pPr>
                <a:buFont typeface="Arial" charset="0"/>
                <a:buNone/>
                <a:defRPr/>
              </a:pPr>
              <a:t>2022/9/8</a:t>
            </a:fld>
            <a:endParaRPr lang="en-US" altLang="zh-CN">
              <a:solidFill>
                <a:schemeClr val="accent2">
                  <a:lumMod val="75000"/>
                </a:schemeClr>
              </a:solidFill>
              <a:latin typeface="Arial" charset="0"/>
            </a:endParaRPr>
          </a:p>
        </p:txBody>
      </p:sp>
      <p:sp>
        <p:nvSpPr>
          <p:cNvPr id="32771" name="灯片编号占位符 2">
            <a:extLst>
              <a:ext uri="{FF2B5EF4-FFF2-40B4-BE49-F238E27FC236}">
                <a16:creationId xmlns:a16="http://schemas.microsoft.com/office/drawing/2014/main" id="{7C783028-A2C0-4D2E-ADDA-D81B253F92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AC9999A-A492-4D5F-BF21-55E879C81247}" type="slidenum">
              <a:rPr lang="zh-CN" altLang="en-US" sz="1400">
                <a:solidFill>
                  <a:srgbClr val="0039E5"/>
                </a:solidFill>
              </a:rPr>
              <a:pPr>
                <a:spcBef>
                  <a:spcPct val="0"/>
                </a:spcBef>
                <a:buClrTx/>
                <a:buSzTx/>
                <a:buFont typeface="Arial" panose="020B0604020202020204" pitchFamily="34" charset="0"/>
                <a:buNone/>
              </a:pPr>
              <a:t>25</a:t>
            </a:fld>
            <a:endParaRPr lang="en-US" altLang="zh-CN" sz="1400">
              <a:solidFill>
                <a:srgbClr val="0039E5"/>
              </a:solidFill>
            </a:endParaRPr>
          </a:p>
        </p:txBody>
      </p:sp>
      <p:sp>
        <p:nvSpPr>
          <p:cNvPr id="51204" name="日期占位符 1">
            <a:extLst>
              <a:ext uri="{FF2B5EF4-FFF2-40B4-BE49-F238E27FC236}">
                <a16:creationId xmlns:a16="http://schemas.microsoft.com/office/drawing/2014/main" id="{61C00C02-E0F9-4B00-8C25-AE6678914B82}"/>
              </a:ext>
            </a:extLst>
          </p:cNvPr>
          <p:cNvSpPr txBox="1">
            <a:spLocks/>
          </p:cNvSpPr>
          <p:nvPr/>
        </p:nvSpPr>
        <p:spPr bwMode="auto">
          <a:xfrm>
            <a:off x="301625" y="6245225"/>
            <a:ext cx="2289175" cy="476250"/>
          </a:xfrm>
          <a:prstGeom prst="rect">
            <a:avLst/>
          </a:prstGeom>
          <a:noFill/>
          <a:ln w="9525">
            <a:noFill/>
            <a:miter lim="800000"/>
            <a:headEnd/>
            <a:tailEnd/>
          </a:ln>
        </p:spPr>
        <p:txBody>
          <a:bodyPr/>
          <a:lstStyle/>
          <a:p>
            <a:pPr eaLnBrk="1" hangingPunct="1">
              <a:buFont typeface="Arial" charset="0"/>
              <a:buNone/>
              <a:defRPr/>
            </a:pPr>
            <a:fld id="{DE20109A-3A2A-4BFC-9ED3-E4094F2B62BC}" type="datetime1">
              <a:rPr lang="zh-CN" altLang="en-US" sz="1400" b="0">
                <a:solidFill>
                  <a:schemeClr val="accent2">
                    <a:lumMod val="75000"/>
                  </a:schemeClr>
                </a:solidFill>
                <a:latin typeface="Arial" charset="0"/>
              </a:rPr>
              <a:pPr eaLnBrk="1" hangingPunct="1">
                <a:buFont typeface="Arial" charset="0"/>
                <a:buNone/>
                <a:defRPr/>
              </a:pPr>
              <a:t>2022/9/8</a:t>
            </a:fld>
            <a:endParaRPr lang="en-US" altLang="zh-CN" sz="1400" b="0">
              <a:solidFill>
                <a:schemeClr val="accent2">
                  <a:lumMod val="75000"/>
                </a:schemeClr>
              </a:solidFill>
              <a:latin typeface="Arial" charset="0"/>
            </a:endParaRPr>
          </a:p>
        </p:txBody>
      </p:sp>
      <p:sp>
        <p:nvSpPr>
          <p:cNvPr id="32773" name="灯片编号占位符 2">
            <a:extLst>
              <a:ext uri="{FF2B5EF4-FFF2-40B4-BE49-F238E27FC236}">
                <a16:creationId xmlns:a16="http://schemas.microsoft.com/office/drawing/2014/main" id="{7B5C4B30-02D6-44AA-BCBC-B352E9CFE235}"/>
              </a:ext>
            </a:extLst>
          </p:cNvPr>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8EF52F7-3F1F-4EC9-A43F-32A67204C3E5}" type="slidenum">
              <a:rPr lang="zh-CN" altLang="en-US" sz="1400" b="0">
                <a:solidFill>
                  <a:srgbClr val="0039E5"/>
                </a:solidFill>
              </a:rPr>
              <a:pPr algn="r" eaLnBrk="1" hangingPunct="1">
                <a:spcBef>
                  <a:spcPct val="0"/>
                </a:spcBef>
                <a:buClrTx/>
                <a:buSzTx/>
                <a:buFont typeface="Arial" panose="020B0604020202020204" pitchFamily="34" charset="0"/>
                <a:buNone/>
              </a:pPr>
              <a:t>25</a:t>
            </a:fld>
            <a:endParaRPr lang="en-US" altLang="zh-CN" sz="1400" b="0">
              <a:solidFill>
                <a:srgbClr val="0039E5"/>
              </a:solidFill>
            </a:endParaRPr>
          </a:p>
        </p:txBody>
      </p:sp>
      <p:sp>
        <p:nvSpPr>
          <p:cNvPr id="6" name="Rectangle 2">
            <a:extLst>
              <a:ext uri="{FF2B5EF4-FFF2-40B4-BE49-F238E27FC236}">
                <a16:creationId xmlns:a16="http://schemas.microsoft.com/office/drawing/2014/main" id="{E6D475CA-53AF-4C55-8254-D7E72509B425}"/>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zh-CN" altLang="en-US" sz="4400" kern="0" dirty="0">
                <a:solidFill>
                  <a:schemeClr val="accent2">
                    <a:lumMod val="75000"/>
                  </a:schemeClr>
                </a:solidFill>
                <a:latin typeface="楷体" pitchFamily="49" charset="-122"/>
                <a:ea typeface="楷体" pitchFamily="49" charset="-122"/>
                <a:cs typeface="+mj-cs"/>
              </a:rPr>
              <a:t>本章讲述</a:t>
            </a:r>
          </a:p>
        </p:txBody>
      </p:sp>
      <p:sp>
        <p:nvSpPr>
          <p:cNvPr id="7" name="Rectangle 3">
            <a:extLst>
              <a:ext uri="{FF2B5EF4-FFF2-40B4-BE49-F238E27FC236}">
                <a16:creationId xmlns:a16="http://schemas.microsoft.com/office/drawing/2014/main" id="{01DC229C-2EEA-4293-BD55-86B806B7C0FE}"/>
              </a:ext>
            </a:extLst>
          </p:cNvPr>
          <p:cNvSpPr txBox="1">
            <a:spLocks noRot="1" noChangeArrowheads="1"/>
          </p:cNvSpPr>
          <p:nvPr/>
        </p:nvSpPr>
        <p:spPr>
          <a:xfrm>
            <a:off x="301625" y="1905000"/>
            <a:ext cx="8540750" cy="4194175"/>
          </a:xfrm>
          <a:prstGeom prst="rect">
            <a:avLst/>
          </a:prstGeom>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第一节  需求</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第二节  供给</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第三节  市场均衡</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3200" kern="0" dirty="0">
                <a:solidFill>
                  <a:schemeClr val="accent2">
                    <a:lumMod val="75000"/>
                  </a:schemeClr>
                </a:solidFill>
                <a:latin typeface="楷体" pitchFamily="49" charset="-122"/>
                <a:ea typeface="楷体" pitchFamily="49" charset="-122"/>
              </a:rPr>
              <a:t>第四节  </a:t>
            </a:r>
            <a:r>
              <a:rPr lang="zh-CN" altLang="en-US" sz="3200" kern="0" dirty="0">
                <a:solidFill>
                  <a:srgbClr val="FF0000"/>
                </a:solidFill>
                <a:latin typeface="楷体" pitchFamily="49" charset="-122"/>
                <a:ea typeface="楷体" pitchFamily="49" charset="-122"/>
              </a:rPr>
              <a:t>需求弹性与供给弹性</a:t>
            </a:r>
            <a:r>
              <a:rPr lang="zh-CN" altLang="en-US" sz="3200" kern="0" dirty="0">
                <a:solidFill>
                  <a:schemeClr val="accent2">
                    <a:lumMod val="75000"/>
                  </a:schemeClr>
                </a:solidFill>
                <a:latin typeface="楷体" pitchFamily="49" charset="-122"/>
                <a:ea typeface="楷体" pitchFamily="49" charset="-122"/>
              </a:rPr>
              <a:t>（重点）</a:t>
            </a:r>
            <a:endParaRPr lang="en-US" altLang="zh-CN" sz="32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第五节  政策对均衡价格和产量的影响（难点）</a:t>
            </a:r>
            <a:endParaRPr lang="en-US" altLang="zh-CN" sz="2800" kern="0"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a:extLst>
              <a:ext uri="{FF2B5EF4-FFF2-40B4-BE49-F238E27FC236}">
                <a16:creationId xmlns:a16="http://schemas.microsoft.com/office/drawing/2014/main" id="{9A633F84-4651-4074-AFB7-6B99A2D687DD}"/>
              </a:ext>
            </a:extLst>
          </p:cNvPr>
          <p:cNvSpPr>
            <a:spLocks noGrp="1"/>
          </p:cNvSpPr>
          <p:nvPr>
            <p:ph type="dt" sz="quarter" idx="10"/>
          </p:nvPr>
        </p:nvSpPr>
        <p:spPr/>
        <p:txBody>
          <a:bodyPr/>
          <a:lstStyle/>
          <a:p>
            <a:pPr>
              <a:buFont typeface="Arial" charset="0"/>
              <a:buNone/>
              <a:defRPr/>
            </a:pPr>
            <a:fld id="{2C1AB707-D03A-4ECD-A75B-9F278FE11E56}"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33795" name="灯片编号占位符 5">
            <a:extLst>
              <a:ext uri="{FF2B5EF4-FFF2-40B4-BE49-F238E27FC236}">
                <a16:creationId xmlns:a16="http://schemas.microsoft.com/office/drawing/2014/main" id="{12AEDB01-C0E4-4B6B-9D5D-53A090F3B1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DB49E82-340D-4B65-8966-2F9A9609B463}"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26</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52228" name="Rectangle 2">
            <a:extLst>
              <a:ext uri="{FF2B5EF4-FFF2-40B4-BE49-F238E27FC236}">
                <a16:creationId xmlns:a16="http://schemas.microsoft.com/office/drawing/2014/main" id="{1976E777-2BE5-4393-B4BF-733630B41278}"/>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itchFamily="49" charset="-122"/>
                <a:ea typeface="楷体" pitchFamily="49" charset="-122"/>
              </a:rPr>
              <a:t>第四节   需求弹性与供给弹性</a:t>
            </a:r>
          </a:p>
        </p:txBody>
      </p:sp>
      <p:sp>
        <p:nvSpPr>
          <p:cNvPr id="29699" name="Rectangle 3">
            <a:extLst>
              <a:ext uri="{FF2B5EF4-FFF2-40B4-BE49-F238E27FC236}">
                <a16:creationId xmlns:a16="http://schemas.microsoft.com/office/drawing/2014/main" id="{988BD95F-BD00-414B-9001-23456459A486}"/>
              </a:ext>
            </a:extLst>
          </p:cNvPr>
          <p:cNvSpPr>
            <a:spLocks noGrp="1" noRot="1" noChangeArrowheads="1"/>
          </p:cNvSpPr>
          <p:nvPr>
            <p:ph type="body" idx="1"/>
          </p:nvPr>
        </p:nvSpPr>
        <p:spPr>
          <a:xfrm>
            <a:off x="250825" y="1600200"/>
            <a:ext cx="8713788" cy="4997450"/>
          </a:xfrm>
        </p:spPr>
        <p:txBody>
          <a:bodyPr/>
          <a:lstStyle/>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前些年每到春节，铁道部总要宣布，火车票提价15％。车票的提价会影响绝大部分同学对铁路运输的选择吗？</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2007至2008年，物价涨幅较大，华师一碗大排面对外由4块涨到8块，涨价并没在多大程度上影响喜欢吃面的人的选择。</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现在房价高企，如果下降20－30％相信很多人会购买。</a:t>
            </a:r>
          </a:p>
          <a:p>
            <a:pPr eaLnBrk="1" hangingPunct="1">
              <a:lnSpc>
                <a:spcPct val="90000"/>
              </a:lnSpc>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如何来解释上述现象呢？经济学用“弹性”的概念来说明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EFFE64-F487-4876-B183-FAECA1414CB9}"/>
              </a:ext>
            </a:extLst>
          </p:cNvPr>
          <p:cNvSpPr>
            <a:spLocks noGrp="1"/>
          </p:cNvSpPr>
          <p:nvPr>
            <p:ph idx="1"/>
          </p:nvPr>
        </p:nvSpPr>
        <p:spPr/>
        <p:txBody>
          <a:bodyPr/>
          <a:lstStyle/>
          <a:p>
            <a:pPr>
              <a:defRPr/>
            </a:pP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需求的价格弹性</a:t>
            </a:r>
          </a:p>
          <a:p>
            <a:pPr lvl="1">
              <a:defRPr/>
            </a:pPr>
            <a:r>
              <a:rPr lang="zh-CN" altLang="en-US" b="1" dirty="0">
                <a:solidFill>
                  <a:schemeClr val="accent2">
                    <a:lumMod val="75000"/>
                  </a:schemeClr>
                </a:solidFill>
              </a:rPr>
              <a:t>（一）定义</a:t>
            </a:r>
            <a:endParaRPr lang="en-US" altLang="zh-CN" b="1" dirty="0">
              <a:solidFill>
                <a:schemeClr val="accent2">
                  <a:lumMod val="75000"/>
                </a:schemeClr>
              </a:solidFill>
            </a:endParaRPr>
          </a:p>
          <a:p>
            <a:pPr lvl="1">
              <a:defRPr/>
            </a:pPr>
            <a:r>
              <a:rPr lang="zh-CN" altLang="en-US" b="1" dirty="0">
                <a:solidFill>
                  <a:schemeClr val="accent2">
                    <a:lumMod val="75000"/>
                  </a:schemeClr>
                </a:solidFill>
              </a:rPr>
              <a:t>（二）度量</a:t>
            </a:r>
            <a:endParaRPr lang="en-US" altLang="zh-CN" b="1" dirty="0">
              <a:solidFill>
                <a:schemeClr val="accent2">
                  <a:lumMod val="75000"/>
                </a:schemeClr>
              </a:solidFill>
            </a:endParaRPr>
          </a:p>
          <a:p>
            <a:pPr lvl="1">
              <a:defRPr/>
            </a:pPr>
            <a:r>
              <a:rPr lang="zh-CN" altLang="en-US" b="1" dirty="0">
                <a:solidFill>
                  <a:schemeClr val="accent2">
                    <a:lumMod val="75000"/>
                  </a:schemeClr>
                </a:solidFill>
              </a:rPr>
              <a:t>（三）分类</a:t>
            </a:r>
            <a:endParaRPr lang="en-US" altLang="zh-CN" b="1" dirty="0">
              <a:solidFill>
                <a:schemeClr val="accent2">
                  <a:lumMod val="75000"/>
                </a:schemeClr>
              </a:solidFill>
            </a:endParaRPr>
          </a:p>
          <a:p>
            <a:pPr lvl="1">
              <a:defRPr/>
            </a:pPr>
            <a:r>
              <a:rPr lang="zh-CN" altLang="en-US" b="1" dirty="0">
                <a:solidFill>
                  <a:schemeClr val="accent2">
                    <a:lumMod val="75000"/>
                  </a:schemeClr>
                </a:solidFill>
              </a:rPr>
              <a:t>（四）与总收益的关系</a:t>
            </a:r>
            <a:endParaRPr lang="en-US" altLang="zh-CN" b="1" dirty="0">
              <a:solidFill>
                <a:schemeClr val="accent2">
                  <a:lumMod val="75000"/>
                </a:schemeClr>
              </a:solidFill>
            </a:endParaRPr>
          </a:p>
          <a:p>
            <a:pPr lvl="1">
              <a:defRPr/>
            </a:pPr>
            <a:r>
              <a:rPr lang="zh-CN" altLang="en-US" b="1" dirty="0">
                <a:solidFill>
                  <a:schemeClr val="accent2">
                    <a:lumMod val="75000"/>
                  </a:schemeClr>
                </a:solidFill>
              </a:rPr>
              <a:t>（五）影响需求弹性的因素</a:t>
            </a:r>
          </a:p>
        </p:txBody>
      </p:sp>
      <p:sp>
        <p:nvSpPr>
          <p:cNvPr id="34819" name="日期占位符 3">
            <a:extLst>
              <a:ext uri="{FF2B5EF4-FFF2-40B4-BE49-F238E27FC236}">
                <a16:creationId xmlns:a16="http://schemas.microsoft.com/office/drawing/2014/main" id="{E0AA9C20-2732-4707-9945-8FDB357DCB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1pPr>
            <a:lvl2pPr marL="742950" indent="-28575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2pPr>
            <a:lvl3pPr marL="11430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3pPr>
            <a:lvl4pPr marL="16002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4pPr>
            <a:lvl5pPr marL="20574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9pPr>
          </a:lstStyle>
          <a:p>
            <a:pPr algn="l"/>
            <a:fld id="{6790E34D-2BBB-4F06-A70B-8A1A3F47376B}" type="datetime1">
              <a:rPr lang="zh-CN" altLang="en-US" b="0" smtClean="0">
                <a:solidFill>
                  <a:schemeClr val="tx1"/>
                </a:solidFill>
              </a:rPr>
              <a:pPr algn="l"/>
              <a:t>2022/9/8</a:t>
            </a:fld>
            <a:endParaRPr lang="en-US" altLang="zh-CN" b="0">
              <a:solidFill>
                <a:schemeClr val="tx1"/>
              </a:solidFill>
            </a:endParaRPr>
          </a:p>
        </p:txBody>
      </p:sp>
      <p:sp>
        <p:nvSpPr>
          <p:cNvPr id="34820" name="灯片编号占位符 4">
            <a:extLst>
              <a:ext uri="{FF2B5EF4-FFF2-40B4-BE49-F238E27FC236}">
                <a16:creationId xmlns:a16="http://schemas.microsoft.com/office/drawing/2014/main" id="{385D0C32-679A-4F29-804E-86C3C8ECBB8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1pPr>
            <a:lvl2pPr marL="742950" indent="-28575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2pPr>
            <a:lvl3pPr marL="11430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3pPr>
            <a:lvl4pPr marL="16002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4pPr>
            <a:lvl5pPr marL="2057400" indent="-228600" algn="ctr">
              <a:buFont typeface="Arial" panose="020B0604020202020204" pitchFamily="34" charset="0"/>
              <a:defRPr b="1">
                <a:solidFill>
                  <a:schemeClr val="tx2"/>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b="1">
                <a:solidFill>
                  <a:schemeClr val="tx2"/>
                </a:solidFill>
                <a:latin typeface="Arial" panose="020B0604020202020204" pitchFamily="34" charset="0"/>
                <a:ea typeface="宋体" panose="02010600030101010101" pitchFamily="2" charset="-122"/>
              </a:defRPr>
            </a:lvl9pPr>
          </a:lstStyle>
          <a:p>
            <a:pPr algn="r"/>
            <a:fld id="{B6E8AED4-C3C4-4AA2-A68F-AB9A29280A43}" type="slidenum">
              <a:rPr lang="zh-CN" altLang="en-US" b="0">
                <a:solidFill>
                  <a:schemeClr val="tx1"/>
                </a:solidFill>
              </a:rPr>
              <a:pPr algn="r"/>
              <a:t>27</a:t>
            </a:fld>
            <a:endParaRPr lang="en-US" altLang="zh-CN" b="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a:extLst>
              <a:ext uri="{FF2B5EF4-FFF2-40B4-BE49-F238E27FC236}">
                <a16:creationId xmlns:a16="http://schemas.microsoft.com/office/drawing/2014/main" id="{EED83CEB-5D0B-435D-938E-105FEE3181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E63AEC5-6021-4C25-B803-882D005DCCCD}"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35843" name="灯片编号占位符 5">
            <a:extLst>
              <a:ext uri="{FF2B5EF4-FFF2-40B4-BE49-F238E27FC236}">
                <a16:creationId xmlns:a16="http://schemas.microsoft.com/office/drawing/2014/main" id="{42019D43-5F10-4FB2-B96C-A69C9F0B9C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35E3366-08E6-49E1-9BE8-171A1DC0E39D}" type="slidenum">
              <a:rPr lang="zh-CN" altLang="en-US" sz="1400"/>
              <a:pPr>
                <a:spcBef>
                  <a:spcPct val="0"/>
                </a:spcBef>
                <a:buClrTx/>
                <a:buSzTx/>
                <a:buFont typeface="Arial" panose="020B0604020202020204" pitchFamily="34" charset="0"/>
                <a:buNone/>
              </a:pPr>
              <a:t>28</a:t>
            </a:fld>
            <a:endParaRPr lang="en-US" altLang="zh-CN" sz="1400"/>
          </a:p>
        </p:txBody>
      </p:sp>
      <p:sp>
        <p:nvSpPr>
          <p:cNvPr id="53252" name="Rectangle 2">
            <a:extLst>
              <a:ext uri="{FF2B5EF4-FFF2-40B4-BE49-F238E27FC236}">
                <a16:creationId xmlns:a16="http://schemas.microsoft.com/office/drawing/2014/main" id="{386EF84A-7ACA-465F-9DA6-8907F704AE5B}"/>
              </a:ext>
            </a:extLst>
          </p:cNvPr>
          <p:cNvSpPr>
            <a:spLocks noGrp="1" noRot="1" noChangeArrowheads="1"/>
          </p:cNvSpPr>
          <p:nvPr>
            <p:ph type="body" idx="1"/>
          </p:nvPr>
        </p:nvSpPr>
        <p:spPr>
          <a:xfrm>
            <a:off x="457200" y="981075"/>
            <a:ext cx="8229600" cy="5149850"/>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需求的价格弹性</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（一）</a:t>
            </a:r>
            <a:r>
              <a:rPr lang="zh-CN" altLang="en-US" b="1" dirty="0">
                <a:solidFill>
                  <a:srgbClr val="FF0000"/>
                </a:solidFill>
                <a:latin typeface="楷体" pitchFamily="49" charset="-122"/>
                <a:ea typeface="楷体" pitchFamily="49" charset="-122"/>
              </a:rPr>
              <a:t>定义</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需求的价格弹性简称为需求弹性，需求弹性是表示某一商品的需求量变化对它本身的价格变化的反应程度的概念 。需求弹性一般为负数，其绝对值体现变动的程度大小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5">
            <a:extLst>
              <a:ext uri="{FF2B5EF4-FFF2-40B4-BE49-F238E27FC236}">
                <a16:creationId xmlns:a16="http://schemas.microsoft.com/office/drawing/2014/main" id="{141B323F-EBF4-4608-AB0F-BDF7AF08D21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BB6D984-1565-4642-BDED-5185AFBA815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36867" name="灯片编号占位符 7">
            <a:extLst>
              <a:ext uri="{FF2B5EF4-FFF2-40B4-BE49-F238E27FC236}">
                <a16:creationId xmlns:a16="http://schemas.microsoft.com/office/drawing/2014/main" id="{E7C915B0-56F0-4717-ABFC-6F5A8AE63A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483F983-4B35-4D0B-9211-2C0D8375528F}" type="slidenum">
              <a:rPr lang="zh-CN" altLang="en-US" sz="1400"/>
              <a:pPr>
                <a:spcBef>
                  <a:spcPct val="0"/>
                </a:spcBef>
                <a:buClrTx/>
                <a:buSzTx/>
                <a:buFont typeface="Arial" panose="020B0604020202020204" pitchFamily="34" charset="0"/>
                <a:buNone/>
              </a:pPr>
              <a:t>29</a:t>
            </a:fld>
            <a:endParaRPr lang="en-US" altLang="zh-CN" sz="1400"/>
          </a:p>
        </p:txBody>
      </p:sp>
      <p:sp>
        <p:nvSpPr>
          <p:cNvPr id="31746" name="Rectangle 2">
            <a:extLst>
              <a:ext uri="{FF2B5EF4-FFF2-40B4-BE49-F238E27FC236}">
                <a16:creationId xmlns:a16="http://schemas.microsoft.com/office/drawing/2014/main" id="{35114A01-742F-4D00-B6FB-C3A914A43F60}"/>
              </a:ext>
            </a:extLst>
          </p:cNvPr>
          <p:cNvSpPr>
            <a:spLocks noGrp="1" noRot="1" noChangeArrowheads="1"/>
          </p:cNvSpPr>
          <p:nvPr>
            <p:ph type="body" sz="half" idx="1"/>
          </p:nvPr>
        </p:nvSpPr>
        <p:spPr>
          <a:xfrm>
            <a:off x="301625" y="1905000"/>
            <a:ext cx="8662988" cy="4403725"/>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例如：</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假定蛋糕的价格从</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元升到</a:t>
            </a:r>
            <a:r>
              <a:rPr lang="en-US" altLang="zh-CN" sz="2800" b="1" dirty="0">
                <a:solidFill>
                  <a:schemeClr val="accent2">
                    <a:lumMod val="75000"/>
                  </a:schemeClr>
                </a:solidFill>
                <a:latin typeface="楷体" pitchFamily="49" charset="-122"/>
                <a:ea typeface="楷体" pitchFamily="49" charset="-122"/>
              </a:rPr>
              <a:t>2.2</a:t>
            </a:r>
            <a:r>
              <a:rPr lang="zh-CN" altLang="en-US" sz="2800" b="1" dirty="0">
                <a:solidFill>
                  <a:schemeClr val="accent2">
                    <a:lumMod val="75000"/>
                  </a:schemeClr>
                </a:solidFill>
                <a:latin typeface="楷体" pitchFamily="49" charset="-122"/>
                <a:ea typeface="楷体" pitchFamily="49" charset="-122"/>
              </a:rPr>
              <a:t>元，你购买的数量从</a:t>
            </a:r>
            <a:r>
              <a:rPr lang="en-US" altLang="zh-CN" sz="2800" b="1" dirty="0">
                <a:solidFill>
                  <a:schemeClr val="accent2">
                    <a:lumMod val="75000"/>
                  </a:schemeClr>
                </a:solidFill>
                <a:latin typeface="楷体" pitchFamily="49" charset="-122"/>
                <a:ea typeface="楷体" pitchFamily="49" charset="-122"/>
              </a:rPr>
              <a:t>10</a:t>
            </a:r>
            <a:r>
              <a:rPr lang="zh-CN" altLang="en-US" sz="2800" b="1" dirty="0">
                <a:solidFill>
                  <a:schemeClr val="accent2">
                    <a:lumMod val="75000"/>
                  </a:schemeClr>
                </a:solidFill>
                <a:latin typeface="楷体" pitchFamily="49" charset="-122"/>
                <a:ea typeface="楷体" pitchFamily="49" charset="-122"/>
              </a:rPr>
              <a:t>个减少为</a:t>
            </a:r>
            <a:r>
              <a:rPr lang="en-US" altLang="zh-CN" sz="2800" b="1" dirty="0">
                <a:solidFill>
                  <a:schemeClr val="accent2">
                    <a:lumMod val="75000"/>
                  </a:schemeClr>
                </a:solidFill>
                <a:latin typeface="楷体" pitchFamily="49" charset="-122"/>
                <a:ea typeface="楷体" pitchFamily="49" charset="-122"/>
              </a:rPr>
              <a:t>8</a:t>
            </a:r>
            <a:r>
              <a:rPr lang="zh-CN" altLang="en-US" sz="2800" b="1" dirty="0">
                <a:solidFill>
                  <a:schemeClr val="accent2">
                    <a:lumMod val="75000"/>
                  </a:schemeClr>
                </a:solidFill>
                <a:latin typeface="楷体" pitchFamily="49" charset="-122"/>
                <a:ea typeface="楷体" pitchFamily="49" charset="-122"/>
              </a:rPr>
              <a:t>个，试计算需求弹性。</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则价格变动百分比为</a:t>
            </a:r>
            <a:r>
              <a:rPr lang="en-US" altLang="zh-CN" sz="2800" b="1" dirty="0">
                <a:solidFill>
                  <a:schemeClr val="accent2">
                    <a:lumMod val="75000"/>
                  </a:schemeClr>
                </a:solidFill>
                <a:latin typeface="楷体" pitchFamily="49" charset="-122"/>
                <a:ea typeface="楷体" pitchFamily="49" charset="-122"/>
              </a:rPr>
              <a:t>{(2.2</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2}×100</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10%</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需求量变动百分比</a:t>
            </a:r>
            <a:r>
              <a:rPr lang="en-US" altLang="zh-CN" sz="2800" b="1" dirty="0">
                <a:solidFill>
                  <a:schemeClr val="accent2">
                    <a:lumMod val="75000"/>
                  </a:schemeClr>
                </a:solidFill>
                <a:latin typeface="楷体" pitchFamily="49" charset="-122"/>
                <a:ea typeface="楷体" pitchFamily="49" charset="-122"/>
              </a:rPr>
              <a:t>{(8</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10)</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10}×100</a:t>
            </a: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20%</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你的需求弹性＝ － </a:t>
            </a:r>
            <a:r>
              <a:rPr lang="en-US" altLang="zh-CN" sz="2800" b="1" dirty="0">
                <a:solidFill>
                  <a:schemeClr val="accent2">
                    <a:lumMod val="75000"/>
                  </a:schemeClr>
                </a:solidFill>
                <a:latin typeface="楷体" pitchFamily="49" charset="-122"/>
                <a:ea typeface="楷体" pitchFamily="49" charset="-122"/>
              </a:rPr>
              <a:t>20% </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10%= </a:t>
            </a: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因为商品需求量通常与价格负相关，所以需求弹性一般为负。我们一般把负号去掉。这样</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一般需求弹性越大，意味着需求量对价格越敏感。</a:t>
            </a:r>
          </a:p>
        </p:txBody>
      </p:sp>
      <p:graphicFrame>
        <p:nvGraphicFramePr>
          <p:cNvPr id="36869" name="Object 3">
            <a:extLst>
              <a:ext uri="{FF2B5EF4-FFF2-40B4-BE49-F238E27FC236}">
                <a16:creationId xmlns:a16="http://schemas.microsoft.com/office/drawing/2014/main" id="{174685CA-8360-425A-8170-0C0EFBC67032}"/>
              </a:ext>
            </a:extLst>
          </p:cNvPr>
          <p:cNvGraphicFramePr>
            <a:graphicFrameLocks noGrp="1" noChangeAspect="1"/>
          </p:cNvGraphicFramePr>
          <p:nvPr>
            <p:ph sz="quarter" idx="2"/>
          </p:nvPr>
        </p:nvGraphicFramePr>
        <p:xfrm>
          <a:off x="179388" y="836613"/>
          <a:ext cx="4968875" cy="1074737"/>
        </p:xfrm>
        <a:graphic>
          <a:graphicData uri="http://schemas.openxmlformats.org/presentationml/2006/ole">
            <mc:AlternateContent xmlns:mc="http://schemas.openxmlformats.org/markup-compatibility/2006">
              <mc:Choice xmlns:v="urn:schemas-microsoft-com:vml" Requires="v">
                <p:oleObj r:id="rId2" imgW="2185349" imgH="419282" progId="Equation.DSMT4">
                  <p:embed/>
                </p:oleObj>
              </mc:Choice>
              <mc:Fallback>
                <p:oleObj r:id="rId2" imgW="2185349" imgH="419282"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4968875" cy="107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8" name="Object 4">
            <a:extLst>
              <a:ext uri="{FF2B5EF4-FFF2-40B4-BE49-F238E27FC236}">
                <a16:creationId xmlns:a16="http://schemas.microsoft.com/office/drawing/2014/main" id="{89F2F4CF-8927-44D1-A288-41CB3595A27F}"/>
              </a:ext>
            </a:extLst>
          </p:cNvPr>
          <p:cNvGraphicFramePr>
            <a:graphicFrameLocks noGrp="1" noChangeAspect="1"/>
          </p:cNvGraphicFramePr>
          <p:nvPr>
            <p:ph sz="quarter" idx="3"/>
          </p:nvPr>
        </p:nvGraphicFramePr>
        <p:xfrm>
          <a:off x="5364163" y="549275"/>
          <a:ext cx="3671887" cy="1800225"/>
        </p:xfrm>
        <a:graphic>
          <a:graphicData uri="http://schemas.openxmlformats.org/presentationml/2006/ole">
            <mc:AlternateContent xmlns:mc="http://schemas.openxmlformats.org/markup-compatibility/2006">
              <mc:Choice xmlns:v="urn:schemas-microsoft-com:vml" Requires="v">
                <p:oleObj r:id="rId4" imgW="1219729" imgH="775036" progId="Equation.DSMT4">
                  <p:embed/>
                </p:oleObj>
              </mc:Choice>
              <mc:Fallback>
                <p:oleObj r:id="rId4" imgW="1219729" imgH="775036"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549275"/>
                        <a:ext cx="36718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a:extLst>
              <a:ext uri="{FF2B5EF4-FFF2-40B4-BE49-F238E27FC236}">
                <a16:creationId xmlns:a16="http://schemas.microsoft.com/office/drawing/2014/main" id="{AD5AAD1F-B97B-4EAD-B51F-91A231A002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175A48-4041-4CF1-A90B-0A6FDBE3F6BB}"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147" name="灯片编号占位符 5">
            <a:extLst>
              <a:ext uri="{FF2B5EF4-FFF2-40B4-BE49-F238E27FC236}">
                <a16:creationId xmlns:a16="http://schemas.microsoft.com/office/drawing/2014/main" id="{BF7BE1EC-CF51-4D53-B19D-2325BD696D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471BB6F-DC04-4D05-9EC6-0987B782D339}" type="slidenum">
              <a:rPr lang="zh-CN" altLang="en-US" sz="1400"/>
              <a:pPr>
                <a:spcBef>
                  <a:spcPct val="0"/>
                </a:spcBef>
                <a:buClrTx/>
                <a:buSzTx/>
                <a:buFont typeface="Arial" panose="020B0604020202020204" pitchFamily="34" charset="0"/>
                <a:buNone/>
              </a:pPr>
              <a:t>3</a:t>
            </a:fld>
            <a:endParaRPr lang="en-US" altLang="zh-CN" sz="1400"/>
          </a:p>
        </p:txBody>
      </p:sp>
      <p:sp>
        <p:nvSpPr>
          <p:cNvPr id="2" name="Rectangle 2">
            <a:extLst>
              <a:ext uri="{FF2B5EF4-FFF2-40B4-BE49-F238E27FC236}">
                <a16:creationId xmlns:a16="http://schemas.microsoft.com/office/drawing/2014/main" id="{7D31F337-2ACF-4D63-AEC9-437F4FA4382C}"/>
              </a:ext>
            </a:extLst>
          </p:cNvPr>
          <p:cNvSpPr>
            <a:spLocks noGrp="1" noRot="1" noChangeArrowheads="1"/>
          </p:cNvSpPr>
          <p:nvPr>
            <p:ph type="body" idx="1"/>
          </p:nvPr>
        </p:nvSpPr>
        <p:spPr>
          <a:xfrm>
            <a:off x="684213" y="1628775"/>
            <a:ext cx="7623175" cy="3465513"/>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现象：</a:t>
            </a:r>
          </a:p>
          <a:p>
            <a:pPr eaLnBrk="1" hangingPunct="1">
              <a:buFont typeface="Wingdings" panose="05000000000000000000" pitchFamily="2" charset="2"/>
              <a:buNone/>
              <a:defRPr/>
            </a:pPr>
            <a:endParaRPr lang="zh-CN" altLang="en-US"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1）为什么2008年奥运会中美篮球赛的门票炒到票价面值的10倍、20倍还一票难求？</a:t>
            </a:r>
          </a:p>
          <a:p>
            <a:pPr eaLnBrk="1" hangingPunct="1">
              <a:buFont typeface="Wingdings" panose="05000000000000000000" pitchFamily="2" charset="2"/>
              <a:buNone/>
              <a:defRPr/>
            </a:pPr>
            <a:endParaRPr lang="zh-CN" altLang="en-US"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2）为什么2012中国好声音总决赛票价最高炒到3000元/张？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5">
            <a:extLst>
              <a:ext uri="{FF2B5EF4-FFF2-40B4-BE49-F238E27FC236}">
                <a16:creationId xmlns:a16="http://schemas.microsoft.com/office/drawing/2014/main" id="{880414FF-8D8F-4DB9-BCE3-431E316DAAA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988EC52-4DB9-47F7-AE6B-3743D77DF456}"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37891" name="灯片编号占位符 7">
            <a:extLst>
              <a:ext uri="{FF2B5EF4-FFF2-40B4-BE49-F238E27FC236}">
                <a16:creationId xmlns:a16="http://schemas.microsoft.com/office/drawing/2014/main" id="{185C01D1-4BBC-4659-8062-95F83D5959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D43D6E7-C161-46D2-953D-10CB9D8AC29D}" type="slidenum">
              <a:rPr lang="zh-CN" altLang="en-US" sz="1400"/>
              <a:pPr>
                <a:spcBef>
                  <a:spcPct val="0"/>
                </a:spcBef>
                <a:buClrTx/>
                <a:buSzTx/>
                <a:buFont typeface="Arial" panose="020B0604020202020204" pitchFamily="34" charset="0"/>
                <a:buNone/>
              </a:pPr>
              <a:t>30</a:t>
            </a:fld>
            <a:endParaRPr lang="en-US" altLang="zh-CN" sz="1400"/>
          </a:p>
        </p:txBody>
      </p:sp>
      <p:sp>
        <p:nvSpPr>
          <p:cNvPr id="4102" name="Rectangle 2">
            <a:extLst>
              <a:ext uri="{FF2B5EF4-FFF2-40B4-BE49-F238E27FC236}">
                <a16:creationId xmlns:a16="http://schemas.microsoft.com/office/drawing/2014/main" id="{FA7BAD41-DCE2-4650-95D9-A7AE4B2FAFB4}"/>
              </a:ext>
            </a:extLst>
          </p:cNvPr>
          <p:cNvSpPr>
            <a:spLocks noGrp="1" noRot="1" noChangeArrowheads="1"/>
          </p:cNvSpPr>
          <p:nvPr>
            <p:ph type="body" sz="half" idx="1"/>
          </p:nvPr>
        </p:nvSpPr>
        <p:spPr>
          <a:xfrm>
            <a:off x="301625" y="620713"/>
            <a:ext cx="8591550" cy="5478462"/>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（二）弹性的</a:t>
            </a:r>
            <a:r>
              <a:rPr lang="zh-CN" altLang="en-US" sz="2800" b="1" dirty="0">
                <a:solidFill>
                  <a:srgbClr val="FF0000"/>
                </a:solidFill>
                <a:latin typeface="楷体" pitchFamily="49" charset="-122"/>
                <a:ea typeface="楷体" pitchFamily="49" charset="-122"/>
              </a:rPr>
              <a:t>度量</a:t>
            </a:r>
            <a:r>
              <a:rPr lang="zh-CN" altLang="en-US" sz="2800" b="1" dirty="0">
                <a:solidFill>
                  <a:schemeClr val="accent2">
                    <a:lumMod val="75000"/>
                  </a:schemeClr>
                </a:solidFill>
                <a:latin typeface="楷体" pitchFamily="49" charset="-122"/>
                <a:ea typeface="楷体" pitchFamily="49" charset="-122"/>
              </a:rPr>
              <a:t>：</a:t>
            </a:r>
            <a:endParaRPr lang="en-US" altLang="zh-CN" sz="28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点弹性：即需求曲线上某一点的弹性 ，表示当价格发生微小相对变化时需求量的相对变动。</a:t>
            </a:r>
          </a:p>
          <a:p>
            <a:pPr eaLnBrk="1" hangingPunct="1">
              <a:defRPr/>
            </a:pPr>
            <a:endParaRPr lang="zh-CN" altLang="en-US" sz="2800" b="1" dirty="0">
              <a:solidFill>
                <a:schemeClr val="accent2">
                  <a:lumMod val="75000"/>
                </a:schemeClr>
              </a:solidFill>
              <a:latin typeface="楷体" pitchFamily="49" charset="-122"/>
              <a:ea typeface="楷体" pitchFamily="49" charset="-122"/>
            </a:endParaRPr>
          </a:p>
          <a:p>
            <a:pPr eaLnBrk="1" hangingPunct="1">
              <a:defRPr/>
            </a:pPr>
            <a:endParaRPr lang="zh-CN" altLang="en-US" sz="2800" b="1" dirty="0">
              <a:solidFill>
                <a:schemeClr val="accent2">
                  <a:lumMod val="75000"/>
                </a:schemeClr>
              </a:solidFill>
              <a:latin typeface="楷体" pitchFamily="49" charset="-122"/>
              <a:ea typeface="楷体" pitchFamily="49" charset="-122"/>
            </a:endParaRPr>
          </a:p>
          <a:p>
            <a:pPr eaLnBrk="1" hangingPunct="1">
              <a:defRPr/>
            </a:pPr>
            <a:endParaRPr lang="zh-CN" altLang="en-US" sz="2800" b="1" dirty="0">
              <a:solidFill>
                <a:schemeClr val="accent2">
                  <a:lumMod val="75000"/>
                </a:schemeClr>
              </a:solidFill>
              <a:latin typeface="楷体" pitchFamily="49" charset="-122"/>
              <a:ea typeface="楷体" pitchFamily="49" charset="-122"/>
            </a:endParaRPr>
          </a:p>
          <a:p>
            <a:pPr eaLnBrk="1" hangingPunct="1">
              <a:defRPr/>
            </a:pPr>
            <a:r>
              <a:rPr lang="zh-CN" altLang="en-US" sz="2800" b="1" dirty="0">
                <a:solidFill>
                  <a:schemeClr val="accent2">
                    <a:lumMod val="75000"/>
                  </a:schemeClr>
                </a:solidFill>
                <a:latin typeface="楷体" pitchFamily="49" charset="-122"/>
                <a:ea typeface="楷体" pitchFamily="49" charset="-122"/>
              </a:rPr>
              <a:t>图形表示法：</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）当需求曲线为直线时：</a:t>
            </a:r>
          </a:p>
          <a:p>
            <a:pPr eaLnBrk="1" hangingPunct="1">
              <a:buFont typeface="Wingdings" panose="05000000000000000000" pitchFamily="2" charset="2"/>
              <a:buNone/>
              <a:defRPr/>
            </a:pPr>
            <a:r>
              <a:rPr lang="zh-CN" altLang="en-US" sz="2800" dirty="0">
                <a:solidFill>
                  <a:schemeClr val="accent2">
                    <a:lumMod val="75000"/>
                  </a:schemeClr>
                </a:solidFill>
                <a:latin typeface="楷体" pitchFamily="49" charset="-122"/>
                <a:ea typeface="楷体" pitchFamily="49" charset="-122"/>
              </a:rPr>
              <a:t>         </a:t>
            </a:r>
          </a:p>
        </p:txBody>
      </p:sp>
      <p:graphicFrame>
        <p:nvGraphicFramePr>
          <p:cNvPr id="37893" name="Object 3">
            <a:extLst>
              <a:ext uri="{FF2B5EF4-FFF2-40B4-BE49-F238E27FC236}">
                <a16:creationId xmlns:a16="http://schemas.microsoft.com/office/drawing/2014/main" id="{BA958F79-6378-49AD-8EE3-84C25858ADC9}"/>
              </a:ext>
            </a:extLst>
          </p:cNvPr>
          <p:cNvGraphicFramePr>
            <a:graphicFrameLocks noGrp="1" noChangeAspect="1"/>
          </p:cNvGraphicFramePr>
          <p:nvPr>
            <p:ph sz="quarter" idx="2"/>
          </p:nvPr>
        </p:nvGraphicFramePr>
        <p:xfrm>
          <a:off x="1254125" y="2216150"/>
          <a:ext cx="5854700" cy="1495425"/>
        </p:xfrm>
        <a:graphic>
          <a:graphicData uri="http://schemas.openxmlformats.org/presentationml/2006/ole">
            <mc:AlternateContent xmlns:mc="http://schemas.openxmlformats.org/markup-compatibility/2006">
              <mc:Choice xmlns:v="urn:schemas-microsoft-com:vml" Requires="v">
                <p:oleObj name="Equation" r:id="rId2" imgW="2387520" imgH="609480" progId="Equation.DSMT4">
                  <p:embed/>
                </p:oleObj>
              </mc:Choice>
              <mc:Fallback>
                <p:oleObj name="Equation" r:id="rId2" imgW="2387520" imgH="6094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25" y="2216150"/>
                        <a:ext cx="58547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4">
            <a:extLst>
              <a:ext uri="{FF2B5EF4-FFF2-40B4-BE49-F238E27FC236}">
                <a16:creationId xmlns:a16="http://schemas.microsoft.com/office/drawing/2014/main" id="{CF7263C3-2102-465E-82F5-D1625E990B7A}"/>
              </a:ext>
            </a:extLst>
          </p:cNvPr>
          <p:cNvGraphicFramePr>
            <a:graphicFrameLocks noGrp="1" noChangeAspect="1"/>
          </p:cNvGraphicFramePr>
          <p:nvPr>
            <p:ph sz="quarter" idx="3"/>
          </p:nvPr>
        </p:nvGraphicFramePr>
        <p:xfrm>
          <a:off x="1403350" y="4652963"/>
          <a:ext cx="5705475" cy="1171575"/>
        </p:xfrm>
        <a:graphic>
          <a:graphicData uri="http://schemas.openxmlformats.org/presentationml/2006/ole">
            <mc:AlternateContent xmlns:mc="http://schemas.openxmlformats.org/markup-compatibility/2006">
              <mc:Choice xmlns:v="urn:schemas-microsoft-com:vml" Requires="v">
                <p:oleObj r:id="rId4" imgW="1689833" imgH="419282" progId="Equation.DSMT4">
                  <p:embed/>
                </p:oleObj>
              </mc:Choice>
              <mc:Fallback>
                <p:oleObj r:id="rId4" imgW="1689833" imgH="41928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652963"/>
                        <a:ext cx="57054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4">
            <a:extLst>
              <a:ext uri="{FF2B5EF4-FFF2-40B4-BE49-F238E27FC236}">
                <a16:creationId xmlns:a16="http://schemas.microsoft.com/office/drawing/2014/main" id="{B632F097-9918-40A3-A6C9-F365C91F6D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64AA5BE-4273-4DD3-9B39-D4FB1DF32CD1}"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38915" name="灯片编号占位符 6">
            <a:extLst>
              <a:ext uri="{FF2B5EF4-FFF2-40B4-BE49-F238E27FC236}">
                <a16:creationId xmlns:a16="http://schemas.microsoft.com/office/drawing/2014/main" id="{ACE016C7-53F1-47B0-BA5A-6C1FFABB5B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9A0AE66-A99C-430B-B8B8-5AF0BD8D4C17}" type="slidenum">
              <a:rPr lang="zh-CN" altLang="en-US" sz="1400"/>
              <a:pPr>
                <a:spcBef>
                  <a:spcPct val="0"/>
                </a:spcBef>
                <a:buClrTx/>
                <a:buSzTx/>
                <a:buFont typeface="Arial" panose="020B0604020202020204" pitchFamily="34" charset="0"/>
                <a:buNone/>
              </a:pPr>
              <a:t>31</a:t>
            </a:fld>
            <a:endParaRPr lang="en-US" altLang="zh-CN" sz="1400"/>
          </a:p>
        </p:txBody>
      </p:sp>
      <p:sp>
        <p:nvSpPr>
          <p:cNvPr id="5125" name="Rectangle 2">
            <a:extLst>
              <a:ext uri="{FF2B5EF4-FFF2-40B4-BE49-F238E27FC236}">
                <a16:creationId xmlns:a16="http://schemas.microsoft.com/office/drawing/2014/main" id="{7D78C57A-890A-49E2-AA61-DA3FA43476AB}"/>
              </a:ext>
            </a:extLst>
          </p:cNvPr>
          <p:cNvSpPr>
            <a:spLocks noGrp="1" noRot="1" noChangeArrowheads="1"/>
          </p:cNvSpPr>
          <p:nvPr>
            <p:ph type="body" sz="half" idx="1"/>
          </p:nvPr>
        </p:nvSpPr>
        <p:spPr>
          <a:xfrm>
            <a:off x="179388" y="620713"/>
            <a:ext cx="8447087" cy="5407025"/>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图形表示法：</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当需求曲线为直线时（如教材图1-6）：</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任意M点 点弹性</a:t>
            </a:r>
            <a:endParaRPr lang="zh-CN" altLang="en-US" sz="2800" b="1" baseline="-25000" dirty="0">
              <a:solidFill>
                <a:schemeClr val="accent2">
                  <a:lumMod val="75000"/>
                </a:schemeClr>
              </a:solidFill>
              <a:latin typeface="楷体" pitchFamily="49" charset="-122"/>
              <a:ea typeface="楷体" pitchFamily="49" charset="-122"/>
            </a:endParaRPr>
          </a:p>
          <a:p>
            <a:pPr eaLnBrk="1" hangingPunct="1">
              <a:defRPr/>
            </a:pPr>
            <a:endParaRPr lang="zh-CN" altLang="en-US" sz="2800" dirty="0">
              <a:solidFill>
                <a:schemeClr val="accent2">
                  <a:lumMod val="75000"/>
                </a:schemeClr>
              </a:solidFill>
              <a:latin typeface="楷体" pitchFamily="49" charset="-122"/>
              <a:ea typeface="楷体" pitchFamily="49" charset="-122"/>
            </a:endParaRPr>
          </a:p>
        </p:txBody>
      </p:sp>
      <p:sp>
        <p:nvSpPr>
          <p:cNvPr id="38917" name="Line 3">
            <a:extLst>
              <a:ext uri="{FF2B5EF4-FFF2-40B4-BE49-F238E27FC236}">
                <a16:creationId xmlns:a16="http://schemas.microsoft.com/office/drawing/2014/main" id="{00FC1664-9280-4AC1-9420-57A8052FF402}"/>
              </a:ext>
            </a:extLst>
          </p:cNvPr>
          <p:cNvSpPr>
            <a:spLocks noChangeShapeType="1"/>
          </p:cNvSpPr>
          <p:nvPr/>
        </p:nvSpPr>
        <p:spPr bwMode="auto">
          <a:xfrm flipV="1">
            <a:off x="2987675" y="1855788"/>
            <a:ext cx="0" cy="25669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8" name="Line 4">
            <a:extLst>
              <a:ext uri="{FF2B5EF4-FFF2-40B4-BE49-F238E27FC236}">
                <a16:creationId xmlns:a16="http://schemas.microsoft.com/office/drawing/2014/main" id="{43F7CB9E-2351-461F-B1FA-388BE1BF60EA}"/>
              </a:ext>
            </a:extLst>
          </p:cNvPr>
          <p:cNvSpPr>
            <a:spLocks noChangeShapeType="1"/>
          </p:cNvSpPr>
          <p:nvPr/>
        </p:nvSpPr>
        <p:spPr bwMode="auto">
          <a:xfrm>
            <a:off x="2987675" y="4422775"/>
            <a:ext cx="430530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19" name="Line 5">
            <a:extLst>
              <a:ext uri="{FF2B5EF4-FFF2-40B4-BE49-F238E27FC236}">
                <a16:creationId xmlns:a16="http://schemas.microsoft.com/office/drawing/2014/main" id="{ADCE6844-ABD1-4CA4-94C6-3043A90E95D1}"/>
              </a:ext>
            </a:extLst>
          </p:cNvPr>
          <p:cNvSpPr>
            <a:spLocks noChangeShapeType="1"/>
          </p:cNvSpPr>
          <p:nvPr/>
        </p:nvSpPr>
        <p:spPr bwMode="auto">
          <a:xfrm>
            <a:off x="2987675" y="2349500"/>
            <a:ext cx="3463925" cy="207327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0" name="Rectangle 6">
            <a:extLst>
              <a:ext uri="{FF2B5EF4-FFF2-40B4-BE49-F238E27FC236}">
                <a16:creationId xmlns:a16="http://schemas.microsoft.com/office/drawing/2014/main" id="{FC7A750F-0C95-43A9-9E80-A76E3E3129E0}"/>
              </a:ext>
            </a:extLst>
          </p:cNvPr>
          <p:cNvSpPr>
            <a:spLocks noChangeArrowheads="1"/>
          </p:cNvSpPr>
          <p:nvPr/>
        </p:nvSpPr>
        <p:spPr bwMode="auto">
          <a:xfrm>
            <a:off x="2547938" y="2062163"/>
            <a:ext cx="4683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G</a:t>
            </a:r>
          </a:p>
        </p:txBody>
      </p:sp>
      <p:sp>
        <p:nvSpPr>
          <p:cNvPr id="38921" name="Rectangle 7">
            <a:extLst>
              <a:ext uri="{FF2B5EF4-FFF2-40B4-BE49-F238E27FC236}">
                <a16:creationId xmlns:a16="http://schemas.microsoft.com/office/drawing/2014/main" id="{5D2B7E1B-9532-402B-854D-0E428294688D}"/>
              </a:ext>
            </a:extLst>
          </p:cNvPr>
          <p:cNvSpPr>
            <a:spLocks noChangeArrowheads="1"/>
          </p:cNvSpPr>
          <p:nvPr/>
        </p:nvSpPr>
        <p:spPr bwMode="auto">
          <a:xfrm>
            <a:off x="7573963" y="4125913"/>
            <a:ext cx="3746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Q</a:t>
            </a:r>
          </a:p>
        </p:txBody>
      </p:sp>
      <p:sp>
        <p:nvSpPr>
          <p:cNvPr id="38922" name="Line 8">
            <a:extLst>
              <a:ext uri="{FF2B5EF4-FFF2-40B4-BE49-F238E27FC236}">
                <a16:creationId xmlns:a16="http://schemas.microsoft.com/office/drawing/2014/main" id="{0B04046B-283F-428D-86A2-51D69870A38C}"/>
              </a:ext>
            </a:extLst>
          </p:cNvPr>
          <p:cNvSpPr>
            <a:spLocks noChangeShapeType="1"/>
          </p:cNvSpPr>
          <p:nvPr/>
        </p:nvSpPr>
        <p:spPr bwMode="auto">
          <a:xfrm>
            <a:off x="2987675" y="2941638"/>
            <a:ext cx="10287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Line 9">
            <a:extLst>
              <a:ext uri="{FF2B5EF4-FFF2-40B4-BE49-F238E27FC236}">
                <a16:creationId xmlns:a16="http://schemas.microsoft.com/office/drawing/2014/main" id="{A0F091A0-705E-4409-B174-B67505237974}"/>
              </a:ext>
            </a:extLst>
          </p:cNvPr>
          <p:cNvSpPr>
            <a:spLocks noChangeShapeType="1"/>
          </p:cNvSpPr>
          <p:nvPr/>
        </p:nvSpPr>
        <p:spPr bwMode="auto">
          <a:xfrm>
            <a:off x="4016375" y="2941638"/>
            <a:ext cx="0" cy="148113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Oval 10">
            <a:extLst>
              <a:ext uri="{FF2B5EF4-FFF2-40B4-BE49-F238E27FC236}">
                <a16:creationId xmlns:a16="http://schemas.microsoft.com/office/drawing/2014/main" id="{3E908220-1ECF-44D0-8E92-FD1AD0D708A7}"/>
              </a:ext>
            </a:extLst>
          </p:cNvPr>
          <p:cNvSpPr>
            <a:spLocks noChangeArrowheads="1"/>
          </p:cNvSpPr>
          <p:nvPr/>
        </p:nvSpPr>
        <p:spPr bwMode="auto">
          <a:xfrm>
            <a:off x="3771900" y="4438650"/>
            <a:ext cx="560388" cy="395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Q</a:t>
            </a:r>
            <a:endParaRPr lang="en-US" altLang="zh-CN" sz="2400" baseline="-25000">
              <a:solidFill>
                <a:schemeClr val="tx2"/>
              </a:solidFill>
              <a:latin typeface="Times New Roman" panose="02020603050405020304" pitchFamily="18" charset="0"/>
            </a:endParaRPr>
          </a:p>
        </p:txBody>
      </p:sp>
      <p:sp>
        <p:nvSpPr>
          <p:cNvPr id="38925" name="Oval 11">
            <a:extLst>
              <a:ext uri="{FF2B5EF4-FFF2-40B4-BE49-F238E27FC236}">
                <a16:creationId xmlns:a16="http://schemas.microsoft.com/office/drawing/2014/main" id="{8D01BBB5-5417-4E26-9280-953C8F39BBB2}"/>
              </a:ext>
            </a:extLst>
          </p:cNvPr>
          <p:cNvSpPr>
            <a:spLocks noChangeArrowheads="1"/>
          </p:cNvSpPr>
          <p:nvPr/>
        </p:nvSpPr>
        <p:spPr bwMode="auto">
          <a:xfrm>
            <a:off x="2547938" y="2711450"/>
            <a:ext cx="468312" cy="395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P</a:t>
            </a:r>
            <a:endParaRPr lang="en-US" altLang="zh-CN" sz="2400" baseline="-25000">
              <a:solidFill>
                <a:schemeClr val="tx2"/>
              </a:solidFill>
              <a:latin typeface="Times New Roman" panose="02020603050405020304" pitchFamily="18" charset="0"/>
            </a:endParaRPr>
          </a:p>
        </p:txBody>
      </p:sp>
      <p:sp>
        <p:nvSpPr>
          <p:cNvPr id="38926" name="Oval 12">
            <a:extLst>
              <a:ext uri="{FF2B5EF4-FFF2-40B4-BE49-F238E27FC236}">
                <a16:creationId xmlns:a16="http://schemas.microsoft.com/office/drawing/2014/main" id="{7187C663-D39B-48A9-BB63-6342BEA8F4F8}"/>
              </a:ext>
            </a:extLst>
          </p:cNvPr>
          <p:cNvSpPr>
            <a:spLocks noChangeArrowheads="1"/>
          </p:cNvSpPr>
          <p:nvPr/>
        </p:nvSpPr>
        <p:spPr bwMode="auto">
          <a:xfrm>
            <a:off x="4016375" y="2447925"/>
            <a:ext cx="468313" cy="49371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M</a:t>
            </a:r>
          </a:p>
        </p:txBody>
      </p:sp>
      <p:sp>
        <p:nvSpPr>
          <p:cNvPr id="38927" name="Oval 13">
            <a:extLst>
              <a:ext uri="{FF2B5EF4-FFF2-40B4-BE49-F238E27FC236}">
                <a16:creationId xmlns:a16="http://schemas.microsoft.com/office/drawing/2014/main" id="{2B60C9F2-898C-4914-8F35-B0FD88AA8CE5}"/>
              </a:ext>
            </a:extLst>
          </p:cNvPr>
          <p:cNvSpPr>
            <a:spLocks noChangeArrowheads="1"/>
          </p:cNvSpPr>
          <p:nvPr/>
        </p:nvSpPr>
        <p:spPr bwMode="auto">
          <a:xfrm>
            <a:off x="6291263" y="4438650"/>
            <a:ext cx="279400" cy="3952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Times New Roman" panose="02020603050405020304" pitchFamily="18" charset="0"/>
              </a:rPr>
              <a:t>F</a:t>
            </a:r>
          </a:p>
        </p:txBody>
      </p:sp>
      <p:sp>
        <p:nvSpPr>
          <p:cNvPr id="38928" name="AutoShape 14">
            <a:extLst>
              <a:ext uri="{FF2B5EF4-FFF2-40B4-BE49-F238E27FC236}">
                <a16:creationId xmlns:a16="http://schemas.microsoft.com/office/drawing/2014/main" id="{3AA3D7F8-4C8A-430D-92DC-251D25BC8736}"/>
              </a:ext>
            </a:extLst>
          </p:cNvPr>
          <p:cNvSpPr>
            <a:spLocks noChangeAspect="1" noChangeArrowheads="1" noTextEdit="1"/>
          </p:cNvSpPr>
          <p:nvPr/>
        </p:nvSpPr>
        <p:spPr bwMode="auto">
          <a:xfrm>
            <a:off x="3921125" y="1820863"/>
            <a:ext cx="329723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9" name="Oval 15">
            <a:extLst>
              <a:ext uri="{FF2B5EF4-FFF2-40B4-BE49-F238E27FC236}">
                <a16:creationId xmlns:a16="http://schemas.microsoft.com/office/drawing/2014/main" id="{29209A3D-A9BA-4BB4-99C9-F56A83E6CB05}"/>
              </a:ext>
            </a:extLst>
          </p:cNvPr>
          <p:cNvSpPr>
            <a:spLocks noChangeArrowheads="1"/>
          </p:cNvSpPr>
          <p:nvPr/>
        </p:nvSpPr>
        <p:spPr bwMode="auto">
          <a:xfrm>
            <a:off x="2619375" y="4295775"/>
            <a:ext cx="288925"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a:solidFill>
                  <a:schemeClr val="tx2"/>
                </a:solidFill>
                <a:ea typeface="黑体" panose="02010609060101010101" pitchFamily="49" charset="-122"/>
              </a:rPr>
              <a:t>0</a:t>
            </a:r>
          </a:p>
        </p:txBody>
      </p:sp>
      <p:graphicFrame>
        <p:nvGraphicFramePr>
          <p:cNvPr id="33808" name="Object 16">
            <a:extLst>
              <a:ext uri="{FF2B5EF4-FFF2-40B4-BE49-F238E27FC236}">
                <a16:creationId xmlns:a16="http://schemas.microsoft.com/office/drawing/2014/main" id="{04477837-887F-4BB4-82F9-E9BCCF1A9C23}"/>
              </a:ext>
            </a:extLst>
          </p:cNvPr>
          <p:cNvGraphicFramePr>
            <a:graphicFrameLocks noGrp="1" noChangeAspect="1"/>
          </p:cNvGraphicFramePr>
          <p:nvPr>
            <p:ph sz="half" idx="2"/>
          </p:nvPr>
        </p:nvGraphicFramePr>
        <p:xfrm>
          <a:off x="1360488" y="4941888"/>
          <a:ext cx="5916612" cy="1006475"/>
        </p:xfrm>
        <a:graphic>
          <a:graphicData uri="http://schemas.openxmlformats.org/presentationml/2006/ole">
            <mc:AlternateContent xmlns:mc="http://schemas.openxmlformats.org/markup-compatibility/2006">
              <mc:Choice xmlns:v="urn:schemas-microsoft-com:vml" Requires="v">
                <p:oleObj name="Equation" r:id="rId2" imgW="2463800" imgH="419100" progId="Equation.DSMT4">
                  <p:embed/>
                </p:oleObj>
              </mc:Choice>
              <mc:Fallback>
                <p:oleObj name="Equation" r:id="rId2" imgW="2463800" imgH="419100" progId="Equation.DSMT4">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8" y="4941888"/>
                        <a:ext cx="59166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4">
            <a:extLst>
              <a:ext uri="{FF2B5EF4-FFF2-40B4-BE49-F238E27FC236}">
                <a16:creationId xmlns:a16="http://schemas.microsoft.com/office/drawing/2014/main" id="{E728B193-D77A-4CB3-9249-4FA2201BA0C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32BB0E9-785A-4DFF-A5A1-DBF30EB0F3C4}"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39939" name="灯片编号占位符 6">
            <a:extLst>
              <a:ext uri="{FF2B5EF4-FFF2-40B4-BE49-F238E27FC236}">
                <a16:creationId xmlns:a16="http://schemas.microsoft.com/office/drawing/2014/main" id="{73C5EFF8-C2EB-4D81-B2A2-D39D8A3752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DEE8F68-3B9F-41BD-9DB4-916E22E8289A}" type="slidenum">
              <a:rPr lang="zh-CN" altLang="en-US" sz="1400"/>
              <a:pPr>
                <a:spcBef>
                  <a:spcPct val="0"/>
                </a:spcBef>
                <a:buClrTx/>
                <a:buSzTx/>
                <a:buFont typeface="Arial" panose="020B0604020202020204" pitchFamily="34" charset="0"/>
                <a:buNone/>
              </a:pPr>
              <a:t>32</a:t>
            </a:fld>
            <a:endParaRPr lang="en-US" altLang="zh-CN" sz="1400"/>
          </a:p>
        </p:txBody>
      </p:sp>
      <p:sp>
        <p:nvSpPr>
          <p:cNvPr id="6149" name="Rectangle 2">
            <a:extLst>
              <a:ext uri="{FF2B5EF4-FFF2-40B4-BE49-F238E27FC236}">
                <a16:creationId xmlns:a16="http://schemas.microsoft.com/office/drawing/2014/main" id="{4C0F3C83-2138-4991-AC35-8526E68B2139}"/>
              </a:ext>
            </a:extLst>
          </p:cNvPr>
          <p:cNvSpPr>
            <a:spLocks noGrp="1" noRot="1" noChangeArrowheads="1"/>
          </p:cNvSpPr>
          <p:nvPr>
            <p:ph type="body" sz="half" idx="1"/>
          </p:nvPr>
        </p:nvSpPr>
        <p:spPr>
          <a:xfrm>
            <a:off x="827088" y="476250"/>
            <a:ext cx="7921625" cy="5622925"/>
          </a:xfrm>
        </p:spPr>
        <p:txBody>
          <a:bodyPr/>
          <a:lstStyle/>
          <a:p>
            <a:pPr eaLnBrk="1" hangingPunct="1">
              <a:buFont typeface="Wingdings" panose="05000000000000000000" pitchFamily="2" charset="2"/>
              <a:buNone/>
              <a:defRPr/>
            </a:pPr>
            <a:r>
              <a:rPr lang="en-US" altLang="zh-CN" sz="3600" b="1" dirty="0">
                <a:solidFill>
                  <a:schemeClr val="accent2">
                    <a:lumMod val="75000"/>
                  </a:schemeClr>
                </a:solidFill>
                <a:latin typeface="楷体" pitchFamily="49" charset="-122"/>
                <a:ea typeface="楷体" pitchFamily="49" charset="-122"/>
              </a:rPr>
              <a:t>2</a:t>
            </a:r>
            <a:r>
              <a:rPr lang="zh-CN" altLang="en-US" sz="3600"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当需求曲线为曲线时（如教材图</a:t>
            </a:r>
            <a:r>
              <a:rPr lang="en-US" altLang="zh-CN" b="1" dirty="0">
                <a:solidFill>
                  <a:schemeClr val="accent2">
                    <a:lumMod val="75000"/>
                  </a:schemeClr>
                </a:solidFill>
                <a:latin typeface="楷体" pitchFamily="49" charset="-122"/>
                <a:ea typeface="楷体" pitchFamily="49" charset="-122"/>
              </a:rPr>
              <a:t>1-7</a:t>
            </a:r>
            <a:r>
              <a:rPr lang="zh-CN" altLang="en-US" b="1" dirty="0">
                <a:solidFill>
                  <a:schemeClr val="accent2">
                    <a:lumMod val="75000"/>
                  </a:schemeClr>
                </a:solidFill>
                <a:latin typeface="楷体" pitchFamily="49" charset="-122"/>
                <a:ea typeface="楷体" pitchFamily="49" charset="-122"/>
              </a:rPr>
              <a:t>）</a:t>
            </a:r>
          </a:p>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  </a:t>
            </a:r>
            <a:r>
              <a:rPr lang="en-US" altLang="zh-CN" sz="3600" b="1" dirty="0">
                <a:solidFill>
                  <a:schemeClr val="accent2">
                    <a:lumMod val="75000"/>
                  </a:schemeClr>
                </a:solidFill>
                <a:latin typeface="楷体" pitchFamily="49" charset="-122"/>
                <a:ea typeface="楷体" pitchFamily="49" charset="-122"/>
              </a:rPr>
              <a:t>E</a:t>
            </a:r>
            <a:r>
              <a:rPr lang="en-US" altLang="zh-CN" sz="3600" b="1" baseline="-25000" dirty="0">
                <a:solidFill>
                  <a:schemeClr val="accent2">
                    <a:lumMod val="75000"/>
                  </a:schemeClr>
                </a:solidFill>
                <a:latin typeface="楷体" pitchFamily="49" charset="-122"/>
                <a:ea typeface="楷体" pitchFamily="49" charset="-122"/>
              </a:rPr>
              <a:t>d</a:t>
            </a:r>
            <a:r>
              <a:rPr lang="en-US" altLang="zh-CN" sz="3600" b="1" dirty="0">
                <a:solidFill>
                  <a:schemeClr val="accent2">
                    <a:lumMod val="75000"/>
                  </a:schemeClr>
                </a:solidFill>
                <a:latin typeface="楷体" pitchFamily="49" charset="-122"/>
                <a:ea typeface="楷体" pitchFamily="49" charset="-122"/>
              </a:rPr>
              <a:t>=</a:t>
            </a:r>
            <a:r>
              <a:rPr lang="zh-CN" altLang="en-US" sz="3600" b="1" dirty="0">
                <a:solidFill>
                  <a:schemeClr val="accent2">
                    <a:lumMod val="75000"/>
                  </a:schemeClr>
                </a:solidFill>
                <a:latin typeface="楷体" pitchFamily="49" charset="-122"/>
                <a:ea typeface="楷体" pitchFamily="49" charset="-122"/>
              </a:rPr>
              <a:t>该点的切线以下线段 </a:t>
            </a:r>
            <a:r>
              <a:rPr lang="en-US" altLang="zh-CN" sz="3600" b="1" dirty="0">
                <a:solidFill>
                  <a:schemeClr val="accent2">
                    <a:lumMod val="75000"/>
                  </a:schemeClr>
                </a:solidFill>
                <a:latin typeface="楷体" pitchFamily="49" charset="-122"/>
                <a:ea typeface="楷体" pitchFamily="49" charset="-122"/>
              </a:rPr>
              <a:t>/</a:t>
            </a:r>
            <a:r>
              <a:rPr lang="zh-CN" altLang="en-US" sz="3600" b="1" dirty="0">
                <a:solidFill>
                  <a:schemeClr val="accent2">
                    <a:lumMod val="75000"/>
                  </a:schemeClr>
                </a:solidFill>
                <a:latin typeface="楷体" pitchFamily="49" charset="-122"/>
                <a:ea typeface="楷体" pitchFamily="49" charset="-122"/>
              </a:rPr>
              <a:t>该点的切线以上线段＝</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endParaRPr lang="zh-CN" altLang="en-US" sz="36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3600" dirty="0">
                <a:solidFill>
                  <a:schemeClr val="accent2">
                    <a:lumMod val="75000"/>
                  </a:schemeClr>
                </a:solidFill>
                <a:latin typeface="楷体" pitchFamily="49" charset="-122"/>
                <a:ea typeface="楷体" pitchFamily="49" charset="-122"/>
              </a:rPr>
              <a:t>            </a:t>
            </a:r>
          </a:p>
        </p:txBody>
      </p:sp>
      <p:grpSp>
        <p:nvGrpSpPr>
          <p:cNvPr id="39941" name="Group 3">
            <a:extLst>
              <a:ext uri="{FF2B5EF4-FFF2-40B4-BE49-F238E27FC236}">
                <a16:creationId xmlns:a16="http://schemas.microsoft.com/office/drawing/2014/main" id="{DFA82DC5-37E2-4B78-BA5A-9414F0EBDB58}"/>
              </a:ext>
            </a:extLst>
          </p:cNvPr>
          <p:cNvGrpSpPr>
            <a:grpSpLocks/>
          </p:cNvGrpSpPr>
          <p:nvPr/>
        </p:nvGrpSpPr>
        <p:grpSpPr bwMode="auto">
          <a:xfrm>
            <a:off x="1547813" y="2636838"/>
            <a:ext cx="6048375" cy="3744912"/>
            <a:chOff x="0" y="0"/>
            <a:chExt cx="3810" cy="2359"/>
          </a:xfrm>
        </p:grpSpPr>
        <p:sp>
          <p:nvSpPr>
            <p:cNvPr id="39943" name="Line 4">
              <a:extLst>
                <a:ext uri="{FF2B5EF4-FFF2-40B4-BE49-F238E27FC236}">
                  <a16:creationId xmlns:a16="http://schemas.microsoft.com/office/drawing/2014/main" id="{F0EC1833-B03E-4571-84DF-653ECD992079}"/>
                </a:ext>
              </a:extLst>
            </p:cNvPr>
            <p:cNvSpPr>
              <a:spLocks noChangeShapeType="1"/>
            </p:cNvSpPr>
            <p:nvPr/>
          </p:nvSpPr>
          <p:spPr bwMode="auto">
            <a:xfrm>
              <a:off x="363" y="1996"/>
              <a:ext cx="340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4" name="Line 5">
              <a:extLst>
                <a:ext uri="{FF2B5EF4-FFF2-40B4-BE49-F238E27FC236}">
                  <a16:creationId xmlns:a16="http://schemas.microsoft.com/office/drawing/2014/main" id="{1A295168-34C5-4891-AFAF-6F2B12EDA329}"/>
                </a:ext>
              </a:extLst>
            </p:cNvPr>
            <p:cNvSpPr>
              <a:spLocks noChangeShapeType="1"/>
            </p:cNvSpPr>
            <p:nvPr/>
          </p:nvSpPr>
          <p:spPr bwMode="auto">
            <a:xfrm flipV="1">
              <a:off x="363" y="272"/>
              <a:ext cx="0" cy="172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5" name="未知">
              <a:extLst>
                <a:ext uri="{FF2B5EF4-FFF2-40B4-BE49-F238E27FC236}">
                  <a16:creationId xmlns:a16="http://schemas.microsoft.com/office/drawing/2014/main" id="{768813E2-6F08-474B-99AF-5A528132F34A}"/>
                </a:ext>
              </a:extLst>
            </p:cNvPr>
            <p:cNvSpPr>
              <a:spLocks/>
            </p:cNvSpPr>
            <p:nvPr/>
          </p:nvSpPr>
          <p:spPr bwMode="auto">
            <a:xfrm>
              <a:off x="680" y="499"/>
              <a:ext cx="1769" cy="1361"/>
            </a:xfrm>
            <a:custGeom>
              <a:avLst/>
              <a:gdLst>
                <a:gd name="T0" fmla="*/ 0 w 1769"/>
                <a:gd name="T1" fmla="*/ 0 h 1361"/>
                <a:gd name="T2" fmla="*/ 318 w 1769"/>
                <a:gd name="T3" fmla="*/ 635 h 1361"/>
                <a:gd name="T4" fmla="*/ 953 w 1769"/>
                <a:gd name="T5" fmla="*/ 1179 h 1361"/>
                <a:gd name="T6" fmla="*/ 1769 w 1769"/>
                <a:gd name="T7" fmla="*/ 1361 h 1361"/>
                <a:gd name="T8" fmla="*/ 0 60000 65536"/>
                <a:gd name="T9" fmla="*/ 0 60000 65536"/>
                <a:gd name="T10" fmla="*/ 0 60000 65536"/>
                <a:gd name="T11" fmla="*/ 0 60000 65536"/>
                <a:gd name="T12" fmla="*/ 0 w 1769"/>
                <a:gd name="T13" fmla="*/ 0 h 1361"/>
                <a:gd name="T14" fmla="*/ 1769 w 1769"/>
                <a:gd name="T15" fmla="*/ 1361 h 1361"/>
              </a:gdLst>
              <a:ahLst/>
              <a:cxnLst>
                <a:cxn ang="T8">
                  <a:pos x="T0" y="T1"/>
                </a:cxn>
                <a:cxn ang="T9">
                  <a:pos x="T2" y="T3"/>
                </a:cxn>
                <a:cxn ang="T10">
                  <a:pos x="T4" y="T5"/>
                </a:cxn>
                <a:cxn ang="T11">
                  <a:pos x="T6" y="T7"/>
                </a:cxn>
              </a:cxnLst>
              <a:rect l="T12" t="T13" r="T14" b="T15"/>
              <a:pathLst>
                <a:path w="1769" h="1361">
                  <a:moveTo>
                    <a:pt x="0" y="0"/>
                  </a:moveTo>
                  <a:cubicBezTo>
                    <a:pt x="79" y="219"/>
                    <a:pt x="159" y="439"/>
                    <a:pt x="318" y="635"/>
                  </a:cubicBezTo>
                  <a:cubicBezTo>
                    <a:pt x="477" y="831"/>
                    <a:pt x="711" y="1058"/>
                    <a:pt x="953" y="1179"/>
                  </a:cubicBezTo>
                  <a:cubicBezTo>
                    <a:pt x="1195" y="1300"/>
                    <a:pt x="1482" y="1330"/>
                    <a:pt x="1769" y="1361"/>
                  </a:cubicBez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 name="Line 7">
              <a:extLst>
                <a:ext uri="{FF2B5EF4-FFF2-40B4-BE49-F238E27FC236}">
                  <a16:creationId xmlns:a16="http://schemas.microsoft.com/office/drawing/2014/main" id="{E6D0C59B-6F1B-4B5A-B333-103B1ACD6462}"/>
                </a:ext>
              </a:extLst>
            </p:cNvPr>
            <p:cNvSpPr>
              <a:spLocks noChangeShapeType="1"/>
            </p:cNvSpPr>
            <p:nvPr/>
          </p:nvSpPr>
          <p:spPr bwMode="auto">
            <a:xfrm>
              <a:off x="363" y="635"/>
              <a:ext cx="1557" cy="136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7" name="Oval 8">
              <a:extLst>
                <a:ext uri="{FF2B5EF4-FFF2-40B4-BE49-F238E27FC236}">
                  <a16:creationId xmlns:a16="http://schemas.microsoft.com/office/drawing/2014/main" id="{EE435003-8346-4CC6-9950-3C53A93E62DC}"/>
                </a:ext>
              </a:extLst>
            </p:cNvPr>
            <p:cNvSpPr>
              <a:spLocks noChangeArrowheads="1"/>
            </p:cNvSpPr>
            <p:nvPr/>
          </p:nvSpPr>
          <p:spPr bwMode="auto">
            <a:xfrm flipH="1" flipV="1">
              <a:off x="1203" y="1375"/>
              <a:ext cx="45" cy="45"/>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39948" name="Rectangle 9">
              <a:extLst>
                <a:ext uri="{FF2B5EF4-FFF2-40B4-BE49-F238E27FC236}">
                  <a16:creationId xmlns:a16="http://schemas.microsoft.com/office/drawing/2014/main" id="{2BBF3513-6790-400D-BB30-6FA24A9E7701}"/>
                </a:ext>
              </a:extLst>
            </p:cNvPr>
            <p:cNvSpPr>
              <a:spLocks noChangeArrowheads="1"/>
            </p:cNvSpPr>
            <p:nvPr/>
          </p:nvSpPr>
          <p:spPr bwMode="auto">
            <a:xfrm>
              <a:off x="1225" y="1134"/>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N</a:t>
              </a:r>
            </a:p>
          </p:txBody>
        </p:sp>
        <p:sp>
          <p:nvSpPr>
            <p:cNvPr id="39949" name="Rectangle 10">
              <a:extLst>
                <a:ext uri="{FF2B5EF4-FFF2-40B4-BE49-F238E27FC236}">
                  <a16:creationId xmlns:a16="http://schemas.microsoft.com/office/drawing/2014/main" id="{819D09EA-77CB-4C4A-AB7D-9DC41D9D4899}"/>
                </a:ext>
              </a:extLst>
            </p:cNvPr>
            <p:cNvSpPr>
              <a:spLocks noChangeArrowheads="1"/>
            </p:cNvSpPr>
            <p:nvPr/>
          </p:nvSpPr>
          <p:spPr bwMode="auto">
            <a:xfrm>
              <a:off x="2223" y="1588"/>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D</a:t>
              </a:r>
              <a:r>
                <a:rPr lang="en-US" altLang="zh-CN" sz="2800" b="0" baseline="-25000">
                  <a:solidFill>
                    <a:schemeClr val="tx2"/>
                  </a:solidFill>
                  <a:ea typeface="黑体" panose="02010609060101010101" pitchFamily="49" charset="-122"/>
                </a:rPr>
                <a:t>0</a:t>
              </a:r>
            </a:p>
          </p:txBody>
        </p:sp>
        <p:sp>
          <p:nvSpPr>
            <p:cNvPr id="39950" name="Rectangle 11">
              <a:extLst>
                <a:ext uri="{FF2B5EF4-FFF2-40B4-BE49-F238E27FC236}">
                  <a16:creationId xmlns:a16="http://schemas.microsoft.com/office/drawing/2014/main" id="{9B0E681A-ED48-4D9B-A57C-F39DF8FA1838}"/>
                </a:ext>
              </a:extLst>
            </p:cNvPr>
            <p:cNvSpPr>
              <a:spLocks noChangeArrowheads="1"/>
            </p:cNvSpPr>
            <p:nvPr/>
          </p:nvSpPr>
          <p:spPr bwMode="auto">
            <a:xfrm>
              <a:off x="1905" y="2087"/>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K</a:t>
              </a:r>
            </a:p>
          </p:txBody>
        </p:sp>
        <p:sp>
          <p:nvSpPr>
            <p:cNvPr id="39951" name="Rectangle 12">
              <a:extLst>
                <a:ext uri="{FF2B5EF4-FFF2-40B4-BE49-F238E27FC236}">
                  <a16:creationId xmlns:a16="http://schemas.microsoft.com/office/drawing/2014/main" id="{B3A91D7E-0F93-4291-A670-D0183164B445}"/>
                </a:ext>
              </a:extLst>
            </p:cNvPr>
            <p:cNvSpPr>
              <a:spLocks noChangeArrowheads="1"/>
            </p:cNvSpPr>
            <p:nvPr/>
          </p:nvSpPr>
          <p:spPr bwMode="auto">
            <a:xfrm>
              <a:off x="0" y="499"/>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L</a:t>
              </a:r>
            </a:p>
          </p:txBody>
        </p:sp>
        <p:sp>
          <p:nvSpPr>
            <p:cNvPr id="39952" name="Rectangle 13">
              <a:extLst>
                <a:ext uri="{FF2B5EF4-FFF2-40B4-BE49-F238E27FC236}">
                  <a16:creationId xmlns:a16="http://schemas.microsoft.com/office/drawing/2014/main" id="{378D3B88-7174-46EA-99B5-996C336143FE}"/>
                </a:ext>
              </a:extLst>
            </p:cNvPr>
            <p:cNvSpPr>
              <a:spLocks noChangeArrowheads="1"/>
            </p:cNvSpPr>
            <p:nvPr/>
          </p:nvSpPr>
          <p:spPr bwMode="auto">
            <a:xfrm>
              <a:off x="3266" y="2087"/>
              <a:ext cx="5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Q</a:t>
              </a:r>
            </a:p>
          </p:txBody>
        </p:sp>
        <p:sp>
          <p:nvSpPr>
            <p:cNvPr id="39953" name="Rectangle 14">
              <a:extLst>
                <a:ext uri="{FF2B5EF4-FFF2-40B4-BE49-F238E27FC236}">
                  <a16:creationId xmlns:a16="http://schemas.microsoft.com/office/drawing/2014/main" id="{BF54ED42-5070-4E71-B00F-CF4782D809CF}"/>
                </a:ext>
              </a:extLst>
            </p:cNvPr>
            <p:cNvSpPr>
              <a:spLocks noChangeArrowheads="1"/>
            </p:cNvSpPr>
            <p:nvPr/>
          </p:nvSpPr>
          <p:spPr bwMode="auto">
            <a:xfrm>
              <a:off x="136" y="0"/>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P</a:t>
              </a:r>
            </a:p>
          </p:txBody>
        </p:sp>
        <p:sp>
          <p:nvSpPr>
            <p:cNvPr id="39954" name="Oval 15">
              <a:extLst>
                <a:ext uri="{FF2B5EF4-FFF2-40B4-BE49-F238E27FC236}">
                  <a16:creationId xmlns:a16="http://schemas.microsoft.com/office/drawing/2014/main" id="{BBEC0EED-55E2-45B3-AB19-F0E8F6497679}"/>
                </a:ext>
              </a:extLst>
            </p:cNvPr>
            <p:cNvSpPr>
              <a:spLocks noChangeArrowheads="1"/>
            </p:cNvSpPr>
            <p:nvPr/>
          </p:nvSpPr>
          <p:spPr bwMode="auto">
            <a:xfrm>
              <a:off x="136" y="1951"/>
              <a:ext cx="181" cy="27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0</a:t>
              </a:r>
            </a:p>
          </p:txBody>
        </p:sp>
      </p:grpSp>
      <p:graphicFrame>
        <p:nvGraphicFramePr>
          <p:cNvPr id="39942" name="Object 16">
            <a:extLst>
              <a:ext uri="{FF2B5EF4-FFF2-40B4-BE49-F238E27FC236}">
                <a16:creationId xmlns:a16="http://schemas.microsoft.com/office/drawing/2014/main" id="{BB8BB335-2AA9-4C40-A2D9-C21CE3331DB3}"/>
              </a:ext>
            </a:extLst>
          </p:cNvPr>
          <p:cNvGraphicFramePr>
            <a:graphicFrameLocks noGrp="1" noChangeAspect="1"/>
          </p:cNvGraphicFramePr>
          <p:nvPr>
            <p:ph sz="half" idx="2"/>
          </p:nvPr>
        </p:nvGraphicFramePr>
        <p:xfrm>
          <a:off x="4356100" y="1844675"/>
          <a:ext cx="720725" cy="931863"/>
        </p:xfrm>
        <a:graphic>
          <a:graphicData uri="http://schemas.openxmlformats.org/presentationml/2006/ole">
            <mc:AlternateContent xmlns:mc="http://schemas.openxmlformats.org/markup-compatibility/2006">
              <mc:Choice xmlns:v="urn:schemas-microsoft-com:vml" Requires="v">
                <p:oleObj name="Equation" r:id="rId2" imgW="304536" imgH="393359" progId="Equation.DSMT4">
                  <p:embed/>
                </p:oleObj>
              </mc:Choice>
              <mc:Fallback>
                <p:oleObj name="Equation" r:id="rId2" imgW="304536" imgH="393359" progId="Equation.DSMT4">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844675"/>
                        <a:ext cx="720725"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4">
            <a:extLst>
              <a:ext uri="{FF2B5EF4-FFF2-40B4-BE49-F238E27FC236}">
                <a16:creationId xmlns:a16="http://schemas.microsoft.com/office/drawing/2014/main" id="{FC06C127-E3F2-4985-B6EB-20037A2EBA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60C1EF6-B63B-4253-895C-2CE610F31696}"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0963" name="灯片编号占位符 6">
            <a:extLst>
              <a:ext uri="{FF2B5EF4-FFF2-40B4-BE49-F238E27FC236}">
                <a16:creationId xmlns:a16="http://schemas.microsoft.com/office/drawing/2014/main" id="{57DC1E83-DFB3-4014-A1E6-2C1DF7D05B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97EAA94-50AE-468B-B36F-87031D8A8112}" type="slidenum">
              <a:rPr lang="zh-CN" altLang="en-US" sz="1400"/>
              <a:pPr>
                <a:spcBef>
                  <a:spcPct val="0"/>
                </a:spcBef>
                <a:buClrTx/>
                <a:buSzTx/>
                <a:buFont typeface="Arial" panose="020B0604020202020204" pitchFamily="34" charset="0"/>
                <a:buNone/>
              </a:pPr>
              <a:t>33</a:t>
            </a:fld>
            <a:endParaRPr lang="en-US" altLang="zh-CN" sz="1400"/>
          </a:p>
        </p:txBody>
      </p:sp>
      <p:sp>
        <p:nvSpPr>
          <p:cNvPr id="7173" name="Rectangle 2">
            <a:extLst>
              <a:ext uri="{FF2B5EF4-FFF2-40B4-BE49-F238E27FC236}">
                <a16:creationId xmlns:a16="http://schemas.microsoft.com/office/drawing/2014/main" id="{058E7EB3-6B96-4074-B7CE-E3119BB6F9CB}"/>
              </a:ext>
            </a:extLst>
          </p:cNvPr>
          <p:cNvSpPr>
            <a:spLocks noGrp="1" noRot="1" noChangeArrowheads="1"/>
          </p:cNvSpPr>
          <p:nvPr>
            <p:ph type="body" sz="half" idx="1"/>
          </p:nvPr>
        </p:nvSpPr>
        <p:spPr>
          <a:xfrm>
            <a:off x="301625" y="620713"/>
            <a:ext cx="8662988" cy="5478462"/>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弧弹性：表示需求曲线两点之间的一段弧的弹性，当价格变动较大时，则用弧弹性。 </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弧弹性的计算方法：</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zh-CN" altLang="en-US" sz="2800" b="1" dirty="0">
                <a:solidFill>
                  <a:srgbClr val="FF0000"/>
                </a:solidFill>
                <a:latin typeface="楷体" pitchFamily="49" charset="-122"/>
                <a:ea typeface="楷体" pitchFamily="49" charset="-122"/>
              </a:rPr>
              <a:t>中点公式</a:t>
            </a:r>
            <a:r>
              <a:rPr lang="zh-CN" altLang="en-US" sz="2800" b="1" dirty="0">
                <a:solidFill>
                  <a:schemeClr val="accent2">
                    <a:lumMod val="75000"/>
                  </a:schemeClr>
                </a:solidFill>
                <a:latin typeface="楷体" pitchFamily="49" charset="-122"/>
                <a:ea typeface="楷体" pitchFamily="49" charset="-122"/>
              </a:rPr>
              <a:t>：取两点的算术平均数，实际上是测定两点的中点的点弹性</a:t>
            </a:r>
            <a:r>
              <a:rPr lang="zh-CN" altLang="en-US" b="1" dirty="0">
                <a:solidFill>
                  <a:schemeClr val="accent2">
                    <a:lumMod val="75000"/>
                  </a:schemeClr>
                </a:solidFill>
                <a:latin typeface="楷体" pitchFamily="49" charset="-122"/>
                <a:ea typeface="楷体" pitchFamily="49" charset="-122"/>
              </a:rPr>
              <a:t>。 </a:t>
            </a:r>
          </a:p>
          <a:p>
            <a:pPr eaLnBrk="1" hangingPunct="1">
              <a:defRPr/>
            </a:pPr>
            <a:endParaRPr lang="zh-CN" altLang="en-US" sz="2800" b="1" dirty="0">
              <a:solidFill>
                <a:schemeClr val="accent2">
                  <a:lumMod val="75000"/>
                </a:schemeClr>
              </a:solidFill>
              <a:latin typeface="楷体" pitchFamily="49" charset="-122"/>
              <a:ea typeface="楷体" pitchFamily="49" charset="-122"/>
            </a:endParaRPr>
          </a:p>
        </p:txBody>
      </p:sp>
      <p:graphicFrame>
        <p:nvGraphicFramePr>
          <p:cNvPr id="40965" name="Object 3">
            <a:extLst>
              <a:ext uri="{FF2B5EF4-FFF2-40B4-BE49-F238E27FC236}">
                <a16:creationId xmlns:a16="http://schemas.microsoft.com/office/drawing/2014/main" id="{6CF104B3-DF8F-4A18-8310-15C50BC92266}"/>
              </a:ext>
            </a:extLst>
          </p:cNvPr>
          <p:cNvGraphicFramePr>
            <a:graphicFrameLocks noGrp="1" noChangeAspect="1"/>
          </p:cNvGraphicFramePr>
          <p:nvPr>
            <p:ph sz="half" idx="2"/>
          </p:nvPr>
        </p:nvGraphicFramePr>
        <p:xfrm>
          <a:off x="1763713" y="3573463"/>
          <a:ext cx="5908675" cy="2800350"/>
        </p:xfrm>
        <a:graphic>
          <a:graphicData uri="http://schemas.openxmlformats.org/presentationml/2006/ole">
            <mc:AlternateContent xmlns:mc="http://schemas.openxmlformats.org/markup-compatibility/2006">
              <mc:Choice xmlns:v="urn:schemas-microsoft-com:vml" Requires="v">
                <p:oleObj r:id="rId2" imgW="1853396" imgH="1129810" progId="Equation.DSMT4">
                  <p:embed/>
                </p:oleObj>
              </mc:Choice>
              <mc:Fallback>
                <p:oleObj r:id="rId2" imgW="1853396" imgH="112981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73463"/>
                        <a:ext cx="590867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0943156B-3182-4CED-A278-06832D47BB2A}"/>
              </a:ext>
            </a:extLst>
          </p:cNvPr>
          <p:cNvSpPr>
            <a:spLocks noGrp="1"/>
          </p:cNvSpPr>
          <p:nvPr>
            <p:ph type="dt" sz="quarter" idx="10"/>
          </p:nvPr>
        </p:nvSpPr>
        <p:spPr/>
        <p:txBody>
          <a:bodyPr/>
          <a:lstStyle/>
          <a:p>
            <a:pPr>
              <a:buFont typeface="Arial" charset="0"/>
              <a:buNone/>
              <a:defRPr/>
            </a:pPr>
            <a:fld id="{5662A2A0-1FDC-4257-A3E7-3961B7DAD506}"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41987" name="灯片编号占位符 5">
            <a:extLst>
              <a:ext uri="{FF2B5EF4-FFF2-40B4-BE49-F238E27FC236}">
                <a16:creationId xmlns:a16="http://schemas.microsoft.com/office/drawing/2014/main" id="{0FD61225-82F9-43ED-A92A-369217D76BB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AF2E4F3-F2C4-4955-AE42-2D5BB5F622A1}"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34</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54276" name="Rectangle 2">
            <a:extLst>
              <a:ext uri="{FF2B5EF4-FFF2-40B4-BE49-F238E27FC236}">
                <a16:creationId xmlns:a16="http://schemas.microsoft.com/office/drawing/2014/main" id="{8233F7E0-8A66-4FEF-A2ED-E11733F0A4E3}"/>
              </a:ext>
            </a:extLst>
          </p:cNvPr>
          <p:cNvSpPr>
            <a:spLocks noGrp="1" noRot="1" noChangeArrowheads="1"/>
          </p:cNvSpPr>
          <p:nvPr>
            <p:ph type="body" idx="1"/>
          </p:nvPr>
        </p:nvSpPr>
        <p:spPr>
          <a:xfrm>
            <a:off x="468313" y="549275"/>
            <a:ext cx="7772400" cy="744538"/>
          </a:xfrm>
        </p:spPr>
        <p:txBody>
          <a:bodyPr/>
          <a:lstStyle/>
          <a:p>
            <a:pPr eaLnBrk="1" hangingPunct="1">
              <a:buFont typeface="Wingdings" panose="05000000000000000000" pitchFamily="2" charset="2"/>
              <a:buNone/>
              <a:defRPr/>
            </a:pPr>
            <a:r>
              <a:rPr lang="zh-CN" altLang="en-US" sz="3600" b="1" dirty="0">
                <a:solidFill>
                  <a:schemeClr val="accent2">
                    <a:lumMod val="75000"/>
                  </a:schemeClr>
                </a:solidFill>
                <a:latin typeface="楷体" pitchFamily="49" charset="-122"/>
                <a:ea typeface="楷体" pitchFamily="49" charset="-122"/>
              </a:rPr>
              <a:t>（三）需求弹性的</a:t>
            </a:r>
            <a:r>
              <a:rPr lang="zh-CN" altLang="en-US" sz="3600" b="1" dirty="0">
                <a:solidFill>
                  <a:srgbClr val="FF0000"/>
                </a:solidFill>
                <a:latin typeface="楷体" pitchFamily="49" charset="-122"/>
                <a:ea typeface="楷体" pitchFamily="49" charset="-122"/>
              </a:rPr>
              <a:t>分类</a:t>
            </a:r>
          </a:p>
        </p:txBody>
      </p:sp>
      <p:graphicFrame>
        <p:nvGraphicFramePr>
          <p:cNvPr id="36867" name="Group 3">
            <a:extLst>
              <a:ext uri="{FF2B5EF4-FFF2-40B4-BE49-F238E27FC236}">
                <a16:creationId xmlns:a16="http://schemas.microsoft.com/office/drawing/2014/main" id="{81514B90-294E-4C8B-A836-61E70999EAE9}"/>
              </a:ext>
            </a:extLst>
          </p:cNvPr>
          <p:cNvGraphicFramePr>
            <a:graphicFrameLocks noGrp="1"/>
          </p:cNvGraphicFramePr>
          <p:nvPr/>
        </p:nvGraphicFramePr>
        <p:xfrm>
          <a:off x="250825" y="1412875"/>
          <a:ext cx="8569325" cy="4329115"/>
        </p:xfrm>
        <a:graphic>
          <a:graphicData uri="http://schemas.openxmlformats.org/drawingml/2006/table">
            <a:tbl>
              <a:tblPr/>
              <a:tblGrid>
                <a:gridCol w="1152525">
                  <a:extLst>
                    <a:ext uri="{9D8B030D-6E8A-4147-A177-3AD203B41FA5}">
                      <a16:colId xmlns:a16="http://schemas.microsoft.com/office/drawing/2014/main" val="20000"/>
                    </a:ext>
                  </a:extLst>
                </a:gridCol>
                <a:gridCol w="3057525">
                  <a:extLst>
                    <a:ext uri="{9D8B030D-6E8A-4147-A177-3AD203B41FA5}">
                      <a16:colId xmlns:a16="http://schemas.microsoft.com/office/drawing/2014/main" val="20001"/>
                    </a:ext>
                  </a:extLst>
                </a:gridCol>
                <a:gridCol w="4359275">
                  <a:extLst>
                    <a:ext uri="{9D8B030D-6E8A-4147-A177-3AD203B41FA5}">
                      <a16:colId xmlns:a16="http://schemas.microsoft.com/office/drawing/2014/main" val="20002"/>
                    </a:ext>
                  </a:extLst>
                </a:gridCol>
              </a:tblGrid>
              <a:tr h="636588">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需求弹性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0400">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d</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完全缺乏弹性或零弹性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不论价格如何变动，需求量固定不变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1363">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d</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 </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需求缺乏弹性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需求量变动的比率小于价格变动的比率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5988">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d</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 </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单元弹性或单位弹性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价格每提高</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或降低</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，需求量相应减少</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或增加</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d</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 </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需求富有弹性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需求量变动的比率大于价格变动的比率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1363">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dirty="0">
                          <a:ln>
                            <a:noFill/>
                          </a:ln>
                          <a:solidFill>
                            <a:schemeClr val="accent2">
                              <a:lumMod val="75000"/>
                            </a:schemeClr>
                          </a:solidFill>
                          <a:effectLst/>
                          <a:latin typeface="楷体" pitchFamily="49" charset="-122"/>
                          <a:ea typeface="楷体" pitchFamily="49" charset="-122"/>
                        </a:rPr>
                        <a:t>d</a:t>
                      </a:r>
                      <a:r>
                        <a:rPr kumimoji="0" lang="en-US" altLang="zh-CN" sz="1800" b="1" i="0" u="none" strike="noStrike" cap="none" normalizeH="0" baseline="0" dirty="0">
                          <a:ln>
                            <a:noFill/>
                          </a:ln>
                          <a:solidFill>
                            <a:schemeClr val="accent2">
                              <a:lumMod val="75000"/>
                            </a:schemeClr>
                          </a:solidFill>
                          <a:effectLst/>
                          <a:latin typeface="楷体" pitchFamily="49" charset="-122"/>
                          <a:ea typeface="楷体" pitchFamily="49" charset="-122"/>
                        </a:rPr>
                        <a:t>|→∞</a:t>
                      </a: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完全富有弹性，弹性无穷大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在既定价格之下，需求量可以任意变动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07" name="Rectangle 33">
            <a:extLst>
              <a:ext uri="{FF2B5EF4-FFF2-40B4-BE49-F238E27FC236}">
                <a16:creationId xmlns:a16="http://schemas.microsoft.com/office/drawing/2014/main" id="{5CAC8EDC-A3E3-4F2C-BB7F-339B287D246C}"/>
              </a:ext>
            </a:extLst>
          </p:cNvPr>
          <p:cNvSpPr>
            <a:spLocks noChangeArrowheads="1"/>
          </p:cNvSpPr>
          <p:nvPr/>
        </p:nvSpPr>
        <p:spPr bwMode="auto">
          <a:xfrm>
            <a:off x="1042988" y="5805488"/>
            <a:ext cx="6264275" cy="57467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800">
                <a:solidFill>
                  <a:schemeClr val="accent2">
                    <a:lumMod val="75000"/>
                  </a:schemeClr>
                </a:solidFill>
                <a:latin typeface="楷体" pitchFamily="49" charset="-122"/>
                <a:ea typeface="楷体" pitchFamily="49" charset="-122"/>
              </a:rPr>
              <a:t>下面我们图示说明上述需求弹性的分类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6ECC6F69-BEEB-4B65-8F51-084204EC8B88}"/>
              </a:ext>
            </a:extLst>
          </p:cNvPr>
          <p:cNvSpPr>
            <a:spLocks noGrp="1"/>
          </p:cNvSpPr>
          <p:nvPr>
            <p:ph type="dt" sz="quarter" idx="10"/>
          </p:nvPr>
        </p:nvSpPr>
        <p:spPr/>
        <p:txBody>
          <a:bodyPr/>
          <a:lstStyle/>
          <a:p>
            <a:pPr>
              <a:buFont typeface="Arial" charset="0"/>
              <a:buNone/>
              <a:defRPr/>
            </a:pPr>
            <a:fld id="{A723C81C-7572-42B5-BBA9-5BBA46E5B0E2}" type="datetime1">
              <a:rPr lang="zh-CN" altLang="en-US" i="1" smtClean="0">
                <a:solidFill>
                  <a:schemeClr val="accent2">
                    <a:lumMod val="75000"/>
                  </a:schemeClr>
                </a:solidFill>
                <a:latin typeface="Arial" charset="0"/>
              </a:rPr>
              <a:pPr>
                <a:buFont typeface="Arial" charset="0"/>
                <a:buNone/>
                <a:defRPr/>
              </a:pPr>
              <a:t>2022/9/8</a:t>
            </a:fld>
            <a:endParaRPr lang="en-US" altLang="zh-CN" i="1">
              <a:solidFill>
                <a:schemeClr val="accent2">
                  <a:lumMod val="75000"/>
                </a:schemeClr>
              </a:solidFill>
              <a:latin typeface="Arial" charset="0"/>
            </a:endParaRPr>
          </a:p>
        </p:txBody>
      </p:sp>
      <p:sp>
        <p:nvSpPr>
          <p:cNvPr id="43011" name="灯片编号占位符 5">
            <a:extLst>
              <a:ext uri="{FF2B5EF4-FFF2-40B4-BE49-F238E27FC236}">
                <a16:creationId xmlns:a16="http://schemas.microsoft.com/office/drawing/2014/main" id="{FDE91EC7-A8C3-4F0D-AAEA-57EA1CBD53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DDA2EDF-FF0D-4E4A-905E-58ED57E90ECB}" type="slidenum">
              <a:rPr lang="zh-CN" altLang="en-US" sz="1400" i="1">
                <a:solidFill>
                  <a:srgbClr val="0039E5"/>
                </a:solidFill>
              </a:rPr>
              <a:pPr>
                <a:spcBef>
                  <a:spcPct val="0"/>
                </a:spcBef>
                <a:buClrTx/>
                <a:buSzTx/>
                <a:buFont typeface="Arial" panose="020B0604020202020204" pitchFamily="34" charset="0"/>
                <a:buNone/>
              </a:pPr>
              <a:t>35</a:t>
            </a:fld>
            <a:endParaRPr lang="en-US" altLang="zh-CN" sz="1400" i="1">
              <a:solidFill>
                <a:srgbClr val="0039E5"/>
              </a:solidFill>
            </a:endParaRPr>
          </a:p>
        </p:txBody>
      </p:sp>
      <p:grpSp>
        <p:nvGrpSpPr>
          <p:cNvPr id="43012" name="Group 2">
            <a:extLst>
              <a:ext uri="{FF2B5EF4-FFF2-40B4-BE49-F238E27FC236}">
                <a16:creationId xmlns:a16="http://schemas.microsoft.com/office/drawing/2014/main" id="{DD2A19D9-355B-4EE9-986D-CA44C84A1AAE}"/>
              </a:ext>
            </a:extLst>
          </p:cNvPr>
          <p:cNvGrpSpPr>
            <a:grpSpLocks/>
          </p:cNvGrpSpPr>
          <p:nvPr/>
        </p:nvGrpSpPr>
        <p:grpSpPr bwMode="auto">
          <a:xfrm>
            <a:off x="179388" y="620713"/>
            <a:ext cx="3887787" cy="2808287"/>
            <a:chOff x="0" y="0"/>
            <a:chExt cx="2449" cy="1769"/>
          </a:xfrm>
        </p:grpSpPr>
        <p:grpSp>
          <p:nvGrpSpPr>
            <p:cNvPr id="43065" name="Group 3">
              <a:extLst>
                <a:ext uri="{FF2B5EF4-FFF2-40B4-BE49-F238E27FC236}">
                  <a16:creationId xmlns:a16="http://schemas.microsoft.com/office/drawing/2014/main" id="{4B81D37F-8558-47A4-AA2E-2951F9153914}"/>
                </a:ext>
              </a:extLst>
            </p:cNvPr>
            <p:cNvGrpSpPr>
              <a:grpSpLocks/>
            </p:cNvGrpSpPr>
            <p:nvPr/>
          </p:nvGrpSpPr>
          <p:grpSpPr bwMode="auto">
            <a:xfrm>
              <a:off x="0" y="0"/>
              <a:ext cx="2449" cy="1769"/>
              <a:chOff x="0" y="0"/>
              <a:chExt cx="2449" cy="1769"/>
            </a:xfrm>
          </p:grpSpPr>
          <p:grpSp>
            <p:nvGrpSpPr>
              <p:cNvPr id="43067" name="Group 4">
                <a:extLst>
                  <a:ext uri="{FF2B5EF4-FFF2-40B4-BE49-F238E27FC236}">
                    <a16:creationId xmlns:a16="http://schemas.microsoft.com/office/drawing/2014/main" id="{3BAF1B16-7CFB-477E-814B-DC24822D1B1C}"/>
                  </a:ext>
                </a:extLst>
              </p:cNvPr>
              <p:cNvGrpSpPr>
                <a:grpSpLocks/>
              </p:cNvGrpSpPr>
              <p:nvPr/>
            </p:nvGrpSpPr>
            <p:grpSpPr bwMode="auto">
              <a:xfrm>
                <a:off x="227" y="45"/>
                <a:ext cx="2222" cy="1678"/>
                <a:chOff x="0" y="0"/>
                <a:chExt cx="2222" cy="1678"/>
              </a:xfrm>
            </p:grpSpPr>
            <p:sp>
              <p:nvSpPr>
                <p:cNvPr id="55361" name="Line 5">
                  <a:extLst>
                    <a:ext uri="{FF2B5EF4-FFF2-40B4-BE49-F238E27FC236}">
                      <a16:creationId xmlns:a16="http://schemas.microsoft.com/office/drawing/2014/main" id="{7B8AB665-348B-4E76-9066-CFA0A6305110}"/>
                    </a:ext>
                  </a:extLst>
                </p:cNvPr>
                <p:cNvSpPr>
                  <a:spLocks noChangeShapeType="1"/>
                </p:cNvSpPr>
                <p:nvPr/>
              </p:nvSpPr>
              <p:spPr bwMode="auto">
                <a:xfrm>
                  <a:off x="362" y="1451"/>
                  <a:ext cx="1679"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62" name="Line 6">
                  <a:extLst>
                    <a:ext uri="{FF2B5EF4-FFF2-40B4-BE49-F238E27FC236}">
                      <a16:creationId xmlns:a16="http://schemas.microsoft.com/office/drawing/2014/main" id="{78C16F49-1906-4689-8568-7A3C792B98D7}"/>
                    </a:ext>
                  </a:extLst>
                </p:cNvPr>
                <p:cNvSpPr>
                  <a:spLocks noChangeShapeType="1"/>
                </p:cNvSpPr>
                <p:nvPr/>
              </p:nvSpPr>
              <p:spPr bwMode="auto">
                <a:xfrm flipV="1">
                  <a:off x="362" y="136"/>
                  <a:ext cx="0" cy="1315"/>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63" name="Line 7">
                  <a:extLst>
                    <a:ext uri="{FF2B5EF4-FFF2-40B4-BE49-F238E27FC236}">
                      <a16:creationId xmlns:a16="http://schemas.microsoft.com/office/drawing/2014/main" id="{4EF645D8-4A5B-4D14-A6D0-2C444267F05D}"/>
                    </a:ext>
                  </a:extLst>
                </p:cNvPr>
                <p:cNvSpPr>
                  <a:spLocks noChangeShapeType="1"/>
                </p:cNvSpPr>
                <p:nvPr/>
              </p:nvSpPr>
              <p:spPr bwMode="auto">
                <a:xfrm>
                  <a:off x="1043" y="317"/>
                  <a:ext cx="0" cy="1134"/>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64" name="Line 8">
                  <a:extLst>
                    <a:ext uri="{FF2B5EF4-FFF2-40B4-BE49-F238E27FC236}">
                      <a16:creationId xmlns:a16="http://schemas.microsoft.com/office/drawing/2014/main" id="{75F6151C-1FD5-419C-8F35-27A2EB7E6249}"/>
                    </a:ext>
                  </a:extLst>
                </p:cNvPr>
                <p:cNvSpPr>
                  <a:spLocks noChangeShapeType="1"/>
                </p:cNvSpPr>
                <p:nvPr/>
              </p:nvSpPr>
              <p:spPr bwMode="auto">
                <a:xfrm>
                  <a:off x="362" y="771"/>
                  <a:ext cx="681"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65" name="Line 9">
                  <a:extLst>
                    <a:ext uri="{FF2B5EF4-FFF2-40B4-BE49-F238E27FC236}">
                      <a16:creationId xmlns:a16="http://schemas.microsoft.com/office/drawing/2014/main" id="{B19BDCFA-56D9-4A65-83B9-2015CD13A452}"/>
                    </a:ext>
                  </a:extLst>
                </p:cNvPr>
                <p:cNvSpPr>
                  <a:spLocks noChangeShapeType="1"/>
                </p:cNvSpPr>
                <p:nvPr/>
              </p:nvSpPr>
              <p:spPr bwMode="auto">
                <a:xfrm>
                  <a:off x="362" y="590"/>
                  <a:ext cx="681"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66" name="Rectangle 10">
                  <a:extLst>
                    <a:ext uri="{FF2B5EF4-FFF2-40B4-BE49-F238E27FC236}">
                      <a16:creationId xmlns:a16="http://schemas.microsoft.com/office/drawing/2014/main" id="{87078C84-0B1A-4697-A86D-93AB82A3CFEE}"/>
                    </a:ext>
                  </a:extLst>
                </p:cNvPr>
                <p:cNvSpPr>
                  <a:spLocks noChangeArrowheads="1"/>
                </p:cNvSpPr>
                <p:nvPr/>
              </p:nvSpPr>
              <p:spPr bwMode="auto">
                <a:xfrm>
                  <a:off x="1905" y="1497"/>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数量</a:t>
                  </a:r>
                </a:p>
              </p:txBody>
            </p:sp>
            <p:sp>
              <p:nvSpPr>
                <p:cNvPr id="55367" name="Rectangle 11">
                  <a:extLst>
                    <a:ext uri="{FF2B5EF4-FFF2-40B4-BE49-F238E27FC236}">
                      <a16:creationId xmlns:a16="http://schemas.microsoft.com/office/drawing/2014/main" id="{575D72A0-B0BF-47E8-A7D8-643C365E6BE7}"/>
                    </a:ext>
                  </a:extLst>
                </p:cNvPr>
                <p:cNvSpPr>
                  <a:spLocks noChangeArrowheads="1"/>
                </p:cNvSpPr>
                <p:nvPr/>
              </p:nvSpPr>
              <p:spPr bwMode="auto">
                <a:xfrm>
                  <a:off x="0" y="0"/>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dirty="0">
                      <a:solidFill>
                        <a:schemeClr val="accent2">
                          <a:lumMod val="75000"/>
                        </a:schemeClr>
                      </a:solidFill>
                      <a:latin typeface="楷体_GB2312" pitchFamily="49" charset="-122"/>
                      <a:ea typeface="楷体_GB2312" pitchFamily="49" charset="-122"/>
                    </a:rPr>
                    <a:t>价格</a:t>
                  </a:r>
                </a:p>
                <a:p>
                  <a:pPr algn="ctr" eaLnBrk="1" hangingPunct="1">
                    <a:buFont typeface="Arial" charset="0"/>
                    <a:buNone/>
                    <a:defRPr/>
                  </a:pPr>
                  <a:r>
                    <a:rPr lang="en-US" altLang="zh-CN" dirty="0">
                      <a:solidFill>
                        <a:schemeClr val="accent2">
                          <a:lumMod val="75000"/>
                        </a:schemeClr>
                      </a:solidFill>
                      <a:latin typeface="楷体_GB2312" pitchFamily="49" charset="-122"/>
                      <a:ea typeface="楷体_GB2312" pitchFamily="49" charset="-122"/>
                    </a:rPr>
                    <a:t>(</a:t>
                  </a:r>
                  <a:r>
                    <a:rPr lang="zh-CN" altLang="en-US" dirty="0">
                      <a:solidFill>
                        <a:schemeClr val="accent2">
                          <a:lumMod val="75000"/>
                        </a:schemeClr>
                      </a:solidFill>
                      <a:latin typeface="楷体_GB2312" pitchFamily="49" charset="-122"/>
                      <a:ea typeface="楷体_GB2312" pitchFamily="49" charset="-122"/>
                    </a:rPr>
                    <a:t>元</a:t>
                  </a:r>
                  <a:r>
                    <a:rPr lang="en-US" altLang="zh-CN" dirty="0">
                      <a:solidFill>
                        <a:schemeClr val="accent2">
                          <a:lumMod val="75000"/>
                        </a:schemeClr>
                      </a:solidFill>
                      <a:latin typeface="楷体_GB2312" pitchFamily="49" charset="-122"/>
                      <a:ea typeface="楷体_GB2312" pitchFamily="49" charset="-122"/>
                    </a:rPr>
                    <a:t>)</a:t>
                  </a:r>
                </a:p>
              </p:txBody>
            </p:sp>
          </p:grpSp>
          <p:sp>
            <p:nvSpPr>
              <p:cNvPr id="55356" name="Rectangle 12">
                <a:extLst>
                  <a:ext uri="{FF2B5EF4-FFF2-40B4-BE49-F238E27FC236}">
                    <a16:creationId xmlns:a16="http://schemas.microsoft.com/office/drawing/2014/main" id="{5CF99B26-D30E-4590-8F6A-67BC3F50F7B3}"/>
                  </a:ext>
                </a:extLst>
              </p:cNvPr>
              <p:cNvSpPr>
                <a:spLocks noChangeArrowheads="1"/>
              </p:cNvSpPr>
              <p:nvPr/>
            </p:nvSpPr>
            <p:spPr bwMode="auto">
              <a:xfrm>
                <a:off x="725" y="0"/>
                <a:ext cx="1452" cy="31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dirty="0">
                    <a:solidFill>
                      <a:schemeClr val="accent2">
                        <a:lumMod val="75000"/>
                      </a:schemeClr>
                    </a:solidFill>
                    <a:latin typeface="楷体_GB2312" pitchFamily="49" charset="-122"/>
                    <a:ea typeface="楷体_GB2312" pitchFamily="49" charset="-122"/>
                  </a:rPr>
                  <a:t>完全无弹性需求 弹性为</a:t>
                </a:r>
                <a:r>
                  <a:rPr lang="en-US" altLang="zh-CN" dirty="0">
                    <a:solidFill>
                      <a:schemeClr val="accent2">
                        <a:lumMod val="75000"/>
                      </a:schemeClr>
                    </a:solidFill>
                    <a:latin typeface="楷体_GB2312" pitchFamily="49" charset="-122"/>
                    <a:ea typeface="楷体_GB2312" pitchFamily="49" charset="-122"/>
                  </a:rPr>
                  <a:t>0</a:t>
                </a:r>
              </a:p>
            </p:txBody>
          </p:sp>
          <p:sp>
            <p:nvSpPr>
              <p:cNvPr id="43069" name="Rectangle 13">
                <a:extLst>
                  <a:ext uri="{FF2B5EF4-FFF2-40B4-BE49-F238E27FC236}">
                    <a16:creationId xmlns:a16="http://schemas.microsoft.com/office/drawing/2014/main" id="{DC171B0D-F455-41F5-AAF0-5A4C784C72F2}"/>
                  </a:ext>
                </a:extLst>
              </p:cNvPr>
              <p:cNvSpPr>
                <a:spLocks noChangeArrowheads="1"/>
              </p:cNvSpPr>
              <p:nvPr/>
            </p:nvSpPr>
            <p:spPr bwMode="auto">
              <a:xfrm>
                <a:off x="317" y="499"/>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0039E5"/>
                    </a:solidFill>
                  </a:rPr>
                  <a:t>5</a:t>
                </a:r>
              </a:p>
              <a:p>
                <a:pPr algn="ctr" eaLnBrk="1" hangingPunct="1">
                  <a:spcBef>
                    <a:spcPct val="0"/>
                  </a:spcBef>
                  <a:buClrTx/>
                  <a:buSzTx/>
                  <a:buFont typeface="Arial" panose="020B0604020202020204" pitchFamily="34" charset="0"/>
                  <a:buNone/>
                </a:pPr>
                <a:r>
                  <a:rPr lang="en-US" altLang="zh-CN" sz="1800" b="0">
                    <a:solidFill>
                      <a:srgbClr val="0039E5"/>
                    </a:solidFill>
                  </a:rPr>
                  <a:t>4</a:t>
                </a:r>
              </a:p>
            </p:txBody>
          </p:sp>
          <p:sp>
            <p:nvSpPr>
              <p:cNvPr id="55358" name="Line 14">
                <a:extLst>
                  <a:ext uri="{FF2B5EF4-FFF2-40B4-BE49-F238E27FC236}">
                    <a16:creationId xmlns:a16="http://schemas.microsoft.com/office/drawing/2014/main" id="{41ED7BC5-ACC3-4DD3-9C96-F45A98FFCB57}"/>
                  </a:ext>
                </a:extLst>
              </p:cNvPr>
              <p:cNvSpPr>
                <a:spLocks noChangeShapeType="1"/>
              </p:cNvSpPr>
              <p:nvPr/>
            </p:nvSpPr>
            <p:spPr bwMode="auto">
              <a:xfrm flipV="1">
                <a:off x="317" y="725"/>
                <a:ext cx="0" cy="272"/>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59" name="Rectangle 15">
                <a:extLst>
                  <a:ext uri="{FF2B5EF4-FFF2-40B4-BE49-F238E27FC236}">
                    <a16:creationId xmlns:a16="http://schemas.microsoft.com/office/drawing/2014/main" id="{6D3CE4CB-3ADC-4F8E-871E-AD5BB95A8BD1}"/>
                  </a:ext>
                </a:extLst>
              </p:cNvPr>
              <p:cNvSpPr>
                <a:spLocks noChangeArrowheads="1"/>
              </p:cNvSpPr>
              <p:nvPr/>
            </p:nvSpPr>
            <p:spPr bwMode="auto">
              <a:xfrm>
                <a:off x="0" y="861"/>
                <a:ext cx="227" cy="54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价</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格</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上</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升</a:t>
                </a:r>
              </a:p>
            </p:txBody>
          </p:sp>
          <p:sp>
            <p:nvSpPr>
              <p:cNvPr id="55360" name="Rectangle 16">
                <a:extLst>
                  <a:ext uri="{FF2B5EF4-FFF2-40B4-BE49-F238E27FC236}">
                    <a16:creationId xmlns:a16="http://schemas.microsoft.com/office/drawing/2014/main" id="{9965AD52-C6D4-4801-9B75-ED92EE8A2748}"/>
                  </a:ext>
                </a:extLst>
              </p:cNvPr>
              <p:cNvSpPr>
                <a:spLocks noChangeArrowheads="1"/>
              </p:cNvSpPr>
              <p:nvPr/>
            </p:nvSpPr>
            <p:spPr bwMode="auto">
              <a:xfrm>
                <a:off x="862" y="1542"/>
                <a:ext cx="816"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需求量不变</a:t>
                </a:r>
              </a:p>
            </p:txBody>
          </p:sp>
        </p:grpSp>
        <p:sp>
          <p:nvSpPr>
            <p:cNvPr id="43066" name="Oval 17">
              <a:extLst>
                <a:ext uri="{FF2B5EF4-FFF2-40B4-BE49-F238E27FC236}">
                  <a16:creationId xmlns:a16="http://schemas.microsoft.com/office/drawing/2014/main" id="{CC25040A-DF47-4D75-A946-6DA85BA89B21}"/>
                </a:ext>
              </a:extLst>
            </p:cNvPr>
            <p:cNvSpPr>
              <a:spLocks noChangeArrowheads="1"/>
            </p:cNvSpPr>
            <p:nvPr/>
          </p:nvSpPr>
          <p:spPr bwMode="auto">
            <a:xfrm>
              <a:off x="363" y="1361"/>
              <a:ext cx="136"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ea typeface="黑体" panose="02010609060101010101" pitchFamily="49" charset="-122"/>
                </a:rPr>
                <a:t>0</a:t>
              </a:r>
            </a:p>
          </p:txBody>
        </p:sp>
      </p:grpSp>
      <p:grpSp>
        <p:nvGrpSpPr>
          <p:cNvPr id="5" name="Group 18">
            <a:extLst>
              <a:ext uri="{FF2B5EF4-FFF2-40B4-BE49-F238E27FC236}">
                <a16:creationId xmlns:a16="http://schemas.microsoft.com/office/drawing/2014/main" id="{DC4B7DFC-B93A-4841-BB7E-86F7271A5C7F}"/>
              </a:ext>
            </a:extLst>
          </p:cNvPr>
          <p:cNvGrpSpPr>
            <a:grpSpLocks/>
          </p:cNvGrpSpPr>
          <p:nvPr/>
        </p:nvGrpSpPr>
        <p:grpSpPr bwMode="auto">
          <a:xfrm>
            <a:off x="4787900" y="3573463"/>
            <a:ext cx="4105275" cy="2806700"/>
            <a:chOff x="0" y="0"/>
            <a:chExt cx="2586" cy="1768"/>
          </a:xfrm>
        </p:grpSpPr>
        <p:grpSp>
          <p:nvGrpSpPr>
            <p:cNvPr id="43054" name="Group 19">
              <a:extLst>
                <a:ext uri="{FF2B5EF4-FFF2-40B4-BE49-F238E27FC236}">
                  <a16:creationId xmlns:a16="http://schemas.microsoft.com/office/drawing/2014/main" id="{C40B3E05-EFBB-41AF-B8F3-1F8AF6506389}"/>
                </a:ext>
              </a:extLst>
            </p:cNvPr>
            <p:cNvGrpSpPr>
              <a:grpSpLocks/>
            </p:cNvGrpSpPr>
            <p:nvPr/>
          </p:nvGrpSpPr>
          <p:grpSpPr bwMode="auto">
            <a:xfrm>
              <a:off x="0" y="0"/>
              <a:ext cx="2222" cy="1587"/>
              <a:chOff x="0" y="0"/>
              <a:chExt cx="2222" cy="1587"/>
            </a:xfrm>
          </p:grpSpPr>
          <p:sp>
            <p:nvSpPr>
              <p:cNvPr id="55348" name="Line 20">
                <a:extLst>
                  <a:ext uri="{FF2B5EF4-FFF2-40B4-BE49-F238E27FC236}">
                    <a16:creationId xmlns:a16="http://schemas.microsoft.com/office/drawing/2014/main" id="{BC7A9F11-C875-4CC5-B226-F19C6364252D}"/>
                  </a:ext>
                </a:extLst>
              </p:cNvPr>
              <p:cNvSpPr>
                <a:spLocks noChangeShapeType="1"/>
              </p:cNvSpPr>
              <p:nvPr/>
            </p:nvSpPr>
            <p:spPr bwMode="auto">
              <a:xfrm>
                <a:off x="363" y="1361"/>
                <a:ext cx="1679"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49" name="Line 21">
                <a:extLst>
                  <a:ext uri="{FF2B5EF4-FFF2-40B4-BE49-F238E27FC236}">
                    <a16:creationId xmlns:a16="http://schemas.microsoft.com/office/drawing/2014/main" id="{89B6E765-A0C3-4C96-9E97-50BF303BAD96}"/>
                  </a:ext>
                </a:extLst>
              </p:cNvPr>
              <p:cNvSpPr>
                <a:spLocks noChangeShapeType="1"/>
              </p:cNvSpPr>
              <p:nvPr/>
            </p:nvSpPr>
            <p:spPr bwMode="auto">
              <a:xfrm flipV="1">
                <a:off x="363" y="46"/>
                <a:ext cx="0" cy="1315"/>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50" name="Line 22">
                <a:extLst>
                  <a:ext uri="{FF2B5EF4-FFF2-40B4-BE49-F238E27FC236}">
                    <a16:creationId xmlns:a16="http://schemas.microsoft.com/office/drawing/2014/main" id="{2AB6B8CE-7533-42F7-B183-0DEDA23F231C}"/>
                  </a:ext>
                </a:extLst>
              </p:cNvPr>
              <p:cNvSpPr>
                <a:spLocks noChangeShapeType="1"/>
              </p:cNvSpPr>
              <p:nvPr/>
            </p:nvSpPr>
            <p:spPr bwMode="auto">
              <a:xfrm>
                <a:off x="363" y="635"/>
                <a:ext cx="1497" cy="0"/>
              </a:xfrm>
              <a:prstGeom prst="line">
                <a:avLst/>
              </a:prstGeom>
              <a:noFill/>
              <a:ln w="19050">
                <a:solidFill>
                  <a:schemeClr val="tx2"/>
                </a:solidFill>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51" name="Rectangle 23">
                <a:extLst>
                  <a:ext uri="{FF2B5EF4-FFF2-40B4-BE49-F238E27FC236}">
                    <a16:creationId xmlns:a16="http://schemas.microsoft.com/office/drawing/2014/main" id="{7EE1B6C0-B458-4851-9B8D-9DBB2C53C860}"/>
                  </a:ext>
                </a:extLst>
              </p:cNvPr>
              <p:cNvSpPr>
                <a:spLocks noChangeArrowheads="1"/>
              </p:cNvSpPr>
              <p:nvPr/>
            </p:nvSpPr>
            <p:spPr bwMode="auto">
              <a:xfrm>
                <a:off x="0" y="0"/>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价格</a:t>
                </a:r>
              </a:p>
              <a:p>
                <a:pPr algn="ctr" eaLnBrk="1" hangingPunct="1">
                  <a:buFont typeface="Arial" charset="0"/>
                  <a:buNone/>
                  <a:defRPr/>
                </a:pPr>
                <a:r>
                  <a:rPr lang="en-US" altLang="zh-CN" i="1">
                    <a:solidFill>
                      <a:schemeClr val="accent2">
                        <a:lumMod val="75000"/>
                      </a:schemeClr>
                    </a:solidFill>
                    <a:latin typeface="楷体_GB2312" pitchFamily="49" charset="-122"/>
                    <a:ea typeface="楷体_GB2312" pitchFamily="49" charset="-122"/>
                  </a:rPr>
                  <a:t>(</a:t>
                </a:r>
                <a:r>
                  <a:rPr lang="zh-CN" altLang="en-US" i="1">
                    <a:solidFill>
                      <a:schemeClr val="accent2">
                        <a:lumMod val="75000"/>
                      </a:schemeClr>
                    </a:solidFill>
                    <a:latin typeface="楷体_GB2312" pitchFamily="49" charset="-122"/>
                    <a:ea typeface="楷体_GB2312" pitchFamily="49" charset="-122"/>
                  </a:rPr>
                  <a:t>元</a:t>
                </a:r>
                <a:r>
                  <a:rPr lang="en-US" altLang="zh-CN" i="1">
                    <a:solidFill>
                      <a:schemeClr val="accent2">
                        <a:lumMod val="75000"/>
                      </a:schemeClr>
                    </a:solidFill>
                    <a:latin typeface="楷体_GB2312" pitchFamily="49" charset="-122"/>
                    <a:ea typeface="楷体_GB2312" pitchFamily="49" charset="-122"/>
                  </a:rPr>
                  <a:t>)</a:t>
                </a:r>
              </a:p>
            </p:txBody>
          </p:sp>
          <p:sp>
            <p:nvSpPr>
              <p:cNvPr id="55352" name="Rectangle 24">
                <a:extLst>
                  <a:ext uri="{FF2B5EF4-FFF2-40B4-BE49-F238E27FC236}">
                    <a16:creationId xmlns:a16="http://schemas.microsoft.com/office/drawing/2014/main" id="{BE8571B4-992C-4F61-99DD-DD210F90ABCC}"/>
                  </a:ext>
                </a:extLst>
              </p:cNvPr>
              <p:cNvSpPr>
                <a:spLocks noChangeArrowheads="1"/>
              </p:cNvSpPr>
              <p:nvPr/>
            </p:nvSpPr>
            <p:spPr bwMode="auto">
              <a:xfrm>
                <a:off x="1905" y="1406"/>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数量</a:t>
                </a:r>
              </a:p>
            </p:txBody>
          </p:sp>
        </p:grpSp>
        <p:sp>
          <p:nvSpPr>
            <p:cNvPr id="43055" name="Rectangle 25">
              <a:extLst>
                <a:ext uri="{FF2B5EF4-FFF2-40B4-BE49-F238E27FC236}">
                  <a16:creationId xmlns:a16="http://schemas.microsoft.com/office/drawing/2014/main" id="{784C4EE8-08C3-4C34-A45D-81C16D92094E}"/>
                </a:ext>
              </a:extLst>
            </p:cNvPr>
            <p:cNvSpPr>
              <a:spLocks noChangeArrowheads="1"/>
            </p:cNvSpPr>
            <p:nvPr/>
          </p:nvSpPr>
          <p:spPr bwMode="auto">
            <a:xfrm>
              <a:off x="182" y="635"/>
              <a:ext cx="22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rPr>
                <a:t>4</a:t>
              </a:r>
            </a:p>
          </p:txBody>
        </p:sp>
        <p:sp>
          <p:nvSpPr>
            <p:cNvPr id="55344" name="Rectangle 26">
              <a:extLst>
                <a:ext uri="{FF2B5EF4-FFF2-40B4-BE49-F238E27FC236}">
                  <a16:creationId xmlns:a16="http://schemas.microsoft.com/office/drawing/2014/main" id="{12F41932-FF9A-4457-8C9C-4961472FADB6}"/>
                </a:ext>
              </a:extLst>
            </p:cNvPr>
            <p:cNvSpPr>
              <a:spLocks noChangeArrowheads="1"/>
            </p:cNvSpPr>
            <p:nvPr/>
          </p:nvSpPr>
          <p:spPr bwMode="auto">
            <a:xfrm>
              <a:off x="590" y="227"/>
              <a:ext cx="1996" cy="31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完全富有弹性需求 弹性为无穷大</a:t>
              </a:r>
            </a:p>
          </p:txBody>
        </p:sp>
        <p:sp>
          <p:nvSpPr>
            <p:cNvPr id="55345" name="Rectangle 27">
              <a:extLst>
                <a:ext uri="{FF2B5EF4-FFF2-40B4-BE49-F238E27FC236}">
                  <a16:creationId xmlns:a16="http://schemas.microsoft.com/office/drawing/2014/main" id="{49665800-8CDF-4C8B-9C38-2A87C11AF22B}"/>
                </a:ext>
              </a:extLst>
            </p:cNvPr>
            <p:cNvSpPr>
              <a:spLocks noChangeArrowheads="1"/>
            </p:cNvSpPr>
            <p:nvPr/>
          </p:nvSpPr>
          <p:spPr bwMode="auto">
            <a:xfrm>
              <a:off x="408" y="1542"/>
              <a:ext cx="1315" cy="22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价格低于</a:t>
              </a:r>
              <a:r>
                <a:rPr lang="en-US" altLang="zh-CN" i="1">
                  <a:solidFill>
                    <a:schemeClr val="accent2">
                      <a:lumMod val="75000"/>
                    </a:schemeClr>
                  </a:solidFill>
                  <a:latin typeface="楷体_GB2312" pitchFamily="49" charset="-122"/>
                  <a:ea typeface="楷体_GB2312" pitchFamily="49" charset="-122"/>
                </a:rPr>
                <a:t>4</a:t>
              </a:r>
              <a:r>
                <a:rPr lang="zh-CN" altLang="en-US" i="1">
                  <a:solidFill>
                    <a:schemeClr val="accent2">
                      <a:lumMod val="75000"/>
                    </a:schemeClr>
                  </a:solidFill>
                  <a:latin typeface="楷体_GB2312" pitchFamily="49" charset="-122"/>
                  <a:ea typeface="楷体_GB2312" pitchFamily="49" charset="-122"/>
                </a:rPr>
                <a:t>元，需求量无限</a:t>
              </a:r>
            </a:p>
          </p:txBody>
        </p:sp>
        <p:sp>
          <p:nvSpPr>
            <p:cNvPr id="55346" name="AutoShape 28">
              <a:extLst>
                <a:ext uri="{FF2B5EF4-FFF2-40B4-BE49-F238E27FC236}">
                  <a16:creationId xmlns:a16="http://schemas.microsoft.com/office/drawing/2014/main" id="{524ACE86-E2B2-49A7-81F0-9306668764F9}"/>
                </a:ext>
              </a:extLst>
            </p:cNvPr>
            <p:cNvSpPr>
              <a:spLocks/>
            </p:cNvSpPr>
            <p:nvPr/>
          </p:nvSpPr>
          <p:spPr bwMode="auto">
            <a:xfrm>
              <a:off x="1179" y="816"/>
              <a:ext cx="1361" cy="384"/>
            </a:xfrm>
            <a:prstGeom prst="borderCallout1">
              <a:avLst>
                <a:gd name="adj1" fmla="val 18750"/>
                <a:gd name="adj2" fmla="val -3528"/>
                <a:gd name="adj3" fmla="val -39583"/>
                <a:gd name="adj4" fmla="val -16755"/>
              </a:avLst>
            </a:prstGeom>
            <a:noFill/>
            <a:ln w="9525">
              <a:solidFill>
                <a:schemeClr val="tx1"/>
              </a:solidFill>
              <a:miter lim="800000"/>
              <a:headEnd/>
              <a:tailEnd/>
            </a:ln>
          </p:spPr>
          <p:txBody>
            <a:bodyP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在任何等于</a:t>
              </a:r>
              <a:r>
                <a:rPr lang="en-US" altLang="zh-CN" i="1">
                  <a:solidFill>
                    <a:schemeClr val="accent2">
                      <a:lumMod val="75000"/>
                    </a:schemeClr>
                  </a:solidFill>
                  <a:latin typeface="楷体_GB2312" pitchFamily="49" charset="-122"/>
                  <a:ea typeface="楷体_GB2312" pitchFamily="49" charset="-122"/>
                </a:rPr>
                <a:t>4</a:t>
              </a:r>
              <a:r>
                <a:rPr lang="zh-CN" altLang="en-US" i="1">
                  <a:solidFill>
                    <a:schemeClr val="accent2">
                      <a:lumMod val="75000"/>
                    </a:schemeClr>
                  </a:solidFill>
                  <a:latin typeface="楷体_GB2312" pitchFamily="49" charset="-122"/>
                  <a:ea typeface="楷体_GB2312" pitchFamily="49" charset="-122"/>
                </a:rPr>
                <a:t>元，消费者购买任何数量</a:t>
              </a:r>
            </a:p>
          </p:txBody>
        </p:sp>
        <p:sp>
          <p:nvSpPr>
            <p:cNvPr id="43059" name="Oval 29">
              <a:extLst>
                <a:ext uri="{FF2B5EF4-FFF2-40B4-BE49-F238E27FC236}">
                  <a16:creationId xmlns:a16="http://schemas.microsoft.com/office/drawing/2014/main" id="{37E13CCC-3C90-49A1-A3BD-A32D309B9230}"/>
                </a:ext>
              </a:extLst>
            </p:cNvPr>
            <p:cNvSpPr>
              <a:spLocks noChangeArrowheads="1"/>
            </p:cNvSpPr>
            <p:nvPr/>
          </p:nvSpPr>
          <p:spPr bwMode="auto">
            <a:xfrm>
              <a:off x="318" y="1361"/>
              <a:ext cx="136"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i="1">
                  <a:solidFill>
                    <a:srgbClr val="0039E5"/>
                  </a:solidFill>
                  <a:ea typeface="黑体" panose="02010609060101010101" pitchFamily="49" charset="-122"/>
                </a:rPr>
                <a:t>0</a:t>
              </a:r>
            </a:p>
          </p:txBody>
        </p:sp>
      </p:grpSp>
      <p:grpSp>
        <p:nvGrpSpPr>
          <p:cNvPr id="7" name="Group 30">
            <a:extLst>
              <a:ext uri="{FF2B5EF4-FFF2-40B4-BE49-F238E27FC236}">
                <a16:creationId xmlns:a16="http://schemas.microsoft.com/office/drawing/2014/main" id="{E6890674-08CC-4ECC-AAE7-A2F718996996}"/>
              </a:ext>
            </a:extLst>
          </p:cNvPr>
          <p:cNvGrpSpPr>
            <a:grpSpLocks/>
          </p:cNvGrpSpPr>
          <p:nvPr/>
        </p:nvGrpSpPr>
        <p:grpSpPr bwMode="auto">
          <a:xfrm>
            <a:off x="4572000" y="549275"/>
            <a:ext cx="3959225" cy="3097213"/>
            <a:chOff x="0" y="0"/>
            <a:chExt cx="2494" cy="1951"/>
          </a:xfrm>
        </p:grpSpPr>
        <p:grpSp>
          <p:nvGrpSpPr>
            <p:cNvPr id="43035" name="Group 31">
              <a:extLst>
                <a:ext uri="{FF2B5EF4-FFF2-40B4-BE49-F238E27FC236}">
                  <a16:creationId xmlns:a16="http://schemas.microsoft.com/office/drawing/2014/main" id="{57E0FC5F-C58A-4E3B-89A6-452440820978}"/>
                </a:ext>
              </a:extLst>
            </p:cNvPr>
            <p:cNvGrpSpPr>
              <a:grpSpLocks/>
            </p:cNvGrpSpPr>
            <p:nvPr/>
          </p:nvGrpSpPr>
          <p:grpSpPr bwMode="auto">
            <a:xfrm>
              <a:off x="0" y="0"/>
              <a:ext cx="2494" cy="1951"/>
              <a:chOff x="0" y="0"/>
              <a:chExt cx="2494" cy="1951"/>
            </a:xfrm>
          </p:grpSpPr>
          <p:grpSp>
            <p:nvGrpSpPr>
              <p:cNvPr id="43037" name="Group 32">
                <a:extLst>
                  <a:ext uri="{FF2B5EF4-FFF2-40B4-BE49-F238E27FC236}">
                    <a16:creationId xmlns:a16="http://schemas.microsoft.com/office/drawing/2014/main" id="{79EEE5BE-68C1-4245-8FD9-82EDAEE9EF87}"/>
                  </a:ext>
                </a:extLst>
              </p:cNvPr>
              <p:cNvGrpSpPr>
                <a:grpSpLocks/>
              </p:cNvGrpSpPr>
              <p:nvPr/>
            </p:nvGrpSpPr>
            <p:grpSpPr bwMode="auto">
              <a:xfrm>
                <a:off x="181" y="91"/>
                <a:ext cx="2313" cy="1632"/>
                <a:chOff x="0" y="0"/>
                <a:chExt cx="2313" cy="1632"/>
              </a:xfrm>
            </p:grpSpPr>
            <p:sp>
              <p:nvSpPr>
                <p:cNvPr id="55333" name="Line 33">
                  <a:extLst>
                    <a:ext uri="{FF2B5EF4-FFF2-40B4-BE49-F238E27FC236}">
                      <a16:creationId xmlns:a16="http://schemas.microsoft.com/office/drawing/2014/main" id="{CFDBA6B0-B008-4CA7-8C0F-9EE8D0402E55}"/>
                    </a:ext>
                  </a:extLst>
                </p:cNvPr>
                <p:cNvSpPr>
                  <a:spLocks noChangeShapeType="1"/>
                </p:cNvSpPr>
                <p:nvPr/>
              </p:nvSpPr>
              <p:spPr bwMode="auto">
                <a:xfrm>
                  <a:off x="408" y="1406"/>
                  <a:ext cx="1679"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4" name="Line 34">
                  <a:extLst>
                    <a:ext uri="{FF2B5EF4-FFF2-40B4-BE49-F238E27FC236}">
                      <a16:creationId xmlns:a16="http://schemas.microsoft.com/office/drawing/2014/main" id="{48438E79-46AC-4A18-88C7-A60BDF578EA5}"/>
                    </a:ext>
                  </a:extLst>
                </p:cNvPr>
                <p:cNvSpPr>
                  <a:spLocks noChangeShapeType="1"/>
                </p:cNvSpPr>
                <p:nvPr/>
              </p:nvSpPr>
              <p:spPr bwMode="auto">
                <a:xfrm flipV="1">
                  <a:off x="408" y="91"/>
                  <a:ext cx="0" cy="1315"/>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5" name="未知">
                  <a:extLst>
                    <a:ext uri="{FF2B5EF4-FFF2-40B4-BE49-F238E27FC236}">
                      <a16:creationId xmlns:a16="http://schemas.microsoft.com/office/drawing/2014/main" id="{6C3D6F3B-7D78-4CD9-A73D-742B7B198B8C}"/>
                    </a:ext>
                  </a:extLst>
                </p:cNvPr>
                <p:cNvSpPr>
                  <a:spLocks/>
                </p:cNvSpPr>
                <p:nvPr/>
              </p:nvSpPr>
              <p:spPr bwMode="auto">
                <a:xfrm>
                  <a:off x="1043" y="363"/>
                  <a:ext cx="363" cy="680"/>
                </a:xfrm>
                <a:custGeom>
                  <a:avLst/>
                  <a:gdLst>
                    <a:gd name="T0" fmla="*/ 0 w 363"/>
                    <a:gd name="T1" fmla="*/ 0 h 680"/>
                    <a:gd name="T2" fmla="*/ 46 w 363"/>
                    <a:gd name="T3" fmla="*/ 226 h 680"/>
                    <a:gd name="T4" fmla="*/ 136 w 363"/>
                    <a:gd name="T5" fmla="*/ 453 h 680"/>
                    <a:gd name="T6" fmla="*/ 363 w 363"/>
                    <a:gd name="T7" fmla="*/ 680 h 680"/>
                    <a:gd name="T8" fmla="*/ 0 60000 65536"/>
                    <a:gd name="T9" fmla="*/ 0 60000 65536"/>
                    <a:gd name="T10" fmla="*/ 0 60000 65536"/>
                    <a:gd name="T11" fmla="*/ 0 60000 65536"/>
                    <a:gd name="T12" fmla="*/ 0 w 363"/>
                    <a:gd name="T13" fmla="*/ 0 h 680"/>
                    <a:gd name="T14" fmla="*/ 363 w 363"/>
                    <a:gd name="T15" fmla="*/ 680 h 680"/>
                  </a:gdLst>
                  <a:ahLst/>
                  <a:cxnLst>
                    <a:cxn ang="T8">
                      <a:pos x="T0" y="T1"/>
                    </a:cxn>
                    <a:cxn ang="T9">
                      <a:pos x="T2" y="T3"/>
                    </a:cxn>
                    <a:cxn ang="T10">
                      <a:pos x="T4" y="T5"/>
                    </a:cxn>
                    <a:cxn ang="T11">
                      <a:pos x="T6" y="T7"/>
                    </a:cxn>
                  </a:cxnLst>
                  <a:rect l="T12" t="T13" r="T14" b="T15"/>
                  <a:pathLst>
                    <a:path w="363" h="680">
                      <a:moveTo>
                        <a:pt x="0" y="0"/>
                      </a:moveTo>
                      <a:cubicBezTo>
                        <a:pt x="11" y="75"/>
                        <a:pt x="23" y="151"/>
                        <a:pt x="46" y="226"/>
                      </a:cubicBezTo>
                      <a:cubicBezTo>
                        <a:pt x="69" y="301"/>
                        <a:pt x="83" y="377"/>
                        <a:pt x="136" y="453"/>
                      </a:cubicBezTo>
                      <a:cubicBezTo>
                        <a:pt x="189" y="529"/>
                        <a:pt x="276" y="604"/>
                        <a:pt x="363" y="680"/>
                      </a:cubicBezTo>
                    </a:path>
                  </a:pathLst>
                </a:custGeom>
                <a:noFill/>
                <a:ln w="19050">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6" name="Line 36">
                  <a:extLst>
                    <a:ext uri="{FF2B5EF4-FFF2-40B4-BE49-F238E27FC236}">
                      <a16:creationId xmlns:a16="http://schemas.microsoft.com/office/drawing/2014/main" id="{C36B86C5-464B-4B65-A624-4791123ACEB8}"/>
                    </a:ext>
                  </a:extLst>
                </p:cNvPr>
                <p:cNvSpPr>
                  <a:spLocks noChangeShapeType="1"/>
                </p:cNvSpPr>
                <p:nvPr/>
              </p:nvSpPr>
              <p:spPr bwMode="auto">
                <a:xfrm>
                  <a:off x="408" y="453"/>
                  <a:ext cx="635"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7" name="Line 37">
                  <a:extLst>
                    <a:ext uri="{FF2B5EF4-FFF2-40B4-BE49-F238E27FC236}">
                      <a16:creationId xmlns:a16="http://schemas.microsoft.com/office/drawing/2014/main" id="{9624C83B-658B-4823-A197-E37255EDC3F0}"/>
                    </a:ext>
                  </a:extLst>
                </p:cNvPr>
                <p:cNvSpPr>
                  <a:spLocks noChangeShapeType="1"/>
                </p:cNvSpPr>
                <p:nvPr/>
              </p:nvSpPr>
              <p:spPr bwMode="auto">
                <a:xfrm>
                  <a:off x="408" y="635"/>
                  <a:ext cx="681"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8" name="Line 38">
                  <a:extLst>
                    <a:ext uri="{FF2B5EF4-FFF2-40B4-BE49-F238E27FC236}">
                      <a16:creationId xmlns:a16="http://schemas.microsoft.com/office/drawing/2014/main" id="{25F5709C-50A5-4D3F-9AE9-6AF656CB19DF}"/>
                    </a:ext>
                  </a:extLst>
                </p:cNvPr>
                <p:cNvSpPr>
                  <a:spLocks noChangeShapeType="1"/>
                </p:cNvSpPr>
                <p:nvPr/>
              </p:nvSpPr>
              <p:spPr bwMode="auto">
                <a:xfrm>
                  <a:off x="1043" y="453"/>
                  <a:ext cx="0" cy="953"/>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9" name="Line 39">
                  <a:extLst>
                    <a:ext uri="{FF2B5EF4-FFF2-40B4-BE49-F238E27FC236}">
                      <a16:creationId xmlns:a16="http://schemas.microsoft.com/office/drawing/2014/main" id="{28C7701A-7CB4-40A2-9226-76DDD5406BFF}"/>
                    </a:ext>
                  </a:extLst>
                </p:cNvPr>
                <p:cNvSpPr>
                  <a:spLocks noChangeShapeType="1"/>
                </p:cNvSpPr>
                <p:nvPr/>
              </p:nvSpPr>
              <p:spPr bwMode="auto">
                <a:xfrm>
                  <a:off x="1089" y="635"/>
                  <a:ext cx="0" cy="771"/>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40" name="Rectangle 40">
                  <a:extLst>
                    <a:ext uri="{FF2B5EF4-FFF2-40B4-BE49-F238E27FC236}">
                      <a16:creationId xmlns:a16="http://schemas.microsoft.com/office/drawing/2014/main" id="{5D0D06B0-900A-42BA-B2DA-40B1E1B4889A}"/>
                    </a:ext>
                  </a:extLst>
                </p:cNvPr>
                <p:cNvSpPr>
                  <a:spLocks noChangeArrowheads="1"/>
                </p:cNvSpPr>
                <p:nvPr/>
              </p:nvSpPr>
              <p:spPr bwMode="auto">
                <a:xfrm>
                  <a:off x="0" y="0"/>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dirty="0">
                      <a:solidFill>
                        <a:schemeClr val="accent2">
                          <a:lumMod val="75000"/>
                        </a:schemeClr>
                      </a:solidFill>
                      <a:latin typeface="楷体_GB2312" pitchFamily="49" charset="-122"/>
                      <a:ea typeface="楷体_GB2312" pitchFamily="49" charset="-122"/>
                    </a:rPr>
                    <a:t>价格</a:t>
                  </a:r>
                </a:p>
                <a:p>
                  <a:pPr algn="ctr" eaLnBrk="1" hangingPunct="1">
                    <a:buFont typeface="Arial" charset="0"/>
                    <a:buNone/>
                    <a:defRPr/>
                  </a:pPr>
                  <a:r>
                    <a:rPr lang="en-US" altLang="zh-CN" dirty="0">
                      <a:solidFill>
                        <a:schemeClr val="accent2">
                          <a:lumMod val="75000"/>
                        </a:schemeClr>
                      </a:solidFill>
                      <a:latin typeface="楷体_GB2312" pitchFamily="49" charset="-122"/>
                      <a:ea typeface="楷体_GB2312" pitchFamily="49" charset="-122"/>
                    </a:rPr>
                    <a:t>(</a:t>
                  </a:r>
                  <a:r>
                    <a:rPr lang="zh-CN" altLang="en-US" dirty="0">
                      <a:solidFill>
                        <a:schemeClr val="accent2">
                          <a:lumMod val="75000"/>
                        </a:schemeClr>
                      </a:solidFill>
                      <a:latin typeface="楷体_GB2312" pitchFamily="49" charset="-122"/>
                      <a:ea typeface="楷体_GB2312" pitchFamily="49" charset="-122"/>
                    </a:rPr>
                    <a:t>元</a:t>
                  </a:r>
                  <a:r>
                    <a:rPr lang="en-US" altLang="zh-CN" dirty="0">
                      <a:solidFill>
                        <a:schemeClr val="accent2">
                          <a:lumMod val="75000"/>
                        </a:schemeClr>
                      </a:solidFill>
                      <a:latin typeface="楷体_GB2312" pitchFamily="49" charset="-122"/>
                      <a:ea typeface="楷体_GB2312" pitchFamily="49" charset="-122"/>
                    </a:rPr>
                    <a:t>)</a:t>
                  </a:r>
                </a:p>
              </p:txBody>
            </p:sp>
            <p:sp>
              <p:nvSpPr>
                <p:cNvPr id="55341" name="Rectangle 41">
                  <a:extLst>
                    <a:ext uri="{FF2B5EF4-FFF2-40B4-BE49-F238E27FC236}">
                      <a16:creationId xmlns:a16="http://schemas.microsoft.com/office/drawing/2014/main" id="{BF9EE3F5-7731-4024-AA06-89A1FB988155}"/>
                    </a:ext>
                  </a:extLst>
                </p:cNvPr>
                <p:cNvSpPr>
                  <a:spLocks noChangeArrowheads="1"/>
                </p:cNvSpPr>
                <p:nvPr/>
              </p:nvSpPr>
              <p:spPr bwMode="auto">
                <a:xfrm>
                  <a:off x="1996" y="1451"/>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数量</a:t>
                  </a:r>
                </a:p>
              </p:txBody>
            </p:sp>
          </p:grpSp>
          <p:sp>
            <p:nvSpPr>
              <p:cNvPr id="43038" name="Rectangle 42">
                <a:extLst>
                  <a:ext uri="{FF2B5EF4-FFF2-40B4-BE49-F238E27FC236}">
                    <a16:creationId xmlns:a16="http://schemas.microsoft.com/office/drawing/2014/main" id="{A2656937-AB30-4E26-955F-29D9BF6DD78E}"/>
                  </a:ext>
                </a:extLst>
              </p:cNvPr>
              <p:cNvSpPr>
                <a:spLocks noChangeArrowheads="1"/>
              </p:cNvSpPr>
              <p:nvPr/>
            </p:nvSpPr>
            <p:spPr bwMode="auto">
              <a:xfrm>
                <a:off x="317" y="454"/>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solidFill>
                      <a:srgbClr val="0039E5"/>
                    </a:solidFill>
                  </a:rPr>
                  <a:t>5</a:t>
                </a:r>
              </a:p>
              <a:p>
                <a:pPr algn="ctr" eaLnBrk="1" hangingPunct="1">
                  <a:spcBef>
                    <a:spcPct val="0"/>
                  </a:spcBef>
                  <a:buClrTx/>
                  <a:buSzTx/>
                  <a:buFont typeface="Arial" panose="020B0604020202020204" pitchFamily="34" charset="0"/>
                  <a:buNone/>
                </a:pPr>
                <a:r>
                  <a:rPr lang="en-US" altLang="zh-CN" sz="1800" b="0">
                    <a:solidFill>
                      <a:srgbClr val="0039E5"/>
                    </a:solidFill>
                  </a:rPr>
                  <a:t>4</a:t>
                </a:r>
              </a:p>
            </p:txBody>
          </p:sp>
          <p:sp>
            <p:nvSpPr>
              <p:cNvPr id="55327" name="Line 43">
                <a:extLst>
                  <a:ext uri="{FF2B5EF4-FFF2-40B4-BE49-F238E27FC236}">
                    <a16:creationId xmlns:a16="http://schemas.microsoft.com/office/drawing/2014/main" id="{14FDD92D-64E3-4969-915F-49BF8FD92DA4}"/>
                  </a:ext>
                </a:extLst>
              </p:cNvPr>
              <p:cNvSpPr>
                <a:spLocks noChangeShapeType="1"/>
              </p:cNvSpPr>
              <p:nvPr/>
            </p:nvSpPr>
            <p:spPr bwMode="auto">
              <a:xfrm flipV="1">
                <a:off x="317" y="499"/>
                <a:ext cx="0" cy="272"/>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28" name="Rectangle 44">
                <a:extLst>
                  <a:ext uri="{FF2B5EF4-FFF2-40B4-BE49-F238E27FC236}">
                    <a16:creationId xmlns:a16="http://schemas.microsoft.com/office/drawing/2014/main" id="{53D2DD6A-9E57-4CAA-9A8E-930CD3581378}"/>
                  </a:ext>
                </a:extLst>
              </p:cNvPr>
              <p:cNvSpPr>
                <a:spLocks noChangeArrowheads="1"/>
              </p:cNvSpPr>
              <p:nvPr/>
            </p:nvSpPr>
            <p:spPr bwMode="auto">
              <a:xfrm>
                <a:off x="0" y="635"/>
                <a:ext cx="227" cy="77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价</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格</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上</a:t>
                </a:r>
              </a:p>
              <a:p>
                <a:pPr algn="ctr" eaLnBrk="1" hangingPunct="1">
                  <a:buFont typeface="Arial" charset="0"/>
                  <a:buNone/>
                  <a:defRPr/>
                </a:pPr>
                <a:r>
                  <a:rPr lang="zh-CN" altLang="en-US">
                    <a:solidFill>
                      <a:schemeClr val="accent2">
                        <a:lumMod val="75000"/>
                      </a:schemeClr>
                    </a:solidFill>
                    <a:latin typeface="Arial" charset="0"/>
                    <a:ea typeface="楷体_GB2312" pitchFamily="49" charset="-122"/>
                  </a:rPr>
                  <a:t>升</a:t>
                </a:r>
              </a:p>
              <a:p>
                <a:pPr algn="ctr" eaLnBrk="1" hangingPunct="1">
                  <a:buFont typeface="Arial" charset="0"/>
                  <a:buNone/>
                  <a:defRPr/>
                </a:pPr>
                <a:r>
                  <a:rPr lang="en-US" altLang="zh-CN" b="0">
                    <a:solidFill>
                      <a:schemeClr val="accent2">
                        <a:lumMod val="75000"/>
                      </a:schemeClr>
                    </a:solidFill>
                    <a:latin typeface="Arial" charset="0"/>
                  </a:rPr>
                  <a:t>22</a:t>
                </a:r>
                <a:r>
                  <a:rPr lang="zh-CN" altLang="en-US" b="0">
                    <a:solidFill>
                      <a:schemeClr val="accent2">
                        <a:lumMod val="75000"/>
                      </a:schemeClr>
                    </a:solidFill>
                    <a:latin typeface="Arial" charset="0"/>
                  </a:rPr>
                  <a:t>％</a:t>
                </a:r>
              </a:p>
            </p:txBody>
          </p:sp>
          <p:sp>
            <p:nvSpPr>
              <p:cNvPr id="55329" name="Rectangle 45">
                <a:extLst>
                  <a:ext uri="{FF2B5EF4-FFF2-40B4-BE49-F238E27FC236}">
                    <a16:creationId xmlns:a16="http://schemas.microsoft.com/office/drawing/2014/main" id="{04138D02-ACE5-4604-B913-72A0C22BA9E8}"/>
                  </a:ext>
                </a:extLst>
              </p:cNvPr>
              <p:cNvSpPr>
                <a:spLocks noChangeArrowheads="1"/>
              </p:cNvSpPr>
              <p:nvPr/>
            </p:nvSpPr>
            <p:spPr bwMode="auto">
              <a:xfrm>
                <a:off x="816" y="1724"/>
                <a:ext cx="113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_GB2312" pitchFamily="49" charset="-122"/>
                    <a:ea typeface="楷体_GB2312" pitchFamily="49" charset="-122"/>
                  </a:rPr>
                  <a:t>需求量减少 </a:t>
                </a:r>
                <a:r>
                  <a:rPr lang="en-US" altLang="zh-CN">
                    <a:solidFill>
                      <a:schemeClr val="accent2">
                        <a:lumMod val="75000"/>
                      </a:schemeClr>
                    </a:solidFill>
                    <a:latin typeface="楷体_GB2312" pitchFamily="49" charset="-122"/>
                    <a:ea typeface="楷体_GB2312" pitchFamily="49" charset="-122"/>
                  </a:rPr>
                  <a:t>11</a:t>
                </a:r>
                <a:r>
                  <a:rPr lang="zh-CN" altLang="en-US">
                    <a:solidFill>
                      <a:schemeClr val="accent2">
                        <a:lumMod val="75000"/>
                      </a:schemeClr>
                    </a:solidFill>
                    <a:latin typeface="楷体_GB2312" pitchFamily="49" charset="-122"/>
                    <a:ea typeface="楷体_GB2312" pitchFamily="49" charset="-122"/>
                  </a:rPr>
                  <a:t>％</a:t>
                </a:r>
              </a:p>
            </p:txBody>
          </p:sp>
          <p:sp>
            <p:nvSpPr>
              <p:cNvPr id="55330" name="Rectangle 46">
                <a:extLst>
                  <a:ext uri="{FF2B5EF4-FFF2-40B4-BE49-F238E27FC236}">
                    <a16:creationId xmlns:a16="http://schemas.microsoft.com/office/drawing/2014/main" id="{FC6E2811-6240-4AA2-9BD4-50A8A38F225D}"/>
                  </a:ext>
                </a:extLst>
              </p:cNvPr>
              <p:cNvSpPr>
                <a:spLocks noChangeArrowheads="1"/>
              </p:cNvSpPr>
              <p:nvPr/>
            </p:nvSpPr>
            <p:spPr bwMode="auto">
              <a:xfrm>
                <a:off x="1134" y="1542"/>
                <a:ext cx="272" cy="136"/>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Arial" charset="0"/>
                  </a:rPr>
                  <a:t>90 100</a:t>
                </a:r>
              </a:p>
            </p:txBody>
          </p:sp>
          <p:sp>
            <p:nvSpPr>
              <p:cNvPr id="55331" name="Line 47">
                <a:extLst>
                  <a:ext uri="{FF2B5EF4-FFF2-40B4-BE49-F238E27FC236}">
                    <a16:creationId xmlns:a16="http://schemas.microsoft.com/office/drawing/2014/main" id="{0235FF3F-0ED0-46E3-89ED-93B005D5E500}"/>
                  </a:ext>
                </a:extLst>
              </p:cNvPr>
              <p:cNvSpPr>
                <a:spLocks noChangeShapeType="1"/>
              </p:cNvSpPr>
              <p:nvPr/>
            </p:nvSpPr>
            <p:spPr bwMode="auto">
              <a:xfrm flipH="1">
                <a:off x="1179" y="1724"/>
                <a:ext cx="272"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Arial" charset="0"/>
                </a:endParaRPr>
              </a:p>
            </p:txBody>
          </p:sp>
          <p:sp>
            <p:nvSpPr>
              <p:cNvPr id="55332" name="Rectangle 48">
                <a:extLst>
                  <a:ext uri="{FF2B5EF4-FFF2-40B4-BE49-F238E27FC236}">
                    <a16:creationId xmlns:a16="http://schemas.microsoft.com/office/drawing/2014/main" id="{2E118BB1-CC9A-4E8F-8AAB-42D2C7C5484E}"/>
                  </a:ext>
                </a:extLst>
              </p:cNvPr>
              <p:cNvSpPr>
                <a:spLocks noChangeArrowheads="1"/>
              </p:cNvSpPr>
              <p:nvPr/>
            </p:nvSpPr>
            <p:spPr bwMode="auto">
              <a:xfrm>
                <a:off x="952" y="0"/>
                <a:ext cx="1542" cy="31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_GB2312" pitchFamily="49" charset="-122"/>
                    <a:ea typeface="楷体_GB2312" pitchFamily="49" charset="-122"/>
                  </a:rPr>
                  <a:t>缺乏弹性的需求 弹性 </a:t>
                </a:r>
                <a:r>
                  <a:rPr lang="en-US" altLang="zh-CN">
                    <a:solidFill>
                      <a:schemeClr val="accent2">
                        <a:lumMod val="75000"/>
                      </a:schemeClr>
                    </a:solidFill>
                    <a:latin typeface="楷体_GB2312" pitchFamily="49" charset="-122"/>
                    <a:ea typeface="楷体_GB2312" pitchFamily="49" charset="-122"/>
                  </a:rPr>
                  <a:t>&lt;1</a:t>
                </a:r>
              </a:p>
            </p:txBody>
          </p:sp>
        </p:grpSp>
        <p:sp>
          <p:nvSpPr>
            <p:cNvPr id="43036" name="Oval 49">
              <a:extLst>
                <a:ext uri="{FF2B5EF4-FFF2-40B4-BE49-F238E27FC236}">
                  <a16:creationId xmlns:a16="http://schemas.microsoft.com/office/drawing/2014/main" id="{4714D138-F0F9-4469-AA8E-2101536B103E}"/>
                </a:ext>
              </a:extLst>
            </p:cNvPr>
            <p:cNvSpPr>
              <a:spLocks noChangeArrowheads="1"/>
            </p:cNvSpPr>
            <p:nvPr/>
          </p:nvSpPr>
          <p:spPr bwMode="auto">
            <a:xfrm>
              <a:off x="408" y="1406"/>
              <a:ext cx="136"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ea typeface="黑体" panose="02010609060101010101" pitchFamily="49" charset="-122"/>
                </a:rPr>
                <a:t>0</a:t>
              </a:r>
            </a:p>
          </p:txBody>
        </p:sp>
      </p:grpSp>
      <p:grpSp>
        <p:nvGrpSpPr>
          <p:cNvPr id="10" name="Group 50">
            <a:extLst>
              <a:ext uri="{FF2B5EF4-FFF2-40B4-BE49-F238E27FC236}">
                <a16:creationId xmlns:a16="http://schemas.microsoft.com/office/drawing/2014/main" id="{25477BCE-E625-459E-BA32-FD1BC6AAE2C3}"/>
              </a:ext>
            </a:extLst>
          </p:cNvPr>
          <p:cNvGrpSpPr>
            <a:grpSpLocks/>
          </p:cNvGrpSpPr>
          <p:nvPr/>
        </p:nvGrpSpPr>
        <p:grpSpPr bwMode="auto">
          <a:xfrm>
            <a:off x="323850" y="3429000"/>
            <a:ext cx="3816350" cy="2952750"/>
            <a:chOff x="0" y="0"/>
            <a:chExt cx="2404" cy="1860"/>
          </a:xfrm>
        </p:grpSpPr>
        <p:grpSp>
          <p:nvGrpSpPr>
            <p:cNvPr id="43016" name="Group 51">
              <a:extLst>
                <a:ext uri="{FF2B5EF4-FFF2-40B4-BE49-F238E27FC236}">
                  <a16:creationId xmlns:a16="http://schemas.microsoft.com/office/drawing/2014/main" id="{4231C496-7870-4DA9-9240-698478D68A0C}"/>
                </a:ext>
              </a:extLst>
            </p:cNvPr>
            <p:cNvGrpSpPr>
              <a:grpSpLocks/>
            </p:cNvGrpSpPr>
            <p:nvPr/>
          </p:nvGrpSpPr>
          <p:grpSpPr bwMode="auto">
            <a:xfrm>
              <a:off x="0" y="0"/>
              <a:ext cx="2404" cy="1860"/>
              <a:chOff x="0" y="0"/>
              <a:chExt cx="2404" cy="1905"/>
            </a:xfrm>
          </p:grpSpPr>
          <p:grpSp>
            <p:nvGrpSpPr>
              <p:cNvPr id="43018" name="Group 52">
                <a:extLst>
                  <a:ext uri="{FF2B5EF4-FFF2-40B4-BE49-F238E27FC236}">
                    <a16:creationId xmlns:a16="http://schemas.microsoft.com/office/drawing/2014/main" id="{554893E3-E756-4D94-83C8-5BE7B81C9510}"/>
                  </a:ext>
                </a:extLst>
              </p:cNvPr>
              <p:cNvGrpSpPr>
                <a:grpSpLocks/>
              </p:cNvGrpSpPr>
              <p:nvPr/>
            </p:nvGrpSpPr>
            <p:grpSpPr bwMode="auto">
              <a:xfrm>
                <a:off x="227" y="0"/>
                <a:ext cx="2177" cy="1632"/>
                <a:chOff x="0" y="0"/>
                <a:chExt cx="2177" cy="1632"/>
              </a:xfrm>
            </p:grpSpPr>
            <p:sp>
              <p:nvSpPr>
                <p:cNvPr id="55314" name="Line 53">
                  <a:extLst>
                    <a:ext uri="{FF2B5EF4-FFF2-40B4-BE49-F238E27FC236}">
                      <a16:creationId xmlns:a16="http://schemas.microsoft.com/office/drawing/2014/main" id="{4CE6445A-7B2B-40B2-BC4E-17FF1E0C2049}"/>
                    </a:ext>
                  </a:extLst>
                </p:cNvPr>
                <p:cNvSpPr>
                  <a:spLocks noChangeShapeType="1"/>
                </p:cNvSpPr>
                <p:nvPr/>
              </p:nvSpPr>
              <p:spPr bwMode="auto">
                <a:xfrm>
                  <a:off x="363" y="1401"/>
                  <a:ext cx="1679" cy="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5" name="Line 54">
                  <a:extLst>
                    <a:ext uri="{FF2B5EF4-FFF2-40B4-BE49-F238E27FC236}">
                      <a16:creationId xmlns:a16="http://schemas.microsoft.com/office/drawing/2014/main" id="{891D5A87-B036-4480-9A43-EDA1AEC0A37F}"/>
                    </a:ext>
                  </a:extLst>
                </p:cNvPr>
                <p:cNvSpPr>
                  <a:spLocks noChangeShapeType="1"/>
                </p:cNvSpPr>
                <p:nvPr/>
              </p:nvSpPr>
              <p:spPr bwMode="auto">
                <a:xfrm flipV="1">
                  <a:off x="363" y="91"/>
                  <a:ext cx="0" cy="1310"/>
                </a:xfrm>
                <a:prstGeom prst="line">
                  <a:avLst/>
                </a:prstGeom>
                <a:noFill/>
                <a:ln w="19050">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6" name="未知">
                  <a:extLst>
                    <a:ext uri="{FF2B5EF4-FFF2-40B4-BE49-F238E27FC236}">
                      <a16:creationId xmlns:a16="http://schemas.microsoft.com/office/drawing/2014/main" id="{BA3871E3-F5A0-44E5-94C1-0B15FA0DE74F}"/>
                    </a:ext>
                  </a:extLst>
                </p:cNvPr>
                <p:cNvSpPr>
                  <a:spLocks/>
                </p:cNvSpPr>
                <p:nvPr/>
              </p:nvSpPr>
              <p:spPr bwMode="auto">
                <a:xfrm>
                  <a:off x="680" y="408"/>
                  <a:ext cx="1044" cy="544"/>
                </a:xfrm>
                <a:custGeom>
                  <a:avLst/>
                  <a:gdLst>
                    <a:gd name="T0" fmla="*/ 0 w 908"/>
                    <a:gd name="T1" fmla="*/ 0 h 635"/>
                    <a:gd name="T2" fmla="*/ 630 w 908"/>
                    <a:gd name="T3" fmla="*/ 125 h 635"/>
                    <a:gd name="T4" fmla="*/ 2098 w 908"/>
                    <a:gd name="T5" fmla="*/ 251 h 635"/>
                    <a:gd name="T6" fmla="*/ 0 60000 65536"/>
                    <a:gd name="T7" fmla="*/ 0 60000 65536"/>
                    <a:gd name="T8" fmla="*/ 0 60000 65536"/>
                    <a:gd name="T9" fmla="*/ 0 w 908"/>
                    <a:gd name="T10" fmla="*/ 0 h 635"/>
                    <a:gd name="T11" fmla="*/ 908 w 908"/>
                    <a:gd name="T12" fmla="*/ 635 h 635"/>
                  </a:gdLst>
                  <a:ahLst/>
                  <a:cxnLst>
                    <a:cxn ang="T6">
                      <a:pos x="T0" y="T1"/>
                    </a:cxn>
                    <a:cxn ang="T7">
                      <a:pos x="T2" y="T3"/>
                    </a:cxn>
                    <a:cxn ang="T8">
                      <a:pos x="T4" y="T5"/>
                    </a:cxn>
                  </a:cxnLst>
                  <a:rect l="T9" t="T10" r="T11" b="T12"/>
                  <a:pathLst>
                    <a:path w="908" h="635">
                      <a:moveTo>
                        <a:pt x="0" y="0"/>
                      </a:moveTo>
                      <a:cubicBezTo>
                        <a:pt x="61" y="106"/>
                        <a:pt x="122" y="212"/>
                        <a:pt x="273" y="318"/>
                      </a:cubicBezTo>
                      <a:cubicBezTo>
                        <a:pt x="424" y="424"/>
                        <a:pt x="666" y="529"/>
                        <a:pt x="908" y="635"/>
                      </a:cubicBezTo>
                    </a:path>
                  </a:pathLst>
                </a:custGeom>
                <a:noFill/>
                <a:ln w="19050">
                  <a:solidFill>
                    <a:schemeClr val="tx2"/>
                  </a:solidFill>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7" name="Line 56">
                  <a:extLst>
                    <a:ext uri="{FF2B5EF4-FFF2-40B4-BE49-F238E27FC236}">
                      <a16:creationId xmlns:a16="http://schemas.microsoft.com/office/drawing/2014/main" id="{5158EB19-5F72-4BC3-80A8-594B3F1D793F}"/>
                    </a:ext>
                  </a:extLst>
                </p:cNvPr>
                <p:cNvSpPr>
                  <a:spLocks noChangeShapeType="1"/>
                </p:cNvSpPr>
                <p:nvPr/>
              </p:nvSpPr>
              <p:spPr bwMode="auto">
                <a:xfrm>
                  <a:off x="363" y="725"/>
                  <a:ext cx="726"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8" name="Line 57">
                  <a:extLst>
                    <a:ext uri="{FF2B5EF4-FFF2-40B4-BE49-F238E27FC236}">
                      <a16:creationId xmlns:a16="http://schemas.microsoft.com/office/drawing/2014/main" id="{1BCFE65A-4DA6-4760-96A2-BE966FC69D64}"/>
                    </a:ext>
                  </a:extLst>
                </p:cNvPr>
                <p:cNvSpPr>
                  <a:spLocks noChangeShapeType="1"/>
                </p:cNvSpPr>
                <p:nvPr/>
              </p:nvSpPr>
              <p:spPr bwMode="auto">
                <a:xfrm>
                  <a:off x="363" y="899"/>
                  <a:ext cx="1224"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9" name="Line 58">
                  <a:extLst>
                    <a:ext uri="{FF2B5EF4-FFF2-40B4-BE49-F238E27FC236}">
                      <a16:creationId xmlns:a16="http://schemas.microsoft.com/office/drawing/2014/main" id="{216980AA-D020-44EF-840A-068C1EFAC226}"/>
                    </a:ext>
                  </a:extLst>
                </p:cNvPr>
                <p:cNvSpPr>
                  <a:spLocks noChangeShapeType="1"/>
                </p:cNvSpPr>
                <p:nvPr/>
              </p:nvSpPr>
              <p:spPr bwMode="auto">
                <a:xfrm>
                  <a:off x="1089" y="725"/>
                  <a:ext cx="0" cy="676"/>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20" name="Line 59">
                  <a:extLst>
                    <a:ext uri="{FF2B5EF4-FFF2-40B4-BE49-F238E27FC236}">
                      <a16:creationId xmlns:a16="http://schemas.microsoft.com/office/drawing/2014/main" id="{A93C2668-C08F-4251-BFD4-A1793463BE45}"/>
                    </a:ext>
                  </a:extLst>
                </p:cNvPr>
                <p:cNvSpPr>
                  <a:spLocks noChangeShapeType="1"/>
                </p:cNvSpPr>
                <p:nvPr/>
              </p:nvSpPr>
              <p:spPr bwMode="auto">
                <a:xfrm>
                  <a:off x="1564" y="899"/>
                  <a:ext cx="0" cy="50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21" name="Rectangle 60">
                  <a:extLst>
                    <a:ext uri="{FF2B5EF4-FFF2-40B4-BE49-F238E27FC236}">
                      <a16:creationId xmlns:a16="http://schemas.microsoft.com/office/drawing/2014/main" id="{B7491114-36E2-4B6E-86AB-F733CDF39376}"/>
                    </a:ext>
                  </a:extLst>
                </p:cNvPr>
                <p:cNvSpPr>
                  <a:spLocks noChangeArrowheads="1"/>
                </p:cNvSpPr>
                <p:nvPr/>
              </p:nvSpPr>
              <p:spPr bwMode="auto">
                <a:xfrm>
                  <a:off x="1860" y="1443"/>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数量</a:t>
                  </a:r>
                </a:p>
              </p:txBody>
            </p:sp>
            <p:sp>
              <p:nvSpPr>
                <p:cNvPr id="55322" name="Rectangle 61">
                  <a:extLst>
                    <a:ext uri="{FF2B5EF4-FFF2-40B4-BE49-F238E27FC236}">
                      <a16:creationId xmlns:a16="http://schemas.microsoft.com/office/drawing/2014/main" id="{7C0364EB-F703-4709-BA27-F31F84828611}"/>
                    </a:ext>
                  </a:extLst>
                </p:cNvPr>
                <p:cNvSpPr>
                  <a:spLocks noChangeArrowheads="1"/>
                </p:cNvSpPr>
                <p:nvPr/>
              </p:nvSpPr>
              <p:spPr bwMode="auto">
                <a:xfrm>
                  <a:off x="0" y="0"/>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价格</a:t>
                  </a:r>
                </a:p>
                <a:p>
                  <a:pPr algn="ctr" eaLnBrk="1" hangingPunct="1">
                    <a:buFont typeface="Arial" charset="0"/>
                    <a:buNone/>
                    <a:defRPr/>
                  </a:pPr>
                  <a:r>
                    <a:rPr lang="en-US" altLang="zh-CN" i="1">
                      <a:solidFill>
                        <a:schemeClr val="accent2">
                          <a:lumMod val="75000"/>
                        </a:schemeClr>
                      </a:solidFill>
                      <a:latin typeface="楷体_GB2312" pitchFamily="49" charset="-122"/>
                      <a:ea typeface="楷体_GB2312" pitchFamily="49" charset="-122"/>
                    </a:rPr>
                    <a:t>(</a:t>
                  </a:r>
                  <a:r>
                    <a:rPr lang="zh-CN" altLang="en-US" i="1">
                      <a:solidFill>
                        <a:schemeClr val="accent2">
                          <a:lumMod val="75000"/>
                        </a:schemeClr>
                      </a:solidFill>
                      <a:latin typeface="楷体_GB2312" pitchFamily="49" charset="-122"/>
                      <a:ea typeface="楷体_GB2312" pitchFamily="49" charset="-122"/>
                    </a:rPr>
                    <a:t>元</a:t>
                  </a:r>
                  <a:r>
                    <a:rPr lang="en-US" altLang="zh-CN" i="1">
                      <a:solidFill>
                        <a:schemeClr val="accent2">
                          <a:lumMod val="75000"/>
                        </a:schemeClr>
                      </a:solidFill>
                      <a:latin typeface="楷体_GB2312" pitchFamily="49" charset="-122"/>
                      <a:ea typeface="楷体_GB2312" pitchFamily="49" charset="-122"/>
                    </a:rPr>
                    <a:t>)</a:t>
                  </a:r>
                </a:p>
              </p:txBody>
            </p:sp>
          </p:grpSp>
          <p:sp>
            <p:nvSpPr>
              <p:cNvPr id="43019" name="Rectangle 62">
                <a:extLst>
                  <a:ext uri="{FF2B5EF4-FFF2-40B4-BE49-F238E27FC236}">
                    <a16:creationId xmlns:a16="http://schemas.microsoft.com/office/drawing/2014/main" id="{0C62A680-E3EF-4EF7-AE96-C90FA96C8109}"/>
                  </a:ext>
                </a:extLst>
              </p:cNvPr>
              <p:cNvSpPr>
                <a:spLocks noChangeArrowheads="1"/>
              </p:cNvSpPr>
              <p:nvPr/>
            </p:nvSpPr>
            <p:spPr bwMode="auto">
              <a:xfrm>
                <a:off x="318" y="589"/>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rPr>
                  <a:t>5</a:t>
                </a:r>
              </a:p>
              <a:p>
                <a:pPr algn="ctr" eaLnBrk="1" hangingPunct="1">
                  <a:spcBef>
                    <a:spcPct val="0"/>
                  </a:spcBef>
                  <a:buClrTx/>
                  <a:buSzTx/>
                  <a:buFont typeface="Arial" panose="020B0604020202020204" pitchFamily="34" charset="0"/>
                  <a:buNone/>
                </a:pPr>
                <a:r>
                  <a:rPr lang="en-US" altLang="zh-CN" sz="1800" b="0" i="1">
                    <a:solidFill>
                      <a:srgbClr val="0039E5"/>
                    </a:solidFill>
                  </a:rPr>
                  <a:t>4</a:t>
                </a:r>
              </a:p>
            </p:txBody>
          </p:sp>
          <p:sp>
            <p:nvSpPr>
              <p:cNvPr id="55308" name="Rectangle 63">
                <a:extLst>
                  <a:ext uri="{FF2B5EF4-FFF2-40B4-BE49-F238E27FC236}">
                    <a16:creationId xmlns:a16="http://schemas.microsoft.com/office/drawing/2014/main" id="{5665E6BB-1CDD-493F-854F-F1C97DAF2CB1}"/>
                  </a:ext>
                </a:extLst>
              </p:cNvPr>
              <p:cNvSpPr>
                <a:spLocks noChangeArrowheads="1"/>
              </p:cNvSpPr>
              <p:nvPr/>
            </p:nvSpPr>
            <p:spPr bwMode="auto">
              <a:xfrm>
                <a:off x="771" y="45"/>
                <a:ext cx="1588" cy="31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富有弹性的需求 弹性 </a:t>
                </a:r>
                <a:r>
                  <a:rPr lang="en-US" altLang="zh-CN" i="1">
                    <a:solidFill>
                      <a:schemeClr val="accent2">
                        <a:lumMod val="75000"/>
                      </a:schemeClr>
                    </a:solidFill>
                    <a:latin typeface="楷体_GB2312" pitchFamily="49" charset="-122"/>
                    <a:ea typeface="楷体_GB2312" pitchFamily="49" charset="-122"/>
                  </a:rPr>
                  <a:t>&gt;1</a:t>
                </a:r>
              </a:p>
            </p:txBody>
          </p:sp>
          <p:sp>
            <p:nvSpPr>
              <p:cNvPr id="55309" name="Rectangle 64">
                <a:extLst>
                  <a:ext uri="{FF2B5EF4-FFF2-40B4-BE49-F238E27FC236}">
                    <a16:creationId xmlns:a16="http://schemas.microsoft.com/office/drawing/2014/main" id="{990C6552-B806-4AE0-858E-AEE58E9C2544}"/>
                  </a:ext>
                </a:extLst>
              </p:cNvPr>
              <p:cNvSpPr>
                <a:spLocks noChangeArrowheads="1"/>
              </p:cNvSpPr>
              <p:nvPr/>
            </p:nvSpPr>
            <p:spPr bwMode="auto">
              <a:xfrm>
                <a:off x="1179" y="1451"/>
                <a:ext cx="726" cy="17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Arial" charset="0"/>
                  </a:rPr>
                  <a:t>50       100</a:t>
                </a:r>
              </a:p>
            </p:txBody>
          </p:sp>
          <p:sp>
            <p:nvSpPr>
              <p:cNvPr id="55310" name="Line 65">
                <a:extLst>
                  <a:ext uri="{FF2B5EF4-FFF2-40B4-BE49-F238E27FC236}">
                    <a16:creationId xmlns:a16="http://schemas.microsoft.com/office/drawing/2014/main" id="{0BBD88C5-3605-4ED9-8032-DE5E9AE8F26E}"/>
                  </a:ext>
                </a:extLst>
              </p:cNvPr>
              <p:cNvSpPr>
                <a:spLocks noChangeShapeType="1"/>
              </p:cNvSpPr>
              <p:nvPr/>
            </p:nvSpPr>
            <p:spPr bwMode="auto">
              <a:xfrm flipH="1">
                <a:off x="1316" y="1633"/>
                <a:ext cx="498"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1" name="Line 66">
                <a:extLst>
                  <a:ext uri="{FF2B5EF4-FFF2-40B4-BE49-F238E27FC236}">
                    <a16:creationId xmlns:a16="http://schemas.microsoft.com/office/drawing/2014/main" id="{F5B6F4D8-5068-449A-AE6D-491396839E50}"/>
                  </a:ext>
                </a:extLst>
              </p:cNvPr>
              <p:cNvSpPr>
                <a:spLocks noChangeShapeType="1"/>
              </p:cNvSpPr>
              <p:nvPr/>
            </p:nvSpPr>
            <p:spPr bwMode="auto">
              <a:xfrm flipV="1">
                <a:off x="317" y="635"/>
                <a:ext cx="0" cy="272"/>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i="1">
                  <a:solidFill>
                    <a:schemeClr val="accent2">
                      <a:lumMod val="75000"/>
                    </a:schemeClr>
                  </a:solidFill>
                  <a:latin typeface="Arial" charset="0"/>
                </a:endParaRPr>
              </a:p>
            </p:txBody>
          </p:sp>
          <p:sp>
            <p:nvSpPr>
              <p:cNvPr id="55312" name="Rectangle 67">
                <a:extLst>
                  <a:ext uri="{FF2B5EF4-FFF2-40B4-BE49-F238E27FC236}">
                    <a16:creationId xmlns:a16="http://schemas.microsoft.com/office/drawing/2014/main" id="{FCBA58A5-8877-450E-BC1F-9D27FCBCB619}"/>
                  </a:ext>
                </a:extLst>
              </p:cNvPr>
              <p:cNvSpPr>
                <a:spLocks noChangeArrowheads="1"/>
              </p:cNvSpPr>
              <p:nvPr/>
            </p:nvSpPr>
            <p:spPr bwMode="auto">
              <a:xfrm>
                <a:off x="0" y="771"/>
                <a:ext cx="227" cy="72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价</a:t>
                </a:r>
              </a:p>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格</a:t>
                </a:r>
              </a:p>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上</a:t>
                </a:r>
              </a:p>
              <a:p>
                <a:pPr algn="ctr" eaLnBrk="1" hangingPunct="1">
                  <a:buFont typeface="Arial" charset="0"/>
                  <a:buNone/>
                  <a:defRPr/>
                </a:pPr>
                <a:r>
                  <a:rPr lang="zh-CN" altLang="en-US" i="1">
                    <a:solidFill>
                      <a:schemeClr val="accent2">
                        <a:lumMod val="75000"/>
                      </a:schemeClr>
                    </a:solidFill>
                    <a:latin typeface="Arial" charset="0"/>
                    <a:ea typeface="楷体_GB2312" pitchFamily="49" charset="-122"/>
                  </a:rPr>
                  <a:t>升</a:t>
                </a:r>
              </a:p>
              <a:p>
                <a:pPr algn="ctr" eaLnBrk="1" hangingPunct="1">
                  <a:buFont typeface="Arial" charset="0"/>
                  <a:buNone/>
                  <a:defRPr/>
                </a:pPr>
                <a:r>
                  <a:rPr lang="en-US" altLang="zh-CN" b="0" i="1">
                    <a:solidFill>
                      <a:schemeClr val="accent2">
                        <a:lumMod val="75000"/>
                      </a:schemeClr>
                    </a:solidFill>
                    <a:latin typeface="Arial" charset="0"/>
                  </a:rPr>
                  <a:t>22%</a:t>
                </a:r>
              </a:p>
            </p:txBody>
          </p:sp>
          <p:sp>
            <p:nvSpPr>
              <p:cNvPr id="55313" name="Rectangle 68">
                <a:extLst>
                  <a:ext uri="{FF2B5EF4-FFF2-40B4-BE49-F238E27FC236}">
                    <a16:creationId xmlns:a16="http://schemas.microsoft.com/office/drawing/2014/main" id="{7B274BE6-05FB-4026-93CE-3F7251B4314E}"/>
                  </a:ext>
                </a:extLst>
              </p:cNvPr>
              <p:cNvSpPr>
                <a:spLocks noChangeArrowheads="1"/>
              </p:cNvSpPr>
              <p:nvPr/>
            </p:nvSpPr>
            <p:spPr bwMode="auto">
              <a:xfrm>
                <a:off x="953" y="1678"/>
                <a:ext cx="113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_GB2312" pitchFamily="49" charset="-122"/>
                    <a:ea typeface="楷体_GB2312" pitchFamily="49" charset="-122"/>
                  </a:rPr>
                  <a:t>需求量减少 </a:t>
                </a:r>
                <a:r>
                  <a:rPr lang="en-US" altLang="zh-CN" i="1">
                    <a:solidFill>
                      <a:schemeClr val="accent2">
                        <a:lumMod val="75000"/>
                      </a:schemeClr>
                    </a:solidFill>
                    <a:latin typeface="楷体_GB2312" pitchFamily="49" charset="-122"/>
                    <a:ea typeface="楷体_GB2312" pitchFamily="49" charset="-122"/>
                  </a:rPr>
                  <a:t>67</a:t>
                </a:r>
                <a:r>
                  <a:rPr lang="zh-CN" altLang="en-US" i="1">
                    <a:solidFill>
                      <a:schemeClr val="accent2">
                        <a:lumMod val="75000"/>
                      </a:schemeClr>
                    </a:solidFill>
                    <a:latin typeface="楷体_GB2312" pitchFamily="49" charset="-122"/>
                    <a:ea typeface="楷体_GB2312" pitchFamily="49" charset="-122"/>
                  </a:rPr>
                  <a:t>％</a:t>
                </a:r>
              </a:p>
            </p:txBody>
          </p:sp>
        </p:grpSp>
        <p:sp>
          <p:nvSpPr>
            <p:cNvPr id="43017" name="Oval 69">
              <a:extLst>
                <a:ext uri="{FF2B5EF4-FFF2-40B4-BE49-F238E27FC236}">
                  <a16:creationId xmlns:a16="http://schemas.microsoft.com/office/drawing/2014/main" id="{AFABE638-0BAE-4872-99BE-3F87D285F78B}"/>
                </a:ext>
              </a:extLst>
            </p:cNvPr>
            <p:cNvSpPr>
              <a:spLocks noChangeArrowheads="1"/>
            </p:cNvSpPr>
            <p:nvPr/>
          </p:nvSpPr>
          <p:spPr bwMode="auto">
            <a:xfrm>
              <a:off x="453" y="1406"/>
              <a:ext cx="136"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i="1">
                  <a:solidFill>
                    <a:srgbClr val="0039E5"/>
                  </a:solidFill>
                  <a:ea typeface="黑体" panose="02010609060101010101" pitchFamily="49"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a:extLst>
              <a:ext uri="{FF2B5EF4-FFF2-40B4-BE49-F238E27FC236}">
                <a16:creationId xmlns:a16="http://schemas.microsoft.com/office/drawing/2014/main" id="{2C6BFD37-1960-4F16-9654-6BC55A94C57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3DED5A8-5C99-4E15-9B31-6767CEA78752}"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4035" name="灯片编号占位符 5">
            <a:extLst>
              <a:ext uri="{FF2B5EF4-FFF2-40B4-BE49-F238E27FC236}">
                <a16:creationId xmlns:a16="http://schemas.microsoft.com/office/drawing/2014/main" id="{809A7177-279D-4A3F-8554-30A65546C6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19E39BF-1564-446C-8DB9-B19F732F5F03}" type="slidenum">
              <a:rPr lang="zh-CN" altLang="en-US" sz="1400"/>
              <a:pPr>
                <a:spcBef>
                  <a:spcPct val="0"/>
                </a:spcBef>
                <a:buClrTx/>
                <a:buSzTx/>
                <a:buFont typeface="Arial" panose="020B0604020202020204" pitchFamily="34" charset="0"/>
                <a:buNone/>
              </a:pPr>
              <a:t>36</a:t>
            </a:fld>
            <a:endParaRPr lang="en-US" altLang="zh-CN" sz="1400"/>
          </a:p>
        </p:txBody>
      </p:sp>
      <p:grpSp>
        <p:nvGrpSpPr>
          <p:cNvPr id="44036" name="Group 2">
            <a:extLst>
              <a:ext uri="{FF2B5EF4-FFF2-40B4-BE49-F238E27FC236}">
                <a16:creationId xmlns:a16="http://schemas.microsoft.com/office/drawing/2014/main" id="{F8395F13-F68B-4940-B886-9EE473B1659E}"/>
              </a:ext>
            </a:extLst>
          </p:cNvPr>
          <p:cNvGrpSpPr>
            <a:grpSpLocks/>
          </p:cNvGrpSpPr>
          <p:nvPr/>
        </p:nvGrpSpPr>
        <p:grpSpPr bwMode="auto">
          <a:xfrm>
            <a:off x="1258888" y="1052513"/>
            <a:ext cx="6265862" cy="4392612"/>
            <a:chOff x="0" y="0"/>
            <a:chExt cx="3584" cy="2767"/>
          </a:xfrm>
        </p:grpSpPr>
        <p:sp>
          <p:nvSpPr>
            <p:cNvPr id="44039" name="Line 3">
              <a:extLst>
                <a:ext uri="{FF2B5EF4-FFF2-40B4-BE49-F238E27FC236}">
                  <a16:creationId xmlns:a16="http://schemas.microsoft.com/office/drawing/2014/main" id="{75C1EF16-B127-47E8-A7B2-A1B55235D8B7}"/>
                </a:ext>
              </a:extLst>
            </p:cNvPr>
            <p:cNvSpPr>
              <a:spLocks noChangeShapeType="1"/>
            </p:cNvSpPr>
            <p:nvPr/>
          </p:nvSpPr>
          <p:spPr bwMode="auto">
            <a:xfrm>
              <a:off x="879" y="2042"/>
              <a:ext cx="2504" cy="1"/>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Line 4">
              <a:extLst>
                <a:ext uri="{FF2B5EF4-FFF2-40B4-BE49-F238E27FC236}">
                  <a16:creationId xmlns:a16="http://schemas.microsoft.com/office/drawing/2014/main" id="{7846B305-B097-492D-BF27-0BF324A37A8D}"/>
                </a:ext>
              </a:extLst>
            </p:cNvPr>
            <p:cNvSpPr>
              <a:spLocks noChangeShapeType="1"/>
            </p:cNvSpPr>
            <p:nvPr/>
          </p:nvSpPr>
          <p:spPr bwMode="auto">
            <a:xfrm flipV="1">
              <a:off x="879" y="132"/>
              <a:ext cx="1" cy="191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未知">
              <a:extLst>
                <a:ext uri="{FF2B5EF4-FFF2-40B4-BE49-F238E27FC236}">
                  <a16:creationId xmlns:a16="http://schemas.microsoft.com/office/drawing/2014/main" id="{86A48E0A-9604-436D-9ED5-41DD60028E82}"/>
                </a:ext>
              </a:extLst>
            </p:cNvPr>
            <p:cNvSpPr>
              <a:spLocks/>
            </p:cNvSpPr>
            <p:nvPr/>
          </p:nvSpPr>
          <p:spPr bwMode="auto">
            <a:xfrm>
              <a:off x="1860" y="726"/>
              <a:ext cx="817" cy="952"/>
            </a:xfrm>
            <a:custGeom>
              <a:avLst/>
              <a:gdLst>
                <a:gd name="T0" fmla="*/ 0 w 908"/>
                <a:gd name="T1" fmla="*/ 0 h 635"/>
                <a:gd name="T2" fmla="*/ 61 w 908"/>
                <a:gd name="T3" fmla="*/ 92181 h 635"/>
                <a:gd name="T4" fmla="*/ 207 w 908"/>
                <a:gd name="T5" fmla="*/ 183944 h 635"/>
                <a:gd name="T6" fmla="*/ 0 60000 65536"/>
                <a:gd name="T7" fmla="*/ 0 60000 65536"/>
                <a:gd name="T8" fmla="*/ 0 60000 65536"/>
                <a:gd name="T9" fmla="*/ 0 w 908"/>
                <a:gd name="T10" fmla="*/ 0 h 635"/>
                <a:gd name="T11" fmla="*/ 908 w 908"/>
                <a:gd name="T12" fmla="*/ 635 h 635"/>
              </a:gdLst>
              <a:ahLst/>
              <a:cxnLst>
                <a:cxn ang="T6">
                  <a:pos x="T0" y="T1"/>
                </a:cxn>
                <a:cxn ang="T7">
                  <a:pos x="T2" y="T3"/>
                </a:cxn>
                <a:cxn ang="T8">
                  <a:pos x="T4" y="T5"/>
                </a:cxn>
              </a:cxnLst>
              <a:rect l="T9" t="T10" r="T11" b="T12"/>
              <a:pathLst>
                <a:path w="908" h="635">
                  <a:moveTo>
                    <a:pt x="0" y="0"/>
                  </a:moveTo>
                  <a:cubicBezTo>
                    <a:pt x="61" y="106"/>
                    <a:pt x="122" y="212"/>
                    <a:pt x="273" y="318"/>
                  </a:cubicBezTo>
                  <a:cubicBezTo>
                    <a:pt x="424" y="424"/>
                    <a:pt x="666" y="529"/>
                    <a:pt x="908" y="635"/>
                  </a:cubicBezTo>
                </a:path>
              </a:pathLst>
            </a:custGeom>
            <a:noFill/>
            <a:ln w="1905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2" name="Line 6">
              <a:extLst>
                <a:ext uri="{FF2B5EF4-FFF2-40B4-BE49-F238E27FC236}">
                  <a16:creationId xmlns:a16="http://schemas.microsoft.com/office/drawing/2014/main" id="{84D441BC-CD5A-420C-A038-21E71419C9A0}"/>
                </a:ext>
              </a:extLst>
            </p:cNvPr>
            <p:cNvSpPr>
              <a:spLocks noChangeShapeType="1"/>
            </p:cNvSpPr>
            <p:nvPr/>
          </p:nvSpPr>
          <p:spPr bwMode="auto">
            <a:xfrm>
              <a:off x="879" y="1053"/>
              <a:ext cx="1083" cy="1"/>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7">
              <a:extLst>
                <a:ext uri="{FF2B5EF4-FFF2-40B4-BE49-F238E27FC236}">
                  <a16:creationId xmlns:a16="http://schemas.microsoft.com/office/drawing/2014/main" id="{7060CDB8-2911-41FC-9829-C0F83F6E51AA}"/>
                </a:ext>
              </a:extLst>
            </p:cNvPr>
            <p:cNvSpPr>
              <a:spLocks noChangeShapeType="1"/>
            </p:cNvSpPr>
            <p:nvPr/>
          </p:nvSpPr>
          <p:spPr bwMode="auto">
            <a:xfrm flipV="1">
              <a:off x="879" y="1316"/>
              <a:ext cx="1344" cy="1"/>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8">
              <a:extLst>
                <a:ext uri="{FF2B5EF4-FFF2-40B4-BE49-F238E27FC236}">
                  <a16:creationId xmlns:a16="http://schemas.microsoft.com/office/drawing/2014/main" id="{B95D08BB-1119-426B-81C8-E4EB3169208B}"/>
                </a:ext>
              </a:extLst>
            </p:cNvPr>
            <p:cNvSpPr>
              <a:spLocks noChangeShapeType="1"/>
            </p:cNvSpPr>
            <p:nvPr/>
          </p:nvSpPr>
          <p:spPr bwMode="auto">
            <a:xfrm>
              <a:off x="1962" y="1053"/>
              <a:ext cx="1" cy="989"/>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9">
              <a:extLst>
                <a:ext uri="{FF2B5EF4-FFF2-40B4-BE49-F238E27FC236}">
                  <a16:creationId xmlns:a16="http://schemas.microsoft.com/office/drawing/2014/main" id="{91AD9AC8-07E8-4E2F-9F8E-1D7BDE67AF49}"/>
                </a:ext>
              </a:extLst>
            </p:cNvPr>
            <p:cNvSpPr>
              <a:spLocks noChangeShapeType="1"/>
            </p:cNvSpPr>
            <p:nvPr/>
          </p:nvSpPr>
          <p:spPr bwMode="auto">
            <a:xfrm>
              <a:off x="2223" y="1361"/>
              <a:ext cx="0" cy="680"/>
            </a:xfrm>
            <a:prstGeom prst="line">
              <a:avLst/>
            </a:prstGeom>
            <a:noFill/>
            <a:ln w="1905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Rectangle 10">
              <a:extLst>
                <a:ext uri="{FF2B5EF4-FFF2-40B4-BE49-F238E27FC236}">
                  <a16:creationId xmlns:a16="http://schemas.microsoft.com/office/drawing/2014/main" id="{67027363-A3D4-4986-8520-8D931B00C7AE}"/>
                </a:ext>
              </a:extLst>
            </p:cNvPr>
            <p:cNvSpPr>
              <a:spLocks noChangeArrowheads="1"/>
            </p:cNvSpPr>
            <p:nvPr/>
          </p:nvSpPr>
          <p:spPr bwMode="auto">
            <a:xfrm>
              <a:off x="3111" y="2107"/>
              <a:ext cx="47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数量</a:t>
              </a:r>
            </a:p>
          </p:txBody>
        </p:sp>
        <p:sp>
          <p:nvSpPr>
            <p:cNvPr id="44047" name="Rectangle 11">
              <a:extLst>
                <a:ext uri="{FF2B5EF4-FFF2-40B4-BE49-F238E27FC236}">
                  <a16:creationId xmlns:a16="http://schemas.microsoft.com/office/drawing/2014/main" id="{82AC5A50-FFB7-417A-AB65-3AABCC6C1FCB}"/>
                </a:ext>
              </a:extLst>
            </p:cNvPr>
            <p:cNvSpPr>
              <a:spLocks noChangeArrowheads="1"/>
            </p:cNvSpPr>
            <p:nvPr/>
          </p:nvSpPr>
          <p:spPr bwMode="auto">
            <a:xfrm>
              <a:off x="338" y="0"/>
              <a:ext cx="47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chemeClr val="tx2"/>
                  </a:solidFill>
                  <a:latin typeface="楷体_GB2312" pitchFamily="49" charset="-122"/>
                  <a:ea typeface="楷体_GB2312" pitchFamily="49" charset="-122"/>
                </a:rPr>
                <a:t>价格</a:t>
              </a:r>
            </a:p>
            <a:p>
              <a:pPr algn="ctr" eaLnBrk="1" hangingPunct="1">
                <a:spcBef>
                  <a:spcPct val="0"/>
                </a:spcBef>
                <a:buClrTx/>
                <a:buSzTx/>
                <a:buFont typeface="Arial" panose="020B0604020202020204" pitchFamily="34" charset="0"/>
                <a:buNone/>
              </a:pPr>
              <a:r>
                <a:rPr lang="en-US" altLang="zh-CN" sz="1800" i="1">
                  <a:solidFill>
                    <a:schemeClr val="tx2"/>
                  </a:solidFill>
                  <a:latin typeface="楷体_GB2312" pitchFamily="49" charset="-122"/>
                  <a:ea typeface="楷体_GB2312" pitchFamily="49" charset="-122"/>
                </a:rPr>
                <a:t>(</a:t>
              </a:r>
              <a:r>
                <a:rPr lang="zh-CN" altLang="en-US" sz="1800" i="1">
                  <a:solidFill>
                    <a:schemeClr val="tx2"/>
                  </a:solidFill>
                  <a:latin typeface="楷体_GB2312" pitchFamily="49" charset="-122"/>
                  <a:ea typeface="楷体_GB2312" pitchFamily="49" charset="-122"/>
                </a:rPr>
                <a:t>元</a:t>
              </a:r>
              <a:r>
                <a:rPr lang="en-US" altLang="zh-CN" sz="1800" i="1">
                  <a:solidFill>
                    <a:schemeClr val="tx2"/>
                  </a:solidFill>
                  <a:latin typeface="楷体_GB2312" pitchFamily="49" charset="-122"/>
                  <a:ea typeface="楷体_GB2312" pitchFamily="49" charset="-122"/>
                </a:rPr>
                <a:t>)</a:t>
              </a:r>
            </a:p>
          </p:txBody>
        </p:sp>
        <p:sp>
          <p:nvSpPr>
            <p:cNvPr id="44048" name="Rectangle 12">
              <a:extLst>
                <a:ext uri="{FF2B5EF4-FFF2-40B4-BE49-F238E27FC236}">
                  <a16:creationId xmlns:a16="http://schemas.microsoft.com/office/drawing/2014/main" id="{5C5D23A8-0A5E-4B0A-AC8D-EB547FD43FAA}"/>
                </a:ext>
              </a:extLst>
            </p:cNvPr>
            <p:cNvSpPr>
              <a:spLocks noChangeArrowheads="1"/>
            </p:cNvSpPr>
            <p:nvPr/>
          </p:nvSpPr>
          <p:spPr bwMode="auto">
            <a:xfrm>
              <a:off x="474" y="856"/>
              <a:ext cx="339" cy="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5</a:t>
              </a:r>
            </a:p>
            <a:p>
              <a:pPr algn="ctr" eaLnBrk="1" hangingPunct="1">
                <a:spcBef>
                  <a:spcPct val="0"/>
                </a:spcBef>
                <a:buClrTx/>
                <a:buSzTx/>
                <a:buFont typeface="Arial" panose="020B0604020202020204" pitchFamily="34" charset="0"/>
                <a:buNone/>
              </a:pPr>
              <a:r>
                <a:rPr lang="en-US" altLang="zh-CN" sz="1800" b="0" i="1">
                  <a:solidFill>
                    <a:schemeClr val="tx2"/>
                  </a:solidFill>
                </a:rPr>
                <a:t>4</a:t>
              </a:r>
            </a:p>
          </p:txBody>
        </p:sp>
        <p:sp>
          <p:nvSpPr>
            <p:cNvPr id="44049" name="Rectangle 13">
              <a:extLst>
                <a:ext uri="{FF2B5EF4-FFF2-40B4-BE49-F238E27FC236}">
                  <a16:creationId xmlns:a16="http://schemas.microsoft.com/office/drawing/2014/main" id="{1D4E2AB7-E138-4DA5-9F48-BAA6F483FCD7}"/>
                </a:ext>
              </a:extLst>
            </p:cNvPr>
            <p:cNvSpPr>
              <a:spLocks noChangeArrowheads="1"/>
            </p:cNvSpPr>
            <p:nvPr/>
          </p:nvSpPr>
          <p:spPr bwMode="auto">
            <a:xfrm>
              <a:off x="1149" y="65"/>
              <a:ext cx="2368"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i="1">
                  <a:solidFill>
                    <a:schemeClr val="tx2"/>
                  </a:solidFill>
                  <a:latin typeface="楷体_GB2312" pitchFamily="49" charset="-122"/>
                  <a:ea typeface="楷体_GB2312" pitchFamily="49" charset="-122"/>
                </a:rPr>
                <a:t>单位弹性的需求 弹性 ＝</a:t>
              </a:r>
              <a:r>
                <a:rPr lang="en-US" altLang="zh-CN" sz="1800" i="1">
                  <a:solidFill>
                    <a:schemeClr val="tx2"/>
                  </a:solidFill>
                  <a:latin typeface="楷体_GB2312" pitchFamily="49" charset="-122"/>
                  <a:ea typeface="楷体_GB2312" pitchFamily="49" charset="-122"/>
                </a:rPr>
                <a:t>1</a:t>
              </a:r>
            </a:p>
          </p:txBody>
        </p:sp>
        <p:sp>
          <p:nvSpPr>
            <p:cNvPr id="44050" name="Rectangle 14">
              <a:extLst>
                <a:ext uri="{FF2B5EF4-FFF2-40B4-BE49-F238E27FC236}">
                  <a16:creationId xmlns:a16="http://schemas.microsoft.com/office/drawing/2014/main" id="{AE73E784-C311-41E2-A4AF-530A0D8E11D8}"/>
                </a:ext>
              </a:extLst>
            </p:cNvPr>
            <p:cNvSpPr>
              <a:spLocks noChangeArrowheads="1"/>
            </p:cNvSpPr>
            <p:nvPr/>
          </p:nvSpPr>
          <p:spPr bwMode="auto">
            <a:xfrm>
              <a:off x="1758" y="2108"/>
              <a:ext cx="73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80   100</a:t>
              </a:r>
            </a:p>
          </p:txBody>
        </p:sp>
        <p:sp>
          <p:nvSpPr>
            <p:cNvPr id="44051" name="Line 15">
              <a:extLst>
                <a:ext uri="{FF2B5EF4-FFF2-40B4-BE49-F238E27FC236}">
                  <a16:creationId xmlns:a16="http://schemas.microsoft.com/office/drawing/2014/main" id="{9F614DC5-6A2D-4815-A346-7FC7F32040B6}"/>
                </a:ext>
              </a:extLst>
            </p:cNvPr>
            <p:cNvSpPr>
              <a:spLocks noChangeShapeType="1"/>
            </p:cNvSpPr>
            <p:nvPr/>
          </p:nvSpPr>
          <p:spPr bwMode="auto">
            <a:xfrm flipH="1">
              <a:off x="1962" y="2371"/>
              <a:ext cx="311"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16">
              <a:extLst>
                <a:ext uri="{FF2B5EF4-FFF2-40B4-BE49-F238E27FC236}">
                  <a16:creationId xmlns:a16="http://schemas.microsoft.com/office/drawing/2014/main" id="{FF958135-386D-4EBC-ABFF-382C9143ACB5}"/>
                </a:ext>
              </a:extLst>
            </p:cNvPr>
            <p:cNvSpPr>
              <a:spLocks noChangeShapeType="1"/>
            </p:cNvSpPr>
            <p:nvPr/>
          </p:nvSpPr>
          <p:spPr bwMode="auto">
            <a:xfrm flipV="1">
              <a:off x="473" y="922"/>
              <a:ext cx="0" cy="39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Rectangle 17">
              <a:extLst>
                <a:ext uri="{FF2B5EF4-FFF2-40B4-BE49-F238E27FC236}">
                  <a16:creationId xmlns:a16="http://schemas.microsoft.com/office/drawing/2014/main" id="{5AFF3F28-E705-4E49-AF51-8D840D84E76A}"/>
                </a:ext>
              </a:extLst>
            </p:cNvPr>
            <p:cNvSpPr>
              <a:spLocks noChangeArrowheads="1"/>
            </p:cNvSpPr>
            <p:nvPr/>
          </p:nvSpPr>
          <p:spPr bwMode="auto">
            <a:xfrm>
              <a:off x="0" y="1120"/>
              <a:ext cx="338"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价</a:t>
              </a:r>
            </a:p>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格</a:t>
              </a:r>
            </a:p>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上</a:t>
              </a:r>
            </a:p>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升</a:t>
              </a:r>
            </a:p>
            <a:p>
              <a:pPr algn="ctr" eaLnBrk="1" hangingPunct="1">
                <a:spcBef>
                  <a:spcPct val="0"/>
                </a:spcBef>
                <a:buClrTx/>
                <a:buSzTx/>
                <a:buFont typeface="Arial" panose="020B0604020202020204" pitchFamily="34" charset="0"/>
                <a:buNone/>
              </a:pPr>
              <a:r>
                <a:rPr lang="en-US" altLang="zh-CN" sz="1800" b="0" i="1">
                  <a:solidFill>
                    <a:schemeClr val="tx2"/>
                  </a:solidFill>
                </a:rPr>
                <a:t>22%</a:t>
              </a:r>
            </a:p>
          </p:txBody>
        </p:sp>
        <p:sp>
          <p:nvSpPr>
            <p:cNvPr id="44054" name="Rectangle 18">
              <a:extLst>
                <a:ext uri="{FF2B5EF4-FFF2-40B4-BE49-F238E27FC236}">
                  <a16:creationId xmlns:a16="http://schemas.microsoft.com/office/drawing/2014/main" id="{27FBEDDE-BFCF-42AF-8C89-1155F304211B}"/>
                </a:ext>
              </a:extLst>
            </p:cNvPr>
            <p:cNvSpPr>
              <a:spLocks noChangeArrowheads="1"/>
            </p:cNvSpPr>
            <p:nvPr/>
          </p:nvSpPr>
          <p:spPr bwMode="auto">
            <a:xfrm>
              <a:off x="1421" y="2437"/>
              <a:ext cx="16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chemeClr val="tx2"/>
                  </a:solidFill>
                  <a:latin typeface="楷体_GB2312" pitchFamily="49" charset="-122"/>
                  <a:ea typeface="楷体_GB2312" pitchFamily="49" charset="-122"/>
                </a:rPr>
                <a:t>需求量减少</a:t>
              </a:r>
              <a:r>
                <a:rPr lang="en-US" altLang="zh-CN" sz="1800" i="1">
                  <a:solidFill>
                    <a:schemeClr val="tx2"/>
                  </a:solidFill>
                  <a:latin typeface="楷体_GB2312" pitchFamily="49" charset="-122"/>
                  <a:ea typeface="楷体_GB2312" pitchFamily="49" charset="-122"/>
                </a:rPr>
                <a:t>22</a:t>
              </a:r>
              <a:r>
                <a:rPr lang="zh-CN" altLang="en-US" sz="1800" i="1">
                  <a:solidFill>
                    <a:schemeClr val="tx2"/>
                  </a:solidFill>
                  <a:latin typeface="楷体_GB2312" pitchFamily="49" charset="-122"/>
                  <a:ea typeface="楷体_GB2312" pitchFamily="49" charset="-122"/>
                </a:rPr>
                <a:t>％</a:t>
              </a:r>
            </a:p>
          </p:txBody>
        </p:sp>
      </p:grpSp>
      <p:sp>
        <p:nvSpPr>
          <p:cNvPr id="56325" name="Rectangle 19">
            <a:extLst>
              <a:ext uri="{FF2B5EF4-FFF2-40B4-BE49-F238E27FC236}">
                <a16:creationId xmlns:a16="http://schemas.microsoft.com/office/drawing/2014/main" id="{747E1DA1-B0A3-4E65-88B4-9862A238E8D6}"/>
              </a:ext>
            </a:extLst>
          </p:cNvPr>
          <p:cNvSpPr>
            <a:spLocks noChangeArrowheads="1"/>
          </p:cNvSpPr>
          <p:nvPr/>
        </p:nvSpPr>
        <p:spPr bwMode="auto">
          <a:xfrm>
            <a:off x="1116013" y="5516563"/>
            <a:ext cx="6624637" cy="863600"/>
          </a:xfrm>
          <a:prstGeom prst="rect">
            <a:avLst/>
          </a:prstGeom>
          <a:noFill/>
          <a:ln w="9525">
            <a:solidFill>
              <a:schemeClr val="tx1"/>
            </a:solid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Arial" charset="0"/>
                <a:ea typeface="楷体_GB2312" pitchFamily="49" charset="-122"/>
              </a:rPr>
              <a:t>需求的价格弹性决定了需求曲线陡峭还是平坦，</a:t>
            </a:r>
          </a:p>
          <a:p>
            <a:pPr algn="ctr" eaLnBrk="1" hangingPunct="1">
              <a:buFont typeface="Arial" charset="0"/>
              <a:buNone/>
              <a:defRPr/>
            </a:pPr>
            <a:r>
              <a:rPr lang="zh-CN" altLang="en-US" sz="2400">
                <a:solidFill>
                  <a:schemeClr val="accent2">
                    <a:lumMod val="75000"/>
                  </a:schemeClr>
                </a:solidFill>
                <a:latin typeface="Arial" charset="0"/>
                <a:ea typeface="楷体_GB2312" pitchFamily="49" charset="-122"/>
              </a:rPr>
              <a:t>上述变动百分比都是用中点法计算的。</a:t>
            </a:r>
          </a:p>
        </p:txBody>
      </p:sp>
      <p:sp>
        <p:nvSpPr>
          <p:cNvPr id="44038" name="Oval 20">
            <a:extLst>
              <a:ext uri="{FF2B5EF4-FFF2-40B4-BE49-F238E27FC236}">
                <a16:creationId xmlns:a16="http://schemas.microsoft.com/office/drawing/2014/main" id="{59FC5B2C-6B02-4D85-9B50-E30080F9BFD5}"/>
              </a:ext>
            </a:extLst>
          </p:cNvPr>
          <p:cNvSpPr>
            <a:spLocks noChangeArrowheads="1"/>
          </p:cNvSpPr>
          <p:nvPr/>
        </p:nvSpPr>
        <p:spPr bwMode="auto">
          <a:xfrm>
            <a:off x="2339975" y="4221163"/>
            <a:ext cx="287338"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chemeClr val="tx2"/>
                </a:solidFill>
                <a:ea typeface="黑体" panose="02010609060101010101" pitchFamily="49" charset="-122"/>
              </a:rPr>
              <a:t>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a:extLst>
              <a:ext uri="{FF2B5EF4-FFF2-40B4-BE49-F238E27FC236}">
                <a16:creationId xmlns:a16="http://schemas.microsoft.com/office/drawing/2014/main" id="{2696A7FA-1DFC-4B66-9F90-B12A8766FD2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F68CF86-FBB1-4566-987B-8C0B7BD3D7C4}"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5059" name="灯片编号占位符 5">
            <a:extLst>
              <a:ext uri="{FF2B5EF4-FFF2-40B4-BE49-F238E27FC236}">
                <a16:creationId xmlns:a16="http://schemas.microsoft.com/office/drawing/2014/main" id="{E30F10C8-3E94-405D-A7CE-FF9D650873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560981F-7243-4110-9852-EDE46FD5E4F3}" type="slidenum">
              <a:rPr lang="zh-CN" altLang="en-US" sz="1400"/>
              <a:pPr>
                <a:spcBef>
                  <a:spcPct val="0"/>
                </a:spcBef>
                <a:buClrTx/>
                <a:buSzTx/>
                <a:buFont typeface="Arial" panose="020B0604020202020204" pitchFamily="34" charset="0"/>
                <a:buNone/>
              </a:pPr>
              <a:t>37</a:t>
            </a:fld>
            <a:endParaRPr lang="en-US" altLang="zh-CN" sz="1400"/>
          </a:p>
        </p:txBody>
      </p:sp>
      <p:sp>
        <p:nvSpPr>
          <p:cNvPr id="57348" name="Rectangle 2">
            <a:extLst>
              <a:ext uri="{FF2B5EF4-FFF2-40B4-BE49-F238E27FC236}">
                <a16:creationId xmlns:a16="http://schemas.microsoft.com/office/drawing/2014/main" id="{2B4DF4BD-509E-4599-ABBC-577601186E48}"/>
              </a:ext>
            </a:extLst>
          </p:cNvPr>
          <p:cNvSpPr>
            <a:spLocks noGrp="1" noRot="1" noChangeArrowheads="1"/>
          </p:cNvSpPr>
          <p:nvPr>
            <p:ph type="body" idx="1"/>
          </p:nvPr>
        </p:nvSpPr>
        <p:spPr>
          <a:xfrm>
            <a:off x="685800" y="533400"/>
            <a:ext cx="7772400" cy="5562600"/>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（四）需求弹性</a:t>
            </a:r>
            <a:r>
              <a:rPr lang="zh-CN" altLang="en-US" b="1" dirty="0">
                <a:solidFill>
                  <a:srgbClr val="FF0000"/>
                </a:solidFill>
                <a:latin typeface="楷体" pitchFamily="49" charset="-122"/>
                <a:ea typeface="楷体" pitchFamily="49" charset="-122"/>
              </a:rPr>
              <a:t>与总收益的关系 </a:t>
            </a:r>
          </a:p>
          <a:p>
            <a:pPr eaLnBrk="1" hangingPunct="1">
              <a:buFont typeface="Wingdings" panose="05000000000000000000" pitchFamily="2" charset="2"/>
              <a:buNone/>
              <a:defRPr/>
            </a:pPr>
            <a:r>
              <a:rPr lang="zh-CN" altLang="en-US"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需求缺乏价格弹性：</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价格↓，收益↓   ；  价格↑，收益↑</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需求富有价格弹性：</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价格↓，收益↑   ；  价格↑，收益↓</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需求具有单位弹性：商品价格一定程度的变化对生产的收益影响不大。</a:t>
            </a:r>
            <a:r>
              <a:rPr lang="zh-CN" altLang="en-US" dirty="0">
                <a:solidFill>
                  <a:schemeClr val="accent2">
                    <a:lumMod val="75000"/>
                  </a:schemeClr>
                </a:solidFill>
                <a:latin typeface="楷体" pitchFamily="49" charset="-122"/>
                <a:ea typeface="楷体" pitchFamily="49" charset="-122"/>
              </a:rPr>
              <a:t> </a:t>
            </a:r>
          </a:p>
          <a:p>
            <a:pPr eaLnBrk="1" hangingPunct="1">
              <a:defRPr/>
            </a:pPr>
            <a:endParaRPr lang="zh-CN" altLang="en-US"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a:extLst>
              <a:ext uri="{FF2B5EF4-FFF2-40B4-BE49-F238E27FC236}">
                <a16:creationId xmlns:a16="http://schemas.microsoft.com/office/drawing/2014/main" id="{B6DD7BD8-13AB-43A8-9CA2-0B183EF058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564E888-BD5B-4950-9CCE-3C14368B8843}"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6083" name="灯片编号占位符 5">
            <a:extLst>
              <a:ext uri="{FF2B5EF4-FFF2-40B4-BE49-F238E27FC236}">
                <a16:creationId xmlns:a16="http://schemas.microsoft.com/office/drawing/2014/main" id="{C672934D-21CB-4C53-9E9A-11BAC5A6A4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FF55C46-234A-4C02-9BDF-792DC5F6233C}" type="slidenum">
              <a:rPr lang="zh-CN" altLang="en-US" sz="1400"/>
              <a:pPr>
                <a:spcBef>
                  <a:spcPct val="0"/>
                </a:spcBef>
                <a:buClrTx/>
                <a:buSzTx/>
                <a:buFont typeface="Arial" panose="020B0604020202020204" pitchFamily="34" charset="0"/>
                <a:buNone/>
              </a:pPr>
              <a:t>38</a:t>
            </a:fld>
            <a:endParaRPr lang="en-US" altLang="zh-CN" sz="1400"/>
          </a:p>
        </p:txBody>
      </p:sp>
      <p:graphicFrame>
        <p:nvGraphicFramePr>
          <p:cNvPr id="40962" name="Group 2">
            <a:extLst>
              <a:ext uri="{FF2B5EF4-FFF2-40B4-BE49-F238E27FC236}">
                <a16:creationId xmlns:a16="http://schemas.microsoft.com/office/drawing/2014/main" id="{2B202974-BE3B-4C0A-8EE2-CE22426520FD}"/>
              </a:ext>
            </a:extLst>
          </p:cNvPr>
          <p:cNvGraphicFramePr>
            <a:graphicFrameLocks noGrp="1"/>
          </p:cNvGraphicFramePr>
          <p:nvPr/>
        </p:nvGraphicFramePr>
        <p:xfrm>
          <a:off x="179388" y="549275"/>
          <a:ext cx="4043362" cy="5624620"/>
        </p:xfrm>
        <a:graphic>
          <a:graphicData uri="http://schemas.openxmlformats.org/drawingml/2006/table">
            <a:tbl>
              <a:tblPr/>
              <a:tblGrid>
                <a:gridCol w="393700">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528637">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28650">
                  <a:extLst>
                    <a:ext uri="{9D8B030D-6E8A-4147-A177-3AD203B41FA5}">
                      <a16:colId xmlns:a16="http://schemas.microsoft.com/office/drawing/2014/main" val="20004"/>
                    </a:ext>
                  </a:extLst>
                </a:gridCol>
                <a:gridCol w="582613">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tblGrid>
              <a:tr h="1044516">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价</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格</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数</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量</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总</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收</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益</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价格</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变动</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数量</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变动</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程度</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635">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1800" b="1" i="0" u="none" strike="noStrike" cap="none" normalizeH="0" baseline="0">
                        <a:ln>
                          <a:noFill/>
                        </a:ln>
                        <a:solidFill>
                          <a:schemeClr val="tx2"/>
                        </a:solidFill>
                        <a:effectLst/>
                        <a:latin typeface="楷体_GB2312" pitchFamily="49" charset="-122"/>
                        <a:ea typeface="楷体_GB2312"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1800" b="1" i="0" u="none" strike="noStrike" cap="none" normalizeH="0" baseline="0">
                        <a:ln>
                          <a:noFill/>
                        </a:ln>
                        <a:solidFill>
                          <a:schemeClr val="tx2"/>
                        </a:solidFill>
                        <a:effectLst/>
                        <a:latin typeface="楷体_GB2312" pitchFamily="49" charset="-122"/>
                        <a:ea typeface="楷体_GB2312"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1800" b="1" i="0" u="none" strike="noStrike" cap="none" normalizeH="0" baseline="0">
                        <a:ln>
                          <a:noFill/>
                        </a:ln>
                        <a:solidFill>
                          <a:schemeClr val="tx2"/>
                        </a:solidFill>
                        <a:effectLst/>
                        <a:latin typeface="楷体_GB2312" pitchFamily="49" charset="-122"/>
                        <a:ea typeface="楷体_GB2312"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en-US" sz="2800" b="0" i="0" u="none" strike="noStrike" cap="none" normalizeH="0" baseline="0">
                        <a:ln>
                          <a:noFill/>
                        </a:ln>
                        <a:solidFill>
                          <a:schemeClr val="tx2"/>
                        </a:solidFill>
                        <a:effectLst/>
                        <a:latin typeface="楷体_GB2312" pitchFamily="49" charset="-122"/>
                        <a:ea typeface="楷体_GB2312" pitchFamily="49" charset="-122"/>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44">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200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15</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缺乏</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044">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67</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18</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缺乏</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671">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8</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40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0.6</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缺乏</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0671">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6</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29</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29</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单位</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31">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5</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4</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40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1.8</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富有</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0671">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6</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12</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18</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67</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3.7</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富有</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31">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7</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15</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200</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1800" b="1" i="0" u="none" strike="noStrike" cap="none" normalizeH="0" baseline="0">
                          <a:ln>
                            <a:noFill/>
                          </a:ln>
                          <a:solidFill>
                            <a:schemeClr val="tx2"/>
                          </a:solidFill>
                          <a:effectLst/>
                          <a:latin typeface="楷体_GB2312" pitchFamily="49" charset="-122"/>
                          <a:ea typeface="楷体_GB2312" pitchFamily="49" charset="-122"/>
                        </a:rPr>
                        <a:t>13</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富有</a:t>
                      </a:r>
                    </a:p>
                    <a:p>
                      <a:pPr marL="0" marR="0" lvl="0" indent="0" algn="ct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400" b="1" i="0" u="none" strike="noStrike" cap="none" normalizeH="0" baseline="0">
                          <a:ln>
                            <a:noFill/>
                          </a:ln>
                          <a:solidFill>
                            <a:schemeClr val="tx2"/>
                          </a:solidFill>
                          <a:effectLst/>
                          <a:latin typeface="楷体_GB2312" pitchFamily="49" charset="-122"/>
                          <a:ea typeface="楷体_GB2312" pitchFamily="49" charset="-122"/>
                        </a:rPr>
                        <a:t>弹性</a:t>
                      </a: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46166" name="Line 84">
            <a:extLst>
              <a:ext uri="{FF2B5EF4-FFF2-40B4-BE49-F238E27FC236}">
                <a16:creationId xmlns:a16="http://schemas.microsoft.com/office/drawing/2014/main" id="{0C17DAC3-1633-4716-931F-CBFF38C24DF1}"/>
              </a:ext>
            </a:extLst>
          </p:cNvPr>
          <p:cNvSpPr>
            <a:spLocks noChangeShapeType="1"/>
          </p:cNvSpPr>
          <p:nvPr/>
        </p:nvSpPr>
        <p:spPr bwMode="auto">
          <a:xfrm flipV="1">
            <a:off x="4689475" y="1198563"/>
            <a:ext cx="12700" cy="38719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67" name="Line 85">
            <a:extLst>
              <a:ext uri="{FF2B5EF4-FFF2-40B4-BE49-F238E27FC236}">
                <a16:creationId xmlns:a16="http://schemas.microsoft.com/office/drawing/2014/main" id="{C999D67E-F40D-43D2-9560-FBF4D66A9EC6}"/>
              </a:ext>
            </a:extLst>
          </p:cNvPr>
          <p:cNvSpPr>
            <a:spLocks noChangeShapeType="1"/>
          </p:cNvSpPr>
          <p:nvPr/>
        </p:nvSpPr>
        <p:spPr bwMode="auto">
          <a:xfrm>
            <a:off x="4689475" y="5060950"/>
            <a:ext cx="36925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68" name="Line 86">
            <a:extLst>
              <a:ext uri="{FF2B5EF4-FFF2-40B4-BE49-F238E27FC236}">
                <a16:creationId xmlns:a16="http://schemas.microsoft.com/office/drawing/2014/main" id="{EF03ACA3-CC7A-4023-8938-FD972D20A278}"/>
              </a:ext>
            </a:extLst>
          </p:cNvPr>
          <p:cNvSpPr>
            <a:spLocks noChangeShapeType="1"/>
          </p:cNvSpPr>
          <p:nvPr/>
        </p:nvSpPr>
        <p:spPr bwMode="auto">
          <a:xfrm>
            <a:off x="4689475" y="1628775"/>
            <a:ext cx="3027363" cy="3432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9" name="Rectangle 87">
            <a:extLst>
              <a:ext uri="{FF2B5EF4-FFF2-40B4-BE49-F238E27FC236}">
                <a16:creationId xmlns:a16="http://schemas.microsoft.com/office/drawing/2014/main" id="{71882B84-6E6F-4D26-8540-96CABE2CEA1B}"/>
              </a:ext>
            </a:extLst>
          </p:cNvPr>
          <p:cNvSpPr>
            <a:spLocks noChangeArrowheads="1"/>
          </p:cNvSpPr>
          <p:nvPr/>
        </p:nvSpPr>
        <p:spPr bwMode="auto">
          <a:xfrm>
            <a:off x="4319588" y="954088"/>
            <a:ext cx="4016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Times New Roman" panose="02020603050405020304" pitchFamily="18" charset="0"/>
              </a:rPr>
              <a:t>P</a:t>
            </a:r>
          </a:p>
        </p:txBody>
      </p:sp>
      <p:sp>
        <p:nvSpPr>
          <p:cNvPr id="46170" name="Rectangle 88">
            <a:extLst>
              <a:ext uri="{FF2B5EF4-FFF2-40B4-BE49-F238E27FC236}">
                <a16:creationId xmlns:a16="http://schemas.microsoft.com/office/drawing/2014/main" id="{D7368171-83DD-4D82-867F-9755F3DCDF50}"/>
              </a:ext>
            </a:extLst>
          </p:cNvPr>
          <p:cNvSpPr>
            <a:spLocks noChangeArrowheads="1"/>
          </p:cNvSpPr>
          <p:nvPr/>
        </p:nvSpPr>
        <p:spPr bwMode="auto">
          <a:xfrm>
            <a:off x="8208963" y="5000625"/>
            <a:ext cx="3175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Times New Roman" panose="02020603050405020304" pitchFamily="18" charset="0"/>
              </a:rPr>
              <a:t>Q</a:t>
            </a:r>
          </a:p>
        </p:txBody>
      </p:sp>
      <p:sp>
        <p:nvSpPr>
          <p:cNvPr id="46171" name="Oval 89">
            <a:extLst>
              <a:ext uri="{FF2B5EF4-FFF2-40B4-BE49-F238E27FC236}">
                <a16:creationId xmlns:a16="http://schemas.microsoft.com/office/drawing/2014/main" id="{77C9C5AF-5960-495F-BC96-97379B07983B}"/>
              </a:ext>
            </a:extLst>
          </p:cNvPr>
          <p:cNvSpPr>
            <a:spLocks noChangeArrowheads="1"/>
          </p:cNvSpPr>
          <p:nvPr/>
        </p:nvSpPr>
        <p:spPr bwMode="auto">
          <a:xfrm>
            <a:off x="6357938" y="2914650"/>
            <a:ext cx="1284287" cy="5937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Times New Roman" panose="02020603050405020304" pitchFamily="18" charset="0"/>
              </a:rPr>
              <a:t>H</a:t>
            </a:r>
            <a:r>
              <a:rPr lang="zh-CN" altLang="en-US" sz="2400">
                <a:solidFill>
                  <a:schemeClr val="tx2"/>
                </a:solidFill>
                <a:latin typeface="Times New Roman" panose="02020603050405020304" pitchFamily="18" charset="0"/>
                <a:ea typeface="楷体_GB2312" pitchFamily="49" charset="-122"/>
              </a:rPr>
              <a:t>（中点）</a:t>
            </a:r>
          </a:p>
        </p:txBody>
      </p:sp>
      <p:sp>
        <p:nvSpPr>
          <p:cNvPr id="46172" name="Arc 90">
            <a:extLst>
              <a:ext uri="{FF2B5EF4-FFF2-40B4-BE49-F238E27FC236}">
                <a16:creationId xmlns:a16="http://schemas.microsoft.com/office/drawing/2014/main" id="{3A25A863-AC16-4295-936D-B43BDA209EA1}"/>
              </a:ext>
            </a:extLst>
          </p:cNvPr>
          <p:cNvSpPr>
            <a:spLocks/>
          </p:cNvSpPr>
          <p:nvPr/>
        </p:nvSpPr>
        <p:spPr bwMode="auto">
          <a:xfrm>
            <a:off x="4821238" y="1601788"/>
            <a:ext cx="1468437" cy="1498600"/>
          </a:xfrm>
          <a:custGeom>
            <a:avLst/>
            <a:gdLst>
              <a:gd name="T0" fmla="*/ 0 w 24131"/>
              <a:gd name="T1" fmla="*/ 2147483646 h 26893"/>
              <a:gd name="T2" fmla="*/ 2147483646 w 24131"/>
              <a:gd name="T3" fmla="*/ 2147483646 h 26893"/>
              <a:gd name="T4" fmla="*/ 2147483646 w 24131"/>
              <a:gd name="T5" fmla="*/ 2147483646 h 26893"/>
              <a:gd name="T6" fmla="*/ 0 60000 65536"/>
              <a:gd name="T7" fmla="*/ 0 60000 65536"/>
              <a:gd name="T8" fmla="*/ 0 60000 65536"/>
              <a:gd name="T9" fmla="*/ 0 w 24131"/>
              <a:gd name="T10" fmla="*/ 0 h 26893"/>
              <a:gd name="T11" fmla="*/ 24131 w 24131"/>
              <a:gd name="T12" fmla="*/ 26893 h 26893"/>
            </a:gdLst>
            <a:ahLst/>
            <a:cxnLst>
              <a:cxn ang="T6">
                <a:pos x="T0" y="T1"/>
              </a:cxn>
              <a:cxn ang="T7">
                <a:pos x="T2" y="T3"/>
              </a:cxn>
              <a:cxn ang="T8">
                <a:pos x="T4" y="T5"/>
              </a:cxn>
            </a:cxnLst>
            <a:rect l="T9" t="T10" r="T11" b="T12"/>
            <a:pathLst>
              <a:path w="24131" h="26893" fill="none" extrusionOk="0">
                <a:moveTo>
                  <a:pt x="-1" y="148"/>
                </a:moveTo>
                <a:cubicBezTo>
                  <a:pt x="840" y="49"/>
                  <a:pt x="1685" y="-1"/>
                  <a:pt x="2531" y="0"/>
                </a:cubicBezTo>
                <a:cubicBezTo>
                  <a:pt x="14460" y="0"/>
                  <a:pt x="24131" y="9670"/>
                  <a:pt x="24131" y="21600"/>
                </a:cubicBezTo>
                <a:cubicBezTo>
                  <a:pt x="24131" y="23384"/>
                  <a:pt x="23909" y="25162"/>
                  <a:pt x="23472" y="26892"/>
                </a:cubicBezTo>
              </a:path>
              <a:path w="24131" h="26893" stroke="0" extrusionOk="0">
                <a:moveTo>
                  <a:pt x="-1" y="148"/>
                </a:moveTo>
                <a:cubicBezTo>
                  <a:pt x="840" y="49"/>
                  <a:pt x="1685" y="-1"/>
                  <a:pt x="2531" y="0"/>
                </a:cubicBezTo>
                <a:cubicBezTo>
                  <a:pt x="14460" y="0"/>
                  <a:pt x="24131" y="9670"/>
                  <a:pt x="24131" y="21600"/>
                </a:cubicBezTo>
                <a:cubicBezTo>
                  <a:pt x="24131" y="23384"/>
                  <a:pt x="23909" y="25162"/>
                  <a:pt x="23472" y="26892"/>
                </a:cubicBezTo>
                <a:lnTo>
                  <a:pt x="2531" y="21600"/>
                </a:lnTo>
                <a:lnTo>
                  <a:pt x="-1" y="148"/>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73" name="AutoShape 91">
            <a:extLst>
              <a:ext uri="{FF2B5EF4-FFF2-40B4-BE49-F238E27FC236}">
                <a16:creationId xmlns:a16="http://schemas.microsoft.com/office/drawing/2014/main" id="{67FC07AA-D09D-411F-906A-7610D0116BA7}"/>
              </a:ext>
            </a:extLst>
          </p:cNvPr>
          <p:cNvSpPr>
            <a:spLocks/>
          </p:cNvSpPr>
          <p:nvPr/>
        </p:nvSpPr>
        <p:spPr bwMode="auto">
          <a:xfrm>
            <a:off x="6305550" y="881063"/>
            <a:ext cx="1373188" cy="720725"/>
          </a:xfrm>
          <a:prstGeom prst="borderCallout1">
            <a:avLst>
              <a:gd name="adj1" fmla="val 15861"/>
              <a:gd name="adj2" fmla="val -5509"/>
              <a:gd name="adj3" fmla="val 123130"/>
              <a:gd name="adj4" fmla="val -3639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弹性大于</a:t>
            </a:r>
            <a:r>
              <a:rPr lang="en-US" altLang="zh-CN" sz="1800">
                <a:solidFill>
                  <a:schemeClr val="tx2"/>
                </a:solidFill>
                <a:latin typeface="楷体_GB2312" pitchFamily="49" charset="-122"/>
                <a:ea typeface="楷体_GB2312" pitchFamily="49" charset="-122"/>
              </a:rPr>
              <a:t>1</a:t>
            </a:r>
          </a:p>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富有弹性</a:t>
            </a:r>
          </a:p>
        </p:txBody>
      </p:sp>
      <p:sp>
        <p:nvSpPr>
          <p:cNvPr id="46174" name="AutoShape 92">
            <a:extLst>
              <a:ext uri="{FF2B5EF4-FFF2-40B4-BE49-F238E27FC236}">
                <a16:creationId xmlns:a16="http://schemas.microsoft.com/office/drawing/2014/main" id="{B4575B4A-29B3-475F-A6AC-AFAA4E55D7C1}"/>
              </a:ext>
            </a:extLst>
          </p:cNvPr>
          <p:cNvSpPr>
            <a:spLocks/>
          </p:cNvSpPr>
          <p:nvPr/>
        </p:nvSpPr>
        <p:spPr bwMode="auto">
          <a:xfrm>
            <a:off x="7775575" y="2609850"/>
            <a:ext cx="1368425" cy="819150"/>
          </a:xfrm>
          <a:prstGeom prst="borderCallout1">
            <a:avLst>
              <a:gd name="adj1" fmla="val 13954"/>
              <a:gd name="adj2" fmla="val -5569"/>
              <a:gd name="adj3" fmla="val 133139"/>
              <a:gd name="adj4" fmla="val -196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弹性小于</a:t>
            </a:r>
            <a:r>
              <a:rPr lang="en-US" altLang="zh-CN" sz="1800">
                <a:solidFill>
                  <a:schemeClr val="tx2"/>
                </a:solidFill>
                <a:latin typeface="楷体_GB2312" pitchFamily="49" charset="-122"/>
                <a:ea typeface="楷体_GB2312" pitchFamily="49" charset="-122"/>
              </a:rPr>
              <a:t>1</a:t>
            </a:r>
          </a:p>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缺乏弹性</a:t>
            </a:r>
          </a:p>
        </p:txBody>
      </p:sp>
      <p:sp>
        <p:nvSpPr>
          <p:cNvPr id="46175" name="Line 93">
            <a:extLst>
              <a:ext uri="{FF2B5EF4-FFF2-40B4-BE49-F238E27FC236}">
                <a16:creationId xmlns:a16="http://schemas.microsoft.com/office/drawing/2014/main" id="{160D72B0-961E-4021-BD57-0EB76E92AD90}"/>
              </a:ext>
            </a:extLst>
          </p:cNvPr>
          <p:cNvSpPr>
            <a:spLocks noChangeShapeType="1"/>
          </p:cNvSpPr>
          <p:nvPr/>
        </p:nvSpPr>
        <p:spPr bwMode="auto">
          <a:xfrm>
            <a:off x="4689475" y="2179638"/>
            <a:ext cx="4318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6" name="Line 94">
            <a:extLst>
              <a:ext uri="{FF2B5EF4-FFF2-40B4-BE49-F238E27FC236}">
                <a16:creationId xmlns:a16="http://schemas.microsoft.com/office/drawing/2014/main" id="{DD1B6D98-5370-4BD0-8701-4612E84DE02D}"/>
              </a:ext>
            </a:extLst>
          </p:cNvPr>
          <p:cNvSpPr>
            <a:spLocks noChangeShapeType="1"/>
          </p:cNvSpPr>
          <p:nvPr/>
        </p:nvSpPr>
        <p:spPr bwMode="auto">
          <a:xfrm>
            <a:off x="4689475" y="2609850"/>
            <a:ext cx="86518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7" name="Line 95">
            <a:extLst>
              <a:ext uri="{FF2B5EF4-FFF2-40B4-BE49-F238E27FC236}">
                <a16:creationId xmlns:a16="http://schemas.microsoft.com/office/drawing/2014/main" id="{0EA29B32-CA32-4CB9-B670-44C2969FFF8F}"/>
              </a:ext>
            </a:extLst>
          </p:cNvPr>
          <p:cNvSpPr>
            <a:spLocks noChangeShapeType="1"/>
          </p:cNvSpPr>
          <p:nvPr/>
        </p:nvSpPr>
        <p:spPr bwMode="auto">
          <a:xfrm>
            <a:off x="4689475" y="3100388"/>
            <a:ext cx="12954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8" name="Line 96">
            <a:extLst>
              <a:ext uri="{FF2B5EF4-FFF2-40B4-BE49-F238E27FC236}">
                <a16:creationId xmlns:a16="http://schemas.microsoft.com/office/drawing/2014/main" id="{39B28FBA-1455-40FA-97CA-A09B2A1C3082}"/>
              </a:ext>
            </a:extLst>
          </p:cNvPr>
          <p:cNvSpPr>
            <a:spLocks noChangeShapeType="1"/>
          </p:cNvSpPr>
          <p:nvPr/>
        </p:nvSpPr>
        <p:spPr bwMode="auto">
          <a:xfrm>
            <a:off x="4689475" y="3589338"/>
            <a:ext cx="172878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9" name="Line 97">
            <a:extLst>
              <a:ext uri="{FF2B5EF4-FFF2-40B4-BE49-F238E27FC236}">
                <a16:creationId xmlns:a16="http://schemas.microsoft.com/office/drawing/2014/main" id="{DC7FB562-15DF-4034-A69D-5574BCAAEA40}"/>
              </a:ext>
            </a:extLst>
          </p:cNvPr>
          <p:cNvSpPr>
            <a:spLocks noChangeShapeType="1"/>
          </p:cNvSpPr>
          <p:nvPr/>
        </p:nvSpPr>
        <p:spPr bwMode="auto">
          <a:xfrm>
            <a:off x="4689475" y="4079875"/>
            <a:ext cx="2160588"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0" name="Line 98">
            <a:extLst>
              <a:ext uri="{FF2B5EF4-FFF2-40B4-BE49-F238E27FC236}">
                <a16:creationId xmlns:a16="http://schemas.microsoft.com/office/drawing/2014/main" id="{F342DC91-5A38-454C-A873-EBB061CE2248}"/>
              </a:ext>
            </a:extLst>
          </p:cNvPr>
          <p:cNvSpPr>
            <a:spLocks noChangeShapeType="1"/>
          </p:cNvSpPr>
          <p:nvPr/>
        </p:nvSpPr>
        <p:spPr bwMode="auto">
          <a:xfrm>
            <a:off x="4689475" y="4570413"/>
            <a:ext cx="25939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Line 99">
            <a:extLst>
              <a:ext uri="{FF2B5EF4-FFF2-40B4-BE49-F238E27FC236}">
                <a16:creationId xmlns:a16="http://schemas.microsoft.com/office/drawing/2014/main" id="{B87AAB7D-199E-4A31-936F-9CF56E83BAE5}"/>
              </a:ext>
            </a:extLst>
          </p:cNvPr>
          <p:cNvSpPr>
            <a:spLocks noChangeShapeType="1"/>
          </p:cNvSpPr>
          <p:nvPr/>
        </p:nvSpPr>
        <p:spPr bwMode="auto">
          <a:xfrm>
            <a:off x="5121275" y="2179638"/>
            <a:ext cx="0" cy="288131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2" name="Line 100">
            <a:extLst>
              <a:ext uri="{FF2B5EF4-FFF2-40B4-BE49-F238E27FC236}">
                <a16:creationId xmlns:a16="http://schemas.microsoft.com/office/drawing/2014/main" id="{745B608E-69FB-4694-BB79-09D99661D9BD}"/>
              </a:ext>
            </a:extLst>
          </p:cNvPr>
          <p:cNvSpPr>
            <a:spLocks noChangeShapeType="1"/>
          </p:cNvSpPr>
          <p:nvPr/>
        </p:nvSpPr>
        <p:spPr bwMode="auto">
          <a:xfrm>
            <a:off x="5554663" y="2609850"/>
            <a:ext cx="0" cy="24511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3" name="Line 101">
            <a:extLst>
              <a:ext uri="{FF2B5EF4-FFF2-40B4-BE49-F238E27FC236}">
                <a16:creationId xmlns:a16="http://schemas.microsoft.com/office/drawing/2014/main" id="{84B0246A-05A9-4CBB-A787-D9C9221D79E1}"/>
              </a:ext>
            </a:extLst>
          </p:cNvPr>
          <p:cNvSpPr>
            <a:spLocks noChangeShapeType="1"/>
          </p:cNvSpPr>
          <p:nvPr/>
        </p:nvSpPr>
        <p:spPr bwMode="auto">
          <a:xfrm>
            <a:off x="5984875" y="3068638"/>
            <a:ext cx="0" cy="196056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4" name="Line 102">
            <a:extLst>
              <a:ext uri="{FF2B5EF4-FFF2-40B4-BE49-F238E27FC236}">
                <a16:creationId xmlns:a16="http://schemas.microsoft.com/office/drawing/2014/main" id="{1D6AC76E-6379-4C69-89D3-E1EBB9022B31}"/>
              </a:ext>
            </a:extLst>
          </p:cNvPr>
          <p:cNvSpPr>
            <a:spLocks noChangeShapeType="1"/>
          </p:cNvSpPr>
          <p:nvPr/>
        </p:nvSpPr>
        <p:spPr bwMode="auto">
          <a:xfrm>
            <a:off x="6418263" y="3589338"/>
            <a:ext cx="0" cy="147161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5" name="Line 103">
            <a:extLst>
              <a:ext uri="{FF2B5EF4-FFF2-40B4-BE49-F238E27FC236}">
                <a16:creationId xmlns:a16="http://schemas.microsoft.com/office/drawing/2014/main" id="{630AEF0F-4DBA-4DD7-9381-5B4121D8766A}"/>
              </a:ext>
            </a:extLst>
          </p:cNvPr>
          <p:cNvSpPr>
            <a:spLocks noChangeShapeType="1"/>
          </p:cNvSpPr>
          <p:nvPr/>
        </p:nvSpPr>
        <p:spPr bwMode="auto">
          <a:xfrm>
            <a:off x="6850063" y="4079875"/>
            <a:ext cx="0" cy="98107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6" name="Line 104">
            <a:extLst>
              <a:ext uri="{FF2B5EF4-FFF2-40B4-BE49-F238E27FC236}">
                <a16:creationId xmlns:a16="http://schemas.microsoft.com/office/drawing/2014/main" id="{E8DE8FC4-E19B-4ECB-905D-7B81B3EAA5F1}"/>
              </a:ext>
            </a:extLst>
          </p:cNvPr>
          <p:cNvSpPr>
            <a:spLocks noChangeShapeType="1"/>
          </p:cNvSpPr>
          <p:nvPr/>
        </p:nvSpPr>
        <p:spPr bwMode="auto">
          <a:xfrm>
            <a:off x="7283450" y="4570413"/>
            <a:ext cx="0" cy="490537"/>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7" name="Arc 105">
            <a:extLst>
              <a:ext uri="{FF2B5EF4-FFF2-40B4-BE49-F238E27FC236}">
                <a16:creationId xmlns:a16="http://schemas.microsoft.com/office/drawing/2014/main" id="{4D98B3D3-CA9D-4CE5-8925-1D60B2F97389}"/>
              </a:ext>
            </a:extLst>
          </p:cNvPr>
          <p:cNvSpPr>
            <a:spLocks/>
          </p:cNvSpPr>
          <p:nvPr/>
        </p:nvSpPr>
        <p:spPr bwMode="auto">
          <a:xfrm>
            <a:off x="6359525" y="3344863"/>
            <a:ext cx="1487488" cy="1600200"/>
          </a:xfrm>
          <a:custGeom>
            <a:avLst/>
            <a:gdLst>
              <a:gd name="T0" fmla="*/ 0 w 24432"/>
              <a:gd name="T1" fmla="*/ 2147483646 h 28701"/>
              <a:gd name="T2" fmla="*/ 2147483646 w 24432"/>
              <a:gd name="T3" fmla="*/ 2147483646 h 28701"/>
              <a:gd name="T4" fmla="*/ 2147483646 w 24432"/>
              <a:gd name="T5" fmla="*/ 2147483646 h 28701"/>
              <a:gd name="T6" fmla="*/ 0 60000 65536"/>
              <a:gd name="T7" fmla="*/ 0 60000 65536"/>
              <a:gd name="T8" fmla="*/ 0 60000 65536"/>
              <a:gd name="T9" fmla="*/ 0 w 24432"/>
              <a:gd name="T10" fmla="*/ 0 h 28701"/>
              <a:gd name="T11" fmla="*/ 24432 w 24432"/>
              <a:gd name="T12" fmla="*/ 28701 h 28701"/>
            </a:gdLst>
            <a:ahLst/>
            <a:cxnLst>
              <a:cxn ang="T6">
                <a:pos x="T0" y="T1"/>
              </a:cxn>
              <a:cxn ang="T7">
                <a:pos x="T2" y="T3"/>
              </a:cxn>
              <a:cxn ang="T8">
                <a:pos x="T4" y="T5"/>
              </a:cxn>
            </a:cxnLst>
            <a:rect l="T9" t="T10" r="T11" b="T12"/>
            <a:pathLst>
              <a:path w="24432" h="28701" fill="none" extrusionOk="0">
                <a:moveTo>
                  <a:pt x="0" y="186"/>
                </a:moveTo>
                <a:cubicBezTo>
                  <a:pt x="938" y="62"/>
                  <a:pt x="1884" y="-1"/>
                  <a:pt x="2832" y="0"/>
                </a:cubicBezTo>
                <a:cubicBezTo>
                  <a:pt x="14761" y="0"/>
                  <a:pt x="24432" y="9670"/>
                  <a:pt x="24432" y="21600"/>
                </a:cubicBezTo>
                <a:cubicBezTo>
                  <a:pt x="24432" y="24017"/>
                  <a:pt x="24026" y="26417"/>
                  <a:pt x="23231" y="28700"/>
                </a:cubicBezTo>
              </a:path>
              <a:path w="24432" h="28701" stroke="0" extrusionOk="0">
                <a:moveTo>
                  <a:pt x="0" y="186"/>
                </a:moveTo>
                <a:cubicBezTo>
                  <a:pt x="938" y="62"/>
                  <a:pt x="1884" y="-1"/>
                  <a:pt x="2832" y="0"/>
                </a:cubicBezTo>
                <a:cubicBezTo>
                  <a:pt x="14761" y="0"/>
                  <a:pt x="24432" y="9670"/>
                  <a:pt x="24432" y="21600"/>
                </a:cubicBezTo>
                <a:cubicBezTo>
                  <a:pt x="24432" y="24017"/>
                  <a:pt x="24026" y="26417"/>
                  <a:pt x="23231" y="28700"/>
                </a:cubicBezTo>
                <a:lnTo>
                  <a:pt x="2832" y="21600"/>
                </a:lnTo>
                <a:lnTo>
                  <a:pt x="0" y="186"/>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88" name="Rectangle 106">
            <a:extLst>
              <a:ext uri="{FF2B5EF4-FFF2-40B4-BE49-F238E27FC236}">
                <a16:creationId xmlns:a16="http://schemas.microsoft.com/office/drawing/2014/main" id="{B90F705D-BF8A-4430-BC15-0A1953DDCB66}"/>
              </a:ext>
            </a:extLst>
          </p:cNvPr>
          <p:cNvSpPr>
            <a:spLocks noChangeArrowheads="1"/>
          </p:cNvSpPr>
          <p:nvPr/>
        </p:nvSpPr>
        <p:spPr bwMode="auto">
          <a:xfrm>
            <a:off x="4381500" y="4386263"/>
            <a:ext cx="247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a:t>
            </a:r>
          </a:p>
        </p:txBody>
      </p:sp>
      <p:sp>
        <p:nvSpPr>
          <p:cNvPr id="46189" name="Rectangle 107">
            <a:extLst>
              <a:ext uri="{FF2B5EF4-FFF2-40B4-BE49-F238E27FC236}">
                <a16:creationId xmlns:a16="http://schemas.microsoft.com/office/drawing/2014/main" id="{F514F9DC-4921-456B-B8E8-C613DED04023}"/>
              </a:ext>
            </a:extLst>
          </p:cNvPr>
          <p:cNvSpPr>
            <a:spLocks noChangeArrowheads="1"/>
          </p:cNvSpPr>
          <p:nvPr/>
        </p:nvSpPr>
        <p:spPr bwMode="auto">
          <a:xfrm>
            <a:off x="4381500" y="352901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3</a:t>
            </a:r>
          </a:p>
        </p:txBody>
      </p:sp>
      <p:sp>
        <p:nvSpPr>
          <p:cNvPr id="46190" name="Rectangle 108">
            <a:extLst>
              <a:ext uri="{FF2B5EF4-FFF2-40B4-BE49-F238E27FC236}">
                <a16:creationId xmlns:a16="http://schemas.microsoft.com/office/drawing/2014/main" id="{B963458B-72F4-4F85-9A6C-2F7414C41185}"/>
              </a:ext>
            </a:extLst>
          </p:cNvPr>
          <p:cNvSpPr>
            <a:spLocks noChangeArrowheads="1"/>
          </p:cNvSpPr>
          <p:nvPr/>
        </p:nvSpPr>
        <p:spPr bwMode="auto">
          <a:xfrm>
            <a:off x="4381500" y="4019550"/>
            <a:ext cx="247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2</a:t>
            </a:r>
          </a:p>
        </p:txBody>
      </p:sp>
      <p:sp>
        <p:nvSpPr>
          <p:cNvPr id="46191" name="Rectangle 109">
            <a:extLst>
              <a:ext uri="{FF2B5EF4-FFF2-40B4-BE49-F238E27FC236}">
                <a16:creationId xmlns:a16="http://schemas.microsoft.com/office/drawing/2014/main" id="{575C408B-60C9-4E9A-BAC3-3D4086D8A64A}"/>
              </a:ext>
            </a:extLst>
          </p:cNvPr>
          <p:cNvSpPr>
            <a:spLocks noChangeArrowheads="1"/>
          </p:cNvSpPr>
          <p:nvPr/>
        </p:nvSpPr>
        <p:spPr bwMode="auto">
          <a:xfrm>
            <a:off x="4381500" y="3038475"/>
            <a:ext cx="247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4</a:t>
            </a:r>
          </a:p>
        </p:txBody>
      </p:sp>
      <p:sp>
        <p:nvSpPr>
          <p:cNvPr id="46192" name="Rectangle 110">
            <a:extLst>
              <a:ext uri="{FF2B5EF4-FFF2-40B4-BE49-F238E27FC236}">
                <a16:creationId xmlns:a16="http://schemas.microsoft.com/office/drawing/2014/main" id="{A9B7891E-51EF-42E7-BBB9-491C59526C65}"/>
              </a:ext>
            </a:extLst>
          </p:cNvPr>
          <p:cNvSpPr>
            <a:spLocks noChangeArrowheads="1"/>
          </p:cNvSpPr>
          <p:nvPr/>
        </p:nvSpPr>
        <p:spPr bwMode="auto">
          <a:xfrm>
            <a:off x="4381500" y="2609850"/>
            <a:ext cx="247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5</a:t>
            </a:r>
          </a:p>
        </p:txBody>
      </p:sp>
      <p:sp>
        <p:nvSpPr>
          <p:cNvPr id="46193" name="Rectangle 111">
            <a:extLst>
              <a:ext uri="{FF2B5EF4-FFF2-40B4-BE49-F238E27FC236}">
                <a16:creationId xmlns:a16="http://schemas.microsoft.com/office/drawing/2014/main" id="{2827DD9D-96B2-4039-8C3B-5B40CCA4B5D8}"/>
              </a:ext>
            </a:extLst>
          </p:cNvPr>
          <p:cNvSpPr>
            <a:spLocks noChangeArrowheads="1"/>
          </p:cNvSpPr>
          <p:nvPr/>
        </p:nvSpPr>
        <p:spPr bwMode="auto">
          <a:xfrm>
            <a:off x="4381500" y="2057400"/>
            <a:ext cx="247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6</a:t>
            </a:r>
          </a:p>
        </p:txBody>
      </p:sp>
      <p:sp>
        <p:nvSpPr>
          <p:cNvPr id="46194" name="Rectangle 112">
            <a:extLst>
              <a:ext uri="{FF2B5EF4-FFF2-40B4-BE49-F238E27FC236}">
                <a16:creationId xmlns:a16="http://schemas.microsoft.com/office/drawing/2014/main" id="{29B1A8C8-3B00-4B70-8146-6A81FF8EA21D}"/>
              </a:ext>
            </a:extLst>
          </p:cNvPr>
          <p:cNvSpPr>
            <a:spLocks noChangeArrowheads="1"/>
          </p:cNvSpPr>
          <p:nvPr/>
        </p:nvSpPr>
        <p:spPr bwMode="auto">
          <a:xfrm>
            <a:off x="4381500" y="1568450"/>
            <a:ext cx="247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7</a:t>
            </a:r>
          </a:p>
        </p:txBody>
      </p:sp>
      <p:sp>
        <p:nvSpPr>
          <p:cNvPr id="46195" name="Rectangle 113">
            <a:extLst>
              <a:ext uri="{FF2B5EF4-FFF2-40B4-BE49-F238E27FC236}">
                <a16:creationId xmlns:a16="http://schemas.microsoft.com/office/drawing/2014/main" id="{16422BF1-7DBD-400F-9DE0-3533492F5FC7}"/>
              </a:ext>
            </a:extLst>
          </p:cNvPr>
          <p:cNvSpPr>
            <a:spLocks noChangeArrowheads="1"/>
          </p:cNvSpPr>
          <p:nvPr/>
        </p:nvSpPr>
        <p:spPr bwMode="auto">
          <a:xfrm>
            <a:off x="4381500" y="4876800"/>
            <a:ext cx="247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0</a:t>
            </a:r>
          </a:p>
        </p:txBody>
      </p:sp>
      <p:sp>
        <p:nvSpPr>
          <p:cNvPr id="46196" name="Rectangle 114">
            <a:extLst>
              <a:ext uri="{FF2B5EF4-FFF2-40B4-BE49-F238E27FC236}">
                <a16:creationId xmlns:a16="http://schemas.microsoft.com/office/drawing/2014/main" id="{07C28ABD-EA9E-4BB1-B40A-909DA09AE460}"/>
              </a:ext>
            </a:extLst>
          </p:cNvPr>
          <p:cNvSpPr>
            <a:spLocks noChangeArrowheads="1"/>
          </p:cNvSpPr>
          <p:nvPr/>
        </p:nvSpPr>
        <p:spPr bwMode="auto">
          <a:xfrm>
            <a:off x="4999038"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2</a:t>
            </a:r>
          </a:p>
        </p:txBody>
      </p:sp>
      <p:sp>
        <p:nvSpPr>
          <p:cNvPr id="46197" name="Rectangle 115">
            <a:extLst>
              <a:ext uri="{FF2B5EF4-FFF2-40B4-BE49-F238E27FC236}">
                <a16:creationId xmlns:a16="http://schemas.microsoft.com/office/drawing/2014/main" id="{6F8659FA-B5B1-4140-AAE5-5D1C66868B9C}"/>
              </a:ext>
            </a:extLst>
          </p:cNvPr>
          <p:cNvSpPr>
            <a:spLocks noChangeArrowheads="1"/>
          </p:cNvSpPr>
          <p:nvPr/>
        </p:nvSpPr>
        <p:spPr bwMode="auto">
          <a:xfrm>
            <a:off x="6727825" y="5122863"/>
            <a:ext cx="2492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10</a:t>
            </a:r>
          </a:p>
        </p:txBody>
      </p:sp>
      <p:sp>
        <p:nvSpPr>
          <p:cNvPr id="46198" name="Rectangle 116">
            <a:extLst>
              <a:ext uri="{FF2B5EF4-FFF2-40B4-BE49-F238E27FC236}">
                <a16:creationId xmlns:a16="http://schemas.microsoft.com/office/drawing/2014/main" id="{336ED39F-1C48-47B2-8808-CA4B3CC5CEBA}"/>
              </a:ext>
            </a:extLst>
          </p:cNvPr>
          <p:cNvSpPr>
            <a:spLocks noChangeArrowheads="1"/>
          </p:cNvSpPr>
          <p:nvPr/>
        </p:nvSpPr>
        <p:spPr bwMode="auto">
          <a:xfrm>
            <a:off x="7159625"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12</a:t>
            </a:r>
          </a:p>
        </p:txBody>
      </p:sp>
      <p:sp>
        <p:nvSpPr>
          <p:cNvPr id="46199" name="Rectangle 117">
            <a:extLst>
              <a:ext uri="{FF2B5EF4-FFF2-40B4-BE49-F238E27FC236}">
                <a16:creationId xmlns:a16="http://schemas.microsoft.com/office/drawing/2014/main" id="{9AB7FF7B-F502-4950-A87C-1083B3778A48}"/>
              </a:ext>
            </a:extLst>
          </p:cNvPr>
          <p:cNvSpPr>
            <a:spLocks noChangeArrowheads="1"/>
          </p:cNvSpPr>
          <p:nvPr/>
        </p:nvSpPr>
        <p:spPr bwMode="auto">
          <a:xfrm>
            <a:off x="6296025"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8</a:t>
            </a:r>
          </a:p>
        </p:txBody>
      </p:sp>
      <p:sp>
        <p:nvSpPr>
          <p:cNvPr id="46200" name="Rectangle 118">
            <a:extLst>
              <a:ext uri="{FF2B5EF4-FFF2-40B4-BE49-F238E27FC236}">
                <a16:creationId xmlns:a16="http://schemas.microsoft.com/office/drawing/2014/main" id="{D800FCBB-3694-44F6-A1FA-7BD02176749B}"/>
              </a:ext>
            </a:extLst>
          </p:cNvPr>
          <p:cNvSpPr>
            <a:spLocks noChangeArrowheads="1"/>
          </p:cNvSpPr>
          <p:nvPr/>
        </p:nvSpPr>
        <p:spPr bwMode="auto">
          <a:xfrm>
            <a:off x="5864225"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6</a:t>
            </a:r>
          </a:p>
        </p:txBody>
      </p:sp>
      <p:sp>
        <p:nvSpPr>
          <p:cNvPr id="46201" name="Rectangle 119">
            <a:extLst>
              <a:ext uri="{FF2B5EF4-FFF2-40B4-BE49-F238E27FC236}">
                <a16:creationId xmlns:a16="http://schemas.microsoft.com/office/drawing/2014/main" id="{18EC3EE8-F4E7-4972-BE31-9EE16CFE0CF4}"/>
              </a:ext>
            </a:extLst>
          </p:cNvPr>
          <p:cNvSpPr>
            <a:spLocks noChangeArrowheads="1"/>
          </p:cNvSpPr>
          <p:nvPr/>
        </p:nvSpPr>
        <p:spPr bwMode="auto">
          <a:xfrm>
            <a:off x="5430838"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4</a:t>
            </a:r>
          </a:p>
        </p:txBody>
      </p:sp>
      <p:sp>
        <p:nvSpPr>
          <p:cNvPr id="46202" name="Rectangle 120">
            <a:extLst>
              <a:ext uri="{FF2B5EF4-FFF2-40B4-BE49-F238E27FC236}">
                <a16:creationId xmlns:a16="http://schemas.microsoft.com/office/drawing/2014/main" id="{200BADA8-6F22-4BC0-85D5-694BECD6730F}"/>
              </a:ext>
            </a:extLst>
          </p:cNvPr>
          <p:cNvSpPr>
            <a:spLocks noChangeArrowheads="1"/>
          </p:cNvSpPr>
          <p:nvPr/>
        </p:nvSpPr>
        <p:spPr bwMode="auto">
          <a:xfrm>
            <a:off x="7593013" y="5122863"/>
            <a:ext cx="2476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14</a:t>
            </a:r>
          </a:p>
        </p:txBody>
      </p:sp>
      <p:sp>
        <p:nvSpPr>
          <p:cNvPr id="46203" name="Oval 121">
            <a:extLst>
              <a:ext uri="{FF2B5EF4-FFF2-40B4-BE49-F238E27FC236}">
                <a16:creationId xmlns:a16="http://schemas.microsoft.com/office/drawing/2014/main" id="{8C1B02D7-67B2-4B0F-B26B-0E50806ECCBF}"/>
              </a:ext>
            </a:extLst>
          </p:cNvPr>
          <p:cNvSpPr>
            <a:spLocks noChangeArrowheads="1"/>
          </p:cNvSpPr>
          <p:nvPr/>
        </p:nvSpPr>
        <p:spPr bwMode="auto">
          <a:xfrm>
            <a:off x="6224588" y="3375025"/>
            <a:ext cx="69850" cy="60325"/>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6204" name="Rectangle 122">
            <a:extLst>
              <a:ext uri="{FF2B5EF4-FFF2-40B4-BE49-F238E27FC236}">
                <a16:creationId xmlns:a16="http://schemas.microsoft.com/office/drawing/2014/main" id="{172CDDE5-3144-4960-AD2D-807BD60BFBA2}"/>
              </a:ext>
            </a:extLst>
          </p:cNvPr>
          <p:cNvSpPr>
            <a:spLocks noChangeArrowheads="1"/>
          </p:cNvSpPr>
          <p:nvPr/>
        </p:nvSpPr>
        <p:spPr bwMode="auto">
          <a:xfrm>
            <a:off x="4500563" y="5589588"/>
            <a:ext cx="48958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solidFill>
                  <a:schemeClr val="tx2"/>
                </a:solidFill>
                <a:ea typeface="楷体_GB2312" pitchFamily="49" charset="-122"/>
              </a:rPr>
              <a:t>线性需求曲线的弹性和总收益</a:t>
            </a:r>
          </a:p>
        </p:txBody>
      </p:sp>
      <p:sp>
        <p:nvSpPr>
          <p:cNvPr id="46205" name="Rectangle 123">
            <a:extLst>
              <a:ext uri="{FF2B5EF4-FFF2-40B4-BE49-F238E27FC236}">
                <a16:creationId xmlns:a16="http://schemas.microsoft.com/office/drawing/2014/main" id="{F8934CB0-1EE9-4FCD-AEDC-85212542F9AD}"/>
              </a:ext>
            </a:extLst>
          </p:cNvPr>
          <p:cNvSpPr>
            <a:spLocks noChangeArrowheads="1"/>
          </p:cNvSpPr>
          <p:nvPr/>
        </p:nvSpPr>
        <p:spPr bwMode="auto">
          <a:xfrm>
            <a:off x="468313" y="6021388"/>
            <a:ext cx="38147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以弧弹性计，小数点只保留一位</a:t>
            </a:r>
          </a:p>
        </p:txBody>
      </p:sp>
      <p:sp>
        <p:nvSpPr>
          <p:cNvPr id="46206" name="Oval 124">
            <a:extLst>
              <a:ext uri="{FF2B5EF4-FFF2-40B4-BE49-F238E27FC236}">
                <a16:creationId xmlns:a16="http://schemas.microsoft.com/office/drawing/2014/main" id="{3C099BD9-DFC8-4B80-BEE5-0AD4D40AABB2}"/>
              </a:ext>
            </a:extLst>
          </p:cNvPr>
          <p:cNvSpPr>
            <a:spLocks noChangeArrowheads="1"/>
          </p:cNvSpPr>
          <p:nvPr/>
        </p:nvSpPr>
        <p:spPr bwMode="auto">
          <a:xfrm>
            <a:off x="5435600" y="2492375"/>
            <a:ext cx="215900" cy="288925"/>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6207" name="Oval 125">
            <a:extLst>
              <a:ext uri="{FF2B5EF4-FFF2-40B4-BE49-F238E27FC236}">
                <a16:creationId xmlns:a16="http://schemas.microsoft.com/office/drawing/2014/main" id="{3027C8E8-D16F-4023-A667-6E2B995B9F0A}"/>
              </a:ext>
            </a:extLst>
          </p:cNvPr>
          <p:cNvSpPr>
            <a:spLocks noChangeArrowheads="1"/>
          </p:cNvSpPr>
          <p:nvPr/>
        </p:nvSpPr>
        <p:spPr bwMode="auto">
          <a:xfrm>
            <a:off x="5003800" y="2060575"/>
            <a:ext cx="288925" cy="288925"/>
          </a:xfrm>
          <a:prstGeom prst="ellipse">
            <a:avLst/>
          </a:prstGeom>
          <a:solidFill>
            <a:srgbClr val="1E0C00"/>
          </a:solidFill>
          <a:ln w="28575">
            <a:solidFill>
              <a:srgbClr val="1E0C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6208" name="Rectangle 126">
            <a:extLst>
              <a:ext uri="{FF2B5EF4-FFF2-40B4-BE49-F238E27FC236}">
                <a16:creationId xmlns:a16="http://schemas.microsoft.com/office/drawing/2014/main" id="{FAC45EEC-EF46-4302-B656-90918BEC9640}"/>
              </a:ext>
            </a:extLst>
          </p:cNvPr>
          <p:cNvSpPr>
            <a:spLocks noChangeArrowheads="1"/>
          </p:cNvSpPr>
          <p:nvPr/>
        </p:nvSpPr>
        <p:spPr bwMode="auto">
          <a:xfrm>
            <a:off x="5580063" y="2205038"/>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rgbClr val="FF0000"/>
                </a:solidFill>
              </a:rPr>
              <a:t>A</a:t>
            </a:r>
          </a:p>
        </p:txBody>
      </p:sp>
      <p:sp>
        <p:nvSpPr>
          <p:cNvPr id="46209" name="Rectangle 127">
            <a:extLst>
              <a:ext uri="{FF2B5EF4-FFF2-40B4-BE49-F238E27FC236}">
                <a16:creationId xmlns:a16="http://schemas.microsoft.com/office/drawing/2014/main" id="{EB24607D-5705-4B78-9C40-5C9CE83C12F7}"/>
              </a:ext>
            </a:extLst>
          </p:cNvPr>
          <p:cNvSpPr>
            <a:spLocks noChangeArrowheads="1"/>
          </p:cNvSpPr>
          <p:nvPr/>
        </p:nvSpPr>
        <p:spPr bwMode="auto">
          <a:xfrm>
            <a:off x="5148263" y="1628775"/>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rgbClr val="1E0C00"/>
                </a:solidFill>
              </a:rPr>
              <a:t>B</a:t>
            </a:r>
          </a:p>
        </p:txBody>
      </p:sp>
      <p:sp>
        <p:nvSpPr>
          <p:cNvPr id="46210" name="Oval 128">
            <a:extLst>
              <a:ext uri="{FF2B5EF4-FFF2-40B4-BE49-F238E27FC236}">
                <a16:creationId xmlns:a16="http://schemas.microsoft.com/office/drawing/2014/main" id="{B43C3BCF-F711-431B-9C87-7A1C4FA3CFE9}"/>
              </a:ext>
            </a:extLst>
          </p:cNvPr>
          <p:cNvSpPr>
            <a:spLocks noChangeArrowheads="1"/>
          </p:cNvSpPr>
          <p:nvPr/>
        </p:nvSpPr>
        <p:spPr bwMode="auto">
          <a:xfrm>
            <a:off x="5867400" y="2924175"/>
            <a:ext cx="288925" cy="288925"/>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6211" name="Rectangle 129">
            <a:extLst>
              <a:ext uri="{FF2B5EF4-FFF2-40B4-BE49-F238E27FC236}">
                <a16:creationId xmlns:a16="http://schemas.microsoft.com/office/drawing/2014/main" id="{AA84568A-C5FA-40DB-BF1E-0D23005ABF63}"/>
              </a:ext>
            </a:extLst>
          </p:cNvPr>
          <p:cNvSpPr>
            <a:spLocks noChangeArrowheads="1"/>
          </p:cNvSpPr>
          <p:nvPr/>
        </p:nvSpPr>
        <p:spPr bwMode="auto">
          <a:xfrm>
            <a:off x="5867400" y="25654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rPr>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a:extLst>
              <a:ext uri="{FF2B5EF4-FFF2-40B4-BE49-F238E27FC236}">
                <a16:creationId xmlns:a16="http://schemas.microsoft.com/office/drawing/2014/main" id="{0B16C5DB-B3D2-4120-9F15-CEE0FA10630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6E06422-E401-4790-9D9E-25597FC8BFE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7107" name="灯片编号占位符 5">
            <a:extLst>
              <a:ext uri="{FF2B5EF4-FFF2-40B4-BE49-F238E27FC236}">
                <a16:creationId xmlns:a16="http://schemas.microsoft.com/office/drawing/2014/main" id="{620CBE97-4872-4AE6-A60F-35F8DC156F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816C54D-9E70-415B-86D9-57B88F521526}" type="slidenum">
              <a:rPr lang="zh-CN" altLang="en-US" sz="1400"/>
              <a:pPr>
                <a:spcBef>
                  <a:spcPct val="0"/>
                </a:spcBef>
                <a:buClrTx/>
                <a:buSzTx/>
                <a:buFont typeface="Arial" panose="020B0604020202020204" pitchFamily="34" charset="0"/>
                <a:buNone/>
              </a:pPr>
              <a:t>39</a:t>
            </a:fld>
            <a:endParaRPr lang="en-US" altLang="zh-CN" sz="1400"/>
          </a:p>
        </p:txBody>
      </p:sp>
      <p:sp>
        <p:nvSpPr>
          <p:cNvPr id="47108" name="Rectangle 2">
            <a:extLst>
              <a:ext uri="{FF2B5EF4-FFF2-40B4-BE49-F238E27FC236}">
                <a16:creationId xmlns:a16="http://schemas.microsoft.com/office/drawing/2014/main" id="{628B777B-09EA-4D38-A528-D88F8042FBB5}"/>
              </a:ext>
            </a:extLst>
          </p:cNvPr>
          <p:cNvSpPr>
            <a:spLocks noGrp="1" noRot="1" noChangeArrowheads="1"/>
          </p:cNvSpPr>
          <p:nvPr>
            <p:ph type="title"/>
          </p:nvPr>
        </p:nvSpPr>
        <p:spPr>
          <a:xfrm>
            <a:off x="301625" y="609600"/>
            <a:ext cx="8540750" cy="609600"/>
          </a:xfrm>
        </p:spPr>
        <p:txBody>
          <a:bodyPr/>
          <a:lstStyle/>
          <a:p>
            <a:pPr eaLnBrk="1" hangingPunct="1"/>
            <a:r>
              <a:rPr lang="zh-CN" altLang="en-US" sz="3600">
                <a:solidFill>
                  <a:srgbClr val="FF3300"/>
                </a:solidFill>
                <a:latin typeface="楷体_GB2312" pitchFamily="49" charset="-122"/>
                <a:ea typeface="楷体_GB2312" pitchFamily="49" charset="-122"/>
              </a:rPr>
              <a:t>案例</a:t>
            </a:r>
            <a:r>
              <a:rPr lang="en-US" altLang="zh-CN" sz="3600">
                <a:solidFill>
                  <a:srgbClr val="FF3300"/>
                </a:solidFill>
                <a:latin typeface="楷体_GB2312" pitchFamily="49" charset="-122"/>
                <a:ea typeface="楷体_GB2312" pitchFamily="49" charset="-122"/>
              </a:rPr>
              <a:t>1</a:t>
            </a:r>
            <a:r>
              <a:rPr lang="zh-CN" altLang="en-US" sz="3600">
                <a:solidFill>
                  <a:srgbClr val="FF3300"/>
                </a:solidFill>
                <a:latin typeface="楷体_GB2312" pitchFamily="49" charset="-122"/>
                <a:ea typeface="楷体_GB2312" pitchFamily="49" charset="-122"/>
              </a:rPr>
              <a:t>　七宝古镇的收费教训</a:t>
            </a:r>
          </a:p>
        </p:txBody>
      </p:sp>
      <p:sp>
        <p:nvSpPr>
          <p:cNvPr id="59397" name="Rectangle 3">
            <a:extLst>
              <a:ext uri="{FF2B5EF4-FFF2-40B4-BE49-F238E27FC236}">
                <a16:creationId xmlns:a16="http://schemas.microsoft.com/office/drawing/2014/main" id="{19F337AE-2BA3-4E67-A073-D95A3D684A46}"/>
              </a:ext>
            </a:extLst>
          </p:cNvPr>
          <p:cNvSpPr>
            <a:spLocks noGrp="1" noRot="1" noChangeArrowheads="1"/>
          </p:cNvSpPr>
          <p:nvPr>
            <p:ph type="body" idx="1"/>
          </p:nvPr>
        </p:nvSpPr>
        <p:spPr>
          <a:xfrm>
            <a:off x="685800" y="1295400"/>
            <a:ext cx="7772400" cy="5334000"/>
          </a:xfrm>
        </p:spPr>
        <p:txBody>
          <a:bodyPr/>
          <a:lstStyle/>
          <a:p>
            <a:pPr algn="just" eaLnBrk="1" hangingPunct="1">
              <a:lnSpc>
                <a:spcPct val="105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上海近郊的七宝古镇以物美价廉的各色小吃见长，且交通便利，吸引了大批游客，客流滚滚带来了财源滚滚。但有关方面却动起了圈起古镇卖门票的念头，尽管反对者众多，还是要“试收费半年”，结果实际门票收入与预期相去甚远，游客减少让镇上商户叫苦连天。管理者只好在</a:t>
            </a:r>
            <a:r>
              <a:rPr lang="en-US" altLang="zh-CN" sz="2800" b="1" dirty="0">
                <a:solidFill>
                  <a:schemeClr val="accent2">
                    <a:lumMod val="75000"/>
                  </a:schemeClr>
                </a:solidFill>
                <a:latin typeface="楷体" pitchFamily="49" charset="-122"/>
                <a:ea typeface="楷体" pitchFamily="49" charset="-122"/>
              </a:rPr>
              <a:t>2005</a:t>
            </a:r>
            <a:r>
              <a:rPr lang="zh-CN" altLang="en-US" sz="2800" b="1" dirty="0">
                <a:solidFill>
                  <a:schemeClr val="accent2">
                    <a:lumMod val="75000"/>
                  </a:schemeClr>
                </a:solidFill>
                <a:latin typeface="楷体" pitchFamily="49" charset="-122"/>
                <a:ea typeface="楷体" pitchFamily="49" charset="-122"/>
              </a:rPr>
              <a:t>年春节黄金周到来之际，叫停试行了半年的</a:t>
            </a:r>
            <a:r>
              <a:rPr lang="en-US" altLang="zh-CN" sz="2800" b="1" dirty="0">
                <a:solidFill>
                  <a:schemeClr val="accent2">
                    <a:lumMod val="75000"/>
                  </a:schemeClr>
                </a:solidFill>
                <a:latin typeface="楷体" pitchFamily="49" charset="-122"/>
                <a:ea typeface="楷体" pitchFamily="49" charset="-122"/>
              </a:rPr>
              <a:t>10</a:t>
            </a:r>
            <a:r>
              <a:rPr lang="zh-CN" altLang="en-US" sz="2800" b="1" dirty="0">
                <a:solidFill>
                  <a:schemeClr val="accent2">
                    <a:lumMod val="75000"/>
                  </a:schemeClr>
                </a:solidFill>
                <a:latin typeface="楷体" pitchFamily="49" charset="-122"/>
                <a:ea typeface="楷体" pitchFamily="49" charset="-122"/>
              </a:rPr>
              <a:t>元门票收费。放弃收费之后的七宝古镇又恢复了收费前的人流如织。这说明七宝古镇门票的需求弹性是很大的。</a:t>
            </a:r>
          </a:p>
          <a:p>
            <a:pPr eaLnBrk="1" hangingPunct="1">
              <a:lnSpc>
                <a:spcPct val="105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（资料来源：</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新民晚报</a:t>
            </a:r>
            <a:r>
              <a:rPr lang="en-US" altLang="zh-CN" sz="2400" b="1" dirty="0">
                <a:solidFill>
                  <a:schemeClr val="accent2">
                    <a:lumMod val="75000"/>
                  </a:schemeClr>
                </a:solidFill>
                <a:latin typeface="楷体" pitchFamily="49" charset="-122"/>
                <a:ea typeface="楷体" pitchFamily="49" charset="-122"/>
              </a:rPr>
              <a:t>》2005.2.18.</a:t>
            </a:r>
            <a:r>
              <a:rPr lang="zh-CN" altLang="en-US" sz="2400" b="1" dirty="0">
                <a:solidFill>
                  <a:schemeClr val="accent2">
                    <a:lumMod val="75000"/>
                  </a:schemeClr>
                </a:solidFill>
                <a:latin typeface="楷体" pitchFamily="49" charset="-122"/>
                <a:ea typeface="楷体"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a:extLst>
              <a:ext uri="{FF2B5EF4-FFF2-40B4-BE49-F238E27FC236}">
                <a16:creationId xmlns:a16="http://schemas.microsoft.com/office/drawing/2014/main" id="{9E5CE9A0-1BC3-43B2-A074-506531756E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9757A3-C27E-40A6-9FA0-FF0A33959719}"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7171" name="灯片编号占位符 5">
            <a:extLst>
              <a:ext uri="{FF2B5EF4-FFF2-40B4-BE49-F238E27FC236}">
                <a16:creationId xmlns:a16="http://schemas.microsoft.com/office/drawing/2014/main" id="{3480FC04-794B-495B-9CDD-ABAA6465D3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1A28844-0037-4E64-9EB1-F5AE31DBCE0E}" type="slidenum">
              <a:rPr lang="zh-CN" altLang="en-US" sz="1400"/>
              <a:pPr>
                <a:spcBef>
                  <a:spcPct val="0"/>
                </a:spcBef>
                <a:buClrTx/>
                <a:buSzTx/>
                <a:buFont typeface="Arial" panose="020B0604020202020204" pitchFamily="34" charset="0"/>
                <a:buNone/>
              </a:pPr>
              <a:t>4</a:t>
            </a:fld>
            <a:endParaRPr lang="en-US" altLang="zh-CN" sz="1400"/>
          </a:p>
        </p:txBody>
      </p:sp>
      <p:sp>
        <p:nvSpPr>
          <p:cNvPr id="2" name="Rectangle 2">
            <a:extLst>
              <a:ext uri="{FF2B5EF4-FFF2-40B4-BE49-F238E27FC236}">
                <a16:creationId xmlns:a16="http://schemas.microsoft.com/office/drawing/2014/main" id="{5392B5AE-9D24-43FF-BEB2-7A2DB23B585E}"/>
              </a:ext>
            </a:extLst>
          </p:cNvPr>
          <p:cNvSpPr>
            <a:spLocks noGrp="1" noRot="1" noChangeArrowheads="1"/>
          </p:cNvSpPr>
          <p:nvPr>
            <p:ph type="body" idx="1"/>
          </p:nvPr>
        </p:nvSpPr>
        <p:spPr>
          <a:xfrm>
            <a:off x="301625" y="1196975"/>
            <a:ext cx="8540750" cy="4902200"/>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我们需要建立一个模型对市场如何运行进行简单描述，经济学家用来解释市场上的价格决定模型称为供给和需求模型。这个模型描述各个市场是如何运行的。包含三个因素：</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A</a:t>
            </a:r>
            <a:r>
              <a:rPr lang="zh-CN" altLang="en-US" b="1" dirty="0">
                <a:solidFill>
                  <a:schemeClr val="accent2">
                    <a:lumMod val="75000"/>
                  </a:schemeClr>
                </a:solidFill>
                <a:latin typeface="楷体" pitchFamily="49" charset="-122"/>
                <a:ea typeface="楷体" pitchFamily="49" charset="-122"/>
              </a:rPr>
              <a:t>、需求  描述市场上消费者的行为</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B</a:t>
            </a:r>
            <a:r>
              <a:rPr lang="zh-CN" altLang="en-US" b="1" dirty="0">
                <a:solidFill>
                  <a:schemeClr val="accent2">
                    <a:lumMod val="75000"/>
                  </a:schemeClr>
                </a:solidFill>
                <a:latin typeface="楷体" pitchFamily="49" charset="-122"/>
                <a:ea typeface="楷体" pitchFamily="49" charset="-122"/>
              </a:rPr>
              <a:t>、供给  描述市场上的厂商行为</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C</a:t>
            </a:r>
            <a:r>
              <a:rPr lang="zh-CN" altLang="en-US" b="1" dirty="0">
                <a:solidFill>
                  <a:schemeClr val="accent2">
                    <a:lumMod val="75000"/>
                  </a:schemeClr>
                </a:solidFill>
                <a:latin typeface="楷体" pitchFamily="49" charset="-122"/>
                <a:ea typeface="楷体" pitchFamily="49" charset="-122"/>
              </a:rPr>
              <a:t>、市场均衡  将供给和需求联系起来，描述消费者厂商如何在市场上相互影响。</a:t>
            </a:r>
            <a:endParaRPr lang="zh-CN" altLang="en-US" dirty="0">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a:extLst>
              <a:ext uri="{FF2B5EF4-FFF2-40B4-BE49-F238E27FC236}">
                <a16:creationId xmlns:a16="http://schemas.microsoft.com/office/drawing/2014/main" id="{483A67E4-6AC1-4CAB-9016-D87E8269BE7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1DEBC5F-3957-495A-8943-6443D92568E0}"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8131" name="灯片编号占位符 5">
            <a:extLst>
              <a:ext uri="{FF2B5EF4-FFF2-40B4-BE49-F238E27FC236}">
                <a16:creationId xmlns:a16="http://schemas.microsoft.com/office/drawing/2014/main" id="{9510098D-B612-4C59-94EC-F27299FBA4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014A9D0-BD58-4C34-B90E-9DB251BB5256}" type="slidenum">
              <a:rPr lang="zh-CN" altLang="en-US" sz="1400"/>
              <a:pPr>
                <a:spcBef>
                  <a:spcPct val="0"/>
                </a:spcBef>
                <a:buClrTx/>
                <a:buSzTx/>
                <a:buFont typeface="Arial" panose="020B0604020202020204" pitchFamily="34" charset="0"/>
                <a:buNone/>
              </a:pPr>
              <a:t>40</a:t>
            </a:fld>
            <a:endParaRPr lang="en-US" altLang="zh-CN" sz="1400"/>
          </a:p>
        </p:txBody>
      </p:sp>
      <p:sp>
        <p:nvSpPr>
          <p:cNvPr id="60420" name="Rectangle 2">
            <a:extLst>
              <a:ext uri="{FF2B5EF4-FFF2-40B4-BE49-F238E27FC236}">
                <a16:creationId xmlns:a16="http://schemas.microsoft.com/office/drawing/2014/main" id="{FAC0F2E1-8C6B-4458-A5E9-5BE3E2CA033A}"/>
              </a:ext>
            </a:extLst>
          </p:cNvPr>
          <p:cNvSpPr>
            <a:spLocks noGrp="1" noRot="1" noChangeArrowheads="1"/>
          </p:cNvSpPr>
          <p:nvPr>
            <p:ph type="title"/>
          </p:nvPr>
        </p:nvSpPr>
        <p:spPr/>
        <p:txBody>
          <a:bodyPr/>
          <a:lstStyle/>
          <a:p>
            <a:pPr eaLnBrk="1" hangingPunct="1">
              <a:defRPr/>
            </a:pPr>
            <a:r>
              <a:rPr lang="zh-CN" altLang="en-US" sz="4000" b="1">
                <a:solidFill>
                  <a:schemeClr val="accent2">
                    <a:lumMod val="75000"/>
                  </a:schemeClr>
                </a:solidFill>
                <a:latin typeface="楷体" pitchFamily="49" charset="-122"/>
                <a:ea typeface="楷体" pitchFamily="49" charset="-122"/>
              </a:rPr>
              <a:t>案例</a:t>
            </a:r>
            <a:r>
              <a:rPr lang="en-US" altLang="zh-CN" sz="4000">
                <a:solidFill>
                  <a:schemeClr val="accent2">
                    <a:lumMod val="75000"/>
                  </a:schemeClr>
                </a:solidFill>
                <a:latin typeface="楷体" pitchFamily="49" charset="-122"/>
                <a:ea typeface="楷体" pitchFamily="49" charset="-122"/>
              </a:rPr>
              <a:t>2 </a:t>
            </a:r>
            <a:r>
              <a:rPr lang="zh-CN" altLang="en-US" sz="4000" b="1">
                <a:solidFill>
                  <a:schemeClr val="accent2">
                    <a:lumMod val="75000"/>
                  </a:schemeClr>
                </a:solidFill>
                <a:latin typeface="楷体" pitchFamily="49" charset="-122"/>
                <a:ea typeface="楷体" pitchFamily="49" charset="-122"/>
              </a:rPr>
              <a:t>崇明岛的鳖为什么不提高产量</a:t>
            </a:r>
          </a:p>
        </p:txBody>
      </p:sp>
      <p:sp>
        <p:nvSpPr>
          <p:cNvPr id="60421" name="Rectangle 3">
            <a:extLst>
              <a:ext uri="{FF2B5EF4-FFF2-40B4-BE49-F238E27FC236}">
                <a16:creationId xmlns:a16="http://schemas.microsoft.com/office/drawing/2014/main" id="{C2B8A973-285C-4FC9-8456-957B90B79427}"/>
              </a:ext>
            </a:extLst>
          </p:cNvPr>
          <p:cNvSpPr>
            <a:spLocks noGrp="1" noRot="1" noChangeArrowheads="1"/>
          </p:cNvSpPr>
          <p:nvPr>
            <p:ph type="body" idx="1"/>
          </p:nvPr>
        </p:nvSpPr>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崇明岛定位为生态农业岛，为体现绿色、环保特色，岛内水稻与河虾、鳖混养，因为河虾对农药特别敏感，所以水稻即使生虫也不能打农药，在此环境下鳖的生长非常好。价格卖的也较高，可当地农民并没提高鳖的产量，一般一亩投</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a:t>
            </a:r>
            <a:r>
              <a:rPr lang="en-US" altLang="zh-CN" b="1" dirty="0">
                <a:solidFill>
                  <a:schemeClr val="accent2">
                    <a:lumMod val="75000"/>
                  </a:schemeClr>
                </a:solidFill>
                <a:latin typeface="楷体" pitchFamily="49" charset="-122"/>
                <a:ea typeface="楷体" pitchFamily="49" charset="-122"/>
              </a:rPr>
              <a:t>40</a:t>
            </a:r>
            <a:r>
              <a:rPr lang="zh-CN" altLang="en-US" b="1" dirty="0">
                <a:solidFill>
                  <a:schemeClr val="accent2">
                    <a:lumMod val="75000"/>
                  </a:schemeClr>
                </a:solidFill>
                <a:latin typeface="楷体" pitchFamily="49" charset="-122"/>
                <a:ea typeface="楷体" pitchFamily="49" charset="-122"/>
              </a:rPr>
              <a:t>只左右，他们认为鳖的市场需求群体小，缺乏弹性，增加供给的话，鳖的价格会很快下降，收益反而降低。</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a:extLst>
              <a:ext uri="{FF2B5EF4-FFF2-40B4-BE49-F238E27FC236}">
                <a16:creationId xmlns:a16="http://schemas.microsoft.com/office/drawing/2014/main" id="{5BE7891C-CE8C-4362-8B53-C18314DD44A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D895F74-962E-4368-9F1E-61AD0D7C6FD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49155" name="灯片编号占位符 5">
            <a:extLst>
              <a:ext uri="{FF2B5EF4-FFF2-40B4-BE49-F238E27FC236}">
                <a16:creationId xmlns:a16="http://schemas.microsoft.com/office/drawing/2014/main" id="{2B55403C-2157-47C1-8EE1-DB5A90524F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152605D-2E7B-47B6-8865-19DC3BA47B4B}" type="slidenum">
              <a:rPr lang="zh-CN" altLang="en-US" sz="1400"/>
              <a:pPr>
                <a:spcBef>
                  <a:spcPct val="0"/>
                </a:spcBef>
                <a:buClrTx/>
                <a:buSzTx/>
                <a:buFont typeface="Arial" panose="020B0604020202020204" pitchFamily="34" charset="0"/>
                <a:buNone/>
              </a:pPr>
              <a:t>41</a:t>
            </a:fld>
            <a:endParaRPr lang="en-US" altLang="zh-CN" sz="1400"/>
          </a:p>
        </p:txBody>
      </p:sp>
      <p:sp>
        <p:nvSpPr>
          <p:cNvPr id="61444" name="Rectangle 2">
            <a:extLst>
              <a:ext uri="{FF2B5EF4-FFF2-40B4-BE49-F238E27FC236}">
                <a16:creationId xmlns:a16="http://schemas.microsoft.com/office/drawing/2014/main" id="{140FAA4B-260B-4739-B65A-65872BBD4BAF}"/>
              </a:ext>
            </a:extLst>
          </p:cNvPr>
          <p:cNvSpPr>
            <a:spLocks noGrp="1" noRot="1" noChangeArrowheads="1"/>
          </p:cNvSpPr>
          <p:nvPr>
            <p:ph type="body" idx="1"/>
          </p:nvPr>
        </p:nvSpPr>
        <p:spPr>
          <a:xfrm>
            <a:off x="301625" y="836613"/>
            <a:ext cx="8540750" cy="5262562"/>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鳖的需求缺乏弹性，供给增加会导致鳖的价格迅速下降，远大于鳖消费的增加从而导致收益减少。此道理同样适用“谷贱伤农”</a:t>
            </a:r>
          </a:p>
        </p:txBody>
      </p:sp>
      <p:grpSp>
        <p:nvGrpSpPr>
          <p:cNvPr id="49157" name="Group 3">
            <a:extLst>
              <a:ext uri="{FF2B5EF4-FFF2-40B4-BE49-F238E27FC236}">
                <a16:creationId xmlns:a16="http://schemas.microsoft.com/office/drawing/2014/main" id="{46F2AEE0-C794-4588-AAD0-F1CD7BC7AD09}"/>
              </a:ext>
            </a:extLst>
          </p:cNvPr>
          <p:cNvGrpSpPr>
            <a:grpSpLocks/>
          </p:cNvGrpSpPr>
          <p:nvPr/>
        </p:nvGrpSpPr>
        <p:grpSpPr bwMode="auto">
          <a:xfrm>
            <a:off x="2195513" y="2708275"/>
            <a:ext cx="5256212" cy="3240088"/>
            <a:chOff x="0" y="0"/>
            <a:chExt cx="3311" cy="2041"/>
          </a:xfrm>
        </p:grpSpPr>
        <p:sp>
          <p:nvSpPr>
            <p:cNvPr id="49160" name="Line 4">
              <a:extLst>
                <a:ext uri="{FF2B5EF4-FFF2-40B4-BE49-F238E27FC236}">
                  <a16:creationId xmlns:a16="http://schemas.microsoft.com/office/drawing/2014/main" id="{6F2FF052-BFD5-492A-8C63-A46AF121A697}"/>
                </a:ext>
              </a:extLst>
            </p:cNvPr>
            <p:cNvSpPr>
              <a:spLocks noChangeShapeType="1"/>
            </p:cNvSpPr>
            <p:nvPr/>
          </p:nvSpPr>
          <p:spPr bwMode="auto">
            <a:xfrm>
              <a:off x="326" y="1725"/>
              <a:ext cx="24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1" name="Line 5">
              <a:extLst>
                <a:ext uri="{FF2B5EF4-FFF2-40B4-BE49-F238E27FC236}">
                  <a16:creationId xmlns:a16="http://schemas.microsoft.com/office/drawing/2014/main" id="{CA7D8741-43EF-4727-AEE5-0F9C3EC1F3EC}"/>
                </a:ext>
              </a:extLst>
            </p:cNvPr>
            <p:cNvSpPr>
              <a:spLocks noChangeShapeType="1"/>
            </p:cNvSpPr>
            <p:nvPr/>
          </p:nvSpPr>
          <p:spPr bwMode="auto">
            <a:xfrm flipV="1">
              <a:off x="326" y="90"/>
              <a:ext cx="0" cy="16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2" name="Line 6">
              <a:extLst>
                <a:ext uri="{FF2B5EF4-FFF2-40B4-BE49-F238E27FC236}">
                  <a16:creationId xmlns:a16="http://schemas.microsoft.com/office/drawing/2014/main" id="{D92DD235-64F5-40A2-98E6-5BEE660062B1}"/>
                </a:ext>
              </a:extLst>
            </p:cNvPr>
            <p:cNvSpPr>
              <a:spLocks noChangeShapeType="1"/>
            </p:cNvSpPr>
            <p:nvPr/>
          </p:nvSpPr>
          <p:spPr bwMode="auto">
            <a:xfrm>
              <a:off x="1321" y="248"/>
              <a:ext cx="461" cy="13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Line 7">
              <a:extLst>
                <a:ext uri="{FF2B5EF4-FFF2-40B4-BE49-F238E27FC236}">
                  <a16:creationId xmlns:a16="http://schemas.microsoft.com/office/drawing/2014/main" id="{7B8ECDBF-180C-4275-9484-EF648984F433}"/>
                </a:ext>
              </a:extLst>
            </p:cNvPr>
            <p:cNvSpPr>
              <a:spLocks noChangeShapeType="1"/>
            </p:cNvSpPr>
            <p:nvPr/>
          </p:nvSpPr>
          <p:spPr bwMode="auto">
            <a:xfrm flipV="1">
              <a:off x="545" y="363"/>
              <a:ext cx="1270" cy="7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Line 8">
              <a:extLst>
                <a:ext uri="{FF2B5EF4-FFF2-40B4-BE49-F238E27FC236}">
                  <a16:creationId xmlns:a16="http://schemas.microsoft.com/office/drawing/2014/main" id="{3EBAC7E9-D1C5-41DE-9EC9-1148D5C71178}"/>
                </a:ext>
              </a:extLst>
            </p:cNvPr>
            <p:cNvSpPr>
              <a:spLocks noChangeShapeType="1"/>
            </p:cNvSpPr>
            <p:nvPr/>
          </p:nvSpPr>
          <p:spPr bwMode="auto">
            <a:xfrm flipV="1">
              <a:off x="908" y="590"/>
              <a:ext cx="1452" cy="8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5" name="Rectangle 9">
              <a:extLst>
                <a:ext uri="{FF2B5EF4-FFF2-40B4-BE49-F238E27FC236}">
                  <a16:creationId xmlns:a16="http://schemas.microsoft.com/office/drawing/2014/main" id="{19C86848-80CC-43BB-A88B-05119C012284}"/>
                </a:ext>
              </a:extLst>
            </p:cNvPr>
            <p:cNvSpPr>
              <a:spLocks noChangeArrowheads="1"/>
            </p:cNvSpPr>
            <p:nvPr/>
          </p:nvSpPr>
          <p:spPr bwMode="auto">
            <a:xfrm>
              <a:off x="2393" y="1777"/>
              <a:ext cx="91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ea typeface="楷体_GB2312" pitchFamily="49" charset="-122"/>
                </a:rPr>
                <a:t>鳖的数量</a:t>
              </a:r>
            </a:p>
          </p:txBody>
        </p:sp>
        <p:sp>
          <p:nvSpPr>
            <p:cNvPr id="49166" name="Rectangle 10">
              <a:extLst>
                <a:ext uri="{FF2B5EF4-FFF2-40B4-BE49-F238E27FC236}">
                  <a16:creationId xmlns:a16="http://schemas.microsoft.com/office/drawing/2014/main" id="{5C86B045-349B-4E91-8A17-22F5B47304B9}"/>
                </a:ext>
              </a:extLst>
            </p:cNvPr>
            <p:cNvSpPr>
              <a:spLocks noChangeArrowheads="1"/>
            </p:cNvSpPr>
            <p:nvPr/>
          </p:nvSpPr>
          <p:spPr bwMode="auto">
            <a:xfrm>
              <a:off x="0" y="0"/>
              <a:ext cx="3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ea typeface="楷体_GB2312" pitchFamily="49" charset="-122"/>
                </a:rPr>
                <a:t>价</a:t>
              </a:r>
            </a:p>
            <a:p>
              <a:pPr algn="ctr" eaLnBrk="1" hangingPunct="1">
                <a:spcBef>
                  <a:spcPct val="0"/>
                </a:spcBef>
                <a:buClrTx/>
                <a:buSzTx/>
                <a:buFont typeface="Arial" panose="020B0604020202020204" pitchFamily="34" charset="0"/>
                <a:buNone/>
              </a:pPr>
              <a:r>
                <a:rPr lang="zh-CN" altLang="en-US" sz="1800">
                  <a:ea typeface="楷体_GB2312" pitchFamily="49" charset="-122"/>
                </a:rPr>
                <a:t>格</a:t>
              </a:r>
            </a:p>
          </p:txBody>
        </p:sp>
        <p:sp>
          <p:nvSpPr>
            <p:cNvPr id="49167" name="Line 11">
              <a:extLst>
                <a:ext uri="{FF2B5EF4-FFF2-40B4-BE49-F238E27FC236}">
                  <a16:creationId xmlns:a16="http://schemas.microsoft.com/office/drawing/2014/main" id="{5D04478D-F00E-4492-A271-58C642AF56B4}"/>
                </a:ext>
              </a:extLst>
            </p:cNvPr>
            <p:cNvSpPr>
              <a:spLocks noChangeShapeType="1"/>
            </p:cNvSpPr>
            <p:nvPr/>
          </p:nvSpPr>
          <p:spPr bwMode="auto">
            <a:xfrm flipH="1">
              <a:off x="326" y="1044"/>
              <a:ext cx="1229"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Line 12">
              <a:extLst>
                <a:ext uri="{FF2B5EF4-FFF2-40B4-BE49-F238E27FC236}">
                  <a16:creationId xmlns:a16="http://schemas.microsoft.com/office/drawing/2014/main" id="{042CE9E5-EF2D-4F72-84BE-C2BA550CC28E}"/>
                </a:ext>
              </a:extLst>
            </p:cNvPr>
            <p:cNvSpPr>
              <a:spLocks noChangeShapeType="1"/>
            </p:cNvSpPr>
            <p:nvPr/>
          </p:nvSpPr>
          <p:spPr bwMode="auto">
            <a:xfrm flipH="1">
              <a:off x="326" y="583"/>
              <a:ext cx="107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9" name="Line 13">
              <a:extLst>
                <a:ext uri="{FF2B5EF4-FFF2-40B4-BE49-F238E27FC236}">
                  <a16:creationId xmlns:a16="http://schemas.microsoft.com/office/drawing/2014/main" id="{6BC1B48F-3F63-4982-A65B-01D8EEF4A91E}"/>
                </a:ext>
              </a:extLst>
            </p:cNvPr>
            <p:cNvSpPr>
              <a:spLocks noChangeShapeType="1"/>
            </p:cNvSpPr>
            <p:nvPr/>
          </p:nvSpPr>
          <p:spPr bwMode="auto">
            <a:xfrm>
              <a:off x="1414" y="610"/>
              <a:ext cx="0" cy="110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14">
              <a:extLst>
                <a:ext uri="{FF2B5EF4-FFF2-40B4-BE49-F238E27FC236}">
                  <a16:creationId xmlns:a16="http://schemas.microsoft.com/office/drawing/2014/main" id="{AAC109BD-2045-45F4-98EC-8068A3395ACB}"/>
                </a:ext>
              </a:extLst>
            </p:cNvPr>
            <p:cNvSpPr>
              <a:spLocks noChangeShapeType="1"/>
            </p:cNvSpPr>
            <p:nvPr/>
          </p:nvSpPr>
          <p:spPr bwMode="auto">
            <a:xfrm>
              <a:off x="1593" y="1092"/>
              <a:ext cx="0" cy="63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Rectangle 15">
              <a:extLst>
                <a:ext uri="{FF2B5EF4-FFF2-40B4-BE49-F238E27FC236}">
                  <a16:creationId xmlns:a16="http://schemas.microsoft.com/office/drawing/2014/main" id="{A27704E0-432D-412B-934A-0BF2081678B0}"/>
                </a:ext>
              </a:extLst>
            </p:cNvPr>
            <p:cNvSpPr>
              <a:spLocks noChangeArrowheads="1"/>
            </p:cNvSpPr>
            <p:nvPr/>
          </p:nvSpPr>
          <p:spPr bwMode="auto">
            <a:xfrm>
              <a:off x="1769" y="1316"/>
              <a:ext cx="26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D</a:t>
              </a:r>
              <a:endParaRPr lang="en-US" altLang="zh-CN" sz="1800" baseline="-25000"/>
            </a:p>
          </p:txBody>
        </p:sp>
        <p:sp>
          <p:nvSpPr>
            <p:cNvPr id="49172" name="Rectangle 16">
              <a:extLst>
                <a:ext uri="{FF2B5EF4-FFF2-40B4-BE49-F238E27FC236}">
                  <a16:creationId xmlns:a16="http://schemas.microsoft.com/office/drawing/2014/main" id="{DDE48F18-1503-4748-8D3B-EA386355EEFF}"/>
                </a:ext>
              </a:extLst>
            </p:cNvPr>
            <p:cNvSpPr>
              <a:spLocks noChangeArrowheads="1"/>
            </p:cNvSpPr>
            <p:nvPr/>
          </p:nvSpPr>
          <p:spPr bwMode="auto">
            <a:xfrm>
              <a:off x="2470" y="409"/>
              <a:ext cx="16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S</a:t>
              </a:r>
              <a:r>
                <a:rPr lang="en-US" altLang="zh-CN" sz="1800" baseline="-25000"/>
                <a:t>2</a:t>
              </a:r>
            </a:p>
          </p:txBody>
        </p:sp>
        <p:sp>
          <p:nvSpPr>
            <p:cNvPr id="49173" name="Rectangle 17">
              <a:extLst>
                <a:ext uri="{FF2B5EF4-FFF2-40B4-BE49-F238E27FC236}">
                  <a16:creationId xmlns:a16="http://schemas.microsoft.com/office/drawing/2014/main" id="{B726650A-2FB2-4B1A-B72A-AE510E6D8EEB}"/>
                </a:ext>
              </a:extLst>
            </p:cNvPr>
            <p:cNvSpPr>
              <a:spLocks noChangeArrowheads="1"/>
            </p:cNvSpPr>
            <p:nvPr/>
          </p:nvSpPr>
          <p:spPr bwMode="auto">
            <a:xfrm>
              <a:off x="1858" y="137"/>
              <a:ext cx="22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S</a:t>
              </a:r>
              <a:r>
                <a:rPr lang="en-US" altLang="zh-CN" sz="1800" baseline="-25000"/>
                <a:t>1</a:t>
              </a:r>
            </a:p>
          </p:txBody>
        </p:sp>
        <p:sp>
          <p:nvSpPr>
            <p:cNvPr id="49174" name="Rectangle 18">
              <a:extLst>
                <a:ext uri="{FF2B5EF4-FFF2-40B4-BE49-F238E27FC236}">
                  <a16:creationId xmlns:a16="http://schemas.microsoft.com/office/drawing/2014/main" id="{5D80E047-D014-46F2-B868-BD6C0B27D0AD}"/>
                </a:ext>
              </a:extLst>
            </p:cNvPr>
            <p:cNvSpPr>
              <a:spLocks noChangeArrowheads="1"/>
            </p:cNvSpPr>
            <p:nvPr/>
          </p:nvSpPr>
          <p:spPr bwMode="auto">
            <a:xfrm>
              <a:off x="45" y="908"/>
              <a:ext cx="20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P</a:t>
              </a:r>
              <a:r>
                <a:rPr lang="en-US" altLang="zh-CN" sz="1800" baseline="-25000"/>
                <a:t>1</a:t>
              </a:r>
            </a:p>
          </p:txBody>
        </p:sp>
        <p:sp>
          <p:nvSpPr>
            <p:cNvPr id="49175" name="Rectangle 19">
              <a:extLst>
                <a:ext uri="{FF2B5EF4-FFF2-40B4-BE49-F238E27FC236}">
                  <a16:creationId xmlns:a16="http://schemas.microsoft.com/office/drawing/2014/main" id="{F3F92785-2704-4114-BD93-8A552EF7E8F2}"/>
                </a:ext>
              </a:extLst>
            </p:cNvPr>
            <p:cNvSpPr>
              <a:spLocks noChangeArrowheads="1"/>
            </p:cNvSpPr>
            <p:nvPr/>
          </p:nvSpPr>
          <p:spPr bwMode="auto">
            <a:xfrm>
              <a:off x="45" y="363"/>
              <a:ext cx="205"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P</a:t>
              </a:r>
              <a:r>
                <a:rPr lang="en-US" altLang="zh-CN" sz="1800" baseline="-25000"/>
                <a:t>2</a:t>
              </a:r>
            </a:p>
          </p:txBody>
        </p:sp>
        <p:sp>
          <p:nvSpPr>
            <p:cNvPr id="49176" name="Rectangle 20">
              <a:extLst>
                <a:ext uri="{FF2B5EF4-FFF2-40B4-BE49-F238E27FC236}">
                  <a16:creationId xmlns:a16="http://schemas.microsoft.com/office/drawing/2014/main" id="{19C9D3D2-05C4-4CA8-8031-9069934D67CD}"/>
                </a:ext>
              </a:extLst>
            </p:cNvPr>
            <p:cNvSpPr>
              <a:spLocks noChangeArrowheads="1"/>
            </p:cNvSpPr>
            <p:nvPr/>
          </p:nvSpPr>
          <p:spPr bwMode="auto">
            <a:xfrm>
              <a:off x="1628" y="1724"/>
              <a:ext cx="14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Q</a:t>
              </a:r>
              <a:r>
                <a:rPr lang="en-US" altLang="zh-CN" sz="1800" baseline="-25000"/>
                <a:t>1</a:t>
              </a:r>
            </a:p>
          </p:txBody>
        </p:sp>
        <p:sp>
          <p:nvSpPr>
            <p:cNvPr id="49177" name="Rectangle 21">
              <a:extLst>
                <a:ext uri="{FF2B5EF4-FFF2-40B4-BE49-F238E27FC236}">
                  <a16:creationId xmlns:a16="http://schemas.microsoft.com/office/drawing/2014/main" id="{516CFE3A-F5DF-47AC-AA1C-23EEA8C4ED01}"/>
                </a:ext>
              </a:extLst>
            </p:cNvPr>
            <p:cNvSpPr>
              <a:spLocks noChangeArrowheads="1"/>
            </p:cNvSpPr>
            <p:nvPr/>
          </p:nvSpPr>
          <p:spPr bwMode="auto">
            <a:xfrm>
              <a:off x="1245" y="1725"/>
              <a:ext cx="30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Q</a:t>
              </a:r>
              <a:r>
                <a:rPr lang="en-US" altLang="zh-CN" sz="1800" baseline="-25000"/>
                <a:t>2</a:t>
              </a:r>
            </a:p>
          </p:txBody>
        </p:sp>
        <p:sp>
          <p:nvSpPr>
            <p:cNvPr id="49178" name="Rectangle 22">
              <a:extLst>
                <a:ext uri="{FF2B5EF4-FFF2-40B4-BE49-F238E27FC236}">
                  <a16:creationId xmlns:a16="http://schemas.microsoft.com/office/drawing/2014/main" id="{38CC4733-6622-4B24-86E6-874E757AB6BF}"/>
                </a:ext>
              </a:extLst>
            </p:cNvPr>
            <p:cNvSpPr>
              <a:spLocks noChangeArrowheads="1"/>
            </p:cNvSpPr>
            <p:nvPr/>
          </p:nvSpPr>
          <p:spPr bwMode="auto">
            <a:xfrm>
              <a:off x="136" y="1679"/>
              <a:ext cx="14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O</a:t>
              </a:r>
              <a:endParaRPr lang="en-US" altLang="zh-CN" sz="1800" baseline="-25000"/>
            </a:p>
          </p:txBody>
        </p:sp>
        <p:sp>
          <p:nvSpPr>
            <p:cNvPr id="49179" name="Rectangle 23">
              <a:extLst>
                <a:ext uri="{FF2B5EF4-FFF2-40B4-BE49-F238E27FC236}">
                  <a16:creationId xmlns:a16="http://schemas.microsoft.com/office/drawing/2014/main" id="{E67662D7-4E21-4387-A5E7-BDF56F92C0B0}"/>
                </a:ext>
              </a:extLst>
            </p:cNvPr>
            <p:cNvSpPr>
              <a:spLocks noChangeArrowheads="1"/>
            </p:cNvSpPr>
            <p:nvPr/>
          </p:nvSpPr>
          <p:spPr bwMode="auto">
            <a:xfrm>
              <a:off x="1497" y="590"/>
              <a:ext cx="14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A</a:t>
              </a:r>
              <a:endParaRPr lang="en-US" altLang="zh-CN" sz="1800" baseline="-25000"/>
            </a:p>
          </p:txBody>
        </p:sp>
        <p:sp>
          <p:nvSpPr>
            <p:cNvPr id="49180" name="Rectangle 24">
              <a:extLst>
                <a:ext uri="{FF2B5EF4-FFF2-40B4-BE49-F238E27FC236}">
                  <a16:creationId xmlns:a16="http://schemas.microsoft.com/office/drawing/2014/main" id="{5B340882-0CDF-4865-965C-E17BCE23F1CC}"/>
                </a:ext>
              </a:extLst>
            </p:cNvPr>
            <p:cNvSpPr>
              <a:spLocks noChangeArrowheads="1"/>
            </p:cNvSpPr>
            <p:nvPr/>
          </p:nvSpPr>
          <p:spPr bwMode="auto">
            <a:xfrm>
              <a:off x="1679" y="1044"/>
              <a:ext cx="14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B</a:t>
              </a:r>
              <a:endParaRPr lang="en-US" altLang="zh-CN" sz="1800" baseline="-25000"/>
            </a:p>
          </p:txBody>
        </p:sp>
        <p:sp>
          <p:nvSpPr>
            <p:cNvPr id="49181" name="Rectangle 25">
              <a:extLst>
                <a:ext uri="{FF2B5EF4-FFF2-40B4-BE49-F238E27FC236}">
                  <a16:creationId xmlns:a16="http://schemas.microsoft.com/office/drawing/2014/main" id="{458E6B7A-EAED-44DE-9589-B4E2882EC884}"/>
                </a:ext>
              </a:extLst>
            </p:cNvPr>
            <p:cNvSpPr>
              <a:spLocks noChangeArrowheads="1"/>
            </p:cNvSpPr>
            <p:nvPr/>
          </p:nvSpPr>
          <p:spPr bwMode="auto">
            <a:xfrm>
              <a:off x="1225" y="862"/>
              <a:ext cx="14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a:t>C</a:t>
              </a:r>
              <a:endParaRPr lang="en-US" altLang="zh-CN" sz="1800" baseline="-25000"/>
            </a:p>
          </p:txBody>
        </p:sp>
      </p:grpSp>
      <p:sp>
        <p:nvSpPr>
          <p:cNvPr id="49158" name="Line 26">
            <a:extLst>
              <a:ext uri="{FF2B5EF4-FFF2-40B4-BE49-F238E27FC236}">
                <a16:creationId xmlns:a16="http://schemas.microsoft.com/office/drawing/2014/main" id="{63C8467E-2B5C-4782-A250-55DFD88F7A5D}"/>
              </a:ext>
            </a:extLst>
          </p:cNvPr>
          <p:cNvSpPr>
            <a:spLocks noChangeShapeType="1"/>
          </p:cNvSpPr>
          <p:nvPr/>
        </p:nvSpPr>
        <p:spPr bwMode="auto">
          <a:xfrm>
            <a:off x="4427538" y="5949950"/>
            <a:ext cx="3587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59" name="Line 27">
            <a:extLst>
              <a:ext uri="{FF2B5EF4-FFF2-40B4-BE49-F238E27FC236}">
                <a16:creationId xmlns:a16="http://schemas.microsoft.com/office/drawing/2014/main" id="{658D90C7-08EA-41BE-B412-08EA96AB68E5}"/>
              </a:ext>
            </a:extLst>
          </p:cNvPr>
          <p:cNvSpPr>
            <a:spLocks noChangeShapeType="1"/>
          </p:cNvSpPr>
          <p:nvPr/>
        </p:nvSpPr>
        <p:spPr bwMode="auto">
          <a:xfrm>
            <a:off x="2124075" y="3644900"/>
            <a:ext cx="0" cy="6477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a:extLst>
              <a:ext uri="{FF2B5EF4-FFF2-40B4-BE49-F238E27FC236}">
                <a16:creationId xmlns:a16="http://schemas.microsoft.com/office/drawing/2014/main" id="{2C1FA585-FB17-46EE-975D-7C629CE55AF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966F61-2891-4C25-BDA2-FA7A60CF6C9D}"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0179" name="灯片编号占位符 5">
            <a:extLst>
              <a:ext uri="{FF2B5EF4-FFF2-40B4-BE49-F238E27FC236}">
                <a16:creationId xmlns:a16="http://schemas.microsoft.com/office/drawing/2014/main" id="{6901930C-D170-4C27-AFBA-FB23BC63F2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C838C5E-C018-44A0-9D9E-37506C1D939C}" type="slidenum">
              <a:rPr lang="zh-CN" altLang="en-US" sz="1400"/>
              <a:pPr>
                <a:spcBef>
                  <a:spcPct val="0"/>
                </a:spcBef>
                <a:buClrTx/>
                <a:buSzTx/>
                <a:buFont typeface="Arial" panose="020B0604020202020204" pitchFamily="34" charset="0"/>
                <a:buNone/>
              </a:pPr>
              <a:t>42</a:t>
            </a:fld>
            <a:endParaRPr lang="en-US" altLang="zh-CN" sz="1400"/>
          </a:p>
        </p:txBody>
      </p:sp>
      <p:sp>
        <p:nvSpPr>
          <p:cNvPr id="62468" name="Rectangle 2">
            <a:extLst>
              <a:ext uri="{FF2B5EF4-FFF2-40B4-BE49-F238E27FC236}">
                <a16:creationId xmlns:a16="http://schemas.microsoft.com/office/drawing/2014/main" id="{D939CC6B-1F41-4566-9893-05FA4FC8056F}"/>
              </a:ext>
            </a:extLst>
          </p:cNvPr>
          <p:cNvSpPr>
            <a:spLocks noGrp="1" noRot="1" noChangeArrowheads="1"/>
          </p:cNvSpPr>
          <p:nvPr>
            <p:ph type="body" idx="1"/>
          </p:nvPr>
        </p:nvSpPr>
        <p:spPr>
          <a:xfrm>
            <a:off x="685800" y="549275"/>
            <a:ext cx="7772400" cy="5546725"/>
          </a:xfrm>
        </p:spPr>
        <p:txBody>
          <a:bodyPr/>
          <a:lstStyle/>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（五）</a:t>
            </a:r>
            <a:r>
              <a:rPr lang="zh-CN" altLang="en-US" sz="2800" b="1" dirty="0">
                <a:solidFill>
                  <a:srgbClr val="FF0000"/>
                </a:solidFill>
                <a:latin typeface="楷体" pitchFamily="49" charset="-122"/>
                <a:ea typeface="楷体" pitchFamily="49" charset="-122"/>
              </a:rPr>
              <a:t>影响需求价格弹性的因素</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替代品的数量</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用途的大小</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必需程度的强弱</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4.</a:t>
            </a:r>
            <a:r>
              <a:rPr lang="zh-CN" altLang="en-US" sz="2800" b="1" dirty="0">
                <a:solidFill>
                  <a:schemeClr val="accent2">
                    <a:lumMod val="75000"/>
                  </a:schemeClr>
                </a:solidFill>
                <a:latin typeface="楷体" pitchFamily="49" charset="-122"/>
                <a:ea typeface="楷体" pitchFamily="49" charset="-122"/>
              </a:rPr>
              <a:t>消费支出的比重</a:t>
            </a:r>
          </a:p>
          <a:p>
            <a:pPr eaLnBrk="1" hangingPunct="1">
              <a:lnSpc>
                <a:spcPct val="9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5.</a:t>
            </a:r>
            <a:r>
              <a:rPr lang="zh-CN" altLang="en-US" sz="2800" b="1" dirty="0">
                <a:solidFill>
                  <a:schemeClr val="accent2">
                    <a:lumMod val="75000"/>
                  </a:schemeClr>
                </a:solidFill>
                <a:latin typeface="楷体" pitchFamily="49" charset="-122"/>
                <a:ea typeface="楷体" pitchFamily="49" charset="-122"/>
              </a:rPr>
              <a:t>消费调节的时间</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4">
            <a:extLst>
              <a:ext uri="{FF2B5EF4-FFF2-40B4-BE49-F238E27FC236}">
                <a16:creationId xmlns:a16="http://schemas.microsoft.com/office/drawing/2014/main" id="{CDFC22E6-5694-437E-9E13-16051DEA7ED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FF64799-ED51-4B89-B50E-6542EC9A5B72}"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3251" name="灯片编号占位符 6">
            <a:extLst>
              <a:ext uri="{FF2B5EF4-FFF2-40B4-BE49-F238E27FC236}">
                <a16:creationId xmlns:a16="http://schemas.microsoft.com/office/drawing/2014/main" id="{D2EFBA43-78F6-427A-8D96-241855B025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9B8B3A4-6315-40DA-8E80-3F24033AFA53}" type="slidenum">
              <a:rPr lang="zh-CN" altLang="en-US" sz="1400"/>
              <a:pPr>
                <a:spcBef>
                  <a:spcPct val="0"/>
                </a:spcBef>
                <a:buClrTx/>
                <a:buSzTx/>
                <a:buFont typeface="Arial" panose="020B0604020202020204" pitchFamily="34" charset="0"/>
                <a:buNone/>
              </a:pPr>
              <a:t>43</a:t>
            </a:fld>
            <a:endParaRPr lang="en-US" altLang="zh-CN" sz="1400"/>
          </a:p>
        </p:txBody>
      </p:sp>
      <p:sp>
        <p:nvSpPr>
          <p:cNvPr id="10245" name="Rectangle 2">
            <a:extLst>
              <a:ext uri="{FF2B5EF4-FFF2-40B4-BE49-F238E27FC236}">
                <a16:creationId xmlns:a16="http://schemas.microsoft.com/office/drawing/2014/main" id="{D89E3874-BCA2-4741-858C-D44A5A498070}"/>
              </a:ext>
            </a:extLst>
          </p:cNvPr>
          <p:cNvSpPr>
            <a:spLocks noGrp="1" noRot="1" noChangeArrowheads="1"/>
          </p:cNvSpPr>
          <p:nvPr>
            <p:ph type="body" sz="half" idx="1"/>
          </p:nvPr>
        </p:nvSpPr>
        <p:spPr>
          <a:xfrm>
            <a:off x="539750" y="476250"/>
            <a:ext cx="8280400" cy="5622925"/>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四.供给的价格弹性</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（一）定义  供给的价格弹性测量价格变动引起的供给量变动的程度大小。 </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（二）度量：概率供给弹性的计算</a:t>
            </a:r>
          </a:p>
          <a:p>
            <a:pPr eaLnBrk="1" hangingPunct="1">
              <a:buFont typeface="Wingdings" panose="05000000000000000000" pitchFamily="2" charset="2"/>
              <a:buNone/>
              <a:defRPr/>
            </a:pPr>
            <a:r>
              <a:rPr lang="en-US" altLang="zh-CN" sz="2800" b="1" dirty="0">
                <a:solidFill>
                  <a:schemeClr val="accent2">
                    <a:lumMod val="75000"/>
                  </a:schemeClr>
                </a:solidFill>
              </a:rPr>
              <a:t>1.</a:t>
            </a:r>
            <a:r>
              <a:rPr lang="zh-CN" altLang="en-US" sz="2800" b="1" dirty="0">
                <a:solidFill>
                  <a:schemeClr val="accent2">
                    <a:lumMod val="75000"/>
                  </a:schemeClr>
                </a:solidFill>
              </a:rPr>
              <a:t>点弹性</a:t>
            </a:r>
            <a:endParaRPr lang="en-US" altLang="zh-CN" sz="2800" b="1" dirty="0">
              <a:solidFill>
                <a:schemeClr val="accent2">
                  <a:lumMod val="75000"/>
                </a:schemeClr>
              </a:solidFill>
            </a:endParaRPr>
          </a:p>
          <a:p>
            <a:pPr eaLnBrk="1" hangingPunct="1">
              <a:buFont typeface="Wingdings" panose="05000000000000000000" pitchFamily="2" charset="2"/>
              <a:buNone/>
              <a:defRPr/>
            </a:pPr>
            <a:r>
              <a:rPr lang="en-US" altLang="zh-CN" sz="2800" b="1" dirty="0">
                <a:solidFill>
                  <a:schemeClr val="accent2">
                    <a:lumMod val="75000"/>
                  </a:schemeClr>
                </a:solidFill>
              </a:rPr>
              <a:t>  1</a:t>
            </a:r>
            <a:r>
              <a:rPr lang="zh-CN" altLang="en-US" sz="2800" b="1" dirty="0">
                <a:solidFill>
                  <a:schemeClr val="accent2">
                    <a:lumMod val="75000"/>
                  </a:schemeClr>
                </a:solidFill>
              </a:rPr>
              <a:t>）数理推导</a:t>
            </a:r>
          </a:p>
          <a:p>
            <a:pPr eaLnBrk="1" hangingPunct="1">
              <a:buFont typeface="Wingdings" panose="05000000000000000000" pitchFamily="2" charset="2"/>
              <a:buNone/>
              <a:defRPr/>
            </a:pPr>
            <a:r>
              <a:rPr lang="zh-CN" altLang="en-US" sz="2800" dirty="0">
                <a:solidFill>
                  <a:schemeClr val="accent2">
                    <a:lumMod val="75000"/>
                  </a:schemeClr>
                </a:solidFill>
              </a:rPr>
              <a:t>         </a:t>
            </a:r>
          </a:p>
          <a:p>
            <a:pPr eaLnBrk="1" hangingPunct="1">
              <a:defRPr/>
            </a:pPr>
            <a:endParaRPr lang="zh-CN" altLang="en-US" sz="2800" dirty="0">
              <a:solidFill>
                <a:schemeClr val="accent2">
                  <a:lumMod val="75000"/>
                </a:schemeClr>
              </a:solidFill>
            </a:endParaRPr>
          </a:p>
        </p:txBody>
      </p:sp>
      <p:graphicFrame>
        <p:nvGraphicFramePr>
          <p:cNvPr id="53255" name="Object 5">
            <a:extLst>
              <a:ext uri="{FF2B5EF4-FFF2-40B4-BE49-F238E27FC236}">
                <a16:creationId xmlns:a16="http://schemas.microsoft.com/office/drawing/2014/main" id="{32581445-2DF1-4C88-A09F-F5D656C98692}"/>
              </a:ext>
            </a:extLst>
          </p:cNvPr>
          <p:cNvGraphicFramePr>
            <a:graphicFrameLocks noGrp="1" noChangeAspect="1"/>
          </p:cNvGraphicFramePr>
          <p:nvPr>
            <p:ph sz="half" idx="2"/>
            <p:extLst>
              <p:ext uri="{D42A27DB-BD31-4B8C-83A1-F6EECF244321}">
                <p14:modId xmlns:p14="http://schemas.microsoft.com/office/powerpoint/2010/main" val="3925588647"/>
              </p:ext>
            </p:extLst>
          </p:nvPr>
        </p:nvGraphicFramePr>
        <p:xfrm>
          <a:off x="1475581" y="3789040"/>
          <a:ext cx="6192837" cy="1800225"/>
        </p:xfrm>
        <a:graphic>
          <a:graphicData uri="http://schemas.openxmlformats.org/presentationml/2006/ole">
            <mc:AlternateContent xmlns:mc="http://schemas.openxmlformats.org/markup-compatibility/2006">
              <mc:Choice xmlns:v="urn:schemas-microsoft-com:vml" Requires="v">
                <p:oleObj name="Equation" r:id="rId2" imgW="1930320" imgH="787320" progId="Equation.DSMT4">
                  <p:embed/>
                </p:oleObj>
              </mc:Choice>
              <mc:Fallback>
                <p:oleObj name="Equation" r:id="rId2" imgW="1930320" imgH="78732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581" y="3789040"/>
                        <a:ext cx="61928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a:extLst>
              <a:ext uri="{FF2B5EF4-FFF2-40B4-BE49-F238E27FC236}">
                <a16:creationId xmlns:a16="http://schemas.microsoft.com/office/drawing/2014/main" id="{FEF21633-00CD-4170-9F63-1AF3C1B5FF8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9BF300C-8582-4ECA-BF4C-707BABC0143B}"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4275" name="灯片编号占位符 5">
            <a:extLst>
              <a:ext uri="{FF2B5EF4-FFF2-40B4-BE49-F238E27FC236}">
                <a16:creationId xmlns:a16="http://schemas.microsoft.com/office/drawing/2014/main" id="{DCC3EAC1-D805-4C7B-A838-42CA346C6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8BE5A2C-886D-4059-92C7-8598149BB9D2}" type="slidenum">
              <a:rPr lang="zh-CN" altLang="en-US" sz="1400"/>
              <a:pPr>
                <a:spcBef>
                  <a:spcPct val="0"/>
                </a:spcBef>
                <a:buClrTx/>
                <a:buSzTx/>
                <a:buFont typeface="Arial" panose="020B0604020202020204" pitchFamily="34" charset="0"/>
                <a:buNone/>
              </a:pPr>
              <a:t>44</a:t>
            </a:fld>
            <a:endParaRPr lang="en-US" altLang="zh-CN" sz="1400"/>
          </a:p>
        </p:txBody>
      </p:sp>
      <p:sp>
        <p:nvSpPr>
          <p:cNvPr id="64516" name="Rectangle 2">
            <a:extLst>
              <a:ext uri="{FF2B5EF4-FFF2-40B4-BE49-F238E27FC236}">
                <a16:creationId xmlns:a16="http://schemas.microsoft.com/office/drawing/2014/main" id="{4D668E5D-53A0-4E96-8D18-D1FDAE98F0A2}"/>
              </a:ext>
            </a:extLst>
          </p:cNvPr>
          <p:cNvSpPr>
            <a:spLocks noGrp="1" noRot="1" noChangeArrowheads="1"/>
          </p:cNvSpPr>
          <p:nvPr>
            <p:ph type="body" idx="1"/>
          </p:nvPr>
        </p:nvSpPr>
        <p:spPr>
          <a:xfrm>
            <a:off x="457200" y="836613"/>
            <a:ext cx="8435975" cy="5294312"/>
          </a:xfrm>
        </p:spPr>
        <p:txBody>
          <a:bodyPr/>
          <a:lstStyle/>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例题：</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假定牛奶的价格由</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元上升到</a:t>
            </a:r>
            <a:r>
              <a:rPr lang="en-US" altLang="zh-CN" b="1" dirty="0">
                <a:solidFill>
                  <a:schemeClr val="accent2">
                    <a:lumMod val="75000"/>
                  </a:schemeClr>
                </a:solidFill>
                <a:latin typeface="楷体" pitchFamily="49" charset="-122"/>
                <a:ea typeface="楷体" pitchFamily="49" charset="-122"/>
              </a:rPr>
              <a:t>3.3</a:t>
            </a:r>
            <a:r>
              <a:rPr lang="zh-CN" altLang="en-US" b="1" dirty="0">
                <a:solidFill>
                  <a:schemeClr val="accent2">
                    <a:lumMod val="75000"/>
                  </a:schemeClr>
                </a:solidFill>
                <a:latin typeface="楷体" pitchFamily="49" charset="-122"/>
                <a:ea typeface="楷体" pitchFamily="49" charset="-122"/>
              </a:rPr>
              <a:t>元，农场产量由</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万公斤上升到</a:t>
            </a:r>
            <a:r>
              <a:rPr lang="en-US" altLang="zh-CN" b="1" dirty="0">
                <a:solidFill>
                  <a:schemeClr val="accent2">
                    <a:lumMod val="75000"/>
                  </a:schemeClr>
                </a:solidFill>
                <a:latin typeface="楷体" pitchFamily="49" charset="-122"/>
                <a:ea typeface="楷体" pitchFamily="49" charset="-122"/>
              </a:rPr>
              <a:t>1.15</a:t>
            </a:r>
            <a:r>
              <a:rPr lang="zh-CN" altLang="en-US" b="1" dirty="0">
                <a:solidFill>
                  <a:schemeClr val="accent2">
                    <a:lumMod val="75000"/>
                  </a:schemeClr>
                </a:solidFill>
                <a:latin typeface="楷体" pitchFamily="49" charset="-122"/>
                <a:ea typeface="楷体" pitchFamily="49" charset="-122"/>
              </a:rPr>
              <a:t>万公斤，计算供给弹性如下：</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价格变动百分比</a:t>
            </a:r>
            <a:r>
              <a:rPr lang="en-US" altLang="zh-CN" sz="2800" b="1" dirty="0">
                <a:solidFill>
                  <a:schemeClr val="accent2">
                    <a:lumMod val="75000"/>
                  </a:schemeClr>
                </a:solidFill>
                <a:latin typeface="楷体" pitchFamily="49" charset="-122"/>
                <a:ea typeface="楷体" pitchFamily="49" charset="-122"/>
              </a:rPr>
              <a:t>{(3.3</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3}×100</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10%</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供给量变动百分比</a:t>
            </a:r>
            <a:r>
              <a:rPr lang="en-US" altLang="zh-CN" sz="2800" b="1" dirty="0">
                <a:solidFill>
                  <a:schemeClr val="accent2">
                    <a:lumMod val="75000"/>
                  </a:schemeClr>
                </a:solidFill>
                <a:latin typeface="楷体" pitchFamily="49" charset="-122"/>
                <a:ea typeface="楷体" pitchFamily="49" charset="-122"/>
              </a:rPr>
              <a:t>{(1.15</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1}×100</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15%</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供给弹性＝</a:t>
            </a:r>
            <a:r>
              <a:rPr lang="en-US" altLang="zh-CN" sz="2800" b="1" dirty="0">
                <a:solidFill>
                  <a:schemeClr val="accent2">
                    <a:lumMod val="75000"/>
                  </a:schemeClr>
                </a:solidFill>
                <a:latin typeface="楷体" pitchFamily="49" charset="-122"/>
                <a:ea typeface="楷体" pitchFamily="49" charset="-122"/>
              </a:rPr>
              <a:t>15</a:t>
            </a: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10</a:t>
            </a:r>
            <a:r>
              <a:rPr lang="zh-CN" altLang="en-US" sz="2800" b="1" dirty="0">
                <a:solidFill>
                  <a:schemeClr val="accent2">
                    <a:lumMod val="75000"/>
                  </a:schemeClr>
                </a:solidFill>
                <a:latin typeface="楷体" pitchFamily="49" charset="-122"/>
                <a:ea typeface="楷体" pitchFamily="49" charset="-122"/>
              </a:rPr>
              <a:t>％＝</a:t>
            </a:r>
            <a:r>
              <a:rPr lang="en-US" altLang="zh-CN" sz="2800" b="1" dirty="0">
                <a:solidFill>
                  <a:schemeClr val="accent2">
                    <a:lumMod val="75000"/>
                  </a:schemeClr>
                </a:solidFill>
                <a:latin typeface="楷体" pitchFamily="49" charset="-122"/>
                <a:ea typeface="楷体" pitchFamily="49" charset="-122"/>
              </a:rPr>
              <a:t>1.5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a:extLst>
              <a:ext uri="{FF2B5EF4-FFF2-40B4-BE49-F238E27FC236}">
                <a16:creationId xmlns:a16="http://schemas.microsoft.com/office/drawing/2014/main" id="{D91B2358-6887-478D-AAFD-B96DD87DE2A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3D56B61-B688-43D0-900D-1F3C6F1AAA93}"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5299" name="灯片编号占位符 5">
            <a:extLst>
              <a:ext uri="{FF2B5EF4-FFF2-40B4-BE49-F238E27FC236}">
                <a16:creationId xmlns:a16="http://schemas.microsoft.com/office/drawing/2014/main" id="{8B29DD9C-39FE-43BA-A6DD-16651EE9C6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76B296B-E7F6-4AEF-935D-BE8146C2BEF6}" type="slidenum">
              <a:rPr lang="zh-CN" altLang="en-US" sz="1400"/>
              <a:pPr>
                <a:spcBef>
                  <a:spcPct val="0"/>
                </a:spcBef>
                <a:buClrTx/>
                <a:buSzTx/>
                <a:buFont typeface="Arial" panose="020B0604020202020204" pitchFamily="34" charset="0"/>
                <a:buNone/>
              </a:pPr>
              <a:t>45</a:t>
            </a:fld>
            <a:endParaRPr lang="en-US" altLang="zh-CN" sz="1400"/>
          </a:p>
        </p:txBody>
      </p:sp>
      <p:sp>
        <p:nvSpPr>
          <p:cNvPr id="11269" name="Rectangle 2">
            <a:extLst>
              <a:ext uri="{FF2B5EF4-FFF2-40B4-BE49-F238E27FC236}">
                <a16:creationId xmlns:a16="http://schemas.microsoft.com/office/drawing/2014/main" id="{B1D73A43-DFE1-45CA-9B93-7E96710A406B}"/>
              </a:ext>
            </a:extLst>
          </p:cNvPr>
          <p:cNvSpPr>
            <a:spLocks noGrp="1" noRot="1" noChangeArrowheads="1"/>
          </p:cNvSpPr>
          <p:nvPr>
            <p:ph type="title"/>
          </p:nvPr>
        </p:nvSpPr>
        <p:spPr>
          <a:xfrm>
            <a:off x="301625" y="609600"/>
            <a:ext cx="8540750" cy="803275"/>
          </a:xfrm>
        </p:spPr>
        <p:txBody>
          <a:bodyPr/>
          <a:lstStyle/>
          <a:p>
            <a:pPr algn="l" eaLnBrk="1" hangingPunct="1">
              <a:defRPr/>
            </a:pPr>
            <a:r>
              <a:rPr lang="en-US" altLang="zh-CN" sz="3600" b="1" dirty="0">
                <a:solidFill>
                  <a:schemeClr val="accent2">
                    <a:lumMod val="75000"/>
                  </a:schemeClr>
                </a:solidFill>
                <a:latin typeface="楷体" pitchFamily="49" charset="-122"/>
                <a:ea typeface="楷体" pitchFamily="49" charset="-122"/>
              </a:rPr>
              <a:t>2</a:t>
            </a:r>
            <a:r>
              <a:rPr lang="zh-CN" altLang="en-US" sz="3600" b="1" dirty="0">
                <a:solidFill>
                  <a:schemeClr val="accent2">
                    <a:lumMod val="75000"/>
                  </a:schemeClr>
                </a:solidFill>
                <a:latin typeface="楷体" pitchFamily="49" charset="-122"/>
                <a:ea typeface="楷体" pitchFamily="49" charset="-122"/>
              </a:rPr>
              <a:t>）供给曲线任意点A的点弹性图示</a:t>
            </a:r>
          </a:p>
        </p:txBody>
      </p:sp>
      <p:sp>
        <p:nvSpPr>
          <p:cNvPr id="55301" name="Line 3">
            <a:extLst>
              <a:ext uri="{FF2B5EF4-FFF2-40B4-BE49-F238E27FC236}">
                <a16:creationId xmlns:a16="http://schemas.microsoft.com/office/drawing/2014/main" id="{8AF9C41B-B022-4F6B-BEA0-48DA4DDA588A}"/>
              </a:ext>
            </a:extLst>
          </p:cNvPr>
          <p:cNvSpPr>
            <a:spLocks noChangeShapeType="1"/>
          </p:cNvSpPr>
          <p:nvPr/>
        </p:nvSpPr>
        <p:spPr bwMode="auto">
          <a:xfrm flipV="1">
            <a:off x="3708400" y="4510088"/>
            <a:ext cx="3889375" cy="15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2" name="Line 4">
            <a:extLst>
              <a:ext uri="{FF2B5EF4-FFF2-40B4-BE49-F238E27FC236}">
                <a16:creationId xmlns:a16="http://schemas.microsoft.com/office/drawing/2014/main" id="{03AAE683-FB63-4165-8C51-4C49E10A6FA7}"/>
              </a:ext>
            </a:extLst>
          </p:cNvPr>
          <p:cNvSpPr>
            <a:spLocks noChangeShapeType="1"/>
          </p:cNvSpPr>
          <p:nvPr/>
        </p:nvSpPr>
        <p:spPr bwMode="auto">
          <a:xfrm flipV="1">
            <a:off x="5364163" y="1917700"/>
            <a:ext cx="1587" cy="25923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3" name="Line 5">
            <a:extLst>
              <a:ext uri="{FF2B5EF4-FFF2-40B4-BE49-F238E27FC236}">
                <a16:creationId xmlns:a16="http://schemas.microsoft.com/office/drawing/2014/main" id="{B8AC5FF5-B6A0-4581-8CFC-C1EB8E6E8AF0}"/>
              </a:ext>
            </a:extLst>
          </p:cNvPr>
          <p:cNvSpPr>
            <a:spLocks noChangeShapeType="1"/>
          </p:cNvSpPr>
          <p:nvPr/>
        </p:nvSpPr>
        <p:spPr bwMode="auto">
          <a:xfrm flipV="1">
            <a:off x="5365750" y="2565400"/>
            <a:ext cx="1511300" cy="10795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4" name="Line 6">
            <a:extLst>
              <a:ext uri="{FF2B5EF4-FFF2-40B4-BE49-F238E27FC236}">
                <a16:creationId xmlns:a16="http://schemas.microsoft.com/office/drawing/2014/main" id="{D2D7B02F-08B5-4388-A559-2357DEFD1F3F}"/>
              </a:ext>
            </a:extLst>
          </p:cNvPr>
          <p:cNvSpPr>
            <a:spLocks noChangeShapeType="1"/>
          </p:cNvSpPr>
          <p:nvPr/>
        </p:nvSpPr>
        <p:spPr bwMode="auto">
          <a:xfrm flipH="1">
            <a:off x="4140200" y="3644900"/>
            <a:ext cx="1223963" cy="865188"/>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5" name="Line 7">
            <a:extLst>
              <a:ext uri="{FF2B5EF4-FFF2-40B4-BE49-F238E27FC236}">
                <a16:creationId xmlns:a16="http://schemas.microsoft.com/office/drawing/2014/main" id="{5EEB5712-29EF-4FDC-A792-A1D26B7EC0A5}"/>
              </a:ext>
            </a:extLst>
          </p:cNvPr>
          <p:cNvSpPr>
            <a:spLocks noChangeShapeType="1"/>
          </p:cNvSpPr>
          <p:nvPr/>
        </p:nvSpPr>
        <p:spPr bwMode="auto">
          <a:xfrm>
            <a:off x="6300788" y="2998788"/>
            <a:ext cx="1587" cy="151130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6" name="Rectangle 8">
            <a:extLst>
              <a:ext uri="{FF2B5EF4-FFF2-40B4-BE49-F238E27FC236}">
                <a16:creationId xmlns:a16="http://schemas.microsoft.com/office/drawing/2014/main" id="{78DCE722-86C9-4496-B6CB-E424EE95BE69}"/>
              </a:ext>
            </a:extLst>
          </p:cNvPr>
          <p:cNvSpPr>
            <a:spLocks noChangeArrowheads="1"/>
          </p:cNvSpPr>
          <p:nvPr/>
        </p:nvSpPr>
        <p:spPr bwMode="auto">
          <a:xfrm>
            <a:off x="5940425" y="256540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A</a:t>
            </a:r>
          </a:p>
        </p:txBody>
      </p:sp>
      <p:sp>
        <p:nvSpPr>
          <p:cNvPr id="55307" name="Rectangle 9">
            <a:extLst>
              <a:ext uri="{FF2B5EF4-FFF2-40B4-BE49-F238E27FC236}">
                <a16:creationId xmlns:a16="http://schemas.microsoft.com/office/drawing/2014/main" id="{D75F4589-960E-4206-AAE6-B60303F8B445}"/>
              </a:ext>
            </a:extLst>
          </p:cNvPr>
          <p:cNvSpPr>
            <a:spLocks noChangeArrowheads="1"/>
          </p:cNvSpPr>
          <p:nvPr/>
        </p:nvSpPr>
        <p:spPr bwMode="auto">
          <a:xfrm>
            <a:off x="6084888" y="4510088"/>
            <a:ext cx="5032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D</a:t>
            </a:r>
          </a:p>
        </p:txBody>
      </p:sp>
      <p:sp>
        <p:nvSpPr>
          <p:cNvPr id="55308" name="Rectangle 10">
            <a:extLst>
              <a:ext uri="{FF2B5EF4-FFF2-40B4-BE49-F238E27FC236}">
                <a16:creationId xmlns:a16="http://schemas.microsoft.com/office/drawing/2014/main" id="{9BDFDA69-F972-4948-827A-C946B1CE4CA3}"/>
              </a:ext>
            </a:extLst>
          </p:cNvPr>
          <p:cNvSpPr>
            <a:spLocks noChangeArrowheads="1"/>
          </p:cNvSpPr>
          <p:nvPr/>
        </p:nvSpPr>
        <p:spPr bwMode="auto">
          <a:xfrm>
            <a:off x="3924300" y="4510088"/>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C</a:t>
            </a:r>
          </a:p>
        </p:txBody>
      </p:sp>
      <p:graphicFrame>
        <p:nvGraphicFramePr>
          <p:cNvPr id="51211" name="Object 11">
            <a:extLst>
              <a:ext uri="{FF2B5EF4-FFF2-40B4-BE49-F238E27FC236}">
                <a16:creationId xmlns:a16="http://schemas.microsoft.com/office/drawing/2014/main" id="{B9862A01-6617-4C58-B996-50968190DCCF}"/>
              </a:ext>
            </a:extLst>
          </p:cNvPr>
          <p:cNvGraphicFramePr>
            <a:graphicFrameLocks noGrp="1" noChangeAspect="1"/>
          </p:cNvGraphicFramePr>
          <p:nvPr>
            <p:ph idx="1"/>
          </p:nvPr>
        </p:nvGraphicFramePr>
        <p:xfrm>
          <a:off x="250825" y="5086350"/>
          <a:ext cx="8145463" cy="1235075"/>
        </p:xfrm>
        <a:graphic>
          <a:graphicData uri="http://schemas.openxmlformats.org/presentationml/2006/ole">
            <mc:AlternateContent xmlns:mc="http://schemas.openxmlformats.org/markup-compatibility/2006">
              <mc:Choice xmlns:v="urn:schemas-microsoft-com:vml" Requires="v">
                <p:oleObj r:id="rId2" imgW="2362890" imgH="419205" progId="Equation.DSMT4">
                  <p:embed/>
                </p:oleObj>
              </mc:Choice>
              <mc:Fallback>
                <p:oleObj r:id="rId2" imgW="2362890" imgH="419205"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5086350"/>
                        <a:ext cx="814546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0" name="Rectangle 12">
            <a:extLst>
              <a:ext uri="{FF2B5EF4-FFF2-40B4-BE49-F238E27FC236}">
                <a16:creationId xmlns:a16="http://schemas.microsoft.com/office/drawing/2014/main" id="{72DA7101-BD82-404C-B3A1-1304927DEE8C}"/>
              </a:ext>
            </a:extLst>
          </p:cNvPr>
          <p:cNvSpPr>
            <a:spLocks noChangeArrowheads="1"/>
          </p:cNvSpPr>
          <p:nvPr/>
        </p:nvSpPr>
        <p:spPr bwMode="auto">
          <a:xfrm>
            <a:off x="5076825" y="451008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O</a:t>
            </a:r>
          </a:p>
        </p:txBody>
      </p:sp>
      <p:sp>
        <p:nvSpPr>
          <p:cNvPr id="55311" name="Rectangle 13">
            <a:extLst>
              <a:ext uri="{FF2B5EF4-FFF2-40B4-BE49-F238E27FC236}">
                <a16:creationId xmlns:a16="http://schemas.microsoft.com/office/drawing/2014/main" id="{DC01B012-0F23-441E-943A-C4C89278408F}"/>
              </a:ext>
            </a:extLst>
          </p:cNvPr>
          <p:cNvSpPr>
            <a:spLocks noChangeArrowheads="1"/>
          </p:cNvSpPr>
          <p:nvPr/>
        </p:nvSpPr>
        <p:spPr bwMode="auto">
          <a:xfrm>
            <a:off x="4787900" y="1844675"/>
            <a:ext cx="5032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P</a:t>
            </a:r>
          </a:p>
        </p:txBody>
      </p:sp>
      <p:sp>
        <p:nvSpPr>
          <p:cNvPr id="55312" name="Rectangle 14">
            <a:extLst>
              <a:ext uri="{FF2B5EF4-FFF2-40B4-BE49-F238E27FC236}">
                <a16:creationId xmlns:a16="http://schemas.microsoft.com/office/drawing/2014/main" id="{A6D9FAF1-6215-433A-936A-BF6CED9AC6E2}"/>
              </a:ext>
            </a:extLst>
          </p:cNvPr>
          <p:cNvSpPr>
            <a:spLocks noChangeArrowheads="1"/>
          </p:cNvSpPr>
          <p:nvPr/>
        </p:nvSpPr>
        <p:spPr bwMode="auto">
          <a:xfrm>
            <a:off x="7308850" y="4510088"/>
            <a:ext cx="50323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Q</a:t>
            </a:r>
          </a:p>
        </p:txBody>
      </p:sp>
      <p:sp>
        <p:nvSpPr>
          <p:cNvPr id="55313" name="Rectangle 15">
            <a:extLst>
              <a:ext uri="{FF2B5EF4-FFF2-40B4-BE49-F238E27FC236}">
                <a16:creationId xmlns:a16="http://schemas.microsoft.com/office/drawing/2014/main" id="{9BB7B4D2-326C-4753-8425-A6DDCAFAC345}"/>
              </a:ext>
            </a:extLst>
          </p:cNvPr>
          <p:cNvSpPr>
            <a:spLocks noChangeArrowheads="1"/>
          </p:cNvSpPr>
          <p:nvPr/>
        </p:nvSpPr>
        <p:spPr bwMode="auto">
          <a:xfrm>
            <a:off x="4860925" y="3286125"/>
            <a:ext cx="5032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E</a:t>
            </a:r>
          </a:p>
        </p:txBody>
      </p:sp>
      <p:sp>
        <p:nvSpPr>
          <p:cNvPr id="55314" name="Oval 16">
            <a:extLst>
              <a:ext uri="{FF2B5EF4-FFF2-40B4-BE49-F238E27FC236}">
                <a16:creationId xmlns:a16="http://schemas.microsoft.com/office/drawing/2014/main" id="{25E30564-4275-4349-8FCE-215D96DD8E19}"/>
              </a:ext>
            </a:extLst>
          </p:cNvPr>
          <p:cNvSpPr>
            <a:spLocks noChangeArrowheads="1"/>
          </p:cNvSpPr>
          <p:nvPr/>
        </p:nvSpPr>
        <p:spPr bwMode="auto">
          <a:xfrm>
            <a:off x="6156325" y="2854325"/>
            <a:ext cx="288925" cy="288925"/>
          </a:xfrm>
          <a:prstGeom prst="ellipse">
            <a:avLst/>
          </a:prstGeom>
          <a:solidFill>
            <a:srgbClr val="1E0C00"/>
          </a:solidFill>
          <a:ln w="28575">
            <a:solidFill>
              <a:srgbClr val="1E0C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1217" name="Rectangle 17">
            <a:extLst>
              <a:ext uri="{FF2B5EF4-FFF2-40B4-BE49-F238E27FC236}">
                <a16:creationId xmlns:a16="http://schemas.microsoft.com/office/drawing/2014/main" id="{7266B921-9061-4989-8A85-C5AF4AAC1421}"/>
              </a:ext>
            </a:extLst>
          </p:cNvPr>
          <p:cNvSpPr>
            <a:spLocks noGrp="1" noRot="1" noChangeArrowheads="1"/>
          </p:cNvSpPr>
          <p:nvPr/>
        </p:nvSpPr>
        <p:spPr bwMode="auto">
          <a:xfrm>
            <a:off x="458788" y="1846263"/>
            <a:ext cx="35385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rgbClr val="FF0000"/>
                </a:solidFill>
                <a:latin typeface="楷体_GB2312" pitchFamily="49" charset="-122"/>
                <a:ea typeface="楷体_GB2312" pitchFamily="49" charset="-122"/>
              </a:rPr>
              <a:t>线性供给曲线与坐标轴的交点位于原点的哪侧，决定供给弹性大于、小于或等于1</a:t>
            </a:r>
          </a:p>
        </p:txBody>
      </p:sp>
      <p:sp>
        <p:nvSpPr>
          <p:cNvPr id="51218" name="Rectangle 18">
            <a:extLst>
              <a:ext uri="{FF2B5EF4-FFF2-40B4-BE49-F238E27FC236}">
                <a16:creationId xmlns:a16="http://schemas.microsoft.com/office/drawing/2014/main" id="{6CD6B178-A080-4A0A-B595-E0673908E080}"/>
              </a:ext>
            </a:extLst>
          </p:cNvPr>
          <p:cNvSpPr>
            <a:spLocks noGrp="1" noRot="1" noChangeArrowheads="1"/>
          </p:cNvSpPr>
          <p:nvPr/>
        </p:nvSpPr>
        <p:spPr bwMode="auto">
          <a:xfrm>
            <a:off x="6948488" y="1343025"/>
            <a:ext cx="20161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chemeClr val="tx2"/>
                </a:solidFill>
                <a:latin typeface="楷体_GB2312" pitchFamily="49" charset="-122"/>
                <a:ea typeface="楷体_GB2312" pitchFamily="49" charset="-122"/>
              </a:rPr>
              <a:t>交点位于</a:t>
            </a:r>
            <a:r>
              <a:rPr lang="zh-CN" altLang="en-US" sz="2000">
                <a:solidFill>
                  <a:srgbClr val="FF0000"/>
                </a:solidFill>
                <a:latin typeface="楷体_GB2312" pitchFamily="49" charset="-122"/>
                <a:ea typeface="楷体_GB2312" pitchFamily="49" charset="-122"/>
              </a:rPr>
              <a:t>原点</a:t>
            </a:r>
            <a:r>
              <a:rPr lang="zh-CN" altLang="en-US" sz="2000">
                <a:solidFill>
                  <a:schemeClr val="tx2"/>
                </a:solidFill>
                <a:latin typeface="楷体_GB2312" pitchFamily="49" charset="-122"/>
                <a:ea typeface="楷体_GB2312" pitchFamily="49" charset="-122"/>
              </a:rPr>
              <a:t>的：</a:t>
            </a:r>
          </a:p>
          <a:p>
            <a:pPr eaLnBrk="1" hangingPunct="1">
              <a:buFont typeface="Wingdings" panose="05000000000000000000" pitchFamily="2" charset="2"/>
              <a:buNone/>
            </a:pPr>
            <a:r>
              <a:rPr lang="zh-CN" altLang="en-US" sz="2000">
                <a:solidFill>
                  <a:srgbClr val="FF0000"/>
                </a:solidFill>
                <a:latin typeface="楷体_GB2312" pitchFamily="49" charset="-122"/>
                <a:ea typeface="楷体_GB2312" pitchFamily="49" charset="-122"/>
              </a:rPr>
              <a:t>左侧，</a:t>
            </a:r>
            <a:r>
              <a:rPr lang="zh-CN" altLang="en-US" sz="2000">
                <a:solidFill>
                  <a:schemeClr val="tx2"/>
                </a:solidFill>
                <a:latin typeface="楷体_GB2312" pitchFamily="49" charset="-122"/>
                <a:ea typeface="楷体_GB2312" pitchFamily="49" charset="-122"/>
              </a:rPr>
              <a:t>供给弹性</a:t>
            </a:r>
            <a:r>
              <a:rPr lang="zh-CN" altLang="en-US" sz="2000">
                <a:solidFill>
                  <a:srgbClr val="FF0000"/>
                </a:solidFill>
                <a:latin typeface="楷体_GB2312" pitchFamily="49" charset="-122"/>
                <a:ea typeface="楷体_GB2312" pitchFamily="49" charset="-122"/>
              </a:rPr>
              <a:t>&gt;1</a:t>
            </a:r>
          </a:p>
          <a:p>
            <a:pPr eaLnBrk="1" hangingPunct="1">
              <a:buFont typeface="Wingdings" panose="05000000000000000000" pitchFamily="2" charset="2"/>
              <a:buNone/>
            </a:pPr>
            <a:r>
              <a:rPr lang="zh-CN" altLang="en-US" sz="2000">
                <a:solidFill>
                  <a:srgbClr val="FF0000"/>
                </a:solidFill>
                <a:latin typeface="楷体_GB2312" pitchFamily="49" charset="-122"/>
                <a:ea typeface="楷体_GB2312" pitchFamily="49" charset="-122"/>
              </a:rPr>
              <a:t>右侧，</a:t>
            </a:r>
            <a:r>
              <a:rPr lang="zh-CN" altLang="en-US" sz="2000">
                <a:solidFill>
                  <a:schemeClr val="tx2"/>
                </a:solidFill>
                <a:latin typeface="楷体_GB2312" pitchFamily="49" charset="-122"/>
                <a:ea typeface="楷体_GB2312" pitchFamily="49" charset="-122"/>
              </a:rPr>
              <a:t>供给弹性</a:t>
            </a:r>
            <a:r>
              <a:rPr lang="zh-CN" altLang="en-US" sz="2000">
                <a:solidFill>
                  <a:srgbClr val="FF0000"/>
                </a:solidFill>
                <a:latin typeface="楷体_GB2312" pitchFamily="49" charset="-122"/>
                <a:ea typeface="楷体_GB2312" pitchFamily="49" charset="-122"/>
              </a:rPr>
              <a:t>&lt;1</a:t>
            </a:r>
          </a:p>
          <a:p>
            <a:pPr eaLnBrk="1" hangingPunct="1">
              <a:buFont typeface="Wingdings" panose="05000000000000000000" pitchFamily="2" charset="2"/>
              <a:buNone/>
            </a:pPr>
            <a:r>
              <a:rPr lang="zh-CN" altLang="en-US" sz="2000">
                <a:solidFill>
                  <a:srgbClr val="FF0000"/>
                </a:solidFill>
                <a:latin typeface="楷体_GB2312" pitchFamily="49" charset="-122"/>
                <a:ea typeface="楷体_GB2312" pitchFamily="49" charset="-122"/>
              </a:rPr>
              <a:t>上，</a:t>
            </a:r>
            <a:r>
              <a:rPr lang="zh-CN" altLang="en-US" sz="2000">
                <a:solidFill>
                  <a:schemeClr val="tx2"/>
                </a:solidFill>
                <a:latin typeface="楷体_GB2312" pitchFamily="49" charset="-122"/>
                <a:ea typeface="楷体_GB2312" pitchFamily="49" charset="-122"/>
              </a:rPr>
              <a:t>供给弹性</a:t>
            </a:r>
            <a:r>
              <a:rPr lang="zh-CN" altLang="en-US" sz="2000">
                <a:solidFill>
                  <a:srgbClr val="FF0000"/>
                </a:solidFill>
                <a:latin typeface="楷体_GB2312" pitchFamily="49" charset="-122"/>
                <a:ea typeface="楷体_GB2312"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7" grpId="0" bldLvl="0" autoUpdateAnimBg="0"/>
      <p:bldP spid="51218"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4">
            <a:extLst>
              <a:ext uri="{FF2B5EF4-FFF2-40B4-BE49-F238E27FC236}">
                <a16:creationId xmlns:a16="http://schemas.microsoft.com/office/drawing/2014/main" id="{967BC6AE-A3F6-42A0-9D72-14B454AC5D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B1A2CB0-B4ED-46E8-92F7-53383361C9E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6323" name="灯片编号占位符 6">
            <a:extLst>
              <a:ext uri="{FF2B5EF4-FFF2-40B4-BE49-F238E27FC236}">
                <a16:creationId xmlns:a16="http://schemas.microsoft.com/office/drawing/2014/main" id="{81F60614-A911-4064-A458-C462D34695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A4C4C1D-CF1F-4AAD-864A-719D028C9F7D}" type="slidenum">
              <a:rPr lang="zh-CN" altLang="en-US" sz="1400"/>
              <a:pPr>
                <a:spcBef>
                  <a:spcPct val="0"/>
                </a:spcBef>
                <a:buClrTx/>
                <a:buSzTx/>
                <a:buFont typeface="Arial" panose="020B0604020202020204" pitchFamily="34" charset="0"/>
                <a:buNone/>
              </a:pPr>
              <a:t>46</a:t>
            </a:fld>
            <a:endParaRPr lang="en-US" altLang="zh-CN" sz="1400"/>
          </a:p>
        </p:txBody>
      </p:sp>
      <p:grpSp>
        <p:nvGrpSpPr>
          <p:cNvPr id="56324" name="Group 36">
            <a:extLst>
              <a:ext uri="{FF2B5EF4-FFF2-40B4-BE49-F238E27FC236}">
                <a16:creationId xmlns:a16="http://schemas.microsoft.com/office/drawing/2014/main" id="{A4181686-2CAE-4E75-ACDA-F011D560AECE}"/>
              </a:ext>
            </a:extLst>
          </p:cNvPr>
          <p:cNvGrpSpPr>
            <a:grpSpLocks/>
          </p:cNvGrpSpPr>
          <p:nvPr/>
        </p:nvGrpSpPr>
        <p:grpSpPr bwMode="auto">
          <a:xfrm>
            <a:off x="323850" y="1781175"/>
            <a:ext cx="4103688" cy="3459163"/>
            <a:chOff x="204" y="1122"/>
            <a:chExt cx="2585" cy="2179"/>
          </a:xfrm>
        </p:grpSpPr>
        <p:sp>
          <p:nvSpPr>
            <p:cNvPr id="56339" name="Line 4">
              <a:extLst>
                <a:ext uri="{FF2B5EF4-FFF2-40B4-BE49-F238E27FC236}">
                  <a16:creationId xmlns:a16="http://schemas.microsoft.com/office/drawing/2014/main" id="{D51962CC-FED4-488A-B0F5-AA3789AFCBAD}"/>
                </a:ext>
              </a:extLst>
            </p:cNvPr>
            <p:cNvSpPr>
              <a:spLocks noChangeShapeType="1"/>
            </p:cNvSpPr>
            <p:nvPr/>
          </p:nvSpPr>
          <p:spPr bwMode="auto">
            <a:xfrm flipV="1">
              <a:off x="204" y="2349"/>
              <a:ext cx="2450"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Line 5">
              <a:extLst>
                <a:ext uri="{FF2B5EF4-FFF2-40B4-BE49-F238E27FC236}">
                  <a16:creationId xmlns:a16="http://schemas.microsoft.com/office/drawing/2014/main" id="{FA72C450-26C5-4667-B9C4-FBA407B94932}"/>
                </a:ext>
              </a:extLst>
            </p:cNvPr>
            <p:cNvSpPr>
              <a:spLocks noChangeShapeType="1"/>
            </p:cNvSpPr>
            <p:nvPr/>
          </p:nvSpPr>
          <p:spPr bwMode="auto">
            <a:xfrm flipV="1">
              <a:off x="1247" y="1162"/>
              <a:ext cx="6" cy="213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1" name="Line 6">
              <a:extLst>
                <a:ext uri="{FF2B5EF4-FFF2-40B4-BE49-F238E27FC236}">
                  <a16:creationId xmlns:a16="http://schemas.microsoft.com/office/drawing/2014/main" id="{82014B56-1333-4716-BBF9-46AD9C9EDB92}"/>
                </a:ext>
              </a:extLst>
            </p:cNvPr>
            <p:cNvSpPr>
              <a:spLocks noChangeShapeType="1"/>
            </p:cNvSpPr>
            <p:nvPr/>
          </p:nvSpPr>
          <p:spPr bwMode="auto">
            <a:xfrm flipV="1">
              <a:off x="1564" y="1304"/>
              <a:ext cx="528" cy="1044"/>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7">
              <a:extLst>
                <a:ext uri="{FF2B5EF4-FFF2-40B4-BE49-F238E27FC236}">
                  <a16:creationId xmlns:a16="http://schemas.microsoft.com/office/drawing/2014/main" id="{5352E5DF-6443-473B-AFE8-463C1490EB72}"/>
                </a:ext>
              </a:extLst>
            </p:cNvPr>
            <p:cNvSpPr>
              <a:spLocks noChangeShapeType="1"/>
            </p:cNvSpPr>
            <p:nvPr/>
          </p:nvSpPr>
          <p:spPr bwMode="auto">
            <a:xfrm flipH="1">
              <a:off x="1247" y="2348"/>
              <a:ext cx="317" cy="636"/>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Line 8">
              <a:extLst>
                <a:ext uri="{FF2B5EF4-FFF2-40B4-BE49-F238E27FC236}">
                  <a16:creationId xmlns:a16="http://schemas.microsoft.com/office/drawing/2014/main" id="{83FC7454-E973-48A4-A4F6-19439C450AE0}"/>
                </a:ext>
              </a:extLst>
            </p:cNvPr>
            <p:cNvSpPr>
              <a:spLocks noChangeShapeType="1"/>
            </p:cNvSpPr>
            <p:nvPr/>
          </p:nvSpPr>
          <p:spPr bwMode="auto">
            <a:xfrm>
              <a:off x="1973" y="1623"/>
              <a:ext cx="1" cy="7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4" name="Rectangle 9">
              <a:extLst>
                <a:ext uri="{FF2B5EF4-FFF2-40B4-BE49-F238E27FC236}">
                  <a16:creationId xmlns:a16="http://schemas.microsoft.com/office/drawing/2014/main" id="{99A98592-8F13-489F-B0C7-7AC6DBB5740F}"/>
                </a:ext>
              </a:extLst>
            </p:cNvPr>
            <p:cNvSpPr>
              <a:spLocks noChangeArrowheads="1"/>
            </p:cNvSpPr>
            <p:nvPr/>
          </p:nvSpPr>
          <p:spPr bwMode="auto">
            <a:xfrm>
              <a:off x="1791" y="1169"/>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A</a:t>
              </a:r>
            </a:p>
          </p:txBody>
        </p:sp>
        <p:sp>
          <p:nvSpPr>
            <p:cNvPr id="56345" name="Rectangle 10">
              <a:extLst>
                <a:ext uri="{FF2B5EF4-FFF2-40B4-BE49-F238E27FC236}">
                  <a16:creationId xmlns:a16="http://schemas.microsoft.com/office/drawing/2014/main" id="{B5C8E17F-1426-4915-803D-53AC2EFAB47A}"/>
                </a:ext>
              </a:extLst>
            </p:cNvPr>
            <p:cNvSpPr>
              <a:spLocks noChangeArrowheads="1"/>
            </p:cNvSpPr>
            <p:nvPr/>
          </p:nvSpPr>
          <p:spPr bwMode="auto">
            <a:xfrm>
              <a:off x="1973" y="2439"/>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D</a:t>
              </a:r>
            </a:p>
          </p:txBody>
        </p:sp>
        <p:sp>
          <p:nvSpPr>
            <p:cNvPr id="56346" name="Rectangle 11">
              <a:extLst>
                <a:ext uri="{FF2B5EF4-FFF2-40B4-BE49-F238E27FC236}">
                  <a16:creationId xmlns:a16="http://schemas.microsoft.com/office/drawing/2014/main" id="{6A311B70-0D5C-48F9-BCB2-0F8133E94749}"/>
                </a:ext>
              </a:extLst>
            </p:cNvPr>
            <p:cNvSpPr>
              <a:spLocks noChangeArrowheads="1"/>
            </p:cNvSpPr>
            <p:nvPr/>
          </p:nvSpPr>
          <p:spPr bwMode="auto">
            <a:xfrm>
              <a:off x="1338" y="2076"/>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C</a:t>
              </a:r>
            </a:p>
          </p:txBody>
        </p:sp>
        <p:sp>
          <p:nvSpPr>
            <p:cNvPr id="56347" name="Rectangle 12">
              <a:extLst>
                <a:ext uri="{FF2B5EF4-FFF2-40B4-BE49-F238E27FC236}">
                  <a16:creationId xmlns:a16="http://schemas.microsoft.com/office/drawing/2014/main" id="{882152AD-1650-4BC4-9587-843749E6B52D}"/>
                </a:ext>
              </a:extLst>
            </p:cNvPr>
            <p:cNvSpPr>
              <a:spLocks noChangeArrowheads="1"/>
            </p:cNvSpPr>
            <p:nvPr/>
          </p:nvSpPr>
          <p:spPr bwMode="auto">
            <a:xfrm>
              <a:off x="929" y="2348"/>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O</a:t>
              </a:r>
            </a:p>
          </p:txBody>
        </p:sp>
        <p:sp>
          <p:nvSpPr>
            <p:cNvPr id="56348" name="Rectangle 13">
              <a:extLst>
                <a:ext uri="{FF2B5EF4-FFF2-40B4-BE49-F238E27FC236}">
                  <a16:creationId xmlns:a16="http://schemas.microsoft.com/office/drawing/2014/main" id="{74760008-3823-4D84-832C-FCE2CE8832B5}"/>
                </a:ext>
              </a:extLst>
            </p:cNvPr>
            <p:cNvSpPr>
              <a:spLocks noChangeArrowheads="1"/>
            </p:cNvSpPr>
            <p:nvPr/>
          </p:nvSpPr>
          <p:spPr bwMode="auto">
            <a:xfrm>
              <a:off x="913" y="1122"/>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P</a:t>
              </a:r>
            </a:p>
          </p:txBody>
        </p:sp>
        <p:sp>
          <p:nvSpPr>
            <p:cNvPr id="56349" name="Rectangle 14">
              <a:extLst>
                <a:ext uri="{FF2B5EF4-FFF2-40B4-BE49-F238E27FC236}">
                  <a16:creationId xmlns:a16="http://schemas.microsoft.com/office/drawing/2014/main" id="{67BEC9C5-D043-47BD-93E7-6338F8FA039F}"/>
                </a:ext>
              </a:extLst>
            </p:cNvPr>
            <p:cNvSpPr>
              <a:spLocks noChangeArrowheads="1"/>
            </p:cNvSpPr>
            <p:nvPr/>
          </p:nvSpPr>
          <p:spPr bwMode="auto">
            <a:xfrm>
              <a:off x="2472" y="2349"/>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Q</a:t>
              </a:r>
            </a:p>
          </p:txBody>
        </p:sp>
        <p:sp>
          <p:nvSpPr>
            <p:cNvPr id="56350" name="Rectangle 15">
              <a:extLst>
                <a:ext uri="{FF2B5EF4-FFF2-40B4-BE49-F238E27FC236}">
                  <a16:creationId xmlns:a16="http://schemas.microsoft.com/office/drawing/2014/main" id="{CAACDF67-BAE5-47A5-A626-11CA8CD0ED26}"/>
                </a:ext>
              </a:extLst>
            </p:cNvPr>
            <p:cNvSpPr>
              <a:spLocks noChangeArrowheads="1"/>
            </p:cNvSpPr>
            <p:nvPr/>
          </p:nvSpPr>
          <p:spPr bwMode="auto">
            <a:xfrm>
              <a:off x="975" y="2893"/>
              <a:ext cx="31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E</a:t>
              </a:r>
            </a:p>
          </p:txBody>
        </p:sp>
        <p:sp>
          <p:nvSpPr>
            <p:cNvPr id="56351" name="Oval 16">
              <a:extLst>
                <a:ext uri="{FF2B5EF4-FFF2-40B4-BE49-F238E27FC236}">
                  <a16:creationId xmlns:a16="http://schemas.microsoft.com/office/drawing/2014/main" id="{99E35BE7-D3EB-43BF-9536-798258F220DF}"/>
                </a:ext>
              </a:extLst>
            </p:cNvPr>
            <p:cNvSpPr>
              <a:spLocks noChangeArrowheads="1"/>
            </p:cNvSpPr>
            <p:nvPr/>
          </p:nvSpPr>
          <p:spPr bwMode="auto">
            <a:xfrm>
              <a:off x="1882" y="1487"/>
              <a:ext cx="182" cy="182"/>
            </a:xfrm>
            <a:prstGeom prst="ellipse">
              <a:avLst/>
            </a:prstGeom>
            <a:solidFill>
              <a:srgbClr val="1E0C00"/>
            </a:solidFill>
            <a:ln w="28575">
              <a:solidFill>
                <a:srgbClr val="1E0C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grpSp>
      <p:sp>
        <p:nvSpPr>
          <p:cNvPr id="72724" name="Rectangle 20">
            <a:extLst>
              <a:ext uri="{FF2B5EF4-FFF2-40B4-BE49-F238E27FC236}">
                <a16:creationId xmlns:a16="http://schemas.microsoft.com/office/drawing/2014/main" id="{7764AEA5-422B-438A-AD77-97A2EE131DF2}"/>
              </a:ext>
            </a:extLst>
          </p:cNvPr>
          <p:cNvSpPr>
            <a:spLocks noGrp="1" noRot="1" noChangeArrowheads="1"/>
          </p:cNvSpPr>
          <p:nvPr>
            <p:ph type="title"/>
          </p:nvPr>
        </p:nvSpPr>
        <p:spPr/>
        <p:txBody>
          <a:bodyPr/>
          <a:lstStyle/>
          <a:p>
            <a:pPr algn="l" eaLnBrk="1" hangingPunct="1">
              <a:defRPr/>
            </a:pPr>
            <a:r>
              <a:rPr lang="zh-CN" altLang="en-US" sz="3600" b="1">
                <a:solidFill>
                  <a:schemeClr val="accent2">
                    <a:lumMod val="75000"/>
                  </a:schemeClr>
                </a:solidFill>
                <a:latin typeface="楷体" pitchFamily="49" charset="-122"/>
                <a:ea typeface="楷体" pitchFamily="49" charset="-122"/>
              </a:rPr>
              <a:t>A点到横轴的距离</a:t>
            </a:r>
            <a:r>
              <a:rPr lang="en-US" altLang="zh-CN" sz="3600" b="1">
                <a:solidFill>
                  <a:schemeClr val="accent2">
                    <a:lumMod val="75000"/>
                  </a:schemeClr>
                </a:solidFill>
                <a:latin typeface="楷体" pitchFamily="49" charset="-122"/>
                <a:ea typeface="楷体" pitchFamily="49" charset="-122"/>
              </a:rPr>
              <a:t>/A</a:t>
            </a:r>
            <a:r>
              <a:rPr lang="zh-CN" altLang="en-US" sz="3600" b="1">
                <a:solidFill>
                  <a:schemeClr val="accent2">
                    <a:lumMod val="75000"/>
                  </a:schemeClr>
                </a:solidFill>
                <a:latin typeface="楷体" pitchFamily="49" charset="-122"/>
                <a:ea typeface="楷体" pitchFamily="49" charset="-122"/>
              </a:rPr>
              <a:t>点到纵轴的距离</a:t>
            </a:r>
          </a:p>
        </p:txBody>
      </p:sp>
      <p:graphicFrame>
        <p:nvGraphicFramePr>
          <p:cNvPr id="72721" name="Object 17">
            <a:extLst>
              <a:ext uri="{FF2B5EF4-FFF2-40B4-BE49-F238E27FC236}">
                <a16:creationId xmlns:a16="http://schemas.microsoft.com/office/drawing/2014/main" id="{6640485B-AFCD-413D-804A-08C8575A3A56}"/>
              </a:ext>
            </a:extLst>
          </p:cNvPr>
          <p:cNvGraphicFramePr>
            <a:graphicFrameLocks noGrp="1" noChangeAspect="1"/>
          </p:cNvGraphicFramePr>
          <p:nvPr>
            <p:ph sz="half" idx="1"/>
          </p:nvPr>
        </p:nvGraphicFramePr>
        <p:xfrm>
          <a:off x="684213" y="5300663"/>
          <a:ext cx="2735262" cy="812800"/>
        </p:xfrm>
        <a:graphic>
          <a:graphicData uri="http://schemas.openxmlformats.org/presentationml/2006/ole">
            <mc:AlternateContent xmlns:mc="http://schemas.openxmlformats.org/markup-compatibility/2006">
              <mc:Choice xmlns:v="urn:schemas-microsoft-com:vml" Requires="v">
                <p:oleObj name="Equation" r:id="rId2" imgW="1409700" imgH="419100" progId="Equation.DSMT4">
                  <p:embed/>
                </p:oleObj>
              </mc:Choice>
              <mc:Fallback>
                <p:oleObj name="Equation" r:id="rId2" imgW="1409700" imgH="419100" progId="Equation.DSMT4">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300663"/>
                        <a:ext cx="27352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7">
            <a:extLst>
              <a:ext uri="{FF2B5EF4-FFF2-40B4-BE49-F238E27FC236}">
                <a16:creationId xmlns:a16="http://schemas.microsoft.com/office/drawing/2014/main" id="{FA006FE3-1EAA-4870-B49B-09A7EFA59973}"/>
              </a:ext>
            </a:extLst>
          </p:cNvPr>
          <p:cNvGrpSpPr>
            <a:grpSpLocks/>
          </p:cNvGrpSpPr>
          <p:nvPr/>
        </p:nvGrpSpPr>
        <p:grpSpPr bwMode="auto">
          <a:xfrm>
            <a:off x="4716463" y="1768475"/>
            <a:ext cx="4103687" cy="3459163"/>
            <a:chOff x="2971" y="1114"/>
            <a:chExt cx="2585" cy="2179"/>
          </a:xfrm>
        </p:grpSpPr>
        <p:sp>
          <p:nvSpPr>
            <p:cNvPr id="56329" name="Line 21">
              <a:extLst>
                <a:ext uri="{FF2B5EF4-FFF2-40B4-BE49-F238E27FC236}">
                  <a16:creationId xmlns:a16="http://schemas.microsoft.com/office/drawing/2014/main" id="{5C7A3DCF-A2DA-4BB3-B7E8-978E2AE4360C}"/>
                </a:ext>
              </a:extLst>
            </p:cNvPr>
            <p:cNvSpPr>
              <a:spLocks noChangeShapeType="1"/>
            </p:cNvSpPr>
            <p:nvPr/>
          </p:nvSpPr>
          <p:spPr bwMode="auto">
            <a:xfrm flipV="1">
              <a:off x="2971" y="2341"/>
              <a:ext cx="2450" cy="1"/>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22">
              <a:extLst>
                <a:ext uri="{FF2B5EF4-FFF2-40B4-BE49-F238E27FC236}">
                  <a16:creationId xmlns:a16="http://schemas.microsoft.com/office/drawing/2014/main" id="{8267A21C-3281-4825-861D-712482CF0E00}"/>
                </a:ext>
              </a:extLst>
            </p:cNvPr>
            <p:cNvSpPr>
              <a:spLocks noChangeShapeType="1"/>
            </p:cNvSpPr>
            <p:nvPr/>
          </p:nvSpPr>
          <p:spPr bwMode="auto">
            <a:xfrm flipV="1">
              <a:off x="4014" y="1154"/>
              <a:ext cx="6" cy="2139"/>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1" name="Line 23">
              <a:extLst>
                <a:ext uri="{FF2B5EF4-FFF2-40B4-BE49-F238E27FC236}">
                  <a16:creationId xmlns:a16="http://schemas.microsoft.com/office/drawing/2014/main" id="{1BCE53D0-EEAB-4FF4-84C0-5A0434324FFB}"/>
                </a:ext>
              </a:extLst>
            </p:cNvPr>
            <p:cNvSpPr>
              <a:spLocks noChangeShapeType="1"/>
            </p:cNvSpPr>
            <p:nvPr/>
          </p:nvSpPr>
          <p:spPr bwMode="auto">
            <a:xfrm flipV="1">
              <a:off x="4014" y="1298"/>
              <a:ext cx="846" cy="104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2" name="Line 25">
              <a:extLst>
                <a:ext uri="{FF2B5EF4-FFF2-40B4-BE49-F238E27FC236}">
                  <a16:creationId xmlns:a16="http://schemas.microsoft.com/office/drawing/2014/main" id="{AEDBE0FB-45B3-4BC5-9932-465B26D0F524}"/>
                </a:ext>
              </a:extLst>
            </p:cNvPr>
            <p:cNvSpPr>
              <a:spLocks noChangeShapeType="1"/>
            </p:cNvSpPr>
            <p:nvPr/>
          </p:nvSpPr>
          <p:spPr bwMode="auto">
            <a:xfrm>
              <a:off x="4694" y="1525"/>
              <a:ext cx="1" cy="816"/>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3" name="Rectangle 26">
              <a:extLst>
                <a:ext uri="{FF2B5EF4-FFF2-40B4-BE49-F238E27FC236}">
                  <a16:creationId xmlns:a16="http://schemas.microsoft.com/office/drawing/2014/main" id="{242BBE63-9A2E-4BE8-9785-D24CB02ADD85}"/>
                </a:ext>
              </a:extLst>
            </p:cNvPr>
            <p:cNvSpPr>
              <a:spLocks noChangeArrowheads="1"/>
            </p:cNvSpPr>
            <p:nvPr/>
          </p:nvSpPr>
          <p:spPr bwMode="auto">
            <a:xfrm>
              <a:off x="4558" y="1161"/>
              <a:ext cx="31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A</a:t>
              </a:r>
            </a:p>
          </p:txBody>
        </p:sp>
        <p:sp>
          <p:nvSpPr>
            <p:cNvPr id="56334" name="Rectangle 27">
              <a:extLst>
                <a:ext uri="{FF2B5EF4-FFF2-40B4-BE49-F238E27FC236}">
                  <a16:creationId xmlns:a16="http://schemas.microsoft.com/office/drawing/2014/main" id="{DFC17F3D-36C8-4768-AE54-91630CD0FD10}"/>
                </a:ext>
              </a:extLst>
            </p:cNvPr>
            <p:cNvSpPr>
              <a:spLocks noChangeArrowheads="1"/>
            </p:cNvSpPr>
            <p:nvPr/>
          </p:nvSpPr>
          <p:spPr bwMode="auto">
            <a:xfrm>
              <a:off x="4513" y="2432"/>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D</a:t>
              </a:r>
            </a:p>
          </p:txBody>
        </p:sp>
        <p:sp>
          <p:nvSpPr>
            <p:cNvPr id="56335" name="Rectangle 29">
              <a:extLst>
                <a:ext uri="{FF2B5EF4-FFF2-40B4-BE49-F238E27FC236}">
                  <a16:creationId xmlns:a16="http://schemas.microsoft.com/office/drawing/2014/main" id="{9DA39472-4092-4C35-987D-2637D2134C5C}"/>
                </a:ext>
              </a:extLst>
            </p:cNvPr>
            <p:cNvSpPr>
              <a:spLocks noChangeArrowheads="1"/>
            </p:cNvSpPr>
            <p:nvPr/>
          </p:nvSpPr>
          <p:spPr bwMode="auto">
            <a:xfrm>
              <a:off x="3696" y="2340"/>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O</a:t>
              </a:r>
            </a:p>
          </p:txBody>
        </p:sp>
        <p:sp>
          <p:nvSpPr>
            <p:cNvPr id="56336" name="Rectangle 30">
              <a:extLst>
                <a:ext uri="{FF2B5EF4-FFF2-40B4-BE49-F238E27FC236}">
                  <a16:creationId xmlns:a16="http://schemas.microsoft.com/office/drawing/2014/main" id="{BF3D9313-69AB-4BAA-A704-BA5D0031E4A6}"/>
                </a:ext>
              </a:extLst>
            </p:cNvPr>
            <p:cNvSpPr>
              <a:spLocks noChangeArrowheads="1"/>
            </p:cNvSpPr>
            <p:nvPr/>
          </p:nvSpPr>
          <p:spPr bwMode="auto">
            <a:xfrm>
              <a:off x="3680" y="1114"/>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P</a:t>
              </a:r>
            </a:p>
          </p:txBody>
        </p:sp>
        <p:sp>
          <p:nvSpPr>
            <p:cNvPr id="56337" name="Rectangle 31">
              <a:extLst>
                <a:ext uri="{FF2B5EF4-FFF2-40B4-BE49-F238E27FC236}">
                  <a16:creationId xmlns:a16="http://schemas.microsoft.com/office/drawing/2014/main" id="{F88DB25E-55DA-4A7E-9C6A-78EA635BBB30}"/>
                </a:ext>
              </a:extLst>
            </p:cNvPr>
            <p:cNvSpPr>
              <a:spLocks noChangeArrowheads="1"/>
            </p:cNvSpPr>
            <p:nvPr/>
          </p:nvSpPr>
          <p:spPr bwMode="auto">
            <a:xfrm>
              <a:off x="5239" y="2341"/>
              <a:ext cx="31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rPr>
                <a:t>Q</a:t>
              </a:r>
            </a:p>
          </p:txBody>
        </p:sp>
        <p:sp>
          <p:nvSpPr>
            <p:cNvPr id="56338" name="Oval 33">
              <a:extLst>
                <a:ext uri="{FF2B5EF4-FFF2-40B4-BE49-F238E27FC236}">
                  <a16:creationId xmlns:a16="http://schemas.microsoft.com/office/drawing/2014/main" id="{8F7CF92C-3038-4703-ABED-9CC195F91A48}"/>
                </a:ext>
              </a:extLst>
            </p:cNvPr>
            <p:cNvSpPr>
              <a:spLocks noChangeArrowheads="1"/>
            </p:cNvSpPr>
            <p:nvPr/>
          </p:nvSpPr>
          <p:spPr bwMode="auto">
            <a:xfrm>
              <a:off x="4604" y="1389"/>
              <a:ext cx="182" cy="182"/>
            </a:xfrm>
            <a:prstGeom prst="ellipse">
              <a:avLst/>
            </a:prstGeom>
            <a:solidFill>
              <a:srgbClr val="1E0C00"/>
            </a:solidFill>
            <a:ln w="28575">
              <a:solidFill>
                <a:srgbClr val="1E0C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grpSp>
      <p:graphicFrame>
        <p:nvGraphicFramePr>
          <p:cNvPr id="72738" name="Object 34">
            <a:extLst>
              <a:ext uri="{FF2B5EF4-FFF2-40B4-BE49-F238E27FC236}">
                <a16:creationId xmlns:a16="http://schemas.microsoft.com/office/drawing/2014/main" id="{77938F50-98CD-4978-93A9-70868454C1EB}"/>
              </a:ext>
            </a:extLst>
          </p:cNvPr>
          <p:cNvGraphicFramePr>
            <a:graphicFrameLocks noGrp="1" noChangeAspect="1"/>
          </p:cNvGraphicFramePr>
          <p:nvPr>
            <p:ph sz="half" idx="2"/>
          </p:nvPr>
        </p:nvGraphicFramePr>
        <p:xfrm>
          <a:off x="5292725" y="5229225"/>
          <a:ext cx="2952750" cy="877888"/>
        </p:xfrm>
        <a:graphic>
          <a:graphicData uri="http://schemas.openxmlformats.org/presentationml/2006/ole">
            <mc:AlternateContent xmlns:mc="http://schemas.openxmlformats.org/markup-compatibility/2006">
              <mc:Choice xmlns:v="urn:schemas-microsoft-com:vml" Requires="v">
                <p:oleObj name="Equation" r:id="rId4" imgW="1409700" imgH="419100" progId="Equation.DSMT4">
                  <p:embed/>
                </p:oleObj>
              </mc:Choice>
              <mc:Fallback>
                <p:oleObj name="Equation" r:id="rId4" imgW="1409700" imgH="419100" progId="Equation.DSMT4">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5229225"/>
                        <a:ext cx="295275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a:extLst>
              <a:ext uri="{FF2B5EF4-FFF2-40B4-BE49-F238E27FC236}">
                <a16:creationId xmlns:a16="http://schemas.microsoft.com/office/drawing/2014/main" id="{FEFBE42F-5D4F-4C56-B162-A8CB0311057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BA2602-3807-48AF-A648-D7941432B46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57347" name="灯片编号占位符 5">
            <a:extLst>
              <a:ext uri="{FF2B5EF4-FFF2-40B4-BE49-F238E27FC236}">
                <a16:creationId xmlns:a16="http://schemas.microsoft.com/office/drawing/2014/main" id="{2FD500EF-4FFF-45C6-8D07-FFDB567958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67D9644-9B2A-4601-A903-0C19EA408D69}" type="slidenum">
              <a:rPr lang="zh-CN" altLang="en-US" sz="1400"/>
              <a:pPr>
                <a:spcBef>
                  <a:spcPct val="0"/>
                </a:spcBef>
                <a:buClrTx/>
                <a:buSzTx/>
                <a:buFont typeface="Arial" panose="020B0604020202020204" pitchFamily="34" charset="0"/>
                <a:buNone/>
              </a:pPr>
              <a:t>47</a:t>
            </a:fld>
            <a:endParaRPr lang="en-US" altLang="zh-CN" sz="1400"/>
          </a:p>
        </p:txBody>
      </p:sp>
      <p:sp>
        <p:nvSpPr>
          <p:cNvPr id="13317" name="Rectangle 2">
            <a:extLst>
              <a:ext uri="{FF2B5EF4-FFF2-40B4-BE49-F238E27FC236}">
                <a16:creationId xmlns:a16="http://schemas.microsoft.com/office/drawing/2014/main" id="{9F193B0D-33C3-4784-9BF2-45974125CD06}"/>
              </a:ext>
            </a:extLst>
          </p:cNvPr>
          <p:cNvSpPr>
            <a:spLocks noGrp="1" noRot="1" noChangeArrowheads="1"/>
          </p:cNvSpPr>
          <p:nvPr>
            <p:ph type="body" idx="1"/>
          </p:nvPr>
        </p:nvSpPr>
        <p:spPr>
          <a:xfrm>
            <a:off x="685800" y="381000"/>
            <a:ext cx="7772400" cy="5715000"/>
          </a:xfrm>
        </p:spPr>
        <p:txBody>
          <a:bodyPr/>
          <a:lstStyle/>
          <a:p>
            <a:pPr eaLnBrk="1" hangingPunct="1">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2.</a:t>
            </a:r>
            <a:r>
              <a:rPr lang="zh-CN" altLang="en-US" sz="2400" b="1" dirty="0">
                <a:solidFill>
                  <a:schemeClr val="accent2">
                    <a:lumMod val="75000"/>
                  </a:schemeClr>
                </a:solidFill>
                <a:latin typeface="楷体" pitchFamily="49" charset="-122"/>
                <a:ea typeface="楷体" pitchFamily="49" charset="-122"/>
              </a:rPr>
              <a:t>弧弹性的公式：</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p>
          <a:p>
            <a:pPr eaLnBrk="1" hangingPunct="1">
              <a:buFont typeface="Wingdings" panose="05000000000000000000" pitchFamily="2" charset="2"/>
              <a:buNone/>
              <a:defRPr/>
            </a:pPr>
            <a:endParaRPr lang="zh-CN" altLang="en-US" sz="2400" b="1" dirty="0">
              <a:solidFill>
                <a:schemeClr val="accent2">
                  <a:lumMod val="75000"/>
                </a:schemeClr>
              </a:solidFill>
              <a:latin typeface="楷体" pitchFamily="49" charset="-122"/>
              <a:ea typeface="楷体" pitchFamily="49" charset="-122"/>
            </a:endParaRP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a:t>
            </a:r>
            <a:r>
              <a:rPr lang="en-US" altLang="zh-CN" sz="2400" b="1" dirty="0">
                <a:solidFill>
                  <a:schemeClr val="accent2">
                    <a:lumMod val="75000"/>
                  </a:schemeClr>
                </a:solidFill>
                <a:latin typeface="楷体" pitchFamily="49" charset="-122"/>
                <a:ea typeface="楷体" pitchFamily="49" charset="-122"/>
              </a:rPr>
              <a:t>Q=</a:t>
            </a:r>
            <a:r>
              <a:rPr lang="zh-CN" altLang="en-US" sz="2400" b="1" dirty="0">
                <a:solidFill>
                  <a:schemeClr val="accent2">
                    <a:lumMod val="75000"/>
                  </a:schemeClr>
                </a:solidFill>
                <a:latin typeface="楷体" pitchFamily="49" charset="-122"/>
                <a:ea typeface="楷体" pitchFamily="49" charset="-122"/>
              </a:rPr>
              <a:t>供给量，</a:t>
            </a:r>
            <a:r>
              <a:rPr lang="zh-CN" altLang="en-US" sz="2400" b="1" dirty="0">
                <a:solidFill>
                  <a:schemeClr val="accent2">
                    <a:lumMod val="75000"/>
                  </a:schemeClr>
                </a:solidFill>
                <a:latin typeface="楷体" pitchFamily="49" charset="-122"/>
                <a:ea typeface="楷体" pitchFamily="49" charset="-122"/>
                <a:sym typeface="Symbol" pitchFamily="18" charset="2"/>
              </a:rPr>
              <a:t></a:t>
            </a:r>
            <a:r>
              <a:rPr lang="en-US" altLang="zh-CN" sz="2400" b="1" dirty="0">
                <a:solidFill>
                  <a:schemeClr val="accent2">
                    <a:lumMod val="75000"/>
                  </a:schemeClr>
                </a:solidFill>
                <a:latin typeface="楷体" pitchFamily="49" charset="-122"/>
                <a:ea typeface="楷体" pitchFamily="49" charset="-122"/>
              </a:rPr>
              <a:t>Q=</a:t>
            </a:r>
            <a:r>
              <a:rPr lang="zh-CN" altLang="en-US" sz="2400" b="1" dirty="0">
                <a:solidFill>
                  <a:schemeClr val="accent2">
                    <a:lumMod val="75000"/>
                  </a:schemeClr>
                </a:solidFill>
                <a:latin typeface="楷体" pitchFamily="49" charset="-122"/>
                <a:ea typeface="楷体" pitchFamily="49" charset="-122"/>
              </a:rPr>
              <a:t>供给增量 ）</a:t>
            </a:r>
          </a:p>
          <a:p>
            <a:pPr eaLnBrk="1" hangingPunct="1">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（三）供给弹性的分类及图示说明</a:t>
            </a:r>
          </a:p>
        </p:txBody>
      </p:sp>
      <p:graphicFrame>
        <p:nvGraphicFramePr>
          <p:cNvPr id="52227" name="Group 3">
            <a:extLst>
              <a:ext uri="{FF2B5EF4-FFF2-40B4-BE49-F238E27FC236}">
                <a16:creationId xmlns:a16="http://schemas.microsoft.com/office/drawing/2014/main" id="{0101BFCB-B622-403F-A6EE-D738F20145C9}"/>
              </a:ext>
            </a:extLst>
          </p:cNvPr>
          <p:cNvGraphicFramePr>
            <a:graphicFrameLocks noGrp="1"/>
          </p:cNvGraphicFramePr>
          <p:nvPr/>
        </p:nvGraphicFramePr>
        <p:xfrm>
          <a:off x="395288" y="3141663"/>
          <a:ext cx="8462962" cy="3236916"/>
        </p:xfrm>
        <a:graphic>
          <a:graphicData uri="http://schemas.openxmlformats.org/drawingml/2006/table">
            <a:tbl>
              <a:tblPr/>
              <a:tblGrid>
                <a:gridCol w="1323805">
                  <a:extLst>
                    <a:ext uri="{9D8B030D-6E8A-4147-A177-3AD203B41FA5}">
                      <a16:colId xmlns:a16="http://schemas.microsoft.com/office/drawing/2014/main" val="20000"/>
                    </a:ext>
                  </a:extLst>
                </a:gridCol>
                <a:gridCol w="2057814">
                  <a:extLst>
                    <a:ext uri="{9D8B030D-6E8A-4147-A177-3AD203B41FA5}">
                      <a16:colId xmlns:a16="http://schemas.microsoft.com/office/drawing/2014/main" val="20001"/>
                    </a:ext>
                  </a:extLst>
                </a:gridCol>
                <a:gridCol w="5081343">
                  <a:extLst>
                    <a:ext uri="{9D8B030D-6E8A-4147-A177-3AD203B41FA5}">
                      <a16:colId xmlns:a16="http://schemas.microsoft.com/office/drawing/2014/main" val="20002"/>
                    </a:ext>
                  </a:extLst>
                </a:gridCol>
              </a:tblGrid>
              <a:tr h="3657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dirty="0">
                          <a:ln>
                            <a:noFill/>
                          </a:ln>
                          <a:solidFill>
                            <a:schemeClr val="accent2">
                              <a:lumMod val="75000"/>
                            </a:schemeClr>
                          </a:solidFill>
                          <a:effectLst/>
                          <a:latin typeface="楷体" pitchFamily="49" charset="-122"/>
                          <a:ea typeface="楷体" pitchFamily="49" charset="-122"/>
                        </a:rPr>
                        <a:t>供给弹性</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名称</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含义</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995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s</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=0</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供给无弹性</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无论价格如何变动，供给量不会改变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0</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s</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 </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供给缺乏弹性</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供给量变动的幅度小于价格变动的幅度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6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s</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a:t>
                      </a:r>
                      <a:endParaRPr kumimoji="0" lang="en-US" altLang="zh-CN" sz="2800" b="1" i="0" u="none" strike="noStrike" cap="none" normalizeH="0" baseline="0">
                        <a:ln>
                          <a:noFill/>
                        </a:ln>
                        <a:solidFill>
                          <a:schemeClr val="accent2">
                            <a:lumMod val="75000"/>
                          </a:schemeClr>
                        </a:solidFill>
                        <a:effectLst/>
                        <a:latin typeface="楷体" pitchFamily="49" charset="-122"/>
                        <a:ea typeface="楷体" pitchFamily="49" charset="-122"/>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供给的单位弹性</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价格与供给量以等比例变动 </a:t>
                      </a:r>
                      <a:endParaRPr kumimoji="0" lang="zh-CN" altLang="en-US" sz="2800" b="1" i="0" u="none" strike="noStrike" cap="none" normalizeH="0" baseline="0">
                        <a:ln>
                          <a:noFill/>
                        </a:ln>
                        <a:solidFill>
                          <a:schemeClr val="accent2">
                            <a:lumMod val="75000"/>
                          </a:schemeClr>
                        </a:solidFill>
                        <a:effectLst/>
                        <a:latin typeface="楷体" pitchFamily="49" charset="-122"/>
                        <a:ea typeface="楷体" pitchFamily="49" charset="-122"/>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6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s</a:t>
                      </a:r>
                      <a:r>
                        <a:rPr kumimoji="0" lang="zh-CN" altLang="en-US" sz="18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供给富有弹性</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供给量变动的幅度大于价格变动的幅度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6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E</a:t>
                      </a:r>
                      <a:r>
                        <a:rPr kumimoji="0" lang="en-US" altLang="zh-CN" sz="1800" b="1" i="0" u="none" strike="noStrike" cap="none" normalizeH="0" baseline="-25000">
                          <a:ln>
                            <a:noFill/>
                          </a:ln>
                          <a:solidFill>
                            <a:schemeClr val="accent2">
                              <a:lumMod val="75000"/>
                            </a:schemeClr>
                          </a:solidFill>
                          <a:effectLst/>
                          <a:latin typeface="楷体" pitchFamily="49" charset="-122"/>
                          <a:ea typeface="楷体" pitchFamily="49" charset="-122"/>
                        </a:rPr>
                        <a:t>s</a:t>
                      </a:r>
                      <a:r>
                        <a:rPr kumimoji="0" lang="en-US" altLang="zh-CN" sz="1800" b="1" i="0" u="none" strike="noStrike" cap="none" normalizeH="0" baseline="0">
                          <a:ln>
                            <a:noFill/>
                          </a:ln>
                          <a:solidFill>
                            <a:schemeClr val="accent2">
                              <a:lumMod val="75000"/>
                            </a:schemeClr>
                          </a:solidFill>
                          <a:effectLst/>
                          <a:latin typeface="楷体" pitchFamily="49" charset="-122"/>
                          <a:ea typeface="楷体" pitchFamily="49" charset="-122"/>
                        </a:rPr>
                        <a:t>→∞</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a:ln>
                            <a:noFill/>
                          </a:ln>
                          <a:solidFill>
                            <a:schemeClr val="accent2">
                              <a:lumMod val="75000"/>
                            </a:schemeClr>
                          </a:solidFill>
                          <a:effectLst/>
                          <a:latin typeface="楷体" pitchFamily="49" charset="-122"/>
                          <a:ea typeface="楷体" pitchFamily="49" charset="-122"/>
                        </a:rPr>
                        <a:t>供给弹性无限大</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000" b="1" i="0" u="none" strike="noStrike" cap="none" normalizeH="0" baseline="0" dirty="0">
                          <a:ln>
                            <a:noFill/>
                          </a:ln>
                          <a:solidFill>
                            <a:schemeClr val="accent2">
                              <a:lumMod val="75000"/>
                            </a:schemeClr>
                          </a:solidFill>
                          <a:effectLst/>
                          <a:latin typeface="楷体" pitchFamily="49" charset="-122"/>
                          <a:ea typeface="楷体" pitchFamily="49" charset="-122"/>
                        </a:rPr>
                        <a:t>供给量的变动对于价格变化的反应非常敏感，如果价格稍有下降，供给量便减至为零。</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7379" name="Object 33">
            <a:extLst>
              <a:ext uri="{FF2B5EF4-FFF2-40B4-BE49-F238E27FC236}">
                <a16:creationId xmlns:a16="http://schemas.microsoft.com/office/drawing/2014/main" id="{F6A466CB-56C1-4677-A964-6E5D8080D426}"/>
              </a:ext>
            </a:extLst>
          </p:cNvPr>
          <p:cNvGraphicFramePr>
            <a:graphicFrameLocks noChangeAspect="1"/>
          </p:cNvGraphicFramePr>
          <p:nvPr/>
        </p:nvGraphicFramePr>
        <p:xfrm>
          <a:off x="4787900" y="404813"/>
          <a:ext cx="3241675" cy="2520950"/>
        </p:xfrm>
        <a:graphic>
          <a:graphicData uri="http://schemas.openxmlformats.org/presentationml/2006/ole">
            <mc:AlternateContent xmlns:mc="http://schemas.openxmlformats.org/markup-compatibility/2006">
              <mc:Choice xmlns:v="urn:schemas-microsoft-com:vml" Requires="v">
                <p:oleObj r:id="rId2" imgW="876681" imgH="1130791" progId="Equation.DSMT4">
                  <p:embed/>
                </p:oleObj>
              </mc:Choice>
              <mc:Fallback>
                <p:oleObj r:id="rId2" imgW="876681" imgH="1130791" progId="Equation.DSMT4">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04813"/>
                        <a:ext cx="324167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14FE38EB-F38C-4EE0-8972-9D84CA3D5903}"/>
              </a:ext>
            </a:extLst>
          </p:cNvPr>
          <p:cNvSpPr>
            <a:spLocks noGrp="1"/>
          </p:cNvSpPr>
          <p:nvPr>
            <p:ph type="dt" sz="quarter" idx="10"/>
          </p:nvPr>
        </p:nvSpPr>
        <p:spPr/>
        <p:txBody>
          <a:bodyPr/>
          <a:lstStyle/>
          <a:p>
            <a:pPr>
              <a:buFont typeface="Arial" charset="0"/>
              <a:buNone/>
              <a:defRPr/>
            </a:pPr>
            <a:fld id="{E4C6B8A5-F3D7-4BE4-8A53-D0CEF9F47218}" type="datetime1">
              <a:rPr lang="zh-CN" altLang="en-US" smtClean="0">
                <a:solidFill>
                  <a:schemeClr val="accent2">
                    <a:lumMod val="75000"/>
                  </a:schemeClr>
                </a:solidFill>
                <a:latin typeface="仿宋" pitchFamily="49" charset="-122"/>
                <a:ea typeface="仿宋" pitchFamily="49" charset="-122"/>
              </a:rPr>
              <a:pPr>
                <a:buFont typeface="Arial" charset="0"/>
                <a:buNone/>
                <a:defRPr/>
              </a:pPr>
              <a:t>2022/9/8</a:t>
            </a:fld>
            <a:endParaRPr lang="en-US" altLang="zh-CN">
              <a:solidFill>
                <a:schemeClr val="accent2">
                  <a:lumMod val="75000"/>
                </a:schemeClr>
              </a:solidFill>
              <a:latin typeface="仿宋" pitchFamily="49" charset="-122"/>
              <a:ea typeface="仿宋" pitchFamily="49" charset="-122"/>
            </a:endParaRPr>
          </a:p>
        </p:txBody>
      </p:sp>
      <p:sp>
        <p:nvSpPr>
          <p:cNvPr id="58371" name="灯片编号占位符 5">
            <a:extLst>
              <a:ext uri="{FF2B5EF4-FFF2-40B4-BE49-F238E27FC236}">
                <a16:creationId xmlns:a16="http://schemas.microsoft.com/office/drawing/2014/main" id="{1E84D6D1-C21C-4B5B-845B-76AB7EE8E5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C6A2F4A-42F9-446E-BCE3-6BB9485ACF97}" type="slidenum">
              <a:rPr lang="zh-CN" altLang="en-US" sz="1400">
                <a:solidFill>
                  <a:srgbClr val="0039E5"/>
                </a:solidFill>
                <a:latin typeface="仿宋" panose="02010609060101010101" pitchFamily="49" charset="-122"/>
                <a:ea typeface="仿宋" panose="02010609060101010101" pitchFamily="49" charset="-122"/>
              </a:rPr>
              <a:pPr>
                <a:spcBef>
                  <a:spcPct val="0"/>
                </a:spcBef>
                <a:buClrTx/>
                <a:buSzTx/>
                <a:buFont typeface="Arial" panose="020B0604020202020204" pitchFamily="34" charset="0"/>
                <a:buNone/>
              </a:pPr>
              <a:t>48</a:t>
            </a:fld>
            <a:endParaRPr lang="en-US" altLang="zh-CN" sz="1400">
              <a:solidFill>
                <a:srgbClr val="0039E5"/>
              </a:solidFill>
              <a:latin typeface="仿宋" panose="02010609060101010101" pitchFamily="49" charset="-122"/>
              <a:ea typeface="仿宋" panose="02010609060101010101" pitchFamily="49" charset="-122"/>
            </a:endParaRPr>
          </a:p>
        </p:txBody>
      </p:sp>
      <p:grpSp>
        <p:nvGrpSpPr>
          <p:cNvPr id="58372" name="Group 2">
            <a:extLst>
              <a:ext uri="{FF2B5EF4-FFF2-40B4-BE49-F238E27FC236}">
                <a16:creationId xmlns:a16="http://schemas.microsoft.com/office/drawing/2014/main" id="{38A6D216-EE10-41A8-944B-B2BA84674695}"/>
              </a:ext>
            </a:extLst>
          </p:cNvPr>
          <p:cNvGrpSpPr>
            <a:grpSpLocks/>
          </p:cNvGrpSpPr>
          <p:nvPr/>
        </p:nvGrpSpPr>
        <p:grpSpPr bwMode="auto">
          <a:xfrm>
            <a:off x="250825" y="549275"/>
            <a:ext cx="3979863" cy="2735263"/>
            <a:chOff x="0" y="0"/>
            <a:chExt cx="2507" cy="1723"/>
          </a:xfrm>
        </p:grpSpPr>
        <p:grpSp>
          <p:nvGrpSpPr>
            <p:cNvPr id="58421" name="Group 3">
              <a:extLst>
                <a:ext uri="{FF2B5EF4-FFF2-40B4-BE49-F238E27FC236}">
                  <a16:creationId xmlns:a16="http://schemas.microsoft.com/office/drawing/2014/main" id="{8B8C86C4-E5A8-4A62-BB2D-EF9A617F1113}"/>
                </a:ext>
              </a:extLst>
            </p:cNvPr>
            <p:cNvGrpSpPr>
              <a:grpSpLocks/>
            </p:cNvGrpSpPr>
            <p:nvPr/>
          </p:nvGrpSpPr>
          <p:grpSpPr bwMode="auto">
            <a:xfrm>
              <a:off x="249" y="45"/>
              <a:ext cx="2258" cy="1678"/>
              <a:chOff x="0" y="0"/>
              <a:chExt cx="2222" cy="1678"/>
            </a:xfrm>
          </p:grpSpPr>
          <p:sp>
            <p:nvSpPr>
              <p:cNvPr id="65596" name="Line 4">
                <a:extLst>
                  <a:ext uri="{FF2B5EF4-FFF2-40B4-BE49-F238E27FC236}">
                    <a16:creationId xmlns:a16="http://schemas.microsoft.com/office/drawing/2014/main" id="{F3628131-8CB4-4D47-B6E6-7B43AA82A237}"/>
                  </a:ext>
                </a:extLst>
              </p:cNvPr>
              <p:cNvSpPr>
                <a:spLocks noChangeShapeType="1"/>
              </p:cNvSpPr>
              <p:nvPr/>
            </p:nvSpPr>
            <p:spPr bwMode="auto">
              <a:xfrm>
                <a:off x="362" y="1451"/>
                <a:ext cx="1679" cy="0"/>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97" name="Line 5">
                <a:extLst>
                  <a:ext uri="{FF2B5EF4-FFF2-40B4-BE49-F238E27FC236}">
                    <a16:creationId xmlns:a16="http://schemas.microsoft.com/office/drawing/2014/main" id="{1DB3980E-81EF-4866-AF44-050940D62575}"/>
                  </a:ext>
                </a:extLst>
              </p:cNvPr>
              <p:cNvSpPr>
                <a:spLocks noChangeShapeType="1"/>
              </p:cNvSpPr>
              <p:nvPr/>
            </p:nvSpPr>
            <p:spPr bwMode="auto">
              <a:xfrm flipV="1">
                <a:off x="362" y="136"/>
                <a:ext cx="0" cy="1315"/>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98" name="Line 6">
                <a:extLst>
                  <a:ext uri="{FF2B5EF4-FFF2-40B4-BE49-F238E27FC236}">
                    <a16:creationId xmlns:a16="http://schemas.microsoft.com/office/drawing/2014/main" id="{5B2D1690-C546-4A6B-88B0-60EDF399480D}"/>
                  </a:ext>
                </a:extLst>
              </p:cNvPr>
              <p:cNvSpPr>
                <a:spLocks noChangeShapeType="1"/>
              </p:cNvSpPr>
              <p:nvPr/>
            </p:nvSpPr>
            <p:spPr bwMode="auto">
              <a:xfrm>
                <a:off x="1043" y="317"/>
                <a:ext cx="0" cy="1134"/>
              </a:xfrm>
              <a:prstGeom prst="line">
                <a:avLst/>
              </a:prstGeom>
              <a:noFill/>
              <a:ln w="1905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99" name="Line 7">
                <a:extLst>
                  <a:ext uri="{FF2B5EF4-FFF2-40B4-BE49-F238E27FC236}">
                    <a16:creationId xmlns:a16="http://schemas.microsoft.com/office/drawing/2014/main" id="{D52B4168-1887-4770-8D00-D3F255EF1797}"/>
                  </a:ext>
                </a:extLst>
              </p:cNvPr>
              <p:cNvSpPr>
                <a:spLocks noChangeShapeType="1"/>
              </p:cNvSpPr>
              <p:nvPr/>
            </p:nvSpPr>
            <p:spPr bwMode="auto">
              <a:xfrm>
                <a:off x="362" y="771"/>
                <a:ext cx="681" cy="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600" name="Line 8">
                <a:extLst>
                  <a:ext uri="{FF2B5EF4-FFF2-40B4-BE49-F238E27FC236}">
                    <a16:creationId xmlns:a16="http://schemas.microsoft.com/office/drawing/2014/main" id="{D61761DA-0AB7-403A-9784-3A9CCEB93875}"/>
                  </a:ext>
                </a:extLst>
              </p:cNvPr>
              <p:cNvSpPr>
                <a:spLocks noChangeShapeType="1"/>
              </p:cNvSpPr>
              <p:nvPr/>
            </p:nvSpPr>
            <p:spPr bwMode="auto">
              <a:xfrm>
                <a:off x="362" y="590"/>
                <a:ext cx="681" cy="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601" name="Rectangle 9">
                <a:extLst>
                  <a:ext uri="{FF2B5EF4-FFF2-40B4-BE49-F238E27FC236}">
                    <a16:creationId xmlns:a16="http://schemas.microsoft.com/office/drawing/2014/main" id="{04E22AEC-B538-4374-BEFB-C73A4452085B}"/>
                  </a:ext>
                </a:extLst>
              </p:cNvPr>
              <p:cNvSpPr>
                <a:spLocks noChangeArrowheads="1"/>
              </p:cNvSpPr>
              <p:nvPr/>
            </p:nvSpPr>
            <p:spPr bwMode="auto">
              <a:xfrm>
                <a:off x="1905" y="1497"/>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数量</a:t>
                </a:r>
              </a:p>
            </p:txBody>
          </p:sp>
          <p:sp>
            <p:nvSpPr>
              <p:cNvPr id="65602" name="Rectangle 10">
                <a:extLst>
                  <a:ext uri="{FF2B5EF4-FFF2-40B4-BE49-F238E27FC236}">
                    <a16:creationId xmlns:a16="http://schemas.microsoft.com/office/drawing/2014/main" id="{83152DE5-E938-426A-8DAF-4C4785A9CBE5}"/>
                  </a:ext>
                </a:extLst>
              </p:cNvPr>
              <p:cNvSpPr>
                <a:spLocks noChangeArrowheads="1"/>
              </p:cNvSpPr>
              <p:nvPr/>
            </p:nvSpPr>
            <p:spPr bwMode="auto">
              <a:xfrm>
                <a:off x="0" y="0"/>
                <a:ext cx="317"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价格</a:t>
                </a:r>
              </a:p>
              <a:p>
                <a:pPr algn="ctr" eaLnBrk="1" hangingPunct="1">
                  <a:buFont typeface="Arial" charset="0"/>
                  <a:buNone/>
                  <a:defRPr/>
                </a:pPr>
                <a:r>
                  <a:rPr lang="en-US" altLang="zh-CN" i="1">
                    <a:solidFill>
                      <a:schemeClr val="accent2">
                        <a:lumMod val="75000"/>
                      </a:schemeClr>
                    </a:solidFill>
                    <a:latin typeface="仿宋" pitchFamily="49" charset="-122"/>
                    <a:ea typeface="仿宋" pitchFamily="49" charset="-122"/>
                  </a:rPr>
                  <a:t>(</a:t>
                </a:r>
                <a:r>
                  <a:rPr lang="zh-CN" altLang="en-US" i="1">
                    <a:solidFill>
                      <a:schemeClr val="accent2">
                        <a:lumMod val="75000"/>
                      </a:schemeClr>
                    </a:solidFill>
                    <a:latin typeface="仿宋" pitchFamily="49" charset="-122"/>
                    <a:ea typeface="仿宋" pitchFamily="49" charset="-122"/>
                  </a:rPr>
                  <a:t>元</a:t>
                </a:r>
                <a:r>
                  <a:rPr lang="en-US" altLang="zh-CN" i="1">
                    <a:solidFill>
                      <a:schemeClr val="accent2">
                        <a:lumMod val="75000"/>
                      </a:schemeClr>
                    </a:solidFill>
                    <a:latin typeface="仿宋" pitchFamily="49" charset="-122"/>
                    <a:ea typeface="仿宋" pitchFamily="49" charset="-122"/>
                  </a:rPr>
                  <a:t>)</a:t>
                </a:r>
              </a:p>
            </p:txBody>
          </p:sp>
        </p:grpSp>
        <p:sp>
          <p:nvSpPr>
            <p:cNvPr id="65590" name="Rectangle 11">
              <a:extLst>
                <a:ext uri="{FF2B5EF4-FFF2-40B4-BE49-F238E27FC236}">
                  <a16:creationId xmlns:a16="http://schemas.microsoft.com/office/drawing/2014/main" id="{52FB8944-285C-4834-AA60-68920CE46975}"/>
                </a:ext>
              </a:extLst>
            </p:cNvPr>
            <p:cNvSpPr>
              <a:spLocks noChangeArrowheads="1"/>
            </p:cNvSpPr>
            <p:nvPr/>
          </p:nvSpPr>
          <p:spPr bwMode="auto">
            <a:xfrm>
              <a:off x="793" y="0"/>
              <a:ext cx="1476" cy="317"/>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完全无弹性供给 弹性为零</a:t>
              </a:r>
            </a:p>
          </p:txBody>
        </p:sp>
        <p:sp>
          <p:nvSpPr>
            <p:cNvPr id="58423" name="Rectangle 12">
              <a:extLst>
                <a:ext uri="{FF2B5EF4-FFF2-40B4-BE49-F238E27FC236}">
                  <a16:creationId xmlns:a16="http://schemas.microsoft.com/office/drawing/2014/main" id="{5F01A125-D033-44D4-902F-EDC7F995D2C4}"/>
                </a:ext>
              </a:extLst>
            </p:cNvPr>
            <p:cNvSpPr>
              <a:spLocks noChangeArrowheads="1"/>
            </p:cNvSpPr>
            <p:nvPr/>
          </p:nvSpPr>
          <p:spPr bwMode="auto">
            <a:xfrm>
              <a:off x="322" y="409"/>
              <a:ext cx="2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5</a:t>
              </a:r>
            </a:p>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4</a:t>
              </a:r>
            </a:p>
          </p:txBody>
        </p:sp>
        <p:sp>
          <p:nvSpPr>
            <p:cNvPr id="65592" name="Line 13">
              <a:extLst>
                <a:ext uri="{FF2B5EF4-FFF2-40B4-BE49-F238E27FC236}">
                  <a16:creationId xmlns:a16="http://schemas.microsoft.com/office/drawing/2014/main" id="{413A8908-F1E7-448F-AFF6-C6B198C821E5}"/>
                </a:ext>
              </a:extLst>
            </p:cNvPr>
            <p:cNvSpPr>
              <a:spLocks noChangeShapeType="1"/>
            </p:cNvSpPr>
            <p:nvPr/>
          </p:nvSpPr>
          <p:spPr bwMode="auto">
            <a:xfrm flipV="1">
              <a:off x="322" y="635"/>
              <a:ext cx="0" cy="272"/>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93" name="Rectangle 14">
              <a:extLst>
                <a:ext uri="{FF2B5EF4-FFF2-40B4-BE49-F238E27FC236}">
                  <a16:creationId xmlns:a16="http://schemas.microsoft.com/office/drawing/2014/main" id="{42F95FC0-CF34-411D-B50A-D99AF804E794}"/>
                </a:ext>
              </a:extLst>
            </p:cNvPr>
            <p:cNvSpPr>
              <a:spLocks noChangeArrowheads="1"/>
            </p:cNvSpPr>
            <p:nvPr/>
          </p:nvSpPr>
          <p:spPr bwMode="auto">
            <a:xfrm>
              <a:off x="0" y="771"/>
              <a:ext cx="231" cy="54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a:t>
              </a:r>
            </a:p>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格</a:t>
              </a:r>
            </a:p>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上</a:t>
              </a:r>
            </a:p>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升</a:t>
              </a:r>
            </a:p>
          </p:txBody>
        </p:sp>
        <p:sp>
          <p:nvSpPr>
            <p:cNvPr id="65594" name="Rectangle 15">
              <a:extLst>
                <a:ext uri="{FF2B5EF4-FFF2-40B4-BE49-F238E27FC236}">
                  <a16:creationId xmlns:a16="http://schemas.microsoft.com/office/drawing/2014/main" id="{024B26EE-6567-477E-AEDD-45AD86E1C9A1}"/>
                </a:ext>
              </a:extLst>
            </p:cNvPr>
            <p:cNvSpPr>
              <a:spLocks noChangeArrowheads="1"/>
            </p:cNvSpPr>
            <p:nvPr/>
          </p:nvSpPr>
          <p:spPr bwMode="auto">
            <a:xfrm>
              <a:off x="884" y="1496"/>
              <a:ext cx="829" cy="227"/>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供给量不变</a:t>
              </a:r>
            </a:p>
          </p:txBody>
        </p:sp>
        <p:sp>
          <p:nvSpPr>
            <p:cNvPr id="58427" name="Oval 16">
              <a:extLst>
                <a:ext uri="{FF2B5EF4-FFF2-40B4-BE49-F238E27FC236}">
                  <a16:creationId xmlns:a16="http://schemas.microsoft.com/office/drawing/2014/main" id="{15CAEF8D-C474-4A93-85B0-5259277F0DF7}"/>
                </a:ext>
              </a:extLst>
            </p:cNvPr>
            <p:cNvSpPr>
              <a:spLocks noChangeArrowheads="1"/>
            </p:cNvSpPr>
            <p:nvPr/>
          </p:nvSpPr>
          <p:spPr bwMode="auto">
            <a:xfrm>
              <a:off x="431" y="1315"/>
              <a:ext cx="90"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仿宋" panose="02010609060101010101" pitchFamily="49" charset="-122"/>
                  <a:ea typeface="仿宋" panose="02010609060101010101" pitchFamily="49" charset="-122"/>
                </a:rPr>
                <a:t>0</a:t>
              </a:r>
            </a:p>
          </p:txBody>
        </p:sp>
      </p:grpSp>
      <p:grpSp>
        <p:nvGrpSpPr>
          <p:cNvPr id="4" name="Group 17">
            <a:extLst>
              <a:ext uri="{FF2B5EF4-FFF2-40B4-BE49-F238E27FC236}">
                <a16:creationId xmlns:a16="http://schemas.microsoft.com/office/drawing/2014/main" id="{A9FB5700-2F38-4FCC-BA7D-40E63266F734}"/>
              </a:ext>
            </a:extLst>
          </p:cNvPr>
          <p:cNvGrpSpPr>
            <a:grpSpLocks/>
          </p:cNvGrpSpPr>
          <p:nvPr/>
        </p:nvGrpSpPr>
        <p:grpSpPr bwMode="auto">
          <a:xfrm>
            <a:off x="4787900" y="3644900"/>
            <a:ext cx="3952875" cy="2735263"/>
            <a:chOff x="0" y="0"/>
            <a:chExt cx="2490" cy="1723"/>
          </a:xfrm>
        </p:grpSpPr>
        <p:sp>
          <p:nvSpPr>
            <p:cNvPr id="65578" name="Line 18">
              <a:extLst>
                <a:ext uri="{FF2B5EF4-FFF2-40B4-BE49-F238E27FC236}">
                  <a16:creationId xmlns:a16="http://schemas.microsoft.com/office/drawing/2014/main" id="{5EB33979-1318-4618-83A4-565D3A75141D}"/>
                </a:ext>
              </a:extLst>
            </p:cNvPr>
            <p:cNvSpPr>
              <a:spLocks noChangeShapeType="1"/>
            </p:cNvSpPr>
            <p:nvPr/>
          </p:nvSpPr>
          <p:spPr bwMode="auto">
            <a:xfrm>
              <a:off x="369" y="1361"/>
              <a:ext cx="1706" cy="0"/>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79" name="Line 19">
              <a:extLst>
                <a:ext uri="{FF2B5EF4-FFF2-40B4-BE49-F238E27FC236}">
                  <a16:creationId xmlns:a16="http://schemas.microsoft.com/office/drawing/2014/main" id="{E4AEF1AB-8249-40F2-A62D-29C8E1CA5DAC}"/>
                </a:ext>
              </a:extLst>
            </p:cNvPr>
            <p:cNvSpPr>
              <a:spLocks noChangeShapeType="1"/>
            </p:cNvSpPr>
            <p:nvPr/>
          </p:nvSpPr>
          <p:spPr bwMode="auto">
            <a:xfrm flipV="1">
              <a:off x="369" y="46"/>
              <a:ext cx="0" cy="1315"/>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80" name="Line 20">
              <a:extLst>
                <a:ext uri="{FF2B5EF4-FFF2-40B4-BE49-F238E27FC236}">
                  <a16:creationId xmlns:a16="http://schemas.microsoft.com/office/drawing/2014/main" id="{8C9CA334-5659-4520-8955-E123ECA33D8A}"/>
                </a:ext>
              </a:extLst>
            </p:cNvPr>
            <p:cNvSpPr>
              <a:spLocks noChangeShapeType="1"/>
            </p:cNvSpPr>
            <p:nvPr/>
          </p:nvSpPr>
          <p:spPr bwMode="auto">
            <a:xfrm>
              <a:off x="369" y="635"/>
              <a:ext cx="1521" cy="0"/>
            </a:xfrm>
            <a:prstGeom prst="line">
              <a:avLst/>
            </a:prstGeom>
            <a:noFill/>
            <a:ln w="1905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81" name="Rectangle 21">
              <a:extLst>
                <a:ext uri="{FF2B5EF4-FFF2-40B4-BE49-F238E27FC236}">
                  <a16:creationId xmlns:a16="http://schemas.microsoft.com/office/drawing/2014/main" id="{6EBC5ECA-4C5F-4AC7-BB47-0FFE4CB28397}"/>
                </a:ext>
              </a:extLst>
            </p:cNvPr>
            <p:cNvSpPr>
              <a:spLocks noChangeArrowheads="1"/>
            </p:cNvSpPr>
            <p:nvPr/>
          </p:nvSpPr>
          <p:spPr bwMode="auto">
            <a:xfrm>
              <a:off x="0" y="0"/>
              <a:ext cx="322"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价格</a:t>
              </a:r>
            </a:p>
            <a:p>
              <a:pPr algn="ctr" eaLnBrk="1" hangingPunct="1">
                <a:buFont typeface="Arial" charset="0"/>
                <a:buNone/>
                <a:defRPr/>
              </a:pPr>
              <a:r>
                <a:rPr lang="en-US" altLang="zh-CN" i="1">
                  <a:solidFill>
                    <a:schemeClr val="accent2">
                      <a:lumMod val="75000"/>
                    </a:schemeClr>
                  </a:solidFill>
                  <a:latin typeface="仿宋" pitchFamily="49" charset="-122"/>
                  <a:ea typeface="仿宋" pitchFamily="49" charset="-122"/>
                </a:rPr>
                <a:t>(</a:t>
              </a:r>
              <a:r>
                <a:rPr lang="zh-CN" altLang="en-US" i="1">
                  <a:solidFill>
                    <a:schemeClr val="accent2">
                      <a:lumMod val="75000"/>
                    </a:schemeClr>
                  </a:solidFill>
                  <a:latin typeface="仿宋" pitchFamily="49" charset="-122"/>
                  <a:ea typeface="仿宋" pitchFamily="49" charset="-122"/>
                </a:rPr>
                <a:t>元</a:t>
              </a:r>
              <a:r>
                <a:rPr lang="en-US" altLang="zh-CN" i="1">
                  <a:solidFill>
                    <a:schemeClr val="accent2">
                      <a:lumMod val="75000"/>
                    </a:schemeClr>
                  </a:solidFill>
                  <a:latin typeface="仿宋" pitchFamily="49" charset="-122"/>
                  <a:ea typeface="仿宋" pitchFamily="49" charset="-122"/>
                </a:rPr>
                <a:t>)</a:t>
              </a:r>
            </a:p>
          </p:txBody>
        </p:sp>
        <p:sp>
          <p:nvSpPr>
            <p:cNvPr id="65582" name="Rectangle 22">
              <a:extLst>
                <a:ext uri="{FF2B5EF4-FFF2-40B4-BE49-F238E27FC236}">
                  <a16:creationId xmlns:a16="http://schemas.microsoft.com/office/drawing/2014/main" id="{03BC3B4C-4702-4C77-B199-F2A352ABBCC8}"/>
                </a:ext>
              </a:extLst>
            </p:cNvPr>
            <p:cNvSpPr>
              <a:spLocks noChangeArrowheads="1"/>
            </p:cNvSpPr>
            <p:nvPr/>
          </p:nvSpPr>
          <p:spPr bwMode="auto">
            <a:xfrm>
              <a:off x="1936" y="1406"/>
              <a:ext cx="322"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数量</a:t>
              </a:r>
            </a:p>
          </p:txBody>
        </p:sp>
        <p:sp>
          <p:nvSpPr>
            <p:cNvPr id="58415" name="Rectangle 23">
              <a:extLst>
                <a:ext uri="{FF2B5EF4-FFF2-40B4-BE49-F238E27FC236}">
                  <a16:creationId xmlns:a16="http://schemas.microsoft.com/office/drawing/2014/main" id="{55ECA4AE-AE05-42A8-A4FB-B09C963212EE}"/>
                </a:ext>
              </a:extLst>
            </p:cNvPr>
            <p:cNvSpPr>
              <a:spLocks noChangeArrowheads="1"/>
            </p:cNvSpPr>
            <p:nvPr/>
          </p:nvSpPr>
          <p:spPr bwMode="auto">
            <a:xfrm>
              <a:off x="47" y="499"/>
              <a:ext cx="23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4</a:t>
              </a:r>
            </a:p>
          </p:txBody>
        </p:sp>
        <p:sp>
          <p:nvSpPr>
            <p:cNvPr id="65584" name="Rectangle 24">
              <a:extLst>
                <a:ext uri="{FF2B5EF4-FFF2-40B4-BE49-F238E27FC236}">
                  <a16:creationId xmlns:a16="http://schemas.microsoft.com/office/drawing/2014/main" id="{BC3E50B8-E14F-4FF3-8809-C9B520FC03E9}"/>
                </a:ext>
              </a:extLst>
            </p:cNvPr>
            <p:cNvSpPr>
              <a:spLocks noChangeArrowheads="1"/>
            </p:cNvSpPr>
            <p:nvPr/>
          </p:nvSpPr>
          <p:spPr bwMode="auto">
            <a:xfrm>
              <a:off x="461" y="45"/>
              <a:ext cx="2029" cy="31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完全有弹性供给 弹性为无穷大</a:t>
              </a:r>
            </a:p>
          </p:txBody>
        </p:sp>
        <p:sp>
          <p:nvSpPr>
            <p:cNvPr id="65585" name="Rectangle 25">
              <a:extLst>
                <a:ext uri="{FF2B5EF4-FFF2-40B4-BE49-F238E27FC236}">
                  <a16:creationId xmlns:a16="http://schemas.microsoft.com/office/drawing/2014/main" id="{E46890B0-9178-4AF4-8509-0AD2E968124C}"/>
                </a:ext>
              </a:extLst>
            </p:cNvPr>
            <p:cNvSpPr>
              <a:spLocks noChangeArrowheads="1"/>
            </p:cNvSpPr>
            <p:nvPr/>
          </p:nvSpPr>
          <p:spPr bwMode="auto">
            <a:xfrm>
              <a:off x="323" y="1497"/>
              <a:ext cx="1337" cy="226"/>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价格低于</a:t>
              </a:r>
              <a:r>
                <a:rPr lang="en-US" altLang="zh-CN">
                  <a:solidFill>
                    <a:schemeClr val="accent2">
                      <a:lumMod val="75000"/>
                    </a:schemeClr>
                  </a:solidFill>
                  <a:latin typeface="仿宋" pitchFamily="49" charset="-122"/>
                  <a:ea typeface="仿宋" pitchFamily="49" charset="-122"/>
                </a:rPr>
                <a:t>4</a:t>
              </a:r>
              <a:r>
                <a:rPr lang="zh-CN" altLang="en-US">
                  <a:solidFill>
                    <a:schemeClr val="accent2">
                      <a:lumMod val="75000"/>
                    </a:schemeClr>
                  </a:solidFill>
                  <a:latin typeface="仿宋" pitchFamily="49" charset="-122"/>
                  <a:ea typeface="仿宋" pitchFamily="49" charset="-122"/>
                </a:rPr>
                <a:t>元，供给量＝</a:t>
              </a:r>
              <a:r>
                <a:rPr lang="en-US" altLang="zh-CN">
                  <a:solidFill>
                    <a:schemeClr val="accent2">
                      <a:lumMod val="75000"/>
                    </a:schemeClr>
                  </a:solidFill>
                  <a:latin typeface="仿宋" pitchFamily="49" charset="-122"/>
                  <a:ea typeface="仿宋" pitchFamily="49" charset="-122"/>
                </a:rPr>
                <a:t>0</a:t>
              </a:r>
            </a:p>
          </p:txBody>
        </p:sp>
        <p:sp>
          <p:nvSpPr>
            <p:cNvPr id="65586" name="AutoShape 26">
              <a:extLst>
                <a:ext uri="{FF2B5EF4-FFF2-40B4-BE49-F238E27FC236}">
                  <a16:creationId xmlns:a16="http://schemas.microsoft.com/office/drawing/2014/main" id="{0583D9AD-158C-4170-8565-E1ECBF7E78E7}"/>
                </a:ext>
              </a:extLst>
            </p:cNvPr>
            <p:cNvSpPr>
              <a:spLocks/>
            </p:cNvSpPr>
            <p:nvPr/>
          </p:nvSpPr>
          <p:spPr bwMode="auto">
            <a:xfrm>
              <a:off x="995" y="790"/>
              <a:ext cx="1495" cy="384"/>
            </a:xfrm>
            <a:prstGeom prst="borderCallout1">
              <a:avLst>
                <a:gd name="adj1" fmla="val 18750"/>
                <a:gd name="adj2" fmla="val -3264"/>
                <a:gd name="adj3" fmla="val -34116"/>
                <a:gd name="adj4" fmla="val -15227"/>
              </a:avLst>
            </a:prstGeom>
            <a:noFill/>
            <a:ln w="9525">
              <a:solidFill>
                <a:schemeClr val="tx1"/>
              </a:solidFill>
              <a:miter lim="800000"/>
              <a:headEnd/>
              <a:tailEnd/>
            </a:ln>
          </p:spPr>
          <p:txBody>
            <a:bodyP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在任何等于</a:t>
              </a:r>
              <a:r>
                <a:rPr lang="en-US" altLang="zh-CN">
                  <a:solidFill>
                    <a:schemeClr val="accent2">
                      <a:lumMod val="75000"/>
                    </a:schemeClr>
                  </a:solidFill>
                  <a:latin typeface="仿宋" pitchFamily="49" charset="-122"/>
                  <a:ea typeface="仿宋" pitchFamily="49" charset="-122"/>
                </a:rPr>
                <a:t>4</a:t>
              </a:r>
              <a:r>
                <a:rPr lang="zh-CN" altLang="en-US">
                  <a:solidFill>
                    <a:schemeClr val="accent2">
                      <a:lumMod val="75000"/>
                    </a:schemeClr>
                  </a:solidFill>
                  <a:latin typeface="仿宋" pitchFamily="49" charset="-122"/>
                  <a:ea typeface="仿宋" pitchFamily="49" charset="-122"/>
                </a:rPr>
                <a:t>元，生产者供给任何数量</a:t>
              </a:r>
            </a:p>
          </p:txBody>
        </p:sp>
        <p:sp>
          <p:nvSpPr>
            <p:cNvPr id="65587" name="Rectangle 27">
              <a:extLst>
                <a:ext uri="{FF2B5EF4-FFF2-40B4-BE49-F238E27FC236}">
                  <a16:creationId xmlns:a16="http://schemas.microsoft.com/office/drawing/2014/main" id="{F980F10B-0FF0-4EB2-9BE0-74EFBC134832}"/>
                </a:ext>
              </a:extLst>
            </p:cNvPr>
            <p:cNvSpPr>
              <a:spLocks noChangeArrowheads="1"/>
            </p:cNvSpPr>
            <p:nvPr/>
          </p:nvSpPr>
          <p:spPr bwMode="auto">
            <a:xfrm>
              <a:off x="554" y="363"/>
              <a:ext cx="1336" cy="22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价格高于</a:t>
              </a:r>
              <a:r>
                <a:rPr lang="en-US" altLang="zh-CN">
                  <a:solidFill>
                    <a:schemeClr val="accent2">
                      <a:lumMod val="75000"/>
                    </a:schemeClr>
                  </a:solidFill>
                  <a:latin typeface="仿宋" pitchFamily="49" charset="-122"/>
                  <a:ea typeface="仿宋" pitchFamily="49" charset="-122"/>
                </a:rPr>
                <a:t>4</a:t>
              </a:r>
              <a:r>
                <a:rPr lang="zh-CN" altLang="en-US">
                  <a:solidFill>
                    <a:schemeClr val="accent2">
                      <a:lumMod val="75000"/>
                    </a:schemeClr>
                  </a:solidFill>
                  <a:latin typeface="仿宋" pitchFamily="49" charset="-122"/>
                  <a:ea typeface="仿宋" pitchFamily="49" charset="-122"/>
                </a:rPr>
                <a:t>元，供给量无限</a:t>
              </a:r>
            </a:p>
          </p:txBody>
        </p:sp>
        <p:sp>
          <p:nvSpPr>
            <p:cNvPr id="58420" name="Oval 28">
              <a:extLst>
                <a:ext uri="{FF2B5EF4-FFF2-40B4-BE49-F238E27FC236}">
                  <a16:creationId xmlns:a16="http://schemas.microsoft.com/office/drawing/2014/main" id="{B2076177-1369-4FDE-82F3-0A5C65EE6533}"/>
                </a:ext>
              </a:extLst>
            </p:cNvPr>
            <p:cNvSpPr>
              <a:spLocks noChangeArrowheads="1"/>
            </p:cNvSpPr>
            <p:nvPr/>
          </p:nvSpPr>
          <p:spPr bwMode="auto">
            <a:xfrm>
              <a:off x="222" y="1224"/>
              <a:ext cx="90"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仿宋" panose="02010609060101010101" pitchFamily="49" charset="-122"/>
                  <a:ea typeface="仿宋" panose="02010609060101010101" pitchFamily="49" charset="-122"/>
                </a:rPr>
                <a:t>0</a:t>
              </a:r>
            </a:p>
          </p:txBody>
        </p:sp>
      </p:grpSp>
      <p:grpSp>
        <p:nvGrpSpPr>
          <p:cNvPr id="5" name="Group 29">
            <a:extLst>
              <a:ext uri="{FF2B5EF4-FFF2-40B4-BE49-F238E27FC236}">
                <a16:creationId xmlns:a16="http://schemas.microsoft.com/office/drawing/2014/main" id="{0EB7532B-B67F-4F6D-85B6-E35A6CAE6EEA}"/>
              </a:ext>
            </a:extLst>
          </p:cNvPr>
          <p:cNvGrpSpPr>
            <a:grpSpLocks/>
          </p:cNvGrpSpPr>
          <p:nvPr/>
        </p:nvGrpSpPr>
        <p:grpSpPr bwMode="auto">
          <a:xfrm>
            <a:off x="4572000" y="476250"/>
            <a:ext cx="4024313" cy="3097213"/>
            <a:chOff x="0" y="0"/>
            <a:chExt cx="2535" cy="1951"/>
          </a:xfrm>
        </p:grpSpPr>
        <p:sp>
          <p:nvSpPr>
            <p:cNvPr id="65561" name="Line 30">
              <a:extLst>
                <a:ext uri="{FF2B5EF4-FFF2-40B4-BE49-F238E27FC236}">
                  <a16:creationId xmlns:a16="http://schemas.microsoft.com/office/drawing/2014/main" id="{9F41235B-9DD2-460C-A500-7F45CD728CA2}"/>
                </a:ext>
              </a:extLst>
            </p:cNvPr>
            <p:cNvSpPr>
              <a:spLocks noChangeShapeType="1"/>
            </p:cNvSpPr>
            <p:nvPr/>
          </p:nvSpPr>
          <p:spPr bwMode="auto">
            <a:xfrm>
              <a:off x="599" y="1497"/>
              <a:ext cx="1706" cy="0"/>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2" name="Line 31">
              <a:extLst>
                <a:ext uri="{FF2B5EF4-FFF2-40B4-BE49-F238E27FC236}">
                  <a16:creationId xmlns:a16="http://schemas.microsoft.com/office/drawing/2014/main" id="{62D68B5E-BE0F-4407-8DC5-4D23AD3A090F}"/>
                </a:ext>
              </a:extLst>
            </p:cNvPr>
            <p:cNvSpPr>
              <a:spLocks noChangeShapeType="1"/>
            </p:cNvSpPr>
            <p:nvPr/>
          </p:nvSpPr>
          <p:spPr bwMode="auto">
            <a:xfrm flipV="1">
              <a:off x="599" y="182"/>
              <a:ext cx="0" cy="1315"/>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3" name="Line 32">
              <a:extLst>
                <a:ext uri="{FF2B5EF4-FFF2-40B4-BE49-F238E27FC236}">
                  <a16:creationId xmlns:a16="http://schemas.microsoft.com/office/drawing/2014/main" id="{0406A7F8-0350-4F3A-982E-88A383D10774}"/>
                </a:ext>
              </a:extLst>
            </p:cNvPr>
            <p:cNvSpPr>
              <a:spLocks noChangeShapeType="1"/>
            </p:cNvSpPr>
            <p:nvPr/>
          </p:nvSpPr>
          <p:spPr bwMode="auto">
            <a:xfrm>
              <a:off x="599" y="544"/>
              <a:ext cx="645" cy="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4" name="Line 33">
              <a:extLst>
                <a:ext uri="{FF2B5EF4-FFF2-40B4-BE49-F238E27FC236}">
                  <a16:creationId xmlns:a16="http://schemas.microsoft.com/office/drawing/2014/main" id="{1E1BF4FD-521F-48A1-BC72-7C2F27939F63}"/>
                </a:ext>
              </a:extLst>
            </p:cNvPr>
            <p:cNvSpPr>
              <a:spLocks noChangeShapeType="1"/>
            </p:cNvSpPr>
            <p:nvPr/>
          </p:nvSpPr>
          <p:spPr bwMode="auto">
            <a:xfrm>
              <a:off x="599" y="726"/>
              <a:ext cx="692" cy="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5" name="Line 34">
              <a:extLst>
                <a:ext uri="{FF2B5EF4-FFF2-40B4-BE49-F238E27FC236}">
                  <a16:creationId xmlns:a16="http://schemas.microsoft.com/office/drawing/2014/main" id="{23852190-97EB-4C16-9B13-2202899847CE}"/>
                </a:ext>
              </a:extLst>
            </p:cNvPr>
            <p:cNvSpPr>
              <a:spLocks noChangeShapeType="1"/>
            </p:cNvSpPr>
            <p:nvPr/>
          </p:nvSpPr>
          <p:spPr bwMode="auto">
            <a:xfrm>
              <a:off x="1308" y="530"/>
              <a:ext cx="0" cy="953"/>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6" name="Line 35">
              <a:extLst>
                <a:ext uri="{FF2B5EF4-FFF2-40B4-BE49-F238E27FC236}">
                  <a16:creationId xmlns:a16="http://schemas.microsoft.com/office/drawing/2014/main" id="{A5EBF12D-C885-4768-9415-82F1A5CDB795}"/>
                </a:ext>
              </a:extLst>
            </p:cNvPr>
            <p:cNvSpPr>
              <a:spLocks noChangeShapeType="1"/>
            </p:cNvSpPr>
            <p:nvPr/>
          </p:nvSpPr>
          <p:spPr bwMode="auto">
            <a:xfrm>
              <a:off x="1245" y="726"/>
              <a:ext cx="0" cy="771"/>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67" name="Rectangle 36">
              <a:extLst>
                <a:ext uri="{FF2B5EF4-FFF2-40B4-BE49-F238E27FC236}">
                  <a16:creationId xmlns:a16="http://schemas.microsoft.com/office/drawing/2014/main" id="{69C4B4CC-16DE-48E0-84C3-6F4EF069F78B}"/>
                </a:ext>
              </a:extLst>
            </p:cNvPr>
            <p:cNvSpPr>
              <a:spLocks noChangeArrowheads="1"/>
            </p:cNvSpPr>
            <p:nvPr/>
          </p:nvSpPr>
          <p:spPr bwMode="auto">
            <a:xfrm>
              <a:off x="184" y="91"/>
              <a:ext cx="322"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价格</a:t>
              </a:r>
            </a:p>
            <a:p>
              <a:pPr algn="ctr" eaLnBrk="1" hangingPunct="1">
                <a:buFont typeface="Arial" charset="0"/>
                <a:buNone/>
                <a:defRPr/>
              </a:pPr>
              <a:r>
                <a:rPr lang="en-US" altLang="zh-CN" i="1">
                  <a:solidFill>
                    <a:schemeClr val="accent2">
                      <a:lumMod val="75000"/>
                    </a:schemeClr>
                  </a:solidFill>
                  <a:latin typeface="仿宋" pitchFamily="49" charset="-122"/>
                  <a:ea typeface="仿宋" pitchFamily="49" charset="-122"/>
                </a:rPr>
                <a:t>(</a:t>
              </a:r>
              <a:r>
                <a:rPr lang="zh-CN" altLang="en-US" i="1">
                  <a:solidFill>
                    <a:schemeClr val="accent2">
                      <a:lumMod val="75000"/>
                    </a:schemeClr>
                  </a:solidFill>
                  <a:latin typeface="仿宋" pitchFamily="49" charset="-122"/>
                  <a:ea typeface="仿宋" pitchFamily="49" charset="-122"/>
                </a:rPr>
                <a:t>元</a:t>
              </a:r>
              <a:r>
                <a:rPr lang="en-US" altLang="zh-CN" i="1">
                  <a:solidFill>
                    <a:schemeClr val="accent2">
                      <a:lumMod val="75000"/>
                    </a:schemeClr>
                  </a:solidFill>
                  <a:latin typeface="仿宋" pitchFamily="49" charset="-122"/>
                  <a:ea typeface="仿宋" pitchFamily="49" charset="-122"/>
                </a:rPr>
                <a:t>)</a:t>
              </a:r>
            </a:p>
          </p:txBody>
        </p:sp>
        <p:sp>
          <p:nvSpPr>
            <p:cNvPr id="65568" name="Rectangle 37">
              <a:extLst>
                <a:ext uri="{FF2B5EF4-FFF2-40B4-BE49-F238E27FC236}">
                  <a16:creationId xmlns:a16="http://schemas.microsoft.com/office/drawing/2014/main" id="{CC8807A8-F376-4FD0-980A-C416F2878568}"/>
                </a:ext>
              </a:extLst>
            </p:cNvPr>
            <p:cNvSpPr>
              <a:spLocks noChangeArrowheads="1"/>
            </p:cNvSpPr>
            <p:nvPr/>
          </p:nvSpPr>
          <p:spPr bwMode="auto">
            <a:xfrm>
              <a:off x="2213" y="1542"/>
              <a:ext cx="322"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数量</a:t>
              </a:r>
            </a:p>
          </p:txBody>
        </p:sp>
        <p:sp>
          <p:nvSpPr>
            <p:cNvPr id="58401" name="Rectangle 38">
              <a:extLst>
                <a:ext uri="{FF2B5EF4-FFF2-40B4-BE49-F238E27FC236}">
                  <a16:creationId xmlns:a16="http://schemas.microsoft.com/office/drawing/2014/main" id="{53D64992-EBC5-4BA6-B763-38FB776FDC04}"/>
                </a:ext>
              </a:extLst>
            </p:cNvPr>
            <p:cNvSpPr>
              <a:spLocks noChangeArrowheads="1"/>
            </p:cNvSpPr>
            <p:nvPr/>
          </p:nvSpPr>
          <p:spPr bwMode="auto">
            <a:xfrm>
              <a:off x="322" y="454"/>
              <a:ext cx="2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5</a:t>
              </a:r>
            </a:p>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4</a:t>
              </a:r>
            </a:p>
          </p:txBody>
        </p:sp>
        <p:sp>
          <p:nvSpPr>
            <p:cNvPr id="65570" name="Line 39">
              <a:extLst>
                <a:ext uri="{FF2B5EF4-FFF2-40B4-BE49-F238E27FC236}">
                  <a16:creationId xmlns:a16="http://schemas.microsoft.com/office/drawing/2014/main" id="{ABE2813F-EBAD-4623-9BAA-739A04C23DDA}"/>
                </a:ext>
              </a:extLst>
            </p:cNvPr>
            <p:cNvSpPr>
              <a:spLocks noChangeShapeType="1"/>
            </p:cNvSpPr>
            <p:nvPr/>
          </p:nvSpPr>
          <p:spPr bwMode="auto">
            <a:xfrm flipV="1">
              <a:off x="322" y="499"/>
              <a:ext cx="0" cy="272"/>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71" name="Rectangle 40">
              <a:extLst>
                <a:ext uri="{FF2B5EF4-FFF2-40B4-BE49-F238E27FC236}">
                  <a16:creationId xmlns:a16="http://schemas.microsoft.com/office/drawing/2014/main" id="{5F12A43A-44E8-411D-8C16-AABFE19D29FD}"/>
                </a:ext>
              </a:extLst>
            </p:cNvPr>
            <p:cNvSpPr>
              <a:spLocks noChangeArrowheads="1"/>
            </p:cNvSpPr>
            <p:nvPr/>
          </p:nvSpPr>
          <p:spPr bwMode="auto">
            <a:xfrm>
              <a:off x="0" y="635"/>
              <a:ext cx="231" cy="771"/>
            </a:xfrm>
            <a:prstGeom prst="rect">
              <a:avLst/>
            </a:prstGeom>
            <a:noFill/>
            <a:ln w="9525">
              <a:noFill/>
              <a:miter lim="800000"/>
              <a:headEnd/>
              <a:tailEnd/>
            </a:ln>
          </p:spPr>
          <p:txBody>
            <a:bodyPr wrap="none" anchor="ctr"/>
            <a:lstStyle/>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格</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上</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升</a:t>
              </a:r>
            </a:p>
            <a:p>
              <a:pPr eaLnBrk="1" hangingPunct="1">
                <a:buFont typeface="Arial" charset="0"/>
                <a:buNone/>
                <a:defRPr/>
              </a:pPr>
              <a:r>
                <a:rPr lang="en-US" altLang="zh-CN" i="1">
                  <a:solidFill>
                    <a:schemeClr val="accent2">
                      <a:lumMod val="75000"/>
                    </a:schemeClr>
                  </a:solidFill>
                  <a:latin typeface="仿宋" pitchFamily="49" charset="-122"/>
                  <a:ea typeface="仿宋" pitchFamily="49" charset="-122"/>
                </a:rPr>
                <a:t>22</a:t>
              </a:r>
              <a:r>
                <a:rPr lang="zh-CN" altLang="en-US" i="1">
                  <a:solidFill>
                    <a:schemeClr val="accent2">
                      <a:lumMod val="75000"/>
                    </a:schemeClr>
                  </a:solidFill>
                  <a:latin typeface="仿宋" pitchFamily="49" charset="-122"/>
                  <a:ea typeface="仿宋" pitchFamily="49" charset="-122"/>
                </a:rPr>
                <a:t>％</a:t>
              </a:r>
            </a:p>
          </p:txBody>
        </p:sp>
        <p:sp>
          <p:nvSpPr>
            <p:cNvPr id="65572" name="Rectangle 41">
              <a:extLst>
                <a:ext uri="{FF2B5EF4-FFF2-40B4-BE49-F238E27FC236}">
                  <a16:creationId xmlns:a16="http://schemas.microsoft.com/office/drawing/2014/main" id="{62519CEA-A9EB-4782-8BA4-1C7A0BCDB113}"/>
                </a:ext>
              </a:extLst>
            </p:cNvPr>
            <p:cNvSpPr>
              <a:spLocks noChangeArrowheads="1"/>
            </p:cNvSpPr>
            <p:nvPr/>
          </p:nvSpPr>
          <p:spPr bwMode="auto">
            <a:xfrm>
              <a:off x="784" y="1724"/>
              <a:ext cx="1198" cy="227"/>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供给量增加 </a:t>
              </a:r>
              <a:r>
                <a:rPr lang="en-US" altLang="zh-CN">
                  <a:solidFill>
                    <a:schemeClr val="accent2">
                      <a:lumMod val="75000"/>
                    </a:schemeClr>
                  </a:solidFill>
                  <a:latin typeface="仿宋" pitchFamily="49" charset="-122"/>
                  <a:ea typeface="仿宋" pitchFamily="49" charset="-122"/>
                </a:rPr>
                <a:t>10</a:t>
              </a:r>
              <a:r>
                <a:rPr lang="zh-CN" altLang="en-US">
                  <a:solidFill>
                    <a:schemeClr val="accent2">
                      <a:lumMod val="75000"/>
                    </a:schemeClr>
                  </a:solidFill>
                  <a:latin typeface="仿宋" pitchFamily="49" charset="-122"/>
                  <a:ea typeface="仿宋" pitchFamily="49" charset="-122"/>
                </a:rPr>
                <a:t>％</a:t>
              </a:r>
            </a:p>
          </p:txBody>
        </p:sp>
        <p:sp>
          <p:nvSpPr>
            <p:cNvPr id="65573" name="Rectangle 42">
              <a:extLst>
                <a:ext uri="{FF2B5EF4-FFF2-40B4-BE49-F238E27FC236}">
                  <a16:creationId xmlns:a16="http://schemas.microsoft.com/office/drawing/2014/main" id="{1D899C13-6299-454F-A4F7-76BA0F5DFBAC}"/>
                </a:ext>
              </a:extLst>
            </p:cNvPr>
            <p:cNvSpPr>
              <a:spLocks noChangeArrowheads="1"/>
            </p:cNvSpPr>
            <p:nvPr/>
          </p:nvSpPr>
          <p:spPr bwMode="auto">
            <a:xfrm>
              <a:off x="1060" y="1542"/>
              <a:ext cx="369" cy="137"/>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仿宋" pitchFamily="49" charset="-122"/>
                  <a:ea typeface="仿宋" pitchFamily="49" charset="-122"/>
                </a:rPr>
                <a:t>100  110</a:t>
              </a:r>
            </a:p>
          </p:txBody>
        </p:sp>
        <p:sp>
          <p:nvSpPr>
            <p:cNvPr id="65574" name="Line 43">
              <a:extLst>
                <a:ext uri="{FF2B5EF4-FFF2-40B4-BE49-F238E27FC236}">
                  <a16:creationId xmlns:a16="http://schemas.microsoft.com/office/drawing/2014/main" id="{B6E1A345-B855-47DD-88E8-ADD3A416E1EC}"/>
                </a:ext>
              </a:extLst>
            </p:cNvPr>
            <p:cNvSpPr>
              <a:spLocks noChangeShapeType="1"/>
            </p:cNvSpPr>
            <p:nvPr/>
          </p:nvSpPr>
          <p:spPr bwMode="auto">
            <a:xfrm>
              <a:off x="1198" y="1724"/>
              <a:ext cx="231" cy="0"/>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75" name="Rectangle 44">
              <a:extLst>
                <a:ext uri="{FF2B5EF4-FFF2-40B4-BE49-F238E27FC236}">
                  <a16:creationId xmlns:a16="http://schemas.microsoft.com/office/drawing/2014/main" id="{18822935-DBD3-434A-81DC-6C99BC8B8E35}"/>
                </a:ext>
              </a:extLst>
            </p:cNvPr>
            <p:cNvSpPr>
              <a:spLocks noChangeArrowheads="1"/>
            </p:cNvSpPr>
            <p:nvPr/>
          </p:nvSpPr>
          <p:spPr bwMode="auto">
            <a:xfrm>
              <a:off x="968" y="0"/>
              <a:ext cx="1567" cy="31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缺乏弹性的供给 弹性 </a:t>
              </a:r>
              <a:r>
                <a:rPr lang="en-US" altLang="zh-CN">
                  <a:solidFill>
                    <a:schemeClr val="accent2">
                      <a:lumMod val="75000"/>
                    </a:schemeClr>
                  </a:solidFill>
                  <a:latin typeface="仿宋" pitchFamily="49" charset="-122"/>
                  <a:ea typeface="仿宋" pitchFamily="49" charset="-122"/>
                </a:rPr>
                <a:t>&lt;1</a:t>
              </a:r>
            </a:p>
          </p:txBody>
        </p:sp>
        <p:sp>
          <p:nvSpPr>
            <p:cNvPr id="65576" name="Line 45">
              <a:extLst>
                <a:ext uri="{FF2B5EF4-FFF2-40B4-BE49-F238E27FC236}">
                  <a16:creationId xmlns:a16="http://schemas.microsoft.com/office/drawing/2014/main" id="{2C3CA1BC-F8E7-484A-BBD4-0317474083C5}"/>
                </a:ext>
              </a:extLst>
            </p:cNvPr>
            <p:cNvSpPr>
              <a:spLocks noChangeShapeType="1"/>
            </p:cNvSpPr>
            <p:nvPr/>
          </p:nvSpPr>
          <p:spPr bwMode="auto">
            <a:xfrm flipV="1">
              <a:off x="1107" y="363"/>
              <a:ext cx="231" cy="907"/>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58409" name="Oval 46">
              <a:extLst>
                <a:ext uri="{FF2B5EF4-FFF2-40B4-BE49-F238E27FC236}">
                  <a16:creationId xmlns:a16="http://schemas.microsoft.com/office/drawing/2014/main" id="{F1129870-4A18-4FB7-82D4-8522C330C313}"/>
                </a:ext>
              </a:extLst>
            </p:cNvPr>
            <p:cNvSpPr>
              <a:spLocks noChangeArrowheads="1"/>
            </p:cNvSpPr>
            <p:nvPr/>
          </p:nvSpPr>
          <p:spPr bwMode="auto">
            <a:xfrm>
              <a:off x="476" y="1451"/>
              <a:ext cx="90"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仿宋" panose="02010609060101010101" pitchFamily="49" charset="-122"/>
                  <a:ea typeface="仿宋" panose="02010609060101010101" pitchFamily="49" charset="-122"/>
                </a:rPr>
                <a:t>0</a:t>
              </a:r>
            </a:p>
          </p:txBody>
        </p:sp>
      </p:grpSp>
      <p:grpSp>
        <p:nvGrpSpPr>
          <p:cNvPr id="6" name="Group 47">
            <a:extLst>
              <a:ext uri="{FF2B5EF4-FFF2-40B4-BE49-F238E27FC236}">
                <a16:creationId xmlns:a16="http://schemas.microsoft.com/office/drawing/2014/main" id="{E7A1A7BA-46C8-4D02-8844-64167F9EE248}"/>
              </a:ext>
            </a:extLst>
          </p:cNvPr>
          <p:cNvGrpSpPr>
            <a:grpSpLocks/>
          </p:cNvGrpSpPr>
          <p:nvPr/>
        </p:nvGrpSpPr>
        <p:grpSpPr bwMode="auto">
          <a:xfrm>
            <a:off x="0" y="3357563"/>
            <a:ext cx="3878263" cy="3024187"/>
            <a:chOff x="0" y="0"/>
            <a:chExt cx="2443" cy="1905"/>
          </a:xfrm>
        </p:grpSpPr>
        <p:sp>
          <p:nvSpPr>
            <p:cNvPr id="65544" name="Line 48">
              <a:extLst>
                <a:ext uri="{FF2B5EF4-FFF2-40B4-BE49-F238E27FC236}">
                  <a16:creationId xmlns:a16="http://schemas.microsoft.com/office/drawing/2014/main" id="{746E944A-2BF0-4D5B-9581-4139A715652A}"/>
                </a:ext>
              </a:extLst>
            </p:cNvPr>
            <p:cNvSpPr>
              <a:spLocks noChangeShapeType="1"/>
            </p:cNvSpPr>
            <p:nvPr/>
          </p:nvSpPr>
          <p:spPr bwMode="auto">
            <a:xfrm>
              <a:off x="599" y="1406"/>
              <a:ext cx="1707" cy="0"/>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45" name="Line 49">
              <a:extLst>
                <a:ext uri="{FF2B5EF4-FFF2-40B4-BE49-F238E27FC236}">
                  <a16:creationId xmlns:a16="http://schemas.microsoft.com/office/drawing/2014/main" id="{C76A45FE-D70F-4A02-8B7E-734DE31D9322}"/>
                </a:ext>
              </a:extLst>
            </p:cNvPr>
            <p:cNvSpPr>
              <a:spLocks noChangeShapeType="1"/>
            </p:cNvSpPr>
            <p:nvPr/>
          </p:nvSpPr>
          <p:spPr bwMode="auto">
            <a:xfrm flipV="1">
              <a:off x="599" y="91"/>
              <a:ext cx="0" cy="1315"/>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46" name="Line 50">
              <a:extLst>
                <a:ext uri="{FF2B5EF4-FFF2-40B4-BE49-F238E27FC236}">
                  <a16:creationId xmlns:a16="http://schemas.microsoft.com/office/drawing/2014/main" id="{9BD69FFD-57B9-48D8-85F1-19ED7B13A914}"/>
                </a:ext>
              </a:extLst>
            </p:cNvPr>
            <p:cNvSpPr>
              <a:spLocks noChangeShapeType="1"/>
            </p:cNvSpPr>
            <p:nvPr/>
          </p:nvSpPr>
          <p:spPr bwMode="auto">
            <a:xfrm>
              <a:off x="599" y="725"/>
              <a:ext cx="1429" cy="1"/>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47" name="Line 51">
              <a:extLst>
                <a:ext uri="{FF2B5EF4-FFF2-40B4-BE49-F238E27FC236}">
                  <a16:creationId xmlns:a16="http://schemas.microsoft.com/office/drawing/2014/main" id="{7FC37065-49F5-45C2-8CE7-AA8C407BDC02}"/>
                </a:ext>
              </a:extLst>
            </p:cNvPr>
            <p:cNvSpPr>
              <a:spLocks noChangeShapeType="1"/>
            </p:cNvSpPr>
            <p:nvPr/>
          </p:nvSpPr>
          <p:spPr bwMode="auto">
            <a:xfrm>
              <a:off x="599" y="907"/>
              <a:ext cx="1429" cy="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48" name="Line 52">
              <a:extLst>
                <a:ext uri="{FF2B5EF4-FFF2-40B4-BE49-F238E27FC236}">
                  <a16:creationId xmlns:a16="http://schemas.microsoft.com/office/drawing/2014/main" id="{19B4083B-0308-407B-AF3A-2B5E4661A262}"/>
                </a:ext>
              </a:extLst>
            </p:cNvPr>
            <p:cNvSpPr>
              <a:spLocks noChangeShapeType="1"/>
            </p:cNvSpPr>
            <p:nvPr/>
          </p:nvSpPr>
          <p:spPr bwMode="auto">
            <a:xfrm>
              <a:off x="2028" y="726"/>
              <a:ext cx="0" cy="681"/>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49" name="Line 53">
              <a:extLst>
                <a:ext uri="{FF2B5EF4-FFF2-40B4-BE49-F238E27FC236}">
                  <a16:creationId xmlns:a16="http://schemas.microsoft.com/office/drawing/2014/main" id="{4997C746-E933-4E0A-9E7C-33FE1729BA05}"/>
                </a:ext>
              </a:extLst>
            </p:cNvPr>
            <p:cNvSpPr>
              <a:spLocks noChangeShapeType="1"/>
            </p:cNvSpPr>
            <p:nvPr/>
          </p:nvSpPr>
          <p:spPr bwMode="auto">
            <a:xfrm>
              <a:off x="1337" y="907"/>
              <a:ext cx="0" cy="499"/>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50" name="Rectangle 54">
              <a:extLst>
                <a:ext uri="{FF2B5EF4-FFF2-40B4-BE49-F238E27FC236}">
                  <a16:creationId xmlns:a16="http://schemas.microsoft.com/office/drawing/2014/main" id="{AE7C8F02-CA26-4F27-A58C-F2FEC60796A2}"/>
                </a:ext>
              </a:extLst>
            </p:cNvPr>
            <p:cNvSpPr>
              <a:spLocks noChangeArrowheads="1"/>
            </p:cNvSpPr>
            <p:nvPr/>
          </p:nvSpPr>
          <p:spPr bwMode="auto">
            <a:xfrm>
              <a:off x="2121" y="1451"/>
              <a:ext cx="322"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数量</a:t>
              </a:r>
            </a:p>
          </p:txBody>
        </p:sp>
        <p:sp>
          <p:nvSpPr>
            <p:cNvPr id="65551" name="Rectangle 55">
              <a:extLst>
                <a:ext uri="{FF2B5EF4-FFF2-40B4-BE49-F238E27FC236}">
                  <a16:creationId xmlns:a16="http://schemas.microsoft.com/office/drawing/2014/main" id="{46679ECB-4D0A-43BF-9B7C-64BCFD07002E}"/>
                </a:ext>
              </a:extLst>
            </p:cNvPr>
            <p:cNvSpPr>
              <a:spLocks noChangeArrowheads="1"/>
            </p:cNvSpPr>
            <p:nvPr/>
          </p:nvSpPr>
          <p:spPr bwMode="auto">
            <a:xfrm>
              <a:off x="230" y="0"/>
              <a:ext cx="323" cy="181"/>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价格</a:t>
              </a:r>
            </a:p>
            <a:p>
              <a:pPr algn="ctr" eaLnBrk="1" hangingPunct="1">
                <a:buFont typeface="Arial" charset="0"/>
                <a:buNone/>
                <a:defRPr/>
              </a:pPr>
              <a:r>
                <a:rPr lang="en-US" altLang="zh-CN" i="1">
                  <a:solidFill>
                    <a:schemeClr val="accent2">
                      <a:lumMod val="75000"/>
                    </a:schemeClr>
                  </a:solidFill>
                  <a:latin typeface="仿宋" pitchFamily="49" charset="-122"/>
                  <a:ea typeface="仿宋" pitchFamily="49" charset="-122"/>
                </a:rPr>
                <a:t>(</a:t>
              </a:r>
              <a:r>
                <a:rPr lang="zh-CN" altLang="en-US" i="1">
                  <a:solidFill>
                    <a:schemeClr val="accent2">
                      <a:lumMod val="75000"/>
                    </a:schemeClr>
                  </a:solidFill>
                  <a:latin typeface="仿宋" pitchFamily="49" charset="-122"/>
                  <a:ea typeface="仿宋" pitchFamily="49" charset="-122"/>
                </a:rPr>
                <a:t>元</a:t>
              </a:r>
              <a:r>
                <a:rPr lang="en-US" altLang="zh-CN" i="1">
                  <a:solidFill>
                    <a:schemeClr val="accent2">
                      <a:lumMod val="75000"/>
                    </a:schemeClr>
                  </a:solidFill>
                  <a:latin typeface="仿宋" pitchFamily="49" charset="-122"/>
                  <a:ea typeface="仿宋" pitchFamily="49" charset="-122"/>
                </a:rPr>
                <a:t>)</a:t>
              </a:r>
            </a:p>
          </p:txBody>
        </p:sp>
        <p:sp>
          <p:nvSpPr>
            <p:cNvPr id="58384" name="Rectangle 56">
              <a:extLst>
                <a:ext uri="{FF2B5EF4-FFF2-40B4-BE49-F238E27FC236}">
                  <a16:creationId xmlns:a16="http://schemas.microsoft.com/office/drawing/2014/main" id="{0D4BB875-4FBC-4E63-BB88-6AA4D08C286A}"/>
                </a:ext>
              </a:extLst>
            </p:cNvPr>
            <p:cNvSpPr>
              <a:spLocks noChangeArrowheads="1"/>
            </p:cNvSpPr>
            <p:nvPr/>
          </p:nvSpPr>
          <p:spPr bwMode="auto">
            <a:xfrm>
              <a:off x="323" y="589"/>
              <a:ext cx="231"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5</a:t>
              </a:r>
            </a:p>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4</a:t>
              </a:r>
            </a:p>
          </p:txBody>
        </p:sp>
        <p:sp>
          <p:nvSpPr>
            <p:cNvPr id="65553" name="Rectangle 57">
              <a:extLst>
                <a:ext uri="{FF2B5EF4-FFF2-40B4-BE49-F238E27FC236}">
                  <a16:creationId xmlns:a16="http://schemas.microsoft.com/office/drawing/2014/main" id="{B756E4B6-65AB-497B-9668-684D21CB9AA2}"/>
                </a:ext>
              </a:extLst>
            </p:cNvPr>
            <p:cNvSpPr>
              <a:spLocks noChangeArrowheads="1"/>
            </p:cNvSpPr>
            <p:nvPr/>
          </p:nvSpPr>
          <p:spPr bwMode="auto">
            <a:xfrm>
              <a:off x="783" y="45"/>
              <a:ext cx="1614" cy="31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仿宋" pitchFamily="49" charset="-122"/>
                  <a:ea typeface="仿宋" pitchFamily="49" charset="-122"/>
                </a:rPr>
                <a:t>富有弹性的供给 弹性 </a:t>
              </a:r>
              <a:r>
                <a:rPr lang="en-US" altLang="zh-CN">
                  <a:solidFill>
                    <a:schemeClr val="accent2">
                      <a:lumMod val="75000"/>
                    </a:schemeClr>
                  </a:solidFill>
                  <a:latin typeface="仿宋" pitchFamily="49" charset="-122"/>
                  <a:ea typeface="仿宋" pitchFamily="49" charset="-122"/>
                </a:rPr>
                <a:t>&gt;1</a:t>
              </a:r>
            </a:p>
          </p:txBody>
        </p:sp>
        <p:sp>
          <p:nvSpPr>
            <p:cNvPr id="65554" name="Rectangle 58">
              <a:extLst>
                <a:ext uri="{FF2B5EF4-FFF2-40B4-BE49-F238E27FC236}">
                  <a16:creationId xmlns:a16="http://schemas.microsoft.com/office/drawing/2014/main" id="{7DF60562-941C-4277-A777-C80E799E4883}"/>
                </a:ext>
              </a:extLst>
            </p:cNvPr>
            <p:cNvSpPr>
              <a:spLocks noChangeArrowheads="1"/>
            </p:cNvSpPr>
            <p:nvPr/>
          </p:nvSpPr>
          <p:spPr bwMode="auto">
            <a:xfrm>
              <a:off x="1199" y="1451"/>
              <a:ext cx="875" cy="18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仿宋" pitchFamily="49" charset="-122"/>
                  <a:ea typeface="仿宋" pitchFamily="49" charset="-122"/>
                </a:rPr>
                <a:t>100       200</a:t>
              </a:r>
            </a:p>
          </p:txBody>
        </p:sp>
        <p:sp>
          <p:nvSpPr>
            <p:cNvPr id="65555" name="Line 59">
              <a:extLst>
                <a:ext uri="{FF2B5EF4-FFF2-40B4-BE49-F238E27FC236}">
                  <a16:creationId xmlns:a16="http://schemas.microsoft.com/office/drawing/2014/main" id="{BBD330E5-8874-415C-B969-FF29E4F0B762}"/>
                </a:ext>
              </a:extLst>
            </p:cNvPr>
            <p:cNvSpPr>
              <a:spLocks noChangeShapeType="1"/>
            </p:cNvSpPr>
            <p:nvPr/>
          </p:nvSpPr>
          <p:spPr bwMode="auto">
            <a:xfrm>
              <a:off x="1429" y="1633"/>
              <a:ext cx="369" cy="0"/>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56" name="Line 60">
              <a:extLst>
                <a:ext uri="{FF2B5EF4-FFF2-40B4-BE49-F238E27FC236}">
                  <a16:creationId xmlns:a16="http://schemas.microsoft.com/office/drawing/2014/main" id="{7CA9A507-E469-4E21-945C-1EAEFAE04106}"/>
                </a:ext>
              </a:extLst>
            </p:cNvPr>
            <p:cNvSpPr>
              <a:spLocks noChangeShapeType="1"/>
            </p:cNvSpPr>
            <p:nvPr/>
          </p:nvSpPr>
          <p:spPr bwMode="auto">
            <a:xfrm flipV="1">
              <a:off x="322" y="635"/>
              <a:ext cx="0" cy="272"/>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5557" name="Rectangle 61">
              <a:extLst>
                <a:ext uri="{FF2B5EF4-FFF2-40B4-BE49-F238E27FC236}">
                  <a16:creationId xmlns:a16="http://schemas.microsoft.com/office/drawing/2014/main" id="{BD23C067-9624-4071-AE5E-6BEF41BFF9DF}"/>
                </a:ext>
              </a:extLst>
            </p:cNvPr>
            <p:cNvSpPr>
              <a:spLocks noChangeArrowheads="1"/>
            </p:cNvSpPr>
            <p:nvPr/>
          </p:nvSpPr>
          <p:spPr bwMode="auto">
            <a:xfrm>
              <a:off x="0" y="771"/>
              <a:ext cx="230" cy="726"/>
            </a:xfrm>
            <a:prstGeom prst="rect">
              <a:avLst/>
            </a:prstGeom>
            <a:noFill/>
            <a:ln w="9525">
              <a:noFill/>
              <a:miter lim="800000"/>
              <a:headEnd/>
              <a:tailEnd/>
            </a:ln>
          </p:spPr>
          <p:txBody>
            <a:bodyPr wrap="none" anchor="ctr"/>
            <a:lstStyle/>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格</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上</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升</a:t>
              </a:r>
            </a:p>
            <a:p>
              <a:pPr eaLnBrk="1" hangingPunct="1">
                <a:buFont typeface="Arial" charset="0"/>
                <a:buNone/>
                <a:defRPr/>
              </a:pPr>
              <a:r>
                <a:rPr lang="en-US" altLang="zh-CN" i="1">
                  <a:solidFill>
                    <a:schemeClr val="accent2">
                      <a:lumMod val="75000"/>
                    </a:schemeClr>
                  </a:solidFill>
                  <a:latin typeface="仿宋" pitchFamily="49" charset="-122"/>
                  <a:ea typeface="仿宋" pitchFamily="49" charset="-122"/>
                </a:rPr>
                <a:t>22%</a:t>
              </a:r>
            </a:p>
          </p:txBody>
        </p:sp>
        <p:sp>
          <p:nvSpPr>
            <p:cNvPr id="65558" name="Rectangle 62">
              <a:extLst>
                <a:ext uri="{FF2B5EF4-FFF2-40B4-BE49-F238E27FC236}">
                  <a16:creationId xmlns:a16="http://schemas.microsoft.com/office/drawing/2014/main" id="{7D1ECA77-C565-4342-AAAD-1F67DD035C57}"/>
                </a:ext>
              </a:extLst>
            </p:cNvPr>
            <p:cNvSpPr>
              <a:spLocks noChangeArrowheads="1"/>
            </p:cNvSpPr>
            <p:nvPr/>
          </p:nvSpPr>
          <p:spPr bwMode="auto">
            <a:xfrm>
              <a:off x="968" y="1678"/>
              <a:ext cx="1153" cy="227"/>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供给量增加 </a:t>
              </a:r>
              <a:r>
                <a:rPr lang="en-US" altLang="zh-CN">
                  <a:solidFill>
                    <a:schemeClr val="accent2">
                      <a:lumMod val="75000"/>
                    </a:schemeClr>
                  </a:solidFill>
                  <a:latin typeface="仿宋" pitchFamily="49" charset="-122"/>
                  <a:ea typeface="仿宋" pitchFamily="49" charset="-122"/>
                </a:rPr>
                <a:t>67</a:t>
              </a:r>
              <a:r>
                <a:rPr lang="zh-CN" altLang="en-US">
                  <a:solidFill>
                    <a:schemeClr val="accent2">
                      <a:lumMod val="75000"/>
                    </a:schemeClr>
                  </a:solidFill>
                  <a:latin typeface="仿宋" pitchFamily="49" charset="-122"/>
                  <a:ea typeface="仿宋" pitchFamily="49" charset="-122"/>
                </a:rPr>
                <a:t>％</a:t>
              </a:r>
            </a:p>
          </p:txBody>
        </p:sp>
        <p:sp>
          <p:nvSpPr>
            <p:cNvPr id="65559" name="Line 63">
              <a:extLst>
                <a:ext uri="{FF2B5EF4-FFF2-40B4-BE49-F238E27FC236}">
                  <a16:creationId xmlns:a16="http://schemas.microsoft.com/office/drawing/2014/main" id="{6F309F5F-F34F-483A-B0C9-DF7211FCC3A6}"/>
                </a:ext>
              </a:extLst>
            </p:cNvPr>
            <p:cNvSpPr>
              <a:spLocks noChangeShapeType="1"/>
            </p:cNvSpPr>
            <p:nvPr/>
          </p:nvSpPr>
          <p:spPr bwMode="auto">
            <a:xfrm flipV="1">
              <a:off x="830" y="680"/>
              <a:ext cx="1382" cy="363"/>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58392" name="Oval 64">
              <a:extLst>
                <a:ext uri="{FF2B5EF4-FFF2-40B4-BE49-F238E27FC236}">
                  <a16:creationId xmlns:a16="http://schemas.microsoft.com/office/drawing/2014/main" id="{25BF1295-0C2B-4A7D-9843-70952C3AA000}"/>
                </a:ext>
              </a:extLst>
            </p:cNvPr>
            <p:cNvSpPr>
              <a:spLocks noChangeArrowheads="1"/>
            </p:cNvSpPr>
            <p:nvPr/>
          </p:nvSpPr>
          <p:spPr bwMode="auto">
            <a:xfrm>
              <a:off x="430" y="1269"/>
              <a:ext cx="90"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仿宋" panose="02010609060101010101" pitchFamily="49" charset="-122"/>
                  <a:ea typeface="仿宋" panose="02010609060101010101" pitchFamily="49" charset="-12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229477B1-EB31-47E7-AF19-1A2C887009BD}"/>
              </a:ext>
            </a:extLst>
          </p:cNvPr>
          <p:cNvSpPr>
            <a:spLocks noGrp="1"/>
          </p:cNvSpPr>
          <p:nvPr>
            <p:ph type="dt" sz="quarter" idx="10"/>
          </p:nvPr>
        </p:nvSpPr>
        <p:spPr/>
        <p:txBody>
          <a:bodyPr/>
          <a:lstStyle/>
          <a:p>
            <a:pPr>
              <a:buFont typeface="Arial" charset="0"/>
              <a:buNone/>
              <a:defRPr/>
            </a:pPr>
            <a:fld id="{B8EAC753-C833-4DA3-BFDB-8CC4B044F67A}" type="datetime1">
              <a:rPr lang="zh-CN" altLang="en-US" smtClean="0">
                <a:solidFill>
                  <a:schemeClr val="accent2">
                    <a:lumMod val="75000"/>
                  </a:schemeClr>
                </a:solidFill>
                <a:latin typeface="仿宋" pitchFamily="49" charset="-122"/>
                <a:ea typeface="仿宋" pitchFamily="49" charset="-122"/>
              </a:rPr>
              <a:pPr>
                <a:buFont typeface="Arial" charset="0"/>
                <a:buNone/>
                <a:defRPr/>
              </a:pPr>
              <a:t>2022/9/8</a:t>
            </a:fld>
            <a:endParaRPr lang="en-US" altLang="zh-CN">
              <a:solidFill>
                <a:schemeClr val="accent2">
                  <a:lumMod val="75000"/>
                </a:schemeClr>
              </a:solidFill>
              <a:latin typeface="仿宋" pitchFamily="49" charset="-122"/>
              <a:ea typeface="仿宋" pitchFamily="49" charset="-122"/>
            </a:endParaRPr>
          </a:p>
        </p:txBody>
      </p:sp>
      <p:sp>
        <p:nvSpPr>
          <p:cNvPr id="59395" name="灯片编号占位符 5">
            <a:extLst>
              <a:ext uri="{FF2B5EF4-FFF2-40B4-BE49-F238E27FC236}">
                <a16:creationId xmlns:a16="http://schemas.microsoft.com/office/drawing/2014/main" id="{A4119F1B-77F1-45C4-9ADE-18289A2228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DD59486-8F4A-49F4-9234-F83F223A1326}" type="slidenum">
              <a:rPr lang="zh-CN" altLang="en-US" sz="1400"/>
              <a:pPr>
                <a:spcBef>
                  <a:spcPct val="0"/>
                </a:spcBef>
                <a:buClrTx/>
                <a:buSzTx/>
                <a:buFont typeface="Arial" panose="020B0604020202020204" pitchFamily="34" charset="0"/>
                <a:buNone/>
              </a:pPr>
              <a:t>49</a:t>
            </a:fld>
            <a:endParaRPr lang="en-US" altLang="zh-CN" sz="1400"/>
          </a:p>
        </p:txBody>
      </p:sp>
      <p:sp>
        <p:nvSpPr>
          <p:cNvPr id="66564" name="Line 2">
            <a:extLst>
              <a:ext uri="{FF2B5EF4-FFF2-40B4-BE49-F238E27FC236}">
                <a16:creationId xmlns:a16="http://schemas.microsoft.com/office/drawing/2014/main" id="{6E751090-4F23-43E8-ACE3-1376A5F0BA52}"/>
              </a:ext>
            </a:extLst>
          </p:cNvPr>
          <p:cNvSpPr>
            <a:spLocks noChangeShapeType="1"/>
          </p:cNvSpPr>
          <p:nvPr/>
        </p:nvSpPr>
        <p:spPr bwMode="auto">
          <a:xfrm>
            <a:off x="2654300" y="4294188"/>
            <a:ext cx="3975100" cy="1587"/>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65" name="Line 3">
            <a:extLst>
              <a:ext uri="{FF2B5EF4-FFF2-40B4-BE49-F238E27FC236}">
                <a16:creationId xmlns:a16="http://schemas.microsoft.com/office/drawing/2014/main" id="{875F6DF0-35A5-454D-A29C-5B02809F2E2E}"/>
              </a:ext>
            </a:extLst>
          </p:cNvPr>
          <p:cNvSpPr>
            <a:spLocks noChangeShapeType="1"/>
          </p:cNvSpPr>
          <p:nvPr/>
        </p:nvSpPr>
        <p:spPr bwMode="auto">
          <a:xfrm flipV="1">
            <a:off x="2654300" y="1262063"/>
            <a:ext cx="1588" cy="3032125"/>
          </a:xfrm>
          <a:prstGeom prst="line">
            <a:avLst/>
          </a:prstGeom>
          <a:noFill/>
          <a:ln w="1905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66" name="Line 4">
            <a:extLst>
              <a:ext uri="{FF2B5EF4-FFF2-40B4-BE49-F238E27FC236}">
                <a16:creationId xmlns:a16="http://schemas.microsoft.com/office/drawing/2014/main" id="{A5B57FDB-0AB0-43EC-8607-2D4B053A3548}"/>
              </a:ext>
            </a:extLst>
          </p:cNvPr>
          <p:cNvSpPr>
            <a:spLocks noChangeShapeType="1"/>
          </p:cNvSpPr>
          <p:nvPr/>
        </p:nvSpPr>
        <p:spPr bwMode="auto">
          <a:xfrm>
            <a:off x="2654300" y="2724150"/>
            <a:ext cx="2236788" cy="3175"/>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67" name="Line 5">
            <a:extLst>
              <a:ext uri="{FF2B5EF4-FFF2-40B4-BE49-F238E27FC236}">
                <a16:creationId xmlns:a16="http://schemas.microsoft.com/office/drawing/2014/main" id="{1FDAD732-4555-451D-8FF4-B49E1B12D4FF}"/>
              </a:ext>
            </a:extLst>
          </p:cNvPr>
          <p:cNvSpPr>
            <a:spLocks noChangeShapeType="1"/>
          </p:cNvSpPr>
          <p:nvPr/>
        </p:nvSpPr>
        <p:spPr bwMode="auto">
          <a:xfrm flipV="1">
            <a:off x="2654300" y="3141663"/>
            <a:ext cx="1701800" cy="1587"/>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68" name="Line 6">
            <a:extLst>
              <a:ext uri="{FF2B5EF4-FFF2-40B4-BE49-F238E27FC236}">
                <a16:creationId xmlns:a16="http://schemas.microsoft.com/office/drawing/2014/main" id="{0E586476-5C24-4E2E-8368-567A63C73F09}"/>
              </a:ext>
            </a:extLst>
          </p:cNvPr>
          <p:cNvSpPr>
            <a:spLocks noChangeShapeType="1"/>
          </p:cNvSpPr>
          <p:nvPr/>
        </p:nvSpPr>
        <p:spPr bwMode="auto">
          <a:xfrm>
            <a:off x="4932363" y="2781300"/>
            <a:ext cx="1587" cy="1570038"/>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69" name="Line 7">
            <a:extLst>
              <a:ext uri="{FF2B5EF4-FFF2-40B4-BE49-F238E27FC236}">
                <a16:creationId xmlns:a16="http://schemas.microsoft.com/office/drawing/2014/main" id="{61361E49-E9D7-4D3C-A96A-6EB814C9E0AC}"/>
              </a:ext>
            </a:extLst>
          </p:cNvPr>
          <p:cNvSpPr>
            <a:spLocks noChangeShapeType="1"/>
          </p:cNvSpPr>
          <p:nvPr/>
        </p:nvSpPr>
        <p:spPr bwMode="auto">
          <a:xfrm>
            <a:off x="4356100" y="3213100"/>
            <a:ext cx="0" cy="1079500"/>
          </a:xfrm>
          <a:prstGeom prst="line">
            <a:avLst/>
          </a:prstGeom>
          <a:noFill/>
          <a:ln w="1905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70" name="Rectangle 8">
            <a:extLst>
              <a:ext uri="{FF2B5EF4-FFF2-40B4-BE49-F238E27FC236}">
                <a16:creationId xmlns:a16="http://schemas.microsoft.com/office/drawing/2014/main" id="{D579CDE6-CBB4-4D27-976F-78D06C878855}"/>
              </a:ext>
            </a:extLst>
          </p:cNvPr>
          <p:cNvSpPr>
            <a:spLocks noChangeArrowheads="1"/>
          </p:cNvSpPr>
          <p:nvPr/>
        </p:nvSpPr>
        <p:spPr bwMode="auto">
          <a:xfrm>
            <a:off x="6197600" y="4397375"/>
            <a:ext cx="750888" cy="417513"/>
          </a:xfrm>
          <a:prstGeom prst="rect">
            <a:avLst/>
          </a:prstGeom>
          <a:noFill/>
          <a:ln w="9525">
            <a:noFill/>
            <a:miter lim="800000"/>
            <a:headEnd/>
            <a:tailEnd/>
          </a:ln>
        </p:spPr>
        <p:txBody>
          <a:bodyPr wrap="none" anchor="ctr"/>
          <a:lstStyle/>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数量</a:t>
            </a:r>
          </a:p>
        </p:txBody>
      </p:sp>
      <p:sp>
        <p:nvSpPr>
          <p:cNvPr id="66571" name="Rectangle 9">
            <a:extLst>
              <a:ext uri="{FF2B5EF4-FFF2-40B4-BE49-F238E27FC236}">
                <a16:creationId xmlns:a16="http://schemas.microsoft.com/office/drawing/2014/main" id="{44300BB0-9DAD-4430-B38C-3BBC4E392BB2}"/>
              </a:ext>
            </a:extLst>
          </p:cNvPr>
          <p:cNvSpPr>
            <a:spLocks noChangeArrowheads="1"/>
          </p:cNvSpPr>
          <p:nvPr/>
        </p:nvSpPr>
        <p:spPr bwMode="auto">
          <a:xfrm>
            <a:off x="1795463" y="1052513"/>
            <a:ext cx="750887" cy="41751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价格</a:t>
            </a:r>
          </a:p>
          <a:p>
            <a:pPr algn="ctr" eaLnBrk="1" hangingPunct="1">
              <a:buFont typeface="Arial" charset="0"/>
              <a:buNone/>
              <a:defRPr/>
            </a:pPr>
            <a:r>
              <a:rPr lang="en-US" altLang="zh-CN" i="1">
                <a:solidFill>
                  <a:schemeClr val="accent2">
                    <a:lumMod val="75000"/>
                  </a:schemeClr>
                </a:solidFill>
                <a:latin typeface="仿宋" pitchFamily="49" charset="-122"/>
                <a:ea typeface="仿宋" pitchFamily="49" charset="-122"/>
              </a:rPr>
              <a:t>(</a:t>
            </a:r>
            <a:r>
              <a:rPr lang="zh-CN" altLang="en-US" i="1">
                <a:solidFill>
                  <a:schemeClr val="accent2">
                    <a:lumMod val="75000"/>
                  </a:schemeClr>
                </a:solidFill>
                <a:latin typeface="仿宋" pitchFamily="49" charset="-122"/>
                <a:ea typeface="仿宋" pitchFamily="49" charset="-122"/>
              </a:rPr>
              <a:t>元</a:t>
            </a:r>
            <a:r>
              <a:rPr lang="en-US" altLang="zh-CN" i="1">
                <a:solidFill>
                  <a:schemeClr val="accent2">
                    <a:lumMod val="75000"/>
                  </a:schemeClr>
                </a:solidFill>
                <a:latin typeface="仿宋" pitchFamily="49" charset="-122"/>
                <a:ea typeface="仿宋" pitchFamily="49" charset="-122"/>
              </a:rPr>
              <a:t>)</a:t>
            </a:r>
          </a:p>
        </p:txBody>
      </p:sp>
      <p:sp>
        <p:nvSpPr>
          <p:cNvPr id="59404" name="Rectangle 10">
            <a:extLst>
              <a:ext uri="{FF2B5EF4-FFF2-40B4-BE49-F238E27FC236}">
                <a16:creationId xmlns:a16="http://schemas.microsoft.com/office/drawing/2014/main" id="{7CB89A58-086B-4DCE-A50E-01CB1E8452F1}"/>
              </a:ext>
            </a:extLst>
          </p:cNvPr>
          <p:cNvSpPr>
            <a:spLocks noChangeArrowheads="1"/>
          </p:cNvSpPr>
          <p:nvPr/>
        </p:nvSpPr>
        <p:spPr bwMode="auto">
          <a:xfrm>
            <a:off x="2011363" y="2411413"/>
            <a:ext cx="53816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5</a:t>
            </a:r>
          </a:p>
          <a:p>
            <a:pPr algn="ctr" eaLnBrk="1" hangingPunct="1">
              <a:spcBef>
                <a:spcPct val="0"/>
              </a:spcBef>
              <a:buClrTx/>
              <a:buSzTx/>
              <a:buFont typeface="Arial" panose="020B0604020202020204" pitchFamily="34" charset="0"/>
              <a:buNone/>
            </a:pPr>
            <a:r>
              <a:rPr lang="en-US" altLang="zh-CN" sz="1800" b="0" i="1">
                <a:solidFill>
                  <a:srgbClr val="0039E5"/>
                </a:solidFill>
                <a:latin typeface="仿宋" panose="02010609060101010101" pitchFamily="49" charset="-122"/>
                <a:ea typeface="仿宋" panose="02010609060101010101" pitchFamily="49" charset="-122"/>
              </a:rPr>
              <a:t>4</a:t>
            </a:r>
          </a:p>
        </p:txBody>
      </p:sp>
      <p:sp>
        <p:nvSpPr>
          <p:cNvPr id="66573" name="Rectangle 11">
            <a:extLst>
              <a:ext uri="{FF2B5EF4-FFF2-40B4-BE49-F238E27FC236}">
                <a16:creationId xmlns:a16="http://schemas.microsoft.com/office/drawing/2014/main" id="{833EFEA2-F88A-44BE-9D22-2A153A873E54}"/>
              </a:ext>
            </a:extLst>
          </p:cNvPr>
          <p:cNvSpPr>
            <a:spLocks noChangeArrowheads="1"/>
          </p:cNvSpPr>
          <p:nvPr/>
        </p:nvSpPr>
        <p:spPr bwMode="auto">
          <a:xfrm>
            <a:off x="3082925" y="1155700"/>
            <a:ext cx="4081463" cy="733425"/>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仿宋" pitchFamily="49" charset="-122"/>
                <a:ea typeface="仿宋" pitchFamily="49" charset="-122"/>
              </a:rPr>
              <a:t>单位弹性的需求 弹性 ＝</a:t>
            </a:r>
            <a:r>
              <a:rPr lang="en-US" altLang="zh-CN">
                <a:solidFill>
                  <a:schemeClr val="accent2">
                    <a:lumMod val="75000"/>
                  </a:schemeClr>
                </a:solidFill>
                <a:latin typeface="仿宋" pitchFamily="49" charset="-122"/>
                <a:ea typeface="仿宋" pitchFamily="49" charset="-122"/>
              </a:rPr>
              <a:t>1</a:t>
            </a:r>
          </a:p>
        </p:txBody>
      </p:sp>
      <p:sp>
        <p:nvSpPr>
          <p:cNvPr id="66574" name="Rectangle 12">
            <a:extLst>
              <a:ext uri="{FF2B5EF4-FFF2-40B4-BE49-F238E27FC236}">
                <a16:creationId xmlns:a16="http://schemas.microsoft.com/office/drawing/2014/main" id="{547243B8-D40B-4394-883E-C4AE1980A6AB}"/>
              </a:ext>
            </a:extLst>
          </p:cNvPr>
          <p:cNvSpPr>
            <a:spLocks noChangeArrowheads="1"/>
          </p:cNvSpPr>
          <p:nvPr/>
        </p:nvSpPr>
        <p:spPr bwMode="auto">
          <a:xfrm>
            <a:off x="4049713" y="4398963"/>
            <a:ext cx="1169987" cy="419100"/>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仿宋" pitchFamily="49" charset="-122"/>
                <a:ea typeface="仿宋" pitchFamily="49" charset="-122"/>
              </a:rPr>
              <a:t>100   125</a:t>
            </a:r>
          </a:p>
        </p:txBody>
      </p:sp>
      <p:sp>
        <p:nvSpPr>
          <p:cNvPr id="66575" name="Line 13">
            <a:extLst>
              <a:ext uri="{FF2B5EF4-FFF2-40B4-BE49-F238E27FC236}">
                <a16:creationId xmlns:a16="http://schemas.microsoft.com/office/drawing/2014/main" id="{CFE10577-E53D-4D8B-A839-CA1E9178E1A4}"/>
              </a:ext>
            </a:extLst>
          </p:cNvPr>
          <p:cNvSpPr>
            <a:spLocks noChangeShapeType="1"/>
          </p:cNvSpPr>
          <p:nvPr/>
        </p:nvSpPr>
        <p:spPr bwMode="auto">
          <a:xfrm flipV="1">
            <a:off x="4356100" y="4797425"/>
            <a:ext cx="568325" cy="19050"/>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76" name="Line 14">
            <a:extLst>
              <a:ext uri="{FF2B5EF4-FFF2-40B4-BE49-F238E27FC236}">
                <a16:creationId xmlns:a16="http://schemas.microsoft.com/office/drawing/2014/main" id="{63011077-1493-43E2-A63F-F003137B7F79}"/>
              </a:ext>
            </a:extLst>
          </p:cNvPr>
          <p:cNvSpPr>
            <a:spLocks noChangeShapeType="1"/>
          </p:cNvSpPr>
          <p:nvPr/>
        </p:nvSpPr>
        <p:spPr bwMode="auto">
          <a:xfrm flipV="1">
            <a:off x="2009775" y="2516188"/>
            <a:ext cx="0" cy="627062"/>
          </a:xfrm>
          <a:prstGeom prst="line">
            <a:avLst/>
          </a:prstGeom>
          <a:noFill/>
          <a:ln w="28575">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77" name="Rectangle 15">
            <a:extLst>
              <a:ext uri="{FF2B5EF4-FFF2-40B4-BE49-F238E27FC236}">
                <a16:creationId xmlns:a16="http://schemas.microsoft.com/office/drawing/2014/main" id="{33031E94-A8CC-4461-B85F-5B67D9FFAAED}"/>
              </a:ext>
            </a:extLst>
          </p:cNvPr>
          <p:cNvSpPr>
            <a:spLocks noChangeArrowheads="1"/>
          </p:cNvSpPr>
          <p:nvPr/>
        </p:nvSpPr>
        <p:spPr bwMode="auto">
          <a:xfrm>
            <a:off x="1258888" y="2830513"/>
            <a:ext cx="536575" cy="1673225"/>
          </a:xfrm>
          <a:prstGeom prst="rect">
            <a:avLst/>
          </a:prstGeom>
          <a:noFill/>
          <a:ln w="9525">
            <a:noFill/>
            <a:miter lim="800000"/>
            <a:headEnd/>
            <a:tailEnd/>
          </a:ln>
        </p:spPr>
        <p:txBody>
          <a:bodyPr wrap="none" anchor="ctr"/>
          <a:lstStyle/>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价</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格</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上</a:t>
            </a:r>
          </a:p>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升</a:t>
            </a:r>
          </a:p>
          <a:p>
            <a:pPr eaLnBrk="1" hangingPunct="1">
              <a:buFont typeface="Arial" charset="0"/>
              <a:buNone/>
              <a:defRPr/>
            </a:pPr>
            <a:r>
              <a:rPr lang="en-US" altLang="zh-CN" i="1">
                <a:solidFill>
                  <a:schemeClr val="accent2">
                    <a:lumMod val="75000"/>
                  </a:schemeClr>
                </a:solidFill>
                <a:latin typeface="仿宋" pitchFamily="49" charset="-122"/>
                <a:ea typeface="仿宋" pitchFamily="49" charset="-122"/>
              </a:rPr>
              <a:t>22%</a:t>
            </a:r>
          </a:p>
        </p:txBody>
      </p:sp>
      <p:sp>
        <p:nvSpPr>
          <p:cNvPr id="66578" name="Rectangle 16">
            <a:extLst>
              <a:ext uri="{FF2B5EF4-FFF2-40B4-BE49-F238E27FC236}">
                <a16:creationId xmlns:a16="http://schemas.microsoft.com/office/drawing/2014/main" id="{77494DF2-BCA5-4685-B8C7-23B3C3930A52}"/>
              </a:ext>
            </a:extLst>
          </p:cNvPr>
          <p:cNvSpPr>
            <a:spLocks noChangeArrowheads="1"/>
          </p:cNvSpPr>
          <p:nvPr/>
        </p:nvSpPr>
        <p:spPr bwMode="auto">
          <a:xfrm>
            <a:off x="3514725" y="4921250"/>
            <a:ext cx="2682875" cy="523875"/>
          </a:xfrm>
          <a:prstGeom prst="rect">
            <a:avLst/>
          </a:prstGeom>
          <a:noFill/>
          <a:ln w="9525">
            <a:noFill/>
            <a:miter lim="800000"/>
            <a:headEnd/>
            <a:tailEnd/>
          </a:ln>
        </p:spPr>
        <p:txBody>
          <a:bodyPr wrap="none" anchor="ctr"/>
          <a:lstStyle/>
          <a:p>
            <a:pPr eaLnBrk="1" hangingPunct="1">
              <a:buFont typeface="Arial" charset="0"/>
              <a:buNone/>
              <a:defRPr/>
            </a:pPr>
            <a:r>
              <a:rPr lang="zh-CN" altLang="en-US" i="1">
                <a:solidFill>
                  <a:schemeClr val="accent2">
                    <a:lumMod val="75000"/>
                  </a:schemeClr>
                </a:solidFill>
                <a:latin typeface="仿宋" pitchFamily="49" charset="-122"/>
                <a:ea typeface="仿宋" pitchFamily="49" charset="-122"/>
              </a:rPr>
              <a:t>供给量增加 </a:t>
            </a:r>
            <a:r>
              <a:rPr lang="en-US" altLang="zh-CN" i="1">
                <a:solidFill>
                  <a:schemeClr val="accent2">
                    <a:lumMod val="75000"/>
                  </a:schemeClr>
                </a:solidFill>
                <a:latin typeface="仿宋" pitchFamily="49" charset="-122"/>
                <a:ea typeface="仿宋" pitchFamily="49" charset="-122"/>
              </a:rPr>
              <a:t>22</a:t>
            </a:r>
            <a:r>
              <a:rPr lang="zh-CN" altLang="en-US" i="1">
                <a:solidFill>
                  <a:schemeClr val="accent2">
                    <a:lumMod val="75000"/>
                  </a:schemeClr>
                </a:solidFill>
                <a:latin typeface="仿宋" pitchFamily="49" charset="-122"/>
                <a:ea typeface="仿宋" pitchFamily="49" charset="-122"/>
              </a:rPr>
              <a:t>％</a:t>
            </a:r>
          </a:p>
        </p:txBody>
      </p:sp>
      <p:sp>
        <p:nvSpPr>
          <p:cNvPr id="66579" name="Line 17">
            <a:extLst>
              <a:ext uri="{FF2B5EF4-FFF2-40B4-BE49-F238E27FC236}">
                <a16:creationId xmlns:a16="http://schemas.microsoft.com/office/drawing/2014/main" id="{131BA5C4-DB13-486A-8FC9-D52F0D467EB6}"/>
              </a:ext>
            </a:extLst>
          </p:cNvPr>
          <p:cNvSpPr>
            <a:spLocks noChangeShapeType="1"/>
          </p:cNvSpPr>
          <p:nvPr/>
        </p:nvSpPr>
        <p:spPr bwMode="auto">
          <a:xfrm flipV="1">
            <a:off x="2627313" y="2205038"/>
            <a:ext cx="3097212" cy="2087562"/>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仿宋" pitchFamily="49" charset="-122"/>
              <a:ea typeface="仿宋" pitchFamily="49" charset="-122"/>
            </a:endParaRPr>
          </a:p>
        </p:txBody>
      </p:sp>
      <p:sp>
        <p:nvSpPr>
          <p:cNvPr id="66580" name="Rectangle 18">
            <a:extLst>
              <a:ext uri="{FF2B5EF4-FFF2-40B4-BE49-F238E27FC236}">
                <a16:creationId xmlns:a16="http://schemas.microsoft.com/office/drawing/2014/main" id="{1F03B3B1-54CF-4C6E-9731-21FE24552BF9}"/>
              </a:ext>
            </a:extLst>
          </p:cNvPr>
          <p:cNvSpPr>
            <a:spLocks noChangeArrowheads="1"/>
          </p:cNvSpPr>
          <p:nvPr/>
        </p:nvSpPr>
        <p:spPr bwMode="auto">
          <a:xfrm>
            <a:off x="1116013" y="5516563"/>
            <a:ext cx="6624637" cy="863600"/>
          </a:xfrm>
          <a:prstGeom prst="rect">
            <a:avLst/>
          </a:prstGeom>
          <a:noFill/>
          <a:ln w="9525">
            <a:solidFill>
              <a:schemeClr val="tx1"/>
            </a:solid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仿宋" pitchFamily="49" charset="-122"/>
                <a:ea typeface="仿宋" pitchFamily="49" charset="-122"/>
              </a:rPr>
              <a:t>供给的价格弹性决定了供给曲线陡峭还是平坦，</a:t>
            </a:r>
          </a:p>
          <a:p>
            <a:pPr algn="ctr" eaLnBrk="1" hangingPunct="1">
              <a:buFont typeface="Arial" charset="0"/>
              <a:buNone/>
              <a:defRPr/>
            </a:pPr>
            <a:r>
              <a:rPr lang="zh-CN" altLang="en-US" sz="2400">
                <a:solidFill>
                  <a:schemeClr val="accent2">
                    <a:lumMod val="75000"/>
                  </a:schemeClr>
                </a:solidFill>
                <a:latin typeface="仿宋" pitchFamily="49" charset="-122"/>
                <a:ea typeface="仿宋" pitchFamily="49" charset="-122"/>
              </a:rPr>
              <a:t>上述变动百分比都是用中点法计算的。</a:t>
            </a:r>
          </a:p>
        </p:txBody>
      </p:sp>
      <p:sp>
        <p:nvSpPr>
          <p:cNvPr id="59413" name="Oval 19">
            <a:extLst>
              <a:ext uri="{FF2B5EF4-FFF2-40B4-BE49-F238E27FC236}">
                <a16:creationId xmlns:a16="http://schemas.microsoft.com/office/drawing/2014/main" id="{E031301F-DBB7-4E4B-A437-B3636849232A}"/>
              </a:ext>
            </a:extLst>
          </p:cNvPr>
          <p:cNvSpPr>
            <a:spLocks noChangeArrowheads="1"/>
          </p:cNvSpPr>
          <p:nvPr/>
        </p:nvSpPr>
        <p:spPr bwMode="auto">
          <a:xfrm>
            <a:off x="2195513" y="4221163"/>
            <a:ext cx="288925"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800" b="0">
                <a:solidFill>
                  <a:srgbClr val="0039E5"/>
                </a:solidFill>
                <a:latin typeface="仿宋" panose="02010609060101010101" pitchFamily="49" charset="-122"/>
                <a:ea typeface="仿宋" panose="02010609060101010101" pitchFamily="49" charset="-122"/>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1">
            <a:extLst>
              <a:ext uri="{FF2B5EF4-FFF2-40B4-BE49-F238E27FC236}">
                <a16:creationId xmlns:a16="http://schemas.microsoft.com/office/drawing/2014/main" id="{7326EBBF-BDAD-4802-AAA1-200F8DFE52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E7D952C-7733-4C78-A991-6C9BBC3E1145}"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8195" name="灯片编号占位符 2">
            <a:extLst>
              <a:ext uri="{FF2B5EF4-FFF2-40B4-BE49-F238E27FC236}">
                <a16:creationId xmlns:a16="http://schemas.microsoft.com/office/drawing/2014/main" id="{FC1A899B-10B6-4E3E-BCAF-3B030CE26B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7A94ECB-847C-45AB-8D8E-226DD644B537}" type="slidenum">
              <a:rPr lang="zh-CN" altLang="en-US" sz="1400"/>
              <a:pPr>
                <a:spcBef>
                  <a:spcPct val="0"/>
                </a:spcBef>
                <a:buClrTx/>
                <a:buSzTx/>
                <a:buFont typeface="Arial" panose="020B0604020202020204" pitchFamily="34" charset="0"/>
                <a:buNone/>
              </a:pPr>
              <a:t>5</a:t>
            </a:fld>
            <a:endParaRPr lang="en-US" altLang="zh-CN" sz="1400"/>
          </a:p>
        </p:txBody>
      </p:sp>
      <p:sp>
        <p:nvSpPr>
          <p:cNvPr id="4" name="Rectangle 2">
            <a:extLst>
              <a:ext uri="{FF2B5EF4-FFF2-40B4-BE49-F238E27FC236}">
                <a16:creationId xmlns:a16="http://schemas.microsoft.com/office/drawing/2014/main" id="{A64A2FAA-A45D-4CBE-B053-FCC4B30C5F6E}"/>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zh-CN" altLang="en-US" sz="4400" kern="0" dirty="0">
                <a:solidFill>
                  <a:schemeClr val="accent2"/>
                </a:solidFill>
                <a:latin typeface="楷体" pitchFamily="49" charset="-122"/>
                <a:ea typeface="楷体" pitchFamily="49" charset="-122"/>
                <a:cs typeface="+mj-cs"/>
              </a:rPr>
              <a:t>本章讲述</a:t>
            </a:r>
          </a:p>
        </p:txBody>
      </p:sp>
      <p:sp>
        <p:nvSpPr>
          <p:cNvPr id="5" name="Rectangle 3">
            <a:extLst>
              <a:ext uri="{FF2B5EF4-FFF2-40B4-BE49-F238E27FC236}">
                <a16:creationId xmlns:a16="http://schemas.microsoft.com/office/drawing/2014/main" id="{B2270E2D-4226-437F-B289-48DC22BBA534}"/>
              </a:ext>
            </a:extLst>
          </p:cNvPr>
          <p:cNvSpPr txBox="1">
            <a:spLocks noRot="1" noChangeArrowheads="1"/>
          </p:cNvSpPr>
          <p:nvPr/>
        </p:nvSpPr>
        <p:spPr>
          <a:xfrm>
            <a:off x="301625" y="1905000"/>
            <a:ext cx="8540750" cy="4194175"/>
          </a:xfrm>
          <a:prstGeom prst="rect">
            <a:avLst/>
          </a:prstGeom>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3200" kern="0" dirty="0">
                <a:solidFill>
                  <a:srgbClr val="FF0000"/>
                </a:solidFill>
                <a:latin typeface="楷体" pitchFamily="49" charset="-122"/>
                <a:ea typeface="楷体" pitchFamily="49" charset="-122"/>
              </a:rPr>
              <a:t>第一节  需求</a:t>
            </a:r>
            <a:endParaRPr lang="en-US" altLang="zh-CN" sz="3200" kern="0" dirty="0">
              <a:solidFill>
                <a:srgbClr val="FF0000"/>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第二节  供给</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第三节  市场均衡</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第四节  需求弹性与供给弹性（重点）</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第五节  政策对均衡价格和产量的影响（难点）</a:t>
            </a:r>
            <a:endParaRPr lang="en-US" altLang="zh-CN" sz="2800" kern="0"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a:extLst>
              <a:ext uri="{FF2B5EF4-FFF2-40B4-BE49-F238E27FC236}">
                <a16:creationId xmlns:a16="http://schemas.microsoft.com/office/drawing/2014/main" id="{97D710AB-418B-4CB8-BE1E-1E2AB66A76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8CB34AC5-7F3C-4784-9415-5ECEE6399C9D}"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0419" name="灯片编号占位符 5">
            <a:extLst>
              <a:ext uri="{FF2B5EF4-FFF2-40B4-BE49-F238E27FC236}">
                <a16:creationId xmlns:a16="http://schemas.microsoft.com/office/drawing/2014/main" id="{650C3468-041A-4C01-8F2A-00A621624F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13C6EA5-04BF-46EC-AA96-D6741B405809}" type="slidenum">
              <a:rPr lang="zh-CN" altLang="en-US" sz="1400"/>
              <a:pPr>
                <a:spcBef>
                  <a:spcPct val="0"/>
                </a:spcBef>
                <a:buClrTx/>
                <a:buSzTx/>
                <a:buFont typeface="Arial" panose="020B0604020202020204" pitchFamily="34" charset="0"/>
                <a:buNone/>
              </a:pPr>
              <a:t>50</a:t>
            </a:fld>
            <a:endParaRPr lang="en-US" altLang="zh-CN" sz="1400"/>
          </a:p>
        </p:txBody>
      </p:sp>
      <p:sp>
        <p:nvSpPr>
          <p:cNvPr id="67588" name="Rectangle 2">
            <a:extLst>
              <a:ext uri="{FF2B5EF4-FFF2-40B4-BE49-F238E27FC236}">
                <a16:creationId xmlns:a16="http://schemas.microsoft.com/office/drawing/2014/main" id="{1B974EF4-355F-43D0-80DF-660C17751324}"/>
              </a:ext>
            </a:extLst>
          </p:cNvPr>
          <p:cNvSpPr>
            <a:spLocks noGrp="1" noRot="1" noChangeArrowheads="1"/>
          </p:cNvSpPr>
          <p:nvPr>
            <p:ph type="body" idx="1"/>
          </p:nvPr>
        </p:nvSpPr>
        <p:spPr>
          <a:xfrm>
            <a:off x="395288" y="620713"/>
            <a:ext cx="8424862" cy="5903912"/>
          </a:xfrm>
        </p:spPr>
        <p:txBody>
          <a:bodyPr/>
          <a:lstStyle/>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（四）供给价格弹性的决定因素</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取决于产量调整的难易程度，易于调整的，供给弹性大；不易于调整的，供给弹性小。</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1.</a:t>
            </a:r>
            <a:r>
              <a:rPr lang="zh-CN" altLang="en-US" sz="2800" b="1" dirty="0">
                <a:solidFill>
                  <a:schemeClr val="accent2">
                    <a:lumMod val="75000"/>
                  </a:schemeClr>
                </a:solidFill>
                <a:latin typeface="楷体" pitchFamily="49" charset="-122"/>
                <a:ea typeface="楷体" pitchFamily="49" charset="-122"/>
              </a:rPr>
              <a:t>自然因素     </a:t>
            </a:r>
            <a:r>
              <a:rPr lang="en-US" altLang="zh-CN" sz="2800" b="1" dirty="0">
                <a:solidFill>
                  <a:schemeClr val="accent2">
                    <a:lumMod val="75000"/>
                  </a:schemeClr>
                </a:solidFill>
                <a:latin typeface="楷体" pitchFamily="49" charset="-122"/>
                <a:ea typeface="楷体" pitchFamily="49" charset="-122"/>
              </a:rPr>
              <a:t>2.</a:t>
            </a:r>
            <a:r>
              <a:rPr lang="zh-CN" altLang="en-US" sz="2800" b="1" dirty="0">
                <a:solidFill>
                  <a:schemeClr val="accent2">
                    <a:lumMod val="75000"/>
                  </a:schemeClr>
                </a:solidFill>
                <a:latin typeface="楷体" pitchFamily="49" charset="-122"/>
                <a:ea typeface="楷体" pitchFamily="49" charset="-122"/>
              </a:rPr>
              <a:t>固定资产     </a:t>
            </a:r>
            <a:r>
              <a:rPr lang="en-US" altLang="zh-CN" sz="2800" b="1" dirty="0">
                <a:solidFill>
                  <a:schemeClr val="accent2">
                    <a:lumMod val="75000"/>
                  </a:schemeClr>
                </a:solidFill>
                <a:latin typeface="楷体" pitchFamily="49" charset="-122"/>
                <a:ea typeface="楷体" pitchFamily="49" charset="-122"/>
              </a:rPr>
              <a:t>3.</a:t>
            </a:r>
            <a:r>
              <a:rPr lang="zh-CN" altLang="en-US" sz="2800" b="1" dirty="0">
                <a:solidFill>
                  <a:schemeClr val="accent2">
                    <a:lumMod val="75000"/>
                  </a:schemeClr>
                </a:solidFill>
                <a:latin typeface="楷体" pitchFamily="49" charset="-122"/>
                <a:ea typeface="楷体" pitchFamily="49" charset="-122"/>
              </a:rPr>
              <a:t>原材料 </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r>
              <a:rPr lang="en-US" altLang="zh-CN" sz="2800" b="1" dirty="0">
                <a:solidFill>
                  <a:schemeClr val="accent2">
                    <a:lumMod val="75000"/>
                  </a:schemeClr>
                </a:solidFill>
                <a:latin typeface="楷体" pitchFamily="49" charset="-122"/>
                <a:ea typeface="楷体" pitchFamily="49" charset="-122"/>
              </a:rPr>
              <a:t>4.</a:t>
            </a:r>
            <a:r>
              <a:rPr lang="zh-CN" altLang="en-US" sz="2800" b="1" dirty="0">
                <a:solidFill>
                  <a:schemeClr val="accent2">
                    <a:lumMod val="75000"/>
                  </a:schemeClr>
                </a:solidFill>
                <a:latin typeface="楷体" pitchFamily="49" charset="-122"/>
                <a:ea typeface="楷体" pitchFamily="49" charset="-122"/>
              </a:rPr>
              <a:t>生产周期     </a:t>
            </a:r>
            <a:r>
              <a:rPr lang="en-US" altLang="zh-CN" sz="2800" b="1" dirty="0">
                <a:solidFill>
                  <a:schemeClr val="accent2">
                    <a:lumMod val="75000"/>
                  </a:schemeClr>
                </a:solidFill>
                <a:latin typeface="楷体" pitchFamily="49" charset="-122"/>
                <a:ea typeface="楷体" pitchFamily="49" charset="-122"/>
              </a:rPr>
              <a:t>5.</a:t>
            </a:r>
            <a:r>
              <a:rPr lang="zh-CN" altLang="en-US" sz="2800" b="1" dirty="0">
                <a:solidFill>
                  <a:schemeClr val="accent2">
                    <a:lumMod val="75000"/>
                  </a:schemeClr>
                </a:solidFill>
                <a:latin typeface="楷体" pitchFamily="49" charset="-122"/>
                <a:ea typeface="楷体" pitchFamily="49" charset="-122"/>
              </a:rPr>
              <a:t>生产成本</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（五）短期弹性与长期弹性</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产品需求弹性的大小根据时间跨度的大小是有差异的，从时间角度上可以区分短期弹性和长期弹性，这两者孰大孰小不能一概而论。需求的收入弹性和需求的交叉弹性亦如此。</a:t>
            </a:r>
          </a:p>
          <a:p>
            <a:pPr eaLnBrk="1" hangingPunct="1">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而就供给弹性而言，大多数产品的长期弹性都大于短期弹性。</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5D1092FB-24B6-48A1-B937-CCA6F8B48137}"/>
              </a:ext>
            </a:extLst>
          </p:cNvPr>
          <p:cNvSpPr>
            <a:spLocks noGrp="1"/>
          </p:cNvSpPr>
          <p:nvPr>
            <p:ph type="dt" sz="quarter" idx="10"/>
          </p:nvPr>
        </p:nvSpPr>
        <p:spPr/>
        <p:txBody>
          <a:bodyPr/>
          <a:lstStyle/>
          <a:p>
            <a:pPr>
              <a:buFont typeface="Arial" charset="0"/>
              <a:buNone/>
              <a:defRPr/>
            </a:pPr>
            <a:fld id="{F774F161-B284-4798-8AE2-4D9000769D37}"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61443" name="灯片编号占位符 5">
            <a:extLst>
              <a:ext uri="{FF2B5EF4-FFF2-40B4-BE49-F238E27FC236}">
                <a16:creationId xmlns:a16="http://schemas.microsoft.com/office/drawing/2014/main" id="{3F7116CF-91C8-44D8-8598-EA49CD26758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10C5B7A-1FD3-4BE6-BA0E-429338EE9FF6}"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51</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56322" name="Rectangle 2">
            <a:extLst>
              <a:ext uri="{FF2B5EF4-FFF2-40B4-BE49-F238E27FC236}">
                <a16:creationId xmlns:a16="http://schemas.microsoft.com/office/drawing/2014/main" id="{DDC2CEAC-E53A-4953-AAEF-A482A6A7A6BF}"/>
              </a:ext>
            </a:extLst>
          </p:cNvPr>
          <p:cNvSpPr>
            <a:spLocks noGrp="1" noRot="1" noChangeArrowheads="1"/>
          </p:cNvSpPr>
          <p:nvPr>
            <p:ph type="title"/>
          </p:nvPr>
        </p:nvSpPr>
        <p:spPr>
          <a:xfrm>
            <a:off x="301625" y="836613"/>
            <a:ext cx="8540750" cy="915987"/>
          </a:xfrm>
        </p:spPr>
        <p:txBody>
          <a:bodyPr/>
          <a:lstStyle/>
          <a:p>
            <a:pPr eaLnBrk="1" hangingPunct="1">
              <a:defRPr/>
            </a:pPr>
            <a:r>
              <a:rPr lang="zh-CN" altLang="en-US" sz="4000" b="1">
                <a:solidFill>
                  <a:schemeClr val="accent2">
                    <a:lumMod val="75000"/>
                  </a:schemeClr>
                </a:solidFill>
                <a:latin typeface="楷体" pitchFamily="49" charset="-122"/>
                <a:ea typeface="楷体" pitchFamily="49" charset="-122"/>
              </a:rPr>
              <a:t>禁毒、禁毒教育与毒品相关的犯罪</a:t>
            </a:r>
          </a:p>
        </p:txBody>
      </p:sp>
      <p:sp>
        <p:nvSpPr>
          <p:cNvPr id="68613" name="Rectangle 3">
            <a:extLst>
              <a:ext uri="{FF2B5EF4-FFF2-40B4-BE49-F238E27FC236}">
                <a16:creationId xmlns:a16="http://schemas.microsoft.com/office/drawing/2014/main" id="{D1C7ED4E-C857-49DA-A6FC-63C834E8E663}"/>
              </a:ext>
            </a:extLst>
          </p:cNvPr>
          <p:cNvSpPr>
            <a:spLocks noChangeArrowheads="1"/>
          </p:cNvSpPr>
          <p:nvPr/>
        </p:nvSpPr>
        <p:spPr bwMode="auto">
          <a:xfrm>
            <a:off x="179388" y="549275"/>
            <a:ext cx="1042987" cy="503238"/>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3200">
                <a:solidFill>
                  <a:schemeClr val="accent2">
                    <a:lumMod val="75000"/>
                  </a:schemeClr>
                </a:solidFill>
                <a:latin typeface="楷体" pitchFamily="49" charset="-122"/>
                <a:ea typeface="楷体" pitchFamily="49" charset="-122"/>
              </a:rPr>
              <a:t>案例</a:t>
            </a:r>
          </a:p>
        </p:txBody>
      </p:sp>
      <p:grpSp>
        <p:nvGrpSpPr>
          <p:cNvPr id="2" name="Group 4">
            <a:extLst>
              <a:ext uri="{FF2B5EF4-FFF2-40B4-BE49-F238E27FC236}">
                <a16:creationId xmlns:a16="http://schemas.microsoft.com/office/drawing/2014/main" id="{62475C1B-93E5-4945-A310-2D50F7A6CE86}"/>
              </a:ext>
            </a:extLst>
          </p:cNvPr>
          <p:cNvGrpSpPr>
            <a:grpSpLocks/>
          </p:cNvGrpSpPr>
          <p:nvPr/>
        </p:nvGrpSpPr>
        <p:grpSpPr bwMode="auto">
          <a:xfrm>
            <a:off x="609600" y="1771650"/>
            <a:ext cx="3675063" cy="4537075"/>
            <a:chOff x="0" y="0"/>
            <a:chExt cx="2315" cy="2858"/>
          </a:xfrm>
        </p:grpSpPr>
        <p:sp>
          <p:nvSpPr>
            <p:cNvPr id="68638" name="Line 5">
              <a:extLst>
                <a:ext uri="{FF2B5EF4-FFF2-40B4-BE49-F238E27FC236}">
                  <a16:creationId xmlns:a16="http://schemas.microsoft.com/office/drawing/2014/main" id="{89E07908-D812-4FD5-8D24-46AAD590B7B2}"/>
                </a:ext>
              </a:extLst>
            </p:cNvPr>
            <p:cNvSpPr>
              <a:spLocks noChangeShapeType="1"/>
            </p:cNvSpPr>
            <p:nvPr/>
          </p:nvSpPr>
          <p:spPr bwMode="auto">
            <a:xfrm>
              <a:off x="409" y="1860"/>
              <a:ext cx="1451" cy="0"/>
            </a:xfrm>
            <a:prstGeom prst="line">
              <a:avLst/>
            </a:prstGeom>
            <a:noFill/>
            <a:ln w="3810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39" name="Line 6">
              <a:extLst>
                <a:ext uri="{FF2B5EF4-FFF2-40B4-BE49-F238E27FC236}">
                  <a16:creationId xmlns:a16="http://schemas.microsoft.com/office/drawing/2014/main" id="{AC1756C6-14CD-4D97-B78E-608A24C2A9E2}"/>
                </a:ext>
              </a:extLst>
            </p:cNvPr>
            <p:cNvSpPr>
              <a:spLocks noChangeShapeType="1"/>
            </p:cNvSpPr>
            <p:nvPr/>
          </p:nvSpPr>
          <p:spPr bwMode="auto">
            <a:xfrm flipV="1">
              <a:off x="409" y="454"/>
              <a:ext cx="0" cy="1406"/>
            </a:xfrm>
            <a:prstGeom prst="line">
              <a:avLst/>
            </a:prstGeom>
            <a:noFill/>
            <a:ln w="3810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0" name="Line 7">
              <a:extLst>
                <a:ext uri="{FF2B5EF4-FFF2-40B4-BE49-F238E27FC236}">
                  <a16:creationId xmlns:a16="http://schemas.microsoft.com/office/drawing/2014/main" id="{8B5FA603-9DC6-4A86-9E7B-FEDC0BCAA905}"/>
                </a:ext>
              </a:extLst>
            </p:cNvPr>
            <p:cNvSpPr>
              <a:spLocks noChangeShapeType="1"/>
            </p:cNvSpPr>
            <p:nvPr/>
          </p:nvSpPr>
          <p:spPr bwMode="auto">
            <a:xfrm>
              <a:off x="998" y="590"/>
              <a:ext cx="363" cy="1089"/>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1" name="Line 8">
              <a:extLst>
                <a:ext uri="{FF2B5EF4-FFF2-40B4-BE49-F238E27FC236}">
                  <a16:creationId xmlns:a16="http://schemas.microsoft.com/office/drawing/2014/main" id="{9C5D4CEB-328D-45FC-A522-B38270E32D57}"/>
                </a:ext>
              </a:extLst>
            </p:cNvPr>
            <p:cNvSpPr>
              <a:spLocks noChangeShapeType="1"/>
            </p:cNvSpPr>
            <p:nvPr/>
          </p:nvSpPr>
          <p:spPr bwMode="auto">
            <a:xfrm flipV="1">
              <a:off x="545" y="726"/>
              <a:ext cx="771" cy="726"/>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2" name="Line 9">
              <a:extLst>
                <a:ext uri="{FF2B5EF4-FFF2-40B4-BE49-F238E27FC236}">
                  <a16:creationId xmlns:a16="http://schemas.microsoft.com/office/drawing/2014/main" id="{C64456A6-C60D-464D-9332-A96F1038BB97}"/>
                </a:ext>
              </a:extLst>
            </p:cNvPr>
            <p:cNvSpPr>
              <a:spLocks noChangeShapeType="1"/>
            </p:cNvSpPr>
            <p:nvPr/>
          </p:nvSpPr>
          <p:spPr bwMode="auto">
            <a:xfrm flipV="1">
              <a:off x="862" y="953"/>
              <a:ext cx="771" cy="726"/>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3" name="Rectangle 10">
              <a:extLst>
                <a:ext uri="{FF2B5EF4-FFF2-40B4-BE49-F238E27FC236}">
                  <a16:creationId xmlns:a16="http://schemas.microsoft.com/office/drawing/2014/main" id="{93151EC1-DD49-4518-915F-2FF4A47B275D}"/>
                </a:ext>
              </a:extLst>
            </p:cNvPr>
            <p:cNvSpPr>
              <a:spLocks noChangeArrowheads="1"/>
            </p:cNvSpPr>
            <p:nvPr/>
          </p:nvSpPr>
          <p:spPr bwMode="auto">
            <a:xfrm>
              <a:off x="1633" y="1905"/>
              <a:ext cx="54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毒品数量</a:t>
              </a:r>
            </a:p>
          </p:txBody>
        </p:sp>
        <p:sp>
          <p:nvSpPr>
            <p:cNvPr id="68644" name="Rectangle 11">
              <a:extLst>
                <a:ext uri="{FF2B5EF4-FFF2-40B4-BE49-F238E27FC236}">
                  <a16:creationId xmlns:a16="http://schemas.microsoft.com/office/drawing/2014/main" id="{7A01B631-85EE-4ACA-BEDF-FE2B12A63215}"/>
                </a:ext>
              </a:extLst>
            </p:cNvPr>
            <p:cNvSpPr>
              <a:spLocks noChangeArrowheads="1"/>
            </p:cNvSpPr>
            <p:nvPr/>
          </p:nvSpPr>
          <p:spPr bwMode="auto">
            <a:xfrm>
              <a:off x="0" y="182"/>
              <a:ext cx="318" cy="36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毒品</a:t>
              </a:r>
            </a:p>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价格</a:t>
              </a:r>
            </a:p>
          </p:txBody>
        </p:sp>
        <p:sp>
          <p:nvSpPr>
            <p:cNvPr id="68645" name="Line 12">
              <a:extLst>
                <a:ext uri="{FF2B5EF4-FFF2-40B4-BE49-F238E27FC236}">
                  <a16:creationId xmlns:a16="http://schemas.microsoft.com/office/drawing/2014/main" id="{3D155E04-79B3-4E56-98E7-E43A921A315E}"/>
                </a:ext>
              </a:extLst>
            </p:cNvPr>
            <p:cNvSpPr>
              <a:spLocks noChangeShapeType="1"/>
            </p:cNvSpPr>
            <p:nvPr/>
          </p:nvSpPr>
          <p:spPr bwMode="auto">
            <a:xfrm flipH="1">
              <a:off x="409" y="1316"/>
              <a:ext cx="816" cy="0"/>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6" name="Line 13">
              <a:extLst>
                <a:ext uri="{FF2B5EF4-FFF2-40B4-BE49-F238E27FC236}">
                  <a16:creationId xmlns:a16="http://schemas.microsoft.com/office/drawing/2014/main" id="{38280F05-E4CB-4D65-9FFB-F6D8DB02F2A6}"/>
                </a:ext>
              </a:extLst>
            </p:cNvPr>
            <p:cNvSpPr>
              <a:spLocks noChangeShapeType="1"/>
            </p:cNvSpPr>
            <p:nvPr/>
          </p:nvSpPr>
          <p:spPr bwMode="auto">
            <a:xfrm flipH="1">
              <a:off x="409" y="916"/>
              <a:ext cx="680" cy="0"/>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7" name="Line 14">
              <a:extLst>
                <a:ext uri="{FF2B5EF4-FFF2-40B4-BE49-F238E27FC236}">
                  <a16:creationId xmlns:a16="http://schemas.microsoft.com/office/drawing/2014/main" id="{5A03BEFF-DA8E-4ACB-8D35-F7F39660CEC1}"/>
                </a:ext>
              </a:extLst>
            </p:cNvPr>
            <p:cNvSpPr>
              <a:spLocks noChangeShapeType="1"/>
            </p:cNvSpPr>
            <p:nvPr/>
          </p:nvSpPr>
          <p:spPr bwMode="auto">
            <a:xfrm>
              <a:off x="1104" y="908"/>
              <a:ext cx="0" cy="952"/>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8" name="Line 15">
              <a:extLst>
                <a:ext uri="{FF2B5EF4-FFF2-40B4-BE49-F238E27FC236}">
                  <a16:creationId xmlns:a16="http://schemas.microsoft.com/office/drawing/2014/main" id="{F783A5D4-0CF6-4CB1-964F-EFE61A22AAF4}"/>
                </a:ext>
              </a:extLst>
            </p:cNvPr>
            <p:cNvSpPr>
              <a:spLocks noChangeShapeType="1"/>
            </p:cNvSpPr>
            <p:nvPr/>
          </p:nvSpPr>
          <p:spPr bwMode="auto">
            <a:xfrm>
              <a:off x="1240" y="1316"/>
              <a:ext cx="0" cy="544"/>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49" name="Rectangle 16">
              <a:extLst>
                <a:ext uri="{FF2B5EF4-FFF2-40B4-BE49-F238E27FC236}">
                  <a16:creationId xmlns:a16="http://schemas.microsoft.com/office/drawing/2014/main" id="{C2CDDF25-F8B8-4A9B-89C6-837028CBC737}"/>
                </a:ext>
              </a:extLst>
            </p:cNvPr>
            <p:cNvSpPr>
              <a:spLocks noChangeArrowheads="1"/>
            </p:cNvSpPr>
            <p:nvPr/>
          </p:nvSpPr>
          <p:spPr bwMode="auto">
            <a:xfrm>
              <a:off x="545" y="0"/>
              <a:ext cx="680" cy="27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禁毒</a:t>
              </a:r>
            </a:p>
          </p:txBody>
        </p:sp>
        <p:sp>
          <p:nvSpPr>
            <p:cNvPr id="68650" name="Rectangle 17">
              <a:extLst>
                <a:ext uri="{FF2B5EF4-FFF2-40B4-BE49-F238E27FC236}">
                  <a16:creationId xmlns:a16="http://schemas.microsoft.com/office/drawing/2014/main" id="{D877B7A0-EF75-4434-A272-3D18FF88D916}"/>
                </a:ext>
              </a:extLst>
            </p:cNvPr>
            <p:cNvSpPr>
              <a:spLocks noChangeArrowheads="1"/>
            </p:cNvSpPr>
            <p:nvPr/>
          </p:nvSpPr>
          <p:spPr bwMode="auto">
            <a:xfrm>
              <a:off x="1361" y="1543"/>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D</a:t>
              </a:r>
              <a:r>
                <a:rPr lang="en-US" altLang="zh-CN" baseline="-25000">
                  <a:solidFill>
                    <a:schemeClr val="accent2">
                      <a:lumMod val="75000"/>
                    </a:schemeClr>
                  </a:solidFill>
                  <a:latin typeface="楷体" pitchFamily="49" charset="-122"/>
                  <a:ea typeface="楷体" pitchFamily="49" charset="-122"/>
                </a:rPr>
                <a:t>1</a:t>
              </a:r>
            </a:p>
          </p:txBody>
        </p:sp>
        <p:sp>
          <p:nvSpPr>
            <p:cNvPr id="68651" name="Rectangle 18">
              <a:extLst>
                <a:ext uri="{FF2B5EF4-FFF2-40B4-BE49-F238E27FC236}">
                  <a16:creationId xmlns:a16="http://schemas.microsoft.com/office/drawing/2014/main" id="{311C8AE0-98AE-4DF8-B7B1-9762C3860AE4}"/>
                </a:ext>
              </a:extLst>
            </p:cNvPr>
            <p:cNvSpPr>
              <a:spLocks noChangeArrowheads="1"/>
            </p:cNvSpPr>
            <p:nvPr/>
          </p:nvSpPr>
          <p:spPr bwMode="auto">
            <a:xfrm>
              <a:off x="1679" y="771"/>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S</a:t>
              </a:r>
              <a:r>
                <a:rPr lang="en-US" altLang="zh-CN" baseline="-25000">
                  <a:solidFill>
                    <a:schemeClr val="accent2">
                      <a:lumMod val="75000"/>
                    </a:schemeClr>
                  </a:solidFill>
                  <a:latin typeface="楷体" pitchFamily="49" charset="-122"/>
                  <a:ea typeface="楷体" pitchFamily="49" charset="-122"/>
                </a:rPr>
                <a:t>1</a:t>
              </a:r>
            </a:p>
          </p:txBody>
        </p:sp>
        <p:sp>
          <p:nvSpPr>
            <p:cNvPr id="68652" name="Rectangle 19">
              <a:extLst>
                <a:ext uri="{FF2B5EF4-FFF2-40B4-BE49-F238E27FC236}">
                  <a16:creationId xmlns:a16="http://schemas.microsoft.com/office/drawing/2014/main" id="{9EF74C21-EF37-4EEE-AF7B-1420B96DD93E}"/>
                </a:ext>
              </a:extLst>
            </p:cNvPr>
            <p:cNvSpPr>
              <a:spLocks noChangeArrowheads="1"/>
            </p:cNvSpPr>
            <p:nvPr/>
          </p:nvSpPr>
          <p:spPr bwMode="auto">
            <a:xfrm>
              <a:off x="1316" y="545"/>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S</a:t>
              </a:r>
              <a:r>
                <a:rPr lang="en-US" altLang="zh-CN" baseline="-25000">
                  <a:solidFill>
                    <a:schemeClr val="accent2">
                      <a:lumMod val="75000"/>
                    </a:schemeClr>
                  </a:solidFill>
                  <a:latin typeface="楷体" pitchFamily="49" charset="-122"/>
                  <a:ea typeface="楷体" pitchFamily="49" charset="-122"/>
                </a:rPr>
                <a:t>2</a:t>
              </a:r>
            </a:p>
          </p:txBody>
        </p:sp>
        <p:sp>
          <p:nvSpPr>
            <p:cNvPr id="68653" name="Rectangle 20">
              <a:extLst>
                <a:ext uri="{FF2B5EF4-FFF2-40B4-BE49-F238E27FC236}">
                  <a16:creationId xmlns:a16="http://schemas.microsoft.com/office/drawing/2014/main" id="{16D09914-7926-40DC-B6D3-451453F93AB0}"/>
                </a:ext>
              </a:extLst>
            </p:cNvPr>
            <p:cNvSpPr>
              <a:spLocks noChangeArrowheads="1"/>
            </p:cNvSpPr>
            <p:nvPr/>
          </p:nvSpPr>
          <p:spPr bwMode="auto">
            <a:xfrm>
              <a:off x="182" y="1180"/>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1</a:t>
              </a:r>
            </a:p>
          </p:txBody>
        </p:sp>
        <p:sp>
          <p:nvSpPr>
            <p:cNvPr id="68654" name="Rectangle 21">
              <a:extLst>
                <a:ext uri="{FF2B5EF4-FFF2-40B4-BE49-F238E27FC236}">
                  <a16:creationId xmlns:a16="http://schemas.microsoft.com/office/drawing/2014/main" id="{7F569ABE-7D87-48EC-9DBF-DBFBACEC62A7}"/>
                </a:ext>
              </a:extLst>
            </p:cNvPr>
            <p:cNvSpPr>
              <a:spLocks noChangeArrowheads="1"/>
            </p:cNvSpPr>
            <p:nvPr/>
          </p:nvSpPr>
          <p:spPr bwMode="auto">
            <a:xfrm>
              <a:off x="182" y="771"/>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2</a:t>
              </a:r>
            </a:p>
          </p:txBody>
        </p:sp>
        <p:sp>
          <p:nvSpPr>
            <p:cNvPr id="68655" name="Rectangle 22">
              <a:extLst>
                <a:ext uri="{FF2B5EF4-FFF2-40B4-BE49-F238E27FC236}">
                  <a16:creationId xmlns:a16="http://schemas.microsoft.com/office/drawing/2014/main" id="{11225A9F-7027-4327-A6C9-08DBC6AEBF44}"/>
                </a:ext>
              </a:extLst>
            </p:cNvPr>
            <p:cNvSpPr>
              <a:spLocks noChangeArrowheads="1"/>
            </p:cNvSpPr>
            <p:nvPr/>
          </p:nvSpPr>
          <p:spPr bwMode="auto">
            <a:xfrm>
              <a:off x="1180" y="1860"/>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1</a:t>
              </a:r>
            </a:p>
          </p:txBody>
        </p:sp>
        <p:sp>
          <p:nvSpPr>
            <p:cNvPr id="68656" name="Rectangle 23">
              <a:extLst>
                <a:ext uri="{FF2B5EF4-FFF2-40B4-BE49-F238E27FC236}">
                  <a16:creationId xmlns:a16="http://schemas.microsoft.com/office/drawing/2014/main" id="{F26F00DA-09A9-4B9B-8F41-E2E90F327C63}"/>
                </a:ext>
              </a:extLst>
            </p:cNvPr>
            <p:cNvSpPr>
              <a:spLocks noChangeArrowheads="1"/>
            </p:cNvSpPr>
            <p:nvPr/>
          </p:nvSpPr>
          <p:spPr bwMode="auto">
            <a:xfrm>
              <a:off x="953" y="1860"/>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2</a:t>
              </a:r>
            </a:p>
          </p:txBody>
        </p:sp>
        <p:sp>
          <p:nvSpPr>
            <p:cNvPr id="68657" name="Rectangle 24">
              <a:extLst>
                <a:ext uri="{FF2B5EF4-FFF2-40B4-BE49-F238E27FC236}">
                  <a16:creationId xmlns:a16="http://schemas.microsoft.com/office/drawing/2014/main" id="{47D203F2-5915-4162-8D9A-59B01E71AFE6}"/>
                </a:ext>
              </a:extLst>
            </p:cNvPr>
            <p:cNvSpPr>
              <a:spLocks noChangeArrowheads="1"/>
            </p:cNvSpPr>
            <p:nvPr/>
          </p:nvSpPr>
          <p:spPr bwMode="auto">
            <a:xfrm>
              <a:off x="1" y="2223"/>
              <a:ext cx="2314" cy="635"/>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提高了价格，毒品需求缺乏弹性，</a:t>
              </a:r>
            </a:p>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吸毒者变本加厉，可能导致短期</a:t>
              </a:r>
            </a:p>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犯罪增加。</a:t>
              </a:r>
            </a:p>
          </p:txBody>
        </p:sp>
        <p:sp>
          <p:nvSpPr>
            <p:cNvPr id="68658" name="Rectangle 25">
              <a:extLst>
                <a:ext uri="{FF2B5EF4-FFF2-40B4-BE49-F238E27FC236}">
                  <a16:creationId xmlns:a16="http://schemas.microsoft.com/office/drawing/2014/main" id="{84E90824-23C0-46BD-AC37-36EB8FDE4789}"/>
                </a:ext>
              </a:extLst>
            </p:cNvPr>
            <p:cNvSpPr>
              <a:spLocks noChangeArrowheads="1"/>
            </p:cNvSpPr>
            <p:nvPr/>
          </p:nvSpPr>
          <p:spPr bwMode="auto">
            <a:xfrm>
              <a:off x="1317" y="1271"/>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sp>
          <p:nvSpPr>
            <p:cNvPr id="68659" name="Rectangle 26">
              <a:extLst>
                <a:ext uri="{FF2B5EF4-FFF2-40B4-BE49-F238E27FC236}">
                  <a16:creationId xmlns:a16="http://schemas.microsoft.com/office/drawing/2014/main" id="{4CF3D425-0B98-4AD4-8135-24581F1E6A99}"/>
                </a:ext>
              </a:extLst>
            </p:cNvPr>
            <p:cNvSpPr>
              <a:spLocks noChangeArrowheads="1"/>
            </p:cNvSpPr>
            <p:nvPr/>
          </p:nvSpPr>
          <p:spPr bwMode="auto">
            <a:xfrm>
              <a:off x="1181" y="863"/>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grpSp>
      <p:grpSp>
        <p:nvGrpSpPr>
          <p:cNvPr id="3" name="Group 27">
            <a:extLst>
              <a:ext uri="{FF2B5EF4-FFF2-40B4-BE49-F238E27FC236}">
                <a16:creationId xmlns:a16="http://schemas.microsoft.com/office/drawing/2014/main" id="{6C605380-EFD0-4858-ABC4-0F6AEABFB0EF}"/>
              </a:ext>
            </a:extLst>
          </p:cNvPr>
          <p:cNvGrpSpPr>
            <a:grpSpLocks/>
          </p:cNvGrpSpPr>
          <p:nvPr/>
        </p:nvGrpSpPr>
        <p:grpSpPr bwMode="auto">
          <a:xfrm>
            <a:off x="4859338" y="1771650"/>
            <a:ext cx="3814762" cy="4464050"/>
            <a:chOff x="0" y="0"/>
            <a:chExt cx="2403" cy="2812"/>
          </a:xfrm>
        </p:grpSpPr>
        <p:sp>
          <p:nvSpPr>
            <p:cNvPr id="68616" name="Line 28">
              <a:extLst>
                <a:ext uri="{FF2B5EF4-FFF2-40B4-BE49-F238E27FC236}">
                  <a16:creationId xmlns:a16="http://schemas.microsoft.com/office/drawing/2014/main" id="{3B6AB7C7-B0AE-41B2-9038-10FC62440AFC}"/>
                </a:ext>
              </a:extLst>
            </p:cNvPr>
            <p:cNvSpPr>
              <a:spLocks noChangeShapeType="1"/>
            </p:cNvSpPr>
            <p:nvPr/>
          </p:nvSpPr>
          <p:spPr bwMode="auto">
            <a:xfrm>
              <a:off x="545" y="1860"/>
              <a:ext cx="1451" cy="0"/>
            </a:xfrm>
            <a:prstGeom prst="line">
              <a:avLst/>
            </a:prstGeom>
            <a:noFill/>
            <a:ln w="3810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17" name="Line 29">
              <a:extLst>
                <a:ext uri="{FF2B5EF4-FFF2-40B4-BE49-F238E27FC236}">
                  <a16:creationId xmlns:a16="http://schemas.microsoft.com/office/drawing/2014/main" id="{4CA1426F-71B1-4531-8AA8-DBD441DC3387}"/>
                </a:ext>
              </a:extLst>
            </p:cNvPr>
            <p:cNvSpPr>
              <a:spLocks noChangeShapeType="1"/>
            </p:cNvSpPr>
            <p:nvPr/>
          </p:nvSpPr>
          <p:spPr bwMode="auto">
            <a:xfrm flipV="1">
              <a:off x="545" y="454"/>
              <a:ext cx="0" cy="1406"/>
            </a:xfrm>
            <a:prstGeom prst="line">
              <a:avLst/>
            </a:prstGeom>
            <a:noFill/>
            <a:ln w="38100">
              <a:solidFill>
                <a:schemeClr val="tx1"/>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18" name="Line 30">
              <a:extLst>
                <a:ext uri="{FF2B5EF4-FFF2-40B4-BE49-F238E27FC236}">
                  <a16:creationId xmlns:a16="http://schemas.microsoft.com/office/drawing/2014/main" id="{807B4444-6AED-414F-AAC1-23A297D16D5D}"/>
                </a:ext>
              </a:extLst>
            </p:cNvPr>
            <p:cNvSpPr>
              <a:spLocks noChangeShapeType="1"/>
            </p:cNvSpPr>
            <p:nvPr/>
          </p:nvSpPr>
          <p:spPr bwMode="auto">
            <a:xfrm>
              <a:off x="953" y="590"/>
              <a:ext cx="363" cy="1089"/>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19" name="Line 31">
              <a:extLst>
                <a:ext uri="{FF2B5EF4-FFF2-40B4-BE49-F238E27FC236}">
                  <a16:creationId xmlns:a16="http://schemas.microsoft.com/office/drawing/2014/main" id="{6D6A957B-E335-4883-9226-A4D12D4DC83B}"/>
                </a:ext>
              </a:extLst>
            </p:cNvPr>
            <p:cNvSpPr>
              <a:spLocks noChangeShapeType="1"/>
            </p:cNvSpPr>
            <p:nvPr/>
          </p:nvSpPr>
          <p:spPr bwMode="auto">
            <a:xfrm flipH="1" flipV="1">
              <a:off x="1407" y="499"/>
              <a:ext cx="407" cy="1134"/>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0" name="Line 32">
              <a:extLst>
                <a:ext uri="{FF2B5EF4-FFF2-40B4-BE49-F238E27FC236}">
                  <a16:creationId xmlns:a16="http://schemas.microsoft.com/office/drawing/2014/main" id="{B56CA2F7-F0FE-4CE0-B048-2E25C1547BAC}"/>
                </a:ext>
              </a:extLst>
            </p:cNvPr>
            <p:cNvSpPr>
              <a:spLocks noChangeShapeType="1"/>
            </p:cNvSpPr>
            <p:nvPr/>
          </p:nvSpPr>
          <p:spPr bwMode="auto">
            <a:xfrm flipV="1">
              <a:off x="952" y="771"/>
              <a:ext cx="771" cy="726"/>
            </a:xfrm>
            <a:prstGeom prst="line">
              <a:avLst/>
            </a:prstGeom>
            <a:noFill/>
            <a:ln w="38100">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1" name="Rectangle 33">
              <a:extLst>
                <a:ext uri="{FF2B5EF4-FFF2-40B4-BE49-F238E27FC236}">
                  <a16:creationId xmlns:a16="http://schemas.microsoft.com/office/drawing/2014/main" id="{6819ADB3-C802-4AF7-B9C9-931318EF8D5B}"/>
                </a:ext>
              </a:extLst>
            </p:cNvPr>
            <p:cNvSpPr>
              <a:spLocks noChangeArrowheads="1"/>
            </p:cNvSpPr>
            <p:nvPr/>
          </p:nvSpPr>
          <p:spPr bwMode="auto">
            <a:xfrm>
              <a:off x="1859" y="1951"/>
              <a:ext cx="544" cy="227"/>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毒品数量</a:t>
              </a:r>
            </a:p>
          </p:txBody>
        </p:sp>
        <p:sp>
          <p:nvSpPr>
            <p:cNvPr id="68622" name="Rectangle 34">
              <a:extLst>
                <a:ext uri="{FF2B5EF4-FFF2-40B4-BE49-F238E27FC236}">
                  <a16:creationId xmlns:a16="http://schemas.microsoft.com/office/drawing/2014/main" id="{1A574B11-FA56-44EE-91B5-F45289117DF0}"/>
                </a:ext>
              </a:extLst>
            </p:cNvPr>
            <p:cNvSpPr>
              <a:spLocks noChangeArrowheads="1"/>
            </p:cNvSpPr>
            <p:nvPr/>
          </p:nvSpPr>
          <p:spPr bwMode="auto">
            <a:xfrm>
              <a:off x="136" y="318"/>
              <a:ext cx="318" cy="36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毒品</a:t>
              </a:r>
            </a:p>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价格</a:t>
              </a:r>
            </a:p>
          </p:txBody>
        </p:sp>
        <p:sp>
          <p:nvSpPr>
            <p:cNvPr id="68623" name="Line 35">
              <a:extLst>
                <a:ext uri="{FF2B5EF4-FFF2-40B4-BE49-F238E27FC236}">
                  <a16:creationId xmlns:a16="http://schemas.microsoft.com/office/drawing/2014/main" id="{EE44266A-6F6B-4861-80C5-A895F9B942D0}"/>
                </a:ext>
              </a:extLst>
            </p:cNvPr>
            <p:cNvSpPr>
              <a:spLocks noChangeShapeType="1"/>
            </p:cNvSpPr>
            <p:nvPr/>
          </p:nvSpPr>
          <p:spPr bwMode="auto">
            <a:xfrm flipH="1">
              <a:off x="551" y="923"/>
              <a:ext cx="998" cy="0"/>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4" name="Line 36">
              <a:extLst>
                <a:ext uri="{FF2B5EF4-FFF2-40B4-BE49-F238E27FC236}">
                  <a16:creationId xmlns:a16="http://schemas.microsoft.com/office/drawing/2014/main" id="{739807D0-1634-4A40-AFE7-50552AD40D0E}"/>
                </a:ext>
              </a:extLst>
            </p:cNvPr>
            <p:cNvSpPr>
              <a:spLocks noChangeShapeType="1"/>
            </p:cNvSpPr>
            <p:nvPr/>
          </p:nvSpPr>
          <p:spPr bwMode="auto">
            <a:xfrm flipH="1">
              <a:off x="544" y="1270"/>
              <a:ext cx="635" cy="0"/>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5" name="Line 37">
              <a:extLst>
                <a:ext uri="{FF2B5EF4-FFF2-40B4-BE49-F238E27FC236}">
                  <a16:creationId xmlns:a16="http://schemas.microsoft.com/office/drawing/2014/main" id="{FDE39AB5-FB40-4B0D-ADDB-B21C0730BE5E}"/>
                </a:ext>
              </a:extLst>
            </p:cNvPr>
            <p:cNvSpPr>
              <a:spLocks noChangeShapeType="1"/>
            </p:cNvSpPr>
            <p:nvPr/>
          </p:nvSpPr>
          <p:spPr bwMode="auto">
            <a:xfrm>
              <a:off x="1179" y="1270"/>
              <a:ext cx="0" cy="590"/>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6" name="Line 38">
              <a:extLst>
                <a:ext uri="{FF2B5EF4-FFF2-40B4-BE49-F238E27FC236}">
                  <a16:creationId xmlns:a16="http://schemas.microsoft.com/office/drawing/2014/main" id="{D458514E-9C04-4BDE-8B24-A71301B42960}"/>
                </a:ext>
              </a:extLst>
            </p:cNvPr>
            <p:cNvSpPr>
              <a:spLocks noChangeShapeType="1"/>
            </p:cNvSpPr>
            <p:nvPr/>
          </p:nvSpPr>
          <p:spPr bwMode="auto">
            <a:xfrm>
              <a:off x="1556" y="908"/>
              <a:ext cx="0" cy="952"/>
            </a:xfrm>
            <a:prstGeom prst="line">
              <a:avLst/>
            </a:prstGeom>
            <a:noFill/>
            <a:ln w="38100">
              <a:solidFill>
                <a:schemeClr val="tx1"/>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68627" name="Rectangle 39">
              <a:extLst>
                <a:ext uri="{FF2B5EF4-FFF2-40B4-BE49-F238E27FC236}">
                  <a16:creationId xmlns:a16="http://schemas.microsoft.com/office/drawing/2014/main" id="{721139F0-005E-4781-948D-9D0D60CF3DF0}"/>
                </a:ext>
              </a:extLst>
            </p:cNvPr>
            <p:cNvSpPr>
              <a:spLocks noChangeArrowheads="1"/>
            </p:cNvSpPr>
            <p:nvPr/>
          </p:nvSpPr>
          <p:spPr bwMode="auto">
            <a:xfrm>
              <a:off x="861" y="0"/>
              <a:ext cx="1135" cy="27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a:solidFill>
                    <a:schemeClr val="accent2">
                      <a:lumMod val="75000"/>
                    </a:schemeClr>
                  </a:solidFill>
                  <a:latin typeface="楷体" pitchFamily="49" charset="-122"/>
                  <a:ea typeface="楷体" pitchFamily="49" charset="-122"/>
                </a:rPr>
                <a:t>禁毒教育</a:t>
              </a:r>
            </a:p>
          </p:txBody>
        </p:sp>
        <p:sp>
          <p:nvSpPr>
            <p:cNvPr id="68628" name="Rectangle 40">
              <a:extLst>
                <a:ext uri="{FF2B5EF4-FFF2-40B4-BE49-F238E27FC236}">
                  <a16:creationId xmlns:a16="http://schemas.microsoft.com/office/drawing/2014/main" id="{296CD005-0128-4DE2-85A8-D4F8798C191E}"/>
                </a:ext>
              </a:extLst>
            </p:cNvPr>
            <p:cNvSpPr>
              <a:spLocks noChangeArrowheads="1"/>
            </p:cNvSpPr>
            <p:nvPr/>
          </p:nvSpPr>
          <p:spPr bwMode="auto">
            <a:xfrm>
              <a:off x="1859" y="1497"/>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D</a:t>
              </a:r>
              <a:r>
                <a:rPr lang="en-US" altLang="zh-CN" baseline="-25000">
                  <a:solidFill>
                    <a:schemeClr val="accent2">
                      <a:lumMod val="75000"/>
                    </a:schemeClr>
                  </a:solidFill>
                  <a:latin typeface="楷体" pitchFamily="49" charset="-122"/>
                  <a:ea typeface="楷体" pitchFamily="49" charset="-122"/>
                </a:rPr>
                <a:t>1</a:t>
              </a:r>
            </a:p>
          </p:txBody>
        </p:sp>
        <p:sp>
          <p:nvSpPr>
            <p:cNvPr id="68629" name="Rectangle 41">
              <a:extLst>
                <a:ext uri="{FF2B5EF4-FFF2-40B4-BE49-F238E27FC236}">
                  <a16:creationId xmlns:a16="http://schemas.microsoft.com/office/drawing/2014/main" id="{9B57669D-3C37-4639-A26A-A9666F81F42F}"/>
                </a:ext>
              </a:extLst>
            </p:cNvPr>
            <p:cNvSpPr>
              <a:spLocks noChangeArrowheads="1"/>
            </p:cNvSpPr>
            <p:nvPr/>
          </p:nvSpPr>
          <p:spPr bwMode="auto">
            <a:xfrm>
              <a:off x="1315" y="1543"/>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D</a:t>
              </a:r>
              <a:r>
                <a:rPr lang="en-US" altLang="zh-CN" baseline="-25000">
                  <a:solidFill>
                    <a:schemeClr val="accent2">
                      <a:lumMod val="75000"/>
                    </a:schemeClr>
                  </a:solidFill>
                  <a:latin typeface="楷体" pitchFamily="49" charset="-122"/>
                  <a:ea typeface="楷体" pitchFamily="49" charset="-122"/>
                </a:rPr>
                <a:t>2</a:t>
              </a:r>
            </a:p>
          </p:txBody>
        </p:sp>
        <p:sp>
          <p:nvSpPr>
            <p:cNvPr id="68630" name="Rectangle 42">
              <a:extLst>
                <a:ext uri="{FF2B5EF4-FFF2-40B4-BE49-F238E27FC236}">
                  <a16:creationId xmlns:a16="http://schemas.microsoft.com/office/drawing/2014/main" id="{43481E05-216B-43DA-8CFB-9FAA9CCC6D28}"/>
                </a:ext>
              </a:extLst>
            </p:cNvPr>
            <p:cNvSpPr>
              <a:spLocks noChangeArrowheads="1"/>
            </p:cNvSpPr>
            <p:nvPr/>
          </p:nvSpPr>
          <p:spPr bwMode="auto">
            <a:xfrm>
              <a:off x="1723" y="545"/>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S</a:t>
              </a:r>
              <a:endParaRPr lang="en-US" altLang="zh-CN" baseline="-25000">
                <a:solidFill>
                  <a:schemeClr val="accent2">
                    <a:lumMod val="75000"/>
                  </a:schemeClr>
                </a:solidFill>
                <a:latin typeface="楷体" pitchFamily="49" charset="-122"/>
                <a:ea typeface="楷体" pitchFamily="49" charset="-122"/>
              </a:endParaRPr>
            </a:p>
          </p:txBody>
        </p:sp>
        <p:sp>
          <p:nvSpPr>
            <p:cNvPr id="68631" name="Rectangle 43">
              <a:extLst>
                <a:ext uri="{FF2B5EF4-FFF2-40B4-BE49-F238E27FC236}">
                  <a16:creationId xmlns:a16="http://schemas.microsoft.com/office/drawing/2014/main" id="{691C35D9-D97E-4746-AED3-0AB95C8A1025}"/>
                </a:ext>
              </a:extLst>
            </p:cNvPr>
            <p:cNvSpPr>
              <a:spLocks noChangeArrowheads="1"/>
            </p:cNvSpPr>
            <p:nvPr/>
          </p:nvSpPr>
          <p:spPr bwMode="auto">
            <a:xfrm>
              <a:off x="317" y="817"/>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1</a:t>
              </a:r>
            </a:p>
          </p:txBody>
        </p:sp>
        <p:sp>
          <p:nvSpPr>
            <p:cNvPr id="68632" name="Rectangle 44">
              <a:extLst>
                <a:ext uri="{FF2B5EF4-FFF2-40B4-BE49-F238E27FC236}">
                  <a16:creationId xmlns:a16="http://schemas.microsoft.com/office/drawing/2014/main" id="{4BE95661-8C56-4094-B11C-80BB30756EEF}"/>
                </a:ext>
              </a:extLst>
            </p:cNvPr>
            <p:cNvSpPr>
              <a:spLocks noChangeArrowheads="1"/>
            </p:cNvSpPr>
            <p:nvPr/>
          </p:nvSpPr>
          <p:spPr bwMode="auto">
            <a:xfrm>
              <a:off x="317" y="1134"/>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P</a:t>
              </a:r>
              <a:r>
                <a:rPr lang="en-US" altLang="zh-CN" baseline="-25000">
                  <a:solidFill>
                    <a:schemeClr val="accent2">
                      <a:lumMod val="75000"/>
                    </a:schemeClr>
                  </a:solidFill>
                  <a:latin typeface="楷体" pitchFamily="49" charset="-122"/>
                  <a:ea typeface="楷体" pitchFamily="49" charset="-122"/>
                </a:rPr>
                <a:t>2</a:t>
              </a:r>
            </a:p>
          </p:txBody>
        </p:sp>
        <p:sp>
          <p:nvSpPr>
            <p:cNvPr id="68633" name="Rectangle 45">
              <a:extLst>
                <a:ext uri="{FF2B5EF4-FFF2-40B4-BE49-F238E27FC236}">
                  <a16:creationId xmlns:a16="http://schemas.microsoft.com/office/drawing/2014/main" id="{2214C1D8-7CDD-4CF5-9732-94695AB2DFE1}"/>
                </a:ext>
              </a:extLst>
            </p:cNvPr>
            <p:cNvSpPr>
              <a:spLocks noChangeArrowheads="1"/>
            </p:cNvSpPr>
            <p:nvPr/>
          </p:nvSpPr>
          <p:spPr bwMode="auto">
            <a:xfrm>
              <a:off x="1451" y="1860"/>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1</a:t>
              </a:r>
            </a:p>
          </p:txBody>
        </p:sp>
        <p:sp>
          <p:nvSpPr>
            <p:cNvPr id="68634" name="Rectangle 46">
              <a:extLst>
                <a:ext uri="{FF2B5EF4-FFF2-40B4-BE49-F238E27FC236}">
                  <a16:creationId xmlns:a16="http://schemas.microsoft.com/office/drawing/2014/main" id="{08EB4160-4BA1-4577-A0B2-4AC6B9B7F14C}"/>
                </a:ext>
              </a:extLst>
            </p:cNvPr>
            <p:cNvSpPr>
              <a:spLocks noChangeArrowheads="1"/>
            </p:cNvSpPr>
            <p:nvPr/>
          </p:nvSpPr>
          <p:spPr bwMode="auto">
            <a:xfrm>
              <a:off x="1043" y="1860"/>
              <a:ext cx="182" cy="272"/>
            </a:xfrm>
            <a:prstGeom prst="rect">
              <a:avLst/>
            </a:prstGeom>
            <a:noFill/>
            <a:ln w="9525">
              <a:noFill/>
              <a:miter lim="800000"/>
              <a:headEnd/>
              <a:tailEnd/>
            </a:ln>
          </p:spPr>
          <p:txBody>
            <a:bodyPr wrap="none" anchor="ctr"/>
            <a:lstStyle/>
            <a:p>
              <a:pPr algn="ctr" eaLnBrk="1" hangingPunct="1">
                <a:buFont typeface="Arial" charset="0"/>
                <a:buNone/>
                <a:defRPr/>
              </a:pPr>
              <a:r>
                <a:rPr lang="en-US" altLang="zh-CN" b="0">
                  <a:solidFill>
                    <a:schemeClr val="accent2">
                      <a:lumMod val="75000"/>
                    </a:schemeClr>
                  </a:solidFill>
                  <a:latin typeface="楷体" pitchFamily="49" charset="-122"/>
                  <a:ea typeface="楷体" pitchFamily="49" charset="-122"/>
                </a:rPr>
                <a:t>Q</a:t>
              </a:r>
              <a:r>
                <a:rPr lang="en-US" altLang="zh-CN" baseline="-25000">
                  <a:solidFill>
                    <a:schemeClr val="accent2">
                      <a:lumMod val="75000"/>
                    </a:schemeClr>
                  </a:solidFill>
                  <a:latin typeface="楷体" pitchFamily="49" charset="-122"/>
                  <a:ea typeface="楷体" pitchFamily="49" charset="-122"/>
                </a:rPr>
                <a:t>2</a:t>
              </a:r>
            </a:p>
          </p:txBody>
        </p:sp>
        <p:sp>
          <p:nvSpPr>
            <p:cNvPr id="68635" name="Rectangle 47">
              <a:extLst>
                <a:ext uri="{FF2B5EF4-FFF2-40B4-BE49-F238E27FC236}">
                  <a16:creationId xmlns:a16="http://schemas.microsoft.com/office/drawing/2014/main" id="{10368AB7-2F59-40F5-BCBD-7B7F6248D33B}"/>
                </a:ext>
              </a:extLst>
            </p:cNvPr>
            <p:cNvSpPr>
              <a:spLocks noChangeArrowheads="1"/>
            </p:cNvSpPr>
            <p:nvPr/>
          </p:nvSpPr>
          <p:spPr bwMode="auto">
            <a:xfrm>
              <a:off x="0" y="2223"/>
              <a:ext cx="2223" cy="589"/>
            </a:xfrm>
            <a:prstGeom prst="rect">
              <a:avLst/>
            </a:prstGeom>
            <a:noFill/>
            <a:ln w="9525">
              <a:noFill/>
              <a:miter lim="800000"/>
              <a:headEnd/>
              <a:tailEnd/>
            </a:ln>
          </p:spPr>
          <p:txBody>
            <a:bodyPr wrap="none" anchor="ctr"/>
            <a:lstStyle/>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降低了价格，减少毒品需求和</a:t>
              </a:r>
            </a:p>
            <a:p>
              <a:pPr eaLnBrk="1" hangingPunct="1">
                <a:buFont typeface="Arial" charset="0"/>
                <a:buNone/>
                <a:defRPr/>
              </a:pPr>
              <a:r>
                <a:rPr lang="zh-CN" altLang="en-US">
                  <a:solidFill>
                    <a:schemeClr val="accent2">
                      <a:lumMod val="75000"/>
                    </a:schemeClr>
                  </a:solidFill>
                  <a:latin typeface="楷体" pitchFamily="49" charset="-122"/>
                  <a:ea typeface="楷体" pitchFamily="49" charset="-122"/>
                </a:rPr>
                <a:t>毒品有关的犯罪</a:t>
              </a:r>
            </a:p>
          </p:txBody>
        </p:sp>
        <p:sp>
          <p:nvSpPr>
            <p:cNvPr id="68636" name="Rectangle 48">
              <a:extLst>
                <a:ext uri="{FF2B5EF4-FFF2-40B4-BE49-F238E27FC236}">
                  <a16:creationId xmlns:a16="http://schemas.microsoft.com/office/drawing/2014/main" id="{9366242B-E48C-4A10-925B-25015F29E918}"/>
                </a:ext>
              </a:extLst>
            </p:cNvPr>
            <p:cNvSpPr>
              <a:spLocks noChangeArrowheads="1"/>
            </p:cNvSpPr>
            <p:nvPr/>
          </p:nvSpPr>
          <p:spPr bwMode="auto">
            <a:xfrm>
              <a:off x="1225" y="1225"/>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1</a:t>
              </a:r>
            </a:p>
          </p:txBody>
        </p:sp>
        <p:sp>
          <p:nvSpPr>
            <p:cNvPr id="68637" name="Rectangle 49">
              <a:extLst>
                <a:ext uri="{FF2B5EF4-FFF2-40B4-BE49-F238E27FC236}">
                  <a16:creationId xmlns:a16="http://schemas.microsoft.com/office/drawing/2014/main" id="{CD30313C-F34F-487D-B497-E1998F8593C3}"/>
                </a:ext>
              </a:extLst>
            </p:cNvPr>
            <p:cNvSpPr>
              <a:spLocks noChangeArrowheads="1"/>
            </p:cNvSpPr>
            <p:nvPr/>
          </p:nvSpPr>
          <p:spPr bwMode="auto">
            <a:xfrm>
              <a:off x="1633" y="863"/>
              <a:ext cx="136" cy="181"/>
            </a:xfrm>
            <a:prstGeom prst="rect">
              <a:avLst/>
            </a:prstGeom>
            <a:noFill/>
            <a:ln w="9525">
              <a:noFill/>
              <a:miter lim="800000"/>
              <a:headEnd/>
              <a:tailEnd/>
            </a:ln>
          </p:spPr>
          <p:txBody>
            <a:bodyPr wrap="none" anchor="ctr"/>
            <a:lstStyle/>
            <a:p>
              <a:pPr algn="ctr" eaLnBrk="1" hangingPunct="1">
                <a:buFont typeface="Arial" charset="0"/>
                <a:buNone/>
                <a:defRPr/>
              </a:pPr>
              <a:r>
                <a:rPr lang="en-US" altLang="zh-CN">
                  <a:solidFill>
                    <a:schemeClr val="accent2">
                      <a:lumMod val="75000"/>
                    </a:schemeClr>
                  </a:solidFill>
                  <a:latin typeface="楷体" pitchFamily="49" charset="-122"/>
                  <a:ea typeface="楷体" pitchFamily="49" charset="-122"/>
                </a:rPr>
                <a:t>E</a:t>
              </a:r>
              <a:r>
                <a:rPr lang="en-US" altLang="zh-CN" baseline="-25000">
                  <a:solidFill>
                    <a:schemeClr val="accent2">
                      <a:lumMod val="75000"/>
                    </a:schemeClr>
                  </a:solidFill>
                  <a:latin typeface="楷体" pitchFamily="49" charset="-122"/>
                  <a:ea typeface="楷体"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1">
            <a:extLst>
              <a:ext uri="{FF2B5EF4-FFF2-40B4-BE49-F238E27FC236}">
                <a16:creationId xmlns:a16="http://schemas.microsoft.com/office/drawing/2014/main" id="{41072358-DC5A-4170-BB8B-EF04E6F74130}"/>
              </a:ext>
            </a:extLst>
          </p:cNvPr>
          <p:cNvSpPr>
            <a:spLocks noGrp="1"/>
          </p:cNvSpPr>
          <p:nvPr>
            <p:ph type="dt" sz="quarter" idx="10"/>
          </p:nvPr>
        </p:nvSpPr>
        <p:spPr/>
        <p:txBody>
          <a:bodyPr/>
          <a:lstStyle/>
          <a:p>
            <a:pPr>
              <a:buFont typeface="Arial" charset="0"/>
              <a:buNone/>
              <a:defRPr/>
            </a:pPr>
            <a:fld id="{C87D8736-F012-4C83-83EE-71E9F93E5B3E}"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62467" name="灯片编号占位符 2">
            <a:extLst>
              <a:ext uri="{FF2B5EF4-FFF2-40B4-BE49-F238E27FC236}">
                <a16:creationId xmlns:a16="http://schemas.microsoft.com/office/drawing/2014/main" id="{5702B90B-1AA6-4966-95D6-F3623CE3C9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A94EB6D-108B-4E50-A458-2BDDB0563B31}"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52</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69636" name="日期占位符 1">
            <a:extLst>
              <a:ext uri="{FF2B5EF4-FFF2-40B4-BE49-F238E27FC236}">
                <a16:creationId xmlns:a16="http://schemas.microsoft.com/office/drawing/2014/main" id="{68076E0F-98B4-45D2-BA4D-F38E0B4E7859}"/>
              </a:ext>
            </a:extLst>
          </p:cNvPr>
          <p:cNvSpPr txBox="1">
            <a:spLocks/>
          </p:cNvSpPr>
          <p:nvPr/>
        </p:nvSpPr>
        <p:spPr bwMode="auto">
          <a:xfrm>
            <a:off x="301625" y="6245225"/>
            <a:ext cx="2289175" cy="476250"/>
          </a:xfrm>
          <a:prstGeom prst="rect">
            <a:avLst/>
          </a:prstGeom>
          <a:noFill/>
          <a:ln w="9525">
            <a:noFill/>
            <a:miter lim="800000"/>
            <a:headEnd/>
            <a:tailEnd/>
          </a:ln>
        </p:spPr>
        <p:txBody>
          <a:bodyPr/>
          <a:lstStyle/>
          <a:p>
            <a:pPr eaLnBrk="1" hangingPunct="1">
              <a:buFont typeface="Arial" charset="0"/>
              <a:buNone/>
              <a:defRPr/>
            </a:pPr>
            <a:fld id="{BC08583D-244F-4DFB-B12F-6D2E15F6E057}" type="datetime1">
              <a:rPr lang="zh-CN" altLang="en-US" sz="1400" b="0">
                <a:solidFill>
                  <a:schemeClr val="accent2">
                    <a:lumMod val="75000"/>
                  </a:schemeClr>
                </a:solidFill>
                <a:latin typeface="楷体" pitchFamily="49" charset="-122"/>
                <a:ea typeface="楷体" pitchFamily="49" charset="-122"/>
              </a:rPr>
              <a:pPr eaLnBrk="1" hangingPunct="1">
                <a:buFont typeface="Arial" charset="0"/>
                <a:buNone/>
                <a:defRPr/>
              </a:pPr>
              <a:t>2022/9/8</a:t>
            </a:fld>
            <a:endParaRPr lang="en-US" altLang="zh-CN" sz="1400" b="0">
              <a:solidFill>
                <a:schemeClr val="accent2">
                  <a:lumMod val="75000"/>
                </a:schemeClr>
              </a:solidFill>
              <a:latin typeface="楷体" pitchFamily="49" charset="-122"/>
              <a:ea typeface="楷体" pitchFamily="49" charset="-122"/>
            </a:endParaRPr>
          </a:p>
        </p:txBody>
      </p:sp>
      <p:sp>
        <p:nvSpPr>
          <p:cNvPr id="62469" name="灯片编号占位符 2">
            <a:extLst>
              <a:ext uri="{FF2B5EF4-FFF2-40B4-BE49-F238E27FC236}">
                <a16:creationId xmlns:a16="http://schemas.microsoft.com/office/drawing/2014/main" id="{BF6353E5-2F51-48E1-A537-9B16202D8E6E}"/>
              </a:ext>
            </a:extLst>
          </p:cNvPr>
          <p:cNvSpPr txBox="1">
            <a:spLocks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7352D37-35BE-4D26-A2E4-4DB6E22502B3}" type="slidenum">
              <a:rPr lang="zh-CN" altLang="en-US" sz="1400" b="0">
                <a:solidFill>
                  <a:srgbClr val="0039E5"/>
                </a:solidFill>
                <a:latin typeface="楷体" panose="02010609060101010101" pitchFamily="49" charset="-122"/>
                <a:ea typeface="楷体" panose="02010609060101010101" pitchFamily="49" charset="-122"/>
              </a:rPr>
              <a:pPr algn="r" eaLnBrk="1" hangingPunct="1">
                <a:spcBef>
                  <a:spcPct val="0"/>
                </a:spcBef>
                <a:buClrTx/>
                <a:buSzTx/>
                <a:buFont typeface="Arial" panose="020B0604020202020204" pitchFamily="34" charset="0"/>
                <a:buNone/>
              </a:pPr>
              <a:t>52</a:t>
            </a:fld>
            <a:endParaRPr lang="en-US" altLang="zh-CN" sz="1400" b="0">
              <a:solidFill>
                <a:srgbClr val="0039E5"/>
              </a:solidFill>
              <a:latin typeface="楷体" panose="02010609060101010101" pitchFamily="49" charset="-122"/>
              <a:ea typeface="楷体" panose="02010609060101010101" pitchFamily="49" charset="-122"/>
            </a:endParaRPr>
          </a:p>
        </p:txBody>
      </p:sp>
      <p:sp>
        <p:nvSpPr>
          <p:cNvPr id="6" name="Rectangle 2">
            <a:extLst>
              <a:ext uri="{FF2B5EF4-FFF2-40B4-BE49-F238E27FC236}">
                <a16:creationId xmlns:a16="http://schemas.microsoft.com/office/drawing/2014/main" id="{284E108A-5E7E-429A-A6B4-7593DE50AE6C}"/>
              </a:ext>
            </a:extLst>
          </p:cNvPr>
          <p:cNvSpPr txBox="1">
            <a:spLocks noRot="1" noChangeArrowheads="1"/>
          </p:cNvSpPr>
          <p:nvPr/>
        </p:nvSpPr>
        <p:spPr>
          <a:xfrm>
            <a:off x="301625" y="609600"/>
            <a:ext cx="8540750" cy="1143000"/>
          </a:xfrm>
          <a:prstGeom prst="rect">
            <a:avLst/>
          </a:prstGeom>
        </p:spPr>
        <p:txBody>
          <a:bodyPr/>
          <a:lstStyle/>
          <a:p>
            <a:pPr algn="ctr" eaLnBrk="1" hangingPunct="1">
              <a:defRPr/>
            </a:pPr>
            <a:r>
              <a:rPr lang="zh-CN" altLang="en-US" sz="4400" kern="0" dirty="0">
                <a:solidFill>
                  <a:schemeClr val="accent2">
                    <a:lumMod val="75000"/>
                  </a:schemeClr>
                </a:solidFill>
                <a:latin typeface="楷体" pitchFamily="49" charset="-122"/>
                <a:ea typeface="楷体" pitchFamily="49" charset="-122"/>
                <a:cs typeface="+mj-cs"/>
              </a:rPr>
              <a:t>本章讲述</a:t>
            </a:r>
          </a:p>
        </p:txBody>
      </p:sp>
      <p:sp>
        <p:nvSpPr>
          <p:cNvPr id="7" name="Rectangle 3">
            <a:extLst>
              <a:ext uri="{FF2B5EF4-FFF2-40B4-BE49-F238E27FC236}">
                <a16:creationId xmlns:a16="http://schemas.microsoft.com/office/drawing/2014/main" id="{630963CB-A2B4-4199-903B-438942360121}"/>
              </a:ext>
            </a:extLst>
          </p:cNvPr>
          <p:cNvSpPr txBox="1">
            <a:spLocks noRot="1" noChangeArrowheads="1"/>
          </p:cNvSpPr>
          <p:nvPr/>
        </p:nvSpPr>
        <p:spPr>
          <a:xfrm>
            <a:off x="301625" y="1905000"/>
            <a:ext cx="8540750" cy="4194175"/>
          </a:xfrm>
          <a:prstGeom prst="rect">
            <a:avLst/>
          </a:prstGeom>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第一节  需求</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第二节  供给</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第三节  市场均衡</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2800" kern="0" dirty="0">
                <a:solidFill>
                  <a:schemeClr val="accent2">
                    <a:lumMod val="75000"/>
                  </a:schemeClr>
                </a:solidFill>
                <a:latin typeface="楷体" pitchFamily="49" charset="-122"/>
                <a:ea typeface="楷体" pitchFamily="49" charset="-122"/>
              </a:rPr>
              <a:t>第四节  需求弹性与供给弹性（重点）</a:t>
            </a:r>
            <a:endParaRPr lang="en-US" altLang="zh-CN" sz="2800" kern="0" dirty="0">
              <a:solidFill>
                <a:schemeClr val="accent2">
                  <a:lumMod val="75000"/>
                </a:schemeClr>
              </a:solidFill>
              <a:latin typeface="楷体" pitchFamily="49" charset="-122"/>
              <a:ea typeface="楷体" pitchFamily="49" charset="-122"/>
            </a:endParaRPr>
          </a:p>
          <a:p>
            <a:pPr marL="342900" indent="-342900" eaLnBrk="1" hangingPunct="1">
              <a:lnSpc>
                <a:spcPct val="90000"/>
              </a:lnSpc>
              <a:spcBef>
                <a:spcPct val="20000"/>
              </a:spcBef>
              <a:buClr>
                <a:schemeClr val="hlink"/>
              </a:buClr>
              <a:buSzPct val="75000"/>
              <a:buFont typeface="Wingdings" pitchFamily="2" charset="2"/>
              <a:buNone/>
              <a:defRPr/>
            </a:pPr>
            <a:r>
              <a:rPr lang="zh-CN" altLang="en-US" sz="3200" kern="0" dirty="0">
                <a:solidFill>
                  <a:schemeClr val="accent2">
                    <a:lumMod val="75000"/>
                  </a:schemeClr>
                </a:solidFill>
                <a:latin typeface="楷体" pitchFamily="49" charset="-122"/>
                <a:ea typeface="楷体" pitchFamily="49" charset="-122"/>
              </a:rPr>
              <a:t>第五节  </a:t>
            </a:r>
            <a:r>
              <a:rPr lang="zh-CN" altLang="en-US" sz="3200" kern="0" dirty="0">
                <a:solidFill>
                  <a:srgbClr val="FF0000"/>
                </a:solidFill>
                <a:latin typeface="楷体" pitchFamily="49" charset="-122"/>
                <a:ea typeface="楷体" pitchFamily="49" charset="-122"/>
              </a:rPr>
              <a:t>政策对均衡价格和产量的影响</a:t>
            </a:r>
            <a:r>
              <a:rPr lang="zh-CN" altLang="en-US" sz="3200" kern="0" dirty="0">
                <a:solidFill>
                  <a:schemeClr val="accent2">
                    <a:lumMod val="75000"/>
                  </a:schemeClr>
                </a:solidFill>
                <a:latin typeface="楷体" pitchFamily="49" charset="-122"/>
                <a:ea typeface="楷体" pitchFamily="49" charset="-122"/>
              </a:rPr>
              <a:t>（难点）</a:t>
            </a:r>
            <a:endParaRPr lang="en-US" altLang="zh-CN" sz="3200" kern="0" dirty="0">
              <a:solidFill>
                <a:schemeClr val="accent2">
                  <a:lumMod val="75000"/>
                </a:schemeClr>
              </a:solidFill>
              <a:latin typeface="楷体" pitchFamily="49" charset="-122"/>
              <a:ea typeface="楷体"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a:extLst>
              <a:ext uri="{FF2B5EF4-FFF2-40B4-BE49-F238E27FC236}">
                <a16:creationId xmlns:a16="http://schemas.microsoft.com/office/drawing/2014/main" id="{EA7B6514-A83B-4CC6-8ADD-38699845173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0B1F0B4-FB5C-4413-A278-BE8CC2E57F13}"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3491" name="灯片编号占位符 5">
            <a:extLst>
              <a:ext uri="{FF2B5EF4-FFF2-40B4-BE49-F238E27FC236}">
                <a16:creationId xmlns:a16="http://schemas.microsoft.com/office/drawing/2014/main" id="{F381CF26-D422-4858-9357-263F829AC4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94AD11B-6C35-4496-A723-703F12715A5B}" type="slidenum">
              <a:rPr lang="zh-CN" altLang="en-US" sz="1400"/>
              <a:pPr>
                <a:spcBef>
                  <a:spcPct val="0"/>
                </a:spcBef>
                <a:buClrTx/>
                <a:buSzTx/>
                <a:buFont typeface="Arial" panose="020B0604020202020204" pitchFamily="34" charset="0"/>
                <a:buNone/>
              </a:pPr>
              <a:t>53</a:t>
            </a:fld>
            <a:endParaRPr lang="en-US" altLang="zh-CN" sz="1400"/>
          </a:p>
        </p:txBody>
      </p:sp>
      <p:sp>
        <p:nvSpPr>
          <p:cNvPr id="70660" name="Rectangle 2">
            <a:extLst>
              <a:ext uri="{FF2B5EF4-FFF2-40B4-BE49-F238E27FC236}">
                <a16:creationId xmlns:a16="http://schemas.microsoft.com/office/drawing/2014/main" id="{C3AA1E52-91D2-4982-8E62-5A6DC9BE9D6F}"/>
              </a:ext>
            </a:extLst>
          </p:cNvPr>
          <p:cNvSpPr>
            <a:spLocks noRot="1" noChangeArrowheads="1"/>
          </p:cNvSpPr>
          <p:nvPr/>
        </p:nvSpPr>
        <p:spPr bwMode="auto">
          <a:xfrm>
            <a:off x="301625" y="609600"/>
            <a:ext cx="8518525" cy="2387600"/>
          </a:xfrm>
          <a:prstGeom prst="rect">
            <a:avLst/>
          </a:prstGeom>
          <a:noFill/>
          <a:ln w="9525">
            <a:noFill/>
            <a:miter lim="800000"/>
            <a:headEnd/>
            <a:tailEnd/>
          </a:ln>
        </p:spPr>
        <p:txBody>
          <a:bodyPr anchor="ctr"/>
          <a:lstStyle/>
          <a:p>
            <a:pPr eaLnBrk="1" hangingPunct="1">
              <a:defRPr/>
            </a:pPr>
            <a:r>
              <a:rPr lang="zh-CN" altLang="en-US" sz="3600" dirty="0">
                <a:solidFill>
                  <a:schemeClr val="accent2">
                    <a:lumMod val="75000"/>
                  </a:schemeClr>
                </a:solidFill>
                <a:latin typeface="楷体" pitchFamily="49" charset="-122"/>
                <a:ea typeface="楷体" pitchFamily="49" charset="-122"/>
              </a:rPr>
              <a:t>第五节</a:t>
            </a:r>
            <a:r>
              <a:rPr lang="en-US" altLang="zh-CN" sz="3600" dirty="0">
                <a:solidFill>
                  <a:schemeClr val="accent2">
                    <a:lumMod val="75000"/>
                  </a:schemeClr>
                </a:solidFill>
                <a:latin typeface="楷体" pitchFamily="49" charset="-122"/>
                <a:ea typeface="楷体" pitchFamily="49" charset="-122"/>
              </a:rPr>
              <a:t>.</a:t>
            </a:r>
            <a:r>
              <a:rPr lang="zh-CN" altLang="en-US" sz="3600" dirty="0">
                <a:solidFill>
                  <a:schemeClr val="accent2">
                    <a:lumMod val="75000"/>
                  </a:schemeClr>
                </a:solidFill>
                <a:latin typeface="楷体" pitchFamily="49" charset="-122"/>
                <a:ea typeface="楷体" pitchFamily="49" charset="-122"/>
              </a:rPr>
              <a:t>政策对均衡价格和产量的影响</a:t>
            </a:r>
            <a:br>
              <a:rPr lang="zh-CN" altLang="en-US" sz="3600" dirty="0">
                <a:solidFill>
                  <a:schemeClr val="accent2">
                    <a:lumMod val="75000"/>
                  </a:schemeClr>
                </a:solidFill>
                <a:latin typeface="楷体" pitchFamily="49" charset="-122"/>
                <a:ea typeface="楷体" pitchFamily="49" charset="-122"/>
              </a:rPr>
            </a:br>
            <a:r>
              <a:rPr lang="zh-CN" altLang="en-US" sz="900" dirty="0">
                <a:solidFill>
                  <a:schemeClr val="accent2">
                    <a:lumMod val="75000"/>
                  </a:schemeClr>
                </a:solidFill>
                <a:latin typeface="楷体" pitchFamily="49" charset="-122"/>
                <a:ea typeface="楷体" pitchFamily="49" charset="-122"/>
              </a:rPr>
              <a:t> </a:t>
            </a:r>
            <a:br>
              <a:rPr lang="zh-CN" altLang="en-US" sz="900" dirty="0">
                <a:solidFill>
                  <a:schemeClr val="accent2">
                    <a:lumMod val="75000"/>
                  </a:schemeClr>
                </a:solidFill>
                <a:latin typeface="楷体" pitchFamily="49" charset="-122"/>
                <a:ea typeface="楷体" pitchFamily="49" charset="-122"/>
              </a:rPr>
            </a:br>
            <a:r>
              <a:rPr lang="zh-CN" altLang="en-US" sz="2400" dirty="0">
                <a:solidFill>
                  <a:schemeClr val="accent2">
                    <a:lumMod val="75000"/>
                  </a:schemeClr>
                </a:solidFill>
                <a:latin typeface="楷体" pitchFamily="49" charset="-122"/>
                <a:ea typeface="楷体" pitchFamily="49" charset="-122"/>
              </a:rPr>
              <a:t>一、税收的影响</a:t>
            </a:r>
            <a:br>
              <a:rPr lang="zh-CN" altLang="en-US" sz="2400" dirty="0">
                <a:solidFill>
                  <a:schemeClr val="accent2">
                    <a:lumMod val="75000"/>
                  </a:schemeClr>
                </a:solidFill>
                <a:latin typeface="楷体" pitchFamily="49" charset="-122"/>
                <a:ea typeface="楷体" pitchFamily="49" charset="-122"/>
              </a:rPr>
            </a:br>
            <a:r>
              <a:rPr lang="zh-CN" altLang="en-US" sz="2400" dirty="0">
                <a:solidFill>
                  <a:schemeClr val="accent2">
                    <a:lumMod val="75000"/>
                  </a:schemeClr>
                </a:solidFill>
                <a:latin typeface="楷体" pitchFamily="49" charset="-122"/>
                <a:ea typeface="楷体" pitchFamily="49" charset="-122"/>
              </a:rPr>
              <a:t>    税收由消费者和生产者承担的比例取决于需求弹性和供给弹性的大小。一般地说，需求弹性越大，消费者承担比例越小；供给弹性越大，生产者承担的比例越小。</a:t>
            </a:r>
          </a:p>
        </p:txBody>
      </p:sp>
      <p:sp>
        <p:nvSpPr>
          <p:cNvPr id="57347" name="Rectangle 3">
            <a:extLst>
              <a:ext uri="{FF2B5EF4-FFF2-40B4-BE49-F238E27FC236}">
                <a16:creationId xmlns:a16="http://schemas.microsoft.com/office/drawing/2014/main" id="{27D1C21B-300B-432B-9214-8ABE5ECC3609}"/>
              </a:ext>
            </a:extLst>
          </p:cNvPr>
          <p:cNvSpPr>
            <a:spLocks noRot="1" noChangeArrowheads="1"/>
          </p:cNvSpPr>
          <p:nvPr/>
        </p:nvSpPr>
        <p:spPr bwMode="auto">
          <a:xfrm>
            <a:off x="6215063" y="3071813"/>
            <a:ext cx="1787525" cy="1008062"/>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800" dirty="0">
                <a:solidFill>
                  <a:schemeClr val="accent2">
                    <a:lumMod val="75000"/>
                  </a:schemeClr>
                </a:solidFill>
                <a:latin typeface="楷体_GB2312" pitchFamily="49" charset="-122"/>
                <a:ea typeface="楷体_GB2312" pitchFamily="49" charset="-122"/>
              </a:rPr>
              <a:t>向卖者收</a:t>
            </a:r>
            <a:r>
              <a:rPr lang="en-US" altLang="zh-CN" sz="2800" dirty="0">
                <a:solidFill>
                  <a:schemeClr val="accent2">
                    <a:lumMod val="75000"/>
                  </a:schemeClr>
                </a:solidFill>
                <a:latin typeface="楷体_GB2312" pitchFamily="49" charset="-122"/>
                <a:ea typeface="楷体_GB2312" pitchFamily="49" charset="-122"/>
              </a:rPr>
              <a:t>0.5</a:t>
            </a:r>
            <a:r>
              <a:rPr lang="zh-CN" altLang="en-US" sz="2800" dirty="0">
                <a:solidFill>
                  <a:schemeClr val="accent2">
                    <a:lumMod val="75000"/>
                  </a:schemeClr>
                </a:solidFill>
                <a:latin typeface="楷体_GB2312" pitchFamily="49" charset="-122"/>
                <a:ea typeface="楷体_GB2312" pitchFamily="49" charset="-122"/>
              </a:rPr>
              <a:t>元税</a:t>
            </a:r>
          </a:p>
        </p:txBody>
      </p:sp>
      <p:sp>
        <p:nvSpPr>
          <p:cNvPr id="57348" name="Line 4">
            <a:extLst>
              <a:ext uri="{FF2B5EF4-FFF2-40B4-BE49-F238E27FC236}">
                <a16:creationId xmlns:a16="http://schemas.microsoft.com/office/drawing/2014/main" id="{11773304-4042-443D-930F-A09143F8571F}"/>
              </a:ext>
            </a:extLst>
          </p:cNvPr>
          <p:cNvSpPr>
            <a:spLocks noChangeShapeType="1"/>
          </p:cNvSpPr>
          <p:nvPr/>
        </p:nvSpPr>
        <p:spPr bwMode="auto">
          <a:xfrm>
            <a:off x="2714625" y="5949950"/>
            <a:ext cx="3744913"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49" name="Line 5">
            <a:extLst>
              <a:ext uri="{FF2B5EF4-FFF2-40B4-BE49-F238E27FC236}">
                <a16:creationId xmlns:a16="http://schemas.microsoft.com/office/drawing/2014/main" id="{25F04A16-C709-4753-A8D2-3D1694E06CE2}"/>
              </a:ext>
            </a:extLst>
          </p:cNvPr>
          <p:cNvSpPr>
            <a:spLocks noChangeShapeType="1"/>
          </p:cNvSpPr>
          <p:nvPr/>
        </p:nvSpPr>
        <p:spPr bwMode="auto">
          <a:xfrm flipV="1">
            <a:off x="2714625" y="3286125"/>
            <a:ext cx="0" cy="266382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0" name="Rectangle 6">
            <a:extLst>
              <a:ext uri="{FF2B5EF4-FFF2-40B4-BE49-F238E27FC236}">
                <a16:creationId xmlns:a16="http://schemas.microsoft.com/office/drawing/2014/main" id="{20C7D872-39C7-4415-9FBE-D299A117CC97}"/>
              </a:ext>
            </a:extLst>
          </p:cNvPr>
          <p:cNvSpPr>
            <a:spLocks noChangeArrowheads="1"/>
          </p:cNvSpPr>
          <p:nvPr/>
        </p:nvSpPr>
        <p:spPr bwMode="auto">
          <a:xfrm>
            <a:off x="2008188" y="2925763"/>
            <a:ext cx="711200" cy="72072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1400" dirty="0">
                <a:solidFill>
                  <a:schemeClr val="accent2">
                    <a:lumMod val="75000"/>
                  </a:schemeClr>
                </a:solidFill>
                <a:latin typeface="Arial" charset="0"/>
                <a:ea typeface="楷体_GB2312" pitchFamily="49" charset="-122"/>
              </a:rPr>
              <a:t>蛋糕</a:t>
            </a:r>
          </a:p>
          <a:p>
            <a:pPr algn="ctr" eaLnBrk="1" hangingPunct="1">
              <a:buFont typeface="Arial" charset="0"/>
              <a:buNone/>
              <a:defRPr/>
            </a:pPr>
            <a:r>
              <a:rPr lang="zh-CN" altLang="en-US" sz="1400" dirty="0">
                <a:solidFill>
                  <a:schemeClr val="accent2">
                    <a:lumMod val="75000"/>
                  </a:schemeClr>
                </a:solidFill>
                <a:latin typeface="Arial" charset="0"/>
                <a:ea typeface="楷体_GB2312" pitchFamily="49" charset="-122"/>
              </a:rPr>
              <a:t>价格</a:t>
            </a:r>
          </a:p>
        </p:txBody>
      </p:sp>
      <p:sp>
        <p:nvSpPr>
          <p:cNvPr id="57351" name="Rectangle 7">
            <a:extLst>
              <a:ext uri="{FF2B5EF4-FFF2-40B4-BE49-F238E27FC236}">
                <a16:creationId xmlns:a16="http://schemas.microsoft.com/office/drawing/2014/main" id="{D438F0C3-7C02-4C88-8D54-D06A02289415}"/>
              </a:ext>
            </a:extLst>
          </p:cNvPr>
          <p:cNvSpPr>
            <a:spLocks noChangeArrowheads="1"/>
          </p:cNvSpPr>
          <p:nvPr/>
        </p:nvSpPr>
        <p:spPr bwMode="auto">
          <a:xfrm>
            <a:off x="7019925" y="5949950"/>
            <a:ext cx="1223963" cy="35877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1400" dirty="0">
                <a:solidFill>
                  <a:schemeClr val="accent2">
                    <a:lumMod val="75000"/>
                  </a:schemeClr>
                </a:solidFill>
                <a:latin typeface="Arial" charset="0"/>
                <a:ea typeface="楷体_GB2312" pitchFamily="49" charset="-122"/>
              </a:rPr>
              <a:t>蛋糕数量</a:t>
            </a:r>
          </a:p>
        </p:txBody>
      </p:sp>
      <p:sp>
        <p:nvSpPr>
          <p:cNvPr id="57352" name="Oval 8">
            <a:extLst>
              <a:ext uri="{FF2B5EF4-FFF2-40B4-BE49-F238E27FC236}">
                <a16:creationId xmlns:a16="http://schemas.microsoft.com/office/drawing/2014/main" id="{60148850-7F13-468D-B4CE-BFFA5ED1EBE7}"/>
              </a:ext>
            </a:extLst>
          </p:cNvPr>
          <p:cNvSpPr>
            <a:spLocks noChangeArrowheads="1"/>
          </p:cNvSpPr>
          <p:nvPr/>
        </p:nvSpPr>
        <p:spPr bwMode="auto">
          <a:xfrm>
            <a:off x="2282825" y="5734050"/>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0</a:t>
            </a:r>
          </a:p>
        </p:txBody>
      </p:sp>
      <p:sp>
        <p:nvSpPr>
          <p:cNvPr id="57353" name="Line 9">
            <a:extLst>
              <a:ext uri="{FF2B5EF4-FFF2-40B4-BE49-F238E27FC236}">
                <a16:creationId xmlns:a16="http://schemas.microsoft.com/office/drawing/2014/main" id="{76CA3078-57DD-44C1-A814-1277FEC3AAE3}"/>
              </a:ext>
            </a:extLst>
          </p:cNvPr>
          <p:cNvSpPr>
            <a:spLocks noChangeShapeType="1"/>
          </p:cNvSpPr>
          <p:nvPr/>
        </p:nvSpPr>
        <p:spPr bwMode="auto">
          <a:xfrm>
            <a:off x="3146425" y="3357563"/>
            <a:ext cx="2089150" cy="22320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10">
            <a:extLst>
              <a:ext uri="{FF2B5EF4-FFF2-40B4-BE49-F238E27FC236}">
                <a16:creationId xmlns:a16="http://schemas.microsoft.com/office/drawing/2014/main" id="{CFFB4F01-8B50-4F0D-86DA-6C2324C81DBA}"/>
              </a:ext>
            </a:extLst>
          </p:cNvPr>
          <p:cNvSpPr>
            <a:spLocks noChangeShapeType="1"/>
          </p:cNvSpPr>
          <p:nvPr/>
        </p:nvSpPr>
        <p:spPr bwMode="auto">
          <a:xfrm flipV="1">
            <a:off x="3003550" y="3717925"/>
            <a:ext cx="2376488" cy="19446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Rectangle 11">
            <a:extLst>
              <a:ext uri="{FF2B5EF4-FFF2-40B4-BE49-F238E27FC236}">
                <a16:creationId xmlns:a16="http://schemas.microsoft.com/office/drawing/2014/main" id="{4DEA1CD5-5E7C-4961-B581-4403592B0AF2}"/>
              </a:ext>
            </a:extLst>
          </p:cNvPr>
          <p:cNvSpPr>
            <a:spLocks noChangeArrowheads="1"/>
          </p:cNvSpPr>
          <p:nvPr/>
        </p:nvSpPr>
        <p:spPr bwMode="auto">
          <a:xfrm>
            <a:off x="5667375" y="5518150"/>
            <a:ext cx="360363" cy="287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chemeClr val="tx2"/>
                </a:solidFill>
              </a:rPr>
              <a:t>D</a:t>
            </a:r>
          </a:p>
        </p:txBody>
      </p:sp>
      <p:sp>
        <p:nvSpPr>
          <p:cNvPr id="57356" name="Oval 12">
            <a:extLst>
              <a:ext uri="{FF2B5EF4-FFF2-40B4-BE49-F238E27FC236}">
                <a16:creationId xmlns:a16="http://schemas.microsoft.com/office/drawing/2014/main" id="{07433790-CBC4-4137-9A60-24D436BF3C1E}"/>
              </a:ext>
            </a:extLst>
          </p:cNvPr>
          <p:cNvSpPr>
            <a:spLocks noChangeArrowheads="1"/>
          </p:cNvSpPr>
          <p:nvPr/>
        </p:nvSpPr>
        <p:spPr bwMode="auto">
          <a:xfrm>
            <a:off x="5451475" y="3357563"/>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S</a:t>
            </a:r>
            <a:r>
              <a:rPr lang="en-US" altLang="zh-CN" sz="1800" i="1" baseline="-25000">
                <a:solidFill>
                  <a:schemeClr val="tx2"/>
                </a:solidFill>
              </a:rPr>
              <a:t>1</a:t>
            </a:r>
          </a:p>
        </p:txBody>
      </p:sp>
      <p:sp>
        <p:nvSpPr>
          <p:cNvPr id="57357" name="Line 13">
            <a:extLst>
              <a:ext uri="{FF2B5EF4-FFF2-40B4-BE49-F238E27FC236}">
                <a16:creationId xmlns:a16="http://schemas.microsoft.com/office/drawing/2014/main" id="{615BE235-B4B2-49A9-900C-0D584B44CA2B}"/>
              </a:ext>
            </a:extLst>
          </p:cNvPr>
          <p:cNvSpPr>
            <a:spLocks noChangeShapeType="1"/>
          </p:cNvSpPr>
          <p:nvPr/>
        </p:nvSpPr>
        <p:spPr bwMode="auto">
          <a:xfrm>
            <a:off x="4298950" y="4581525"/>
            <a:ext cx="0" cy="1368425"/>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Line 14">
            <a:extLst>
              <a:ext uri="{FF2B5EF4-FFF2-40B4-BE49-F238E27FC236}">
                <a16:creationId xmlns:a16="http://schemas.microsoft.com/office/drawing/2014/main" id="{05468979-D31A-4640-A4CB-875A054BA056}"/>
              </a:ext>
            </a:extLst>
          </p:cNvPr>
          <p:cNvSpPr>
            <a:spLocks noChangeShapeType="1"/>
          </p:cNvSpPr>
          <p:nvPr/>
        </p:nvSpPr>
        <p:spPr bwMode="auto">
          <a:xfrm flipH="1">
            <a:off x="2714625" y="4581525"/>
            <a:ext cx="15843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9" name="Oval 15">
            <a:extLst>
              <a:ext uri="{FF2B5EF4-FFF2-40B4-BE49-F238E27FC236}">
                <a16:creationId xmlns:a16="http://schemas.microsoft.com/office/drawing/2014/main" id="{130295CC-B9D1-4BFF-A07A-9603BF5668C0}"/>
              </a:ext>
            </a:extLst>
          </p:cNvPr>
          <p:cNvSpPr>
            <a:spLocks noChangeArrowheads="1"/>
          </p:cNvSpPr>
          <p:nvPr/>
        </p:nvSpPr>
        <p:spPr bwMode="auto">
          <a:xfrm>
            <a:off x="4227513" y="4510088"/>
            <a:ext cx="144462" cy="14446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7360" name="Oval 16">
            <a:extLst>
              <a:ext uri="{FF2B5EF4-FFF2-40B4-BE49-F238E27FC236}">
                <a16:creationId xmlns:a16="http://schemas.microsoft.com/office/drawing/2014/main" id="{9EA43911-BA58-488A-B50A-3D6678B6DE56}"/>
              </a:ext>
            </a:extLst>
          </p:cNvPr>
          <p:cNvSpPr>
            <a:spLocks noChangeArrowheads="1"/>
          </p:cNvSpPr>
          <p:nvPr/>
        </p:nvSpPr>
        <p:spPr bwMode="auto">
          <a:xfrm>
            <a:off x="4371975" y="4438650"/>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E</a:t>
            </a:r>
          </a:p>
        </p:txBody>
      </p:sp>
      <p:sp>
        <p:nvSpPr>
          <p:cNvPr id="57361" name="Oval 17">
            <a:extLst>
              <a:ext uri="{FF2B5EF4-FFF2-40B4-BE49-F238E27FC236}">
                <a16:creationId xmlns:a16="http://schemas.microsoft.com/office/drawing/2014/main" id="{D7CDF0DF-D877-490D-9ADB-291DFC3762C0}"/>
              </a:ext>
            </a:extLst>
          </p:cNvPr>
          <p:cNvSpPr>
            <a:spLocks noChangeArrowheads="1"/>
          </p:cNvSpPr>
          <p:nvPr/>
        </p:nvSpPr>
        <p:spPr bwMode="auto">
          <a:xfrm>
            <a:off x="2282825" y="4365625"/>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3</a:t>
            </a:r>
          </a:p>
        </p:txBody>
      </p:sp>
      <p:sp>
        <p:nvSpPr>
          <p:cNvPr id="57362" name="Oval 18">
            <a:extLst>
              <a:ext uri="{FF2B5EF4-FFF2-40B4-BE49-F238E27FC236}">
                <a16:creationId xmlns:a16="http://schemas.microsoft.com/office/drawing/2014/main" id="{72EC1BE2-2D74-4D83-9A47-10E478BFB096}"/>
              </a:ext>
            </a:extLst>
          </p:cNvPr>
          <p:cNvSpPr>
            <a:spLocks noChangeArrowheads="1"/>
          </p:cNvSpPr>
          <p:nvPr/>
        </p:nvSpPr>
        <p:spPr bwMode="auto">
          <a:xfrm>
            <a:off x="4156075" y="5949950"/>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100</a:t>
            </a:r>
          </a:p>
        </p:txBody>
      </p:sp>
      <p:sp>
        <p:nvSpPr>
          <p:cNvPr id="57363" name="Line 19">
            <a:extLst>
              <a:ext uri="{FF2B5EF4-FFF2-40B4-BE49-F238E27FC236}">
                <a16:creationId xmlns:a16="http://schemas.microsoft.com/office/drawing/2014/main" id="{A54E7A41-CD52-4D2D-8E7C-C848A8C91B9A}"/>
              </a:ext>
            </a:extLst>
          </p:cNvPr>
          <p:cNvSpPr>
            <a:spLocks noChangeShapeType="1"/>
          </p:cNvSpPr>
          <p:nvPr/>
        </p:nvSpPr>
        <p:spPr bwMode="auto">
          <a:xfrm flipV="1">
            <a:off x="2859088" y="3502025"/>
            <a:ext cx="2016125" cy="15843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4" name="Oval 20">
            <a:extLst>
              <a:ext uri="{FF2B5EF4-FFF2-40B4-BE49-F238E27FC236}">
                <a16:creationId xmlns:a16="http://schemas.microsoft.com/office/drawing/2014/main" id="{8F8394F3-7C8E-4215-9055-BEE6862D070E}"/>
              </a:ext>
            </a:extLst>
          </p:cNvPr>
          <p:cNvSpPr>
            <a:spLocks noChangeArrowheads="1"/>
          </p:cNvSpPr>
          <p:nvPr/>
        </p:nvSpPr>
        <p:spPr bwMode="auto">
          <a:xfrm>
            <a:off x="4803775" y="3141663"/>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S</a:t>
            </a:r>
            <a:r>
              <a:rPr lang="en-US" altLang="zh-CN" sz="1800" i="1" baseline="-25000">
                <a:solidFill>
                  <a:schemeClr val="tx2"/>
                </a:solidFill>
              </a:rPr>
              <a:t>2</a:t>
            </a:r>
          </a:p>
        </p:txBody>
      </p:sp>
      <p:sp>
        <p:nvSpPr>
          <p:cNvPr id="57365" name="Line 21">
            <a:extLst>
              <a:ext uri="{FF2B5EF4-FFF2-40B4-BE49-F238E27FC236}">
                <a16:creationId xmlns:a16="http://schemas.microsoft.com/office/drawing/2014/main" id="{D70DE15E-CFA3-4B22-A64E-6926F7789F15}"/>
              </a:ext>
            </a:extLst>
          </p:cNvPr>
          <p:cNvSpPr>
            <a:spLocks noChangeShapeType="1"/>
          </p:cNvSpPr>
          <p:nvPr/>
        </p:nvSpPr>
        <p:spPr bwMode="auto">
          <a:xfrm flipV="1">
            <a:off x="4298950" y="4005263"/>
            <a:ext cx="0" cy="57626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6" name="Line 22">
            <a:extLst>
              <a:ext uri="{FF2B5EF4-FFF2-40B4-BE49-F238E27FC236}">
                <a16:creationId xmlns:a16="http://schemas.microsoft.com/office/drawing/2014/main" id="{05C2AB39-3B41-4371-BCAE-357D58FCEFBB}"/>
              </a:ext>
            </a:extLst>
          </p:cNvPr>
          <p:cNvSpPr>
            <a:spLocks noChangeShapeType="1"/>
          </p:cNvSpPr>
          <p:nvPr/>
        </p:nvSpPr>
        <p:spPr bwMode="auto">
          <a:xfrm flipH="1">
            <a:off x="4371975" y="3716338"/>
            <a:ext cx="1708150" cy="5064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7" name="Line 23">
            <a:extLst>
              <a:ext uri="{FF2B5EF4-FFF2-40B4-BE49-F238E27FC236}">
                <a16:creationId xmlns:a16="http://schemas.microsoft.com/office/drawing/2014/main" id="{CC7FBF26-8AAB-4325-ADDF-4B93875E0575}"/>
              </a:ext>
            </a:extLst>
          </p:cNvPr>
          <p:cNvSpPr>
            <a:spLocks noChangeShapeType="1"/>
          </p:cNvSpPr>
          <p:nvPr/>
        </p:nvSpPr>
        <p:spPr bwMode="auto">
          <a:xfrm flipH="1">
            <a:off x="2714625" y="3933825"/>
            <a:ext cx="15843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8" name="Oval 24">
            <a:extLst>
              <a:ext uri="{FF2B5EF4-FFF2-40B4-BE49-F238E27FC236}">
                <a16:creationId xmlns:a16="http://schemas.microsoft.com/office/drawing/2014/main" id="{BFF01B12-D119-4105-8E16-5ADBF1C76FF1}"/>
              </a:ext>
            </a:extLst>
          </p:cNvPr>
          <p:cNvSpPr>
            <a:spLocks noChangeArrowheads="1"/>
          </p:cNvSpPr>
          <p:nvPr/>
        </p:nvSpPr>
        <p:spPr bwMode="auto">
          <a:xfrm>
            <a:off x="2282825" y="3646488"/>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3.5</a:t>
            </a:r>
          </a:p>
        </p:txBody>
      </p:sp>
      <p:sp>
        <p:nvSpPr>
          <p:cNvPr id="57369" name="Oval 25">
            <a:extLst>
              <a:ext uri="{FF2B5EF4-FFF2-40B4-BE49-F238E27FC236}">
                <a16:creationId xmlns:a16="http://schemas.microsoft.com/office/drawing/2014/main" id="{C9988825-8CEE-45A5-B7A4-D4E2F221A8F5}"/>
              </a:ext>
            </a:extLst>
          </p:cNvPr>
          <p:cNvSpPr>
            <a:spLocks noChangeArrowheads="1"/>
          </p:cNvSpPr>
          <p:nvPr/>
        </p:nvSpPr>
        <p:spPr bwMode="auto">
          <a:xfrm>
            <a:off x="4227513" y="3862388"/>
            <a:ext cx="144462" cy="142875"/>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7370" name="Oval 26">
            <a:extLst>
              <a:ext uri="{FF2B5EF4-FFF2-40B4-BE49-F238E27FC236}">
                <a16:creationId xmlns:a16="http://schemas.microsoft.com/office/drawing/2014/main" id="{5AE65990-7DA8-4DA4-98F3-A6221B37A926}"/>
              </a:ext>
            </a:extLst>
          </p:cNvPr>
          <p:cNvSpPr>
            <a:spLocks noChangeArrowheads="1"/>
          </p:cNvSpPr>
          <p:nvPr/>
        </p:nvSpPr>
        <p:spPr bwMode="auto">
          <a:xfrm>
            <a:off x="4083050" y="3430588"/>
            <a:ext cx="360363"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A</a:t>
            </a:r>
          </a:p>
        </p:txBody>
      </p:sp>
      <p:sp>
        <p:nvSpPr>
          <p:cNvPr id="57371" name="Oval 27">
            <a:extLst>
              <a:ext uri="{FF2B5EF4-FFF2-40B4-BE49-F238E27FC236}">
                <a16:creationId xmlns:a16="http://schemas.microsoft.com/office/drawing/2014/main" id="{C5795FFB-70C5-455D-A96D-512190F0D3AE}"/>
              </a:ext>
            </a:extLst>
          </p:cNvPr>
          <p:cNvSpPr>
            <a:spLocks noChangeArrowheads="1"/>
          </p:cNvSpPr>
          <p:nvPr/>
        </p:nvSpPr>
        <p:spPr bwMode="auto">
          <a:xfrm>
            <a:off x="3867150" y="4149725"/>
            <a:ext cx="144463" cy="142875"/>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7372" name="Line 28">
            <a:extLst>
              <a:ext uri="{FF2B5EF4-FFF2-40B4-BE49-F238E27FC236}">
                <a16:creationId xmlns:a16="http://schemas.microsoft.com/office/drawing/2014/main" id="{02CE5BEB-1147-470F-9F8E-03BA2669DAAF}"/>
              </a:ext>
            </a:extLst>
          </p:cNvPr>
          <p:cNvSpPr>
            <a:spLocks noChangeShapeType="1"/>
          </p:cNvSpPr>
          <p:nvPr/>
        </p:nvSpPr>
        <p:spPr bwMode="auto">
          <a:xfrm flipH="1">
            <a:off x="2714625" y="4222750"/>
            <a:ext cx="1152525" cy="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3" name="Line 29">
            <a:extLst>
              <a:ext uri="{FF2B5EF4-FFF2-40B4-BE49-F238E27FC236}">
                <a16:creationId xmlns:a16="http://schemas.microsoft.com/office/drawing/2014/main" id="{49A0FA9B-383F-4B4B-ACC6-754E136450D7}"/>
              </a:ext>
            </a:extLst>
          </p:cNvPr>
          <p:cNvSpPr>
            <a:spLocks noChangeShapeType="1"/>
          </p:cNvSpPr>
          <p:nvPr/>
        </p:nvSpPr>
        <p:spPr bwMode="auto">
          <a:xfrm>
            <a:off x="3938588" y="4222750"/>
            <a:ext cx="0" cy="17272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4" name="Oval 30">
            <a:extLst>
              <a:ext uri="{FF2B5EF4-FFF2-40B4-BE49-F238E27FC236}">
                <a16:creationId xmlns:a16="http://schemas.microsoft.com/office/drawing/2014/main" id="{4A28C153-F54A-4C7E-A9A4-B9A3B4DFE7B6}"/>
              </a:ext>
            </a:extLst>
          </p:cNvPr>
          <p:cNvSpPr>
            <a:spLocks noChangeArrowheads="1"/>
          </p:cNvSpPr>
          <p:nvPr/>
        </p:nvSpPr>
        <p:spPr bwMode="auto">
          <a:xfrm>
            <a:off x="2282825" y="4078288"/>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FF0000"/>
                </a:solidFill>
              </a:rPr>
              <a:t>3.3</a:t>
            </a:r>
          </a:p>
        </p:txBody>
      </p:sp>
      <p:sp>
        <p:nvSpPr>
          <p:cNvPr id="57375" name="Oval 31">
            <a:extLst>
              <a:ext uri="{FF2B5EF4-FFF2-40B4-BE49-F238E27FC236}">
                <a16:creationId xmlns:a16="http://schemas.microsoft.com/office/drawing/2014/main" id="{03248405-1FB4-40FE-B19B-F3E16A72B53C}"/>
              </a:ext>
            </a:extLst>
          </p:cNvPr>
          <p:cNvSpPr>
            <a:spLocks noChangeArrowheads="1"/>
          </p:cNvSpPr>
          <p:nvPr/>
        </p:nvSpPr>
        <p:spPr bwMode="auto">
          <a:xfrm>
            <a:off x="3651250" y="5949950"/>
            <a:ext cx="360363"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FF0000"/>
                </a:solidFill>
              </a:rPr>
              <a:t>90</a:t>
            </a:r>
          </a:p>
        </p:txBody>
      </p:sp>
      <p:sp>
        <p:nvSpPr>
          <p:cNvPr id="57376" name="Oval 32">
            <a:extLst>
              <a:ext uri="{FF2B5EF4-FFF2-40B4-BE49-F238E27FC236}">
                <a16:creationId xmlns:a16="http://schemas.microsoft.com/office/drawing/2014/main" id="{94AB8A82-462C-4F23-9A47-82C5B0DDFCAD}"/>
              </a:ext>
            </a:extLst>
          </p:cNvPr>
          <p:cNvSpPr>
            <a:spLocks noChangeArrowheads="1"/>
          </p:cNvSpPr>
          <p:nvPr/>
        </p:nvSpPr>
        <p:spPr bwMode="auto">
          <a:xfrm>
            <a:off x="3867150" y="4797425"/>
            <a:ext cx="144463" cy="142875"/>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7377" name="Line 33">
            <a:extLst>
              <a:ext uri="{FF2B5EF4-FFF2-40B4-BE49-F238E27FC236}">
                <a16:creationId xmlns:a16="http://schemas.microsoft.com/office/drawing/2014/main" id="{1CE855D8-AA50-4A89-B898-3E1FDBFF3B21}"/>
              </a:ext>
            </a:extLst>
          </p:cNvPr>
          <p:cNvSpPr>
            <a:spLocks noChangeShapeType="1"/>
          </p:cNvSpPr>
          <p:nvPr/>
        </p:nvSpPr>
        <p:spPr bwMode="auto">
          <a:xfrm flipH="1">
            <a:off x="2714625" y="4870450"/>
            <a:ext cx="115252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8" name="Oval 34">
            <a:extLst>
              <a:ext uri="{FF2B5EF4-FFF2-40B4-BE49-F238E27FC236}">
                <a16:creationId xmlns:a16="http://schemas.microsoft.com/office/drawing/2014/main" id="{25BCA587-B9BA-408B-9FF0-F4A65D2FB997}"/>
              </a:ext>
            </a:extLst>
          </p:cNvPr>
          <p:cNvSpPr>
            <a:spLocks noChangeArrowheads="1"/>
          </p:cNvSpPr>
          <p:nvPr/>
        </p:nvSpPr>
        <p:spPr bwMode="auto">
          <a:xfrm>
            <a:off x="2211388" y="4797425"/>
            <a:ext cx="360362"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2.8</a:t>
            </a:r>
          </a:p>
        </p:txBody>
      </p:sp>
      <p:sp>
        <p:nvSpPr>
          <p:cNvPr id="57379" name="Oval 35">
            <a:extLst>
              <a:ext uri="{FF2B5EF4-FFF2-40B4-BE49-F238E27FC236}">
                <a16:creationId xmlns:a16="http://schemas.microsoft.com/office/drawing/2014/main" id="{90CF02C2-1D93-4628-926B-E29ADD43D047}"/>
              </a:ext>
            </a:extLst>
          </p:cNvPr>
          <p:cNvSpPr>
            <a:spLocks noChangeArrowheads="1"/>
          </p:cNvSpPr>
          <p:nvPr/>
        </p:nvSpPr>
        <p:spPr bwMode="auto">
          <a:xfrm>
            <a:off x="3506788" y="3933825"/>
            <a:ext cx="360362"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FF0000"/>
                </a:solidFill>
              </a:rPr>
              <a:t>F</a:t>
            </a:r>
          </a:p>
        </p:txBody>
      </p:sp>
      <p:sp>
        <p:nvSpPr>
          <p:cNvPr id="57380" name="Oval 36">
            <a:extLst>
              <a:ext uri="{FF2B5EF4-FFF2-40B4-BE49-F238E27FC236}">
                <a16:creationId xmlns:a16="http://schemas.microsoft.com/office/drawing/2014/main" id="{999EC1E0-8C6C-45C3-9BE7-0B0BCD81705B}"/>
              </a:ext>
            </a:extLst>
          </p:cNvPr>
          <p:cNvSpPr>
            <a:spLocks noChangeArrowheads="1"/>
          </p:cNvSpPr>
          <p:nvPr/>
        </p:nvSpPr>
        <p:spPr bwMode="auto">
          <a:xfrm>
            <a:off x="3867150" y="494188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M</a:t>
            </a:r>
          </a:p>
        </p:txBody>
      </p:sp>
      <p:sp>
        <p:nvSpPr>
          <p:cNvPr id="39" name="Oval 32">
            <a:extLst>
              <a:ext uri="{FF2B5EF4-FFF2-40B4-BE49-F238E27FC236}">
                <a16:creationId xmlns:a16="http://schemas.microsoft.com/office/drawing/2014/main" id="{75750609-90E5-4492-9B0F-3C5418288D38}"/>
              </a:ext>
            </a:extLst>
          </p:cNvPr>
          <p:cNvSpPr>
            <a:spLocks noChangeArrowheads="1"/>
          </p:cNvSpPr>
          <p:nvPr/>
        </p:nvSpPr>
        <p:spPr bwMode="auto">
          <a:xfrm>
            <a:off x="3222625" y="5359400"/>
            <a:ext cx="144463" cy="142875"/>
          </a:xfrm>
          <a:prstGeom prst="ellipse">
            <a:avLst/>
          </a:prstGeom>
          <a:solidFill>
            <a:srgbClr val="009900"/>
          </a:solidFill>
          <a:ln w="28575">
            <a:solidFill>
              <a:srgbClr val="0099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cxnSp>
        <p:nvCxnSpPr>
          <p:cNvPr id="41" name="直接箭头连接符 40">
            <a:extLst>
              <a:ext uri="{FF2B5EF4-FFF2-40B4-BE49-F238E27FC236}">
                <a16:creationId xmlns:a16="http://schemas.microsoft.com/office/drawing/2014/main" id="{3399FEE2-5FD1-4209-ABFB-4E623869A512}"/>
              </a:ext>
            </a:extLst>
          </p:cNvPr>
          <p:cNvCxnSpPr>
            <a:cxnSpLocks noChangeShapeType="1"/>
            <a:stCxn id="39" idx="0"/>
          </p:cNvCxnSpPr>
          <p:nvPr/>
        </p:nvCxnSpPr>
        <p:spPr bwMode="auto">
          <a:xfrm rot="16200000" flipV="1">
            <a:off x="3008313" y="5073650"/>
            <a:ext cx="571500" cy="0"/>
          </a:xfrm>
          <a:prstGeom prst="straightConnector1">
            <a:avLst/>
          </a:prstGeom>
          <a:noFill/>
          <a:ln w="28575" algn="ctr">
            <a:solidFill>
              <a:srgbClr val="009900"/>
            </a:solidFill>
            <a:round/>
            <a:headEnd/>
            <a:tailEnd type="arrow" w="med" len="med"/>
          </a:ln>
          <a:extLst>
            <a:ext uri="{909E8E84-426E-40DD-AFC4-6F175D3DCCD1}">
              <a14:hiddenFill xmlns:a14="http://schemas.microsoft.com/office/drawing/2010/main">
                <a:noFill/>
              </a14:hiddenFill>
            </a:ext>
          </a:extLst>
        </p:spPr>
      </p:cxnSp>
      <p:sp>
        <p:nvSpPr>
          <p:cNvPr id="42" name="Oval 32">
            <a:extLst>
              <a:ext uri="{FF2B5EF4-FFF2-40B4-BE49-F238E27FC236}">
                <a16:creationId xmlns:a16="http://schemas.microsoft.com/office/drawing/2014/main" id="{C20FC7EF-A3F1-414C-BF25-280D156E2EF5}"/>
              </a:ext>
            </a:extLst>
          </p:cNvPr>
          <p:cNvSpPr>
            <a:spLocks noChangeArrowheads="1"/>
          </p:cNvSpPr>
          <p:nvPr/>
        </p:nvSpPr>
        <p:spPr bwMode="auto">
          <a:xfrm>
            <a:off x="3222625" y="4645025"/>
            <a:ext cx="144463" cy="142875"/>
          </a:xfrm>
          <a:prstGeom prst="ellipse">
            <a:avLst/>
          </a:prstGeom>
          <a:solidFill>
            <a:srgbClr val="009900"/>
          </a:solidFill>
          <a:ln w="28575">
            <a:solidFill>
              <a:srgbClr val="0099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3" name="Oval 26">
            <a:extLst>
              <a:ext uri="{FF2B5EF4-FFF2-40B4-BE49-F238E27FC236}">
                <a16:creationId xmlns:a16="http://schemas.microsoft.com/office/drawing/2014/main" id="{30E138F7-5F3E-4898-BB5A-7D7D8B06CD22}"/>
              </a:ext>
            </a:extLst>
          </p:cNvPr>
          <p:cNvSpPr>
            <a:spLocks noChangeArrowheads="1"/>
          </p:cNvSpPr>
          <p:nvPr/>
        </p:nvSpPr>
        <p:spPr bwMode="auto">
          <a:xfrm>
            <a:off x="3365500" y="5287963"/>
            <a:ext cx="360363"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B050"/>
                </a:solidFill>
              </a:rPr>
              <a:t>C</a:t>
            </a:r>
          </a:p>
        </p:txBody>
      </p:sp>
      <p:sp>
        <p:nvSpPr>
          <p:cNvPr id="44" name="Oval 26">
            <a:extLst>
              <a:ext uri="{FF2B5EF4-FFF2-40B4-BE49-F238E27FC236}">
                <a16:creationId xmlns:a16="http://schemas.microsoft.com/office/drawing/2014/main" id="{9CCE12DF-A588-48BF-8AB8-0076D187A330}"/>
              </a:ext>
            </a:extLst>
          </p:cNvPr>
          <p:cNvSpPr>
            <a:spLocks noChangeArrowheads="1"/>
          </p:cNvSpPr>
          <p:nvPr/>
        </p:nvSpPr>
        <p:spPr bwMode="auto">
          <a:xfrm>
            <a:off x="3365500" y="4573588"/>
            <a:ext cx="360363"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B050"/>
                </a:solidFill>
              </a:rPr>
              <a:t>D</a:t>
            </a:r>
          </a:p>
        </p:txBody>
      </p:sp>
      <p:cxnSp>
        <p:nvCxnSpPr>
          <p:cNvPr id="46" name="直接连接符 45">
            <a:extLst>
              <a:ext uri="{FF2B5EF4-FFF2-40B4-BE49-F238E27FC236}">
                <a16:creationId xmlns:a16="http://schemas.microsoft.com/office/drawing/2014/main" id="{FA06D89A-B6B5-40E1-B223-DBFF8C0EDA49}"/>
              </a:ext>
            </a:extLst>
          </p:cNvPr>
          <p:cNvCxnSpPr>
            <a:cxnSpLocks noChangeShapeType="1"/>
            <a:stCxn id="39" idx="2"/>
          </p:cNvCxnSpPr>
          <p:nvPr/>
        </p:nvCxnSpPr>
        <p:spPr bwMode="auto">
          <a:xfrm rot="10800000">
            <a:off x="2722563" y="5430838"/>
            <a:ext cx="500062" cy="1587"/>
          </a:xfrm>
          <a:prstGeom prst="line">
            <a:avLst/>
          </a:prstGeom>
          <a:noFill/>
          <a:ln w="28575" algn="ctr">
            <a:solidFill>
              <a:srgbClr val="009900"/>
            </a:solidFill>
            <a:prstDash val="sysDash"/>
            <a:round/>
            <a:headEnd/>
            <a:tailEnd/>
          </a:ln>
          <a:extLst>
            <a:ext uri="{909E8E84-426E-40DD-AFC4-6F175D3DCCD1}">
              <a14:hiddenFill xmlns:a14="http://schemas.microsoft.com/office/drawing/2010/main">
                <a:noFill/>
              </a14:hiddenFill>
            </a:ext>
          </a:extLst>
        </p:spPr>
      </p:cxnSp>
      <p:cxnSp>
        <p:nvCxnSpPr>
          <p:cNvPr id="48" name="直接连接符 47">
            <a:extLst>
              <a:ext uri="{FF2B5EF4-FFF2-40B4-BE49-F238E27FC236}">
                <a16:creationId xmlns:a16="http://schemas.microsoft.com/office/drawing/2014/main" id="{829F1A45-2BA1-4425-B50D-0CFAEB85BEA7}"/>
              </a:ext>
            </a:extLst>
          </p:cNvPr>
          <p:cNvCxnSpPr>
            <a:cxnSpLocks noChangeShapeType="1"/>
            <a:stCxn id="39" idx="4"/>
          </p:cNvCxnSpPr>
          <p:nvPr/>
        </p:nvCxnSpPr>
        <p:spPr bwMode="auto">
          <a:xfrm rot="5400000">
            <a:off x="3079750" y="5716588"/>
            <a:ext cx="428625" cy="0"/>
          </a:xfrm>
          <a:prstGeom prst="line">
            <a:avLst/>
          </a:prstGeom>
          <a:noFill/>
          <a:ln w="28575" algn="ctr">
            <a:solidFill>
              <a:srgbClr val="009900"/>
            </a:solidFill>
            <a:prstDash val="dash"/>
            <a:round/>
            <a:headEnd/>
            <a:tailEnd/>
          </a:ln>
          <a:extLst>
            <a:ext uri="{909E8E84-426E-40DD-AFC4-6F175D3DCCD1}">
              <a14:hiddenFill xmlns:a14="http://schemas.microsoft.com/office/drawing/2010/main">
                <a:noFill/>
              </a14:hiddenFill>
            </a:ext>
          </a:extLst>
        </p:spPr>
      </p:cxnSp>
      <p:sp>
        <p:nvSpPr>
          <p:cNvPr id="49" name="Oval 26">
            <a:extLst>
              <a:ext uri="{FF2B5EF4-FFF2-40B4-BE49-F238E27FC236}">
                <a16:creationId xmlns:a16="http://schemas.microsoft.com/office/drawing/2014/main" id="{24A5E072-2CDF-4698-91FA-8418C0D61E5E}"/>
              </a:ext>
            </a:extLst>
          </p:cNvPr>
          <p:cNvSpPr>
            <a:spLocks noChangeArrowheads="1"/>
          </p:cNvSpPr>
          <p:nvPr/>
        </p:nvSpPr>
        <p:spPr bwMode="auto">
          <a:xfrm>
            <a:off x="3079750" y="6002338"/>
            <a:ext cx="360363"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9900"/>
                </a:solidFill>
              </a:rPr>
              <a:t>Q</a:t>
            </a:r>
            <a:r>
              <a:rPr lang="en-US" altLang="zh-CN" sz="1800" b="0" i="1" baseline="-25000">
                <a:solidFill>
                  <a:srgbClr val="009900"/>
                </a:solidFill>
              </a:rPr>
              <a:t>C</a:t>
            </a:r>
          </a:p>
        </p:txBody>
      </p:sp>
      <p:sp>
        <p:nvSpPr>
          <p:cNvPr id="50" name="Oval 26">
            <a:extLst>
              <a:ext uri="{FF2B5EF4-FFF2-40B4-BE49-F238E27FC236}">
                <a16:creationId xmlns:a16="http://schemas.microsoft.com/office/drawing/2014/main" id="{8EDDAC98-448F-4291-AF69-1682E4E99A9A}"/>
              </a:ext>
            </a:extLst>
          </p:cNvPr>
          <p:cNvSpPr>
            <a:spLocks noChangeArrowheads="1"/>
          </p:cNvSpPr>
          <p:nvPr/>
        </p:nvSpPr>
        <p:spPr bwMode="auto">
          <a:xfrm>
            <a:off x="2293938" y="5216525"/>
            <a:ext cx="360362" cy="35877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9900"/>
                </a:solidFill>
              </a:rPr>
              <a:t>P</a:t>
            </a:r>
            <a:r>
              <a:rPr lang="en-US" altLang="zh-CN" sz="1800" b="0" i="1" baseline="-25000">
                <a:solidFill>
                  <a:srgbClr val="009900"/>
                </a:solidFill>
              </a:rPr>
              <a:t>C</a:t>
            </a:r>
          </a:p>
        </p:txBody>
      </p:sp>
      <p:sp>
        <p:nvSpPr>
          <p:cNvPr id="51" name="矩形 50">
            <a:extLst>
              <a:ext uri="{FF2B5EF4-FFF2-40B4-BE49-F238E27FC236}">
                <a16:creationId xmlns:a16="http://schemas.microsoft.com/office/drawing/2014/main" id="{6834F927-D0EC-44C2-A13D-18E6C600AC0C}"/>
              </a:ext>
            </a:extLst>
          </p:cNvPr>
          <p:cNvSpPr/>
          <p:nvPr/>
        </p:nvSpPr>
        <p:spPr>
          <a:xfrm>
            <a:off x="6500813" y="4071938"/>
            <a:ext cx="2500312" cy="1422400"/>
          </a:xfrm>
          <a:prstGeom prst="rect">
            <a:avLst/>
          </a:prstGeom>
        </p:spPr>
        <p:txBody>
          <a:bodyPr>
            <a:spAutoFit/>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400" dirty="0">
                <a:solidFill>
                  <a:schemeClr val="accent2">
                    <a:lumMod val="75000"/>
                  </a:schemeClr>
                </a:solidFill>
                <a:latin typeface="楷体_GB2312" pitchFamily="49" charset="-122"/>
                <a:ea typeface="楷体_GB2312" pitchFamily="49" charset="-122"/>
              </a:rPr>
              <a:t>每个产量水平提价</a:t>
            </a:r>
            <a:r>
              <a:rPr lang="en-US" altLang="zh-CN" sz="2400" dirty="0">
                <a:solidFill>
                  <a:schemeClr val="accent2">
                    <a:lumMod val="75000"/>
                  </a:schemeClr>
                </a:solidFill>
                <a:latin typeface="楷体_GB2312" pitchFamily="49" charset="-122"/>
                <a:ea typeface="楷体_GB2312" pitchFamily="49" charset="-122"/>
              </a:rPr>
              <a:t>0.5</a:t>
            </a:r>
            <a:r>
              <a:rPr lang="zh-CN" altLang="en-US" sz="2400" dirty="0">
                <a:solidFill>
                  <a:schemeClr val="accent2">
                    <a:lumMod val="75000"/>
                  </a:schemeClr>
                </a:solidFill>
                <a:latin typeface="楷体_GB2312" pitchFamily="49" charset="-122"/>
                <a:ea typeface="楷体_GB2312" pitchFamily="49" charset="-122"/>
              </a:rPr>
              <a:t>元，厂商才获得和原来同样的收益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73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36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73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36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73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36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573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36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3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3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36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736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36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5736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737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37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737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37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573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7375">
                                            <p:txEl>
                                              <p:pRg st="0" end="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3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73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3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7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autoUpdateAnimBg="0"/>
      <p:bldP spid="57350" grpId="0" autoUpdateAnimBg="0"/>
      <p:bldP spid="57351" grpId="0" autoUpdateAnimBg="0"/>
      <p:bldP spid="57352" grpId="0" autoUpdateAnimBg="0"/>
      <p:bldP spid="57355" grpId="0" animBg="1" autoUpdateAnimBg="0"/>
      <p:bldP spid="57356" grpId="0" autoUpdateAnimBg="0"/>
      <p:bldP spid="57356" grpId="1" autoUpdateAnimBg="0"/>
      <p:bldP spid="57359" grpId="0" animBg="1"/>
      <p:bldP spid="57360" grpId="0" autoUpdateAnimBg="0"/>
      <p:bldP spid="57361" grpId="0" autoUpdateAnimBg="0"/>
      <p:bldP spid="57362" grpId="0" autoUpdateAnimBg="0"/>
      <p:bldP spid="57364" grpId="0" autoUpdateAnimBg="0"/>
      <p:bldP spid="57368" grpId="0" autoUpdateAnimBg="0"/>
      <p:bldP spid="57369" grpId="0" animBg="1"/>
      <p:bldP spid="57370" grpId="0" autoUpdateAnimBg="0"/>
      <p:bldP spid="57371" grpId="0" animBg="1"/>
      <p:bldP spid="57374" grpId="0" autoUpdateAnimBg="0"/>
      <p:bldP spid="57375" grpId="0" build="allAtOnce" autoUpdateAnimBg="0"/>
      <p:bldP spid="57376" grpId="0" animBg="1"/>
      <p:bldP spid="57378" grpId="0" autoUpdateAnimBg="0"/>
      <p:bldP spid="57379" grpId="0" autoUpdateAnimBg="0"/>
      <p:bldP spid="57380" grpId="0" autoUpdateAnimBg="0"/>
      <p:bldP spid="39" grpId="0" animBg="1"/>
      <p:bldP spid="42" grpId="0" animBg="1"/>
      <p:bldP spid="43" grpId="0" autoUpdateAnimBg="0"/>
      <p:bldP spid="44" grpId="0" autoUpdateAnimBg="0"/>
      <p:bldP spid="49" grpId="0" autoUpdateAnimBg="0"/>
      <p:bldP spid="50" grpId="0" autoUpdateAnimBg="0"/>
      <p:bldP spid="5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a:extLst>
              <a:ext uri="{FF2B5EF4-FFF2-40B4-BE49-F238E27FC236}">
                <a16:creationId xmlns:a16="http://schemas.microsoft.com/office/drawing/2014/main" id="{77520848-A00B-412E-B511-23592A027E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6291CEC-64DD-43EE-AFAC-CEEE1BBB190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4515" name="灯片编号占位符 5">
            <a:extLst>
              <a:ext uri="{FF2B5EF4-FFF2-40B4-BE49-F238E27FC236}">
                <a16:creationId xmlns:a16="http://schemas.microsoft.com/office/drawing/2014/main" id="{A427C617-58CF-41AF-A0E5-5333A66BC7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7C9A154F-2737-4703-96B4-D529AD412824}" type="slidenum">
              <a:rPr lang="zh-CN" altLang="en-US" sz="1400"/>
              <a:pPr>
                <a:spcBef>
                  <a:spcPct val="0"/>
                </a:spcBef>
                <a:buClrTx/>
                <a:buSzTx/>
                <a:buFont typeface="Arial" panose="020B0604020202020204" pitchFamily="34" charset="0"/>
                <a:buNone/>
              </a:pPr>
              <a:t>54</a:t>
            </a:fld>
            <a:endParaRPr lang="en-US" altLang="zh-CN" sz="1400"/>
          </a:p>
        </p:txBody>
      </p:sp>
      <p:sp>
        <p:nvSpPr>
          <p:cNvPr id="71684" name="Rectangle 2">
            <a:extLst>
              <a:ext uri="{FF2B5EF4-FFF2-40B4-BE49-F238E27FC236}">
                <a16:creationId xmlns:a16="http://schemas.microsoft.com/office/drawing/2014/main" id="{B0DC77C2-483F-402C-B0AB-7A89C0334102}"/>
              </a:ext>
            </a:extLst>
          </p:cNvPr>
          <p:cNvSpPr>
            <a:spLocks noChangeArrowheads="1"/>
          </p:cNvSpPr>
          <p:nvPr/>
        </p:nvSpPr>
        <p:spPr bwMode="auto">
          <a:xfrm>
            <a:off x="903288" y="704850"/>
            <a:ext cx="1379537" cy="792163"/>
          </a:xfrm>
          <a:prstGeom prst="rect">
            <a:avLst/>
          </a:prstGeom>
          <a:noFill/>
          <a:ln w="9525">
            <a:noFill/>
            <a:miter lim="800000"/>
            <a:headEnd/>
            <a:tailEnd/>
          </a:ln>
        </p:spPr>
        <p:txBody>
          <a:bodyPr wrap="none" anchor="ctr"/>
          <a:lstStyle/>
          <a:p>
            <a:pPr algn="ctr" eaLnBrk="1" hangingPunct="1">
              <a:buFont typeface="Arial" charset="0"/>
              <a:buNone/>
              <a:defRPr/>
            </a:pPr>
            <a:r>
              <a:rPr lang="zh-CN" altLang="en-US" sz="2400" dirty="0">
                <a:solidFill>
                  <a:schemeClr val="accent2">
                    <a:lumMod val="75000"/>
                  </a:schemeClr>
                </a:solidFill>
                <a:latin typeface="楷体_GB2312" pitchFamily="49" charset="-122"/>
                <a:ea typeface="楷体_GB2312" pitchFamily="49" charset="-122"/>
              </a:rPr>
              <a:t>例如：向买者</a:t>
            </a:r>
          </a:p>
          <a:p>
            <a:pPr algn="ctr" eaLnBrk="1" hangingPunct="1">
              <a:buFont typeface="Arial" charset="0"/>
              <a:buNone/>
              <a:defRPr/>
            </a:pPr>
            <a:r>
              <a:rPr lang="zh-CN" altLang="en-US" sz="2400" dirty="0">
                <a:solidFill>
                  <a:schemeClr val="accent2">
                    <a:lumMod val="75000"/>
                  </a:schemeClr>
                </a:solidFill>
                <a:latin typeface="楷体_GB2312" pitchFamily="49" charset="-122"/>
                <a:ea typeface="楷体_GB2312" pitchFamily="49" charset="-122"/>
              </a:rPr>
              <a:t>收</a:t>
            </a:r>
            <a:r>
              <a:rPr lang="en-US" altLang="zh-CN" sz="2400" dirty="0">
                <a:solidFill>
                  <a:schemeClr val="accent2">
                    <a:lumMod val="75000"/>
                  </a:schemeClr>
                </a:solidFill>
                <a:latin typeface="楷体_GB2312" pitchFamily="49" charset="-122"/>
                <a:ea typeface="楷体_GB2312" pitchFamily="49" charset="-122"/>
              </a:rPr>
              <a:t>0.5</a:t>
            </a:r>
            <a:r>
              <a:rPr lang="zh-CN" altLang="en-US" sz="2400" dirty="0">
                <a:solidFill>
                  <a:schemeClr val="accent2">
                    <a:lumMod val="75000"/>
                  </a:schemeClr>
                </a:solidFill>
                <a:latin typeface="楷体_GB2312" pitchFamily="49" charset="-122"/>
                <a:ea typeface="楷体_GB2312" pitchFamily="49" charset="-122"/>
              </a:rPr>
              <a:t>元税</a:t>
            </a:r>
          </a:p>
        </p:txBody>
      </p:sp>
      <p:sp>
        <p:nvSpPr>
          <p:cNvPr id="64517" name="Line 3">
            <a:extLst>
              <a:ext uri="{FF2B5EF4-FFF2-40B4-BE49-F238E27FC236}">
                <a16:creationId xmlns:a16="http://schemas.microsoft.com/office/drawing/2014/main" id="{4EA1E585-805D-46EC-BB4E-BE334F9A5809}"/>
              </a:ext>
            </a:extLst>
          </p:cNvPr>
          <p:cNvSpPr>
            <a:spLocks noChangeShapeType="1"/>
          </p:cNvSpPr>
          <p:nvPr/>
        </p:nvSpPr>
        <p:spPr bwMode="auto">
          <a:xfrm>
            <a:off x="4129088" y="4883150"/>
            <a:ext cx="4184650" cy="111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18" name="Line 4">
            <a:extLst>
              <a:ext uri="{FF2B5EF4-FFF2-40B4-BE49-F238E27FC236}">
                <a16:creationId xmlns:a16="http://schemas.microsoft.com/office/drawing/2014/main" id="{BC45E6B9-186C-40EB-8964-05CC08045C12}"/>
              </a:ext>
            </a:extLst>
          </p:cNvPr>
          <p:cNvSpPr>
            <a:spLocks noChangeShapeType="1"/>
          </p:cNvSpPr>
          <p:nvPr/>
        </p:nvSpPr>
        <p:spPr bwMode="auto">
          <a:xfrm flipH="1" flipV="1">
            <a:off x="4110038" y="1100138"/>
            <a:ext cx="19050" cy="37830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3" name="Line 5">
            <a:extLst>
              <a:ext uri="{FF2B5EF4-FFF2-40B4-BE49-F238E27FC236}">
                <a16:creationId xmlns:a16="http://schemas.microsoft.com/office/drawing/2014/main" id="{C941E59E-A11F-4F54-B605-6BF0624461CE}"/>
              </a:ext>
            </a:extLst>
          </p:cNvPr>
          <p:cNvSpPr>
            <a:spLocks noChangeShapeType="1"/>
          </p:cNvSpPr>
          <p:nvPr/>
        </p:nvSpPr>
        <p:spPr bwMode="auto">
          <a:xfrm>
            <a:off x="4518025" y="1968500"/>
            <a:ext cx="2730500" cy="2517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4" name="Line 6">
            <a:extLst>
              <a:ext uri="{FF2B5EF4-FFF2-40B4-BE49-F238E27FC236}">
                <a16:creationId xmlns:a16="http://schemas.microsoft.com/office/drawing/2014/main" id="{D2E294B7-78CE-4C30-B901-E13228BBF0C4}"/>
              </a:ext>
            </a:extLst>
          </p:cNvPr>
          <p:cNvSpPr>
            <a:spLocks noChangeShapeType="1"/>
          </p:cNvSpPr>
          <p:nvPr/>
        </p:nvSpPr>
        <p:spPr bwMode="auto">
          <a:xfrm>
            <a:off x="4117975" y="2852738"/>
            <a:ext cx="1335088" cy="15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Line 7">
            <a:extLst>
              <a:ext uri="{FF2B5EF4-FFF2-40B4-BE49-F238E27FC236}">
                <a16:creationId xmlns:a16="http://schemas.microsoft.com/office/drawing/2014/main" id="{C727FE53-58BC-4B93-95A3-7F46DE01864D}"/>
              </a:ext>
            </a:extLst>
          </p:cNvPr>
          <p:cNvSpPr>
            <a:spLocks noChangeShapeType="1"/>
          </p:cNvSpPr>
          <p:nvPr/>
        </p:nvSpPr>
        <p:spPr bwMode="auto">
          <a:xfrm flipV="1">
            <a:off x="4329113" y="2035175"/>
            <a:ext cx="2614612" cy="14398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6" name="Line 8">
            <a:extLst>
              <a:ext uri="{FF2B5EF4-FFF2-40B4-BE49-F238E27FC236}">
                <a16:creationId xmlns:a16="http://schemas.microsoft.com/office/drawing/2014/main" id="{6154C399-C96A-4892-A7D0-19ABBA7ED2CA}"/>
              </a:ext>
            </a:extLst>
          </p:cNvPr>
          <p:cNvSpPr>
            <a:spLocks noChangeShapeType="1"/>
          </p:cNvSpPr>
          <p:nvPr/>
        </p:nvSpPr>
        <p:spPr bwMode="auto">
          <a:xfrm>
            <a:off x="4110038" y="2035175"/>
            <a:ext cx="1343025" cy="15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Line 9">
            <a:extLst>
              <a:ext uri="{FF2B5EF4-FFF2-40B4-BE49-F238E27FC236}">
                <a16:creationId xmlns:a16="http://schemas.microsoft.com/office/drawing/2014/main" id="{1B5C6D8A-9C7D-4A47-BC15-CA0BA2A8BD55}"/>
              </a:ext>
            </a:extLst>
          </p:cNvPr>
          <p:cNvSpPr>
            <a:spLocks noChangeShapeType="1"/>
          </p:cNvSpPr>
          <p:nvPr/>
        </p:nvSpPr>
        <p:spPr bwMode="auto">
          <a:xfrm>
            <a:off x="6053138" y="2540000"/>
            <a:ext cx="14287" cy="2306638"/>
          </a:xfrm>
          <a:prstGeom prst="line">
            <a:avLst/>
          </a:prstGeom>
          <a:noFill/>
          <a:ln w="28575">
            <a:solidFill>
              <a:schemeClr val="accent2">
                <a:lumMod val="75000"/>
              </a:schemeClr>
            </a:solidFill>
            <a:prstDash val="dash"/>
            <a:round/>
            <a:headEnd/>
            <a:tailEnd/>
          </a:ln>
        </p:spPr>
        <p:txBody>
          <a:bodyPr/>
          <a:lstStyle/>
          <a:p>
            <a:pPr algn="ctr" eaLnBrk="1" hangingPunct="1">
              <a:buFont typeface="Arial" charset="0"/>
              <a:buNone/>
              <a:defRPr/>
            </a:pPr>
            <a:endParaRPr lang="zh-CN" altLang="en-US">
              <a:latin typeface="Arial" charset="0"/>
            </a:endParaRPr>
          </a:p>
        </p:txBody>
      </p:sp>
      <p:sp>
        <p:nvSpPr>
          <p:cNvPr id="58378" name="Line 10">
            <a:extLst>
              <a:ext uri="{FF2B5EF4-FFF2-40B4-BE49-F238E27FC236}">
                <a16:creationId xmlns:a16="http://schemas.microsoft.com/office/drawing/2014/main" id="{36A840BA-AC1D-4EBE-B343-55A147B4B736}"/>
              </a:ext>
            </a:extLst>
          </p:cNvPr>
          <p:cNvSpPr>
            <a:spLocks noChangeShapeType="1"/>
          </p:cNvSpPr>
          <p:nvPr/>
        </p:nvSpPr>
        <p:spPr bwMode="auto">
          <a:xfrm flipH="1">
            <a:off x="5478463" y="2828925"/>
            <a:ext cx="0" cy="20859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Oval 11">
            <a:extLst>
              <a:ext uri="{FF2B5EF4-FFF2-40B4-BE49-F238E27FC236}">
                <a16:creationId xmlns:a16="http://schemas.microsoft.com/office/drawing/2014/main" id="{71EFFAF1-2468-4989-8E88-A05B67DD5962}"/>
              </a:ext>
            </a:extLst>
          </p:cNvPr>
          <p:cNvSpPr>
            <a:spLocks noChangeArrowheads="1"/>
          </p:cNvSpPr>
          <p:nvPr/>
        </p:nvSpPr>
        <p:spPr bwMode="auto">
          <a:xfrm>
            <a:off x="5478463" y="1460500"/>
            <a:ext cx="385762" cy="5667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A</a:t>
            </a:r>
            <a:endParaRPr lang="en-US" altLang="zh-CN" sz="1800" i="1" baseline="-25000">
              <a:solidFill>
                <a:schemeClr val="tx2"/>
              </a:solidFill>
            </a:endParaRPr>
          </a:p>
        </p:txBody>
      </p:sp>
      <p:sp>
        <p:nvSpPr>
          <p:cNvPr id="64526" name="Line 12">
            <a:extLst>
              <a:ext uri="{FF2B5EF4-FFF2-40B4-BE49-F238E27FC236}">
                <a16:creationId xmlns:a16="http://schemas.microsoft.com/office/drawing/2014/main" id="{2F2D4227-E961-4A50-9B94-D5498DC1805E}"/>
              </a:ext>
            </a:extLst>
          </p:cNvPr>
          <p:cNvSpPr>
            <a:spLocks noChangeShapeType="1"/>
          </p:cNvSpPr>
          <p:nvPr/>
        </p:nvSpPr>
        <p:spPr bwMode="auto">
          <a:xfrm flipV="1">
            <a:off x="4110038" y="2540000"/>
            <a:ext cx="1960562" cy="317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7" name="Rectangle 13">
            <a:extLst>
              <a:ext uri="{FF2B5EF4-FFF2-40B4-BE49-F238E27FC236}">
                <a16:creationId xmlns:a16="http://schemas.microsoft.com/office/drawing/2014/main" id="{A20F3BD5-8287-46CF-A0BF-E41366A29FAE}"/>
              </a:ext>
            </a:extLst>
          </p:cNvPr>
          <p:cNvSpPr>
            <a:spLocks noChangeArrowheads="1"/>
          </p:cNvSpPr>
          <p:nvPr/>
        </p:nvSpPr>
        <p:spPr bwMode="auto">
          <a:xfrm>
            <a:off x="3670300" y="2324100"/>
            <a:ext cx="3698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3.0</a:t>
            </a:r>
          </a:p>
        </p:txBody>
      </p:sp>
      <p:sp>
        <p:nvSpPr>
          <p:cNvPr id="64528" name="Rectangle 14">
            <a:extLst>
              <a:ext uri="{FF2B5EF4-FFF2-40B4-BE49-F238E27FC236}">
                <a16:creationId xmlns:a16="http://schemas.microsoft.com/office/drawing/2014/main" id="{9ECF18ED-A91D-49AF-9CF4-E907DA73CA70}"/>
              </a:ext>
            </a:extLst>
          </p:cNvPr>
          <p:cNvSpPr>
            <a:spLocks noChangeArrowheads="1"/>
          </p:cNvSpPr>
          <p:nvPr/>
        </p:nvSpPr>
        <p:spPr bwMode="auto">
          <a:xfrm>
            <a:off x="5981700" y="4976813"/>
            <a:ext cx="37623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100</a:t>
            </a:r>
          </a:p>
        </p:txBody>
      </p:sp>
      <p:sp>
        <p:nvSpPr>
          <p:cNvPr id="64529" name="Rectangle 15">
            <a:extLst>
              <a:ext uri="{FF2B5EF4-FFF2-40B4-BE49-F238E27FC236}">
                <a16:creationId xmlns:a16="http://schemas.microsoft.com/office/drawing/2014/main" id="{A2FC81E0-F487-4444-B3F2-4D07187C6100}"/>
              </a:ext>
            </a:extLst>
          </p:cNvPr>
          <p:cNvSpPr>
            <a:spLocks noChangeArrowheads="1"/>
          </p:cNvSpPr>
          <p:nvPr/>
        </p:nvSpPr>
        <p:spPr bwMode="auto">
          <a:xfrm>
            <a:off x="3389313" y="666750"/>
            <a:ext cx="6175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蛋糕</a:t>
            </a:r>
          </a:p>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价格</a:t>
            </a:r>
          </a:p>
        </p:txBody>
      </p:sp>
      <p:sp>
        <p:nvSpPr>
          <p:cNvPr id="64530" name="Rectangle 16">
            <a:extLst>
              <a:ext uri="{FF2B5EF4-FFF2-40B4-BE49-F238E27FC236}">
                <a16:creationId xmlns:a16="http://schemas.microsoft.com/office/drawing/2014/main" id="{4509C39D-404B-41BD-AD97-54726DFA9EC9}"/>
              </a:ext>
            </a:extLst>
          </p:cNvPr>
          <p:cNvSpPr>
            <a:spLocks noChangeArrowheads="1"/>
          </p:cNvSpPr>
          <p:nvPr/>
        </p:nvSpPr>
        <p:spPr bwMode="auto">
          <a:xfrm>
            <a:off x="7345363" y="4976813"/>
            <a:ext cx="1236662"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i="1">
                <a:solidFill>
                  <a:schemeClr val="tx2"/>
                </a:solidFill>
                <a:ea typeface="楷体_GB2312" pitchFamily="49" charset="-122"/>
              </a:rPr>
              <a:t>蛋糕数量</a:t>
            </a:r>
          </a:p>
        </p:txBody>
      </p:sp>
      <p:sp>
        <p:nvSpPr>
          <p:cNvPr id="64531" name="Line 17">
            <a:extLst>
              <a:ext uri="{FF2B5EF4-FFF2-40B4-BE49-F238E27FC236}">
                <a16:creationId xmlns:a16="http://schemas.microsoft.com/office/drawing/2014/main" id="{5A9233C8-33C0-408A-ADCF-113051BC9659}"/>
              </a:ext>
            </a:extLst>
          </p:cNvPr>
          <p:cNvSpPr>
            <a:spLocks noChangeShapeType="1"/>
          </p:cNvSpPr>
          <p:nvPr/>
        </p:nvSpPr>
        <p:spPr bwMode="auto">
          <a:xfrm>
            <a:off x="4973638" y="1531938"/>
            <a:ext cx="2730500" cy="2517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Oval 18">
            <a:extLst>
              <a:ext uri="{FF2B5EF4-FFF2-40B4-BE49-F238E27FC236}">
                <a16:creationId xmlns:a16="http://schemas.microsoft.com/office/drawing/2014/main" id="{425A06D9-71BC-495A-884B-427A7D04586B}"/>
              </a:ext>
            </a:extLst>
          </p:cNvPr>
          <p:cNvSpPr>
            <a:spLocks noChangeArrowheads="1"/>
          </p:cNvSpPr>
          <p:nvPr/>
        </p:nvSpPr>
        <p:spPr bwMode="auto">
          <a:xfrm>
            <a:off x="7781925" y="3692525"/>
            <a:ext cx="581025" cy="6477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D</a:t>
            </a:r>
            <a:r>
              <a:rPr lang="en-US" altLang="zh-CN" sz="1800" b="0" i="1" baseline="-25000">
                <a:solidFill>
                  <a:schemeClr val="tx2"/>
                </a:solidFill>
              </a:rPr>
              <a:t>1</a:t>
            </a:r>
          </a:p>
        </p:txBody>
      </p:sp>
      <p:sp>
        <p:nvSpPr>
          <p:cNvPr id="58387" name="Oval 19">
            <a:extLst>
              <a:ext uri="{FF2B5EF4-FFF2-40B4-BE49-F238E27FC236}">
                <a16:creationId xmlns:a16="http://schemas.microsoft.com/office/drawing/2014/main" id="{6E0D83DB-17D9-41EA-9642-E7DF09089EF2}"/>
              </a:ext>
            </a:extLst>
          </p:cNvPr>
          <p:cNvSpPr>
            <a:spLocks noChangeArrowheads="1"/>
          </p:cNvSpPr>
          <p:nvPr/>
        </p:nvSpPr>
        <p:spPr bwMode="auto">
          <a:xfrm>
            <a:off x="7205663" y="4124325"/>
            <a:ext cx="581025" cy="6477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D</a:t>
            </a:r>
            <a:r>
              <a:rPr lang="en-US" altLang="zh-CN" sz="1800" b="0" i="1" baseline="-25000">
                <a:solidFill>
                  <a:schemeClr val="tx2"/>
                </a:solidFill>
              </a:rPr>
              <a:t>2</a:t>
            </a:r>
          </a:p>
        </p:txBody>
      </p:sp>
      <p:sp>
        <p:nvSpPr>
          <p:cNvPr id="64534" name="AutoShape 20">
            <a:extLst>
              <a:ext uri="{FF2B5EF4-FFF2-40B4-BE49-F238E27FC236}">
                <a16:creationId xmlns:a16="http://schemas.microsoft.com/office/drawing/2014/main" id="{3FB78015-C762-49BF-98CF-567FC39083A6}"/>
              </a:ext>
            </a:extLst>
          </p:cNvPr>
          <p:cNvSpPr>
            <a:spLocks/>
          </p:cNvSpPr>
          <p:nvPr/>
        </p:nvSpPr>
        <p:spPr bwMode="auto">
          <a:xfrm>
            <a:off x="7278688" y="2136775"/>
            <a:ext cx="1506537" cy="609600"/>
          </a:xfrm>
          <a:prstGeom prst="borderCallout1">
            <a:avLst>
              <a:gd name="adj1" fmla="val 18750"/>
              <a:gd name="adj2" fmla="val -5060"/>
              <a:gd name="adj3" fmla="val 66148"/>
              <a:gd name="adj4" fmla="val -7175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没有税收时的均衡</a:t>
            </a:r>
          </a:p>
        </p:txBody>
      </p:sp>
      <p:sp>
        <p:nvSpPr>
          <p:cNvPr id="58389" name="AutoShape 21">
            <a:extLst>
              <a:ext uri="{FF2B5EF4-FFF2-40B4-BE49-F238E27FC236}">
                <a16:creationId xmlns:a16="http://schemas.microsoft.com/office/drawing/2014/main" id="{E1DA66E6-6FFF-49F3-8BFD-781C3EFE4A3E}"/>
              </a:ext>
            </a:extLst>
          </p:cNvPr>
          <p:cNvSpPr>
            <a:spLocks/>
          </p:cNvSpPr>
          <p:nvPr/>
        </p:nvSpPr>
        <p:spPr bwMode="auto">
          <a:xfrm>
            <a:off x="4181475" y="3908425"/>
            <a:ext cx="1162050" cy="752475"/>
          </a:xfrm>
          <a:prstGeom prst="borderCallout1">
            <a:avLst>
              <a:gd name="adj1" fmla="val 15190"/>
              <a:gd name="adj2" fmla="val 106556"/>
              <a:gd name="adj3" fmla="val -127213"/>
              <a:gd name="adj4" fmla="val 10655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有税收时的均衡</a:t>
            </a:r>
          </a:p>
        </p:txBody>
      </p:sp>
      <p:sp>
        <p:nvSpPr>
          <p:cNvPr id="64536" name="Oval 22">
            <a:extLst>
              <a:ext uri="{FF2B5EF4-FFF2-40B4-BE49-F238E27FC236}">
                <a16:creationId xmlns:a16="http://schemas.microsoft.com/office/drawing/2014/main" id="{83DBFEA2-786A-4D0D-ACA2-CF20918B2DE1}"/>
              </a:ext>
            </a:extLst>
          </p:cNvPr>
          <p:cNvSpPr>
            <a:spLocks noChangeArrowheads="1"/>
          </p:cNvSpPr>
          <p:nvPr/>
        </p:nvSpPr>
        <p:spPr bwMode="auto">
          <a:xfrm>
            <a:off x="3752850" y="4843463"/>
            <a:ext cx="290513"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0</a:t>
            </a:r>
          </a:p>
        </p:txBody>
      </p:sp>
      <p:sp>
        <p:nvSpPr>
          <p:cNvPr id="58391" name="Line 23">
            <a:extLst>
              <a:ext uri="{FF2B5EF4-FFF2-40B4-BE49-F238E27FC236}">
                <a16:creationId xmlns:a16="http://schemas.microsoft.com/office/drawing/2014/main" id="{9B14D1C0-7975-4912-8ABB-F1013C55942B}"/>
              </a:ext>
            </a:extLst>
          </p:cNvPr>
          <p:cNvSpPr>
            <a:spLocks noChangeShapeType="1"/>
          </p:cNvSpPr>
          <p:nvPr/>
        </p:nvSpPr>
        <p:spPr bwMode="auto">
          <a:xfrm>
            <a:off x="6143625" y="2571750"/>
            <a:ext cx="0" cy="719138"/>
          </a:xfrm>
          <a:prstGeom prst="line">
            <a:avLst/>
          </a:prstGeom>
          <a:noFill/>
          <a:ln w="38100">
            <a:solidFill>
              <a:schemeClr val="accent2">
                <a:lumMod val="75000"/>
              </a:schemeClr>
            </a:solidFill>
            <a:round/>
            <a:headEnd/>
            <a:tailEnd type="triangle" w="med" len="med"/>
          </a:ln>
        </p:spPr>
        <p:txBody>
          <a:bodyPr/>
          <a:lstStyle/>
          <a:p>
            <a:pPr algn="ctr" eaLnBrk="1" hangingPunct="1">
              <a:buFont typeface="Arial" charset="0"/>
              <a:buNone/>
              <a:defRPr/>
            </a:pPr>
            <a:endParaRPr lang="zh-CN" altLang="en-US">
              <a:latin typeface="Arial" charset="0"/>
            </a:endParaRPr>
          </a:p>
        </p:txBody>
      </p:sp>
      <p:sp>
        <p:nvSpPr>
          <p:cNvPr id="58392" name="Rectangle 24">
            <a:extLst>
              <a:ext uri="{FF2B5EF4-FFF2-40B4-BE49-F238E27FC236}">
                <a16:creationId xmlns:a16="http://schemas.microsoft.com/office/drawing/2014/main" id="{C3396C84-D453-4721-A16E-FC28CAEA1D51}"/>
              </a:ext>
            </a:extLst>
          </p:cNvPr>
          <p:cNvSpPr>
            <a:spLocks noChangeArrowheads="1"/>
          </p:cNvSpPr>
          <p:nvPr/>
        </p:nvSpPr>
        <p:spPr bwMode="auto">
          <a:xfrm>
            <a:off x="6273800" y="2466975"/>
            <a:ext cx="217488" cy="287338"/>
          </a:xfrm>
          <a:prstGeom prst="rect">
            <a:avLst/>
          </a:prstGeom>
          <a:noFill/>
          <a:ln w="9525">
            <a:noFill/>
            <a:miter lim="800000"/>
            <a:headEnd/>
            <a:tailEnd/>
          </a:ln>
        </p:spPr>
        <p:txBody>
          <a:bodyPr wrap="none" anchor="ctr"/>
          <a:lstStyle/>
          <a:p>
            <a:pPr algn="ctr" eaLnBrk="1" hangingPunct="1">
              <a:buFont typeface="Arial" charset="0"/>
              <a:buNone/>
              <a:defRPr/>
            </a:pPr>
            <a:r>
              <a:rPr lang="en-US" altLang="zh-CN" dirty="0">
                <a:solidFill>
                  <a:schemeClr val="accent2">
                    <a:lumMod val="75000"/>
                  </a:schemeClr>
                </a:solidFill>
                <a:latin typeface="Arial" charset="0"/>
              </a:rPr>
              <a:t>E</a:t>
            </a:r>
            <a:r>
              <a:rPr lang="en-US" altLang="zh-CN" baseline="-25000" dirty="0">
                <a:solidFill>
                  <a:schemeClr val="accent2">
                    <a:lumMod val="75000"/>
                  </a:schemeClr>
                </a:solidFill>
                <a:latin typeface="Arial" charset="0"/>
              </a:rPr>
              <a:t>1</a:t>
            </a:r>
          </a:p>
        </p:txBody>
      </p:sp>
      <p:sp>
        <p:nvSpPr>
          <p:cNvPr id="58393" name="Rectangle 25">
            <a:extLst>
              <a:ext uri="{FF2B5EF4-FFF2-40B4-BE49-F238E27FC236}">
                <a16:creationId xmlns:a16="http://schemas.microsoft.com/office/drawing/2014/main" id="{61DBB6C0-7527-413E-83A0-66F2F4764A44}"/>
              </a:ext>
            </a:extLst>
          </p:cNvPr>
          <p:cNvSpPr>
            <a:spLocks noChangeArrowheads="1"/>
          </p:cNvSpPr>
          <p:nvPr/>
        </p:nvSpPr>
        <p:spPr bwMode="auto">
          <a:xfrm>
            <a:off x="5624513" y="2755900"/>
            <a:ext cx="2174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a:solidFill>
                  <a:srgbClr val="FF0000"/>
                </a:solidFill>
              </a:rPr>
              <a:t>E</a:t>
            </a:r>
            <a:r>
              <a:rPr lang="en-US" altLang="zh-CN" sz="1800" baseline="-25000">
                <a:solidFill>
                  <a:srgbClr val="FF0000"/>
                </a:solidFill>
              </a:rPr>
              <a:t>2</a:t>
            </a:r>
          </a:p>
        </p:txBody>
      </p:sp>
      <p:sp>
        <p:nvSpPr>
          <p:cNvPr id="58394" name="Rectangle 26">
            <a:extLst>
              <a:ext uri="{FF2B5EF4-FFF2-40B4-BE49-F238E27FC236}">
                <a16:creationId xmlns:a16="http://schemas.microsoft.com/office/drawing/2014/main" id="{2C1089DC-5C77-43CF-BCE0-346FFACBEDDB}"/>
              </a:ext>
            </a:extLst>
          </p:cNvPr>
          <p:cNvSpPr>
            <a:spLocks noRot="1" noChangeArrowheads="1"/>
          </p:cNvSpPr>
          <p:nvPr/>
        </p:nvSpPr>
        <p:spPr bwMode="auto">
          <a:xfrm>
            <a:off x="250825" y="1557338"/>
            <a:ext cx="3241675" cy="4764087"/>
          </a:xfrm>
          <a:prstGeom prst="rect">
            <a:avLst/>
          </a:prstGeom>
          <a:noFill/>
          <a:ln w="9525">
            <a:noFill/>
            <a:miter lim="800000"/>
            <a:headEnd/>
            <a:tailEnd/>
          </a:ln>
        </p:spPr>
        <p:txBody>
          <a:bodyPr anchor="ctr"/>
          <a:lstStyle/>
          <a:p>
            <a:pPr eaLnBrk="1" hangingPunct="1">
              <a:defRPr/>
            </a:pPr>
            <a:r>
              <a:rPr lang="zh-CN" altLang="en-US" sz="2800" dirty="0">
                <a:solidFill>
                  <a:schemeClr val="accent2">
                    <a:lumMod val="75000"/>
                  </a:schemeClr>
                </a:solidFill>
                <a:latin typeface="楷体" pitchFamily="49" charset="-122"/>
                <a:ea typeface="楷体" pitchFamily="49" charset="-122"/>
              </a:rPr>
              <a:t>结论：</a:t>
            </a:r>
            <a:br>
              <a:rPr lang="zh-CN" altLang="en-US" sz="2800" dirty="0">
                <a:solidFill>
                  <a:schemeClr val="accent2">
                    <a:lumMod val="75000"/>
                  </a:schemeClr>
                </a:solidFill>
                <a:latin typeface="楷体" pitchFamily="49" charset="-122"/>
                <a:ea typeface="楷体" pitchFamily="49" charset="-122"/>
              </a:rPr>
            </a:br>
            <a:r>
              <a:rPr lang="en-US" altLang="zh-CN" sz="2800" dirty="0">
                <a:solidFill>
                  <a:schemeClr val="accent2">
                    <a:lumMod val="75000"/>
                  </a:schemeClr>
                </a:solidFill>
                <a:latin typeface="楷体" pitchFamily="49" charset="-122"/>
                <a:ea typeface="楷体" pitchFamily="49" charset="-122"/>
              </a:rPr>
              <a:t>1</a:t>
            </a:r>
            <a:r>
              <a:rPr lang="zh-CN" altLang="en-US" sz="2800" dirty="0">
                <a:solidFill>
                  <a:schemeClr val="accent2">
                    <a:lumMod val="75000"/>
                  </a:schemeClr>
                </a:solidFill>
                <a:latin typeface="楷体" pitchFamily="49" charset="-122"/>
                <a:ea typeface="楷体" pitchFamily="49" charset="-122"/>
              </a:rPr>
              <a:t>）税收抑制了市场活动，当对一物品征税时，该物品在新均衡时销量减少。</a:t>
            </a:r>
            <a:br>
              <a:rPr lang="zh-CN" altLang="en-US" sz="2800" dirty="0">
                <a:solidFill>
                  <a:schemeClr val="accent2">
                    <a:lumMod val="75000"/>
                  </a:schemeClr>
                </a:solidFill>
                <a:latin typeface="楷体" pitchFamily="49" charset="-122"/>
                <a:ea typeface="楷体" pitchFamily="49" charset="-122"/>
              </a:rPr>
            </a:br>
            <a:r>
              <a:rPr lang="en-US" altLang="zh-CN" sz="2800" dirty="0">
                <a:solidFill>
                  <a:schemeClr val="accent2">
                    <a:lumMod val="75000"/>
                  </a:schemeClr>
                </a:solidFill>
                <a:latin typeface="楷体" pitchFamily="49" charset="-122"/>
                <a:ea typeface="楷体" pitchFamily="49" charset="-122"/>
              </a:rPr>
              <a:t>2</a:t>
            </a:r>
            <a:r>
              <a:rPr lang="zh-CN" altLang="en-US" sz="2800" dirty="0">
                <a:solidFill>
                  <a:schemeClr val="accent2">
                    <a:lumMod val="75000"/>
                  </a:schemeClr>
                </a:solidFill>
                <a:latin typeface="楷体" pitchFamily="49" charset="-122"/>
                <a:ea typeface="楷体" pitchFamily="49" charset="-122"/>
              </a:rPr>
              <a:t>）买者和卖者分摊税收负担，在新均衡时，买者为该物品支付得多了，卖者得到的少了</a:t>
            </a:r>
          </a:p>
        </p:txBody>
      </p:sp>
      <p:sp>
        <p:nvSpPr>
          <p:cNvPr id="58395" name="Oval 27">
            <a:extLst>
              <a:ext uri="{FF2B5EF4-FFF2-40B4-BE49-F238E27FC236}">
                <a16:creationId xmlns:a16="http://schemas.microsoft.com/office/drawing/2014/main" id="{3DF41861-2330-43C2-BC63-B5427B8072D9}"/>
              </a:ext>
            </a:extLst>
          </p:cNvPr>
          <p:cNvSpPr>
            <a:spLocks noChangeArrowheads="1"/>
          </p:cNvSpPr>
          <p:nvPr/>
        </p:nvSpPr>
        <p:spPr bwMode="auto">
          <a:xfrm>
            <a:off x="5981700" y="2468563"/>
            <a:ext cx="144463" cy="144462"/>
          </a:xfrm>
          <a:prstGeom prst="ellipse">
            <a:avLst/>
          </a:prstGeom>
          <a:solidFill>
            <a:schemeClr val="accent2">
              <a:lumMod val="75000"/>
            </a:schemeClr>
          </a:solidFill>
          <a:ln w="28575">
            <a:solidFill>
              <a:schemeClr val="accent2">
                <a:lumMod val="75000"/>
              </a:schemeClr>
            </a:solidFill>
            <a:round/>
            <a:headEnd/>
            <a:tailEnd/>
          </a:ln>
        </p:spPr>
        <p:txBody>
          <a:bodyPr wrap="none" anchor="ctr"/>
          <a:lstStyle/>
          <a:p>
            <a:pPr algn="ctr" eaLnBrk="1" hangingPunct="1">
              <a:buFont typeface="Arial" charset="0"/>
              <a:buNone/>
              <a:defRPr/>
            </a:pPr>
            <a:endParaRPr lang="zh-CN" altLang="en-US">
              <a:latin typeface="Arial" charset="0"/>
            </a:endParaRPr>
          </a:p>
        </p:txBody>
      </p:sp>
      <p:sp>
        <p:nvSpPr>
          <p:cNvPr id="58396" name="Rectangle 28">
            <a:extLst>
              <a:ext uri="{FF2B5EF4-FFF2-40B4-BE49-F238E27FC236}">
                <a16:creationId xmlns:a16="http://schemas.microsoft.com/office/drawing/2014/main" id="{10E4BEE1-132C-46D4-B896-8E28C81F9429}"/>
              </a:ext>
            </a:extLst>
          </p:cNvPr>
          <p:cNvSpPr>
            <a:spLocks noChangeArrowheads="1"/>
          </p:cNvSpPr>
          <p:nvPr/>
        </p:nvSpPr>
        <p:spPr bwMode="auto">
          <a:xfrm>
            <a:off x="3678238" y="2684463"/>
            <a:ext cx="3698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2.8</a:t>
            </a:r>
          </a:p>
        </p:txBody>
      </p:sp>
      <p:sp>
        <p:nvSpPr>
          <p:cNvPr id="58397" name="Rectangle 29">
            <a:extLst>
              <a:ext uri="{FF2B5EF4-FFF2-40B4-BE49-F238E27FC236}">
                <a16:creationId xmlns:a16="http://schemas.microsoft.com/office/drawing/2014/main" id="{143E9ECB-7BFB-4EAD-963C-D9E0AB70BA9C}"/>
              </a:ext>
            </a:extLst>
          </p:cNvPr>
          <p:cNvSpPr>
            <a:spLocks noChangeArrowheads="1"/>
          </p:cNvSpPr>
          <p:nvPr/>
        </p:nvSpPr>
        <p:spPr bwMode="auto">
          <a:xfrm>
            <a:off x="3605213" y="1892300"/>
            <a:ext cx="3698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3.3</a:t>
            </a:r>
          </a:p>
        </p:txBody>
      </p:sp>
      <p:sp>
        <p:nvSpPr>
          <p:cNvPr id="58398" name="AutoShape 30">
            <a:extLst>
              <a:ext uri="{FF2B5EF4-FFF2-40B4-BE49-F238E27FC236}">
                <a16:creationId xmlns:a16="http://schemas.microsoft.com/office/drawing/2014/main" id="{22880D7D-98A4-4B04-BF7A-76FC9FDC3844}"/>
              </a:ext>
            </a:extLst>
          </p:cNvPr>
          <p:cNvSpPr>
            <a:spLocks/>
          </p:cNvSpPr>
          <p:nvPr/>
        </p:nvSpPr>
        <p:spPr bwMode="auto">
          <a:xfrm>
            <a:off x="7637463" y="3116263"/>
            <a:ext cx="1506537" cy="609600"/>
          </a:xfrm>
          <a:prstGeom prst="borderCallout1">
            <a:avLst>
              <a:gd name="adj1" fmla="val 18750"/>
              <a:gd name="adj2" fmla="val -5060"/>
              <a:gd name="adj3" fmla="val -1301"/>
              <a:gd name="adj4" fmla="val -9336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ea typeface="楷体_GB2312" pitchFamily="49" charset="-122"/>
              </a:rPr>
              <a:t>向下垂直平移</a:t>
            </a:r>
            <a:r>
              <a:rPr lang="en-US" altLang="zh-CN" sz="1800">
                <a:solidFill>
                  <a:schemeClr val="tx2"/>
                </a:solidFill>
                <a:ea typeface="楷体_GB2312" pitchFamily="49" charset="-122"/>
              </a:rPr>
              <a:t>0.5</a:t>
            </a:r>
            <a:r>
              <a:rPr lang="zh-CN" altLang="en-US" sz="1800">
                <a:solidFill>
                  <a:schemeClr val="tx2"/>
                </a:solidFill>
                <a:ea typeface="楷体_GB2312" pitchFamily="49" charset="-122"/>
              </a:rPr>
              <a:t>元</a:t>
            </a:r>
          </a:p>
        </p:txBody>
      </p:sp>
      <p:sp>
        <p:nvSpPr>
          <p:cNvPr id="58399" name="Oval 31">
            <a:extLst>
              <a:ext uri="{FF2B5EF4-FFF2-40B4-BE49-F238E27FC236}">
                <a16:creationId xmlns:a16="http://schemas.microsoft.com/office/drawing/2014/main" id="{EFBB22C4-15EA-43A1-B93E-F97F1821B34E}"/>
              </a:ext>
            </a:extLst>
          </p:cNvPr>
          <p:cNvSpPr>
            <a:spLocks noChangeArrowheads="1"/>
          </p:cNvSpPr>
          <p:nvPr/>
        </p:nvSpPr>
        <p:spPr bwMode="auto">
          <a:xfrm>
            <a:off x="5405438" y="2755900"/>
            <a:ext cx="144462" cy="144463"/>
          </a:xfrm>
          <a:prstGeom prst="ellipse">
            <a:avLst/>
          </a:prstGeom>
          <a:solidFill>
            <a:srgbClr val="FF0000"/>
          </a:solidFill>
          <a:ln w="28575">
            <a:solidFill>
              <a:srgbClr val="FF00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58400" name="Rectangle 32">
            <a:extLst>
              <a:ext uri="{FF2B5EF4-FFF2-40B4-BE49-F238E27FC236}">
                <a16:creationId xmlns:a16="http://schemas.microsoft.com/office/drawing/2014/main" id="{B93CB209-B050-4FE3-8262-AC007D17A51B}"/>
              </a:ext>
            </a:extLst>
          </p:cNvPr>
          <p:cNvSpPr>
            <a:spLocks noChangeArrowheads="1"/>
          </p:cNvSpPr>
          <p:nvPr/>
        </p:nvSpPr>
        <p:spPr bwMode="auto">
          <a:xfrm>
            <a:off x="5262563" y="4987925"/>
            <a:ext cx="3762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90</a:t>
            </a:r>
          </a:p>
        </p:txBody>
      </p:sp>
      <p:sp>
        <p:nvSpPr>
          <p:cNvPr id="58401" name="Line 33">
            <a:extLst>
              <a:ext uri="{FF2B5EF4-FFF2-40B4-BE49-F238E27FC236}">
                <a16:creationId xmlns:a16="http://schemas.microsoft.com/office/drawing/2014/main" id="{E3A50A2A-6C04-464E-A846-58B872E6FF57}"/>
              </a:ext>
            </a:extLst>
          </p:cNvPr>
          <p:cNvSpPr>
            <a:spLocks noChangeShapeType="1"/>
          </p:cNvSpPr>
          <p:nvPr/>
        </p:nvSpPr>
        <p:spPr bwMode="auto">
          <a:xfrm>
            <a:off x="5478463" y="2036763"/>
            <a:ext cx="0" cy="7191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Oval 34">
            <a:extLst>
              <a:ext uri="{FF2B5EF4-FFF2-40B4-BE49-F238E27FC236}">
                <a16:creationId xmlns:a16="http://schemas.microsoft.com/office/drawing/2014/main" id="{F934A90B-9FA9-443D-B0B0-B55C147264E9}"/>
              </a:ext>
            </a:extLst>
          </p:cNvPr>
          <p:cNvSpPr>
            <a:spLocks noChangeArrowheads="1"/>
          </p:cNvSpPr>
          <p:nvPr/>
        </p:nvSpPr>
        <p:spPr bwMode="auto">
          <a:xfrm>
            <a:off x="5405438" y="1963738"/>
            <a:ext cx="144462" cy="144462"/>
          </a:xfrm>
          <a:prstGeom prst="ellipse">
            <a:avLst/>
          </a:prstGeom>
          <a:solidFill>
            <a:schemeClr val="tx2"/>
          </a:solidFill>
          <a:ln w="28575">
            <a:solidFill>
              <a:schemeClr val="tx2"/>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64549" name="Oval 35">
            <a:extLst>
              <a:ext uri="{FF2B5EF4-FFF2-40B4-BE49-F238E27FC236}">
                <a16:creationId xmlns:a16="http://schemas.microsoft.com/office/drawing/2014/main" id="{B784E07A-0CB2-4611-9AE9-E4938156FAB4}"/>
              </a:ext>
            </a:extLst>
          </p:cNvPr>
          <p:cNvSpPr>
            <a:spLocks noChangeArrowheads="1"/>
          </p:cNvSpPr>
          <p:nvPr/>
        </p:nvSpPr>
        <p:spPr bwMode="auto">
          <a:xfrm>
            <a:off x="6948488" y="1600200"/>
            <a:ext cx="385762" cy="5667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chemeClr val="tx2"/>
                </a:solidFill>
              </a:rPr>
              <a:t>S</a:t>
            </a:r>
            <a:r>
              <a:rPr lang="en-US" altLang="zh-CN" sz="1800" i="1" baseline="-25000">
                <a:solidFill>
                  <a:schemeClr val="tx2"/>
                </a:solidFill>
              </a:rPr>
              <a:t>1</a:t>
            </a:r>
          </a:p>
        </p:txBody>
      </p:sp>
      <p:sp>
        <p:nvSpPr>
          <p:cNvPr id="38" name="Oval 11">
            <a:extLst>
              <a:ext uri="{FF2B5EF4-FFF2-40B4-BE49-F238E27FC236}">
                <a16:creationId xmlns:a16="http://schemas.microsoft.com/office/drawing/2014/main" id="{E940DCD2-BFD6-4C56-807C-D135A0B17200}"/>
              </a:ext>
            </a:extLst>
          </p:cNvPr>
          <p:cNvSpPr>
            <a:spLocks noChangeArrowheads="1"/>
          </p:cNvSpPr>
          <p:nvPr/>
        </p:nvSpPr>
        <p:spPr bwMode="auto">
          <a:xfrm>
            <a:off x="5715000" y="3357563"/>
            <a:ext cx="385763" cy="352425"/>
          </a:xfrm>
          <a:prstGeom prst="ellipse">
            <a:avLst/>
          </a:prstGeom>
          <a:noFill/>
          <a:ln w="9525">
            <a:noFill/>
            <a:round/>
            <a:headEnd/>
            <a:tailEnd/>
          </a:ln>
        </p:spPr>
        <p:txBody>
          <a:bodyPr wrap="none" anchor="ctr"/>
          <a:lstStyle/>
          <a:p>
            <a:pPr algn="ctr" eaLnBrk="1" hangingPunct="1">
              <a:buFont typeface="Arial" charset="0"/>
              <a:buNone/>
              <a:defRPr/>
            </a:pPr>
            <a:r>
              <a:rPr lang="en-US" altLang="zh-CN" b="0" i="1" dirty="0">
                <a:solidFill>
                  <a:schemeClr val="accent2">
                    <a:lumMod val="75000"/>
                  </a:schemeClr>
                </a:solidFill>
                <a:latin typeface="Arial" charset="0"/>
              </a:rPr>
              <a:t>C</a:t>
            </a:r>
            <a:endParaRPr lang="en-US" altLang="zh-CN" i="1" baseline="-25000" dirty="0">
              <a:solidFill>
                <a:schemeClr val="accent2">
                  <a:lumMod val="75000"/>
                </a:schemeClr>
              </a:solidFill>
              <a:latin typeface="Arial" charset="0"/>
            </a:endParaRPr>
          </a:p>
        </p:txBody>
      </p:sp>
      <p:sp>
        <p:nvSpPr>
          <p:cNvPr id="39" name="矩形 38">
            <a:extLst>
              <a:ext uri="{FF2B5EF4-FFF2-40B4-BE49-F238E27FC236}">
                <a16:creationId xmlns:a16="http://schemas.microsoft.com/office/drawing/2014/main" id="{1147DA83-07ED-4448-84D1-1CC7E4F8839C}"/>
              </a:ext>
            </a:extLst>
          </p:cNvPr>
          <p:cNvSpPr/>
          <p:nvPr/>
        </p:nvSpPr>
        <p:spPr>
          <a:xfrm>
            <a:off x="4429125" y="500063"/>
            <a:ext cx="4714875" cy="757237"/>
          </a:xfrm>
          <a:prstGeom prst="rect">
            <a:avLst/>
          </a:prstGeom>
        </p:spPr>
        <p:txBody>
          <a:bodyPr>
            <a:spAutoFit/>
          </a:bodyPr>
          <a:lstStyle/>
          <a:p>
            <a:pPr marL="342900" indent="-342900" eaLnBrk="1" hangingPunct="1">
              <a:lnSpc>
                <a:spcPct val="90000"/>
              </a:lnSpc>
              <a:spcBef>
                <a:spcPct val="20000"/>
              </a:spcBef>
              <a:buClr>
                <a:schemeClr val="hlink"/>
              </a:buClr>
              <a:buSzPct val="75000"/>
              <a:buFont typeface="Wingdings" pitchFamily="2" charset="2"/>
              <a:buNone/>
              <a:defRPr/>
            </a:pPr>
            <a:r>
              <a:rPr lang="zh-CN" altLang="en-US" sz="2400" dirty="0">
                <a:solidFill>
                  <a:schemeClr val="accent2">
                    <a:lumMod val="75000"/>
                  </a:schemeClr>
                </a:solidFill>
                <a:latin typeface="楷体" pitchFamily="49" charset="-122"/>
                <a:ea typeface="楷体" pitchFamily="49" charset="-122"/>
              </a:rPr>
              <a:t>每个产量水平降价</a:t>
            </a:r>
            <a:r>
              <a:rPr lang="en-US" altLang="zh-CN" sz="2400" dirty="0">
                <a:solidFill>
                  <a:schemeClr val="accent2">
                    <a:lumMod val="75000"/>
                  </a:schemeClr>
                </a:solidFill>
                <a:latin typeface="楷体" pitchFamily="49" charset="-122"/>
                <a:ea typeface="楷体" pitchFamily="49" charset="-122"/>
              </a:rPr>
              <a:t>0.5</a:t>
            </a:r>
            <a:r>
              <a:rPr lang="zh-CN" altLang="en-US" sz="2400" dirty="0">
                <a:solidFill>
                  <a:schemeClr val="accent2">
                    <a:lumMod val="75000"/>
                  </a:schemeClr>
                </a:solidFill>
                <a:latin typeface="楷体" pitchFamily="49" charset="-122"/>
                <a:ea typeface="楷体" pitchFamily="49" charset="-122"/>
              </a:rPr>
              <a:t>元，厂商才实现和原来同样的销量</a:t>
            </a:r>
          </a:p>
        </p:txBody>
      </p:sp>
      <p:sp>
        <p:nvSpPr>
          <p:cNvPr id="40" name="Oval 34">
            <a:extLst>
              <a:ext uri="{FF2B5EF4-FFF2-40B4-BE49-F238E27FC236}">
                <a16:creationId xmlns:a16="http://schemas.microsoft.com/office/drawing/2014/main" id="{2C279794-2017-4721-ADA0-14E592D0A1B2}"/>
              </a:ext>
            </a:extLst>
          </p:cNvPr>
          <p:cNvSpPr>
            <a:spLocks noChangeArrowheads="1"/>
          </p:cNvSpPr>
          <p:nvPr/>
        </p:nvSpPr>
        <p:spPr bwMode="auto">
          <a:xfrm>
            <a:off x="6000750" y="3286125"/>
            <a:ext cx="144463" cy="144463"/>
          </a:xfrm>
          <a:prstGeom prst="ellipse">
            <a:avLst/>
          </a:prstGeom>
          <a:solidFill>
            <a:schemeClr val="accent2">
              <a:lumMod val="75000"/>
            </a:schemeClr>
          </a:solidFill>
          <a:ln w="28575">
            <a:solidFill>
              <a:schemeClr val="accent2">
                <a:lumMod val="75000"/>
              </a:schemeClr>
            </a:solidFill>
            <a:round/>
            <a:headEnd/>
            <a:tailEnd/>
          </a:ln>
        </p:spPr>
        <p:txBody>
          <a:bodyPr wrap="none" anchor="ctr"/>
          <a:lstStyle/>
          <a:p>
            <a:pPr algn="ctr" eaLnBrk="1" hangingPunct="1">
              <a:buFont typeface="Arial" charset="0"/>
              <a:buNone/>
              <a:defRPr/>
            </a:pPr>
            <a:endParaRPr lang="zh-CN" altLang="en-US">
              <a:latin typeface="Arial" charset="0"/>
            </a:endParaRPr>
          </a:p>
        </p:txBody>
      </p:sp>
      <p:sp>
        <p:nvSpPr>
          <p:cNvPr id="41" name="Line 23">
            <a:extLst>
              <a:ext uri="{FF2B5EF4-FFF2-40B4-BE49-F238E27FC236}">
                <a16:creationId xmlns:a16="http://schemas.microsoft.com/office/drawing/2014/main" id="{588C4462-FD98-4991-B675-2D3137080904}"/>
              </a:ext>
            </a:extLst>
          </p:cNvPr>
          <p:cNvSpPr>
            <a:spLocks noChangeShapeType="1"/>
          </p:cNvSpPr>
          <p:nvPr/>
        </p:nvSpPr>
        <p:spPr bwMode="auto">
          <a:xfrm>
            <a:off x="5214938" y="1857375"/>
            <a:ext cx="0" cy="7191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Rectangle 24">
            <a:extLst>
              <a:ext uri="{FF2B5EF4-FFF2-40B4-BE49-F238E27FC236}">
                <a16:creationId xmlns:a16="http://schemas.microsoft.com/office/drawing/2014/main" id="{20A01DB1-79A4-414C-BA5D-98B1E4B164AB}"/>
              </a:ext>
            </a:extLst>
          </p:cNvPr>
          <p:cNvSpPr>
            <a:spLocks noChangeArrowheads="1"/>
          </p:cNvSpPr>
          <p:nvPr/>
        </p:nvSpPr>
        <p:spPr bwMode="auto">
          <a:xfrm>
            <a:off x="5143500" y="1357313"/>
            <a:ext cx="2174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rgbClr val="009900"/>
                </a:solidFill>
              </a:rPr>
              <a:t>D</a:t>
            </a:r>
          </a:p>
        </p:txBody>
      </p:sp>
      <p:sp>
        <p:nvSpPr>
          <p:cNvPr id="43" name="Oval 27">
            <a:extLst>
              <a:ext uri="{FF2B5EF4-FFF2-40B4-BE49-F238E27FC236}">
                <a16:creationId xmlns:a16="http://schemas.microsoft.com/office/drawing/2014/main" id="{AAE17FD5-B1B0-4A65-9307-C009EE2BDA0A}"/>
              </a:ext>
            </a:extLst>
          </p:cNvPr>
          <p:cNvSpPr>
            <a:spLocks noChangeArrowheads="1"/>
          </p:cNvSpPr>
          <p:nvPr/>
        </p:nvSpPr>
        <p:spPr bwMode="auto">
          <a:xfrm>
            <a:off x="5138738" y="1712913"/>
            <a:ext cx="144462" cy="144462"/>
          </a:xfrm>
          <a:prstGeom prst="ellipse">
            <a:avLst/>
          </a:prstGeom>
          <a:solidFill>
            <a:srgbClr val="009900"/>
          </a:solidFill>
          <a:ln w="28575">
            <a:solidFill>
              <a:srgbClr val="0099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
        <p:nvSpPr>
          <p:cNvPr id="44" name="Oval 11">
            <a:extLst>
              <a:ext uri="{FF2B5EF4-FFF2-40B4-BE49-F238E27FC236}">
                <a16:creationId xmlns:a16="http://schemas.microsoft.com/office/drawing/2014/main" id="{AA3CC0A0-BC46-4A30-A22C-8C6AFA393ABE}"/>
              </a:ext>
            </a:extLst>
          </p:cNvPr>
          <p:cNvSpPr>
            <a:spLocks noChangeArrowheads="1"/>
          </p:cNvSpPr>
          <p:nvPr/>
        </p:nvSpPr>
        <p:spPr bwMode="auto">
          <a:xfrm>
            <a:off x="4872038" y="2601913"/>
            <a:ext cx="385762" cy="3524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9900"/>
                </a:solidFill>
              </a:rPr>
              <a:t>F</a:t>
            </a:r>
            <a:endParaRPr lang="en-US" altLang="zh-CN" sz="1800" i="1" baseline="-25000">
              <a:solidFill>
                <a:srgbClr val="009900"/>
              </a:solidFill>
            </a:endParaRPr>
          </a:p>
        </p:txBody>
      </p:sp>
      <p:sp>
        <p:nvSpPr>
          <p:cNvPr id="45" name="Oval 34">
            <a:extLst>
              <a:ext uri="{FF2B5EF4-FFF2-40B4-BE49-F238E27FC236}">
                <a16:creationId xmlns:a16="http://schemas.microsoft.com/office/drawing/2014/main" id="{BB533B4B-0675-4051-9BEC-1738910AEC66}"/>
              </a:ext>
            </a:extLst>
          </p:cNvPr>
          <p:cNvSpPr>
            <a:spLocks noChangeArrowheads="1"/>
          </p:cNvSpPr>
          <p:nvPr/>
        </p:nvSpPr>
        <p:spPr bwMode="auto">
          <a:xfrm>
            <a:off x="5157788" y="2530475"/>
            <a:ext cx="144462" cy="144463"/>
          </a:xfrm>
          <a:prstGeom prst="ellipse">
            <a:avLst/>
          </a:prstGeom>
          <a:solidFill>
            <a:srgbClr val="009900"/>
          </a:solidFill>
          <a:ln w="28575">
            <a:solidFill>
              <a:srgbClr val="009900"/>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endParaRPr lang="zh-CN" altLang="en-US" sz="18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83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38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39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39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38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5837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39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583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583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40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5840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84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83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8376"/>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8397"/>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583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9" grpId="0" autoUpdateAnimBg="0"/>
      <p:bldP spid="58387" grpId="0" autoUpdateAnimBg="0"/>
      <p:bldP spid="58389" grpId="0" animBg="1" autoUpdateAnimBg="0"/>
      <p:bldP spid="58393" grpId="0" autoUpdateAnimBg="0"/>
      <p:bldP spid="58396" grpId="0" autoUpdateAnimBg="0"/>
      <p:bldP spid="58396" grpId="1" autoUpdateAnimBg="0"/>
      <p:bldP spid="58397" grpId="0" autoUpdateAnimBg="0"/>
      <p:bldP spid="58398" grpId="0" animBg="1" autoUpdateAnimBg="0"/>
      <p:bldP spid="58399" grpId="0" animBg="1"/>
      <p:bldP spid="58400" grpId="0" autoUpdateAnimBg="0"/>
      <p:bldP spid="58402" grpId="0" animBg="1"/>
      <p:bldP spid="38" grpId="0" autoUpdateAnimBg="0"/>
      <p:bldP spid="39" grpId="0"/>
      <p:bldP spid="40" grpId="0" animBg="1"/>
      <p:bldP spid="42" grpId="0"/>
      <p:bldP spid="43" grpId="0" animBg="1"/>
      <p:bldP spid="44" grpId="0" autoUpdateAnimBg="0"/>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a:extLst>
              <a:ext uri="{FF2B5EF4-FFF2-40B4-BE49-F238E27FC236}">
                <a16:creationId xmlns:a16="http://schemas.microsoft.com/office/drawing/2014/main" id="{9D586B25-694B-4444-8AC6-88CAF2736EC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BAAFF00-A4D4-4DD3-AFB1-246AA55F4E42}"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5539" name="灯片编号占位符 5">
            <a:extLst>
              <a:ext uri="{FF2B5EF4-FFF2-40B4-BE49-F238E27FC236}">
                <a16:creationId xmlns:a16="http://schemas.microsoft.com/office/drawing/2014/main" id="{95EC98CE-B438-425B-B5B0-1E1AADCEED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3E323C5-E8F2-4ECF-BF94-58BB453A2C58}" type="slidenum">
              <a:rPr lang="zh-CN" altLang="en-US" sz="1400"/>
              <a:pPr>
                <a:spcBef>
                  <a:spcPct val="0"/>
                </a:spcBef>
                <a:buClrTx/>
                <a:buSzTx/>
                <a:buFont typeface="Arial" panose="020B0604020202020204" pitchFamily="34" charset="0"/>
                <a:buNone/>
              </a:pPr>
              <a:t>55</a:t>
            </a:fld>
            <a:endParaRPr lang="en-US" altLang="zh-CN" sz="1400"/>
          </a:p>
        </p:txBody>
      </p:sp>
      <p:sp>
        <p:nvSpPr>
          <p:cNvPr id="14342" name="Rectangle 2">
            <a:extLst>
              <a:ext uri="{FF2B5EF4-FFF2-40B4-BE49-F238E27FC236}">
                <a16:creationId xmlns:a16="http://schemas.microsoft.com/office/drawing/2014/main" id="{5A5B5935-BB54-4BB1-8613-9046B6D94ABC}"/>
              </a:ext>
            </a:extLst>
          </p:cNvPr>
          <p:cNvSpPr>
            <a:spLocks noGrp="1" noRot="1" noChangeArrowheads="1"/>
          </p:cNvSpPr>
          <p:nvPr>
            <p:ph type="title"/>
          </p:nvPr>
        </p:nvSpPr>
        <p:spPr/>
        <p:txBody>
          <a:bodyPr/>
          <a:lstStyle/>
          <a:p>
            <a:pPr algn="l" eaLnBrk="1" hangingPunct="1">
              <a:defRPr/>
            </a:pPr>
            <a:r>
              <a:rPr lang="zh-CN" altLang="en-US" b="1" dirty="0">
                <a:solidFill>
                  <a:schemeClr val="accent2">
                    <a:lumMod val="75000"/>
                  </a:schemeClr>
                </a:solidFill>
                <a:latin typeface="楷体" pitchFamily="49" charset="-122"/>
                <a:ea typeface="楷体" pitchFamily="49" charset="-122"/>
              </a:rPr>
              <a:t>例题</a:t>
            </a:r>
          </a:p>
        </p:txBody>
      </p:sp>
      <p:sp>
        <p:nvSpPr>
          <p:cNvPr id="14343" name="Rectangle 3">
            <a:extLst>
              <a:ext uri="{FF2B5EF4-FFF2-40B4-BE49-F238E27FC236}">
                <a16:creationId xmlns:a16="http://schemas.microsoft.com/office/drawing/2014/main" id="{B5B8B8F4-3A72-432D-BB4C-805AC82CD110}"/>
              </a:ext>
            </a:extLst>
          </p:cNvPr>
          <p:cNvSpPr>
            <a:spLocks noGrp="1" noRot="1" noChangeArrowheads="1"/>
          </p:cNvSpPr>
          <p:nvPr>
            <p:ph type="body" idx="1"/>
          </p:nvPr>
        </p:nvSpPr>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已知供给方程：</a:t>
            </a:r>
          </a:p>
          <a:p>
            <a:pPr eaLnBrk="1" hangingPunct="1">
              <a:defRPr/>
            </a:pPr>
            <a:r>
              <a:rPr lang="zh-CN" altLang="en-US" b="1" dirty="0">
                <a:solidFill>
                  <a:schemeClr val="accent2">
                    <a:lumMod val="75000"/>
                  </a:schemeClr>
                </a:solidFill>
                <a:latin typeface="楷体" pitchFamily="49" charset="-122"/>
                <a:ea typeface="楷体" pitchFamily="49" charset="-122"/>
              </a:rPr>
              <a:t>需求方程：</a:t>
            </a:r>
          </a:p>
          <a:p>
            <a:pPr eaLnBrk="1" hangingPunct="1">
              <a:defRPr/>
            </a:pPr>
            <a:endParaRPr lang="zh-CN" altLang="en-US" b="1" dirty="0">
              <a:solidFill>
                <a:schemeClr val="accent2">
                  <a:lumMod val="75000"/>
                </a:schemeClr>
              </a:solidFill>
              <a:latin typeface="楷体" pitchFamily="49" charset="-122"/>
              <a:ea typeface="楷体" pitchFamily="49" charset="-122"/>
            </a:endParaRPr>
          </a:p>
          <a:p>
            <a:pPr eaLnBrk="1" hangingPunct="1">
              <a:defRPr/>
            </a:pPr>
            <a:r>
              <a:rPr lang="zh-CN" altLang="en-US" b="1" dirty="0">
                <a:solidFill>
                  <a:schemeClr val="accent2">
                    <a:lumMod val="75000"/>
                  </a:schemeClr>
                </a:solidFill>
                <a:latin typeface="楷体" pitchFamily="49" charset="-122"/>
                <a:ea typeface="楷体" pitchFamily="49" charset="-122"/>
              </a:rPr>
              <a:t>求均衡价格和数量？</a:t>
            </a:r>
          </a:p>
          <a:p>
            <a:pPr eaLnBrk="1" hangingPunct="1">
              <a:defRPr/>
            </a:pPr>
            <a:endParaRPr lang="zh-CN" altLang="en-US" b="1" dirty="0">
              <a:solidFill>
                <a:schemeClr val="accent2">
                  <a:lumMod val="75000"/>
                </a:schemeClr>
              </a:solidFill>
              <a:latin typeface="楷体" pitchFamily="49" charset="-122"/>
              <a:ea typeface="楷体" pitchFamily="49" charset="-122"/>
            </a:endParaRPr>
          </a:p>
          <a:p>
            <a:pPr eaLnBrk="1" hangingPunct="1">
              <a:defRPr/>
            </a:pPr>
            <a:r>
              <a:rPr lang="zh-CN" altLang="en-US" b="1" dirty="0">
                <a:solidFill>
                  <a:schemeClr val="accent2">
                    <a:lumMod val="75000"/>
                  </a:schemeClr>
                </a:solidFill>
                <a:latin typeface="楷体" pitchFamily="49" charset="-122"/>
                <a:ea typeface="楷体" pitchFamily="49" charset="-122"/>
              </a:rPr>
              <a:t>如果向供给者征收每单位</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元的税呢？</a:t>
            </a:r>
          </a:p>
          <a:p>
            <a:pPr eaLnBrk="1" hangingPunct="1">
              <a:defRPr/>
            </a:pPr>
            <a:r>
              <a:rPr lang="zh-CN" altLang="en-US" b="1" dirty="0">
                <a:solidFill>
                  <a:schemeClr val="accent2">
                    <a:lumMod val="75000"/>
                  </a:schemeClr>
                </a:solidFill>
                <a:latin typeface="楷体" pitchFamily="49" charset="-122"/>
                <a:ea typeface="楷体" pitchFamily="49" charset="-122"/>
              </a:rPr>
              <a:t>如果向需求者征收每单位</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元的税呢？</a:t>
            </a:r>
          </a:p>
          <a:p>
            <a:pPr eaLnBrk="1" hangingPunct="1">
              <a:defRPr/>
            </a:pPr>
            <a:endParaRPr lang="zh-CN" altLang="en-US" dirty="0">
              <a:solidFill>
                <a:schemeClr val="accent2">
                  <a:lumMod val="75000"/>
                </a:schemeClr>
              </a:solidFill>
              <a:latin typeface="楷体" pitchFamily="49" charset="-122"/>
              <a:ea typeface="楷体" pitchFamily="49" charset="-122"/>
            </a:endParaRPr>
          </a:p>
        </p:txBody>
      </p:sp>
      <p:graphicFrame>
        <p:nvGraphicFramePr>
          <p:cNvPr id="65542" name="Object 4">
            <a:extLst>
              <a:ext uri="{FF2B5EF4-FFF2-40B4-BE49-F238E27FC236}">
                <a16:creationId xmlns:a16="http://schemas.microsoft.com/office/drawing/2014/main" id="{9564E694-C737-4B06-AE4F-9737ABC8988E}"/>
              </a:ext>
            </a:extLst>
          </p:cNvPr>
          <p:cNvGraphicFramePr>
            <a:graphicFrameLocks noChangeAspect="1"/>
          </p:cNvGraphicFramePr>
          <p:nvPr/>
        </p:nvGraphicFramePr>
        <p:xfrm>
          <a:off x="3719513" y="1989138"/>
          <a:ext cx="2374900" cy="608012"/>
        </p:xfrm>
        <a:graphic>
          <a:graphicData uri="http://schemas.openxmlformats.org/presentationml/2006/ole">
            <mc:AlternateContent xmlns:mc="http://schemas.openxmlformats.org/markup-compatibility/2006">
              <mc:Choice xmlns:v="urn:schemas-microsoft-com:vml" Requires="v">
                <p:oleObj r:id="rId2" imgW="889772" imgH="228799" progId="Equation.DSMT4">
                  <p:embed/>
                </p:oleObj>
              </mc:Choice>
              <mc:Fallback>
                <p:oleObj r:id="rId2" imgW="889772" imgH="228799"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1989138"/>
                        <a:ext cx="237490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3" name="Object 5">
            <a:extLst>
              <a:ext uri="{FF2B5EF4-FFF2-40B4-BE49-F238E27FC236}">
                <a16:creationId xmlns:a16="http://schemas.microsoft.com/office/drawing/2014/main" id="{F76F0909-3CC9-4C8E-AC24-441749D8DB82}"/>
              </a:ext>
            </a:extLst>
          </p:cNvPr>
          <p:cNvGraphicFramePr>
            <a:graphicFrameLocks noChangeAspect="1"/>
          </p:cNvGraphicFramePr>
          <p:nvPr/>
        </p:nvGraphicFramePr>
        <p:xfrm>
          <a:off x="3924300" y="2565400"/>
          <a:ext cx="2111375" cy="603250"/>
        </p:xfrm>
        <a:graphic>
          <a:graphicData uri="http://schemas.openxmlformats.org/presentationml/2006/ole">
            <mc:AlternateContent xmlns:mc="http://schemas.openxmlformats.org/markup-compatibility/2006">
              <mc:Choice xmlns:v="urn:schemas-microsoft-com:vml" Requires="v">
                <p:oleObj r:id="rId4" imgW="800447" imgH="228699" progId="Equation.DSMT4">
                  <p:embed/>
                </p:oleObj>
              </mc:Choice>
              <mc:Fallback>
                <p:oleObj r:id="rId4" imgW="800447" imgH="22869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2565400"/>
                        <a:ext cx="21113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a:extLst>
              <a:ext uri="{FF2B5EF4-FFF2-40B4-BE49-F238E27FC236}">
                <a16:creationId xmlns:a16="http://schemas.microsoft.com/office/drawing/2014/main" id="{A461C896-5DDE-4CBD-8EDF-8F17620D65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BA7FB464-1903-4D29-8FF7-86298294D4DB}"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6563" name="灯片编号占位符 5">
            <a:extLst>
              <a:ext uri="{FF2B5EF4-FFF2-40B4-BE49-F238E27FC236}">
                <a16:creationId xmlns:a16="http://schemas.microsoft.com/office/drawing/2014/main" id="{566ECF53-99A6-42AE-85C0-C6713970F5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DFC722B-0197-4388-B961-10D2AA15760E}" type="slidenum">
              <a:rPr lang="zh-CN" altLang="en-US" sz="1400"/>
              <a:pPr>
                <a:spcBef>
                  <a:spcPct val="0"/>
                </a:spcBef>
                <a:buClrTx/>
                <a:buSzTx/>
                <a:buFont typeface="Arial" panose="020B0604020202020204" pitchFamily="34" charset="0"/>
                <a:buNone/>
              </a:pPr>
              <a:t>56</a:t>
            </a:fld>
            <a:endParaRPr lang="en-US" altLang="zh-CN" sz="1400"/>
          </a:p>
        </p:txBody>
      </p:sp>
      <p:sp>
        <p:nvSpPr>
          <p:cNvPr id="66564" name="Rectangle 2">
            <a:extLst>
              <a:ext uri="{FF2B5EF4-FFF2-40B4-BE49-F238E27FC236}">
                <a16:creationId xmlns:a16="http://schemas.microsoft.com/office/drawing/2014/main" id="{13851862-2E6C-4515-ABFC-96C553EC9D80}"/>
              </a:ext>
            </a:extLst>
          </p:cNvPr>
          <p:cNvSpPr>
            <a:spLocks noRot="1" noChangeArrowheads="1"/>
          </p:cNvSpPr>
          <p:nvPr/>
        </p:nvSpPr>
        <p:spPr bwMode="auto">
          <a:xfrm>
            <a:off x="301625" y="620713"/>
            <a:ext cx="103028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a:solidFill>
                  <a:schemeClr val="tx2"/>
                </a:solidFill>
                <a:ea typeface="楷体_GB2312" pitchFamily="49" charset="-122"/>
              </a:rPr>
              <a:t>解：</a:t>
            </a:r>
          </a:p>
        </p:txBody>
      </p:sp>
      <p:graphicFrame>
        <p:nvGraphicFramePr>
          <p:cNvPr id="66565" name="Object 3">
            <a:extLst>
              <a:ext uri="{FF2B5EF4-FFF2-40B4-BE49-F238E27FC236}">
                <a16:creationId xmlns:a16="http://schemas.microsoft.com/office/drawing/2014/main" id="{9BA481A4-4619-4C4F-BEC2-226DF4E06D0D}"/>
              </a:ext>
            </a:extLst>
          </p:cNvPr>
          <p:cNvGraphicFramePr>
            <a:graphicFrameLocks noChangeAspect="1"/>
          </p:cNvGraphicFramePr>
          <p:nvPr/>
        </p:nvGraphicFramePr>
        <p:xfrm>
          <a:off x="1476375" y="476250"/>
          <a:ext cx="4391025" cy="1800225"/>
        </p:xfrm>
        <a:graphic>
          <a:graphicData uri="http://schemas.openxmlformats.org/presentationml/2006/ole">
            <mc:AlternateContent xmlns:mc="http://schemas.openxmlformats.org/markup-compatibility/2006">
              <mc:Choice xmlns:v="urn:schemas-microsoft-com:vml" Requires="v">
                <p:oleObj r:id="rId2" imgW="1423636" imgH="686396" progId="Equation.DSMT4">
                  <p:embed/>
                </p:oleObj>
              </mc:Choice>
              <mc:Fallback>
                <p:oleObj r:id="rId2" imgW="1423636" imgH="686396"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76250"/>
                        <a:ext cx="43910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4">
            <a:extLst>
              <a:ext uri="{FF2B5EF4-FFF2-40B4-BE49-F238E27FC236}">
                <a16:creationId xmlns:a16="http://schemas.microsoft.com/office/drawing/2014/main" id="{EDE40554-9FF7-4CDA-9AE7-088DF6DAD5D0}"/>
              </a:ext>
            </a:extLst>
          </p:cNvPr>
          <p:cNvGraphicFramePr>
            <a:graphicFrameLocks noChangeAspect="1"/>
          </p:cNvGraphicFramePr>
          <p:nvPr/>
        </p:nvGraphicFramePr>
        <p:xfrm>
          <a:off x="1331913" y="2420938"/>
          <a:ext cx="6335712" cy="1800225"/>
        </p:xfrm>
        <a:graphic>
          <a:graphicData uri="http://schemas.openxmlformats.org/presentationml/2006/ole">
            <mc:AlternateContent xmlns:mc="http://schemas.openxmlformats.org/markup-compatibility/2006">
              <mc:Choice xmlns:v="urn:schemas-microsoft-com:vml" Requires="v">
                <p:oleObj r:id="rId4" imgW="2286000" imgH="698500" progId="Equation.DSMT4">
                  <p:embed/>
                </p:oleObj>
              </mc:Choice>
              <mc:Fallback>
                <p:oleObj r:id="rId4" imgW="2286000" imgH="698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420938"/>
                        <a:ext cx="6335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7" name="Object 5">
            <a:extLst>
              <a:ext uri="{FF2B5EF4-FFF2-40B4-BE49-F238E27FC236}">
                <a16:creationId xmlns:a16="http://schemas.microsoft.com/office/drawing/2014/main" id="{7D6F5559-8B48-41E7-BAAE-B689798B593B}"/>
              </a:ext>
            </a:extLst>
          </p:cNvPr>
          <p:cNvGraphicFramePr>
            <a:graphicFrameLocks noChangeAspect="1"/>
          </p:cNvGraphicFramePr>
          <p:nvPr/>
        </p:nvGraphicFramePr>
        <p:xfrm>
          <a:off x="1403350" y="4437063"/>
          <a:ext cx="5970588" cy="1943100"/>
        </p:xfrm>
        <a:graphic>
          <a:graphicData uri="http://schemas.openxmlformats.org/presentationml/2006/ole">
            <mc:AlternateContent xmlns:mc="http://schemas.openxmlformats.org/markup-compatibility/2006">
              <mc:Choice xmlns:v="urn:schemas-microsoft-com:vml" Requires="v">
                <p:oleObj r:id="rId6" imgW="2146805" imgH="698675" progId="Equation.DSMT4">
                  <p:embed/>
                </p:oleObj>
              </mc:Choice>
              <mc:Fallback>
                <p:oleObj r:id="rId6" imgW="2146805" imgH="698675"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4437063"/>
                        <a:ext cx="597058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a:extLst>
              <a:ext uri="{FF2B5EF4-FFF2-40B4-BE49-F238E27FC236}">
                <a16:creationId xmlns:a16="http://schemas.microsoft.com/office/drawing/2014/main" id="{594B6A40-D3F0-40A4-97DC-BB6BE8F3123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39F2D21-FFA4-4460-8776-118588A8BF3C}"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7587" name="灯片编号占位符 5">
            <a:extLst>
              <a:ext uri="{FF2B5EF4-FFF2-40B4-BE49-F238E27FC236}">
                <a16:creationId xmlns:a16="http://schemas.microsoft.com/office/drawing/2014/main" id="{5A938978-8D75-45F6-B060-DE0127D354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E0DA8FEF-121C-41D6-BC81-35A686335300}" type="slidenum">
              <a:rPr lang="zh-CN" altLang="en-US" sz="1400"/>
              <a:pPr>
                <a:spcBef>
                  <a:spcPct val="0"/>
                </a:spcBef>
                <a:buClrTx/>
                <a:buSzTx/>
                <a:buFont typeface="Arial" panose="020B0604020202020204" pitchFamily="34" charset="0"/>
                <a:buNone/>
              </a:pPr>
              <a:t>57</a:t>
            </a:fld>
            <a:endParaRPr lang="en-US" altLang="zh-CN" sz="1400"/>
          </a:p>
        </p:txBody>
      </p:sp>
      <p:sp>
        <p:nvSpPr>
          <p:cNvPr id="72708" name="Rectangle 2">
            <a:extLst>
              <a:ext uri="{FF2B5EF4-FFF2-40B4-BE49-F238E27FC236}">
                <a16:creationId xmlns:a16="http://schemas.microsoft.com/office/drawing/2014/main" id="{CA9F0791-62DC-4BE7-8B5D-072D0B3BB08F}"/>
              </a:ext>
            </a:extLst>
          </p:cNvPr>
          <p:cNvSpPr>
            <a:spLocks noGrp="1" noRot="1" noChangeArrowheads="1"/>
          </p:cNvSpPr>
          <p:nvPr>
            <p:ph type="body" idx="1"/>
          </p:nvPr>
        </p:nvSpPr>
        <p:spPr>
          <a:xfrm>
            <a:off x="301625" y="692150"/>
            <a:ext cx="8540750" cy="2232025"/>
          </a:xfrm>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二、确定最低价格的影响</a:t>
            </a:r>
          </a:p>
          <a:p>
            <a:pPr eaLnBrk="1" hangingPunct="1">
              <a:defRPr/>
            </a:pPr>
            <a:r>
              <a:rPr lang="zh-CN" altLang="en-US" b="1" dirty="0">
                <a:solidFill>
                  <a:schemeClr val="accent2">
                    <a:lumMod val="75000"/>
                  </a:schemeClr>
                </a:solidFill>
                <a:latin typeface="楷体" pitchFamily="49" charset="-122"/>
                <a:ea typeface="楷体" pitchFamily="49" charset="-122"/>
              </a:rPr>
              <a:t>      政府对商品规定一种最低价格，就是把价格确定在均衡价格以上，避免市场自发形成的价格太低损害到生产者的利益。</a:t>
            </a:r>
          </a:p>
        </p:txBody>
      </p:sp>
      <p:sp>
        <p:nvSpPr>
          <p:cNvPr id="67589" name="Line 3">
            <a:extLst>
              <a:ext uri="{FF2B5EF4-FFF2-40B4-BE49-F238E27FC236}">
                <a16:creationId xmlns:a16="http://schemas.microsoft.com/office/drawing/2014/main" id="{9C128EFA-C5EE-4021-8F65-48FBE170CCF0}"/>
              </a:ext>
            </a:extLst>
          </p:cNvPr>
          <p:cNvSpPr>
            <a:spLocks noChangeShapeType="1"/>
          </p:cNvSpPr>
          <p:nvPr/>
        </p:nvSpPr>
        <p:spPr bwMode="auto">
          <a:xfrm>
            <a:off x="3421063" y="5072063"/>
            <a:ext cx="316706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0" name="Line 4">
            <a:extLst>
              <a:ext uri="{FF2B5EF4-FFF2-40B4-BE49-F238E27FC236}">
                <a16:creationId xmlns:a16="http://schemas.microsoft.com/office/drawing/2014/main" id="{10B549CF-1996-4A7C-AAAB-99467C8B5494}"/>
              </a:ext>
            </a:extLst>
          </p:cNvPr>
          <p:cNvSpPr>
            <a:spLocks noChangeShapeType="1"/>
          </p:cNvSpPr>
          <p:nvPr/>
        </p:nvSpPr>
        <p:spPr bwMode="auto">
          <a:xfrm flipV="1">
            <a:off x="3421063" y="3271838"/>
            <a:ext cx="0" cy="1800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1" name="Line 5">
            <a:extLst>
              <a:ext uri="{FF2B5EF4-FFF2-40B4-BE49-F238E27FC236}">
                <a16:creationId xmlns:a16="http://schemas.microsoft.com/office/drawing/2014/main" id="{B24A2077-6ED6-417E-81AD-EA67A70EDDCC}"/>
              </a:ext>
            </a:extLst>
          </p:cNvPr>
          <p:cNvSpPr>
            <a:spLocks noChangeShapeType="1"/>
          </p:cNvSpPr>
          <p:nvPr/>
        </p:nvSpPr>
        <p:spPr bwMode="auto">
          <a:xfrm flipV="1">
            <a:off x="3924300" y="3559175"/>
            <a:ext cx="2447925"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Line 6">
            <a:extLst>
              <a:ext uri="{FF2B5EF4-FFF2-40B4-BE49-F238E27FC236}">
                <a16:creationId xmlns:a16="http://schemas.microsoft.com/office/drawing/2014/main" id="{7FDC7D76-C579-4721-9210-4E1B43570607}"/>
              </a:ext>
            </a:extLst>
          </p:cNvPr>
          <p:cNvSpPr>
            <a:spLocks noChangeShapeType="1"/>
          </p:cNvSpPr>
          <p:nvPr/>
        </p:nvSpPr>
        <p:spPr bwMode="auto">
          <a:xfrm>
            <a:off x="3779838" y="3703638"/>
            <a:ext cx="2376487" cy="11509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3" name="Line 7">
            <a:extLst>
              <a:ext uri="{FF2B5EF4-FFF2-40B4-BE49-F238E27FC236}">
                <a16:creationId xmlns:a16="http://schemas.microsoft.com/office/drawing/2014/main" id="{54D67544-E5F5-4F80-9A02-08AD52BDDC02}"/>
              </a:ext>
            </a:extLst>
          </p:cNvPr>
          <p:cNvSpPr>
            <a:spLocks noChangeShapeType="1"/>
          </p:cNvSpPr>
          <p:nvPr/>
        </p:nvSpPr>
        <p:spPr bwMode="auto">
          <a:xfrm>
            <a:off x="3421063" y="3919538"/>
            <a:ext cx="22320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4" name="Line 8">
            <a:extLst>
              <a:ext uri="{FF2B5EF4-FFF2-40B4-BE49-F238E27FC236}">
                <a16:creationId xmlns:a16="http://schemas.microsoft.com/office/drawing/2014/main" id="{4AA2018D-920F-4A1F-AA73-74458508CFEB}"/>
              </a:ext>
            </a:extLst>
          </p:cNvPr>
          <p:cNvSpPr>
            <a:spLocks noChangeShapeType="1"/>
          </p:cNvSpPr>
          <p:nvPr/>
        </p:nvSpPr>
        <p:spPr bwMode="auto">
          <a:xfrm>
            <a:off x="4211638" y="3919538"/>
            <a:ext cx="0" cy="1152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9">
            <a:extLst>
              <a:ext uri="{FF2B5EF4-FFF2-40B4-BE49-F238E27FC236}">
                <a16:creationId xmlns:a16="http://schemas.microsoft.com/office/drawing/2014/main" id="{7B9B4ACF-96F1-41F4-B5B6-6CB0DB77FB2D}"/>
              </a:ext>
            </a:extLst>
          </p:cNvPr>
          <p:cNvSpPr>
            <a:spLocks noChangeShapeType="1"/>
          </p:cNvSpPr>
          <p:nvPr/>
        </p:nvSpPr>
        <p:spPr bwMode="auto">
          <a:xfrm>
            <a:off x="5653088" y="3919538"/>
            <a:ext cx="0" cy="11525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Line 10">
            <a:extLst>
              <a:ext uri="{FF2B5EF4-FFF2-40B4-BE49-F238E27FC236}">
                <a16:creationId xmlns:a16="http://schemas.microsoft.com/office/drawing/2014/main" id="{0DD3C622-1796-45A0-8B01-36570983F170}"/>
              </a:ext>
            </a:extLst>
          </p:cNvPr>
          <p:cNvSpPr>
            <a:spLocks noChangeShapeType="1"/>
          </p:cNvSpPr>
          <p:nvPr/>
        </p:nvSpPr>
        <p:spPr bwMode="auto">
          <a:xfrm>
            <a:off x="4932363" y="4279900"/>
            <a:ext cx="0" cy="7921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Line 11">
            <a:extLst>
              <a:ext uri="{FF2B5EF4-FFF2-40B4-BE49-F238E27FC236}">
                <a16:creationId xmlns:a16="http://schemas.microsoft.com/office/drawing/2014/main" id="{71D429A9-74BE-4D06-82EB-3B7907650633}"/>
              </a:ext>
            </a:extLst>
          </p:cNvPr>
          <p:cNvSpPr>
            <a:spLocks noChangeShapeType="1"/>
          </p:cNvSpPr>
          <p:nvPr/>
        </p:nvSpPr>
        <p:spPr bwMode="auto">
          <a:xfrm flipH="1">
            <a:off x="3421063" y="4279900"/>
            <a:ext cx="15113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Oval 12">
            <a:extLst>
              <a:ext uri="{FF2B5EF4-FFF2-40B4-BE49-F238E27FC236}">
                <a16:creationId xmlns:a16="http://schemas.microsoft.com/office/drawing/2014/main" id="{04DC9CC6-6677-4B2F-8C47-1365BFBD33AE}"/>
              </a:ext>
            </a:extLst>
          </p:cNvPr>
          <p:cNvSpPr>
            <a:spLocks noChangeArrowheads="1"/>
          </p:cNvSpPr>
          <p:nvPr/>
        </p:nvSpPr>
        <p:spPr bwMode="auto">
          <a:xfrm>
            <a:off x="4792663" y="4005263"/>
            <a:ext cx="228600" cy="152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E</a:t>
            </a:r>
          </a:p>
        </p:txBody>
      </p:sp>
      <p:sp>
        <p:nvSpPr>
          <p:cNvPr id="67599" name="Oval 13">
            <a:extLst>
              <a:ext uri="{FF2B5EF4-FFF2-40B4-BE49-F238E27FC236}">
                <a16:creationId xmlns:a16="http://schemas.microsoft.com/office/drawing/2014/main" id="{CD9DAE94-BF19-49A4-8077-EEF7BF3FB04D}"/>
              </a:ext>
            </a:extLst>
          </p:cNvPr>
          <p:cNvSpPr>
            <a:spLocks noChangeArrowheads="1"/>
          </p:cNvSpPr>
          <p:nvPr/>
        </p:nvSpPr>
        <p:spPr bwMode="auto">
          <a:xfrm>
            <a:off x="3040063" y="3776663"/>
            <a:ext cx="2286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P</a:t>
            </a:r>
            <a:r>
              <a:rPr lang="en-US" altLang="zh-CN" sz="2400" b="0" baseline="-25000">
                <a:solidFill>
                  <a:schemeClr val="tx2"/>
                </a:solidFill>
                <a:latin typeface="楷体_GB2312" pitchFamily="49" charset="-122"/>
                <a:ea typeface="楷体_GB2312" pitchFamily="49" charset="-122"/>
              </a:rPr>
              <a:t>1</a:t>
            </a:r>
          </a:p>
        </p:txBody>
      </p:sp>
      <p:sp>
        <p:nvSpPr>
          <p:cNvPr id="67600" name="Oval 14">
            <a:extLst>
              <a:ext uri="{FF2B5EF4-FFF2-40B4-BE49-F238E27FC236}">
                <a16:creationId xmlns:a16="http://schemas.microsoft.com/office/drawing/2014/main" id="{47BD7D1E-D447-409E-8409-8E0313D30D6E}"/>
              </a:ext>
            </a:extLst>
          </p:cNvPr>
          <p:cNvSpPr>
            <a:spLocks noChangeArrowheads="1"/>
          </p:cNvSpPr>
          <p:nvPr/>
        </p:nvSpPr>
        <p:spPr bwMode="auto">
          <a:xfrm>
            <a:off x="3040063" y="4233863"/>
            <a:ext cx="304800" cy="304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P</a:t>
            </a:r>
          </a:p>
        </p:txBody>
      </p:sp>
      <p:sp>
        <p:nvSpPr>
          <p:cNvPr id="67601" name="Oval 15">
            <a:extLst>
              <a:ext uri="{FF2B5EF4-FFF2-40B4-BE49-F238E27FC236}">
                <a16:creationId xmlns:a16="http://schemas.microsoft.com/office/drawing/2014/main" id="{EFB16C07-D60A-4EE1-9104-372FE297B179}"/>
              </a:ext>
            </a:extLst>
          </p:cNvPr>
          <p:cNvSpPr>
            <a:spLocks noChangeArrowheads="1"/>
          </p:cNvSpPr>
          <p:nvPr/>
        </p:nvSpPr>
        <p:spPr bwMode="auto">
          <a:xfrm>
            <a:off x="3192463" y="5072063"/>
            <a:ext cx="2286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O</a:t>
            </a:r>
          </a:p>
        </p:txBody>
      </p:sp>
      <p:sp>
        <p:nvSpPr>
          <p:cNvPr id="67602" name="Oval 16">
            <a:extLst>
              <a:ext uri="{FF2B5EF4-FFF2-40B4-BE49-F238E27FC236}">
                <a16:creationId xmlns:a16="http://schemas.microsoft.com/office/drawing/2014/main" id="{A62DAEEF-64F6-46AA-8A33-E387E03EAB87}"/>
              </a:ext>
            </a:extLst>
          </p:cNvPr>
          <p:cNvSpPr>
            <a:spLocks noChangeArrowheads="1"/>
          </p:cNvSpPr>
          <p:nvPr/>
        </p:nvSpPr>
        <p:spPr bwMode="auto">
          <a:xfrm>
            <a:off x="4106863" y="5224463"/>
            <a:ext cx="2286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Q</a:t>
            </a:r>
            <a:r>
              <a:rPr lang="en-US" altLang="zh-CN" sz="2400" b="0" baseline="-25000">
                <a:solidFill>
                  <a:schemeClr val="tx2"/>
                </a:solidFill>
                <a:latin typeface="楷体_GB2312" pitchFamily="49" charset="-122"/>
                <a:ea typeface="楷体_GB2312" pitchFamily="49" charset="-122"/>
              </a:rPr>
              <a:t>d</a:t>
            </a:r>
          </a:p>
        </p:txBody>
      </p:sp>
      <p:sp>
        <p:nvSpPr>
          <p:cNvPr id="67603" name="Oval 17">
            <a:extLst>
              <a:ext uri="{FF2B5EF4-FFF2-40B4-BE49-F238E27FC236}">
                <a16:creationId xmlns:a16="http://schemas.microsoft.com/office/drawing/2014/main" id="{61D5A428-1157-4558-ABEA-056AAC739D8D}"/>
              </a:ext>
            </a:extLst>
          </p:cNvPr>
          <p:cNvSpPr>
            <a:spLocks noChangeArrowheads="1"/>
          </p:cNvSpPr>
          <p:nvPr/>
        </p:nvSpPr>
        <p:spPr bwMode="auto">
          <a:xfrm>
            <a:off x="5554663" y="5148263"/>
            <a:ext cx="2286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Q</a:t>
            </a:r>
            <a:r>
              <a:rPr lang="en-US" altLang="zh-CN" sz="2400" b="0" baseline="-25000">
                <a:solidFill>
                  <a:schemeClr val="tx2"/>
                </a:solidFill>
                <a:latin typeface="楷体_GB2312" pitchFamily="49" charset="-122"/>
                <a:ea typeface="楷体_GB2312" pitchFamily="49" charset="-122"/>
              </a:rPr>
              <a:t>s</a:t>
            </a:r>
          </a:p>
        </p:txBody>
      </p:sp>
      <p:sp>
        <p:nvSpPr>
          <p:cNvPr id="67604" name="Oval 18">
            <a:extLst>
              <a:ext uri="{FF2B5EF4-FFF2-40B4-BE49-F238E27FC236}">
                <a16:creationId xmlns:a16="http://schemas.microsoft.com/office/drawing/2014/main" id="{DE46A9C9-A964-4607-997F-928B079CEE19}"/>
              </a:ext>
            </a:extLst>
          </p:cNvPr>
          <p:cNvSpPr>
            <a:spLocks noChangeArrowheads="1"/>
          </p:cNvSpPr>
          <p:nvPr/>
        </p:nvSpPr>
        <p:spPr bwMode="auto">
          <a:xfrm>
            <a:off x="4868863" y="5148263"/>
            <a:ext cx="3048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Q</a:t>
            </a:r>
          </a:p>
        </p:txBody>
      </p:sp>
      <p:sp>
        <p:nvSpPr>
          <p:cNvPr id="67605" name="Oval 19">
            <a:extLst>
              <a:ext uri="{FF2B5EF4-FFF2-40B4-BE49-F238E27FC236}">
                <a16:creationId xmlns:a16="http://schemas.microsoft.com/office/drawing/2014/main" id="{998C0878-362E-4B65-BAB0-3D425AC118CD}"/>
              </a:ext>
            </a:extLst>
          </p:cNvPr>
          <p:cNvSpPr>
            <a:spLocks noChangeArrowheads="1"/>
          </p:cNvSpPr>
          <p:nvPr/>
        </p:nvSpPr>
        <p:spPr bwMode="auto">
          <a:xfrm>
            <a:off x="6392863" y="4691063"/>
            <a:ext cx="304800" cy="304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D</a:t>
            </a:r>
          </a:p>
        </p:txBody>
      </p:sp>
      <p:sp>
        <p:nvSpPr>
          <p:cNvPr id="67606" name="Oval 20">
            <a:extLst>
              <a:ext uri="{FF2B5EF4-FFF2-40B4-BE49-F238E27FC236}">
                <a16:creationId xmlns:a16="http://schemas.microsoft.com/office/drawing/2014/main" id="{2D2D7449-5B06-4B4D-85E8-FA7D92D03578}"/>
              </a:ext>
            </a:extLst>
          </p:cNvPr>
          <p:cNvSpPr>
            <a:spLocks noChangeArrowheads="1"/>
          </p:cNvSpPr>
          <p:nvPr/>
        </p:nvSpPr>
        <p:spPr bwMode="auto">
          <a:xfrm>
            <a:off x="6469063" y="3319463"/>
            <a:ext cx="3810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0">
                <a:solidFill>
                  <a:schemeClr val="tx2"/>
                </a:solidFill>
                <a:latin typeface="楷体_GB2312" pitchFamily="49" charset="-122"/>
                <a:ea typeface="楷体_GB2312" pitchFamily="49" charset="-122"/>
              </a:rPr>
              <a:t>S</a:t>
            </a:r>
          </a:p>
        </p:txBody>
      </p:sp>
      <p:sp>
        <p:nvSpPr>
          <p:cNvPr id="67607" name="Rectangle 21">
            <a:extLst>
              <a:ext uri="{FF2B5EF4-FFF2-40B4-BE49-F238E27FC236}">
                <a16:creationId xmlns:a16="http://schemas.microsoft.com/office/drawing/2014/main" id="{AA43E969-7F54-45E8-AE51-54E86253E5FD}"/>
              </a:ext>
            </a:extLst>
          </p:cNvPr>
          <p:cNvSpPr>
            <a:spLocks noChangeArrowheads="1"/>
          </p:cNvSpPr>
          <p:nvPr/>
        </p:nvSpPr>
        <p:spPr bwMode="auto">
          <a:xfrm>
            <a:off x="3924300" y="2997200"/>
            <a:ext cx="18716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chemeClr val="tx2"/>
                </a:solidFill>
                <a:latin typeface="楷体_GB2312" pitchFamily="49" charset="-122"/>
                <a:ea typeface="楷体_GB2312" pitchFamily="49" charset="-122"/>
              </a:rPr>
              <a:t>剩余</a:t>
            </a:r>
            <a:r>
              <a:rPr lang="en-US" altLang="zh-CN" sz="2400">
                <a:solidFill>
                  <a:schemeClr val="tx2"/>
                </a:solidFill>
                <a:latin typeface="楷体_GB2312" pitchFamily="49" charset="-122"/>
                <a:ea typeface="楷体_GB2312" pitchFamily="49" charset="-122"/>
              </a:rPr>
              <a:t>Q</a:t>
            </a:r>
            <a:r>
              <a:rPr lang="en-US" altLang="zh-CN" sz="2400" baseline="-25000">
                <a:solidFill>
                  <a:schemeClr val="tx2"/>
                </a:solidFill>
                <a:latin typeface="楷体_GB2312" pitchFamily="49" charset="-122"/>
                <a:ea typeface="楷体_GB2312" pitchFamily="49" charset="-122"/>
              </a:rPr>
              <a:t>S</a:t>
            </a:r>
            <a:r>
              <a:rPr lang="en-US" altLang="zh-CN" sz="2400">
                <a:solidFill>
                  <a:schemeClr val="tx2"/>
                </a:solidFill>
                <a:ea typeface="楷体_GB2312" pitchFamily="49" charset="-122"/>
              </a:rPr>
              <a:t>—</a:t>
            </a:r>
            <a:r>
              <a:rPr lang="en-US" altLang="zh-CN" sz="2400">
                <a:solidFill>
                  <a:schemeClr val="tx2"/>
                </a:solidFill>
                <a:latin typeface="楷体_GB2312" pitchFamily="49" charset="-122"/>
                <a:ea typeface="楷体_GB2312" pitchFamily="49" charset="-122"/>
              </a:rPr>
              <a:t> Q</a:t>
            </a:r>
            <a:r>
              <a:rPr lang="en-US" altLang="zh-CN" sz="2400" baseline="-25000">
                <a:solidFill>
                  <a:schemeClr val="tx2"/>
                </a:solidFill>
                <a:latin typeface="楷体_GB2312" pitchFamily="49" charset="-122"/>
                <a:ea typeface="楷体_GB2312" pitchFamily="49" charset="-122"/>
              </a:rPr>
              <a:t>d</a:t>
            </a:r>
          </a:p>
          <a:p>
            <a:pPr algn="ctr" eaLnBrk="1" hangingPunct="1">
              <a:spcBef>
                <a:spcPct val="0"/>
              </a:spcBef>
              <a:buClrTx/>
              <a:buSzTx/>
              <a:buFont typeface="Arial" panose="020B0604020202020204" pitchFamily="34" charset="0"/>
              <a:buNone/>
            </a:pPr>
            <a:r>
              <a:rPr lang="zh-CN" altLang="en-US" sz="2400">
                <a:solidFill>
                  <a:schemeClr val="tx2"/>
                </a:solidFill>
                <a:latin typeface="楷体_GB2312" pitchFamily="49" charset="-122"/>
                <a:ea typeface="楷体_GB2312" pitchFamily="49" charset="-122"/>
              </a:rPr>
              <a:t>财政补贴</a:t>
            </a:r>
          </a:p>
        </p:txBody>
      </p:sp>
      <p:sp>
        <p:nvSpPr>
          <p:cNvPr id="67608" name="AutoShape 22">
            <a:extLst>
              <a:ext uri="{FF2B5EF4-FFF2-40B4-BE49-F238E27FC236}">
                <a16:creationId xmlns:a16="http://schemas.microsoft.com/office/drawing/2014/main" id="{571E4921-12D0-4258-9A43-1FE4E3CB9A30}"/>
              </a:ext>
            </a:extLst>
          </p:cNvPr>
          <p:cNvSpPr>
            <a:spLocks noChangeArrowheads="1"/>
          </p:cNvSpPr>
          <p:nvPr/>
        </p:nvSpPr>
        <p:spPr bwMode="auto">
          <a:xfrm>
            <a:off x="323850" y="2997200"/>
            <a:ext cx="1800225" cy="935038"/>
          </a:xfrm>
          <a:prstGeom prst="wedgeRectCallout">
            <a:avLst>
              <a:gd name="adj1" fmla="val 93653"/>
              <a:gd name="adj2" fmla="val 38116"/>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最低价格</a:t>
            </a:r>
          </a:p>
          <a:p>
            <a:pPr algn="ctr" eaLnBrk="1" hangingPunct="1">
              <a:spcBef>
                <a:spcPct val="0"/>
              </a:spcBef>
              <a:buClrTx/>
              <a:buSzTx/>
              <a:buFont typeface="Arial" panose="020B0604020202020204" pitchFamily="34" charset="0"/>
              <a:buNone/>
            </a:pPr>
            <a:r>
              <a:rPr lang="en-US" altLang="zh-CN" sz="1800">
                <a:solidFill>
                  <a:schemeClr val="tx2"/>
                </a:solidFill>
                <a:latin typeface="楷体_GB2312" pitchFamily="49" charset="-122"/>
                <a:ea typeface="楷体_GB2312" pitchFamily="49" charset="-122"/>
              </a:rPr>
              <a:t>Price floor</a:t>
            </a:r>
          </a:p>
        </p:txBody>
      </p:sp>
      <p:sp>
        <p:nvSpPr>
          <p:cNvPr id="61463" name="Rectangle 23">
            <a:extLst>
              <a:ext uri="{FF2B5EF4-FFF2-40B4-BE49-F238E27FC236}">
                <a16:creationId xmlns:a16="http://schemas.microsoft.com/office/drawing/2014/main" id="{8DFBA65F-FD00-43AE-BD17-3EF10555F238}"/>
              </a:ext>
            </a:extLst>
          </p:cNvPr>
          <p:cNvSpPr>
            <a:spLocks noGrp="1" noRot="1" noChangeArrowheads="1"/>
          </p:cNvSpPr>
          <p:nvPr>
            <p:ph type="title"/>
          </p:nvPr>
        </p:nvSpPr>
        <p:spPr>
          <a:xfrm>
            <a:off x="3203575" y="5445125"/>
            <a:ext cx="4248150" cy="792163"/>
          </a:xfrm>
          <a:noFill/>
        </p:spPr>
        <p:txBody>
          <a:bodyPr/>
          <a:lstStyle/>
          <a:p>
            <a:pPr eaLnBrk="1" hangingPunct="1"/>
            <a:r>
              <a:rPr lang="zh-CN" altLang="en-US" b="1">
                <a:latin typeface="楷体_GB2312" pitchFamily="49" charset="-122"/>
                <a:ea typeface="楷体_GB2312" pitchFamily="49" charset="-122"/>
              </a:rPr>
              <a:t>如：农产品收购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a:extLst>
              <a:ext uri="{FF2B5EF4-FFF2-40B4-BE49-F238E27FC236}">
                <a16:creationId xmlns:a16="http://schemas.microsoft.com/office/drawing/2014/main" id="{2F8DAFDF-124D-47A4-B45C-99FDBAE30B0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05C9A8A7-670C-4A76-8352-0E659E6212A2}"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68611" name="灯片编号占位符 5">
            <a:extLst>
              <a:ext uri="{FF2B5EF4-FFF2-40B4-BE49-F238E27FC236}">
                <a16:creationId xmlns:a16="http://schemas.microsoft.com/office/drawing/2014/main" id="{7C1293D5-CF42-4A5D-9A24-516A6E2FBE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F5A98EDB-B09C-4318-870A-0DD6E95887EF}" type="slidenum">
              <a:rPr lang="zh-CN" altLang="en-US" sz="1400"/>
              <a:pPr>
                <a:spcBef>
                  <a:spcPct val="0"/>
                </a:spcBef>
                <a:buClrTx/>
                <a:buSzTx/>
                <a:buFont typeface="Arial" panose="020B0604020202020204" pitchFamily="34" charset="0"/>
                <a:buNone/>
              </a:pPr>
              <a:t>58</a:t>
            </a:fld>
            <a:endParaRPr lang="en-US" altLang="zh-CN" sz="1400"/>
          </a:p>
        </p:txBody>
      </p:sp>
      <p:sp>
        <p:nvSpPr>
          <p:cNvPr id="62466" name="Rectangle 2">
            <a:extLst>
              <a:ext uri="{FF2B5EF4-FFF2-40B4-BE49-F238E27FC236}">
                <a16:creationId xmlns:a16="http://schemas.microsoft.com/office/drawing/2014/main" id="{3B215533-2E82-45C0-99FF-FEB9B1411CA5}"/>
              </a:ext>
            </a:extLst>
          </p:cNvPr>
          <p:cNvSpPr>
            <a:spLocks noGrp="1" noRot="1" noChangeArrowheads="1"/>
          </p:cNvSpPr>
          <p:nvPr>
            <p:ph type="title"/>
          </p:nvPr>
        </p:nvSpPr>
        <p:spPr>
          <a:xfrm>
            <a:off x="468313" y="4581525"/>
            <a:ext cx="2665412" cy="1790700"/>
          </a:xfrm>
          <a:noFill/>
        </p:spPr>
        <p:txBody>
          <a:bodyPr/>
          <a:lstStyle/>
          <a:p>
            <a:pPr eaLnBrk="1" hangingPunct="1"/>
            <a:r>
              <a:rPr lang="zh-CN" altLang="en-US" b="1">
                <a:latin typeface="楷体_GB2312" pitchFamily="49" charset="-122"/>
                <a:ea typeface="楷体_GB2312" pitchFamily="49" charset="-122"/>
              </a:rPr>
              <a:t>如：战时粮食配给</a:t>
            </a:r>
          </a:p>
        </p:txBody>
      </p:sp>
      <p:sp>
        <p:nvSpPr>
          <p:cNvPr id="73733" name="Rectangle 3">
            <a:extLst>
              <a:ext uri="{FF2B5EF4-FFF2-40B4-BE49-F238E27FC236}">
                <a16:creationId xmlns:a16="http://schemas.microsoft.com/office/drawing/2014/main" id="{C67063D5-84C0-4368-BDE4-1D156419EB5F}"/>
              </a:ext>
            </a:extLst>
          </p:cNvPr>
          <p:cNvSpPr>
            <a:spLocks noGrp="1" noRot="1" noChangeArrowheads="1"/>
          </p:cNvSpPr>
          <p:nvPr>
            <p:ph type="body" idx="1"/>
          </p:nvPr>
        </p:nvSpPr>
        <p:spPr>
          <a:xfrm>
            <a:off x="301625" y="620713"/>
            <a:ext cx="8540750" cy="3168650"/>
          </a:xfrm>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三、确定最高价格的影响</a:t>
            </a:r>
          </a:p>
          <a:p>
            <a:pPr eaLnBrk="1" hangingPunct="1">
              <a:defRPr/>
            </a:pPr>
            <a:r>
              <a:rPr lang="zh-CN" altLang="en-US" b="1" dirty="0">
                <a:solidFill>
                  <a:schemeClr val="accent2">
                    <a:lumMod val="75000"/>
                  </a:schemeClr>
                </a:solidFill>
                <a:latin typeface="楷体" pitchFamily="49" charset="-122"/>
                <a:ea typeface="楷体" pitchFamily="49" charset="-122"/>
              </a:rPr>
              <a:t>      政府对商品规定一种最高价格，就是把价格确定在均衡价格以下，避免市场自发形成的价格太高损害到消费者的利益。</a:t>
            </a:r>
          </a:p>
        </p:txBody>
      </p:sp>
      <p:grpSp>
        <p:nvGrpSpPr>
          <p:cNvPr id="68614" name="Group 4">
            <a:extLst>
              <a:ext uri="{FF2B5EF4-FFF2-40B4-BE49-F238E27FC236}">
                <a16:creationId xmlns:a16="http://schemas.microsoft.com/office/drawing/2014/main" id="{A03A4BFE-0CB2-47DC-BBC8-E672963699CD}"/>
              </a:ext>
            </a:extLst>
          </p:cNvPr>
          <p:cNvGrpSpPr>
            <a:grpSpLocks/>
          </p:cNvGrpSpPr>
          <p:nvPr/>
        </p:nvGrpSpPr>
        <p:grpSpPr bwMode="auto">
          <a:xfrm>
            <a:off x="3798888" y="2997200"/>
            <a:ext cx="3687762" cy="2808288"/>
            <a:chOff x="0" y="0"/>
            <a:chExt cx="2313" cy="1769"/>
          </a:xfrm>
        </p:grpSpPr>
        <p:sp>
          <p:nvSpPr>
            <p:cNvPr id="68628" name="Line 5">
              <a:extLst>
                <a:ext uri="{FF2B5EF4-FFF2-40B4-BE49-F238E27FC236}">
                  <a16:creationId xmlns:a16="http://schemas.microsoft.com/office/drawing/2014/main" id="{D6A96BF0-3991-4476-B0B5-FEDE05C2CCCC}"/>
                </a:ext>
              </a:extLst>
            </p:cNvPr>
            <p:cNvSpPr>
              <a:spLocks noChangeShapeType="1"/>
            </p:cNvSpPr>
            <p:nvPr/>
          </p:nvSpPr>
          <p:spPr bwMode="auto">
            <a:xfrm>
              <a:off x="0" y="1769"/>
              <a:ext cx="23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9" name="Line 6">
              <a:extLst>
                <a:ext uri="{FF2B5EF4-FFF2-40B4-BE49-F238E27FC236}">
                  <a16:creationId xmlns:a16="http://schemas.microsoft.com/office/drawing/2014/main" id="{E3597B4B-F252-4ADD-B754-61FE9813C6D9}"/>
                </a:ext>
              </a:extLst>
            </p:cNvPr>
            <p:cNvSpPr>
              <a:spLocks noChangeShapeType="1"/>
            </p:cNvSpPr>
            <p:nvPr/>
          </p:nvSpPr>
          <p:spPr bwMode="auto">
            <a:xfrm flipV="1">
              <a:off x="0" y="0"/>
              <a:ext cx="0" cy="176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0" name="Line 7">
              <a:extLst>
                <a:ext uri="{FF2B5EF4-FFF2-40B4-BE49-F238E27FC236}">
                  <a16:creationId xmlns:a16="http://schemas.microsoft.com/office/drawing/2014/main" id="{BF9985EF-65A7-438E-AB2C-838F5279DADA}"/>
                </a:ext>
              </a:extLst>
            </p:cNvPr>
            <p:cNvSpPr>
              <a:spLocks noChangeShapeType="1"/>
            </p:cNvSpPr>
            <p:nvPr/>
          </p:nvSpPr>
          <p:spPr bwMode="auto">
            <a:xfrm flipV="1">
              <a:off x="272" y="45"/>
              <a:ext cx="1542" cy="15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1" name="Line 8">
              <a:extLst>
                <a:ext uri="{FF2B5EF4-FFF2-40B4-BE49-F238E27FC236}">
                  <a16:creationId xmlns:a16="http://schemas.microsoft.com/office/drawing/2014/main" id="{BDFD984F-AE10-4FA3-A8F4-1E4B4A2A17F1}"/>
                </a:ext>
              </a:extLst>
            </p:cNvPr>
            <p:cNvSpPr>
              <a:spLocks noChangeShapeType="1"/>
            </p:cNvSpPr>
            <p:nvPr/>
          </p:nvSpPr>
          <p:spPr bwMode="auto">
            <a:xfrm>
              <a:off x="318" y="136"/>
              <a:ext cx="1769" cy="14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2" name="Line 9">
              <a:extLst>
                <a:ext uri="{FF2B5EF4-FFF2-40B4-BE49-F238E27FC236}">
                  <a16:creationId xmlns:a16="http://schemas.microsoft.com/office/drawing/2014/main" id="{9743B444-EC00-4663-8B47-A28A8F8B3E89}"/>
                </a:ext>
              </a:extLst>
            </p:cNvPr>
            <p:cNvSpPr>
              <a:spLocks noChangeShapeType="1"/>
            </p:cNvSpPr>
            <p:nvPr/>
          </p:nvSpPr>
          <p:spPr bwMode="auto">
            <a:xfrm>
              <a:off x="0" y="771"/>
              <a:ext cx="1089"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3" name="Line 10">
              <a:extLst>
                <a:ext uri="{FF2B5EF4-FFF2-40B4-BE49-F238E27FC236}">
                  <a16:creationId xmlns:a16="http://schemas.microsoft.com/office/drawing/2014/main" id="{0220B22C-788B-4216-A207-B1E0822939E9}"/>
                </a:ext>
              </a:extLst>
            </p:cNvPr>
            <p:cNvSpPr>
              <a:spLocks noChangeShapeType="1"/>
            </p:cNvSpPr>
            <p:nvPr/>
          </p:nvSpPr>
          <p:spPr bwMode="auto">
            <a:xfrm>
              <a:off x="1089" y="771"/>
              <a:ext cx="0" cy="99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4" name="Line 11">
              <a:extLst>
                <a:ext uri="{FF2B5EF4-FFF2-40B4-BE49-F238E27FC236}">
                  <a16:creationId xmlns:a16="http://schemas.microsoft.com/office/drawing/2014/main" id="{A01CD5D5-FB90-4CDF-BE69-8B0263479745}"/>
                </a:ext>
              </a:extLst>
            </p:cNvPr>
            <p:cNvSpPr>
              <a:spLocks noChangeShapeType="1"/>
            </p:cNvSpPr>
            <p:nvPr/>
          </p:nvSpPr>
          <p:spPr bwMode="auto">
            <a:xfrm>
              <a:off x="0" y="1179"/>
              <a:ext cx="154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5" name="Line 12">
              <a:extLst>
                <a:ext uri="{FF2B5EF4-FFF2-40B4-BE49-F238E27FC236}">
                  <a16:creationId xmlns:a16="http://schemas.microsoft.com/office/drawing/2014/main" id="{99EA3F5C-E9E4-4F5A-B707-AC52B1DE7E59}"/>
                </a:ext>
              </a:extLst>
            </p:cNvPr>
            <p:cNvSpPr>
              <a:spLocks noChangeShapeType="1"/>
            </p:cNvSpPr>
            <p:nvPr/>
          </p:nvSpPr>
          <p:spPr bwMode="auto">
            <a:xfrm>
              <a:off x="680" y="1179"/>
              <a:ext cx="0" cy="59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6" name="Line 13">
              <a:extLst>
                <a:ext uri="{FF2B5EF4-FFF2-40B4-BE49-F238E27FC236}">
                  <a16:creationId xmlns:a16="http://schemas.microsoft.com/office/drawing/2014/main" id="{73623548-C673-4AFD-AE3C-A8CD9A1606A5}"/>
                </a:ext>
              </a:extLst>
            </p:cNvPr>
            <p:cNvSpPr>
              <a:spLocks noChangeShapeType="1"/>
            </p:cNvSpPr>
            <p:nvPr/>
          </p:nvSpPr>
          <p:spPr bwMode="auto">
            <a:xfrm>
              <a:off x="1542" y="1179"/>
              <a:ext cx="0" cy="59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615" name="Oval 14">
            <a:extLst>
              <a:ext uri="{FF2B5EF4-FFF2-40B4-BE49-F238E27FC236}">
                <a16:creationId xmlns:a16="http://schemas.microsoft.com/office/drawing/2014/main" id="{FCB4FA05-85FA-46AD-B57B-9B016E258446}"/>
              </a:ext>
            </a:extLst>
          </p:cNvPr>
          <p:cNvSpPr>
            <a:spLocks noChangeArrowheads="1"/>
          </p:cNvSpPr>
          <p:nvPr/>
        </p:nvSpPr>
        <p:spPr bwMode="auto">
          <a:xfrm>
            <a:off x="3189288" y="2997200"/>
            <a:ext cx="381000" cy="304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p</a:t>
            </a:r>
          </a:p>
        </p:txBody>
      </p:sp>
      <p:sp>
        <p:nvSpPr>
          <p:cNvPr id="68616" name="Oval 15">
            <a:extLst>
              <a:ext uri="{FF2B5EF4-FFF2-40B4-BE49-F238E27FC236}">
                <a16:creationId xmlns:a16="http://schemas.microsoft.com/office/drawing/2014/main" id="{8F1559EF-0ADE-4B27-B2DF-6934805E3833}"/>
              </a:ext>
            </a:extLst>
          </p:cNvPr>
          <p:cNvSpPr>
            <a:spLocks noChangeArrowheads="1"/>
          </p:cNvSpPr>
          <p:nvPr/>
        </p:nvSpPr>
        <p:spPr bwMode="auto">
          <a:xfrm>
            <a:off x="3265488" y="4064000"/>
            <a:ext cx="4572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p</a:t>
            </a:r>
          </a:p>
        </p:txBody>
      </p:sp>
      <p:sp>
        <p:nvSpPr>
          <p:cNvPr id="68617" name="Oval 16">
            <a:extLst>
              <a:ext uri="{FF2B5EF4-FFF2-40B4-BE49-F238E27FC236}">
                <a16:creationId xmlns:a16="http://schemas.microsoft.com/office/drawing/2014/main" id="{25D60AD0-091C-4840-AF67-D240546BA776}"/>
              </a:ext>
            </a:extLst>
          </p:cNvPr>
          <p:cNvSpPr>
            <a:spLocks noChangeArrowheads="1"/>
          </p:cNvSpPr>
          <p:nvPr/>
        </p:nvSpPr>
        <p:spPr bwMode="auto">
          <a:xfrm flipH="1">
            <a:off x="3417888" y="4597400"/>
            <a:ext cx="228600" cy="457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p</a:t>
            </a:r>
            <a:r>
              <a:rPr lang="en-US" altLang="zh-CN" sz="2400" baseline="-25000">
                <a:solidFill>
                  <a:schemeClr val="tx2"/>
                </a:solidFill>
                <a:latin typeface="楷体_GB2312" pitchFamily="49" charset="-122"/>
                <a:ea typeface="楷体_GB2312" pitchFamily="49" charset="-122"/>
              </a:rPr>
              <a:t>1</a:t>
            </a:r>
          </a:p>
        </p:txBody>
      </p:sp>
      <p:sp>
        <p:nvSpPr>
          <p:cNvPr id="68618" name="Oval 17">
            <a:extLst>
              <a:ext uri="{FF2B5EF4-FFF2-40B4-BE49-F238E27FC236}">
                <a16:creationId xmlns:a16="http://schemas.microsoft.com/office/drawing/2014/main" id="{C48E92AC-2EA3-44AB-AE52-A48100B4D0DF}"/>
              </a:ext>
            </a:extLst>
          </p:cNvPr>
          <p:cNvSpPr>
            <a:spLocks noChangeArrowheads="1"/>
          </p:cNvSpPr>
          <p:nvPr/>
        </p:nvSpPr>
        <p:spPr bwMode="auto">
          <a:xfrm>
            <a:off x="3341688" y="5740400"/>
            <a:ext cx="381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O</a:t>
            </a:r>
          </a:p>
        </p:txBody>
      </p:sp>
      <p:sp>
        <p:nvSpPr>
          <p:cNvPr id="68619" name="Oval 18">
            <a:extLst>
              <a:ext uri="{FF2B5EF4-FFF2-40B4-BE49-F238E27FC236}">
                <a16:creationId xmlns:a16="http://schemas.microsoft.com/office/drawing/2014/main" id="{19230A64-E751-449F-8CEB-4E5D7FE79831}"/>
              </a:ext>
            </a:extLst>
          </p:cNvPr>
          <p:cNvSpPr>
            <a:spLocks noChangeArrowheads="1"/>
          </p:cNvSpPr>
          <p:nvPr/>
        </p:nvSpPr>
        <p:spPr bwMode="auto">
          <a:xfrm>
            <a:off x="4713288" y="5969000"/>
            <a:ext cx="4572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q</a:t>
            </a:r>
            <a:r>
              <a:rPr lang="en-US" altLang="zh-CN" sz="2400" baseline="-25000">
                <a:solidFill>
                  <a:schemeClr val="tx2"/>
                </a:solidFill>
                <a:latin typeface="楷体_GB2312" pitchFamily="49" charset="-122"/>
                <a:ea typeface="楷体_GB2312" pitchFamily="49" charset="-122"/>
              </a:rPr>
              <a:t>s</a:t>
            </a:r>
          </a:p>
        </p:txBody>
      </p:sp>
      <p:sp>
        <p:nvSpPr>
          <p:cNvPr id="68620" name="Oval 19">
            <a:extLst>
              <a:ext uri="{FF2B5EF4-FFF2-40B4-BE49-F238E27FC236}">
                <a16:creationId xmlns:a16="http://schemas.microsoft.com/office/drawing/2014/main" id="{D275D7BE-492A-496B-B175-A290CC9D7438}"/>
              </a:ext>
            </a:extLst>
          </p:cNvPr>
          <p:cNvSpPr>
            <a:spLocks noChangeArrowheads="1"/>
          </p:cNvSpPr>
          <p:nvPr/>
        </p:nvSpPr>
        <p:spPr bwMode="auto">
          <a:xfrm>
            <a:off x="5399088" y="5969000"/>
            <a:ext cx="4572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q</a:t>
            </a:r>
          </a:p>
        </p:txBody>
      </p:sp>
      <p:sp>
        <p:nvSpPr>
          <p:cNvPr id="68621" name="Oval 20">
            <a:extLst>
              <a:ext uri="{FF2B5EF4-FFF2-40B4-BE49-F238E27FC236}">
                <a16:creationId xmlns:a16="http://schemas.microsoft.com/office/drawing/2014/main" id="{C2EF2A01-37ED-4CA8-BF7C-2BDC8603C024}"/>
              </a:ext>
            </a:extLst>
          </p:cNvPr>
          <p:cNvSpPr>
            <a:spLocks noChangeArrowheads="1"/>
          </p:cNvSpPr>
          <p:nvPr/>
        </p:nvSpPr>
        <p:spPr bwMode="auto">
          <a:xfrm>
            <a:off x="6161088" y="5969000"/>
            <a:ext cx="3048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q</a:t>
            </a:r>
            <a:r>
              <a:rPr lang="en-US" altLang="zh-CN" sz="2400" baseline="-25000">
                <a:solidFill>
                  <a:schemeClr val="tx2"/>
                </a:solidFill>
                <a:latin typeface="楷体_GB2312" pitchFamily="49" charset="-122"/>
                <a:ea typeface="楷体_GB2312" pitchFamily="49" charset="-122"/>
              </a:rPr>
              <a:t>d</a:t>
            </a:r>
          </a:p>
        </p:txBody>
      </p:sp>
      <p:sp>
        <p:nvSpPr>
          <p:cNvPr id="68622" name="Oval 21">
            <a:extLst>
              <a:ext uri="{FF2B5EF4-FFF2-40B4-BE49-F238E27FC236}">
                <a16:creationId xmlns:a16="http://schemas.microsoft.com/office/drawing/2014/main" id="{01BAD54A-F273-4F9E-9F61-3DF3F03D7A71}"/>
              </a:ext>
            </a:extLst>
          </p:cNvPr>
          <p:cNvSpPr>
            <a:spLocks noChangeArrowheads="1"/>
          </p:cNvSpPr>
          <p:nvPr/>
        </p:nvSpPr>
        <p:spPr bwMode="auto">
          <a:xfrm>
            <a:off x="7456488" y="5969000"/>
            <a:ext cx="381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q</a:t>
            </a:r>
          </a:p>
        </p:txBody>
      </p:sp>
      <p:sp>
        <p:nvSpPr>
          <p:cNvPr id="68623" name="Oval 22">
            <a:extLst>
              <a:ext uri="{FF2B5EF4-FFF2-40B4-BE49-F238E27FC236}">
                <a16:creationId xmlns:a16="http://schemas.microsoft.com/office/drawing/2014/main" id="{4FB2A4E4-ED37-45A3-8720-956556D56E03}"/>
              </a:ext>
            </a:extLst>
          </p:cNvPr>
          <p:cNvSpPr>
            <a:spLocks noChangeArrowheads="1"/>
          </p:cNvSpPr>
          <p:nvPr/>
        </p:nvSpPr>
        <p:spPr bwMode="auto">
          <a:xfrm>
            <a:off x="6767513" y="2827338"/>
            <a:ext cx="381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S</a:t>
            </a:r>
          </a:p>
        </p:txBody>
      </p:sp>
      <p:sp>
        <p:nvSpPr>
          <p:cNvPr id="68624" name="Oval 23">
            <a:extLst>
              <a:ext uri="{FF2B5EF4-FFF2-40B4-BE49-F238E27FC236}">
                <a16:creationId xmlns:a16="http://schemas.microsoft.com/office/drawing/2014/main" id="{11F22405-ED4B-4152-A357-A83307EC254C}"/>
              </a:ext>
            </a:extLst>
          </p:cNvPr>
          <p:cNvSpPr>
            <a:spLocks noChangeArrowheads="1"/>
          </p:cNvSpPr>
          <p:nvPr/>
        </p:nvSpPr>
        <p:spPr bwMode="auto">
          <a:xfrm>
            <a:off x="6911975" y="5059363"/>
            <a:ext cx="381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D</a:t>
            </a:r>
          </a:p>
        </p:txBody>
      </p:sp>
      <p:sp>
        <p:nvSpPr>
          <p:cNvPr id="68625" name="Oval 24">
            <a:extLst>
              <a:ext uri="{FF2B5EF4-FFF2-40B4-BE49-F238E27FC236}">
                <a16:creationId xmlns:a16="http://schemas.microsoft.com/office/drawing/2014/main" id="{ABF470DF-20CA-44F0-A6EB-C44AC2AB4039}"/>
              </a:ext>
            </a:extLst>
          </p:cNvPr>
          <p:cNvSpPr>
            <a:spLocks noChangeArrowheads="1"/>
          </p:cNvSpPr>
          <p:nvPr/>
        </p:nvSpPr>
        <p:spPr bwMode="auto">
          <a:xfrm>
            <a:off x="5856288" y="3987800"/>
            <a:ext cx="381000" cy="3810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a:solidFill>
                  <a:schemeClr val="tx2"/>
                </a:solidFill>
                <a:latin typeface="楷体_GB2312" pitchFamily="49" charset="-122"/>
                <a:ea typeface="楷体_GB2312" pitchFamily="49" charset="-122"/>
              </a:rPr>
              <a:t>E</a:t>
            </a:r>
          </a:p>
        </p:txBody>
      </p:sp>
      <p:sp>
        <p:nvSpPr>
          <p:cNvPr id="68626" name="AutoShape 25">
            <a:extLst>
              <a:ext uri="{FF2B5EF4-FFF2-40B4-BE49-F238E27FC236}">
                <a16:creationId xmlns:a16="http://schemas.microsoft.com/office/drawing/2014/main" id="{AD2EB530-1D19-471A-8ABC-9A5895641A44}"/>
              </a:ext>
            </a:extLst>
          </p:cNvPr>
          <p:cNvSpPr>
            <a:spLocks/>
          </p:cNvSpPr>
          <p:nvPr/>
        </p:nvSpPr>
        <p:spPr bwMode="auto">
          <a:xfrm>
            <a:off x="7131050" y="3937000"/>
            <a:ext cx="1762125" cy="906463"/>
          </a:xfrm>
          <a:prstGeom prst="borderCallout1">
            <a:avLst>
              <a:gd name="adj1" fmla="val 12611"/>
              <a:gd name="adj2" fmla="val -4324"/>
              <a:gd name="adj3" fmla="val 92120"/>
              <a:gd name="adj4" fmla="val -7378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solidFill>
                  <a:schemeClr val="tx2"/>
                </a:solidFill>
                <a:latin typeface="楷体_GB2312" pitchFamily="49" charset="-122"/>
                <a:ea typeface="楷体_GB2312" pitchFamily="49" charset="-122"/>
              </a:rPr>
              <a:t>短缺</a:t>
            </a:r>
            <a:r>
              <a:rPr lang="en-US" altLang="zh-CN" sz="2400">
                <a:solidFill>
                  <a:schemeClr val="tx2"/>
                </a:solidFill>
                <a:latin typeface="楷体_GB2312" pitchFamily="49" charset="-122"/>
                <a:ea typeface="楷体_GB2312" pitchFamily="49" charset="-122"/>
              </a:rPr>
              <a:t>q</a:t>
            </a:r>
            <a:r>
              <a:rPr lang="en-US" altLang="zh-CN" sz="2400" baseline="-25000">
                <a:solidFill>
                  <a:schemeClr val="tx2"/>
                </a:solidFill>
                <a:latin typeface="楷体_GB2312" pitchFamily="49" charset="-122"/>
                <a:ea typeface="楷体_GB2312" pitchFamily="49" charset="-122"/>
              </a:rPr>
              <a:t>d</a:t>
            </a:r>
            <a:r>
              <a:rPr lang="en-US" altLang="zh-CN" sz="2400">
                <a:solidFill>
                  <a:schemeClr val="tx2"/>
                </a:solidFill>
                <a:ea typeface="楷体_GB2312" pitchFamily="49" charset="-122"/>
              </a:rPr>
              <a:t>—</a:t>
            </a:r>
            <a:r>
              <a:rPr lang="en-US" altLang="zh-CN" sz="2400">
                <a:solidFill>
                  <a:schemeClr val="tx2"/>
                </a:solidFill>
                <a:latin typeface="楷体_GB2312" pitchFamily="49" charset="-122"/>
                <a:ea typeface="楷体_GB2312" pitchFamily="49" charset="-122"/>
              </a:rPr>
              <a:t>q</a:t>
            </a:r>
            <a:r>
              <a:rPr lang="en-US" altLang="zh-CN" sz="2400" baseline="-25000">
                <a:solidFill>
                  <a:schemeClr val="tx2"/>
                </a:solidFill>
                <a:latin typeface="楷体_GB2312" pitchFamily="49" charset="-122"/>
                <a:ea typeface="楷体_GB2312" pitchFamily="49" charset="-122"/>
              </a:rPr>
              <a:t>s</a:t>
            </a:r>
          </a:p>
          <a:p>
            <a:pPr eaLnBrk="1" hangingPunct="1">
              <a:spcBef>
                <a:spcPct val="0"/>
              </a:spcBef>
              <a:buClrTx/>
              <a:buSzTx/>
              <a:buFont typeface="Arial" panose="020B0604020202020204" pitchFamily="34" charset="0"/>
              <a:buNone/>
            </a:pPr>
            <a:r>
              <a:rPr lang="zh-CN" altLang="en-US" sz="2400">
                <a:solidFill>
                  <a:schemeClr val="tx2"/>
                </a:solidFill>
                <a:latin typeface="楷体_GB2312" pitchFamily="49" charset="-122"/>
                <a:ea typeface="楷体_GB2312" pitchFamily="49" charset="-122"/>
              </a:rPr>
              <a:t>配给制度</a:t>
            </a:r>
          </a:p>
        </p:txBody>
      </p:sp>
      <p:sp>
        <p:nvSpPr>
          <p:cNvPr id="68627" name="AutoShape 26">
            <a:extLst>
              <a:ext uri="{FF2B5EF4-FFF2-40B4-BE49-F238E27FC236}">
                <a16:creationId xmlns:a16="http://schemas.microsoft.com/office/drawing/2014/main" id="{A1E4A227-3033-451F-8352-23897336E536}"/>
              </a:ext>
            </a:extLst>
          </p:cNvPr>
          <p:cNvSpPr>
            <a:spLocks noChangeArrowheads="1"/>
          </p:cNvSpPr>
          <p:nvPr/>
        </p:nvSpPr>
        <p:spPr bwMode="auto">
          <a:xfrm>
            <a:off x="755650" y="3213100"/>
            <a:ext cx="1800225" cy="935038"/>
          </a:xfrm>
          <a:prstGeom prst="wedgeRectCallout">
            <a:avLst>
              <a:gd name="adj1" fmla="val 109611"/>
              <a:gd name="adj2" fmla="val 114176"/>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a:solidFill>
                  <a:schemeClr val="tx2"/>
                </a:solidFill>
                <a:latin typeface="楷体_GB2312" pitchFamily="49" charset="-122"/>
                <a:ea typeface="楷体_GB2312" pitchFamily="49" charset="-122"/>
              </a:rPr>
              <a:t>最高价格</a:t>
            </a:r>
          </a:p>
          <a:p>
            <a:pPr algn="ctr" eaLnBrk="1" hangingPunct="1">
              <a:spcBef>
                <a:spcPct val="0"/>
              </a:spcBef>
              <a:buClrTx/>
              <a:buSzTx/>
              <a:buFont typeface="Arial" panose="020B0604020202020204" pitchFamily="34" charset="0"/>
              <a:buNone/>
            </a:pPr>
            <a:r>
              <a:rPr lang="en-US" altLang="zh-CN" sz="1800">
                <a:solidFill>
                  <a:schemeClr val="tx2"/>
                </a:solidFill>
                <a:latin typeface="楷体_GB2312" pitchFamily="49" charset="-122"/>
                <a:ea typeface="楷体_GB2312" pitchFamily="49" charset="-122"/>
              </a:rPr>
              <a:t>Price ceiling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10FE8-59CF-489D-89D1-71A7A7239FA0}"/>
              </a:ext>
            </a:extLst>
          </p:cNvPr>
          <p:cNvSpPr>
            <a:spLocks noGrp="1"/>
          </p:cNvSpPr>
          <p:nvPr>
            <p:ph type="title"/>
          </p:nvPr>
        </p:nvSpPr>
        <p:spPr>
          <a:xfrm>
            <a:off x="301625" y="609600"/>
            <a:ext cx="8540750" cy="533400"/>
          </a:xfrm>
        </p:spPr>
        <p:txBody>
          <a:bodyPr/>
          <a:lstStyle/>
          <a:p>
            <a:pPr>
              <a:defRPr/>
            </a:pPr>
            <a:r>
              <a:rPr lang="zh-CN" altLang="en-US" sz="3200" dirty="0">
                <a:solidFill>
                  <a:schemeClr val="accent2">
                    <a:lumMod val="75000"/>
                  </a:schemeClr>
                </a:solidFill>
              </a:rPr>
              <a:t>练习</a:t>
            </a:r>
          </a:p>
        </p:txBody>
      </p:sp>
      <p:sp>
        <p:nvSpPr>
          <p:cNvPr id="3" name="内容占位符 2">
            <a:extLst>
              <a:ext uri="{FF2B5EF4-FFF2-40B4-BE49-F238E27FC236}">
                <a16:creationId xmlns:a16="http://schemas.microsoft.com/office/drawing/2014/main" id="{39EAC9CB-A8E6-4AD0-95C9-3E2C6226622C}"/>
              </a:ext>
            </a:extLst>
          </p:cNvPr>
          <p:cNvSpPr>
            <a:spLocks noGrp="1"/>
          </p:cNvSpPr>
          <p:nvPr>
            <p:ph idx="1"/>
          </p:nvPr>
        </p:nvSpPr>
        <p:spPr>
          <a:xfrm>
            <a:off x="301625" y="1143000"/>
            <a:ext cx="8540750" cy="4956175"/>
          </a:xfrm>
        </p:spPr>
        <p:txBody>
          <a:bodyPr/>
          <a:lstStyle/>
          <a:p>
            <a:pPr>
              <a:defRPr/>
            </a:pPr>
            <a:r>
              <a:rPr lang="zh-CN" altLang="en-US" b="1" dirty="0">
                <a:solidFill>
                  <a:schemeClr val="accent2">
                    <a:lumMod val="75000"/>
                  </a:schemeClr>
                </a:solidFill>
                <a:latin typeface="楷体" pitchFamily="49" charset="-122"/>
                <a:ea typeface="楷体" pitchFamily="49" charset="-122"/>
              </a:rPr>
              <a:t>名词解释</a:t>
            </a:r>
            <a:endParaRPr lang="en-US" altLang="zh-CN" b="1" dirty="0">
              <a:solidFill>
                <a:schemeClr val="accent2">
                  <a:lumMod val="75000"/>
                </a:schemeClr>
              </a:solidFill>
              <a:latin typeface="楷体" pitchFamily="49" charset="-122"/>
              <a:ea typeface="楷体" pitchFamily="49" charset="-122"/>
            </a:endParaRPr>
          </a:p>
          <a:p>
            <a:pPr lvl="1">
              <a:defRPr/>
            </a:pPr>
            <a:r>
              <a:rPr lang="zh-CN" altLang="en-US" sz="2000" b="1" dirty="0">
                <a:solidFill>
                  <a:schemeClr val="accent2">
                    <a:lumMod val="75000"/>
                  </a:schemeClr>
                </a:solidFill>
                <a:latin typeface="楷体" pitchFamily="49" charset="-122"/>
                <a:ea typeface="楷体" pitchFamily="49" charset="-122"/>
              </a:rPr>
              <a:t>需求 供给 需求规律 供给规律 需求函数 供给函数 需求</a:t>
            </a:r>
            <a:r>
              <a:rPr lang="en-US" altLang="zh-CN" sz="2000" b="1" dirty="0">
                <a:solidFill>
                  <a:schemeClr val="accent2">
                    <a:lumMod val="75000"/>
                  </a:schemeClr>
                </a:solidFill>
                <a:latin typeface="楷体" pitchFamily="49" charset="-122"/>
                <a:ea typeface="楷体" pitchFamily="49" charset="-122"/>
              </a:rPr>
              <a:t>/</a:t>
            </a:r>
            <a:r>
              <a:rPr lang="zh-CN" altLang="en-US" sz="2000" b="1" dirty="0">
                <a:solidFill>
                  <a:schemeClr val="accent2">
                    <a:lumMod val="75000"/>
                  </a:schemeClr>
                </a:solidFill>
                <a:latin typeface="楷体" pitchFamily="49" charset="-122"/>
                <a:ea typeface="楷体" pitchFamily="49" charset="-122"/>
              </a:rPr>
              <a:t>供给的变动 需求（供给）量的变动</a:t>
            </a:r>
            <a:endParaRPr lang="en-US" altLang="zh-CN" sz="2000" b="1" dirty="0">
              <a:solidFill>
                <a:schemeClr val="accent2">
                  <a:lumMod val="75000"/>
                </a:schemeClr>
              </a:solidFill>
              <a:latin typeface="楷体" pitchFamily="49" charset="-122"/>
              <a:ea typeface="楷体" pitchFamily="49" charset="-122"/>
            </a:endParaRPr>
          </a:p>
          <a:p>
            <a:pPr lvl="1">
              <a:defRPr/>
            </a:pPr>
            <a:r>
              <a:rPr lang="zh-CN" altLang="en-US" sz="2000" b="1" dirty="0">
                <a:solidFill>
                  <a:schemeClr val="accent2">
                    <a:lumMod val="75000"/>
                  </a:schemeClr>
                </a:solidFill>
                <a:latin typeface="楷体" pitchFamily="49" charset="-122"/>
                <a:ea typeface="楷体" pitchFamily="49" charset="-122"/>
              </a:rPr>
              <a:t>需求弹性  供给弹性</a:t>
            </a:r>
            <a:endParaRPr lang="en-US" altLang="zh-CN" sz="2000" b="1" dirty="0">
              <a:solidFill>
                <a:schemeClr val="accent2">
                  <a:lumMod val="75000"/>
                </a:schemeClr>
              </a:solidFill>
              <a:latin typeface="楷体" pitchFamily="49" charset="-122"/>
              <a:ea typeface="楷体" pitchFamily="49" charset="-122"/>
            </a:endParaRPr>
          </a:p>
          <a:p>
            <a:pPr lvl="1">
              <a:defRPr/>
            </a:pPr>
            <a:r>
              <a:rPr lang="zh-CN" altLang="en-US" sz="2000" b="1" dirty="0">
                <a:solidFill>
                  <a:schemeClr val="accent2">
                    <a:lumMod val="75000"/>
                  </a:schemeClr>
                </a:solidFill>
                <a:latin typeface="楷体" pitchFamily="49" charset="-122"/>
                <a:ea typeface="楷体" pitchFamily="49" charset="-122"/>
              </a:rPr>
              <a:t>最高限价 最低限价 替代品 互补品  价格机制  </a:t>
            </a:r>
            <a:endParaRPr lang="en-US" altLang="zh-CN" sz="2000" b="1" dirty="0">
              <a:solidFill>
                <a:schemeClr val="accent2">
                  <a:lumMod val="75000"/>
                </a:schemeClr>
              </a:solidFill>
              <a:latin typeface="楷体" pitchFamily="49" charset="-122"/>
              <a:ea typeface="楷体" pitchFamily="49" charset="-122"/>
            </a:endParaRPr>
          </a:p>
          <a:p>
            <a:pPr lvl="1">
              <a:defRPr/>
            </a:pPr>
            <a:r>
              <a:rPr lang="zh-CN" altLang="en-US" sz="2000" b="1" dirty="0">
                <a:solidFill>
                  <a:schemeClr val="accent2">
                    <a:lumMod val="75000"/>
                  </a:schemeClr>
                </a:solidFill>
                <a:latin typeface="楷体" pitchFamily="49" charset="-122"/>
                <a:ea typeface="楷体" pitchFamily="49" charset="-122"/>
              </a:rPr>
              <a:t>点弹性  弧弹性 均衡  </a:t>
            </a:r>
            <a:r>
              <a:rPr lang="zh-CN" altLang="en-US" sz="2000" b="1">
                <a:solidFill>
                  <a:schemeClr val="accent2">
                    <a:lumMod val="75000"/>
                  </a:schemeClr>
                </a:solidFill>
                <a:latin typeface="楷体" pitchFamily="49" charset="-122"/>
                <a:ea typeface="楷体" pitchFamily="49" charset="-122"/>
              </a:rPr>
              <a:t>均衡价格</a:t>
            </a:r>
            <a:endParaRPr lang="en-US" altLang="zh-CN" sz="2000"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问答题</a:t>
            </a:r>
            <a:endParaRPr lang="en-US" altLang="zh-CN"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1.</a:t>
            </a:r>
            <a:r>
              <a:rPr lang="zh-CN" altLang="en-US" sz="2400" b="1" dirty="0">
                <a:solidFill>
                  <a:schemeClr val="accent2">
                    <a:lumMod val="75000"/>
                  </a:schemeClr>
                </a:solidFill>
                <a:latin typeface="楷体" pitchFamily="49" charset="-122"/>
                <a:ea typeface="楷体" pitchFamily="49" charset="-122"/>
              </a:rPr>
              <a:t>直线型需求</a:t>
            </a:r>
            <a:r>
              <a:rPr lang="en-US" altLang="zh-CN" sz="2400" b="1" dirty="0">
                <a:solidFill>
                  <a:schemeClr val="accent2">
                    <a:lumMod val="75000"/>
                  </a:schemeClr>
                </a:solidFill>
                <a:latin typeface="楷体" pitchFamily="49" charset="-122"/>
                <a:ea typeface="楷体" pitchFamily="49" charset="-122"/>
              </a:rPr>
              <a:t>/</a:t>
            </a:r>
            <a:r>
              <a:rPr lang="zh-CN" altLang="en-US" sz="2400" b="1" dirty="0">
                <a:solidFill>
                  <a:schemeClr val="accent2">
                    <a:lumMod val="75000"/>
                  </a:schemeClr>
                </a:solidFill>
                <a:latin typeface="楷体" pitchFamily="49" charset="-122"/>
                <a:ea typeface="楷体" pitchFamily="49" charset="-122"/>
              </a:rPr>
              <a:t>供给曲线某点点弹性的几何推导</a:t>
            </a:r>
            <a:endParaRPr lang="en-US" altLang="zh-CN" sz="2400"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2.</a:t>
            </a:r>
            <a:r>
              <a:rPr lang="zh-CN" altLang="en-US" sz="2400" b="1" dirty="0">
                <a:solidFill>
                  <a:schemeClr val="accent2">
                    <a:lumMod val="75000"/>
                  </a:schemeClr>
                </a:solidFill>
                <a:latin typeface="楷体" pitchFamily="49" charset="-122"/>
                <a:ea typeface="楷体" pitchFamily="49" charset="-122"/>
              </a:rPr>
              <a:t>为什么说“谷贱伤农”？</a:t>
            </a:r>
            <a:endParaRPr lang="en-US" altLang="zh-CN" sz="2400"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3.</a:t>
            </a:r>
            <a:r>
              <a:rPr lang="zh-CN" altLang="en-US" sz="2400" b="1" dirty="0">
                <a:solidFill>
                  <a:schemeClr val="accent2">
                    <a:lumMod val="75000"/>
                  </a:schemeClr>
                </a:solidFill>
                <a:latin typeface="楷体" pitchFamily="49" charset="-122"/>
                <a:ea typeface="楷体" pitchFamily="49" charset="-122"/>
              </a:rPr>
              <a:t>需求价格弹性大小与销售收入的关系</a:t>
            </a:r>
            <a:endParaRPr lang="en-US" altLang="zh-CN" sz="2400" b="1" dirty="0">
              <a:solidFill>
                <a:schemeClr val="accent2">
                  <a:lumMod val="75000"/>
                </a:schemeClr>
              </a:solidFill>
              <a:latin typeface="楷体" pitchFamily="49" charset="-122"/>
              <a:ea typeface="楷体" pitchFamily="49" charset="-122"/>
            </a:endParaRPr>
          </a:p>
          <a:p>
            <a:pPr lvl="1">
              <a:defRPr/>
            </a:pPr>
            <a:r>
              <a:rPr lang="en-US" altLang="zh-CN" sz="2400" b="1" dirty="0">
                <a:solidFill>
                  <a:schemeClr val="accent2">
                    <a:lumMod val="75000"/>
                  </a:schemeClr>
                </a:solidFill>
                <a:latin typeface="楷体" pitchFamily="49" charset="-122"/>
                <a:ea typeface="楷体" pitchFamily="49" charset="-122"/>
              </a:rPr>
              <a:t>4.</a:t>
            </a:r>
            <a:r>
              <a:rPr lang="zh-CN" altLang="en-US" sz="2400" b="1" dirty="0">
                <a:solidFill>
                  <a:schemeClr val="accent2">
                    <a:lumMod val="75000"/>
                  </a:schemeClr>
                </a:solidFill>
                <a:latin typeface="楷体" pitchFamily="49" charset="-122"/>
                <a:ea typeface="楷体" pitchFamily="49" charset="-122"/>
              </a:rPr>
              <a:t>影响需求（供给）价格弹性的因素主要有哪些？  </a:t>
            </a:r>
          </a:p>
        </p:txBody>
      </p:sp>
      <p:sp>
        <p:nvSpPr>
          <p:cNvPr id="79876" name="日期占位符 3">
            <a:extLst>
              <a:ext uri="{FF2B5EF4-FFF2-40B4-BE49-F238E27FC236}">
                <a16:creationId xmlns:a16="http://schemas.microsoft.com/office/drawing/2014/main" id="{62901792-CFAD-4BB7-B2C6-FDEE371EB6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D2BE109-2EAF-4F01-8C73-650C530A7482}"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79877" name="灯片编号占位符 4">
            <a:extLst>
              <a:ext uri="{FF2B5EF4-FFF2-40B4-BE49-F238E27FC236}">
                <a16:creationId xmlns:a16="http://schemas.microsoft.com/office/drawing/2014/main" id="{AA3E7B0E-E8E4-4534-84CD-32571A52A6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E726D535-514F-469F-85B9-12B0BD0D7462}" type="slidenum">
              <a:rPr lang="zh-CN" altLang="en-US" sz="1400"/>
              <a:pPr>
                <a:spcBef>
                  <a:spcPct val="0"/>
                </a:spcBef>
                <a:buClrTx/>
                <a:buSzTx/>
                <a:buFont typeface="Arial" panose="020B0604020202020204" pitchFamily="34" charset="0"/>
                <a:buNone/>
              </a:pPr>
              <a:t>59</a:t>
            </a:fld>
            <a:endParaRPr lang="en-US"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a:extLst>
              <a:ext uri="{FF2B5EF4-FFF2-40B4-BE49-F238E27FC236}">
                <a16:creationId xmlns:a16="http://schemas.microsoft.com/office/drawing/2014/main" id="{A395E2E4-CF4D-4C6B-85FD-86EB50BC30E6}"/>
              </a:ext>
            </a:extLst>
          </p:cNvPr>
          <p:cNvSpPr>
            <a:spLocks noGrp="1"/>
          </p:cNvSpPr>
          <p:nvPr>
            <p:ph type="dt" sz="quarter" idx="10"/>
          </p:nvPr>
        </p:nvSpPr>
        <p:spPr/>
        <p:txBody>
          <a:bodyPr/>
          <a:lstStyle/>
          <a:p>
            <a:pPr>
              <a:buFont typeface="Arial" charset="0"/>
              <a:buNone/>
              <a:defRPr/>
            </a:pPr>
            <a:fld id="{A5422604-9DED-4E2A-8516-C5E23E2DAC02}"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9219" name="灯片编号占位符 5">
            <a:extLst>
              <a:ext uri="{FF2B5EF4-FFF2-40B4-BE49-F238E27FC236}">
                <a16:creationId xmlns:a16="http://schemas.microsoft.com/office/drawing/2014/main" id="{95BC66E1-0C24-40E6-9059-EBCBBFBCE14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29E4F0CE-D648-419F-B01A-E9FAC6FE12A5}"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6</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28676" name="Rectangle 2">
            <a:extLst>
              <a:ext uri="{FF2B5EF4-FFF2-40B4-BE49-F238E27FC236}">
                <a16:creationId xmlns:a16="http://schemas.microsoft.com/office/drawing/2014/main" id="{A738F323-9DA5-4DF2-BA42-C49E6646B805}"/>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itchFamily="49" charset="-122"/>
                <a:ea typeface="楷体" pitchFamily="49" charset="-122"/>
              </a:rPr>
              <a:t>第一节 需  求</a:t>
            </a:r>
          </a:p>
        </p:txBody>
      </p:sp>
      <p:sp>
        <p:nvSpPr>
          <p:cNvPr id="8195" name="Rectangle 3">
            <a:extLst>
              <a:ext uri="{FF2B5EF4-FFF2-40B4-BE49-F238E27FC236}">
                <a16:creationId xmlns:a16="http://schemas.microsoft.com/office/drawing/2014/main" id="{DA30627A-A00C-473F-9BB9-9F4A77EED50A}"/>
              </a:ext>
            </a:extLst>
          </p:cNvPr>
          <p:cNvSpPr>
            <a:spLocks noGrp="1" noRot="1" noChangeArrowheads="1"/>
          </p:cNvSpPr>
          <p:nvPr>
            <p:ph type="body" idx="1"/>
          </p:nvPr>
        </p:nvSpPr>
        <p:spPr/>
        <p:txBody>
          <a:bodyPr/>
          <a:lstStyle/>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一</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需求的定义</a:t>
            </a:r>
          </a:p>
          <a:p>
            <a:pPr eaLnBrk="1" hangingPunct="1">
              <a:lnSpc>
                <a:spcPct val="90000"/>
              </a:lnSpc>
              <a:buFont typeface="Wingdings" panose="05000000000000000000" pitchFamily="2" charset="2"/>
              <a:buNone/>
              <a:defRPr/>
            </a:pPr>
            <a:endParaRPr lang="zh-CN" altLang="en-US" sz="1400" dirty="0">
              <a:solidFill>
                <a:schemeClr val="accent2">
                  <a:lumMod val="75000"/>
                </a:schemeClr>
              </a:solidFill>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dirty="0">
                <a:solidFill>
                  <a:schemeClr val="accent2">
                    <a:lumMod val="75000"/>
                  </a:schemeClr>
                </a:solidFill>
                <a:latin typeface="楷体" pitchFamily="49" charset="-122"/>
                <a:ea typeface="楷体" pitchFamily="49" charset="-122"/>
              </a:rPr>
              <a:t>   </a:t>
            </a:r>
            <a:r>
              <a:rPr lang="zh-CN" altLang="en-US" b="1" dirty="0">
                <a:solidFill>
                  <a:schemeClr val="accent2">
                    <a:lumMod val="75000"/>
                  </a:schemeClr>
                </a:solidFill>
                <a:latin typeface="楷体" pitchFamily="49" charset="-122"/>
                <a:ea typeface="楷体" pitchFamily="49" charset="-122"/>
              </a:rPr>
              <a:t>需求（</a:t>
            </a:r>
            <a:r>
              <a:rPr lang="en-US" altLang="zh-CN" b="1" dirty="0">
                <a:solidFill>
                  <a:schemeClr val="accent2">
                    <a:lumMod val="75000"/>
                  </a:schemeClr>
                </a:solidFill>
                <a:latin typeface="楷体" pitchFamily="49" charset="-122"/>
                <a:ea typeface="楷体" pitchFamily="49" charset="-122"/>
              </a:rPr>
              <a:t>demand)</a:t>
            </a:r>
            <a:r>
              <a:rPr lang="zh-CN" altLang="en-US" b="1" dirty="0">
                <a:solidFill>
                  <a:schemeClr val="accent2">
                    <a:lumMod val="75000"/>
                  </a:schemeClr>
                </a:solidFill>
                <a:latin typeface="楷体" pitchFamily="49" charset="-122"/>
                <a:ea typeface="楷体" pitchFamily="49" charset="-122"/>
              </a:rPr>
              <a:t>是指消费者在某一特定时期内，在每一价格水平上愿意而且能够购买的商品量。 </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需求的两个条件：</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）有购买欲望  </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）有购买能力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B1BEFB-3748-43C7-950D-138044780428}"/>
              </a:ext>
            </a:extLst>
          </p:cNvPr>
          <p:cNvSpPr>
            <a:spLocks noGrp="1"/>
          </p:cNvSpPr>
          <p:nvPr>
            <p:ph idx="1"/>
          </p:nvPr>
        </p:nvSpPr>
        <p:spPr/>
        <p:txBody>
          <a:bodyPr/>
          <a:lstStyle/>
          <a:p>
            <a:pPr>
              <a:defRPr/>
            </a:pPr>
            <a:r>
              <a:rPr lang="en-US" altLang="zh-CN" sz="2400" b="1" dirty="0">
                <a:solidFill>
                  <a:schemeClr val="accent2">
                    <a:lumMod val="75000"/>
                  </a:schemeClr>
                </a:solidFill>
                <a:latin typeface="楷体" pitchFamily="49" charset="-122"/>
                <a:ea typeface="楷体" pitchFamily="49" charset="-122"/>
              </a:rPr>
              <a:t>5</a:t>
            </a:r>
            <a:r>
              <a:rPr lang="zh-CN" altLang="en-US" sz="2400" b="1" dirty="0">
                <a:solidFill>
                  <a:schemeClr val="accent2">
                    <a:lumMod val="75000"/>
                  </a:schemeClr>
                </a:solidFill>
                <a:latin typeface="楷体" pitchFamily="49" charset="-122"/>
                <a:ea typeface="楷体" pitchFamily="49" charset="-122"/>
              </a:rPr>
              <a:t>、试分析我国以保护价敞开收购农民余粮的理论基础及福利效应。</a:t>
            </a:r>
            <a:endParaRPr lang="en-US" altLang="zh-CN" sz="2400" b="1" dirty="0">
              <a:solidFill>
                <a:schemeClr val="accent2">
                  <a:lumMod val="75000"/>
                </a:schemeClr>
              </a:solidFill>
              <a:latin typeface="楷体" pitchFamily="49" charset="-122"/>
              <a:ea typeface="楷体" pitchFamily="49" charset="-122"/>
            </a:endParaRPr>
          </a:p>
          <a:p>
            <a:pPr>
              <a:defRPr/>
            </a:pPr>
            <a:r>
              <a:rPr lang="en-US" altLang="zh-CN" sz="2400" b="1" dirty="0">
                <a:solidFill>
                  <a:schemeClr val="accent2">
                    <a:lumMod val="75000"/>
                  </a:schemeClr>
                </a:solidFill>
                <a:latin typeface="楷体" pitchFamily="49" charset="-122"/>
                <a:ea typeface="楷体" pitchFamily="49" charset="-122"/>
              </a:rPr>
              <a:t>6</a:t>
            </a:r>
            <a:r>
              <a:rPr lang="zh-CN" altLang="en-US" sz="2400" b="1" dirty="0">
                <a:solidFill>
                  <a:schemeClr val="accent2">
                    <a:lumMod val="75000"/>
                  </a:schemeClr>
                </a:solidFill>
                <a:latin typeface="楷体" pitchFamily="49" charset="-122"/>
                <a:ea typeface="楷体" pitchFamily="49" charset="-122"/>
              </a:rPr>
              <a:t>、为什么无论向买者还是卖者收税，税负分担不变，试图示</a:t>
            </a:r>
            <a:r>
              <a:rPr lang="zh-CN" altLang="en-US" sz="2400" b="1">
                <a:solidFill>
                  <a:schemeClr val="accent2">
                    <a:lumMod val="75000"/>
                  </a:schemeClr>
                </a:solidFill>
                <a:latin typeface="楷体" pitchFamily="49" charset="-122"/>
                <a:ea typeface="楷体" pitchFamily="49" charset="-122"/>
              </a:rPr>
              <a:t>分析。</a:t>
            </a:r>
            <a:endParaRPr lang="en-US" altLang="zh-CN" sz="2400" b="1" dirty="0">
              <a:solidFill>
                <a:schemeClr val="accent2">
                  <a:lumMod val="75000"/>
                </a:schemeClr>
              </a:solidFill>
              <a:latin typeface="楷体" pitchFamily="49" charset="-122"/>
              <a:ea typeface="楷体" pitchFamily="49" charset="-122"/>
            </a:endParaRPr>
          </a:p>
        </p:txBody>
      </p:sp>
      <p:sp>
        <p:nvSpPr>
          <p:cNvPr id="80899" name="日期占位符 3">
            <a:extLst>
              <a:ext uri="{FF2B5EF4-FFF2-40B4-BE49-F238E27FC236}">
                <a16:creationId xmlns:a16="http://schemas.microsoft.com/office/drawing/2014/main" id="{542D308C-D90D-40D5-B653-53D308937BD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E7D2FBAA-84A9-402E-934E-2F76929D56C1}"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80900" name="灯片编号占位符 4">
            <a:extLst>
              <a:ext uri="{FF2B5EF4-FFF2-40B4-BE49-F238E27FC236}">
                <a16:creationId xmlns:a16="http://schemas.microsoft.com/office/drawing/2014/main" id="{780F1894-6DD5-494B-8F81-E36B7BDFB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3EEF998-055A-45F9-9858-D7656953AB39}" type="slidenum">
              <a:rPr lang="zh-CN" altLang="en-US" sz="1400"/>
              <a:pPr>
                <a:spcBef>
                  <a:spcPct val="0"/>
                </a:spcBef>
                <a:buClrTx/>
                <a:buSzTx/>
                <a:buFont typeface="Arial" panose="020B0604020202020204" pitchFamily="34" charset="0"/>
                <a:buNone/>
              </a:pPr>
              <a:t>60</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4">
            <a:extLst>
              <a:ext uri="{FF2B5EF4-FFF2-40B4-BE49-F238E27FC236}">
                <a16:creationId xmlns:a16="http://schemas.microsoft.com/office/drawing/2014/main" id="{95B3887B-3358-408D-A337-7A696B38C2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04D6E89-0852-4A21-84D2-468161BCF03E}" type="datetime1">
              <a:rPr lang="zh-CN" altLang="en-US" sz="1400" smtClean="0"/>
              <a:pPr>
                <a:spcBef>
                  <a:spcPct val="0"/>
                </a:spcBef>
                <a:buClrTx/>
                <a:buSzTx/>
                <a:buFont typeface="Arial" panose="020B0604020202020204" pitchFamily="34" charset="0"/>
                <a:buNone/>
              </a:pPr>
              <a:t>2022/9/8</a:t>
            </a:fld>
            <a:endParaRPr lang="en-US" altLang="zh-CN" sz="1400"/>
          </a:p>
        </p:txBody>
      </p:sp>
      <p:sp>
        <p:nvSpPr>
          <p:cNvPr id="10243" name="灯片编号占位符 6">
            <a:extLst>
              <a:ext uri="{FF2B5EF4-FFF2-40B4-BE49-F238E27FC236}">
                <a16:creationId xmlns:a16="http://schemas.microsoft.com/office/drawing/2014/main" id="{176BD7DB-56B8-4E84-B196-DC72EA08A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A2B0AEEE-C56A-49C9-AB10-6AF739A82666}" type="slidenum">
              <a:rPr lang="zh-CN" altLang="en-US" sz="1400"/>
              <a:pPr>
                <a:spcBef>
                  <a:spcPct val="0"/>
                </a:spcBef>
                <a:buClrTx/>
                <a:buSzTx/>
                <a:buFont typeface="Arial" panose="020B0604020202020204" pitchFamily="34" charset="0"/>
                <a:buNone/>
              </a:pPr>
              <a:t>7</a:t>
            </a:fld>
            <a:endParaRPr lang="en-US" altLang="zh-CN" sz="1400"/>
          </a:p>
        </p:txBody>
      </p:sp>
      <p:sp>
        <p:nvSpPr>
          <p:cNvPr id="9218" name="Rectangle 2">
            <a:extLst>
              <a:ext uri="{FF2B5EF4-FFF2-40B4-BE49-F238E27FC236}">
                <a16:creationId xmlns:a16="http://schemas.microsoft.com/office/drawing/2014/main" id="{74207A1F-0410-45D9-A1BC-8567DBA561B0}"/>
              </a:ext>
            </a:extLst>
          </p:cNvPr>
          <p:cNvSpPr>
            <a:spLocks noGrp="1" noRot="1" noChangeArrowheads="1"/>
          </p:cNvSpPr>
          <p:nvPr>
            <p:ph type="body" sz="half" idx="1"/>
          </p:nvPr>
        </p:nvSpPr>
        <p:spPr>
          <a:xfrm>
            <a:off x="301625" y="620713"/>
            <a:ext cx="8302625" cy="5832475"/>
          </a:xfrm>
        </p:spPr>
        <p:txBody>
          <a:bodyPr/>
          <a:lstStyle/>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二</a:t>
            </a:r>
            <a:r>
              <a:rPr lang="en-US" altLang="zh-CN" sz="2800" b="1" dirty="0">
                <a:solidFill>
                  <a:schemeClr val="accent2">
                    <a:lumMod val="75000"/>
                  </a:schemeClr>
                </a:solidFill>
                <a:latin typeface="楷体" pitchFamily="49" charset="-122"/>
                <a:ea typeface="楷体" pitchFamily="49" charset="-122"/>
              </a:rPr>
              <a:t>.</a:t>
            </a:r>
            <a:r>
              <a:rPr lang="zh-CN" altLang="en-US" sz="2800" b="1" dirty="0">
                <a:solidFill>
                  <a:schemeClr val="accent2">
                    <a:lumMod val="75000"/>
                  </a:schemeClr>
                </a:solidFill>
                <a:latin typeface="楷体" pitchFamily="49" charset="-122"/>
                <a:ea typeface="楷体" pitchFamily="49" charset="-122"/>
              </a:rPr>
              <a:t>需求函数</a:t>
            </a:r>
          </a:p>
          <a:p>
            <a:pPr eaLnBrk="1" hangingPunct="1">
              <a:lnSpc>
                <a:spcPct val="80000"/>
              </a:lnSpc>
              <a:buFont typeface="Wingdings" panose="05000000000000000000" pitchFamily="2" charset="2"/>
              <a:buNone/>
              <a:defRPr/>
            </a:pPr>
            <a:r>
              <a:rPr lang="zh-CN" altLang="en-US" sz="2800" dirty="0">
                <a:solidFill>
                  <a:schemeClr val="accent2">
                    <a:lumMod val="75000"/>
                  </a:schemeClr>
                </a:solidFill>
                <a:latin typeface="楷体" pitchFamily="49" charset="-122"/>
                <a:ea typeface="楷体" pitchFamily="49" charset="-122"/>
              </a:rPr>
              <a:t>       </a:t>
            </a:r>
            <a:r>
              <a:rPr lang="zh-CN" altLang="en-US" sz="2800" b="1" dirty="0">
                <a:solidFill>
                  <a:schemeClr val="accent2">
                    <a:lumMod val="75000"/>
                  </a:schemeClr>
                </a:solidFill>
                <a:latin typeface="楷体" pitchFamily="49" charset="-122"/>
                <a:ea typeface="楷体" pitchFamily="49" charset="-122"/>
              </a:rPr>
              <a:t>需求函数就是表示某一特定时期内市场上某种商品的各种可能需求量和决定这些需求量的因素之间的关系。</a:t>
            </a:r>
          </a:p>
          <a:p>
            <a:pPr eaLnBrk="1" hangingPunct="1">
              <a:lnSpc>
                <a:spcPct val="80000"/>
              </a:lnSpc>
              <a:buFont typeface="Wingdings" panose="05000000000000000000" pitchFamily="2" charset="2"/>
              <a:buNone/>
              <a:defRPr/>
            </a:pPr>
            <a:r>
              <a:rPr lang="zh-CN" altLang="en-US" sz="2800" b="1" dirty="0">
                <a:solidFill>
                  <a:schemeClr val="accent2">
                    <a:lumMod val="75000"/>
                  </a:schemeClr>
                </a:solidFill>
                <a:latin typeface="楷体" pitchFamily="49" charset="-122"/>
                <a:ea typeface="楷体" pitchFamily="49" charset="-122"/>
              </a:rPr>
              <a:t> </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影响因素：</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⑴产品价格</a:t>
            </a:r>
            <a:r>
              <a:rPr lang="en-US" altLang="zh-CN" sz="2400" b="1" dirty="0">
                <a:solidFill>
                  <a:schemeClr val="accent2">
                    <a:lumMod val="75000"/>
                  </a:schemeClr>
                </a:solidFill>
                <a:latin typeface="楷体" pitchFamily="49" charset="-122"/>
                <a:ea typeface="楷体" pitchFamily="49" charset="-122"/>
              </a:rPr>
              <a:t>(P)   </a:t>
            </a:r>
            <a:r>
              <a:rPr lang="zh-CN" altLang="en-US" sz="2400" b="1" dirty="0">
                <a:solidFill>
                  <a:schemeClr val="accent2">
                    <a:lumMod val="75000"/>
                  </a:schemeClr>
                </a:solidFill>
                <a:latin typeface="楷体" pitchFamily="49" charset="-122"/>
                <a:ea typeface="楷体" pitchFamily="49" charset="-122"/>
              </a:rPr>
              <a:t>一般产品价格越高，需求量就越少</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⑵有关产品价格</a:t>
            </a:r>
            <a:r>
              <a:rPr lang="en-US" altLang="zh-CN" sz="2400" b="1" dirty="0">
                <a:solidFill>
                  <a:schemeClr val="accent2">
                    <a:lumMod val="75000"/>
                  </a:schemeClr>
                </a:solidFill>
                <a:latin typeface="楷体" pitchFamily="49" charset="-122"/>
                <a:ea typeface="楷体" pitchFamily="49" charset="-122"/>
              </a:rPr>
              <a:t>(P</a:t>
            </a:r>
            <a:r>
              <a:rPr lang="en-US" altLang="zh-CN" sz="2400" b="1" baseline="-25000" dirty="0">
                <a:solidFill>
                  <a:schemeClr val="accent2">
                    <a:lumMod val="75000"/>
                  </a:schemeClr>
                </a:solidFill>
                <a:latin typeface="楷体" pitchFamily="49" charset="-122"/>
                <a:ea typeface="楷体" pitchFamily="49" charset="-122"/>
              </a:rPr>
              <a:t>r</a:t>
            </a:r>
            <a:r>
              <a:rPr lang="en-US" altLang="zh-CN" sz="2400" b="1" dirty="0">
                <a:solidFill>
                  <a:schemeClr val="accent2">
                    <a:lumMod val="75000"/>
                  </a:schemeClr>
                </a:solidFill>
                <a:latin typeface="楷体" pitchFamily="49" charset="-122"/>
                <a:ea typeface="楷体" pitchFamily="49" charset="-122"/>
              </a:rPr>
              <a:t>)   </a:t>
            </a:r>
            <a:r>
              <a:rPr lang="zh-CN" altLang="en-US" sz="2400" b="1" dirty="0">
                <a:solidFill>
                  <a:schemeClr val="accent2">
                    <a:lumMod val="75000"/>
                  </a:schemeClr>
                </a:solidFill>
                <a:latin typeface="楷体" pitchFamily="49" charset="-122"/>
                <a:ea typeface="楷体" pitchFamily="49" charset="-122"/>
              </a:rPr>
              <a:t>例如苹果和桔子可相互替代，桔</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子价格高，人们会增加苹果的消费量</a:t>
            </a:r>
            <a:r>
              <a:rPr lang="en-US" altLang="zh-CN" sz="2400" b="1" dirty="0">
                <a:solidFill>
                  <a:schemeClr val="accent2">
                    <a:lumMod val="75000"/>
                  </a:schemeClr>
                </a:solidFill>
                <a:latin typeface="楷体" pitchFamily="49" charset="-122"/>
                <a:ea typeface="楷体" pitchFamily="49" charset="-122"/>
              </a:rPr>
              <a:t>.</a:t>
            </a:r>
          </a:p>
          <a:p>
            <a:pPr eaLnBrk="1" hangingPunct="1">
              <a:lnSpc>
                <a:spcPct val="80000"/>
              </a:lnSpc>
              <a:buFont typeface="Wingdings" panose="05000000000000000000" pitchFamily="2" charset="2"/>
              <a:buNone/>
              <a:defRPr/>
            </a:pPr>
            <a:r>
              <a:rPr lang="en-US" altLang="zh-CN" sz="2400" b="1" dirty="0">
                <a:solidFill>
                  <a:schemeClr val="accent2">
                    <a:lumMod val="75000"/>
                  </a:schemeClr>
                </a:solidFill>
                <a:latin typeface="楷体" pitchFamily="49" charset="-122"/>
                <a:ea typeface="楷体" pitchFamily="49" charset="-122"/>
              </a:rPr>
              <a:t>    ⑶</a:t>
            </a:r>
            <a:r>
              <a:rPr lang="zh-CN" altLang="en-US" sz="2400" b="1" dirty="0">
                <a:solidFill>
                  <a:schemeClr val="accent2">
                    <a:lumMod val="75000"/>
                  </a:schemeClr>
                </a:solidFill>
                <a:latin typeface="楷体" pitchFamily="49" charset="-122"/>
                <a:ea typeface="楷体" pitchFamily="49" charset="-122"/>
              </a:rPr>
              <a:t>预期价格（</a:t>
            </a:r>
            <a:r>
              <a:rPr lang="en-US" altLang="zh-CN" sz="2400" b="1" dirty="0" err="1">
                <a:solidFill>
                  <a:schemeClr val="accent2">
                    <a:lumMod val="75000"/>
                  </a:schemeClr>
                </a:solidFill>
                <a:latin typeface="楷体" pitchFamily="49" charset="-122"/>
                <a:ea typeface="楷体" pitchFamily="49" charset="-122"/>
              </a:rPr>
              <a:t>P</a:t>
            </a:r>
            <a:r>
              <a:rPr lang="en-US" altLang="zh-CN" sz="2400" b="1" baseline="-25000" dirty="0" err="1">
                <a:solidFill>
                  <a:schemeClr val="accent2">
                    <a:lumMod val="75000"/>
                  </a:schemeClr>
                </a:solidFill>
                <a:latin typeface="楷体" pitchFamily="49" charset="-122"/>
                <a:ea typeface="楷体" pitchFamily="49" charset="-122"/>
              </a:rPr>
              <a:t>e</a:t>
            </a:r>
            <a:r>
              <a:rPr lang="zh-CN" altLang="en-US" sz="2400" b="1" dirty="0">
                <a:solidFill>
                  <a:schemeClr val="accent2">
                    <a:lumMod val="75000"/>
                  </a:schemeClr>
                </a:solidFill>
                <a:latin typeface="楷体" pitchFamily="49" charset="-122"/>
                <a:ea typeface="楷体" pitchFamily="49" charset="-122"/>
              </a:rPr>
              <a:t>） 人们预期某商品价格未来降低，会减</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少当前的需求，例如目前的房价，人们预期未来半年</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会降低，现在就不买。</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⑷家庭收入（</a:t>
            </a:r>
            <a:r>
              <a:rPr lang="en-US" altLang="zh-CN" sz="2400" b="1" dirty="0">
                <a:solidFill>
                  <a:schemeClr val="accent2">
                    <a:lumMod val="75000"/>
                  </a:schemeClr>
                </a:solidFill>
                <a:latin typeface="楷体" pitchFamily="49" charset="-122"/>
                <a:ea typeface="楷体" pitchFamily="49" charset="-122"/>
              </a:rPr>
              <a:t>M</a:t>
            </a:r>
            <a:r>
              <a:rPr lang="zh-CN" altLang="en-US" sz="2400" b="1" dirty="0">
                <a:solidFill>
                  <a:schemeClr val="accent2">
                    <a:lumMod val="75000"/>
                  </a:schemeClr>
                </a:solidFill>
                <a:latin typeface="楷体" pitchFamily="49" charset="-122"/>
                <a:ea typeface="楷体" pitchFamily="49" charset="-122"/>
              </a:rPr>
              <a:t>） 收入增加，会增加人们对商品的需求。</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⑸个人偏好（</a:t>
            </a:r>
            <a:r>
              <a:rPr lang="en-US" altLang="zh-CN" sz="2400" b="1" dirty="0">
                <a:solidFill>
                  <a:schemeClr val="accent2">
                    <a:lumMod val="75000"/>
                  </a:schemeClr>
                </a:solidFill>
                <a:latin typeface="楷体" pitchFamily="49" charset="-122"/>
                <a:ea typeface="楷体" pitchFamily="49" charset="-122"/>
              </a:rPr>
              <a:t>F</a:t>
            </a:r>
            <a:r>
              <a:rPr lang="zh-CN" altLang="en-US" sz="2400" b="1" dirty="0">
                <a:solidFill>
                  <a:schemeClr val="accent2">
                    <a:lumMod val="75000"/>
                  </a:schemeClr>
                </a:solidFill>
                <a:latin typeface="楷体" pitchFamily="49" charset="-122"/>
                <a:ea typeface="楷体" pitchFamily="49" charset="-122"/>
              </a:rPr>
              <a:t>） 对某商品有特别偏好就会增加对它的</a:t>
            </a:r>
          </a:p>
          <a:p>
            <a:pPr eaLnBrk="1" hangingPunct="1">
              <a:lnSpc>
                <a:spcPct val="80000"/>
              </a:lnSpc>
              <a:buFont typeface="Wingdings" panose="05000000000000000000" pitchFamily="2" charset="2"/>
              <a:buNone/>
              <a:defRPr/>
            </a:pPr>
            <a:r>
              <a:rPr lang="zh-CN" altLang="en-US" sz="2400" b="1" dirty="0">
                <a:solidFill>
                  <a:schemeClr val="accent2">
                    <a:lumMod val="75000"/>
                  </a:schemeClr>
                </a:solidFill>
                <a:latin typeface="楷体" pitchFamily="49" charset="-122"/>
                <a:ea typeface="楷体" pitchFamily="49" charset="-122"/>
              </a:rPr>
              <a:t>      需求量。    </a:t>
            </a:r>
          </a:p>
        </p:txBody>
      </p:sp>
      <p:graphicFrame>
        <p:nvGraphicFramePr>
          <p:cNvPr id="9219" name="Object 3">
            <a:extLst>
              <a:ext uri="{FF2B5EF4-FFF2-40B4-BE49-F238E27FC236}">
                <a16:creationId xmlns:a16="http://schemas.microsoft.com/office/drawing/2014/main" id="{9F06C697-D844-495B-826E-8C0A8B750FE8}"/>
              </a:ext>
            </a:extLst>
          </p:cNvPr>
          <p:cNvGraphicFramePr>
            <a:graphicFrameLocks noGrp="1" noChangeAspect="1"/>
          </p:cNvGraphicFramePr>
          <p:nvPr>
            <p:ph sz="half" idx="2"/>
          </p:nvPr>
        </p:nvGraphicFramePr>
        <p:xfrm>
          <a:off x="1835150" y="2133600"/>
          <a:ext cx="5545138" cy="576263"/>
        </p:xfrm>
        <a:graphic>
          <a:graphicData uri="http://schemas.openxmlformats.org/presentationml/2006/ole">
            <mc:AlternateContent xmlns:mc="http://schemas.openxmlformats.org/markup-compatibility/2006">
              <mc:Choice xmlns:v="urn:schemas-microsoft-com:vml" Requires="v">
                <p:oleObj r:id="rId2" imgW="1662978" imgH="203112" progId="Equation.DSMT4">
                  <p:embed/>
                </p:oleObj>
              </mc:Choice>
              <mc:Fallback>
                <p:oleObj r:id="rId2" imgW="1662978" imgH="203112"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133600"/>
                        <a:ext cx="55451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8">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21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1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a:extLst>
              <a:ext uri="{FF2B5EF4-FFF2-40B4-BE49-F238E27FC236}">
                <a16:creationId xmlns:a16="http://schemas.microsoft.com/office/drawing/2014/main" id="{7578CA62-6F4B-4D14-B845-FBC17F56CC3D}"/>
              </a:ext>
            </a:extLst>
          </p:cNvPr>
          <p:cNvSpPr>
            <a:spLocks noGrp="1"/>
          </p:cNvSpPr>
          <p:nvPr>
            <p:ph type="dt" sz="quarter" idx="10"/>
          </p:nvPr>
        </p:nvSpPr>
        <p:spPr/>
        <p:txBody>
          <a:bodyPr/>
          <a:lstStyle/>
          <a:p>
            <a:pPr>
              <a:buFont typeface="Arial" charset="0"/>
              <a:buNone/>
              <a:defRPr/>
            </a:pPr>
            <a:fld id="{C4D73A5B-CACC-46E4-BB87-F28421BD8FB4}"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1267" name="灯片编号占位符 5">
            <a:extLst>
              <a:ext uri="{FF2B5EF4-FFF2-40B4-BE49-F238E27FC236}">
                <a16:creationId xmlns:a16="http://schemas.microsoft.com/office/drawing/2014/main" id="{56856CE0-3ED5-4CA4-906A-997128E69D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BD45C15-2381-4F0D-8741-FF6EAC7E3DEC}"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8</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10242" name="Rectangle 2">
            <a:extLst>
              <a:ext uri="{FF2B5EF4-FFF2-40B4-BE49-F238E27FC236}">
                <a16:creationId xmlns:a16="http://schemas.microsoft.com/office/drawing/2014/main" id="{33A67B3C-6086-4C92-9B3B-1070FB5ED04F}"/>
              </a:ext>
            </a:extLst>
          </p:cNvPr>
          <p:cNvSpPr>
            <a:spLocks noGrp="1" noRot="1" noChangeArrowheads="1"/>
          </p:cNvSpPr>
          <p:nvPr>
            <p:ph type="body" idx="1"/>
          </p:nvPr>
        </p:nvSpPr>
        <p:spPr>
          <a:xfrm>
            <a:off x="395288" y="549275"/>
            <a:ext cx="8229600" cy="1584325"/>
          </a:xfrm>
        </p:spPr>
        <p:txBody>
          <a:bodyPr/>
          <a:lstStyle/>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三</a:t>
            </a:r>
            <a:r>
              <a:rPr lang="en-US" altLang="zh-CN" b="1" dirty="0">
                <a:solidFill>
                  <a:schemeClr val="accent2">
                    <a:lumMod val="75000"/>
                  </a:schemeClr>
                </a:solidFill>
                <a:latin typeface="楷体" pitchFamily="49" charset="-122"/>
                <a:ea typeface="楷体" pitchFamily="49" charset="-122"/>
              </a:rPr>
              <a:t>.</a:t>
            </a:r>
            <a:r>
              <a:rPr lang="zh-CN" altLang="en-US" b="1" dirty="0">
                <a:solidFill>
                  <a:schemeClr val="accent2">
                    <a:lumMod val="75000"/>
                  </a:schemeClr>
                </a:solidFill>
                <a:latin typeface="楷体" pitchFamily="49" charset="-122"/>
                <a:ea typeface="楷体" pitchFamily="49" charset="-122"/>
              </a:rPr>
              <a:t>需求曲线与需求规律</a:t>
            </a:r>
          </a:p>
          <a:p>
            <a:pPr eaLnBrk="1" hangingPunct="1">
              <a:lnSpc>
                <a:spcPct val="90000"/>
              </a:lnSpc>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需求曲线：是表示和反映商品本身的价格与需求量之间的关系的函数曲线。             </a:t>
            </a:r>
            <a:endParaRPr lang="zh-CN" altLang="en-US" sz="2800" dirty="0">
              <a:solidFill>
                <a:schemeClr val="accent2">
                  <a:lumMod val="75000"/>
                </a:schemeClr>
              </a:solidFill>
              <a:latin typeface="楷体" pitchFamily="49" charset="-122"/>
              <a:ea typeface="楷体" pitchFamily="49" charset="-122"/>
            </a:endParaRPr>
          </a:p>
        </p:txBody>
      </p:sp>
      <p:graphicFrame>
        <p:nvGraphicFramePr>
          <p:cNvPr id="10243" name="Group 3">
            <a:extLst>
              <a:ext uri="{FF2B5EF4-FFF2-40B4-BE49-F238E27FC236}">
                <a16:creationId xmlns:a16="http://schemas.microsoft.com/office/drawing/2014/main" id="{50960318-8113-49F1-8445-8D1267DD3601}"/>
              </a:ext>
            </a:extLst>
          </p:cNvPr>
          <p:cNvGraphicFramePr>
            <a:graphicFrameLocks noGrp="1"/>
          </p:cNvGraphicFramePr>
          <p:nvPr/>
        </p:nvGraphicFramePr>
        <p:xfrm>
          <a:off x="179388" y="2205038"/>
          <a:ext cx="2316162" cy="3814808"/>
        </p:xfrm>
        <a:graphic>
          <a:graphicData uri="http://schemas.openxmlformats.org/drawingml/2006/table">
            <a:tbl>
              <a:tblPr/>
              <a:tblGrid>
                <a:gridCol w="900112">
                  <a:extLst>
                    <a:ext uri="{9D8B030D-6E8A-4147-A177-3AD203B41FA5}">
                      <a16:colId xmlns:a16="http://schemas.microsoft.com/office/drawing/2014/main" val="20000"/>
                    </a:ext>
                  </a:extLst>
                </a:gridCol>
                <a:gridCol w="1416050">
                  <a:extLst>
                    <a:ext uri="{9D8B030D-6E8A-4147-A177-3AD203B41FA5}">
                      <a16:colId xmlns:a16="http://schemas.microsoft.com/office/drawing/2014/main" val="20001"/>
                    </a:ext>
                  </a:extLst>
                </a:gridCol>
              </a:tblGrid>
              <a:tr h="640027">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800" b="1" i="0" u="none" strike="noStrike" cap="none" normalizeH="0" baseline="0">
                          <a:ln>
                            <a:noFill/>
                          </a:ln>
                          <a:solidFill>
                            <a:srgbClr val="0039E5"/>
                          </a:solidFill>
                          <a:effectLst/>
                          <a:latin typeface="宋体" panose="02010600030101010101" pitchFamily="2" charset="-122"/>
                          <a:ea typeface="楷体_GB2312" pitchFamily="49" charset="-122"/>
                        </a:rPr>
                        <a:t>价格（元）</a:t>
                      </a:r>
                      <a:endParaRPr kumimoji="0" lang="zh-CN" altLang="en-US" sz="1800" b="1" i="0" u="none" strike="noStrike" cap="none" normalizeH="0" baseline="0">
                        <a:ln>
                          <a:noFill/>
                        </a:ln>
                        <a:solidFill>
                          <a:srgbClr val="0039E5"/>
                        </a:solidFill>
                        <a:effectLst/>
                        <a:latin typeface="Times New Roman" panose="02020603050405020304" pitchFamily="18" charset="0"/>
                        <a:ea typeface="楷体_GB2312" pitchFamily="49" charset="-122"/>
                      </a:endParaRP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zh-CN" altLang="en-US" sz="1800" b="1" i="0" u="none" strike="noStrike" cap="none" normalizeH="0" baseline="0">
                          <a:ln>
                            <a:noFill/>
                          </a:ln>
                          <a:solidFill>
                            <a:srgbClr val="0039E5"/>
                          </a:solidFill>
                          <a:effectLst/>
                          <a:latin typeface="宋体" panose="02010600030101010101" pitchFamily="2" charset="-122"/>
                          <a:ea typeface="楷体_GB2312" pitchFamily="49" charset="-122"/>
                        </a:rPr>
                        <a:t>需求量（百万辆）</a:t>
                      </a:r>
                      <a:endParaRPr kumimoji="0" lang="zh-CN" altLang="en-US" sz="1800" b="1" i="0" u="none" strike="noStrike" cap="none" normalizeH="0" baseline="0">
                        <a:ln>
                          <a:noFill/>
                        </a:ln>
                        <a:solidFill>
                          <a:srgbClr val="0039E5"/>
                        </a:solidFill>
                        <a:effectLst/>
                        <a:latin typeface="Times New Roman" panose="02020603050405020304" pitchFamily="18" charset="0"/>
                        <a:ea typeface="楷体_GB2312" pitchFamily="49" charset="-122"/>
                      </a:endParaRP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140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18</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160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14</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180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11</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200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9</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220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7</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240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5</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260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3</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42">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300</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 typeface="Wingdings" panose="05000000000000000000" pitchFamily="2" charset="2"/>
                        <a:buNone/>
                        <a:tabLst/>
                      </a:pPr>
                      <a:r>
                        <a:rPr kumimoji="0" lang="en-US" altLang="zh-CN" sz="2000" b="1" i="0" u="none" strike="noStrike" cap="none" normalizeH="0" baseline="0">
                          <a:ln>
                            <a:noFill/>
                          </a:ln>
                          <a:solidFill>
                            <a:srgbClr val="0039E5"/>
                          </a:solidFill>
                          <a:effectLst/>
                          <a:latin typeface="楷体_GB2312" pitchFamily="49" charset="-122"/>
                          <a:ea typeface="楷体_GB2312" pitchFamily="49" charset="-122"/>
                        </a:rPr>
                        <a:t>1</a:t>
                      </a:r>
                    </a:p>
                  </a:txBody>
                  <a:tcPr marT="45716" marB="45716"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275" name="Rectangle 35">
            <a:extLst>
              <a:ext uri="{FF2B5EF4-FFF2-40B4-BE49-F238E27FC236}">
                <a16:creationId xmlns:a16="http://schemas.microsoft.com/office/drawing/2014/main" id="{B1CB18C1-282C-477B-9B6D-8756DDABC209}"/>
              </a:ext>
            </a:extLst>
          </p:cNvPr>
          <p:cNvSpPr>
            <a:spLocks noChangeArrowheads="1"/>
          </p:cNvSpPr>
          <p:nvPr/>
        </p:nvSpPr>
        <p:spPr bwMode="auto">
          <a:xfrm>
            <a:off x="3276600" y="5516563"/>
            <a:ext cx="5616575" cy="720725"/>
          </a:xfrm>
          <a:prstGeom prst="rect">
            <a:avLst/>
          </a:prstGeom>
          <a:noFill/>
          <a:ln w="9525">
            <a:solidFill>
              <a:schemeClr val="tx1"/>
            </a:solid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记住 经济学家画需求曲线时，他们都</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假定其它因素、条件（如其它商品价格）保持不变</a:t>
            </a:r>
            <a:r>
              <a:rPr lang="zh-CN" altLang="en-US" b="0" i="1">
                <a:solidFill>
                  <a:schemeClr val="accent2">
                    <a:lumMod val="75000"/>
                  </a:schemeClr>
                </a:solidFill>
                <a:latin typeface="楷体" pitchFamily="49" charset="-122"/>
                <a:ea typeface="楷体" pitchFamily="49" charset="-122"/>
              </a:rPr>
              <a:t>。</a:t>
            </a:r>
          </a:p>
        </p:txBody>
      </p:sp>
      <p:grpSp>
        <p:nvGrpSpPr>
          <p:cNvPr id="2" name="Group 36">
            <a:extLst>
              <a:ext uri="{FF2B5EF4-FFF2-40B4-BE49-F238E27FC236}">
                <a16:creationId xmlns:a16="http://schemas.microsoft.com/office/drawing/2014/main" id="{533F9AEE-F7FB-41FB-B05C-F30BB6169D66}"/>
              </a:ext>
            </a:extLst>
          </p:cNvPr>
          <p:cNvGrpSpPr>
            <a:grpSpLocks/>
          </p:cNvGrpSpPr>
          <p:nvPr/>
        </p:nvGrpSpPr>
        <p:grpSpPr bwMode="auto">
          <a:xfrm>
            <a:off x="2843213" y="2205038"/>
            <a:ext cx="5689600" cy="3024187"/>
            <a:chOff x="0" y="0"/>
            <a:chExt cx="3584" cy="1905"/>
          </a:xfrm>
        </p:grpSpPr>
        <p:sp>
          <p:nvSpPr>
            <p:cNvPr id="29736" name="Line 37">
              <a:extLst>
                <a:ext uri="{FF2B5EF4-FFF2-40B4-BE49-F238E27FC236}">
                  <a16:creationId xmlns:a16="http://schemas.microsoft.com/office/drawing/2014/main" id="{92F82E23-0E24-4C4A-9560-AABF18031C8F}"/>
                </a:ext>
              </a:extLst>
            </p:cNvPr>
            <p:cNvSpPr>
              <a:spLocks noChangeShapeType="1"/>
            </p:cNvSpPr>
            <p:nvPr/>
          </p:nvSpPr>
          <p:spPr bwMode="auto">
            <a:xfrm>
              <a:off x="363" y="1466"/>
              <a:ext cx="2903"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37" name="Line 38">
              <a:extLst>
                <a:ext uri="{FF2B5EF4-FFF2-40B4-BE49-F238E27FC236}">
                  <a16:creationId xmlns:a16="http://schemas.microsoft.com/office/drawing/2014/main" id="{ABAA6CCA-4831-4AFA-AEC5-034C70253AFA}"/>
                </a:ext>
              </a:extLst>
            </p:cNvPr>
            <p:cNvSpPr>
              <a:spLocks noChangeShapeType="1"/>
            </p:cNvSpPr>
            <p:nvPr/>
          </p:nvSpPr>
          <p:spPr bwMode="auto">
            <a:xfrm flipV="1">
              <a:off x="363" y="176"/>
              <a:ext cx="0" cy="129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38" name="未知">
              <a:extLst>
                <a:ext uri="{FF2B5EF4-FFF2-40B4-BE49-F238E27FC236}">
                  <a16:creationId xmlns:a16="http://schemas.microsoft.com/office/drawing/2014/main" id="{F82FDD8E-BE7E-4424-91D6-49352A1C3C76}"/>
                </a:ext>
              </a:extLst>
            </p:cNvPr>
            <p:cNvSpPr>
              <a:spLocks/>
            </p:cNvSpPr>
            <p:nvPr/>
          </p:nvSpPr>
          <p:spPr bwMode="auto">
            <a:xfrm>
              <a:off x="590" y="352"/>
              <a:ext cx="1769" cy="908"/>
            </a:xfrm>
            <a:custGeom>
              <a:avLst/>
              <a:gdLst>
                <a:gd name="T0" fmla="*/ 0 w 1769"/>
                <a:gd name="T1" fmla="*/ 0 h 1406"/>
                <a:gd name="T2" fmla="*/ 227 w 1769"/>
                <a:gd name="T3" fmla="*/ 30 h 1406"/>
                <a:gd name="T4" fmla="*/ 816 w 1769"/>
                <a:gd name="T5" fmla="*/ 76 h 1406"/>
                <a:gd name="T6" fmla="*/ 1769 w 1769"/>
                <a:gd name="T7" fmla="*/ 102 h 1406"/>
                <a:gd name="T8" fmla="*/ 0 60000 65536"/>
                <a:gd name="T9" fmla="*/ 0 60000 65536"/>
                <a:gd name="T10" fmla="*/ 0 60000 65536"/>
                <a:gd name="T11" fmla="*/ 0 60000 65536"/>
                <a:gd name="T12" fmla="*/ 0 w 1769"/>
                <a:gd name="T13" fmla="*/ 0 h 1406"/>
                <a:gd name="T14" fmla="*/ 1769 w 1769"/>
                <a:gd name="T15" fmla="*/ 1406 h 1406"/>
              </a:gdLst>
              <a:ahLst/>
              <a:cxnLst>
                <a:cxn ang="T8">
                  <a:pos x="T0" y="T1"/>
                </a:cxn>
                <a:cxn ang="T9">
                  <a:pos x="T2" y="T3"/>
                </a:cxn>
                <a:cxn ang="T10">
                  <a:pos x="T4" y="T5"/>
                </a:cxn>
                <a:cxn ang="T11">
                  <a:pos x="T6" y="T7"/>
                </a:cxn>
              </a:cxnLst>
              <a:rect l="T12" t="T13" r="T14" b="T15"/>
              <a:pathLst>
                <a:path w="1769" h="1406">
                  <a:moveTo>
                    <a:pt x="0" y="0"/>
                  </a:moveTo>
                  <a:cubicBezTo>
                    <a:pt x="45" y="117"/>
                    <a:pt x="91" y="234"/>
                    <a:pt x="227" y="408"/>
                  </a:cubicBezTo>
                  <a:cubicBezTo>
                    <a:pt x="363" y="582"/>
                    <a:pt x="559" y="877"/>
                    <a:pt x="816" y="1043"/>
                  </a:cubicBezTo>
                  <a:cubicBezTo>
                    <a:pt x="1073" y="1209"/>
                    <a:pt x="1421" y="1307"/>
                    <a:pt x="1769" y="1406"/>
                  </a:cubicBezTo>
                </a:path>
              </a:pathLst>
            </a:cu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39" name="Line 40">
              <a:extLst>
                <a:ext uri="{FF2B5EF4-FFF2-40B4-BE49-F238E27FC236}">
                  <a16:creationId xmlns:a16="http://schemas.microsoft.com/office/drawing/2014/main" id="{1F60AF8B-1E8E-4404-8573-FE6FDB7ABE56}"/>
                </a:ext>
              </a:extLst>
            </p:cNvPr>
            <p:cNvSpPr>
              <a:spLocks noChangeShapeType="1"/>
            </p:cNvSpPr>
            <p:nvPr/>
          </p:nvSpPr>
          <p:spPr bwMode="auto">
            <a:xfrm>
              <a:off x="363" y="410"/>
              <a:ext cx="0"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0" name="Line 41">
              <a:extLst>
                <a:ext uri="{FF2B5EF4-FFF2-40B4-BE49-F238E27FC236}">
                  <a16:creationId xmlns:a16="http://schemas.microsoft.com/office/drawing/2014/main" id="{1ED9682E-8260-4E25-8D63-DE8B67C42874}"/>
                </a:ext>
              </a:extLst>
            </p:cNvPr>
            <p:cNvSpPr>
              <a:spLocks noChangeShapeType="1"/>
            </p:cNvSpPr>
            <p:nvPr/>
          </p:nvSpPr>
          <p:spPr bwMode="auto">
            <a:xfrm>
              <a:off x="363" y="264"/>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1" name="Line 42">
              <a:extLst>
                <a:ext uri="{FF2B5EF4-FFF2-40B4-BE49-F238E27FC236}">
                  <a16:creationId xmlns:a16="http://schemas.microsoft.com/office/drawing/2014/main" id="{776BAD20-9653-4E4E-BE5E-54EE35D9741F}"/>
                </a:ext>
              </a:extLst>
            </p:cNvPr>
            <p:cNvSpPr>
              <a:spLocks noChangeShapeType="1"/>
            </p:cNvSpPr>
            <p:nvPr/>
          </p:nvSpPr>
          <p:spPr bwMode="auto">
            <a:xfrm flipV="1">
              <a:off x="363" y="1231"/>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2" name="Line 43">
              <a:extLst>
                <a:ext uri="{FF2B5EF4-FFF2-40B4-BE49-F238E27FC236}">
                  <a16:creationId xmlns:a16="http://schemas.microsoft.com/office/drawing/2014/main" id="{C3694053-E925-4709-9399-EC0DC3B8831B}"/>
                </a:ext>
              </a:extLst>
            </p:cNvPr>
            <p:cNvSpPr>
              <a:spLocks noChangeShapeType="1"/>
            </p:cNvSpPr>
            <p:nvPr/>
          </p:nvSpPr>
          <p:spPr bwMode="auto">
            <a:xfrm>
              <a:off x="363" y="1113"/>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3" name="Line 44">
              <a:extLst>
                <a:ext uri="{FF2B5EF4-FFF2-40B4-BE49-F238E27FC236}">
                  <a16:creationId xmlns:a16="http://schemas.microsoft.com/office/drawing/2014/main" id="{6DF531EB-ADCE-4702-917C-BC95BFB7DE49}"/>
                </a:ext>
              </a:extLst>
            </p:cNvPr>
            <p:cNvSpPr>
              <a:spLocks noChangeShapeType="1"/>
            </p:cNvSpPr>
            <p:nvPr/>
          </p:nvSpPr>
          <p:spPr bwMode="auto">
            <a:xfrm flipV="1">
              <a:off x="363" y="996"/>
              <a:ext cx="91" cy="2"/>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4" name="Line 45">
              <a:extLst>
                <a:ext uri="{FF2B5EF4-FFF2-40B4-BE49-F238E27FC236}">
                  <a16:creationId xmlns:a16="http://schemas.microsoft.com/office/drawing/2014/main" id="{E0DC2FA7-B13C-4CAE-B392-134A05023F8C}"/>
                </a:ext>
              </a:extLst>
            </p:cNvPr>
            <p:cNvSpPr>
              <a:spLocks noChangeShapeType="1"/>
            </p:cNvSpPr>
            <p:nvPr/>
          </p:nvSpPr>
          <p:spPr bwMode="auto">
            <a:xfrm>
              <a:off x="363" y="879"/>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5" name="Line 46">
              <a:extLst>
                <a:ext uri="{FF2B5EF4-FFF2-40B4-BE49-F238E27FC236}">
                  <a16:creationId xmlns:a16="http://schemas.microsoft.com/office/drawing/2014/main" id="{48FE9DEE-D756-440F-8084-6A5EE836541D}"/>
                </a:ext>
              </a:extLst>
            </p:cNvPr>
            <p:cNvSpPr>
              <a:spLocks noChangeShapeType="1"/>
            </p:cNvSpPr>
            <p:nvPr/>
          </p:nvSpPr>
          <p:spPr bwMode="auto">
            <a:xfrm>
              <a:off x="377" y="746"/>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6" name="Line 47">
              <a:extLst>
                <a:ext uri="{FF2B5EF4-FFF2-40B4-BE49-F238E27FC236}">
                  <a16:creationId xmlns:a16="http://schemas.microsoft.com/office/drawing/2014/main" id="{57E0C211-7D26-43FD-96D0-82AB482D4A01}"/>
                </a:ext>
              </a:extLst>
            </p:cNvPr>
            <p:cNvSpPr>
              <a:spLocks noChangeShapeType="1"/>
            </p:cNvSpPr>
            <p:nvPr/>
          </p:nvSpPr>
          <p:spPr bwMode="auto">
            <a:xfrm>
              <a:off x="363" y="615"/>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7" name="Line 48">
              <a:extLst>
                <a:ext uri="{FF2B5EF4-FFF2-40B4-BE49-F238E27FC236}">
                  <a16:creationId xmlns:a16="http://schemas.microsoft.com/office/drawing/2014/main" id="{44119F4C-8B5F-41CF-B230-532EE476FF19}"/>
                </a:ext>
              </a:extLst>
            </p:cNvPr>
            <p:cNvSpPr>
              <a:spLocks noChangeShapeType="1"/>
            </p:cNvSpPr>
            <p:nvPr/>
          </p:nvSpPr>
          <p:spPr bwMode="auto">
            <a:xfrm>
              <a:off x="363" y="498"/>
              <a:ext cx="91" cy="0"/>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48" name="Oval 49">
              <a:extLst>
                <a:ext uri="{FF2B5EF4-FFF2-40B4-BE49-F238E27FC236}">
                  <a16:creationId xmlns:a16="http://schemas.microsoft.com/office/drawing/2014/main" id="{10894C0A-C109-4E2C-B3B1-CE6956BE3C9D}"/>
                </a:ext>
              </a:extLst>
            </p:cNvPr>
            <p:cNvSpPr>
              <a:spLocks noChangeArrowheads="1"/>
            </p:cNvSpPr>
            <p:nvPr/>
          </p:nvSpPr>
          <p:spPr bwMode="auto">
            <a:xfrm>
              <a:off x="91" y="1201"/>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140</a:t>
              </a:r>
            </a:p>
          </p:txBody>
        </p:sp>
        <p:sp>
          <p:nvSpPr>
            <p:cNvPr id="29749" name="Oval 50">
              <a:extLst>
                <a:ext uri="{FF2B5EF4-FFF2-40B4-BE49-F238E27FC236}">
                  <a16:creationId xmlns:a16="http://schemas.microsoft.com/office/drawing/2014/main" id="{F8D0EA92-12F0-4D46-A221-FAA4B020DF35}"/>
                </a:ext>
              </a:extLst>
            </p:cNvPr>
            <p:cNvSpPr>
              <a:spLocks noChangeArrowheads="1"/>
            </p:cNvSpPr>
            <p:nvPr/>
          </p:nvSpPr>
          <p:spPr bwMode="auto">
            <a:xfrm>
              <a:off x="91" y="1055"/>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160</a:t>
              </a:r>
            </a:p>
          </p:txBody>
        </p:sp>
        <p:sp>
          <p:nvSpPr>
            <p:cNvPr id="29750" name="Oval 51">
              <a:extLst>
                <a:ext uri="{FF2B5EF4-FFF2-40B4-BE49-F238E27FC236}">
                  <a16:creationId xmlns:a16="http://schemas.microsoft.com/office/drawing/2014/main" id="{A4C136BC-1F25-4F05-9EF9-1D24BF1E3B64}"/>
                </a:ext>
              </a:extLst>
            </p:cNvPr>
            <p:cNvSpPr>
              <a:spLocks noChangeArrowheads="1"/>
            </p:cNvSpPr>
            <p:nvPr/>
          </p:nvSpPr>
          <p:spPr bwMode="auto">
            <a:xfrm>
              <a:off x="91" y="938"/>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180</a:t>
              </a:r>
            </a:p>
          </p:txBody>
        </p:sp>
        <p:sp>
          <p:nvSpPr>
            <p:cNvPr id="29751" name="Oval 52">
              <a:extLst>
                <a:ext uri="{FF2B5EF4-FFF2-40B4-BE49-F238E27FC236}">
                  <a16:creationId xmlns:a16="http://schemas.microsoft.com/office/drawing/2014/main" id="{0A072DC6-00A5-46FA-BBBE-BE057DE91CA6}"/>
                </a:ext>
              </a:extLst>
            </p:cNvPr>
            <p:cNvSpPr>
              <a:spLocks noChangeArrowheads="1"/>
            </p:cNvSpPr>
            <p:nvPr/>
          </p:nvSpPr>
          <p:spPr bwMode="auto">
            <a:xfrm>
              <a:off x="91" y="821"/>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200</a:t>
              </a:r>
            </a:p>
          </p:txBody>
        </p:sp>
        <p:sp>
          <p:nvSpPr>
            <p:cNvPr id="29752" name="Oval 53">
              <a:extLst>
                <a:ext uri="{FF2B5EF4-FFF2-40B4-BE49-F238E27FC236}">
                  <a16:creationId xmlns:a16="http://schemas.microsoft.com/office/drawing/2014/main" id="{3E9A6629-BC35-42B7-A913-186DA6A934EC}"/>
                </a:ext>
              </a:extLst>
            </p:cNvPr>
            <p:cNvSpPr>
              <a:spLocks noChangeArrowheads="1"/>
            </p:cNvSpPr>
            <p:nvPr/>
          </p:nvSpPr>
          <p:spPr bwMode="auto">
            <a:xfrm>
              <a:off x="91" y="703"/>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220</a:t>
              </a:r>
            </a:p>
          </p:txBody>
        </p:sp>
        <p:sp>
          <p:nvSpPr>
            <p:cNvPr id="29753" name="Oval 54">
              <a:extLst>
                <a:ext uri="{FF2B5EF4-FFF2-40B4-BE49-F238E27FC236}">
                  <a16:creationId xmlns:a16="http://schemas.microsoft.com/office/drawing/2014/main" id="{204B255C-3791-4CA8-9075-3E5E6D09A022}"/>
                </a:ext>
              </a:extLst>
            </p:cNvPr>
            <p:cNvSpPr>
              <a:spLocks noChangeArrowheads="1"/>
            </p:cNvSpPr>
            <p:nvPr/>
          </p:nvSpPr>
          <p:spPr bwMode="auto">
            <a:xfrm>
              <a:off x="91" y="586"/>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240</a:t>
              </a:r>
            </a:p>
          </p:txBody>
        </p:sp>
        <p:sp>
          <p:nvSpPr>
            <p:cNvPr id="29754" name="Oval 55">
              <a:extLst>
                <a:ext uri="{FF2B5EF4-FFF2-40B4-BE49-F238E27FC236}">
                  <a16:creationId xmlns:a16="http://schemas.microsoft.com/office/drawing/2014/main" id="{C062EA29-8880-42A7-8D62-058FC2E9EBEE}"/>
                </a:ext>
              </a:extLst>
            </p:cNvPr>
            <p:cNvSpPr>
              <a:spLocks noChangeArrowheads="1"/>
            </p:cNvSpPr>
            <p:nvPr/>
          </p:nvSpPr>
          <p:spPr bwMode="auto">
            <a:xfrm>
              <a:off x="46" y="235"/>
              <a:ext cx="181" cy="87"/>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300</a:t>
              </a:r>
            </a:p>
          </p:txBody>
        </p:sp>
        <p:sp>
          <p:nvSpPr>
            <p:cNvPr id="29755" name="Oval 56">
              <a:extLst>
                <a:ext uri="{FF2B5EF4-FFF2-40B4-BE49-F238E27FC236}">
                  <a16:creationId xmlns:a16="http://schemas.microsoft.com/office/drawing/2014/main" id="{3A370A6C-AE3A-4ADE-B9D8-8010DBA8095F}"/>
                </a:ext>
              </a:extLst>
            </p:cNvPr>
            <p:cNvSpPr>
              <a:spLocks noChangeArrowheads="1"/>
            </p:cNvSpPr>
            <p:nvPr/>
          </p:nvSpPr>
          <p:spPr bwMode="auto">
            <a:xfrm>
              <a:off x="91" y="439"/>
              <a:ext cx="181"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260</a:t>
              </a:r>
            </a:p>
          </p:txBody>
        </p:sp>
        <p:sp>
          <p:nvSpPr>
            <p:cNvPr id="29756" name="Line 57">
              <a:extLst>
                <a:ext uri="{FF2B5EF4-FFF2-40B4-BE49-F238E27FC236}">
                  <a16:creationId xmlns:a16="http://schemas.microsoft.com/office/drawing/2014/main" id="{D911FAEE-ED9E-47E3-9C75-84E2BCA0B7F0}"/>
                </a:ext>
              </a:extLst>
            </p:cNvPr>
            <p:cNvSpPr>
              <a:spLocks noChangeShapeType="1"/>
            </p:cNvSpPr>
            <p:nvPr/>
          </p:nvSpPr>
          <p:spPr bwMode="auto">
            <a:xfrm flipH="1">
              <a:off x="2268" y="1407"/>
              <a:ext cx="0" cy="59"/>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57" name="Line 58">
              <a:extLst>
                <a:ext uri="{FF2B5EF4-FFF2-40B4-BE49-F238E27FC236}">
                  <a16:creationId xmlns:a16="http://schemas.microsoft.com/office/drawing/2014/main" id="{2176AD17-E558-498C-BBA2-EE52B1F6CF81}"/>
                </a:ext>
              </a:extLst>
            </p:cNvPr>
            <p:cNvSpPr>
              <a:spLocks noChangeShapeType="1"/>
            </p:cNvSpPr>
            <p:nvPr/>
          </p:nvSpPr>
          <p:spPr bwMode="auto">
            <a:xfrm flipV="1">
              <a:off x="1769" y="1407"/>
              <a:ext cx="0" cy="59"/>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58" name="Line 59">
              <a:extLst>
                <a:ext uri="{FF2B5EF4-FFF2-40B4-BE49-F238E27FC236}">
                  <a16:creationId xmlns:a16="http://schemas.microsoft.com/office/drawing/2014/main" id="{4E75A303-4975-4E21-83DC-C652F18262C3}"/>
                </a:ext>
              </a:extLst>
            </p:cNvPr>
            <p:cNvSpPr>
              <a:spLocks noChangeShapeType="1"/>
            </p:cNvSpPr>
            <p:nvPr/>
          </p:nvSpPr>
          <p:spPr bwMode="auto">
            <a:xfrm flipV="1">
              <a:off x="1316" y="1407"/>
              <a:ext cx="0" cy="59"/>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59" name="Line 60">
              <a:extLst>
                <a:ext uri="{FF2B5EF4-FFF2-40B4-BE49-F238E27FC236}">
                  <a16:creationId xmlns:a16="http://schemas.microsoft.com/office/drawing/2014/main" id="{E0E84212-8FE9-4A3A-8EAB-63EC7EAE4E4B}"/>
                </a:ext>
              </a:extLst>
            </p:cNvPr>
            <p:cNvSpPr>
              <a:spLocks noChangeShapeType="1"/>
            </p:cNvSpPr>
            <p:nvPr/>
          </p:nvSpPr>
          <p:spPr bwMode="auto">
            <a:xfrm flipV="1">
              <a:off x="817" y="1407"/>
              <a:ext cx="0" cy="59"/>
            </a:xfrm>
            <a:prstGeom prst="line">
              <a:avLst/>
            </a:prstGeom>
            <a:noFill/>
            <a:ln w="28575">
              <a:solidFill>
                <a:schemeClr val="tx1"/>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1328" name="Oval 61">
              <a:extLst>
                <a:ext uri="{FF2B5EF4-FFF2-40B4-BE49-F238E27FC236}">
                  <a16:creationId xmlns:a16="http://schemas.microsoft.com/office/drawing/2014/main" id="{ABBDAB21-FCA8-45B1-91F4-ABEEC9201094}"/>
                </a:ext>
              </a:extLst>
            </p:cNvPr>
            <p:cNvSpPr>
              <a:spLocks noChangeArrowheads="1"/>
            </p:cNvSpPr>
            <p:nvPr/>
          </p:nvSpPr>
          <p:spPr bwMode="auto">
            <a:xfrm>
              <a:off x="817" y="1524"/>
              <a:ext cx="136" cy="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5</a:t>
              </a:r>
            </a:p>
          </p:txBody>
        </p:sp>
        <p:sp>
          <p:nvSpPr>
            <p:cNvPr id="29761" name="Oval 62">
              <a:extLst>
                <a:ext uri="{FF2B5EF4-FFF2-40B4-BE49-F238E27FC236}">
                  <a16:creationId xmlns:a16="http://schemas.microsoft.com/office/drawing/2014/main" id="{42FB36E5-B031-42A5-92EC-94DA24A6A958}"/>
                </a:ext>
              </a:extLst>
            </p:cNvPr>
            <p:cNvSpPr>
              <a:spLocks noChangeArrowheads="1"/>
            </p:cNvSpPr>
            <p:nvPr/>
          </p:nvSpPr>
          <p:spPr bwMode="auto">
            <a:xfrm>
              <a:off x="1225" y="1524"/>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10</a:t>
              </a:r>
            </a:p>
          </p:txBody>
        </p:sp>
        <p:sp>
          <p:nvSpPr>
            <p:cNvPr id="29762" name="Oval 63">
              <a:extLst>
                <a:ext uri="{FF2B5EF4-FFF2-40B4-BE49-F238E27FC236}">
                  <a16:creationId xmlns:a16="http://schemas.microsoft.com/office/drawing/2014/main" id="{5D1A5514-76C6-4090-98EA-42FA3BBC2B4A}"/>
                </a:ext>
              </a:extLst>
            </p:cNvPr>
            <p:cNvSpPr>
              <a:spLocks noChangeArrowheads="1"/>
            </p:cNvSpPr>
            <p:nvPr/>
          </p:nvSpPr>
          <p:spPr bwMode="auto">
            <a:xfrm>
              <a:off x="1679" y="1524"/>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15</a:t>
              </a:r>
            </a:p>
          </p:txBody>
        </p:sp>
        <p:sp>
          <p:nvSpPr>
            <p:cNvPr id="29763" name="Oval 64">
              <a:extLst>
                <a:ext uri="{FF2B5EF4-FFF2-40B4-BE49-F238E27FC236}">
                  <a16:creationId xmlns:a16="http://schemas.microsoft.com/office/drawing/2014/main" id="{E2C2811C-5C1E-49AA-96FD-FBFF6FA95BB0}"/>
                </a:ext>
              </a:extLst>
            </p:cNvPr>
            <p:cNvSpPr>
              <a:spLocks noChangeArrowheads="1"/>
            </p:cNvSpPr>
            <p:nvPr/>
          </p:nvSpPr>
          <p:spPr bwMode="auto">
            <a:xfrm>
              <a:off x="2223" y="1524"/>
              <a:ext cx="136" cy="88"/>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20</a:t>
              </a:r>
            </a:p>
          </p:txBody>
        </p:sp>
        <p:sp>
          <p:nvSpPr>
            <p:cNvPr id="29764" name="Rectangle 65">
              <a:extLst>
                <a:ext uri="{FF2B5EF4-FFF2-40B4-BE49-F238E27FC236}">
                  <a16:creationId xmlns:a16="http://schemas.microsoft.com/office/drawing/2014/main" id="{E1125BF5-3CC8-4E8F-909C-92FCA8CED5E1}"/>
                </a:ext>
              </a:extLst>
            </p:cNvPr>
            <p:cNvSpPr>
              <a:spLocks noChangeArrowheads="1"/>
            </p:cNvSpPr>
            <p:nvPr/>
          </p:nvSpPr>
          <p:spPr bwMode="auto">
            <a:xfrm>
              <a:off x="2994" y="1612"/>
              <a:ext cx="590" cy="17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自行车需求量</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（百万辆）</a:t>
              </a:r>
            </a:p>
          </p:txBody>
        </p:sp>
        <p:sp>
          <p:nvSpPr>
            <p:cNvPr id="29765" name="Rectangle 66">
              <a:extLst>
                <a:ext uri="{FF2B5EF4-FFF2-40B4-BE49-F238E27FC236}">
                  <a16:creationId xmlns:a16="http://schemas.microsoft.com/office/drawing/2014/main" id="{9215E239-170C-4ACE-8928-8515416D2A6A}"/>
                </a:ext>
              </a:extLst>
            </p:cNvPr>
            <p:cNvSpPr>
              <a:spLocks noChangeArrowheads="1"/>
            </p:cNvSpPr>
            <p:nvPr/>
          </p:nvSpPr>
          <p:spPr bwMode="auto">
            <a:xfrm>
              <a:off x="0" y="0"/>
              <a:ext cx="590" cy="146"/>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价格（元）</a:t>
              </a:r>
            </a:p>
          </p:txBody>
        </p:sp>
        <p:sp>
          <p:nvSpPr>
            <p:cNvPr id="29766" name="Rectangle 67">
              <a:extLst>
                <a:ext uri="{FF2B5EF4-FFF2-40B4-BE49-F238E27FC236}">
                  <a16:creationId xmlns:a16="http://schemas.microsoft.com/office/drawing/2014/main" id="{AC7BD5CB-6CAD-4928-8071-8EDEF748EF76}"/>
                </a:ext>
              </a:extLst>
            </p:cNvPr>
            <p:cNvSpPr>
              <a:spLocks noChangeArrowheads="1"/>
            </p:cNvSpPr>
            <p:nvPr/>
          </p:nvSpPr>
          <p:spPr bwMode="auto">
            <a:xfrm>
              <a:off x="726" y="1670"/>
              <a:ext cx="1588" cy="235"/>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需求曲线</a:t>
              </a:r>
            </a:p>
          </p:txBody>
        </p:sp>
        <p:sp>
          <p:nvSpPr>
            <p:cNvPr id="29767" name="Line 68">
              <a:extLst>
                <a:ext uri="{FF2B5EF4-FFF2-40B4-BE49-F238E27FC236}">
                  <a16:creationId xmlns:a16="http://schemas.microsoft.com/office/drawing/2014/main" id="{E1CDEC9E-E5BB-48C5-B78C-D3C4DCFDA899}"/>
                </a:ext>
              </a:extLst>
            </p:cNvPr>
            <p:cNvSpPr>
              <a:spLocks noChangeShapeType="1"/>
            </p:cNvSpPr>
            <p:nvPr/>
          </p:nvSpPr>
          <p:spPr bwMode="auto">
            <a:xfrm flipV="1">
              <a:off x="409" y="613"/>
              <a:ext cx="392" cy="1"/>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29768" name="Line 69">
              <a:extLst>
                <a:ext uri="{FF2B5EF4-FFF2-40B4-BE49-F238E27FC236}">
                  <a16:creationId xmlns:a16="http://schemas.microsoft.com/office/drawing/2014/main" id="{A3264079-8E47-46AE-85E8-BCAC3A85CF3D}"/>
                </a:ext>
              </a:extLst>
            </p:cNvPr>
            <p:cNvSpPr>
              <a:spLocks noChangeShapeType="1"/>
            </p:cNvSpPr>
            <p:nvPr/>
          </p:nvSpPr>
          <p:spPr bwMode="auto">
            <a:xfrm>
              <a:off x="817" y="635"/>
              <a:ext cx="0" cy="816"/>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sp>
        <p:nvSpPr>
          <p:cNvPr id="10310" name="AutoShape 70">
            <a:extLst>
              <a:ext uri="{FF2B5EF4-FFF2-40B4-BE49-F238E27FC236}">
                <a16:creationId xmlns:a16="http://schemas.microsoft.com/office/drawing/2014/main" id="{97EE2922-6159-4C22-9165-5D78F5009853}"/>
              </a:ext>
            </a:extLst>
          </p:cNvPr>
          <p:cNvSpPr>
            <a:spLocks noChangeArrowheads="1"/>
          </p:cNvSpPr>
          <p:nvPr/>
        </p:nvSpPr>
        <p:spPr bwMode="auto">
          <a:xfrm>
            <a:off x="4859338" y="2133600"/>
            <a:ext cx="3744912" cy="504825"/>
          </a:xfrm>
          <a:prstGeom prst="wedgeRoundRectCallout">
            <a:avLst>
              <a:gd name="adj1" fmla="val -51440"/>
              <a:gd name="adj2" fmla="val 241509"/>
              <a:gd name="adj3" fmla="val 16667"/>
            </a:avLst>
          </a:prstGeom>
          <a:noFill/>
          <a:ln w="9525">
            <a:solidFill>
              <a:schemeClr val="tx1"/>
            </a:solidFill>
            <a:miter lim="800000"/>
            <a:headEnd/>
            <a:tailEnd/>
          </a:ln>
        </p:spPr>
        <p:txBody>
          <a:bodyP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需求曲线通常向右下方倾斜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5" grpId="0" animBg="1" autoUpdateAnimBg="0"/>
      <p:bldP spid="1031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a:extLst>
              <a:ext uri="{FF2B5EF4-FFF2-40B4-BE49-F238E27FC236}">
                <a16:creationId xmlns:a16="http://schemas.microsoft.com/office/drawing/2014/main" id="{B8C682B9-2549-49CD-A7E2-552C0CBF910A}"/>
              </a:ext>
            </a:extLst>
          </p:cNvPr>
          <p:cNvSpPr>
            <a:spLocks noGrp="1"/>
          </p:cNvSpPr>
          <p:nvPr>
            <p:ph type="dt" sz="quarter" idx="10"/>
          </p:nvPr>
        </p:nvSpPr>
        <p:spPr/>
        <p:txBody>
          <a:bodyPr/>
          <a:lstStyle/>
          <a:p>
            <a:pPr>
              <a:buFont typeface="Arial" charset="0"/>
              <a:buNone/>
              <a:defRPr/>
            </a:pPr>
            <a:fld id="{9A37D0D4-A7B9-463B-BA45-D9D06022B142}" type="datetime1">
              <a:rPr lang="zh-CN" altLang="en-US" smtClean="0">
                <a:solidFill>
                  <a:schemeClr val="accent2">
                    <a:lumMod val="75000"/>
                  </a:schemeClr>
                </a:solidFill>
                <a:latin typeface="楷体" pitchFamily="49" charset="-122"/>
                <a:ea typeface="楷体" pitchFamily="49" charset="-122"/>
              </a:rPr>
              <a:pPr>
                <a:buFont typeface="Arial" charset="0"/>
                <a:buNone/>
                <a:defRPr/>
              </a:pPr>
              <a:t>2022/9/8</a:t>
            </a:fld>
            <a:endParaRPr lang="en-US" altLang="zh-CN">
              <a:solidFill>
                <a:schemeClr val="accent2">
                  <a:lumMod val="75000"/>
                </a:schemeClr>
              </a:solidFill>
              <a:latin typeface="楷体" pitchFamily="49" charset="-122"/>
              <a:ea typeface="楷体" pitchFamily="49" charset="-122"/>
            </a:endParaRPr>
          </a:p>
        </p:txBody>
      </p:sp>
      <p:sp>
        <p:nvSpPr>
          <p:cNvPr id="12291" name="灯片编号占位符 5">
            <a:extLst>
              <a:ext uri="{FF2B5EF4-FFF2-40B4-BE49-F238E27FC236}">
                <a16:creationId xmlns:a16="http://schemas.microsoft.com/office/drawing/2014/main" id="{93F86900-5A37-4EB0-81FB-CDA1246C133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3E33857-61B2-4FAD-8910-5C4AAC257726}" type="slidenum">
              <a:rPr lang="zh-CN" altLang="en-US" sz="1400">
                <a:solidFill>
                  <a:srgbClr val="0039E5"/>
                </a:solidFill>
                <a:latin typeface="楷体" panose="02010609060101010101" pitchFamily="49" charset="-122"/>
                <a:ea typeface="楷体" panose="02010609060101010101" pitchFamily="49" charset="-122"/>
              </a:rPr>
              <a:pPr>
                <a:spcBef>
                  <a:spcPct val="0"/>
                </a:spcBef>
                <a:buClrTx/>
                <a:buSzTx/>
                <a:buFont typeface="Arial" panose="020B0604020202020204" pitchFamily="34" charset="0"/>
                <a:buNone/>
              </a:pPr>
              <a:t>9</a:t>
            </a:fld>
            <a:endParaRPr lang="en-US" altLang="zh-CN" sz="1400">
              <a:solidFill>
                <a:srgbClr val="0039E5"/>
              </a:solidFill>
              <a:latin typeface="楷体" panose="02010609060101010101" pitchFamily="49" charset="-122"/>
              <a:ea typeface="楷体" panose="02010609060101010101" pitchFamily="49" charset="-122"/>
            </a:endParaRPr>
          </a:p>
        </p:txBody>
      </p:sp>
      <p:sp>
        <p:nvSpPr>
          <p:cNvPr id="11266" name="Rectangle 2">
            <a:extLst>
              <a:ext uri="{FF2B5EF4-FFF2-40B4-BE49-F238E27FC236}">
                <a16:creationId xmlns:a16="http://schemas.microsoft.com/office/drawing/2014/main" id="{DADAE1B4-C642-4C3F-8C39-B2BFDB5CC762}"/>
              </a:ext>
            </a:extLst>
          </p:cNvPr>
          <p:cNvSpPr>
            <a:spLocks noGrp="1" noRot="1" noChangeArrowheads="1"/>
          </p:cNvSpPr>
          <p:nvPr>
            <p:ph type="body" idx="1"/>
          </p:nvPr>
        </p:nvSpPr>
        <p:spPr>
          <a:xfrm>
            <a:off x="685800" y="549275"/>
            <a:ext cx="7772400" cy="5546725"/>
          </a:xfrm>
        </p:spPr>
        <p:txBody>
          <a:bodyPr/>
          <a:lstStyle/>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   需求规律</a:t>
            </a:r>
            <a:r>
              <a:rPr lang="zh-CN" altLang="en-US">
                <a:solidFill>
                  <a:schemeClr val="accent2">
                    <a:lumMod val="75000"/>
                  </a:schemeClr>
                </a:solidFill>
                <a:latin typeface="楷体" pitchFamily="49" charset="-122"/>
                <a:ea typeface="楷体" pitchFamily="49" charset="-122"/>
              </a:rPr>
              <a:t>：</a:t>
            </a:r>
            <a:r>
              <a:rPr lang="zh-CN" altLang="en-US" b="1">
                <a:solidFill>
                  <a:schemeClr val="accent2">
                    <a:lumMod val="75000"/>
                  </a:schemeClr>
                </a:solidFill>
                <a:latin typeface="楷体" pitchFamily="49" charset="-122"/>
                <a:ea typeface="楷体" pitchFamily="49" charset="-122"/>
              </a:rPr>
              <a:t>一般而言，（其它条件不变   	的情况下）商品价格上升，需求量减	少；商品价格下降，需求量增加。</a:t>
            </a:r>
          </a:p>
          <a:p>
            <a:pPr eaLnBrk="1" hangingPunct="1">
              <a:buFont typeface="Wingdings" panose="05000000000000000000" pitchFamily="2" charset="2"/>
              <a:buNone/>
              <a:defRPr/>
            </a:pPr>
            <a:r>
              <a:rPr lang="zh-CN" altLang="en-US" b="1">
                <a:solidFill>
                  <a:schemeClr val="accent2">
                    <a:lumMod val="75000"/>
                  </a:schemeClr>
                </a:solidFill>
                <a:latin typeface="楷体" pitchFamily="49" charset="-122"/>
                <a:ea typeface="楷体" pitchFamily="49" charset="-122"/>
              </a:rPr>
              <a:t>四、个人需求与市场需求</a:t>
            </a:r>
          </a:p>
          <a:p>
            <a:pPr eaLnBrk="1" hangingPunct="1">
              <a:buFont typeface="Wingdings" panose="05000000000000000000" pitchFamily="2" charset="2"/>
              <a:buNone/>
              <a:defRPr/>
            </a:pPr>
            <a:r>
              <a:rPr lang="zh-CN" altLang="en-US" sz="2400" b="1">
                <a:solidFill>
                  <a:schemeClr val="accent2">
                    <a:lumMod val="75000"/>
                  </a:schemeClr>
                </a:solidFill>
                <a:latin typeface="楷体" pitchFamily="49" charset="-122"/>
                <a:ea typeface="楷体" pitchFamily="49" charset="-122"/>
              </a:rPr>
              <a:t>市场需求是个人需求之和</a:t>
            </a:r>
            <a:endParaRPr lang="zh-CN" altLang="en-US" b="1">
              <a:solidFill>
                <a:schemeClr val="accent2">
                  <a:lumMod val="75000"/>
                </a:schemeClr>
              </a:solidFill>
              <a:latin typeface="楷体" pitchFamily="49" charset="-122"/>
              <a:ea typeface="楷体" pitchFamily="49" charset="-122"/>
            </a:endParaRPr>
          </a:p>
        </p:txBody>
      </p:sp>
      <p:grpSp>
        <p:nvGrpSpPr>
          <p:cNvPr id="2" name="Group 3">
            <a:extLst>
              <a:ext uri="{FF2B5EF4-FFF2-40B4-BE49-F238E27FC236}">
                <a16:creationId xmlns:a16="http://schemas.microsoft.com/office/drawing/2014/main" id="{C959FB43-8E07-42AA-AB8A-F26F7A865047}"/>
              </a:ext>
            </a:extLst>
          </p:cNvPr>
          <p:cNvGrpSpPr>
            <a:grpSpLocks/>
          </p:cNvGrpSpPr>
          <p:nvPr/>
        </p:nvGrpSpPr>
        <p:grpSpPr bwMode="auto">
          <a:xfrm>
            <a:off x="250825" y="3141663"/>
            <a:ext cx="2736850" cy="3311525"/>
            <a:chOff x="0" y="0"/>
            <a:chExt cx="1724" cy="2086"/>
          </a:xfrm>
        </p:grpSpPr>
        <p:sp>
          <p:nvSpPr>
            <p:cNvPr id="30754" name="Line 4">
              <a:extLst>
                <a:ext uri="{FF2B5EF4-FFF2-40B4-BE49-F238E27FC236}">
                  <a16:creationId xmlns:a16="http://schemas.microsoft.com/office/drawing/2014/main" id="{F696DF14-7735-4FB5-A6E6-8C01B5A94D4E}"/>
                </a:ext>
              </a:extLst>
            </p:cNvPr>
            <p:cNvSpPr>
              <a:spLocks noChangeShapeType="1"/>
            </p:cNvSpPr>
            <p:nvPr/>
          </p:nvSpPr>
          <p:spPr bwMode="auto">
            <a:xfrm>
              <a:off x="408" y="1859"/>
              <a:ext cx="1270"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55" name="Line 5">
              <a:extLst>
                <a:ext uri="{FF2B5EF4-FFF2-40B4-BE49-F238E27FC236}">
                  <a16:creationId xmlns:a16="http://schemas.microsoft.com/office/drawing/2014/main" id="{7F706749-1D09-4A24-858C-DCF4E18B4E38}"/>
                </a:ext>
              </a:extLst>
            </p:cNvPr>
            <p:cNvSpPr>
              <a:spLocks noChangeShapeType="1"/>
            </p:cNvSpPr>
            <p:nvPr/>
          </p:nvSpPr>
          <p:spPr bwMode="auto">
            <a:xfrm flipV="1">
              <a:off x="408" y="543"/>
              <a:ext cx="0" cy="1316"/>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56" name="Line 6">
              <a:extLst>
                <a:ext uri="{FF2B5EF4-FFF2-40B4-BE49-F238E27FC236}">
                  <a16:creationId xmlns:a16="http://schemas.microsoft.com/office/drawing/2014/main" id="{6878F439-E154-4157-90C7-12910A103971}"/>
                </a:ext>
              </a:extLst>
            </p:cNvPr>
            <p:cNvSpPr>
              <a:spLocks noChangeShapeType="1"/>
            </p:cNvSpPr>
            <p:nvPr/>
          </p:nvSpPr>
          <p:spPr bwMode="auto">
            <a:xfrm>
              <a:off x="408" y="861"/>
              <a:ext cx="499" cy="998"/>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57" name="Line 7">
              <a:extLst>
                <a:ext uri="{FF2B5EF4-FFF2-40B4-BE49-F238E27FC236}">
                  <a16:creationId xmlns:a16="http://schemas.microsoft.com/office/drawing/2014/main" id="{FC694672-D4D2-457B-A3E5-4C79F59D2783}"/>
                </a:ext>
              </a:extLst>
            </p:cNvPr>
            <p:cNvSpPr>
              <a:spLocks noChangeShapeType="1"/>
            </p:cNvSpPr>
            <p:nvPr/>
          </p:nvSpPr>
          <p:spPr bwMode="auto">
            <a:xfrm>
              <a:off x="499" y="1042"/>
              <a:ext cx="0" cy="817"/>
            </a:xfrm>
            <a:prstGeom prst="line">
              <a:avLst/>
            </a:prstGeom>
            <a:noFill/>
            <a:ln w="2857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58" name="Rectangle 8">
              <a:extLst>
                <a:ext uri="{FF2B5EF4-FFF2-40B4-BE49-F238E27FC236}">
                  <a16:creationId xmlns:a16="http://schemas.microsoft.com/office/drawing/2014/main" id="{6EA8675B-8911-4F61-BCE0-9289DD1C56F7}"/>
                </a:ext>
              </a:extLst>
            </p:cNvPr>
            <p:cNvSpPr>
              <a:spLocks noChangeArrowheads="1"/>
            </p:cNvSpPr>
            <p:nvPr/>
          </p:nvSpPr>
          <p:spPr bwMode="auto">
            <a:xfrm>
              <a:off x="0" y="317"/>
              <a:ext cx="363" cy="499"/>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蛋糕</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a:t>
              </a:r>
            </a:p>
            <a:p>
              <a:pPr algn="ctr" eaLnBrk="1" hangingPunct="1">
                <a:buFont typeface="Arial" charset="0"/>
                <a:buNone/>
                <a:defRPr/>
              </a:pPr>
              <a:r>
                <a:rPr lang="en-US" altLang="zh-CN" i="1">
                  <a:solidFill>
                    <a:schemeClr val="accent2">
                      <a:lumMod val="75000"/>
                    </a:schemeClr>
                  </a:solidFill>
                  <a:latin typeface="楷体" pitchFamily="49" charset="-122"/>
                  <a:ea typeface="楷体" pitchFamily="49" charset="-122"/>
                </a:rPr>
                <a:t>(</a:t>
              </a:r>
              <a:r>
                <a:rPr lang="zh-CN" altLang="en-US" i="1">
                  <a:solidFill>
                    <a:schemeClr val="accent2">
                      <a:lumMod val="75000"/>
                    </a:schemeClr>
                  </a:solidFill>
                  <a:latin typeface="楷体" pitchFamily="49" charset="-122"/>
                  <a:ea typeface="楷体" pitchFamily="49" charset="-122"/>
                </a:rPr>
                <a:t>元</a:t>
              </a:r>
              <a:r>
                <a:rPr lang="en-US" altLang="zh-CN" i="1">
                  <a:solidFill>
                    <a:schemeClr val="accent2">
                      <a:lumMod val="75000"/>
                    </a:schemeClr>
                  </a:solidFill>
                  <a:latin typeface="楷体" pitchFamily="49" charset="-122"/>
                  <a:ea typeface="楷体" pitchFamily="49" charset="-122"/>
                </a:rPr>
                <a:t>)</a:t>
              </a:r>
            </a:p>
          </p:txBody>
        </p:sp>
        <p:sp>
          <p:nvSpPr>
            <p:cNvPr id="30759" name="Rectangle 9">
              <a:extLst>
                <a:ext uri="{FF2B5EF4-FFF2-40B4-BE49-F238E27FC236}">
                  <a16:creationId xmlns:a16="http://schemas.microsoft.com/office/drawing/2014/main" id="{0BC004F0-F647-4DE3-ABA1-5761F1417CA2}"/>
                </a:ext>
              </a:extLst>
            </p:cNvPr>
            <p:cNvSpPr>
              <a:spLocks noChangeArrowheads="1"/>
            </p:cNvSpPr>
            <p:nvPr/>
          </p:nvSpPr>
          <p:spPr bwMode="auto">
            <a:xfrm>
              <a:off x="1361" y="1904"/>
              <a:ext cx="363"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数量</a:t>
              </a:r>
            </a:p>
          </p:txBody>
        </p:sp>
        <p:sp>
          <p:nvSpPr>
            <p:cNvPr id="12328" name="Oval 10">
              <a:extLst>
                <a:ext uri="{FF2B5EF4-FFF2-40B4-BE49-F238E27FC236}">
                  <a16:creationId xmlns:a16="http://schemas.microsoft.com/office/drawing/2014/main" id="{005DBB3A-6233-4F94-AD45-0CFCF75DAA5C}"/>
                </a:ext>
              </a:extLst>
            </p:cNvPr>
            <p:cNvSpPr>
              <a:spLocks noChangeArrowheads="1"/>
            </p:cNvSpPr>
            <p:nvPr/>
          </p:nvSpPr>
          <p:spPr bwMode="auto">
            <a:xfrm>
              <a:off x="454" y="1904"/>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1</a:t>
              </a:r>
            </a:p>
          </p:txBody>
        </p:sp>
        <p:sp>
          <p:nvSpPr>
            <p:cNvPr id="12329" name="Oval 11">
              <a:extLst>
                <a:ext uri="{FF2B5EF4-FFF2-40B4-BE49-F238E27FC236}">
                  <a16:creationId xmlns:a16="http://schemas.microsoft.com/office/drawing/2014/main" id="{2FF4A9A5-CDE7-4913-807C-CD7644700F33}"/>
                </a:ext>
              </a:extLst>
            </p:cNvPr>
            <p:cNvSpPr>
              <a:spLocks noChangeArrowheads="1"/>
            </p:cNvSpPr>
            <p:nvPr/>
          </p:nvSpPr>
          <p:spPr bwMode="auto">
            <a:xfrm>
              <a:off x="182" y="952"/>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3</a:t>
              </a:r>
            </a:p>
          </p:txBody>
        </p:sp>
        <p:sp>
          <p:nvSpPr>
            <p:cNvPr id="30762" name="Rectangle 12">
              <a:extLst>
                <a:ext uri="{FF2B5EF4-FFF2-40B4-BE49-F238E27FC236}">
                  <a16:creationId xmlns:a16="http://schemas.microsoft.com/office/drawing/2014/main" id="{E2DE3E9D-9105-44ED-B6C4-C3594EDAB14E}"/>
                </a:ext>
              </a:extLst>
            </p:cNvPr>
            <p:cNvSpPr>
              <a:spLocks noChangeArrowheads="1"/>
            </p:cNvSpPr>
            <p:nvPr/>
          </p:nvSpPr>
          <p:spPr bwMode="auto">
            <a:xfrm>
              <a:off x="318" y="0"/>
              <a:ext cx="1179" cy="27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小李的需求 </a:t>
              </a:r>
              <a:r>
                <a:rPr lang="en-US" altLang="zh-CN">
                  <a:solidFill>
                    <a:schemeClr val="accent2">
                      <a:lumMod val="75000"/>
                    </a:schemeClr>
                  </a:solidFill>
                  <a:latin typeface="楷体" pitchFamily="49" charset="-122"/>
                  <a:ea typeface="楷体" pitchFamily="49" charset="-122"/>
                </a:rPr>
                <a:t>1</a:t>
              </a:r>
            </a:p>
          </p:txBody>
        </p:sp>
        <p:sp>
          <p:nvSpPr>
            <p:cNvPr id="12331" name="Oval 13">
              <a:extLst>
                <a:ext uri="{FF2B5EF4-FFF2-40B4-BE49-F238E27FC236}">
                  <a16:creationId xmlns:a16="http://schemas.microsoft.com/office/drawing/2014/main" id="{7AFB1C4D-4499-4834-951B-59FAEA0252CE}"/>
                </a:ext>
              </a:extLst>
            </p:cNvPr>
            <p:cNvSpPr>
              <a:spLocks noChangeArrowheads="1"/>
            </p:cNvSpPr>
            <p:nvPr/>
          </p:nvSpPr>
          <p:spPr bwMode="auto">
            <a:xfrm>
              <a:off x="862" y="1859"/>
              <a:ext cx="181" cy="22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4</a:t>
              </a:r>
            </a:p>
          </p:txBody>
        </p:sp>
        <p:sp>
          <p:nvSpPr>
            <p:cNvPr id="30764" name="Line 14">
              <a:extLst>
                <a:ext uri="{FF2B5EF4-FFF2-40B4-BE49-F238E27FC236}">
                  <a16:creationId xmlns:a16="http://schemas.microsoft.com/office/drawing/2014/main" id="{13E83E95-BDA2-4F8D-93D2-17C84CD58B5E}"/>
                </a:ext>
              </a:extLst>
            </p:cNvPr>
            <p:cNvSpPr>
              <a:spLocks noChangeShapeType="1"/>
            </p:cNvSpPr>
            <p:nvPr/>
          </p:nvSpPr>
          <p:spPr bwMode="auto">
            <a:xfrm>
              <a:off x="409" y="1043"/>
              <a:ext cx="90" cy="0"/>
            </a:xfrm>
            <a:prstGeom prst="line">
              <a:avLst/>
            </a:prstGeom>
            <a:noFill/>
            <a:ln w="19050">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grpSp>
        <p:nvGrpSpPr>
          <p:cNvPr id="3" name="Group 15">
            <a:extLst>
              <a:ext uri="{FF2B5EF4-FFF2-40B4-BE49-F238E27FC236}">
                <a16:creationId xmlns:a16="http://schemas.microsoft.com/office/drawing/2014/main" id="{920F41BA-2127-45D5-879B-8E6F4C439F23}"/>
              </a:ext>
            </a:extLst>
          </p:cNvPr>
          <p:cNvGrpSpPr>
            <a:grpSpLocks/>
          </p:cNvGrpSpPr>
          <p:nvPr/>
        </p:nvGrpSpPr>
        <p:grpSpPr bwMode="auto">
          <a:xfrm>
            <a:off x="2698750" y="3141663"/>
            <a:ext cx="2808288" cy="3311525"/>
            <a:chOff x="0" y="0"/>
            <a:chExt cx="1769" cy="2086"/>
          </a:xfrm>
        </p:grpSpPr>
        <p:sp>
          <p:nvSpPr>
            <p:cNvPr id="30742" name="Line 16">
              <a:extLst>
                <a:ext uri="{FF2B5EF4-FFF2-40B4-BE49-F238E27FC236}">
                  <a16:creationId xmlns:a16="http://schemas.microsoft.com/office/drawing/2014/main" id="{9F6DBEF3-CAF4-4997-A498-44E84E37D6B3}"/>
                </a:ext>
              </a:extLst>
            </p:cNvPr>
            <p:cNvSpPr>
              <a:spLocks noChangeShapeType="1"/>
            </p:cNvSpPr>
            <p:nvPr/>
          </p:nvSpPr>
          <p:spPr bwMode="auto">
            <a:xfrm>
              <a:off x="409" y="1859"/>
              <a:ext cx="1179"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43" name="Line 17">
              <a:extLst>
                <a:ext uri="{FF2B5EF4-FFF2-40B4-BE49-F238E27FC236}">
                  <a16:creationId xmlns:a16="http://schemas.microsoft.com/office/drawing/2014/main" id="{C479E319-41FC-4EC3-ABAA-94463454F12E}"/>
                </a:ext>
              </a:extLst>
            </p:cNvPr>
            <p:cNvSpPr>
              <a:spLocks noChangeShapeType="1"/>
            </p:cNvSpPr>
            <p:nvPr/>
          </p:nvSpPr>
          <p:spPr bwMode="auto">
            <a:xfrm flipV="1">
              <a:off x="409" y="543"/>
              <a:ext cx="0" cy="1316"/>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44" name="Line 18">
              <a:extLst>
                <a:ext uri="{FF2B5EF4-FFF2-40B4-BE49-F238E27FC236}">
                  <a16:creationId xmlns:a16="http://schemas.microsoft.com/office/drawing/2014/main" id="{93B06E4E-CAFE-486E-897F-9353B6BBDF83}"/>
                </a:ext>
              </a:extLst>
            </p:cNvPr>
            <p:cNvSpPr>
              <a:spLocks noChangeShapeType="1"/>
            </p:cNvSpPr>
            <p:nvPr/>
          </p:nvSpPr>
          <p:spPr bwMode="auto">
            <a:xfrm>
              <a:off x="590" y="770"/>
              <a:ext cx="726" cy="1089"/>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45" name="Line 19">
              <a:extLst>
                <a:ext uri="{FF2B5EF4-FFF2-40B4-BE49-F238E27FC236}">
                  <a16:creationId xmlns:a16="http://schemas.microsoft.com/office/drawing/2014/main" id="{863719D5-5DB2-46FA-8622-0EA994073C8F}"/>
                </a:ext>
              </a:extLst>
            </p:cNvPr>
            <p:cNvSpPr>
              <a:spLocks noChangeShapeType="1"/>
            </p:cNvSpPr>
            <p:nvPr/>
          </p:nvSpPr>
          <p:spPr bwMode="auto">
            <a:xfrm>
              <a:off x="771" y="1042"/>
              <a:ext cx="0" cy="817"/>
            </a:xfrm>
            <a:prstGeom prst="line">
              <a:avLst/>
            </a:prstGeom>
            <a:noFill/>
            <a:ln w="28575">
              <a:solidFill>
                <a:schemeClr val="tx2"/>
              </a:solidFill>
              <a:prstDash val="lg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46" name="Rectangle 20">
              <a:extLst>
                <a:ext uri="{FF2B5EF4-FFF2-40B4-BE49-F238E27FC236}">
                  <a16:creationId xmlns:a16="http://schemas.microsoft.com/office/drawing/2014/main" id="{8A00B40E-7086-4F72-AAE7-0DB29CB4A74F}"/>
                </a:ext>
              </a:extLst>
            </p:cNvPr>
            <p:cNvSpPr>
              <a:spLocks noChangeArrowheads="1"/>
            </p:cNvSpPr>
            <p:nvPr/>
          </p:nvSpPr>
          <p:spPr bwMode="auto">
            <a:xfrm>
              <a:off x="1406" y="1904"/>
              <a:ext cx="363"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数量</a:t>
              </a:r>
            </a:p>
          </p:txBody>
        </p:sp>
        <p:sp>
          <p:nvSpPr>
            <p:cNvPr id="12315" name="Oval 21">
              <a:extLst>
                <a:ext uri="{FF2B5EF4-FFF2-40B4-BE49-F238E27FC236}">
                  <a16:creationId xmlns:a16="http://schemas.microsoft.com/office/drawing/2014/main" id="{F94D879E-1D7C-471D-8192-3BD8C5F16088}"/>
                </a:ext>
              </a:extLst>
            </p:cNvPr>
            <p:cNvSpPr>
              <a:spLocks noChangeArrowheads="1"/>
            </p:cNvSpPr>
            <p:nvPr/>
          </p:nvSpPr>
          <p:spPr bwMode="auto">
            <a:xfrm>
              <a:off x="726" y="1904"/>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3</a:t>
              </a:r>
            </a:p>
          </p:txBody>
        </p:sp>
        <p:sp>
          <p:nvSpPr>
            <p:cNvPr id="30748" name="Rectangle 22">
              <a:extLst>
                <a:ext uri="{FF2B5EF4-FFF2-40B4-BE49-F238E27FC236}">
                  <a16:creationId xmlns:a16="http://schemas.microsoft.com/office/drawing/2014/main" id="{F748FEBA-FF9F-4544-9A08-08F4A2274215}"/>
                </a:ext>
              </a:extLst>
            </p:cNvPr>
            <p:cNvSpPr>
              <a:spLocks noChangeArrowheads="1"/>
            </p:cNvSpPr>
            <p:nvPr/>
          </p:nvSpPr>
          <p:spPr bwMode="auto">
            <a:xfrm>
              <a:off x="0" y="362"/>
              <a:ext cx="363" cy="499"/>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蛋糕</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a:t>
              </a:r>
            </a:p>
            <a:p>
              <a:pPr algn="ctr" eaLnBrk="1" hangingPunct="1">
                <a:buFont typeface="Arial" charset="0"/>
                <a:buNone/>
                <a:defRPr/>
              </a:pPr>
              <a:r>
                <a:rPr lang="en-US" altLang="zh-CN" i="1">
                  <a:solidFill>
                    <a:schemeClr val="accent2">
                      <a:lumMod val="75000"/>
                    </a:schemeClr>
                  </a:solidFill>
                  <a:latin typeface="楷体" pitchFamily="49" charset="-122"/>
                  <a:ea typeface="楷体" pitchFamily="49" charset="-122"/>
                </a:rPr>
                <a:t>(</a:t>
              </a:r>
              <a:r>
                <a:rPr lang="zh-CN" altLang="en-US" i="1">
                  <a:solidFill>
                    <a:schemeClr val="accent2">
                      <a:lumMod val="75000"/>
                    </a:schemeClr>
                  </a:solidFill>
                  <a:latin typeface="楷体" pitchFamily="49" charset="-122"/>
                  <a:ea typeface="楷体" pitchFamily="49" charset="-122"/>
                </a:rPr>
                <a:t>元</a:t>
              </a:r>
              <a:r>
                <a:rPr lang="en-US" altLang="zh-CN" i="1">
                  <a:solidFill>
                    <a:schemeClr val="accent2">
                      <a:lumMod val="75000"/>
                    </a:schemeClr>
                  </a:solidFill>
                  <a:latin typeface="楷体" pitchFamily="49" charset="-122"/>
                  <a:ea typeface="楷体" pitchFamily="49" charset="-122"/>
                </a:rPr>
                <a:t>)</a:t>
              </a:r>
            </a:p>
          </p:txBody>
        </p:sp>
        <p:sp>
          <p:nvSpPr>
            <p:cNvPr id="30749" name="Rectangle 23">
              <a:extLst>
                <a:ext uri="{FF2B5EF4-FFF2-40B4-BE49-F238E27FC236}">
                  <a16:creationId xmlns:a16="http://schemas.microsoft.com/office/drawing/2014/main" id="{65EEF491-1F30-4D66-B1BF-0AFD5FEA9A01}"/>
                </a:ext>
              </a:extLst>
            </p:cNvPr>
            <p:cNvSpPr>
              <a:spLocks noChangeArrowheads="1"/>
            </p:cNvSpPr>
            <p:nvPr/>
          </p:nvSpPr>
          <p:spPr bwMode="auto">
            <a:xfrm>
              <a:off x="409" y="0"/>
              <a:ext cx="1179" cy="27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小王的需求 </a:t>
              </a:r>
              <a:r>
                <a:rPr lang="en-US" altLang="zh-CN">
                  <a:solidFill>
                    <a:schemeClr val="accent2">
                      <a:lumMod val="75000"/>
                    </a:schemeClr>
                  </a:solidFill>
                  <a:latin typeface="楷体" pitchFamily="49" charset="-122"/>
                  <a:ea typeface="楷体" pitchFamily="49" charset="-122"/>
                </a:rPr>
                <a:t>3</a:t>
              </a:r>
            </a:p>
          </p:txBody>
        </p:sp>
        <p:sp>
          <p:nvSpPr>
            <p:cNvPr id="30750" name="Oval 24">
              <a:extLst>
                <a:ext uri="{FF2B5EF4-FFF2-40B4-BE49-F238E27FC236}">
                  <a16:creationId xmlns:a16="http://schemas.microsoft.com/office/drawing/2014/main" id="{90B6604B-F4A5-451E-A4BA-149C23BDFDE4}"/>
                </a:ext>
              </a:extLst>
            </p:cNvPr>
            <p:cNvSpPr>
              <a:spLocks noChangeArrowheads="1"/>
            </p:cNvSpPr>
            <p:nvPr/>
          </p:nvSpPr>
          <p:spPr bwMode="auto">
            <a:xfrm>
              <a:off x="0" y="0"/>
              <a:ext cx="409" cy="317"/>
            </a:xfrm>
            <a:prstGeom prst="ellipse">
              <a:avLst/>
            </a:prstGeom>
            <a:noFill/>
            <a:ln w="9525">
              <a:noFill/>
              <a:round/>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a:t>
              </a:r>
            </a:p>
          </p:txBody>
        </p:sp>
        <p:sp>
          <p:nvSpPr>
            <p:cNvPr id="12319" name="Oval 25">
              <a:extLst>
                <a:ext uri="{FF2B5EF4-FFF2-40B4-BE49-F238E27FC236}">
                  <a16:creationId xmlns:a16="http://schemas.microsoft.com/office/drawing/2014/main" id="{0DCC5FF4-DB99-4079-B5C9-2D24FAC6756B}"/>
                </a:ext>
              </a:extLst>
            </p:cNvPr>
            <p:cNvSpPr>
              <a:spLocks noChangeArrowheads="1"/>
            </p:cNvSpPr>
            <p:nvPr/>
          </p:nvSpPr>
          <p:spPr bwMode="auto">
            <a:xfrm>
              <a:off x="1225" y="1859"/>
              <a:ext cx="181" cy="181"/>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7</a:t>
              </a:r>
            </a:p>
          </p:txBody>
        </p:sp>
        <p:sp>
          <p:nvSpPr>
            <p:cNvPr id="12320" name="Oval 26">
              <a:extLst>
                <a:ext uri="{FF2B5EF4-FFF2-40B4-BE49-F238E27FC236}">
                  <a16:creationId xmlns:a16="http://schemas.microsoft.com/office/drawing/2014/main" id="{092D2301-CC6D-452C-8B74-0FC8EBF1EE67}"/>
                </a:ext>
              </a:extLst>
            </p:cNvPr>
            <p:cNvSpPr>
              <a:spLocks noChangeArrowheads="1"/>
            </p:cNvSpPr>
            <p:nvPr/>
          </p:nvSpPr>
          <p:spPr bwMode="auto">
            <a:xfrm>
              <a:off x="227" y="1088"/>
              <a:ext cx="137"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3</a:t>
              </a:r>
            </a:p>
          </p:txBody>
        </p:sp>
        <p:sp>
          <p:nvSpPr>
            <p:cNvPr id="30753" name="Line 27">
              <a:extLst>
                <a:ext uri="{FF2B5EF4-FFF2-40B4-BE49-F238E27FC236}">
                  <a16:creationId xmlns:a16="http://schemas.microsoft.com/office/drawing/2014/main" id="{7D5BC4B2-165A-4D19-A4F9-A9BDAE9224C5}"/>
                </a:ext>
              </a:extLst>
            </p:cNvPr>
            <p:cNvSpPr>
              <a:spLocks noChangeShapeType="1"/>
            </p:cNvSpPr>
            <p:nvPr/>
          </p:nvSpPr>
          <p:spPr bwMode="auto">
            <a:xfrm flipH="1">
              <a:off x="409" y="1043"/>
              <a:ext cx="363"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grpSp>
        <p:nvGrpSpPr>
          <p:cNvPr id="4" name="Group 28">
            <a:extLst>
              <a:ext uri="{FF2B5EF4-FFF2-40B4-BE49-F238E27FC236}">
                <a16:creationId xmlns:a16="http://schemas.microsoft.com/office/drawing/2014/main" id="{6F2692CD-D51D-4396-BD17-C1A11FD48DB2}"/>
              </a:ext>
            </a:extLst>
          </p:cNvPr>
          <p:cNvGrpSpPr>
            <a:grpSpLocks/>
          </p:cNvGrpSpPr>
          <p:nvPr/>
        </p:nvGrpSpPr>
        <p:grpSpPr bwMode="auto">
          <a:xfrm>
            <a:off x="5075238" y="3141663"/>
            <a:ext cx="3889375" cy="3311525"/>
            <a:chOff x="0" y="0"/>
            <a:chExt cx="2450" cy="2086"/>
          </a:xfrm>
        </p:grpSpPr>
        <p:sp>
          <p:nvSpPr>
            <p:cNvPr id="30730" name="Line 29">
              <a:extLst>
                <a:ext uri="{FF2B5EF4-FFF2-40B4-BE49-F238E27FC236}">
                  <a16:creationId xmlns:a16="http://schemas.microsoft.com/office/drawing/2014/main" id="{CA4F4CE1-A90D-41C1-9850-25B824BD12E7}"/>
                </a:ext>
              </a:extLst>
            </p:cNvPr>
            <p:cNvSpPr>
              <a:spLocks noChangeShapeType="1"/>
            </p:cNvSpPr>
            <p:nvPr/>
          </p:nvSpPr>
          <p:spPr bwMode="auto">
            <a:xfrm>
              <a:off x="408" y="1859"/>
              <a:ext cx="1815" cy="0"/>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31" name="Line 30">
              <a:extLst>
                <a:ext uri="{FF2B5EF4-FFF2-40B4-BE49-F238E27FC236}">
                  <a16:creationId xmlns:a16="http://schemas.microsoft.com/office/drawing/2014/main" id="{99E1727B-50FD-4586-902E-1349BF326B48}"/>
                </a:ext>
              </a:extLst>
            </p:cNvPr>
            <p:cNvSpPr>
              <a:spLocks noChangeShapeType="1"/>
            </p:cNvSpPr>
            <p:nvPr/>
          </p:nvSpPr>
          <p:spPr bwMode="auto">
            <a:xfrm flipV="1">
              <a:off x="408" y="498"/>
              <a:ext cx="0" cy="1361"/>
            </a:xfrm>
            <a:prstGeom prst="line">
              <a:avLst/>
            </a:prstGeom>
            <a:noFill/>
            <a:ln w="28575">
              <a:solidFill>
                <a:schemeClr val="tx2"/>
              </a:solidFill>
              <a:round/>
              <a:headEnd/>
              <a:tailEnd type="triangle" w="med" len="me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32" name="Line 31">
              <a:extLst>
                <a:ext uri="{FF2B5EF4-FFF2-40B4-BE49-F238E27FC236}">
                  <a16:creationId xmlns:a16="http://schemas.microsoft.com/office/drawing/2014/main" id="{14BCCF7A-B2C3-49F9-9876-104CD1072F09}"/>
                </a:ext>
              </a:extLst>
            </p:cNvPr>
            <p:cNvSpPr>
              <a:spLocks noChangeShapeType="1"/>
            </p:cNvSpPr>
            <p:nvPr/>
          </p:nvSpPr>
          <p:spPr bwMode="auto">
            <a:xfrm>
              <a:off x="544" y="725"/>
              <a:ext cx="1407" cy="1134"/>
            </a:xfrm>
            <a:prstGeom prst="line">
              <a:avLst/>
            </a:prstGeom>
            <a:noFill/>
            <a:ln w="28575">
              <a:solidFill>
                <a:schemeClr val="tx2"/>
              </a:solidFill>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33" name="Line 32">
              <a:extLst>
                <a:ext uri="{FF2B5EF4-FFF2-40B4-BE49-F238E27FC236}">
                  <a16:creationId xmlns:a16="http://schemas.microsoft.com/office/drawing/2014/main" id="{7E0A5573-698D-4D6B-A755-82C8B0DC1CE2}"/>
                </a:ext>
              </a:extLst>
            </p:cNvPr>
            <p:cNvSpPr>
              <a:spLocks noChangeShapeType="1"/>
            </p:cNvSpPr>
            <p:nvPr/>
          </p:nvSpPr>
          <p:spPr bwMode="auto">
            <a:xfrm>
              <a:off x="907" y="1042"/>
              <a:ext cx="0" cy="817"/>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30734" name="Rectangle 33">
              <a:extLst>
                <a:ext uri="{FF2B5EF4-FFF2-40B4-BE49-F238E27FC236}">
                  <a16:creationId xmlns:a16="http://schemas.microsoft.com/office/drawing/2014/main" id="{BADF1795-9020-431E-8DEF-798C04BD0234}"/>
                </a:ext>
              </a:extLst>
            </p:cNvPr>
            <p:cNvSpPr>
              <a:spLocks noChangeArrowheads="1"/>
            </p:cNvSpPr>
            <p:nvPr/>
          </p:nvSpPr>
          <p:spPr bwMode="auto">
            <a:xfrm>
              <a:off x="2087" y="1904"/>
              <a:ext cx="363" cy="18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数量</a:t>
              </a:r>
            </a:p>
          </p:txBody>
        </p:sp>
        <p:sp>
          <p:nvSpPr>
            <p:cNvPr id="12303" name="Oval 34">
              <a:extLst>
                <a:ext uri="{FF2B5EF4-FFF2-40B4-BE49-F238E27FC236}">
                  <a16:creationId xmlns:a16="http://schemas.microsoft.com/office/drawing/2014/main" id="{D453F8F8-10E9-46B8-ADCC-3F784FC777B9}"/>
                </a:ext>
              </a:extLst>
            </p:cNvPr>
            <p:cNvSpPr>
              <a:spLocks noChangeArrowheads="1"/>
            </p:cNvSpPr>
            <p:nvPr/>
          </p:nvSpPr>
          <p:spPr bwMode="auto">
            <a:xfrm>
              <a:off x="862" y="1904"/>
              <a:ext cx="136" cy="13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0" i="1">
                  <a:solidFill>
                    <a:srgbClr val="0039E5"/>
                  </a:solidFill>
                  <a:latin typeface="楷体" panose="02010609060101010101" pitchFamily="49" charset="-122"/>
                  <a:ea typeface="楷体" panose="02010609060101010101" pitchFamily="49" charset="-122"/>
                </a:rPr>
                <a:t>4</a:t>
              </a:r>
            </a:p>
          </p:txBody>
        </p:sp>
        <p:sp>
          <p:nvSpPr>
            <p:cNvPr id="30736" name="Rectangle 35">
              <a:extLst>
                <a:ext uri="{FF2B5EF4-FFF2-40B4-BE49-F238E27FC236}">
                  <a16:creationId xmlns:a16="http://schemas.microsoft.com/office/drawing/2014/main" id="{767C9F6A-A47F-48E5-9DB8-473E88FC8CBE}"/>
                </a:ext>
              </a:extLst>
            </p:cNvPr>
            <p:cNvSpPr>
              <a:spLocks noChangeArrowheads="1"/>
            </p:cNvSpPr>
            <p:nvPr/>
          </p:nvSpPr>
          <p:spPr bwMode="auto">
            <a:xfrm>
              <a:off x="0" y="362"/>
              <a:ext cx="363" cy="499"/>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蛋糕</a:t>
              </a:r>
            </a:p>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价格</a:t>
              </a:r>
            </a:p>
            <a:p>
              <a:pPr algn="ctr" eaLnBrk="1" hangingPunct="1">
                <a:buFont typeface="Arial" charset="0"/>
                <a:buNone/>
                <a:defRPr/>
              </a:pPr>
              <a:r>
                <a:rPr lang="en-US" altLang="zh-CN" i="1">
                  <a:solidFill>
                    <a:schemeClr val="accent2">
                      <a:lumMod val="75000"/>
                    </a:schemeClr>
                  </a:solidFill>
                  <a:latin typeface="楷体" pitchFamily="49" charset="-122"/>
                  <a:ea typeface="楷体" pitchFamily="49" charset="-122"/>
                </a:rPr>
                <a:t>(</a:t>
              </a:r>
              <a:r>
                <a:rPr lang="zh-CN" altLang="en-US" i="1">
                  <a:solidFill>
                    <a:schemeClr val="accent2">
                      <a:lumMod val="75000"/>
                    </a:schemeClr>
                  </a:solidFill>
                  <a:latin typeface="楷体" pitchFamily="49" charset="-122"/>
                  <a:ea typeface="楷体" pitchFamily="49" charset="-122"/>
                </a:rPr>
                <a:t>元</a:t>
              </a:r>
              <a:r>
                <a:rPr lang="en-US" altLang="zh-CN" i="1">
                  <a:solidFill>
                    <a:schemeClr val="accent2">
                      <a:lumMod val="75000"/>
                    </a:schemeClr>
                  </a:solidFill>
                  <a:latin typeface="楷体" pitchFamily="49" charset="-122"/>
                  <a:ea typeface="楷体" pitchFamily="49" charset="-122"/>
                </a:rPr>
                <a:t>)</a:t>
              </a:r>
            </a:p>
          </p:txBody>
        </p:sp>
        <p:sp>
          <p:nvSpPr>
            <p:cNvPr id="30737" name="Rectangle 36">
              <a:extLst>
                <a:ext uri="{FF2B5EF4-FFF2-40B4-BE49-F238E27FC236}">
                  <a16:creationId xmlns:a16="http://schemas.microsoft.com/office/drawing/2014/main" id="{AA4CE04C-D0C6-49DB-A331-16DB69402027}"/>
                </a:ext>
              </a:extLst>
            </p:cNvPr>
            <p:cNvSpPr>
              <a:spLocks noChangeArrowheads="1"/>
            </p:cNvSpPr>
            <p:nvPr/>
          </p:nvSpPr>
          <p:spPr bwMode="auto">
            <a:xfrm>
              <a:off x="817" y="0"/>
              <a:ext cx="1179" cy="272"/>
            </a:xfrm>
            <a:prstGeom prst="rect">
              <a:avLst/>
            </a:prstGeom>
            <a:noFill/>
            <a:ln w="9525">
              <a:noFill/>
              <a:miter lim="800000"/>
              <a:headEnd/>
              <a:tailEnd/>
            </a:ln>
          </p:spPr>
          <p:txBody>
            <a:bodyPr wrap="none" anchor="ctr"/>
            <a:lstStyle/>
            <a:p>
              <a:pPr algn="ctr" eaLnBrk="1" hangingPunct="1">
                <a:buFont typeface="Arial" charset="0"/>
                <a:buNone/>
                <a:defRPr/>
              </a:pPr>
              <a:r>
                <a:rPr lang="zh-CN" altLang="en-US" i="1">
                  <a:solidFill>
                    <a:schemeClr val="accent2">
                      <a:lumMod val="75000"/>
                    </a:schemeClr>
                  </a:solidFill>
                  <a:latin typeface="楷体" pitchFamily="49" charset="-122"/>
                  <a:ea typeface="楷体" pitchFamily="49" charset="-122"/>
                </a:rPr>
                <a:t>市场需求 </a:t>
              </a:r>
              <a:r>
                <a:rPr lang="en-US" altLang="zh-CN" i="1">
                  <a:solidFill>
                    <a:schemeClr val="accent2">
                      <a:lumMod val="75000"/>
                    </a:schemeClr>
                  </a:solidFill>
                  <a:latin typeface="楷体" pitchFamily="49" charset="-122"/>
                  <a:ea typeface="楷体" pitchFamily="49" charset="-122"/>
                </a:rPr>
                <a:t>4</a:t>
              </a:r>
            </a:p>
          </p:txBody>
        </p:sp>
        <p:sp>
          <p:nvSpPr>
            <p:cNvPr id="30738" name="Oval 37">
              <a:extLst>
                <a:ext uri="{FF2B5EF4-FFF2-40B4-BE49-F238E27FC236}">
                  <a16:creationId xmlns:a16="http://schemas.microsoft.com/office/drawing/2014/main" id="{4488CB5B-98CC-431C-A73A-7C66FF6DFAA9}"/>
                </a:ext>
              </a:extLst>
            </p:cNvPr>
            <p:cNvSpPr>
              <a:spLocks noChangeArrowheads="1"/>
            </p:cNvSpPr>
            <p:nvPr/>
          </p:nvSpPr>
          <p:spPr bwMode="auto">
            <a:xfrm>
              <a:off x="272" y="0"/>
              <a:ext cx="409" cy="317"/>
            </a:xfrm>
            <a:prstGeom prst="ellipse">
              <a:avLst/>
            </a:prstGeom>
            <a:noFill/>
            <a:ln w="9525">
              <a:noFill/>
              <a:round/>
              <a:headEnd/>
              <a:tailEnd/>
            </a:ln>
          </p:spPr>
          <p:txBody>
            <a:bodyPr wrap="none" anchor="ctr"/>
            <a:lstStyle/>
            <a:p>
              <a:pPr algn="ctr" eaLnBrk="1" hangingPunct="1">
                <a:buFont typeface="Arial" charset="0"/>
                <a:buNone/>
                <a:defRPr/>
              </a:pPr>
              <a:r>
                <a:rPr lang="zh-CN" altLang="en-US">
                  <a:solidFill>
                    <a:schemeClr val="accent2">
                      <a:lumMod val="75000"/>
                    </a:schemeClr>
                  </a:solidFill>
                  <a:latin typeface="楷体" pitchFamily="49" charset="-122"/>
                  <a:ea typeface="楷体" pitchFamily="49" charset="-122"/>
                </a:rPr>
                <a:t>＝</a:t>
              </a:r>
            </a:p>
          </p:txBody>
        </p:sp>
        <p:sp>
          <p:nvSpPr>
            <p:cNvPr id="30739" name="Oval 38">
              <a:extLst>
                <a:ext uri="{FF2B5EF4-FFF2-40B4-BE49-F238E27FC236}">
                  <a16:creationId xmlns:a16="http://schemas.microsoft.com/office/drawing/2014/main" id="{5AD5D277-5970-4D10-8F83-43E76B5DFEC0}"/>
                </a:ext>
              </a:extLst>
            </p:cNvPr>
            <p:cNvSpPr>
              <a:spLocks noChangeArrowheads="1"/>
            </p:cNvSpPr>
            <p:nvPr/>
          </p:nvSpPr>
          <p:spPr bwMode="auto">
            <a:xfrm>
              <a:off x="1860" y="1859"/>
              <a:ext cx="181" cy="181"/>
            </a:xfrm>
            <a:prstGeom prst="ellipse">
              <a:avLst/>
            </a:prstGeom>
            <a:noFill/>
            <a:ln w="9525">
              <a:noFill/>
              <a:round/>
              <a:headEnd/>
              <a:tailEnd/>
            </a:ln>
          </p:spPr>
          <p:txBody>
            <a:bodyPr wrap="none" anchor="ctr"/>
            <a:lstStyle/>
            <a:p>
              <a:pPr algn="ctr" eaLnBrk="1" hangingPunct="1">
                <a:buFont typeface="Arial" charset="0"/>
                <a:buNone/>
                <a:defRPr/>
              </a:pPr>
              <a:r>
                <a:rPr lang="en-US" altLang="zh-CN" b="0" i="1">
                  <a:solidFill>
                    <a:schemeClr val="accent2">
                      <a:lumMod val="75000"/>
                    </a:schemeClr>
                  </a:solidFill>
                  <a:latin typeface="楷体" pitchFamily="49" charset="-122"/>
                  <a:ea typeface="楷体" pitchFamily="49" charset="-122"/>
                </a:rPr>
                <a:t>11</a:t>
              </a:r>
            </a:p>
          </p:txBody>
        </p:sp>
        <p:sp>
          <p:nvSpPr>
            <p:cNvPr id="12308" name="Rectangle 39">
              <a:extLst>
                <a:ext uri="{FF2B5EF4-FFF2-40B4-BE49-F238E27FC236}">
                  <a16:creationId xmlns:a16="http://schemas.microsoft.com/office/drawing/2014/main" id="{8A3C6032-F574-44B3-A239-DA6C94B3C0A5}"/>
                </a:ext>
              </a:extLst>
            </p:cNvPr>
            <p:cNvSpPr>
              <a:spLocks noChangeArrowheads="1"/>
            </p:cNvSpPr>
            <p:nvPr/>
          </p:nvSpPr>
          <p:spPr bwMode="auto">
            <a:xfrm>
              <a:off x="227" y="1088"/>
              <a:ext cx="1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solidFill>
                    <a:srgbClr val="0039E5"/>
                  </a:solidFill>
                  <a:latin typeface="楷体" panose="02010609060101010101" pitchFamily="49" charset="-122"/>
                  <a:ea typeface="楷体" panose="02010609060101010101" pitchFamily="49" charset="-122"/>
                </a:rPr>
                <a:t>3</a:t>
              </a:r>
            </a:p>
          </p:txBody>
        </p:sp>
        <p:sp>
          <p:nvSpPr>
            <p:cNvPr id="30741" name="Line 40">
              <a:extLst>
                <a:ext uri="{FF2B5EF4-FFF2-40B4-BE49-F238E27FC236}">
                  <a16:creationId xmlns:a16="http://schemas.microsoft.com/office/drawing/2014/main" id="{D8EC73FF-368B-4E02-9B93-99743EA8A3E9}"/>
                </a:ext>
              </a:extLst>
            </p:cNvPr>
            <p:cNvSpPr>
              <a:spLocks noChangeShapeType="1"/>
            </p:cNvSpPr>
            <p:nvPr/>
          </p:nvSpPr>
          <p:spPr bwMode="auto">
            <a:xfrm flipH="1">
              <a:off x="409" y="1043"/>
              <a:ext cx="499"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grpSp>
      <p:sp>
        <p:nvSpPr>
          <p:cNvPr id="11305" name="Line 41">
            <a:extLst>
              <a:ext uri="{FF2B5EF4-FFF2-40B4-BE49-F238E27FC236}">
                <a16:creationId xmlns:a16="http://schemas.microsoft.com/office/drawing/2014/main" id="{3EE21BA3-ABA7-4414-B1A2-E5DAAAD6929D}"/>
              </a:ext>
            </a:extLst>
          </p:cNvPr>
          <p:cNvSpPr>
            <a:spLocks noChangeShapeType="1"/>
          </p:cNvSpPr>
          <p:nvPr/>
        </p:nvSpPr>
        <p:spPr bwMode="auto">
          <a:xfrm>
            <a:off x="1042988" y="4797425"/>
            <a:ext cx="2305050"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
        <p:nvSpPr>
          <p:cNvPr id="11306" name="Line 42">
            <a:extLst>
              <a:ext uri="{FF2B5EF4-FFF2-40B4-BE49-F238E27FC236}">
                <a16:creationId xmlns:a16="http://schemas.microsoft.com/office/drawing/2014/main" id="{F89BC09E-FE57-4182-BC2E-6C2F7F6277A0}"/>
              </a:ext>
            </a:extLst>
          </p:cNvPr>
          <p:cNvSpPr>
            <a:spLocks noChangeShapeType="1"/>
          </p:cNvSpPr>
          <p:nvPr/>
        </p:nvSpPr>
        <p:spPr bwMode="auto">
          <a:xfrm>
            <a:off x="3924300" y="4797425"/>
            <a:ext cx="1800225" cy="0"/>
          </a:xfrm>
          <a:prstGeom prst="line">
            <a:avLst/>
          </a:prstGeom>
          <a:noFill/>
          <a:ln w="28575">
            <a:solidFill>
              <a:schemeClr val="tx2"/>
            </a:solidFill>
            <a:prstDash val="dash"/>
            <a:round/>
            <a:headEnd/>
            <a:tailEnd/>
          </a:ln>
        </p:spPr>
        <p:txBody>
          <a:bodyPr/>
          <a:lstStyle/>
          <a:p>
            <a:pPr algn="ctr" eaLnBrk="1" hangingPunct="1">
              <a:buFont typeface="Arial" charset="0"/>
              <a:buNone/>
              <a:defRPr/>
            </a:pPr>
            <a:endParaRPr lang="zh-CN" altLang="en-US">
              <a:solidFill>
                <a:schemeClr val="accent2">
                  <a:lumMod val="75000"/>
                </a:schemeClr>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3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1"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itchFamily="34" charset="0"/>
          <a:buNone/>
          <a:tabLst/>
          <a:defRPr kumimoji="0" lang="zh-CN" sz="1800" b="1"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431</TotalTime>
  <Pages>0</Pages>
  <Words>4395</Words>
  <Characters>0</Characters>
  <Application>Microsoft Office PowerPoint</Application>
  <DocSecurity>0</DocSecurity>
  <PresentationFormat>全屏显示(4:3)</PresentationFormat>
  <Lines>0</Lines>
  <Paragraphs>1074</Paragraphs>
  <Slides>60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60</vt:i4>
      </vt:variant>
    </vt:vector>
  </HeadingPairs>
  <TitlesOfParts>
    <vt:vector size="70" baseType="lpstr">
      <vt:lpstr>仿宋</vt:lpstr>
      <vt:lpstr>楷体</vt:lpstr>
      <vt:lpstr>楷体_GB2312</vt:lpstr>
      <vt:lpstr>宋体</vt:lpstr>
      <vt:lpstr>Arial</vt:lpstr>
      <vt:lpstr>Times New Roman</vt:lpstr>
      <vt:lpstr>Wingdings</vt:lpstr>
      <vt:lpstr>诗情画意</vt:lpstr>
      <vt:lpstr>MathType 6.0 Equation</vt:lpstr>
      <vt:lpstr>Equation</vt:lpstr>
      <vt:lpstr>第二章   需求、供给与均衡价格 （产品市场理论） 课后阅读：4、5、6章</vt:lpstr>
      <vt:lpstr>PowerPoint 演示文稿</vt:lpstr>
      <vt:lpstr>PowerPoint 演示文稿</vt:lpstr>
      <vt:lpstr>PowerPoint 演示文稿</vt:lpstr>
      <vt:lpstr>PowerPoint 演示文稿</vt:lpstr>
      <vt:lpstr>第一节 需  求</vt:lpstr>
      <vt:lpstr>PowerPoint 演示文稿</vt:lpstr>
      <vt:lpstr>PowerPoint 演示文稿</vt:lpstr>
      <vt:lpstr>PowerPoint 演示文稿</vt:lpstr>
      <vt:lpstr>五.需求量变化和需求变化</vt:lpstr>
      <vt:lpstr>PowerPoint 演示文稿</vt:lpstr>
      <vt:lpstr>3.需求的变动的影响因素</vt:lpstr>
      <vt:lpstr>PowerPoint 演示文稿</vt:lpstr>
      <vt:lpstr>第二节 供  给</vt:lpstr>
      <vt:lpstr>PowerPoint 演示文稿</vt:lpstr>
      <vt:lpstr>PowerPoint 演示文稿</vt:lpstr>
      <vt:lpstr>PowerPoint 演示文稿</vt:lpstr>
      <vt:lpstr>四.供给量变化和供给变化</vt:lpstr>
      <vt:lpstr>PowerPoint 演示文稿</vt:lpstr>
      <vt:lpstr>PowerPoint 演示文稿</vt:lpstr>
      <vt:lpstr>第三节 市场均衡</vt:lpstr>
      <vt:lpstr>PowerPoint 演示文稿</vt:lpstr>
      <vt:lpstr>PowerPoint 演示文稿</vt:lpstr>
      <vt:lpstr>PowerPoint 演示文稿</vt:lpstr>
      <vt:lpstr>PowerPoint 演示文稿</vt:lpstr>
      <vt:lpstr>第四节   需求弹性与供给弹性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案例1　七宝古镇的收费教训</vt:lpstr>
      <vt:lpstr>案例2 崇明岛的鳖为什么不提高产量</vt:lpstr>
      <vt:lpstr>PowerPoint 演示文稿</vt:lpstr>
      <vt:lpstr>PowerPoint 演示文稿</vt:lpstr>
      <vt:lpstr>PowerPoint 演示文稿</vt:lpstr>
      <vt:lpstr>PowerPoint 演示文稿</vt:lpstr>
      <vt:lpstr>2）供给曲线任意点A的点弹性图示</vt:lpstr>
      <vt:lpstr>A点到横轴的距离/A点到纵轴的距离</vt:lpstr>
      <vt:lpstr>PowerPoint 演示文稿</vt:lpstr>
      <vt:lpstr>PowerPoint 演示文稿</vt:lpstr>
      <vt:lpstr>PowerPoint 演示文稿</vt:lpstr>
      <vt:lpstr>PowerPoint 演示文稿</vt:lpstr>
      <vt:lpstr>禁毒、禁毒教育与毒品相关的犯罪</vt:lpstr>
      <vt:lpstr>PowerPoint 演示文稿</vt:lpstr>
      <vt:lpstr>PowerPoint 演示文稿</vt:lpstr>
      <vt:lpstr>PowerPoint 演示文稿</vt:lpstr>
      <vt:lpstr>例题</vt:lpstr>
      <vt:lpstr>PowerPoint 演示文稿</vt:lpstr>
      <vt:lpstr>如：农产品收购</vt:lpstr>
      <vt:lpstr>如：战时粮食配给</vt:lpstr>
      <vt:lpstr>练习</vt:lpstr>
      <vt:lpstr>PowerPoint 演示文稿</vt:lpstr>
    </vt:vector>
  </TitlesOfParts>
  <Company>Microsoft 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kin willian</cp:lastModifiedBy>
  <cp:revision>347</cp:revision>
  <cp:lastPrinted>1899-12-30T00:00:00Z</cp:lastPrinted>
  <dcterms:created xsi:type="dcterms:W3CDTF">2006-07-10T04:26:19Z</dcterms:created>
  <dcterms:modified xsi:type="dcterms:W3CDTF">2022-09-08T02:14:30Z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