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73"/>
  </p:notesMasterIdLst>
  <p:sldIdLst>
    <p:sldId id="322" r:id="rId2"/>
    <p:sldId id="444" r:id="rId3"/>
    <p:sldId id="684" r:id="rId4"/>
    <p:sldId id="663" r:id="rId5"/>
    <p:sldId id="446" r:id="rId6"/>
    <p:sldId id="323" r:id="rId7"/>
    <p:sldId id="324" r:id="rId8"/>
    <p:sldId id="447" r:id="rId9"/>
    <p:sldId id="551" r:id="rId10"/>
    <p:sldId id="448" r:id="rId11"/>
    <p:sldId id="325" r:id="rId12"/>
    <p:sldId id="326" r:id="rId13"/>
    <p:sldId id="409" r:id="rId14"/>
    <p:sldId id="669" r:id="rId15"/>
    <p:sldId id="670" r:id="rId16"/>
    <p:sldId id="408" r:id="rId17"/>
    <p:sldId id="330" r:id="rId18"/>
    <p:sldId id="442" r:id="rId19"/>
    <p:sldId id="667" r:id="rId20"/>
    <p:sldId id="462" r:id="rId21"/>
    <p:sldId id="668" r:id="rId22"/>
    <p:sldId id="440" r:id="rId23"/>
    <p:sldId id="466" r:id="rId24"/>
    <p:sldId id="470" r:id="rId25"/>
    <p:sldId id="471" r:id="rId26"/>
    <p:sldId id="472" r:id="rId27"/>
    <p:sldId id="473" r:id="rId28"/>
    <p:sldId id="474" r:id="rId29"/>
    <p:sldId id="664" r:id="rId30"/>
    <p:sldId id="687" r:id="rId31"/>
    <p:sldId id="688" r:id="rId32"/>
    <p:sldId id="686" r:id="rId33"/>
    <p:sldId id="689" r:id="rId34"/>
    <p:sldId id="418" r:id="rId35"/>
    <p:sldId id="335" r:id="rId36"/>
    <p:sldId id="433" r:id="rId37"/>
    <p:sldId id="422" r:id="rId38"/>
    <p:sldId id="419" r:id="rId39"/>
    <p:sldId id="336" r:id="rId40"/>
    <p:sldId id="671" r:id="rId41"/>
    <p:sldId id="428" r:id="rId42"/>
    <p:sldId id="429" r:id="rId43"/>
    <p:sldId id="430" r:id="rId44"/>
    <p:sldId id="431" r:id="rId45"/>
    <p:sldId id="452" r:id="rId46"/>
    <p:sldId id="426" r:id="rId47"/>
    <p:sldId id="441" r:id="rId48"/>
    <p:sldId id="337" r:id="rId49"/>
    <p:sldId id="338" r:id="rId50"/>
    <p:sldId id="339" r:id="rId51"/>
    <p:sldId id="672" r:id="rId52"/>
    <p:sldId id="340" r:id="rId53"/>
    <p:sldId id="616" r:id="rId54"/>
    <p:sldId id="665" r:id="rId55"/>
    <p:sldId id="454" r:id="rId56"/>
    <p:sldId id="461" r:id="rId57"/>
    <p:sldId id="456" r:id="rId58"/>
    <p:sldId id="518" r:id="rId59"/>
    <p:sldId id="519" r:id="rId60"/>
    <p:sldId id="538" r:id="rId61"/>
    <p:sldId id="343" r:id="rId62"/>
    <p:sldId id="463" r:id="rId63"/>
    <p:sldId id="345" r:id="rId64"/>
    <p:sldId id="464" r:id="rId65"/>
    <p:sldId id="346" r:id="rId66"/>
    <p:sldId id="465" r:id="rId67"/>
    <p:sldId id="467" r:id="rId68"/>
    <p:sldId id="469" r:id="rId69"/>
    <p:sldId id="349" r:id="rId70"/>
    <p:sldId id="350" r:id="rId71"/>
    <p:sldId id="683" r:id="rId7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9900"/>
    <a:srgbClr val="FF6699"/>
    <a:srgbClr val="00FF00"/>
    <a:srgbClr val="FFFF66"/>
    <a:srgbClr val="FFFF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7" d="100"/>
          <a:sy n="67" d="100"/>
        </p:scale>
        <p:origin x="1596" y="52"/>
      </p:cViewPr>
      <p:guideLst>
        <p:guide orient="horz" pos="210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5EF99DD-CC6C-46BA-B805-924A68ECA34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Times New Roman" pitchFamily="18" charset="0"/>
              </a:defRPr>
            </a:lvl1pPr>
          </a:lstStyle>
          <a:p>
            <a:pPr>
              <a:defRPr/>
            </a:pPr>
            <a:endParaRPr lang="zh-CN" altLang="zh-CN"/>
          </a:p>
        </p:txBody>
      </p:sp>
      <p:sp>
        <p:nvSpPr>
          <p:cNvPr id="3075" name="Rectangle 3">
            <a:extLst>
              <a:ext uri="{FF2B5EF4-FFF2-40B4-BE49-F238E27FC236}">
                <a16:creationId xmlns:a16="http://schemas.microsoft.com/office/drawing/2014/main" id="{2B6DE891-A207-4488-ADB1-F4E74D3F984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zh-CN" altLang="zh-CN"/>
          </a:p>
        </p:txBody>
      </p:sp>
      <p:sp>
        <p:nvSpPr>
          <p:cNvPr id="3076" name="Rectangle 4">
            <a:extLst>
              <a:ext uri="{FF2B5EF4-FFF2-40B4-BE49-F238E27FC236}">
                <a16:creationId xmlns:a16="http://schemas.microsoft.com/office/drawing/2014/main" id="{807B91D8-165E-4B8D-A381-1B96D8033730}"/>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5B23A722-FF3E-43FA-90D5-3E26F438BF8E}"/>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a:extLst>
              <a:ext uri="{FF2B5EF4-FFF2-40B4-BE49-F238E27FC236}">
                <a16:creationId xmlns:a16="http://schemas.microsoft.com/office/drawing/2014/main" id="{4175DE0A-54A0-4C1E-B198-0E7CF231C11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Times New Roman" pitchFamily="18" charset="0"/>
              </a:defRPr>
            </a:lvl1pPr>
          </a:lstStyle>
          <a:p>
            <a:pPr>
              <a:defRPr/>
            </a:pPr>
            <a:endParaRPr lang="zh-CN" altLang="zh-CN"/>
          </a:p>
        </p:txBody>
      </p:sp>
      <p:sp>
        <p:nvSpPr>
          <p:cNvPr id="3079" name="Rectangle 7">
            <a:extLst>
              <a:ext uri="{FF2B5EF4-FFF2-40B4-BE49-F238E27FC236}">
                <a16:creationId xmlns:a16="http://schemas.microsoft.com/office/drawing/2014/main" id="{6C0331D9-3418-45B3-8F6C-5BA7DA71E85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2B3268FF-74F9-4A9C-8FE8-BCEB7455164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r>
              <a:rPr lang="zh-CN"/>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4" name="Rectangle 4">
            <a:extLst>
              <a:ext uri="{FF2B5EF4-FFF2-40B4-BE49-F238E27FC236}">
                <a16:creationId xmlns:a16="http://schemas.microsoft.com/office/drawing/2014/main" id="{EC15C853-41AA-4C93-99FE-E763F4E6EA7C}"/>
              </a:ext>
            </a:extLst>
          </p:cNvPr>
          <p:cNvSpPr>
            <a:spLocks noGrp="1" noChangeArrowheads="1"/>
          </p:cNvSpPr>
          <p:nvPr>
            <p:ph type="dt" sz="half" idx="10"/>
          </p:nvPr>
        </p:nvSpPr>
        <p:spPr/>
        <p:txBody>
          <a:bodyPr/>
          <a:lstStyle>
            <a:lvl1pPr>
              <a:defRPr/>
            </a:lvl1pPr>
          </a:lstStyle>
          <a:p>
            <a:pPr>
              <a:defRPr/>
            </a:pPr>
            <a:fld id="{683ABC50-8B54-4EC1-AE8B-B513666F333D}" type="datetime1">
              <a:rPr lang="zh-CN" altLang="en-US"/>
              <a:pPr>
                <a:defRPr/>
              </a:pPr>
              <a:t>2022/9/8</a:t>
            </a:fld>
            <a:endParaRPr lang="zh-CN" altLang="zh-CN"/>
          </a:p>
        </p:txBody>
      </p:sp>
      <p:sp>
        <p:nvSpPr>
          <p:cNvPr id="5" name="Rectangle 5">
            <a:extLst>
              <a:ext uri="{FF2B5EF4-FFF2-40B4-BE49-F238E27FC236}">
                <a16:creationId xmlns:a16="http://schemas.microsoft.com/office/drawing/2014/main" id="{CBEECC0D-E019-4796-A8D5-3D155921CC88}"/>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268C5F3-EEE0-4508-83BE-FC5B0883AAE7}"/>
              </a:ext>
            </a:extLst>
          </p:cNvPr>
          <p:cNvSpPr>
            <a:spLocks noGrp="1" noChangeArrowheads="1"/>
          </p:cNvSpPr>
          <p:nvPr>
            <p:ph type="sldNum" sz="quarter" idx="12"/>
          </p:nvPr>
        </p:nvSpPr>
        <p:spPr/>
        <p:txBody>
          <a:bodyPr/>
          <a:lstStyle>
            <a:lvl1pPr>
              <a:defRPr/>
            </a:lvl1pPr>
          </a:lstStyle>
          <a:p>
            <a:pPr>
              <a:defRPr/>
            </a:pPr>
            <a:fld id="{E8ED4F4F-9918-4302-B6C3-EB47E4D6BB29}" type="slidenum">
              <a:rPr lang="zh-CN" altLang="zh-CN"/>
              <a:pPr>
                <a:defRPr/>
              </a:pPr>
              <a:t>‹#›</a:t>
            </a:fld>
            <a:endParaRPr lang="zh-CN" altLang="zh-CN"/>
          </a:p>
        </p:txBody>
      </p:sp>
    </p:spTree>
    <p:extLst>
      <p:ext uri="{BB962C8B-B14F-4D97-AF65-F5344CB8AC3E}">
        <p14:creationId xmlns:p14="http://schemas.microsoft.com/office/powerpoint/2010/main" val="2204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E8F118F-15D4-47BD-ADA9-B8DC5C5CFB68}"/>
              </a:ext>
            </a:extLst>
          </p:cNvPr>
          <p:cNvSpPr>
            <a:spLocks noGrp="1" noChangeArrowheads="1"/>
          </p:cNvSpPr>
          <p:nvPr>
            <p:ph type="dt" sz="half" idx="10"/>
          </p:nvPr>
        </p:nvSpPr>
        <p:spPr>
          <a:ln/>
        </p:spPr>
        <p:txBody>
          <a:bodyPr/>
          <a:lstStyle>
            <a:lvl1pPr>
              <a:defRPr/>
            </a:lvl1pPr>
          </a:lstStyle>
          <a:p>
            <a:pPr>
              <a:defRPr/>
            </a:pPr>
            <a:fld id="{86562899-396F-488F-8417-50D938A079D1}" type="datetime1">
              <a:rPr lang="zh-CN" altLang="en-US"/>
              <a:pPr>
                <a:defRPr/>
              </a:pPr>
              <a:t>2022/9/8</a:t>
            </a:fld>
            <a:endParaRPr lang="zh-CN" altLang="zh-CN"/>
          </a:p>
        </p:txBody>
      </p:sp>
      <p:sp>
        <p:nvSpPr>
          <p:cNvPr id="5" name="Rectangle 5">
            <a:extLst>
              <a:ext uri="{FF2B5EF4-FFF2-40B4-BE49-F238E27FC236}">
                <a16:creationId xmlns:a16="http://schemas.microsoft.com/office/drawing/2014/main" id="{AB6B06BE-2245-49E5-B129-A4FA8911BDF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569695C4-F82F-47B6-ADCA-BDD36BD734D3}"/>
              </a:ext>
            </a:extLst>
          </p:cNvPr>
          <p:cNvSpPr>
            <a:spLocks noGrp="1" noChangeArrowheads="1"/>
          </p:cNvSpPr>
          <p:nvPr>
            <p:ph type="sldNum" sz="quarter" idx="12"/>
          </p:nvPr>
        </p:nvSpPr>
        <p:spPr>
          <a:ln/>
        </p:spPr>
        <p:txBody>
          <a:bodyPr/>
          <a:lstStyle>
            <a:lvl1pPr>
              <a:defRPr/>
            </a:lvl1pPr>
          </a:lstStyle>
          <a:p>
            <a:pPr>
              <a:defRPr/>
            </a:pPr>
            <a:fld id="{198AB3DE-ABD2-412B-AFF5-3B55E627081B}" type="slidenum">
              <a:rPr lang="zh-CN" altLang="zh-CN"/>
              <a:pPr>
                <a:defRPr/>
              </a:pPr>
              <a:t>‹#›</a:t>
            </a:fld>
            <a:endParaRPr lang="zh-CN" altLang="zh-CN"/>
          </a:p>
        </p:txBody>
      </p:sp>
    </p:spTree>
    <p:extLst>
      <p:ext uri="{BB962C8B-B14F-4D97-AF65-F5344CB8AC3E}">
        <p14:creationId xmlns:p14="http://schemas.microsoft.com/office/powerpoint/2010/main" val="42069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AB6C8B-D11F-461A-8145-70F75327A430}"/>
              </a:ext>
            </a:extLst>
          </p:cNvPr>
          <p:cNvSpPr>
            <a:spLocks noGrp="1" noChangeArrowheads="1"/>
          </p:cNvSpPr>
          <p:nvPr>
            <p:ph type="dt" sz="half" idx="10"/>
          </p:nvPr>
        </p:nvSpPr>
        <p:spPr>
          <a:ln/>
        </p:spPr>
        <p:txBody>
          <a:bodyPr/>
          <a:lstStyle>
            <a:lvl1pPr>
              <a:defRPr/>
            </a:lvl1pPr>
          </a:lstStyle>
          <a:p>
            <a:pPr>
              <a:defRPr/>
            </a:pPr>
            <a:fld id="{5A4873DF-2AEE-4077-ADFF-C52A7BC7EC2A}" type="datetime1">
              <a:rPr lang="zh-CN" altLang="en-US"/>
              <a:pPr>
                <a:defRPr/>
              </a:pPr>
              <a:t>2022/9/8</a:t>
            </a:fld>
            <a:endParaRPr lang="zh-CN" altLang="zh-CN"/>
          </a:p>
        </p:txBody>
      </p:sp>
      <p:sp>
        <p:nvSpPr>
          <p:cNvPr id="5" name="Rectangle 5">
            <a:extLst>
              <a:ext uri="{FF2B5EF4-FFF2-40B4-BE49-F238E27FC236}">
                <a16:creationId xmlns:a16="http://schemas.microsoft.com/office/drawing/2014/main" id="{8747E70E-BDDF-4E21-8770-F540B6D5F8F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C17D799B-FD6B-484B-8C8D-BCCF865D8B8E}"/>
              </a:ext>
            </a:extLst>
          </p:cNvPr>
          <p:cNvSpPr>
            <a:spLocks noGrp="1" noChangeArrowheads="1"/>
          </p:cNvSpPr>
          <p:nvPr>
            <p:ph type="sldNum" sz="quarter" idx="12"/>
          </p:nvPr>
        </p:nvSpPr>
        <p:spPr>
          <a:ln/>
        </p:spPr>
        <p:txBody>
          <a:bodyPr/>
          <a:lstStyle>
            <a:lvl1pPr>
              <a:defRPr/>
            </a:lvl1pPr>
          </a:lstStyle>
          <a:p>
            <a:pPr>
              <a:defRPr/>
            </a:pPr>
            <a:fld id="{78F4C1E3-9F09-40A3-9280-7E47579304D4}" type="slidenum">
              <a:rPr lang="zh-CN" altLang="zh-CN"/>
              <a:pPr>
                <a:defRPr/>
              </a:pPr>
              <a:t>‹#›</a:t>
            </a:fld>
            <a:endParaRPr lang="zh-CN" altLang="zh-CN"/>
          </a:p>
        </p:txBody>
      </p:sp>
    </p:spTree>
    <p:extLst>
      <p:ext uri="{BB962C8B-B14F-4D97-AF65-F5344CB8AC3E}">
        <p14:creationId xmlns:p14="http://schemas.microsoft.com/office/powerpoint/2010/main" val="26980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18B12C48-C9B6-4E7C-853E-874E05DA2B52}"/>
              </a:ext>
            </a:extLst>
          </p:cNvPr>
          <p:cNvSpPr>
            <a:spLocks noGrp="1" noChangeArrowheads="1"/>
          </p:cNvSpPr>
          <p:nvPr>
            <p:ph type="dt" sz="half" idx="10"/>
          </p:nvPr>
        </p:nvSpPr>
        <p:spPr>
          <a:ln/>
        </p:spPr>
        <p:txBody>
          <a:bodyPr/>
          <a:lstStyle>
            <a:lvl1pPr>
              <a:defRPr/>
            </a:lvl1pPr>
          </a:lstStyle>
          <a:p>
            <a:pPr>
              <a:defRPr/>
            </a:pPr>
            <a:fld id="{3080B415-07C4-46F9-842A-31226731FC0A}" type="datetime1">
              <a:rPr lang="zh-CN" altLang="en-US"/>
              <a:pPr>
                <a:defRPr/>
              </a:pPr>
              <a:t>2022/9/8</a:t>
            </a:fld>
            <a:endParaRPr lang="zh-CN" altLang="zh-CN"/>
          </a:p>
        </p:txBody>
      </p:sp>
      <p:sp>
        <p:nvSpPr>
          <p:cNvPr id="7" name="Rectangle 5">
            <a:extLst>
              <a:ext uri="{FF2B5EF4-FFF2-40B4-BE49-F238E27FC236}">
                <a16:creationId xmlns:a16="http://schemas.microsoft.com/office/drawing/2014/main" id="{5DE6AAC9-4601-4A17-A747-EEBA064BDDC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a:extLst>
              <a:ext uri="{FF2B5EF4-FFF2-40B4-BE49-F238E27FC236}">
                <a16:creationId xmlns:a16="http://schemas.microsoft.com/office/drawing/2014/main" id="{1D112369-C713-453C-BCDD-559E1739134E}"/>
              </a:ext>
            </a:extLst>
          </p:cNvPr>
          <p:cNvSpPr>
            <a:spLocks noGrp="1" noChangeArrowheads="1"/>
          </p:cNvSpPr>
          <p:nvPr>
            <p:ph type="sldNum" sz="quarter" idx="12"/>
          </p:nvPr>
        </p:nvSpPr>
        <p:spPr>
          <a:ln/>
        </p:spPr>
        <p:txBody>
          <a:bodyPr/>
          <a:lstStyle>
            <a:lvl1pPr>
              <a:defRPr/>
            </a:lvl1pPr>
          </a:lstStyle>
          <a:p>
            <a:pPr>
              <a:defRPr/>
            </a:pPr>
            <a:fld id="{9672A54D-EE1F-41E2-A040-3D4770071505}" type="slidenum">
              <a:rPr lang="zh-CN" altLang="zh-CN"/>
              <a:pPr>
                <a:defRPr/>
              </a:pPr>
              <a:t>‹#›</a:t>
            </a:fld>
            <a:endParaRPr lang="zh-CN" altLang="zh-CN"/>
          </a:p>
        </p:txBody>
      </p:sp>
    </p:spTree>
    <p:extLst>
      <p:ext uri="{BB962C8B-B14F-4D97-AF65-F5344CB8AC3E}">
        <p14:creationId xmlns:p14="http://schemas.microsoft.com/office/powerpoint/2010/main" val="43862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a:extLst>
              <a:ext uri="{FF2B5EF4-FFF2-40B4-BE49-F238E27FC236}">
                <a16:creationId xmlns:a16="http://schemas.microsoft.com/office/drawing/2014/main" id="{A6007D7F-D411-44CB-9C99-9684CA33FC41}"/>
              </a:ext>
            </a:extLst>
          </p:cNvPr>
          <p:cNvSpPr>
            <a:spLocks noGrp="1" noChangeArrowheads="1"/>
          </p:cNvSpPr>
          <p:nvPr>
            <p:ph type="dt" sz="half" idx="10"/>
          </p:nvPr>
        </p:nvSpPr>
        <p:spPr>
          <a:ln/>
        </p:spPr>
        <p:txBody>
          <a:bodyPr/>
          <a:lstStyle>
            <a:lvl1pPr>
              <a:defRPr/>
            </a:lvl1pPr>
          </a:lstStyle>
          <a:p>
            <a:pPr>
              <a:defRPr/>
            </a:pPr>
            <a:fld id="{36FD5177-4DE6-40CD-80B6-EF715BD0414A}" type="datetime1">
              <a:rPr lang="zh-CN" altLang="en-US"/>
              <a:pPr>
                <a:defRPr/>
              </a:pPr>
              <a:t>2022/9/8</a:t>
            </a:fld>
            <a:endParaRPr lang="zh-CN" altLang="zh-CN"/>
          </a:p>
        </p:txBody>
      </p:sp>
      <p:sp>
        <p:nvSpPr>
          <p:cNvPr id="5" name="Rectangle 5">
            <a:extLst>
              <a:ext uri="{FF2B5EF4-FFF2-40B4-BE49-F238E27FC236}">
                <a16:creationId xmlns:a16="http://schemas.microsoft.com/office/drawing/2014/main" id="{AFAF2E95-3F38-420E-9AF8-72A922A697B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27110480-5439-4EA9-95D4-E5F1BA458BF1}"/>
              </a:ext>
            </a:extLst>
          </p:cNvPr>
          <p:cNvSpPr>
            <a:spLocks noGrp="1" noChangeArrowheads="1"/>
          </p:cNvSpPr>
          <p:nvPr>
            <p:ph type="sldNum" sz="quarter" idx="12"/>
          </p:nvPr>
        </p:nvSpPr>
        <p:spPr>
          <a:ln/>
        </p:spPr>
        <p:txBody>
          <a:bodyPr/>
          <a:lstStyle>
            <a:lvl1pPr>
              <a:defRPr/>
            </a:lvl1pPr>
          </a:lstStyle>
          <a:p>
            <a:pPr>
              <a:defRPr/>
            </a:pPr>
            <a:fld id="{B89EE454-C6F9-428C-96A3-1E543194299B}" type="slidenum">
              <a:rPr lang="zh-CN" altLang="zh-CN"/>
              <a:pPr>
                <a:defRPr/>
              </a:pPr>
              <a:t>‹#›</a:t>
            </a:fld>
            <a:endParaRPr lang="zh-CN" altLang="zh-CN"/>
          </a:p>
        </p:txBody>
      </p:sp>
    </p:spTree>
    <p:extLst>
      <p:ext uri="{BB962C8B-B14F-4D97-AF65-F5344CB8AC3E}">
        <p14:creationId xmlns:p14="http://schemas.microsoft.com/office/powerpoint/2010/main" val="329858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27110B6-78A3-4F66-B1E1-1542F6DE8738}"/>
              </a:ext>
            </a:extLst>
          </p:cNvPr>
          <p:cNvSpPr>
            <a:spLocks noGrp="1" noChangeArrowheads="1"/>
          </p:cNvSpPr>
          <p:nvPr>
            <p:ph type="dt" sz="half" idx="10"/>
          </p:nvPr>
        </p:nvSpPr>
        <p:spPr>
          <a:ln/>
        </p:spPr>
        <p:txBody>
          <a:bodyPr/>
          <a:lstStyle>
            <a:lvl1pPr>
              <a:defRPr/>
            </a:lvl1pPr>
          </a:lstStyle>
          <a:p>
            <a:pPr>
              <a:defRPr/>
            </a:pPr>
            <a:fld id="{6E88B11F-4708-458B-879F-BBA79101F196}" type="datetime1">
              <a:rPr lang="zh-CN" altLang="en-US"/>
              <a:pPr>
                <a:defRPr/>
              </a:pPr>
              <a:t>2022/9/8</a:t>
            </a:fld>
            <a:endParaRPr lang="zh-CN" altLang="zh-CN"/>
          </a:p>
        </p:txBody>
      </p:sp>
      <p:sp>
        <p:nvSpPr>
          <p:cNvPr id="6" name="Rectangle 5">
            <a:extLst>
              <a:ext uri="{FF2B5EF4-FFF2-40B4-BE49-F238E27FC236}">
                <a16:creationId xmlns:a16="http://schemas.microsoft.com/office/drawing/2014/main" id="{B5741747-C561-424D-87BC-F73B9355902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DE32C9C9-C256-41DA-B3CD-0ABFDF864687}"/>
              </a:ext>
            </a:extLst>
          </p:cNvPr>
          <p:cNvSpPr>
            <a:spLocks noGrp="1" noChangeArrowheads="1"/>
          </p:cNvSpPr>
          <p:nvPr>
            <p:ph type="sldNum" sz="quarter" idx="12"/>
          </p:nvPr>
        </p:nvSpPr>
        <p:spPr>
          <a:ln/>
        </p:spPr>
        <p:txBody>
          <a:bodyPr/>
          <a:lstStyle>
            <a:lvl1pPr>
              <a:defRPr/>
            </a:lvl1pPr>
          </a:lstStyle>
          <a:p>
            <a:pPr>
              <a:defRPr/>
            </a:pPr>
            <a:fld id="{935D988B-E6A6-4D06-97BA-2E8F8CD082D6}" type="slidenum">
              <a:rPr lang="zh-CN" altLang="zh-CN"/>
              <a:pPr>
                <a:defRPr/>
              </a:pPr>
              <a:t>‹#›</a:t>
            </a:fld>
            <a:endParaRPr lang="zh-CN" altLang="zh-CN"/>
          </a:p>
        </p:txBody>
      </p:sp>
    </p:spTree>
    <p:extLst>
      <p:ext uri="{BB962C8B-B14F-4D97-AF65-F5344CB8AC3E}">
        <p14:creationId xmlns:p14="http://schemas.microsoft.com/office/powerpoint/2010/main" val="25292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22525397-7E57-4EAE-B56A-54400B9946B2}"/>
              </a:ext>
            </a:extLst>
          </p:cNvPr>
          <p:cNvSpPr>
            <a:spLocks noGrp="1" noChangeArrowheads="1"/>
          </p:cNvSpPr>
          <p:nvPr>
            <p:ph type="dt" sz="half" idx="10"/>
          </p:nvPr>
        </p:nvSpPr>
        <p:spPr>
          <a:ln/>
        </p:spPr>
        <p:txBody>
          <a:bodyPr/>
          <a:lstStyle>
            <a:lvl1pPr>
              <a:defRPr/>
            </a:lvl1pPr>
          </a:lstStyle>
          <a:p>
            <a:pPr>
              <a:defRPr/>
            </a:pPr>
            <a:fld id="{BCFE9706-609E-4E16-BCFA-0DEFFDB8F483}" type="datetime1">
              <a:rPr lang="zh-CN" altLang="en-US"/>
              <a:pPr>
                <a:defRPr/>
              </a:pPr>
              <a:t>2022/9/8</a:t>
            </a:fld>
            <a:endParaRPr lang="zh-CN" altLang="zh-CN"/>
          </a:p>
        </p:txBody>
      </p:sp>
      <p:sp>
        <p:nvSpPr>
          <p:cNvPr id="4" name="Rectangle 5">
            <a:extLst>
              <a:ext uri="{FF2B5EF4-FFF2-40B4-BE49-F238E27FC236}">
                <a16:creationId xmlns:a16="http://schemas.microsoft.com/office/drawing/2014/main" id="{3A756BE2-5038-4350-917C-D524CFA980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DC16B3F3-241C-4614-A9F9-D84D1714CAB3}"/>
              </a:ext>
            </a:extLst>
          </p:cNvPr>
          <p:cNvSpPr>
            <a:spLocks noGrp="1" noChangeArrowheads="1"/>
          </p:cNvSpPr>
          <p:nvPr>
            <p:ph type="sldNum" sz="quarter" idx="12"/>
          </p:nvPr>
        </p:nvSpPr>
        <p:spPr>
          <a:ln/>
        </p:spPr>
        <p:txBody>
          <a:bodyPr/>
          <a:lstStyle>
            <a:lvl1pPr>
              <a:defRPr/>
            </a:lvl1pPr>
          </a:lstStyle>
          <a:p>
            <a:pPr>
              <a:defRPr/>
            </a:pPr>
            <a:fld id="{5EE57635-D819-45A0-81B0-A23B6C12C62F}" type="slidenum">
              <a:rPr lang="zh-CN" altLang="zh-CN"/>
              <a:pPr>
                <a:defRPr/>
              </a:pPr>
              <a:t>‹#›</a:t>
            </a:fld>
            <a:endParaRPr lang="zh-CN" altLang="zh-CN"/>
          </a:p>
        </p:txBody>
      </p:sp>
    </p:spTree>
    <p:extLst>
      <p:ext uri="{BB962C8B-B14F-4D97-AF65-F5344CB8AC3E}">
        <p14:creationId xmlns:p14="http://schemas.microsoft.com/office/powerpoint/2010/main" val="102338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DE88ADF1-0C8D-4C73-B598-254DBC6B00C9}"/>
              </a:ext>
            </a:extLst>
          </p:cNvPr>
          <p:cNvSpPr>
            <a:spLocks noGrp="1" noChangeArrowheads="1"/>
          </p:cNvSpPr>
          <p:nvPr>
            <p:ph type="dt" sz="half" idx="10"/>
          </p:nvPr>
        </p:nvSpPr>
        <p:spPr>
          <a:ln/>
        </p:spPr>
        <p:txBody>
          <a:bodyPr/>
          <a:lstStyle>
            <a:lvl1pPr>
              <a:defRPr/>
            </a:lvl1pPr>
          </a:lstStyle>
          <a:p>
            <a:pPr>
              <a:defRPr/>
            </a:pPr>
            <a:fld id="{AA48DB92-E364-4A5F-9162-FB5A9A30E467}" type="datetime1">
              <a:rPr lang="zh-CN" altLang="en-US"/>
              <a:pPr>
                <a:defRPr/>
              </a:pPr>
              <a:t>2022/9/8</a:t>
            </a:fld>
            <a:endParaRPr lang="zh-CN" altLang="zh-CN"/>
          </a:p>
        </p:txBody>
      </p:sp>
      <p:sp>
        <p:nvSpPr>
          <p:cNvPr id="7" name="Rectangle 5">
            <a:extLst>
              <a:ext uri="{FF2B5EF4-FFF2-40B4-BE49-F238E27FC236}">
                <a16:creationId xmlns:a16="http://schemas.microsoft.com/office/drawing/2014/main" id="{4FD57F40-61F7-4267-B16C-E9A6ED0831F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a:extLst>
              <a:ext uri="{FF2B5EF4-FFF2-40B4-BE49-F238E27FC236}">
                <a16:creationId xmlns:a16="http://schemas.microsoft.com/office/drawing/2014/main" id="{14111E53-ACBB-4A62-A411-5A6FC729106D}"/>
              </a:ext>
            </a:extLst>
          </p:cNvPr>
          <p:cNvSpPr>
            <a:spLocks noGrp="1" noChangeArrowheads="1"/>
          </p:cNvSpPr>
          <p:nvPr>
            <p:ph type="sldNum" sz="quarter" idx="12"/>
          </p:nvPr>
        </p:nvSpPr>
        <p:spPr>
          <a:ln/>
        </p:spPr>
        <p:txBody>
          <a:bodyPr/>
          <a:lstStyle>
            <a:lvl1pPr>
              <a:defRPr/>
            </a:lvl1pPr>
          </a:lstStyle>
          <a:p>
            <a:pPr>
              <a:defRPr/>
            </a:pPr>
            <a:fld id="{0DFDE847-B2DC-4B8B-A24E-DF1E15AA986D}" type="slidenum">
              <a:rPr lang="zh-CN" altLang="zh-CN"/>
              <a:pPr>
                <a:defRPr/>
              </a:pPr>
              <a:t>‹#›</a:t>
            </a:fld>
            <a:endParaRPr lang="zh-CN" altLang="zh-CN"/>
          </a:p>
        </p:txBody>
      </p:sp>
    </p:spTree>
    <p:extLst>
      <p:ext uri="{BB962C8B-B14F-4D97-AF65-F5344CB8AC3E}">
        <p14:creationId xmlns:p14="http://schemas.microsoft.com/office/powerpoint/2010/main" val="241050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096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301625"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01625"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1C6694F-1BC4-4FAD-99CD-6E769DE3B728}"/>
              </a:ext>
            </a:extLst>
          </p:cNvPr>
          <p:cNvSpPr>
            <a:spLocks noGrp="1" noChangeArrowheads="1"/>
          </p:cNvSpPr>
          <p:nvPr>
            <p:ph type="dt" sz="half" idx="10"/>
          </p:nvPr>
        </p:nvSpPr>
        <p:spPr>
          <a:ln/>
        </p:spPr>
        <p:txBody>
          <a:bodyPr/>
          <a:lstStyle>
            <a:lvl1pPr>
              <a:defRPr/>
            </a:lvl1pPr>
          </a:lstStyle>
          <a:p>
            <a:pPr>
              <a:defRPr/>
            </a:pPr>
            <a:fld id="{AD2D52C8-AE10-4DC5-A471-7BF93A68DBB5}" type="datetime1">
              <a:rPr lang="zh-CN" altLang="en-US"/>
              <a:pPr>
                <a:defRPr/>
              </a:pPr>
              <a:t>2022/9/8</a:t>
            </a:fld>
            <a:endParaRPr lang="zh-CN" altLang="zh-CN"/>
          </a:p>
        </p:txBody>
      </p:sp>
      <p:sp>
        <p:nvSpPr>
          <p:cNvPr id="8" name="Rectangle 5">
            <a:extLst>
              <a:ext uri="{FF2B5EF4-FFF2-40B4-BE49-F238E27FC236}">
                <a16:creationId xmlns:a16="http://schemas.microsoft.com/office/drawing/2014/main" id="{64565B52-9533-4BEA-95B9-66988C16D51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892F5C2C-528E-4713-8F5A-AAF450676950}"/>
              </a:ext>
            </a:extLst>
          </p:cNvPr>
          <p:cNvSpPr>
            <a:spLocks noGrp="1" noChangeArrowheads="1"/>
          </p:cNvSpPr>
          <p:nvPr>
            <p:ph type="sldNum" sz="quarter" idx="12"/>
          </p:nvPr>
        </p:nvSpPr>
        <p:spPr>
          <a:ln/>
        </p:spPr>
        <p:txBody>
          <a:bodyPr/>
          <a:lstStyle>
            <a:lvl1pPr>
              <a:defRPr/>
            </a:lvl1pPr>
          </a:lstStyle>
          <a:p>
            <a:pPr>
              <a:defRPr/>
            </a:pPr>
            <a:fld id="{B379FFF7-CDF0-43B1-AEE7-3D53A9879A0E}" type="slidenum">
              <a:rPr lang="zh-CN" altLang="zh-CN"/>
              <a:pPr>
                <a:defRPr/>
              </a:pPr>
              <a:t>‹#›</a:t>
            </a:fld>
            <a:endParaRPr lang="zh-CN" altLang="zh-CN"/>
          </a:p>
        </p:txBody>
      </p:sp>
    </p:spTree>
    <p:extLst>
      <p:ext uri="{BB962C8B-B14F-4D97-AF65-F5344CB8AC3E}">
        <p14:creationId xmlns:p14="http://schemas.microsoft.com/office/powerpoint/2010/main" val="418877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DB4CD02-329D-49C2-9257-158EADE4A7C4}"/>
              </a:ext>
            </a:extLst>
          </p:cNvPr>
          <p:cNvSpPr>
            <a:spLocks noGrp="1" noChangeArrowheads="1"/>
          </p:cNvSpPr>
          <p:nvPr>
            <p:ph type="dt" sz="half" idx="10"/>
          </p:nvPr>
        </p:nvSpPr>
        <p:spPr>
          <a:ln/>
        </p:spPr>
        <p:txBody>
          <a:bodyPr/>
          <a:lstStyle>
            <a:lvl1pPr>
              <a:defRPr/>
            </a:lvl1pPr>
          </a:lstStyle>
          <a:p>
            <a:pPr>
              <a:defRPr/>
            </a:pPr>
            <a:fld id="{98345ABB-0D2E-4EC2-B6C0-040665F18238}" type="datetime1">
              <a:rPr lang="zh-CN" altLang="en-US"/>
              <a:pPr>
                <a:defRPr/>
              </a:pPr>
              <a:t>2022/9/8</a:t>
            </a:fld>
            <a:endParaRPr lang="zh-CN" altLang="zh-CN"/>
          </a:p>
        </p:txBody>
      </p:sp>
      <p:sp>
        <p:nvSpPr>
          <p:cNvPr id="5" name="Rectangle 5">
            <a:extLst>
              <a:ext uri="{FF2B5EF4-FFF2-40B4-BE49-F238E27FC236}">
                <a16:creationId xmlns:a16="http://schemas.microsoft.com/office/drawing/2014/main" id="{45A5B3D0-7F6D-46B8-B181-8594AE87DCB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11FD007-C6DC-4BC4-AB2A-4F546428C708}"/>
              </a:ext>
            </a:extLst>
          </p:cNvPr>
          <p:cNvSpPr>
            <a:spLocks noGrp="1" noChangeArrowheads="1"/>
          </p:cNvSpPr>
          <p:nvPr>
            <p:ph type="sldNum" sz="quarter" idx="12"/>
          </p:nvPr>
        </p:nvSpPr>
        <p:spPr>
          <a:ln/>
        </p:spPr>
        <p:txBody>
          <a:bodyPr/>
          <a:lstStyle>
            <a:lvl1pPr>
              <a:defRPr/>
            </a:lvl1pPr>
          </a:lstStyle>
          <a:p>
            <a:pPr>
              <a:defRPr/>
            </a:pPr>
            <a:fld id="{1E99A2DA-DA7F-4C54-A57F-ABD05C321752}" type="slidenum">
              <a:rPr lang="zh-CN" altLang="zh-CN"/>
              <a:pPr>
                <a:defRPr/>
              </a:pPr>
              <a:t>‹#›</a:t>
            </a:fld>
            <a:endParaRPr lang="zh-CN" altLang="zh-CN"/>
          </a:p>
        </p:txBody>
      </p:sp>
    </p:spTree>
    <p:extLst>
      <p:ext uri="{BB962C8B-B14F-4D97-AF65-F5344CB8AC3E}">
        <p14:creationId xmlns:p14="http://schemas.microsoft.com/office/powerpoint/2010/main" val="186520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5342F2E-B79E-462A-86A3-46E95238E018}"/>
              </a:ext>
            </a:extLst>
          </p:cNvPr>
          <p:cNvSpPr>
            <a:spLocks noGrp="1" noChangeArrowheads="1"/>
          </p:cNvSpPr>
          <p:nvPr>
            <p:ph type="dt" sz="half" idx="10"/>
          </p:nvPr>
        </p:nvSpPr>
        <p:spPr>
          <a:ln/>
        </p:spPr>
        <p:txBody>
          <a:bodyPr/>
          <a:lstStyle>
            <a:lvl1pPr>
              <a:defRPr/>
            </a:lvl1pPr>
          </a:lstStyle>
          <a:p>
            <a:pPr>
              <a:defRPr/>
            </a:pPr>
            <a:fld id="{37C73016-9106-4A24-984D-33F984E41259}" type="datetime1">
              <a:rPr lang="zh-CN" altLang="en-US"/>
              <a:pPr>
                <a:defRPr/>
              </a:pPr>
              <a:t>2022/9/8</a:t>
            </a:fld>
            <a:endParaRPr lang="zh-CN" altLang="zh-CN"/>
          </a:p>
        </p:txBody>
      </p:sp>
      <p:sp>
        <p:nvSpPr>
          <p:cNvPr id="5" name="Rectangle 5">
            <a:extLst>
              <a:ext uri="{FF2B5EF4-FFF2-40B4-BE49-F238E27FC236}">
                <a16:creationId xmlns:a16="http://schemas.microsoft.com/office/drawing/2014/main" id="{C5129375-F356-4368-B45F-CC359E36D9E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4AEE2AA-ABED-4F36-9D57-40CE5F81875D}"/>
              </a:ext>
            </a:extLst>
          </p:cNvPr>
          <p:cNvSpPr>
            <a:spLocks noGrp="1" noChangeArrowheads="1"/>
          </p:cNvSpPr>
          <p:nvPr>
            <p:ph type="sldNum" sz="quarter" idx="12"/>
          </p:nvPr>
        </p:nvSpPr>
        <p:spPr>
          <a:ln/>
        </p:spPr>
        <p:txBody>
          <a:bodyPr/>
          <a:lstStyle>
            <a:lvl1pPr>
              <a:defRPr/>
            </a:lvl1pPr>
          </a:lstStyle>
          <a:p>
            <a:pPr>
              <a:defRPr/>
            </a:pPr>
            <a:fld id="{4FFA7916-1E6F-4F36-B7F0-6D83DF79D1E9}" type="slidenum">
              <a:rPr lang="zh-CN" altLang="zh-CN"/>
              <a:pPr>
                <a:defRPr/>
              </a:pPr>
              <a:t>‹#›</a:t>
            </a:fld>
            <a:endParaRPr lang="zh-CN" altLang="zh-CN"/>
          </a:p>
        </p:txBody>
      </p:sp>
    </p:spTree>
    <p:extLst>
      <p:ext uri="{BB962C8B-B14F-4D97-AF65-F5344CB8AC3E}">
        <p14:creationId xmlns:p14="http://schemas.microsoft.com/office/powerpoint/2010/main" val="302519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6E3DF42-B929-4334-AA67-A76E1C19DA20}"/>
              </a:ext>
            </a:extLst>
          </p:cNvPr>
          <p:cNvSpPr>
            <a:spLocks noGrp="1" noChangeArrowheads="1"/>
          </p:cNvSpPr>
          <p:nvPr>
            <p:ph type="dt" sz="half" idx="10"/>
          </p:nvPr>
        </p:nvSpPr>
        <p:spPr>
          <a:ln/>
        </p:spPr>
        <p:txBody>
          <a:bodyPr/>
          <a:lstStyle>
            <a:lvl1pPr>
              <a:defRPr/>
            </a:lvl1pPr>
          </a:lstStyle>
          <a:p>
            <a:pPr>
              <a:defRPr/>
            </a:pPr>
            <a:fld id="{07C72316-876F-4422-838F-A54DECE8A380}" type="datetime1">
              <a:rPr lang="zh-CN" altLang="en-US"/>
              <a:pPr>
                <a:defRPr/>
              </a:pPr>
              <a:t>2022/9/8</a:t>
            </a:fld>
            <a:endParaRPr lang="zh-CN" altLang="zh-CN"/>
          </a:p>
        </p:txBody>
      </p:sp>
      <p:sp>
        <p:nvSpPr>
          <p:cNvPr id="6" name="Rectangle 5">
            <a:extLst>
              <a:ext uri="{FF2B5EF4-FFF2-40B4-BE49-F238E27FC236}">
                <a16:creationId xmlns:a16="http://schemas.microsoft.com/office/drawing/2014/main" id="{F8A4C093-3FE8-4E4A-9A70-2C9C57030F6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0F78CA2C-26E5-40D4-8A54-3638AA4CFA6F}"/>
              </a:ext>
            </a:extLst>
          </p:cNvPr>
          <p:cNvSpPr>
            <a:spLocks noGrp="1" noChangeArrowheads="1"/>
          </p:cNvSpPr>
          <p:nvPr>
            <p:ph type="sldNum" sz="quarter" idx="12"/>
          </p:nvPr>
        </p:nvSpPr>
        <p:spPr>
          <a:ln/>
        </p:spPr>
        <p:txBody>
          <a:bodyPr/>
          <a:lstStyle>
            <a:lvl1pPr>
              <a:defRPr/>
            </a:lvl1pPr>
          </a:lstStyle>
          <a:p>
            <a:pPr>
              <a:defRPr/>
            </a:pPr>
            <a:fld id="{886DBF01-6F49-4564-BBDD-FF0267E979B6}" type="slidenum">
              <a:rPr lang="zh-CN" altLang="zh-CN"/>
              <a:pPr>
                <a:defRPr/>
              </a:pPr>
              <a:t>‹#›</a:t>
            </a:fld>
            <a:endParaRPr lang="zh-CN" altLang="zh-CN"/>
          </a:p>
        </p:txBody>
      </p:sp>
    </p:spTree>
    <p:extLst>
      <p:ext uri="{BB962C8B-B14F-4D97-AF65-F5344CB8AC3E}">
        <p14:creationId xmlns:p14="http://schemas.microsoft.com/office/powerpoint/2010/main" val="35917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99913C7-45EF-40BA-B656-6AC30C637BBB}"/>
              </a:ext>
            </a:extLst>
          </p:cNvPr>
          <p:cNvSpPr>
            <a:spLocks noGrp="1" noChangeArrowheads="1"/>
          </p:cNvSpPr>
          <p:nvPr>
            <p:ph type="dt" sz="half" idx="10"/>
          </p:nvPr>
        </p:nvSpPr>
        <p:spPr>
          <a:ln/>
        </p:spPr>
        <p:txBody>
          <a:bodyPr/>
          <a:lstStyle>
            <a:lvl1pPr>
              <a:defRPr/>
            </a:lvl1pPr>
          </a:lstStyle>
          <a:p>
            <a:pPr>
              <a:defRPr/>
            </a:pPr>
            <a:fld id="{AF03A759-D39E-4EE2-B511-68C0E3718E85}" type="datetime1">
              <a:rPr lang="zh-CN" altLang="en-US"/>
              <a:pPr>
                <a:defRPr/>
              </a:pPr>
              <a:t>2022/9/8</a:t>
            </a:fld>
            <a:endParaRPr lang="zh-CN" altLang="zh-CN"/>
          </a:p>
        </p:txBody>
      </p:sp>
      <p:sp>
        <p:nvSpPr>
          <p:cNvPr id="8" name="Rectangle 5">
            <a:extLst>
              <a:ext uri="{FF2B5EF4-FFF2-40B4-BE49-F238E27FC236}">
                <a16:creationId xmlns:a16="http://schemas.microsoft.com/office/drawing/2014/main" id="{CF8D7275-6802-47D9-9CD3-4260B96EDEB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2EE7CF6D-B71A-4D5B-B926-09921E970B9B}"/>
              </a:ext>
            </a:extLst>
          </p:cNvPr>
          <p:cNvSpPr>
            <a:spLocks noGrp="1" noChangeArrowheads="1"/>
          </p:cNvSpPr>
          <p:nvPr>
            <p:ph type="sldNum" sz="quarter" idx="12"/>
          </p:nvPr>
        </p:nvSpPr>
        <p:spPr>
          <a:ln/>
        </p:spPr>
        <p:txBody>
          <a:bodyPr/>
          <a:lstStyle>
            <a:lvl1pPr>
              <a:defRPr/>
            </a:lvl1pPr>
          </a:lstStyle>
          <a:p>
            <a:pPr>
              <a:defRPr/>
            </a:pPr>
            <a:fld id="{13542618-5A53-40BB-970A-C3DAB4A7CFAA}" type="slidenum">
              <a:rPr lang="zh-CN" altLang="zh-CN"/>
              <a:pPr>
                <a:defRPr/>
              </a:pPr>
              <a:t>‹#›</a:t>
            </a:fld>
            <a:endParaRPr lang="zh-CN" altLang="zh-CN"/>
          </a:p>
        </p:txBody>
      </p:sp>
    </p:spTree>
    <p:extLst>
      <p:ext uri="{BB962C8B-B14F-4D97-AF65-F5344CB8AC3E}">
        <p14:creationId xmlns:p14="http://schemas.microsoft.com/office/powerpoint/2010/main" val="80648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0DB656D-661C-419D-9E8B-78840A468969}"/>
              </a:ext>
            </a:extLst>
          </p:cNvPr>
          <p:cNvSpPr>
            <a:spLocks noGrp="1" noChangeArrowheads="1"/>
          </p:cNvSpPr>
          <p:nvPr>
            <p:ph type="dt" sz="half" idx="10"/>
          </p:nvPr>
        </p:nvSpPr>
        <p:spPr>
          <a:ln/>
        </p:spPr>
        <p:txBody>
          <a:bodyPr/>
          <a:lstStyle>
            <a:lvl1pPr>
              <a:defRPr/>
            </a:lvl1pPr>
          </a:lstStyle>
          <a:p>
            <a:pPr>
              <a:defRPr/>
            </a:pPr>
            <a:fld id="{CD95DAE0-17D1-42EF-8A22-11F11A70A7CE}" type="datetime1">
              <a:rPr lang="zh-CN" altLang="en-US"/>
              <a:pPr>
                <a:defRPr/>
              </a:pPr>
              <a:t>2022/9/8</a:t>
            </a:fld>
            <a:endParaRPr lang="zh-CN" altLang="zh-CN"/>
          </a:p>
        </p:txBody>
      </p:sp>
      <p:sp>
        <p:nvSpPr>
          <p:cNvPr id="4" name="Rectangle 5">
            <a:extLst>
              <a:ext uri="{FF2B5EF4-FFF2-40B4-BE49-F238E27FC236}">
                <a16:creationId xmlns:a16="http://schemas.microsoft.com/office/drawing/2014/main" id="{BB8E6E45-76AB-4199-8151-B3DF309C568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EB107C08-A31E-4047-A049-BE586CDFBEA6}"/>
              </a:ext>
            </a:extLst>
          </p:cNvPr>
          <p:cNvSpPr>
            <a:spLocks noGrp="1" noChangeArrowheads="1"/>
          </p:cNvSpPr>
          <p:nvPr>
            <p:ph type="sldNum" sz="quarter" idx="12"/>
          </p:nvPr>
        </p:nvSpPr>
        <p:spPr>
          <a:ln/>
        </p:spPr>
        <p:txBody>
          <a:bodyPr/>
          <a:lstStyle>
            <a:lvl1pPr>
              <a:defRPr/>
            </a:lvl1pPr>
          </a:lstStyle>
          <a:p>
            <a:pPr>
              <a:defRPr/>
            </a:pPr>
            <a:fld id="{22A8C9CA-EEAD-442A-8E5A-588CDA5EAB7F}" type="slidenum">
              <a:rPr lang="zh-CN" altLang="zh-CN"/>
              <a:pPr>
                <a:defRPr/>
              </a:pPr>
              <a:t>‹#›</a:t>
            </a:fld>
            <a:endParaRPr lang="zh-CN" altLang="zh-CN"/>
          </a:p>
        </p:txBody>
      </p:sp>
    </p:spTree>
    <p:extLst>
      <p:ext uri="{BB962C8B-B14F-4D97-AF65-F5344CB8AC3E}">
        <p14:creationId xmlns:p14="http://schemas.microsoft.com/office/powerpoint/2010/main" val="365697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1D167C7-B8F5-438C-B35B-5E9C1C6805F7}"/>
              </a:ext>
            </a:extLst>
          </p:cNvPr>
          <p:cNvSpPr>
            <a:spLocks noGrp="1" noChangeArrowheads="1"/>
          </p:cNvSpPr>
          <p:nvPr>
            <p:ph type="dt" sz="half" idx="10"/>
          </p:nvPr>
        </p:nvSpPr>
        <p:spPr>
          <a:ln/>
        </p:spPr>
        <p:txBody>
          <a:bodyPr/>
          <a:lstStyle>
            <a:lvl1pPr>
              <a:defRPr/>
            </a:lvl1pPr>
          </a:lstStyle>
          <a:p>
            <a:pPr>
              <a:defRPr/>
            </a:pPr>
            <a:fld id="{A9254157-37FA-47AF-9B96-AEFC10949032}" type="datetime1">
              <a:rPr lang="zh-CN" altLang="en-US"/>
              <a:pPr>
                <a:defRPr/>
              </a:pPr>
              <a:t>2022/9/8</a:t>
            </a:fld>
            <a:endParaRPr lang="zh-CN" altLang="zh-CN"/>
          </a:p>
        </p:txBody>
      </p:sp>
      <p:sp>
        <p:nvSpPr>
          <p:cNvPr id="3" name="Rectangle 5">
            <a:extLst>
              <a:ext uri="{FF2B5EF4-FFF2-40B4-BE49-F238E27FC236}">
                <a16:creationId xmlns:a16="http://schemas.microsoft.com/office/drawing/2014/main" id="{E4042810-2760-4F8D-84EF-4F2EE6F21B6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08A1319B-E58A-4307-98CE-96EE26FB44E4}"/>
              </a:ext>
            </a:extLst>
          </p:cNvPr>
          <p:cNvSpPr>
            <a:spLocks noGrp="1" noChangeArrowheads="1"/>
          </p:cNvSpPr>
          <p:nvPr>
            <p:ph type="sldNum" sz="quarter" idx="12"/>
          </p:nvPr>
        </p:nvSpPr>
        <p:spPr>
          <a:ln/>
        </p:spPr>
        <p:txBody>
          <a:bodyPr/>
          <a:lstStyle>
            <a:lvl1pPr>
              <a:defRPr/>
            </a:lvl1pPr>
          </a:lstStyle>
          <a:p>
            <a:pPr>
              <a:defRPr/>
            </a:pPr>
            <a:fld id="{7D46A462-5A83-4C33-B8F5-52D02667B387}" type="slidenum">
              <a:rPr lang="zh-CN" altLang="zh-CN"/>
              <a:pPr>
                <a:defRPr/>
              </a:pPr>
              <a:t>‹#›</a:t>
            </a:fld>
            <a:endParaRPr lang="zh-CN" altLang="zh-CN"/>
          </a:p>
        </p:txBody>
      </p:sp>
    </p:spTree>
    <p:extLst>
      <p:ext uri="{BB962C8B-B14F-4D97-AF65-F5344CB8AC3E}">
        <p14:creationId xmlns:p14="http://schemas.microsoft.com/office/powerpoint/2010/main" val="207350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5DE9392-8D9C-4ED1-8EF4-FA9C5A3D9BCB}"/>
              </a:ext>
            </a:extLst>
          </p:cNvPr>
          <p:cNvSpPr>
            <a:spLocks noGrp="1" noChangeArrowheads="1"/>
          </p:cNvSpPr>
          <p:nvPr>
            <p:ph type="dt" sz="half" idx="10"/>
          </p:nvPr>
        </p:nvSpPr>
        <p:spPr>
          <a:ln/>
        </p:spPr>
        <p:txBody>
          <a:bodyPr/>
          <a:lstStyle>
            <a:lvl1pPr>
              <a:defRPr/>
            </a:lvl1pPr>
          </a:lstStyle>
          <a:p>
            <a:pPr>
              <a:defRPr/>
            </a:pPr>
            <a:fld id="{75680F43-B770-4DED-9A8F-8FBCA436FB01}" type="datetime1">
              <a:rPr lang="zh-CN" altLang="en-US"/>
              <a:pPr>
                <a:defRPr/>
              </a:pPr>
              <a:t>2022/9/8</a:t>
            </a:fld>
            <a:endParaRPr lang="zh-CN" altLang="zh-CN"/>
          </a:p>
        </p:txBody>
      </p:sp>
      <p:sp>
        <p:nvSpPr>
          <p:cNvPr id="6" name="Rectangle 5">
            <a:extLst>
              <a:ext uri="{FF2B5EF4-FFF2-40B4-BE49-F238E27FC236}">
                <a16:creationId xmlns:a16="http://schemas.microsoft.com/office/drawing/2014/main" id="{B8EF72AD-CFEF-4EE9-9A10-9CD8724DF3A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5B2EFEF3-40AD-414D-BA6B-055D191DD011}"/>
              </a:ext>
            </a:extLst>
          </p:cNvPr>
          <p:cNvSpPr>
            <a:spLocks noGrp="1" noChangeArrowheads="1"/>
          </p:cNvSpPr>
          <p:nvPr>
            <p:ph type="sldNum" sz="quarter" idx="12"/>
          </p:nvPr>
        </p:nvSpPr>
        <p:spPr>
          <a:ln/>
        </p:spPr>
        <p:txBody>
          <a:bodyPr/>
          <a:lstStyle>
            <a:lvl1pPr>
              <a:defRPr/>
            </a:lvl1pPr>
          </a:lstStyle>
          <a:p>
            <a:pPr>
              <a:defRPr/>
            </a:pPr>
            <a:fld id="{99F25F73-7A10-4C74-A16D-2F2A19160C1F}" type="slidenum">
              <a:rPr lang="zh-CN" altLang="zh-CN"/>
              <a:pPr>
                <a:defRPr/>
              </a:pPr>
              <a:t>‹#›</a:t>
            </a:fld>
            <a:endParaRPr lang="zh-CN" altLang="zh-CN"/>
          </a:p>
        </p:txBody>
      </p:sp>
    </p:spTree>
    <p:extLst>
      <p:ext uri="{BB962C8B-B14F-4D97-AF65-F5344CB8AC3E}">
        <p14:creationId xmlns:p14="http://schemas.microsoft.com/office/powerpoint/2010/main" val="4306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4BDA70F-E98E-4095-B703-BBB8479D87EE}"/>
              </a:ext>
            </a:extLst>
          </p:cNvPr>
          <p:cNvSpPr>
            <a:spLocks noGrp="1" noChangeArrowheads="1"/>
          </p:cNvSpPr>
          <p:nvPr>
            <p:ph type="dt" sz="half" idx="10"/>
          </p:nvPr>
        </p:nvSpPr>
        <p:spPr>
          <a:ln/>
        </p:spPr>
        <p:txBody>
          <a:bodyPr/>
          <a:lstStyle>
            <a:lvl1pPr>
              <a:defRPr/>
            </a:lvl1pPr>
          </a:lstStyle>
          <a:p>
            <a:pPr>
              <a:defRPr/>
            </a:pPr>
            <a:fld id="{9E19D542-D04E-4B1C-8312-294140D60178}" type="datetime1">
              <a:rPr lang="zh-CN" altLang="en-US"/>
              <a:pPr>
                <a:defRPr/>
              </a:pPr>
              <a:t>2022/9/8</a:t>
            </a:fld>
            <a:endParaRPr lang="zh-CN" altLang="zh-CN"/>
          </a:p>
        </p:txBody>
      </p:sp>
      <p:sp>
        <p:nvSpPr>
          <p:cNvPr id="6" name="Rectangle 5">
            <a:extLst>
              <a:ext uri="{FF2B5EF4-FFF2-40B4-BE49-F238E27FC236}">
                <a16:creationId xmlns:a16="http://schemas.microsoft.com/office/drawing/2014/main" id="{B00C1CF2-2DBA-4CAE-B0DD-A8FE9C07826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E1703577-B4AD-4966-991E-85ECF5CBF708}"/>
              </a:ext>
            </a:extLst>
          </p:cNvPr>
          <p:cNvSpPr>
            <a:spLocks noGrp="1" noChangeArrowheads="1"/>
          </p:cNvSpPr>
          <p:nvPr>
            <p:ph type="sldNum" sz="quarter" idx="12"/>
          </p:nvPr>
        </p:nvSpPr>
        <p:spPr>
          <a:ln/>
        </p:spPr>
        <p:txBody>
          <a:bodyPr/>
          <a:lstStyle>
            <a:lvl1pPr>
              <a:defRPr/>
            </a:lvl1pPr>
          </a:lstStyle>
          <a:p>
            <a:pPr>
              <a:defRPr/>
            </a:pPr>
            <a:fld id="{C9BF4A1E-3845-4B1F-88B1-21BC31B80463}" type="slidenum">
              <a:rPr lang="zh-CN" altLang="zh-CN"/>
              <a:pPr>
                <a:defRPr/>
              </a:pPr>
              <a:t>‹#›</a:t>
            </a:fld>
            <a:endParaRPr lang="zh-CN" altLang="zh-CN"/>
          </a:p>
        </p:txBody>
      </p:sp>
    </p:spTree>
    <p:extLst>
      <p:ext uri="{BB962C8B-B14F-4D97-AF65-F5344CB8AC3E}">
        <p14:creationId xmlns:p14="http://schemas.microsoft.com/office/powerpoint/2010/main" val="22446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1ACAE16-6759-40D9-89FA-DFE5E3DB2B5D}"/>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7C315301-4F38-464A-8C81-AFF152B9FBB7}"/>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936FA76-E5C6-4D09-BDEA-0C75F85B1D97}"/>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latin typeface="Arial" pitchFamily="34" charset="0"/>
              </a:defRPr>
            </a:lvl1pPr>
          </a:lstStyle>
          <a:p>
            <a:pPr>
              <a:defRPr/>
            </a:pPr>
            <a:fld id="{C1FB6BCF-3911-4651-BAED-4B0B9BC1B8C0}" type="datetime1">
              <a:rPr lang="zh-CN" altLang="en-US"/>
              <a:pPr>
                <a:defRPr/>
              </a:pPr>
              <a:t>2022/9/8</a:t>
            </a:fld>
            <a:endParaRPr lang="zh-CN" altLang="zh-CN"/>
          </a:p>
        </p:txBody>
      </p:sp>
      <p:sp>
        <p:nvSpPr>
          <p:cNvPr id="1029" name="Rectangle 5">
            <a:extLst>
              <a:ext uri="{FF2B5EF4-FFF2-40B4-BE49-F238E27FC236}">
                <a16:creationId xmlns:a16="http://schemas.microsoft.com/office/drawing/2014/main" id="{BE90C6DE-1DEE-4164-82F2-C5FEDCBA6BC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pitchFamily="34" charset="0"/>
              </a:defRPr>
            </a:lvl1pPr>
          </a:lstStyle>
          <a:p>
            <a:pPr>
              <a:defRPr/>
            </a:pPr>
            <a:endParaRPr lang="zh-CN" altLang="zh-CN"/>
          </a:p>
        </p:txBody>
      </p:sp>
      <p:sp>
        <p:nvSpPr>
          <p:cNvPr id="1030" name="Rectangle 6">
            <a:extLst>
              <a:ext uri="{FF2B5EF4-FFF2-40B4-BE49-F238E27FC236}">
                <a16:creationId xmlns:a16="http://schemas.microsoft.com/office/drawing/2014/main" id="{59D633E2-ED90-427F-880D-5ACB80E5BFF7}"/>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85F26C28-818F-456A-96D3-4710EE470DA6}"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280"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 id="2147484277" r:id="rId15"/>
    <p:sldLayoutId id="2147484278" r:id="rId16"/>
    <p:sldLayoutId id="2147484279" r:id="rId17"/>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12.x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12.x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6.bin"/><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7.bin"/><Relationship Id="rId1" Type="http://schemas.openxmlformats.org/officeDocument/2006/relationships/slideLayout" Target="../slideLayouts/slideLayout4.xml"/><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9.bin"/><Relationship Id="rId1" Type="http://schemas.openxmlformats.org/officeDocument/2006/relationships/slideLayout" Target="../slideLayouts/slideLayout12.xml"/><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5" Type="http://schemas.openxmlformats.org/officeDocument/2006/relationships/image" Target="../media/image33.wmf"/><Relationship Id="rId4" Type="http://schemas.openxmlformats.org/officeDocument/2006/relationships/oleObject" Target="../embeddings/oleObject3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4.bin"/><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5.bin"/><Relationship Id="rId1" Type="http://schemas.openxmlformats.org/officeDocument/2006/relationships/slideLayout" Target="../slideLayouts/slideLayout16.xml"/><Relationship Id="rId6" Type="http://schemas.openxmlformats.org/officeDocument/2006/relationships/oleObject" Target="../embeddings/oleObject37.bin"/><Relationship Id="rId5" Type="http://schemas.openxmlformats.org/officeDocument/2006/relationships/image" Target="../media/image37.wmf"/><Relationship Id="rId4" Type="http://schemas.openxmlformats.org/officeDocument/2006/relationships/oleObject" Target="../embeddings/oleObject36.bin"/><Relationship Id="rId9" Type="http://schemas.openxmlformats.org/officeDocument/2006/relationships/image" Target="../media/image39.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41.wmf"/><Relationship Id="rId4" Type="http://schemas.openxmlformats.org/officeDocument/2006/relationships/oleObject" Target="../embeddings/oleObject40.bin"/><Relationship Id="rId9" Type="http://schemas.openxmlformats.org/officeDocument/2006/relationships/image" Target="../media/image43.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43.bin"/><Relationship Id="rId1" Type="http://schemas.openxmlformats.org/officeDocument/2006/relationships/slideLayout" Target="../slideLayouts/slideLayout17.x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 Id="rId9" Type="http://schemas.openxmlformats.org/officeDocument/2006/relationships/image" Target="../media/image4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51.bin"/><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a:extLst>
              <a:ext uri="{FF2B5EF4-FFF2-40B4-BE49-F238E27FC236}">
                <a16:creationId xmlns:a16="http://schemas.microsoft.com/office/drawing/2014/main" id="{99826586-FE82-4785-83C7-2A474BA050B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A70F33-FC67-42CA-B819-8EDA3DA7FCDD}" type="datetime1">
              <a:rPr lang="zh-CN" altLang="en-US" sz="1400" smtClean="0"/>
              <a:pPr>
                <a:spcBef>
                  <a:spcPct val="0"/>
                </a:spcBef>
                <a:buClrTx/>
                <a:buSzTx/>
                <a:buFontTx/>
                <a:buNone/>
              </a:pPr>
              <a:t>2022/9/8</a:t>
            </a:fld>
            <a:endParaRPr lang="zh-CN" altLang="zh-CN" sz="1400"/>
          </a:p>
        </p:txBody>
      </p:sp>
      <p:sp>
        <p:nvSpPr>
          <p:cNvPr id="4099" name="灯片编号占位符 5">
            <a:extLst>
              <a:ext uri="{FF2B5EF4-FFF2-40B4-BE49-F238E27FC236}">
                <a16:creationId xmlns:a16="http://schemas.microsoft.com/office/drawing/2014/main" id="{73E04F15-3B12-4FCB-94A2-E6B7D747F3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9AD81E-97AA-44D7-BBB7-1E727F5EAFB3}" type="slidenum">
              <a:rPr lang="zh-CN" altLang="zh-CN" sz="1400" smtClean="0"/>
              <a:pPr>
                <a:spcBef>
                  <a:spcPct val="0"/>
                </a:spcBef>
                <a:buClrTx/>
                <a:buSzTx/>
                <a:buFontTx/>
                <a:buNone/>
              </a:pPr>
              <a:t>1</a:t>
            </a:fld>
            <a:endParaRPr lang="zh-CN" altLang="zh-CN" sz="1400"/>
          </a:p>
        </p:txBody>
      </p:sp>
      <p:sp>
        <p:nvSpPr>
          <p:cNvPr id="30724" name="Rectangle 2">
            <a:extLst>
              <a:ext uri="{FF2B5EF4-FFF2-40B4-BE49-F238E27FC236}">
                <a16:creationId xmlns:a16="http://schemas.microsoft.com/office/drawing/2014/main" id="{2D3A3160-8433-4072-A1B7-26880869FB72}"/>
              </a:ext>
            </a:extLst>
          </p:cNvPr>
          <p:cNvSpPr>
            <a:spLocks noGrp="1" noRot="1" noChangeArrowheads="1"/>
          </p:cNvSpPr>
          <p:nvPr>
            <p:ph type="title"/>
          </p:nvPr>
        </p:nvSpPr>
        <p:spPr>
          <a:xfrm>
            <a:off x="468313" y="2276475"/>
            <a:ext cx="8229600" cy="2087563"/>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第</a:t>
            </a:r>
            <a:r>
              <a:rPr lang="zh-CN" altLang="en-US" b="1" dirty="0">
                <a:solidFill>
                  <a:schemeClr val="accent2">
                    <a:lumMod val="75000"/>
                  </a:schemeClr>
                </a:solidFill>
                <a:latin typeface="楷体" pitchFamily="49" charset="-122"/>
                <a:ea typeface="楷体" pitchFamily="49" charset="-122"/>
              </a:rPr>
              <a:t>三</a:t>
            </a:r>
            <a:r>
              <a:rPr lang="zh-CN" b="1" dirty="0">
                <a:solidFill>
                  <a:schemeClr val="accent2">
                    <a:lumMod val="75000"/>
                  </a:schemeClr>
                </a:solidFill>
                <a:latin typeface="楷体" pitchFamily="49" charset="-122"/>
                <a:ea typeface="楷体" pitchFamily="49" charset="-122"/>
              </a:rPr>
              <a:t>章 消费者行为</a:t>
            </a:r>
            <a:br>
              <a:rPr lang="en-US" altLang="zh-CN" b="1" dirty="0">
                <a:solidFill>
                  <a:schemeClr val="accent2">
                    <a:lumMod val="75000"/>
                  </a:schemeClr>
                </a:solidFill>
                <a:latin typeface="楷体" pitchFamily="49" charset="-122"/>
                <a:ea typeface="楷体" pitchFamily="49" charset="-122"/>
              </a:rPr>
            </a:br>
            <a:br>
              <a:rPr lang="en-US" altLang="zh-CN" b="1" dirty="0">
                <a:solidFill>
                  <a:schemeClr val="accent2">
                    <a:lumMod val="75000"/>
                  </a:schemeClr>
                </a:solidFill>
                <a:latin typeface="楷体" pitchFamily="49" charset="-122"/>
                <a:ea typeface="楷体" pitchFamily="49" charset="-122"/>
              </a:rPr>
            </a:br>
            <a:r>
              <a:rPr lang="zh-CN" altLang="en-US" sz="3200" b="1" dirty="0">
                <a:solidFill>
                  <a:schemeClr val="accent2">
                    <a:lumMod val="75000"/>
                  </a:schemeClr>
                </a:solidFill>
                <a:latin typeface="楷体" pitchFamily="49" charset="-122"/>
                <a:ea typeface="楷体" pitchFamily="49" charset="-122"/>
              </a:rPr>
              <a:t>课后请阅读</a:t>
            </a:r>
            <a:r>
              <a:rPr lang="en-US" altLang="zh-CN" sz="3200" b="1" dirty="0">
                <a:solidFill>
                  <a:schemeClr val="accent2">
                    <a:lumMod val="75000"/>
                  </a:schemeClr>
                </a:solidFill>
                <a:latin typeface="楷体" pitchFamily="49" charset="-122"/>
                <a:ea typeface="楷体" pitchFamily="49" charset="-122"/>
              </a:rPr>
              <a:t>7</a:t>
            </a:r>
            <a:r>
              <a:rPr lang="zh-CN" altLang="en-US" sz="3200" b="1" dirty="0">
                <a:solidFill>
                  <a:schemeClr val="accent2">
                    <a:lumMod val="75000"/>
                  </a:schemeClr>
                </a:solidFill>
                <a:latin typeface="楷体" pitchFamily="49" charset="-122"/>
                <a:ea typeface="楷体" pitchFamily="49" charset="-122"/>
              </a:rPr>
              <a:t>、</a:t>
            </a:r>
            <a:r>
              <a:rPr lang="en-US" altLang="zh-CN" sz="3200" b="1" dirty="0">
                <a:solidFill>
                  <a:schemeClr val="accent2">
                    <a:lumMod val="75000"/>
                  </a:schemeClr>
                </a:solidFill>
                <a:latin typeface="楷体" pitchFamily="49" charset="-122"/>
                <a:ea typeface="楷体" pitchFamily="49" charset="-122"/>
              </a:rPr>
              <a:t>8</a:t>
            </a:r>
            <a:r>
              <a:rPr lang="zh-CN" altLang="en-US" sz="3200" b="1" dirty="0">
                <a:solidFill>
                  <a:schemeClr val="accent2">
                    <a:lumMod val="75000"/>
                  </a:schemeClr>
                </a:solidFill>
                <a:latin typeface="楷体" pitchFamily="49" charset="-122"/>
                <a:ea typeface="楷体" pitchFamily="49" charset="-122"/>
              </a:rPr>
              <a:t>、</a:t>
            </a:r>
            <a:r>
              <a:rPr lang="en-US" altLang="zh-CN" sz="3200" b="1" dirty="0">
                <a:solidFill>
                  <a:schemeClr val="accent2">
                    <a:lumMod val="75000"/>
                  </a:schemeClr>
                </a:solidFill>
                <a:latin typeface="楷体" pitchFamily="49" charset="-122"/>
                <a:ea typeface="楷体" pitchFamily="49" charset="-122"/>
              </a:rPr>
              <a:t>9</a:t>
            </a:r>
            <a:r>
              <a:rPr lang="zh-CN" altLang="en-US" sz="3200" b="1" dirty="0">
                <a:solidFill>
                  <a:schemeClr val="accent2">
                    <a:lumMod val="75000"/>
                  </a:schemeClr>
                </a:solidFill>
                <a:latin typeface="楷体" pitchFamily="49" charset="-122"/>
                <a:ea typeface="楷体" pitchFamily="49" charset="-122"/>
              </a:rPr>
              <a:t>、</a:t>
            </a:r>
            <a:r>
              <a:rPr lang="en-US" altLang="zh-CN" sz="3200" b="1" dirty="0">
                <a:solidFill>
                  <a:schemeClr val="accent2">
                    <a:lumMod val="75000"/>
                  </a:schemeClr>
                </a:solidFill>
                <a:latin typeface="楷体" pitchFamily="49" charset="-122"/>
                <a:ea typeface="楷体" pitchFamily="49" charset="-122"/>
              </a:rPr>
              <a:t>21</a:t>
            </a:r>
            <a:r>
              <a:rPr lang="zh-CN" altLang="en-US" sz="3200" b="1" dirty="0">
                <a:solidFill>
                  <a:schemeClr val="accent2">
                    <a:lumMod val="75000"/>
                  </a:schemeClr>
                </a:solidFill>
                <a:latin typeface="楷体" pitchFamily="49" charset="-122"/>
                <a:ea typeface="楷体" pitchFamily="49" charset="-122"/>
              </a:rPr>
              <a:t>章</a:t>
            </a:r>
            <a:endParaRPr lang="zh-CN" sz="3200" b="1"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a:extLst>
              <a:ext uri="{FF2B5EF4-FFF2-40B4-BE49-F238E27FC236}">
                <a16:creationId xmlns:a16="http://schemas.microsoft.com/office/drawing/2014/main" id="{F45282B3-3A1A-4C95-925A-6D5D06DFFC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B7FF50-282E-45D3-BD93-59CFA4E58400}" type="datetime1">
              <a:rPr lang="zh-CN" altLang="en-US" sz="1400" smtClean="0"/>
              <a:pPr>
                <a:spcBef>
                  <a:spcPct val="0"/>
                </a:spcBef>
                <a:buClrTx/>
                <a:buSzTx/>
                <a:buFontTx/>
                <a:buNone/>
              </a:pPr>
              <a:t>2022/9/8</a:t>
            </a:fld>
            <a:endParaRPr lang="zh-CN" altLang="zh-CN" sz="1400"/>
          </a:p>
        </p:txBody>
      </p:sp>
      <p:sp>
        <p:nvSpPr>
          <p:cNvPr id="13315" name="灯片编号占位符 5">
            <a:extLst>
              <a:ext uri="{FF2B5EF4-FFF2-40B4-BE49-F238E27FC236}">
                <a16:creationId xmlns:a16="http://schemas.microsoft.com/office/drawing/2014/main" id="{1D387AC2-4394-4611-8D09-186CEFFAD3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ED2AE3-797B-4BC1-9212-CA920056FA05}" type="slidenum">
              <a:rPr lang="zh-CN" altLang="zh-CN" sz="1400" smtClean="0"/>
              <a:pPr>
                <a:spcBef>
                  <a:spcPct val="0"/>
                </a:spcBef>
                <a:buClrTx/>
                <a:buSzTx/>
                <a:buFontTx/>
                <a:buNone/>
              </a:pPr>
              <a:t>10</a:t>
            </a:fld>
            <a:endParaRPr lang="zh-CN" altLang="zh-CN" sz="1400"/>
          </a:p>
        </p:txBody>
      </p:sp>
      <p:sp>
        <p:nvSpPr>
          <p:cNvPr id="37892" name="Rectangle 2">
            <a:extLst>
              <a:ext uri="{FF2B5EF4-FFF2-40B4-BE49-F238E27FC236}">
                <a16:creationId xmlns:a16="http://schemas.microsoft.com/office/drawing/2014/main" id="{BC2B312B-60D4-4A48-B687-FD2683B8DCEC}"/>
              </a:ext>
            </a:extLst>
          </p:cNvPr>
          <p:cNvSpPr>
            <a:spLocks noGrp="1" noRot="1" noChangeArrowheads="1"/>
          </p:cNvSpPr>
          <p:nvPr>
            <p:ph type="body" idx="1"/>
          </p:nvPr>
        </p:nvSpPr>
        <p:spPr>
          <a:xfrm>
            <a:off x="301625" y="1052513"/>
            <a:ext cx="8540750" cy="5046662"/>
          </a:xfrm>
        </p:spPr>
        <p:txBody>
          <a:bodyPr/>
          <a:lstStyle/>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 （三）</a:t>
            </a:r>
            <a:r>
              <a:rPr lang="zh-CN" altLang="en-US" sz="4000" b="1" dirty="0">
                <a:solidFill>
                  <a:schemeClr val="accent2">
                    <a:lumMod val="75000"/>
                  </a:schemeClr>
                </a:solidFill>
                <a:latin typeface="楷体" pitchFamily="49" charset="-122"/>
                <a:ea typeface="楷体" pitchFamily="49" charset="-122"/>
              </a:rPr>
              <a:t>边际效用递减规律</a:t>
            </a:r>
            <a:r>
              <a:rPr lang="zh-CN" altLang="en-US" sz="3600" b="1" dirty="0">
                <a:solidFill>
                  <a:schemeClr val="accent2">
                    <a:lumMod val="75000"/>
                  </a:schemeClr>
                </a:solidFill>
                <a:latin typeface="楷体" pitchFamily="49" charset="-122"/>
                <a:ea typeface="楷体" pitchFamily="49" charset="-122"/>
              </a:rPr>
              <a:t>：</a:t>
            </a:r>
          </a:p>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     在其他条件不变的情况下，对一个消费者来说，一种商品的边际效用随着消费的商品数量的增加而递减。</a:t>
            </a:r>
          </a:p>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      边际效用可以下降到零，这时如果再增加商品的数量，边际效用还会下降为负值。</a:t>
            </a:r>
            <a:endParaRPr lang="en-US" altLang="zh-CN" sz="36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3600" b="1" dirty="0">
                <a:solidFill>
                  <a:schemeClr val="accent2">
                    <a:lumMod val="75000"/>
                  </a:schemeClr>
                </a:solidFill>
                <a:latin typeface="楷体" pitchFamily="49" charset="-122"/>
                <a:ea typeface="楷体" pitchFamily="49" charset="-122"/>
              </a:rPr>
              <a:t>                  ——</a:t>
            </a:r>
            <a:r>
              <a:rPr lang="zh-CN" altLang="en-US" sz="2800" b="1" dirty="0">
                <a:solidFill>
                  <a:srgbClr val="C00000"/>
                </a:solidFill>
                <a:latin typeface="楷体" pitchFamily="49" charset="-122"/>
                <a:ea typeface="楷体" pitchFamily="49" charset="-122"/>
              </a:rPr>
              <a:t>戈森第一定律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051A909E-D4F8-4515-9634-740B44EBE0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6451F7-F31C-4068-A51E-F5042D91569F}" type="datetime1">
              <a:rPr lang="zh-CN" altLang="en-US" sz="1400" smtClean="0"/>
              <a:pPr>
                <a:spcBef>
                  <a:spcPct val="0"/>
                </a:spcBef>
                <a:buClrTx/>
                <a:buSzTx/>
                <a:buFontTx/>
                <a:buNone/>
              </a:pPr>
              <a:t>2022/9/8</a:t>
            </a:fld>
            <a:endParaRPr lang="zh-CN" altLang="zh-CN" sz="1400"/>
          </a:p>
        </p:txBody>
      </p:sp>
      <p:sp>
        <p:nvSpPr>
          <p:cNvPr id="14339" name="灯片编号占位符 5">
            <a:extLst>
              <a:ext uri="{FF2B5EF4-FFF2-40B4-BE49-F238E27FC236}">
                <a16:creationId xmlns:a16="http://schemas.microsoft.com/office/drawing/2014/main" id="{75B60055-2C6F-49AE-8EC3-E7BF68DE84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F0CE33A-19AD-4C7E-ABFB-FC190145F35A}" type="slidenum">
              <a:rPr lang="zh-CN" altLang="zh-CN" sz="1400" smtClean="0"/>
              <a:pPr>
                <a:spcBef>
                  <a:spcPct val="0"/>
                </a:spcBef>
                <a:buClrTx/>
                <a:buSzTx/>
                <a:buFontTx/>
                <a:buNone/>
              </a:pPr>
              <a:t>11</a:t>
            </a:fld>
            <a:endParaRPr lang="zh-CN" altLang="zh-CN" sz="1400"/>
          </a:p>
        </p:txBody>
      </p:sp>
      <p:sp>
        <p:nvSpPr>
          <p:cNvPr id="38916" name="Rectangle 2">
            <a:extLst>
              <a:ext uri="{FF2B5EF4-FFF2-40B4-BE49-F238E27FC236}">
                <a16:creationId xmlns:a16="http://schemas.microsoft.com/office/drawing/2014/main" id="{57E41730-24E0-4336-910E-4C016924C42F}"/>
              </a:ext>
            </a:extLst>
          </p:cNvPr>
          <p:cNvSpPr>
            <a:spLocks noGrp="1" noRot="1" noChangeArrowheads="1"/>
          </p:cNvSpPr>
          <p:nvPr>
            <p:ph type="body" idx="1"/>
          </p:nvPr>
        </p:nvSpPr>
        <p:spPr>
          <a:xfrm>
            <a:off x="685800" y="549275"/>
            <a:ext cx="8305800" cy="5546725"/>
          </a:xfrm>
        </p:spPr>
        <p:txBody>
          <a:bodyPr/>
          <a:lstStyle/>
          <a:p>
            <a:pPr eaLnBrk="1" hangingPunct="1">
              <a:lnSpc>
                <a:spcPct val="90000"/>
              </a:lnSpc>
              <a:buFont typeface="Wingdings" panose="05000000000000000000" pitchFamily="2" charset="2"/>
              <a:buNone/>
              <a:defRPr/>
            </a:pPr>
            <a:r>
              <a:rPr lang="zh-CN" b="1" dirty="0">
                <a:solidFill>
                  <a:schemeClr val="accent2">
                    <a:lumMod val="75000"/>
                  </a:schemeClr>
                </a:solidFill>
                <a:latin typeface="楷体" pitchFamily="49" charset="-122"/>
                <a:ea typeface="楷体" pitchFamily="49" charset="-122"/>
              </a:rPr>
              <a:t>二</a:t>
            </a: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边际效用递减规律与需求曲线</a:t>
            </a:r>
          </a:p>
          <a:p>
            <a:pPr eaLnBrk="1" hangingPunct="1">
              <a:lnSpc>
                <a:spcPct val="90000"/>
              </a:lnSpc>
              <a:buFont typeface="Wingdings" panose="05000000000000000000" pitchFamily="2" charset="2"/>
              <a:buNone/>
              <a:defRPr/>
            </a:pPr>
            <a:r>
              <a:rPr lang="zh-CN" altLang="zh-CN" sz="2400" dirty="0">
                <a:solidFill>
                  <a:schemeClr val="accent2">
                    <a:lumMod val="75000"/>
                  </a:schemeClr>
                </a:solidFill>
                <a:latin typeface="楷体" pitchFamily="49" charset="-122"/>
                <a:ea typeface="楷体" pitchFamily="49" charset="-122"/>
              </a:rPr>
              <a:t>    </a:t>
            </a:r>
            <a:r>
              <a:rPr lang="zh-CN" sz="2400" b="1" dirty="0">
                <a:solidFill>
                  <a:schemeClr val="accent2">
                    <a:lumMod val="75000"/>
                  </a:schemeClr>
                </a:solidFill>
                <a:latin typeface="楷体" pitchFamily="49" charset="-122"/>
                <a:ea typeface="楷体" pitchFamily="49" charset="-122"/>
              </a:rPr>
              <a:t>为什么消费者愿意买进的任一商品的数量与该商品价</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格成反向变化？</a:t>
            </a: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 pitchFamily="49" charset="-122"/>
                <a:ea typeface="楷体" pitchFamily="49" charset="-122"/>
              </a:rPr>
              <a:t>     1.</a:t>
            </a:r>
            <a:r>
              <a:rPr lang="zh-CN" sz="2400" b="1" dirty="0">
                <a:solidFill>
                  <a:schemeClr val="accent2">
                    <a:lumMod val="75000"/>
                  </a:schemeClr>
                </a:solidFill>
                <a:latin typeface="楷体" pitchFamily="49" charset="-122"/>
                <a:ea typeface="楷体" pitchFamily="49" charset="-122"/>
              </a:rPr>
              <a:t>随着占有的某种商品数量的增多，该商品对消费者</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的边际效用递减，消费者所愿支付的价格越来越低。 </a:t>
            </a: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 pitchFamily="49" charset="-122"/>
                <a:ea typeface="楷体" pitchFamily="49" charset="-122"/>
              </a:rPr>
              <a:t>     2.</a:t>
            </a:r>
            <a:r>
              <a:rPr lang="zh-CN" sz="2400" b="1" dirty="0">
                <a:solidFill>
                  <a:schemeClr val="accent2">
                    <a:lumMod val="75000"/>
                  </a:schemeClr>
                </a:solidFill>
                <a:latin typeface="楷体" pitchFamily="49" charset="-122"/>
                <a:ea typeface="楷体" pitchFamily="49" charset="-122"/>
              </a:rPr>
              <a:t>随着购买的该商品的数量的增加，消费者持有的货</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币的边际效用递增，他所愿出的价格也将越来越低。</a:t>
            </a:r>
          </a:p>
          <a:p>
            <a:pPr eaLnBrk="1" hangingPunct="1">
              <a:lnSpc>
                <a:spcPct val="90000"/>
              </a:lnSpc>
              <a:buFont typeface="Wingdings" panose="05000000000000000000" pitchFamily="2" charset="2"/>
              <a:buNone/>
              <a:defRPr/>
            </a:pPr>
            <a:endParaRPr lang="zh-CN" sz="2400"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endParaRPr lang="zh-CN" sz="2400"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endParaRPr lang="zh-CN" sz="2400"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endParaRPr lang="zh-CN" sz="2400"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sz="2400" dirty="0">
                <a:solidFill>
                  <a:schemeClr val="accent2">
                    <a:lumMod val="75000"/>
                  </a:schemeClr>
                </a:solidFill>
                <a:latin typeface="楷体" pitchFamily="49" charset="-122"/>
                <a:ea typeface="楷体" pitchFamily="49" charset="-122"/>
              </a:rPr>
              <a:t>     </a:t>
            </a:r>
          </a:p>
          <a:p>
            <a:pPr eaLnBrk="1" hangingPunct="1">
              <a:lnSpc>
                <a:spcPct val="90000"/>
              </a:lnSpc>
              <a:buFont typeface="Wingdings" panose="05000000000000000000" pitchFamily="2" charset="2"/>
              <a:buNone/>
              <a:defRPr/>
            </a:pPr>
            <a:endParaRPr lang="zh-CN" sz="2400"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sz="2400" dirty="0">
                <a:solidFill>
                  <a:schemeClr val="accent2">
                    <a:lumMod val="75000"/>
                  </a:schemeClr>
                </a:solidFill>
                <a:latin typeface="楷体" pitchFamily="49" charset="-122"/>
                <a:ea typeface="楷体" pitchFamily="49" charset="-122"/>
              </a:rPr>
              <a:t>      </a:t>
            </a:r>
            <a:r>
              <a:rPr lang="zh-CN" altLang="zh-CN" sz="2400" b="1" dirty="0">
                <a:solidFill>
                  <a:schemeClr val="accent2">
                    <a:lumMod val="75000"/>
                  </a:schemeClr>
                </a:solidFill>
                <a:latin typeface="楷体" pitchFamily="49" charset="-122"/>
                <a:ea typeface="楷体" pitchFamily="49" charset="-122"/>
              </a:rPr>
              <a:t>(A)</a:t>
            </a:r>
            <a:r>
              <a:rPr lang="zh-CN" sz="2400" b="1" dirty="0">
                <a:solidFill>
                  <a:schemeClr val="accent2">
                    <a:lumMod val="75000"/>
                  </a:schemeClr>
                </a:solidFill>
                <a:latin typeface="楷体" pitchFamily="49" charset="-122"/>
                <a:ea typeface="楷体" pitchFamily="49" charset="-122"/>
              </a:rPr>
              <a:t>边际效用曲线           </a:t>
            </a:r>
            <a:r>
              <a:rPr lang="zh-CN" altLang="zh-CN" sz="2400" b="1" dirty="0">
                <a:solidFill>
                  <a:schemeClr val="accent2">
                    <a:lumMod val="75000"/>
                  </a:schemeClr>
                </a:solidFill>
                <a:latin typeface="楷体" pitchFamily="49" charset="-122"/>
                <a:ea typeface="楷体" pitchFamily="49" charset="-122"/>
              </a:rPr>
              <a:t>(B)</a:t>
            </a:r>
            <a:r>
              <a:rPr lang="zh-CN" sz="2400" b="1" dirty="0">
                <a:solidFill>
                  <a:schemeClr val="accent2">
                    <a:lumMod val="75000"/>
                  </a:schemeClr>
                </a:solidFill>
                <a:latin typeface="楷体" pitchFamily="49" charset="-122"/>
                <a:ea typeface="楷体" pitchFamily="49" charset="-122"/>
              </a:rPr>
              <a:t>需求曲线</a:t>
            </a:r>
            <a:endParaRPr lang="zh-CN" sz="2800" dirty="0">
              <a:solidFill>
                <a:schemeClr val="accent2">
                  <a:lumMod val="75000"/>
                </a:schemeClr>
              </a:solidFill>
              <a:latin typeface="楷体" pitchFamily="49" charset="-122"/>
              <a:ea typeface="楷体" pitchFamily="49" charset="-122"/>
            </a:endParaRPr>
          </a:p>
        </p:txBody>
      </p:sp>
      <p:grpSp>
        <p:nvGrpSpPr>
          <p:cNvPr id="14341" name="Group 3">
            <a:extLst>
              <a:ext uri="{FF2B5EF4-FFF2-40B4-BE49-F238E27FC236}">
                <a16:creationId xmlns:a16="http://schemas.microsoft.com/office/drawing/2014/main" id="{04C83295-BE85-4CAD-9D0C-76DDE8602E67}"/>
              </a:ext>
            </a:extLst>
          </p:cNvPr>
          <p:cNvGrpSpPr>
            <a:grpSpLocks/>
          </p:cNvGrpSpPr>
          <p:nvPr/>
        </p:nvGrpSpPr>
        <p:grpSpPr bwMode="auto">
          <a:xfrm>
            <a:off x="1116013" y="3500438"/>
            <a:ext cx="7054850" cy="2590800"/>
            <a:chOff x="0" y="0"/>
            <a:chExt cx="4444" cy="1632"/>
          </a:xfrm>
        </p:grpSpPr>
        <p:sp>
          <p:nvSpPr>
            <p:cNvPr id="14342" name="Rectangle 4">
              <a:extLst>
                <a:ext uri="{FF2B5EF4-FFF2-40B4-BE49-F238E27FC236}">
                  <a16:creationId xmlns:a16="http://schemas.microsoft.com/office/drawing/2014/main" id="{1410DADE-455F-47E8-BD41-EAE4E7910E7A}"/>
                </a:ext>
              </a:extLst>
            </p:cNvPr>
            <p:cNvSpPr>
              <a:spLocks noChangeArrowheads="1"/>
            </p:cNvSpPr>
            <p:nvPr/>
          </p:nvSpPr>
          <p:spPr bwMode="auto">
            <a:xfrm>
              <a:off x="0" y="0"/>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MU</a:t>
              </a:r>
            </a:p>
          </p:txBody>
        </p:sp>
        <p:sp>
          <p:nvSpPr>
            <p:cNvPr id="14343" name="Rectangle 5">
              <a:extLst>
                <a:ext uri="{FF2B5EF4-FFF2-40B4-BE49-F238E27FC236}">
                  <a16:creationId xmlns:a16="http://schemas.microsoft.com/office/drawing/2014/main" id="{ED70AB17-5793-47D8-AFBA-9696C34E6963}"/>
                </a:ext>
              </a:extLst>
            </p:cNvPr>
            <p:cNvSpPr>
              <a:spLocks noChangeArrowheads="1"/>
            </p:cNvSpPr>
            <p:nvPr/>
          </p:nvSpPr>
          <p:spPr bwMode="auto">
            <a:xfrm>
              <a:off x="2313" y="45"/>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p>
          </p:txBody>
        </p:sp>
        <p:sp>
          <p:nvSpPr>
            <p:cNvPr id="14344" name="Rectangle 6">
              <a:extLst>
                <a:ext uri="{FF2B5EF4-FFF2-40B4-BE49-F238E27FC236}">
                  <a16:creationId xmlns:a16="http://schemas.microsoft.com/office/drawing/2014/main" id="{224A9285-56EE-4C07-A9C0-E7728DD3F5C3}"/>
                </a:ext>
              </a:extLst>
            </p:cNvPr>
            <p:cNvSpPr>
              <a:spLocks noChangeArrowheads="1"/>
            </p:cNvSpPr>
            <p:nvPr/>
          </p:nvSpPr>
          <p:spPr bwMode="auto">
            <a:xfrm>
              <a:off x="4127" y="1360"/>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Q</a:t>
              </a:r>
            </a:p>
          </p:txBody>
        </p:sp>
        <p:sp>
          <p:nvSpPr>
            <p:cNvPr id="14345" name="Rectangle 7">
              <a:extLst>
                <a:ext uri="{FF2B5EF4-FFF2-40B4-BE49-F238E27FC236}">
                  <a16:creationId xmlns:a16="http://schemas.microsoft.com/office/drawing/2014/main" id="{A53FDF68-1814-4143-9436-54238186E66E}"/>
                </a:ext>
              </a:extLst>
            </p:cNvPr>
            <p:cNvSpPr>
              <a:spLocks noChangeArrowheads="1"/>
            </p:cNvSpPr>
            <p:nvPr/>
          </p:nvSpPr>
          <p:spPr bwMode="auto">
            <a:xfrm>
              <a:off x="1859" y="1315"/>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Q</a:t>
              </a:r>
            </a:p>
          </p:txBody>
        </p:sp>
        <p:sp>
          <p:nvSpPr>
            <p:cNvPr id="14346" name="Rectangle 8">
              <a:extLst>
                <a:ext uri="{FF2B5EF4-FFF2-40B4-BE49-F238E27FC236}">
                  <a16:creationId xmlns:a16="http://schemas.microsoft.com/office/drawing/2014/main" id="{24EA1526-17A4-416D-8CF8-A44A937F6393}"/>
                </a:ext>
              </a:extLst>
            </p:cNvPr>
            <p:cNvSpPr>
              <a:spLocks noChangeArrowheads="1"/>
            </p:cNvSpPr>
            <p:nvPr/>
          </p:nvSpPr>
          <p:spPr bwMode="auto">
            <a:xfrm>
              <a:off x="0" y="1224"/>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p>
          </p:txBody>
        </p:sp>
        <p:sp>
          <p:nvSpPr>
            <p:cNvPr id="14347" name="Rectangle 9">
              <a:extLst>
                <a:ext uri="{FF2B5EF4-FFF2-40B4-BE49-F238E27FC236}">
                  <a16:creationId xmlns:a16="http://schemas.microsoft.com/office/drawing/2014/main" id="{A92902E6-7EED-43A7-B9E4-7A68F0A2F868}"/>
                </a:ext>
              </a:extLst>
            </p:cNvPr>
            <p:cNvSpPr>
              <a:spLocks noChangeArrowheads="1"/>
            </p:cNvSpPr>
            <p:nvPr/>
          </p:nvSpPr>
          <p:spPr bwMode="auto">
            <a:xfrm>
              <a:off x="2358" y="1270"/>
              <a:ext cx="3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p>
          </p:txBody>
        </p:sp>
        <p:sp>
          <p:nvSpPr>
            <p:cNvPr id="14348" name="Line 10">
              <a:extLst>
                <a:ext uri="{FF2B5EF4-FFF2-40B4-BE49-F238E27FC236}">
                  <a16:creationId xmlns:a16="http://schemas.microsoft.com/office/drawing/2014/main" id="{4A4D3A10-2A08-4B3E-8A1D-7F5DA1FA68F6}"/>
                </a:ext>
              </a:extLst>
            </p:cNvPr>
            <p:cNvSpPr>
              <a:spLocks noChangeShapeType="1"/>
            </p:cNvSpPr>
            <p:nvPr/>
          </p:nvSpPr>
          <p:spPr bwMode="auto">
            <a:xfrm>
              <a:off x="317" y="1360"/>
              <a:ext cx="1679"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Line 11">
              <a:extLst>
                <a:ext uri="{FF2B5EF4-FFF2-40B4-BE49-F238E27FC236}">
                  <a16:creationId xmlns:a16="http://schemas.microsoft.com/office/drawing/2014/main" id="{1C47BFAD-1FBA-4CF8-B1A8-6203A48D6E30}"/>
                </a:ext>
              </a:extLst>
            </p:cNvPr>
            <p:cNvSpPr>
              <a:spLocks noChangeShapeType="1"/>
            </p:cNvSpPr>
            <p:nvPr/>
          </p:nvSpPr>
          <p:spPr bwMode="auto">
            <a:xfrm>
              <a:off x="2631" y="1360"/>
              <a:ext cx="1587"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Line 12">
              <a:extLst>
                <a:ext uri="{FF2B5EF4-FFF2-40B4-BE49-F238E27FC236}">
                  <a16:creationId xmlns:a16="http://schemas.microsoft.com/office/drawing/2014/main" id="{8DE0DCB8-920D-4FFE-AE4B-698C33A21ECD}"/>
                </a:ext>
              </a:extLst>
            </p:cNvPr>
            <p:cNvSpPr>
              <a:spLocks noChangeShapeType="1"/>
            </p:cNvSpPr>
            <p:nvPr/>
          </p:nvSpPr>
          <p:spPr bwMode="auto">
            <a:xfrm flipV="1">
              <a:off x="317" y="136"/>
              <a:ext cx="0" cy="122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1" name="Line 13">
              <a:extLst>
                <a:ext uri="{FF2B5EF4-FFF2-40B4-BE49-F238E27FC236}">
                  <a16:creationId xmlns:a16="http://schemas.microsoft.com/office/drawing/2014/main" id="{D14DF11B-81E1-4DC1-AA6E-FFB26034A3B8}"/>
                </a:ext>
              </a:extLst>
            </p:cNvPr>
            <p:cNvSpPr>
              <a:spLocks noChangeShapeType="1"/>
            </p:cNvSpPr>
            <p:nvPr/>
          </p:nvSpPr>
          <p:spPr bwMode="auto">
            <a:xfrm flipV="1">
              <a:off x="2631" y="136"/>
              <a:ext cx="0" cy="122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2" name="Line 14">
              <a:extLst>
                <a:ext uri="{FF2B5EF4-FFF2-40B4-BE49-F238E27FC236}">
                  <a16:creationId xmlns:a16="http://schemas.microsoft.com/office/drawing/2014/main" id="{F1452256-948C-49D8-9AA5-0FBFE5A9DA03}"/>
                </a:ext>
              </a:extLst>
            </p:cNvPr>
            <p:cNvSpPr>
              <a:spLocks noChangeShapeType="1"/>
            </p:cNvSpPr>
            <p:nvPr/>
          </p:nvSpPr>
          <p:spPr bwMode="auto">
            <a:xfrm>
              <a:off x="363" y="408"/>
              <a:ext cx="998" cy="81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15">
              <a:extLst>
                <a:ext uri="{FF2B5EF4-FFF2-40B4-BE49-F238E27FC236}">
                  <a16:creationId xmlns:a16="http://schemas.microsoft.com/office/drawing/2014/main" id="{F19EC36F-9B5F-4DDA-BCD3-4FA18C579420}"/>
                </a:ext>
              </a:extLst>
            </p:cNvPr>
            <p:cNvSpPr>
              <a:spLocks noChangeShapeType="1"/>
            </p:cNvSpPr>
            <p:nvPr/>
          </p:nvSpPr>
          <p:spPr bwMode="auto">
            <a:xfrm>
              <a:off x="2767" y="453"/>
              <a:ext cx="998" cy="81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a:extLst>
              <a:ext uri="{FF2B5EF4-FFF2-40B4-BE49-F238E27FC236}">
                <a16:creationId xmlns:a16="http://schemas.microsoft.com/office/drawing/2014/main" id="{07C336AB-FA45-414D-964C-B6AD7A18A3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124138-D1B9-48B1-8E1F-A91D0A7F1A6F}" type="datetime1">
              <a:rPr lang="zh-CN" altLang="en-US" sz="1400" smtClean="0"/>
              <a:pPr>
                <a:spcBef>
                  <a:spcPct val="0"/>
                </a:spcBef>
                <a:buClrTx/>
                <a:buSzTx/>
                <a:buFontTx/>
                <a:buNone/>
              </a:pPr>
              <a:t>2022/9/8</a:t>
            </a:fld>
            <a:endParaRPr lang="zh-CN" altLang="zh-CN" sz="1400"/>
          </a:p>
        </p:txBody>
      </p:sp>
      <p:sp>
        <p:nvSpPr>
          <p:cNvPr id="15363" name="灯片编号占位符 5">
            <a:extLst>
              <a:ext uri="{FF2B5EF4-FFF2-40B4-BE49-F238E27FC236}">
                <a16:creationId xmlns:a16="http://schemas.microsoft.com/office/drawing/2014/main" id="{5CF78F05-9635-4A82-BF2C-790B1DFB51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653835-4C3D-43C7-BE07-E7614F3B0593}" type="slidenum">
              <a:rPr lang="zh-CN" altLang="zh-CN" sz="1400" smtClean="0"/>
              <a:pPr>
                <a:spcBef>
                  <a:spcPct val="0"/>
                </a:spcBef>
                <a:buClrTx/>
                <a:buSzTx/>
                <a:buFontTx/>
                <a:buNone/>
              </a:pPr>
              <a:t>12</a:t>
            </a:fld>
            <a:endParaRPr lang="zh-CN" altLang="zh-CN" sz="1400"/>
          </a:p>
        </p:txBody>
      </p:sp>
      <p:sp>
        <p:nvSpPr>
          <p:cNvPr id="39940" name="Rectangle 2">
            <a:extLst>
              <a:ext uri="{FF2B5EF4-FFF2-40B4-BE49-F238E27FC236}">
                <a16:creationId xmlns:a16="http://schemas.microsoft.com/office/drawing/2014/main" id="{F891F65B-1360-4890-937E-D5FB3DEF4398}"/>
              </a:ext>
            </a:extLst>
          </p:cNvPr>
          <p:cNvSpPr>
            <a:spLocks noGrp="1" noRot="1" noChangeArrowheads="1"/>
          </p:cNvSpPr>
          <p:nvPr>
            <p:ph type="body" idx="1"/>
          </p:nvPr>
        </p:nvSpPr>
        <p:spPr>
          <a:xfrm>
            <a:off x="395288" y="692150"/>
            <a:ext cx="8458200" cy="5364163"/>
          </a:xfrm>
        </p:spPr>
        <p:txBody>
          <a:bodyPr/>
          <a:lstStyle/>
          <a:p>
            <a:pPr eaLnBrk="1" hangingPunct="1">
              <a:buFont typeface="Wingdings" panose="05000000000000000000" pitchFamily="2" charset="2"/>
              <a:buNone/>
              <a:defRPr/>
            </a:pPr>
            <a:r>
              <a:rPr lang="zh-CN" sz="4000" b="1" dirty="0">
                <a:solidFill>
                  <a:schemeClr val="accent2">
                    <a:lumMod val="75000"/>
                  </a:schemeClr>
                </a:solidFill>
                <a:latin typeface="楷体" pitchFamily="49" charset="-122"/>
                <a:ea typeface="楷体" pitchFamily="49" charset="-122"/>
              </a:rPr>
              <a:t>三</a:t>
            </a:r>
            <a:r>
              <a:rPr lang="zh-CN" altLang="zh-CN" sz="4000" b="1" dirty="0">
                <a:solidFill>
                  <a:schemeClr val="accent2">
                    <a:lumMod val="75000"/>
                  </a:schemeClr>
                </a:solidFill>
                <a:latin typeface="楷体" pitchFamily="49" charset="-122"/>
                <a:ea typeface="楷体" pitchFamily="49" charset="-122"/>
              </a:rPr>
              <a:t>.</a:t>
            </a:r>
            <a:r>
              <a:rPr lang="zh-CN" sz="4000" b="1" dirty="0">
                <a:solidFill>
                  <a:schemeClr val="accent2">
                    <a:lumMod val="75000"/>
                  </a:schemeClr>
                </a:solidFill>
                <a:latin typeface="楷体" pitchFamily="49" charset="-122"/>
                <a:ea typeface="楷体" pitchFamily="49" charset="-122"/>
              </a:rPr>
              <a:t>消费者均衡     理性的选择</a:t>
            </a:r>
          </a:p>
          <a:p>
            <a:pPr eaLnBrk="1" hangingPunct="1">
              <a:buFont typeface="Wingdings" panose="05000000000000000000" pitchFamily="2" charset="2"/>
              <a:buNone/>
              <a:defRPr/>
            </a:pPr>
            <a:r>
              <a:rPr lang="zh-CN" altLang="zh-CN" b="1" dirty="0">
                <a:solidFill>
                  <a:schemeClr val="accent2">
                    <a:lumMod val="75000"/>
                  </a:schemeClr>
                </a:solidFill>
                <a:latin typeface="楷体" pitchFamily="49" charset="-122"/>
                <a:ea typeface="楷体" pitchFamily="49" charset="-122"/>
              </a:rPr>
              <a:t>    </a:t>
            </a:r>
            <a:r>
              <a:rPr lang="zh-CN" b="1" dirty="0">
                <a:solidFill>
                  <a:schemeClr val="accent2">
                    <a:lumMod val="75000"/>
                  </a:schemeClr>
                </a:solidFill>
                <a:latin typeface="楷体" pitchFamily="49" charset="-122"/>
                <a:ea typeface="楷体" pitchFamily="49" charset="-122"/>
              </a:rPr>
              <a:t>消费者均衡就是指消费者在货币收入和商品价格既定条件下购买商品而获得最大的总效用的消费或购买状态。</a:t>
            </a:r>
            <a:r>
              <a:rPr lang="zh-CN" sz="4000"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r>
              <a:rPr lang="zh-CN" b="1" dirty="0">
                <a:solidFill>
                  <a:schemeClr val="accent2">
                    <a:lumMod val="75000"/>
                  </a:schemeClr>
                </a:solidFill>
                <a:latin typeface="楷体" pitchFamily="49" charset="-122"/>
                <a:ea typeface="楷体" pitchFamily="49" charset="-122"/>
              </a:rPr>
              <a:t>    消费者均衡的条件</a:t>
            </a:r>
            <a:r>
              <a:rPr lang="zh-CN" altLang="zh-CN" b="1" dirty="0">
                <a:solidFill>
                  <a:schemeClr val="accent2">
                    <a:lumMod val="75000"/>
                  </a:schemeClr>
                </a:solidFill>
                <a:latin typeface="楷体" pitchFamily="49" charset="-122"/>
                <a:ea typeface="楷体" pitchFamily="49" charset="-122"/>
              </a:rPr>
              <a:t>: </a:t>
            </a:r>
            <a:r>
              <a:rPr lang="zh-CN" b="1" dirty="0">
                <a:solidFill>
                  <a:schemeClr val="accent2">
                    <a:lumMod val="75000"/>
                  </a:schemeClr>
                </a:solidFill>
                <a:latin typeface="楷体" pitchFamily="49" charset="-122"/>
                <a:ea typeface="楷体" pitchFamily="49" charset="-122"/>
              </a:rPr>
              <a:t>消费者花费每一单位货币，比如说每一元货币所购买的各种商品的边际效用都相等。</a:t>
            </a:r>
            <a:endParaRPr lang="en-US" altLang="zh-CN"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4000" b="1" dirty="0">
                <a:solidFill>
                  <a:schemeClr val="accent2">
                    <a:lumMod val="75000"/>
                  </a:schemeClr>
                </a:solidFill>
                <a:latin typeface="楷体" pitchFamily="49" charset="-122"/>
                <a:ea typeface="楷体" pitchFamily="49" charset="-122"/>
              </a:rPr>
              <a:t>            ——</a:t>
            </a:r>
            <a:r>
              <a:rPr lang="zh-CN" altLang="en-US" b="1" dirty="0">
                <a:solidFill>
                  <a:srgbClr val="C00000"/>
                </a:solidFill>
                <a:latin typeface="楷体" pitchFamily="49" charset="-122"/>
                <a:ea typeface="楷体" pitchFamily="49" charset="-122"/>
              </a:rPr>
              <a:t>戈森第二定律</a:t>
            </a:r>
            <a:r>
              <a:rPr lang="zh-CN" b="1" dirty="0">
                <a:solidFill>
                  <a:srgbClr val="C00000"/>
                </a:solidFill>
                <a:latin typeface="楷体" pitchFamily="49" charset="-122"/>
                <a:ea typeface="楷体" pitchFamily="49" charset="-122"/>
              </a:rPr>
              <a:t> </a:t>
            </a:r>
          </a:p>
        </p:txBody>
      </p:sp>
      <p:sp>
        <p:nvSpPr>
          <p:cNvPr id="15365" name="Line 3">
            <a:extLst>
              <a:ext uri="{FF2B5EF4-FFF2-40B4-BE49-F238E27FC236}">
                <a16:creationId xmlns:a16="http://schemas.microsoft.com/office/drawing/2014/main" id="{8234FB0F-7D58-44E7-8540-25AD9D1C5D2B}"/>
              </a:ext>
            </a:extLst>
          </p:cNvPr>
          <p:cNvSpPr>
            <a:spLocks noChangeShapeType="1"/>
          </p:cNvSpPr>
          <p:nvPr/>
        </p:nvSpPr>
        <p:spPr bwMode="auto">
          <a:xfrm>
            <a:off x="3851275" y="1125538"/>
            <a:ext cx="10810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5">
            <a:extLst>
              <a:ext uri="{FF2B5EF4-FFF2-40B4-BE49-F238E27FC236}">
                <a16:creationId xmlns:a16="http://schemas.microsoft.com/office/drawing/2014/main" id="{E4211E27-FC77-4F87-BBBE-DBC2785B6EA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61C3BB-8460-4FC3-BDE2-8E1839183308}" type="datetime1">
              <a:rPr lang="zh-CN" altLang="en-US" sz="1400" smtClean="0"/>
              <a:pPr>
                <a:spcBef>
                  <a:spcPct val="0"/>
                </a:spcBef>
                <a:buClrTx/>
                <a:buSzTx/>
                <a:buFontTx/>
                <a:buNone/>
              </a:pPr>
              <a:t>2022/9/8</a:t>
            </a:fld>
            <a:endParaRPr lang="zh-CN" altLang="zh-CN" sz="1400"/>
          </a:p>
        </p:txBody>
      </p:sp>
      <p:sp>
        <p:nvSpPr>
          <p:cNvPr id="16387" name="灯片编号占位符 7">
            <a:extLst>
              <a:ext uri="{FF2B5EF4-FFF2-40B4-BE49-F238E27FC236}">
                <a16:creationId xmlns:a16="http://schemas.microsoft.com/office/drawing/2014/main" id="{F15CC5C0-30BE-4394-994D-CBB403AE94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CDB179-71BD-4B20-B347-A9A29F4E1AB7}" type="slidenum">
              <a:rPr lang="zh-CN" altLang="zh-CN" sz="1400" smtClean="0"/>
              <a:pPr>
                <a:spcBef>
                  <a:spcPct val="0"/>
                </a:spcBef>
                <a:buClrTx/>
                <a:buSzTx/>
                <a:buFontTx/>
                <a:buNone/>
              </a:pPr>
              <a:t>13</a:t>
            </a:fld>
            <a:endParaRPr lang="zh-CN" altLang="zh-CN" sz="1400"/>
          </a:p>
        </p:txBody>
      </p:sp>
      <p:sp>
        <p:nvSpPr>
          <p:cNvPr id="15362" name="Rectangle 2">
            <a:extLst>
              <a:ext uri="{FF2B5EF4-FFF2-40B4-BE49-F238E27FC236}">
                <a16:creationId xmlns:a16="http://schemas.microsoft.com/office/drawing/2014/main" id="{2A59506D-AFE9-4399-B9E0-11683BDAE1AE}"/>
              </a:ext>
            </a:extLst>
          </p:cNvPr>
          <p:cNvSpPr>
            <a:spLocks noGrp="1" noRot="1" noChangeArrowheads="1"/>
          </p:cNvSpPr>
          <p:nvPr>
            <p:ph type="body" sz="half" idx="1"/>
          </p:nvPr>
        </p:nvSpPr>
        <p:spPr>
          <a:xfrm>
            <a:off x="107950" y="620713"/>
            <a:ext cx="8856663" cy="5478462"/>
          </a:xfrm>
        </p:spPr>
        <p:txBody>
          <a:bodyPr/>
          <a:lstStyle/>
          <a:p>
            <a:pPr eaLnBrk="1" hangingPunct="1">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即：假设一消费者只消费</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和</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两种商品，价格分别是</a:t>
            </a:r>
            <a:r>
              <a:rPr lang="zh-CN" altLang="zh-CN" sz="2800" b="1" dirty="0">
                <a:solidFill>
                  <a:schemeClr val="accent2">
                    <a:lumMod val="75000"/>
                  </a:schemeClr>
                </a:solidFill>
                <a:latin typeface="楷体" pitchFamily="49" charset="-122"/>
                <a:ea typeface="楷体" pitchFamily="49" charset="-122"/>
              </a:rPr>
              <a:t>P</a:t>
            </a:r>
            <a:r>
              <a:rPr lang="zh-CN" altLang="zh-CN" sz="2800" b="1" baseline="-25000"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和</a:t>
            </a:r>
            <a:r>
              <a:rPr lang="zh-CN" altLang="zh-CN" sz="2800" b="1" dirty="0">
                <a:solidFill>
                  <a:schemeClr val="accent2">
                    <a:lumMod val="75000"/>
                  </a:schemeClr>
                </a:solidFill>
                <a:latin typeface="楷体" pitchFamily="49" charset="-122"/>
                <a:ea typeface="楷体" pitchFamily="49" charset="-122"/>
              </a:rPr>
              <a:t>P</a:t>
            </a:r>
            <a:r>
              <a:rPr lang="zh-CN" altLang="zh-CN" sz="2800" b="1" baseline="-25000"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a:t>
            </a:r>
            <a:r>
              <a:rPr lang="zh-CN" altLang="zh-CN" sz="2800" b="1" dirty="0">
                <a:solidFill>
                  <a:schemeClr val="accent2">
                    <a:lumMod val="75000"/>
                  </a:schemeClr>
                </a:solidFill>
                <a:latin typeface="楷体" pitchFamily="49" charset="-122"/>
                <a:ea typeface="楷体" pitchFamily="49" charset="-122"/>
              </a:rPr>
              <a:t>MU</a:t>
            </a:r>
            <a:r>
              <a:rPr lang="zh-CN" altLang="zh-CN" sz="2800" b="1" baseline="-25000"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a:t>
            </a:r>
            <a:r>
              <a:rPr lang="zh-CN" altLang="zh-CN" sz="2800" b="1" dirty="0">
                <a:solidFill>
                  <a:schemeClr val="accent2">
                    <a:lumMod val="75000"/>
                  </a:schemeClr>
                </a:solidFill>
                <a:latin typeface="楷体" pitchFamily="49" charset="-122"/>
                <a:ea typeface="楷体" pitchFamily="49" charset="-122"/>
              </a:rPr>
              <a:t>MU</a:t>
            </a:r>
            <a:r>
              <a:rPr lang="zh-CN" altLang="zh-CN" sz="2800" b="1" baseline="-25000" dirty="0">
                <a:solidFill>
                  <a:schemeClr val="accent2">
                    <a:lumMod val="75000"/>
                  </a:schemeClr>
                </a:solidFill>
                <a:latin typeface="楷体" pitchFamily="49" charset="-122"/>
                <a:ea typeface="楷体" pitchFamily="49" charset="-122"/>
              </a:rPr>
              <a:t>y </a:t>
            </a:r>
            <a:r>
              <a:rPr lang="zh-CN" sz="2800" b="1" dirty="0">
                <a:solidFill>
                  <a:schemeClr val="accent2">
                    <a:lumMod val="75000"/>
                  </a:schemeClr>
                </a:solidFill>
                <a:latin typeface="楷体" pitchFamily="49" charset="-122"/>
                <a:ea typeface="楷体" pitchFamily="49" charset="-122"/>
              </a:rPr>
              <a:t>分别是两商品的边际消费效用，他用最后一元购买商品</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和商品</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的数量分别是</a:t>
            </a:r>
            <a:r>
              <a:rPr lang="zh-CN" altLang="zh-CN" sz="2800" b="1" dirty="0">
                <a:solidFill>
                  <a:schemeClr val="accent2">
                    <a:lumMod val="75000"/>
                  </a:schemeClr>
                </a:solidFill>
                <a:latin typeface="楷体" pitchFamily="49" charset="-122"/>
                <a:ea typeface="楷体" pitchFamily="49" charset="-122"/>
              </a:rPr>
              <a:t>1/ P</a:t>
            </a:r>
            <a:r>
              <a:rPr lang="zh-CN" altLang="zh-CN" sz="2800" b="1" baseline="-25000"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和</a:t>
            </a:r>
            <a:r>
              <a:rPr lang="zh-CN" altLang="zh-CN" sz="2800" b="1" dirty="0">
                <a:solidFill>
                  <a:schemeClr val="accent2">
                    <a:lumMod val="75000"/>
                  </a:schemeClr>
                </a:solidFill>
                <a:latin typeface="楷体" pitchFamily="49" charset="-122"/>
                <a:ea typeface="楷体" pitchFamily="49" charset="-122"/>
              </a:rPr>
              <a:t>1/ P</a:t>
            </a:r>
            <a:r>
              <a:rPr lang="zh-CN" altLang="zh-CN" sz="2800" b="1" baseline="-25000"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，所带来的满足是分别是：</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r>
              <a:rPr lang="zh-CN" sz="2800" b="1" dirty="0">
                <a:solidFill>
                  <a:schemeClr val="accent2">
                    <a:lumMod val="75000"/>
                  </a:schemeClr>
                </a:solidFill>
                <a:latin typeface="楷体" pitchFamily="49" charset="-122"/>
                <a:ea typeface="楷体" pitchFamily="49" charset="-122"/>
              </a:rPr>
              <a:t>消费</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商品带来的效用是    消费</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商品带来的效用是</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endParaRPr lang="zh-CN" altLang="zh-CN"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这两个效用应当相等，否则消费者会选择减少带来效用小的商品消费</a:t>
            </a:r>
            <a:r>
              <a:rPr lang="zh-CN" altLang="zh-CN" sz="2800" b="1" dirty="0">
                <a:solidFill>
                  <a:schemeClr val="accent2">
                    <a:lumMod val="75000"/>
                  </a:schemeClr>
                </a:solidFill>
                <a:latin typeface="楷体" pitchFamily="49" charset="-122"/>
                <a:ea typeface="楷体" pitchFamily="49" charset="-122"/>
              </a:rPr>
              <a:t>,</a:t>
            </a:r>
            <a:r>
              <a:rPr lang="zh-CN" sz="2800" b="1" dirty="0">
                <a:solidFill>
                  <a:schemeClr val="accent2">
                    <a:lumMod val="75000"/>
                  </a:schemeClr>
                </a:solidFill>
                <a:latin typeface="楷体" pitchFamily="49" charset="-122"/>
                <a:ea typeface="楷体" pitchFamily="49" charset="-122"/>
              </a:rPr>
              <a:t>直到</a:t>
            </a:r>
          </a:p>
        </p:txBody>
      </p:sp>
      <p:graphicFrame>
        <p:nvGraphicFramePr>
          <p:cNvPr id="15363" name="Object 3">
            <a:extLst>
              <a:ext uri="{FF2B5EF4-FFF2-40B4-BE49-F238E27FC236}">
                <a16:creationId xmlns:a16="http://schemas.microsoft.com/office/drawing/2014/main" id="{CD06463B-823F-40E1-83C3-23B1AAEBFE33}"/>
              </a:ext>
            </a:extLst>
          </p:cNvPr>
          <p:cNvGraphicFramePr>
            <a:graphicFrameLocks noGrp="1" noChangeAspect="1"/>
          </p:cNvGraphicFramePr>
          <p:nvPr>
            <p:ph sz="quarter" idx="2"/>
          </p:nvPr>
        </p:nvGraphicFramePr>
        <p:xfrm>
          <a:off x="1403350" y="2781300"/>
          <a:ext cx="1909763" cy="1312863"/>
        </p:xfrm>
        <a:graphic>
          <a:graphicData uri="http://schemas.openxmlformats.org/presentationml/2006/ole">
            <mc:AlternateContent xmlns:mc="http://schemas.openxmlformats.org/markup-compatibility/2006">
              <mc:Choice xmlns:v="urn:schemas-microsoft-com:vml" Requires="v">
                <p:oleObj r:id="rId2" imgW="535492" imgH="433493" progId="Equation.DSMT4">
                  <p:embed/>
                </p:oleObj>
              </mc:Choice>
              <mc:Fallback>
                <p:oleObj r:id="rId2" imgW="535492" imgH="433493"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781300"/>
                        <a:ext cx="1909763"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Rectangle 4">
            <a:extLst>
              <a:ext uri="{FF2B5EF4-FFF2-40B4-BE49-F238E27FC236}">
                <a16:creationId xmlns:a16="http://schemas.microsoft.com/office/drawing/2014/main" id="{5A6EB99E-1F9B-49A4-BE1F-16990CF5DA8B}"/>
              </a:ext>
            </a:extLst>
          </p:cNvPr>
          <p:cNvSpPr>
            <a:spLocks noChangeArrowheads="1"/>
          </p:cNvSpPr>
          <p:nvPr/>
        </p:nvSpPr>
        <p:spPr bwMode="auto">
          <a:xfrm>
            <a:off x="3348038" y="50847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800" b="0">
              <a:ea typeface="黑体" panose="02010609060101010101" pitchFamily="49" charset="-122"/>
            </a:endParaRPr>
          </a:p>
        </p:txBody>
      </p:sp>
      <p:graphicFrame>
        <p:nvGraphicFramePr>
          <p:cNvPr id="15365" name="Object 5">
            <a:extLst>
              <a:ext uri="{FF2B5EF4-FFF2-40B4-BE49-F238E27FC236}">
                <a16:creationId xmlns:a16="http://schemas.microsoft.com/office/drawing/2014/main" id="{EC42513F-720C-4556-9EC3-E5FB0875EB8D}"/>
              </a:ext>
            </a:extLst>
          </p:cNvPr>
          <p:cNvGraphicFramePr>
            <a:graphicFrameLocks noChangeAspect="1"/>
          </p:cNvGraphicFramePr>
          <p:nvPr/>
        </p:nvGraphicFramePr>
        <p:xfrm>
          <a:off x="5867400" y="2781300"/>
          <a:ext cx="1857375" cy="1298575"/>
        </p:xfrm>
        <a:graphic>
          <a:graphicData uri="http://schemas.openxmlformats.org/presentationml/2006/ole">
            <mc:AlternateContent xmlns:mc="http://schemas.openxmlformats.org/markup-compatibility/2006">
              <mc:Choice xmlns:v="urn:schemas-microsoft-com:vml" Requires="v">
                <p:oleObj r:id="rId4" imgW="548003" imgH="433305" progId="Equation.DSMT4">
                  <p:embed/>
                </p:oleObj>
              </mc:Choice>
              <mc:Fallback>
                <p:oleObj r:id="rId4" imgW="548003" imgH="43330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81300"/>
                        <a:ext cx="185737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6">
            <a:extLst>
              <a:ext uri="{FF2B5EF4-FFF2-40B4-BE49-F238E27FC236}">
                <a16:creationId xmlns:a16="http://schemas.microsoft.com/office/drawing/2014/main" id="{356ABF34-6696-4066-9A1B-B3F1DC4C683A}"/>
              </a:ext>
            </a:extLst>
          </p:cNvPr>
          <p:cNvGraphicFramePr>
            <a:graphicFrameLocks noGrp="1" noChangeAspect="1"/>
          </p:cNvGraphicFramePr>
          <p:nvPr>
            <p:ph sz="quarter" idx="3"/>
          </p:nvPr>
        </p:nvGraphicFramePr>
        <p:xfrm>
          <a:off x="2771775" y="4868863"/>
          <a:ext cx="4138613" cy="1581150"/>
        </p:xfrm>
        <a:graphic>
          <a:graphicData uri="http://schemas.openxmlformats.org/presentationml/2006/ole">
            <mc:AlternateContent xmlns:mc="http://schemas.openxmlformats.org/markup-compatibility/2006">
              <mc:Choice xmlns:v="urn:schemas-microsoft-com:vml" Requires="v">
                <p:oleObj r:id="rId6" imgW="1134238" imgH="433305" progId="Equation.DSMT4">
                  <p:embed/>
                </p:oleObj>
              </mc:Choice>
              <mc:Fallback>
                <p:oleObj r:id="rId6" imgW="1134238" imgH="433305"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4868863"/>
                        <a:ext cx="4138613"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a:extLst>
              <a:ext uri="{FF2B5EF4-FFF2-40B4-BE49-F238E27FC236}">
                <a16:creationId xmlns:a16="http://schemas.microsoft.com/office/drawing/2014/main" id="{22D1CD9E-FAF9-44BD-8152-1DC21DDFF5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12E667-71EA-4A0D-86F8-B1064C210A41}" type="datetime1">
              <a:rPr lang="zh-CN" altLang="en-US" sz="1400" smtClean="0"/>
              <a:pPr>
                <a:spcBef>
                  <a:spcPct val="0"/>
                </a:spcBef>
                <a:buClrTx/>
                <a:buSzTx/>
                <a:buFontTx/>
                <a:buNone/>
              </a:pPr>
              <a:t>2022/9/8</a:t>
            </a:fld>
            <a:endParaRPr lang="zh-CN" altLang="zh-CN" sz="1400"/>
          </a:p>
        </p:txBody>
      </p:sp>
      <p:sp>
        <p:nvSpPr>
          <p:cNvPr id="17411" name="灯片编号占位符 2">
            <a:extLst>
              <a:ext uri="{FF2B5EF4-FFF2-40B4-BE49-F238E27FC236}">
                <a16:creationId xmlns:a16="http://schemas.microsoft.com/office/drawing/2014/main" id="{F54696C1-3E5E-453D-9E06-1F9ECAD5B4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942E2-8647-4C98-91E4-CA81993D1369}" type="slidenum">
              <a:rPr lang="zh-CN" altLang="zh-CN" sz="1400" smtClean="0"/>
              <a:pPr>
                <a:spcBef>
                  <a:spcPct val="0"/>
                </a:spcBef>
                <a:buClrTx/>
                <a:buSzTx/>
                <a:buFontTx/>
                <a:buNone/>
              </a:pPr>
              <a:t>14</a:t>
            </a:fld>
            <a:endParaRPr lang="zh-CN" altLang="zh-CN" sz="1400"/>
          </a:p>
        </p:txBody>
      </p:sp>
      <p:graphicFrame>
        <p:nvGraphicFramePr>
          <p:cNvPr id="15366" name="Object 6">
            <a:extLst>
              <a:ext uri="{FF2B5EF4-FFF2-40B4-BE49-F238E27FC236}">
                <a16:creationId xmlns:a16="http://schemas.microsoft.com/office/drawing/2014/main" id="{2114B8DA-9152-4CB4-A75B-3D2566FD8A65}"/>
              </a:ext>
            </a:extLst>
          </p:cNvPr>
          <p:cNvGraphicFramePr>
            <a:graphicFrameLocks noChangeAspect="1"/>
          </p:cNvGraphicFramePr>
          <p:nvPr/>
        </p:nvGraphicFramePr>
        <p:xfrm>
          <a:off x="357188" y="3429000"/>
          <a:ext cx="5889625" cy="1000125"/>
        </p:xfrm>
        <a:graphic>
          <a:graphicData uri="http://schemas.openxmlformats.org/presentationml/2006/ole">
            <mc:AlternateContent xmlns:mc="http://schemas.openxmlformats.org/markup-compatibility/2006">
              <mc:Choice xmlns:v="urn:schemas-microsoft-com:vml" Requires="v">
                <p:oleObj name="Equation" r:id="rId2" imgW="1612900" imgH="431800" progId="Equation.DSMT4">
                  <p:embed/>
                </p:oleObj>
              </mc:Choice>
              <mc:Fallback>
                <p:oleObj name="Equation" r:id="rId2" imgW="1612900" imgH="431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3429000"/>
                        <a:ext cx="58896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654B1940-F3D9-4606-B680-F8F8E9B50C86}"/>
              </a:ext>
            </a:extLst>
          </p:cNvPr>
          <p:cNvGraphicFramePr>
            <a:graphicFrameLocks noChangeAspect="1"/>
          </p:cNvGraphicFramePr>
          <p:nvPr/>
        </p:nvGraphicFramePr>
        <p:xfrm>
          <a:off x="285750" y="785813"/>
          <a:ext cx="8166100" cy="928687"/>
        </p:xfrm>
        <a:graphic>
          <a:graphicData uri="http://schemas.openxmlformats.org/presentationml/2006/ole">
            <mc:AlternateContent xmlns:mc="http://schemas.openxmlformats.org/markup-compatibility/2006">
              <mc:Choice xmlns:v="urn:schemas-microsoft-com:vml" Requires="v">
                <p:oleObj name="Equation" r:id="rId4" imgW="2717800" imgH="431800" progId="Equation.DSMT4">
                  <p:embed/>
                </p:oleObj>
              </mc:Choice>
              <mc:Fallback>
                <p:oleObj name="Equation" r:id="rId4" imgW="27178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785813"/>
                        <a:ext cx="81661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D9623909-129C-4BF9-B864-198DE08E7DCE}"/>
              </a:ext>
            </a:extLst>
          </p:cNvPr>
          <p:cNvGraphicFramePr>
            <a:graphicFrameLocks noChangeAspect="1"/>
          </p:cNvGraphicFramePr>
          <p:nvPr/>
        </p:nvGraphicFramePr>
        <p:xfrm>
          <a:off x="357188" y="2214563"/>
          <a:ext cx="1506537" cy="949325"/>
        </p:xfrm>
        <a:graphic>
          <a:graphicData uri="http://schemas.openxmlformats.org/presentationml/2006/ole">
            <mc:AlternateContent xmlns:mc="http://schemas.openxmlformats.org/markup-compatibility/2006">
              <mc:Choice xmlns:v="urn:schemas-microsoft-com:vml" Requires="v">
                <p:oleObj name="Equation" r:id="rId6" imgW="558558" imgH="431613" progId="Equation.DSMT4">
                  <p:embed/>
                </p:oleObj>
              </mc:Choice>
              <mc:Fallback>
                <p:oleObj name="Equation" r:id="rId6" imgW="558558" imgH="431613"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8" y="2214563"/>
                        <a:ext cx="1506537"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AA2FF7CC-058F-43F7-AE86-93353272F75D}"/>
              </a:ext>
            </a:extLst>
          </p:cNvPr>
          <p:cNvGraphicFramePr>
            <a:graphicFrameLocks noChangeAspect="1"/>
          </p:cNvGraphicFramePr>
          <p:nvPr/>
        </p:nvGraphicFramePr>
        <p:xfrm>
          <a:off x="2214563" y="2214563"/>
          <a:ext cx="6743700" cy="877887"/>
        </p:xfrm>
        <a:graphic>
          <a:graphicData uri="http://schemas.openxmlformats.org/presentationml/2006/ole">
            <mc:AlternateContent xmlns:mc="http://schemas.openxmlformats.org/markup-compatibility/2006">
              <mc:Choice xmlns:v="urn:schemas-microsoft-com:vml" Requires="v">
                <p:oleObj name="Equation" r:id="rId8" imgW="2501900" imgH="431800" progId="Equation.DSMT4">
                  <p:embed/>
                </p:oleObj>
              </mc:Choice>
              <mc:Fallback>
                <p:oleObj name="Equation" r:id="rId8" imgW="2501900" imgH="431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4563" y="2214563"/>
                        <a:ext cx="67437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60F10954-8580-4647-A9FA-6C7B88698AB5}"/>
              </a:ext>
            </a:extLst>
          </p:cNvPr>
          <p:cNvGraphicFramePr>
            <a:graphicFrameLocks noChangeAspect="1"/>
          </p:cNvGraphicFramePr>
          <p:nvPr/>
        </p:nvGraphicFramePr>
        <p:xfrm>
          <a:off x="357188" y="4714875"/>
          <a:ext cx="8643937" cy="566738"/>
        </p:xfrm>
        <a:graphic>
          <a:graphicData uri="http://schemas.openxmlformats.org/presentationml/2006/ole">
            <mc:AlternateContent xmlns:mc="http://schemas.openxmlformats.org/markup-compatibility/2006">
              <mc:Choice xmlns:v="urn:schemas-microsoft-com:vml" Requires="v">
                <p:oleObj name="Equation" r:id="rId10" imgW="3073400" imgH="215900" progId="Equation.DSMT4">
                  <p:embed/>
                </p:oleObj>
              </mc:Choice>
              <mc:Fallback>
                <p:oleObj name="Equation" r:id="rId10" imgW="3073400" imgH="2159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188" y="4714875"/>
                        <a:ext cx="8643937"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23AE0B2D-6FF1-45CF-97F8-CED9FA0C6FA5}"/>
              </a:ext>
            </a:extLst>
          </p:cNvPr>
          <p:cNvGraphicFramePr>
            <a:graphicFrameLocks noChangeAspect="1"/>
          </p:cNvGraphicFramePr>
          <p:nvPr/>
        </p:nvGraphicFramePr>
        <p:xfrm>
          <a:off x="500063" y="5429250"/>
          <a:ext cx="6464300" cy="566738"/>
        </p:xfrm>
        <a:graphic>
          <a:graphicData uri="http://schemas.openxmlformats.org/presentationml/2006/ole">
            <mc:AlternateContent xmlns:mc="http://schemas.openxmlformats.org/markup-compatibility/2006">
              <mc:Choice xmlns:v="urn:schemas-microsoft-com:vml" Requires="v">
                <p:oleObj name="Equation" r:id="rId12" imgW="2298700" imgH="215900" progId="Equation.DSMT4">
                  <p:embed/>
                </p:oleObj>
              </mc:Choice>
              <mc:Fallback>
                <p:oleObj name="Equation" r:id="rId12" imgW="2298700" imgH="2159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5429250"/>
                        <a:ext cx="64643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a:extLst>
              <a:ext uri="{FF2B5EF4-FFF2-40B4-BE49-F238E27FC236}">
                <a16:creationId xmlns:a16="http://schemas.microsoft.com/office/drawing/2014/main" id="{892C9DDB-5BA4-42A9-915F-A471C274350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73D29A-25BE-4CBE-8962-7B26D132614F}" type="datetime1">
              <a:rPr lang="zh-CN" altLang="en-US" sz="1400" smtClean="0"/>
              <a:pPr>
                <a:spcBef>
                  <a:spcPct val="0"/>
                </a:spcBef>
                <a:buClrTx/>
                <a:buSzTx/>
                <a:buFontTx/>
                <a:buNone/>
              </a:pPr>
              <a:t>2022/9/8</a:t>
            </a:fld>
            <a:endParaRPr lang="zh-CN" altLang="zh-CN" sz="1400"/>
          </a:p>
        </p:txBody>
      </p:sp>
      <p:sp>
        <p:nvSpPr>
          <p:cNvPr id="18435" name="灯片编号占位符 2">
            <a:extLst>
              <a:ext uri="{FF2B5EF4-FFF2-40B4-BE49-F238E27FC236}">
                <a16:creationId xmlns:a16="http://schemas.microsoft.com/office/drawing/2014/main" id="{5C91CC77-6619-48AB-9C9B-3BA820E58C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609FF7-BE7C-44DE-B5A2-0C8C1C9C6013}" type="slidenum">
              <a:rPr lang="zh-CN" altLang="zh-CN" sz="1400" smtClean="0"/>
              <a:pPr>
                <a:spcBef>
                  <a:spcPct val="0"/>
                </a:spcBef>
                <a:buClrTx/>
                <a:buSzTx/>
                <a:buFontTx/>
                <a:buNone/>
              </a:pPr>
              <a:t>15</a:t>
            </a:fld>
            <a:endParaRPr lang="zh-CN" altLang="zh-CN" sz="1400"/>
          </a:p>
        </p:txBody>
      </p:sp>
      <p:graphicFrame>
        <p:nvGraphicFramePr>
          <p:cNvPr id="15366" name="Object 6">
            <a:extLst>
              <a:ext uri="{FF2B5EF4-FFF2-40B4-BE49-F238E27FC236}">
                <a16:creationId xmlns:a16="http://schemas.microsoft.com/office/drawing/2014/main" id="{39275A8A-75C8-4C64-AC7E-81A2EE8D2DFC}"/>
              </a:ext>
            </a:extLst>
          </p:cNvPr>
          <p:cNvGraphicFramePr>
            <a:graphicFrameLocks noChangeAspect="1"/>
          </p:cNvGraphicFramePr>
          <p:nvPr/>
        </p:nvGraphicFramePr>
        <p:xfrm>
          <a:off x="285750" y="1357313"/>
          <a:ext cx="5889625" cy="1214437"/>
        </p:xfrm>
        <a:graphic>
          <a:graphicData uri="http://schemas.openxmlformats.org/presentationml/2006/ole">
            <mc:AlternateContent xmlns:mc="http://schemas.openxmlformats.org/markup-compatibility/2006">
              <mc:Choice xmlns:v="urn:schemas-microsoft-com:vml" Requires="v">
                <p:oleObj name="Equation" r:id="rId2" imgW="1612900" imgH="431800" progId="Equation.DSMT4">
                  <p:embed/>
                </p:oleObj>
              </mc:Choice>
              <mc:Fallback>
                <p:oleObj name="Equation" r:id="rId2" imgW="1612900" imgH="431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357313"/>
                        <a:ext cx="5889625"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94939185-2053-4D1E-B131-E9EBF7345226}"/>
              </a:ext>
            </a:extLst>
          </p:cNvPr>
          <p:cNvGraphicFramePr>
            <a:graphicFrameLocks noChangeAspect="1"/>
          </p:cNvGraphicFramePr>
          <p:nvPr/>
        </p:nvGraphicFramePr>
        <p:xfrm>
          <a:off x="285750" y="2857500"/>
          <a:ext cx="8643938" cy="566738"/>
        </p:xfrm>
        <a:graphic>
          <a:graphicData uri="http://schemas.openxmlformats.org/presentationml/2006/ole">
            <mc:AlternateContent xmlns:mc="http://schemas.openxmlformats.org/markup-compatibility/2006">
              <mc:Choice xmlns:v="urn:schemas-microsoft-com:vml" Requires="v">
                <p:oleObj name="Equation" r:id="rId4" imgW="3073400" imgH="215900" progId="Equation.DSMT4">
                  <p:embed/>
                </p:oleObj>
              </mc:Choice>
              <mc:Fallback>
                <p:oleObj name="Equation" r:id="rId4" imgW="3073400" imgH="215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2857500"/>
                        <a:ext cx="864393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88FDE2C4-959E-4A9B-A09A-F2DB145A07AC}"/>
              </a:ext>
            </a:extLst>
          </p:cNvPr>
          <p:cNvGraphicFramePr>
            <a:graphicFrameLocks noChangeAspect="1"/>
          </p:cNvGraphicFramePr>
          <p:nvPr/>
        </p:nvGraphicFramePr>
        <p:xfrm>
          <a:off x="357188" y="3786188"/>
          <a:ext cx="6464300" cy="566737"/>
        </p:xfrm>
        <a:graphic>
          <a:graphicData uri="http://schemas.openxmlformats.org/presentationml/2006/ole">
            <mc:AlternateContent xmlns:mc="http://schemas.openxmlformats.org/markup-compatibility/2006">
              <mc:Choice xmlns:v="urn:schemas-microsoft-com:vml" Requires="v">
                <p:oleObj name="Equation" r:id="rId6" imgW="2298700" imgH="215900" progId="Equation.DSMT4">
                  <p:embed/>
                </p:oleObj>
              </mc:Choice>
              <mc:Fallback>
                <p:oleObj name="Equation" r:id="rId6" imgW="2298700" imgH="2159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8" y="3786188"/>
                        <a:ext cx="64643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日期占位符 5">
            <a:extLst>
              <a:ext uri="{FF2B5EF4-FFF2-40B4-BE49-F238E27FC236}">
                <a16:creationId xmlns:a16="http://schemas.microsoft.com/office/drawing/2014/main" id="{6A0D0038-9A33-4F31-81EE-ED270CD1459A}"/>
              </a:ext>
            </a:extLst>
          </p:cNvPr>
          <p:cNvSpPr>
            <a:spLocks noGrp="1"/>
          </p:cNvSpPr>
          <p:nvPr>
            <p:ph type="dt" sz="quarter" idx="10"/>
          </p:nvPr>
        </p:nvSpPr>
        <p:spPr/>
        <p:txBody>
          <a:bodyPr/>
          <a:lstStyle/>
          <a:p>
            <a:pPr>
              <a:defRPr/>
            </a:pPr>
            <a:fld id="{E2AAF48A-5944-44F8-9212-1120092ADB25}"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19459" name="灯片编号占位符 7">
            <a:extLst>
              <a:ext uri="{FF2B5EF4-FFF2-40B4-BE49-F238E27FC236}">
                <a16:creationId xmlns:a16="http://schemas.microsoft.com/office/drawing/2014/main" id="{BF523021-383D-4433-8059-929AA05823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C08AA4-9AA6-4C04-8B51-C7F1E07667E2}"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16</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16386" name="Rectangle 2">
            <a:extLst>
              <a:ext uri="{FF2B5EF4-FFF2-40B4-BE49-F238E27FC236}">
                <a16:creationId xmlns:a16="http://schemas.microsoft.com/office/drawing/2014/main" id="{D2C5F28C-AB12-43CF-9342-B6CEF7404928}"/>
              </a:ext>
            </a:extLst>
          </p:cNvPr>
          <p:cNvSpPr>
            <a:spLocks noGrp="1" noRot="1" noChangeArrowheads="1"/>
          </p:cNvSpPr>
          <p:nvPr>
            <p:ph type="body" sz="half" idx="1"/>
          </p:nvPr>
        </p:nvSpPr>
        <p:spPr>
          <a:xfrm>
            <a:off x="301625" y="1905000"/>
            <a:ext cx="8302625" cy="4194175"/>
          </a:xfrm>
        </p:spPr>
        <p:txBody>
          <a:bodyPr/>
          <a:lstStyle/>
          <a:p>
            <a:pPr eaLnBrk="1" hangingPunct="1">
              <a:buFont typeface="Wingdings" panose="05000000000000000000" pitchFamily="2" charset="2"/>
              <a:buNone/>
              <a:defRPr/>
            </a:pPr>
            <a:r>
              <a:rPr lang="zh-CN" sz="3600" b="1" dirty="0">
                <a:solidFill>
                  <a:schemeClr val="accent2">
                    <a:lumMod val="75000"/>
                  </a:schemeClr>
                </a:solidFill>
                <a:latin typeface="楷体" pitchFamily="49" charset="-122"/>
                <a:ea typeface="楷体" pitchFamily="49" charset="-122"/>
              </a:rPr>
              <a:t>公式表示：</a:t>
            </a:r>
          </a:p>
          <a:p>
            <a:pPr eaLnBrk="1" hangingPunct="1">
              <a:buFont typeface="Wingdings" panose="05000000000000000000" pitchFamily="2" charset="2"/>
              <a:buNone/>
              <a:defRPr/>
            </a:pPr>
            <a:endParaRPr lang="zh-CN" altLang="zh-CN" sz="36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sz="3600" b="1" dirty="0">
                <a:solidFill>
                  <a:schemeClr val="accent2">
                    <a:lumMod val="75000"/>
                  </a:schemeClr>
                </a:solidFill>
                <a:latin typeface="楷体" pitchFamily="49" charset="-122"/>
                <a:ea typeface="楷体" pitchFamily="49" charset="-122"/>
              </a:rPr>
              <a:t>也可以表示为：</a:t>
            </a:r>
          </a:p>
          <a:p>
            <a:pPr eaLnBrk="1" hangingPunct="1">
              <a:buFont typeface="Wingdings" panose="05000000000000000000" pitchFamily="2" charset="2"/>
              <a:buNone/>
              <a:defRPr/>
            </a:pPr>
            <a:endParaRPr lang="zh-CN" altLang="zh-CN" sz="36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r>
              <a:rPr lang="zh-CN" sz="2800" b="1" dirty="0">
                <a:solidFill>
                  <a:schemeClr val="accent2">
                    <a:lumMod val="75000"/>
                  </a:schemeClr>
                </a:solidFill>
                <a:latin typeface="楷体" pitchFamily="49" charset="-122"/>
                <a:ea typeface="楷体" pitchFamily="49" charset="-122"/>
              </a:rPr>
              <a:t>由公式可以发现，消费者均衡的条件又可表述为：消费者购买的各种商品的边际效用之比，等于它们的价格之比。</a:t>
            </a:r>
          </a:p>
        </p:txBody>
      </p:sp>
      <p:graphicFrame>
        <p:nvGraphicFramePr>
          <p:cNvPr id="19461" name="Object 3">
            <a:extLst>
              <a:ext uri="{FF2B5EF4-FFF2-40B4-BE49-F238E27FC236}">
                <a16:creationId xmlns:a16="http://schemas.microsoft.com/office/drawing/2014/main" id="{D6D972B6-21EB-4994-B5F9-EC6D202C544B}"/>
              </a:ext>
            </a:extLst>
          </p:cNvPr>
          <p:cNvGraphicFramePr>
            <a:graphicFrameLocks noGrp="1" noChangeAspect="1"/>
          </p:cNvGraphicFramePr>
          <p:nvPr>
            <p:ph sz="quarter" idx="2"/>
          </p:nvPr>
        </p:nvGraphicFramePr>
        <p:xfrm>
          <a:off x="2555875" y="1628775"/>
          <a:ext cx="5535613" cy="1201738"/>
        </p:xfrm>
        <a:graphic>
          <a:graphicData uri="http://schemas.openxmlformats.org/presentationml/2006/ole">
            <mc:AlternateContent xmlns:mc="http://schemas.openxmlformats.org/markup-compatibility/2006">
              <mc:Choice xmlns:v="urn:schemas-microsoft-com:vml" Requires="v">
                <p:oleObj r:id="rId2" imgW="2260600" imgH="431800" progId="Equation.DSMT4">
                  <p:embed/>
                </p:oleObj>
              </mc:Choice>
              <mc:Fallback>
                <p:oleObj r:id="rId2" imgW="2260600" imgH="4318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628775"/>
                        <a:ext cx="5535613"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4">
            <a:extLst>
              <a:ext uri="{FF2B5EF4-FFF2-40B4-BE49-F238E27FC236}">
                <a16:creationId xmlns:a16="http://schemas.microsoft.com/office/drawing/2014/main" id="{6F979C81-7E2E-4605-999B-66A7905EEEA9}"/>
              </a:ext>
            </a:extLst>
          </p:cNvPr>
          <p:cNvSpPr>
            <a:spLocks noChangeArrowheads="1"/>
          </p:cNvSpPr>
          <p:nvPr/>
        </p:nvSpPr>
        <p:spPr bwMode="auto">
          <a:xfrm>
            <a:off x="179388" y="765175"/>
            <a:ext cx="3960812" cy="647700"/>
          </a:xfrm>
          <a:prstGeom prst="rect">
            <a:avLst/>
          </a:prstGeom>
          <a:noFill/>
          <a:ln w="9525">
            <a:noFill/>
            <a:miter lim="800000"/>
            <a:headEnd/>
            <a:tailEnd/>
          </a:ln>
        </p:spPr>
        <p:txBody>
          <a:bodyPr wrap="none" anchor="ctr"/>
          <a:lstStyle/>
          <a:p>
            <a:pPr eaLnBrk="1" hangingPunct="1">
              <a:defRPr/>
            </a:pPr>
            <a:r>
              <a:rPr lang="zh-CN" sz="2800">
                <a:solidFill>
                  <a:schemeClr val="accent2">
                    <a:lumMod val="75000"/>
                  </a:schemeClr>
                </a:solidFill>
                <a:latin typeface="楷体" pitchFamily="49" charset="-122"/>
                <a:ea typeface="楷体" pitchFamily="49" charset="-122"/>
              </a:rPr>
              <a:t>推广到</a:t>
            </a:r>
            <a:r>
              <a:rPr lang="zh-CN" altLang="zh-CN" sz="2800">
                <a:solidFill>
                  <a:schemeClr val="accent2">
                    <a:lumMod val="75000"/>
                  </a:schemeClr>
                </a:solidFill>
                <a:latin typeface="楷体" pitchFamily="49" charset="-122"/>
                <a:ea typeface="楷体" pitchFamily="49" charset="-122"/>
              </a:rPr>
              <a:t>N</a:t>
            </a:r>
            <a:r>
              <a:rPr lang="zh-CN" sz="2800">
                <a:solidFill>
                  <a:schemeClr val="accent2">
                    <a:lumMod val="75000"/>
                  </a:schemeClr>
                </a:solidFill>
                <a:latin typeface="楷体" pitchFamily="49" charset="-122"/>
                <a:ea typeface="楷体" pitchFamily="49" charset="-122"/>
              </a:rPr>
              <a:t>种商品</a:t>
            </a:r>
          </a:p>
        </p:txBody>
      </p:sp>
      <p:graphicFrame>
        <p:nvGraphicFramePr>
          <p:cNvPr id="16389" name="Object 5">
            <a:extLst>
              <a:ext uri="{FF2B5EF4-FFF2-40B4-BE49-F238E27FC236}">
                <a16:creationId xmlns:a16="http://schemas.microsoft.com/office/drawing/2014/main" id="{A2D1BFC5-3411-4581-8C42-F5794EB023E6}"/>
              </a:ext>
            </a:extLst>
          </p:cNvPr>
          <p:cNvGraphicFramePr>
            <a:graphicFrameLocks noChangeAspect="1"/>
          </p:cNvGraphicFramePr>
          <p:nvPr/>
        </p:nvGraphicFramePr>
        <p:xfrm>
          <a:off x="3563938" y="3141663"/>
          <a:ext cx="1878012" cy="1135062"/>
        </p:xfrm>
        <a:graphic>
          <a:graphicData uri="http://schemas.openxmlformats.org/presentationml/2006/ole">
            <mc:AlternateContent xmlns:mc="http://schemas.openxmlformats.org/markup-compatibility/2006">
              <mc:Choice xmlns:v="urn:schemas-microsoft-com:vml" Requires="v">
                <p:oleObj r:id="rId4" imgW="764655" imgH="433305" progId="Equation.DSMT4">
                  <p:embed/>
                </p:oleObj>
              </mc:Choice>
              <mc:Fallback>
                <p:oleObj r:id="rId4" imgW="764655" imgH="43330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3141663"/>
                        <a:ext cx="1878012"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A7EF15ED-222A-414F-BF0B-510CC55427D7}"/>
              </a:ext>
            </a:extLst>
          </p:cNvPr>
          <p:cNvGraphicFramePr>
            <a:graphicFrameLocks noChangeAspect="1"/>
          </p:cNvGraphicFramePr>
          <p:nvPr/>
        </p:nvGraphicFramePr>
        <p:xfrm>
          <a:off x="5724525" y="3068638"/>
          <a:ext cx="2160588" cy="1263650"/>
        </p:xfrm>
        <a:graphic>
          <a:graphicData uri="http://schemas.openxmlformats.org/presentationml/2006/ole">
            <mc:AlternateContent xmlns:mc="http://schemas.openxmlformats.org/markup-compatibility/2006">
              <mc:Choice xmlns:v="urn:schemas-microsoft-com:vml" Requires="v">
                <p:oleObj r:id="rId6" imgW="713678" imgH="458793" progId="Equation.DSMT4">
                  <p:embed/>
                </p:oleObj>
              </mc:Choice>
              <mc:Fallback>
                <p:oleObj r:id="rId6" imgW="713678" imgH="458793"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3068638"/>
                        <a:ext cx="2160588"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a:extLst>
              <a:ext uri="{FF2B5EF4-FFF2-40B4-BE49-F238E27FC236}">
                <a16:creationId xmlns:a16="http://schemas.microsoft.com/office/drawing/2014/main" id="{DB35D7C0-BE81-490E-81AA-CEC5F12855F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946A99-0BB8-450F-9F0E-A3FAC4378BAA}" type="datetime1">
              <a:rPr lang="zh-CN" altLang="en-US" sz="1400" smtClean="0"/>
              <a:pPr>
                <a:spcBef>
                  <a:spcPct val="0"/>
                </a:spcBef>
                <a:buClrTx/>
                <a:buSzTx/>
                <a:buFontTx/>
                <a:buNone/>
              </a:pPr>
              <a:t>2022/9/8</a:t>
            </a:fld>
            <a:endParaRPr lang="zh-CN" altLang="zh-CN" sz="1400"/>
          </a:p>
        </p:txBody>
      </p:sp>
      <p:sp>
        <p:nvSpPr>
          <p:cNvPr id="20483" name="灯片编号占位符 5">
            <a:extLst>
              <a:ext uri="{FF2B5EF4-FFF2-40B4-BE49-F238E27FC236}">
                <a16:creationId xmlns:a16="http://schemas.microsoft.com/office/drawing/2014/main" id="{F68AFA3E-B085-4957-B1FB-B8C35170FE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65859B-A23E-4428-90CB-BE8564243475}" type="slidenum">
              <a:rPr lang="zh-CN" altLang="zh-CN" sz="1400" smtClean="0"/>
              <a:pPr>
                <a:spcBef>
                  <a:spcPct val="0"/>
                </a:spcBef>
                <a:buClrTx/>
                <a:buSzTx/>
                <a:buFontTx/>
                <a:buNone/>
              </a:pPr>
              <a:t>17</a:t>
            </a:fld>
            <a:endParaRPr lang="zh-CN" altLang="zh-CN" sz="1400"/>
          </a:p>
        </p:txBody>
      </p:sp>
      <p:sp>
        <p:nvSpPr>
          <p:cNvPr id="40964" name="Rectangle 2">
            <a:extLst>
              <a:ext uri="{FF2B5EF4-FFF2-40B4-BE49-F238E27FC236}">
                <a16:creationId xmlns:a16="http://schemas.microsoft.com/office/drawing/2014/main" id="{B61B0566-844B-4023-B66E-75432EC7974B}"/>
              </a:ext>
            </a:extLst>
          </p:cNvPr>
          <p:cNvSpPr>
            <a:spLocks noGrp="1" noRot="1" noChangeArrowheads="1"/>
          </p:cNvSpPr>
          <p:nvPr>
            <p:ph type="body" idx="1"/>
          </p:nvPr>
        </p:nvSpPr>
        <p:spPr>
          <a:xfrm>
            <a:off x="304800" y="765175"/>
            <a:ext cx="8458200" cy="5327650"/>
          </a:xfrm>
        </p:spPr>
        <p:txBody>
          <a:bodyPr/>
          <a:lstStyle/>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四.消费者剩余</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一方面，边际效用递减，消费者对某商品愿意支付的价格是下降的。另一方面消费者对每单位商品所愿意支付的价格并不等于该商品的市场价格。这里存在着差额。</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1、概念     </a:t>
            </a:r>
            <a:endParaRPr lang="en-US" altLang="zh-CN"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消费者剩余是指消费者消费一定数量的某种商品所获得的总效用，与他为此所花费的货币的总效用的差额。简言之，是消费者对一种商品所愿意支付的最高价格与他实际支付的价格的差额。</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下面我们用需求曲线来衡量消费者剩余</a:t>
            </a:r>
            <a:r>
              <a:rPr lang="zh-CN" altLang="en-US" sz="2800" dirty="0">
                <a:solidFill>
                  <a:schemeClr val="accent2">
                    <a:lumMod val="75000"/>
                  </a:schemeClr>
                </a:solidFill>
                <a:latin typeface="楷体" pitchFamily="49" charset="-122"/>
                <a:ea typeface="楷体" pitchFamily="49" charset="-12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a:extLst>
              <a:ext uri="{FF2B5EF4-FFF2-40B4-BE49-F238E27FC236}">
                <a16:creationId xmlns:a16="http://schemas.microsoft.com/office/drawing/2014/main" id="{8FA35889-1B24-4552-B4AD-CAE6F563B2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0B0E01-37EC-4A29-B901-ED1957823F53}" type="datetime1">
              <a:rPr lang="zh-CN" altLang="en-US" sz="1400" smtClean="0"/>
              <a:pPr>
                <a:spcBef>
                  <a:spcPct val="0"/>
                </a:spcBef>
                <a:buClrTx/>
                <a:buSzTx/>
                <a:buFontTx/>
                <a:buNone/>
              </a:pPr>
              <a:t>2022/9/8</a:t>
            </a:fld>
            <a:endParaRPr lang="zh-CN" altLang="zh-CN" sz="1400"/>
          </a:p>
        </p:txBody>
      </p:sp>
      <p:sp>
        <p:nvSpPr>
          <p:cNvPr id="21507" name="灯片编号占位符 5">
            <a:extLst>
              <a:ext uri="{FF2B5EF4-FFF2-40B4-BE49-F238E27FC236}">
                <a16:creationId xmlns:a16="http://schemas.microsoft.com/office/drawing/2014/main" id="{FE75BDB8-6B17-4383-9AEC-A692B1855D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13AAD8-E28B-4843-8E6F-D6531218C151}" type="slidenum">
              <a:rPr lang="zh-CN" altLang="zh-CN" sz="1400" smtClean="0"/>
              <a:pPr>
                <a:spcBef>
                  <a:spcPct val="0"/>
                </a:spcBef>
                <a:buClrTx/>
                <a:buSzTx/>
                <a:buFontTx/>
                <a:buNone/>
              </a:pPr>
              <a:t>18</a:t>
            </a:fld>
            <a:endParaRPr lang="zh-CN" altLang="zh-CN" sz="1400"/>
          </a:p>
        </p:txBody>
      </p:sp>
      <p:sp>
        <p:nvSpPr>
          <p:cNvPr id="21508" name="Line 2">
            <a:extLst>
              <a:ext uri="{FF2B5EF4-FFF2-40B4-BE49-F238E27FC236}">
                <a16:creationId xmlns:a16="http://schemas.microsoft.com/office/drawing/2014/main" id="{AE4B8ED3-FBBD-4476-875A-192D15981EB7}"/>
              </a:ext>
            </a:extLst>
          </p:cNvPr>
          <p:cNvSpPr>
            <a:spLocks noChangeShapeType="1"/>
          </p:cNvSpPr>
          <p:nvPr/>
        </p:nvSpPr>
        <p:spPr bwMode="auto">
          <a:xfrm>
            <a:off x="3357563" y="5622925"/>
            <a:ext cx="36004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9" name="Line 3">
            <a:extLst>
              <a:ext uri="{FF2B5EF4-FFF2-40B4-BE49-F238E27FC236}">
                <a16:creationId xmlns:a16="http://schemas.microsoft.com/office/drawing/2014/main" id="{0F1E26EC-245A-4F5E-AF3B-71AA148C4F4F}"/>
              </a:ext>
            </a:extLst>
          </p:cNvPr>
          <p:cNvSpPr>
            <a:spLocks noChangeShapeType="1"/>
          </p:cNvSpPr>
          <p:nvPr/>
        </p:nvSpPr>
        <p:spPr bwMode="auto">
          <a:xfrm flipV="1">
            <a:off x="3357563" y="1068388"/>
            <a:ext cx="0" cy="45545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Line 4">
            <a:extLst>
              <a:ext uri="{FF2B5EF4-FFF2-40B4-BE49-F238E27FC236}">
                <a16:creationId xmlns:a16="http://schemas.microsoft.com/office/drawing/2014/main" id="{3AF2200E-DFA2-47B7-9670-D0F62FB617B4}"/>
              </a:ext>
            </a:extLst>
          </p:cNvPr>
          <p:cNvSpPr>
            <a:spLocks noChangeShapeType="1"/>
          </p:cNvSpPr>
          <p:nvPr/>
        </p:nvSpPr>
        <p:spPr bwMode="auto">
          <a:xfrm>
            <a:off x="3357563" y="1398588"/>
            <a:ext cx="3095625" cy="4224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Line 5">
            <a:extLst>
              <a:ext uri="{FF2B5EF4-FFF2-40B4-BE49-F238E27FC236}">
                <a16:creationId xmlns:a16="http://schemas.microsoft.com/office/drawing/2014/main" id="{878BD395-5807-44E1-B09D-03DD797A37A5}"/>
              </a:ext>
            </a:extLst>
          </p:cNvPr>
          <p:cNvSpPr>
            <a:spLocks noChangeShapeType="1"/>
          </p:cNvSpPr>
          <p:nvPr/>
        </p:nvSpPr>
        <p:spPr bwMode="auto">
          <a:xfrm>
            <a:off x="3362325" y="3879850"/>
            <a:ext cx="1800225" cy="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Rectangle 6">
            <a:extLst>
              <a:ext uri="{FF2B5EF4-FFF2-40B4-BE49-F238E27FC236}">
                <a16:creationId xmlns:a16="http://schemas.microsoft.com/office/drawing/2014/main" id="{125866FF-7931-4F01-971C-5AF700631306}"/>
              </a:ext>
            </a:extLst>
          </p:cNvPr>
          <p:cNvSpPr>
            <a:spLocks noChangeArrowheads="1"/>
          </p:cNvSpPr>
          <p:nvPr/>
        </p:nvSpPr>
        <p:spPr bwMode="auto">
          <a:xfrm>
            <a:off x="2997200" y="3576638"/>
            <a:ext cx="2889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P</a:t>
            </a:r>
            <a:endParaRPr lang="zh-CN" altLang="zh-CN" sz="2800" b="0" baseline="-25000">
              <a:ea typeface="黑体" panose="02010609060101010101" pitchFamily="49" charset="-122"/>
            </a:endParaRPr>
          </a:p>
        </p:txBody>
      </p:sp>
      <p:sp>
        <p:nvSpPr>
          <p:cNvPr id="5130" name="Rectangle 7">
            <a:extLst>
              <a:ext uri="{FF2B5EF4-FFF2-40B4-BE49-F238E27FC236}">
                <a16:creationId xmlns:a16="http://schemas.microsoft.com/office/drawing/2014/main" id="{36EE716F-8892-4780-BCE3-8CBCA8019A54}"/>
              </a:ext>
            </a:extLst>
          </p:cNvPr>
          <p:cNvSpPr>
            <a:spLocks noChangeArrowheads="1"/>
          </p:cNvSpPr>
          <p:nvPr/>
        </p:nvSpPr>
        <p:spPr bwMode="auto">
          <a:xfrm>
            <a:off x="3502025" y="1268413"/>
            <a:ext cx="3587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A</a:t>
            </a:r>
          </a:p>
        </p:txBody>
      </p:sp>
      <p:sp>
        <p:nvSpPr>
          <p:cNvPr id="5131" name="Rectangle 8">
            <a:extLst>
              <a:ext uri="{FF2B5EF4-FFF2-40B4-BE49-F238E27FC236}">
                <a16:creationId xmlns:a16="http://schemas.microsoft.com/office/drawing/2014/main" id="{C9A6F3C3-C2C9-4E41-A059-DEBA6866C42F}"/>
              </a:ext>
            </a:extLst>
          </p:cNvPr>
          <p:cNvSpPr>
            <a:spLocks noChangeArrowheads="1"/>
          </p:cNvSpPr>
          <p:nvPr/>
        </p:nvSpPr>
        <p:spPr bwMode="auto">
          <a:xfrm>
            <a:off x="5229225" y="3643313"/>
            <a:ext cx="3603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C</a:t>
            </a:r>
          </a:p>
        </p:txBody>
      </p:sp>
      <p:sp>
        <p:nvSpPr>
          <p:cNvPr id="5132" name="Line 9">
            <a:extLst>
              <a:ext uri="{FF2B5EF4-FFF2-40B4-BE49-F238E27FC236}">
                <a16:creationId xmlns:a16="http://schemas.microsoft.com/office/drawing/2014/main" id="{CFAB84B5-9222-40F7-8A1F-70F5E85A7303}"/>
              </a:ext>
            </a:extLst>
          </p:cNvPr>
          <p:cNvSpPr>
            <a:spLocks noChangeShapeType="1"/>
          </p:cNvSpPr>
          <p:nvPr/>
        </p:nvSpPr>
        <p:spPr bwMode="auto">
          <a:xfrm>
            <a:off x="5086350" y="3902075"/>
            <a:ext cx="0" cy="1716088"/>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Rectangle 10">
            <a:extLst>
              <a:ext uri="{FF2B5EF4-FFF2-40B4-BE49-F238E27FC236}">
                <a16:creationId xmlns:a16="http://schemas.microsoft.com/office/drawing/2014/main" id="{AF9BE509-D6FA-4B89-874E-259778CC82FB}"/>
              </a:ext>
            </a:extLst>
          </p:cNvPr>
          <p:cNvSpPr>
            <a:spLocks noChangeArrowheads="1"/>
          </p:cNvSpPr>
          <p:nvPr/>
        </p:nvSpPr>
        <p:spPr bwMode="auto">
          <a:xfrm>
            <a:off x="5267325" y="5603875"/>
            <a:ext cx="1444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ea typeface="黑体" panose="02010609060101010101" pitchFamily="49" charset="-122"/>
              </a:rPr>
              <a:t>Q</a:t>
            </a:r>
            <a:endParaRPr lang="zh-CN" altLang="zh-CN" sz="2800" b="0" baseline="-25000">
              <a:ea typeface="黑体" panose="02010609060101010101" pitchFamily="49" charset="-122"/>
            </a:endParaRPr>
          </a:p>
        </p:txBody>
      </p:sp>
      <p:sp>
        <p:nvSpPr>
          <p:cNvPr id="21517" name="Oval 11">
            <a:extLst>
              <a:ext uri="{FF2B5EF4-FFF2-40B4-BE49-F238E27FC236}">
                <a16:creationId xmlns:a16="http://schemas.microsoft.com/office/drawing/2014/main" id="{897C5000-B999-4B02-89B1-5F004BAAB01E}"/>
              </a:ext>
            </a:extLst>
          </p:cNvPr>
          <p:cNvSpPr>
            <a:spLocks noChangeArrowheads="1"/>
          </p:cNvSpPr>
          <p:nvPr/>
        </p:nvSpPr>
        <p:spPr bwMode="auto">
          <a:xfrm>
            <a:off x="2997200" y="5492750"/>
            <a:ext cx="360363" cy="4603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0</a:t>
            </a:r>
          </a:p>
        </p:txBody>
      </p:sp>
      <p:sp>
        <p:nvSpPr>
          <p:cNvPr id="3" name="Rectangle 12">
            <a:extLst>
              <a:ext uri="{FF2B5EF4-FFF2-40B4-BE49-F238E27FC236}">
                <a16:creationId xmlns:a16="http://schemas.microsoft.com/office/drawing/2014/main" id="{13E9D69E-0218-4CD9-A4DA-4307A7169143}"/>
              </a:ext>
            </a:extLst>
          </p:cNvPr>
          <p:cNvSpPr>
            <a:spLocks noChangeArrowheads="1"/>
          </p:cNvSpPr>
          <p:nvPr/>
        </p:nvSpPr>
        <p:spPr bwMode="auto">
          <a:xfrm>
            <a:off x="5030788" y="5588000"/>
            <a:ext cx="2159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400" b="0">
                <a:ea typeface="黑体" panose="02010609060101010101" pitchFamily="49" charset="-122"/>
              </a:rPr>
              <a:t>q</a:t>
            </a:r>
            <a:r>
              <a:rPr lang="en-US" altLang="zh-CN" sz="1400" b="0" baseline="-25000">
                <a:ea typeface="黑体" panose="02010609060101010101" pitchFamily="49" charset="-122"/>
              </a:rPr>
              <a:t>n</a:t>
            </a:r>
            <a:endParaRPr lang="zh-CN" altLang="zh-CN" sz="1400" b="0" baseline="-25000">
              <a:ea typeface="黑体" panose="02010609060101010101" pitchFamily="49" charset="-122"/>
            </a:endParaRPr>
          </a:p>
        </p:txBody>
      </p:sp>
      <p:sp>
        <p:nvSpPr>
          <p:cNvPr id="21519" name="Rectangle 13">
            <a:extLst>
              <a:ext uri="{FF2B5EF4-FFF2-40B4-BE49-F238E27FC236}">
                <a16:creationId xmlns:a16="http://schemas.microsoft.com/office/drawing/2014/main" id="{F78C75FE-332D-4CF7-8B3F-651B1CBF4464}"/>
              </a:ext>
            </a:extLst>
          </p:cNvPr>
          <p:cNvSpPr>
            <a:spLocks noChangeArrowheads="1"/>
          </p:cNvSpPr>
          <p:nvPr/>
        </p:nvSpPr>
        <p:spPr bwMode="auto">
          <a:xfrm>
            <a:off x="6929438" y="550068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ea typeface="楷体_GB2312" pitchFamily="49" charset="-122"/>
              </a:rPr>
              <a:t>数量</a:t>
            </a:r>
          </a:p>
        </p:txBody>
      </p:sp>
      <p:sp>
        <p:nvSpPr>
          <p:cNvPr id="21520" name="Rectangle 14">
            <a:extLst>
              <a:ext uri="{FF2B5EF4-FFF2-40B4-BE49-F238E27FC236}">
                <a16:creationId xmlns:a16="http://schemas.microsoft.com/office/drawing/2014/main" id="{39DC55B0-D30E-4C6C-B64F-9207EF556153}"/>
              </a:ext>
            </a:extLst>
          </p:cNvPr>
          <p:cNvSpPr>
            <a:spLocks noChangeArrowheads="1"/>
          </p:cNvSpPr>
          <p:nvPr/>
        </p:nvSpPr>
        <p:spPr bwMode="auto">
          <a:xfrm>
            <a:off x="2781300" y="673100"/>
            <a:ext cx="5048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价</a:t>
            </a:r>
          </a:p>
          <a:p>
            <a:pPr algn="ctr" eaLnBrk="1" hangingPunct="1">
              <a:spcBef>
                <a:spcPct val="0"/>
              </a:spcBef>
              <a:buClrTx/>
              <a:buSzTx/>
              <a:buFontTx/>
              <a:buNone/>
            </a:pPr>
            <a:r>
              <a:rPr lang="zh-CN" altLang="zh-CN" sz="2800" b="0">
                <a:ea typeface="黑体" panose="02010609060101010101" pitchFamily="49" charset="-122"/>
              </a:rPr>
              <a:t>格</a:t>
            </a:r>
          </a:p>
        </p:txBody>
      </p:sp>
      <p:sp>
        <p:nvSpPr>
          <p:cNvPr id="4" name="Rectangle 15">
            <a:extLst>
              <a:ext uri="{FF2B5EF4-FFF2-40B4-BE49-F238E27FC236}">
                <a16:creationId xmlns:a16="http://schemas.microsoft.com/office/drawing/2014/main" id="{505226A7-E5F9-447A-BDAB-9FCF96677AAE}"/>
              </a:ext>
            </a:extLst>
          </p:cNvPr>
          <p:cNvSpPr>
            <a:spLocks noChangeArrowheads="1"/>
          </p:cNvSpPr>
          <p:nvPr/>
        </p:nvSpPr>
        <p:spPr bwMode="auto">
          <a:xfrm>
            <a:off x="6215063" y="5643563"/>
            <a:ext cx="28733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F</a:t>
            </a:r>
          </a:p>
        </p:txBody>
      </p:sp>
      <p:sp>
        <p:nvSpPr>
          <p:cNvPr id="5139" name="Rectangle 16">
            <a:extLst>
              <a:ext uri="{FF2B5EF4-FFF2-40B4-BE49-F238E27FC236}">
                <a16:creationId xmlns:a16="http://schemas.microsoft.com/office/drawing/2014/main" id="{647186D9-D60C-403D-A59E-7B09F3F4B665}"/>
              </a:ext>
            </a:extLst>
          </p:cNvPr>
          <p:cNvSpPr>
            <a:spLocks noChangeArrowheads="1"/>
          </p:cNvSpPr>
          <p:nvPr/>
        </p:nvSpPr>
        <p:spPr bwMode="auto">
          <a:xfrm>
            <a:off x="3357563" y="1571625"/>
            <a:ext cx="106362" cy="2305050"/>
          </a:xfrm>
          <a:prstGeom prst="rect">
            <a:avLst/>
          </a:prstGeom>
          <a:solidFill>
            <a:srgbClr val="FF6699"/>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0" name="Rectangle 17">
            <a:extLst>
              <a:ext uri="{FF2B5EF4-FFF2-40B4-BE49-F238E27FC236}">
                <a16:creationId xmlns:a16="http://schemas.microsoft.com/office/drawing/2014/main" id="{F8751254-665C-4AC2-AF14-F2F15B2829B8}"/>
              </a:ext>
            </a:extLst>
          </p:cNvPr>
          <p:cNvSpPr>
            <a:spLocks noChangeArrowheads="1"/>
          </p:cNvSpPr>
          <p:nvPr/>
        </p:nvSpPr>
        <p:spPr bwMode="auto">
          <a:xfrm>
            <a:off x="3468688" y="1720850"/>
            <a:ext cx="93662" cy="2155825"/>
          </a:xfrm>
          <a:prstGeom prst="rect">
            <a:avLst/>
          </a:prstGeom>
          <a:solidFill>
            <a:schemeClr val="accent1">
              <a:lumMod val="75000"/>
            </a:schemeClr>
          </a:solidFill>
          <a:ln w="9525">
            <a:solidFill>
              <a:schemeClr val="tx1"/>
            </a:solidFill>
            <a:miter lim="800000"/>
            <a:headEnd/>
            <a:tailEnd/>
          </a:ln>
        </p:spPr>
        <p:txBody>
          <a:bodyPr wrap="none" anchor="ctr"/>
          <a:lstStyle/>
          <a:p>
            <a:pPr algn="ctr" eaLnBrk="1" hangingPunct="1">
              <a:defRPr/>
            </a:pPr>
            <a:endParaRPr lang="zh-CN" altLang="en-US">
              <a:latin typeface="Arial" charset="0"/>
            </a:endParaRPr>
          </a:p>
        </p:txBody>
      </p:sp>
      <p:sp>
        <p:nvSpPr>
          <p:cNvPr id="5141" name="Rectangle 18">
            <a:extLst>
              <a:ext uri="{FF2B5EF4-FFF2-40B4-BE49-F238E27FC236}">
                <a16:creationId xmlns:a16="http://schemas.microsoft.com/office/drawing/2014/main" id="{3C501103-21AC-4546-A923-5DE45ED6DD05}"/>
              </a:ext>
            </a:extLst>
          </p:cNvPr>
          <p:cNvSpPr>
            <a:spLocks noChangeArrowheads="1"/>
          </p:cNvSpPr>
          <p:nvPr/>
        </p:nvSpPr>
        <p:spPr bwMode="auto">
          <a:xfrm>
            <a:off x="3573463" y="1858963"/>
            <a:ext cx="73025" cy="201771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2" name="Rectangle 19">
            <a:extLst>
              <a:ext uri="{FF2B5EF4-FFF2-40B4-BE49-F238E27FC236}">
                <a16:creationId xmlns:a16="http://schemas.microsoft.com/office/drawing/2014/main" id="{3D0A8727-E275-4B77-9295-9439C92FD4AA}"/>
              </a:ext>
            </a:extLst>
          </p:cNvPr>
          <p:cNvSpPr>
            <a:spLocks noChangeArrowheads="1"/>
          </p:cNvSpPr>
          <p:nvPr/>
        </p:nvSpPr>
        <p:spPr bwMode="auto">
          <a:xfrm>
            <a:off x="3646488" y="1931988"/>
            <a:ext cx="71437" cy="19446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3" name="Rectangle 20">
            <a:extLst>
              <a:ext uri="{FF2B5EF4-FFF2-40B4-BE49-F238E27FC236}">
                <a16:creationId xmlns:a16="http://schemas.microsoft.com/office/drawing/2014/main" id="{31DFF856-6A9F-4FCB-97A5-58EFD9BBEA64}"/>
              </a:ext>
            </a:extLst>
          </p:cNvPr>
          <p:cNvSpPr>
            <a:spLocks noChangeArrowheads="1"/>
          </p:cNvSpPr>
          <p:nvPr/>
        </p:nvSpPr>
        <p:spPr bwMode="auto">
          <a:xfrm>
            <a:off x="3717925" y="2076450"/>
            <a:ext cx="71438" cy="18002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4" name="Rectangle 21">
            <a:extLst>
              <a:ext uri="{FF2B5EF4-FFF2-40B4-BE49-F238E27FC236}">
                <a16:creationId xmlns:a16="http://schemas.microsoft.com/office/drawing/2014/main" id="{FF623E97-3F08-4233-A539-477BDC99E0CF}"/>
              </a:ext>
            </a:extLst>
          </p:cNvPr>
          <p:cNvSpPr>
            <a:spLocks noChangeArrowheads="1"/>
          </p:cNvSpPr>
          <p:nvPr/>
        </p:nvSpPr>
        <p:spPr bwMode="auto">
          <a:xfrm>
            <a:off x="3789363" y="2147888"/>
            <a:ext cx="73025" cy="17287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5" name="Rectangle 22">
            <a:extLst>
              <a:ext uri="{FF2B5EF4-FFF2-40B4-BE49-F238E27FC236}">
                <a16:creationId xmlns:a16="http://schemas.microsoft.com/office/drawing/2014/main" id="{C4AAA984-574E-4315-B089-BAC65C7AC398}"/>
              </a:ext>
            </a:extLst>
          </p:cNvPr>
          <p:cNvSpPr>
            <a:spLocks noChangeArrowheads="1"/>
          </p:cNvSpPr>
          <p:nvPr/>
        </p:nvSpPr>
        <p:spPr bwMode="auto">
          <a:xfrm>
            <a:off x="3862388" y="2219325"/>
            <a:ext cx="71437" cy="16573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6" name="Rectangle 23">
            <a:extLst>
              <a:ext uri="{FF2B5EF4-FFF2-40B4-BE49-F238E27FC236}">
                <a16:creationId xmlns:a16="http://schemas.microsoft.com/office/drawing/2014/main" id="{C72D7FD7-5589-44DA-A55E-242C1039F3BD}"/>
              </a:ext>
            </a:extLst>
          </p:cNvPr>
          <p:cNvSpPr>
            <a:spLocks noChangeArrowheads="1"/>
          </p:cNvSpPr>
          <p:nvPr/>
        </p:nvSpPr>
        <p:spPr bwMode="auto">
          <a:xfrm>
            <a:off x="3933825" y="2292350"/>
            <a:ext cx="71438" cy="15843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7" name="Rectangle 24">
            <a:extLst>
              <a:ext uri="{FF2B5EF4-FFF2-40B4-BE49-F238E27FC236}">
                <a16:creationId xmlns:a16="http://schemas.microsoft.com/office/drawing/2014/main" id="{384126BE-C99C-471D-8D61-41486EBAF0A0}"/>
              </a:ext>
            </a:extLst>
          </p:cNvPr>
          <p:cNvSpPr>
            <a:spLocks noChangeArrowheads="1"/>
          </p:cNvSpPr>
          <p:nvPr/>
        </p:nvSpPr>
        <p:spPr bwMode="auto">
          <a:xfrm>
            <a:off x="4005263" y="2363788"/>
            <a:ext cx="73025" cy="15128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8" name="Rectangle 25">
            <a:extLst>
              <a:ext uri="{FF2B5EF4-FFF2-40B4-BE49-F238E27FC236}">
                <a16:creationId xmlns:a16="http://schemas.microsoft.com/office/drawing/2014/main" id="{F9A4C53A-06F8-4352-85DA-314A51A10015}"/>
              </a:ext>
            </a:extLst>
          </p:cNvPr>
          <p:cNvSpPr>
            <a:spLocks noChangeArrowheads="1"/>
          </p:cNvSpPr>
          <p:nvPr/>
        </p:nvSpPr>
        <p:spPr bwMode="auto">
          <a:xfrm>
            <a:off x="4078288" y="2508250"/>
            <a:ext cx="71437" cy="1368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49" name="Rectangle 26">
            <a:extLst>
              <a:ext uri="{FF2B5EF4-FFF2-40B4-BE49-F238E27FC236}">
                <a16:creationId xmlns:a16="http://schemas.microsoft.com/office/drawing/2014/main" id="{DAFDAAEE-2E61-44CE-888A-FB726395165F}"/>
              </a:ext>
            </a:extLst>
          </p:cNvPr>
          <p:cNvSpPr>
            <a:spLocks noChangeArrowheads="1"/>
          </p:cNvSpPr>
          <p:nvPr/>
        </p:nvSpPr>
        <p:spPr bwMode="auto">
          <a:xfrm>
            <a:off x="4149725" y="2651125"/>
            <a:ext cx="73025" cy="12255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0" name="Rectangle 27">
            <a:extLst>
              <a:ext uri="{FF2B5EF4-FFF2-40B4-BE49-F238E27FC236}">
                <a16:creationId xmlns:a16="http://schemas.microsoft.com/office/drawing/2014/main" id="{B15C1C5A-C3F4-4461-8975-1881421C3654}"/>
              </a:ext>
            </a:extLst>
          </p:cNvPr>
          <p:cNvSpPr>
            <a:spLocks noChangeArrowheads="1"/>
          </p:cNvSpPr>
          <p:nvPr/>
        </p:nvSpPr>
        <p:spPr bwMode="auto">
          <a:xfrm>
            <a:off x="4222750" y="2724150"/>
            <a:ext cx="71438" cy="11525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1" name="Rectangle 28">
            <a:extLst>
              <a:ext uri="{FF2B5EF4-FFF2-40B4-BE49-F238E27FC236}">
                <a16:creationId xmlns:a16="http://schemas.microsoft.com/office/drawing/2014/main" id="{B87EB131-7798-480A-A646-9423355F99A6}"/>
              </a:ext>
            </a:extLst>
          </p:cNvPr>
          <p:cNvSpPr>
            <a:spLocks noChangeArrowheads="1"/>
          </p:cNvSpPr>
          <p:nvPr/>
        </p:nvSpPr>
        <p:spPr bwMode="auto">
          <a:xfrm>
            <a:off x="4294188" y="2795588"/>
            <a:ext cx="71437" cy="10810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2" name="Rectangle 29">
            <a:extLst>
              <a:ext uri="{FF2B5EF4-FFF2-40B4-BE49-F238E27FC236}">
                <a16:creationId xmlns:a16="http://schemas.microsoft.com/office/drawing/2014/main" id="{E54AF484-57AE-4272-9746-16A6BFD827A7}"/>
              </a:ext>
            </a:extLst>
          </p:cNvPr>
          <p:cNvSpPr>
            <a:spLocks noChangeArrowheads="1"/>
          </p:cNvSpPr>
          <p:nvPr/>
        </p:nvSpPr>
        <p:spPr bwMode="auto">
          <a:xfrm>
            <a:off x="4365625" y="2867025"/>
            <a:ext cx="73025" cy="10096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3" name="Rectangle 30">
            <a:extLst>
              <a:ext uri="{FF2B5EF4-FFF2-40B4-BE49-F238E27FC236}">
                <a16:creationId xmlns:a16="http://schemas.microsoft.com/office/drawing/2014/main" id="{025CCFE1-3E35-4C38-A57B-B423BCFCE5B3}"/>
              </a:ext>
            </a:extLst>
          </p:cNvPr>
          <p:cNvSpPr>
            <a:spLocks noChangeArrowheads="1"/>
          </p:cNvSpPr>
          <p:nvPr/>
        </p:nvSpPr>
        <p:spPr bwMode="auto">
          <a:xfrm>
            <a:off x="4438650" y="3011488"/>
            <a:ext cx="71438" cy="8651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4" name="Rectangle 31">
            <a:extLst>
              <a:ext uri="{FF2B5EF4-FFF2-40B4-BE49-F238E27FC236}">
                <a16:creationId xmlns:a16="http://schemas.microsoft.com/office/drawing/2014/main" id="{F9F37235-B165-4335-96D1-A31E879A8D2D}"/>
              </a:ext>
            </a:extLst>
          </p:cNvPr>
          <p:cNvSpPr>
            <a:spLocks noChangeArrowheads="1"/>
          </p:cNvSpPr>
          <p:nvPr/>
        </p:nvSpPr>
        <p:spPr bwMode="auto">
          <a:xfrm>
            <a:off x="4510088" y="3084513"/>
            <a:ext cx="71437" cy="7921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5" name="Rectangle 32">
            <a:extLst>
              <a:ext uri="{FF2B5EF4-FFF2-40B4-BE49-F238E27FC236}">
                <a16:creationId xmlns:a16="http://schemas.microsoft.com/office/drawing/2014/main" id="{3500B871-300C-472A-9D58-0F8BB50DF2BF}"/>
              </a:ext>
            </a:extLst>
          </p:cNvPr>
          <p:cNvSpPr>
            <a:spLocks noChangeArrowheads="1"/>
          </p:cNvSpPr>
          <p:nvPr/>
        </p:nvSpPr>
        <p:spPr bwMode="auto">
          <a:xfrm>
            <a:off x="4581525" y="3155950"/>
            <a:ext cx="73025" cy="7207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6" name="Rectangle 33">
            <a:extLst>
              <a:ext uri="{FF2B5EF4-FFF2-40B4-BE49-F238E27FC236}">
                <a16:creationId xmlns:a16="http://schemas.microsoft.com/office/drawing/2014/main" id="{BA6FC6AA-FF71-4884-8765-902CA8A2CA4A}"/>
              </a:ext>
            </a:extLst>
          </p:cNvPr>
          <p:cNvSpPr>
            <a:spLocks noChangeArrowheads="1"/>
          </p:cNvSpPr>
          <p:nvPr/>
        </p:nvSpPr>
        <p:spPr bwMode="auto">
          <a:xfrm>
            <a:off x="4654550" y="3300413"/>
            <a:ext cx="71438"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7" name="Rectangle 34">
            <a:extLst>
              <a:ext uri="{FF2B5EF4-FFF2-40B4-BE49-F238E27FC236}">
                <a16:creationId xmlns:a16="http://schemas.microsoft.com/office/drawing/2014/main" id="{B2501241-891F-4196-A280-A2021BE0E4CE}"/>
              </a:ext>
            </a:extLst>
          </p:cNvPr>
          <p:cNvSpPr>
            <a:spLocks noChangeArrowheads="1"/>
          </p:cNvSpPr>
          <p:nvPr/>
        </p:nvSpPr>
        <p:spPr bwMode="auto">
          <a:xfrm>
            <a:off x="4725988" y="3371850"/>
            <a:ext cx="71437"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8" name="Rectangle 35">
            <a:extLst>
              <a:ext uri="{FF2B5EF4-FFF2-40B4-BE49-F238E27FC236}">
                <a16:creationId xmlns:a16="http://schemas.microsoft.com/office/drawing/2014/main" id="{8BE211A2-36C1-433A-97D3-4991709F6A9C}"/>
              </a:ext>
            </a:extLst>
          </p:cNvPr>
          <p:cNvSpPr>
            <a:spLocks noChangeArrowheads="1"/>
          </p:cNvSpPr>
          <p:nvPr/>
        </p:nvSpPr>
        <p:spPr bwMode="auto">
          <a:xfrm>
            <a:off x="4797425" y="3443288"/>
            <a:ext cx="73025" cy="4333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59" name="Rectangle 36">
            <a:extLst>
              <a:ext uri="{FF2B5EF4-FFF2-40B4-BE49-F238E27FC236}">
                <a16:creationId xmlns:a16="http://schemas.microsoft.com/office/drawing/2014/main" id="{A4B839E8-05F0-4440-A222-B29ACBA7BB7F}"/>
              </a:ext>
            </a:extLst>
          </p:cNvPr>
          <p:cNvSpPr>
            <a:spLocks noChangeArrowheads="1"/>
          </p:cNvSpPr>
          <p:nvPr/>
        </p:nvSpPr>
        <p:spPr bwMode="auto">
          <a:xfrm>
            <a:off x="4870450" y="3587750"/>
            <a:ext cx="71438" cy="2889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60" name="Rectangle 37">
            <a:extLst>
              <a:ext uri="{FF2B5EF4-FFF2-40B4-BE49-F238E27FC236}">
                <a16:creationId xmlns:a16="http://schemas.microsoft.com/office/drawing/2014/main" id="{589CFF21-8E99-47AC-BF5A-5183C3693C90}"/>
              </a:ext>
            </a:extLst>
          </p:cNvPr>
          <p:cNvSpPr>
            <a:spLocks noChangeArrowheads="1"/>
          </p:cNvSpPr>
          <p:nvPr/>
        </p:nvSpPr>
        <p:spPr bwMode="auto">
          <a:xfrm>
            <a:off x="4941888" y="3659188"/>
            <a:ext cx="73025" cy="21748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61" name="Rectangle 38">
            <a:extLst>
              <a:ext uri="{FF2B5EF4-FFF2-40B4-BE49-F238E27FC236}">
                <a16:creationId xmlns:a16="http://schemas.microsoft.com/office/drawing/2014/main" id="{E0B3A88C-DA92-4F01-A316-B7C990B2A915}"/>
              </a:ext>
            </a:extLst>
          </p:cNvPr>
          <p:cNvSpPr>
            <a:spLocks noChangeArrowheads="1"/>
          </p:cNvSpPr>
          <p:nvPr/>
        </p:nvSpPr>
        <p:spPr bwMode="auto">
          <a:xfrm>
            <a:off x="5014913" y="3732213"/>
            <a:ext cx="71437" cy="1444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62" name="Line 39">
            <a:extLst>
              <a:ext uri="{FF2B5EF4-FFF2-40B4-BE49-F238E27FC236}">
                <a16:creationId xmlns:a16="http://schemas.microsoft.com/office/drawing/2014/main" id="{6A07C800-1F55-4812-979E-E74B4EE82E96}"/>
              </a:ext>
            </a:extLst>
          </p:cNvPr>
          <p:cNvSpPr>
            <a:spLocks noChangeShapeType="1"/>
          </p:cNvSpPr>
          <p:nvPr/>
        </p:nvSpPr>
        <p:spPr bwMode="auto">
          <a:xfrm>
            <a:off x="3465513" y="3876675"/>
            <a:ext cx="0" cy="1727200"/>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3" name="Line 40">
            <a:extLst>
              <a:ext uri="{FF2B5EF4-FFF2-40B4-BE49-F238E27FC236}">
                <a16:creationId xmlns:a16="http://schemas.microsoft.com/office/drawing/2014/main" id="{6FA0897C-DC67-481F-8FFE-68694AA9845C}"/>
              </a:ext>
            </a:extLst>
          </p:cNvPr>
          <p:cNvSpPr>
            <a:spLocks noChangeShapeType="1"/>
          </p:cNvSpPr>
          <p:nvPr/>
        </p:nvSpPr>
        <p:spPr bwMode="auto">
          <a:xfrm>
            <a:off x="3573463" y="3876675"/>
            <a:ext cx="0" cy="1727200"/>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6" name="Oval 43">
            <a:extLst>
              <a:ext uri="{FF2B5EF4-FFF2-40B4-BE49-F238E27FC236}">
                <a16:creationId xmlns:a16="http://schemas.microsoft.com/office/drawing/2014/main" id="{DB9BBAC1-8ACA-428A-8AF8-9B37EF9FE6F9}"/>
              </a:ext>
            </a:extLst>
          </p:cNvPr>
          <p:cNvSpPr>
            <a:spLocks noChangeArrowheads="1"/>
          </p:cNvSpPr>
          <p:nvPr/>
        </p:nvSpPr>
        <p:spPr bwMode="auto">
          <a:xfrm>
            <a:off x="3316288" y="5659438"/>
            <a:ext cx="142875"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B050"/>
                </a:solidFill>
                <a:ea typeface="黑体" panose="02010609060101010101" pitchFamily="49" charset="-122"/>
              </a:rPr>
              <a:t>q</a:t>
            </a:r>
            <a:r>
              <a:rPr lang="en-US" altLang="zh-CN" sz="1800" baseline="-25000">
                <a:solidFill>
                  <a:srgbClr val="00B050"/>
                </a:solidFill>
                <a:ea typeface="黑体" panose="02010609060101010101" pitchFamily="49" charset="-122"/>
              </a:rPr>
              <a:t>1</a:t>
            </a:r>
            <a:endParaRPr lang="zh-CN" altLang="zh-CN" sz="1800" baseline="-25000">
              <a:solidFill>
                <a:srgbClr val="00B050"/>
              </a:solidFill>
              <a:ea typeface="黑体" panose="02010609060101010101" pitchFamily="49" charset="-122"/>
            </a:endParaRPr>
          </a:p>
        </p:txBody>
      </p:sp>
      <p:sp>
        <p:nvSpPr>
          <p:cNvPr id="5167" name="Oval 44">
            <a:extLst>
              <a:ext uri="{FF2B5EF4-FFF2-40B4-BE49-F238E27FC236}">
                <a16:creationId xmlns:a16="http://schemas.microsoft.com/office/drawing/2014/main" id="{74A0F64B-70A4-4A81-BB35-B27131EA6CCC}"/>
              </a:ext>
            </a:extLst>
          </p:cNvPr>
          <p:cNvSpPr>
            <a:spLocks noChangeArrowheads="1"/>
          </p:cNvSpPr>
          <p:nvPr/>
        </p:nvSpPr>
        <p:spPr bwMode="auto">
          <a:xfrm>
            <a:off x="3530600" y="5659438"/>
            <a:ext cx="142875"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rgbClr val="00B0F0"/>
                </a:solidFill>
                <a:ea typeface="黑体" panose="02010609060101010101" pitchFamily="49" charset="-122"/>
              </a:rPr>
              <a:t>q</a:t>
            </a:r>
            <a:r>
              <a:rPr lang="en-US" altLang="zh-CN" sz="1800" baseline="-25000">
                <a:solidFill>
                  <a:srgbClr val="00B0F0"/>
                </a:solidFill>
                <a:ea typeface="黑体" panose="02010609060101010101" pitchFamily="49" charset="-122"/>
              </a:rPr>
              <a:t>2</a:t>
            </a:r>
            <a:endParaRPr lang="zh-CN" altLang="zh-CN" sz="1800" baseline="-25000">
              <a:solidFill>
                <a:srgbClr val="00B0F0"/>
              </a:solidFill>
              <a:ea typeface="黑体" panose="02010609060101010101" pitchFamily="49" charset="-122"/>
            </a:endParaRPr>
          </a:p>
        </p:txBody>
      </p:sp>
      <p:graphicFrame>
        <p:nvGraphicFramePr>
          <p:cNvPr id="5122" name="Object 86">
            <a:extLst>
              <a:ext uri="{FF2B5EF4-FFF2-40B4-BE49-F238E27FC236}">
                <a16:creationId xmlns:a16="http://schemas.microsoft.com/office/drawing/2014/main" id="{4FF6AC74-3298-46BA-B557-944A10336F49}"/>
              </a:ext>
            </a:extLst>
          </p:cNvPr>
          <p:cNvGraphicFramePr>
            <a:graphicFrameLocks noGrp="1" noChangeAspect="1"/>
          </p:cNvGraphicFramePr>
          <p:nvPr>
            <p:ph idx="1"/>
          </p:nvPr>
        </p:nvGraphicFramePr>
        <p:xfrm>
          <a:off x="4559300" y="1295400"/>
          <a:ext cx="2414588" cy="908050"/>
        </p:xfrm>
        <a:graphic>
          <a:graphicData uri="http://schemas.openxmlformats.org/presentationml/2006/ole">
            <mc:AlternateContent xmlns:mc="http://schemas.openxmlformats.org/markup-compatibility/2006">
              <mc:Choice xmlns:v="urn:schemas-microsoft-com:vml" Requires="v">
                <p:oleObj name="Equation" r:id="rId2" imgW="1282700" imgH="482600" progId="Equation.DSMT4">
                  <p:embed/>
                </p:oleObj>
              </mc:Choice>
              <mc:Fallback>
                <p:oleObj name="Equation" r:id="rId2" imgW="1282700" imgH="482600" progId="Equation.DSMT4">
                  <p:embed/>
                  <p:pic>
                    <p:nvPicPr>
                      <p:cNvPr id="0" name="Object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1295400"/>
                        <a:ext cx="2414588"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矩形 89">
            <a:extLst>
              <a:ext uri="{FF2B5EF4-FFF2-40B4-BE49-F238E27FC236}">
                <a16:creationId xmlns:a16="http://schemas.microsoft.com/office/drawing/2014/main" id="{AFC120CC-8630-4373-93AF-3673AE972A52}"/>
              </a:ext>
            </a:extLst>
          </p:cNvPr>
          <p:cNvSpPr/>
          <p:nvPr/>
        </p:nvSpPr>
        <p:spPr>
          <a:xfrm>
            <a:off x="785813" y="571500"/>
            <a:ext cx="1833562" cy="584200"/>
          </a:xfrm>
          <a:prstGeom prst="rect">
            <a:avLst/>
          </a:prstGeom>
        </p:spPr>
        <p:txBody>
          <a:bodyPr wrap="none">
            <a:spAutoFit/>
          </a:bodyPr>
          <a:lstStyle/>
          <a:p>
            <a:pPr algn="ctr" eaLnBrk="1" hangingPunct="1">
              <a:defRPr/>
            </a:pPr>
            <a:r>
              <a:rPr lang="zh-CN" altLang="en-US" sz="3200" dirty="0">
                <a:solidFill>
                  <a:schemeClr val="accent2">
                    <a:lumMod val="75000"/>
                  </a:schemeClr>
                </a:solidFill>
                <a:latin typeface="楷体" pitchFamily="49" charset="-122"/>
                <a:ea typeface="楷体" pitchFamily="49" charset="-122"/>
              </a:rPr>
              <a:t>1、概念 </a:t>
            </a:r>
            <a:endParaRPr lang="zh-CN" altLang="en-US" sz="3200" dirty="0">
              <a:latin typeface="Arial" charset="0"/>
            </a:endParaRPr>
          </a:p>
        </p:txBody>
      </p:sp>
      <p:cxnSp>
        <p:nvCxnSpPr>
          <p:cNvPr id="98" name="直接连接符 97">
            <a:extLst>
              <a:ext uri="{FF2B5EF4-FFF2-40B4-BE49-F238E27FC236}">
                <a16:creationId xmlns:a16="http://schemas.microsoft.com/office/drawing/2014/main" id="{E51353E8-1B70-4892-9F95-97B49599F0B9}"/>
              </a:ext>
            </a:extLst>
          </p:cNvPr>
          <p:cNvCxnSpPr>
            <a:cxnSpLocks noChangeShapeType="1"/>
          </p:cNvCxnSpPr>
          <p:nvPr/>
        </p:nvCxnSpPr>
        <p:spPr bwMode="auto">
          <a:xfrm rot="16200000" flipH="1">
            <a:off x="4311650" y="4768850"/>
            <a:ext cx="1725613" cy="4763"/>
          </a:xfrm>
          <a:prstGeom prst="line">
            <a:avLst/>
          </a:prstGeom>
          <a:noFill/>
          <a:ln w="19050" algn="ctr">
            <a:solidFill>
              <a:srgbClr val="009900"/>
            </a:solidFill>
            <a:round/>
            <a:headEnd/>
            <a:tailEnd/>
          </a:ln>
          <a:extLst>
            <a:ext uri="{909E8E84-426E-40DD-AFC4-6F175D3DCCD1}">
              <a14:hiddenFill xmlns:a14="http://schemas.microsoft.com/office/drawing/2010/main">
                <a:noFill/>
              </a14:hiddenFill>
            </a:ext>
          </a:extLst>
        </p:spPr>
      </p:cxnSp>
      <p:graphicFrame>
        <p:nvGraphicFramePr>
          <p:cNvPr id="5209" name="Object 89">
            <a:extLst>
              <a:ext uri="{FF2B5EF4-FFF2-40B4-BE49-F238E27FC236}">
                <a16:creationId xmlns:a16="http://schemas.microsoft.com/office/drawing/2014/main" id="{F138A4EB-67F9-437A-B4A4-9E21245F0147}"/>
              </a:ext>
            </a:extLst>
          </p:cNvPr>
          <p:cNvGraphicFramePr>
            <a:graphicFrameLocks noChangeAspect="1"/>
          </p:cNvGraphicFramePr>
          <p:nvPr/>
        </p:nvGraphicFramePr>
        <p:xfrm>
          <a:off x="5572125" y="2643188"/>
          <a:ext cx="695325" cy="388937"/>
        </p:xfrm>
        <a:graphic>
          <a:graphicData uri="http://schemas.openxmlformats.org/presentationml/2006/ole">
            <mc:AlternateContent xmlns:mc="http://schemas.openxmlformats.org/markup-compatibility/2006">
              <mc:Choice xmlns:v="urn:schemas-microsoft-com:vml" Requires="v">
                <p:oleObj name="Equation" r:id="rId4" imgW="342751" imgH="203112" progId="Equation.DSMT4">
                  <p:embed/>
                </p:oleObj>
              </mc:Choice>
              <mc:Fallback>
                <p:oleObj name="Equation" r:id="rId4" imgW="342751" imgH="203112" progId="Equation.DSMT4">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25" y="2643188"/>
                        <a:ext cx="69532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3" name="直接箭头连接符 102">
            <a:extLst>
              <a:ext uri="{FF2B5EF4-FFF2-40B4-BE49-F238E27FC236}">
                <a16:creationId xmlns:a16="http://schemas.microsoft.com/office/drawing/2014/main" id="{10CDF315-1BB6-4CFD-BF33-052F63469D57}"/>
              </a:ext>
            </a:extLst>
          </p:cNvPr>
          <p:cNvCxnSpPr>
            <a:cxnSpLocks noChangeShapeType="1"/>
          </p:cNvCxnSpPr>
          <p:nvPr/>
        </p:nvCxnSpPr>
        <p:spPr bwMode="auto">
          <a:xfrm rot="10800000" flipV="1">
            <a:off x="4857750" y="2928938"/>
            <a:ext cx="714375" cy="428625"/>
          </a:xfrm>
          <a:prstGeom prst="straightConnector1">
            <a:avLst/>
          </a:prstGeom>
          <a:noFill/>
          <a:ln w="38100" algn="ctr">
            <a:solidFill>
              <a:srgbClr val="009900"/>
            </a:solidFill>
            <a:round/>
            <a:headEnd/>
            <a:tailEnd type="arrow" w="med" len="med"/>
          </a:ln>
          <a:extLst>
            <a:ext uri="{909E8E84-426E-40DD-AFC4-6F175D3DCCD1}">
              <a14:hiddenFill xmlns:a14="http://schemas.microsoft.com/office/drawing/2010/main">
                <a:noFill/>
              </a14:hiddenFill>
            </a:ext>
          </a:extLst>
        </p:spPr>
      </p:cxnSp>
      <p:sp>
        <p:nvSpPr>
          <p:cNvPr id="50" name="矩形 49">
            <a:extLst>
              <a:ext uri="{FF2B5EF4-FFF2-40B4-BE49-F238E27FC236}">
                <a16:creationId xmlns:a16="http://schemas.microsoft.com/office/drawing/2014/main" id="{AFACDE68-58A2-46B3-9602-C8C59B045994}"/>
              </a:ext>
            </a:extLst>
          </p:cNvPr>
          <p:cNvSpPr>
            <a:spLocks noChangeArrowheads="1"/>
          </p:cNvSpPr>
          <p:nvPr/>
        </p:nvSpPr>
        <p:spPr bwMode="auto">
          <a:xfrm>
            <a:off x="3370263" y="3908425"/>
            <a:ext cx="71437" cy="1714500"/>
          </a:xfrm>
          <a:prstGeom prst="rect">
            <a:avLst/>
          </a:prstGeom>
          <a:solidFill>
            <a:srgbClr val="009900"/>
          </a:solidFill>
          <a:ln w="38100" algn="ctr">
            <a:solidFill>
              <a:srgbClr val="009900"/>
            </a:solidFill>
            <a:round/>
            <a:headEnd/>
            <a:tailEnd/>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6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51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p:bldP spid="5130" grpId="0"/>
      <p:bldP spid="5131" grpId="0"/>
      <p:bldP spid="5133" grpId="0"/>
      <p:bldP spid="3" grpId="0"/>
      <p:bldP spid="4" grpId="0"/>
      <p:bldP spid="5139" grpId="0" animBg="1"/>
      <p:bldP spid="5140" grpId="0" animBg="1"/>
      <p:bldP spid="5141" grpId="0" animBg="1"/>
      <p:bldP spid="5142" grpId="0" animBg="1"/>
      <p:bldP spid="5143" grpId="0" animBg="1"/>
      <p:bldP spid="5144" grpId="0" animBg="1"/>
      <p:bldP spid="5145" grpId="0" animBg="1"/>
      <p:bldP spid="5146" grpId="0" animBg="1"/>
      <p:bldP spid="5147" grpId="0" animBg="1"/>
      <p:bldP spid="5148" grpId="0" animBg="1"/>
      <p:bldP spid="5149" grpId="0" animBg="1"/>
      <p:bldP spid="5150" grpId="0" animBg="1"/>
      <p:bldP spid="5151" grpId="0" animBg="1"/>
      <p:bldP spid="5152" grpId="0" animBg="1"/>
      <p:bldP spid="5153" grpId="0" animBg="1"/>
      <p:bldP spid="5154" grpId="0" animBg="1"/>
      <p:bldP spid="5155" grpId="0" animBg="1"/>
      <p:bldP spid="5156" grpId="0" animBg="1"/>
      <p:bldP spid="5157" grpId="0" animBg="1"/>
      <p:bldP spid="5158" grpId="0" animBg="1"/>
      <p:bldP spid="5159" grpId="0" animBg="1"/>
      <p:bldP spid="5160" grpId="0" animBg="1"/>
      <p:bldP spid="5161" grpId="0" animBg="1"/>
      <p:bldP spid="5166" grpId="0"/>
      <p:bldP spid="5167" grpId="0"/>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12379B-9AD6-45B8-A7DD-9EBE69E02B7B}"/>
              </a:ext>
            </a:extLst>
          </p:cNvPr>
          <p:cNvSpPr>
            <a:spLocks noGrp="1"/>
          </p:cNvSpPr>
          <p:nvPr>
            <p:ph idx="1"/>
          </p:nvPr>
        </p:nvSpPr>
        <p:spPr>
          <a:xfrm>
            <a:off x="301625" y="857250"/>
            <a:ext cx="8540750" cy="5241925"/>
          </a:xfrm>
        </p:spPr>
        <p:txBody>
          <a:bodyPr/>
          <a:lstStyle/>
          <a:p>
            <a:pPr>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例：小张买第一件衣服愿意付</a:t>
            </a:r>
            <a:r>
              <a:rPr lang="en-US" altLang="zh-CN" b="1" dirty="0">
                <a:solidFill>
                  <a:schemeClr val="accent2">
                    <a:lumMod val="75000"/>
                  </a:schemeClr>
                </a:solidFill>
                <a:latin typeface="楷体" pitchFamily="49" charset="-122"/>
                <a:ea typeface="楷体" pitchFamily="49" charset="-122"/>
              </a:rPr>
              <a:t>10</a:t>
            </a:r>
            <a:r>
              <a:rPr lang="zh-CN" altLang="en-US" b="1" dirty="0">
                <a:solidFill>
                  <a:schemeClr val="accent2">
                    <a:lumMod val="75000"/>
                  </a:schemeClr>
                </a:solidFill>
                <a:latin typeface="楷体" pitchFamily="49" charset="-122"/>
                <a:ea typeface="楷体" pitchFamily="49" charset="-122"/>
              </a:rPr>
              <a:t>元，第二件愿意付</a:t>
            </a:r>
            <a:r>
              <a:rPr lang="en-US" altLang="zh-CN" b="1" dirty="0">
                <a:solidFill>
                  <a:schemeClr val="accent2">
                    <a:lumMod val="75000"/>
                  </a:schemeClr>
                </a:solidFill>
                <a:latin typeface="楷体" pitchFamily="49" charset="-122"/>
                <a:ea typeface="楷体" pitchFamily="49" charset="-122"/>
              </a:rPr>
              <a:t>9</a:t>
            </a:r>
            <a:r>
              <a:rPr lang="zh-CN" altLang="en-US" b="1" dirty="0">
                <a:solidFill>
                  <a:schemeClr val="accent2">
                    <a:lumMod val="75000"/>
                  </a:schemeClr>
                </a:solidFill>
                <a:latin typeface="楷体" pitchFamily="49" charset="-122"/>
                <a:ea typeface="楷体" pitchFamily="49" charset="-122"/>
              </a:rPr>
              <a:t>元</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第</a:t>
            </a:r>
            <a:r>
              <a:rPr lang="en-US" altLang="zh-CN" b="1" dirty="0">
                <a:solidFill>
                  <a:schemeClr val="accent2">
                    <a:lumMod val="75000"/>
                  </a:schemeClr>
                </a:solidFill>
                <a:latin typeface="楷体" pitchFamily="49" charset="-122"/>
                <a:ea typeface="楷体" pitchFamily="49" charset="-122"/>
              </a:rPr>
              <a:t>10</a:t>
            </a:r>
            <a:r>
              <a:rPr lang="zh-CN" altLang="en-US" b="1" dirty="0">
                <a:solidFill>
                  <a:schemeClr val="accent2">
                    <a:lumMod val="75000"/>
                  </a:schemeClr>
                </a:solidFill>
                <a:latin typeface="楷体" pitchFamily="49" charset="-122"/>
                <a:ea typeface="楷体" pitchFamily="49" charset="-122"/>
              </a:rPr>
              <a:t>件愿意付</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元，</a:t>
            </a:r>
            <a:endParaRPr lang="en-US" altLang="zh-CN"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问：</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）如果每件衣服价格为</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元，她的消费者剩余是多少</a:t>
            </a:r>
            <a:endParaRPr lang="en-US" altLang="zh-CN"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解</a:t>
            </a:r>
            <a:r>
              <a:rPr lang="zh-CN" altLang="en-US" b="1" dirty="0">
                <a:solidFill>
                  <a:schemeClr val="accent2">
                    <a:lumMod val="75000"/>
                  </a:schemeClr>
                </a:solidFill>
                <a:latin typeface="楷体" pitchFamily="49" charset="-122"/>
                <a:ea typeface="楷体" pitchFamily="49" charset="-122"/>
                <a:sym typeface="Wingdings" pitchFamily="2" charset="2"/>
              </a:rPr>
              <a:t>：（</a:t>
            </a:r>
            <a:r>
              <a:rPr lang="en-US" altLang="zh-CN" b="1" dirty="0">
                <a:solidFill>
                  <a:schemeClr val="accent2">
                    <a:lumMod val="75000"/>
                  </a:schemeClr>
                </a:solidFill>
                <a:latin typeface="楷体" pitchFamily="49" charset="-122"/>
                <a:ea typeface="楷体" pitchFamily="49" charset="-122"/>
                <a:sym typeface="Wingdings" pitchFamily="2" charset="2"/>
              </a:rPr>
              <a:t>10-3</a:t>
            </a:r>
            <a:r>
              <a:rPr lang="zh-CN" altLang="en-US" b="1" dirty="0">
                <a:solidFill>
                  <a:schemeClr val="accent2">
                    <a:lumMod val="75000"/>
                  </a:schemeClr>
                </a:solidFill>
                <a:latin typeface="楷体" pitchFamily="49" charset="-122"/>
                <a:ea typeface="楷体" pitchFamily="49" charset="-122"/>
                <a:sym typeface="Wingdings" pitchFamily="2" charset="2"/>
              </a:rPr>
              <a:t>）</a:t>
            </a:r>
            <a:r>
              <a:rPr lang="en-US" altLang="zh-CN" b="1" dirty="0">
                <a:solidFill>
                  <a:schemeClr val="accent2">
                    <a:lumMod val="75000"/>
                  </a:schemeClr>
                </a:solidFill>
                <a:latin typeface="楷体" pitchFamily="49" charset="-122"/>
                <a:ea typeface="楷体" pitchFamily="49" charset="-122"/>
                <a:sym typeface="Wingdings" pitchFamily="2" charset="2"/>
              </a:rPr>
              <a:t>+</a:t>
            </a:r>
            <a:r>
              <a:rPr lang="zh-CN" altLang="en-US" b="1" dirty="0">
                <a:solidFill>
                  <a:schemeClr val="accent2">
                    <a:lumMod val="75000"/>
                  </a:schemeClr>
                </a:solidFill>
                <a:latin typeface="楷体" pitchFamily="49" charset="-122"/>
                <a:ea typeface="楷体" pitchFamily="49" charset="-122"/>
                <a:sym typeface="Wingdings" pitchFamily="2" charset="2"/>
              </a:rPr>
              <a:t>（</a:t>
            </a:r>
            <a:r>
              <a:rPr lang="en-US" altLang="zh-CN" b="1" dirty="0">
                <a:solidFill>
                  <a:schemeClr val="accent2">
                    <a:lumMod val="75000"/>
                  </a:schemeClr>
                </a:solidFill>
                <a:latin typeface="楷体" pitchFamily="49" charset="-122"/>
                <a:ea typeface="楷体" pitchFamily="49" charset="-122"/>
                <a:sym typeface="Wingdings" pitchFamily="2" charset="2"/>
              </a:rPr>
              <a:t>9-3</a:t>
            </a:r>
            <a:r>
              <a:rPr lang="zh-CN" altLang="en-US" b="1" dirty="0">
                <a:solidFill>
                  <a:schemeClr val="accent2">
                    <a:lumMod val="75000"/>
                  </a:schemeClr>
                </a:solidFill>
                <a:latin typeface="楷体" pitchFamily="49" charset="-122"/>
                <a:ea typeface="楷体" pitchFamily="49" charset="-122"/>
                <a:sym typeface="Wingdings" pitchFamily="2" charset="2"/>
              </a:rPr>
              <a:t>）</a:t>
            </a:r>
            <a:r>
              <a:rPr lang="en-US" altLang="zh-CN" b="1" dirty="0">
                <a:solidFill>
                  <a:schemeClr val="accent2">
                    <a:lumMod val="75000"/>
                  </a:schemeClr>
                </a:solidFill>
                <a:latin typeface="楷体" pitchFamily="49" charset="-122"/>
                <a:ea typeface="楷体" pitchFamily="49" charset="-122"/>
                <a:sym typeface="Wingdings" pitchFamily="2" charset="2"/>
              </a:rPr>
              <a:t>+…+1+0=28</a:t>
            </a:r>
            <a:endParaRPr lang="zh-CN" altLang="en-US" b="1" dirty="0">
              <a:solidFill>
                <a:schemeClr val="accent2">
                  <a:lumMod val="75000"/>
                </a:schemeClr>
              </a:solidFill>
              <a:latin typeface="楷体" pitchFamily="49" charset="-122"/>
              <a:ea typeface="楷体" pitchFamily="49" charset="-122"/>
            </a:endParaRPr>
          </a:p>
        </p:txBody>
      </p:sp>
      <p:sp>
        <p:nvSpPr>
          <p:cNvPr id="22531" name="日期占位符 3">
            <a:extLst>
              <a:ext uri="{FF2B5EF4-FFF2-40B4-BE49-F238E27FC236}">
                <a16:creationId xmlns:a16="http://schemas.microsoft.com/office/drawing/2014/main" id="{ACD692F5-F4F8-4FEB-9B5A-F4C2B836C2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6DCF701-C566-4275-822C-420EB8FE9A14}" type="datetime1">
              <a:rPr lang="zh-CN" altLang="en-US" sz="1400" smtClean="0"/>
              <a:pPr>
                <a:spcBef>
                  <a:spcPct val="0"/>
                </a:spcBef>
                <a:buClrTx/>
                <a:buSzTx/>
                <a:buFontTx/>
                <a:buNone/>
              </a:pPr>
              <a:t>2022/9/8</a:t>
            </a:fld>
            <a:endParaRPr lang="zh-CN" altLang="zh-CN" sz="1400"/>
          </a:p>
        </p:txBody>
      </p:sp>
      <p:sp>
        <p:nvSpPr>
          <p:cNvPr id="22532" name="灯片编号占位符 4">
            <a:extLst>
              <a:ext uri="{FF2B5EF4-FFF2-40B4-BE49-F238E27FC236}">
                <a16:creationId xmlns:a16="http://schemas.microsoft.com/office/drawing/2014/main" id="{7A9D1F62-E3B2-4CB1-81F4-C4EFAC1325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20330C-9728-4CEB-BC6D-8200A4E72012}" type="slidenum">
              <a:rPr lang="zh-CN" altLang="zh-CN" sz="1400" smtClean="0"/>
              <a:pPr>
                <a:spcBef>
                  <a:spcPct val="0"/>
                </a:spcBef>
                <a:buClrTx/>
                <a:buSzTx/>
                <a:buFontTx/>
                <a:buNone/>
              </a:pPr>
              <a:t>19</a:t>
            </a:fld>
            <a:endParaRPr lang="zh-CN" altLang="zh-CN" sz="1400"/>
          </a:p>
        </p:txBody>
      </p:sp>
      <p:sp>
        <p:nvSpPr>
          <p:cNvPr id="22533" name="矩形 5">
            <a:extLst>
              <a:ext uri="{FF2B5EF4-FFF2-40B4-BE49-F238E27FC236}">
                <a16:creationId xmlns:a16="http://schemas.microsoft.com/office/drawing/2014/main" id="{5A6D347C-B928-405E-B51C-69000B180660}"/>
              </a:ext>
            </a:extLst>
          </p:cNvPr>
          <p:cNvSpPr>
            <a:spLocks noChangeArrowheads="1"/>
          </p:cNvSpPr>
          <p:nvPr/>
        </p:nvSpPr>
        <p:spPr bwMode="auto">
          <a:xfrm>
            <a:off x="1928813" y="4429125"/>
            <a:ext cx="928687" cy="500063"/>
          </a:xfrm>
          <a:prstGeom prst="rect">
            <a:avLst/>
          </a:prstGeom>
          <a:noFill/>
          <a:ln w="381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第一件</a:t>
            </a:r>
          </a:p>
        </p:txBody>
      </p:sp>
      <p:sp>
        <p:nvSpPr>
          <p:cNvPr id="22534" name="矩形 6">
            <a:extLst>
              <a:ext uri="{FF2B5EF4-FFF2-40B4-BE49-F238E27FC236}">
                <a16:creationId xmlns:a16="http://schemas.microsoft.com/office/drawing/2014/main" id="{D6066A92-EAE7-4A30-A3F7-AA9B4A83CB69}"/>
              </a:ext>
            </a:extLst>
          </p:cNvPr>
          <p:cNvSpPr>
            <a:spLocks noChangeArrowheads="1"/>
          </p:cNvSpPr>
          <p:nvPr/>
        </p:nvSpPr>
        <p:spPr bwMode="auto">
          <a:xfrm>
            <a:off x="3429000" y="4429125"/>
            <a:ext cx="928688" cy="500063"/>
          </a:xfrm>
          <a:prstGeom prst="rect">
            <a:avLst/>
          </a:prstGeom>
          <a:noFill/>
          <a:ln w="381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第二件</a:t>
            </a:r>
          </a:p>
        </p:txBody>
      </p:sp>
      <p:sp>
        <p:nvSpPr>
          <p:cNvPr id="22535" name="矩形 7">
            <a:extLst>
              <a:ext uri="{FF2B5EF4-FFF2-40B4-BE49-F238E27FC236}">
                <a16:creationId xmlns:a16="http://schemas.microsoft.com/office/drawing/2014/main" id="{89785A45-D02E-44CB-84D3-F3F0E0EE5F39}"/>
              </a:ext>
            </a:extLst>
          </p:cNvPr>
          <p:cNvSpPr>
            <a:spLocks noChangeArrowheads="1"/>
          </p:cNvSpPr>
          <p:nvPr/>
        </p:nvSpPr>
        <p:spPr bwMode="auto">
          <a:xfrm>
            <a:off x="5786438" y="4357688"/>
            <a:ext cx="928687" cy="500062"/>
          </a:xfrm>
          <a:prstGeom prst="rect">
            <a:avLst/>
          </a:prstGeom>
          <a:noFill/>
          <a:ln w="381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第八件</a:t>
            </a:r>
          </a:p>
        </p:txBody>
      </p:sp>
      <p:cxnSp>
        <p:nvCxnSpPr>
          <p:cNvPr id="22536" name="直接箭头连接符 9">
            <a:extLst>
              <a:ext uri="{FF2B5EF4-FFF2-40B4-BE49-F238E27FC236}">
                <a16:creationId xmlns:a16="http://schemas.microsoft.com/office/drawing/2014/main" id="{ABBA1A6E-BCC4-4C97-8884-14084DC4E28F}"/>
              </a:ext>
            </a:extLst>
          </p:cNvPr>
          <p:cNvCxnSpPr>
            <a:cxnSpLocks noChangeShapeType="1"/>
          </p:cNvCxnSpPr>
          <p:nvPr/>
        </p:nvCxnSpPr>
        <p:spPr bwMode="auto">
          <a:xfrm rot="5400000" flipH="1" flipV="1">
            <a:off x="1928019" y="3929856"/>
            <a:ext cx="857250" cy="1588"/>
          </a:xfrm>
          <a:prstGeom prst="straightConnector1">
            <a:avLst/>
          </a:prstGeom>
          <a:noFill/>
          <a:ln w="38100" algn="ctr">
            <a:solidFill>
              <a:srgbClr val="009900"/>
            </a:solidFill>
            <a:round/>
            <a:headEnd/>
            <a:tailEnd type="arrow" w="med" len="med"/>
          </a:ln>
          <a:extLst>
            <a:ext uri="{909E8E84-426E-40DD-AFC4-6F175D3DCCD1}">
              <a14:hiddenFill xmlns:a14="http://schemas.microsoft.com/office/drawing/2010/main">
                <a:noFill/>
              </a14:hiddenFill>
            </a:ext>
          </a:extLst>
        </p:spPr>
      </p:cxnSp>
      <p:cxnSp>
        <p:nvCxnSpPr>
          <p:cNvPr id="22537" name="直接箭头连接符 11">
            <a:extLst>
              <a:ext uri="{FF2B5EF4-FFF2-40B4-BE49-F238E27FC236}">
                <a16:creationId xmlns:a16="http://schemas.microsoft.com/office/drawing/2014/main" id="{E2EB2025-97D3-40C0-92E0-763B8ED7679E}"/>
              </a:ext>
            </a:extLst>
          </p:cNvPr>
          <p:cNvCxnSpPr>
            <a:cxnSpLocks noChangeShapeType="1"/>
          </p:cNvCxnSpPr>
          <p:nvPr/>
        </p:nvCxnSpPr>
        <p:spPr bwMode="auto">
          <a:xfrm rot="5400000" flipH="1" flipV="1">
            <a:off x="3643312" y="3786188"/>
            <a:ext cx="785813" cy="71438"/>
          </a:xfrm>
          <a:prstGeom prst="straightConnector1">
            <a:avLst/>
          </a:prstGeom>
          <a:noFill/>
          <a:ln w="38100" algn="ctr">
            <a:solidFill>
              <a:srgbClr val="009900"/>
            </a:solidFill>
            <a:round/>
            <a:headEnd/>
            <a:tailEnd type="arrow" w="med" len="med"/>
          </a:ln>
          <a:extLst>
            <a:ext uri="{909E8E84-426E-40DD-AFC4-6F175D3DCCD1}">
              <a14:hiddenFill xmlns:a14="http://schemas.microsoft.com/office/drawing/2010/main">
                <a:noFill/>
              </a14:hiddenFill>
            </a:ext>
          </a:extLst>
        </p:spPr>
      </p:cxnSp>
      <p:cxnSp>
        <p:nvCxnSpPr>
          <p:cNvPr id="22538" name="直接箭头连接符 13">
            <a:extLst>
              <a:ext uri="{FF2B5EF4-FFF2-40B4-BE49-F238E27FC236}">
                <a16:creationId xmlns:a16="http://schemas.microsoft.com/office/drawing/2014/main" id="{040C0037-1546-4C58-ABB0-F012925868C9}"/>
              </a:ext>
            </a:extLst>
          </p:cNvPr>
          <p:cNvCxnSpPr>
            <a:cxnSpLocks noChangeShapeType="1"/>
          </p:cNvCxnSpPr>
          <p:nvPr/>
        </p:nvCxnSpPr>
        <p:spPr bwMode="auto">
          <a:xfrm rot="5400000" flipH="1" flipV="1">
            <a:off x="5930106" y="3929857"/>
            <a:ext cx="714375" cy="1588"/>
          </a:xfrm>
          <a:prstGeom prst="straightConnector1">
            <a:avLst/>
          </a:prstGeom>
          <a:noFill/>
          <a:ln w="38100" algn="ctr">
            <a:solidFill>
              <a:srgbClr val="0099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a:extLst>
              <a:ext uri="{FF2B5EF4-FFF2-40B4-BE49-F238E27FC236}">
                <a16:creationId xmlns:a16="http://schemas.microsoft.com/office/drawing/2014/main" id="{2626157A-13E8-43B2-8C81-55DE8B4A4CA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AFCDE1-9E61-40C8-B020-6DF3823B073B}" type="datetime1">
              <a:rPr lang="zh-CN" altLang="en-US" sz="1400" smtClean="0"/>
              <a:pPr>
                <a:spcBef>
                  <a:spcPct val="0"/>
                </a:spcBef>
                <a:buClrTx/>
                <a:buSzTx/>
                <a:buFontTx/>
                <a:buNone/>
              </a:pPr>
              <a:t>2022/9/8</a:t>
            </a:fld>
            <a:endParaRPr lang="zh-CN" altLang="zh-CN" sz="1400"/>
          </a:p>
        </p:txBody>
      </p:sp>
      <p:sp>
        <p:nvSpPr>
          <p:cNvPr id="5123" name="灯片编号占位符 5">
            <a:extLst>
              <a:ext uri="{FF2B5EF4-FFF2-40B4-BE49-F238E27FC236}">
                <a16:creationId xmlns:a16="http://schemas.microsoft.com/office/drawing/2014/main" id="{0BDA3305-B3A6-431C-B1E7-3888E20E2F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DA6AAE-4B88-43D9-933F-AF3B699D0326}" type="slidenum">
              <a:rPr lang="zh-CN" altLang="zh-CN" sz="1400" smtClean="0"/>
              <a:pPr>
                <a:spcBef>
                  <a:spcPct val="0"/>
                </a:spcBef>
                <a:buClrTx/>
                <a:buSzTx/>
                <a:buFontTx/>
                <a:buNone/>
              </a:pPr>
              <a:t>2</a:t>
            </a:fld>
            <a:endParaRPr lang="zh-CN" altLang="zh-CN" sz="1400"/>
          </a:p>
        </p:txBody>
      </p:sp>
      <p:sp>
        <p:nvSpPr>
          <p:cNvPr id="31748" name="Rectangle 2">
            <a:extLst>
              <a:ext uri="{FF2B5EF4-FFF2-40B4-BE49-F238E27FC236}">
                <a16:creationId xmlns:a16="http://schemas.microsoft.com/office/drawing/2014/main" id="{43EEB8BF-EBDC-4373-B13A-EDD04EF84694}"/>
              </a:ext>
            </a:extLst>
          </p:cNvPr>
          <p:cNvSpPr>
            <a:spLocks noGrp="1" noRot="1" noChangeArrowheads="1"/>
          </p:cNvSpPr>
          <p:nvPr>
            <p:ph type="body" idx="1"/>
          </p:nvPr>
        </p:nvSpPr>
        <p:spPr>
          <a:xfrm>
            <a:off x="301625" y="2060575"/>
            <a:ext cx="8540750" cy="4038600"/>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上一章我们讲述了市场中产品的价格决定，我们建立了供给和需求模型予以说明，但我们没有说明形成这些特征的原因是什么。在微观经济学中，构造需求曲线和供给曲线分别以对消费者行为和生产者行为的分析为基础。</a:t>
            </a:r>
          </a:p>
          <a:p>
            <a:pPr eaLnBrk="1" hangingPunct="1">
              <a:defRPr/>
            </a:pPr>
            <a:endParaRPr lang="zh-CN" altLang="zh-CN" b="1"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E3BFB18D-01C0-4113-A0E3-E4CB712EB13F}"/>
              </a:ext>
            </a:extLst>
          </p:cNvPr>
          <p:cNvSpPr>
            <a:spLocks noGrp="1"/>
          </p:cNvSpPr>
          <p:nvPr>
            <p:ph type="dt" sz="quarter" idx="10"/>
          </p:nvPr>
        </p:nvSpPr>
        <p:spPr/>
        <p:txBody>
          <a:bodyPr/>
          <a:lstStyle/>
          <a:p>
            <a:pPr>
              <a:defRPr/>
            </a:pPr>
            <a:fld id="{09C8741F-C5A8-415D-B39E-9EFBD2F09C3C}" type="datetime1">
              <a:rPr lang="zh-CN" altLang="en-US" smtClean="0">
                <a:solidFill>
                  <a:schemeClr val="accent2">
                    <a:lumMod val="75000"/>
                  </a:schemeClr>
                </a:solidFill>
                <a:latin typeface="仿宋" pitchFamily="49" charset="-122"/>
                <a:ea typeface="仿宋" pitchFamily="49" charset="-122"/>
              </a:rPr>
              <a:pPr>
                <a:defRPr/>
              </a:pPr>
              <a:t>2022/9/8</a:t>
            </a:fld>
            <a:endParaRPr lang="zh-CN" altLang="zh-CN">
              <a:solidFill>
                <a:schemeClr val="accent2">
                  <a:lumMod val="75000"/>
                </a:schemeClr>
              </a:solidFill>
              <a:latin typeface="仿宋" pitchFamily="49" charset="-122"/>
              <a:ea typeface="仿宋" pitchFamily="49" charset="-122"/>
            </a:endParaRPr>
          </a:p>
        </p:txBody>
      </p:sp>
      <p:sp>
        <p:nvSpPr>
          <p:cNvPr id="23555" name="灯片编号占位符 5">
            <a:extLst>
              <a:ext uri="{FF2B5EF4-FFF2-40B4-BE49-F238E27FC236}">
                <a16:creationId xmlns:a16="http://schemas.microsoft.com/office/drawing/2014/main" id="{EDE587AF-B931-4F48-8843-76906A2F6562}"/>
              </a:ext>
            </a:extLst>
          </p:cNvPr>
          <p:cNvSpPr>
            <a:spLocks noGrp="1" noChangeArrowheads="1"/>
          </p:cNvSpPr>
          <p:nvPr>
            <p:ph type="sldNum" sz="quarter" idx="12"/>
          </p:nvPr>
        </p:nvSpPr>
        <p:spPr>
          <a:xfrm>
            <a:off x="6477000" y="5824538"/>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A2CD84-32AC-4E67-B0E0-75D706754145}" type="slidenum">
              <a:rPr lang="zh-CN" altLang="zh-CN" sz="1400" smtClean="0">
                <a:solidFill>
                  <a:srgbClr val="0039E5"/>
                </a:solidFill>
                <a:latin typeface="仿宋" panose="02010609060101010101" pitchFamily="49" charset="-122"/>
                <a:ea typeface="仿宋" panose="02010609060101010101" pitchFamily="49" charset="-122"/>
              </a:rPr>
              <a:pPr>
                <a:spcBef>
                  <a:spcPct val="0"/>
                </a:spcBef>
                <a:buClrTx/>
                <a:buSzTx/>
                <a:buFontTx/>
                <a:buNone/>
              </a:pPr>
              <a:t>20</a:t>
            </a:fld>
            <a:endParaRPr lang="zh-CN" altLang="zh-CN" sz="1400">
              <a:solidFill>
                <a:srgbClr val="0039E5"/>
              </a:solidFill>
              <a:latin typeface="仿宋" panose="02010609060101010101" pitchFamily="49" charset="-122"/>
              <a:ea typeface="仿宋" panose="02010609060101010101" pitchFamily="49" charset="-122"/>
            </a:endParaRPr>
          </a:p>
        </p:txBody>
      </p:sp>
      <p:sp>
        <p:nvSpPr>
          <p:cNvPr id="52228" name="Rectangle 2">
            <a:extLst>
              <a:ext uri="{FF2B5EF4-FFF2-40B4-BE49-F238E27FC236}">
                <a16:creationId xmlns:a16="http://schemas.microsoft.com/office/drawing/2014/main" id="{9C46A006-8687-4729-856C-7163F90D3541}"/>
              </a:ext>
            </a:extLst>
          </p:cNvPr>
          <p:cNvSpPr>
            <a:spLocks noChangeArrowheads="1"/>
          </p:cNvSpPr>
          <p:nvPr/>
        </p:nvSpPr>
        <p:spPr bwMode="auto">
          <a:xfrm>
            <a:off x="34925" y="1196975"/>
            <a:ext cx="504825" cy="792163"/>
          </a:xfrm>
          <a:prstGeom prst="rect">
            <a:avLst/>
          </a:prstGeom>
          <a:noFill/>
          <a:ln w="9525">
            <a:noFill/>
            <a:miter lim="800000"/>
            <a:headEnd/>
            <a:tailEnd/>
          </a:ln>
        </p:spPr>
        <p:txBody>
          <a:bodyPr wrap="none" anchor="ctr"/>
          <a:lstStyle/>
          <a:p>
            <a:pPr algn="ctr" eaLnBrk="1" hangingPunct="1">
              <a:defRPr/>
            </a:pPr>
            <a:r>
              <a:rPr lang="zh-CN" b="0">
                <a:solidFill>
                  <a:schemeClr val="accent2">
                    <a:lumMod val="75000"/>
                  </a:schemeClr>
                </a:solidFill>
                <a:latin typeface="仿宋" pitchFamily="49" charset="-122"/>
                <a:ea typeface="仿宋" pitchFamily="49" charset="-122"/>
              </a:rPr>
              <a:t>价</a:t>
            </a:r>
          </a:p>
          <a:p>
            <a:pPr algn="ctr" eaLnBrk="1" hangingPunct="1">
              <a:defRPr/>
            </a:pPr>
            <a:r>
              <a:rPr lang="zh-CN" b="0">
                <a:solidFill>
                  <a:schemeClr val="accent2">
                    <a:lumMod val="75000"/>
                  </a:schemeClr>
                </a:solidFill>
                <a:latin typeface="仿宋" pitchFamily="49" charset="-122"/>
                <a:ea typeface="仿宋" pitchFamily="49" charset="-122"/>
              </a:rPr>
              <a:t>格</a:t>
            </a:r>
          </a:p>
        </p:txBody>
      </p:sp>
      <p:sp>
        <p:nvSpPr>
          <p:cNvPr id="52229" name="Line 3">
            <a:extLst>
              <a:ext uri="{FF2B5EF4-FFF2-40B4-BE49-F238E27FC236}">
                <a16:creationId xmlns:a16="http://schemas.microsoft.com/office/drawing/2014/main" id="{8C106932-A153-4139-A591-D23564934C8D}"/>
              </a:ext>
            </a:extLst>
          </p:cNvPr>
          <p:cNvSpPr>
            <a:spLocks noChangeShapeType="1"/>
          </p:cNvSpPr>
          <p:nvPr/>
        </p:nvSpPr>
        <p:spPr bwMode="auto">
          <a:xfrm>
            <a:off x="539750" y="5930900"/>
            <a:ext cx="3600450"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30" name="Line 4">
            <a:extLst>
              <a:ext uri="{FF2B5EF4-FFF2-40B4-BE49-F238E27FC236}">
                <a16:creationId xmlns:a16="http://schemas.microsoft.com/office/drawing/2014/main" id="{21DA6AAB-EAAE-45D4-878C-6F5198D04225}"/>
              </a:ext>
            </a:extLst>
          </p:cNvPr>
          <p:cNvSpPr>
            <a:spLocks noChangeShapeType="1"/>
          </p:cNvSpPr>
          <p:nvPr/>
        </p:nvSpPr>
        <p:spPr bwMode="auto">
          <a:xfrm flipV="1">
            <a:off x="539750" y="1374775"/>
            <a:ext cx="0" cy="4556125"/>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31" name="Line 5">
            <a:extLst>
              <a:ext uri="{FF2B5EF4-FFF2-40B4-BE49-F238E27FC236}">
                <a16:creationId xmlns:a16="http://schemas.microsoft.com/office/drawing/2014/main" id="{C8F7E4D4-CBFC-4715-9A6F-047EED971BC7}"/>
              </a:ext>
            </a:extLst>
          </p:cNvPr>
          <p:cNvSpPr>
            <a:spLocks noChangeShapeType="1"/>
          </p:cNvSpPr>
          <p:nvPr/>
        </p:nvSpPr>
        <p:spPr bwMode="auto">
          <a:xfrm>
            <a:off x="539750" y="1706563"/>
            <a:ext cx="3095625" cy="4224337"/>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32" name="Line 6">
            <a:extLst>
              <a:ext uri="{FF2B5EF4-FFF2-40B4-BE49-F238E27FC236}">
                <a16:creationId xmlns:a16="http://schemas.microsoft.com/office/drawing/2014/main" id="{B68EFBCE-438A-4EE8-93B6-EA024CACEC04}"/>
              </a:ext>
            </a:extLst>
          </p:cNvPr>
          <p:cNvSpPr>
            <a:spLocks noChangeShapeType="1"/>
          </p:cNvSpPr>
          <p:nvPr/>
        </p:nvSpPr>
        <p:spPr bwMode="auto">
          <a:xfrm>
            <a:off x="539750" y="4214813"/>
            <a:ext cx="1800225" cy="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33" name="Rectangle 7">
            <a:extLst>
              <a:ext uri="{FF2B5EF4-FFF2-40B4-BE49-F238E27FC236}">
                <a16:creationId xmlns:a16="http://schemas.microsoft.com/office/drawing/2014/main" id="{59711705-566B-4347-B97C-85BADB11A4B9}"/>
              </a:ext>
            </a:extLst>
          </p:cNvPr>
          <p:cNvSpPr>
            <a:spLocks noChangeArrowheads="1"/>
          </p:cNvSpPr>
          <p:nvPr/>
        </p:nvSpPr>
        <p:spPr bwMode="auto">
          <a:xfrm>
            <a:off x="827088" y="3224213"/>
            <a:ext cx="719137" cy="727075"/>
          </a:xfrm>
          <a:prstGeom prst="rect">
            <a:avLst/>
          </a:prstGeom>
          <a:noFill/>
          <a:ln w="9525">
            <a:noFill/>
            <a:miter lim="800000"/>
            <a:headEnd/>
            <a:tailEnd/>
          </a:ln>
        </p:spPr>
        <p:txBody>
          <a:bodyPr wrap="none" anchor="ctr"/>
          <a:lstStyle/>
          <a:p>
            <a:pPr algn="ctr" eaLnBrk="1" hangingPunct="1">
              <a:defRPr/>
            </a:pPr>
            <a:r>
              <a:rPr lang="zh-CN" sz="2800">
                <a:solidFill>
                  <a:schemeClr val="accent2">
                    <a:lumMod val="75000"/>
                  </a:schemeClr>
                </a:solidFill>
                <a:latin typeface="仿宋" pitchFamily="49" charset="-122"/>
                <a:ea typeface="仿宋" pitchFamily="49" charset="-122"/>
              </a:rPr>
              <a:t>消费者</a:t>
            </a:r>
          </a:p>
          <a:p>
            <a:pPr algn="ctr" eaLnBrk="1" hangingPunct="1">
              <a:defRPr/>
            </a:pPr>
            <a:r>
              <a:rPr lang="zh-CN" sz="2800">
                <a:solidFill>
                  <a:schemeClr val="accent2">
                    <a:lumMod val="75000"/>
                  </a:schemeClr>
                </a:solidFill>
                <a:latin typeface="仿宋" pitchFamily="49" charset="-122"/>
                <a:ea typeface="仿宋" pitchFamily="49" charset="-122"/>
              </a:rPr>
              <a:t>剩余</a:t>
            </a:r>
          </a:p>
        </p:txBody>
      </p:sp>
      <p:sp>
        <p:nvSpPr>
          <p:cNvPr id="23562" name="Rectangle 8">
            <a:extLst>
              <a:ext uri="{FF2B5EF4-FFF2-40B4-BE49-F238E27FC236}">
                <a16:creationId xmlns:a16="http://schemas.microsoft.com/office/drawing/2014/main" id="{8E3CD156-A8F4-4248-BC8C-BF3E9CE8667A}"/>
              </a:ext>
            </a:extLst>
          </p:cNvPr>
          <p:cNvSpPr>
            <a:spLocks noChangeArrowheads="1"/>
          </p:cNvSpPr>
          <p:nvPr/>
        </p:nvSpPr>
        <p:spPr bwMode="auto">
          <a:xfrm>
            <a:off x="539750" y="4281488"/>
            <a:ext cx="4318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B</a:t>
            </a:r>
          </a:p>
        </p:txBody>
      </p:sp>
      <p:sp>
        <p:nvSpPr>
          <p:cNvPr id="52235" name="Rectangle 9">
            <a:extLst>
              <a:ext uri="{FF2B5EF4-FFF2-40B4-BE49-F238E27FC236}">
                <a16:creationId xmlns:a16="http://schemas.microsoft.com/office/drawing/2014/main" id="{4D57C855-1D94-466F-AAF4-FCACF5CA34E5}"/>
              </a:ext>
            </a:extLst>
          </p:cNvPr>
          <p:cNvSpPr>
            <a:spLocks noChangeArrowheads="1"/>
          </p:cNvSpPr>
          <p:nvPr/>
        </p:nvSpPr>
        <p:spPr bwMode="auto">
          <a:xfrm>
            <a:off x="179388" y="3884613"/>
            <a:ext cx="288925" cy="528637"/>
          </a:xfrm>
          <a:prstGeom prst="rect">
            <a:avLst/>
          </a:prstGeom>
          <a:noFill/>
          <a:ln w="9525">
            <a:noFill/>
            <a:miter lim="800000"/>
            <a:headEnd/>
            <a:tailEnd/>
          </a:ln>
        </p:spPr>
        <p:txBody>
          <a:bodyPr wrap="none" anchor="ctr"/>
          <a:lstStyle/>
          <a:p>
            <a:pPr algn="ctr" eaLnBrk="1" hangingPunct="1">
              <a:defRPr/>
            </a:pPr>
            <a:r>
              <a:rPr lang="zh-CN" altLang="zh-CN" sz="2000" b="0">
                <a:solidFill>
                  <a:schemeClr val="accent2">
                    <a:lumMod val="75000"/>
                  </a:schemeClr>
                </a:solidFill>
                <a:latin typeface="仿宋" pitchFamily="49" charset="-122"/>
                <a:ea typeface="仿宋" pitchFamily="49" charset="-122"/>
              </a:rPr>
              <a:t>P</a:t>
            </a:r>
            <a:r>
              <a:rPr lang="zh-CN" altLang="zh-CN" sz="2000" b="0" baseline="-25000">
                <a:solidFill>
                  <a:schemeClr val="accent2">
                    <a:lumMod val="75000"/>
                  </a:schemeClr>
                </a:solidFill>
                <a:latin typeface="仿宋" pitchFamily="49" charset="-122"/>
                <a:ea typeface="仿宋" pitchFamily="49" charset="-122"/>
              </a:rPr>
              <a:t>1</a:t>
            </a:r>
          </a:p>
        </p:txBody>
      </p:sp>
      <p:sp>
        <p:nvSpPr>
          <p:cNvPr id="23564" name="Rectangle 10">
            <a:extLst>
              <a:ext uri="{FF2B5EF4-FFF2-40B4-BE49-F238E27FC236}">
                <a16:creationId xmlns:a16="http://schemas.microsoft.com/office/drawing/2014/main" id="{4D87E010-72AC-4AB9-8ABB-605EC77B1062}"/>
              </a:ext>
            </a:extLst>
          </p:cNvPr>
          <p:cNvSpPr>
            <a:spLocks noChangeArrowheads="1"/>
          </p:cNvSpPr>
          <p:nvPr/>
        </p:nvSpPr>
        <p:spPr bwMode="auto">
          <a:xfrm>
            <a:off x="684213" y="1576388"/>
            <a:ext cx="3587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A</a:t>
            </a:r>
          </a:p>
        </p:txBody>
      </p:sp>
      <p:sp>
        <p:nvSpPr>
          <p:cNvPr id="23565" name="Rectangle 11">
            <a:extLst>
              <a:ext uri="{FF2B5EF4-FFF2-40B4-BE49-F238E27FC236}">
                <a16:creationId xmlns:a16="http://schemas.microsoft.com/office/drawing/2014/main" id="{16444DE6-D155-4313-B515-82139FCACB6B}"/>
              </a:ext>
            </a:extLst>
          </p:cNvPr>
          <p:cNvSpPr>
            <a:spLocks noChangeArrowheads="1"/>
          </p:cNvSpPr>
          <p:nvPr/>
        </p:nvSpPr>
        <p:spPr bwMode="auto">
          <a:xfrm>
            <a:off x="2411413" y="3951288"/>
            <a:ext cx="3603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仿宋" panose="02010609060101010101" pitchFamily="49" charset="-122"/>
                <a:ea typeface="仿宋" panose="02010609060101010101" pitchFamily="49" charset="-122"/>
              </a:rPr>
              <a:t>C</a:t>
            </a:r>
          </a:p>
        </p:txBody>
      </p:sp>
      <p:sp>
        <p:nvSpPr>
          <p:cNvPr id="52238" name="Line 12">
            <a:extLst>
              <a:ext uri="{FF2B5EF4-FFF2-40B4-BE49-F238E27FC236}">
                <a16:creationId xmlns:a16="http://schemas.microsoft.com/office/drawing/2014/main" id="{93306928-967E-463A-A75F-CA3316DDC28F}"/>
              </a:ext>
            </a:extLst>
          </p:cNvPr>
          <p:cNvSpPr>
            <a:spLocks noChangeShapeType="1"/>
          </p:cNvSpPr>
          <p:nvPr/>
        </p:nvSpPr>
        <p:spPr bwMode="auto">
          <a:xfrm>
            <a:off x="2351088" y="4214813"/>
            <a:ext cx="0" cy="1716087"/>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39" name="Rectangle 13">
            <a:extLst>
              <a:ext uri="{FF2B5EF4-FFF2-40B4-BE49-F238E27FC236}">
                <a16:creationId xmlns:a16="http://schemas.microsoft.com/office/drawing/2014/main" id="{9D352FE9-F1BD-4B3D-9017-0DAD58087AA9}"/>
              </a:ext>
            </a:extLst>
          </p:cNvPr>
          <p:cNvSpPr>
            <a:spLocks noChangeArrowheads="1"/>
          </p:cNvSpPr>
          <p:nvPr/>
        </p:nvSpPr>
        <p:spPr bwMode="auto">
          <a:xfrm>
            <a:off x="2124075" y="5997575"/>
            <a:ext cx="431800" cy="461963"/>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仿宋" pitchFamily="49" charset="-122"/>
                <a:ea typeface="仿宋" pitchFamily="49" charset="-122"/>
              </a:rPr>
              <a:t>Q</a:t>
            </a:r>
            <a:r>
              <a:rPr lang="zh-CN" altLang="zh-CN" b="0" baseline="-25000">
                <a:solidFill>
                  <a:schemeClr val="accent2">
                    <a:lumMod val="75000"/>
                  </a:schemeClr>
                </a:solidFill>
                <a:latin typeface="仿宋" pitchFamily="49" charset="-122"/>
                <a:ea typeface="仿宋" pitchFamily="49" charset="-122"/>
              </a:rPr>
              <a:t>1</a:t>
            </a:r>
          </a:p>
        </p:txBody>
      </p:sp>
      <p:sp>
        <p:nvSpPr>
          <p:cNvPr id="23568" name="Oval 14">
            <a:extLst>
              <a:ext uri="{FF2B5EF4-FFF2-40B4-BE49-F238E27FC236}">
                <a16:creationId xmlns:a16="http://schemas.microsoft.com/office/drawing/2014/main" id="{555000BB-E90C-49CF-BDCC-E134F52D7C1A}"/>
              </a:ext>
            </a:extLst>
          </p:cNvPr>
          <p:cNvSpPr>
            <a:spLocks noChangeArrowheads="1"/>
          </p:cNvSpPr>
          <p:nvPr/>
        </p:nvSpPr>
        <p:spPr bwMode="auto">
          <a:xfrm>
            <a:off x="179388" y="5800725"/>
            <a:ext cx="360362" cy="4603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0</a:t>
            </a:r>
          </a:p>
        </p:txBody>
      </p:sp>
      <p:sp>
        <p:nvSpPr>
          <p:cNvPr id="52241" name="Line 15">
            <a:extLst>
              <a:ext uri="{FF2B5EF4-FFF2-40B4-BE49-F238E27FC236}">
                <a16:creationId xmlns:a16="http://schemas.microsoft.com/office/drawing/2014/main" id="{A9521A63-5332-4FE9-B0F6-8C96C92E628E}"/>
              </a:ext>
            </a:extLst>
          </p:cNvPr>
          <p:cNvSpPr>
            <a:spLocks noChangeShapeType="1"/>
          </p:cNvSpPr>
          <p:nvPr/>
        </p:nvSpPr>
        <p:spPr bwMode="auto">
          <a:xfrm>
            <a:off x="5143500" y="5510213"/>
            <a:ext cx="3600450"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42" name="Line 16">
            <a:extLst>
              <a:ext uri="{FF2B5EF4-FFF2-40B4-BE49-F238E27FC236}">
                <a16:creationId xmlns:a16="http://schemas.microsoft.com/office/drawing/2014/main" id="{C1AD6A2D-14C5-433E-AB91-BC403884AA53}"/>
              </a:ext>
            </a:extLst>
          </p:cNvPr>
          <p:cNvSpPr>
            <a:spLocks noChangeShapeType="1"/>
          </p:cNvSpPr>
          <p:nvPr/>
        </p:nvSpPr>
        <p:spPr bwMode="auto">
          <a:xfrm flipV="1">
            <a:off x="5143500" y="954088"/>
            <a:ext cx="0" cy="4556125"/>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43" name="Line 17">
            <a:extLst>
              <a:ext uri="{FF2B5EF4-FFF2-40B4-BE49-F238E27FC236}">
                <a16:creationId xmlns:a16="http://schemas.microsoft.com/office/drawing/2014/main" id="{561E3037-735C-468F-B388-8DBCA57A5905}"/>
              </a:ext>
            </a:extLst>
          </p:cNvPr>
          <p:cNvSpPr>
            <a:spLocks noChangeShapeType="1"/>
          </p:cNvSpPr>
          <p:nvPr/>
        </p:nvSpPr>
        <p:spPr bwMode="auto">
          <a:xfrm>
            <a:off x="5143500" y="1285875"/>
            <a:ext cx="3095625" cy="4224338"/>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44" name="Line 18">
            <a:extLst>
              <a:ext uri="{FF2B5EF4-FFF2-40B4-BE49-F238E27FC236}">
                <a16:creationId xmlns:a16="http://schemas.microsoft.com/office/drawing/2014/main" id="{ADC24918-FFE9-4915-ACD2-CFFA35B01155}"/>
              </a:ext>
            </a:extLst>
          </p:cNvPr>
          <p:cNvSpPr>
            <a:spLocks noChangeShapeType="1"/>
          </p:cNvSpPr>
          <p:nvPr/>
        </p:nvSpPr>
        <p:spPr bwMode="auto">
          <a:xfrm>
            <a:off x="5143500" y="3794125"/>
            <a:ext cx="1800225" cy="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45" name="Rectangle 19">
            <a:extLst>
              <a:ext uri="{FF2B5EF4-FFF2-40B4-BE49-F238E27FC236}">
                <a16:creationId xmlns:a16="http://schemas.microsoft.com/office/drawing/2014/main" id="{BED5E02F-272F-44C2-87BA-254F4DF855D2}"/>
              </a:ext>
            </a:extLst>
          </p:cNvPr>
          <p:cNvSpPr>
            <a:spLocks noChangeArrowheads="1"/>
          </p:cNvSpPr>
          <p:nvPr/>
        </p:nvSpPr>
        <p:spPr bwMode="auto">
          <a:xfrm>
            <a:off x="5719763" y="3398838"/>
            <a:ext cx="719137" cy="727075"/>
          </a:xfrm>
          <a:prstGeom prst="rect">
            <a:avLst/>
          </a:prstGeom>
          <a:noFill/>
          <a:ln w="9525">
            <a:noFill/>
            <a:miter lim="800000"/>
            <a:headEnd/>
            <a:tailEnd/>
          </a:ln>
        </p:spPr>
        <p:txBody>
          <a:bodyPr wrap="none" anchor="ctr"/>
          <a:lstStyle/>
          <a:p>
            <a:pPr algn="ctr" eaLnBrk="1" hangingPunct="1">
              <a:defRPr/>
            </a:pPr>
            <a:r>
              <a:rPr lang="zh-CN" sz="2800">
                <a:solidFill>
                  <a:schemeClr val="accent2">
                    <a:lumMod val="75000"/>
                  </a:schemeClr>
                </a:solidFill>
                <a:latin typeface="仿宋" pitchFamily="49" charset="-122"/>
                <a:ea typeface="仿宋" pitchFamily="49" charset="-122"/>
              </a:rPr>
              <a:t>消费者</a:t>
            </a:r>
          </a:p>
          <a:p>
            <a:pPr algn="ctr" eaLnBrk="1" hangingPunct="1">
              <a:defRPr/>
            </a:pPr>
            <a:r>
              <a:rPr lang="zh-CN" sz="2800">
                <a:solidFill>
                  <a:schemeClr val="accent2">
                    <a:lumMod val="75000"/>
                  </a:schemeClr>
                </a:solidFill>
                <a:latin typeface="仿宋" pitchFamily="49" charset="-122"/>
                <a:ea typeface="仿宋" pitchFamily="49" charset="-122"/>
              </a:rPr>
              <a:t>剩余</a:t>
            </a:r>
          </a:p>
        </p:txBody>
      </p:sp>
      <p:sp>
        <p:nvSpPr>
          <p:cNvPr id="23574" name="Rectangle 20">
            <a:extLst>
              <a:ext uri="{FF2B5EF4-FFF2-40B4-BE49-F238E27FC236}">
                <a16:creationId xmlns:a16="http://schemas.microsoft.com/office/drawing/2014/main" id="{D814EC02-9616-4D50-ACAD-D34F251F5F89}"/>
              </a:ext>
            </a:extLst>
          </p:cNvPr>
          <p:cNvSpPr>
            <a:spLocks noChangeArrowheads="1"/>
          </p:cNvSpPr>
          <p:nvPr/>
        </p:nvSpPr>
        <p:spPr bwMode="auto">
          <a:xfrm>
            <a:off x="5143500" y="3860800"/>
            <a:ext cx="4318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B</a:t>
            </a:r>
          </a:p>
        </p:txBody>
      </p:sp>
      <p:sp>
        <p:nvSpPr>
          <p:cNvPr id="52247" name="Rectangle 21">
            <a:extLst>
              <a:ext uri="{FF2B5EF4-FFF2-40B4-BE49-F238E27FC236}">
                <a16:creationId xmlns:a16="http://schemas.microsoft.com/office/drawing/2014/main" id="{A1CA6097-9772-4260-ADA5-2799C614D12D}"/>
              </a:ext>
            </a:extLst>
          </p:cNvPr>
          <p:cNvSpPr>
            <a:spLocks noChangeArrowheads="1"/>
          </p:cNvSpPr>
          <p:nvPr/>
        </p:nvSpPr>
        <p:spPr bwMode="auto">
          <a:xfrm>
            <a:off x="4783138" y="3463925"/>
            <a:ext cx="288925" cy="528638"/>
          </a:xfrm>
          <a:prstGeom prst="rect">
            <a:avLst/>
          </a:prstGeom>
          <a:noFill/>
          <a:ln w="9525">
            <a:noFill/>
            <a:miter lim="800000"/>
            <a:headEnd/>
            <a:tailEnd/>
          </a:ln>
        </p:spPr>
        <p:txBody>
          <a:bodyPr wrap="none" anchor="ctr"/>
          <a:lstStyle/>
          <a:p>
            <a:pPr algn="ctr" eaLnBrk="1" hangingPunct="1">
              <a:defRPr/>
            </a:pPr>
            <a:r>
              <a:rPr lang="zh-CN" altLang="zh-CN" sz="2800" b="0">
                <a:solidFill>
                  <a:schemeClr val="accent2">
                    <a:lumMod val="75000"/>
                  </a:schemeClr>
                </a:solidFill>
                <a:latin typeface="仿宋" pitchFamily="49" charset="-122"/>
                <a:ea typeface="仿宋" pitchFamily="49" charset="-122"/>
              </a:rPr>
              <a:t>P</a:t>
            </a:r>
            <a:r>
              <a:rPr lang="zh-CN" altLang="zh-CN" sz="2800" b="0" baseline="-25000">
                <a:solidFill>
                  <a:schemeClr val="accent2">
                    <a:lumMod val="75000"/>
                  </a:schemeClr>
                </a:solidFill>
                <a:latin typeface="仿宋" pitchFamily="49" charset="-122"/>
                <a:ea typeface="仿宋" pitchFamily="49" charset="-122"/>
              </a:rPr>
              <a:t>1</a:t>
            </a:r>
          </a:p>
        </p:txBody>
      </p:sp>
      <p:sp>
        <p:nvSpPr>
          <p:cNvPr id="23576" name="Rectangle 22">
            <a:extLst>
              <a:ext uri="{FF2B5EF4-FFF2-40B4-BE49-F238E27FC236}">
                <a16:creationId xmlns:a16="http://schemas.microsoft.com/office/drawing/2014/main" id="{1D3B360B-107C-4273-96BF-3D2EEDD4BC8A}"/>
              </a:ext>
            </a:extLst>
          </p:cNvPr>
          <p:cNvSpPr>
            <a:spLocks noChangeArrowheads="1"/>
          </p:cNvSpPr>
          <p:nvPr/>
        </p:nvSpPr>
        <p:spPr bwMode="auto">
          <a:xfrm>
            <a:off x="5287963" y="1155700"/>
            <a:ext cx="3587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A</a:t>
            </a:r>
          </a:p>
        </p:txBody>
      </p:sp>
      <p:sp>
        <p:nvSpPr>
          <p:cNvPr id="23577" name="Rectangle 23">
            <a:extLst>
              <a:ext uri="{FF2B5EF4-FFF2-40B4-BE49-F238E27FC236}">
                <a16:creationId xmlns:a16="http://schemas.microsoft.com/office/drawing/2014/main" id="{8BCEDCE6-6463-4587-8F3D-E53955D88B22}"/>
              </a:ext>
            </a:extLst>
          </p:cNvPr>
          <p:cNvSpPr>
            <a:spLocks noChangeArrowheads="1"/>
          </p:cNvSpPr>
          <p:nvPr/>
        </p:nvSpPr>
        <p:spPr bwMode="auto">
          <a:xfrm>
            <a:off x="7015163" y="3530600"/>
            <a:ext cx="3603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C</a:t>
            </a:r>
          </a:p>
        </p:txBody>
      </p:sp>
      <p:sp>
        <p:nvSpPr>
          <p:cNvPr id="52250" name="Line 24">
            <a:extLst>
              <a:ext uri="{FF2B5EF4-FFF2-40B4-BE49-F238E27FC236}">
                <a16:creationId xmlns:a16="http://schemas.microsoft.com/office/drawing/2014/main" id="{6E6B2509-48D4-49B0-A6AC-B23EF1AC1D53}"/>
              </a:ext>
            </a:extLst>
          </p:cNvPr>
          <p:cNvSpPr>
            <a:spLocks noChangeShapeType="1"/>
          </p:cNvSpPr>
          <p:nvPr/>
        </p:nvSpPr>
        <p:spPr bwMode="auto">
          <a:xfrm>
            <a:off x="6954838" y="3794125"/>
            <a:ext cx="0" cy="1716088"/>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51" name="Rectangle 25">
            <a:extLst>
              <a:ext uri="{FF2B5EF4-FFF2-40B4-BE49-F238E27FC236}">
                <a16:creationId xmlns:a16="http://schemas.microsoft.com/office/drawing/2014/main" id="{B9FC2646-7CAB-40F9-A5DA-79207645597F}"/>
              </a:ext>
            </a:extLst>
          </p:cNvPr>
          <p:cNvSpPr>
            <a:spLocks noChangeArrowheads="1"/>
          </p:cNvSpPr>
          <p:nvPr/>
        </p:nvSpPr>
        <p:spPr bwMode="auto">
          <a:xfrm>
            <a:off x="6727825" y="5510213"/>
            <a:ext cx="360363" cy="395287"/>
          </a:xfrm>
          <a:prstGeom prst="rect">
            <a:avLst/>
          </a:prstGeom>
          <a:noFill/>
          <a:ln w="9525">
            <a:noFill/>
            <a:miter lim="800000"/>
            <a:headEnd/>
            <a:tailEnd/>
          </a:ln>
        </p:spPr>
        <p:txBody>
          <a:bodyPr wrap="none" anchor="ctr"/>
          <a:lstStyle/>
          <a:p>
            <a:pPr algn="ctr" eaLnBrk="1" hangingPunct="1">
              <a:defRPr/>
            </a:pPr>
            <a:r>
              <a:rPr lang="zh-CN" altLang="zh-CN" sz="2800" b="0">
                <a:solidFill>
                  <a:schemeClr val="accent2">
                    <a:lumMod val="75000"/>
                  </a:schemeClr>
                </a:solidFill>
                <a:latin typeface="仿宋" pitchFamily="49" charset="-122"/>
                <a:ea typeface="仿宋" pitchFamily="49" charset="-122"/>
              </a:rPr>
              <a:t>Q</a:t>
            </a:r>
            <a:r>
              <a:rPr lang="zh-CN" altLang="zh-CN" sz="2800" b="0" baseline="-25000">
                <a:solidFill>
                  <a:schemeClr val="accent2">
                    <a:lumMod val="75000"/>
                  </a:schemeClr>
                </a:solidFill>
                <a:latin typeface="仿宋" pitchFamily="49" charset="-122"/>
                <a:ea typeface="仿宋" pitchFamily="49" charset="-122"/>
              </a:rPr>
              <a:t>1</a:t>
            </a:r>
          </a:p>
        </p:txBody>
      </p:sp>
      <p:sp>
        <p:nvSpPr>
          <p:cNvPr id="23580" name="Oval 26">
            <a:extLst>
              <a:ext uri="{FF2B5EF4-FFF2-40B4-BE49-F238E27FC236}">
                <a16:creationId xmlns:a16="http://schemas.microsoft.com/office/drawing/2014/main" id="{D03FFE20-37D1-41BB-A373-95C3A88F59C8}"/>
              </a:ext>
            </a:extLst>
          </p:cNvPr>
          <p:cNvSpPr>
            <a:spLocks noChangeArrowheads="1"/>
          </p:cNvSpPr>
          <p:nvPr/>
        </p:nvSpPr>
        <p:spPr bwMode="auto">
          <a:xfrm>
            <a:off x="4783138" y="5380038"/>
            <a:ext cx="360362" cy="4603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0</a:t>
            </a:r>
          </a:p>
        </p:txBody>
      </p:sp>
      <p:sp>
        <p:nvSpPr>
          <p:cNvPr id="52253" name="Line 27">
            <a:extLst>
              <a:ext uri="{FF2B5EF4-FFF2-40B4-BE49-F238E27FC236}">
                <a16:creationId xmlns:a16="http://schemas.microsoft.com/office/drawing/2014/main" id="{B4E7AA4E-C1C3-403E-9681-B2A6BD20D90E}"/>
              </a:ext>
            </a:extLst>
          </p:cNvPr>
          <p:cNvSpPr>
            <a:spLocks noChangeShapeType="1"/>
          </p:cNvSpPr>
          <p:nvPr/>
        </p:nvSpPr>
        <p:spPr bwMode="auto">
          <a:xfrm>
            <a:off x="5143500" y="4652963"/>
            <a:ext cx="2447925" cy="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54" name="Line 28">
            <a:extLst>
              <a:ext uri="{FF2B5EF4-FFF2-40B4-BE49-F238E27FC236}">
                <a16:creationId xmlns:a16="http://schemas.microsoft.com/office/drawing/2014/main" id="{036B3B4E-54C5-4218-BE0A-6E6F8AC2F0C7}"/>
              </a:ext>
            </a:extLst>
          </p:cNvPr>
          <p:cNvSpPr>
            <a:spLocks noChangeShapeType="1"/>
          </p:cNvSpPr>
          <p:nvPr/>
        </p:nvSpPr>
        <p:spPr bwMode="auto">
          <a:xfrm>
            <a:off x="7591425" y="4652963"/>
            <a:ext cx="0" cy="85725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52255" name="Rectangle 29">
            <a:extLst>
              <a:ext uri="{FF2B5EF4-FFF2-40B4-BE49-F238E27FC236}">
                <a16:creationId xmlns:a16="http://schemas.microsoft.com/office/drawing/2014/main" id="{96F75EF4-663C-4456-92D0-27302D63B31D}"/>
              </a:ext>
            </a:extLst>
          </p:cNvPr>
          <p:cNvSpPr>
            <a:spLocks noChangeArrowheads="1"/>
          </p:cNvSpPr>
          <p:nvPr/>
        </p:nvSpPr>
        <p:spPr bwMode="auto">
          <a:xfrm>
            <a:off x="4783138" y="4387850"/>
            <a:ext cx="288925" cy="528638"/>
          </a:xfrm>
          <a:prstGeom prst="rect">
            <a:avLst/>
          </a:prstGeom>
          <a:noFill/>
          <a:ln w="9525">
            <a:noFill/>
            <a:miter lim="800000"/>
            <a:headEnd/>
            <a:tailEnd/>
          </a:ln>
        </p:spPr>
        <p:txBody>
          <a:bodyPr wrap="none" anchor="ctr"/>
          <a:lstStyle/>
          <a:p>
            <a:pPr algn="ctr" eaLnBrk="1" hangingPunct="1">
              <a:defRPr/>
            </a:pPr>
            <a:r>
              <a:rPr lang="zh-CN" altLang="zh-CN" sz="2800" b="0">
                <a:solidFill>
                  <a:schemeClr val="accent2">
                    <a:lumMod val="75000"/>
                  </a:schemeClr>
                </a:solidFill>
                <a:latin typeface="仿宋" pitchFamily="49" charset="-122"/>
                <a:ea typeface="仿宋" pitchFamily="49" charset="-122"/>
              </a:rPr>
              <a:t>P</a:t>
            </a:r>
            <a:r>
              <a:rPr lang="zh-CN" altLang="zh-CN" sz="2800" b="0" baseline="-25000">
                <a:solidFill>
                  <a:schemeClr val="accent2">
                    <a:lumMod val="75000"/>
                  </a:schemeClr>
                </a:solidFill>
                <a:latin typeface="仿宋" pitchFamily="49" charset="-122"/>
                <a:ea typeface="仿宋" pitchFamily="49" charset="-122"/>
              </a:rPr>
              <a:t>2</a:t>
            </a:r>
          </a:p>
        </p:txBody>
      </p:sp>
      <p:sp>
        <p:nvSpPr>
          <p:cNvPr id="52256" name="Rectangle 30">
            <a:extLst>
              <a:ext uri="{FF2B5EF4-FFF2-40B4-BE49-F238E27FC236}">
                <a16:creationId xmlns:a16="http://schemas.microsoft.com/office/drawing/2014/main" id="{9D6C6A79-9A8E-4ACD-B74A-66E65A378786}"/>
              </a:ext>
            </a:extLst>
          </p:cNvPr>
          <p:cNvSpPr>
            <a:spLocks noChangeArrowheads="1"/>
          </p:cNvSpPr>
          <p:nvPr/>
        </p:nvSpPr>
        <p:spPr bwMode="auto">
          <a:xfrm>
            <a:off x="7375525" y="5510213"/>
            <a:ext cx="360363" cy="395287"/>
          </a:xfrm>
          <a:prstGeom prst="rect">
            <a:avLst/>
          </a:prstGeom>
          <a:noFill/>
          <a:ln w="9525">
            <a:noFill/>
            <a:miter lim="800000"/>
            <a:headEnd/>
            <a:tailEnd/>
          </a:ln>
        </p:spPr>
        <p:txBody>
          <a:bodyPr wrap="none" anchor="ctr"/>
          <a:lstStyle/>
          <a:p>
            <a:pPr algn="ctr" eaLnBrk="1" hangingPunct="1">
              <a:defRPr/>
            </a:pPr>
            <a:r>
              <a:rPr lang="zh-CN" altLang="zh-CN" sz="2800" b="0">
                <a:solidFill>
                  <a:schemeClr val="accent2">
                    <a:lumMod val="75000"/>
                  </a:schemeClr>
                </a:solidFill>
                <a:latin typeface="仿宋" pitchFamily="49" charset="-122"/>
                <a:ea typeface="仿宋" pitchFamily="49" charset="-122"/>
              </a:rPr>
              <a:t>Q</a:t>
            </a:r>
            <a:r>
              <a:rPr lang="zh-CN" altLang="zh-CN" sz="2800" b="0" baseline="-25000">
                <a:solidFill>
                  <a:schemeClr val="accent2">
                    <a:lumMod val="75000"/>
                  </a:schemeClr>
                </a:solidFill>
                <a:latin typeface="仿宋" pitchFamily="49" charset="-122"/>
                <a:ea typeface="仿宋" pitchFamily="49" charset="-122"/>
              </a:rPr>
              <a:t>2</a:t>
            </a:r>
          </a:p>
        </p:txBody>
      </p:sp>
      <p:sp>
        <p:nvSpPr>
          <p:cNvPr id="52257" name="Rectangle 31">
            <a:extLst>
              <a:ext uri="{FF2B5EF4-FFF2-40B4-BE49-F238E27FC236}">
                <a16:creationId xmlns:a16="http://schemas.microsoft.com/office/drawing/2014/main" id="{22233B04-BE27-4104-82F2-2D603F06DD0B}"/>
              </a:ext>
            </a:extLst>
          </p:cNvPr>
          <p:cNvSpPr>
            <a:spLocks noChangeArrowheads="1"/>
          </p:cNvSpPr>
          <p:nvPr/>
        </p:nvSpPr>
        <p:spPr bwMode="auto">
          <a:xfrm>
            <a:off x="8312150" y="5641975"/>
            <a:ext cx="576263" cy="461963"/>
          </a:xfrm>
          <a:prstGeom prst="rect">
            <a:avLst/>
          </a:prstGeom>
          <a:noFill/>
          <a:ln w="9525">
            <a:noFill/>
            <a:miter lim="800000"/>
            <a:headEnd/>
            <a:tailEnd/>
          </a:ln>
        </p:spPr>
        <p:txBody>
          <a:bodyPr wrap="none" anchor="ctr"/>
          <a:lstStyle/>
          <a:p>
            <a:pPr algn="ctr" eaLnBrk="1" hangingPunct="1">
              <a:defRPr/>
            </a:pPr>
            <a:r>
              <a:rPr lang="zh-CN" dirty="0">
                <a:solidFill>
                  <a:schemeClr val="accent2">
                    <a:lumMod val="75000"/>
                  </a:schemeClr>
                </a:solidFill>
                <a:latin typeface="仿宋" pitchFamily="49" charset="-122"/>
                <a:ea typeface="仿宋" pitchFamily="49" charset="-122"/>
              </a:rPr>
              <a:t>房屋</a:t>
            </a:r>
          </a:p>
          <a:p>
            <a:pPr algn="ctr" eaLnBrk="1" hangingPunct="1">
              <a:defRPr/>
            </a:pPr>
            <a:r>
              <a:rPr lang="zh-CN" dirty="0">
                <a:solidFill>
                  <a:schemeClr val="accent2">
                    <a:lumMod val="75000"/>
                  </a:schemeClr>
                </a:solidFill>
                <a:latin typeface="仿宋" pitchFamily="49" charset="-122"/>
                <a:ea typeface="仿宋" pitchFamily="49" charset="-122"/>
              </a:rPr>
              <a:t>数量</a:t>
            </a:r>
          </a:p>
        </p:txBody>
      </p:sp>
      <p:sp>
        <p:nvSpPr>
          <p:cNvPr id="52258" name="Rectangle 32">
            <a:extLst>
              <a:ext uri="{FF2B5EF4-FFF2-40B4-BE49-F238E27FC236}">
                <a16:creationId xmlns:a16="http://schemas.microsoft.com/office/drawing/2014/main" id="{644E1C45-7B1F-4F84-85F1-F769E2D1236F}"/>
              </a:ext>
            </a:extLst>
          </p:cNvPr>
          <p:cNvSpPr>
            <a:spLocks noChangeArrowheads="1"/>
          </p:cNvSpPr>
          <p:nvPr/>
        </p:nvSpPr>
        <p:spPr bwMode="auto">
          <a:xfrm>
            <a:off x="4711700" y="704850"/>
            <a:ext cx="361950" cy="725488"/>
          </a:xfrm>
          <a:prstGeom prst="rect">
            <a:avLst/>
          </a:prstGeom>
          <a:noFill/>
          <a:ln w="9525">
            <a:noFill/>
            <a:miter lim="800000"/>
            <a:headEnd/>
            <a:tailEnd/>
          </a:ln>
        </p:spPr>
        <p:txBody>
          <a:bodyPr wrap="none" anchor="ctr"/>
          <a:lstStyle/>
          <a:p>
            <a:pPr algn="ctr" eaLnBrk="1" hangingPunct="1">
              <a:defRPr/>
            </a:pPr>
            <a:r>
              <a:rPr lang="zh-CN" b="0">
                <a:solidFill>
                  <a:schemeClr val="accent2">
                    <a:lumMod val="75000"/>
                  </a:schemeClr>
                </a:solidFill>
                <a:latin typeface="仿宋" pitchFamily="49" charset="-122"/>
                <a:ea typeface="仿宋" pitchFamily="49" charset="-122"/>
              </a:rPr>
              <a:t>价</a:t>
            </a:r>
          </a:p>
          <a:p>
            <a:pPr algn="ctr" eaLnBrk="1" hangingPunct="1">
              <a:defRPr/>
            </a:pPr>
            <a:r>
              <a:rPr lang="zh-CN" b="0">
                <a:solidFill>
                  <a:schemeClr val="accent2">
                    <a:lumMod val="75000"/>
                  </a:schemeClr>
                </a:solidFill>
                <a:latin typeface="仿宋" pitchFamily="49" charset="-122"/>
                <a:ea typeface="仿宋" pitchFamily="49" charset="-122"/>
              </a:rPr>
              <a:t>格</a:t>
            </a:r>
          </a:p>
        </p:txBody>
      </p:sp>
      <p:sp>
        <p:nvSpPr>
          <p:cNvPr id="52259" name="Rectangle 33">
            <a:extLst>
              <a:ext uri="{FF2B5EF4-FFF2-40B4-BE49-F238E27FC236}">
                <a16:creationId xmlns:a16="http://schemas.microsoft.com/office/drawing/2014/main" id="{D97A913D-38D9-4F97-AE35-0455518C2772}"/>
              </a:ext>
            </a:extLst>
          </p:cNvPr>
          <p:cNvSpPr>
            <a:spLocks noChangeArrowheads="1"/>
          </p:cNvSpPr>
          <p:nvPr/>
        </p:nvSpPr>
        <p:spPr bwMode="auto">
          <a:xfrm>
            <a:off x="3635375" y="6062663"/>
            <a:ext cx="576263" cy="461962"/>
          </a:xfrm>
          <a:prstGeom prst="rect">
            <a:avLst/>
          </a:prstGeom>
          <a:noFill/>
          <a:ln w="9525">
            <a:noFill/>
            <a:miter lim="800000"/>
            <a:headEnd/>
            <a:tailEnd/>
          </a:ln>
        </p:spPr>
        <p:txBody>
          <a:bodyPr wrap="none" anchor="ctr"/>
          <a:lstStyle/>
          <a:p>
            <a:pPr eaLnBrk="1" hangingPunct="1">
              <a:defRPr/>
            </a:pPr>
            <a:r>
              <a:rPr lang="zh-CN">
                <a:solidFill>
                  <a:schemeClr val="accent2">
                    <a:lumMod val="75000"/>
                  </a:schemeClr>
                </a:solidFill>
                <a:latin typeface="仿宋" pitchFamily="49" charset="-122"/>
                <a:ea typeface="仿宋" pitchFamily="49" charset="-122"/>
              </a:rPr>
              <a:t>房屋</a:t>
            </a:r>
          </a:p>
          <a:p>
            <a:pPr eaLnBrk="1" hangingPunct="1">
              <a:defRPr/>
            </a:pPr>
            <a:r>
              <a:rPr lang="zh-CN">
                <a:solidFill>
                  <a:schemeClr val="accent2">
                    <a:lumMod val="75000"/>
                  </a:schemeClr>
                </a:solidFill>
                <a:latin typeface="仿宋" pitchFamily="49" charset="-122"/>
                <a:ea typeface="仿宋" pitchFamily="49" charset="-122"/>
              </a:rPr>
              <a:t>数量</a:t>
            </a:r>
          </a:p>
        </p:txBody>
      </p:sp>
      <p:sp>
        <p:nvSpPr>
          <p:cNvPr id="23588" name="Rectangle 34">
            <a:extLst>
              <a:ext uri="{FF2B5EF4-FFF2-40B4-BE49-F238E27FC236}">
                <a16:creationId xmlns:a16="http://schemas.microsoft.com/office/drawing/2014/main" id="{927BE360-A1BF-4CCD-93F2-933B910BEEA2}"/>
              </a:ext>
            </a:extLst>
          </p:cNvPr>
          <p:cNvSpPr>
            <a:spLocks noChangeArrowheads="1"/>
          </p:cNvSpPr>
          <p:nvPr/>
        </p:nvSpPr>
        <p:spPr bwMode="auto">
          <a:xfrm>
            <a:off x="5216525" y="4718050"/>
            <a:ext cx="3587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D</a:t>
            </a:r>
          </a:p>
        </p:txBody>
      </p:sp>
      <p:sp>
        <p:nvSpPr>
          <p:cNvPr id="23589" name="Rectangle 35">
            <a:extLst>
              <a:ext uri="{FF2B5EF4-FFF2-40B4-BE49-F238E27FC236}">
                <a16:creationId xmlns:a16="http://schemas.microsoft.com/office/drawing/2014/main" id="{3CE691B5-39F2-4830-AEF6-6A8D440754BB}"/>
              </a:ext>
            </a:extLst>
          </p:cNvPr>
          <p:cNvSpPr>
            <a:spLocks noChangeArrowheads="1"/>
          </p:cNvSpPr>
          <p:nvPr/>
        </p:nvSpPr>
        <p:spPr bwMode="auto">
          <a:xfrm>
            <a:off x="6583363" y="4652963"/>
            <a:ext cx="36036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E</a:t>
            </a:r>
          </a:p>
        </p:txBody>
      </p:sp>
      <p:sp>
        <p:nvSpPr>
          <p:cNvPr id="23590" name="Rectangle 36">
            <a:extLst>
              <a:ext uri="{FF2B5EF4-FFF2-40B4-BE49-F238E27FC236}">
                <a16:creationId xmlns:a16="http://schemas.microsoft.com/office/drawing/2014/main" id="{0BA41E9D-2D68-42F5-906D-B04E09115053}"/>
              </a:ext>
            </a:extLst>
          </p:cNvPr>
          <p:cNvSpPr>
            <a:spLocks noChangeArrowheads="1"/>
          </p:cNvSpPr>
          <p:nvPr/>
        </p:nvSpPr>
        <p:spPr bwMode="auto">
          <a:xfrm>
            <a:off x="7664450" y="4387850"/>
            <a:ext cx="2873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仿宋" panose="02010609060101010101" pitchFamily="49" charset="-122"/>
                <a:ea typeface="仿宋" panose="02010609060101010101" pitchFamily="49" charset="-122"/>
              </a:rPr>
              <a:t>F</a:t>
            </a:r>
          </a:p>
        </p:txBody>
      </p:sp>
      <p:sp>
        <p:nvSpPr>
          <p:cNvPr id="52263" name="AutoShape 37">
            <a:extLst>
              <a:ext uri="{FF2B5EF4-FFF2-40B4-BE49-F238E27FC236}">
                <a16:creationId xmlns:a16="http://schemas.microsoft.com/office/drawing/2014/main" id="{371D38D8-2EB6-4B79-8CE5-372D0BAE3855}"/>
              </a:ext>
            </a:extLst>
          </p:cNvPr>
          <p:cNvSpPr>
            <a:spLocks/>
          </p:cNvSpPr>
          <p:nvPr/>
        </p:nvSpPr>
        <p:spPr bwMode="auto">
          <a:xfrm>
            <a:off x="6300788" y="1511300"/>
            <a:ext cx="1219200" cy="698500"/>
          </a:xfrm>
          <a:prstGeom prst="borderCallout1">
            <a:avLst>
              <a:gd name="adj1" fmla="val 15000"/>
              <a:gd name="adj2" fmla="val -6250"/>
              <a:gd name="adj3" fmla="val 213542"/>
              <a:gd name="adj4" fmla="val -47657"/>
            </a:avLst>
          </a:prstGeom>
          <a:noFill/>
          <a:ln w="19050">
            <a:solidFill>
              <a:schemeClr val="tx1"/>
            </a:solidFill>
            <a:miter lim="800000"/>
            <a:headEnd/>
            <a:tailEnd/>
          </a:ln>
        </p:spPr>
        <p:txBody>
          <a:bodyPr/>
          <a:lstStyle/>
          <a:p>
            <a:pPr algn="ctr" eaLnBrk="1" hangingPunct="1">
              <a:defRPr/>
            </a:pPr>
            <a:r>
              <a:rPr lang="zh-CN" sz="2000">
                <a:solidFill>
                  <a:schemeClr val="accent2">
                    <a:lumMod val="75000"/>
                  </a:schemeClr>
                </a:solidFill>
                <a:latin typeface="仿宋" pitchFamily="49" charset="-122"/>
                <a:ea typeface="仿宋" pitchFamily="49" charset="-122"/>
              </a:rPr>
              <a:t>原消费者剩余</a:t>
            </a:r>
          </a:p>
        </p:txBody>
      </p:sp>
      <p:sp>
        <p:nvSpPr>
          <p:cNvPr id="52264" name="AutoShape 38">
            <a:extLst>
              <a:ext uri="{FF2B5EF4-FFF2-40B4-BE49-F238E27FC236}">
                <a16:creationId xmlns:a16="http://schemas.microsoft.com/office/drawing/2014/main" id="{A37E077F-B927-473A-8F6E-0412A0F11708}"/>
              </a:ext>
            </a:extLst>
          </p:cNvPr>
          <p:cNvSpPr>
            <a:spLocks/>
          </p:cNvSpPr>
          <p:nvPr/>
        </p:nvSpPr>
        <p:spPr bwMode="auto">
          <a:xfrm>
            <a:off x="3357563" y="3500438"/>
            <a:ext cx="1009650" cy="1433512"/>
          </a:xfrm>
          <a:prstGeom prst="borderCallout1">
            <a:avLst>
              <a:gd name="adj1" fmla="val 9625"/>
              <a:gd name="adj2" fmla="val 108333"/>
              <a:gd name="adj3" fmla="val 56872"/>
              <a:gd name="adj4" fmla="val 197622"/>
            </a:avLst>
          </a:prstGeom>
          <a:noFill/>
          <a:ln w="19050">
            <a:solidFill>
              <a:schemeClr val="tx1"/>
            </a:solidFill>
            <a:miter lim="800000"/>
            <a:headEnd/>
            <a:tailEnd/>
          </a:ln>
        </p:spPr>
        <p:txBody>
          <a:bodyPr/>
          <a:lstStyle/>
          <a:p>
            <a:pPr algn="ctr" eaLnBrk="1" hangingPunct="1">
              <a:defRPr/>
            </a:pPr>
            <a:r>
              <a:rPr lang="zh-CN" dirty="0">
                <a:solidFill>
                  <a:schemeClr val="accent2">
                    <a:lumMod val="75000"/>
                  </a:schemeClr>
                </a:solidFill>
                <a:latin typeface="仿宋" pitchFamily="49" charset="-122"/>
                <a:ea typeface="仿宋" pitchFamily="49" charset="-122"/>
              </a:rPr>
              <a:t>原消费者额外的消费者剩余</a:t>
            </a:r>
            <a:endParaRPr lang="zh-CN" sz="2800" b="0" dirty="0">
              <a:solidFill>
                <a:schemeClr val="accent2">
                  <a:lumMod val="75000"/>
                </a:schemeClr>
              </a:solidFill>
              <a:latin typeface="仿宋" pitchFamily="49" charset="-122"/>
              <a:ea typeface="仿宋" pitchFamily="49" charset="-122"/>
            </a:endParaRPr>
          </a:p>
        </p:txBody>
      </p:sp>
      <p:sp>
        <p:nvSpPr>
          <p:cNvPr id="52265" name="AutoShape 39">
            <a:extLst>
              <a:ext uri="{FF2B5EF4-FFF2-40B4-BE49-F238E27FC236}">
                <a16:creationId xmlns:a16="http://schemas.microsoft.com/office/drawing/2014/main" id="{FC798359-A267-4C79-AC94-9D7431D69EEC}"/>
              </a:ext>
            </a:extLst>
          </p:cNvPr>
          <p:cNvSpPr>
            <a:spLocks/>
          </p:cNvSpPr>
          <p:nvPr/>
        </p:nvSpPr>
        <p:spPr bwMode="auto">
          <a:xfrm>
            <a:off x="7735888" y="3257550"/>
            <a:ext cx="1152525" cy="989013"/>
          </a:xfrm>
          <a:prstGeom prst="borderCallout1">
            <a:avLst>
              <a:gd name="adj1" fmla="val 11556"/>
              <a:gd name="adj2" fmla="val -6611"/>
              <a:gd name="adj3" fmla="val 116694"/>
              <a:gd name="adj4" fmla="val -50000"/>
            </a:avLst>
          </a:prstGeom>
          <a:noFill/>
          <a:ln w="19050">
            <a:solidFill>
              <a:schemeClr val="tx1"/>
            </a:solidFill>
            <a:miter lim="800000"/>
            <a:headEnd/>
            <a:tailEnd/>
          </a:ln>
        </p:spPr>
        <p:txBody>
          <a:bodyPr/>
          <a:lstStyle/>
          <a:p>
            <a:pPr algn="ctr" eaLnBrk="1" hangingPunct="1">
              <a:defRPr/>
            </a:pPr>
            <a:r>
              <a:rPr lang="zh-CN">
                <a:solidFill>
                  <a:schemeClr val="accent2">
                    <a:lumMod val="75000"/>
                  </a:schemeClr>
                </a:solidFill>
                <a:latin typeface="仿宋" pitchFamily="49" charset="-122"/>
                <a:ea typeface="仿宋" pitchFamily="49" charset="-122"/>
              </a:rPr>
              <a:t>新消费者的消费者剩余</a:t>
            </a:r>
            <a:endParaRPr lang="zh-CN" sz="2800">
              <a:solidFill>
                <a:schemeClr val="accent2">
                  <a:lumMod val="75000"/>
                </a:schemeClr>
              </a:solidFill>
              <a:latin typeface="仿宋" pitchFamily="49" charset="-122"/>
              <a:ea typeface="仿宋" pitchFamily="49" charset="-122"/>
            </a:endParaRPr>
          </a:p>
        </p:txBody>
      </p:sp>
      <p:sp>
        <p:nvSpPr>
          <p:cNvPr id="52266" name="Rectangle 40">
            <a:extLst>
              <a:ext uri="{FF2B5EF4-FFF2-40B4-BE49-F238E27FC236}">
                <a16:creationId xmlns:a16="http://schemas.microsoft.com/office/drawing/2014/main" id="{AD4CD060-1607-4E9F-BFE1-58BCC82BA88C}"/>
              </a:ext>
            </a:extLst>
          </p:cNvPr>
          <p:cNvSpPr>
            <a:spLocks noChangeArrowheads="1"/>
          </p:cNvSpPr>
          <p:nvPr/>
        </p:nvSpPr>
        <p:spPr bwMode="auto">
          <a:xfrm>
            <a:off x="34925" y="549275"/>
            <a:ext cx="5832475" cy="576263"/>
          </a:xfrm>
          <a:prstGeom prst="rect">
            <a:avLst/>
          </a:prstGeom>
          <a:noFill/>
          <a:ln w="9525">
            <a:noFill/>
            <a:miter lim="800000"/>
            <a:headEnd/>
            <a:tailEnd/>
          </a:ln>
        </p:spPr>
        <p:txBody>
          <a:bodyPr wrap="none" anchor="ctr"/>
          <a:lstStyle/>
          <a:p>
            <a:pPr eaLnBrk="1" hangingPunct="1">
              <a:defRPr/>
            </a:pPr>
            <a:r>
              <a:rPr lang="zh-CN" altLang="en-US" sz="2800">
                <a:solidFill>
                  <a:schemeClr val="accent2">
                    <a:lumMod val="75000"/>
                  </a:schemeClr>
                </a:solidFill>
                <a:latin typeface="仿宋" pitchFamily="49" charset="-122"/>
                <a:ea typeface="仿宋" pitchFamily="49" charset="-122"/>
              </a:rPr>
              <a:t>2、价格如何影响消费者剩余</a:t>
            </a:r>
          </a:p>
        </p:txBody>
      </p:sp>
      <p:sp>
        <p:nvSpPr>
          <p:cNvPr id="52267" name="Rectangle 41">
            <a:extLst>
              <a:ext uri="{FF2B5EF4-FFF2-40B4-BE49-F238E27FC236}">
                <a16:creationId xmlns:a16="http://schemas.microsoft.com/office/drawing/2014/main" id="{11E57F33-82A6-48DA-A8A9-DC78D7AB6E32}"/>
              </a:ext>
            </a:extLst>
          </p:cNvPr>
          <p:cNvSpPr>
            <a:spLocks noChangeArrowheads="1"/>
          </p:cNvSpPr>
          <p:nvPr/>
        </p:nvSpPr>
        <p:spPr bwMode="auto">
          <a:xfrm>
            <a:off x="2411413" y="1628775"/>
            <a:ext cx="2016125" cy="792163"/>
          </a:xfrm>
          <a:prstGeom prst="rect">
            <a:avLst/>
          </a:prstGeom>
          <a:noFill/>
          <a:ln w="9525">
            <a:noFill/>
            <a:miter lim="800000"/>
            <a:headEnd/>
            <a:tailEnd/>
          </a:ln>
        </p:spPr>
        <p:txBody>
          <a:bodyPr wrap="none" anchor="ctr"/>
          <a:lstStyle/>
          <a:p>
            <a:pPr algn="ctr" eaLnBrk="1" hangingPunct="1">
              <a:defRPr/>
            </a:pPr>
            <a:r>
              <a:rPr lang="zh-CN" sz="2800">
                <a:solidFill>
                  <a:schemeClr val="accent2">
                    <a:lumMod val="75000"/>
                  </a:schemeClr>
                </a:solidFill>
                <a:latin typeface="仿宋" pitchFamily="49" charset="-122"/>
                <a:ea typeface="仿宋" pitchFamily="49" charset="-122"/>
              </a:rPr>
              <a:t>如果价格下降</a:t>
            </a:r>
          </a:p>
        </p:txBody>
      </p:sp>
      <p:sp>
        <p:nvSpPr>
          <p:cNvPr id="52268" name="Line 42">
            <a:extLst>
              <a:ext uri="{FF2B5EF4-FFF2-40B4-BE49-F238E27FC236}">
                <a16:creationId xmlns:a16="http://schemas.microsoft.com/office/drawing/2014/main" id="{E1D0F6CF-CF34-4D3A-9703-F386EE6A3AEB}"/>
              </a:ext>
            </a:extLst>
          </p:cNvPr>
          <p:cNvSpPr>
            <a:spLocks noChangeShapeType="1"/>
          </p:cNvSpPr>
          <p:nvPr/>
        </p:nvSpPr>
        <p:spPr bwMode="auto">
          <a:xfrm>
            <a:off x="2411413" y="2492375"/>
            <a:ext cx="2089150" cy="0"/>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仿宋" pitchFamily="49" charset="-122"/>
              <a:ea typeface="仿宋" pitchFamily="49" charset="-122"/>
            </a:endParaRPr>
          </a:p>
        </p:txBody>
      </p:sp>
      <p:sp>
        <p:nvSpPr>
          <p:cNvPr id="23597" name="Oval 43">
            <a:extLst>
              <a:ext uri="{FF2B5EF4-FFF2-40B4-BE49-F238E27FC236}">
                <a16:creationId xmlns:a16="http://schemas.microsoft.com/office/drawing/2014/main" id="{B3B0C94D-5BAD-4FAA-80F3-777B975664F6}"/>
              </a:ext>
            </a:extLst>
          </p:cNvPr>
          <p:cNvSpPr>
            <a:spLocks noChangeArrowheads="1"/>
          </p:cNvSpPr>
          <p:nvPr/>
        </p:nvSpPr>
        <p:spPr bwMode="auto">
          <a:xfrm>
            <a:off x="0" y="5013325"/>
            <a:ext cx="46831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仿宋" panose="02010609060101010101" pitchFamily="49" charset="-122"/>
                <a:ea typeface="仿宋" panose="02010609060101010101" pitchFamily="49" charset="-122"/>
              </a:rPr>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A2B044-984F-4A80-860B-3602F96E6576}"/>
              </a:ext>
            </a:extLst>
          </p:cNvPr>
          <p:cNvSpPr>
            <a:spLocks noGrp="1"/>
          </p:cNvSpPr>
          <p:nvPr>
            <p:ph idx="1"/>
          </p:nvPr>
        </p:nvSpPr>
        <p:spPr/>
        <p:txBody>
          <a:bodyPr/>
          <a:lstStyle/>
          <a:p>
            <a:pPr eaLnBrk="1" hangingPunct="1">
              <a:buFont typeface="Wingdings" panose="05000000000000000000" pitchFamily="2" charset="2"/>
              <a:buNone/>
              <a:defRPr/>
            </a:pPr>
            <a:r>
              <a:rPr lang="en-US" altLang="zh-CN" sz="3600" b="1" dirty="0">
                <a:solidFill>
                  <a:schemeClr val="accent2">
                    <a:lumMod val="75000"/>
                  </a:schemeClr>
                </a:solidFill>
                <a:latin typeface="楷体" pitchFamily="49" charset="-122"/>
                <a:ea typeface="楷体" pitchFamily="49" charset="-122"/>
              </a:rPr>
              <a:t>3</a:t>
            </a:r>
            <a:r>
              <a:rPr lang="zh-CN" altLang="en-US" sz="3600" b="1" dirty="0">
                <a:solidFill>
                  <a:schemeClr val="accent2">
                    <a:lumMod val="75000"/>
                  </a:schemeClr>
                </a:solidFill>
                <a:latin typeface="楷体" pitchFamily="49" charset="-122"/>
                <a:ea typeface="楷体" pitchFamily="49" charset="-122"/>
              </a:rPr>
              <a:t>、研究消费者剩余的意义：</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为分析消费者的利益及其受损状况提供了分析工具。</a:t>
            </a:r>
          </a:p>
          <a:p>
            <a:pPr>
              <a:defRPr/>
            </a:pPr>
            <a:endParaRPr lang="zh-CN" altLang="en-US" dirty="0"/>
          </a:p>
        </p:txBody>
      </p:sp>
      <p:sp>
        <p:nvSpPr>
          <p:cNvPr id="24579" name="日期占位符 3">
            <a:extLst>
              <a:ext uri="{FF2B5EF4-FFF2-40B4-BE49-F238E27FC236}">
                <a16:creationId xmlns:a16="http://schemas.microsoft.com/office/drawing/2014/main" id="{0039BC83-0F8C-4994-9AAE-7E484ED9CE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4E333A-E882-4B30-8A1C-290ED3570822}" type="datetime1">
              <a:rPr lang="zh-CN" altLang="en-US" sz="1400" smtClean="0"/>
              <a:pPr>
                <a:spcBef>
                  <a:spcPct val="0"/>
                </a:spcBef>
                <a:buClrTx/>
                <a:buSzTx/>
                <a:buFontTx/>
                <a:buNone/>
              </a:pPr>
              <a:t>2022/9/8</a:t>
            </a:fld>
            <a:endParaRPr lang="zh-CN" altLang="zh-CN" sz="1400"/>
          </a:p>
        </p:txBody>
      </p:sp>
      <p:sp>
        <p:nvSpPr>
          <p:cNvPr id="24580" name="灯片编号占位符 4">
            <a:extLst>
              <a:ext uri="{FF2B5EF4-FFF2-40B4-BE49-F238E27FC236}">
                <a16:creationId xmlns:a16="http://schemas.microsoft.com/office/drawing/2014/main" id="{B9E5E782-BDD7-4D17-BEE2-E6F61676C0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9B6E1B-555B-428B-A6EE-B0334C81B672}" type="slidenum">
              <a:rPr lang="zh-CN" altLang="zh-CN" sz="1400" smtClean="0"/>
              <a:pPr>
                <a:spcBef>
                  <a:spcPct val="0"/>
                </a:spcBef>
                <a:buClrTx/>
                <a:buSzTx/>
                <a:buFontTx/>
                <a:buNone/>
              </a:pPr>
              <a:t>21</a:t>
            </a:fld>
            <a:endParaRPr lang="zh-CN" altLang="zh-CN"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a:extLst>
              <a:ext uri="{FF2B5EF4-FFF2-40B4-BE49-F238E27FC236}">
                <a16:creationId xmlns:a16="http://schemas.microsoft.com/office/drawing/2014/main" id="{4A6B379C-67CE-4CD4-8AFD-7792B578FB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002E19-7677-45C0-A110-E0FAAF1BBF6F}" type="datetime1">
              <a:rPr lang="zh-CN" altLang="en-US" sz="1400" smtClean="0"/>
              <a:pPr>
                <a:spcBef>
                  <a:spcPct val="0"/>
                </a:spcBef>
                <a:buClrTx/>
                <a:buSzTx/>
                <a:buFontTx/>
                <a:buNone/>
              </a:pPr>
              <a:t>2022/9/8</a:t>
            </a:fld>
            <a:endParaRPr lang="zh-CN" altLang="zh-CN" sz="1400"/>
          </a:p>
        </p:txBody>
      </p:sp>
      <p:sp>
        <p:nvSpPr>
          <p:cNvPr id="25603" name="灯片编号占位符 5">
            <a:extLst>
              <a:ext uri="{FF2B5EF4-FFF2-40B4-BE49-F238E27FC236}">
                <a16:creationId xmlns:a16="http://schemas.microsoft.com/office/drawing/2014/main" id="{752BB181-2A03-47CC-A08F-00B7BACC64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4E558DE-962F-499D-B237-E83C77E03B2C}" type="slidenum">
              <a:rPr lang="zh-CN" altLang="zh-CN" sz="1400" smtClean="0"/>
              <a:pPr>
                <a:spcBef>
                  <a:spcPct val="0"/>
                </a:spcBef>
                <a:buClrTx/>
                <a:buSzTx/>
                <a:buFontTx/>
                <a:buNone/>
              </a:pPr>
              <a:t>22</a:t>
            </a:fld>
            <a:endParaRPr lang="zh-CN" altLang="zh-CN" sz="1400"/>
          </a:p>
        </p:txBody>
      </p:sp>
      <p:sp>
        <p:nvSpPr>
          <p:cNvPr id="25604" name="Rectangle 2">
            <a:extLst>
              <a:ext uri="{FF2B5EF4-FFF2-40B4-BE49-F238E27FC236}">
                <a16:creationId xmlns:a16="http://schemas.microsoft.com/office/drawing/2014/main" id="{B433C2F2-8336-450A-BC58-DC8E7DFE3DF7}"/>
              </a:ext>
            </a:extLst>
          </p:cNvPr>
          <p:cNvSpPr>
            <a:spLocks noChangeArrowheads="1"/>
          </p:cNvSpPr>
          <p:nvPr/>
        </p:nvSpPr>
        <p:spPr bwMode="auto">
          <a:xfrm>
            <a:off x="3060700" y="550863"/>
            <a:ext cx="5064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价</a:t>
            </a:r>
          </a:p>
          <a:p>
            <a:pPr algn="ctr" eaLnBrk="1" hangingPunct="1">
              <a:spcBef>
                <a:spcPct val="0"/>
              </a:spcBef>
              <a:buClrTx/>
              <a:buSzTx/>
              <a:buFontTx/>
              <a:buNone/>
            </a:pPr>
            <a:r>
              <a:rPr lang="zh-CN" altLang="zh-CN" sz="1800">
                <a:solidFill>
                  <a:schemeClr val="tx2"/>
                </a:solidFill>
                <a:ea typeface="楷体_GB2312" pitchFamily="49" charset="-122"/>
              </a:rPr>
              <a:t>格</a:t>
            </a:r>
          </a:p>
        </p:txBody>
      </p:sp>
      <p:sp>
        <p:nvSpPr>
          <p:cNvPr id="25605" name="Line 3">
            <a:extLst>
              <a:ext uri="{FF2B5EF4-FFF2-40B4-BE49-F238E27FC236}">
                <a16:creationId xmlns:a16="http://schemas.microsoft.com/office/drawing/2014/main" id="{043C70B5-E97E-4B0B-90F0-431F708D0E37}"/>
              </a:ext>
            </a:extLst>
          </p:cNvPr>
          <p:cNvSpPr>
            <a:spLocks noChangeShapeType="1"/>
          </p:cNvSpPr>
          <p:nvPr/>
        </p:nvSpPr>
        <p:spPr bwMode="auto">
          <a:xfrm>
            <a:off x="3348038" y="5853113"/>
            <a:ext cx="4822825" cy="190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6" name="Line 4">
            <a:extLst>
              <a:ext uri="{FF2B5EF4-FFF2-40B4-BE49-F238E27FC236}">
                <a16:creationId xmlns:a16="http://schemas.microsoft.com/office/drawing/2014/main" id="{A6DFA5CD-9B5A-442A-AD65-5BD33DB5F2CF}"/>
              </a:ext>
            </a:extLst>
          </p:cNvPr>
          <p:cNvSpPr>
            <a:spLocks noChangeShapeType="1"/>
          </p:cNvSpPr>
          <p:nvPr/>
        </p:nvSpPr>
        <p:spPr bwMode="auto">
          <a:xfrm flipV="1">
            <a:off x="3349625" y="1235075"/>
            <a:ext cx="1588" cy="46243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7" name="Line 5">
            <a:extLst>
              <a:ext uri="{FF2B5EF4-FFF2-40B4-BE49-F238E27FC236}">
                <a16:creationId xmlns:a16="http://schemas.microsoft.com/office/drawing/2014/main" id="{909AED02-520A-4E05-855C-A54F9E48AE95}"/>
              </a:ext>
            </a:extLst>
          </p:cNvPr>
          <p:cNvSpPr>
            <a:spLocks noChangeShapeType="1"/>
          </p:cNvSpPr>
          <p:nvPr/>
        </p:nvSpPr>
        <p:spPr bwMode="auto">
          <a:xfrm>
            <a:off x="3348038" y="3429000"/>
            <a:ext cx="2879725" cy="0"/>
          </a:xfrm>
          <a:prstGeom prst="line">
            <a:avLst/>
          </a:prstGeom>
          <a:noFill/>
          <a:ln w="28575">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Rectangle 6">
            <a:extLst>
              <a:ext uri="{FF2B5EF4-FFF2-40B4-BE49-F238E27FC236}">
                <a16:creationId xmlns:a16="http://schemas.microsoft.com/office/drawing/2014/main" id="{2C3113DA-D6ED-41C7-B2F1-A79D26F5C484}"/>
              </a:ext>
            </a:extLst>
          </p:cNvPr>
          <p:cNvSpPr>
            <a:spLocks noChangeArrowheads="1"/>
          </p:cNvSpPr>
          <p:nvPr/>
        </p:nvSpPr>
        <p:spPr bwMode="auto">
          <a:xfrm>
            <a:off x="3708400" y="3789363"/>
            <a:ext cx="7207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生产者</a:t>
            </a:r>
          </a:p>
          <a:p>
            <a:pPr algn="ctr" eaLnBrk="1" hangingPunct="1">
              <a:spcBef>
                <a:spcPct val="0"/>
              </a:spcBef>
              <a:buClrTx/>
              <a:buSzTx/>
              <a:buFontTx/>
              <a:buNone/>
            </a:pPr>
            <a:r>
              <a:rPr lang="zh-CN" altLang="zh-CN" sz="1800">
                <a:solidFill>
                  <a:schemeClr val="tx2"/>
                </a:solidFill>
                <a:ea typeface="楷体_GB2312" pitchFamily="49" charset="-122"/>
              </a:rPr>
              <a:t>剩余</a:t>
            </a:r>
          </a:p>
        </p:txBody>
      </p:sp>
      <p:sp>
        <p:nvSpPr>
          <p:cNvPr id="25609" name="Rectangle 7">
            <a:extLst>
              <a:ext uri="{FF2B5EF4-FFF2-40B4-BE49-F238E27FC236}">
                <a16:creationId xmlns:a16="http://schemas.microsoft.com/office/drawing/2014/main" id="{C68A00D9-2F70-4504-88D2-2E13C537BF77}"/>
              </a:ext>
            </a:extLst>
          </p:cNvPr>
          <p:cNvSpPr>
            <a:spLocks noChangeArrowheads="1"/>
          </p:cNvSpPr>
          <p:nvPr/>
        </p:nvSpPr>
        <p:spPr bwMode="auto">
          <a:xfrm>
            <a:off x="2916238" y="3213100"/>
            <a:ext cx="2889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ea typeface="黑体" panose="02010609060101010101" pitchFamily="49" charset="-122"/>
              </a:rPr>
              <a:t>P</a:t>
            </a:r>
            <a:r>
              <a:rPr lang="zh-CN" altLang="zh-CN" sz="1800" b="0" baseline="-25000">
                <a:solidFill>
                  <a:schemeClr val="tx2"/>
                </a:solidFill>
                <a:ea typeface="黑体" panose="02010609060101010101" pitchFamily="49" charset="-122"/>
              </a:rPr>
              <a:t>1</a:t>
            </a:r>
          </a:p>
        </p:txBody>
      </p:sp>
      <p:sp>
        <p:nvSpPr>
          <p:cNvPr id="25610" name="Rectangle 8">
            <a:extLst>
              <a:ext uri="{FF2B5EF4-FFF2-40B4-BE49-F238E27FC236}">
                <a16:creationId xmlns:a16="http://schemas.microsoft.com/office/drawing/2014/main" id="{3617841A-514D-48EC-A7BC-79D9EA86696E}"/>
              </a:ext>
            </a:extLst>
          </p:cNvPr>
          <p:cNvSpPr>
            <a:spLocks noChangeArrowheads="1"/>
          </p:cNvSpPr>
          <p:nvPr/>
        </p:nvSpPr>
        <p:spPr bwMode="auto">
          <a:xfrm>
            <a:off x="3494088" y="1500188"/>
            <a:ext cx="358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ea typeface="黑体" panose="02010609060101010101" pitchFamily="49" charset="-122"/>
              </a:rPr>
              <a:t>A</a:t>
            </a:r>
          </a:p>
        </p:txBody>
      </p:sp>
      <p:sp>
        <p:nvSpPr>
          <p:cNvPr id="25611" name="Rectangle 9">
            <a:extLst>
              <a:ext uri="{FF2B5EF4-FFF2-40B4-BE49-F238E27FC236}">
                <a16:creationId xmlns:a16="http://schemas.microsoft.com/office/drawing/2014/main" id="{7AB56E7B-0529-4CC2-B318-73A6E94BF98D}"/>
              </a:ext>
            </a:extLst>
          </p:cNvPr>
          <p:cNvSpPr>
            <a:spLocks noChangeArrowheads="1"/>
          </p:cNvSpPr>
          <p:nvPr/>
        </p:nvSpPr>
        <p:spPr bwMode="auto">
          <a:xfrm>
            <a:off x="6011863" y="2997200"/>
            <a:ext cx="3619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ea typeface="黑体" panose="02010609060101010101" pitchFamily="49" charset="-122"/>
              </a:rPr>
              <a:t>C</a:t>
            </a:r>
          </a:p>
        </p:txBody>
      </p:sp>
      <p:sp>
        <p:nvSpPr>
          <p:cNvPr id="25612" name="Line 10">
            <a:extLst>
              <a:ext uri="{FF2B5EF4-FFF2-40B4-BE49-F238E27FC236}">
                <a16:creationId xmlns:a16="http://schemas.microsoft.com/office/drawing/2014/main" id="{45F19613-D453-4F99-9396-388293543197}"/>
              </a:ext>
            </a:extLst>
          </p:cNvPr>
          <p:cNvSpPr>
            <a:spLocks noChangeShapeType="1"/>
          </p:cNvSpPr>
          <p:nvPr/>
        </p:nvSpPr>
        <p:spPr bwMode="auto">
          <a:xfrm flipH="1">
            <a:off x="6227763" y="3429000"/>
            <a:ext cx="0" cy="2376488"/>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Rectangle 11">
            <a:extLst>
              <a:ext uri="{FF2B5EF4-FFF2-40B4-BE49-F238E27FC236}">
                <a16:creationId xmlns:a16="http://schemas.microsoft.com/office/drawing/2014/main" id="{7A980DD6-7475-45A2-903D-79D8DAF1898E}"/>
              </a:ext>
            </a:extLst>
          </p:cNvPr>
          <p:cNvSpPr>
            <a:spLocks noChangeArrowheads="1"/>
          </p:cNvSpPr>
          <p:nvPr/>
        </p:nvSpPr>
        <p:spPr bwMode="auto">
          <a:xfrm>
            <a:off x="5940425" y="5878513"/>
            <a:ext cx="4333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ea typeface="黑体" panose="02010609060101010101" pitchFamily="49" charset="-122"/>
              </a:rPr>
              <a:t>Q</a:t>
            </a:r>
            <a:r>
              <a:rPr lang="zh-CN" altLang="zh-CN" sz="1800" b="0" baseline="-25000">
                <a:solidFill>
                  <a:schemeClr val="tx2"/>
                </a:solidFill>
                <a:ea typeface="黑体" panose="02010609060101010101" pitchFamily="49" charset="-122"/>
              </a:rPr>
              <a:t>1</a:t>
            </a:r>
          </a:p>
        </p:txBody>
      </p:sp>
      <p:sp>
        <p:nvSpPr>
          <p:cNvPr id="25614" name="Oval 12">
            <a:extLst>
              <a:ext uri="{FF2B5EF4-FFF2-40B4-BE49-F238E27FC236}">
                <a16:creationId xmlns:a16="http://schemas.microsoft.com/office/drawing/2014/main" id="{8E98F157-CFFB-4985-8A9A-03128762A0BC}"/>
              </a:ext>
            </a:extLst>
          </p:cNvPr>
          <p:cNvSpPr>
            <a:spLocks noChangeArrowheads="1"/>
          </p:cNvSpPr>
          <p:nvPr/>
        </p:nvSpPr>
        <p:spPr bwMode="auto">
          <a:xfrm>
            <a:off x="2989263" y="5722938"/>
            <a:ext cx="361950" cy="4667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ea typeface="黑体" panose="02010609060101010101" pitchFamily="49" charset="-122"/>
              </a:rPr>
              <a:t>0</a:t>
            </a:r>
          </a:p>
        </p:txBody>
      </p:sp>
      <p:sp>
        <p:nvSpPr>
          <p:cNvPr id="25615" name="Rectangle 13">
            <a:extLst>
              <a:ext uri="{FF2B5EF4-FFF2-40B4-BE49-F238E27FC236}">
                <a16:creationId xmlns:a16="http://schemas.microsoft.com/office/drawing/2014/main" id="{EC7F746C-5C68-493C-A07F-1CE73675DE06}"/>
              </a:ext>
            </a:extLst>
          </p:cNvPr>
          <p:cNvSpPr>
            <a:spLocks noChangeArrowheads="1"/>
          </p:cNvSpPr>
          <p:nvPr/>
        </p:nvSpPr>
        <p:spPr bwMode="auto">
          <a:xfrm>
            <a:off x="7596188" y="5949950"/>
            <a:ext cx="12969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房屋数量</a:t>
            </a:r>
          </a:p>
        </p:txBody>
      </p:sp>
      <p:sp>
        <p:nvSpPr>
          <p:cNvPr id="25616" name="Line 14">
            <a:extLst>
              <a:ext uri="{FF2B5EF4-FFF2-40B4-BE49-F238E27FC236}">
                <a16:creationId xmlns:a16="http://schemas.microsoft.com/office/drawing/2014/main" id="{D0BEFAEC-142E-44C4-BF68-8EDD3590CE8C}"/>
              </a:ext>
            </a:extLst>
          </p:cNvPr>
          <p:cNvSpPr>
            <a:spLocks noChangeShapeType="1"/>
          </p:cNvSpPr>
          <p:nvPr/>
        </p:nvSpPr>
        <p:spPr bwMode="auto">
          <a:xfrm flipV="1">
            <a:off x="3348038" y="2781300"/>
            <a:ext cx="3889375" cy="24479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Rectangle 15">
            <a:extLst>
              <a:ext uri="{FF2B5EF4-FFF2-40B4-BE49-F238E27FC236}">
                <a16:creationId xmlns:a16="http://schemas.microsoft.com/office/drawing/2014/main" id="{B9C44A11-370D-4FA6-97E5-785EDAE667B9}"/>
              </a:ext>
            </a:extLst>
          </p:cNvPr>
          <p:cNvSpPr>
            <a:spLocks noChangeArrowheads="1"/>
          </p:cNvSpPr>
          <p:nvPr/>
        </p:nvSpPr>
        <p:spPr bwMode="auto">
          <a:xfrm>
            <a:off x="4429125" y="1628775"/>
            <a:ext cx="3022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latin typeface="楷体_GB2312" pitchFamily="49" charset="-122"/>
                <a:ea typeface="楷体_GB2312" pitchFamily="49" charset="-122"/>
              </a:rPr>
              <a:t>生产者剩余为P</a:t>
            </a:r>
            <a:r>
              <a:rPr lang="zh-CN" altLang="zh-CN" sz="1800" baseline="-25000">
                <a:solidFill>
                  <a:schemeClr val="tx2"/>
                </a:solidFill>
                <a:latin typeface="楷体_GB2312" pitchFamily="49" charset="-122"/>
                <a:ea typeface="楷体_GB2312" pitchFamily="49" charset="-122"/>
              </a:rPr>
              <a:t>1</a:t>
            </a:r>
            <a:r>
              <a:rPr lang="zh-CN" altLang="zh-CN" sz="1800">
                <a:solidFill>
                  <a:schemeClr val="tx2"/>
                </a:solidFill>
                <a:latin typeface="楷体_GB2312" pitchFamily="49" charset="-122"/>
                <a:ea typeface="楷体_GB2312" pitchFamily="49" charset="-122"/>
              </a:rPr>
              <a:t>CB</a:t>
            </a:r>
          </a:p>
          <a:p>
            <a:pPr algn="ctr" eaLnBrk="1" hangingPunct="1">
              <a:spcBef>
                <a:spcPct val="0"/>
              </a:spcBef>
              <a:buClrTx/>
              <a:buSzTx/>
              <a:buFontTx/>
              <a:buNone/>
            </a:pPr>
            <a:r>
              <a:rPr lang="zh-CN" altLang="zh-CN" sz="1800">
                <a:solidFill>
                  <a:schemeClr val="tx2"/>
                </a:solidFill>
                <a:latin typeface="楷体_GB2312" pitchFamily="49" charset="-122"/>
                <a:ea typeface="楷体_GB2312" pitchFamily="49" charset="-122"/>
              </a:rPr>
              <a:t>所围成的面积</a:t>
            </a:r>
          </a:p>
        </p:txBody>
      </p:sp>
      <p:sp>
        <p:nvSpPr>
          <p:cNvPr id="25618" name="Rectangle 16">
            <a:extLst>
              <a:ext uri="{FF2B5EF4-FFF2-40B4-BE49-F238E27FC236}">
                <a16:creationId xmlns:a16="http://schemas.microsoft.com/office/drawing/2014/main" id="{00635691-B995-4FF0-BDEE-53FEF5931BD8}"/>
              </a:ext>
            </a:extLst>
          </p:cNvPr>
          <p:cNvSpPr>
            <a:spLocks noChangeArrowheads="1"/>
          </p:cNvSpPr>
          <p:nvPr/>
        </p:nvSpPr>
        <p:spPr bwMode="auto">
          <a:xfrm>
            <a:off x="2844800" y="494188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ea typeface="黑体" panose="02010609060101010101" pitchFamily="49" charset="-122"/>
              </a:rPr>
              <a:t>B</a:t>
            </a:r>
          </a:p>
        </p:txBody>
      </p:sp>
      <p:sp>
        <p:nvSpPr>
          <p:cNvPr id="25619" name="Rectangle 17">
            <a:extLst>
              <a:ext uri="{FF2B5EF4-FFF2-40B4-BE49-F238E27FC236}">
                <a16:creationId xmlns:a16="http://schemas.microsoft.com/office/drawing/2014/main" id="{4DC377C6-97E3-4770-BE16-402FDBAFE369}"/>
              </a:ext>
            </a:extLst>
          </p:cNvPr>
          <p:cNvSpPr>
            <a:spLocks noChangeArrowheads="1"/>
          </p:cNvSpPr>
          <p:nvPr/>
        </p:nvSpPr>
        <p:spPr bwMode="auto">
          <a:xfrm>
            <a:off x="107950" y="765175"/>
            <a:ext cx="28797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chemeClr val="tx2"/>
                </a:solidFill>
                <a:ea typeface="楷体_GB2312" pitchFamily="49" charset="-122"/>
              </a:rPr>
              <a:t>拓展</a:t>
            </a:r>
          </a:p>
          <a:p>
            <a:pPr eaLnBrk="1" hangingPunct="1">
              <a:spcBef>
                <a:spcPct val="0"/>
              </a:spcBef>
              <a:buClrTx/>
              <a:buSzTx/>
              <a:buFontTx/>
              <a:buNone/>
            </a:pPr>
            <a:endParaRPr lang="zh-CN" altLang="en-US" sz="2800">
              <a:solidFill>
                <a:schemeClr val="tx2"/>
              </a:solidFill>
              <a:ea typeface="楷体_GB2312" pitchFamily="49" charset="-122"/>
            </a:endParaRPr>
          </a:p>
          <a:p>
            <a:pPr eaLnBrk="1" hangingPunct="1">
              <a:spcBef>
                <a:spcPct val="0"/>
              </a:spcBef>
              <a:buClrTx/>
              <a:buSzTx/>
              <a:buFontTx/>
              <a:buNone/>
            </a:pPr>
            <a:r>
              <a:rPr lang="en-US" altLang="zh-CN" sz="2800">
                <a:solidFill>
                  <a:schemeClr val="tx2"/>
                </a:solidFill>
                <a:ea typeface="楷体_GB2312" pitchFamily="49" charset="-122"/>
              </a:rPr>
              <a:t>4</a:t>
            </a:r>
            <a:r>
              <a:rPr lang="zh-CN" altLang="en-US" sz="2800">
                <a:solidFill>
                  <a:schemeClr val="tx2"/>
                </a:solidFill>
                <a:ea typeface="楷体_GB2312" pitchFamily="49" charset="-122"/>
              </a:rPr>
              <a:t>、生产者剩余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a:extLst>
              <a:ext uri="{FF2B5EF4-FFF2-40B4-BE49-F238E27FC236}">
                <a16:creationId xmlns:a16="http://schemas.microsoft.com/office/drawing/2014/main" id="{E8063B1F-05F3-42A1-A0ED-DFA3285D4F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E9736A-89CF-49C4-96A3-7648FFA5D940}" type="datetime1">
              <a:rPr lang="zh-CN" altLang="en-US" sz="1400" smtClean="0"/>
              <a:pPr>
                <a:spcBef>
                  <a:spcPct val="0"/>
                </a:spcBef>
                <a:buClrTx/>
                <a:buSzTx/>
                <a:buFontTx/>
                <a:buNone/>
              </a:pPr>
              <a:t>2022/9/8</a:t>
            </a:fld>
            <a:endParaRPr lang="zh-CN" altLang="zh-CN" sz="1400"/>
          </a:p>
        </p:txBody>
      </p:sp>
      <p:sp>
        <p:nvSpPr>
          <p:cNvPr id="26627" name="灯片编号占位符 5">
            <a:extLst>
              <a:ext uri="{FF2B5EF4-FFF2-40B4-BE49-F238E27FC236}">
                <a16:creationId xmlns:a16="http://schemas.microsoft.com/office/drawing/2014/main" id="{417097FB-5374-41AA-B8B0-177D6FDAF4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97927C4-2365-4A41-A1E2-FC88A45623C7}" type="slidenum">
              <a:rPr lang="zh-CN" altLang="zh-CN" sz="1400" smtClean="0"/>
              <a:pPr>
                <a:spcBef>
                  <a:spcPct val="0"/>
                </a:spcBef>
                <a:buClrTx/>
                <a:buSzTx/>
                <a:buFontTx/>
                <a:buNone/>
              </a:pPr>
              <a:t>23</a:t>
            </a:fld>
            <a:endParaRPr lang="zh-CN" altLang="zh-CN" sz="1400"/>
          </a:p>
        </p:txBody>
      </p:sp>
      <p:sp>
        <p:nvSpPr>
          <p:cNvPr id="44036" name="Rectangle 2">
            <a:extLst>
              <a:ext uri="{FF2B5EF4-FFF2-40B4-BE49-F238E27FC236}">
                <a16:creationId xmlns:a16="http://schemas.microsoft.com/office/drawing/2014/main" id="{C37200AE-AB8F-4BE8-8FD4-6EC6757BCFC2}"/>
              </a:ext>
            </a:extLst>
          </p:cNvPr>
          <p:cNvSpPr>
            <a:spLocks noGrp="1" noRot="1" noChangeArrowheads="1"/>
          </p:cNvSpPr>
          <p:nvPr>
            <p:ph type="title"/>
          </p:nvPr>
        </p:nvSpPr>
        <p:spPr>
          <a:xfrm>
            <a:off x="428625" y="1000125"/>
            <a:ext cx="1944688" cy="2016125"/>
          </a:xfrm>
        </p:spPr>
        <p:txBody>
          <a:bodyPr/>
          <a:lstStyle/>
          <a:p>
            <a:pPr algn="l" eaLnBrk="1" hangingPunct="1">
              <a:defRPr/>
            </a:pPr>
            <a:r>
              <a:rPr lang="zh-CN" altLang="en-US" sz="3200" b="1" dirty="0">
                <a:solidFill>
                  <a:schemeClr val="accent2">
                    <a:lumMod val="75000"/>
                  </a:schemeClr>
                </a:solidFill>
                <a:latin typeface="楷体" pitchFamily="49" charset="-122"/>
                <a:ea typeface="楷体" pitchFamily="49" charset="-122"/>
              </a:rPr>
              <a:t>拓展</a:t>
            </a:r>
            <a:br>
              <a:rPr lang="zh-CN" altLang="en-US" sz="3200" b="1" dirty="0">
                <a:solidFill>
                  <a:schemeClr val="accent2">
                    <a:lumMod val="75000"/>
                  </a:schemeClr>
                </a:solidFill>
                <a:latin typeface="楷体" pitchFamily="49" charset="-122"/>
                <a:ea typeface="楷体" pitchFamily="49" charset="-122"/>
              </a:rPr>
            </a:br>
            <a:br>
              <a:rPr lang="zh-CN" altLang="en-US" sz="3200" b="1" dirty="0">
                <a:solidFill>
                  <a:schemeClr val="accent2">
                    <a:lumMod val="75000"/>
                  </a:schemeClr>
                </a:solidFill>
                <a:latin typeface="楷体" pitchFamily="49" charset="-122"/>
                <a:ea typeface="楷体" pitchFamily="49" charset="-122"/>
              </a:rPr>
            </a:br>
            <a:r>
              <a:rPr lang="en-US" altLang="zh-CN" sz="3200" b="1" dirty="0">
                <a:solidFill>
                  <a:schemeClr val="accent2">
                    <a:lumMod val="75000"/>
                  </a:schemeClr>
                </a:solidFill>
                <a:latin typeface="楷体" pitchFamily="49" charset="-122"/>
                <a:ea typeface="楷体" pitchFamily="49" charset="-122"/>
              </a:rPr>
              <a:t>5</a:t>
            </a:r>
            <a:r>
              <a:rPr lang="zh-CN" altLang="en-US" sz="3200" b="1" dirty="0">
                <a:solidFill>
                  <a:schemeClr val="accent2">
                    <a:lumMod val="75000"/>
                  </a:schemeClr>
                </a:solidFill>
                <a:latin typeface="楷体" pitchFamily="49" charset="-122"/>
                <a:ea typeface="楷体" pitchFamily="49" charset="-122"/>
              </a:rPr>
              <a:t>、社会</a:t>
            </a:r>
            <a:br>
              <a:rPr lang="zh-CN" altLang="en-US" sz="3200" b="1" dirty="0">
                <a:solidFill>
                  <a:schemeClr val="accent2">
                    <a:lumMod val="75000"/>
                  </a:schemeClr>
                </a:solidFill>
                <a:latin typeface="楷体" pitchFamily="49" charset="-122"/>
                <a:ea typeface="楷体" pitchFamily="49" charset="-122"/>
              </a:rPr>
            </a:br>
            <a:r>
              <a:rPr lang="zh-CN" altLang="en-US" sz="3200" b="1" dirty="0">
                <a:solidFill>
                  <a:schemeClr val="accent2">
                    <a:lumMod val="75000"/>
                  </a:schemeClr>
                </a:solidFill>
                <a:latin typeface="楷体" pitchFamily="49" charset="-122"/>
                <a:ea typeface="楷体" pitchFamily="49" charset="-122"/>
              </a:rPr>
              <a:t>总剩余</a:t>
            </a:r>
          </a:p>
        </p:txBody>
      </p:sp>
      <p:sp>
        <p:nvSpPr>
          <p:cNvPr id="26629" name="Line 3">
            <a:extLst>
              <a:ext uri="{FF2B5EF4-FFF2-40B4-BE49-F238E27FC236}">
                <a16:creationId xmlns:a16="http://schemas.microsoft.com/office/drawing/2014/main" id="{C800EF62-12BB-4B9A-9EA8-5E1A0006263F}"/>
              </a:ext>
            </a:extLst>
          </p:cNvPr>
          <p:cNvSpPr>
            <a:spLocks noChangeShapeType="1"/>
          </p:cNvSpPr>
          <p:nvPr/>
        </p:nvSpPr>
        <p:spPr bwMode="auto">
          <a:xfrm>
            <a:off x="4171950" y="3878263"/>
            <a:ext cx="38877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0" name="Line 4">
            <a:extLst>
              <a:ext uri="{FF2B5EF4-FFF2-40B4-BE49-F238E27FC236}">
                <a16:creationId xmlns:a16="http://schemas.microsoft.com/office/drawing/2014/main" id="{99351336-0F03-4862-9902-AE2C3059C024}"/>
              </a:ext>
            </a:extLst>
          </p:cNvPr>
          <p:cNvSpPr>
            <a:spLocks noChangeShapeType="1"/>
          </p:cNvSpPr>
          <p:nvPr/>
        </p:nvSpPr>
        <p:spPr bwMode="auto">
          <a:xfrm flipV="1">
            <a:off x="4171950" y="1214438"/>
            <a:ext cx="0" cy="26638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Line 5">
            <a:extLst>
              <a:ext uri="{FF2B5EF4-FFF2-40B4-BE49-F238E27FC236}">
                <a16:creationId xmlns:a16="http://schemas.microsoft.com/office/drawing/2014/main" id="{C82A23BD-CF36-4C75-AAA1-62F8022CE7AC}"/>
              </a:ext>
            </a:extLst>
          </p:cNvPr>
          <p:cNvSpPr>
            <a:spLocks noChangeShapeType="1"/>
          </p:cNvSpPr>
          <p:nvPr/>
        </p:nvSpPr>
        <p:spPr bwMode="auto">
          <a:xfrm>
            <a:off x="4171950" y="1430338"/>
            <a:ext cx="2808288" cy="18716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6">
            <a:extLst>
              <a:ext uri="{FF2B5EF4-FFF2-40B4-BE49-F238E27FC236}">
                <a16:creationId xmlns:a16="http://schemas.microsoft.com/office/drawing/2014/main" id="{8B998E55-8039-44D5-B131-A5FC9E424A8B}"/>
              </a:ext>
            </a:extLst>
          </p:cNvPr>
          <p:cNvSpPr>
            <a:spLocks noChangeShapeType="1"/>
          </p:cNvSpPr>
          <p:nvPr/>
        </p:nvSpPr>
        <p:spPr bwMode="auto">
          <a:xfrm flipV="1">
            <a:off x="4171950" y="1430338"/>
            <a:ext cx="3024188" cy="20161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7">
            <a:extLst>
              <a:ext uri="{FF2B5EF4-FFF2-40B4-BE49-F238E27FC236}">
                <a16:creationId xmlns:a16="http://schemas.microsoft.com/office/drawing/2014/main" id="{BE98674B-7100-44A3-B2D8-053576B779F3}"/>
              </a:ext>
            </a:extLst>
          </p:cNvPr>
          <p:cNvSpPr>
            <a:spLocks noChangeShapeType="1"/>
          </p:cNvSpPr>
          <p:nvPr/>
        </p:nvSpPr>
        <p:spPr bwMode="auto">
          <a:xfrm flipH="1">
            <a:off x="4171950" y="2438400"/>
            <a:ext cx="151130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Rectangle 8">
            <a:extLst>
              <a:ext uri="{FF2B5EF4-FFF2-40B4-BE49-F238E27FC236}">
                <a16:creationId xmlns:a16="http://schemas.microsoft.com/office/drawing/2014/main" id="{0B0023A9-BE51-402D-916F-13727C2F0CCE}"/>
              </a:ext>
            </a:extLst>
          </p:cNvPr>
          <p:cNvSpPr>
            <a:spLocks noChangeArrowheads="1"/>
          </p:cNvSpPr>
          <p:nvPr/>
        </p:nvSpPr>
        <p:spPr bwMode="auto">
          <a:xfrm>
            <a:off x="7051675" y="315753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D</a:t>
            </a:r>
          </a:p>
        </p:txBody>
      </p:sp>
      <p:sp>
        <p:nvSpPr>
          <p:cNvPr id="26635" name="Rectangle 9">
            <a:extLst>
              <a:ext uri="{FF2B5EF4-FFF2-40B4-BE49-F238E27FC236}">
                <a16:creationId xmlns:a16="http://schemas.microsoft.com/office/drawing/2014/main" id="{BE746D07-440F-4A4F-8191-21C26A69F39A}"/>
              </a:ext>
            </a:extLst>
          </p:cNvPr>
          <p:cNvSpPr>
            <a:spLocks noChangeArrowheads="1"/>
          </p:cNvSpPr>
          <p:nvPr/>
        </p:nvSpPr>
        <p:spPr bwMode="auto">
          <a:xfrm>
            <a:off x="7267575" y="121443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S</a:t>
            </a:r>
          </a:p>
        </p:txBody>
      </p:sp>
      <p:sp>
        <p:nvSpPr>
          <p:cNvPr id="26636" name="Rectangle 10">
            <a:extLst>
              <a:ext uri="{FF2B5EF4-FFF2-40B4-BE49-F238E27FC236}">
                <a16:creationId xmlns:a16="http://schemas.microsoft.com/office/drawing/2014/main" id="{BA879F69-FFA9-4D5D-9E94-039BC6C6276A}"/>
              </a:ext>
            </a:extLst>
          </p:cNvPr>
          <p:cNvSpPr>
            <a:spLocks noChangeArrowheads="1"/>
          </p:cNvSpPr>
          <p:nvPr/>
        </p:nvSpPr>
        <p:spPr bwMode="auto">
          <a:xfrm>
            <a:off x="3738563" y="2293938"/>
            <a:ext cx="5032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p>
        </p:txBody>
      </p:sp>
      <p:sp>
        <p:nvSpPr>
          <p:cNvPr id="26637" name="Rectangle 11">
            <a:extLst>
              <a:ext uri="{FF2B5EF4-FFF2-40B4-BE49-F238E27FC236}">
                <a16:creationId xmlns:a16="http://schemas.microsoft.com/office/drawing/2014/main" id="{A8F0D5E3-9D02-4DFD-8F42-64E0BF095AE0}"/>
              </a:ext>
            </a:extLst>
          </p:cNvPr>
          <p:cNvSpPr>
            <a:spLocks noChangeArrowheads="1"/>
          </p:cNvSpPr>
          <p:nvPr/>
        </p:nvSpPr>
        <p:spPr bwMode="auto">
          <a:xfrm>
            <a:off x="3883025" y="78263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p>
        </p:txBody>
      </p:sp>
      <p:sp>
        <p:nvSpPr>
          <p:cNvPr id="26638" name="Rectangle 12">
            <a:extLst>
              <a:ext uri="{FF2B5EF4-FFF2-40B4-BE49-F238E27FC236}">
                <a16:creationId xmlns:a16="http://schemas.microsoft.com/office/drawing/2014/main" id="{0E946DF6-ED7D-47A2-B4D1-E428E5B5DFBF}"/>
              </a:ext>
            </a:extLst>
          </p:cNvPr>
          <p:cNvSpPr>
            <a:spLocks noChangeArrowheads="1"/>
          </p:cNvSpPr>
          <p:nvPr/>
        </p:nvSpPr>
        <p:spPr bwMode="auto">
          <a:xfrm>
            <a:off x="8059738" y="3806825"/>
            <a:ext cx="5032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Q</a:t>
            </a:r>
          </a:p>
        </p:txBody>
      </p:sp>
      <p:sp>
        <p:nvSpPr>
          <p:cNvPr id="26639" name="AutoShape 13">
            <a:extLst>
              <a:ext uri="{FF2B5EF4-FFF2-40B4-BE49-F238E27FC236}">
                <a16:creationId xmlns:a16="http://schemas.microsoft.com/office/drawing/2014/main" id="{7213356B-86CD-49E5-AE5B-BF8D89552318}"/>
              </a:ext>
            </a:extLst>
          </p:cNvPr>
          <p:cNvSpPr>
            <a:spLocks/>
          </p:cNvSpPr>
          <p:nvPr/>
        </p:nvSpPr>
        <p:spPr bwMode="auto">
          <a:xfrm>
            <a:off x="2874963" y="1503363"/>
            <a:ext cx="914400" cy="825500"/>
          </a:xfrm>
          <a:prstGeom prst="borderCallout1">
            <a:avLst>
              <a:gd name="adj1" fmla="val 13847"/>
              <a:gd name="adj2" fmla="val 108333"/>
              <a:gd name="adj3" fmla="val 70384"/>
              <a:gd name="adj4" fmla="val 178125"/>
            </a:avLst>
          </a:prstGeom>
          <a:solidFill>
            <a:srgbClr val="FFFFFF"/>
          </a:solidFill>
          <a:ln w="28575">
            <a:solidFill>
              <a:schemeClr val="tx2"/>
            </a:solidFill>
            <a:miter lim="800000"/>
            <a:headEnd type="triangle" w="med" len="med"/>
            <a:tailEnd/>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消费者剩余</a:t>
            </a:r>
          </a:p>
        </p:txBody>
      </p:sp>
      <p:sp>
        <p:nvSpPr>
          <p:cNvPr id="26640" name="AutoShape 14">
            <a:extLst>
              <a:ext uri="{FF2B5EF4-FFF2-40B4-BE49-F238E27FC236}">
                <a16:creationId xmlns:a16="http://schemas.microsoft.com/office/drawing/2014/main" id="{56B8FCD1-1377-4B5D-8A95-91914817433D}"/>
              </a:ext>
            </a:extLst>
          </p:cNvPr>
          <p:cNvSpPr>
            <a:spLocks/>
          </p:cNvSpPr>
          <p:nvPr/>
        </p:nvSpPr>
        <p:spPr bwMode="auto">
          <a:xfrm>
            <a:off x="2874963" y="2654300"/>
            <a:ext cx="914400" cy="825500"/>
          </a:xfrm>
          <a:prstGeom prst="borderCallout1">
            <a:avLst>
              <a:gd name="adj1" fmla="val 13847"/>
              <a:gd name="adj2" fmla="val 108333"/>
              <a:gd name="adj3" fmla="val 17500"/>
              <a:gd name="adj4" fmla="val 188718"/>
            </a:avLst>
          </a:prstGeom>
          <a:solidFill>
            <a:srgbClr val="FFFFFF"/>
          </a:solidFill>
          <a:ln w="28575">
            <a:solidFill>
              <a:schemeClr val="tx2"/>
            </a:solidFill>
            <a:miter lim="800000"/>
            <a:headEnd type="triangle" w="med" len="med"/>
            <a:tailEnd/>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生产者剩余</a:t>
            </a:r>
          </a:p>
        </p:txBody>
      </p:sp>
      <p:sp>
        <p:nvSpPr>
          <p:cNvPr id="26641" name="AutoShape 15">
            <a:extLst>
              <a:ext uri="{FF2B5EF4-FFF2-40B4-BE49-F238E27FC236}">
                <a16:creationId xmlns:a16="http://schemas.microsoft.com/office/drawing/2014/main" id="{7CA90793-622F-47CE-A888-ED9A463FB9FA}"/>
              </a:ext>
            </a:extLst>
          </p:cNvPr>
          <p:cNvSpPr>
            <a:spLocks/>
          </p:cNvSpPr>
          <p:nvPr/>
        </p:nvSpPr>
        <p:spPr bwMode="auto">
          <a:xfrm>
            <a:off x="2514600" y="1790700"/>
            <a:ext cx="287338" cy="1439863"/>
          </a:xfrm>
          <a:prstGeom prst="leftBrace">
            <a:avLst>
              <a:gd name="adj1" fmla="val 41759"/>
              <a:gd name="adj2" fmla="val 50000"/>
            </a:avLst>
          </a:prstGeom>
          <a:noFill/>
          <a:ln w="2857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6642" name="Line 16">
            <a:extLst>
              <a:ext uri="{FF2B5EF4-FFF2-40B4-BE49-F238E27FC236}">
                <a16:creationId xmlns:a16="http://schemas.microsoft.com/office/drawing/2014/main" id="{E3A34AE6-733E-4BD0-B406-22ECA0E7E247}"/>
              </a:ext>
            </a:extLst>
          </p:cNvPr>
          <p:cNvSpPr>
            <a:spLocks noChangeShapeType="1"/>
          </p:cNvSpPr>
          <p:nvPr/>
        </p:nvSpPr>
        <p:spPr bwMode="auto">
          <a:xfrm>
            <a:off x="5683250" y="2438400"/>
            <a:ext cx="0" cy="1439863"/>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Rectangle 17">
            <a:extLst>
              <a:ext uri="{FF2B5EF4-FFF2-40B4-BE49-F238E27FC236}">
                <a16:creationId xmlns:a16="http://schemas.microsoft.com/office/drawing/2014/main" id="{8017ACA1-EB06-4985-AC63-D5CE1B34F1A2}"/>
              </a:ext>
            </a:extLst>
          </p:cNvPr>
          <p:cNvSpPr>
            <a:spLocks noChangeArrowheads="1"/>
          </p:cNvSpPr>
          <p:nvPr/>
        </p:nvSpPr>
        <p:spPr bwMode="auto">
          <a:xfrm>
            <a:off x="5467350" y="395128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Q</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A764C99A-DDF2-4183-A1E1-7D202FD1FADB}"/>
              </a:ext>
            </a:extLst>
          </p:cNvPr>
          <p:cNvSpPr>
            <a:spLocks noGrp="1"/>
          </p:cNvSpPr>
          <p:nvPr>
            <p:ph type="dt" sz="quarter" idx="10"/>
          </p:nvPr>
        </p:nvSpPr>
        <p:spPr/>
        <p:txBody>
          <a:bodyPr/>
          <a:lstStyle/>
          <a:p>
            <a:pPr>
              <a:defRPr/>
            </a:pPr>
            <a:fld id="{0878F1BE-6A58-4C29-877C-D8DD69AC8D16}"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27651" name="灯片编号占位符 5">
            <a:extLst>
              <a:ext uri="{FF2B5EF4-FFF2-40B4-BE49-F238E27FC236}">
                <a16:creationId xmlns:a16="http://schemas.microsoft.com/office/drawing/2014/main" id="{3D366BED-C686-4CB4-82BC-986C40A9C3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8104E3-A7E4-4930-8BAF-F7CE6AAC9D16}"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24</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46084" name="Rectangle 2">
            <a:extLst>
              <a:ext uri="{FF2B5EF4-FFF2-40B4-BE49-F238E27FC236}">
                <a16:creationId xmlns:a16="http://schemas.microsoft.com/office/drawing/2014/main" id="{00E1B694-1200-41F0-BCF5-43EE965F3DF9}"/>
              </a:ext>
            </a:extLst>
          </p:cNvPr>
          <p:cNvSpPr>
            <a:spLocks noGrp="1" noRot="1" noChangeArrowheads="1"/>
          </p:cNvSpPr>
          <p:nvPr>
            <p:ph type="title"/>
          </p:nvPr>
        </p:nvSpPr>
        <p:spPr>
          <a:xfrm>
            <a:off x="301625" y="609600"/>
            <a:ext cx="8540750" cy="874713"/>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五、应用：税收的代价</a:t>
            </a:r>
          </a:p>
        </p:txBody>
      </p:sp>
      <p:sp>
        <p:nvSpPr>
          <p:cNvPr id="46085" name="Rectangle 3">
            <a:extLst>
              <a:ext uri="{FF2B5EF4-FFF2-40B4-BE49-F238E27FC236}">
                <a16:creationId xmlns:a16="http://schemas.microsoft.com/office/drawing/2014/main" id="{1D9FA95E-93E4-4CBB-99B5-5F9CA1516912}"/>
              </a:ext>
            </a:extLst>
          </p:cNvPr>
          <p:cNvSpPr>
            <a:spLocks noGrp="1" noRot="1" noChangeArrowheads="1"/>
          </p:cNvSpPr>
          <p:nvPr>
            <p:ph type="body" idx="1"/>
          </p:nvPr>
        </p:nvSpPr>
        <p:spPr>
          <a:xfrm>
            <a:off x="179388" y="1412875"/>
            <a:ext cx="2808287" cy="876300"/>
          </a:xfrm>
        </p:spPr>
        <p:txBody>
          <a:bodyPr/>
          <a:lstStyle/>
          <a:p>
            <a:pPr eaLnBrk="1" hangingPunct="1">
              <a:defRPr/>
            </a:pPr>
            <a:r>
              <a:rPr lang="zh-CN" altLang="zh-CN" b="1">
                <a:solidFill>
                  <a:schemeClr val="accent2">
                    <a:lumMod val="75000"/>
                  </a:schemeClr>
                </a:solidFill>
                <a:latin typeface="楷体" pitchFamily="49" charset="-122"/>
                <a:ea typeface="楷体" pitchFamily="49" charset="-122"/>
              </a:rPr>
              <a:t>1</a:t>
            </a:r>
            <a:r>
              <a:rPr lang="zh-CN" b="1">
                <a:solidFill>
                  <a:schemeClr val="accent2">
                    <a:lumMod val="75000"/>
                  </a:schemeClr>
                </a:solidFill>
                <a:latin typeface="楷体" pitchFamily="49" charset="-122"/>
                <a:ea typeface="楷体" pitchFamily="49" charset="-122"/>
              </a:rPr>
              <a:t>、税收效应：</a:t>
            </a:r>
          </a:p>
        </p:txBody>
      </p:sp>
      <p:sp>
        <p:nvSpPr>
          <p:cNvPr id="24580" name="Line 4">
            <a:extLst>
              <a:ext uri="{FF2B5EF4-FFF2-40B4-BE49-F238E27FC236}">
                <a16:creationId xmlns:a16="http://schemas.microsoft.com/office/drawing/2014/main" id="{31A92ED5-8E48-4B7D-B4ED-E0D4739694C0}"/>
              </a:ext>
            </a:extLst>
          </p:cNvPr>
          <p:cNvSpPr>
            <a:spLocks noChangeShapeType="1"/>
          </p:cNvSpPr>
          <p:nvPr/>
        </p:nvSpPr>
        <p:spPr bwMode="auto">
          <a:xfrm>
            <a:off x="3957638" y="4868863"/>
            <a:ext cx="424815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81" name="Line 5">
            <a:extLst>
              <a:ext uri="{FF2B5EF4-FFF2-40B4-BE49-F238E27FC236}">
                <a16:creationId xmlns:a16="http://schemas.microsoft.com/office/drawing/2014/main" id="{E30102DA-F401-4453-B6A0-50BCDDD7BD9D}"/>
              </a:ext>
            </a:extLst>
          </p:cNvPr>
          <p:cNvSpPr>
            <a:spLocks noChangeShapeType="1"/>
          </p:cNvSpPr>
          <p:nvPr/>
        </p:nvSpPr>
        <p:spPr bwMode="auto">
          <a:xfrm flipV="1">
            <a:off x="3957638" y="2060575"/>
            <a:ext cx="0" cy="2808288"/>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82" name="Line 6">
            <a:extLst>
              <a:ext uri="{FF2B5EF4-FFF2-40B4-BE49-F238E27FC236}">
                <a16:creationId xmlns:a16="http://schemas.microsoft.com/office/drawing/2014/main" id="{BBFA60C7-1593-48E2-B154-BA66C09CF29D}"/>
              </a:ext>
            </a:extLst>
          </p:cNvPr>
          <p:cNvSpPr>
            <a:spLocks noChangeShapeType="1"/>
          </p:cNvSpPr>
          <p:nvPr/>
        </p:nvSpPr>
        <p:spPr bwMode="auto">
          <a:xfrm>
            <a:off x="3957638" y="2347913"/>
            <a:ext cx="3457575" cy="2089150"/>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83" name="Line 7">
            <a:extLst>
              <a:ext uri="{FF2B5EF4-FFF2-40B4-BE49-F238E27FC236}">
                <a16:creationId xmlns:a16="http://schemas.microsoft.com/office/drawing/2014/main" id="{5BA7D4AC-8F7D-489F-9A91-6DD573E33652}"/>
              </a:ext>
            </a:extLst>
          </p:cNvPr>
          <p:cNvSpPr>
            <a:spLocks noChangeShapeType="1"/>
          </p:cNvSpPr>
          <p:nvPr/>
        </p:nvSpPr>
        <p:spPr bwMode="auto">
          <a:xfrm flipV="1">
            <a:off x="3957638" y="2563813"/>
            <a:ext cx="3024187" cy="2017712"/>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84" name="Rectangle 8">
            <a:extLst>
              <a:ext uri="{FF2B5EF4-FFF2-40B4-BE49-F238E27FC236}">
                <a16:creationId xmlns:a16="http://schemas.microsoft.com/office/drawing/2014/main" id="{F0C35D90-28F0-4CD8-92BE-4D8B5DBEEED6}"/>
              </a:ext>
            </a:extLst>
          </p:cNvPr>
          <p:cNvSpPr>
            <a:spLocks noChangeArrowheads="1"/>
          </p:cNvSpPr>
          <p:nvPr/>
        </p:nvSpPr>
        <p:spPr bwMode="auto">
          <a:xfrm>
            <a:off x="7486650" y="4221163"/>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D</a:t>
            </a:r>
          </a:p>
        </p:txBody>
      </p:sp>
      <p:sp>
        <p:nvSpPr>
          <p:cNvPr id="24585" name="Rectangle 9">
            <a:extLst>
              <a:ext uri="{FF2B5EF4-FFF2-40B4-BE49-F238E27FC236}">
                <a16:creationId xmlns:a16="http://schemas.microsoft.com/office/drawing/2014/main" id="{F588F3BB-893A-4A0F-B2DC-D66540002A1F}"/>
              </a:ext>
            </a:extLst>
          </p:cNvPr>
          <p:cNvSpPr>
            <a:spLocks noChangeArrowheads="1"/>
          </p:cNvSpPr>
          <p:nvPr/>
        </p:nvSpPr>
        <p:spPr bwMode="auto">
          <a:xfrm>
            <a:off x="7054850" y="2347913"/>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S</a:t>
            </a:r>
          </a:p>
        </p:txBody>
      </p:sp>
      <p:sp>
        <p:nvSpPr>
          <p:cNvPr id="24586" name="Rectangle 10">
            <a:extLst>
              <a:ext uri="{FF2B5EF4-FFF2-40B4-BE49-F238E27FC236}">
                <a16:creationId xmlns:a16="http://schemas.microsoft.com/office/drawing/2014/main" id="{20A058CB-8E2E-417D-93DA-0926577DFF42}"/>
              </a:ext>
            </a:extLst>
          </p:cNvPr>
          <p:cNvSpPr>
            <a:spLocks noChangeArrowheads="1"/>
          </p:cNvSpPr>
          <p:nvPr/>
        </p:nvSpPr>
        <p:spPr bwMode="auto">
          <a:xfrm>
            <a:off x="7847013" y="4940300"/>
            <a:ext cx="503237" cy="360363"/>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数量</a:t>
            </a:r>
          </a:p>
        </p:txBody>
      </p:sp>
      <p:sp>
        <p:nvSpPr>
          <p:cNvPr id="24587" name="Rectangle 11">
            <a:extLst>
              <a:ext uri="{FF2B5EF4-FFF2-40B4-BE49-F238E27FC236}">
                <a16:creationId xmlns:a16="http://schemas.microsoft.com/office/drawing/2014/main" id="{2D04FA5D-1BC7-41B5-8D07-113E76564014}"/>
              </a:ext>
            </a:extLst>
          </p:cNvPr>
          <p:cNvSpPr>
            <a:spLocks noChangeArrowheads="1"/>
          </p:cNvSpPr>
          <p:nvPr/>
        </p:nvSpPr>
        <p:spPr bwMode="auto">
          <a:xfrm>
            <a:off x="3309938" y="1844675"/>
            <a:ext cx="503237" cy="360363"/>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价格</a:t>
            </a:r>
          </a:p>
        </p:txBody>
      </p:sp>
      <p:sp>
        <p:nvSpPr>
          <p:cNvPr id="24588" name="Rectangle 12">
            <a:extLst>
              <a:ext uri="{FF2B5EF4-FFF2-40B4-BE49-F238E27FC236}">
                <a16:creationId xmlns:a16="http://schemas.microsoft.com/office/drawing/2014/main" id="{4077C608-1299-4E1A-BEB8-FCF06ED6815B}"/>
              </a:ext>
            </a:extLst>
          </p:cNvPr>
          <p:cNvSpPr>
            <a:spLocks noChangeArrowheads="1"/>
          </p:cNvSpPr>
          <p:nvPr/>
        </p:nvSpPr>
        <p:spPr bwMode="auto">
          <a:xfrm>
            <a:off x="3381375" y="4724400"/>
            <a:ext cx="5032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0</a:t>
            </a:r>
          </a:p>
        </p:txBody>
      </p:sp>
      <p:sp>
        <p:nvSpPr>
          <p:cNvPr id="24589" name="Line 13">
            <a:extLst>
              <a:ext uri="{FF2B5EF4-FFF2-40B4-BE49-F238E27FC236}">
                <a16:creationId xmlns:a16="http://schemas.microsoft.com/office/drawing/2014/main" id="{00659F44-D0FA-4DFF-80C8-D798DCD2A351}"/>
              </a:ext>
            </a:extLst>
          </p:cNvPr>
          <p:cNvSpPr>
            <a:spLocks noChangeShapeType="1"/>
          </p:cNvSpPr>
          <p:nvPr/>
        </p:nvSpPr>
        <p:spPr bwMode="auto">
          <a:xfrm>
            <a:off x="5038725" y="2997200"/>
            <a:ext cx="0" cy="1871663"/>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90" name="Line 14">
            <a:extLst>
              <a:ext uri="{FF2B5EF4-FFF2-40B4-BE49-F238E27FC236}">
                <a16:creationId xmlns:a16="http://schemas.microsoft.com/office/drawing/2014/main" id="{984EF036-1CE2-4F36-BD15-A3DE0D4C0A3A}"/>
              </a:ext>
            </a:extLst>
          </p:cNvPr>
          <p:cNvSpPr>
            <a:spLocks noChangeShapeType="1"/>
          </p:cNvSpPr>
          <p:nvPr/>
        </p:nvSpPr>
        <p:spPr bwMode="auto">
          <a:xfrm flipH="1">
            <a:off x="3957638" y="3860800"/>
            <a:ext cx="1081087"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91" name="Line 15">
            <a:extLst>
              <a:ext uri="{FF2B5EF4-FFF2-40B4-BE49-F238E27FC236}">
                <a16:creationId xmlns:a16="http://schemas.microsoft.com/office/drawing/2014/main" id="{851E7DC7-76F2-49E6-BC71-865E3D9D6313}"/>
              </a:ext>
            </a:extLst>
          </p:cNvPr>
          <p:cNvSpPr>
            <a:spLocks noChangeShapeType="1"/>
          </p:cNvSpPr>
          <p:nvPr/>
        </p:nvSpPr>
        <p:spPr bwMode="auto">
          <a:xfrm flipH="1">
            <a:off x="3957638" y="2997200"/>
            <a:ext cx="1081087"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92" name="Line 16">
            <a:extLst>
              <a:ext uri="{FF2B5EF4-FFF2-40B4-BE49-F238E27FC236}">
                <a16:creationId xmlns:a16="http://schemas.microsoft.com/office/drawing/2014/main" id="{1DF97195-CD62-4B70-8460-014AD74B287B}"/>
              </a:ext>
            </a:extLst>
          </p:cNvPr>
          <p:cNvSpPr>
            <a:spLocks noChangeShapeType="1"/>
          </p:cNvSpPr>
          <p:nvPr/>
        </p:nvSpPr>
        <p:spPr bwMode="auto">
          <a:xfrm flipH="1">
            <a:off x="3957638" y="3429000"/>
            <a:ext cx="1657350"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93" name="Rectangle 17">
            <a:extLst>
              <a:ext uri="{FF2B5EF4-FFF2-40B4-BE49-F238E27FC236}">
                <a16:creationId xmlns:a16="http://schemas.microsoft.com/office/drawing/2014/main" id="{573FCF4C-63B9-4FA7-A981-33E25B23A170}"/>
              </a:ext>
            </a:extLst>
          </p:cNvPr>
          <p:cNvSpPr>
            <a:spLocks noChangeArrowheads="1"/>
          </p:cNvSpPr>
          <p:nvPr/>
        </p:nvSpPr>
        <p:spPr bwMode="auto">
          <a:xfrm>
            <a:off x="1428750" y="3140075"/>
            <a:ext cx="2457450" cy="504825"/>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没税收时的价格</a:t>
            </a:r>
            <a:r>
              <a:rPr lang="en-US" altLang="zh-CN">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0</a:t>
            </a:r>
            <a:endParaRPr lang="zh-CN" altLang="zh-CN" baseline="-25000">
              <a:solidFill>
                <a:schemeClr val="accent2">
                  <a:lumMod val="75000"/>
                </a:schemeClr>
              </a:solidFill>
              <a:latin typeface="楷体" pitchFamily="49" charset="-122"/>
              <a:ea typeface="楷体" pitchFamily="49" charset="-122"/>
            </a:endParaRPr>
          </a:p>
        </p:txBody>
      </p:sp>
      <p:sp>
        <p:nvSpPr>
          <p:cNvPr id="24594" name="Rectangle 18">
            <a:extLst>
              <a:ext uri="{FF2B5EF4-FFF2-40B4-BE49-F238E27FC236}">
                <a16:creationId xmlns:a16="http://schemas.microsoft.com/office/drawing/2014/main" id="{96404AD1-6432-4F38-8CE9-9CBC33FA5D69}"/>
              </a:ext>
            </a:extLst>
          </p:cNvPr>
          <p:cNvSpPr>
            <a:spLocks noChangeArrowheads="1"/>
          </p:cNvSpPr>
          <p:nvPr/>
        </p:nvSpPr>
        <p:spPr bwMode="auto">
          <a:xfrm>
            <a:off x="1357313" y="2636838"/>
            <a:ext cx="2600325" cy="504825"/>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买者支付的价格</a:t>
            </a:r>
            <a:r>
              <a:rPr lang="en-US" altLang="zh-CN">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1</a:t>
            </a:r>
            <a:endParaRPr lang="zh-CN" altLang="zh-CN" baseline="-25000">
              <a:solidFill>
                <a:schemeClr val="accent2">
                  <a:lumMod val="75000"/>
                </a:schemeClr>
              </a:solidFill>
              <a:latin typeface="楷体" pitchFamily="49" charset="-122"/>
              <a:ea typeface="楷体" pitchFamily="49" charset="-122"/>
            </a:endParaRPr>
          </a:p>
        </p:txBody>
      </p:sp>
      <p:sp>
        <p:nvSpPr>
          <p:cNvPr id="24595" name="Rectangle 19">
            <a:extLst>
              <a:ext uri="{FF2B5EF4-FFF2-40B4-BE49-F238E27FC236}">
                <a16:creationId xmlns:a16="http://schemas.microsoft.com/office/drawing/2014/main" id="{D3FD6914-5FFA-49BE-9D47-4E604900E896}"/>
              </a:ext>
            </a:extLst>
          </p:cNvPr>
          <p:cNvSpPr>
            <a:spLocks noChangeArrowheads="1"/>
          </p:cNvSpPr>
          <p:nvPr/>
        </p:nvSpPr>
        <p:spPr bwMode="auto">
          <a:xfrm>
            <a:off x="1428750" y="3644900"/>
            <a:ext cx="2528888" cy="504825"/>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卖者得到的价格</a:t>
            </a:r>
            <a:r>
              <a:rPr lang="en-US" altLang="zh-CN">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2</a:t>
            </a:r>
            <a:endParaRPr lang="zh-CN" altLang="zh-CN" baseline="-25000">
              <a:solidFill>
                <a:schemeClr val="accent2">
                  <a:lumMod val="75000"/>
                </a:schemeClr>
              </a:solidFill>
              <a:latin typeface="楷体" pitchFamily="49" charset="-122"/>
              <a:ea typeface="楷体" pitchFamily="49" charset="-122"/>
            </a:endParaRPr>
          </a:p>
        </p:txBody>
      </p:sp>
      <p:sp>
        <p:nvSpPr>
          <p:cNvPr id="24596" name="Line 20">
            <a:extLst>
              <a:ext uri="{FF2B5EF4-FFF2-40B4-BE49-F238E27FC236}">
                <a16:creationId xmlns:a16="http://schemas.microsoft.com/office/drawing/2014/main" id="{32767810-E9A4-4D6E-87E9-1DF3ECA797CA}"/>
              </a:ext>
            </a:extLst>
          </p:cNvPr>
          <p:cNvSpPr>
            <a:spLocks noChangeShapeType="1"/>
          </p:cNvSpPr>
          <p:nvPr/>
        </p:nvSpPr>
        <p:spPr bwMode="auto">
          <a:xfrm>
            <a:off x="5711825" y="3441700"/>
            <a:ext cx="0" cy="1439863"/>
          </a:xfrm>
          <a:prstGeom prst="line">
            <a:avLst/>
          </a:prstGeom>
          <a:noFill/>
          <a:ln w="28575">
            <a:solidFill>
              <a:schemeClr val="tx2"/>
            </a:solidFill>
            <a:prstDash val="dashDot"/>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597" name="Rectangle 21">
            <a:extLst>
              <a:ext uri="{FF2B5EF4-FFF2-40B4-BE49-F238E27FC236}">
                <a16:creationId xmlns:a16="http://schemas.microsoft.com/office/drawing/2014/main" id="{92E91F4A-6DEF-4471-96A4-43798A6931DA}"/>
              </a:ext>
            </a:extLst>
          </p:cNvPr>
          <p:cNvSpPr>
            <a:spLocks noChangeArrowheads="1"/>
          </p:cNvSpPr>
          <p:nvPr/>
        </p:nvSpPr>
        <p:spPr bwMode="auto">
          <a:xfrm>
            <a:off x="4822825" y="4868863"/>
            <a:ext cx="358775"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Q</a:t>
            </a:r>
            <a:r>
              <a:rPr lang="zh-CN" altLang="zh-CN" b="0" baseline="-25000">
                <a:solidFill>
                  <a:schemeClr val="accent2">
                    <a:lumMod val="75000"/>
                  </a:schemeClr>
                </a:solidFill>
                <a:latin typeface="楷体" pitchFamily="49" charset="-122"/>
                <a:ea typeface="楷体" pitchFamily="49" charset="-122"/>
              </a:rPr>
              <a:t>1</a:t>
            </a:r>
          </a:p>
        </p:txBody>
      </p:sp>
      <p:sp>
        <p:nvSpPr>
          <p:cNvPr id="24598" name="Rectangle 22">
            <a:extLst>
              <a:ext uri="{FF2B5EF4-FFF2-40B4-BE49-F238E27FC236}">
                <a16:creationId xmlns:a16="http://schemas.microsoft.com/office/drawing/2014/main" id="{35DA6127-0778-4DAA-9544-D6F844963544}"/>
              </a:ext>
            </a:extLst>
          </p:cNvPr>
          <p:cNvSpPr>
            <a:spLocks noChangeArrowheads="1"/>
          </p:cNvSpPr>
          <p:nvPr/>
        </p:nvSpPr>
        <p:spPr bwMode="auto">
          <a:xfrm>
            <a:off x="5541963" y="4868863"/>
            <a:ext cx="358775"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Q</a:t>
            </a:r>
            <a:r>
              <a:rPr lang="zh-CN" altLang="zh-CN" b="0" baseline="-25000">
                <a:solidFill>
                  <a:schemeClr val="accent2">
                    <a:lumMod val="75000"/>
                  </a:schemeClr>
                </a:solidFill>
                <a:latin typeface="楷体" pitchFamily="49" charset="-122"/>
                <a:ea typeface="楷体" pitchFamily="49" charset="-122"/>
              </a:rPr>
              <a:t>0</a:t>
            </a:r>
          </a:p>
        </p:txBody>
      </p:sp>
      <p:sp>
        <p:nvSpPr>
          <p:cNvPr id="24599" name="Rectangle 23">
            <a:extLst>
              <a:ext uri="{FF2B5EF4-FFF2-40B4-BE49-F238E27FC236}">
                <a16:creationId xmlns:a16="http://schemas.microsoft.com/office/drawing/2014/main" id="{22F763BA-CD94-4E9C-9AF1-52DDC6D37554}"/>
              </a:ext>
            </a:extLst>
          </p:cNvPr>
          <p:cNvSpPr>
            <a:spLocks noChangeArrowheads="1"/>
          </p:cNvSpPr>
          <p:nvPr/>
        </p:nvSpPr>
        <p:spPr bwMode="auto">
          <a:xfrm>
            <a:off x="5143500" y="2143125"/>
            <a:ext cx="1214438" cy="781050"/>
          </a:xfrm>
          <a:prstGeom prst="rect">
            <a:avLst/>
          </a:prstGeom>
          <a:noFill/>
          <a:ln w="9525">
            <a:noFill/>
            <a:miter lim="800000"/>
            <a:headEnd/>
            <a:tailEnd/>
          </a:ln>
        </p:spPr>
        <p:txBody>
          <a:bodyPr wrap="none" anchor="ctr"/>
          <a:lstStyle/>
          <a:p>
            <a:pPr algn="ctr" eaLnBrk="1" hangingPunct="1">
              <a:defRPr/>
            </a:pPr>
            <a:r>
              <a:rPr lang="zh-CN" altLang="en-US">
                <a:solidFill>
                  <a:schemeClr val="accent2">
                    <a:lumMod val="75000"/>
                  </a:schemeClr>
                </a:solidFill>
                <a:latin typeface="楷体" pitchFamily="49" charset="-122"/>
                <a:ea typeface="楷体" pitchFamily="49" charset="-122"/>
              </a:rPr>
              <a:t>每单位</a:t>
            </a:r>
            <a:endParaRPr lang="en-US" altLang="zh-CN">
              <a:solidFill>
                <a:schemeClr val="accent2">
                  <a:lumMod val="75000"/>
                </a:schemeClr>
              </a:solidFill>
              <a:latin typeface="楷体" pitchFamily="49" charset="-122"/>
              <a:ea typeface="楷体" pitchFamily="49" charset="-122"/>
            </a:endParaRPr>
          </a:p>
          <a:p>
            <a:pPr algn="ctr" eaLnBrk="1" hangingPunct="1">
              <a:defRPr/>
            </a:pPr>
            <a:r>
              <a:rPr lang="zh-CN" altLang="en-US">
                <a:solidFill>
                  <a:schemeClr val="accent2">
                    <a:lumMod val="75000"/>
                  </a:schemeClr>
                </a:solidFill>
                <a:latin typeface="楷体" pitchFamily="49" charset="-122"/>
                <a:ea typeface="楷体" pitchFamily="49" charset="-122"/>
              </a:rPr>
              <a:t>商品的</a:t>
            </a:r>
            <a:r>
              <a:rPr lang="zh-CN">
                <a:solidFill>
                  <a:schemeClr val="accent2">
                    <a:lumMod val="75000"/>
                  </a:schemeClr>
                </a:solidFill>
                <a:latin typeface="楷体" pitchFamily="49" charset="-122"/>
                <a:ea typeface="楷体" pitchFamily="49" charset="-122"/>
              </a:rPr>
              <a:t>税收</a:t>
            </a:r>
            <a:endParaRPr lang="zh-CN" b="0">
              <a:solidFill>
                <a:schemeClr val="accent2">
                  <a:lumMod val="75000"/>
                </a:schemeClr>
              </a:solidFill>
              <a:latin typeface="楷体" pitchFamily="49" charset="-122"/>
              <a:ea typeface="楷体" pitchFamily="49" charset="-122"/>
            </a:endParaRPr>
          </a:p>
        </p:txBody>
      </p:sp>
      <p:sp>
        <p:nvSpPr>
          <p:cNvPr id="24600" name="Line 24">
            <a:extLst>
              <a:ext uri="{FF2B5EF4-FFF2-40B4-BE49-F238E27FC236}">
                <a16:creationId xmlns:a16="http://schemas.microsoft.com/office/drawing/2014/main" id="{8CA7526E-137E-406B-A784-BBD5313749AD}"/>
              </a:ext>
            </a:extLst>
          </p:cNvPr>
          <p:cNvSpPr>
            <a:spLocks noChangeShapeType="1"/>
          </p:cNvSpPr>
          <p:nvPr/>
        </p:nvSpPr>
        <p:spPr bwMode="auto">
          <a:xfrm flipH="1">
            <a:off x="5181600" y="2924175"/>
            <a:ext cx="288925" cy="431800"/>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601" name="AutoShape 25">
            <a:extLst>
              <a:ext uri="{FF2B5EF4-FFF2-40B4-BE49-F238E27FC236}">
                <a16:creationId xmlns:a16="http://schemas.microsoft.com/office/drawing/2014/main" id="{67496DD2-0A4D-46C3-9A2B-0DA88601832D}"/>
              </a:ext>
            </a:extLst>
          </p:cNvPr>
          <p:cNvSpPr>
            <a:spLocks/>
          </p:cNvSpPr>
          <p:nvPr/>
        </p:nvSpPr>
        <p:spPr bwMode="auto">
          <a:xfrm>
            <a:off x="5110163" y="3068638"/>
            <a:ext cx="71437" cy="720725"/>
          </a:xfrm>
          <a:prstGeom prst="rightBrace">
            <a:avLst>
              <a:gd name="adj1" fmla="val 84075"/>
              <a:gd name="adj2" fmla="val 50000"/>
            </a:avLst>
          </a:prstGeom>
          <a:noFill/>
          <a:ln w="28575">
            <a:solidFill>
              <a:srgbClr val="FF0000"/>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4602" name="Rectangle 26">
            <a:extLst>
              <a:ext uri="{FF2B5EF4-FFF2-40B4-BE49-F238E27FC236}">
                <a16:creationId xmlns:a16="http://schemas.microsoft.com/office/drawing/2014/main" id="{3B27B5B8-3582-4204-B0B0-280BF246F3DD}"/>
              </a:ext>
            </a:extLst>
          </p:cNvPr>
          <p:cNvSpPr>
            <a:spLocks noRot="1" noChangeArrowheads="1"/>
          </p:cNvSpPr>
          <p:nvPr/>
        </p:nvSpPr>
        <p:spPr bwMode="auto">
          <a:xfrm>
            <a:off x="2124075" y="5516563"/>
            <a:ext cx="5111750" cy="8763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v"/>
              <a:defRPr/>
            </a:pPr>
            <a:r>
              <a:rPr lang="zh-CN" sz="2000">
                <a:solidFill>
                  <a:schemeClr val="accent2">
                    <a:lumMod val="75000"/>
                  </a:schemeClr>
                </a:solidFill>
                <a:latin typeface="楷体" pitchFamily="49" charset="-122"/>
                <a:ea typeface="楷体" pitchFamily="49" charset="-122"/>
              </a:rPr>
              <a:t>税收在买者和卖者支付的价格之间打入了一个楔子，该物品的销售量减少了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9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45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5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59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59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9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59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60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60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9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utoUpdateAnimBg="0"/>
      <p:bldP spid="24585" grpId="0" autoUpdateAnimBg="0"/>
      <p:bldP spid="24586" grpId="0" autoUpdateAnimBg="0"/>
      <p:bldP spid="24587" grpId="0" autoUpdateAnimBg="0"/>
      <p:bldP spid="24588" grpId="0" autoUpdateAnimBg="0"/>
      <p:bldP spid="24593" grpId="0" autoUpdateAnimBg="0"/>
      <p:bldP spid="24594" grpId="0" autoUpdateAnimBg="0"/>
      <p:bldP spid="24595" grpId="0" autoUpdateAnimBg="0"/>
      <p:bldP spid="24597" grpId="0" autoUpdateAnimBg="0"/>
      <p:bldP spid="24598" grpId="0" autoUpdateAnimBg="0"/>
      <p:bldP spid="24599" grpId="0" autoUpdateAnimBg="0"/>
      <p:bldP spid="24601" grpId="0" animBg="1"/>
      <p:bldP spid="2460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954A9E66-C639-4849-A387-582871258009}"/>
              </a:ext>
            </a:extLst>
          </p:cNvPr>
          <p:cNvSpPr>
            <a:spLocks noGrp="1"/>
          </p:cNvSpPr>
          <p:nvPr>
            <p:ph type="dt" sz="quarter" idx="10"/>
          </p:nvPr>
        </p:nvSpPr>
        <p:spPr/>
        <p:txBody>
          <a:bodyPr/>
          <a:lstStyle/>
          <a:p>
            <a:pPr>
              <a:defRPr/>
            </a:pPr>
            <a:fld id="{3AA9462F-B5F1-4554-9321-1F1CECAA1066}"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28675" name="灯片编号占位符 5">
            <a:extLst>
              <a:ext uri="{FF2B5EF4-FFF2-40B4-BE49-F238E27FC236}">
                <a16:creationId xmlns:a16="http://schemas.microsoft.com/office/drawing/2014/main" id="{4C8CB10D-03D9-4751-90D2-C5B6D6B9D4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193B9-99AE-49C0-AEB7-14B157BF4744}"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25</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47108" name="Rectangle 2">
            <a:extLst>
              <a:ext uri="{FF2B5EF4-FFF2-40B4-BE49-F238E27FC236}">
                <a16:creationId xmlns:a16="http://schemas.microsoft.com/office/drawing/2014/main" id="{29D213CA-A531-4C34-8CF0-75306652B79E}"/>
              </a:ext>
            </a:extLst>
          </p:cNvPr>
          <p:cNvSpPr>
            <a:spLocks noGrp="1" noRot="1" noChangeArrowheads="1"/>
          </p:cNvSpPr>
          <p:nvPr>
            <p:ph type="title"/>
          </p:nvPr>
        </p:nvSpPr>
        <p:spPr>
          <a:xfrm>
            <a:off x="301625" y="609600"/>
            <a:ext cx="8540750" cy="731838"/>
          </a:xfrm>
        </p:spPr>
        <p:txBody>
          <a:bodyPr/>
          <a:lstStyle/>
          <a:p>
            <a:pPr algn="l" eaLnBrk="1" hangingPunct="1">
              <a:defRPr/>
            </a:pPr>
            <a:r>
              <a:rPr lang="zh-CN" altLang="zh-CN" sz="3200" b="1">
                <a:solidFill>
                  <a:schemeClr val="accent2">
                    <a:lumMod val="75000"/>
                  </a:schemeClr>
                </a:solidFill>
                <a:latin typeface="楷体" pitchFamily="49" charset="-122"/>
                <a:ea typeface="楷体" pitchFamily="49" charset="-122"/>
              </a:rPr>
              <a:t>2</a:t>
            </a:r>
            <a:r>
              <a:rPr lang="zh-CN" sz="3200" b="1">
                <a:solidFill>
                  <a:schemeClr val="accent2">
                    <a:lumMod val="75000"/>
                  </a:schemeClr>
                </a:solidFill>
                <a:latin typeface="楷体" pitchFamily="49" charset="-122"/>
                <a:ea typeface="楷体" pitchFamily="49" charset="-122"/>
              </a:rPr>
              <a:t>、税收引起的福利变动</a:t>
            </a:r>
          </a:p>
        </p:txBody>
      </p:sp>
      <p:sp>
        <p:nvSpPr>
          <p:cNvPr id="25603" name="Rectangle 3">
            <a:extLst>
              <a:ext uri="{FF2B5EF4-FFF2-40B4-BE49-F238E27FC236}">
                <a16:creationId xmlns:a16="http://schemas.microsoft.com/office/drawing/2014/main" id="{C0C2CE5E-5E88-4EF4-91F0-CC06880DAAE1}"/>
              </a:ext>
            </a:extLst>
          </p:cNvPr>
          <p:cNvSpPr>
            <a:spLocks noGrp="1" noRot="1" noChangeArrowheads="1"/>
          </p:cNvSpPr>
          <p:nvPr>
            <p:ph type="body" idx="1"/>
          </p:nvPr>
        </p:nvSpPr>
        <p:spPr>
          <a:xfrm>
            <a:off x="301625" y="1905000"/>
            <a:ext cx="2541588" cy="1668463"/>
          </a:xfrm>
        </p:spPr>
        <p:txBody>
          <a:bodyPr/>
          <a:lstStyle/>
          <a:p>
            <a:pPr eaLnBrk="1" hangingPunct="1">
              <a:lnSpc>
                <a:spcPct val="90000"/>
              </a:lnSpc>
              <a:buFont typeface="Wingdings" panose="05000000000000000000" pitchFamily="2" charset="2"/>
              <a:buNone/>
              <a:defRPr/>
            </a:pPr>
            <a:r>
              <a:rPr lang="zh-CN" sz="2000" b="1">
                <a:solidFill>
                  <a:schemeClr val="accent2">
                    <a:lumMod val="75000"/>
                  </a:schemeClr>
                </a:solidFill>
                <a:latin typeface="楷体" pitchFamily="49" charset="-122"/>
                <a:ea typeface="楷体" pitchFamily="49" charset="-122"/>
              </a:rPr>
              <a:t>没税收时，</a:t>
            </a:r>
          </a:p>
          <a:p>
            <a:pPr eaLnBrk="1" hangingPunct="1">
              <a:lnSpc>
                <a:spcPct val="90000"/>
              </a:lnSpc>
              <a:defRPr/>
            </a:pPr>
            <a:r>
              <a:rPr lang="zh-CN" sz="2000" b="1">
                <a:solidFill>
                  <a:schemeClr val="accent2">
                    <a:lumMod val="75000"/>
                  </a:schemeClr>
                </a:solidFill>
                <a:latin typeface="楷体" pitchFamily="49" charset="-122"/>
                <a:ea typeface="楷体" pitchFamily="49" charset="-122"/>
              </a:rPr>
              <a:t>消费者剩余：</a:t>
            </a:r>
            <a:r>
              <a:rPr lang="zh-CN" altLang="zh-CN" sz="2000" b="1">
                <a:solidFill>
                  <a:schemeClr val="accent2">
                    <a:lumMod val="75000"/>
                  </a:schemeClr>
                </a:solidFill>
                <a:latin typeface="楷体" pitchFamily="49" charset="-122"/>
                <a:ea typeface="楷体" pitchFamily="49" charset="-122"/>
              </a:rPr>
              <a:t>A+B+C;</a:t>
            </a:r>
          </a:p>
          <a:p>
            <a:pPr eaLnBrk="1" hangingPunct="1">
              <a:lnSpc>
                <a:spcPct val="90000"/>
              </a:lnSpc>
              <a:defRPr/>
            </a:pPr>
            <a:r>
              <a:rPr lang="zh-CN" sz="2000" b="1">
                <a:solidFill>
                  <a:schemeClr val="accent2">
                    <a:lumMod val="75000"/>
                  </a:schemeClr>
                </a:solidFill>
                <a:latin typeface="楷体" pitchFamily="49" charset="-122"/>
                <a:ea typeface="楷体" pitchFamily="49" charset="-122"/>
              </a:rPr>
              <a:t>生产者剩余：</a:t>
            </a:r>
          </a:p>
          <a:p>
            <a:pPr eaLnBrk="1" hangingPunct="1">
              <a:lnSpc>
                <a:spcPct val="90000"/>
              </a:lnSpc>
              <a:defRPr/>
            </a:pPr>
            <a:r>
              <a:rPr lang="zh-CN" altLang="zh-CN" sz="2000" b="1">
                <a:solidFill>
                  <a:schemeClr val="accent2">
                    <a:lumMod val="75000"/>
                  </a:schemeClr>
                </a:solidFill>
                <a:latin typeface="楷体" pitchFamily="49" charset="-122"/>
                <a:ea typeface="楷体" pitchFamily="49" charset="-122"/>
              </a:rPr>
              <a:t>D+E+F</a:t>
            </a:r>
          </a:p>
        </p:txBody>
      </p:sp>
      <p:sp>
        <p:nvSpPr>
          <p:cNvPr id="47110" name="Line 4">
            <a:extLst>
              <a:ext uri="{FF2B5EF4-FFF2-40B4-BE49-F238E27FC236}">
                <a16:creationId xmlns:a16="http://schemas.microsoft.com/office/drawing/2014/main" id="{496CA637-557A-4E57-AF9F-411D0913B285}"/>
              </a:ext>
            </a:extLst>
          </p:cNvPr>
          <p:cNvSpPr>
            <a:spLocks noChangeShapeType="1"/>
          </p:cNvSpPr>
          <p:nvPr/>
        </p:nvSpPr>
        <p:spPr bwMode="auto">
          <a:xfrm>
            <a:off x="4751388" y="4508500"/>
            <a:ext cx="424815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11" name="Line 5">
            <a:extLst>
              <a:ext uri="{FF2B5EF4-FFF2-40B4-BE49-F238E27FC236}">
                <a16:creationId xmlns:a16="http://schemas.microsoft.com/office/drawing/2014/main" id="{83104DDA-6BBA-4E8E-A7FE-D432DF8E8185}"/>
              </a:ext>
            </a:extLst>
          </p:cNvPr>
          <p:cNvSpPr>
            <a:spLocks noChangeShapeType="1"/>
          </p:cNvSpPr>
          <p:nvPr/>
        </p:nvSpPr>
        <p:spPr bwMode="auto">
          <a:xfrm flipV="1">
            <a:off x="4751388" y="1700213"/>
            <a:ext cx="0" cy="2808287"/>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12" name="Line 6">
            <a:extLst>
              <a:ext uri="{FF2B5EF4-FFF2-40B4-BE49-F238E27FC236}">
                <a16:creationId xmlns:a16="http://schemas.microsoft.com/office/drawing/2014/main" id="{B585816C-04F1-4DA3-9C79-CCB3E5B023EE}"/>
              </a:ext>
            </a:extLst>
          </p:cNvPr>
          <p:cNvSpPr>
            <a:spLocks noChangeShapeType="1"/>
          </p:cNvSpPr>
          <p:nvPr/>
        </p:nvSpPr>
        <p:spPr bwMode="auto">
          <a:xfrm>
            <a:off x="4751388" y="1987550"/>
            <a:ext cx="3457575" cy="2089150"/>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13" name="Line 7">
            <a:extLst>
              <a:ext uri="{FF2B5EF4-FFF2-40B4-BE49-F238E27FC236}">
                <a16:creationId xmlns:a16="http://schemas.microsoft.com/office/drawing/2014/main" id="{9B69E7A6-D76B-48A5-89F9-21A7407C11A3}"/>
              </a:ext>
            </a:extLst>
          </p:cNvPr>
          <p:cNvSpPr>
            <a:spLocks noChangeShapeType="1"/>
          </p:cNvSpPr>
          <p:nvPr/>
        </p:nvSpPr>
        <p:spPr bwMode="auto">
          <a:xfrm flipV="1">
            <a:off x="4751388" y="2203450"/>
            <a:ext cx="3024187" cy="2017713"/>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8682" name="Rectangle 8">
            <a:extLst>
              <a:ext uri="{FF2B5EF4-FFF2-40B4-BE49-F238E27FC236}">
                <a16:creationId xmlns:a16="http://schemas.microsoft.com/office/drawing/2014/main" id="{DEDE1956-3F19-4B9D-A335-637C746A6EF4}"/>
              </a:ext>
            </a:extLst>
          </p:cNvPr>
          <p:cNvSpPr>
            <a:spLocks noChangeArrowheads="1"/>
          </p:cNvSpPr>
          <p:nvPr/>
        </p:nvSpPr>
        <p:spPr bwMode="auto">
          <a:xfrm>
            <a:off x="8280400" y="3860800"/>
            <a:ext cx="5032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D</a:t>
            </a:r>
          </a:p>
        </p:txBody>
      </p:sp>
      <p:sp>
        <p:nvSpPr>
          <p:cNvPr id="28683" name="Rectangle 9">
            <a:extLst>
              <a:ext uri="{FF2B5EF4-FFF2-40B4-BE49-F238E27FC236}">
                <a16:creationId xmlns:a16="http://schemas.microsoft.com/office/drawing/2014/main" id="{A2E9DC27-E3E0-427A-9FC2-D9C8EE1B37B8}"/>
              </a:ext>
            </a:extLst>
          </p:cNvPr>
          <p:cNvSpPr>
            <a:spLocks noChangeArrowheads="1"/>
          </p:cNvSpPr>
          <p:nvPr/>
        </p:nvSpPr>
        <p:spPr bwMode="auto">
          <a:xfrm>
            <a:off x="7848600" y="1987550"/>
            <a:ext cx="5032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S</a:t>
            </a:r>
          </a:p>
        </p:txBody>
      </p:sp>
      <p:sp>
        <p:nvSpPr>
          <p:cNvPr id="47116" name="Rectangle 10">
            <a:extLst>
              <a:ext uri="{FF2B5EF4-FFF2-40B4-BE49-F238E27FC236}">
                <a16:creationId xmlns:a16="http://schemas.microsoft.com/office/drawing/2014/main" id="{EE5CB564-3075-4982-B833-010F526E8F81}"/>
              </a:ext>
            </a:extLst>
          </p:cNvPr>
          <p:cNvSpPr>
            <a:spLocks noChangeArrowheads="1"/>
          </p:cNvSpPr>
          <p:nvPr/>
        </p:nvSpPr>
        <p:spPr bwMode="auto">
          <a:xfrm>
            <a:off x="8640763" y="4579938"/>
            <a:ext cx="503237" cy="360362"/>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数量</a:t>
            </a:r>
          </a:p>
        </p:txBody>
      </p:sp>
      <p:sp>
        <p:nvSpPr>
          <p:cNvPr id="47117" name="Rectangle 11">
            <a:extLst>
              <a:ext uri="{FF2B5EF4-FFF2-40B4-BE49-F238E27FC236}">
                <a16:creationId xmlns:a16="http://schemas.microsoft.com/office/drawing/2014/main" id="{35BEB035-476D-40EA-8C0A-FC733889941B}"/>
              </a:ext>
            </a:extLst>
          </p:cNvPr>
          <p:cNvSpPr>
            <a:spLocks noChangeArrowheads="1"/>
          </p:cNvSpPr>
          <p:nvPr/>
        </p:nvSpPr>
        <p:spPr bwMode="auto">
          <a:xfrm>
            <a:off x="4103688" y="1484313"/>
            <a:ext cx="503237" cy="360362"/>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价格</a:t>
            </a:r>
          </a:p>
        </p:txBody>
      </p:sp>
      <p:sp>
        <p:nvSpPr>
          <p:cNvPr id="28686" name="Rectangle 12">
            <a:extLst>
              <a:ext uri="{FF2B5EF4-FFF2-40B4-BE49-F238E27FC236}">
                <a16:creationId xmlns:a16="http://schemas.microsoft.com/office/drawing/2014/main" id="{F0E54764-084C-4C95-8247-867458DC987C}"/>
              </a:ext>
            </a:extLst>
          </p:cNvPr>
          <p:cNvSpPr>
            <a:spLocks noChangeArrowheads="1"/>
          </p:cNvSpPr>
          <p:nvPr/>
        </p:nvSpPr>
        <p:spPr bwMode="auto">
          <a:xfrm>
            <a:off x="4175125" y="436403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0</a:t>
            </a:r>
          </a:p>
        </p:txBody>
      </p:sp>
      <p:sp>
        <p:nvSpPr>
          <p:cNvPr id="47119" name="Line 13">
            <a:extLst>
              <a:ext uri="{FF2B5EF4-FFF2-40B4-BE49-F238E27FC236}">
                <a16:creationId xmlns:a16="http://schemas.microsoft.com/office/drawing/2014/main" id="{0073956E-9423-4BF5-B096-EAE3CBFDE921}"/>
              </a:ext>
            </a:extLst>
          </p:cNvPr>
          <p:cNvSpPr>
            <a:spLocks noChangeShapeType="1"/>
          </p:cNvSpPr>
          <p:nvPr/>
        </p:nvSpPr>
        <p:spPr bwMode="auto">
          <a:xfrm>
            <a:off x="5832475" y="2636838"/>
            <a:ext cx="0" cy="1871662"/>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20" name="Line 14">
            <a:extLst>
              <a:ext uri="{FF2B5EF4-FFF2-40B4-BE49-F238E27FC236}">
                <a16:creationId xmlns:a16="http://schemas.microsoft.com/office/drawing/2014/main" id="{48A6ED18-22F1-4251-A2C1-A8CD4D73B274}"/>
              </a:ext>
            </a:extLst>
          </p:cNvPr>
          <p:cNvSpPr>
            <a:spLocks noChangeShapeType="1"/>
          </p:cNvSpPr>
          <p:nvPr/>
        </p:nvSpPr>
        <p:spPr bwMode="auto">
          <a:xfrm flipH="1">
            <a:off x="4751388" y="3500438"/>
            <a:ext cx="1081087"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21" name="Line 15">
            <a:extLst>
              <a:ext uri="{FF2B5EF4-FFF2-40B4-BE49-F238E27FC236}">
                <a16:creationId xmlns:a16="http://schemas.microsoft.com/office/drawing/2014/main" id="{4D55D44C-7940-4B24-B482-431C6CB4382B}"/>
              </a:ext>
            </a:extLst>
          </p:cNvPr>
          <p:cNvSpPr>
            <a:spLocks noChangeShapeType="1"/>
          </p:cNvSpPr>
          <p:nvPr/>
        </p:nvSpPr>
        <p:spPr bwMode="auto">
          <a:xfrm flipH="1">
            <a:off x="4751388" y="2636838"/>
            <a:ext cx="1081087"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22" name="Line 16">
            <a:extLst>
              <a:ext uri="{FF2B5EF4-FFF2-40B4-BE49-F238E27FC236}">
                <a16:creationId xmlns:a16="http://schemas.microsoft.com/office/drawing/2014/main" id="{A9BA43FB-98C0-478A-B151-93990408CE20}"/>
              </a:ext>
            </a:extLst>
          </p:cNvPr>
          <p:cNvSpPr>
            <a:spLocks noChangeShapeType="1"/>
          </p:cNvSpPr>
          <p:nvPr/>
        </p:nvSpPr>
        <p:spPr bwMode="auto">
          <a:xfrm flipH="1">
            <a:off x="4751388" y="3068638"/>
            <a:ext cx="1657350"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23" name="Rectangle 17">
            <a:extLst>
              <a:ext uri="{FF2B5EF4-FFF2-40B4-BE49-F238E27FC236}">
                <a16:creationId xmlns:a16="http://schemas.microsoft.com/office/drawing/2014/main" id="{0B5E24B1-A52F-434E-BC5E-3A63AEFBDFD4}"/>
              </a:ext>
            </a:extLst>
          </p:cNvPr>
          <p:cNvSpPr>
            <a:spLocks noChangeArrowheads="1"/>
          </p:cNvSpPr>
          <p:nvPr/>
        </p:nvSpPr>
        <p:spPr bwMode="auto">
          <a:xfrm>
            <a:off x="2808288" y="2779713"/>
            <a:ext cx="1871662" cy="504825"/>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没税收时的价格</a:t>
            </a:r>
          </a:p>
        </p:txBody>
      </p:sp>
      <p:sp>
        <p:nvSpPr>
          <p:cNvPr id="47124" name="Rectangle 18">
            <a:extLst>
              <a:ext uri="{FF2B5EF4-FFF2-40B4-BE49-F238E27FC236}">
                <a16:creationId xmlns:a16="http://schemas.microsoft.com/office/drawing/2014/main" id="{A65C1216-B54A-4880-9A4E-D8151DB3ED57}"/>
              </a:ext>
            </a:extLst>
          </p:cNvPr>
          <p:cNvSpPr>
            <a:spLocks noChangeArrowheads="1"/>
          </p:cNvSpPr>
          <p:nvPr/>
        </p:nvSpPr>
        <p:spPr bwMode="auto">
          <a:xfrm>
            <a:off x="2879725" y="2276475"/>
            <a:ext cx="1871663" cy="504825"/>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买者支付的价格</a:t>
            </a:r>
          </a:p>
        </p:txBody>
      </p:sp>
      <p:sp>
        <p:nvSpPr>
          <p:cNvPr id="47125" name="Rectangle 19">
            <a:extLst>
              <a:ext uri="{FF2B5EF4-FFF2-40B4-BE49-F238E27FC236}">
                <a16:creationId xmlns:a16="http://schemas.microsoft.com/office/drawing/2014/main" id="{3F4062AB-7867-4367-BF3B-3110ED46A83C}"/>
              </a:ext>
            </a:extLst>
          </p:cNvPr>
          <p:cNvSpPr>
            <a:spLocks noChangeArrowheads="1"/>
          </p:cNvSpPr>
          <p:nvPr/>
        </p:nvSpPr>
        <p:spPr bwMode="auto">
          <a:xfrm>
            <a:off x="2879725" y="3284538"/>
            <a:ext cx="1871663" cy="504825"/>
          </a:xfrm>
          <a:prstGeom prst="rect">
            <a:avLst/>
          </a:prstGeom>
          <a:no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卖者得到的价格</a:t>
            </a:r>
          </a:p>
        </p:txBody>
      </p:sp>
      <p:sp>
        <p:nvSpPr>
          <p:cNvPr id="47126" name="Line 20">
            <a:extLst>
              <a:ext uri="{FF2B5EF4-FFF2-40B4-BE49-F238E27FC236}">
                <a16:creationId xmlns:a16="http://schemas.microsoft.com/office/drawing/2014/main" id="{64678094-B21C-4A8F-BDC6-B4958AEAB31D}"/>
              </a:ext>
            </a:extLst>
          </p:cNvPr>
          <p:cNvSpPr>
            <a:spLocks noChangeShapeType="1"/>
          </p:cNvSpPr>
          <p:nvPr/>
        </p:nvSpPr>
        <p:spPr bwMode="auto">
          <a:xfrm>
            <a:off x="6505575" y="3081338"/>
            <a:ext cx="0" cy="1439862"/>
          </a:xfrm>
          <a:prstGeom prst="line">
            <a:avLst/>
          </a:prstGeom>
          <a:noFill/>
          <a:ln w="28575">
            <a:solidFill>
              <a:schemeClr val="tx2"/>
            </a:solidFill>
            <a:prstDash val="dashDot"/>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7127" name="Rectangle 21">
            <a:extLst>
              <a:ext uri="{FF2B5EF4-FFF2-40B4-BE49-F238E27FC236}">
                <a16:creationId xmlns:a16="http://schemas.microsoft.com/office/drawing/2014/main" id="{2002EE09-B1BD-4279-898D-387931DCC018}"/>
              </a:ext>
            </a:extLst>
          </p:cNvPr>
          <p:cNvSpPr>
            <a:spLocks noChangeArrowheads="1"/>
          </p:cNvSpPr>
          <p:nvPr/>
        </p:nvSpPr>
        <p:spPr bwMode="auto">
          <a:xfrm>
            <a:off x="5616575" y="4508500"/>
            <a:ext cx="358775"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Q</a:t>
            </a:r>
            <a:r>
              <a:rPr lang="zh-CN" altLang="zh-CN" b="0" baseline="-25000">
                <a:solidFill>
                  <a:schemeClr val="accent2">
                    <a:lumMod val="75000"/>
                  </a:schemeClr>
                </a:solidFill>
                <a:latin typeface="楷体" pitchFamily="49" charset="-122"/>
                <a:ea typeface="楷体" pitchFamily="49" charset="-122"/>
              </a:rPr>
              <a:t>1</a:t>
            </a:r>
          </a:p>
        </p:txBody>
      </p:sp>
      <p:sp>
        <p:nvSpPr>
          <p:cNvPr id="47128" name="Rectangle 22">
            <a:extLst>
              <a:ext uri="{FF2B5EF4-FFF2-40B4-BE49-F238E27FC236}">
                <a16:creationId xmlns:a16="http://schemas.microsoft.com/office/drawing/2014/main" id="{E7CE913C-1E68-459B-8682-C68025154757}"/>
              </a:ext>
            </a:extLst>
          </p:cNvPr>
          <p:cNvSpPr>
            <a:spLocks noChangeArrowheads="1"/>
          </p:cNvSpPr>
          <p:nvPr/>
        </p:nvSpPr>
        <p:spPr bwMode="auto">
          <a:xfrm>
            <a:off x="6335713" y="4508500"/>
            <a:ext cx="358775"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Q</a:t>
            </a:r>
            <a:r>
              <a:rPr lang="zh-CN" altLang="zh-CN" b="0" baseline="-25000">
                <a:solidFill>
                  <a:schemeClr val="accent2">
                    <a:lumMod val="75000"/>
                  </a:schemeClr>
                </a:solidFill>
                <a:latin typeface="楷体" pitchFamily="49" charset="-122"/>
                <a:ea typeface="楷体" pitchFamily="49" charset="-122"/>
              </a:rPr>
              <a:t>0</a:t>
            </a:r>
          </a:p>
        </p:txBody>
      </p:sp>
      <p:sp>
        <p:nvSpPr>
          <p:cNvPr id="47129" name="AutoShape 25">
            <a:extLst>
              <a:ext uri="{FF2B5EF4-FFF2-40B4-BE49-F238E27FC236}">
                <a16:creationId xmlns:a16="http://schemas.microsoft.com/office/drawing/2014/main" id="{7742C71D-CC14-4A0D-8D05-ADC5F0C464A8}"/>
              </a:ext>
            </a:extLst>
          </p:cNvPr>
          <p:cNvSpPr>
            <a:spLocks/>
          </p:cNvSpPr>
          <p:nvPr/>
        </p:nvSpPr>
        <p:spPr bwMode="auto">
          <a:xfrm>
            <a:off x="5903913" y="2708275"/>
            <a:ext cx="71437" cy="720725"/>
          </a:xfrm>
          <a:prstGeom prst="rightBrace">
            <a:avLst>
              <a:gd name="adj1" fmla="val 84075"/>
              <a:gd name="adj2" fmla="val 50000"/>
            </a:avLst>
          </a:prstGeom>
          <a:noFill/>
          <a:ln w="28575">
            <a:solidFill>
              <a:srgbClr val="FF0000"/>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8698" name="AutoShape 26">
            <a:extLst>
              <a:ext uri="{FF2B5EF4-FFF2-40B4-BE49-F238E27FC236}">
                <a16:creationId xmlns:a16="http://schemas.microsoft.com/office/drawing/2014/main" id="{8C85F8A9-684E-45E3-B100-20C98AE7AEEC}"/>
              </a:ext>
            </a:extLst>
          </p:cNvPr>
          <p:cNvSpPr>
            <a:spLocks noChangeArrowheads="1"/>
          </p:cNvSpPr>
          <p:nvPr/>
        </p:nvSpPr>
        <p:spPr bwMode="auto">
          <a:xfrm>
            <a:off x="4756150" y="1989138"/>
            <a:ext cx="1041400" cy="647700"/>
          </a:xfrm>
          <a:prstGeom prst="rtTriangle">
            <a:avLst/>
          </a:prstGeom>
          <a:solidFill>
            <a:srgbClr val="FFFF66"/>
          </a:solidFill>
          <a:ln w="28575">
            <a:solidFill>
              <a:schemeClr val="tx2"/>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A</a:t>
            </a:r>
          </a:p>
        </p:txBody>
      </p:sp>
      <p:sp>
        <p:nvSpPr>
          <p:cNvPr id="28699" name="Rectangle 27">
            <a:extLst>
              <a:ext uri="{FF2B5EF4-FFF2-40B4-BE49-F238E27FC236}">
                <a16:creationId xmlns:a16="http://schemas.microsoft.com/office/drawing/2014/main" id="{4A4B5E41-0733-444C-B895-2CFBC654C040}"/>
              </a:ext>
            </a:extLst>
          </p:cNvPr>
          <p:cNvSpPr>
            <a:spLocks noChangeArrowheads="1"/>
          </p:cNvSpPr>
          <p:nvPr/>
        </p:nvSpPr>
        <p:spPr bwMode="auto">
          <a:xfrm>
            <a:off x="4764088" y="2659063"/>
            <a:ext cx="1046162" cy="396875"/>
          </a:xfrm>
          <a:prstGeom prst="rect">
            <a:avLst/>
          </a:prstGeom>
          <a:solidFill>
            <a:srgbClr val="FFFF66"/>
          </a:solidFill>
          <a:ln w="28575">
            <a:solidFill>
              <a:schemeClr val="tx2"/>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B</a:t>
            </a:r>
          </a:p>
        </p:txBody>
      </p:sp>
      <p:sp>
        <p:nvSpPr>
          <p:cNvPr id="28700" name="AutoShape 28">
            <a:extLst>
              <a:ext uri="{FF2B5EF4-FFF2-40B4-BE49-F238E27FC236}">
                <a16:creationId xmlns:a16="http://schemas.microsoft.com/office/drawing/2014/main" id="{C31F8BFF-84BA-4839-885F-4ED820662251}"/>
              </a:ext>
            </a:extLst>
          </p:cNvPr>
          <p:cNvSpPr>
            <a:spLocks noChangeArrowheads="1"/>
          </p:cNvSpPr>
          <p:nvPr/>
        </p:nvSpPr>
        <p:spPr bwMode="auto">
          <a:xfrm>
            <a:off x="5835650" y="2659063"/>
            <a:ext cx="690563" cy="409575"/>
          </a:xfrm>
          <a:prstGeom prst="rtTriangle">
            <a:avLst/>
          </a:prstGeom>
          <a:solidFill>
            <a:srgbClr val="FF6699"/>
          </a:solidFill>
          <a:ln w="28575">
            <a:solidFill>
              <a:schemeClr val="tx2"/>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C</a:t>
            </a:r>
          </a:p>
        </p:txBody>
      </p:sp>
      <p:sp>
        <p:nvSpPr>
          <p:cNvPr id="28701" name="Rectangle 29">
            <a:extLst>
              <a:ext uri="{FF2B5EF4-FFF2-40B4-BE49-F238E27FC236}">
                <a16:creationId xmlns:a16="http://schemas.microsoft.com/office/drawing/2014/main" id="{4DFE48FF-EFF6-41AE-B1A4-5F6F67C7F574}"/>
              </a:ext>
            </a:extLst>
          </p:cNvPr>
          <p:cNvSpPr>
            <a:spLocks noChangeArrowheads="1"/>
          </p:cNvSpPr>
          <p:nvPr/>
        </p:nvSpPr>
        <p:spPr bwMode="auto">
          <a:xfrm>
            <a:off x="4768850" y="3068638"/>
            <a:ext cx="1066800" cy="422275"/>
          </a:xfrm>
          <a:prstGeom prst="rect">
            <a:avLst/>
          </a:prstGeom>
          <a:solidFill>
            <a:srgbClr val="00FF00"/>
          </a:solidFill>
          <a:ln w="28575">
            <a:solidFill>
              <a:schemeClr val="tx2"/>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D</a:t>
            </a:r>
          </a:p>
        </p:txBody>
      </p:sp>
      <p:sp>
        <p:nvSpPr>
          <p:cNvPr id="28702" name="AutoShape 30">
            <a:extLst>
              <a:ext uri="{FF2B5EF4-FFF2-40B4-BE49-F238E27FC236}">
                <a16:creationId xmlns:a16="http://schemas.microsoft.com/office/drawing/2014/main" id="{4F1D0D36-8296-4C18-8F00-58633288445D}"/>
              </a:ext>
            </a:extLst>
          </p:cNvPr>
          <p:cNvSpPr>
            <a:spLocks noChangeArrowheads="1"/>
          </p:cNvSpPr>
          <p:nvPr/>
        </p:nvSpPr>
        <p:spPr bwMode="auto">
          <a:xfrm flipV="1">
            <a:off x="4759325" y="3497263"/>
            <a:ext cx="1073150" cy="703262"/>
          </a:xfrm>
          <a:prstGeom prst="rtTriangle">
            <a:avLst/>
          </a:prstGeom>
          <a:solidFill>
            <a:srgbClr val="00FF00"/>
          </a:solidFill>
          <a:ln w="28575">
            <a:solidFill>
              <a:schemeClr val="tx2"/>
            </a:solidFill>
            <a:miter lim="800000"/>
            <a:headEnd/>
            <a:tailEnd/>
          </a:ln>
        </p:spPr>
        <p:txBody>
          <a:bodyPr rot="10800000"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F</a:t>
            </a:r>
          </a:p>
        </p:txBody>
      </p:sp>
      <p:sp>
        <p:nvSpPr>
          <p:cNvPr id="28703" name="AutoShape 31">
            <a:extLst>
              <a:ext uri="{FF2B5EF4-FFF2-40B4-BE49-F238E27FC236}">
                <a16:creationId xmlns:a16="http://schemas.microsoft.com/office/drawing/2014/main" id="{C9B3A016-CB58-4B5C-BED3-6CD7D847992B}"/>
              </a:ext>
            </a:extLst>
          </p:cNvPr>
          <p:cNvSpPr>
            <a:spLocks noChangeArrowheads="1"/>
          </p:cNvSpPr>
          <p:nvPr/>
        </p:nvSpPr>
        <p:spPr bwMode="auto">
          <a:xfrm flipV="1">
            <a:off x="5797550" y="3068638"/>
            <a:ext cx="682625" cy="434975"/>
          </a:xfrm>
          <a:prstGeom prst="rtTriangle">
            <a:avLst/>
          </a:prstGeom>
          <a:solidFill>
            <a:srgbClr val="FF6699"/>
          </a:solidFill>
          <a:ln w="28575">
            <a:solidFill>
              <a:schemeClr val="tx2"/>
            </a:solidFill>
            <a:miter lim="800000"/>
            <a:headEnd/>
            <a:tailEnd/>
          </a:ln>
        </p:spPr>
        <p:txBody>
          <a:bodyPr rot="10800000"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E</a:t>
            </a:r>
          </a:p>
        </p:txBody>
      </p:sp>
      <p:sp>
        <p:nvSpPr>
          <p:cNvPr id="25632" name="Rectangle 32">
            <a:extLst>
              <a:ext uri="{FF2B5EF4-FFF2-40B4-BE49-F238E27FC236}">
                <a16:creationId xmlns:a16="http://schemas.microsoft.com/office/drawing/2014/main" id="{313A077B-75AE-481E-852D-F9EF8023CE47}"/>
              </a:ext>
            </a:extLst>
          </p:cNvPr>
          <p:cNvSpPr>
            <a:spLocks noRot="1" noChangeArrowheads="1"/>
          </p:cNvSpPr>
          <p:nvPr/>
        </p:nvSpPr>
        <p:spPr bwMode="auto">
          <a:xfrm>
            <a:off x="395288" y="3573463"/>
            <a:ext cx="2541587" cy="115093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sz="2000" dirty="0">
                <a:solidFill>
                  <a:schemeClr val="accent2">
                    <a:lumMod val="75000"/>
                  </a:schemeClr>
                </a:solidFill>
                <a:latin typeface="楷体" pitchFamily="49" charset="-122"/>
                <a:ea typeface="楷体" pitchFamily="49" charset="-122"/>
              </a:rPr>
              <a:t>有税收时，</a:t>
            </a:r>
          </a:p>
          <a:p>
            <a:pPr marL="342900" indent="-342900" eaLnBrk="1" hangingPunct="1">
              <a:lnSpc>
                <a:spcPct val="90000"/>
              </a:lnSpc>
              <a:spcBef>
                <a:spcPct val="20000"/>
              </a:spcBef>
              <a:buClr>
                <a:schemeClr val="hlink"/>
              </a:buClr>
              <a:buSzPct val="75000"/>
              <a:buFont typeface="Wingdings" pitchFamily="2" charset="2"/>
              <a:buChar char="v"/>
              <a:defRPr/>
            </a:pPr>
            <a:r>
              <a:rPr lang="zh-CN" sz="2000" dirty="0">
                <a:solidFill>
                  <a:schemeClr val="accent2">
                    <a:lumMod val="75000"/>
                  </a:schemeClr>
                </a:solidFill>
                <a:latin typeface="楷体" pitchFamily="49" charset="-122"/>
                <a:ea typeface="楷体" pitchFamily="49" charset="-122"/>
              </a:rPr>
              <a:t>消费者剩余：</a:t>
            </a:r>
            <a:r>
              <a:rPr lang="zh-CN" altLang="zh-CN" sz="2000" dirty="0">
                <a:solidFill>
                  <a:schemeClr val="accent2">
                    <a:lumMod val="75000"/>
                  </a:schemeClr>
                </a:solidFill>
                <a:latin typeface="楷体" pitchFamily="49" charset="-122"/>
                <a:ea typeface="楷体" pitchFamily="49" charset="-122"/>
              </a:rPr>
              <a:t>A</a:t>
            </a:r>
          </a:p>
          <a:p>
            <a:pPr marL="342900" indent="-342900" eaLnBrk="1" hangingPunct="1">
              <a:lnSpc>
                <a:spcPct val="90000"/>
              </a:lnSpc>
              <a:spcBef>
                <a:spcPct val="20000"/>
              </a:spcBef>
              <a:buClr>
                <a:schemeClr val="hlink"/>
              </a:buClr>
              <a:buSzPct val="75000"/>
              <a:buFont typeface="Wingdings" pitchFamily="2" charset="2"/>
              <a:buChar char="v"/>
              <a:defRPr/>
            </a:pPr>
            <a:r>
              <a:rPr lang="zh-CN" sz="2000" dirty="0">
                <a:solidFill>
                  <a:schemeClr val="accent2">
                    <a:lumMod val="75000"/>
                  </a:schemeClr>
                </a:solidFill>
                <a:latin typeface="楷体" pitchFamily="49" charset="-122"/>
                <a:ea typeface="楷体" pitchFamily="49" charset="-122"/>
              </a:rPr>
              <a:t>生产者剩余：</a:t>
            </a:r>
            <a:r>
              <a:rPr lang="zh-CN" altLang="zh-CN" sz="2000" dirty="0">
                <a:solidFill>
                  <a:schemeClr val="accent2">
                    <a:lumMod val="75000"/>
                  </a:schemeClr>
                </a:solidFill>
                <a:latin typeface="楷体" pitchFamily="49" charset="-122"/>
                <a:ea typeface="楷体" pitchFamily="49" charset="-122"/>
              </a:rPr>
              <a:t>F</a:t>
            </a:r>
          </a:p>
        </p:txBody>
      </p:sp>
      <p:sp>
        <p:nvSpPr>
          <p:cNvPr id="25633" name="Rectangle 33">
            <a:extLst>
              <a:ext uri="{FF2B5EF4-FFF2-40B4-BE49-F238E27FC236}">
                <a16:creationId xmlns:a16="http://schemas.microsoft.com/office/drawing/2014/main" id="{E19A4641-7409-4544-9DFD-8173D4EB249C}"/>
              </a:ext>
            </a:extLst>
          </p:cNvPr>
          <p:cNvSpPr>
            <a:spLocks noRot="1" noChangeArrowheads="1"/>
          </p:cNvSpPr>
          <p:nvPr/>
        </p:nvSpPr>
        <p:spPr bwMode="auto">
          <a:xfrm>
            <a:off x="468313" y="4797425"/>
            <a:ext cx="2541587" cy="4318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sz="2000">
                <a:solidFill>
                  <a:schemeClr val="accent2">
                    <a:lumMod val="75000"/>
                  </a:schemeClr>
                </a:solidFill>
                <a:latin typeface="楷体" pitchFamily="49" charset="-122"/>
                <a:ea typeface="楷体" pitchFamily="49" charset="-122"/>
              </a:rPr>
              <a:t>税收收入：</a:t>
            </a:r>
            <a:r>
              <a:rPr lang="zh-CN" altLang="zh-CN" sz="2000">
                <a:solidFill>
                  <a:schemeClr val="accent2">
                    <a:lumMod val="75000"/>
                  </a:schemeClr>
                </a:solidFill>
                <a:latin typeface="楷体" pitchFamily="49" charset="-122"/>
                <a:ea typeface="楷体" pitchFamily="49" charset="-122"/>
              </a:rPr>
              <a:t>B+D</a:t>
            </a:r>
          </a:p>
        </p:txBody>
      </p:sp>
      <p:sp>
        <p:nvSpPr>
          <p:cNvPr id="25634" name="Rectangle 34">
            <a:extLst>
              <a:ext uri="{FF2B5EF4-FFF2-40B4-BE49-F238E27FC236}">
                <a16:creationId xmlns:a16="http://schemas.microsoft.com/office/drawing/2014/main" id="{D5932BB1-71C6-423F-9BDA-F7F77BD23D61}"/>
              </a:ext>
            </a:extLst>
          </p:cNvPr>
          <p:cNvSpPr>
            <a:spLocks noRot="1" noChangeArrowheads="1"/>
          </p:cNvSpPr>
          <p:nvPr/>
        </p:nvSpPr>
        <p:spPr bwMode="auto">
          <a:xfrm>
            <a:off x="1258888" y="5373688"/>
            <a:ext cx="4032250" cy="86518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sz="3200">
                <a:solidFill>
                  <a:schemeClr val="accent2">
                    <a:lumMod val="75000"/>
                  </a:schemeClr>
                </a:solidFill>
                <a:latin typeface="楷体" pitchFamily="49" charset="-122"/>
                <a:ea typeface="楷体" pitchFamily="49" charset="-122"/>
              </a:rPr>
              <a:t>无谓损失：</a:t>
            </a:r>
            <a:r>
              <a:rPr lang="zh-CN" altLang="zh-CN" sz="3200">
                <a:solidFill>
                  <a:schemeClr val="accent2">
                    <a:lumMod val="75000"/>
                  </a:schemeClr>
                </a:solidFill>
                <a:latin typeface="楷体" pitchFamily="49" charset="-122"/>
                <a:ea typeface="楷体" pitchFamily="49" charset="-122"/>
              </a:rPr>
              <a:t>C+E</a:t>
            </a:r>
          </a:p>
        </p:txBody>
      </p:sp>
      <p:sp>
        <p:nvSpPr>
          <p:cNvPr id="37" name="Rectangle 23">
            <a:extLst>
              <a:ext uri="{FF2B5EF4-FFF2-40B4-BE49-F238E27FC236}">
                <a16:creationId xmlns:a16="http://schemas.microsoft.com/office/drawing/2014/main" id="{1BBD75DF-688D-465B-9F6F-C41091676070}"/>
              </a:ext>
            </a:extLst>
          </p:cNvPr>
          <p:cNvSpPr>
            <a:spLocks noChangeArrowheads="1"/>
          </p:cNvSpPr>
          <p:nvPr/>
        </p:nvSpPr>
        <p:spPr bwMode="auto">
          <a:xfrm>
            <a:off x="5929313" y="1785938"/>
            <a:ext cx="1214437" cy="781050"/>
          </a:xfrm>
          <a:prstGeom prst="rect">
            <a:avLst/>
          </a:prstGeom>
          <a:noFill/>
          <a:ln w="9525">
            <a:noFill/>
            <a:miter lim="800000"/>
            <a:headEnd/>
            <a:tailEnd/>
          </a:ln>
        </p:spPr>
        <p:txBody>
          <a:bodyPr wrap="none" anchor="ctr"/>
          <a:lstStyle/>
          <a:p>
            <a:pPr algn="ctr" eaLnBrk="1" hangingPunct="1">
              <a:defRPr/>
            </a:pPr>
            <a:r>
              <a:rPr lang="zh-CN" altLang="en-US">
                <a:solidFill>
                  <a:schemeClr val="accent2">
                    <a:lumMod val="75000"/>
                  </a:schemeClr>
                </a:solidFill>
                <a:latin typeface="楷体" pitchFamily="49" charset="-122"/>
                <a:ea typeface="楷体" pitchFamily="49" charset="-122"/>
              </a:rPr>
              <a:t>每单位</a:t>
            </a:r>
            <a:endParaRPr lang="en-US" altLang="zh-CN">
              <a:solidFill>
                <a:schemeClr val="accent2">
                  <a:lumMod val="75000"/>
                </a:schemeClr>
              </a:solidFill>
              <a:latin typeface="楷体" pitchFamily="49" charset="-122"/>
              <a:ea typeface="楷体" pitchFamily="49" charset="-122"/>
            </a:endParaRPr>
          </a:p>
          <a:p>
            <a:pPr algn="ctr" eaLnBrk="1" hangingPunct="1">
              <a:defRPr/>
            </a:pPr>
            <a:r>
              <a:rPr lang="zh-CN" altLang="en-US">
                <a:solidFill>
                  <a:schemeClr val="accent2">
                    <a:lumMod val="75000"/>
                  </a:schemeClr>
                </a:solidFill>
                <a:latin typeface="楷体" pitchFamily="49" charset="-122"/>
                <a:ea typeface="楷体" pitchFamily="49" charset="-122"/>
              </a:rPr>
              <a:t>商品的</a:t>
            </a:r>
            <a:r>
              <a:rPr lang="zh-CN">
                <a:solidFill>
                  <a:schemeClr val="accent2">
                    <a:lumMod val="75000"/>
                  </a:schemeClr>
                </a:solidFill>
                <a:latin typeface="楷体" pitchFamily="49" charset="-122"/>
                <a:ea typeface="楷体" pitchFamily="49" charset="-122"/>
              </a:rPr>
              <a:t>税收</a:t>
            </a:r>
            <a:endParaRPr lang="zh-CN" b="0">
              <a:solidFill>
                <a:schemeClr val="accent2">
                  <a:lumMod val="75000"/>
                </a:schemeClr>
              </a:solidFill>
              <a:latin typeface="楷体" pitchFamily="49" charset="-122"/>
              <a:ea typeface="楷体" pitchFamily="49" charset="-122"/>
            </a:endParaRPr>
          </a:p>
        </p:txBody>
      </p:sp>
      <p:cxnSp>
        <p:nvCxnSpPr>
          <p:cNvPr id="28708" name="直接连接符 38">
            <a:extLst>
              <a:ext uri="{FF2B5EF4-FFF2-40B4-BE49-F238E27FC236}">
                <a16:creationId xmlns:a16="http://schemas.microsoft.com/office/drawing/2014/main" id="{8CE1278B-5EC2-4E0B-B38E-E75452ABC56B}"/>
              </a:ext>
            </a:extLst>
          </p:cNvPr>
          <p:cNvCxnSpPr>
            <a:cxnSpLocks noChangeShapeType="1"/>
            <a:endCxn id="28700" idx="1"/>
          </p:cNvCxnSpPr>
          <p:nvPr/>
        </p:nvCxnSpPr>
        <p:spPr bwMode="auto">
          <a:xfrm rot="10800000" flipV="1">
            <a:off x="5835650" y="2571750"/>
            <a:ext cx="307975" cy="292100"/>
          </a:xfrm>
          <a:prstGeom prst="line">
            <a:avLst/>
          </a:prstGeom>
          <a:noFill/>
          <a:ln w="38100" algn="ctr">
            <a:solidFill>
              <a:srgbClr val="0099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3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2" grpId="0" autoUpdateAnimBg="0"/>
      <p:bldP spid="25633" grpId="0" autoUpdateAnimBg="0"/>
      <p:bldP spid="25634" grpId="0" autoUpdateAnimBg="0"/>
      <p:bldP spid="3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A3406DE7-7CA1-471C-8261-4FA9EDAFF28A}"/>
              </a:ext>
            </a:extLst>
          </p:cNvPr>
          <p:cNvSpPr>
            <a:spLocks noGrp="1"/>
          </p:cNvSpPr>
          <p:nvPr>
            <p:ph type="dt" sz="quarter" idx="10"/>
          </p:nvPr>
        </p:nvSpPr>
        <p:spPr/>
        <p:txBody>
          <a:bodyPr/>
          <a:lstStyle/>
          <a:p>
            <a:pPr>
              <a:defRPr/>
            </a:pPr>
            <a:fld id="{25530734-FD4A-4EEA-B806-CF826DE636D7}"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29699" name="灯片编号占位符 5">
            <a:extLst>
              <a:ext uri="{FF2B5EF4-FFF2-40B4-BE49-F238E27FC236}">
                <a16:creationId xmlns:a16="http://schemas.microsoft.com/office/drawing/2014/main" id="{58F79697-1906-4F36-9649-9639117869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652A5D-5BE8-4FD2-9FF6-8CB498EDB64B}"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26</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48132" name="Rectangle 2">
            <a:extLst>
              <a:ext uri="{FF2B5EF4-FFF2-40B4-BE49-F238E27FC236}">
                <a16:creationId xmlns:a16="http://schemas.microsoft.com/office/drawing/2014/main" id="{B0B09173-5CD1-4317-85CA-801AE5514894}"/>
              </a:ext>
            </a:extLst>
          </p:cNvPr>
          <p:cNvSpPr>
            <a:spLocks noGrp="1" noRot="1" noChangeArrowheads="1"/>
          </p:cNvSpPr>
          <p:nvPr>
            <p:ph type="title"/>
          </p:nvPr>
        </p:nvSpPr>
        <p:spPr/>
        <p:txBody>
          <a:bodyPr/>
          <a:lstStyle/>
          <a:p>
            <a:pPr algn="l" eaLnBrk="1" hangingPunct="1">
              <a:defRPr/>
            </a:pPr>
            <a:r>
              <a:rPr lang="zh-CN" altLang="zh-CN" sz="2800" b="1">
                <a:solidFill>
                  <a:schemeClr val="accent2">
                    <a:lumMod val="75000"/>
                  </a:schemeClr>
                </a:solidFill>
                <a:latin typeface="楷体" pitchFamily="49" charset="-122"/>
                <a:ea typeface="楷体" pitchFamily="49" charset="-122"/>
              </a:rPr>
              <a:t>3</a:t>
            </a:r>
            <a:r>
              <a:rPr lang="zh-CN" sz="2800" b="1">
                <a:solidFill>
                  <a:schemeClr val="accent2">
                    <a:lumMod val="75000"/>
                  </a:schemeClr>
                </a:solidFill>
                <a:latin typeface="楷体" pitchFamily="49" charset="-122"/>
                <a:ea typeface="楷体" pitchFamily="49" charset="-122"/>
              </a:rPr>
              <a:t>、影响无谓损失的因素</a:t>
            </a:r>
          </a:p>
        </p:txBody>
      </p:sp>
      <p:sp>
        <p:nvSpPr>
          <p:cNvPr id="48133" name="Rectangle 3">
            <a:extLst>
              <a:ext uri="{FF2B5EF4-FFF2-40B4-BE49-F238E27FC236}">
                <a16:creationId xmlns:a16="http://schemas.microsoft.com/office/drawing/2014/main" id="{5EFF1C8E-4780-4011-890A-8A935F81F14C}"/>
              </a:ext>
            </a:extLst>
          </p:cNvPr>
          <p:cNvSpPr>
            <a:spLocks noGrp="1" noRot="1" noChangeArrowheads="1"/>
          </p:cNvSpPr>
          <p:nvPr>
            <p:ph type="body" idx="1"/>
          </p:nvPr>
        </p:nvSpPr>
        <p:spPr>
          <a:xfrm>
            <a:off x="301625" y="1905000"/>
            <a:ext cx="7870825" cy="803275"/>
          </a:xfrm>
        </p:spPr>
        <p:txBody>
          <a:bodyPr/>
          <a:lstStyle/>
          <a:p>
            <a:pPr eaLnBrk="1" hangingPunct="1">
              <a:defRPr/>
            </a:pPr>
            <a:r>
              <a:rPr lang="zh-CN" sz="2800" b="1">
                <a:solidFill>
                  <a:schemeClr val="accent2">
                    <a:lumMod val="75000"/>
                  </a:schemeClr>
                </a:solidFill>
                <a:latin typeface="楷体" pitchFamily="49" charset="-122"/>
                <a:ea typeface="楷体" pitchFamily="49" charset="-122"/>
              </a:rPr>
              <a:t>供给和需求的价格弹性决定无谓损失的大小</a:t>
            </a:r>
          </a:p>
        </p:txBody>
      </p:sp>
      <p:sp>
        <p:nvSpPr>
          <p:cNvPr id="48134" name="Line 4">
            <a:extLst>
              <a:ext uri="{FF2B5EF4-FFF2-40B4-BE49-F238E27FC236}">
                <a16:creationId xmlns:a16="http://schemas.microsoft.com/office/drawing/2014/main" id="{837F3605-FDC4-47D6-9BE5-91766D41F806}"/>
              </a:ext>
            </a:extLst>
          </p:cNvPr>
          <p:cNvSpPr>
            <a:spLocks noChangeShapeType="1"/>
          </p:cNvSpPr>
          <p:nvPr/>
        </p:nvSpPr>
        <p:spPr bwMode="auto">
          <a:xfrm>
            <a:off x="755650" y="4724400"/>
            <a:ext cx="2376488"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35" name="Line 5">
            <a:extLst>
              <a:ext uri="{FF2B5EF4-FFF2-40B4-BE49-F238E27FC236}">
                <a16:creationId xmlns:a16="http://schemas.microsoft.com/office/drawing/2014/main" id="{60AE61CE-16C8-4FDB-8D9F-B19500113653}"/>
              </a:ext>
            </a:extLst>
          </p:cNvPr>
          <p:cNvSpPr>
            <a:spLocks noChangeShapeType="1"/>
          </p:cNvSpPr>
          <p:nvPr/>
        </p:nvSpPr>
        <p:spPr bwMode="auto">
          <a:xfrm flipV="1">
            <a:off x="755650" y="2852738"/>
            <a:ext cx="0" cy="1871662"/>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36" name="Line 6">
            <a:extLst>
              <a:ext uri="{FF2B5EF4-FFF2-40B4-BE49-F238E27FC236}">
                <a16:creationId xmlns:a16="http://schemas.microsoft.com/office/drawing/2014/main" id="{F891019F-1330-4DDF-8915-530893C3091F}"/>
              </a:ext>
            </a:extLst>
          </p:cNvPr>
          <p:cNvSpPr>
            <a:spLocks noChangeShapeType="1"/>
          </p:cNvSpPr>
          <p:nvPr/>
        </p:nvSpPr>
        <p:spPr bwMode="auto">
          <a:xfrm>
            <a:off x="777875" y="3168650"/>
            <a:ext cx="1824038" cy="70167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37" name="Line 7">
            <a:extLst>
              <a:ext uri="{FF2B5EF4-FFF2-40B4-BE49-F238E27FC236}">
                <a16:creationId xmlns:a16="http://schemas.microsoft.com/office/drawing/2014/main" id="{3DD0452B-0A80-4444-98CC-9BBA5761DCB6}"/>
              </a:ext>
            </a:extLst>
          </p:cNvPr>
          <p:cNvSpPr>
            <a:spLocks noChangeShapeType="1"/>
          </p:cNvSpPr>
          <p:nvPr/>
        </p:nvSpPr>
        <p:spPr bwMode="auto">
          <a:xfrm flipV="1">
            <a:off x="1116013" y="2924175"/>
            <a:ext cx="576262" cy="158432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38" name="Rectangle 8">
            <a:extLst>
              <a:ext uri="{FF2B5EF4-FFF2-40B4-BE49-F238E27FC236}">
                <a16:creationId xmlns:a16="http://schemas.microsoft.com/office/drawing/2014/main" id="{DB801589-1E4D-4A18-AAB9-AB39C63F3E19}"/>
              </a:ext>
            </a:extLst>
          </p:cNvPr>
          <p:cNvSpPr>
            <a:spLocks noRot="1" noChangeArrowheads="1"/>
          </p:cNvSpPr>
          <p:nvPr/>
        </p:nvSpPr>
        <p:spPr bwMode="auto">
          <a:xfrm>
            <a:off x="250825" y="5084763"/>
            <a:ext cx="2449513" cy="792162"/>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None/>
              <a:defRPr/>
            </a:pPr>
            <a:r>
              <a:rPr lang="zh-CN" sz="2400">
                <a:solidFill>
                  <a:schemeClr val="accent2">
                    <a:lumMod val="75000"/>
                  </a:schemeClr>
                </a:solidFill>
                <a:latin typeface="楷体" pitchFamily="49" charset="-122"/>
                <a:ea typeface="楷体" pitchFamily="49" charset="-122"/>
              </a:rPr>
              <a:t>供给缺乏弹性</a:t>
            </a:r>
          </a:p>
          <a:p>
            <a:pPr marL="342900" indent="-342900" algn="ctr" eaLnBrk="1" hangingPunct="1">
              <a:spcBef>
                <a:spcPct val="20000"/>
              </a:spcBef>
              <a:buClr>
                <a:schemeClr val="hlink"/>
              </a:buClr>
              <a:buSzPct val="75000"/>
              <a:buFont typeface="Wingdings" pitchFamily="2" charset="2"/>
              <a:buNone/>
              <a:defRPr/>
            </a:pPr>
            <a:r>
              <a:rPr lang="zh-CN" altLang="zh-CN" sz="2400">
                <a:solidFill>
                  <a:schemeClr val="accent2">
                    <a:lumMod val="75000"/>
                  </a:schemeClr>
                </a:solidFill>
                <a:latin typeface="楷体" pitchFamily="49" charset="-122"/>
                <a:ea typeface="楷体" pitchFamily="49" charset="-122"/>
              </a:rPr>
              <a:t>a</a:t>
            </a:r>
          </a:p>
        </p:txBody>
      </p:sp>
      <p:sp>
        <p:nvSpPr>
          <p:cNvPr id="48139" name="Line 9">
            <a:extLst>
              <a:ext uri="{FF2B5EF4-FFF2-40B4-BE49-F238E27FC236}">
                <a16:creationId xmlns:a16="http://schemas.microsoft.com/office/drawing/2014/main" id="{80873373-5A27-4653-A17A-DD9CF402D714}"/>
              </a:ext>
            </a:extLst>
          </p:cNvPr>
          <p:cNvSpPr>
            <a:spLocks noChangeShapeType="1"/>
          </p:cNvSpPr>
          <p:nvPr/>
        </p:nvSpPr>
        <p:spPr bwMode="auto">
          <a:xfrm>
            <a:off x="1258888" y="3357563"/>
            <a:ext cx="0" cy="1368425"/>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0" name="Line 10">
            <a:extLst>
              <a:ext uri="{FF2B5EF4-FFF2-40B4-BE49-F238E27FC236}">
                <a16:creationId xmlns:a16="http://schemas.microsoft.com/office/drawing/2014/main" id="{2D02AB7B-A1CB-447E-827C-8FCDF1676089}"/>
              </a:ext>
            </a:extLst>
          </p:cNvPr>
          <p:cNvSpPr>
            <a:spLocks noChangeShapeType="1"/>
          </p:cNvSpPr>
          <p:nvPr/>
        </p:nvSpPr>
        <p:spPr bwMode="auto">
          <a:xfrm>
            <a:off x="3635375" y="4724400"/>
            <a:ext cx="2376488"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1" name="Line 11">
            <a:extLst>
              <a:ext uri="{FF2B5EF4-FFF2-40B4-BE49-F238E27FC236}">
                <a16:creationId xmlns:a16="http://schemas.microsoft.com/office/drawing/2014/main" id="{88AE2010-419C-4999-9F41-451D2B50C6D5}"/>
              </a:ext>
            </a:extLst>
          </p:cNvPr>
          <p:cNvSpPr>
            <a:spLocks noChangeShapeType="1"/>
          </p:cNvSpPr>
          <p:nvPr/>
        </p:nvSpPr>
        <p:spPr bwMode="auto">
          <a:xfrm flipV="1">
            <a:off x="3635375" y="2852738"/>
            <a:ext cx="0" cy="1871662"/>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2" name="Line 12">
            <a:extLst>
              <a:ext uri="{FF2B5EF4-FFF2-40B4-BE49-F238E27FC236}">
                <a16:creationId xmlns:a16="http://schemas.microsoft.com/office/drawing/2014/main" id="{901F2CD0-F5C2-41EA-A113-4B237A8863AF}"/>
              </a:ext>
            </a:extLst>
          </p:cNvPr>
          <p:cNvSpPr>
            <a:spLocks noChangeShapeType="1"/>
          </p:cNvSpPr>
          <p:nvPr/>
        </p:nvSpPr>
        <p:spPr bwMode="auto">
          <a:xfrm>
            <a:off x="3635375" y="2997200"/>
            <a:ext cx="2160588" cy="136842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3" name="Line 13">
            <a:extLst>
              <a:ext uri="{FF2B5EF4-FFF2-40B4-BE49-F238E27FC236}">
                <a16:creationId xmlns:a16="http://schemas.microsoft.com/office/drawing/2014/main" id="{B0ACF2E4-8268-4398-9656-791E7432D892}"/>
              </a:ext>
            </a:extLst>
          </p:cNvPr>
          <p:cNvSpPr>
            <a:spLocks noChangeShapeType="1"/>
          </p:cNvSpPr>
          <p:nvPr/>
        </p:nvSpPr>
        <p:spPr bwMode="auto">
          <a:xfrm flipV="1">
            <a:off x="3852863" y="3141663"/>
            <a:ext cx="1727200" cy="1079500"/>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4" name="Rectangle 14">
            <a:extLst>
              <a:ext uri="{FF2B5EF4-FFF2-40B4-BE49-F238E27FC236}">
                <a16:creationId xmlns:a16="http://schemas.microsoft.com/office/drawing/2014/main" id="{A31E163A-6592-459F-9674-3D77D5F1CA69}"/>
              </a:ext>
            </a:extLst>
          </p:cNvPr>
          <p:cNvSpPr>
            <a:spLocks noRot="1" noChangeArrowheads="1"/>
          </p:cNvSpPr>
          <p:nvPr/>
        </p:nvSpPr>
        <p:spPr bwMode="auto">
          <a:xfrm>
            <a:off x="3276600" y="5013325"/>
            <a:ext cx="2520950" cy="792163"/>
          </a:xfrm>
          <a:prstGeom prst="rect">
            <a:avLst/>
          </a:prstGeom>
          <a:noFill/>
          <a:ln w="9525">
            <a:noFill/>
            <a:miter lim="800000"/>
            <a:headEnd/>
            <a:tailEnd/>
          </a:ln>
        </p:spPr>
        <p:txBody>
          <a:bodyPr/>
          <a:lstStyle/>
          <a:p>
            <a:pPr marL="342900" indent="-342900" algn="ctr" eaLnBrk="1" hangingPunct="1">
              <a:spcBef>
                <a:spcPct val="20000"/>
              </a:spcBef>
              <a:buClr>
                <a:schemeClr val="hlink"/>
              </a:buClr>
              <a:buSzPct val="75000"/>
              <a:buFont typeface="Wingdings" pitchFamily="2" charset="2"/>
              <a:buNone/>
              <a:defRPr/>
            </a:pPr>
            <a:r>
              <a:rPr lang="zh-CN" sz="2400">
                <a:solidFill>
                  <a:schemeClr val="accent2">
                    <a:lumMod val="75000"/>
                  </a:schemeClr>
                </a:solidFill>
                <a:latin typeface="楷体" pitchFamily="49" charset="-122"/>
                <a:ea typeface="楷体" pitchFamily="49" charset="-122"/>
              </a:rPr>
              <a:t>供给富有弹性</a:t>
            </a:r>
          </a:p>
          <a:p>
            <a:pPr marL="342900" indent="-342900" algn="ctr" eaLnBrk="1" hangingPunct="1">
              <a:spcBef>
                <a:spcPct val="20000"/>
              </a:spcBef>
              <a:buClr>
                <a:schemeClr val="hlink"/>
              </a:buClr>
              <a:buSzPct val="75000"/>
              <a:buFont typeface="Wingdings" pitchFamily="2" charset="2"/>
              <a:buNone/>
              <a:defRPr/>
            </a:pPr>
            <a:r>
              <a:rPr lang="zh-CN" altLang="zh-CN" sz="2400">
                <a:solidFill>
                  <a:schemeClr val="accent2">
                    <a:lumMod val="75000"/>
                  </a:schemeClr>
                </a:solidFill>
                <a:latin typeface="楷体" pitchFamily="49" charset="-122"/>
                <a:ea typeface="楷体" pitchFamily="49" charset="-122"/>
              </a:rPr>
              <a:t>b</a:t>
            </a:r>
          </a:p>
        </p:txBody>
      </p:sp>
      <p:sp>
        <p:nvSpPr>
          <p:cNvPr id="48145" name="Line 15">
            <a:extLst>
              <a:ext uri="{FF2B5EF4-FFF2-40B4-BE49-F238E27FC236}">
                <a16:creationId xmlns:a16="http://schemas.microsoft.com/office/drawing/2014/main" id="{A5E1AA07-7284-471B-BDE9-36763FE3F269}"/>
              </a:ext>
            </a:extLst>
          </p:cNvPr>
          <p:cNvSpPr>
            <a:spLocks noChangeShapeType="1"/>
          </p:cNvSpPr>
          <p:nvPr/>
        </p:nvSpPr>
        <p:spPr bwMode="auto">
          <a:xfrm>
            <a:off x="4067175" y="3357563"/>
            <a:ext cx="0" cy="1368425"/>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7" name="AutoShape 17">
            <a:extLst>
              <a:ext uri="{FF2B5EF4-FFF2-40B4-BE49-F238E27FC236}">
                <a16:creationId xmlns:a16="http://schemas.microsoft.com/office/drawing/2014/main" id="{1AA71D5D-8EBF-4BB0-A6F1-C0769B9DD89F}"/>
              </a:ext>
            </a:extLst>
          </p:cNvPr>
          <p:cNvSpPr>
            <a:spLocks noChangeArrowheads="1"/>
          </p:cNvSpPr>
          <p:nvPr/>
        </p:nvSpPr>
        <p:spPr bwMode="auto">
          <a:xfrm rot="1158582" flipH="1" flipV="1">
            <a:off x="1112838" y="3381375"/>
            <a:ext cx="266700" cy="692150"/>
          </a:xfrm>
          <a:prstGeom prst="rtTriangle">
            <a:avLst/>
          </a:prstGeom>
          <a:solidFill>
            <a:srgbClr val="FF6699"/>
          </a:solidFill>
          <a:ln w="28575">
            <a:solidFill>
              <a:schemeClr val="tx2"/>
            </a:solidFill>
            <a:miter lim="800000"/>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8" name="AutoShape 18">
            <a:extLst>
              <a:ext uri="{FF2B5EF4-FFF2-40B4-BE49-F238E27FC236}">
                <a16:creationId xmlns:a16="http://schemas.microsoft.com/office/drawing/2014/main" id="{354852AD-50D3-4E3F-B18E-5EF1A5B4C4F7}"/>
              </a:ext>
            </a:extLst>
          </p:cNvPr>
          <p:cNvSpPr>
            <a:spLocks noChangeArrowheads="1"/>
          </p:cNvSpPr>
          <p:nvPr/>
        </p:nvSpPr>
        <p:spPr bwMode="auto">
          <a:xfrm rot="5391797">
            <a:off x="3996531" y="3356769"/>
            <a:ext cx="790575" cy="649288"/>
          </a:xfrm>
          <a:prstGeom prst="triangle">
            <a:avLst>
              <a:gd name="adj" fmla="val 49838"/>
            </a:avLst>
          </a:prstGeom>
          <a:solidFill>
            <a:srgbClr val="FF6699"/>
          </a:solidFill>
          <a:ln w="28575">
            <a:solidFill>
              <a:schemeClr val="tx2"/>
            </a:solidFill>
            <a:miter lim="800000"/>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49" name="AutoShape 19">
            <a:extLst>
              <a:ext uri="{FF2B5EF4-FFF2-40B4-BE49-F238E27FC236}">
                <a16:creationId xmlns:a16="http://schemas.microsoft.com/office/drawing/2014/main" id="{94F5BC70-CF51-4CCC-AFAE-3CE27EA2B42D}"/>
              </a:ext>
            </a:extLst>
          </p:cNvPr>
          <p:cNvSpPr>
            <a:spLocks/>
          </p:cNvSpPr>
          <p:nvPr/>
        </p:nvSpPr>
        <p:spPr bwMode="auto">
          <a:xfrm rot="-120000">
            <a:off x="1054100" y="3403600"/>
            <a:ext cx="142875" cy="647700"/>
          </a:xfrm>
          <a:prstGeom prst="leftBrace">
            <a:avLst>
              <a:gd name="adj1" fmla="val 37778"/>
              <a:gd name="adj2" fmla="val 50000"/>
            </a:avLst>
          </a:prstGeom>
          <a:noFill/>
          <a:ln w="38100">
            <a:solidFill>
              <a:srgbClr val="009900"/>
            </a:solidFill>
            <a:round/>
            <a:headEnd/>
            <a:tailEnd/>
          </a:ln>
        </p:spPr>
        <p:txBody>
          <a:bodyPr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8150" name="AutoShape 20">
            <a:extLst>
              <a:ext uri="{FF2B5EF4-FFF2-40B4-BE49-F238E27FC236}">
                <a16:creationId xmlns:a16="http://schemas.microsoft.com/office/drawing/2014/main" id="{D37EA65F-9CD8-42CE-A799-484B49CB13CF}"/>
              </a:ext>
            </a:extLst>
          </p:cNvPr>
          <p:cNvSpPr>
            <a:spLocks/>
          </p:cNvSpPr>
          <p:nvPr/>
        </p:nvSpPr>
        <p:spPr bwMode="auto">
          <a:xfrm rot="-120000">
            <a:off x="3852863" y="3357563"/>
            <a:ext cx="144462" cy="647700"/>
          </a:xfrm>
          <a:prstGeom prst="leftBrace">
            <a:avLst>
              <a:gd name="adj1" fmla="val 37363"/>
              <a:gd name="adj2" fmla="val 50000"/>
            </a:avLst>
          </a:prstGeom>
          <a:noFill/>
          <a:ln w="38100">
            <a:solidFill>
              <a:srgbClr val="009900"/>
            </a:solidFill>
            <a:round/>
            <a:headEnd/>
            <a:tailEnd/>
          </a:ln>
        </p:spPr>
        <p:txBody>
          <a:bodyPr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A85460A3-2B3B-4C9D-9BB3-3B6B32BCEC86}"/>
              </a:ext>
            </a:extLst>
          </p:cNvPr>
          <p:cNvSpPr>
            <a:spLocks noGrp="1"/>
          </p:cNvSpPr>
          <p:nvPr>
            <p:ph type="dt" sz="quarter" idx="10"/>
          </p:nvPr>
        </p:nvSpPr>
        <p:spPr/>
        <p:txBody>
          <a:bodyPr/>
          <a:lstStyle/>
          <a:p>
            <a:pPr>
              <a:defRPr/>
            </a:pPr>
            <a:fld id="{B5521E9C-C2FE-4903-B88A-18A19F127B3D}"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30723" name="灯片编号占位符 5">
            <a:extLst>
              <a:ext uri="{FF2B5EF4-FFF2-40B4-BE49-F238E27FC236}">
                <a16:creationId xmlns:a16="http://schemas.microsoft.com/office/drawing/2014/main" id="{AFD884A9-7E71-4A1D-AD52-B372B931DF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2B59BD-1DFA-4CF8-8319-CD62D328F685}"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27</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49156" name="Rectangle 2">
            <a:extLst>
              <a:ext uri="{FF2B5EF4-FFF2-40B4-BE49-F238E27FC236}">
                <a16:creationId xmlns:a16="http://schemas.microsoft.com/office/drawing/2014/main" id="{8623FD50-3A03-4B6D-A1D2-401046D0F195}"/>
              </a:ext>
            </a:extLst>
          </p:cNvPr>
          <p:cNvSpPr>
            <a:spLocks noGrp="1" noRot="1" noChangeArrowheads="1"/>
          </p:cNvSpPr>
          <p:nvPr>
            <p:ph type="title"/>
          </p:nvPr>
        </p:nvSpPr>
        <p:spPr>
          <a:xfrm>
            <a:off x="301625" y="609600"/>
            <a:ext cx="8540750" cy="587375"/>
          </a:xfrm>
        </p:spPr>
        <p:txBody>
          <a:bodyPr/>
          <a:lstStyle/>
          <a:p>
            <a:pPr eaLnBrk="1" hangingPunct="1">
              <a:defRPr/>
            </a:pPr>
            <a:r>
              <a:rPr lang="zh-CN" altLang="zh-CN" sz="3600" b="1" dirty="0">
                <a:solidFill>
                  <a:schemeClr val="accent2">
                    <a:lumMod val="75000"/>
                  </a:schemeClr>
                </a:solidFill>
                <a:latin typeface="楷体" pitchFamily="49" charset="-122"/>
                <a:ea typeface="楷体" pitchFamily="49" charset="-122"/>
              </a:rPr>
              <a:t>4</a:t>
            </a:r>
            <a:r>
              <a:rPr lang="zh-CN" sz="3600" b="1" dirty="0">
                <a:solidFill>
                  <a:schemeClr val="accent2">
                    <a:lumMod val="75000"/>
                  </a:schemeClr>
                </a:solidFill>
                <a:latin typeface="楷体" pitchFamily="49" charset="-122"/>
                <a:ea typeface="楷体" pitchFamily="49" charset="-122"/>
              </a:rPr>
              <a:t>、</a:t>
            </a:r>
            <a:r>
              <a:rPr lang="zh-CN" altLang="en-US" sz="3600" b="1" dirty="0">
                <a:solidFill>
                  <a:schemeClr val="accent2">
                    <a:lumMod val="75000"/>
                  </a:schemeClr>
                </a:solidFill>
                <a:latin typeface="楷体" pitchFamily="49" charset="-122"/>
                <a:ea typeface="楷体" pitchFamily="49" charset="-122"/>
              </a:rPr>
              <a:t>税率与</a:t>
            </a:r>
            <a:r>
              <a:rPr lang="zh-CN" sz="3600" b="1" dirty="0">
                <a:solidFill>
                  <a:schemeClr val="accent2">
                    <a:lumMod val="75000"/>
                  </a:schemeClr>
                </a:solidFill>
                <a:latin typeface="楷体" pitchFamily="49" charset="-122"/>
                <a:ea typeface="楷体" pitchFamily="49" charset="-122"/>
              </a:rPr>
              <a:t>税收</a:t>
            </a:r>
            <a:r>
              <a:rPr lang="zh-CN" altLang="en-US" sz="3600" b="1" dirty="0">
                <a:solidFill>
                  <a:schemeClr val="accent2">
                    <a:lumMod val="75000"/>
                  </a:schemeClr>
                </a:solidFill>
                <a:latin typeface="楷体" pitchFamily="49" charset="-122"/>
                <a:ea typeface="楷体" pitchFamily="49" charset="-122"/>
              </a:rPr>
              <a:t>收入、</a:t>
            </a:r>
            <a:r>
              <a:rPr lang="zh-CN" sz="3600" b="1" dirty="0">
                <a:solidFill>
                  <a:schemeClr val="accent2">
                    <a:lumMod val="75000"/>
                  </a:schemeClr>
                </a:solidFill>
                <a:latin typeface="楷体" pitchFamily="49" charset="-122"/>
                <a:ea typeface="楷体" pitchFamily="49" charset="-122"/>
              </a:rPr>
              <a:t>无谓损失</a:t>
            </a:r>
            <a:r>
              <a:rPr lang="zh-CN" altLang="en-US" sz="3600" b="1" dirty="0">
                <a:solidFill>
                  <a:schemeClr val="accent2">
                    <a:lumMod val="75000"/>
                  </a:schemeClr>
                </a:solidFill>
                <a:latin typeface="楷体" pitchFamily="49" charset="-122"/>
                <a:ea typeface="楷体" pitchFamily="49" charset="-122"/>
              </a:rPr>
              <a:t>的关系</a:t>
            </a:r>
            <a:endParaRPr lang="zh-CN" sz="3600" b="1" dirty="0">
              <a:solidFill>
                <a:schemeClr val="accent2">
                  <a:lumMod val="75000"/>
                </a:schemeClr>
              </a:solidFill>
              <a:latin typeface="楷体" pitchFamily="49" charset="-122"/>
              <a:ea typeface="楷体" pitchFamily="49" charset="-122"/>
            </a:endParaRPr>
          </a:p>
        </p:txBody>
      </p:sp>
      <p:sp>
        <p:nvSpPr>
          <p:cNvPr id="49157" name="Rectangle 3">
            <a:extLst>
              <a:ext uri="{FF2B5EF4-FFF2-40B4-BE49-F238E27FC236}">
                <a16:creationId xmlns:a16="http://schemas.microsoft.com/office/drawing/2014/main" id="{4D6D3874-9C57-48C5-8E3A-A9C0F806A312}"/>
              </a:ext>
            </a:extLst>
          </p:cNvPr>
          <p:cNvSpPr>
            <a:spLocks noGrp="1" noRot="1" noChangeArrowheads="1"/>
          </p:cNvSpPr>
          <p:nvPr>
            <p:ph type="body" idx="1"/>
          </p:nvPr>
        </p:nvSpPr>
        <p:spPr>
          <a:xfrm>
            <a:off x="611188" y="5589588"/>
            <a:ext cx="7416800" cy="431800"/>
          </a:xfrm>
        </p:spPr>
        <p:txBody>
          <a:bodyPr/>
          <a:lstStyle/>
          <a:p>
            <a:pPr eaLnBrk="1" hangingPunct="1">
              <a:lnSpc>
                <a:spcPct val="80000"/>
              </a:lnSpc>
              <a:defRPr/>
            </a:pPr>
            <a:r>
              <a:rPr lang="zh-CN" sz="2000" b="1" dirty="0">
                <a:solidFill>
                  <a:schemeClr val="accent2">
                    <a:lumMod val="75000"/>
                  </a:schemeClr>
                </a:solidFill>
                <a:latin typeface="楷体" pitchFamily="49" charset="-122"/>
                <a:ea typeface="楷体" pitchFamily="49" charset="-122"/>
              </a:rPr>
              <a:t>从</a:t>
            </a:r>
            <a:r>
              <a:rPr lang="zh-CN" altLang="zh-CN" sz="2000" b="1" dirty="0">
                <a:solidFill>
                  <a:schemeClr val="accent2">
                    <a:lumMod val="75000"/>
                  </a:schemeClr>
                </a:solidFill>
                <a:latin typeface="楷体" pitchFamily="49" charset="-122"/>
                <a:ea typeface="楷体" pitchFamily="49" charset="-122"/>
              </a:rPr>
              <a:t>a</a:t>
            </a:r>
            <a:r>
              <a:rPr lang="zh-CN" sz="2000" b="1" dirty="0">
                <a:solidFill>
                  <a:schemeClr val="accent2">
                    <a:lumMod val="75000"/>
                  </a:schemeClr>
                </a:solidFill>
                <a:latin typeface="楷体" pitchFamily="49" charset="-122"/>
                <a:ea typeface="楷体" pitchFamily="49" charset="-122"/>
              </a:rPr>
              <a:t>到</a:t>
            </a:r>
            <a:r>
              <a:rPr lang="zh-CN" altLang="zh-CN" sz="2000" b="1" dirty="0">
                <a:solidFill>
                  <a:schemeClr val="accent2">
                    <a:lumMod val="75000"/>
                  </a:schemeClr>
                </a:solidFill>
                <a:latin typeface="楷体" pitchFamily="49" charset="-122"/>
                <a:ea typeface="楷体" pitchFamily="49" charset="-122"/>
              </a:rPr>
              <a:t>b</a:t>
            </a:r>
            <a:r>
              <a:rPr lang="zh-CN" sz="2000" b="1" dirty="0">
                <a:solidFill>
                  <a:schemeClr val="accent2">
                    <a:lumMod val="75000"/>
                  </a:schemeClr>
                </a:solidFill>
                <a:latin typeface="楷体" pitchFamily="49" charset="-122"/>
                <a:ea typeface="楷体" pitchFamily="49" charset="-122"/>
              </a:rPr>
              <a:t>到</a:t>
            </a:r>
            <a:r>
              <a:rPr lang="zh-CN" altLang="zh-CN" sz="2000" b="1" dirty="0">
                <a:solidFill>
                  <a:schemeClr val="accent2">
                    <a:lumMod val="75000"/>
                  </a:schemeClr>
                </a:solidFill>
                <a:latin typeface="楷体" pitchFamily="49" charset="-122"/>
                <a:ea typeface="楷体" pitchFamily="49" charset="-122"/>
              </a:rPr>
              <a:t>c,</a:t>
            </a:r>
            <a:r>
              <a:rPr lang="zh-CN" altLang="en-US" sz="2000" b="1" dirty="0">
                <a:solidFill>
                  <a:schemeClr val="accent2">
                    <a:lumMod val="75000"/>
                  </a:schemeClr>
                </a:solidFill>
                <a:latin typeface="楷体" pitchFamily="49" charset="-122"/>
                <a:ea typeface="楷体" pitchFamily="49" charset="-122"/>
              </a:rPr>
              <a:t>税率</a:t>
            </a:r>
            <a:r>
              <a:rPr lang="zh-CN" sz="2000" b="1" dirty="0">
                <a:solidFill>
                  <a:schemeClr val="accent2">
                    <a:lumMod val="75000"/>
                  </a:schemeClr>
                </a:solidFill>
                <a:latin typeface="楷体" pitchFamily="49" charset="-122"/>
                <a:ea typeface="楷体" pitchFamily="49" charset="-122"/>
              </a:rPr>
              <a:t>提高，税收收入又低</a:t>
            </a:r>
            <a:r>
              <a:rPr lang="zh-CN" altLang="zh-CN" sz="2000" b="1" dirty="0">
                <a:solidFill>
                  <a:schemeClr val="accent2">
                    <a:lumMod val="75000"/>
                  </a:schemeClr>
                </a:solidFill>
                <a:latin typeface="楷体" pitchFamily="49" charset="-122"/>
                <a:ea typeface="楷体" pitchFamily="49" charset="-122"/>
              </a:rPr>
              <a:t>——</a:t>
            </a:r>
            <a:r>
              <a:rPr lang="zh-CN" sz="2000" b="1" dirty="0">
                <a:solidFill>
                  <a:schemeClr val="accent2">
                    <a:lumMod val="75000"/>
                  </a:schemeClr>
                </a:solidFill>
                <a:latin typeface="楷体" pitchFamily="49" charset="-122"/>
                <a:ea typeface="楷体" pitchFamily="49" charset="-122"/>
              </a:rPr>
              <a:t>高</a:t>
            </a:r>
            <a:r>
              <a:rPr lang="zh-CN" altLang="zh-CN" sz="2000" b="1" dirty="0">
                <a:solidFill>
                  <a:schemeClr val="accent2">
                    <a:lumMod val="75000"/>
                  </a:schemeClr>
                </a:solidFill>
                <a:latin typeface="楷体" pitchFamily="49" charset="-122"/>
                <a:ea typeface="楷体" pitchFamily="49" charset="-122"/>
              </a:rPr>
              <a:t>——</a:t>
            </a:r>
            <a:r>
              <a:rPr lang="zh-CN" sz="2000" b="1" dirty="0">
                <a:solidFill>
                  <a:schemeClr val="accent2">
                    <a:lumMod val="75000"/>
                  </a:schemeClr>
                </a:solidFill>
                <a:latin typeface="楷体" pitchFamily="49" charset="-122"/>
                <a:ea typeface="楷体" pitchFamily="49" charset="-122"/>
              </a:rPr>
              <a:t>低</a:t>
            </a:r>
          </a:p>
        </p:txBody>
      </p:sp>
      <p:sp>
        <p:nvSpPr>
          <p:cNvPr id="49158" name="Line 4">
            <a:extLst>
              <a:ext uri="{FF2B5EF4-FFF2-40B4-BE49-F238E27FC236}">
                <a16:creationId xmlns:a16="http://schemas.microsoft.com/office/drawing/2014/main" id="{8FAC67AC-7CA5-49DE-8D0F-3B5CEA5831D9}"/>
              </a:ext>
            </a:extLst>
          </p:cNvPr>
          <p:cNvSpPr>
            <a:spLocks noChangeShapeType="1"/>
          </p:cNvSpPr>
          <p:nvPr/>
        </p:nvSpPr>
        <p:spPr bwMode="auto">
          <a:xfrm>
            <a:off x="611188" y="4797425"/>
            <a:ext cx="230505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59" name="Line 5">
            <a:extLst>
              <a:ext uri="{FF2B5EF4-FFF2-40B4-BE49-F238E27FC236}">
                <a16:creationId xmlns:a16="http://schemas.microsoft.com/office/drawing/2014/main" id="{F74C5D89-4668-4119-9FCF-EEF96B7FCF5F}"/>
              </a:ext>
            </a:extLst>
          </p:cNvPr>
          <p:cNvSpPr>
            <a:spLocks noChangeShapeType="1"/>
          </p:cNvSpPr>
          <p:nvPr/>
        </p:nvSpPr>
        <p:spPr bwMode="auto">
          <a:xfrm flipV="1">
            <a:off x="611188" y="1484313"/>
            <a:ext cx="0" cy="3313112"/>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0" name="Line 6">
            <a:extLst>
              <a:ext uri="{FF2B5EF4-FFF2-40B4-BE49-F238E27FC236}">
                <a16:creationId xmlns:a16="http://schemas.microsoft.com/office/drawing/2014/main" id="{FDCB33B8-D338-458D-8A40-956A17F60FA5}"/>
              </a:ext>
            </a:extLst>
          </p:cNvPr>
          <p:cNvSpPr>
            <a:spLocks noChangeShapeType="1"/>
          </p:cNvSpPr>
          <p:nvPr/>
        </p:nvSpPr>
        <p:spPr bwMode="auto">
          <a:xfrm>
            <a:off x="611188" y="2636838"/>
            <a:ext cx="2089150" cy="1655762"/>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1" name="Line 7">
            <a:extLst>
              <a:ext uri="{FF2B5EF4-FFF2-40B4-BE49-F238E27FC236}">
                <a16:creationId xmlns:a16="http://schemas.microsoft.com/office/drawing/2014/main" id="{145B4848-AF75-4BD2-9A5A-DF18E7E56FEF}"/>
              </a:ext>
            </a:extLst>
          </p:cNvPr>
          <p:cNvSpPr>
            <a:spLocks noChangeShapeType="1"/>
          </p:cNvSpPr>
          <p:nvPr/>
        </p:nvSpPr>
        <p:spPr bwMode="auto">
          <a:xfrm flipV="1">
            <a:off x="611188" y="2852738"/>
            <a:ext cx="1944687" cy="1728787"/>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2" name="Line 8">
            <a:extLst>
              <a:ext uri="{FF2B5EF4-FFF2-40B4-BE49-F238E27FC236}">
                <a16:creationId xmlns:a16="http://schemas.microsoft.com/office/drawing/2014/main" id="{CF4BCB60-98DA-4544-B74B-6B0FE03C53B5}"/>
              </a:ext>
            </a:extLst>
          </p:cNvPr>
          <p:cNvSpPr>
            <a:spLocks noChangeShapeType="1"/>
          </p:cNvSpPr>
          <p:nvPr/>
        </p:nvSpPr>
        <p:spPr bwMode="auto">
          <a:xfrm>
            <a:off x="3419475" y="4868863"/>
            <a:ext cx="230505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3" name="Line 9">
            <a:extLst>
              <a:ext uri="{FF2B5EF4-FFF2-40B4-BE49-F238E27FC236}">
                <a16:creationId xmlns:a16="http://schemas.microsoft.com/office/drawing/2014/main" id="{89649665-F13A-43A5-8496-DA6F56A1DFD8}"/>
              </a:ext>
            </a:extLst>
          </p:cNvPr>
          <p:cNvSpPr>
            <a:spLocks noChangeShapeType="1"/>
          </p:cNvSpPr>
          <p:nvPr/>
        </p:nvSpPr>
        <p:spPr bwMode="auto">
          <a:xfrm flipV="1">
            <a:off x="3419475" y="1557338"/>
            <a:ext cx="0" cy="3311525"/>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4" name="Line 10">
            <a:extLst>
              <a:ext uri="{FF2B5EF4-FFF2-40B4-BE49-F238E27FC236}">
                <a16:creationId xmlns:a16="http://schemas.microsoft.com/office/drawing/2014/main" id="{609A74E7-341B-4BAD-A6F7-E0D004887F8A}"/>
              </a:ext>
            </a:extLst>
          </p:cNvPr>
          <p:cNvSpPr>
            <a:spLocks noChangeShapeType="1"/>
          </p:cNvSpPr>
          <p:nvPr/>
        </p:nvSpPr>
        <p:spPr bwMode="auto">
          <a:xfrm>
            <a:off x="3419475" y="2420938"/>
            <a:ext cx="1944688" cy="1655762"/>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5" name="Line 11">
            <a:extLst>
              <a:ext uri="{FF2B5EF4-FFF2-40B4-BE49-F238E27FC236}">
                <a16:creationId xmlns:a16="http://schemas.microsoft.com/office/drawing/2014/main" id="{578CC66A-F754-45CA-BEFA-AAA9C8A916AA}"/>
              </a:ext>
            </a:extLst>
          </p:cNvPr>
          <p:cNvSpPr>
            <a:spLocks noChangeShapeType="1"/>
          </p:cNvSpPr>
          <p:nvPr/>
        </p:nvSpPr>
        <p:spPr bwMode="auto">
          <a:xfrm flipV="1">
            <a:off x="3419475" y="3357563"/>
            <a:ext cx="1873250" cy="1398587"/>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6" name="Line 12">
            <a:extLst>
              <a:ext uri="{FF2B5EF4-FFF2-40B4-BE49-F238E27FC236}">
                <a16:creationId xmlns:a16="http://schemas.microsoft.com/office/drawing/2014/main" id="{BEBB75F9-0F27-4CB8-8316-2070235AE4D8}"/>
              </a:ext>
            </a:extLst>
          </p:cNvPr>
          <p:cNvSpPr>
            <a:spLocks noChangeShapeType="1"/>
          </p:cNvSpPr>
          <p:nvPr/>
        </p:nvSpPr>
        <p:spPr bwMode="auto">
          <a:xfrm>
            <a:off x="6156325" y="4941888"/>
            <a:ext cx="230505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7" name="Line 13">
            <a:extLst>
              <a:ext uri="{FF2B5EF4-FFF2-40B4-BE49-F238E27FC236}">
                <a16:creationId xmlns:a16="http://schemas.microsoft.com/office/drawing/2014/main" id="{C796339B-3A30-47CA-920B-7413867FF73B}"/>
              </a:ext>
            </a:extLst>
          </p:cNvPr>
          <p:cNvSpPr>
            <a:spLocks noChangeShapeType="1"/>
          </p:cNvSpPr>
          <p:nvPr/>
        </p:nvSpPr>
        <p:spPr bwMode="auto">
          <a:xfrm flipV="1">
            <a:off x="6156325" y="1412875"/>
            <a:ext cx="0" cy="3529013"/>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8" name="Line 14">
            <a:extLst>
              <a:ext uri="{FF2B5EF4-FFF2-40B4-BE49-F238E27FC236}">
                <a16:creationId xmlns:a16="http://schemas.microsoft.com/office/drawing/2014/main" id="{F99CF448-CCFB-4D01-A0BC-1C496677B264}"/>
              </a:ext>
            </a:extLst>
          </p:cNvPr>
          <p:cNvSpPr>
            <a:spLocks noChangeShapeType="1"/>
          </p:cNvSpPr>
          <p:nvPr/>
        </p:nvSpPr>
        <p:spPr bwMode="auto">
          <a:xfrm>
            <a:off x="6156325" y="2565400"/>
            <a:ext cx="2016125" cy="1655763"/>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69" name="Line 15">
            <a:extLst>
              <a:ext uri="{FF2B5EF4-FFF2-40B4-BE49-F238E27FC236}">
                <a16:creationId xmlns:a16="http://schemas.microsoft.com/office/drawing/2014/main" id="{6953FAF8-697F-482F-ACAD-8A406E796DB7}"/>
              </a:ext>
            </a:extLst>
          </p:cNvPr>
          <p:cNvSpPr>
            <a:spLocks noChangeShapeType="1"/>
          </p:cNvSpPr>
          <p:nvPr/>
        </p:nvSpPr>
        <p:spPr bwMode="auto">
          <a:xfrm flipV="1">
            <a:off x="6227763" y="2924175"/>
            <a:ext cx="1944687" cy="180022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0" name="Line 16">
            <a:extLst>
              <a:ext uri="{FF2B5EF4-FFF2-40B4-BE49-F238E27FC236}">
                <a16:creationId xmlns:a16="http://schemas.microsoft.com/office/drawing/2014/main" id="{F4946B1E-C373-4C37-962A-65E840C4396C}"/>
              </a:ext>
            </a:extLst>
          </p:cNvPr>
          <p:cNvSpPr>
            <a:spLocks noChangeShapeType="1"/>
          </p:cNvSpPr>
          <p:nvPr/>
        </p:nvSpPr>
        <p:spPr bwMode="auto">
          <a:xfrm>
            <a:off x="1619250" y="3460750"/>
            <a:ext cx="0" cy="1336675"/>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1" name="Line 17">
            <a:extLst>
              <a:ext uri="{FF2B5EF4-FFF2-40B4-BE49-F238E27FC236}">
                <a16:creationId xmlns:a16="http://schemas.microsoft.com/office/drawing/2014/main" id="{92EE8909-FBB5-42DB-B48A-825A456BE835}"/>
              </a:ext>
            </a:extLst>
          </p:cNvPr>
          <p:cNvSpPr>
            <a:spLocks noChangeShapeType="1"/>
          </p:cNvSpPr>
          <p:nvPr/>
        </p:nvSpPr>
        <p:spPr bwMode="auto">
          <a:xfrm flipH="1">
            <a:off x="611188" y="3695700"/>
            <a:ext cx="1008062"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2" name="Line 18">
            <a:extLst>
              <a:ext uri="{FF2B5EF4-FFF2-40B4-BE49-F238E27FC236}">
                <a16:creationId xmlns:a16="http://schemas.microsoft.com/office/drawing/2014/main" id="{404F6793-4424-4401-9FA5-E70EB4A933F1}"/>
              </a:ext>
            </a:extLst>
          </p:cNvPr>
          <p:cNvSpPr>
            <a:spLocks noChangeShapeType="1"/>
          </p:cNvSpPr>
          <p:nvPr/>
        </p:nvSpPr>
        <p:spPr bwMode="auto">
          <a:xfrm>
            <a:off x="611188" y="3460750"/>
            <a:ext cx="1008062"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3" name="Rectangle 19">
            <a:extLst>
              <a:ext uri="{FF2B5EF4-FFF2-40B4-BE49-F238E27FC236}">
                <a16:creationId xmlns:a16="http://schemas.microsoft.com/office/drawing/2014/main" id="{73B52FEB-13DF-497F-BD82-1C4F3DC388DB}"/>
              </a:ext>
            </a:extLst>
          </p:cNvPr>
          <p:cNvSpPr>
            <a:spLocks noChangeArrowheads="1"/>
          </p:cNvSpPr>
          <p:nvPr/>
        </p:nvSpPr>
        <p:spPr bwMode="auto">
          <a:xfrm>
            <a:off x="611188" y="3460750"/>
            <a:ext cx="1008062" cy="234950"/>
          </a:xfrm>
          <a:prstGeom prst="rect">
            <a:avLst/>
          </a:prstGeom>
          <a:solidFill>
            <a:srgbClr val="FFFF66"/>
          </a:solidFill>
          <a:ln w="9525">
            <a:noFill/>
            <a:miter lim="800000"/>
            <a:headEnd/>
            <a:tailEnd/>
          </a:ln>
        </p:spPr>
        <p:txBody>
          <a:bodyPr wrap="none" anchor="ctr"/>
          <a:lstStyle/>
          <a:p>
            <a:pPr algn="ctr" eaLnBrk="1" hangingPunct="1">
              <a:defRPr/>
            </a:pPr>
            <a:r>
              <a:rPr lang="zh-CN" sz="1200">
                <a:solidFill>
                  <a:schemeClr val="accent2">
                    <a:lumMod val="75000"/>
                  </a:schemeClr>
                </a:solidFill>
                <a:latin typeface="楷体" pitchFamily="49" charset="-122"/>
                <a:ea typeface="楷体" pitchFamily="49" charset="-122"/>
              </a:rPr>
              <a:t>税收收入</a:t>
            </a:r>
          </a:p>
        </p:txBody>
      </p:sp>
      <p:sp>
        <p:nvSpPr>
          <p:cNvPr id="49174" name="Line 20">
            <a:extLst>
              <a:ext uri="{FF2B5EF4-FFF2-40B4-BE49-F238E27FC236}">
                <a16:creationId xmlns:a16="http://schemas.microsoft.com/office/drawing/2014/main" id="{682286F7-F7FC-4B3D-85EC-82DA80FDC0C3}"/>
              </a:ext>
            </a:extLst>
          </p:cNvPr>
          <p:cNvSpPr>
            <a:spLocks noChangeShapeType="1"/>
          </p:cNvSpPr>
          <p:nvPr/>
        </p:nvSpPr>
        <p:spPr bwMode="auto">
          <a:xfrm>
            <a:off x="4140200" y="3068638"/>
            <a:ext cx="0" cy="1800225"/>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5" name="Line 21">
            <a:extLst>
              <a:ext uri="{FF2B5EF4-FFF2-40B4-BE49-F238E27FC236}">
                <a16:creationId xmlns:a16="http://schemas.microsoft.com/office/drawing/2014/main" id="{9C5DCE47-B1F3-4FCA-A847-8A2D26F0C5B3}"/>
              </a:ext>
            </a:extLst>
          </p:cNvPr>
          <p:cNvSpPr>
            <a:spLocks noChangeShapeType="1"/>
          </p:cNvSpPr>
          <p:nvPr/>
        </p:nvSpPr>
        <p:spPr bwMode="auto">
          <a:xfrm flipH="1">
            <a:off x="3419475" y="4221163"/>
            <a:ext cx="720725"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6" name="Line 22">
            <a:extLst>
              <a:ext uri="{FF2B5EF4-FFF2-40B4-BE49-F238E27FC236}">
                <a16:creationId xmlns:a16="http://schemas.microsoft.com/office/drawing/2014/main" id="{0823EFD5-3584-4E27-A62F-898D53961FB9}"/>
              </a:ext>
            </a:extLst>
          </p:cNvPr>
          <p:cNvSpPr>
            <a:spLocks noChangeShapeType="1"/>
          </p:cNvSpPr>
          <p:nvPr/>
        </p:nvSpPr>
        <p:spPr bwMode="auto">
          <a:xfrm flipH="1">
            <a:off x="3419475" y="3068638"/>
            <a:ext cx="720725"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7" name="Rectangle 23">
            <a:extLst>
              <a:ext uri="{FF2B5EF4-FFF2-40B4-BE49-F238E27FC236}">
                <a16:creationId xmlns:a16="http://schemas.microsoft.com/office/drawing/2014/main" id="{CE83D6F2-07B6-489B-92A4-877886EA192A}"/>
              </a:ext>
            </a:extLst>
          </p:cNvPr>
          <p:cNvSpPr>
            <a:spLocks noChangeArrowheads="1"/>
          </p:cNvSpPr>
          <p:nvPr/>
        </p:nvSpPr>
        <p:spPr bwMode="auto">
          <a:xfrm>
            <a:off x="3419475" y="3068638"/>
            <a:ext cx="720725" cy="1152525"/>
          </a:xfrm>
          <a:prstGeom prst="rect">
            <a:avLst/>
          </a:prstGeom>
          <a:solidFill>
            <a:srgbClr val="FFFF66"/>
          </a:solidFill>
          <a:ln w="9525">
            <a:noFill/>
            <a:miter lim="800000"/>
            <a:headEnd/>
            <a:tailEnd/>
          </a:ln>
        </p:spPr>
        <p:txBody>
          <a:bodyPr wrap="none" anchor="ctr"/>
          <a:lstStyle/>
          <a:p>
            <a:pPr algn="ctr" eaLnBrk="1" hangingPunct="1">
              <a:defRPr/>
            </a:pPr>
            <a:r>
              <a:rPr lang="zh-CN">
                <a:solidFill>
                  <a:schemeClr val="accent2">
                    <a:lumMod val="75000"/>
                  </a:schemeClr>
                </a:solidFill>
                <a:latin typeface="楷体" pitchFamily="49" charset="-122"/>
                <a:ea typeface="楷体" pitchFamily="49" charset="-122"/>
              </a:rPr>
              <a:t>税收</a:t>
            </a:r>
          </a:p>
          <a:p>
            <a:pPr algn="ctr" eaLnBrk="1" hangingPunct="1">
              <a:defRPr/>
            </a:pPr>
            <a:r>
              <a:rPr lang="zh-CN">
                <a:solidFill>
                  <a:schemeClr val="accent2">
                    <a:lumMod val="75000"/>
                  </a:schemeClr>
                </a:solidFill>
                <a:latin typeface="楷体" pitchFamily="49" charset="-122"/>
                <a:ea typeface="楷体" pitchFamily="49" charset="-122"/>
              </a:rPr>
              <a:t>收入</a:t>
            </a:r>
          </a:p>
        </p:txBody>
      </p:sp>
      <p:sp>
        <p:nvSpPr>
          <p:cNvPr id="49178" name="Line 24">
            <a:extLst>
              <a:ext uri="{FF2B5EF4-FFF2-40B4-BE49-F238E27FC236}">
                <a16:creationId xmlns:a16="http://schemas.microsoft.com/office/drawing/2014/main" id="{8B660120-9E19-4F86-8CB9-D0358FC05F4C}"/>
              </a:ext>
            </a:extLst>
          </p:cNvPr>
          <p:cNvSpPr>
            <a:spLocks noChangeShapeType="1"/>
          </p:cNvSpPr>
          <p:nvPr/>
        </p:nvSpPr>
        <p:spPr bwMode="auto">
          <a:xfrm flipV="1">
            <a:off x="6372225" y="2708275"/>
            <a:ext cx="0" cy="2233613"/>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9" name="Line 25">
            <a:extLst>
              <a:ext uri="{FF2B5EF4-FFF2-40B4-BE49-F238E27FC236}">
                <a16:creationId xmlns:a16="http://schemas.microsoft.com/office/drawing/2014/main" id="{8B1A872F-514A-44FE-89DE-99E3987C2A77}"/>
              </a:ext>
            </a:extLst>
          </p:cNvPr>
          <p:cNvSpPr>
            <a:spLocks noChangeShapeType="1"/>
          </p:cNvSpPr>
          <p:nvPr/>
        </p:nvSpPr>
        <p:spPr bwMode="auto">
          <a:xfrm flipH="1">
            <a:off x="6156325" y="4581525"/>
            <a:ext cx="215900"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80" name="Line 26">
            <a:extLst>
              <a:ext uri="{FF2B5EF4-FFF2-40B4-BE49-F238E27FC236}">
                <a16:creationId xmlns:a16="http://schemas.microsoft.com/office/drawing/2014/main" id="{1EBD200C-8CE3-4F02-BBFF-2B350771D489}"/>
              </a:ext>
            </a:extLst>
          </p:cNvPr>
          <p:cNvSpPr>
            <a:spLocks noChangeShapeType="1"/>
          </p:cNvSpPr>
          <p:nvPr/>
        </p:nvSpPr>
        <p:spPr bwMode="auto">
          <a:xfrm flipH="1">
            <a:off x="6156325" y="2781300"/>
            <a:ext cx="215900"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81" name="Rectangle 27">
            <a:extLst>
              <a:ext uri="{FF2B5EF4-FFF2-40B4-BE49-F238E27FC236}">
                <a16:creationId xmlns:a16="http://schemas.microsoft.com/office/drawing/2014/main" id="{A8BD9ED2-65A9-4EE8-8781-550D5837DA7A}"/>
              </a:ext>
            </a:extLst>
          </p:cNvPr>
          <p:cNvSpPr>
            <a:spLocks noChangeArrowheads="1"/>
          </p:cNvSpPr>
          <p:nvPr/>
        </p:nvSpPr>
        <p:spPr bwMode="auto">
          <a:xfrm>
            <a:off x="6156325" y="2781300"/>
            <a:ext cx="215900" cy="1800225"/>
          </a:xfrm>
          <a:prstGeom prst="rect">
            <a:avLst/>
          </a:prstGeom>
          <a:solidFill>
            <a:srgbClr val="FFFF66"/>
          </a:solidFill>
          <a:ln w="9525">
            <a:noFill/>
            <a:miter lim="800000"/>
            <a:headEnd/>
            <a:tailEnd/>
          </a:ln>
        </p:spPr>
        <p:txBody>
          <a:bodyPr wrap="none" anchor="ctr"/>
          <a:lstStyle/>
          <a:p>
            <a:pPr algn="ctr" eaLnBrk="1" hangingPunct="1">
              <a:defRPr/>
            </a:pPr>
            <a:r>
              <a:rPr lang="zh-CN" sz="1600">
                <a:solidFill>
                  <a:schemeClr val="accent2">
                    <a:lumMod val="75000"/>
                  </a:schemeClr>
                </a:solidFill>
                <a:latin typeface="楷体" pitchFamily="49" charset="-122"/>
                <a:ea typeface="楷体" pitchFamily="49" charset="-122"/>
              </a:rPr>
              <a:t>税</a:t>
            </a:r>
          </a:p>
          <a:p>
            <a:pPr algn="ctr" eaLnBrk="1" hangingPunct="1">
              <a:defRPr/>
            </a:pPr>
            <a:r>
              <a:rPr lang="zh-CN" sz="1600">
                <a:solidFill>
                  <a:schemeClr val="accent2">
                    <a:lumMod val="75000"/>
                  </a:schemeClr>
                </a:solidFill>
                <a:latin typeface="楷体" pitchFamily="49" charset="-122"/>
                <a:ea typeface="楷体" pitchFamily="49" charset="-122"/>
              </a:rPr>
              <a:t>收</a:t>
            </a:r>
          </a:p>
          <a:p>
            <a:pPr algn="ctr" eaLnBrk="1" hangingPunct="1">
              <a:defRPr/>
            </a:pPr>
            <a:r>
              <a:rPr lang="zh-CN" sz="1600">
                <a:solidFill>
                  <a:schemeClr val="accent2">
                    <a:lumMod val="75000"/>
                  </a:schemeClr>
                </a:solidFill>
                <a:latin typeface="楷体" pitchFamily="49" charset="-122"/>
                <a:ea typeface="楷体" pitchFamily="49" charset="-122"/>
              </a:rPr>
              <a:t>收</a:t>
            </a:r>
          </a:p>
          <a:p>
            <a:pPr algn="ctr" eaLnBrk="1" hangingPunct="1">
              <a:defRPr/>
            </a:pPr>
            <a:r>
              <a:rPr lang="zh-CN" sz="1600">
                <a:solidFill>
                  <a:schemeClr val="accent2">
                    <a:lumMod val="75000"/>
                  </a:schemeClr>
                </a:solidFill>
                <a:latin typeface="楷体" pitchFamily="49" charset="-122"/>
                <a:ea typeface="楷体" pitchFamily="49" charset="-122"/>
              </a:rPr>
              <a:t>入</a:t>
            </a:r>
          </a:p>
        </p:txBody>
      </p:sp>
      <p:sp>
        <p:nvSpPr>
          <p:cNvPr id="49182" name="AutoShape 28">
            <a:extLst>
              <a:ext uri="{FF2B5EF4-FFF2-40B4-BE49-F238E27FC236}">
                <a16:creationId xmlns:a16="http://schemas.microsoft.com/office/drawing/2014/main" id="{54664A7C-A2C4-4B4E-BA15-FDE6453A3D1D}"/>
              </a:ext>
            </a:extLst>
          </p:cNvPr>
          <p:cNvSpPr>
            <a:spLocks/>
          </p:cNvSpPr>
          <p:nvPr/>
        </p:nvSpPr>
        <p:spPr bwMode="auto">
          <a:xfrm>
            <a:off x="1911350" y="2060575"/>
            <a:ext cx="914400" cy="711200"/>
          </a:xfrm>
          <a:prstGeom prst="borderCallout1">
            <a:avLst>
              <a:gd name="adj1" fmla="val 16069"/>
              <a:gd name="adj2" fmla="val -8333"/>
              <a:gd name="adj3" fmla="val 209597"/>
              <a:gd name="adj4" fmla="val -23958"/>
            </a:avLst>
          </a:prstGeom>
          <a:noFill/>
          <a:ln w="28575">
            <a:solidFill>
              <a:schemeClr val="tx2"/>
            </a:solidFill>
            <a:miter lim="800000"/>
            <a:headEnd/>
            <a:tailEnd/>
          </a:ln>
        </p:spPr>
        <p:txBody>
          <a:bodyPr/>
          <a:lstStyle/>
          <a:p>
            <a:pPr algn="ctr" eaLnBrk="1" hangingPunct="1">
              <a:defRPr/>
            </a:pPr>
            <a:r>
              <a:rPr lang="zh-CN">
                <a:solidFill>
                  <a:schemeClr val="accent2">
                    <a:lumMod val="75000"/>
                  </a:schemeClr>
                </a:solidFill>
                <a:latin typeface="楷体" pitchFamily="49" charset="-122"/>
                <a:ea typeface="楷体" pitchFamily="49" charset="-122"/>
              </a:rPr>
              <a:t>无谓</a:t>
            </a:r>
          </a:p>
          <a:p>
            <a:pPr algn="ctr" eaLnBrk="1" hangingPunct="1">
              <a:defRPr/>
            </a:pPr>
            <a:r>
              <a:rPr lang="zh-CN">
                <a:solidFill>
                  <a:schemeClr val="accent2">
                    <a:lumMod val="75000"/>
                  </a:schemeClr>
                </a:solidFill>
                <a:latin typeface="楷体" pitchFamily="49" charset="-122"/>
                <a:ea typeface="楷体" pitchFamily="49" charset="-122"/>
              </a:rPr>
              <a:t>损失</a:t>
            </a:r>
          </a:p>
        </p:txBody>
      </p:sp>
      <p:sp>
        <p:nvSpPr>
          <p:cNvPr id="49183" name="AutoShape 29">
            <a:extLst>
              <a:ext uri="{FF2B5EF4-FFF2-40B4-BE49-F238E27FC236}">
                <a16:creationId xmlns:a16="http://schemas.microsoft.com/office/drawing/2014/main" id="{22DAC570-8AAE-4579-A0F1-76D95A613D28}"/>
              </a:ext>
            </a:extLst>
          </p:cNvPr>
          <p:cNvSpPr>
            <a:spLocks/>
          </p:cNvSpPr>
          <p:nvPr/>
        </p:nvSpPr>
        <p:spPr bwMode="auto">
          <a:xfrm>
            <a:off x="4500563" y="2349500"/>
            <a:ext cx="914400" cy="719138"/>
          </a:xfrm>
          <a:prstGeom prst="borderCallout1">
            <a:avLst>
              <a:gd name="adj1" fmla="val 15894"/>
              <a:gd name="adj2" fmla="val -8333"/>
              <a:gd name="adj3" fmla="val 193157"/>
              <a:gd name="adj4" fmla="val -23958"/>
            </a:avLst>
          </a:prstGeom>
          <a:noFill/>
          <a:ln w="28575">
            <a:solidFill>
              <a:schemeClr val="tx2"/>
            </a:solidFill>
            <a:miter lim="800000"/>
            <a:headEnd/>
            <a:tailEnd/>
          </a:ln>
        </p:spPr>
        <p:txBody>
          <a:bodyPr/>
          <a:lstStyle/>
          <a:p>
            <a:pPr algn="ctr" eaLnBrk="1" hangingPunct="1">
              <a:defRPr/>
            </a:pPr>
            <a:r>
              <a:rPr lang="zh-CN">
                <a:solidFill>
                  <a:schemeClr val="accent2">
                    <a:lumMod val="75000"/>
                  </a:schemeClr>
                </a:solidFill>
                <a:latin typeface="楷体" pitchFamily="49" charset="-122"/>
                <a:ea typeface="楷体" pitchFamily="49" charset="-122"/>
              </a:rPr>
              <a:t>无谓</a:t>
            </a:r>
          </a:p>
          <a:p>
            <a:pPr algn="ctr" eaLnBrk="1" hangingPunct="1">
              <a:defRPr/>
            </a:pPr>
            <a:r>
              <a:rPr lang="zh-CN">
                <a:solidFill>
                  <a:schemeClr val="accent2">
                    <a:lumMod val="75000"/>
                  </a:schemeClr>
                </a:solidFill>
                <a:latin typeface="楷体" pitchFamily="49" charset="-122"/>
                <a:ea typeface="楷体" pitchFamily="49" charset="-122"/>
              </a:rPr>
              <a:t>损失</a:t>
            </a:r>
          </a:p>
        </p:txBody>
      </p:sp>
      <p:sp>
        <p:nvSpPr>
          <p:cNvPr id="49184" name="AutoShape 30">
            <a:extLst>
              <a:ext uri="{FF2B5EF4-FFF2-40B4-BE49-F238E27FC236}">
                <a16:creationId xmlns:a16="http://schemas.microsoft.com/office/drawing/2014/main" id="{44C5C2A1-9D5C-412D-A0D2-41A3D62BCF65}"/>
              </a:ext>
            </a:extLst>
          </p:cNvPr>
          <p:cNvSpPr>
            <a:spLocks/>
          </p:cNvSpPr>
          <p:nvPr/>
        </p:nvSpPr>
        <p:spPr bwMode="auto">
          <a:xfrm>
            <a:off x="6804025" y="2349500"/>
            <a:ext cx="914400" cy="719138"/>
          </a:xfrm>
          <a:prstGeom prst="borderCallout1">
            <a:avLst>
              <a:gd name="adj1" fmla="val 15894"/>
              <a:gd name="adj2" fmla="val -8333"/>
              <a:gd name="adj3" fmla="val 193157"/>
              <a:gd name="adj4" fmla="val -23958"/>
            </a:avLst>
          </a:prstGeom>
          <a:noFill/>
          <a:ln w="28575">
            <a:solidFill>
              <a:schemeClr val="tx2"/>
            </a:solidFill>
            <a:miter lim="800000"/>
            <a:headEnd/>
            <a:tailEnd/>
          </a:ln>
        </p:spPr>
        <p:txBody>
          <a:bodyPr/>
          <a:lstStyle/>
          <a:p>
            <a:pPr algn="ctr" eaLnBrk="1" hangingPunct="1">
              <a:defRPr/>
            </a:pPr>
            <a:r>
              <a:rPr lang="zh-CN">
                <a:solidFill>
                  <a:schemeClr val="accent2">
                    <a:lumMod val="75000"/>
                  </a:schemeClr>
                </a:solidFill>
                <a:latin typeface="楷体" pitchFamily="49" charset="-122"/>
                <a:ea typeface="楷体" pitchFamily="49" charset="-122"/>
              </a:rPr>
              <a:t>无谓</a:t>
            </a:r>
          </a:p>
          <a:p>
            <a:pPr algn="ctr" eaLnBrk="1" hangingPunct="1">
              <a:defRPr/>
            </a:pPr>
            <a:r>
              <a:rPr lang="zh-CN">
                <a:solidFill>
                  <a:schemeClr val="accent2">
                    <a:lumMod val="75000"/>
                  </a:schemeClr>
                </a:solidFill>
                <a:latin typeface="楷体" pitchFamily="49" charset="-122"/>
                <a:ea typeface="楷体" pitchFamily="49" charset="-122"/>
              </a:rPr>
              <a:t>损失</a:t>
            </a:r>
          </a:p>
        </p:txBody>
      </p:sp>
      <p:sp>
        <p:nvSpPr>
          <p:cNvPr id="30753" name="Rectangle 31">
            <a:extLst>
              <a:ext uri="{FF2B5EF4-FFF2-40B4-BE49-F238E27FC236}">
                <a16:creationId xmlns:a16="http://schemas.microsoft.com/office/drawing/2014/main" id="{700920C2-5085-4399-A445-1FD9C59FBAEA}"/>
              </a:ext>
            </a:extLst>
          </p:cNvPr>
          <p:cNvSpPr>
            <a:spLocks noChangeArrowheads="1"/>
          </p:cNvSpPr>
          <p:nvPr/>
        </p:nvSpPr>
        <p:spPr bwMode="auto">
          <a:xfrm>
            <a:off x="1258888" y="4941888"/>
            <a:ext cx="576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a</a:t>
            </a:r>
          </a:p>
        </p:txBody>
      </p:sp>
      <p:sp>
        <p:nvSpPr>
          <p:cNvPr id="30754" name="Rectangle 32">
            <a:extLst>
              <a:ext uri="{FF2B5EF4-FFF2-40B4-BE49-F238E27FC236}">
                <a16:creationId xmlns:a16="http://schemas.microsoft.com/office/drawing/2014/main" id="{ACDF5B06-FF11-4E81-B3DB-CEC70379DC60}"/>
              </a:ext>
            </a:extLst>
          </p:cNvPr>
          <p:cNvSpPr>
            <a:spLocks noChangeArrowheads="1"/>
          </p:cNvSpPr>
          <p:nvPr/>
        </p:nvSpPr>
        <p:spPr bwMode="auto">
          <a:xfrm>
            <a:off x="3924300" y="5013325"/>
            <a:ext cx="5762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b</a:t>
            </a:r>
          </a:p>
        </p:txBody>
      </p:sp>
      <p:sp>
        <p:nvSpPr>
          <p:cNvPr id="30755" name="Rectangle 33">
            <a:extLst>
              <a:ext uri="{FF2B5EF4-FFF2-40B4-BE49-F238E27FC236}">
                <a16:creationId xmlns:a16="http://schemas.microsoft.com/office/drawing/2014/main" id="{47E903BC-6AB8-43AD-8D93-8E42D7DB4A9B}"/>
              </a:ext>
            </a:extLst>
          </p:cNvPr>
          <p:cNvSpPr>
            <a:spLocks noChangeArrowheads="1"/>
          </p:cNvSpPr>
          <p:nvPr/>
        </p:nvSpPr>
        <p:spPr bwMode="auto">
          <a:xfrm>
            <a:off x="6588125" y="5013325"/>
            <a:ext cx="5762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EE8D72D8-4F04-4E4A-A6E7-298D896C861C}"/>
              </a:ext>
            </a:extLst>
          </p:cNvPr>
          <p:cNvSpPr>
            <a:spLocks noGrp="1"/>
          </p:cNvSpPr>
          <p:nvPr>
            <p:ph type="dt" sz="quarter" idx="10"/>
          </p:nvPr>
        </p:nvSpPr>
        <p:spPr/>
        <p:txBody>
          <a:bodyPr/>
          <a:lstStyle/>
          <a:p>
            <a:pPr>
              <a:defRPr/>
            </a:pPr>
            <a:fld id="{9376C36E-1D4E-44A2-9A66-1C5E0DD02B48}"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31747" name="灯片编号占位符 5">
            <a:extLst>
              <a:ext uri="{FF2B5EF4-FFF2-40B4-BE49-F238E27FC236}">
                <a16:creationId xmlns:a16="http://schemas.microsoft.com/office/drawing/2014/main" id="{93B9FD1F-D0F7-48D2-8196-DBDE7A2EF8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154DF-6702-4014-BC21-AEAFDD9F55D3}"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28</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50180" name="Rectangle 2">
            <a:extLst>
              <a:ext uri="{FF2B5EF4-FFF2-40B4-BE49-F238E27FC236}">
                <a16:creationId xmlns:a16="http://schemas.microsoft.com/office/drawing/2014/main" id="{577087EF-3120-4075-B431-52C255F88764}"/>
              </a:ext>
            </a:extLst>
          </p:cNvPr>
          <p:cNvSpPr>
            <a:spLocks noGrp="1" noRot="1" noChangeArrowheads="1"/>
          </p:cNvSpPr>
          <p:nvPr>
            <p:ph type="body" idx="1"/>
          </p:nvPr>
        </p:nvSpPr>
        <p:spPr>
          <a:xfrm>
            <a:off x="5219700" y="1196975"/>
            <a:ext cx="1873250" cy="1079500"/>
          </a:xfrm>
        </p:spPr>
        <p:txBody>
          <a:bodyPr/>
          <a:lstStyle/>
          <a:p>
            <a:pPr eaLnBrk="1" hangingPunct="1">
              <a:buFont typeface="Wingdings" panose="05000000000000000000" pitchFamily="2" charset="2"/>
              <a:buNone/>
              <a:defRPr/>
            </a:pPr>
            <a:r>
              <a:rPr lang="zh-CN" altLang="en-US" sz="1800" b="1" dirty="0">
                <a:solidFill>
                  <a:schemeClr val="accent2">
                    <a:lumMod val="75000"/>
                  </a:schemeClr>
                </a:solidFill>
                <a:latin typeface="楷体" pitchFamily="49" charset="-122"/>
                <a:ea typeface="楷体" pitchFamily="49" charset="-122"/>
              </a:rPr>
              <a:t>税率</a:t>
            </a:r>
            <a:r>
              <a:rPr lang="zh-CN" sz="1800" b="1" dirty="0">
                <a:solidFill>
                  <a:schemeClr val="accent2">
                    <a:lumMod val="75000"/>
                  </a:schemeClr>
                </a:solidFill>
                <a:latin typeface="楷体" pitchFamily="49" charset="-122"/>
                <a:ea typeface="楷体" pitchFamily="49" charset="-122"/>
              </a:rPr>
              <a:t>增加越多，无谓损失增加越多</a:t>
            </a:r>
          </a:p>
        </p:txBody>
      </p:sp>
      <p:sp>
        <p:nvSpPr>
          <p:cNvPr id="50181" name="Line 3">
            <a:extLst>
              <a:ext uri="{FF2B5EF4-FFF2-40B4-BE49-F238E27FC236}">
                <a16:creationId xmlns:a16="http://schemas.microsoft.com/office/drawing/2014/main" id="{3E1135F2-1750-438B-827C-3FF3860CE6DB}"/>
              </a:ext>
            </a:extLst>
          </p:cNvPr>
          <p:cNvSpPr>
            <a:spLocks noChangeShapeType="1"/>
          </p:cNvSpPr>
          <p:nvPr/>
        </p:nvSpPr>
        <p:spPr bwMode="auto">
          <a:xfrm>
            <a:off x="1908175" y="3213100"/>
            <a:ext cx="3527425"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0182" name="Line 4">
            <a:extLst>
              <a:ext uri="{FF2B5EF4-FFF2-40B4-BE49-F238E27FC236}">
                <a16:creationId xmlns:a16="http://schemas.microsoft.com/office/drawing/2014/main" id="{06B91668-C33A-4089-B0D3-4C6A900379DA}"/>
              </a:ext>
            </a:extLst>
          </p:cNvPr>
          <p:cNvSpPr>
            <a:spLocks noChangeShapeType="1"/>
          </p:cNvSpPr>
          <p:nvPr/>
        </p:nvSpPr>
        <p:spPr bwMode="auto">
          <a:xfrm flipV="1">
            <a:off x="1908175" y="1125538"/>
            <a:ext cx="0" cy="2087562"/>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0183" name="Line 5">
            <a:extLst>
              <a:ext uri="{FF2B5EF4-FFF2-40B4-BE49-F238E27FC236}">
                <a16:creationId xmlns:a16="http://schemas.microsoft.com/office/drawing/2014/main" id="{578AB089-8F73-42FF-AF0D-FE9C09DCC458}"/>
              </a:ext>
            </a:extLst>
          </p:cNvPr>
          <p:cNvSpPr>
            <a:spLocks noChangeShapeType="1"/>
          </p:cNvSpPr>
          <p:nvPr/>
        </p:nvSpPr>
        <p:spPr bwMode="auto">
          <a:xfrm>
            <a:off x="1908175" y="5876925"/>
            <a:ext cx="3095625"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0184" name="Line 6">
            <a:extLst>
              <a:ext uri="{FF2B5EF4-FFF2-40B4-BE49-F238E27FC236}">
                <a16:creationId xmlns:a16="http://schemas.microsoft.com/office/drawing/2014/main" id="{DC106627-33E8-4267-B9D5-8C5460C2C638}"/>
              </a:ext>
            </a:extLst>
          </p:cNvPr>
          <p:cNvSpPr>
            <a:spLocks noChangeShapeType="1"/>
          </p:cNvSpPr>
          <p:nvPr/>
        </p:nvSpPr>
        <p:spPr bwMode="auto">
          <a:xfrm flipV="1">
            <a:off x="1908175" y="3644900"/>
            <a:ext cx="0" cy="2233613"/>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0185" name="未知">
            <a:extLst>
              <a:ext uri="{FF2B5EF4-FFF2-40B4-BE49-F238E27FC236}">
                <a16:creationId xmlns:a16="http://schemas.microsoft.com/office/drawing/2014/main" id="{2ED41E23-E7BE-43DC-9B02-3DCC01981532}"/>
              </a:ext>
            </a:extLst>
          </p:cNvPr>
          <p:cNvSpPr>
            <a:spLocks/>
          </p:cNvSpPr>
          <p:nvPr/>
        </p:nvSpPr>
        <p:spPr bwMode="auto">
          <a:xfrm>
            <a:off x="1895475" y="1341438"/>
            <a:ext cx="2171700" cy="1871662"/>
          </a:xfrm>
          <a:custGeom>
            <a:avLst/>
            <a:gdLst>
              <a:gd name="T0" fmla="*/ 2147483647 w 1368"/>
              <a:gd name="T1" fmla="*/ 2147483647 h 1179"/>
              <a:gd name="T2" fmla="*/ 2147483647 w 1368"/>
              <a:gd name="T3" fmla="*/ 2147483647 h 1179"/>
              <a:gd name="T4" fmla="*/ 2147483647 w 1368"/>
              <a:gd name="T5" fmla="*/ 2147483647 h 1179"/>
              <a:gd name="T6" fmla="*/ 2147483647 w 1368"/>
              <a:gd name="T7" fmla="*/ 2147483647 h 1179"/>
              <a:gd name="T8" fmla="*/ 2147483647 w 1368"/>
              <a:gd name="T9" fmla="*/ 2147483647 h 1179"/>
              <a:gd name="T10" fmla="*/ 2147483647 w 1368"/>
              <a:gd name="T11" fmla="*/ 0 h 1179"/>
              <a:gd name="T12" fmla="*/ 0 60000 65536"/>
              <a:gd name="T13" fmla="*/ 0 60000 65536"/>
              <a:gd name="T14" fmla="*/ 0 60000 65536"/>
              <a:gd name="T15" fmla="*/ 0 60000 65536"/>
              <a:gd name="T16" fmla="*/ 0 60000 65536"/>
              <a:gd name="T17" fmla="*/ 0 60000 65536"/>
              <a:gd name="T18" fmla="*/ 0 w 1368"/>
              <a:gd name="T19" fmla="*/ 0 h 1179"/>
              <a:gd name="T20" fmla="*/ 1368 w 1368"/>
              <a:gd name="T21" fmla="*/ 1179 h 1179"/>
            </a:gdLst>
            <a:ahLst/>
            <a:cxnLst>
              <a:cxn ang="T12">
                <a:pos x="T0" y="T1"/>
              </a:cxn>
              <a:cxn ang="T13">
                <a:pos x="T2" y="T3"/>
              </a:cxn>
              <a:cxn ang="T14">
                <a:pos x="T4" y="T5"/>
              </a:cxn>
              <a:cxn ang="T15">
                <a:pos x="T6" y="T7"/>
              </a:cxn>
              <a:cxn ang="T16">
                <a:pos x="T8" y="T9"/>
              </a:cxn>
              <a:cxn ang="T17">
                <a:pos x="T10" y="T11"/>
              </a:cxn>
            </a:cxnLst>
            <a:rect l="T18" t="T19" r="T20" b="T21"/>
            <a:pathLst>
              <a:path w="1368" h="1179">
                <a:moveTo>
                  <a:pt x="8" y="1179"/>
                </a:moveTo>
                <a:cubicBezTo>
                  <a:pt x="4" y="1175"/>
                  <a:pt x="0" y="1172"/>
                  <a:pt x="98" y="1134"/>
                </a:cubicBezTo>
                <a:cubicBezTo>
                  <a:pt x="196" y="1096"/>
                  <a:pt x="431" y="1043"/>
                  <a:pt x="597" y="952"/>
                </a:cubicBezTo>
                <a:cubicBezTo>
                  <a:pt x="763" y="861"/>
                  <a:pt x="975" y="710"/>
                  <a:pt x="1096" y="589"/>
                </a:cubicBezTo>
                <a:cubicBezTo>
                  <a:pt x="1217" y="468"/>
                  <a:pt x="1278" y="324"/>
                  <a:pt x="1323" y="226"/>
                </a:cubicBezTo>
                <a:cubicBezTo>
                  <a:pt x="1368" y="128"/>
                  <a:pt x="1368" y="64"/>
                  <a:pt x="1368" y="0"/>
                </a:cubicBezTo>
              </a:path>
            </a:pathLst>
          </a:cu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0186" name="未知">
            <a:extLst>
              <a:ext uri="{FF2B5EF4-FFF2-40B4-BE49-F238E27FC236}">
                <a16:creationId xmlns:a16="http://schemas.microsoft.com/office/drawing/2014/main" id="{5B63B060-95DD-4555-8ECA-282FC6A853FD}"/>
              </a:ext>
            </a:extLst>
          </p:cNvPr>
          <p:cNvSpPr>
            <a:spLocks/>
          </p:cNvSpPr>
          <p:nvPr/>
        </p:nvSpPr>
        <p:spPr bwMode="auto">
          <a:xfrm>
            <a:off x="1908175" y="4471988"/>
            <a:ext cx="2159000" cy="1404937"/>
          </a:xfrm>
          <a:custGeom>
            <a:avLst/>
            <a:gdLst>
              <a:gd name="T0" fmla="*/ 0 w 1360"/>
              <a:gd name="T1" fmla="*/ 2147483647 h 885"/>
              <a:gd name="T2" fmla="*/ 2147483647 w 1360"/>
              <a:gd name="T3" fmla="*/ 2147483647 h 885"/>
              <a:gd name="T4" fmla="*/ 2147483647 w 1360"/>
              <a:gd name="T5" fmla="*/ 2147483647 h 885"/>
              <a:gd name="T6" fmla="*/ 2147483647 w 1360"/>
              <a:gd name="T7" fmla="*/ 2147483647 h 885"/>
              <a:gd name="T8" fmla="*/ 2147483647 w 1360"/>
              <a:gd name="T9" fmla="*/ 2147483647 h 885"/>
              <a:gd name="T10" fmla="*/ 2147483647 w 1360"/>
              <a:gd name="T11" fmla="*/ 2147483647 h 885"/>
              <a:gd name="T12" fmla="*/ 2147483647 w 1360"/>
              <a:gd name="T13" fmla="*/ 2147483647 h 885"/>
              <a:gd name="T14" fmla="*/ 0 60000 65536"/>
              <a:gd name="T15" fmla="*/ 0 60000 65536"/>
              <a:gd name="T16" fmla="*/ 0 60000 65536"/>
              <a:gd name="T17" fmla="*/ 0 60000 65536"/>
              <a:gd name="T18" fmla="*/ 0 60000 65536"/>
              <a:gd name="T19" fmla="*/ 0 60000 65536"/>
              <a:gd name="T20" fmla="*/ 0 60000 65536"/>
              <a:gd name="T21" fmla="*/ 0 w 1360"/>
              <a:gd name="T22" fmla="*/ 0 h 885"/>
              <a:gd name="T23" fmla="*/ 1360 w 1360"/>
              <a:gd name="T24" fmla="*/ 885 h 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885">
                <a:moveTo>
                  <a:pt x="0" y="885"/>
                </a:moveTo>
                <a:cubicBezTo>
                  <a:pt x="11" y="745"/>
                  <a:pt x="22" y="605"/>
                  <a:pt x="90" y="477"/>
                </a:cubicBezTo>
                <a:cubicBezTo>
                  <a:pt x="158" y="349"/>
                  <a:pt x="302" y="190"/>
                  <a:pt x="408" y="114"/>
                </a:cubicBezTo>
                <a:cubicBezTo>
                  <a:pt x="514" y="38"/>
                  <a:pt x="612" y="0"/>
                  <a:pt x="725" y="23"/>
                </a:cubicBezTo>
                <a:cubicBezTo>
                  <a:pt x="838" y="46"/>
                  <a:pt x="997" y="167"/>
                  <a:pt x="1088" y="250"/>
                </a:cubicBezTo>
                <a:cubicBezTo>
                  <a:pt x="1179" y="333"/>
                  <a:pt x="1225" y="416"/>
                  <a:pt x="1270" y="522"/>
                </a:cubicBezTo>
                <a:cubicBezTo>
                  <a:pt x="1315" y="628"/>
                  <a:pt x="1337" y="756"/>
                  <a:pt x="1360" y="885"/>
                </a:cubicBezTo>
              </a:path>
            </a:pathLst>
          </a:cu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0187" name="Rectangle 9">
            <a:extLst>
              <a:ext uri="{FF2B5EF4-FFF2-40B4-BE49-F238E27FC236}">
                <a16:creationId xmlns:a16="http://schemas.microsoft.com/office/drawing/2014/main" id="{4E9834F9-DEBA-471B-93AA-626082F887C5}"/>
              </a:ext>
            </a:extLst>
          </p:cNvPr>
          <p:cNvSpPr>
            <a:spLocks noChangeArrowheads="1"/>
          </p:cNvSpPr>
          <p:nvPr/>
        </p:nvSpPr>
        <p:spPr bwMode="auto">
          <a:xfrm>
            <a:off x="4716463" y="3357563"/>
            <a:ext cx="935037" cy="358775"/>
          </a:xfrm>
          <a:prstGeom prst="rect">
            <a:avLst/>
          </a:prstGeom>
          <a:noFill/>
          <a:ln w="9525">
            <a:noFill/>
            <a:miter lim="800000"/>
            <a:headEnd/>
            <a:tailEnd/>
          </a:ln>
        </p:spPr>
        <p:txBody>
          <a:bodyPr wrap="none" anchor="ctr"/>
          <a:lstStyle/>
          <a:p>
            <a:pPr algn="ctr" eaLnBrk="1" hangingPunct="1">
              <a:defRPr/>
            </a:pPr>
            <a:r>
              <a:rPr lang="zh-CN" altLang="en-US" sz="1600" dirty="0">
                <a:solidFill>
                  <a:schemeClr val="accent2">
                    <a:lumMod val="75000"/>
                  </a:schemeClr>
                </a:solidFill>
                <a:latin typeface="楷体" pitchFamily="49" charset="-122"/>
                <a:ea typeface="楷体" pitchFamily="49" charset="-122"/>
              </a:rPr>
              <a:t>税率</a:t>
            </a:r>
            <a:endParaRPr lang="zh-CN" sz="1600" dirty="0">
              <a:solidFill>
                <a:schemeClr val="accent2">
                  <a:lumMod val="75000"/>
                </a:schemeClr>
              </a:solidFill>
              <a:latin typeface="楷体" pitchFamily="49" charset="-122"/>
              <a:ea typeface="楷体" pitchFamily="49" charset="-122"/>
            </a:endParaRPr>
          </a:p>
        </p:txBody>
      </p:sp>
      <p:sp>
        <p:nvSpPr>
          <p:cNvPr id="50188" name="Rectangle 10">
            <a:extLst>
              <a:ext uri="{FF2B5EF4-FFF2-40B4-BE49-F238E27FC236}">
                <a16:creationId xmlns:a16="http://schemas.microsoft.com/office/drawing/2014/main" id="{BAA11799-0026-4855-B63D-099EC7903B98}"/>
              </a:ext>
            </a:extLst>
          </p:cNvPr>
          <p:cNvSpPr>
            <a:spLocks noChangeArrowheads="1"/>
          </p:cNvSpPr>
          <p:nvPr/>
        </p:nvSpPr>
        <p:spPr bwMode="auto">
          <a:xfrm>
            <a:off x="1403350" y="620713"/>
            <a:ext cx="935038" cy="358775"/>
          </a:xfrm>
          <a:prstGeom prst="rect">
            <a:avLst/>
          </a:prstGeom>
          <a:noFill/>
          <a:ln w="9525">
            <a:noFill/>
            <a:miter lim="800000"/>
            <a:headEnd/>
            <a:tailEnd/>
          </a:ln>
        </p:spPr>
        <p:txBody>
          <a:bodyPr wrap="none" anchor="ctr"/>
          <a:lstStyle/>
          <a:p>
            <a:pPr algn="ctr" eaLnBrk="1" hangingPunct="1">
              <a:defRPr/>
            </a:pPr>
            <a:r>
              <a:rPr lang="zh-CN" sz="1600">
                <a:solidFill>
                  <a:schemeClr val="accent2">
                    <a:lumMod val="75000"/>
                  </a:schemeClr>
                </a:solidFill>
                <a:latin typeface="楷体" pitchFamily="49" charset="-122"/>
                <a:ea typeface="楷体" pitchFamily="49" charset="-122"/>
              </a:rPr>
              <a:t>无谓损失</a:t>
            </a:r>
          </a:p>
        </p:txBody>
      </p:sp>
      <p:sp>
        <p:nvSpPr>
          <p:cNvPr id="50189" name="Rectangle 11">
            <a:extLst>
              <a:ext uri="{FF2B5EF4-FFF2-40B4-BE49-F238E27FC236}">
                <a16:creationId xmlns:a16="http://schemas.microsoft.com/office/drawing/2014/main" id="{E3132E6E-7995-49B9-A039-E72118C6F720}"/>
              </a:ext>
            </a:extLst>
          </p:cNvPr>
          <p:cNvSpPr>
            <a:spLocks noChangeArrowheads="1"/>
          </p:cNvSpPr>
          <p:nvPr/>
        </p:nvSpPr>
        <p:spPr bwMode="auto">
          <a:xfrm>
            <a:off x="4356100" y="5949950"/>
            <a:ext cx="935038" cy="358775"/>
          </a:xfrm>
          <a:prstGeom prst="rect">
            <a:avLst/>
          </a:prstGeom>
          <a:noFill/>
          <a:ln w="9525">
            <a:noFill/>
            <a:miter lim="800000"/>
            <a:headEnd/>
            <a:tailEnd/>
          </a:ln>
        </p:spPr>
        <p:txBody>
          <a:bodyPr wrap="none" anchor="ctr"/>
          <a:lstStyle/>
          <a:p>
            <a:pPr algn="ctr" eaLnBrk="1" hangingPunct="1">
              <a:defRPr/>
            </a:pPr>
            <a:r>
              <a:rPr lang="zh-CN" sz="1600">
                <a:solidFill>
                  <a:schemeClr val="accent2">
                    <a:lumMod val="75000"/>
                  </a:schemeClr>
                </a:solidFill>
                <a:latin typeface="楷体" pitchFamily="49" charset="-122"/>
                <a:ea typeface="楷体" pitchFamily="49" charset="-122"/>
              </a:rPr>
              <a:t>税</a:t>
            </a:r>
            <a:r>
              <a:rPr lang="zh-CN" altLang="en-US" sz="1600">
                <a:solidFill>
                  <a:schemeClr val="accent2">
                    <a:lumMod val="75000"/>
                  </a:schemeClr>
                </a:solidFill>
                <a:latin typeface="楷体" pitchFamily="49" charset="-122"/>
                <a:ea typeface="楷体" pitchFamily="49" charset="-122"/>
              </a:rPr>
              <a:t>率</a:t>
            </a:r>
            <a:endParaRPr lang="zh-CN" sz="1600">
              <a:solidFill>
                <a:schemeClr val="accent2">
                  <a:lumMod val="75000"/>
                </a:schemeClr>
              </a:solidFill>
              <a:latin typeface="楷体" pitchFamily="49" charset="-122"/>
              <a:ea typeface="楷体" pitchFamily="49" charset="-122"/>
            </a:endParaRPr>
          </a:p>
        </p:txBody>
      </p:sp>
      <p:sp>
        <p:nvSpPr>
          <p:cNvPr id="50190" name="Rectangle 12">
            <a:extLst>
              <a:ext uri="{FF2B5EF4-FFF2-40B4-BE49-F238E27FC236}">
                <a16:creationId xmlns:a16="http://schemas.microsoft.com/office/drawing/2014/main" id="{E123C1B7-310F-4939-B806-3DD57F321C58}"/>
              </a:ext>
            </a:extLst>
          </p:cNvPr>
          <p:cNvSpPr>
            <a:spLocks noChangeArrowheads="1"/>
          </p:cNvSpPr>
          <p:nvPr/>
        </p:nvSpPr>
        <p:spPr bwMode="auto">
          <a:xfrm>
            <a:off x="611188" y="3429000"/>
            <a:ext cx="1223962" cy="720725"/>
          </a:xfrm>
          <a:prstGeom prst="rect">
            <a:avLst/>
          </a:prstGeom>
          <a:noFill/>
          <a:ln w="9525">
            <a:noFill/>
            <a:miter lim="800000"/>
            <a:headEnd/>
            <a:tailEnd/>
          </a:ln>
        </p:spPr>
        <p:txBody>
          <a:bodyPr wrap="none" anchor="ctr"/>
          <a:lstStyle/>
          <a:p>
            <a:pPr algn="ctr" eaLnBrk="1" hangingPunct="1">
              <a:defRPr/>
            </a:pPr>
            <a:r>
              <a:rPr lang="zh-CN" sz="1600">
                <a:solidFill>
                  <a:schemeClr val="accent2">
                    <a:lumMod val="75000"/>
                  </a:schemeClr>
                </a:solidFill>
                <a:latin typeface="楷体" pitchFamily="49" charset="-122"/>
                <a:ea typeface="楷体" pitchFamily="49" charset="-122"/>
              </a:rPr>
              <a:t>税收收入</a:t>
            </a:r>
          </a:p>
          <a:p>
            <a:pPr algn="ctr" eaLnBrk="1" hangingPunct="1">
              <a:defRPr/>
            </a:pPr>
            <a:r>
              <a:rPr lang="zh-CN" sz="1600">
                <a:solidFill>
                  <a:schemeClr val="accent2">
                    <a:lumMod val="75000"/>
                  </a:schemeClr>
                </a:solidFill>
                <a:latin typeface="楷体" pitchFamily="49" charset="-122"/>
                <a:ea typeface="楷体" pitchFamily="49" charset="-122"/>
              </a:rPr>
              <a:t>（拉弗曲线）</a:t>
            </a:r>
          </a:p>
        </p:txBody>
      </p:sp>
      <p:sp>
        <p:nvSpPr>
          <p:cNvPr id="31759" name="Rectangle 13">
            <a:extLst>
              <a:ext uri="{FF2B5EF4-FFF2-40B4-BE49-F238E27FC236}">
                <a16:creationId xmlns:a16="http://schemas.microsoft.com/office/drawing/2014/main" id="{55058B49-A2FC-42C1-8169-8D8DE673B149}"/>
              </a:ext>
            </a:extLst>
          </p:cNvPr>
          <p:cNvSpPr>
            <a:spLocks noChangeArrowheads="1"/>
          </p:cNvSpPr>
          <p:nvPr/>
        </p:nvSpPr>
        <p:spPr bwMode="auto">
          <a:xfrm>
            <a:off x="154781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600">
                <a:solidFill>
                  <a:srgbClr val="0039E5"/>
                </a:solidFill>
                <a:latin typeface="楷体" panose="02010609060101010101" pitchFamily="49" charset="-122"/>
                <a:ea typeface="楷体" panose="02010609060101010101" pitchFamily="49" charset="-122"/>
              </a:rPr>
              <a:t>0</a:t>
            </a:r>
          </a:p>
        </p:txBody>
      </p:sp>
      <p:sp>
        <p:nvSpPr>
          <p:cNvPr id="31760" name="Rectangle 14">
            <a:extLst>
              <a:ext uri="{FF2B5EF4-FFF2-40B4-BE49-F238E27FC236}">
                <a16:creationId xmlns:a16="http://schemas.microsoft.com/office/drawing/2014/main" id="{1E682C30-5908-40B9-BF61-47638E024CF6}"/>
              </a:ext>
            </a:extLst>
          </p:cNvPr>
          <p:cNvSpPr>
            <a:spLocks noChangeArrowheads="1"/>
          </p:cNvSpPr>
          <p:nvPr/>
        </p:nvSpPr>
        <p:spPr bwMode="auto">
          <a:xfrm>
            <a:off x="1476375" y="56610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600">
                <a:solidFill>
                  <a:srgbClr val="0039E5"/>
                </a:solidFill>
                <a:latin typeface="楷体" panose="02010609060101010101" pitchFamily="49" charset="-122"/>
                <a:ea typeface="楷体" panose="02010609060101010101" pitchFamily="49" charset="-122"/>
              </a:rPr>
              <a:t>0</a:t>
            </a:r>
          </a:p>
        </p:txBody>
      </p:sp>
      <p:sp>
        <p:nvSpPr>
          <p:cNvPr id="50193" name="Rectangle 15">
            <a:extLst>
              <a:ext uri="{FF2B5EF4-FFF2-40B4-BE49-F238E27FC236}">
                <a16:creationId xmlns:a16="http://schemas.microsoft.com/office/drawing/2014/main" id="{0EC7DD4B-8A71-41CD-ABAB-0937798241F7}"/>
              </a:ext>
            </a:extLst>
          </p:cNvPr>
          <p:cNvSpPr>
            <a:spLocks noRot="1" noChangeArrowheads="1"/>
          </p:cNvSpPr>
          <p:nvPr/>
        </p:nvSpPr>
        <p:spPr bwMode="auto">
          <a:xfrm>
            <a:off x="4356100" y="4437063"/>
            <a:ext cx="1584325" cy="792162"/>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None/>
              <a:defRPr/>
            </a:pPr>
            <a:r>
              <a:rPr lang="zh-CN">
                <a:solidFill>
                  <a:schemeClr val="accent2">
                    <a:lumMod val="75000"/>
                  </a:schemeClr>
                </a:solidFill>
                <a:latin typeface="楷体" pitchFamily="49" charset="-122"/>
                <a:ea typeface="楷体" pitchFamily="49" charset="-122"/>
              </a:rPr>
              <a:t>税收收入先增加再减少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a:extLst>
              <a:ext uri="{FF2B5EF4-FFF2-40B4-BE49-F238E27FC236}">
                <a16:creationId xmlns:a16="http://schemas.microsoft.com/office/drawing/2014/main" id="{C6C03619-C253-4FF6-ADE7-31D47365A5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A5BABF-D8E2-4A4B-A09E-39CC77C855E7}" type="datetime1">
              <a:rPr lang="zh-CN" altLang="en-US" sz="1400" smtClean="0"/>
              <a:pPr>
                <a:spcBef>
                  <a:spcPct val="0"/>
                </a:spcBef>
                <a:buClrTx/>
                <a:buSzTx/>
                <a:buFontTx/>
                <a:buNone/>
              </a:pPr>
              <a:t>2022/9/8</a:t>
            </a:fld>
            <a:endParaRPr lang="zh-CN" altLang="zh-CN" sz="1400"/>
          </a:p>
        </p:txBody>
      </p:sp>
      <p:sp>
        <p:nvSpPr>
          <p:cNvPr id="32771" name="灯片编号占位符 2">
            <a:extLst>
              <a:ext uri="{FF2B5EF4-FFF2-40B4-BE49-F238E27FC236}">
                <a16:creationId xmlns:a16="http://schemas.microsoft.com/office/drawing/2014/main" id="{CA0F6A69-BA70-4D4D-B8D5-51A6BF92E3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D82DED-0E55-42DF-ACFA-481F57EEF46B}" type="slidenum">
              <a:rPr lang="zh-CN" altLang="zh-CN" sz="1400" smtClean="0"/>
              <a:pPr>
                <a:spcBef>
                  <a:spcPct val="0"/>
                </a:spcBef>
                <a:buClrTx/>
                <a:buSzTx/>
                <a:buFontTx/>
                <a:buNone/>
              </a:pPr>
              <a:t>29</a:t>
            </a:fld>
            <a:endParaRPr lang="zh-CN" altLang="zh-CN" sz="1400"/>
          </a:p>
        </p:txBody>
      </p:sp>
      <p:sp>
        <p:nvSpPr>
          <p:cNvPr id="4" name="Rectangle 2">
            <a:extLst>
              <a:ext uri="{FF2B5EF4-FFF2-40B4-BE49-F238E27FC236}">
                <a16:creationId xmlns:a16="http://schemas.microsoft.com/office/drawing/2014/main" id="{5848EA65-02D8-4BEA-9F8A-9464D38E1AE5}"/>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en-US" altLang="zh-CN" sz="4400" kern="0" dirty="0">
                <a:solidFill>
                  <a:srgbClr val="0033CC"/>
                </a:solidFill>
                <a:latin typeface="楷体" pitchFamily="49" charset="-122"/>
                <a:ea typeface="楷体" pitchFamily="49" charset="-122"/>
                <a:cs typeface="+mj-cs"/>
              </a:rPr>
              <a:t> </a:t>
            </a:r>
            <a:r>
              <a:rPr lang="zh-CN" altLang="en-US" sz="4400" kern="0" dirty="0">
                <a:solidFill>
                  <a:srgbClr val="0033CC"/>
                </a:solidFill>
                <a:latin typeface="楷体" pitchFamily="49" charset="-122"/>
                <a:ea typeface="楷体" pitchFamily="49" charset="-122"/>
                <a:cs typeface="+mj-cs"/>
              </a:rPr>
              <a:t>本章讲述内容</a:t>
            </a:r>
            <a:endParaRPr lang="zh-CN" sz="4400" kern="0" dirty="0">
              <a:solidFill>
                <a:srgbClr val="0033CC"/>
              </a:solidFill>
              <a:latin typeface="楷体" pitchFamily="49" charset="-122"/>
              <a:ea typeface="楷体" pitchFamily="49" charset="-122"/>
              <a:cs typeface="+mj-cs"/>
            </a:endParaRPr>
          </a:p>
        </p:txBody>
      </p:sp>
      <p:sp>
        <p:nvSpPr>
          <p:cNvPr id="5" name="Rectangle 2">
            <a:extLst>
              <a:ext uri="{FF2B5EF4-FFF2-40B4-BE49-F238E27FC236}">
                <a16:creationId xmlns:a16="http://schemas.microsoft.com/office/drawing/2014/main" id="{BA1F329D-3414-40F5-8E89-1886B1DC114B}"/>
              </a:ext>
            </a:extLst>
          </p:cNvPr>
          <p:cNvSpPr txBox="1">
            <a:spLocks noRot="1" noChangeArrowheads="1"/>
          </p:cNvSpPr>
          <p:nvPr/>
        </p:nvSpPr>
        <p:spPr>
          <a:xfrm>
            <a:off x="357188" y="1857375"/>
            <a:ext cx="8540750" cy="2143125"/>
          </a:xfrm>
          <a:prstGeom prst="rect">
            <a:avLst/>
          </a:prstGeom>
        </p:spPr>
        <p:txBody>
          <a:bodyPr/>
          <a:lstStyle/>
          <a:p>
            <a:pPr eaLnBrk="1" hangingPunct="1">
              <a:defRPr/>
            </a:pPr>
            <a:r>
              <a:rPr lang="zh-CN" sz="2800" kern="0" dirty="0">
                <a:solidFill>
                  <a:srgbClr val="0033CC"/>
                </a:solidFill>
                <a:latin typeface="楷体" pitchFamily="49" charset="-122"/>
                <a:ea typeface="楷体" pitchFamily="49" charset="-122"/>
                <a:cs typeface="+mj-cs"/>
              </a:rPr>
              <a:t>第一节   基数效用分析</a:t>
            </a:r>
            <a:endParaRPr lang="en-US" altLang="zh-CN" sz="2800" kern="0" dirty="0">
              <a:solidFill>
                <a:srgbClr val="0033CC"/>
              </a:solidFill>
              <a:latin typeface="楷体" pitchFamily="49" charset="-122"/>
              <a:ea typeface="楷体" pitchFamily="49" charset="-122"/>
              <a:cs typeface="+mj-cs"/>
            </a:endParaRPr>
          </a:p>
          <a:p>
            <a:pPr eaLnBrk="1" hangingPunct="1">
              <a:defRPr/>
            </a:pPr>
            <a:r>
              <a:rPr lang="zh-CN" altLang="en-US" sz="3200" dirty="0">
                <a:solidFill>
                  <a:srgbClr val="FF0000"/>
                </a:solidFill>
                <a:latin typeface="楷体" pitchFamily="49" charset="-122"/>
                <a:ea typeface="楷体" pitchFamily="49" charset="-122"/>
              </a:rPr>
              <a:t>第二节   序数效用分析（重点）</a:t>
            </a:r>
            <a:endParaRPr lang="en-US" altLang="zh-CN" sz="3200" dirty="0">
              <a:solidFill>
                <a:srgbClr val="FF0000"/>
              </a:solidFill>
              <a:latin typeface="楷体" pitchFamily="49" charset="-122"/>
              <a:ea typeface="楷体" pitchFamily="49" charset="-122"/>
            </a:endParaRPr>
          </a:p>
          <a:p>
            <a:pPr eaLnBrk="1" hangingPunct="1">
              <a:defRPr/>
            </a:pPr>
            <a:r>
              <a:rPr lang="zh-CN" altLang="en-US" sz="2800" dirty="0">
                <a:solidFill>
                  <a:srgbClr val="0033CC"/>
                </a:solidFill>
                <a:latin typeface="楷体" pitchFamily="49" charset="-122"/>
                <a:ea typeface="楷体" pitchFamily="49" charset="-122"/>
              </a:rPr>
              <a:t>第三节   消费者均衡的变动</a:t>
            </a:r>
            <a:endParaRPr lang="en-US" altLang="zh-CN" sz="2800" dirty="0">
              <a:solidFill>
                <a:srgbClr val="0033CC"/>
              </a:solidFill>
              <a:latin typeface="楷体" pitchFamily="49" charset="-122"/>
              <a:ea typeface="楷体" pitchFamily="49" charset="-122"/>
            </a:endParaRPr>
          </a:p>
          <a:p>
            <a:pPr eaLnBrk="1" hangingPunct="1">
              <a:defRPr/>
            </a:pPr>
            <a:r>
              <a:rPr lang="zh-CN" altLang="en-US" sz="2800" dirty="0">
                <a:solidFill>
                  <a:srgbClr val="0033CC"/>
                </a:solidFill>
                <a:latin typeface="楷体" pitchFamily="49" charset="-122"/>
                <a:ea typeface="楷体" pitchFamily="49" charset="-122"/>
              </a:rPr>
              <a:t>第四节   不确定性和风险</a:t>
            </a: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zh-CN" altLang="en-US" sz="2800" dirty="0">
              <a:solidFill>
                <a:srgbClr val="0033CC"/>
              </a:solidFill>
              <a:latin typeface="楷体" pitchFamily="49" charset="-122"/>
              <a:ea typeface="楷体" pitchFamily="49" charset="-122"/>
            </a:endParaRP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zh-CN" sz="2800" kern="0" dirty="0">
              <a:solidFill>
                <a:srgbClr val="0033CC"/>
              </a:solidFill>
              <a:latin typeface="楷体" pitchFamily="49" charset="-122"/>
              <a:ea typeface="楷体" pitchFamily="49"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1">
            <a:extLst>
              <a:ext uri="{FF2B5EF4-FFF2-40B4-BE49-F238E27FC236}">
                <a16:creationId xmlns:a16="http://schemas.microsoft.com/office/drawing/2014/main" id="{8B22C180-CA13-425F-AC59-9A88674983E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1EED1B-2820-41A3-9457-91F28E34264A}" type="datetime1">
              <a:rPr lang="zh-CN" altLang="en-US" sz="1400" smtClean="0"/>
              <a:pPr>
                <a:spcBef>
                  <a:spcPct val="0"/>
                </a:spcBef>
                <a:buClrTx/>
                <a:buSzTx/>
                <a:buFontTx/>
                <a:buNone/>
              </a:pPr>
              <a:t>2022/9/8</a:t>
            </a:fld>
            <a:endParaRPr lang="zh-CN" altLang="zh-CN" sz="1400"/>
          </a:p>
        </p:txBody>
      </p:sp>
      <p:sp>
        <p:nvSpPr>
          <p:cNvPr id="6147" name="灯片编号占位符 2">
            <a:extLst>
              <a:ext uri="{FF2B5EF4-FFF2-40B4-BE49-F238E27FC236}">
                <a16:creationId xmlns:a16="http://schemas.microsoft.com/office/drawing/2014/main" id="{82AF56AD-C5C0-4D25-A1A9-F88D14A51B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9B2C9A6-87FF-42F8-BF4A-0BF72F4F835D}" type="slidenum">
              <a:rPr lang="zh-CN" altLang="zh-CN" sz="1400" smtClean="0"/>
              <a:pPr>
                <a:spcBef>
                  <a:spcPct val="0"/>
                </a:spcBef>
                <a:buClrTx/>
                <a:buSzTx/>
                <a:buFontTx/>
                <a:buNone/>
              </a:pPr>
              <a:t>3</a:t>
            </a:fld>
            <a:endParaRPr lang="zh-CN" altLang="zh-CN" sz="1400"/>
          </a:p>
        </p:txBody>
      </p:sp>
      <p:grpSp>
        <p:nvGrpSpPr>
          <p:cNvPr id="6148" name="Group 5">
            <a:extLst>
              <a:ext uri="{FF2B5EF4-FFF2-40B4-BE49-F238E27FC236}">
                <a16:creationId xmlns:a16="http://schemas.microsoft.com/office/drawing/2014/main" id="{0717E054-3106-4F6F-AAB1-EC5C10838C29}"/>
              </a:ext>
            </a:extLst>
          </p:cNvPr>
          <p:cNvGrpSpPr>
            <a:grpSpLocks/>
          </p:cNvGrpSpPr>
          <p:nvPr/>
        </p:nvGrpSpPr>
        <p:grpSpPr bwMode="auto">
          <a:xfrm>
            <a:off x="466725" y="728663"/>
            <a:ext cx="8210550" cy="5400675"/>
            <a:chOff x="0" y="0"/>
            <a:chExt cx="5172" cy="3402"/>
          </a:xfrm>
        </p:grpSpPr>
        <p:sp>
          <p:nvSpPr>
            <p:cNvPr id="7" name="Oval 4">
              <a:extLst>
                <a:ext uri="{FF2B5EF4-FFF2-40B4-BE49-F238E27FC236}">
                  <a16:creationId xmlns:a16="http://schemas.microsoft.com/office/drawing/2014/main" id="{2235386A-E935-42A7-A45D-ECAE49DAFD43}"/>
                </a:ext>
              </a:extLst>
            </p:cNvPr>
            <p:cNvSpPr>
              <a:spLocks noChangeArrowheads="1"/>
            </p:cNvSpPr>
            <p:nvPr/>
          </p:nvSpPr>
          <p:spPr bwMode="auto">
            <a:xfrm>
              <a:off x="1731" y="1768"/>
              <a:ext cx="1845" cy="1135"/>
            </a:xfrm>
            <a:prstGeom prst="ellipse">
              <a:avLst/>
            </a:prstGeom>
            <a:solidFill>
              <a:schemeClr val="accent1"/>
            </a:solidFill>
            <a:ln w="9525">
              <a:solidFill>
                <a:schemeClr val="tx1"/>
              </a:solidFill>
              <a:round/>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800" b="0" dirty="0">
                  <a:solidFill>
                    <a:schemeClr val="accent2">
                      <a:lumMod val="75000"/>
                    </a:schemeClr>
                  </a:solidFill>
                  <a:ea typeface="黑体" pitchFamily="49" charset="-122"/>
                </a:rPr>
                <a:t>生产要素市场</a:t>
              </a:r>
            </a:p>
            <a:p>
              <a:pPr eaLnBrk="1" hangingPunct="1">
                <a:defRPr/>
              </a:pPr>
              <a:r>
                <a:rPr lang="zh-CN" altLang="en-US" sz="2000" b="0" dirty="0">
                  <a:solidFill>
                    <a:schemeClr val="accent2">
                      <a:lumMod val="75000"/>
                    </a:schemeClr>
                  </a:solidFill>
                  <a:ea typeface="黑体" pitchFamily="49" charset="-122"/>
                </a:rPr>
                <a:t>（家庭出售</a:t>
              </a:r>
            </a:p>
            <a:p>
              <a:pPr eaLnBrk="1" hangingPunct="1">
                <a:defRPr/>
              </a:pPr>
              <a:r>
                <a:rPr lang="zh-CN" altLang="en-US" sz="2000" b="0" dirty="0">
                  <a:solidFill>
                    <a:schemeClr val="accent2">
                      <a:lumMod val="75000"/>
                    </a:schemeClr>
                  </a:solidFill>
                  <a:ea typeface="黑体" pitchFamily="49" charset="-122"/>
                </a:rPr>
                <a:t>企业购买，</a:t>
              </a:r>
              <a:endParaRPr lang="en-US" altLang="zh-CN" sz="2000" b="0" dirty="0">
                <a:solidFill>
                  <a:schemeClr val="accent2">
                    <a:lumMod val="75000"/>
                  </a:schemeClr>
                </a:solidFill>
                <a:ea typeface="黑体" pitchFamily="49" charset="-122"/>
              </a:endParaRPr>
            </a:p>
            <a:p>
              <a:pPr eaLnBrk="1" hangingPunct="1">
                <a:defRPr/>
              </a:pPr>
              <a:r>
                <a:rPr lang="zh-CN" altLang="en-US" sz="2000" b="0" dirty="0">
                  <a:solidFill>
                    <a:srgbClr val="FF0000"/>
                  </a:solidFill>
                  <a:ea typeface="黑体" pitchFamily="49" charset="-122"/>
                </a:rPr>
                <a:t>分配理论</a:t>
              </a:r>
              <a:r>
                <a:rPr lang="zh-CN" altLang="en-US" sz="2000" b="0" dirty="0">
                  <a:solidFill>
                    <a:schemeClr val="accent2">
                      <a:lumMod val="75000"/>
                    </a:schemeClr>
                  </a:solidFill>
                  <a:ea typeface="黑体" pitchFamily="49" charset="-122"/>
                </a:rPr>
                <a:t>）</a:t>
              </a:r>
            </a:p>
          </p:txBody>
        </p:sp>
        <p:sp>
          <p:nvSpPr>
            <p:cNvPr id="8" name="Oval 5">
              <a:extLst>
                <a:ext uri="{FF2B5EF4-FFF2-40B4-BE49-F238E27FC236}">
                  <a16:creationId xmlns:a16="http://schemas.microsoft.com/office/drawing/2014/main" id="{8396298D-E221-4099-85AD-0D52D1EE9D09}"/>
                </a:ext>
              </a:extLst>
            </p:cNvPr>
            <p:cNvSpPr>
              <a:spLocks noChangeArrowheads="1"/>
            </p:cNvSpPr>
            <p:nvPr/>
          </p:nvSpPr>
          <p:spPr bwMode="auto">
            <a:xfrm>
              <a:off x="1641" y="238"/>
              <a:ext cx="1806" cy="990"/>
            </a:xfrm>
            <a:prstGeom prst="ellipse">
              <a:avLst/>
            </a:prstGeom>
            <a:solidFill>
              <a:schemeClr val="bg2"/>
            </a:solidFill>
            <a:ln w="9525">
              <a:solidFill>
                <a:schemeClr val="tx1"/>
              </a:solidFill>
              <a:round/>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800" b="0" dirty="0">
                  <a:solidFill>
                    <a:schemeClr val="accent2">
                      <a:lumMod val="75000"/>
                    </a:schemeClr>
                  </a:solidFill>
                  <a:ea typeface="黑体" pitchFamily="49" charset="-122"/>
                </a:rPr>
                <a:t>产品市场</a:t>
              </a:r>
            </a:p>
            <a:p>
              <a:pPr eaLnBrk="1" hangingPunct="1">
                <a:defRPr/>
              </a:pPr>
              <a:r>
                <a:rPr lang="zh-CN" altLang="en-US" b="0" dirty="0">
                  <a:solidFill>
                    <a:schemeClr val="accent2">
                      <a:lumMod val="75000"/>
                    </a:schemeClr>
                  </a:solidFill>
                  <a:ea typeface="黑体" pitchFamily="49" charset="-122"/>
                </a:rPr>
                <a:t>（企业出售</a:t>
              </a:r>
            </a:p>
            <a:p>
              <a:pPr eaLnBrk="1" hangingPunct="1">
                <a:defRPr/>
              </a:pPr>
              <a:r>
                <a:rPr lang="zh-CN" altLang="en-US" b="0" dirty="0">
                  <a:solidFill>
                    <a:schemeClr val="accent2">
                      <a:lumMod val="75000"/>
                    </a:schemeClr>
                  </a:solidFill>
                  <a:ea typeface="黑体" pitchFamily="49" charset="-122"/>
                </a:rPr>
                <a:t>消费者购买，</a:t>
              </a:r>
              <a:endParaRPr lang="en-US" altLang="zh-CN" b="0" dirty="0">
                <a:solidFill>
                  <a:schemeClr val="accent2">
                    <a:lumMod val="75000"/>
                  </a:schemeClr>
                </a:solidFill>
                <a:ea typeface="黑体" pitchFamily="49" charset="-122"/>
              </a:endParaRPr>
            </a:p>
            <a:p>
              <a:pPr eaLnBrk="1" hangingPunct="1">
                <a:defRPr/>
              </a:pPr>
              <a:r>
                <a:rPr lang="zh-CN" altLang="en-US" b="0" dirty="0">
                  <a:solidFill>
                    <a:srgbClr val="FF0000"/>
                  </a:solidFill>
                  <a:ea typeface="黑体" pitchFamily="49" charset="-122"/>
                </a:rPr>
                <a:t>供求理论</a:t>
              </a:r>
              <a:r>
                <a:rPr lang="zh-CN" altLang="en-US" b="0" dirty="0">
                  <a:solidFill>
                    <a:schemeClr val="accent2">
                      <a:lumMod val="75000"/>
                    </a:schemeClr>
                  </a:solidFill>
                  <a:ea typeface="黑体" pitchFamily="49" charset="-122"/>
                </a:rPr>
                <a:t>）</a:t>
              </a:r>
            </a:p>
          </p:txBody>
        </p:sp>
        <p:sp>
          <p:nvSpPr>
            <p:cNvPr id="9" name="Rectangle 6">
              <a:extLst>
                <a:ext uri="{FF2B5EF4-FFF2-40B4-BE49-F238E27FC236}">
                  <a16:creationId xmlns:a16="http://schemas.microsoft.com/office/drawing/2014/main" id="{3D2B3100-D177-473D-A277-1EFEBD3F5799}"/>
                </a:ext>
              </a:extLst>
            </p:cNvPr>
            <p:cNvSpPr>
              <a:spLocks noChangeArrowheads="1"/>
            </p:cNvSpPr>
            <p:nvPr/>
          </p:nvSpPr>
          <p:spPr bwMode="auto">
            <a:xfrm>
              <a:off x="0" y="1044"/>
              <a:ext cx="1316" cy="998"/>
            </a:xfrm>
            <a:prstGeom prst="rect">
              <a:avLst/>
            </a:prstGeom>
            <a:solidFill>
              <a:schemeClr val="accent1"/>
            </a:solidFill>
            <a:ln w="9525">
              <a:solidFill>
                <a:schemeClr val="tx1"/>
              </a:solid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800" b="0" dirty="0">
                  <a:solidFill>
                    <a:schemeClr val="accent2">
                      <a:lumMod val="75000"/>
                    </a:schemeClr>
                  </a:solidFill>
                  <a:ea typeface="黑体" pitchFamily="49" charset="-122"/>
                </a:rPr>
                <a:t>企业</a:t>
              </a:r>
              <a:endParaRPr lang="en-US" altLang="zh-CN" sz="2800" b="0" dirty="0">
                <a:solidFill>
                  <a:schemeClr val="accent2">
                    <a:lumMod val="75000"/>
                  </a:schemeClr>
                </a:solidFill>
                <a:ea typeface="黑体" pitchFamily="49" charset="-122"/>
              </a:endParaRPr>
            </a:p>
            <a:p>
              <a:pPr eaLnBrk="1" hangingPunct="1">
                <a:defRPr/>
              </a:pPr>
              <a:r>
                <a:rPr lang="zh-CN" altLang="en-US" sz="2800" b="0" dirty="0">
                  <a:solidFill>
                    <a:schemeClr val="accent2">
                      <a:lumMod val="75000"/>
                    </a:schemeClr>
                  </a:solidFill>
                  <a:ea typeface="黑体" pitchFamily="49" charset="-122"/>
                </a:rPr>
                <a:t>（</a:t>
              </a:r>
              <a:r>
                <a:rPr lang="zh-CN" altLang="en-US" sz="2400" b="0" dirty="0">
                  <a:solidFill>
                    <a:srgbClr val="FF0000"/>
                  </a:solidFill>
                  <a:ea typeface="黑体" pitchFamily="49" charset="-122"/>
                </a:rPr>
                <a:t>生产理论、</a:t>
              </a:r>
              <a:endParaRPr lang="en-US" altLang="zh-CN" sz="2400" b="0" dirty="0">
                <a:solidFill>
                  <a:srgbClr val="FF0000"/>
                </a:solidFill>
                <a:ea typeface="黑体" pitchFamily="49" charset="-122"/>
              </a:endParaRPr>
            </a:p>
            <a:p>
              <a:pPr eaLnBrk="1" hangingPunct="1">
                <a:defRPr/>
              </a:pPr>
              <a:r>
                <a:rPr lang="zh-CN" altLang="en-US" sz="2400" b="0" dirty="0">
                  <a:solidFill>
                    <a:srgbClr val="FF0000"/>
                  </a:solidFill>
                  <a:ea typeface="黑体" pitchFamily="49" charset="-122"/>
                </a:rPr>
                <a:t>成本理论</a:t>
              </a:r>
              <a:r>
                <a:rPr lang="zh-CN" altLang="en-US" sz="2800" b="0" dirty="0">
                  <a:solidFill>
                    <a:schemeClr val="accent2">
                      <a:lumMod val="75000"/>
                    </a:schemeClr>
                  </a:solidFill>
                  <a:ea typeface="黑体" pitchFamily="49" charset="-122"/>
                </a:rPr>
                <a:t>）</a:t>
              </a:r>
            </a:p>
          </p:txBody>
        </p:sp>
        <p:sp>
          <p:nvSpPr>
            <p:cNvPr id="10" name="Rectangle 7">
              <a:extLst>
                <a:ext uri="{FF2B5EF4-FFF2-40B4-BE49-F238E27FC236}">
                  <a16:creationId xmlns:a16="http://schemas.microsoft.com/office/drawing/2014/main" id="{4FF1B558-2869-46DF-BF10-2F0DCB19A2F5}"/>
                </a:ext>
              </a:extLst>
            </p:cNvPr>
            <p:cNvSpPr>
              <a:spLocks noChangeArrowheads="1"/>
            </p:cNvSpPr>
            <p:nvPr/>
          </p:nvSpPr>
          <p:spPr bwMode="auto">
            <a:xfrm>
              <a:off x="3711" y="998"/>
              <a:ext cx="1461" cy="998"/>
            </a:xfrm>
            <a:prstGeom prst="rect">
              <a:avLst/>
            </a:prstGeom>
            <a:solidFill>
              <a:srgbClr val="FFFF00"/>
            </a:solidFill>
            <a:ln w="9525">
              <a:solidFill>
                <a:schemeClr val="tx1"/>
              </a:solid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800" b="0" dirty="0">
                  <a:solidFill>
                    <a:schemeClr val="accent2">
                      <a:lumMod val="75000"/>
                    </a:schemeClr>
                  </a:solidFill>
                  <a:ea typeface="黑体" pitchFamily="49" charset="-122"/>
                </a:rPr>
                <a:t>消费者</a:t>
              </a:r>
              <a:r>
                <a:rPr lang="en-US" altLang="zh-CN" sz="2800" b="0" dirty="0">
                  <a:solidFill>
                    <a:schemeClr val="accent2">
                      <a:lumMod val="75000"/>
                    </a:schemeClr>
                  </a:solidFill>
                  <a:ea typeface="黑体" pitchFamily="49" charset="-122"/>
                </a:rPr>
                <a:t>/</a:t>
              </a:r>
              <a:r>
                <a:rPr lang="zh-CN" altLang="en-US" sz="2800" b="0" dirty="0">
                  <a:solidFill>
                    <a:schemeClr val="accent2">
                      <a:lumMod val="75000"/>
                    </a:schemeClr>
                  </a:solidFill>
                  <a:ea typeface="黑体" pitchFamily="49" charset="-122"/>
                </a:rPr>
                <a:t>家庭</a:t>
              </a:r>
              <a:endParaRPr lang="en-US" altLang="zh-CN" sz="2800" b="0" dirty="0">
                <a:solidFill>
                  <a:schemeClr val="accent2">
                    <a:lumMod val="75000"/>
                  </a:schemeClr>
                </a:solidFill>
                <a:ea typeface="黑体" pitchFamily="49" charset="-122"/>
              </a:endParaRPr>
            </a:p>
            <a:p>
              <a:pPr eaLnBrk="1" hangingPunct="1">
                <a:defRPr/>
              </a:pPr>
              <a:r>
                <a:rPr lang="zh-CN" altLang="en-US" sz="2800" b="0" dirty="0">
                  <a:solidFill>
                    <a:schemeClr val="accent2">
                      <a:lumMod val="75000"/>
                    </a:schemeClr>
                  </a:solidFill>
                  <a:ea typeface="黑体" pitchFamily="49" charset="-122"/>
                </a:rPr>
                <a:t>（</a:t>
              </a:r>
              <a:r>
                <a:rPr lang="zh-CN" altLang="en-US" sz="2400" b="0" dirty="0">
                  <a:solidFill>
                    <a:srgbClr val="FF0000"/>
                  </a:solidFill>
                  <a:ea typeface="黑体" pitchFamily="49" charset="-122"/>
                </a:rPr>
                <a:t>消费者理论</a:t>
              </a:r>
              <a:r>
                <a:rPr lang="zh-CN" altLang="en-US" sz="2800" b="0" dirty="0">
                  <a:solidFill>
                    <a:schemeClr val="accent2">
                      <a:lumMod val="75000"/>
                    </a:schemeClr>
                  </a:solidFill>
                  <a:ea typeface="黑体" pitchFamily="49" charset="-122"/>
                </a:rPr>
                <a:t>）</a:t>
              </a:r>
            </a:p>
          </p:txBody>
        </p:sp>
        <p:sp>
          <p:nvSpPr>
            <p:cNvPr id="11" name="Line 8">
              <a:extLst>
                <a:ext uri="{FF2B5EF4-FFF2-40B4-BE49-F238E27FC236}">
                  <a16:creationId xmlns:a16="http://schemas.microsoft.com/office/drawing/2014/main" id="{3A094F9C-C077-4805-A886-6B6EA048ECD1}"/>
                </a:ext>
              </a:extLst>
            </p:cNvPr>
            <p:cNvSpPr>
              <a:spLocks noChangeShapeType="1"/>
            </p:cNvSpPr>
            <p:nvPr/>
          </p:nvSpPr>
          <p:spPr bwMode="auto">
            <a:xfrm flipV="1">
              <a:off x="4854" y="318"/>
              <a:ext cx="0" cy="680"/>
            </a:xfrm>
            <a:prstGeom prst="line">
              <a:avLst/>
            </a:prstGeom>
            <a:noFill/>
            <a:ln w="9525">
              <a:solidFill>
                <a:schemeClr val="tx1"/>
              </a:solidFill>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12" name="Line 9">
              <a:extLst>
                <a:ext uri="{FF2B5EF4-FFF2-40B4-BE49-F238E27FC236}">
                  <a16:creationId xmlns:a16="http://schemas.microsoft.com/office/drawing/2014/main" id="{6DEB3C71-4ECE-43B4-9B9C-4C93DE50225A}"/>
                </a:ext>
              </a:extLst>
            </p:cNvPr>
            <p:cNvSpPr>
              <a:spLocks noChangeShapeType="1"/>
            </p:cNvSpPr>
            <p:nvPr/>
          </p:nvSpPr>
          <p:spPr bwMode="auto">
            <a:xfrm flipH="1">
              <a:off x="3266" y="318"/>
              <a:ext cx="1588" cy="0"/>
            </a:xfrm>
            <a:prstGeom prst="line">
              <a:avLst/>
            </a:prstGeom>
            <a:noFill/>
            <a:ln w="9525">
              <a:solidFill>
                <a:schemeClr val="tx1"/>
              </a:solidFill>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13" name="Line 10">
              <a:extLst>
                <a:ext uri="{FF2B5EF4-FFF2-40B4-BE49-F238E27FC236}">
                  <a16:creationId xmlns:a16="http://schemas.microsoft.com/office/drawing/2014/main" id="{ABEBE300-9363-4174-9C80-FF3BCF54A41A}"/>
                </a:ext>
              </a:extLst>
            </p:cNvPr>
            <p:cNvSpPr>
              <a:spLocks noChangeShapeType="1"/>
            </p:cNvSpPr>
            <p:nvPr/>
          </p:nvSpPr>
          <p:spPr bwMode="auto">
            <a:xfrm>
              <a:off x="3448" y="499"/>
              <a:ext cx="1043" cy="0"/>
            </a:xfrm>
            <a:prstGeom prst="line">
              <a:avLst/>
            </a:prstGeom>
            <a:noFill/>
            <a:ln w="9525">
              <a:solidFill>
                <a:schemeClr val="tx1"/>
              </a:solidFill>
              <a:prstDash val="lgDash"/>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14" name="Line 11">
              <a:extLst>
                <a:ext uri="{FF2B5EF4-FFF2-40B4-BE49-F238E27FC236}">
                  <a16:creationId xmlns:a16="http://schemas.microsoft.com/office/drawing/2014/main" id="{3637ED17-ED65-40BA-B0E9-101E522E4CEE}"/>
                </a:ext>
              </a:extLst>
            </p:cNvPr>
            <p:cNvSpPr>
              <a:spLocks noChangeShapeType="1"/>
            </p:cNvSpPr>
            <p:nvPr/>
          </p:nvSpPr>
          <p:spPr bwMode="auto">
            <a:xfrm>
              <a:off x="4491" y="499"/>
              <a:ext cx="0" cy="454"/>
            </a:xfrm>
            <a:prstGeom prst="line">
              <a:avLst/>
            </a:prstGeom>
            <a:noFill/>
            <a:ln w="9525">
              <a:solidFill>
                <a:schemeClr val="tx1"/>
              </a:solidFill>
              <a:prstDash val="lgDash"/>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15" name="Rectangle 12">
              <a:extLst>
                <a:ext uri="{FF2B5EF4-FFF2-40B4-BE49-F238E27FC236}">
                  <a16:creationId xmlns:a16="http://schemas.microsoft.com/office/drawing/2014/main" id="{C1A27ED9-41F2-4FA8-966B-0DB8C9B4AAA6}"/>
                </a:ext>
              </a:extLst>
            </p:cNvPr>
            <p:cNvSpPr>
              <a:spLocks noChangeArrowheads="1"/>
            </p:cNvSpPr>
            <p:nvPr/>
          </p:nvSpPr>
          <p:spPr bwMode="auto">
            <a:xfrm>
              <a:off x="3947" y="0"/>
              <a:ext cx="635" cy="273"/>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400" b="0">
                  <a:solidFill>
                    <a:schemeClr val="accent2">
                      <a:lumMod val="75000"/>
                    </a:schemeClr>
                  </a:solidFill>
                  <a:ea typeface="黑体" pitchFamily="49" charset="-122"/>
                </a:rPr>
                <a:t>支出</a:t>
              </a:r>
            </a:p>
          </p:txBody>
        </p:sp>
        <p:sp>
          <p:nvSpPr>
            <p:cNvPr id="16" name="Line 13">
              <a:extLst>
                <a:ext uri="{FF2B5EF4-FFF2-40B4-BE49-F238E27FC236}">
                  <a16:creationId xmlns:a16="http://schemas.microsoft.com/office/drawing/2014/main" id="{B8EAF040-71C9-4453-9FB1-D1AD9E453555}"/>
                </a:ext>
              </a:extLst>
            </p:cNvPr>
            <p:cNvSpPr>
              <a:spLocks noChangeShapeType="1"/>
            </p:cNvSpPr>
            <p:nvPr/>
          </p:nvSpPr>
          <p:spPr bwMode="auto">
            <a:xfrm>
              <a:off x="3357" y="2767"/>
              <a:ext cx="1497" cy="0"/>
            </a:xfrm>
            <a:prstGeom prst="line">
              <a:avLst/>
            </a:prstGeom>
            <a:noFill/>
            <a:ln w="9525">
              <a:solidFill>
                <a:schemeClr val="tx1"/>
              </a:solidFill>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17" name="Line 14">
              <a:extLst>
                <a:ext uri="{FF2B5EF4-FFF2-40B4-BE49-F238E27FC236}">
                  <a16:creationId xmlns:a16="http://schemas.microsoft.com/office/drawing/2014/main" id="{2EF85C51-9F53-443A-B556-08B28883CA09}"/>
                </a:ext>
              </a:extLst>
            </p:cNvPr>
            <p:cNvSpPr>
              <a:spLocks noChangeShapeType="1"/>
            </p:cNvSpPr>
            <p:nvPr/>
          </p:nvSpPr>
          <p:spPr bwMode="auto">
            <a:xfrm flipV="1">
              <a:off x="4854" y="2042"/>
              <a:ext cx="0" cy="725"/>
            </a:xfrm>
            <a:prstGeom prst="line">
              <a:avLst/>
            </a:prstGeom>
            <a:noFill/>
            <a:ln w="9525">
              <a:solidFill>
                <a:schemeClr val="tx1"/>
              </a:solidFill>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18" name="Rectangle 15">
              <a:extLst>
                <a:ext uri="{FF2B5EF4-FFF2-40B4-BE49-F238E27FC236}">
                  <a16:creationId xmlns:a16="http://schemas.microsoft.com/office/drawing/2014/main" id="{F410433D-D633-4D3C-9D52-2834D8F19540}"/>
                </a:ext>
              </a:extLst>
            </p:cNvPr>
            <p:cNvSpPr>
              <a:spLocks noChangeArrowheads="1"/>
            </p:cNvSpPr>
            <p:nvPr/>
          </p:nvSpPr>
          <p:spPr bwMode="auto">
            <a:xfrm>
              <a:off x="4899" y="2268"/>
              <a:ext cx="227" cy="409"/>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400" b="0">
                  <a:solidFill>
                    <a:schemeClr val="accent2">
                      <a:lumMod val="75000"/>
                    </a:schemeClr>
                  </a:solidFill>
                  <a:ea typeface="黑体" pitchFamily="49" charset="-122"/>
                </a:rPr>
                <a:t>收</a:t>
              </a:r>
            </a:p>
            <a:p>
              <a:pPr eaLnBrk="1" hangingPunct="1">
                <a:defRPr/>
              </a:pPr>
              <a:r>
                <a:rPr lang="zh-CN" altLang="en-US" sz="2400" b="0">
                  <a:solidFill>
                    <a:schemeClr val="accent2">
                      <a:lumMod val="75000"/>
                    </a:schemeClr>
                  </a:solidFill>
                  <a:ea typeface="黑体" pitchFamily="49" charset="-122"/>
                </a:rPr>
                <a:t>入</a:t>
              </a:r>
            </a:p>
          </p:txBody>
        </p:sp>
        <p:sp>
          <p:nvSpPr>
            <p:cNvPr id="19" name="Line 17">
              <a:extLst>
                <a:ext uri="{FF2B5EF4-FFF2-40B4-BE49-F238E27FC236}">
                  <a16:creationId xmlns:a16="http://schemas.microsoft.com/office/drawing/2014/main" id="{99439895-2098-4903-8A5E-30359F7DB26B}"/>
                </a:ext>
              </a:extLst>
            </p:cNvPr>
            <p:cNvSpPr>
              <a:spLocks noChangeShapeType="1"/>
            </p:cNvSpPr>
            <p:nvPr/>
          </p:nvSpPr>
          <p:spPr bwMode="auto">
            <a:xfrm>
              <a:off x="409" y="318"/>
              <a:ext cx="0" cy="680"/>
            </a:xfrm>
            <a:prstGeom prst="line">
              <a:avLst/>
            </a:prstGeom>
            <a:noFill/>
            <a:ln w="9525">
              <a:solidFill>
                <a:schemeClr val="tx1"/>
              </a:solidFill>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0" name="Rectangle 18">
              <a:extLst>
                <a:ext uri="{FF2B5EF4-FFF2-40B4-BE49-F238E27FC236}">
                  <a16:creationId xmlns:a16="http://schemas.microsoft.com/office/drawing/2014/main" id="{B5AC069E-F7A4-44D9-8362-5DF8CE324F7E}"/>
                </a:ext>
              </a:extLst>
            </p:cNvPr>
            <p:cNvSpPr>
              <a:spLocks noChangeArrowheads="1"/>
            </p:cNvSpPr>
            <p:nvPr/>
          </p:nvSpPr>
          <p:spPr bwMode="auto">
            <a:xfrm>
              <a:off x="681" y="91"/>
              <a:ext cx="499" cy="182"/>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400" b="0">
                  <a:solidFill>
                    <a:schemeClr val="accent2">
                      <a:lumMod val="75000"/>
                    </a:schemeClr>
                  </a:solidFill>
                  <a:ea typeface="黑体" pitchFamily="49" charset="-122"/>
                </a:rPr>
                <a:t>收益</a:t>
              </a:r>
            </a:p>
          </p:txBody>
        </p:sp>
        <p:sp>
          <p:nvSpPr>
            <p:cNvPr id="21" name="Line 19">
              <a:extLst>
                <a:ext uri="{FF2B5EF4-FFF2-40B4-BE49-F238E27FC236}">
                  <a16:creationId xmlns:a16="http://schemas.microsoft.com/office/drawing/2014/main" id="{F619E6D2-F8B8-44EA-9687-A9E6FD026AA7}"/>
                </a:ext>
              </a:extLst>
            </p:cNvPr>
            <p:cNvSpPr>
              <a:spLocks noChangeShapeType="1"/>
            </p:cNvSpPr>
            <p:nvPr/>
          </p:nvSpPr>
          <p:spPr bwMode="auto">
            <a:xfrm>
              <a:off x="273" y="2042"/>
              <a:ext cx="0" cy="725"/>
            </a:xfrm>
            <a:prstGeom prst="line">
              <a:avLst/>
            </a:prstGeom>
            <a:noFill/>
            <a:ln w="9525">
              <a:solidFill>
                <a:schemeClr val="tx1"/>
              </a:solidFill>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2" name="Line 20">
              <a:extLst>
                <a:ext uri="{FF2B5EF4-FFF2-40B4-BE49-F238E27FC236}">
                  <a16:creationId xmlns:a16="http://schemas.microsoft.com/office/drawing/2014/main" id="{0E6EDB95-4ECB-4125-B267-7E2FA549107C}"/>
                </a:ext>
              </a:extLst>
            </p:cNvPr>
            <p:cNvSpPr>
              <a:spLocks noChangeShapeType="1"/>
            </p:cNvSpPr>
            <p:nvPr/>
          </p:nvSpPr>
          <p:spPr bwMode="auto">
            <a:xfrm>
              <a:off x="273" y="2767"/>
              <a:ext cx="1723" cy="0"/>
            </a:xfrm>
            <a:prstGeom prst="line">
              <a:avLst/>
            </a:prstGeom>
            <a:noFill/>
            <a:ln w="9525">
              <a:solidFill>
                <a:schemeClr val="tx1"/>
              </a:solidFill>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3" name="Rectangle 21">
              <a:extLst>
                <a:ext uri="{FF2B5EF4-FFF2-40B4-BE49-F238E27FC236}">
                  <a16:creationId xmlns:a16="http://schemas.microsoft.com/office/drawing/2014/main" id="{F55CB757-CBEC-4866-91DB-6EFE98F46CB3}"/>
                </a:ext>
              </a:extLst>
            </p:cNvPr>
            <p:cNvSpPr>
              <a:spLocks noChangeArrowheads="1"/>
            </p:cNvSpPr>
            <p:nvPr/>
          </p:nvSpPr>
          <p:spPr bwMode="auto">
            <a:xfrm>
              <a:off x="590" y="2813"/>
              <a:ext cx="1044" cy="181"/>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400" b="0">
                  <a:solidFill>
                    <a:schemeClr val="accent2">
                      <a:lumMod val="75000"/>
                    </a:schemeClr>
                  </a:solidFill>
                  <a:ea typeface="黑体" pitchFamily="49" charset="-122"/>
                </a:rPr>
                <a:t>工资、租金、利润</a:t>
              </a:r>
            </a:p>
          </p:txBody>
        </p:sp>
        <p:sp>
          <p:nvSpPr>
            <p:cNvPr id="24" name="Line 22">
              <a:extLst>
                <a:ext uri="{FF2B5EF4-FFF2-40B4-BE49-F238E27FC236}">
                  <a16:creationId xmlns:a16="http://schemas.microsoft.com/office/drawing/2014/main" id="{39D2378D-C282-462E-A663-B012F62D2328}"/>
                </a:ext>
              </a:extLst>
            </p:cNvPr>
            <p:cNvSpPr>
              <a:spLocks noChangeShapeType="1"/>
            </p:cNvSpPr>
            <p:nvPr/>
          </p:nvSpPr>
          <p:spPr bwMode="auto">
            <a:xfrm flipH="1">
              <a:off x="635" y="2586"/>
              <a:ext cx="1180" cy="0"/>
            </a:xfrm>
            <a:prstGeom prst="line">
              <a:avLst/>
            </a:prstGeom>
            <a:noFill/>
            <a:ln w="9525">
              <a:solidFill>
                <a:schemeClr val="tx1"/>
              </a:solidFill>
              <a:prstDash val="lgDash"/>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5" name="Line 23">
              <a:extLst>
                <a:ext uri="{FF2B5EF4-FFF2-40B4-BE49-F238E27FC236}">
                  <a16:creationId xmlns:a16="http://schemas.microsoft.com/office/drawing/2014/main" id="{46266400-90CF-4144-A338-B731B8A26D59}"/>
                </a:ext>
              </a:extLst>
            </p:cNvPr>
            <p:cNvSpPr>
              <a:spLocks noChangeShapeType="1"/>
            </p:cNvSpPr>
            <p:nvPr/>
          </p:nvSpPr>
          <p:spPr bwMode="auto">
            <a:xfrm flipV="1">
              <a:off x="635" y="2087"/>
              <a:ext cx="0" cy="499"/>
            </a:xfrm>
            <a:prstGeom prst="line">
              <a:avLst/>
            </a:prstGeom>
            <a:noFill/>
            <a:ln w="9525">
              <a:solidFill>
                <a:schemeClr val="tx1"/>
              </a:solidFill>
              <a:prstDash val="lgDash"/>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6" name="Rectangle 24">
              <a:extLst>
                <a:ext uri="{FF2B5EF4-FFF2-40B4-BE49-F238E27FC236}">
                  <a16:creationId xmlns:a16="http://schemas.microsoft.com/office/drawing/2014/main" id="{D3A0C1FE-4616-4D9C-A106-9F76005137E4}"/>
                </a:ext>
              </a:extLst>
            </p:cNvPr>
            <p:cNvSpPr>
              <a:spLocks noChangeArrowheads="1"/>
            </p:cNvSpPr>
            <p:nvPr/>
          </p:nvSpPr>
          <p:spPr bwMode="auto">
            <a:xfrm>
              <a:off x="772" y="2314"/>
              <a:ext cx="771" cy="182"/>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400" b="0">
                  <a:solidFill>
                    <a:schemeClr val="accent2">
                      <a:lumMod val="75000"/>
                    </a:schemeClr>
                  </a:solidFill>
                  <a:ea typeface="黑体" pitchFamily="49" charset="-122"/>
                </a:rPr>
                <a:t>生产投入</a:t>
              </a:r>
            </a:p>
          </p:txBody>
        </p:sp>
        <p:sp>
          <p:nvSpPr>
            <p:cNvPr id="27" name="Line 25">
              <a:extLst>
                <a:ext uri="{FF2B5EF4-FFF2-40B4-BE49-F238E27FC236}">
                  <a16:creationId xmlns:a16="http://schemas.microsoft.com/office/drawing/2014/main" id="{1765A4E6-ACC5-489F-A9F7-0A122419F4FC}"/>
                </a:ext>
              </a:extLst>
            </p:cNvPr>
            <p:cNvSpPr>
              <a:spLocks noChangeShapeType="1"/>
            </p:cNvSpPr>
            <p:nvPr/>
          </p:nvSpPr>
          <p:spPr bwMode="auto">
            <a:xfrm>
              <a:off x="4627" y="1996"/>
              <a:ext cx="0" cy="590"/>
            </a:xfrm>
            <a:prstGeom prst="line">
              <a:avLst/>
            </a:prstGeom>
            <a:noFill/>
            <a:ln w="9525">
              <a:solidFill>
                <a:schemeClr val="tx1"/>
              </a:solidFill>
              <a:prstDash val="lgDash"/>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8" name="Line 26">
              <a:extLst>
                <a:ext uri="{FF2B5EF4-FFF2-40B4-BE49-F238E27FC236}">
                  <a16:creationId xmlns:a16="http://schemas.microsoft.com/office/drawing/2014/main" id="{BA36A73C-C203-4F6F-9970-18FA36E89CCA}"/>
                </a:ext>
              </a:extLst>
            </p:cNvPr>
            <p:cNvSpPr>
              <a:spLocks noChangeShapeType="1"/>
            </p:cNvSpPr>
            <p:nvPr/>
          </p:nvSpPr>
          <p:spPr bwMode="auto">
            <a:xfrm flipH="1">
              <a:off x="3538" y="2586"/>
              <a:ext cx="1089" cy="0"/>
            </a:xfrm>
            <a:prstGeom prst="line">
              <a:avLst/>
            </a:prstGeom>
            <a:noFill/>
            <a:ln w="9525">
              <a:solidFill>
                <a:schemeClr val="tx1"/>
              </a:solidFill>
              <a:prstDash val="lgDash"/>
              <a:round/>
              <a:headEnd/>
              <a:tailEnd type="triangle" w="med" len="me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29" name="Rectangle 27">
              <a:extLst>
                <a:ext uri="{FF2B5EF4-FFF2-40B4-BE49-F238E27FC236}">
                  <a16:creationId xmlns:a16="http://schemas.microsoft.com/office/drawing/2014/main" id="{86469F4E-5C71-4229-8C66-FEAAA5431086}"/>
                </a:ext>
              </a:extLst>
            </p:cNvPr>
            <p:cNvSpPr>
              <a:spLocks noChangeArrowheads="1"/>
            </p:cNvSpPr>
            <p:nvPr/>
          </p:nvSpPr>
          <p:spPr bwMode="auto">
            <a:xfrm>
              <a:off x="3856" y="2223"/>
              <a:ext cx="544" cy="226"/>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000" b="0">
                  <a:solidFill>
                    <a:schemeClr val="accent2">
                      <a:lumMod val="75000"/>
                    </a:schemeClr>
                  </a:solidFill>
                  <a:ea typeface="黑体" pitchFamily="49" charset="-122"/>
                </a:rPr>
                <a:t>劳动、土地</a:t>
              </a:r>
            </a:p>
            <a:p>
              <a:pPr eaLnBrk="1" hangingPunct="1">
                <a:defRPr/>
              </a:pPr>
              <a:r>
                <a:rPr lang="zh-CN" altLang="en-US" sz="2000" b="0">
                  <a:solidFill>
                    <a:schemeClr val="accent2">
                      <a:lumMod val="75000"/>
                    </a:schemeClr>
                  </a:solidFill>
                  <a:ea typeface="黑体" pitchFamily="49" charset="-122"/>
                </a:rPr>
                <a:t>和资本</a:t>
              </a:r>
            </a:p>
          </p:txBody>
        </p:sp>
        <p:sp>
          <p:nvSpPr>
            <p:cNvPr id="30" name="Rectangle 28">
              <a:extLst>
                <a:ext uri="{FF2B5EF4-FFF2-40B4-BE49-F238E27FC236}">
                  <a16:creationId xmlns:a16="http://schemas.microsoft.com/office/drawing/2014/main" id="{08F5B8E0-3098-40E6-9614-9FCB4E9B855C}"/>
                </a:ext>
              </a:extLst>
            </p:cNvPr>
            <p:cNvSpPr>
              <a:spLocks noChangeArrowheads="1"/>
            </p:cNvSpPr>
            <p:nvPr/>
          </p:nvSpPr>
          <p:spPr bwMode="auto">
            <a:xfrm>
              <a:off x="3584" y="545"/>
              <a:ext cx="772" cy="227"/>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b="0">
                  <a:solidFill>
                    <a:schemeClr val="accent2">
                      <a:lumMod val="75000"/>
                    </a:schemeClr>
                  </a:solidFill>
                  <a:ea typeface="黑体" pitchFamily="49" charset="-122"/>
                </a:rPr>
                <a:t>物品与</a:t>
              </a:r>
            </a:p>
            <a:p>
              <a:pPr eaLnBrk="1" hangingPunct="1">
                <a:defRPr/>
              </a:pPr>
              <a:r>
                <a:rPr lang="zh-CN" altLang="en-US" b="0">
                  <a:solidFill>
                    <a:schemeClr val="accent2">
                      <a:lumMod val="75000"/>
                    </a:schemeClr>
                  </a:solidFill>
                  <a:ea typeface="黑体" pitchFamily="49" charset="-122"/>
                </a:rPr>
                <a:t>劳务购买</a:t>
              </a:r>
            </a:p>
          </p:txBody>
        </p:sp>
        <p:sp>
          <p:nvSpPr>
            <p:cNvPr id="31" name="Line 30">
              <a:extLst>
                <a:ext uri="{FF2B5EF4-FFF2-40B4-BE49-F238E27FC236}">
                  <a16:creationId xmlns:a16="http://schemas.microsoft.com/office/drawing/2014/main" id="{914581AD-DDD7-45B4-9648-7565C2FE591F}"/>
                </a:ext>
              </a:extLst>
            </p:cNvPr>
            <p:cNvSpPr>
              <a:spLocks noChangeShapeType="1"/>
            </p:cNvSpPr>
            <p:nvPr/>
          </p:nvSpPr>
          <p:spPr bwMode="auto">
            <a:xfrm flipV="1">
              <a:off x="590" y="454"/>
              <a:ext cx="0" cy="590"/>
            </a:xfrm>
            <a:prstGeom prst="line">
              <a:avLst/>
            </a:prstGeom>
            <a:noFill/>
            <a:ln w="9525">
              <a:solidFill>
                <a:schemeClr val="tx1"/>
              </a:solidFill>
              <a:prstDash val="lgDash"/>
              <a:round/>
              <a:headEnd/>
              <a:tailEnd/>
            </a:ln>
          </p:spPr>
          <p:txBody>
            <a:bodyP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endParaRPr lang="zh-CN" altLang="en-US">
                <a:solidFill>
                  <a:schemeClr val="accent2">
                    <a:lumMod val="75000"/>
                  </a:schemeClr>
                </a:solidFill>
              </a:endParaRPr>
            </a:p>
          </p:txBody>
        </p:sp>
        <p:sp>
          <p:nvSpPr>
            <p:cNvPr id="32" name="Rectangle 32">
              <a:extLst>
                <a:ext uri="{FF2B5EF4-FFF2-40B4-BE49-F238E27FC236}">
                  <a16:creationId xmlns:a16="http://schemas.microsoft.com/office/drawing/2014/main" id="{F46A6B16-FEE1-40D0-BB5E-FF9525560BEA}"/>
                </a:ext>
              </a:extLst>
            </p:cNvPr>
            <p:cNvSpPr>
              <a:spLocks noChangeArrowheads="1"/>
            </p:cNvSpPr>
            <p:nvPr/>
          </p:nvSpPr>
          <p:spPr bwMode="auto">
            <a:xfrm>
              <a:off x="726" y="499"/>
              <a:ext cx="825" cy="324"/>
            </a:xfrm>
            <a:prstGeom prst="rect">
              <a:avLst/>
            </a:prstGeom>
            <a:noFill/>
            <a:ln w="9525">
              <a:no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b="0">
                  <a:solidFill>
                    <a:schemeClr val="accent2">
                      <a:lumMod val="75000"/>
                    </a:schemeClr>
                  </a:solidFill>
                  <a:ea typeface="黑体" pitchFamily="49" charset="-122"/>
                </a:rPr>
                <a:t>物品与</a:t>
              </a:r>
            </a:p>
            <a:p>
              <a:pPr eaLnBrk="1" hangingPunct="1">
                <a:defRPr/>
              </a:pPr>
              <a:r>
                <a:rPr lang="zh-CN" altLang="en-US" b="0">
                  <a:solidFill>
                    <a:schemeClr val="accent2">
                      <a:lumMod val="75000"/>
                    </a:schemeClr>
                  </a:solidFill>
                  <a:ea typeface="黑体" pitchFamily="49" charset="-122"/>
                </a:rPr>
                <a:t>劳务出售</a:t>
              </a:r>
            </a:p>
          </p:txBody>
        </p:sp>
        <p:sp>
          <p:nvSpPr>
            <p:cNvPr id="33" name="Rectangle 34">
              <a:extLst>
                <a:ext uri="{FF2B5EF4-FFF2-40B4-BE49-F238E27FC236}">
                  <a16:creationId xmlns:a16="http://schemas.microsoft.com/office/drawing/2014/main" id="{88CA59C4-DB3C-48DA-B26B-8DA0EB5FFD5A}"/>
                </a:ext>
              </a:extLst>
            </p:cNvPr>
            <p:cNvSpPr>
              <a:spLocks noChangeArrowheads="1"/>
            </p:cNvSpPr>
            <p:nvPr/>
          </p:nvSpPr>
          <p:spPr bwMode="auto">
            <a:xfrm>
              <a:off x="499" y="3085"/>
              <a:ext cx="4536" cy="317"/>
            </a:xfrm>
            <a:prstGeom prst="rect">
              <a:avLst/>
            </a:prstGeom>
            <a:solidFill>
              <a:schemeClr val="accent1"/>
            </a:solidFill>
            <a:ln w="9525">
              <a:solidFill>
                <a:schemeClr val="tx1"/>
              </a:solidFill>
              <a:miter lim="800000"/>
              <a:headEnd/>
              <a:tailEnd/>
            </a:ln>
          </p:spPr>
          <p:txBody>
            <a:bodyPr wrap="none" anchor="ctr"/>
            <a:lstStyle>
              <a:defPPr>
                <a:defRPr lang="zh-CN"/>
              </a:defPPr>
              <a:lvl1pPr algn="ctr" rtl="0" fontAlgn="base">
                <a:spcBef>
                  <a:spcPct val="0"/>
                </a:spcBef>
                <a:spcAft>
                  <a:spcPct val="0"/>
                </a:spcAft>
                <a:buFont typeface="Arial" charset="0"/>
                <a:defRPr b="1" kern="1200">
                  <a:solidFill>
                    <a:schemeClr val="tx2"/>
                  </a:solidFill>
                  <a:latin typeface="Arial" charset="0"/>
                  <a:ea typeface="宋体" pitchFamily="2" charset="-122"/>
                  <a:cs typeface="+mn-cs"/>
                </a:defRPr>
              </a:lvl1pPr>
              <a:lvl2pPr marL="4572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2pPr>
              <a:lvl3pPr marL="9144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3pPr>
              <a:lvl4pPr marL="13716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4pPr>
              <a:lvl5pPr marL="1828800" algn="ctr" rtl="0" fontAlgn="base">
                <a:spcBef>
                  <a:spcPct val="0"/>
                </a:spcBef>
                <a:spcAft>
                  <a:spcPct val="0"/>
                </a:spcAft>
                <a:buFont typeface="Arial" charset="0"/>
                <a:defRPr b="1" kern="1200">
                  <a:solidFill>
                    <a:schemeClr val="tx2"/>
                  </a:solidFill>
                  <a:latin typeface="Arial" charset="0"/>
                  <a:ea typeface="宋体" pitchFamily="2" charset="-122"/>
                  <a:cs typeface="+mn-cs"/>
                </a:defRPr>
              </a:lvl5pPr>
              <a:lvl6pPr marL="2286000" algn="l" defTabSz="914400" rtl="0" eaLnBrk="1" latinLnBrk="0" hangingPunct="1">
                <a:defRPr b="1" kern="1200">
                  <a:solidFill>
                    <a:schemeClr val="tx2"/>
                  </a:solidFill>
                  <a:latin typeface="Arial" charset="0"/>
                  <a:ea typeface="宋体" pitchFamily="2" charset="-122"/>
                  <a:cs typeface="+mn-cs"/>
                </a:defRPr>
              </a:lvl6pPr>
              <a:lvl7pPr marL="2743200" algn="l" defTabSz="914400" rtl="0" eaLnBrk="1" latinLnBrk="0" hangingPunct="1">
                <a:defRPr b="1" kern="1200">
                  <a:solidFill>
                    <a:schemeClr val="tx2"/>
                  </a:solidFill>
                  <a:latin typeface="Arial" charset="0"/>
                  <a:ea typeface="宋体" pitchFamily="2" charset="-122"/>
                  <a:cs typeface="+mn-cs"/>
                </a:defRPr>
              </a:lvl7pPr>
              <a:lvl8pPr marL="3200400" algn="l" defTabSz="914400" rtl="0" eaLnBrk="1" latinLnBrk="0" hangingPunct="1">
                <a:defRPr b="1" kern="1200">
                  <a:solidFill>
                    <a:schemeClr val="tx2"/>
                  </a:solidFill>
                  <a:latin typeface="Arial" charset="0"/>
                  <a:ea typeface="宋体" pitchFamily="2" charset="-122"/>
                  <a:cs typeface="+mn-cs"/>
                </a:defRPr>
              </a:lvl8pPr>
              <a:lvl9pPr marL="3657600" algn="l" defTabSz="914400" rtl="0" eaLnBrk="1" latinLnBrk="0" hangingPunct="1">
                <a:defRPr b="1" kern="1200">
                  <a:solidFill>
                    <a:schemeClr val="tx2"/>
                  </a:solidFill>
                  <a:latin typeface="Arial" charset="0"/>
                  <a:ea typeface="宋体" pitchFamily="2" charset="-122"/>
                  <a:cs typeface="+mn-cs"/>
                </a:defRPr>
              </a:lvl9pPr>
            </a:lstStyle>
            <a:p>
              <a:pPr eaLnBrk="1" hangingPunct="1">
                <a:defRPr/>
              </a:pPr>
              <a:r>
                <a:rPr lang="zh-CN" altLang="en-US" sz="2800" b="0" dirty="0">
                  <a:solidFill>
                    <a:schemeClr val="accent2">
                      <a:lumMod val="75000"/>
                    </a:schemeClr>
                  </a:solidFill>
                  <a:ea typeface="黑体" pitchFamily="49" charset="-122"/>
                </a:rPr>
                <a:t>以 市 场 为 基 础（</a:t>
              </a:r>
              <a:r>
                <a:rPr lang="zh-CN" altLang="en-US" sz="2400" b="0" dirty="0">
                  <a:solidFill>
                    <a:srgbClr val="FF0000"/>
                  </a:solidFill>
                  <a:ea typeface="黑体" pitchFamily="49" charset="-122"/>
                </a:rPr>
                <a:t>市场结构理论</a:t>
              </a:r>
              <a:r>
                <a:rPr lang="zh-CN" altLang="en-US" sz="2800" b="0" dirty="0">
                  <a:solidFill>
                    <a:schemeClr val="accent2">
                      <a:lumMod val="75000"/>
                    </a:schemeClr>
                  </a:solidFill>
                  <a:ea typeface="黑体" pitchFamily="49" charset="-122"/>
                </a:rPr>
                <a:t>）</a:t>
              </a:r>
            </a:p>
          </p:txBody>
        </p:sp>
      </p:grpSp>
      <p:cxnSp>
        <p:nvCxnSpPr>
          <p:cNvPr id="6149" name="直接连接符 4">
            <a:extLst>
              <a:ext uri="{FF2B5EF4-FFF2-40B4-BE49-F238E27FC236}">
                <a16:creationId xmlns:a16="http://schemas.microsoft.com/office/drawing/2014/main" id="{BFBAF834-BB05-4F85-882D-228448953033}"/>
              </a:ext>
            </a:extLst>
          </p:cNvPr>
          <p:cNvCxnSpPr>
            <a:cxnSpLocks noChangeShapeType="1"/>
          </p:cNvCxnSpPr>
          <p:nvPr/>
        </p:nvCxnSpPr>
        <p:spPr bwMode="auto">
          <a:xfrm rot="10800000">
            <a:off x="1143000" y="1249363"/>
            <a:ext cx="20716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50" name="直接箭头连接符 5">
            <a:extLst>
              <a:ext uri="{FF2B5EF4-FFF2-40B4-BE49-F238E27FC236}">
                <a16:creationId xmlns:a16="http://schemas.microsoft.com/office/drawing/2014/main" id="{F9CA5BA8-F9E1-4128-B725-7CD0554003C8}"/>
              </a:ext>
            </a:extLst>
          </p:cNvPr>
          <p:cNvCxnSpPr>
            <a:cxnSpLocks noChangeShapeType="1"/>
          </p:cNvCxnSpPr>
          <p:nvPr/>
        </p:nvCxnSpPr>
        <p:spPr bwMode="auto">
          <a:xfrm>
            <a:off x="1428750" y="1463675"/>
            <a:ext cx="1571625" cy="1588"/>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39965-DB12-4239-8FBD-72988A438D1D}"/>
              </a:ext>
            </a:extLst>
          </p:cNvPr>
          <p:cNvSpPr>
            <a:spLocks noGrp="1"/>
          </p:cNvSpPr>
          <p:nvPr>
            <p:ph type="title"/>
          </p:nvPr>
        </p:nvSpPr>
        <p:spPr/>
        <p:txBody>
          <a:bodyPr/>
          <a:lstStyle/>
          <a:p>
            <a:pPr>
              <a:defRPr/>
            </a:pPr>
            <a:r>
              <a:rPr lang="zh-CN" sz="3200" b="1" dirty="0">
                <a:solidFill>
                  <a:srgbClr val="0033CC"/>
                </a:solidFill>
                <a:latin typeface="楷体" pitchFamily="49" charset="-122"/>
                <a:ea typeface="楷体" pitchFamily="49" charset="-122"/>
              </a:rPr>
              <a:t>第二节   序数效用</a:t>
            </a:r>
            <a:r>
              <a:rPr lang="zh-CN" altLang="en-US" sz="3200" b="1" dirty="0">
                <a:solidFill>
                  <a:srgbClr val="0033CC"/>
                </a:solidFill>
                <a:latin typeface="楷体" pitchFamily="49" charset="-122"/>
                <a:ea typeface="楷体" pitchFamily="49" charset="-122"/>
              </a:rPr>
              <a:t>分析</a:t>
            </a:r>
            <a:br>
              <a:rPr lang="en-US" altLang="zh-CN" sz="3200" b="1" dirty="0">
                <a:solidFill>
                  <a:srgbClr val="0033CC"/>
                </a:solidFill>
                <a:latin typeface="楷体" pitchFamily="49" charset="-122"/>
                <a:ea typeface="楷体" pitchFamily="49" charset="-122"/>
              </a:rPr>
            </a:br>
            <a:r>
              <a:rPr lang="en-US" sz="3200" dirty="0">
                <a:solidFill>
                  <a:schemeClr val="accent2">
                    <a:lumMod val="75000"/>
                  </a:schemeClr>
                </a:solidFill>
                <a:ea typeface="楷体" pitchFamily="49" charset="-122"/>
              </a:rPr>
              <a:t>(ordinal utility)</a:t>
            </a:r>
            <a:endParaRPr lang="zh-CN" altLang="en-US" sz="3200" dirty="0"/>
          </a:p>
        </p:txBody>
      </p:sp>
      <p:sp>
        <p:nvSpPr>
          <p:cNvPr id="3" name="内容占位符 2">
            <a:extLst>
              <a:ext uri="{FF2B5EF4-FFF2-40B4-BE49-F238E27FC236}">
                <a16:creationId xmlns:a16="http://schemas.microsoft.com/office/drawing/2014/main" id="{9D5E9CD3-8DD2-4C78-8B7E-F256FB69995A}"/>
              </a:ext>
            </a:extLst>
          </p:cNvPr>
          <p:cNvSpPr>
            <a:spLocks noGrp="1"/>
          </p:cNvSpPr>
          <p:nvPr>
            <p:ph idx="1"/>
          </p:nvPr>
        </p:nvSpPr>
        <p:spPr/>
        <p:txBody>
          <a:bodyPr/>
          <a:lstStyle/>
          <a:p>
            <a:pPr>
              <a:defRPr/>
            </a:pPr>
            <a:r>
              <a:rPr lang="zh-CN" altLang="en-US" dirty="0">
                <a:solidFill>
                  <a:schemeClr val="accent2">
                    <a:lumMod val="75000"/>
                  </a:schemeClr>
                </a:solidFill>
                <a:latin typeface="楷体" pitchFamily="49" charset="-122"/>
                <a:ea typeface="楷体" pitchFamily="49" charset="-122"/>
              </a:rPr>
              <a:t>一、</a:t>
            </a:r>
            <a:r>
              <a:rPr lang="zh-CN" b="1" dirty="0">
                <a:solidFill>
                  <a:schemeClr val="accent2">
                    <a:lumMod val="75000"/>
                  </a:schemeClr>
                </a:solidFill>
                <a:latin typeface="楷体" pitchFamily="49" charset="-122"/>
                <a:ea typeface="楷体" pitchFamily="49" charset="-122"/>
              </a:rPr>
              <a:t>序数效用论</a:t>
            </a:r>
            <a:r>
              <a:rPr lang="en-US" b="1" dirty="0">
                <a:solidFill>
                  <a:schemeClr val="accent2">
                    <a:lumMod val="75000"/>
                  </a:schemeClr>
                </a:solidFill>
                <a:latin typeface="楷体" pitchFamily="49" charset="-122"/>
                <a:ea typeface="楷体" pitchFamily="49" charset="-122"/>
              </a:rPr>
              <a:t> </a:t>
            </a:r>
          </a:p>
          <a:p>
            <a:pPr lvl="1">
              <a:defRPr/>
            </a:pPr>
            <a:endParaRPr lang="en-US" altLang="zh-CN" b="1" dirty="0">
              <a:solidFill>
                <a:schemeClr val="accent2">
                  <a:lumMod val="75000"/>
                </a:schemeClr>
              </a:solidFill>
              <a:latin typeface="楷体" pitchFamily="49" charset="-122"/>
              <a:ea typeface="楷体" pitchFamily="49" charset="-122"/>
              <a:cs typeface="+mn-cs"/>
            </a:endParaRPr>
          </a:p>
          <a:p>
            <a:pPr lvl="1">
              <a:defRPr/>
            </a:pPr>
            <a:r>
              <a:rPr lang="en-US" altLang="zh-CN" b="1" dirty="0">
                <a:solidFill>
                  <a:schemeClr val="accent2">
                    <a:lumMod val="75000"/>
                  </a:schemeClr>
                </a:solidFill>
                <a:latin typeface="楷体" pitchFamily="49" charset="-122"/>
                <a:ea typeface="楷体" pitchFamily="49" charset="-122"/>
                <a:cs typeface="+mn-cs"/>
              </a:rPr>
              <a:t>1.</a:t>
            </a:r>
            <a:r>
              <a:rPr lang="zh-CN" altLang="en-US" b="1" dirty="0">
                <a:solidFill>
                  <a:schemeClr val="accent2">
                    <a:lumMod val="75000"/>
                  </a:schemeClr>
                </a:solidFill>
                <a:latin typeface="楷体" pitchFamily="49" charset="-122"/>
                <a:ea typeface="楷体" pitchFamily="49" charset="-122"/>
                <a:cs typeface="+mn-cs"/>
              </a:rPr>
              <a:t>消费者偏好</a:t>
            </a:r>
            <a:r>
              <a:rPr lang="en-US" altLang="zh-CN" dirty="0">
                <a:solidFill>
                  <a:schemeClr val="accent2">
                    <a:lumMod val="75000"/>
                  </a:schemeClr>
                </a:solidFill>
                <a:latin typeface="+mj-lt"/>
                <a:ea typeface="楷体" pitchFamily="49" charset="-122"/>
                <a:cs typeface="+mn-cs"/>
              </a:rPr>
              <a:t>(preference)</a:t>
            </a:r>
          </a:p>
          <a:p>
            <a:pPr lvl="2">
              <a:defRPr/>
            </a:pPr>
            <a:r>
              <a:rPr lang="zh-CN" b="1" dirty="0">
                <a:solidFill>
                  <a:srgbClr val="0033CC"/>
                </a:solidFill>
                <a:latin typeface="楷体" pitchFamily="49" charset="-122"/>
                <a:ea typeface="楷体" pitchFamily="49" charset="-122"/>
              </a:rPr>
              <a:t>消费者不能说出自己对商品偏好强度的具体大小，即</a:t>
            </a:r>
            <a:r>
              <a:rPr lang="zh-CN" b="1" dirty="0">
                <a:solidFill>
                  <a:srgbClr val="FF0000"/>
                </a:solidFill>
                <a:latin typeface="楷体" pitchFamily="49" charset="-122"/>
                <a:ea typeface="楷体" pitchFamily="49" charset="-122"/>
              </a:rPr>
              <a:t>不能说出某一商品的效用量</a:t>
            </a:r>
            <a:r>
              <a:rPr lang="zh-CN" b="1" dirty="0">
                <a:solidFill>
                  <a:srgbClr val="0033CC"/>
                </a:solidFill>
                <a:latin typeface="楷体" pitchFamily="49" charset="-122"/>
                <a:ea typeface="楷体" pitchFamily="49" charset="-122"/>
              </a:rPr>
              <a:t>，但可以说出自己对不同商品的偏好的顺序。因此，可以用序数词第一、第二、第三等等来代表偏好的顺序，并以此来表示效用水平的高低</a:t>
            </a:r>
            <a:r>
              <a:rPr lang="zh-CN" altLang="en-US" b="1" dirty="0">
                <a:solidFill>
                  <a:srgbClr val="0033CC"/>
                </a:solidFill>
                <a:latin typeface="楷体" pitchFamily="49" charset="-122"/>
                <a:ea typeface="楷体" pitchFamily="49" charset="-122"/>
              </a:rPr>
              <a:t>。</a:t>
            </a:r>
            <a:endParaRPr lang="en-US" altLang="zh-CN" b="1" dirty="0">
              <a:solidFill>
                <a:srgbClr val="0033CC"/>
              </a:solidFill>
              <a:latin typeface="楷体" pitchFamily="49" charset="-122"/>
              <a:ea typeface="楷体" pitchFamily="49" charset="-122"/>
            </a:endParaRPr>
          </a:p>
        </p:txBody>
      </p:sp>
      <p:sp>
        <p:nvSpPr>
          <p:cNvPr id="33796" name="日期占位符 3">
            <a:extLst>
              <a:ext uri="{FF2B5EF4-FFF2-40B4-BE49-F238E27FC236}">
                <a16:creationId xmlns:a16="http://schemas.microsoft.com/office/drawing/2014/main" id="{A180435C-C89D-44AD-A0CC-25BD12E310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440C9F-FD96-4095-BC6E-74E74BF69293}" type="datetime1">
              <a:rPr lang="zh-CN" altLang="en-US" sz="1400" smtClean="0"/>
              <a:pPr>
                <a:spcBef>
                  <a:spcPct val="0"/>
                </a:spcBef>
                <a:buClrTx/>
                <a:buSzTx/>
                <a:buFontTx/>
                <a:buNone/>
              </a:pPr>
              <a:t>2022/9/8</a:t>
            </a:fld>
            <a:endParaRPr lang="zh-CN" altLang="zh-CN" sz="1400"/>
          </a:p>
        </p:txBody>
      </p:sp>
      <p:sp>
        <p:nvSpPr>
          <p:cNvPr id="33797" name="灯片编号占位符 4">
            <a:extLst>
              <a:ext uri="{FF2B5EF4-FFF2-40B4-BE49-F238E27FC236}">
                <a16:creationId xmlns:a16="http://schemas.microsoft.com/office/drawing/2014/main" id="{14391174-2A9A-4CF2-93AC-0CECA39356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02D487-49CA-4337-8663-393181966E44}" type="slidenum">
              <a:rPr lang="zh-CN" altLang="zh-CN" sz="1400" smtClean="0"/>
              <a:pPr>
                <a:spcBef>
                  <a:spcPct val="0"/>
                </a:spcBef>
                <a:buClrTx/>
                <a:buSzTx/>
                <a:buFontTx/>
                <a:buNone/>
              </a:pPr>
              <a:t>30</a:t>
            </a:fld>
            <a:endParaRPr lang="zh-CN" altLang="zh-CN"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A95023-9EB6-4534-8D28-CDA6F13578FF}"/>
              </a:ext>
            </a:extLst>
          </p:cNvPr>
          <p:cNvSpPr>
            <a:spLocks noGrp="1"/>
          </p:cNvSpPr>
          <p:nvPr>
            <p:ph idx="1"/>
          </p:nvPr>
        </p:nvSpPr>
        <p:spPr>
          <a:xfrm>
            <a:off x="301625" y="1357313"/>
            <a:ext cx="8540750" cy="4741862"/>
          </a:xfrm>
        </p:spPr>
        <p:txBody>
          <a:bodyPr/>
          <a:lstStyle/>
          <a:p>
            <a:pPr marL="342900" lvl="1" indent="-342900">
              <a:buClr>
                <a:schemeClr val="hlink"/>
              </a:buClr>
              <a:buSzPct val="75000"/>
              <a:buFont typeface="Wingdings" panose="05000000000000000000" pitchFamily="2" charset="2"/>
              <a:buChar char="v"/>
              <a:defRPr/>
            </a:pPr>
            <a:r>
              <a:rPr lang="en-US" altLang="zh-CN" b="1" dirty="0">
                <a:solidFill>
                  <a:srgbClr val="0033CC"/>
                </a:solidFill>
                <a:latin typeface="楷体" pitchFamily="49" charset="-122"/>
                <a:ea typeface="楷体" pitchFamily="49" charset="-122"/>
              </a:rPr>
              <a:t>2.</a:t>
            </a:r>
            <a:r>
              <a:rPr lang="zh-CN" altLang="en-US" b="1" dirty="0">
                <a:solidFill>
                  <a:srgbClr val="0033CC"/>
                </a:solidFill>
                <a:latin typeface="楷体" pitchFamily="49" charset="-122"/>
                <a:ea typeface="楷体" pitchFamily="49" charset="-122"/>
              </a:rPr>
              <a:t>偏好之间的关系：</a:t>
            </a:r>
            <a:endParaRPr lang="en-US" altLang="zh-CN" b="1" dirty="0">
              <a:solidFill>
                <a:srgbClr val="0033CC"/>
              </a:solidFill>
              <a:latin typeface="楷体" pitchFamily="49" charset="-122"/>
              <a:ea typeface="楷体" pitchFamily="49" charset="-122"/>
            </a:endParaRPr>
          </a:p>
          <a:p>
            <a:pPr marL="742950" lvl="2" indent="-342900">
              <a:buSzPct val="75000"/>
              <a:defRPr/>
            </a:pPr>
            <a:r>
              <a:rPr lang="zh-CN" altLang="en-US" b="1" dirty="0">
                <a:solidFill>
                  <a:srgbClr val="0033CC"/>
                </a:solidFill>
                <a:latin typeface="楷体" pitchFamily="49" charset="-122"/>
                <a:ea typeface="楷体" pitchFamily="49" charset="-122"/>
              </a:rPr>
              <a:t>假设消费者消费</a:t>
            </a:r>
            <a:r>
              <a:rPr lang="en-US" altLang="zh-CN" b="1" dirty="0">
                <a:solidFill>
                  <a:srgbClr val="0033CC"/>
                </a:solidFill>
                <a:latin typeface="楷体" pitchFamily="49" charset="-122"/>
                <a:ea typeface="楷体" pitchFamily="49" charset="-122"/>
              </a:rPr>
              <a:t>2</a:t>
            </a:r>
            <a:r>
              <a:rPr lang="zh-CN" altLang="en-US" b="1" dirty="0">
                <a:solidFill>
                  <a:srgbClr val="0033CC"/>
                </a:solidFill>
                <a:latin typeface="楷体" pitchFamily="49" charset="-122"/>
                <a:ea typeface="楷体" pitchFamily="49" charset="-122"/>
              </a:rPr>
              <a:t>种商品，</a:t>
            </a:r>
            <a:r>
              <a:rPr lang="en-US" altLang="zh-CN" b="1" dirty="0">
                <a:solidFill>
                  <a:srgbClr val="0033CC"/>
                </a:solidFill>
                <a:latin typeface="楷体" pitchFamily="49" charset="-122"/>
                <a:ea typeface="楷体" pitchFamily="49" charset="-122"/>
              </a:rPr>
              <a:t>x</a:t>
            </a:r>
            <a:r>
              <a:rPr lang="en-US" altLang="zh-CN" b="1" baseline="-25000" dirty="0">
                <a:solidFill>
                  <a:srgbClr val="0033CC"/>
                </a:solidFill>
                <a:latin typeface="楷体" pitchFamily="49" charset="-122"/>
                <a:ea typeface="楷体" pitchFamily="49" charset="-122"/>
              </a:rPr>
              <a:t>1</a:t>
            </a:r>
            <a:r>
              <a:rPr lang="zh-CN" altLang="en-US" b="1" dirty="0">
                <a:solidFill>
                  <a:srgbClr val="0033CC"/>
                </a:solidFill>
                <a:latin typeface="楷体" pitchFamily="49" charset="-122"/>
                <a:ea typeface="楷体" pitchFamily="49" charset="-122"/>
              </a:rPr>
              <a:t>和</a:t>
            </a:r>
            <a:r>
              <a:rPr lang="en-US" altLang="zh-CN" b="1" dirty="0">
                <a:solidFill>
                  <a:srgbClr val="0033CC"/>
                </a:solidFill>
                <a:latin typeface="楷体" pitchFamily="49" charset="-122"/>
                <a:ea typeface="楷体" pitchFamily="49" charset="-122"/>
              </a:rPr>
              <a:t>x</a:t>
            </a:r>
            <a:r>
              <a:rPr lang="en-US" altLang="zh-CN" b="1" baseline="-25000" dirty="0">
                <a:solidFill>
                  <a:srgbClr val="0033CC"/>
                </a:solidFill>
                <a:latin typeface="楷体" pitchFamily="49" charset="-122"/>
                <a:ea typeface="楷体" pitchFamily="49" charset="-122"/>
              </a:rPr>
              <a:t>2</a:t>
            </a:r>
            <a:r>
              <a:rPr lang="zh-CN" altLang="en-US" b="1" dirty="0">
                <a:solidFill>
                  <a:srgbClr val="0033CC"/>
                </a:solidFill>
                <a:latin typeface="楷体" pitchFamily="49" charset="-122"/>
                <a:ea typeface="楷体" pitchFamily="49" charset="-122"/>
              </a:rPr>
              <a:t>分别代表两种商品的数量。则（</a:t>
            </a:r>
            <a:r>
              <a:rPr lang="en-US" altLang="zh-CN" b="1" dirty="0">
                <a:solidFill>
                  <a:srgbClr val="0033CC"/>
                </a:solidFill>
                <a:latin typeface="楷体" pitchFamily="49" charset="-122"/>
                <a:ea typeface="楷体" pitchFamily="49" charset="-122"/>
              </a:rPr>
              <a:t> x</a:t>
            </a:r>
            <a:r>
              <a:rPr lang="en-US" altLang="zh-CN" b="1" baseline="-25000" dirty="0">
                <a:solidFill>
                  <a:srgbClr val="0033CC"/>
                </a:solidFill>
                <a:latin typeface="楷体" pitchFamily="49" charset="-122"/>
                <a:ea typeface="楷体" pitchFamily="49" charset="-122"/>
              </a:rPr>
              <a:t>1</a:t>
            </a:r>
            <a:r>
              <a:rPr lang="zh-CN" altLang="en-US" b="1" dirty="0">
                <a:solidFill>
                  <a:srgbClr val="0033CC"/>
                </a:solidFill>
                <a:latin typeface="楷体" pitchFamily="49" charset="-122"/>
                <a:ea typeface="楷体" pitchFamily="49" charset="-122"/>
              </a:rPr>
              <a:t>，</a:t>
            </a:r>
            <a:r>
              <a:rPr lang="en-US" altLang="zh-CN" b="1" dirty="0">
                <a:solidFill>
                  <a:srgbClr val="0033CC"/>
                </a:solidFill>
                <a:latin typeface="楷体" pitchFamily="49" charset="-122"/>
                <a:ea typeface="楷体" pitchFamily="49" charset="-122"/>
              </a:rPr>
              <a:t>x</a:t>
            </a:r>
            <a:r>
              <a:rPr lang="en-US" altLang="zh-CN" b="1" baseline="-25000" dirty="0">
                <a:solidFill>
                  <a:srgbClr val="0033CC"/>
                </a:solidFill>
                <a:latin typeface="楷体" pitchFamily="49" charset="-122"/>
                <a:ea typeface="楷体" pitchFamily="49" charset="-122"/>
              </a:rPr>
              <a:t>2 </a:t>
            </a:r>
            <a:r>
              <a:rPr lang="zh-CN" altLang="en-US" b="1" dirty="0">
                <a:solidFill>
                  <a:srgbClr val="0033CC"/>
                </a:solidFill>
                <a:latin typeface="楷体" pitchFamily="49" charset="-122"/>
                <a:ea typeface="楷体" pitchFamily="49" charset="-122"/>
              </a:rPr>
              <a:t>）代表一个消费束。</a:t>
            </a:r>
            <a:endParaRPr lang="en-US" altLang="zh-CN" b="1" dirty="0">
              <a:solidFill>
                <a:srgbClr val="0033CC"/>
              </a:solidFill>
              <a:latin typeface="楷体" pitchFamily="49" charset="-122"/>
              <a:ea typeface="楷体" pitchFamily="49" charset="-122"/>
            </a:endParaRPr>
          </a:p>
          <a:p>
            <a:pPr marL="742950" lvl="2" indent="-342900">
              <a:buSzPct val="75000"/>
              <a:defRPr/>
            </a:pPr>
            <a:r>
              <a:rPr lang="zh-CN" altLang="en-US" b="1" dirty="0">
                <a:solidFill>
                  <a:srgbClr val="FF0000"/>
                </a:solidFill>
                <a:latin typeface="楷体" pitchFamily="49" charset="-122"/>
                <a:ea typeface="楷体" pitchFamily="49" charset="-122"/>
              </a:rPr>
              <a:t>推论</a:t>
            </a:r>
            <a:r>
              <a:rPr lang="zh-CN" altLang="en-US" b="1" dirty="0">
                <a:solidFill>
                  <a:srgbClr val="0033CC"/>
                </a:solidFill>
                <a:latin typeface="楷体" pitchFamily="49" charset="-122"/>
                <a:ea typeface="楷体" pitchFamily="49" charset="-122"/>
              </a:rPr>
              <a:t>：任意两个消费束</a:t>
            </a:r>
            <a:r>
              <a:rPr lang="en-US" altLang="zh-CN" b="1" dirty="0">
                <a:solidFill>
                  <a:srgbClr val="0033CC"/>
                </a:solidFill>
                <a:latin typeface="楷体" pitchFamily="49" charset="-122"/>
                <a:ea typeface="楷体" pitchFamily="49" charset="-122"/>
              </a:rPr>
              <a:t>X</a:t>
            </a:r>
            <a:r>
              <a:rPr lang="zh-CN" altLang="en-US" b="1" dirty="0">
                <a:solidFill>
                  <a:srgbClr val="0033CC"/>
                </a:solidFill>
                <a:latin typeface="楷体" pitchFamily="49" charset="-122"/>
                <a:ea typeface="楷体" pitchFamily="49" charset="-122"/>
              </a:rPr>
              <a:t>（</a:t>
            </a:r>
            <a:r>
              <a:rPr lang="en-US" altLang="zh-CN" b="1" dirty="0">
                <a:solidFill>
                  <a:srgbClr val="0033CC"/>
                </a:solidFill>
                <a:latin typeface="楷体" pitchFamily="49" charset="-122"/>
                <a:ea typeface="楷体" pitchFamily="49" charset="-122"/>
              </a:rPr>
              <a:t> x</a:t>
            </a:r>
            <a:r>
              <a:rPr lang="en-US" altLang="zh-CN" b="1" baseline="-25000" dirty="0">
                <a:solidFill>
                  <a:srgbClr val="0033CC"/>
                </a:solidFill>
                <a:latin typeface="楷体" pitchFamily="49" charset="-122"/>
                <a:ea typeface="楷体" pitchFamily="49" charset="-122"/>
              </a:rPr>
              <a:t>1</a:t>
            </a:r>
            <a:r>
              <a:rPr lang="zh-CN" altLang="en-US" b="1" dirty="0">
                <a:solidFill>
                  <a:srgbClr val="0033CC"/>
                </a:solidFill>
                <a:latin typeface="楷体" pitchFamily="49" charset="-122"/>
                <a:ea typeface="楷体" pitchFamily="49" charset="-122"/>
              </a:rPr>
              <a:t>，</a:t>
            </a:r>
            <a:r>
              <a:rPr lang="en-US" altLang="zh-CN" b="1" dirty="0">
                <a:solidFill>
                  <a:srgbClr val="0033CC"/>
                </a:solidFill>
                <a:latin typeface="楷体" pitchFamily="49" charset="-122"/>
                <a:ea typeface="楷体" pitchFamily="49" charset="-122"/>
              </a:rPr>
              <a:t>x</a:t>
            </a:r>
            <a:r>
              <a:rPr lang="en-US" altLang="zh-CN" b="1" baseline="-25000" dirty="0">
                <a:solidFill>
                  <a:srgbClr val="0033CC"/>
                </a:solidFill>
                <a:latin typeface="楷体" pitchFamily="49" charset="-122"/>
                <a:ea typeface="楷体" pitchFamily="49" charset="-122"/>
              </a:rPr>
              <a:t>2 </a:t>
            </a:r>
            <a:r>
              <a:rPr lang="zh-CN" altLang="en-US" b="1" dirty="0">
                <a:solidFill>
                  <a:srgbClr val="0033CC"/>
                </a:solidFill>
                <a:latin typeface="楷体" pitchFamily="49" charset="-122"/>
                <a:ea typeface="楷体" pitchFamily="49" charset="-122"/>
              </a:rPr>
              <a:t>） </a:t>
            </a:r>
            <a:r>
              <a:rPr lang="en-US" altLang="zh-CN" b="1" dirty="0">
                <a:solidFill>
                  <a:srgbClr val="0033CC"/>
                </a:solidFill>
                <a:latin typeface="楷体" pitchFamily="49" charset="-122"/>
                <a:ea typeface="楷体" pitchFamily="49" charset="-122"/>
              </a:rPr>
              <a:t>Y</a:t>
            </a:r>
            <a:r>
              <a:rPr lang="zh-CN" altLang="en-US" b="1" dirty="0">
                <a:solidFill>
                  <a:srgbClr val="0033CC"/>
                </a:solidFill>
                <a:latin typeface="楷体" pitchFamily="49" charset="-122"/>
                <a:ea typeface="楷体" pitchFamily="49" charset="-122"/>
              </a:rPr>
              <a:t>（</a:t>
            </a:r>
            <a:r>
              <a:rPr lang="en-US" altLang="zh-CN" b="1" dirty="0">
                <a:solidFill>
                  <a:srgbClr val="0033CC"/>
                </a:solidFill>
                <a:latin typeface="楷体" pitchFamily="49" charset="-122"/>
                <a:ea typeface="楷体" pitchFamily="49" charset="-122"/>
              </a:rPr>
              <a:t> y</a:t>
            </a:r>
            <a:r>
              <a:rPr lang="en-US" altLang="zh-CN" b="1" baseline="-25000" dirty="0">
                <a:solidFill>
                  <a:srgbClr val="0033CC"/>
                </a:solidFill>
                <a:latin typeface="楷体" pitchFamily="49" charset="-122"/>
                <a:ea typeface="楷体" pitchFamily="49" charset="-122"/>
              </a:rPr>
              <a:t>1</a:t>
            </a:r>
            <a:r>
              <a:rPr lang="zh-CN" altLang="en-US" b="1" dirty="0">
                <a:solidFill>
                  <a:srgbClr val="0033CC"/>
                </a:solidFill>
                <a:latin typeface="楷体" pitchFamily="49" charset="-122"/>
                <a:ea typeface="楷体" pitchFamily="49" charset="-122"/>
              </a:rPr>
              <a:t>，</a:t>
            </a:r>
            <a:r>
              <a:rPr lang="en-US" altLang="zh-CN" b="1" dirty="0">
                <a:solidFill>
                  <a:srgbClr val="0033CC"/>
                </a:solidFill>
                <a:latin typeface="楷体" pitchFamily="49" charset="-122"/>
                <a:ea typeface="楷体" pitchFamily="49" charset="-122"/>
              </a:rPr>
              <a:t>y</a:t>
            </a:r>
            <a:r>
              <a:rPr lang="en-US" altLang="zh-CN" b="1" baseline="-25000" dirty="0">
                <a:solidFill>
                  <a:srgbClr val="0033CC"/>
                </a:solidFill>
                <a:latin typeface="楷体" pitchFamily="49" charset="-122"/>
                <a:ea typeface="楷体" pitchFamily="49" charset="-122"/>
              </a:rPr>
              <a:t>2 </a:t>
            </a:r>
            <a:r>
              <a:rPr lang="zh-CN" altLang="en-US" b="1" dirty="0">
                <a:solidFill>
                  <a:srgbClr val="0033CC"/>
                </a:solidFill>
                <a:latin typeface="楷体" pitchFamily="49" charset="-122"/>
                <a:ea typeface="楷体" pitchFamily="49" charset="-122"/>
              </a:rPr>
              <a:t>）的关系可以表示为</a:t>
            </a:r>
            <a:endParaRPr lang="zh-CN" altLang="en-US" dirty="0">
              <a:solidFill>
                <a:schemeClr val="accent2">
                  <a:lumMod val="75000"/>
                </a:schemeClr>
              </a:solidFill>
              <a:latin typeface="楷体" pitchFamily="49" charset="-122"/>
              <a:ea typeface="楷体" pitchFamily="49" charset="-122"/>
            </a:endParaRPr>
          </a:p>
          <a:p>
            <a:pPr>
              <a:defRPr/>
            </a:pPr>
            <a:endParaRPr lang="zh-CN" altLang="en-US" dirty="0"/>
          </a:p>
        </p:txBody>
      </p:sp>
      <p:sp>
        <p:nvSpPr>
          <p:cNvPr id="34819" name="日期占位符 3">
            <a:extLst>
              <a:ext uri="{FF2B5EF4-FFF2-40B4-BE49-F238E27FC236}">
                <a16:creationId xmlns:a16="http://schemas.microsoft.com/office/drawing/2014/main" id="{75C3AB71-FCE9-491B-A8AF-768D0F7FF4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EB6415-BE70-425B-87A9-18B9F34AE2A9}" type="datetime1">
              <a:rPr lang="zh-CN" altLang="en-US" sz="1400" smtClean="0"/>
              <a:pPr>
                <a:spcBef>
                  <a:spcPct val="0"/>
                </a:spcBef>
                <a:buClrTx/>
                <a:buSzTx/>
                <a:buFontTx/>
                <a:buNone/>
              </a:pPr>
              <a:t>2022/9/8</a:t>
            </a:fld>
            <a:endParaRPr lang="zh-CN" altLang="zh-CN" sz="1400"/>
          </a:p>
        </p:txBody>
      </p:sp>
      <p:sp>
        <p:nvSpPr>
          <p:cNvPr id="34820" name="灯片编号占位符 4">
            <a:extLst>
              <a:ext uri="{FF2B5EF4-FFF2-40B4-BE49-F238E27FC236}">
                <a16:creationId xmlns:a16="http://schemas.microsoft.com/office/drawing/2014/main" id="{48390F9C-B835-478D-B21A-78BD415D1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85BE09-52CC-42A2-8558-762458308633}" type="slidenum">
              <a:rPr lang="zh-CN" altLang="zh-CN" sz="1400" smtClean="0"/>
              <a:pPr>
                <a:spcBef>
                  <a:spcPct val="0"/>
                </a:spcBef>
                <a:buClrTx/>
                <a:buSzTx/>
                <a:buFontTx/>
                <a:buNone/>
              </a:pPr>
              <a:t>31</a:t>
            </a:fld>
            <a:endParaRPr lang="zh-CN" altLang="zh-CN" sz="1400"/>
          </a:p>
        </p:txBody>
      </p:sp>
      <p:sp>
        <p:nvSpPr>
          <p:cNvPr id="6" name="矩形 5">
            <a:extLst>
              <a:ext uri="{FF2B5EF4-FFF2-40B4-BE49-F238E27FC236}">
                <a16:creationId xmlns:a16="http://schemas.microsoft.com/office/drawing/2014/main" id="{584C274E-7E12-4EB1-86F3-8CDAB2B80C61}"/>
              </a:ext>
            </a:extLst>
          </p:cNvPr>
          <p:cNvSpPr/>
          <p:nvPr/>
        </p:nvSpPr>
        <p:spPr>
          <a:xfrm>
            <a:off x="2428875" y="714375"/>
            <a:ext cx="4610100" cy="369888"/>
          </a:xfrm>
          <a:prstGeom prst="rect">
            <a:avLst/>
          </a:prstGeom>
        </p:spPr>
        <p:txBody>
          <a:bodyPr wrap="none">
            <a:spAutoFit/>
          </a:bodyPr>
          <a:lstStyle/>
          <a:p>
            <a:pPr algn="ctr" eaLnBrk="1" hangingPunct="1">
              <a:defRPr/>
            </a:pPr>
            <a:r>
              <a:rPr lang="zh-CN" altLang="en-US" dirty="0">
                <a:solidFill>
                  <a:schemeClr val="accent2">
                    <a:lumMod val="75000"/>
                  </a:schemeClr>
                </a:solidFill>
                <a:latin typeface="楷体" pitchFamily="49" charset="-122"/>
                <a:ea typeface="楷体" pitchFamily="49" charset="-122"/>
              </a:rPr>
              <a:t>一、序数效用论</a:t>
            </a:r>
            <a:r>
              <a:rPr lang="en-US" dirty="0">
                <a:solidFill>
                  <a:schemeClr val="accent2">
                    <a:lumMod val="75000"/>
                  </a:schemeClr>
                </a:solidFill>
                <a:latin typeface="楷体" pitchFamily="49" charset="-122"/>
                <a:ea typeface="楷体" pitchFamily="49" charset="-122"/>
              </a:rPr>
              <a:t> (</a:t>
            </a:r>
            <a:r>
              <a:rPr lang="en-US" b="0" dirty="0">
                <a:solidFill>
                  <a:schemeClr val="accent2">
                    <a:lumMod val="75000"/>
                  </a:schemeClr>
                </a:solidFill>
                <a:latin typeface="Arial" charset="0"/>
              </a:rPr>
              <a:t>Theory </a:t>
            </a:r>
            <a:r>
              <a:rPr lang="en-US" b="0" dirty="0">
                <a:solidFill>
                  <a:schemeClr val="accent2">
                    <a:lumMod val="75000"/>
                  </a:schemeClr>
                </a:solidFill>
                <a:latin typeface="+mj-lt"/>
              </a:rPr>
              <a:t>of </a:t>
            </a:r>
            <a:r>
              <a:rPr lang="en-US" b="0" dirty="0">
                <a:solidFill>
                  <a:schemeClr val="accent2">
                    <a:lumMod val="75000"/>
                  </a:schemeClr>
                </a:solidFill>
                <a:latin typeface="+mj-lt"/>
                <a:ea typeface="楷体" pitchFamily="49" charset="-122"/>
              </a:rPr>
              <a:t>ordinal utility)</a:t>
            </a:r>
          </a:p>
        </p:txBody>
      </p:sp>
      <p:graphicFrame>
        <p:nvGraphicFramePr>
          <p:cNvPr id="34822" name="Object 37">
            <a:extLst>
              <a:ext uri="{FF2B5EF4-FFF2-40B4-BE49-F238E27FC236}">
                <a16:creationId xmlns:a16="http://schemas.microsoft.com/office/drawing/2014/main" id="{93175B1F-0AA9-4112-AFAA-98932C9D48A9}"/>
              </a:ext>
            </a:extLst>
          </p:cNvPr>
          <p:cNvGraphicFramePr>
            <a:graphicFrameLocks noChangeAspect="1"/>
          </p:cNvGraphicFramePr>
          <p:nvPr/>
        </p:nvGraphicFramePr>
        <p:xfrm>
          <a:off x="1285875" y="3500438"/>
          <a:ext cx="6788150" cy="2152650"/>
        </p:xfrm>
        <a:graphic>
          <a:graphicData uri="http://schemas.openxmlformats.org/presentationml/2006/ole">
            <mc:AlternateContent xmlns:mc="http://schemas.openxmlformats.org/markup-compatibility/2006">
              <mc:Choice xmlns:v="urn:schemas-microsoft-com:vml" Requires="v">
                <p:oleObj name="Equation" r:id="rId2" imgW="2362200" imgH="749300" progId="Equation.DSMT4">
                  <p:embed/>
                </p:oleObj>
              </mc:Choice>
              <mc:Fallback>
                <p:oleObj name="Equation" r:id="rId2" imgW="2362200" imgH="749300" progId="Equation.DSMT4">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500438"/>
                        <a:ext cx="67881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B3781081-1A1E-4EE1-8761-3A2A772B6460}"/>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b="1">
                <a:solidFill>
                  <a:srgbClr val="0033CC"/>
                </a:solidFill>
                <a:latin typeface="楷体" panose="02010609060101010101" pitchFamily="49" charset="-122"/>
                <a:ea typeface="楷体" panose="02010609060101010101" pitchFamily="49" charset="-122"/>
              </a:rPr>
              <a:t>3.</a:t>
            </a:r>
            <a:r>
              <a:rPr lang="zh-CN" altLang="en-US" b="1">
                <a:solidFill>
                  <a:srgbClr val="0033CC"/>
                </a:solidFill>
                <a:latin typeface="楷体" panose="02010609060101010101" pitchFamily="49" charset="-122"/>
                <a:ea typeface="楷体" panose="02010609060101010101" pitchFamily="49" charset="-122"/>
              </a:rPr>
              <a:t>偏好的若干</a:t>
            </a:r>
            <a:r>
              <a:rPr lang="zh-CN" altLang="zh-CN" b="1">
                <a:solidFill>
                  <a:srgbClr val="0033CC"/>
                </a:solidFill>
                <a:latin typeface="楷体" panose="02010609060101010101" pitchFamily="49" charset="-122"/>
                <a:ea typeface="楷体" panose="02010609060101010101" pitchFamily="49" charset="-122"/>
              </a:rPr>
              <a:t>假定条件</a:t>
            </a:r>
            <a:r>
              <a:rPr lang="zh-CN" altLang="zh-CN" sz="3600">
                <a:solidFill>
                  <a:srgbClr val="0033CC"/>
                </a:solidFill>
                <a:latin typeface="楷体" panose="02010609060101010101" pitchFamily="49" charset="-122"/>
                <a:ea typeface="楷体" panose="02010609060101010101" pitchFamily="49" charset="-122"/>
              </a:rPr>
              <a:t>：</a:t>
            </a:r>
          </a:p>
          <a:p>
            <a:pPr eaLnBrk="1" hangingPunct="1">
              <a:lnSpc>
                <a:spcPct val="90000"/>
              </a:lnSpc>
              <a:buFont typeface="Wingdings" panose="05000000000000000000" pitchFamily="2" charset="2"/>
              <a:buNone/>
            </a:pPr>
            <a:r>
              <a:rPr lang="zh-CN" altLang="zh-CN" b="1">
                <a:solidFill>
                  <a:srgbClr val="0033CC"/>
                </a:solidFill>
                <a:latin typeface="楷体" panose="02010609060101010101" pitchFamily="49" charset="-122"/>
                <a:ea typeface="楷体" panose="02010609060101010101" pitchFamily="49" charset="-122"/>
              </a:rPr>
              <a:t>     </a:t>
            </a:r>
            <a:r>
              <a:rPr lang="zh-CN" altLang="zh-CN" sz="2800" b="1">
                <a:solidFill>
                  <a:srgbClr val="0033CC"/>
                </a:solidFill>
                <a:latin typeface="楷体" panose="02010609060101010101" pitchFamily="49" charset="-122"/>
                <a:ea typeface="楷体" panose="02010609060101010101" pitchFamily="49" charset="-122"/>
              </a:rPr>
              <a:t>（1）偏好的完全性，即总可以比较和排列所给出的不同商品组合。</a:t>
            </a:r>
          </a:p>
          <a:p>
            <a:pPr eaLnBrk="1" hangingPunct="1">
              <a:lnSpc>
                <a:spcPct val="90000"/>
              </a:lnSpc>
              <a:buFont typeface="Wingdings" panose="05000000000000000000" pitchFamily="2" charset="2"/>
              <a:buNone/>
            </a:pPr>
            <a:r>
              <a:rPr lang="zh-CN" altLang="zh-CN" sz="2800" b="1">
                <a:solidFill>
                  <a:srgbClr val="0033CC"/>
                </a:solidFill>
                <a:latin typeface="楷体" panose="02010609060101010101" pitchFamily="49" charset="-122"/>
                <a:ea typeface="楷体" panose="02010609060101010101" pitchFamily="49" charset="-122"/>
              </a:rPr>
              <a:t>     （2）非饱和性，多比少好</a:t>
            </a:r>
          </a:p>
          <a:p>
            <a:pPr eaLnBrk="1" hangingPunct="1">
              <a:lnSpc>
                <a:spcPct val="90000"/>
              </a:lnSpc>
              <a:buFont typeface="Wingdings" panose="05000000000000000000" pitchFamily="2" charset="2"/>
              <a:buNone/>
            </a:pPr>
            <a:r>
              <a:rPr lang="zh-CN" altLang="zh-CN" sz="2800" b="1">
                <a:solidFill>
                  <a:srgbClr val="0033CC"/>
                </a:solidFill>
                <a:latin typeface="楷体" panose="02010609060101010101" pitchFamily="49" charset="-122"/>
                <a:ea typeface="楷体" panose="02010609060101010101" pitchFamily="49" charset="-122"/>
              </a:rPr>
              <a:t>     （3）消费者的偏好具有传递性，如果他对A的偏好强于B，对B的偏好强于C，那么他对A的偏好就强于C。</a:t>
            </a:r>
          </a:p>
          <a:p>
            <a:endParaRPr lang="zh-CN" altLang="en-US"/>
          </a:p>
        </p:txBody>
      </p:sp>
      <p:sp>
        <p:nvSpPr>
          <p:cNvPr id="35843" name="日期占位符 3">
            <a:extLst>
              <a:ext uri="{FF2B5EF4-FFF2-40B4-BE49-F238E27FC236}">
                <a16:creationId xmlns:a16="http://schemas.microsoft.com/office/drawing/2014/main" id="{824E806F-48B7-4988-A642-B0765685AA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BD3293-041C-4F7A-94B0-BE815521326E}" type="datetime1">
              <a:rPr lang="zh-CN" altLang="en-US" sz="1400" smtClean="0"/>
              <a:pPr>
                <a:spcBef>
                  <a:spcPct val="0"/>
                </a:spcBef>
                <a:buClrTx/>
                <a:buSzTx/>
                <a:buFontTx/>
                <a:buNone/>
              </a:pPr>
              <a:t>2022/9/8</a:t>
            </a:fld>
            <a:endParaRPr lang="zh-CN" altLang="zh-CN" sz="1400"/>
          </a:p>
        </p:txBody>
      </p:sp>
      <p:sp>
        <p:nvSpPr>
          <p:cNvPr id="35844" name="灯片编号占位符 4">
            <a:extLst>
              <a:ext uri="{FF2B5EF4-FFF2-40B4-BE49-F238E27FC236}">
                <a16:creationId xmlns:a16="http://schemas.microsoft.com/office/drawing/2014/main" id="{FE7C1C24-CB12-4EA9-B7AD-F4782968DE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584F67-DA3D-4A40-8672-5EA924E73D3F}" type="slidenum">
              <a:rPr lang="zh-CN" altLang="zh-CN" sz="1400" smtClean="0"/>
              <a:pPr>
                <a:spcBef>
                  <a:spcPct val="0"/>
                </a:spcBef>
                <a:buClrTx/>
                <a:buSzTx/>
                <a:buFontTx/>
                <a:buNone/>
              </a:pPr>
              <a:t>32</a:t>
            </a:fld>
            <a:endParaRPr lang="zh-CN" altLang="zh-CN" sz="1400"/>
          </a:p>
        </p:txBody>
      </p:sp>
      <p:sp>
        <p:nvSpPr>
          <p:cNvPr id="6" name="矩形 5">
            <a:extLst>
              <a:ext uri="{FF2B5EF4-FFF2-40B4-BE49-F238E27FC236}">
                <a16:creationId xmlns:a16="http://schemas.microsoft.com/office/drawing/2014/main" id="{F93165B2-C622-41A6-8644-E6AE654FCE93}"/>
              </a:ext>
            </a:extLst>
          </p:cNvPr>
          <p:cNvSpPr/>
          <p:nvPr/>
        </p:nvSpPr>
        <p:spPr>
          <a:xfrm>
            <a:off x="2428875" y="714375"/>
            <a:ext cx="4610100" cy="369888"/>
          </a:xfrm>
          <a:prstGeom prst="rect">
            <a:avLst/>
          </a:prstGeom>
        </p:spPr>
        <p:txBody>
          <a:bodyPr wrap="none">
            <a:spAutoFit/>
          </a:bodyPr>
          <a:lstStyle/>
          <a:p>
            <a:pPr algn="ctr" eaLnBrk="1" hangingPunct="1">
              <a:defRPr/>
            </a:pPr>
            <a:r>
              <a:rPr lang="zh-CN" altLang="en-US" dirty="0">
                <a:solidFill>
                  <a:schemeClr val="accent2">
                    <a:lumMod val="75000"/>
                  </a:schemeClr>
                </a:solidFill>
                <a:latin typeface="楷体" pitchFamily="49" charset="-122"/>
                <a:ea typeface="楷体" pitchFamily="49" charset="-122"/>
              </a:rPr>
              <a:t>一、序数效用论</a:t>
            </a:r>
            <a:r>
              <a:rPr lang="en-US" dirty="0">
                <a:solidFill>
                  <a:schemeClr val="accent2">
                    <a:lumMod val="75000"/>
                  </a:schemeClr>
                </a:solidFill>
                <a:latin typeface="楷体" pitchFamily="49" charset="-122"/>
                <a:ea typeface="楷体" pitchFamily="49" charset="-122"/>
              </a:rPr>
              <a:t> (</a:t>
            </a:r>
            <a:r>
              <a:rPr lang="en-US" b="0" dirty="0">
                <a:solidFill>
                  <a:schemeClr val="accent2">
                    <a:lumMod val="75000"/>
                  </a:schemeClr>
                </a:solidFill>
                <a:latin typeface="Arial" charset="0"/>
              </a:rPr>
              <a:t>Theory </a:t>
            </a:r>
            <a:r>
              <a:rPr lang="en-US" b="0" dirty="0">
                <a:solidFill>
                  <a:schemeClr val="accent2">
                    <a:lumMod val="75000"/>
                  </a:schemeClr>
                </a:solidFill>
                <a:latin typeface="+mj-lt"/>
              </a:rPr>
              <a:t>of </a:t>
            </a:r>
            <a:r>
              <a:rPr lang="en-US" b="0" dirty="0">
                <a:solidFill>
                  <a:schemeClr val="accent2">
                    <a:lumMod val="75000"/>
                  </a:schemeClr>
                </a:solidFill>
                <a:latin typeface="+mj-lt"/>
                <a:ea typeface="楷体" pitchFamily="49" charset="-122"/>
              </a:rPr>
              <a:t>ordinal utility)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96068-5D74-4B72-8799-72B26F2BAA87}"/>
              </a:ext>
            </a:extLst>
          </p:cNvPr>
          <p:cNvSpPr>
            <a:spLocks noGrp="1"/>
          </p:cNvSpPr>
          <p:nvPr>
            <p:ph type="title"/>
          </p:nvPr>
        </p:nvSpPr>
        <p:spPr/>
        <p:txBody>
          <a:bodyPr/>
          <a:lstStyle/>
          <a:p>
            <a:pPr algn="l">
              <a:defRPr/>
            </a:pPr>
            <a:r>
              <a:rPr lang="zh-CN" sz="3200" b="1" dirty="0">
                <a:solidFill>
                  <a:schemeClr val="accent2">
                    <a:lumMod val="75000"/>
                  </a:schemeClr>
                </a:solidFill>
                <a:latin typeface="楷体" pitchFamily="49" charset="-122"/>
                <a:ea typeface="楷体" pitchFamily="49" charset="-122"/>
              </a:rPr>
              <a:t>二</a:t>
            </a:r>
            <a:r>
              <a:rPr lang="zh-CN" altLang="zh-CN" sz="3200" b="1" dirty="0">
                <a:solidFill>
                  <a:schemeClr val="accent2">
                    <a:lumMod val="75000"/>
                  </a:schemeClr>
                </a:solidFill>
                <a:latin typeface="楷体" pitchFamily="49" charset="-122"/>
                <a:ea typeface="楷体" pitchFamily="49" charset="-122"/>
              </a:rPr>
              <a:t>.</a:t>
            </a:r>
            <a:r>
              <a:rPr lang="zh-CN" sz="3200" b="1" dirty="0">
                <a:solidFill>
                  <a:schemeClr val="accent2">
                    <a:lumMod val="75000"/>
                  </a:schemeClr>
                </a:solidFill>
                <a:latin typeface="楷体" pitchFamily="49" charset="-122"/>
                <a:ea typeface="楷体" pitchFamily="49" charset="-122"/>
              </a:rPr>
              <a:t>无差异曲线</a:t>
            </a:r>
            <a:r>
              <a:rPr lang="en-US" altLang="zh-CN" sz="3200" b="1" dirty="0">
                <a:solidFill>
                  <a:schemeClr val="accent2">
                    <a:lumMod val="75000"/>
                  </a:schemeClr>
                </a:solidFill>
                <a:latin typeface="Arial Unicode MS" pitchFamily="34" charset="-122"/>
                <a:ea typeface="Arial Unicode MS" pitchFamily="34" charset="-122"/>
                <a:cs typeface="Arial Unicode MS" pitchFamily="34" charset="-122"/>
              </a:rPr>
              <a:t>(</a:t>
            </a:r>
            <a:r>
              <a:rPr lang="en-US" sz="3200" b="1" dirty="0">
                <a:solidFill>
                  <a:schemeClr val="accent2">
                    <a:lumMod val="75000"/>
                  </a:schemeClr>
                </a:solidFill>
                <a:latin typeface="Arial Unicode MS" pitchFamily="34" charset="-122"/>
                <a:ea typeface="Arial Unicode MS" pitchFamily="34" charset="-122"/>
                <a:cs typeface="Arial Unicode MS" pitchFamily="34" charset="-122"/>
              </a:rPr>
              <a:t>indifference curve)</a:t>
            </a:r>
            <a:endParaRPr lang="zh-CN" altLang="en-US" sz="3200" dirty="0">
              <a:solidFill>
                <a:schemeClr val="accent2">
                  <a:lumMod val="75000"/>
                </a:schemeClr>
              </a:solidFill>
              <a:latin typeface="Arial Unicode MS" pitchFamily="34" charset="-122"/>
              <a:ea typeface="Arial Unicode MS" pitchFamily="34" charset="-122"/>
              <a:cs typeface="Arial Unicode MS" pitchFamily="34" charset="-122"/>
            </a:endParaRPr>
          </a:p>
        </p:txBody>
      </p:sp>
      <p:sp>
        <p:nvSpPr>
          <p:cNvPr id="36867" name="内容占位符 2">
            <a:extLst>
              <a:ext uri="{FF2B5EF4-FFF2-40B4-BE49-F238E27FC236}">
                <a16:creationId xmlns:a16="http://schemas.microsoft.com/office/drawing/2014/main" id="{953AB5C3-0893-4807-88D5-39C32D77FD2D}"/>
              </a:ext>
            </a:extLst>
          </p:cNvPr>
          <p:cNvSpPr>
            <a:spLocks noGrp="1" noChangeArrowheads="1"/>
          </p:cNvSpPr>
          <p:nvPr>
            <p:ph idx="1"/>
          </p:nvPr>
        </p:nvSpPr>
        <p:spPr/>
        <p:txBody>
          <a:bodyPr/>
          <a:lstStyle/>
          <a:p>
            <a:r>
              <a:rPr lang="zh-CN" altLang="zh-CN" b="1">
                <a:solidFill>
                  <a:srgbClr val="0033CC"/>
                </a:solidFill>
                <a:latin typeface="楷体" panose="02010609060101010101" pitchFamily="49" charset="-122"/>
                <a:ea typeface="楷体" panose="02010609060101010101" pitchFamily="49" charset="-122"/>
              </a:rPr>
              <a:t>（一）定义 </a:t>
            </a:r>
          </a:p>
          <a:p>
            <a:pPr lvl="1"/>
            <a:r>
              <a:rPr lang="zh-CN" altLang="zh-CN" b="1">
                <a:solidFill>
                  <a:srgbClr val="0033CC"/>
                </a:solidFill>
                <a:latin typeface="楷体" panose="02010609060101010101" pitchFamily="49" charset="-122"/>
                <a:ea typeface="楷体" panose="02010609060101010101" pitchFamily="49" charset="-122"/>
              </a:rPr>
              <a:t>无差异曲线是用来表示给消费者带来同等程度的满足水平或效用水平的两种商品的各种不同组合的轨迹。</a:t>
            </a:r>
            <a:endParaRPr lang="en-US" altLang="zh-CN" b="1">
              <a:solidFill>
                <a:srgbClr val="0033CC"/>
              </a:solidFill>
              <a:latin typeface="楷体" panose="02010609060101010101" pitchFamily="49" charset="-122"/>
              <a:ea typeface="楷体" panose="02010609060101010101" pitchFamily="49" charset="-122"/>
            </a:endParaRPr>
          </a:p>
          <a:p>
            <a:r>
              <a:rPr lang="zh-CN" altLang="zh-CN" b="1">
                <a:solidFill>
                  <a:srgbClr val="0033CC"/>
                </a:solidFill>
                <a:latin typeface="楷体" panose="02010609060101010101" pitchFamily="49" charset="-122"/>
                <a:ea typeface="楷体" panose="02010609060101010101" pitchFamily="49" charset="-122"/>
              </a:rPr>
              <a:t>（二）无差异曲线</a:t>
            </a:r>
            <a:r>
              <a:rPr lang="zh-CN" altLang="en-US" b="1">
                <a:solidFill>
                  <a:srgbClr val="0033CC"/>
                </a:solidFill>
                <a:latin typeface="楷体" panose="02010609060101010101" pitchFamily="49" charset="-122"/>
                <a:ea typeface="楷体" panose="02010609060101010101" pitchFamily="49" charset="-122"/>
              </a:rPr>
              <a:t>与效用函数的关系</a:t>
            </a:r>
            <a:endParaRPr lang="en-US" altLang="zh-CN" b="1">
              <a:solidFill>
                <a:srgbClr val="0033CC"/>
              </a:solidFill>
              <a:latin typeface="楷体" panose="02010609060101010101" pitchFamily="49" charset="-122"/>
              <a:ea typeface="楷体" panose="02010609060101010101" pitchFamily="49" charset="-122"/>
            </a:endParaRPr>
          </a:p>
          <a:p>
            <a:pPr lvl="1"/>
            <a:endParaRPr lang="en-US" altLang="zh-CN" b="1">
              <a:solidFill>
                <a:srgbClr val="0033CC"/>
              </a:solidFill>
              <a:latin typeface="楷体" panose="02010609060101010101" pitchFamily="49" charset="-122"/>
              <a:ea typeface="楷体" panose="02010609060101010101" pitchFamily="49" charset="-122"/>
            </a:endParaRPr>
          </a:p>
        </p:txBody>
      </p:sp>
      <p:sp>
        <p:nvSpPr>
          <p:cNvPr id="36868" name="日期占位符 3">
            <a:extLst>
              <a:ext uri="{FF2B5EF4-FFF2-40B4-BE49-F238E27FC236}">
                <a16:creationId xmlns:a16="http://schemas.microsoft.com/office/drawing/2014/main" id="{0433D2E1-D2D7-4385-82D4-8A0AF2D4BE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BD80AC-E45F-4FBA-91C7-55D9246E0181}" type="datetime1">
              <a:rPr lang="zh-CN" altLang="en-US" sz="1400" smtClean="0"/>
              <a:pPr>
                <a:spcBef>
                  <a:spcPct val="0"/>
                </a:spcBef>
                <a:buClrTx/>
                <a:buSzTx/>
                <a:buFontTx/>
                <a:buNone/>
              </a:pPr>
              <a:t>2022/9/8</a:t>
            </a:fld>
            <a:endParaRPr lang="zh-CN" altLang="zh-CN" sz="1400"/>
          </a:p>
        </p:txBody>
      </p:sp>
      <p:sp>
        <p:nvSpPr>
          <p:cNvPr id="36869" name="灯片编号占位符 4">
            <a:extLst>
              <a:ext uri="{FF2B5EF4-FFF2-40B4-BE49-F238E27FC236}">
                <a16:creationId xmlns:a16="http://schemas.microsoft.com/office/drawing/2014/main" id="{778FC0BA-70D0-45DF-83CD-695FC0D4F3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B3BBCC-FF0D-484E-AAA5-CBCFA6E7D645}" type="slidenum">
              <a:rPr lang="zh-CN" altLang="zh-CN" sz="1400" smtClean="0"/>
              <a:pPr>
                <a:spcBef>
                  <a:spcPct val="0"/>
                </a:spcBef>
                <a:buClrTx/>
                <a:buSzTx/>
                <a:buFontTx/>
                <a:buNone/>
              </a:pPr>
              <a:t>33</a:t>
            </a:fld>
            <a:endParaRPr lang="zh-CN" altLang="zh-CN" sz="1400"/>
          </a:p>
        </p:txBody>
      </p:sp>
      <p:graphicFrame>
        <p:nvGraphicFramePr>
          <p:cNvPr id="119810" name="Object 4">
            <a:extLst>
              <a:ext uri="{FF2B5EF4-FFF2-40B4-BE49-F238E27FC236}">
                <a16:creationId xmlns:a16="http://schemas.microsoft.com/office/drawing/2014/main" id="{F2D5F60C-3344-4E96-AEF0-610487F47FFF}"/>
              </a:ext>
            </a:extLst>
          </p:cNvPr>
          <p:cNvGraphicFramePr>
            <a:graphicFrameLocks noChangeAspect="1"/>
          </p:cNvGraphicFramePr>
          <p:nvPr/>
        </p:nvGraphicFramePr>
        <p:xfrm>
          <a:off x="1857375" y="4572000"/>
          <a:ext cx="5146675" cy="904875"/>
        </p:xfrm>
        <a:graphic>
          <a:graphicData uri="http://schemas.openxmlformats.org/presentationml/2006/ole">
            <mc:AlternateContent xmlns:mc="http://schemas.openxmlformats.org/markup-compatibility/2006">
              <mc:Choice xmlns:v="urn:schemas-microsoft-com:vml" Requires="v">
                <p:oleObj name="Equation" r:id="rId2" imgW="2565400" imgH="457200" progId="Equation.DSMT4">
                  <p:embed/>
                </p:oleObj>
              </mc:Choice>
              <mc:Fallback>
                <p:oleObj name="Equation" r:id="rId2" imgW="2565400" imgH="457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572000"/>
                        <a:ext cx="51466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2" name="Object 4">
            <a:extLst>
              <a:ext uri="{FF2B5EF4-FFF2-40B4-BE49-F238E27FC236}">
                <a16:creationId xmlns:a16="http://schemas.microsoft.com/office/drawing/2014/main" id="{AD88DC1D-1A51-47D1-BA2F-28531DB40433}"/>
              </a:ext>
            </a:extLst>
          </p:cNvPr>
          <p:cNvGraphicFramePr>
            <a:graphicFrameLocks noChangeAspect="1"/>
          </p:cNvGraphicFramePr>
          <p:nvPr/>
        </p:nvGraphicFramePr>
        <p:xfrm>
          <a:off x="1368425" y="5654675"/>
          <a:ext cx="6267450" cy="452438"/>
        </p:xfrm>
        <a:graphic>
          <a:graphicData uri="http://schemas.openxmlformats.org/presentationml/2006/ole">
            <mc:AlternateContent xmlns:mc="http://schemas.openxmlformats.org/markup-compatibility/2006">
              <mc:Choice xmlns:v="urn:schemas-microsoft-com:vml" Requires="v">
                <p:oleObj name="Equation" r:id="rId4" imgW="3124200" imgH="228600" progId="Equation.DSMT4">
                  <p:embed/>
                </p:oleObj>
              </mc:Choice>
              <mc:Fallback>
                <p:oleObj name="Equation" r:id="rId4" imgW="31242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425" y="5654675"/>
                        <a:ext cx="626745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C513F4A4-DBF4-40EC-A064-7E517240656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479C18-F72F-4358-81BE-AF2B963C90EE}" type="datetime1">
              <a:rPr lang="zh-CN" altLang="en-US" sz="1400" smtClean="0"/>
              <a:pPr>
                <a:spcBef>
                  <a:spcPct val="0"/>
                </a:spcBef>
                <a:buClrTx/>
                <a:buSzTx/>
                <a:buFontTx/>
                <a:buNone/>
              </a:pPr>
              <a:t>2022/9/8</a:t>
            </a:fld>
            <a:endParaRPr lang="zh-CN" altLang="zh-CN" sz="1400"/>
          </a:p>
        </p:txBody>
      </p:sp>
      <p:sp>
        <p:nvSpPr>
          <p:cNvPr id="37891" name="灯片编号占位符 5">
            <a:extLst>
              <a:ext uri="{FF2B5EF4-FFF2-40B4-BE49-F238E27FC236}">
                <a16:creationId xmlns:a16="http://schemas.microsoft.com/office/drawing/2014/main" id="{47341D08-C50D-4319-892C-B4FAA7072E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2CE6AE-2C79-4E91-9011-D692584E46C6}" type="slidenum">
              <a:rPr lang="zh-CN" altLang="zh-CN" sz="1400" smtClean="0"/>
              <a:pPr>
                <a:spcBef>
                  <a:spcPct val="0"/>
                </a:spcBef>
                <a:buClrTx/>
                <a:buSzTx/>
                <a:buFontTx/>
                <a:buNone/>
              </a:pPr>
              <a:t>34</a:t>
            </a:fld>
            <a:endParaRPr lang="zh-CN" altLang="zh-CN" sz="1400"/>
          </a:p>
        </p:txBody>
      </p:sp>
      <p:sp>
        <p:nvSpPr>
          <p:cNvPr id="37892" name="Rectangle 2">
            <a:extLst>
              <a:ext uri="{FF2B5EF4-FFF2-40B4-BE49-F238E27FC236}">
                <a16:creationId xmlns:a16="http://schemas.microsoft.com/office/drawing/2014/main" id="{0F45A61C-5732-40B5-962D-65A012AF03B0}"/>
              </a:ext>
            </a:extLst>
          </p:cNvPr>
          <p:cNvSpPr>
            <a:spLocks noChangeArrowheads="1"/>
          </p:cNvSpPr>
          <p:nvPr/>
        </p:nvSpPr>
        <p:spPr bwMode="auto">
          <a:xfrm>
            <a:off x="214313" y="571500"/>
            <a:ext cx="38163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solidFill>
                  <a:srgbClr val="0033CC"/>
                </a:solidFill>
                <a:latin typeface="楷体" panose="02010609060101010101" pitchFamily="49" charset="-122"/>
                <a:ea typeface="楷体" panose="02010609060101010101" pitchFamily="49" charset="-122"/>
              </a:rPr>
              <a:t>（三）</a:t>
            </a:r>
            <a:r>
              <a:rPr lang="zh-CN" altLang="zh-CN" sz="2800">
                <a:solidFill>
                  <a:srgbClr val="0033CC"/>
                </a:solidFill>
                <a:latin typeface="楷体" panose="02010609060101010101" pitchFamily="49" charset="-122"/>
                <a:ea typeface="楷体" panose="02010609060101010101" pitchFamily="49" charset="-122"/>
              </a:rPr>
              <a:t>无差异曲线形状</a:t>
            </a:r>
          </a:p>
        </p:txBody>
      </p:sp>
      <p:sp>
        <p:nvSpPr>
          <p:cNvPr id="37893" name="Rectangle 3">
            <a:extLst>
              <a:ext uri="{FF2B5EF4-FFF2-40B4-BE49-F238E27FC236}">
                <a16:creationId xmlns:a16="http://schemas.microsoft.com/office/drawing/2014/main" id="{01B9F7DD-71EE-430B-948F-81935259B338}"/>
              </a:ext>
            </a:extLst>
          </p:cNvPr>
          <p:cNvSpPr>
            <a:spLocks noChangeArrowheads="1"/>
          </p:cNvSpPr>
          <p:nvPr/>
        </p:nvSpPr>
        <p:spPr bwMode="auto">
          <a:xfrm>
            <a:off x="2857500" y="1214438"/>
            <a:ext cx="60007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solidFill>
                  <a:srgbClr val="0033CC"/>
                </a:solidFill>
                <a:latin typeface="楷体" panose="02010609060101010101" pitchFamily="49" charset="-122"/>
                <a:ea typeface="楷体" panose="02010609060101010101" pitchFamily="49" charset="-122"/>
              </a:rPr>
              <a:t>光滑的曲线，</a:t>
            </a:r>
            <a:r>
              <a:rPr lang="zh-CN" altLang="zh-CN" sz="2800">
                <a:solidFill>
                  <a:srgbClr val="0033CC"/>
                </a:solidFill>
                <a:latin typeface="楷体" panose="02010609060101010101" pitchFamily="49" charset="-122"/>
                <a:ea typeface="楷体" panose="02010609060101010101" pitchFamily="49" charset="-122"/>
              </a:rPr>
              <a:t>单调的递减，凸向原点</a:t>
            </a:r>
          </a:p>
        </p:txBody>
      </p:sp>
      <p:sp>
        <p:nvSpPr>
          <p:cNvPr id="37894" name="Rectangle 4">
            <a:extLst>
              <a:ext uri="{FF2B5EF4-FFF2-40B4-BE49-F238E27FC236}">
                <a16:creationId xmlns:a16="http://schemas.microsoft.com/office/drawing/2014/main" id="{515951BD-BF6D-4521-B895-E1DAE676BFEF}"/>
              </a:ext>
            </a:extLst>
          </p:cNvPr>
          <p:cNvSpPr>
            <a:spLocks noChangeArrowheads="1"/>
          </p:cNvSpPr>
          <p:nvPr/>
        </p:nvSpPr>
        <p:spPr bwMode="auto">
          <a:xfrm>
            <a:off x="6257925" y="5673725"/>
            <a:ext cx="1008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33CC"/>
                </a:solidFill>
                <a:latin typeface="楷体" panose="02010609060101010101" pitchFamily="49" charset="-122"/>
                <a:ea typeface="楷体" panose="02010609060101010101" pitchFamily="49" charset="-122"/>
              </a:rPr>
              <a:t>商品X</a:t>
            </a:r>
          </a:p>
        </p:txBody>
      </p:sp>
      <p:sp>
        <p:nvSpPr>
          <p:cNvPr id="37895" name="Line 5">
            <a:extLst>
              <a:ext uri="{FF2B5EF4-FFF2-40B4-BE49-F238E27FC236}">
                <a16:creationId xmlns:a16="http://schemas.microsoft.com/office/drawing/2014/main" id="{B02A4ECA-1CBE-4FAC-9522-E42771AD147F}"/>
              </a:ext>
            </a:extLst>
          </p:cNvPr>
          <p:cNvSpPr>
            <a:spLocks noChangeShapeType="1"/>
          </p:cNvSpPr>
          <p:nvPr/>
        </p:nvSpPr>
        <p:spPr bwMode="auto">
          <a:xfrm>
            <a:off x="2081213" y="5600700"/>
            <a:ext cx="460851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6" name="Line 6">
            <a:extLst>
              <a:ext uri="{FF2B5EF4-FFF2-40B4-BE49-F238E27FC236}">
                <a16:creationId xmlns:a16="http://schemas.microsoft.com/office/drawing/2014/main" id="{D9A0F771-AC2B-4E93-A3BC-FE348D17C7B9}"/>
              </a:ext>
            </a:extLst>
          </p:cNvPr>
          <p:cNvSpPr>
            <a:spLocks noChangeShapeType="1"/>
          </p:cNvSpPr>
          <p:nvPr/>
        </p:nvSpPr>
        <p:spPr bwMode="auto">
          <a:xfrm flipV="1">
            <a:off x="2081213" y="2216150"/>
            <a:ext cx="0" cy="33845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未知">
            <a:extLst>
              <a:ext uri="{FF2B5EF4-FFF2-40B4-BE49-F238E27FC236}">
                <a16:creationId xmlns:a16="http://schemas.microsoft.com/office/drawing/2014/main" id="{1536BA43-A1F8-420E-9B8D-4F186F96DB43}"/>
              </a:ext>
            </a:extLst>
          </p:cNvPr>
          <p:cNvSpPr>
            <a:spLocks/>
          </p:cNvSpPr>
          <p:nvPr/>
        </p:nvSpPr>
        <p:spPr bwMode="auto">
          <a:xfrm>
            <a:off x="2368550" y="3008313"/>
            <a:ext cx="2592388" cy="2376487"/>
          </a:xfrm>
          <a:custGeom>
            <a:avLst/>
            <a:gdLst>
              <a:gd name="T0" fmla="*/ 0 w 1633"/>
              <a:gd name="T1" fmla="*/ 0 h 1497"/>
              <a:gd name="T2" fmla="*/ 2147483646 w 1633"/>
              <a:gd name="T3" fmla="*/ 2147483646 h 1497"/>
              <a:gd name="T4" fmla="*/ 2147483646 w 1633"/>
              <a:gd name="T5" fmla="*/ 2147483646 h 1497"/>
              <a:gd name="T6" fmla="*/ 2147483646 w 1633"/>
              <a:gd name="T7" fmla="*/ 2147483646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8" name="未知">
            <a:extLst>
              <a:ext uri="{FF2B5EF4-FFF2-40B4-BE49-F238E27FC236}">
                <a16:creationId xmlns:a16="http://schemas.microsoft.com/office/drawing/2014/main" id="{4162B153-6D6E-4B8A-B128-4CB328F31943}"/>
              </a:ext>
            </a:extLst>
          </p:cNvPr>
          <p:cNvSpPr>
            <a:spLocks/>
          </p:cNvSpPr>
          <p:nvPr/>
        </p:nvSpPr>
        <p:spPr bwMode="auto">
          <a:xfrm>
            <a:off x="2944813" y="2505075"/>
            <a:ext cx="2592387" cy="2376488"/>
          </a:xfrm>
          <a:custGeom>
            <a:avLst/>
            <a:gdLst>
              <a:gd name="T0" fmla="*/ 0 w 1633"/>
              <a:gd name="T1" fmla="*/ 0 h 1497"/>
              <a:gd name="T2" fmla="*/ 2147483646 w 1633"/>
              <a:gd name="T3" fmla="*/ 2147483646 h 1497"/>
              <a:gd name="T4" fmla="*/ 2147483646 w 1633"/>
              <a:gd name="T5" fmla="*/ 2147483646 h 1497"/>
              <a:gd name="T6" fmla="*/ 2147483646 w 1633"/>
              <a:gd name="T7" fmla="*/ 2147483646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9" name="未知">
            <a:extLst>
              <a:ext uri="{FF2B5EF4-FFF2-40B4-BE49-F238E27FC236}">
                <a16:creationId xmlns:a16="http://schemas.microsoft.com/office/drawing/2014/main" id="{A222D207-CE77-49F4-A4EC-FF3BA76F6DAE}"/>
              </a:ext>
            </a:extLst>
          </p:cNvPr>
          <p:cNvSpPr>
            <a:spLocks/>
          </p:cNvSpPr>
          <p:nvPr/>
        </p:nvSpPr>
        <p:spPr bwMode="auto">
          <a:xfrm>
            <a:off x="3881438" y="2505075"/>
            <a:ext cx="2303462" cy="1944688"/>
          </a:xfrm>
          <a:custGeom>
            <a:avLst/>
            <a:gdLst>
              <a:gd name="T0" fmla="*/ 0 w 1633"/>
              <a:gd name="T1" fmla="*/ 0 h 1497"/>
              <a:gd name="T2" fmla="*/ 2147483646 w 1633"/>
              <a:gd name="T3" fmla="*/ 2147483646 h 1497"/>
              <a:gd name="T4" fmla="*/ 2147483646 w 1633"/>
              <a:gd name="T5" fmla="*/ 2147483646 h 1497"/>
              <a:gd name="T6" fmla="*/ 2147483646 w 1633"/>
              <a:gd name="T7" fmla="*/ 2147483646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0" name="Rectangle 10">
            <a:extLst>
              <a:ext uri="{FF2B5EF4-FFF2-40B4-BE49-F238E27FC236}">
                <a16:creationId xmlns:a16="http://schemas.microsoft.com/office/drawing/2014/main" id="{54626E39-4239-44A8-8934-293FCCF04DA4}"/>
              </a:ext>
            </a:extLst>
          </p:cNvPr>
          <p:cNvSpPr>
            <a:spLocks noChangeArrowheads="1"/>
          </p:cNvSpPr>
          <p:nvPr/>
        </p:nvSpPr>
        <p:spPr bwMode="auto">
          <a:xfrm>
            <a:off x="857250" y="2000250"/>
            <a:ext cx="1008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商品Y</a:t>
            </a:r>
          </a:p>
        </p:txBody>
      </p:sp>
      <p:sp>
        <p:nvSpPr>
          <p:cNvPr id="37901" name="Oval 11">
            <a:extLst>
              <a:ext uri="{FF2B5EF4-FFF2-40B4-BE49-F238E27FC236}">
                <a16:creationId xmlns:a16="http://schemas.microsoft.com/office/drawing/2014/main" id="{820E4C57-1E79-498B-8290-8DC9514711C8}"/>
              </a:ext>
            </a:extLst>
          </p:cNvPr>
          <p:cNvSpPr>
            <a:spLocks noChangeArrowheads="1"/>
          </p:cNvSpPr>
          <p:nvPr/>
        </p:nvSpPr>
        <p:spPr bwMode="auto">
          <a:xfrm>
            <a:off x="1433513" y="5456238"/>
            <a:ext cx="5032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0</a:t>
            </a:r>
          </a:p>
        </p:txBody>
      </p:sp>
      <p:sp>
        <p:nvSpPr>
          <p:cNvPr id="37902" name="Oval 12">
            <a:extLst>
              <a:ext uri="{FF2B5EF4-FFF2-40B4-BE49-F238E27FC236}">
                <a16:creationId xmlns:a16="http://schemas.microsoft.com/office/drawing/2014/main" id="{7EA4B6CB-E912-4A51-9A7C-AFE4023E6E75}"/>
              </a:ext>
            </a:extLst>
          </p:cNvPr>
          <p:cNvSpPr>
            <a:spLocks noChangeArrowheads="1"/>
          </p:cNvSpPr>
          <p:nvPr/>
        </p:nvSpPr>
        <p:spPr bwMode="auto">
          <a:xfrm>
            <a:off x="2873375" y="4160838"/>
            <a:ext cx="155575" cy="133350"/>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solidFill>
                <a:srgbClr val="0033CC"/>
              </a:solidFill>
              <a:latin typeface="楷体" panose="02010609060101010101" pitchFamily="49" charset="-122"/>
              <a:ea typeface="楷体" panose="02010609060101010101" pitchFamily="49" charset="-122"/>
            </a:endParaRPr>
          </a:p>
        </p:txBody>
      </p:sp>
      <p:sp>
        <p:nvSpPr>
          <p:cNvPr id="37903" name="Oval 13">
            <a:extLst>
              <a:ext uri="{FF2B5EF4-FFF2-40B4-BE49-F238E27FC236}">
                <a16:creationId xmlns:a16="http://schemas.microsoft.com/office/drawing/2014/main" id="{3BE43525-8316-455C-91C7-73CEBFF7FACC}"/>
              </a:ext>
            </a:extLst>
          </p:cNvPr>
          <p:cNvSpPr>
            <a:spLocks noChangeArrowheads="1"/>
          </p:cNvSpPr>
          <p:nvPr/>
        </p:nvSpPr>
        <p:spPr bwMode="auto">
          <a:xfrm>
            <a:off x="3509963" y="4738688"/>
            <a:ext cx="155575" cy="117475"/>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solidFill>
                <a:srgbClr val="0033CC"/>
              </a:solidFill>
              <a:latin typeface="楷体" panose="02010609060101010101" pitchFamily="49" charset="-122"/>
              <a:ea typeface="楷体" panose="02010609060101010101" pitchFamily="49" charset="-122"/>
            </a:endParaRPr>
          </a:p>
        </p:txBody>
      </p:sp>
      <p:sp>
        <p:nvSpPr>
          <p:cNvPr id="37904" name="Oval 14">
            <a:extLst>
              <a:ext uri="{FF2B5EF4-FFF2-40B4-BE49-F238E27FC236}">
                <a16:creationId xmlns:a16="http://schemas.microsoft.com/office/drawing/2014/main" id="{056BCFB1-3936-40C6-BE3E-B41B6646B75A}"/>
              </a:ext>
            </a:extLst>
          </p:cNvPr>
          <p:cNvSpPr>
            <a:spLocks noChangeArrowheads="1"/>
          </p:cNvSpPr>
          <p:nvPr/>
        </p:nvSpPr>
        <p:spPr bwMode="auto">
          <a:xfrm>
            <a:off x="2801938" y="3727450"/>
            <a:ext cx="360362" cy="4333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3CC"/>
                </a:solidFill>
                <a:latin typeface="楷体" panose="02010609060101010101" pitchFamily="49" charset="-122"/>
                <a:ea typeface="楷体" panose="02010609060101010101" pitchFamily="49" charset="-122"/>
              </a:rPr>
              <a:t>A</a:t>
            </a:r>
          </a:p>
        </p:txBody>
      </p:sp>
      <p:sp>
        <p:nvSpPr>
          <p:cNvPr id="37905" name="Oval 15">
            <a:extLst>
              <a:ext uri="{FF2B5EF4-FFF2-40B4-BE49-F238E27FC236}">
                <a16:creationId xmlns:a16="http://schemas.microsoft.com/office/drawing/2014/main" id="{6C20833D-7B2E-488A-A0D3-37CBD5D9061E}"/>
              </a:ext>
            </a:extLst>
          </p:cNvPr>
          <p:cNvSpPr>
            <a:spLocks noChangeArrowheads="1"/>
          </p:cNvSpPr>
          <p:nvPr/>
        </p:nvSpPr>
        <p:spPr bwMode="auto">
          <a:xfrm>
            <a:off x="3449638" y="4303713"/>
            <a:ext cx="360362"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3CC"/>
                </a:solidFill>
                <a:latin typeface="楷体" panose="02010609060101010101" pitchFamily="49" charset="-122"/>
                <a:ea typeface="楷体" panose="02010609060101010101" pitchFamily="49" charset="-122"/>
              </a:rPr>
              <a:t>B</a:t>
            </a:r>
          </a:p>
        </p:txBody>
      </p:sp>
      <p:sp>
        <p:nvSpPr>
          <p:cNvPr id="37906" name="Line 16">
            <a:extLst>
              <a:ext uri="{FF2B5EF4-FFF2-40B4-BE49-F238E27FC236}">
                <a16:creationId xmlns:a16="http://schemas.microsoft.com/office/drawing/2014/main" id="{3266ABC1-A413-49C3-B2D9-C7BE2AF1A923}"/>
              </a:ext>
            </a:extLst>
          </p:cNvPr>
          <p:cNvSpPr>
            <a:spLocks noChangeShapeType="1"/>
          </p:cNvSpPr>
          <p:nvPr/>
        </p:nvSpPr>
        <p:spPr bwMode="auto">
          <a:xfrm>
            <a:off x="2957513" y="4303713"/>
            <a:ext cx="0" cy="1296987"/>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17">
            <a:extLst>
              <a:ext uri="{FF2B5EF4-FFF2-40B4-BE49-F238E27FC236}">
                <a16:creationId xmlns:a16="http://schemas.microsoft.com/office/drawing/2014/main" id="{58B4C882-C282-4FE1-A6C8-C5A1DBBC5314}"/>
              </a:ext>
            </a:extLst>
          </p:cNvPr>
          <p:cNvSpPr>
            <a:spLocks noChangeShapeType="1"/>
          </p:cNvSpPr>
          <p:nvPr/>
        </p:nvSpPr>
        <p:spPr bwMode="auto">
          <a:xfrm flipH="1">
            <a:off x="2081213" y="4256088"/>
            <a:ext cx="863600"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8">
            <a:extLst>
              <a:ext uri="{FF2B5EF4-FFF2-40B4-BE49-F238E27FC236}">
                <a16:creationId xmlns:a16="http://schemas.microsoft.com/office/drawing/2014/main" id="{EECC7492-378F-46A5-B2FB-AD111C9B3696}"/>
              </a:ext>
            </a:extLst>
          </p:cNvPr>
          <p:cNvSpPr>
            <a:spLocks noChangeShapeType="1"/>
          </p:cNvSpPr>
          <p:nvPr/>
        </p:nvSpPr>
        <p:spPr bwMode="auto">
          <a:xfrm>
            <a:off x="3559175" y="4848225"/>
            <a:ext cx="23813" cy="792163"/>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19">
            <a:extLst>
              <a:ext uri="{FF2B5EF4-FFF2-40B4-BE49-F238E27FC236}">
                <a16:creationId xmlns:a16="http://schemas.microsoft.com/office/drawing/2014/main" id="{E3E78959-9E5D-4FAC-9C2C-B8BE3CDD667E}"/>
              </a:ext>
            </a:extLst>
          </p:cNvPr>
          <p:cNvSpPr>
            <a:spLocks noChangeShapeType="1"/>
          </p:cNvSpPr>
          <p:nvPr/>
        </p:nvSpPr>
        <p:spPr bwMode="auto">
          <a:xfrm flipH="1">
            <a:off x="2081213" y="4808538"/>
            <a:ext cx="1439862"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20">
            <a:extLst>
              <a:ext uri="{FF2B5EF4-FFF2-40B4-BE49-F238E27FC236}">
                <a16:creationId xmlns:a16="http://schemas.microsoft.com/office/drawing/2014/main" id="{E943F7A9-8A09-4E46-A427-6EDCAFFCC384}"/>
              </a:ext>
            </a:extLst>
          </p:cNvPr>
          <p:cNvSpPr>
            <a:spLocks noChangeArrowheads="1"/>
          </p:cNvSpPr>
          <p:nvPr/>
        </p:nvSpPr>
        <p:spPr bwMode="auto">
          <a:xfrm>
            <a:off x="2657475" y="5672138"/>
            <a:ext cx="1079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X</a:t>
            </a:r>
            <a:r>
              <a:rPr lang="zh-CN" altLang="zh-CN" sz="2000" baseline="-25000">
                <a:solidFill>
                  <a:srgbClr val="0033CC"/>
                </a:solidFill>
                <a:latin typeface="楷体" panose="02010609060101010101" pitchFamily="49" charset="-122"/>
                <a:ea typeface="楷体" panose="02010609060101010101" pitchFamily="49" charset="-122"/>
              </a:rPr>
              <a:t>1      </a:t>
            </a:r>
            <a:r>
              <a:rPr lang="zh-CN" altLang="zh-CN" sz="2000">
                <a:solidFill>
                  <a:srgbClr val="0033CC"/>
                </a:solidFill>
                <a:latin typeface="楷体" panose="02010609060101010101" pitchFamily="49" charset="-122"/>
                <a:ea typeface="楷体" panose="02010609060101010101" pitchFamily="49" charset="-122"/>
              </a:rPr>
              <a:t>X</a:t>
            </a:r>
            <a:r>
              <a:rPr lang="zh-CN" altLang="zh-CN" sz="2000" baseline="-25000">
                <a:solidFill>
                  <a:srgbClr val="0033CC"/>
                </a:solidFill>
                <a:latin typeface="楷体" panose="02010609060101010101" pitchFamily="49" charset="-122"/>
                <a:ea typeface="楷体" panose="02010609060101010101" pitchFamily="49" charset="-122"/>
              </a:rPr>
              <a:t>2</a:t>
            </a:r>
          </a:p>
        </p:txBody>
      </p:sp>
      <p:sp>
        <p:nvSpPr>
          <p:cNvPr id="37911" name="Rectangle 21">
            <a:extLst>
              <a:ext uri="{FF2B5EF4-FFF2-40B4-BE49-F238E27FC236}">
                <a16:creationId xmlns:a16="http://schemas.microsoft.com/office/drawing/2014/main" id="{914648CB-C828-44E5-8E40-0E2A09A3CEDF}"/>
              </a:ext>
            </a:extLst>
          </p:cNvPr>
          <p:cNvSpPr>
            <a:spLocks noChangeArrowheads="1"/>
          </p:cNvSpPr>
          <p:nvPr/>
        </p:nvSpPr>
        <p:spPr bwMode="auto">
          <a:xfrm>
            <a:off x="1577975" y="3800475"/>
            <a:ext cx="4318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y</a:t>
            </a:r>
            <a:r>
              <a:rPr lang="zh-CN" altLang="zh-CN" sz="2000" baseline="-25000">
                <a:solidFill>
                  <a:srgbClr val="0033CC"/>
                </a:solidFill>
                <a:latin typeface="楷体" panose="02010609060101010101" pitchFamily="49" charset="-122"/>
                <a:ea typeface="楷体" panose="02010609060101010101" pitchFamily="49" charset="-122"/>
              </a:rPr>
              <a:t>1</a:t>
            </a:r>
          </a:p>
          <a:p>
            <a:pPr algn="ctr" eaLnBrk="1" hangingPunct="1">
              <a:spcBef>
                <a:spcPct val="0"/>
              </a:spcBef>
              <a:buClrTx/>
              <a:buSzTx/>
              <a:buFontTx/>
              <a:buNone/>
            </a:pPr>
            <a:endParaRPr lang="zh-CN" altLang="zh-CN" sz="2000" baseline="-25000">
              <a:solidFill>
                <a:srgbClr val="0033CC"/>
              </a:solidFill>
              <a:latin typeface="楷体" panose="02010609060101010101" pitchFamily="49" charset="-122"/>
              <a:ea typeface="楷体" panose="02010609060101010101" pitchFamily="49" charset="-122"/>
            </a:endParaRPr>
          </a:p>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y</a:t>
            </a:r>
            <a:r>
              <a:rPr lang="zh-CN" altLang="zh-CN" sz="2000" baseline="-25000">
                <a:solidFill>
                  <a:srgbClr val="0033CC"/>
                </a:solidFill>
                <a:latin typeface="楷体" panose="02010609060101010101" pitchFamily="49" charset="-122"/>
                <a:ea typeface="楷体" panose="02010609060101010101" pitchFamily="49" charset="-122"/>
              </a:rPr>
              <a:t>2</a:t>
            </a:r>
          </a:p>
        </p:txBody>
      </p:sp>
      <p:sp>
        <p:nvSpPr>
          <p:cNvPr id="37912" name="Line 22">
            <a:extLst>
              <a:ext uri="{FF2B5EF4-FFF2-40B4-BE49-F238E27FC236}">
                <a16:creationId xmlns:a16="http://schemas.microsoft.com/office/drawing/2014/main" id="{41659DBE-8013-4E01-B1CD-B37C782A0E1C}"/>
              </a:ext>
            </a:extLst>
          </p:cNvPr>
          <p:cNvSpPr>
            <a:spLocks noChangeShapeType="1"/>
          </p:cNvSpPr>
          <p:nvPr/>
        </p:nvSpPr>
        <p:spPr bwMode="auto">
          <a:xfrm>
            <a:off x="2081213" y="3368675"/>
            <a:ext cx="2160587" cy="0"/>
          </a:xfrm>
          <a:prstGeom prst="line">
            <a:avLst/>
          </a:prstGeom>
          <a:noFill/>
          <a:ln w="28575">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23">
            <a:extLst>
              <a:ext uri="{FF2B5EF4-FFF2-40B4-BE49-F238E27FC236}">
                <a16:creationId xmlns:a16="http://schemas.microsoft.com/office/drawing/2014/main" id="{69B7CCE8-97B7-48A5-BE11-3D2E3AB5E537}"/>
              </a:ext>
            </a:extLst>
          </p:cNvPr>
          <p:cNvSpPr>
            <a:spLocks noChangeShapeType="1"/>
          </p:cNvSpPr>
          <p:nvPr/>
        </p:nvSpPr>
        <p:spPr bwMode="auto">
          <a:xfrm>
            <a:off x="4241800" y="3368675"/>
            <a:ext cx="0" cy="2232025"/>
          </a:xfrm>
          <a:prstGeom prst="line">
            <a:avLst/>
          </a:prstGeom>
          <a:noFill/>
          <a:ln w="28575">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Oval 24">
            <a:extLst>
              <a:ext uri="{FF2B5EF4-FFF2-40B4-BE49-F238E27FC236}">
                <a16:creationId xmlns:a16="http://schemas.microsoft.com/office/drawing/2014/main" id="{70FEAB72-9EF0-4CF1-AB46-8B79AAE18AE7}"/>
              </a:ext>
            </a:extLst>
          </p:cNvPr>
          <p:cNvSpPr>
            <a:spLocks noChangeArrowheads="1"/>
          </p:cNvSpPr>
          <p:nvPr/>
        </p:nvSpPr>
        <p:spPr bwMode="auto">
          <a:xfrm>
            <a:off x="4241800" y="3079750"/>
            <a:ext cx="431800"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3CC"/>
                </a:solidFill>
                <a:latin typeface="楷体" panose="02010609060101010101" pitchFamily="49" charset="-122"/>
                <a:ea typeface="楷体" panose="02010609060101010101" pitchFamily="49" charset="-122"/>
              </a:rPr>
              <a:t>C</a:t>
            </a:r>
          </a:p>
        </p:txBody>
      </p:sp>
      <p:sp>
        <p:nvSpPr>
          <p:cNvPr id="37915" name="Rectangle 25">
            <a:extLst>
              <a:ext uri="{FF2B5EF4-FFF2-40B4-BE49-F238E27FC236}">
                <a16:creationId xmlns:a16="http://schemas.microsoft.com/office/drawing/2014/main" id="{78D2FD9A-9370-4B37-9D09-A79B721528B1}"/>
              </a:ext>
            </a:extLst>
          </p:cNvPr>
          <p:cNvSpPr>
            <a:spLocks noChangeArrowheads="1"/>
          </p:cNvSpPr>
          <p:nvPr/>
        </p:nvSpPr>
        <p:spPr bwMode="auto">
          <a:xfrm>
            <a:off x="1577975" y="307975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y</a:t>
            </a:r>
            <a:r>
              <a:rPr lang="zh-CN" altLang="zh-CN" sz="2000" baseline="-25000">
                <a:solidFill>
                  <a:srgbClr val="0033CC"/>
                </a:solidFill>
                <a:latin typeface="楷体" panose="02010609060101010101" pitchFamily="49" charset="-122"/>
                <a:ea typeface="楷体" panose="02010609060101010101" pitchFamily="49" charset="-122"/>
              </a:rPr>
              <a:t>3</a:t>
            </a:r>
          </a:p>
        </p:txBody>
      </p:sp>
      <p:sp>
        <p:nvSpPr>
          <p:cNvPr id="37916" name="Rectangle 26">
            <a:extLst>
              <a:ext uri="{FF2B5EF4-FFF2-40B4-BE49-F238E27FC236}">
                <a16:creationId xmlns:a16="http://schemas.microsoft.com/office/drawing/2014/main" id="{54331253-3EB4-4348-B3C1-022D53A6C119}"/>
              </a:ext>
            </a:extLst>
          </p:cNvPr>
          <p:cNvSpPr>
            <a:spLocks noChangeArrowheads="1"/>
          </p:cNvSpPr>
          <p:nvPr/>
        </p:nvSpPr>
        <p:spPr bwMode="auto">
          <a:xfrm>
            <a:off x="4097338" y="5672138"/>
            <a:ext cx="4318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a:solidFill>
                  <a:srgbClr val="0033CC"/>
                </a:solidFill>
                <a:latin typeface="楷体" panose="02010609060101010101" pitchFamily="49" charset="-122"/>
                <a:ea typeface="楷体" panose="02010609060101010101" pitchFamily="49" charset="-122"/>
              </a:rPr>
              <a:t>X</a:t>
            </a:r>
            <a:r>
              <a:rPr lang="zh-CN" altLang="zh-CN" sz="2000" baseline="-25000">
                <a:solidFill>
                  <a:srgbClr val="0033CC"/>
                </a:solidFill>
                <a:latin typeface="楷体" panose="02010609060101010101" pitchFamily="49" charset="-122"/>
                <a:ea typeface="楷体" panose="02010609060101010101" pitchFamily="49" charset="-122"/>
              </a:rPr>
              <a:t>3</a:t>
            </a:r>
          </a:p>
        </p:txBody>
      </p:sp>
      <p:sp>
        <p:nvSpPr>
          <p:cNvPr id="64541" name="Rectangle 27">
            <a:extLst>
              <a:ext uri="{FF2B5EF4-FFF2-40B4-BE49-F238E27FC236}">
                <a16:creationId xmlns:a16="http://schemas.microsoft.com/office/drawing/2014/main" id="{C5DFE60B-FA60-4C26-854B-281FF24049D9}"/>
              </a:ext>
            </a:extLst>
          </p:cNvPr>
          <p:cNvSpPr>
            <a:spLocks noChangeArrowheads="1"/>
          </p:cNvSpPr>
          <p:nvPr/>
        </p:nvSpPr>
        <p:spPr bwMode="auto">
          <a:xfrm>
            <a:off x="4960938" y="2216150"/>
            <a:ext cx="27352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0033CC"/>
                </a:solidFill>
                <a:latin typeface="楷体" panose="02010609060101010101" pitchFamily="49" charset="-122"/>
                <a:ea typeface="楷体" panose="02010609060101010101" pitchFamily="49" charset="-122"/>
              </a:rPr>
              <a:t>为什么C点的效用比A点高?</a:t>
            </a:r>
          </a:p>
          <a:p>
            <a:pPr eaLnBrk="1" hangingPunct="1">
              <a:spcBef>
                <a:spcPct val="0"/>
              </a:spcBef>
              <a:buClrTx/>
              <a:buSzTx/>
              <a:buFontTx/>
              <a:buNone/>
            </a:pPr>
            <a:r>
              <a:rPr lang="zh-CN" altLang="zh-CN" sz="1800">
                <a:solidFill>
                  <a:srgbClr val="0033CC"/>
                </a:solidFill>
                <a:latin typeface="楷体" panose="02010609060101010101" pitchFamily="49" charset="-122"/>
                <a:ea typeface="楷体" panose="02010609060101010101" pitchFamily="49" charset="-122"/>
              </a:rPr>
              <a:t>因为C点的商品的消费量比</a:t>
            </a:r>
          </a:p>
          <a:p>
            <a:pPr eaLnBrk="1" hangingPunct="1">
              <a:spcBef>
                <a:spcPct val="0"/>
              </a:spcBef>
              <a:buClrTx/>
              <a:buSzTx/>
              <a:buFontTx/>
              <a:buNone/>
            </a:pPr>
            <a:r>
              <a:rPr lang="zh-CN" altLang="zh-CN" sz="1800">
                <a:solidFill>
                  <a:srgbClr val="0033CC"/>
                </a:solidFill>
                <a:latin typeface="楷体" panose="02010609060101010101" pitchFamily="49" charset="-122"/>
                <a:ea typeface="楷体" panose="02010609060101010101" pitchFamily="49" charset="-122"/>
              </a:rPr>
              <a:t>A点高,C(x</a:t>
            </a:r>
            <a:r>
              <a:rPr lang="zh-CN" altLang="zh-CN" sz="1800" baseline="-25000">
                <a:solidFill>
                  <a:srgbClr val="0033CC"/>
                </a:solidFill>
                <a:latin typeface="楷体" panose="02010609060101010101" pitchFamily="49" charset="-122"/>
                <a:ea typeface="楷体" panose="02010609060101010101" pitchFamily="49" charset="-122"/>
              </a:rPr>
              <a:t>3</a:t>
            </a:r>
            <a:r>
              <a:rPr lang="zh-CN" altLang="zh-CN" sz="1800">
                <a:solidFill>
                  <a:srgbClr val="0033CC"/>
                </a:solidFill>
                <a:latin typeface="楷体" panose="02010609060101010101" pitchFamily="49" charset="-122"/>
                <a:ea typeface="楷体" panose="02010609060101010101" pitchFamily="49" charset="-122"/>
              </a:rPr>
              <a:t>,y</a:t>
            </a:r>
            <a:r>
              <a:rPr lang="zh-CN" altLang="zh-CN" sz="1800" baseline="-25000">
                <a:solidFill>
                  <a:srgbClr val="0033CC"/>
                </a:solidFill>
                <a:latin typeface="楷体" panose="02010609060101010101" pitchFamily="49" charset="-122"/>
                <a:ea typeface="楷体" panose="02010609060101010101" pitchFamily="49" charset="-122"/>
              </a:rPr>
              <a:t>3</a:t>
            </a:r>
            <a:r>
              <a:rPr lang="zh-CN" altLang="zh-CN" sz="1800">
                <a:solidFill>
                  <a:srgbClr val="0033CC"/>
                </a:solidFill>
                <a:latin typeface="楷体" panose="02010609060101010101" pitchFamily="49" charset="-122"/>
                <a:ea typeface="楷体" panose="02010609060101010101" pitchFamily="49" charset="-122"/>
              </a:rPr>
              <a:t>)&gt;A(x</a:t>
            </a:r>
            <a:r>
              <a:rPr lang="zh-CN" altLang="zh-CN" sz="1800" baseline="-25000">
                <a:solidFill>
                  <a:srgbClr val="0033CC"/>
                </a:solidFill>
                <a:latin typeface="楷体" panose="02010609060101010101" pitchFamily="49" charset="-122"/>
                <a:ea typeface="楷体" panose="02010609060101010101" pitchFamily="49" charset="-122"/>
              </a:rPr>
              <a:t>1</a:t>
            </a:r>
            <a:r>
              <a:rPr lang="zh-CN" altLang="zh-CN" sz="1800">
                <a:solidFill>
                  <a:srgbClr val="0033CC"/>
                </a:solidFill>
                <a:latin typeface="楷体" panose="02010609060101010101" pitchFamily="49" charset="-122"/>
                <a:ea typeface="楷体" panose="02010609060101010101" pitchFamily="49" charset="-122"/>
              </a:rPr>
              <a:t>,y</a:t>
            </a:r>
            <a:r>
              <a:rPr lang="zh-CN" altLang="zh-CN" sz="1800" baseline="-25000">
                <a:solidFill>
                  <a:srgbClr val="0033CC"/>
                </a:solidFill>
                <a:latin typeface="楷体" panose="02010609060101010101" pitchFamily="49" charset="-122"/>
                <a:ea typeface="楷体" panose="02010609060101010101" pitchFamily="49" charset="-122"/>
              </a:rPr>
              <a:t>1</a:t>
            </a:r>
            <a:r>
              <a:rPr lang="zh-CN" altLang="zh-CN" sz="1800">
                <a:solidFill>
                  <a:srgbClr val="0033CC"/>
                </a:solidFill>
                <a:latin typeface="楷体" panose="02010609060101010101" pitchFamily="49" charset="-122"/>
                <a:ea typeface="楷体" panose="02010609060101010101" pitchFamily="49" charset="-122"/>
              </a:rPr>
              <a:t>)</a:t>
            </a:r>
          </a:p>
          <a:p>
            <a:pPr eaLnBrk="1" hangingPunct="1">
              <a:spcBef>
                <a:spcPct val="0"/>
              </a:spcBef>
              <a:buClrTx/>
              <a:buSzTx/>
              <a:buFontTx/>
              <a:buNone/>
            </a:pPr>
            <a:r>
              <a:rPr lang="zh-CN" altLang="zh-CN" sz="1800">
                <a:solidFill>
                  <a:srgbClr val="0033CC"/>
                </a:solidFill>
                <a:latin typeface="楷体" panose="02010609060101010101" pitchFamily="49" charset="-122"/>
                <a:ea typeface="楷体" panose="02010609060101010101" pitchFamily="49" charset="-122"/>
              </a:rPr>
              <a:t>注:根据前面的假设前提”多比少好”</a:t>
            </a:r>
          </a:p>
        </p:txBody>
      </p:sp>
      <p:sp>
        <p:nvSpPr>
          <p:cNvPr id="37918" name="Oval 28">
            <a:extLst>
              <a:ext uri="{FF2B5EF4-FFF2-40B4-BE49-F238E27FC236}">
                <a16:creationId xmlns:a16="http://schemas.microsoft.com/office/drawing/2014/main" id="{7BD0CA5A-F0B5-4338-98B6-B06EDAE0694F}"/>
              </a:ext>
            </a:extLst>
          </p:cNvPr>
          <p:cNvSpPr>
            <a:spLocks noChangeArrowheads="1"/>
          </p:cNvSpPr>
          <p:nvPr/>
        </p:nvSpPr>
        <p:spPr bwMode="auto">
          <a:xfrm>
            <a:off x="4170363" y="3297238"/>
            <a:ext cx="171450" cy="144462"/>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solidFill>
                <a:srgbClr val="0033CC"/>
              </a:solidFill>
              <a:latin typeface="楷体" panose="02010609060101010101" pitchFamily="49" charset="-122"/>
              <a:ea typeface="楷体" panose="02010609060101010101" pitchFamily="49" charset="-122"/>
            </a:endParaRPr>
          </a:p>
        </p:txBody>
      </p:sp>
      <p:sp>
        <p:nvSpPr>
          <p:cNvPr id="37919" name="矩形 30">
            <a:extLst>
              <a:ext uri="{FF2B5EF4-FFF2-40B4-BE49-F238E27FC236}">
                <a16:creationId xmlns:a16="http://schemas.microsoft.com/office/drawing/2014/main" id="{75FAB582-159D-414F-B342-3BCCCB9FD2EF}"/>
              </a:ext>
            </a:extLst>
          </p:cNvPr>
          <p:cNvSpPr>
            <a:spLocks noChangeArrowheads="1"/>
          </p:cNvSpPr>
          <p:nvPr/>
        </p:nvSpPr>
        <p:spPr bwMode="auto">
          <a:xfrm>
            <a:off x="642938" y="1214438"/>
            <a:ext cx="2351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solidFill>
                  <a:srgbClr val="0033CC"/>
                </a:solidFill>
                <a:latin typeface="楷体" panose="02010609060101010101" pitchFamily="49" charset="-122"/>
                <a:ea typeface="楷体" panose="02010609060101010101" pitchFamily="49" charset="-122"/>
              </a:rPr>
              <a:t>1.</a:t>
            </a:r>
            <a:r>
              <a:rPr lang="zh-CN" altLang="en-US" sz="2800">
                <a:solidFill>
                  <a:srgbClr val="0033CC"/>
                </a:solidFill>
                <a:latin typeface="楷体" panose="02010609060101010101" pitchFamily="49" charset="-122"/>
                <a:ea typeface="楷体" panose="02010609060101010101" pitchFamily="49" charset="-122"/>
              </a:rPr>
              <a:t>良好性状：</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4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4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863ABDF5-5DD1-4DA4-A1B1-0BF1D686BA8B}"/>
              </a:ext>
            </a:extLst>
          </p:cNvPr>
          <p:cNvSpPr>
            <a:spLocks noGrp="1"/>
          </p:cNvSpPr>
          <p:nvPr>
            <p:ph type="dt" sz="quarter" idx="10"/>
          </p:nvPr>
        </p:nvSpPr>
        <p:spPr/>
        <p:txBody>
          <a:bodyPr/>
          <a:lstStyle/>
          <a:p>
            <a:pPr>
              <a:defRPr/>
            </a:pPr>
            <a:fld id="{4555D3F2-11A7-4092-8B47-790CCBC32A83}"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38915" name="灯片编号占位符 5">
            <a:extLst>
              <a:ext uri="{FF2B5EF4-FFF2-40B4-BE49-F238E27FC236}">
                <a16:creationId xmlns:a16="http://schemas.microsoft.com/office/drawing/2014/main" id="{1F5B421C-7469-4746-A029-6D3457FC54B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CF51DC-D1EC-4B33-892C-B11EB4E57F76}"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35</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32770" name="Rectangle 2">
            <a:extLst>
              <a:ext uri="{FF2B5EF4-FFF2-40B4-BE49-F238E27FC236}">
                <a16:creationId xmlns:a16="http://schemas.microsoft.com/office/drawing/2014/main" id="{3258530F-3710-42FA-9D1D-EF7101F96F23}"/>
              </a:ext>
            </a:extLst>
          </p:cNvPr>
          <p:cNvSpPr>
            <a:spLocks noGrp="1" noRot="1" noChangeArrowheads="1"/>
          </p:cNvSpPr>
          <p:nvPr>
            <p:ph type="body" idx="1"/>
          </p:nvPr>
        </p:nvSpPr>
        <p:spPr>
          <a:xfrm>
            <a:off x="304800" y="1214438"/>
            <a:ext cx="8686800" cy="2935287"/>
          </a:xfrm>
        </p:spPr>
        <p:txBody>
          <a:bodyPr/>
          <a:lstStyle/>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rPr>
              <a:t>(1).</a:t>
            </a:r>
            <a:r>
              <a:rPr lang="zh-CN" sz="2000" b="1" dirty="0">
                <a:solidFill>
                  <a:schemeClr val="accent2">
                    <a:lumMod val="75000"/>
                  </a:schemeClr>
                </a:solidFill>
                <a:latin typeface="楷体" pitchFamily="49" charset="-122"/>
                <a:ea typeface="楷体" pitchFamily="49" charset="-122"/>
              </a:rPr>
              <a:t>同一坐标平面上有许多条无差异曲线，位置较低的无差</a:t>
            </a:r>
          </a:p>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rPr>
              <a:t>   </a:t>
            </a:r>
            <a:r>
              <a:rPr lang="zh-CN" sz="2000" b="1" dirty="0">
                <a:solidFill>
                  <a:schemeClr val="accent2">
                    <a:lumMod val="75000"/>
                  </a:schemeClr>
                </a:solidFill>
                <a:latin typeface="楷体" pitchFamily="49" charset="-122"/>
                <a:ea typeface="楷体" pitchFamily="49" charset="-122"/>
              </a:rPr>
              <a:t>异曲线代表较低程度的效用水平，反之</a:t>
            </a:r>
            <a:r>
              <a:rPr lang="en-US" altLang="zh-CN" sz="2000" b="1" dirty="0">
                <a:solidFill>
                  <a:schemeClr val="accent2">
                    <a:lumMod val="75000"/>
                  </a:schemeClr>
                </a:solidFill>
                <a:latin typeface="楷体" pitchFamily="49" charset="-122"/>
                <a:ea typeface="楷体" pitchFamily="49" charset="-122"/>
              </a:rPr>
              <a:t>,</a:t>
            </a:r>
            <a:r>
              <a:rPr lang="zh-CN" altLang="en-US" sz="2000" b="1" dirty="0">
                <a:solidFill>
                  <a:schemeClr val="accent2">
                    <a:lumMod val="75000"/>
                  </a:schemeClr>
                </a:solidFill>
                <a:latin typeface="楷体" pitchFamily="49" charset="-122"/>
                <a:ea typeface="楷体" pitchFamily="49" charset="-122"/>
              </a:rPr>
              <a:t>反之</a:t>
            </a:r>
            <a:r>
              <a:rPr lang="zh-CN" sz="2000" b="1" dirty="0">
                <a:solidFill>
                  <a:schemeClr val="accent2">
                    <a:lumMod val="75000"/>
                  </a:schemeClr>
                </a:solidFill>
                <a:latin typeface="楷体" pitchFamily="49" charset="-122"/>
                <a:ea typeface="楷体" pitchFamily="49" charset="-122"/>
              </a:rPr>
              <a:t>。</a:t>
            </a:r>
          </a:p>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rPr>
              <a:t>(2).</a:t>
            </a:r>
            <a:r>
              <a:rPr lang="zh-CN" sz="2000" b="1" dirty="0">
                <a:solidFill>
                  <a:schemeClr val="accent2">
                    <a:lumMod val="75000"/>
                  </a:schemeClr>
                </a:solidFill>
                <a:latin typeface="楷体" pitchFamily="49" charset="-122"/>
                <a:ea typeface="楷体" pitchFamily="49" charset="-122"/>
                <a:hlinkClick r:id="rId2" action="ppaction://hlinksldjump"/>
              </a:rPr>
              <a:t>任何两条无差异曲线不会相交</a:t>
            </a:r>
            <a:r>
              <a:rPr lang="zh-CN" sz="2000" b="1" dirty="0">
                <a:solidFill>
                  <a:schemeClr val="accent2">
                    <a:lumMod val="75000"/>
                  </a:schemeClr>
                </a:solidFill>
                <a:latin typeface="楷体" pitchFamily="49" charset="-122"/>
                <a:ea typeface="楷体" pitchFamily="49" charset="-122"/>
              </a:rPr>
              <a:t>。 </a:t>
            </a:r>
          </a:p>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rPr>
              <a:t>(3).</a:t>
            </a:r>
            <a:r>
              <a:rPr lang="zh-CN" sz="2000" b="1" dirty="0">
                <a:solidFill>
                  <a:schemeClr val="accent2">
                    <a:lumMod val="75000"/>
                  </a:schemeClr>
                </a:solidFill>
                <a:latin typeface="楷体" pitchFamily="49" charset="-122"/>
                <a:ea typeface="楷体" pitchFamily="49" charset="-122"/>
              </a:rPr>
              <a:t>无差异曲线从左上方向右下方倾斜，曲线斜率是负的。 </a:t>
            </a:r>
          </a:p>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rPr>
              <a:t>(4).</a:t>
            </a:r>
            <a:r>
              <a:rPr lang="zh-CN" sz="2000" b="1" dirty="0">
                <a:solidFill>
                  <a:schemeClr val="accent2">
                    <a:lumMod val="75000"/>
                  </a:schemeClr>
                </a:solidFill>
                <a:latin typeface="楷体" pitchFamily="49" charset="-122"/>
                <a:ea typeface="楷体" pitchFamily="49" charset="-122"/>
              </a:rPr>
              <a:t>无差异曲线凸向原点，</a:t>
            </a:r>
            <a:r>
              <a:rPr lang="zh-CN" altLang="en-US" sz="2000" b="1" dirty="0">
                <a:solidFill>
                  <a:schemeClr val="accent2">
                    <a:lumMod val="75000"/>
                  </a:schemeClr>
                </a:solidFill>
                <a:latin typeface="楷体" pitchFamily="49" charset="-122"/>
                <a:ea typeface="楷体" pitchFamily="49" charset="-122"/>
              </a:rPr>
              <a:t>因为</a:t>
            </a:r>
            <a:r>
              <a:rPr lang="zh-CN" sz="2000" b="1" dirty="0">
                <a:solidFill>
                  <a:schemeClr val="accent2">
                    <a:lumMod val="75000"/>
                  </a:schemeClr>
                </a:solidFill>
                <a:latin typeface="楷体" pitchFamily="49" charset="-122"/>
                <a:ea typeface="楷体" pitchFamily="49" charset="-122"/>
              </a:rPr>
              <a:t>无差异曲线的斜率的绝对值是逐步递减的。 </a:t>
            </a:r>
          </a:p>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hlinkClick r:id="rId3" action="ppaction://hlinksldjump"/>
              </a:rPr>
              <a:t>(5).</a:t>
            </a:r>
            <a:r>
              <a:rPr lang="zh-CN" sz="2000" b="1" dirty="0">
                <a:solidFill>
                  <a:schemeClr val="accent2">
                    <a:lumMod val="75000"/>
                  </a:schemeClr>
                </a:solidFill>
                <a:latin typeface="楷体" pitchFamily="49" charset="-122"/>
                <a:ea typeface="楷体" pitchFamily="49" charset="-122"/>
                <a:hlinkClick r:id="rId3" action="ppaction://hlinksldjump"/>
              </a:rPr>
              <a:t>无差异曲线图虽然一般只分析两种商品的组合和消费选</a:t>
            </a:r>
          </a:p>
          <a:p>
            <a:pPr eaLnBrk="1" hangingPunct="1">
              <a:lnSpc>
                <a:spcPct val="90000"/>
              </a:lnSpc>
              <a:buFont typeface="Wingdings" panose="05000000000000000000" pitchFamily="2" charset="2"/>
              <a:buNone/>
              <a:defRPr/>
            </a:pPr>
            <a:r>
              <a:rPr lang="zh-CN" altLang="zh-CN" sz="2000" b="1" dirty="0">
                <a:solidFill>
                  <a:schemeClr val="accent2">
                    <a:lumMod val="75000"/>
                  </a:schemeClr>
                </a:solidFill>
                <a:latin typeface="楷体" pitchFamily="49" charset="-122"/>
                <a:ea typeface="楷体" pitchFamily="49" charset="-122"/>
                <a:hlinkClick r:id="rId3" action="ppaction://hlinksldjump"/>
              </a:rPr>
              <a:t>  </a:t>
            </a:r>
            <a:r>
              <a:rPr lang="zh-CN" sz="2000" b="1" dirty="0">
                <a:solidFill>
                  <a:schemeClr val="accent2">
                    <a:lumMod val="75000"/>
                  </a:schemeClr>
                </a:solidFill>
                <a:latin typeface="楷体" pitchFamily="49" charset="-122"/>
                <a:ea typeface="楷体" pitchFamily="49" charset="-122"/>
                <a:hlinkClick r:id="rId3" action="ppaction://hlinksldjump"/>
              </a:rPr>
              <a:t>择，但其基本原则也适用于分析多种商品的消费选择。</a:t>
            </a:r>
            <a:endParaRPr lang="zh-CN" sz="2000" b="1" dirty="0">
              <a:solidFill>
                <a:schemeClr val="accent2">
                  <a:lumMod val="75000"/>
                </a:schemeClr>
              </a:solidFill>
              <a:latin typeface="楷体" pitchFamily="49" charset="-122"/>
              <a:ea typeface="楷体" pitchFamily="49" charset="-122"/>
            </a:endParaRPr>
          </a:p>
        </p:txBody>
      </p:sp>
      <p:sp>
        <p:nvSpPr>
          <p:cNvPr id="55301" name="Rectangle 3">
            <a:extLst>
              <a:ext uri="{FF2B5EF4-FFF2-40B4-BE49-F238E27FC236}">
                <a16:creationId xmlns:a16="http://schemas.microsoft.com/office/drawing/2014/main" id="{B548B098-86E9-456F-B08E-9EDF96E2AA16}"/>
              </a:ext>
            </a:extLst>
          </p:cNvPr>
          <p:cNvSpPr>
            <a:spLocks noChangeArrowheads="1"/>
          </p:cNvSpPr>
          <p:nvPr/>
        </p:nvSpPr>
        <p:spPr bwMode="auto">
          <a:xfrm>
            <a:off x="142875" y="642938"/>
            <a:ext cx="4429125" cy="360362"/>
          </a:xfrm>
          <a:prstGeom prst="rect">
            <a:avLst/>
          </a:prstGeom>
          <a:noFill/>
          <a:ln w="9525">
            <a:noFill/>
            <a:miter lim="800000"/>
            <a:headEnd/>
            <a:tailEnd/>
          </a:ln>
        </p:spPr>
        <p:txBody>
          <a:bodyPr wrap="none" anchor="ctr"/>
          <a:lstStyle/>
          <a:p>
            <a:pPr eaLnBrk="1" hangingPunct="1">
              <a:defRPr/>
            </a:pPr>
            <a:r>
              <a:rPr lang="en-US" altLang="zh-CN" sz="2800" dirty="0">
                <a:solidFill>
                  <a:schemeClr val="accent2">
                    <a:lumMod val="75000"/>
                  </a:schemeClr>
                </a:solidFill>
                <a:latin typeface="楷体" pitchFamily="49" charset="-122"/>
                <a:ea typeface="楷体" pitchFamily="49" charset="-122"/>
              </a:rPr>
              <a:t>2</a:t>
            </a:r>
            <a:r>
              <a:rPr lang="zh-CN" altLang="en-US" sz="2800" dirty="0">
                <a:solidFill>
                  <a:schemeClr val="accent2">
                    <a:lumMod val="75000"/>
                  </a:schemeClr>
                </a:solidFill>
                <a:latin typeface="楷体" pitchFamily="49" charset="-122"/>
                <a:ea typeface="楷体" pitchFamily="49" charset="-122"/>
              </a:rPr>
              <a:t>、无差异曲线</a:t>
            </a:r>
            <a:r>
              <a:rPr lang="zh-CN" sz="2800" dirty="0">
                <a:solidFill>
                  <a:schemeClr val="accent2">
                    <a:lumMod val="75000"/>
                  </a:schemeClr>
                </a:solidFill>
                <a:latin typeface="楷体" pitchFamily="49" charset="-122"/>
                <a:ea typeface="楷体" pitchFamily="49" charset="-122"/>
              </a:rPr>
              <a:t>特点：</a:t>
            </a:r>
          </a:p>
        </p:txBody>
      </p:sp>
      <p:sp>
        <p:nvSpPr>
          <p:cNvPr id="55302" name="Line 4">
            <a:extLst>
              <a:ext uri="{FF2B5EF4-FFF2-40B4-BE49-F238E27FC236}">
                <a16:creationId xmlns:a16="http://schemas.microsoft.com/office/drawing/2014/main" id="{ED730FB2-309E-4437-A519-5DB782820F84}"/>
              </a:ext>
            </a:extLst>
          </p:cNvPr>
          <p:cNvSpPr>
            <a:spLocks noChangeShapeType="1"/>
          </p:cNvSpPr>
          <p:nvPr/>
        </p:nvSpPr>
        <p:spPr bwMode="auto">
          <a:xfrm>
            <a:off x="2339975" y="6091238"/>
            <a:ext cx="4608513" cy="0"/>
          </a:xfrm>
          <a:prstGeom prst="line">
            <a:avLst/>
          </a:prstGeom>
          <a:noFill/>
          <a:ln w="28575">
            <a:solidFill>
              <a:srgbClr val="000000"/>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03" name="Line 5">
            <a:extLst>
              <a:ext uri="{FF2B5EF4-FFF2-40B4-BE49-F238E27FC236}">
                <a16:creationId xmlns:a16="http://schemas.microsoft.com/office/drawing/2014/main" id="{B9AE5A8A-415C-4B10-B8EE-0814A791423B}"/>
              </a:ext>
            </a:extLst>
          </p:cNvPr>
          <p:cNvSpPr>
            <a:spLocks noChangeShapeType="1"/>
          </p:cNvSpPr>
          <p:nvPr/>
        </p:nvSpPr>
        <p:spPr bwMode="auto">
          <a:xfrm flipV="1">
            <a:off x="2339975" y="4197350"/>
            <a:ext cx="0" cy="1893888"/>
          </a:xfrm>
          <a:prstGeom prst="line">
            <a:avLst/>
          </a:prstGeom>
          <a:noFill/>
          <a:ln w="28575">
            <a:solidFill>
              <a:srgbClr val="000000"/>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04" name="未知">
            <a:extLst>
              <a:ext uri="{FF2B5EF4-FFF2-40B4-BE49-F238E27FC236}">
                <a16:creationId xmlns:a16="http://schemas.microsoft.com/office/drawing/2014/main" id="{B7665E8C-AFAF-4947-B65B-50C8135D571E}"/>
              </a:ext>
            </a:extLst>
          </p:cNvPr>
          <p:cNvSpPr>
            <a:spLocks/>
          </p:cNvSpPr>
          <p:nvPr/>
        </p:nvSpPr>
        <p:spPr bwMode="auto">
          <a:xfrm>
            <a:off x="2627313" y="4640263"/>
            <a:ext cx="2592387" cy="1330325"/>
          </a:xfrm>
          <a:custGeom>
            <a:avLst/>
            <a:gdLst>
              <a:gd name="T0" fmla="*/ 0 w 1633"/>
              <a:gd name="T1" fmla="*/ 0 h 1497"/>
              <a:gd name="T2" fmla="*/ 2147483647 w 1633"/>
              <a:gd name="T3" fmla="*/ 2147483647 h 1497"/>
              <a:gd name="T4" fmla="*/ 2147483647 w 1633"/>
              <a:gd name="T5" fmla="*/ 2147483647 h 1497"/>
              <a:gd name="T6" fmla="*/ 2147483647 w 1633"/>
              <a:gd name="T7" fmla="*/ 2147483647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05" name="未知">
            <a:extLst>
              <a:ext uri="{FF2B5EF4-FFF2-40B4-BE49-F238E27FC236}">
                <a16:creationId xmlns:a16="http://schemas.microsoft.com/office/drawing/2014/main" id="{AFDB3CFD-9564-47B0-B9E3-09915230006E}"/>
              </a:ext>
            </a:extLst>
          </p:cNvPr>
          <p:cNvSpPr>
            <a:spLocks/>
          </p:cNvSpPr>
          <p:nvPr/>
        </p:nvSpPr>
        <p:spPr bwMode="auto">
          <a:xfrm>
            <a:off x="3203575" y="4359275"/>
            <a:ext cx="2592388" cy="1330325"/>
          </a:xfrm>
          <a:custGeom>
            <a:avLst/>
            <a:gdLst>
              <a:gd name="T0" fmla="*/ 0 w 1633"/>
              <a:gd name="T1" fmla="*/ 0 h 1497"/>
              <a:gd name="T2" fmla="*/ 2147483647 w 1633"/>
              <a:gd name="T3" fmla="*/ 2147483647 h 1497"/>
              <a:gd name="T4" fmla="*/ 2147483647 w 1633"/>
              <a:gd name="T5" fmla="*/ 2147483647 h 1497"/>
              <a:gd name="T6" fmla="*/ 2147483647 w 1633"/>
              <a:gd name="T7" fmla="*/ 2147483647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06" name="未知">
            <a:extLst>
              <a:ext uri="{FF2B5EF4-FFF2-40B4-BE49-F238E27FC236}">
                <a16:creationId xmlns:a16="http://schemas.microsoft.com/office/drawing/2014/main" id="{DBBC247F-EDEA-4A83-B533-0E0D50B1F85A}"/>
              </a:ext>
            </a:extLst>
          </p:cNvPr>
          <p:cNvSpPr>
            <a:spLocks/>
          </p:cNvSpPr>
          <p:nvPr/>
        </p:nvSpPr>
        <p:spPr bwMode="auto">
          <a:xfrm>
            <a:off x="3851275" y="4116388"/>
            <a:ext cx="2592388" cy="1330325"/>
          </a:xfrm>
          <a:custGeom>
            <a:avLst/>
            <a:gdLst>
              <a:gd name="T0" fmla="*/ 0 w 1633"/>
              <a:gd name="T1" fmla="*/ 0 h 1497"/>
              <a:gd name="T2" fmla="*/ 2147483647 w 1633"/>
              <a:gd name="T3" fmla="*/ 2147483647 h 1497"/>
              <a:gd name="T4" fmla="*/ 2147483647 w 1633"/>
              <a:gd name="T5" fmla="*/ 2147483647 h 1497"/>
              <a:gd name="T6" fmla="*/ 2147483647 w 1633"/>
              <a:gd name="T7" fmla="*/ 2147483647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07" name="Rectangle 9">
            <a:extLst>
              <a:ext uri="{FF2B5EF4-FFF2-40B4-BE49-F238E27FC236}">
                <a16:creationId xmlns:a16="http://schemas.microsoft.com/office/drawing/2014/main" id="{61BC6615-8779-490D-9B5C-0A537555C1E2}"/>
              </a:ext>
            </a:extLst>
          </p:cNvPr>
          <p:cNvSpPr>
            <a:spLocks noChangeArrowheads="1"/>
          </p:cNvSpPr>
          <p:nvPr/>
        </p:nvSpPr>
        <p:spPr bwMode="auto">
          <a:xfrm>
            <a:off x="1403350" y="4222750"/>
            <a:ext cx="936625" cy="280988"/>
          </a:xfrm>
          <a:prstGeom prst="rect">
            <a:avLst/>
          </a:prstGeom>
          <a:noFill/>
          <a:ln w="9525">
            <a:noFill/>
            <a:miter lim="800000"/>
            <a:headEnd/>
            <a:tailEnd/>
          </a:ln>
        </p:spPr>
        <p:txBody>
          <a:bodyPr wrap="none" anchor="ctr"/>
          <a:lstStyle/>
          <a:p>
            <a:pPr algn="ctr" eaLnBrk="1" hangingPunct="1">
              <a:defRPr/>
            </a:pPr>
            <a:r>
              <a:rPr lang="zh-CN" b="0">
                <a:solidFill>
                  <a:schemeClr val="accent2">
                    <a:lumMod val="75000"/>
                  </a:schemeClr>
                </a:solidFill>
                <a:latin typeface="楷体" pitchFamily="49" charset="-122"/>
                <a:ea typeface="楷体" pitchFamily="49" charset="-122"/>
              </a:rPr>
              <a:t>商品</a:t>
            </a:r>
            <a:r>
              <a:rPr lang="zh-CN" altLang="zh-CN" b="0">
                <a:solidFill>
                  <a:schemeClr val="accent2">
                    <a:lumMod val="75000"/>
                  </a:schemeClr>
                </a:solidFill>
                <a:latin typeface="楷体" pitchFamily="49" charset="-122"/>
                <a:ea typeface="楷体" pitchFamily="49" charset="-122"/>
              </a:rPr>
              <a:t>Y</a:t>
            </a:r>
          </a:p>
        </p:txBody>
      </p:sp>
      <p:sp>
        <p:nvSpPr>
          <p:cNvPr id="55308" name="Rectangle 10">
            <a:extLst>
              <a:ext uri="{FF2B5EF4-FFF2-40B4-BE49-F238E27FC236}">
                <a16:creationId xmlns:a16="http://schemas.microsoft.com/office/drawing/2014/main" id="{97823E58-BA7F-4D79-8A96-CA4DA4388DE2}"/>
              </a:ext>
            </a:extLst>
          </p:cNvPr>
          <p:cNvSpPr>
            <a:spLocks noChangeArrowheads="1"/>
          </p:cNvSpPr>
          <p:nvPr/>
        </p:nvSpPr>
        <p:spPr bwMode="auto">
          <a:xfrm>
            <a:off x="6516688" y="6092825"/>
            <a:ext cx="1008062" cy="282575"/>
          </a:xfrm>
          <a:prstGeom prst="rect">
            <a:avLst/>
          </a:prstGeom>
          <a:noFill/>
          <a:ln w="9525">
            <a:noFill/>
            <a:miter lim="800000"/>
            <a:headEnd/>
            <a:tailEnd/>
          </a:ln>
        </p:spPr>
        <p:txBody>
          <a:bodyPr wrap="none" anchor="ctr"/>
          <a:lstStyle/>
          <a:p>
            <a:pPr algn="ctr" eaLnBrk="1" hangingPunct="1">
              <a:defRPr/>
            </a:pPr>
            <a:r>
              <a:rPr lang="zh-CN" b="0">
                <a:solidFill>
                  <a:schemeClr val="accent2">
                    <a:lumMod val="75000"/>
                  </a:schemeClr>
                </a:solidFill>
                <a:latin typeface="楷体" pitchFamily="49" charset="-122"/>
                <a:ea typeface="楷体" pitchFamily="49" charset="-122"/>
              </a:rPr>
              <a:t>商品</a:t>
            </a:r>
            <a:r>
              <a:rPr lang="zh-CN" altLang="zh-CN" b="0">
                <a:solidFill>
                  <a:schemeClr val="accent2">
                    <a:lumMod val="75000"/>
                  </a:schemeClr>
                </a:solidFill>
                <a:latin typeface="楷体" pitchFamily="49" charset="-122"/>
                <a:ea typeface="楷体" pitchFamily="49" charset="-122"/>
              </a:rPr>
              <a:t>X</a:t>
            </a:r>
          </a:p>
        </p:txBody>
      </p:sp>
      <p:sp>
        <p:nvSpPr>
          <p:cNvPr id="38925" name="Oval 11">
            <a:extLst>
              <a:ext uri="{FF2B5EF4-FFF2-40B4-BE49-F238E27FC236}">
                <a16:creationId xmlns:a16="http://schemas.microsoft.com/office/drawing/2014/main" id="{6ED2F1EA-C9F1-4C37-B058-7697B7728AD1}"/>
              </a:ext>
            </a:extLst>
          </p:cNvPr>
          <p:cNvSpPr>
            <a:spLocks noChangeArrowheads="1"/>
          </p:cNvSpPr>
          <p:nvPr/>
        </p:nvSpPr>
        <p:spPr bwMode="auto">
          <a:xfrm>
            <a:off x="1692275" y="6010275"/>
            <a:ext cx="503238" cy="242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0</a:t>
            </a:r>
          </a:p>
        </p:txBody>
      </p:sp>
      <p:sp>
        <p:nvSpPr>
          <p:cNvPr id="55310" name="Oval 12">
            <a:extLst>
              <a:ext uri="{FF2B5EF4-FFF2-40B4-BE49-F238E27FC236}">
                <a16:creationId xmlns:a16="http://schemas.microsoft.com/office/drawing/2014/main" id="{765D448A-87EA-40A0-97DF-BBCBAE292CCC}"/>
              </a:ext>
            </a:extLst>
          </p:cNvPr>
          <p:cNvSpPr>
            <a:spLocks noChangeArrowheads="1"/>
          </p:cNvSpPr>
          <p:nvPr/>
        </p:nvSpPr>
        <p:spPr bwMode="auto">
          <a:xfrm>
            <a:off x="3132138" y="5302250"/>
            <a:ext cx="138112" cy="142875"/>
          </a:xfrm>
          <a:prstGeom prst="ellipse">
            <a:avLst/>
          </a:prstGeom>
          <a:solidFill>
            <a:schemeClr val="tx2"/>
          </a:solidFill>
          <a:ln w="9525">
            <a:solidFill>
              <a:schemeClr val="tx1"/>
            </a:solidFill>
            <a:round/>
            <a:headEnd/>
            <a:tailEnd/>
          </a:ln>
        </p:spPr>
        <p:txBody>
          <a:bodyPr wrap="none" anchor="ctr"/>
          <a:lstStyle/>
          <a:p>
            <a:pPr algn="ctr" eaLnBrk="1" hangingPunct="1">
              <a:defRPr/>
            </a:pPr>
            <a:endParaRPr lang="zh-CN" altLang="zh-CN" b="0">
              <a:solidFill>
                <a:schemeClr val="accent2">
                  <a:lumMod val="75000"/>
                </a:schemeClr>
              </a:solidFill>
              <a:latin typeface="楷体" pitchFamily="49" charset="-122"/>
              <a:ea typeface="楷体" pitchFamily="49" charset="-122"/>
            </a:endParaRPr>
          </a:p>
        </p:txBody>
      </p:sp>
      <p:sp>
        <p:nvSpPr>
          <p:cNvPr id="55311" name="Oval 13">
            <a:extLst>
              <a:ext uri="{FF2B5EF4-FFF2-40B4-BE49-F238E27FC236}">
                <a16:creationId xmlns:a16="http://schemas.microsoft.com/office/drawing/2014/main" id="{303D4746-849B-42E9-8137-4692FC27D27E}"/>
              </a:ext>
            </a:extLst>
          </p:cNvPr>
          <p:cNvSpPr>
            <a:spLocks noChangeArrowheads="1"/>
          </p:cNvSpPr>
          <p:nvPr/>
        </p:nvSpPr>
        <p:spPr bwMode="auto">
          <a:xfrm>
            <a:off x="3767138" y="5049838"/>
            <a:ext cx="73025" cy="41275"/>
          </a:xfrm>
          <a:prstGeom prst="ellipse">
            <a:avLst/>
          </a:prstGeom>
          <a:solidFill>
            <a:schemeClr val="accent1"/>
          </a:solidFill>
          <a:ln w="9525">
            <a:solidFill>
              <a:schemeClr val="tx1"/>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8928" name="Oval 14">
            <a:extLst>
              <a:ext uri="{FF2B5EF4-FFF2-40B4-BE49-F238E27FC236}">
                <a16:creationId xmlns:a16="http://schemas.microsoft.com/office/drawing/2014/main" id="{4F04ADED-4212-4050-8715-88434856048E}"/>
              </a:ext>
            </a:extLst>
          </p:cNvPr>
          <p:cNvSpPr>
            <a:spLocks noChangeArrowheads="1"/>
          </p:cNvSpPr>
          <p:nvPr/>
        </p:nvSpPr>
        <p:spPr bwMode="auto">
          <a:xfrm>
            <a:off x="2843213" y="5445125"/>
            <a:ext cx="360362" cy="242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A</a:t>
            </a:r>
          </a:p>
        </p:txBody>
      </p:sp>
      <p:sp>
        <p:nvSpPr>
          <p:cNvPr id="38929" name="Oval 15">
            <a:extLst>
              <a:ext uri="{FF2B5EF4-FFF2-40B4-BE49-F238E27FC236}">
                <a16:creationId xmlns:a16="http://schemas.microsoft.com/office/drawing/2014/main" id="{E40965EE-1E82-48E0-8F0A-AB6A97331582}"/>
              </a:ext>
            </a:extLst>
          </p:cNvPr>
          <p:cNvSpPr>
            <a:spLocks noChangeArrowheads="1"/>
          </p:cNvSpPr>
          <p:nvPr/>
        </p:nvSpPr>
        <p:spPr bwMode="auto">
          <a:xfrm>
            <a:off x="3636963" y="4760913"/>
            <a:ext cx="360362" cy="2428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B</a:t>
            </a:r>
          </a:p>
        </p:txBody>
      </p:sp>
      <p:sp>
        <p:nvSpPr>
          <p:cNvPr id="55314" name="Line 16">
            <a:extLst>
              <a:ext uri="{FF2B5EF4-FFF2-40B4-BE49-F238E27FC236}">
                <a16:creationId xmlns:a16="http://schemas.microsoft.com/office/drawing/2014/main" id="{08AD2C92-DC43-48A2-8D38-2DAF96809005}"/>
              </a:ext>
            </a:extLst>
          </p:cNvPr>
          <p:cNvSpPr>
            <a:spLocks noChangeShapeType="1"/>
          </p:cNvSpPr>
          <p:nvPr/>
        </p:nvSpPr>
        <p:spPr bwMode="auto">
          <a:xfrm>
            <a:off x="3216275" y="5365750"/>
            <a:ext cx="0" cy="725488"/>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15" name="Line 17">
            <a:extLst>
              <a:ext uri="{FF2B5EF4-FFF2-40B4-BE49-F238E27FC236}">
                <a16:creationId xmlns:a16="http://schemas.microsoft.com/office/drawing/2014/main" id="{4EF4C8E6-BBDB-47E9-9BCD-EABE6810E777}"/>
              </a:ext>
            </a:extLst>
          </p:cNvPr>
          <p:cNvSpPr>
            <a:spLocks noChangeShapeType="1"/>
          </p:cNvSpPr>
          <p:nvPr/>
        </p:nvSpPr>
        <p:spPr bwMode="auto">
          <a:xfrm flipH="1">
            <a:off x="2339975" y="5338763"/>
            <a:ext cx="863600"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16" name="Line 18">
            <a:extLst>
              <a:ext uri="{FF2B5EF4-FFF2-40B4-BE49-F238E27FC236}">
                <a16:creationId xmlns:a16="http://schemas.microsoft.com/office/drawing/2014/main" id="{D1B5F738-3AE2-4D4B-8738-AFAAF6DC0CF5}"/>
              </a:ext>
            </a:extLst>
          </p:cNvPr>
          <p:cNvSpPr>
            <a:spLocks noChangeShapeType="1"/>
          </p:cNvSpPr>
          <p:nvPr/>
        </p:nvSpPr>
        <p:spPr bwMode="auto">
          <a:xfrm>
            <a:off x="3803650" y="5084763"/>
            <a:ext cx="0" cy="1006475"/>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17" name="Line 19">
            <a:extLst>
              <a:ext uri="{FF2B5EF4-FFF2-40B4-BE49-F238E27FC236}">
                <a16:creationId xmlns:a16="http://schemas.microsoft.com/office/drawing/2014/main" id="{E2641426-8387-488F-BE19-4C6F0735CE5C}"/>
              </a:ext>
            </a:extLst>
          </p:cNvPr>
          <p:cNvSpPr>
            <a:spLocks noChangeShapeType="1"/>
          </p:cNvSpPr>
          <p:nvPr/>
        </p:nvSpPr>
        <p:spPr bwMode="auto">
          <a:xfrm flipH="1">
            <a:off x="2339975" y="5064125"/>
            <a:ext cx="1439863"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18" name="Rectangle 20">
            <a:extLst>
              <a:ext uri="{FF2B5EF4-FFF2-40B4-BE49-F238E27FC236}">
                <a16:creationId xmlns:a16="http://schemas.microsoft.com/office/drawing/2014/main" id="{793E39A9-9CA5-4261-A286-E05478A694C0}"/>
              </a:ext>
            </a:extLst>
          </p:cNvPr>
          <p:cNvSpPr>
            <a:spLocks noChangeArrowheads="1"/>
          </p:cNvSpPr>
          <p:nvPr/>
        </p:nvSpPr>
        <p:spPr bwMode="auto">
          <a:xfrm>
            <a:off x="2987675" y="6092825"/>
            <a:ext cx="1079500" cy="244475"/>
          </a:xfrm>
          <a:prstGeom prst="rect">
            <a:avLst/>
          </a:prstGeom>
          <a:noFill/>
          <a:ln w="9525">
            <a:noFill/>
            <a:miter lim="800000"/>
            <a:headEnd/>
            <a:tailEnd/>
          </a:ln>
        </p:spPr>
        <p:txBody>
          <a:bodyPr wrap="none" anchor="ctr"/>
          <a:lstStyle/>
          <a:p>
            <a:pPr algn="ctr" eaLnBrk="1" hangingPunct="1">
              <a:defRPr/>
            </a:pPr>
            <a:r>
              <a:rPr lang="zh-CN" altLang="en-US" b="0">
                <a:solidFill>
                  <a:schemeClr val="accent2">
                    <a:lumMod val="75000"/>
                  </a:schemeClr>
                </a:solidFill>
                <a:latin typeface="楷体" pitchFamily="49" charset="-122"/>
                <a:ea typeface="楷体" pitchFamily="49" charset="-122"/>
              </a:rPr>
              <a:t>X</a:t>
            </a:r>
            <a:r>
              <a:rPr lang="zh-CN" altLang="en-US" b="0" baseline="-25000">
                <a:solidFill>
                  <a:schemeClr val="accent2">
                    <a:lumMod val="75000"/>
                  </a:schemeClr>
                </a:solidFill>
                <a:latin typeface="楷体" pitchFamily="49" charset="-122"/>
                <a:ea typeface="楷体" pitchFamily="49" charset="-122"/>
              </a:rPr>
              <a:t>1        </a:t>
            </a:r>
            <a:r>
              <a:rPr lang="zh-CN" altLang="en-US" b="0">
                <a:solidFill>
                  <a:schemeClr val="accent2">
                    <a:lumMod val="75000"/>
                  </a:schemeClr>
                </a:solidFill>
                <a:latin typeface="楷体" pitchFamily="49" charset="-122"/>
                <a:ea typeface="楷体" pitchFamily="49" charset="-122"/>
              </a:rPr>
              <a:t>X</a:t>
            </a:r>
            <a:r>
              <a:rPr lang="zh-CN" altLang="en-US" b="0" baseline="-25000">
                <a:solidFill>
                  <a:schemeClr val="accent2">
                    <a:lumMod val="75000"/>
                  </a:schemeClr>
                </a:solidFill>
                <a:latin typeface="楷体" pitchFamily="49" charset="-122"/>
                <a:ea typeface="楷体" pitchFamily="49" charset="-122"/>
              </a:rPr>
              <a:t>2</a:t>
            </a:r>
          </a:p>
        </p:txBody>
      </p:sp>
      <p:sp>
        <p:nvSpPr>
          <p:cNvPr id="55319" name="Rectangle 21">
            <a:extLst>
              <a:ext uri="{FF2B5EF4-FFF2-40B4-BE49-F238E27FC236}">
                <a16:creationId xmlns:a16="http://schemas.microsoft.com/office/drawing/2014/main" id="{90F5BBC8-81B8-460B-8CAB-C7B40C3D9122}"/>
              </a:ext>
            </a:extLst>
          </p:cNvPr>
          <p:cNvSpPr>
            <a:spLocks noChangeArrowheads="1"/>
          </p:cNvSpPr>
          <p:nvPr/>
        </p:nvSpPr>
        <p:spPr bwMode="auto">
          <a:xfrm>
            <a:off x="1836738" y="4802188"/>
            <a:ext cx="431800" cy="765175"/>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y</a:t>
            </a:r>
            <a:r>
              <a:rPr lang="zh-CN" altLang="zh-CN" b="0" baseline="-25000">
                <a:solidFill>
                  <a:schemeClr val="accent2">
                    <a:lumMod val="75000"/>
                  </a:schemeClr>
                </a:solidFill>
                <a:latin typeface="楷体" pitchFamily="49" charset="-122"/>
                <a:ea typeface="楷体" pitchFamily="49" charset="-122"/>
              </a:rPr>
              <a:t>1</a:t>
            </a:r>
          </a:p>
          <a:p>
            <a:pPr algn="ctr" eaLnBrk="1" hangingPunct="1">
              <a:defRPr/>
            </a:pPr>
            <a:endParaRPr lang="zh-CN" altLang="zh-CN" b="0" baseline="-25000">
              <a:solidFill>
                <a:schemeClr val="accent2">
                  <a:lumMod val="75000"/>
                </a:schemeClr>
              </a:solidFill>
              <a:latin typeface="楷体" pitchFamily="49" charset="-122"/>
              <a:ea typeface="楷体" pitchFamily="49" charset="-122"/>
            </a:endParaRPr>
          </a:p>
          <a:p>
            <a:pPr algn="ctr" eaLnBrk="1" hangingPunct="1">
              <a:defRPr/>
            </a:pPr>
            <a:r>
              <a:rPr lang="zh-CN" altLang="zh-CN" b="0">
                <a:solidFill>
                  <a:schemeClr val="accent2">
                    <a:lumMod val="75000"/>
                  </a:schemeClr>
                </a:solidFill>
                <a:latin typeface="楷体" pitchFamily="49" charset="-122"/>
                <a:ea typeface="楷体" pitchFamily="49" charset="-122"/>
              </a:rPr>
              <a:t>y</a:t>
            </a:r>
            <a:r>
              <a:rPr lang="zh-CN" altLang="zh-CN" b="0" baseline="-25000">
                <a:solidFill>
                  <a:schemeClr val="accent2">
                    <a:lumMod val="75000"/>
                  </a:schemeClr>
                </a:solidFill>
                <a:latin typeface="楷体" pitchFamily="49" charset="-122"/>
                <a:ea typeface="楷体" pitchFamily="49" charset="-122"/>
              </a:rPr>
              <a:t>2</a:t>
            </a:r>
          </a:p>
        </p:txBody>
      </p:sp>
      <p:sp>
        <p:nvSpPr>
          <p:cNvPr id="55320" name="Oval 22">
            <a:extLst>
              <a:ext uri="{FF2B5EF4-FFF2-40B4-BE49-F238E27FC236}">
                <a16:creationId xmlns:a16="http://schemas.microsoft.com/office/drawing/2014/main" id="{D1BA3F94-C62F-4D5B-946C-DAD15615DC26}"/>
              </a:ext>
            </a:extLst>
          </p:cNvPr>
          <p:cNvSpPr>
            <a:spLocks noChangeArrowheads="1"/>
          </p:cNvSpPr>
          <p:nvPr/>
        </p:nvSpPr>
        <p:spPr bwMode="auto">
          <a:xfrm>
            <a:off x="3708400" y="5013325"/>
            <a:ext cx="136525" cy="142875"/>
          </a:xfrm>
          <a:prstGeom prst="ellipse">
            <a:avLst/>
          </a:prstGeom>
          <a:solidFill>
            <a:schemeClr val="tx2"/>
          </a:solidFill>
          <a:ln w="9525">
            <a:solidFill>
              <a:schemeClr val="tx1"/>
            </a:solidFill>
            <a:round/>
            <a:headEnd/>
            <a:tailEnd/>
          </a:ln>
        </p:spPr>
        <p:txBody>
          <a:bodyPr wrap="none" anchor="ctr"/>
          <a:lstStyle/>
          <a:p>
            <a:pPr algn="ctr" eaLnBrk="1" hangingPunct="1">
              <a:defRPr/>
            </a:pPr>
            <a:endParaRPr lang="zh-CN" altLang="zh-CN" b="0">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0C8B5F3F-859F-4ECA-8737-619BD8FBB329}"/>
              </a:ext>
            </a:extLst>
          </p:cNvPr>
          <p:cNvSpPr>
            <a:spLocks noGrp="1"/>
          </p:cNvSpPr>
          <p:nvPr>
            <p:ph type="dt" sz="quarter" idx="10"/>
          </p:nvPr>
        </p:nvSpPr>
        <p:spPr/>
        <p:txBody>
          <a:bodyPr/>
          <a:lstStyle/>
          <a:p>
            <a:pPr>
              <a:defRPr/>
            </a:pPr>
            <a:fld id="{ADE31818-58F1-41B1-9354-411BEAB7B0F9}"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39939" name="灯片编号占位符 5">
            <a:extLst>
              <a:ext uri="{FF2B5EF4-FFF2-40B4-BE49-F238E27FC236}">
                <a16:creationId xmlns:a16="http://schemas.microsoft.com/office/drawing/2014/main" id="{119F39DA-EB4B-4BAA-B7DA-4B7DC73CD0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93D936-F17B-4D61-B54B-398E92ECC1DF}"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36</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56324" name="Line 2">
            <a:extLst>
              <a:ext uri="{FF2B5EF4-FFF2-40B4-BE49-F238E27FC236}">
                <a16:creationId xmlns:a16="http://schemas.microsoft.com/office/drawing/2014/main" id="{29789A6F-6CC4-4117-83B9-AF9AE903A9E3}"/>
              </a:ext>
            </a:extLst>
          </p:cNvPr>
          <p:cNvSpPr>
            <a:spLocks noChangeShapeType="1"/>
          </p:cNvSpPr>
          <p:nvPr/>
        </p:nvSpPr>
        <p:spPr bwMode="auto">
          <a:xfrm>
            <a:off x="2843213" y="5230813"/>
            <a:ext cx="4608512"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25" name="Line 3">
            <a:extLst>
              <a:ext uri="{FF2B5EF4-FFF2-40B4-BE49-F238E27FC236}">
                <a16:creationId xmlns:a16="http://schemas.microsoft.com/office/drawing/2014/main" id="{39EABFE7-D8F6-43B1-A6AC-5312E7D77AB1}"/>
              </a:ext>
            </a:extLst>
          </p:cNvPr>
          <p:cNvSpPr>
            <a:spLocks noChangeShapeType="1"/>
          </p:cNvSpPr>
          <p:nvPr/>
        </p:nvSpPr>
        <p:spPr bwMode="auto">
          <a:xfrm flipV="1">
            <a:off x="2843213" y="1846263"/>
            <a:ext cx="0" cy="338455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26" name="未知">
            <a:extLst>
              <a:ext uri="{FF2B5EF4-FFF2-40B4-BE49-F238E27FC236}">
                <a16:creationId xmlns:a16="http://schemas.microsoft.com/office/drawing/2014/main" id="{7CC6E3FC-A96E-4257-98AD-6266C0B0C816}"/>
              </a:ext>
            </a:extLst>
          </p:cNvPr>
          <p:cNvSpPr>
            <a:spLocks/>
          </p:cNvSpPr>
          <p:nvPr/>
        </p:nvSpPr>
        <p:spPr bwMode="auto">
          <a:xfrm>
            <a:off x="4572000" y="2278063"/>
            <a:ext cx="2016125" cy="2520950"/>
          </a:xfrm>
          <a:custGeom>
            <a:avLst/>
            <a:gdLst>
              <a:gd name="T0" fmla="*/ 0 w 1633"/>
              <a:gd name="T1" fmla="*/ 0 h 1497"/>
              <a:gd name="T2" fmla="*/ 2147483647 w 1633"/>
              <a:gd name="T3" fmla="*/ 2147483647 h 1497"/>
              <a:gd name="T4" fmla="*/ 2147483647 w 1633"/>
              <a:gd name="T5" fmla="*/ 2147483647 h 1497"/>
              <a:gd name="T6" fmla="*/ 2147483647 w 1633"/>
              <a:gd name="T7" fmla="*/ 2147483647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19050">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27" name="未知">
            <a:extLst>
              <a:ext uri="{FF2B5EF4-FFF2-40B4-BE49-F238E27FC236}">
                <a16:creationId xmlns:a16="http://schemas.microsoft.com/office/drawing/2014/main" id="{17FEA91B-D0B0-4FBE-8077-F95415558FE4}"/>
              </a:ext>
            </a:extLst>
          </p:cNvPr>
          <p:cNvSpPr>
            <a:spLocks/>
          </p:cNvSpPr>
          <p:nvPr/>
        </p:nvSpPr>
        <p:spPr bwMode="auto">
          <a:xfrm>
            <a:off x="3706813" y="2135188"/>
            <a:ext cx="3025775" cy="1943100"/>
          </a:xfrm>
          <a:custGeom>
            <a:avLst/>
            <a:gdLst>
              <a:gd name="T0" fmla="*/ 0 w 1633"/>
              <a:gd name="T1" fmla="*/ 0 h 1497"/>
              <a:gd name="T2" fmla="*/ 2147483647 w 1633"/>
              <a:gd name="T3" fmla="*/ 2147483647 h 1497"/>
              <a:gd name="T4" fmla="*/ 2147483647 w 1633"/>
              <a:gd name="T5" fmla="*/ 2147483647 h 1497"/>
              <a:gd name="T6" fmla="*/ 2147483647 w 1633"/>
              <a:gd name="T7" fmla="*/ 2147483647 h 1497"/>
              <a:gd name="T8" fmla="*/ 0 60000 65536"/>
              <a:gd name="T9" fmla="*/ 0 60000 65536"/>
              <a:gd name="T10" fmla="*/ 0 60000 65536"/>
              <a:gd name="T11" fmla="*/ 0 60000 65536"/>
              <a:gd name="T12" fmla="*/ 0 w 1633"/>
              <a:gd name="T13" fmla="*/ 0 h 1497"/>
              <a:gd name="T14" fmla="*/ 1633 w 1633"/>
              <a:gd name="T15" fmla="*/ 1497 h 1497"/>
            </a:gdLst>
            <a:ahLst/>
            <a:cxnLst>
              <a:cxn ang="T8">
                <a:pos x="T0" y="T1"/>
              </a:cxn>
              <a:cxn ang="T9">
                <a:pos x="T2" y="T3"/>
              </a:cxn>
              <a:cxn ang="T10">
                <a:pos x="T4" y="T5"/>
              </a:cxn>
              <a:cxn ang="T11">
                <a:pos x="T6" y="T7"/>
              </a:cxn>
            </a:cxnLst>
            <a:rect l="T12" t="T13" r="T14" b="T15"/>
            <a:pathLst>
              <a:path w="1633" h="1497">
                <a:moveTo>
                  <a:pt x="0" y="0"/>
                </a:moveTo>
                <a:cubicBezTo>
                  <a:pt x="34" y="211"/>
                  <a:pt x="68" y="423"/>
                  <a:pt x="227" y="635"/>
                </a:cubicBezTo>
                <a:cubicBezTo>
                  <a:pt x="386" y="847"/>
                  <a:pt x="719" y="1126"/>
                  <a:pt x="953" y="1270"/>
                </a:cubicBezTo>
                <a:cubicBezTo>
                  <a:pt x="1187" y="1414"/>
                  <a:pt x="1410" y="1455"/>
                  <a:pt x="1633" y="1497"/>
                </a:cubicBezTo>
              </a:path>
            </a:pathLst>
          </a:custGeom>
          <a:noFill/>
          <a:ln w="19050">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28" name="Rectangle 6">
            <a:extLst>
              <a:ext uri="{FF2B5EF4-FFF2-40B4-BE49-F238E27FC236}">
                <a16:creationId xmlns:a16="http://schemas.microsoft.com/office/drawing/2014/main" id="{4A55D69C-CBBE-470E-B9CA-7BB3DED35599}"/>
              </a:ext>
            </a:extLst>
          </p:cNvPr>
          <p:cNvSpPr>
            <a:spLocks noChangeArrowheads="1"/>
          </p:cNvSpPr>
          <p:nvPr/>
        </p:nvSpPr>
        <p:spPr bwMode="auto">
          <a:xfrm>
            <a:off x="1619250" y="1630363"/>
            <a:ext cx="1008063" cy="503237"/>
          </a:xfrm>
          <a:prstGeom prst="rect">
            <a:avLst/>
          </a:prstGeom>
          <a:noFill/>
          <a:ln w="9525">
            <a:noFill/>
            <a:miter lim="800000"/>
            <a:headEnd/>
            <a:tailEnd/>
          </a:ln>
        </p:spPr>
        <p:txBody>
          <a:bodyPr wrap="none" anchor="ctr"/>
          <a:lstStyle/>
          <a:p>
            <a:pPr eaLnBrk="1" hangingPunct="1">
              <a:defRPr/>
            </a:pPr>
            <a:r>
              <a:rPr lang="zh-CN" sz="2800">
                <a:solidFill>
                  <a:schemeClr val="accent2">
                    <a:lumMod val="75000"/>
                  </a:schemeClr>
                </a:solidFill>
                <a:latin typeface="楷体" pitchFamily="49" charset="-122"/>
                <a:ea typeface="楷体" pitchFamily="49" charset="-122"/>
              </a:rPr>
              <a:t>商品</a:t>
            </a:r>
            <a:r>
              <a:rPr lang="zh-CN" altLang="zh-CN" sz="2800">
                <a:solidFill>
                  <a:schemeClr val="accent2">
                    <a:lumMod val="75000"/>
                  </a:schemeClr>
                </a:solidFill>
                <a:latin typeface="楷体" pitchFamily="49" charset="-122"/>
                <a:ea typeface="楷体" pitchFamily="49" charset="-122"/>
              </a:rPr>
              <a:t>Y</a:t>
            </a:r>
          </a:p>
        </p:txBody>
      </p:sp>
      <p:sp>
        <p:nvSpPr>
          <p:cNvPr id="39945" name="Oval 7">
            <a:extLst>
              <a:ext uri="{FF2B5EF4-FFF2-40B4-BE49-F238E27FC236}">
                <a16:creationId xmlns:a16="http://schemas.microsoft.com/office/drawing/2014/main" id="{77BE7D4F-F71A-4BE3-8B0E-5610ADF3F18E}"/>
              </a:ext>
            </a:extLst>
          </p:cNvPr>
          <p:cNvSpPr>
            <a:spLocks noChangeArrowheads="1"/>
          </p:cNvSpPr>
          <p:nvPr/>
        </p:nvSpPr>
        <p:spPr bwMode="auto">
          <a:xfrm>
            <a:off x="2195513" y="5086350"/>
            <a:ext cx="5032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0</a:t>
            </a:r>
          </a:p>
        </p:txBody>
      </p:sp>
      <p:sp>
        <p:nvSpPr>
          <p:cNvPr id="56330" name="Oval 8">
            <a:extLst>
              <a:ext uri="{FF2B5EF4-FFF2-40B4-BE49-F238E27FC236}">
                <a16:creationId xmlns:a16="http://schemas.microsoft.com/office/drawing/2014/main" id="{689A08CC-4F53-4AD2-A55A-153A2C1C6B91}"/>
              </a:ext>
            </a:extLst>
          </p:cNvPr>
          <p:cNvSpPr>
            <a:spLocks noChangeArrowheads="1"/>
          </p:cNvSpPr>
          <p:nvPr/>
        </p:nvSpPr>
        <p:spPr bwMode="auto">
          <a:xfrm>
            <a:off x="4932363" y="3502025"/>
            <a:ext cx="73025" cy="71438"/>
          </a:xfrm>
          <a:prstGeom prst="ellipse">
            <a:avLst/>
          </a:prstGeom>
          <a:solidFill>
            <a:schemeClr val="tx1"/>
          </a:solidFill>
          <a:ln w="9525">
            <a:solidFill>
              <a:schemeClr val="tx1"/>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31" name="Oval 9">
            <a:extLst>
              <a:ext uri="{FF2B5EF4-FFF2-40B4-BE49-F238E27FC236}">
                <a16:creationId xmlns:a16="http://schemas.microsoft.com/office/drawing/2014/main" id="{518089B2-4E59-4420-840D-54BD42E16331}"/>
              </a:ext>
            </a:extLst>
          </p:cNvPr>
          <p:cNvSpPr>
            <a:spLocks noChangeArrowheads="1"/>
          </p:cNvSpPr>
          <p:nvPr/>
        </p:nvSpPr>
        <p:spPr bwMode="auto">
          <a:xfrm>
            <a:off x="4572000" y="2565400"/>
            <a:ext cx="73025" cy="73025"/>
          </a:xfrm>
          <a:prstGeom prst="ellipse">
            <a:avLst/>
          </a:prstGeom>
          <a:solidFill>
            <a:schemeClr val="tx1"/>
          </a:solidFill>
          <a:ln w="9525">
            <a:solidFill>
              <a:schemeClr val="tx1"/>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48" name="Oval 10">
            <a:extLst>
              <a:ext uri="{FF2B5EF4-FFF2-40B4-BE49-F238E27FC236}">
                <a16:creationId xmlns:a16="http://schemas.microsoft.com/office/drawing/2014/main" id="{D20CEAB4-BE13-4930-ABFD-2538766EE14D}"/>
              </a:ext>
            </a:extLst>
          </p:cNvPr>
          <p:cNvSpPr>
            <a:spLocks noChangeArrowheads="1"/>
          </p:cNvSpPr>
          <p:nvPr/>
        </p:nvSpPr>
        <p:spPr bwMode="auto">
          <a:xfrm>
            <a:off x="5075238" y="3214688"/>
            <a:ext cx="360362"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A</a:t>
            </a:r>
          </a:p>
        </p:txBody>
      </p:sp>
      <p:sp>
        <p:nvSpPr>
          <p:cNvPr id="39949" name="Oval 11">
            <a:extLst>
              <a:ext uri="{FF2B5EF4-FFF2-40B4-BE49-F238E27FC236}">
                <a16:creationId xmlns:a16="http://schemas.microsoft.com/office/drawing/2014/main" id="{AE287E5A-0CEA-491D-969B-99BD7D5ADA61}"/>
              </a:ext>
            </a:extLst>
          </p:cNvPr>
          <p:cNvSpPr>
            <a:spLocks noChangeArrowheads="1"/>
          </p:cNvSpPr>
          <p:nvPr/>
        </p:nvSpPr>
        <p:spPr bwMode="auto">
          <a:xfrm>
            <a:off x="5795963" y="4078288"/>
            <a:ext cx="360362"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B</a:t>
            </a:r>
          </a:p>
        </p:txBody>
      </p:sp>
      <p:sp>
        <p:nvSpPr>
          <p:cNvPr id="39950" name="Oval 12">
            <a:extLst>
              <a:ext uri="{FF2B5EF4-FFF2-40B4-BE49-F238E27FC236}">
                <a16:creationId xmlns:a16="http://schemas.microsoft.com/office/drawing/2014/main" id="{972892ED-568E-40A2-AFC6-8EA3D80BF57A}"/>
              </a:ext>
            </a:extLst>
          </p:cNvPr>
          <p:cNvSpPr>
            <a:spLocks noChangeArrowheads="1"/>
          </p:cNvSpPr>
          <p:nvPr/>
        </p:nvSpPr>
        <p:spPr bwMode="auto">
          <a:xfrm>
            <a:off x="4643438" y="2565400"/>
            <a:ext cx="431800"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C</a:t>
            </a:r>
          </a:p>
        </p:txBody>
      </p:sp>
      <p:sp>
        <p:nvSpPr>
          <p:cNvPr id="56335" name="Oval 13">
            <a:extLst>
              <a:ext uri="{FF2B5EF4-FFF2-40B4-BE49-F238E27FC236}">
                <a16:creationId xmlns:a16="http://schemas.microsoft.com/office/drawing/2014/main" id="{57FD796B-D422-4D62-BA32-F2F7EC7F7FFC}"/>
              </a:ext>
            </a:extLst>
          </p:cNvPr>
          <p:cNvSpPr>
            <a:spLocks noChangeArrowheads="1"/>
          </p:cNvSpPr>
          <p:nvPr/>
        </p:nvSpPr>
        <p:spPr bwMode="auto">
          <a:xfrm>
            <a:off x="5686425" y="4365625"/>
            <a:ext cx="73025" cy="73025"/>
          </a:xfrm>
          <a:prstGeom prst="ellipse">
            <a:avLst/>
          </a:prstGeom>
          <a:solidFill>
            <a:schemeClr val="tx1"/>
          </a:solidFill>
          <a:ln w="9525">
            <a:solidFill>
              <a:schemeClr val="tx1"/>
            </a:solidFill>
            <a:round/>
            <a:headEnd/>
            <a:tailEnd/>
          </a:ln>
        </p:spPr>
        <p:txBody>
          <a:bodyPr wrap="none" anchor="ctr"/>
          <a:lstStyle/>
          <a:p>
            <a:pPr algn="ctr" eaLnBrk="1" hangingPunct="1">
              <a:defRPr/>
            </a:pPr>
            <a:endParaRPr lang="zh-CN" altLang="zh-CN" b="0">
              <a:solidFill>
                <a:schemeClr val="accent2">
                  <a:lumMod val="75000"/>
                </a:schemeClr>
              </a:solidFill>
              <a:latin typeface="楷体" pitchFamily="49" charset="-122"/>
              <a:ea typeface="楷体" pitchFamily="49" charset="-122"/>
            </a:endParaRPr>
          </a:p>
        </p:txBody>
      </p:sp>
      <p:sp>
        <p:nvSpPr>
          <p:cNvPr id="56336" name="Rectangle 14">
            <a:extLst>
              <a:ext uri="{FF2B5EF4-FFF2-40B4-BE49-F238E27FC236}">
                <a16:creationId xmlns:a16="http://schemas.microsoft.com/office/drawing/2014/main" id="{55CC10F4-6DCC-4F27-B9BA-A471CDA509D2}"/>
              </a:ext>
            </a:extLst>
          </p:cNvPr>
          <p:cNvSpPr>
            <a:spLocks noChangeArrowheads="1"/>
          </p:cNvSpPr>
          <p:nvPr/>
        </p:nvSpPr>
        <p:spPr bwMode="auto">
          <a:xfrm>
            <a:off x="6804025" y="5373688"/>
            <a:ext cx="1008063" cy="503237"/>
          </a:xfrm>
          <a:prstGeom prst="rect">
            <a:avLst/>
          </a:prstGeom>
          <a:noFill/>
          <a:ln w="9525">
            <a:noFill/>
            <a:miter lim="800000"/>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商品</a:t>
            </a:r>
            <a:r>
              <a:rPr lang="zh-CN" altLang="zh-CN" sz="2800">
                <a:solidFill>
                  <a:schemeClr val="accent2">
                    <a:lumMod val="75000"/>
                  </a:schemeClr>
                </a:solidFill>
                <a:latin typeface="楷体" pitchFamily="49" charset="-122"/>
                <a:ea typeface="楷体" pitchFamily="49" charset="-122"/>
              </a:rPr>
              <a:t>X</a:t>
            </a:r>
          </a:p>
        </p:txBody>
      </p:sp>
      <p:sp>
        <p:nvSpPr>
          <p:cNvPr id="56337" name="Rectangle 15">
            <a:extLst>
              <a:ext uri="{FF2B5EF4-FFF2-40B4-BE49-F238E27FC236}">
                <a16:creationId xmlns:a16="http://schemas.microsoft.com/office/drawing/2014/main" id="{22D11DB3-AC24-472A-9B4F-737FCE7DD0AA}"/>
              </a:ext>
            </a:extLst>
          </p:cNvPr>
          <p:cNvSpPr>
            <a:spLocks noChangeArrowheads="1"/>
          </p:cNvSpPr>
          <p:nvPr/>
        </p:nvSpPr>
        <p:spPr bwMode="auto">
          <a:xfrm>
            <a:off x="2771775" y="5516563"/>
            <a:ext cx="3960813" cy="792162"/>
          </a:xfrm>
          <a:prstGeom prst="rect">
            <a:avLst/>
          </a:prstGeom>
          <a:noFill/>
          <a:ln w="9525">
            <a:noFill/>
            <a:miter lim="800000"/>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hlinkClick r:id="rId2" action="ppaction://hlinksldjump"/>
              </a:rPr>
              <a:t>无差异曲线不能相交</a:t>
            </a:r>
            <a:endParaRPr lang="zh-CN" sz="2800">
              <a:solidFill>
                <a:schemeClr val="accent2">
                  <a:lumMod val="75000"/>
                </a:schemeClr>
              </a:solidFill>
              <a:latin typeface="楷体" pitchFamily="49" charset="-122"/>
              <a:ea typeface="楷体" pitchFamily="49" charset="-122"/>
            </a:endParaRPr>
          </a:p>
        </p:txBody>
      </p:sp>
      <p:sp>
        <p:nvSpPr>
          <p:cNvPr id="56338" name="Oval 16">
            <a:extLst>
              <a:ext uri="{FF2B5EF4-FFF2-40B4-BE49-F238E27FC236}">
                <a16:creationId xmlns:a16="http://schemas.microsoft.com/office/drawing/2014/main" id="{BEABB239-9335-420D-8702-ADCD5C0C5621}"/>
              </a:ext>
            </a:extLst>
          </p:cNvPr>
          <p:cNvSpPr>
            <a:spLocks noChangeArrowheads="1"/>
          </p:cNvSpPr>
          <p:nvPr/>
        </p:nvSpPr>
        <p:spPr bwMode="auto">
          <a:xfrm>
            <a:off x="3419475" y="1485900"/>
            <a:ext cx="504825" cy="504825"/>
          </a:xfrm>
          <a:prstGeom prst="ellipse">
            <a:avLst/>
          </a:prstGeom>
          <a:noFill/>
          <a:ln w="9525">
            <a:noFill/>
            <a:round/>
            <a:headEnd/>
            <a:tailEnd/>
          </a:ln>
        </p:spPr>
        <p:txBody>
          <a:bodyPr wrap="none" anchor="ctr"/>
          <a:lstStyle/>
          <a:p>
            <a:pPr algn="ctr" eaLnBrk="1" hangingPunct="1">
              <a:defRPr/>
            </a:pPr>
            <a:r>
              <a:rPr lang="zh-CN" altLang="zh-CN" sz="2800" b="0">
                <a:solidFill>
                  <a:schemeClr val="accent2">
                    <a:lumMod val="75000"/>
                  </a:schemeClr>
                </a:solidFill>
                <a:latin typeface="楷体" pitchFamily="49" charset="-122"/>
                <a:ea typeface="楷体" pitchFamily="49" charset="-122"/>
              </a:rPr>
              <a:t>U</a:t>
            </a:r>
            <a:r>
              <a:rPr lang="zh-CN" altLang="zh-CN" sz="2800" b="0" baseline="-25000">
                <a:solidFill>
                  <a:schemeClr val="accent2">
                    <a:lumMod val="75000"/>
                  </a:schemeClr>
                </a:solidFill>
                <a:latin typeface="楷体" pitchFamily="49" charset="-122"/>
                <a:ea typeface="楷体" pitchFamily="49" charset="-122"/>
              </a:rPr>
              <a:t>1</a:t>
            </a:r>
          </a:p>
        </p:txBody>
      </p:sp>
      <p:sp>
        <p:nvSpPr>
          <p:cNvPr id="56339" name="Oval 17">
            <a:extLst>
              <a:ext uri="{FF2B5EF4-FFF2-40B4-BE49-F238E27FC236}">
                <a16:creationId xmlns:a16="http://schemas.microsoft.com/office/drawing/2014/main" id="{29BF8F84-AF73-48F0-BBFE-9C27EB367E6E}"/>
              </a:ext>
            </a:extLst>
          </p:cNvPr>
          <p:cNvSpPr>
            <a:spLocks noChangeArrowheads="1"/>
          </p:cNvSpPr>
          <p:nvPr/>
        </p:nvSpPr>
        <p:spPr bwMode="auto">
          <a:xfrm>
            <a:off x="4283075" y="1630363"/>
            <a:ext cx="504825" cy="504825"/>
          </a:xfrm>
          <a:prstGeom prst="ellipse">
            <a:avLst/>
          </a:prstGeom>
          <a:noFill/>
          <a:ln w="9525">
            <a:noFill/>
            <a:round/>
            <a:headEnd/>
            <a:tailEnd/>
          </a:ln>
        </p:spPr>
        <p:txBody>
          <a:bodyPr wrap="none" anchor="ctr"/>
          <a:lstStyle/>
          <a:p>
            <a:pPr algn="ctr" eaLnBrk="1" hangingPunct="1">
              <a:defRPr/>
            </a:pPr>
            <a:r>
              <a:rPr lang="zh-CN" altLang="zh-CN" sz="2800" b="0">
                <a:solidFill>
                  <a:schemeClr val="accent2">
                    <a:lumMod val="75000"/>
                  </a:schemeClr>
                </a:solidFill>
                <a:latin typeface="楷体" pitchFamily="49" charset="-122"/>
                <a:ea typeface="楷体" pitchFamily="49" charset="-122"/>
              </a:rPr>
              <a:t>U</a:t>
            </a:r>
            <a:r>
              <a:rPr lang="zh-CN" altLang="zh-CN" sz="2800" b="0" baseline="-25000">
                <a:solidFill>
                  <a:schemeClr val="accent2">
                    <a:lumMod val="75000"/>
                  </a:schemeClr>
                </a:solidFill>
                <a:latin typeface="楷体" pitchFamily="49" charset="-122"/>
                <a:ea typeface="楷体" pitchFamily="49" charset="-122"/>
              </a:rPr>
              <a:t>2</a:t>
            </a:r>
          </a:p>
        </p:txBody>
      </p:sp>
      <p:sp>
        <p:nvSpPr>
          <p:cNvPr id="56340" name="Oval 18">
            <a:extLst>
              <a:ext uri="{FF2B5EF4-FFF2-40B4-BE49-F238E27FC236}">
                <a16:creationId xmlns:a16="http://schemas.microsoft.com/office/drawing/2014/main" id="{C21A8EFA-C6CC-418C-89C7-C3C546A60091}"/>
              </a:ext>
            </a:extLst>
          </p:cNvPr>
          <p:cNvSpPr>
            <a:spLocks noChangeArrowheads="1"/>
          </p:cNvSpPr>
          <p:nvPr/>
        </p:nvSpPr>
        <p:spPr bwMode="auto">
          <a:xfrm>
            <a:off x="3900488" y="2709863"/>
            <a:ext cx="71437" cy="73025"/>
          </a:xfrm>
          <a:prstGeom prst="ellipse">
            <a:avLst/>
          </a:prstGeom>
          <a:solidFill>
            <a:schemeClr val="tx1"/>
          </a:solidFill>
          <a:ln w="9525">
            <a:solidFill>
              <a:schemeClr val="tx1"/>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57" name="Oval 19">
            <a:extLst>
              <a:ext uri="{FF2B5EF4-FFF2-40B4-BE49-F238E27FC236}">
                <a16:creationId xmlns:a16="http://schemas.microsoft.com/office/drawing/2014/main" id="{2F600D83-805A-4CFC-9D7D-9A87B3BFA7FF}"/>
              </a:ext>
            </a:extLst>
          </p:cNvPr>
          <p:cNvSpPr>
            <a:spLocks noChangeArrowheads="1"/>
          </p:cNvSpPr>
          <p:nvPr/>
        </p:nvSpPr>
        <p:spPr bwMode="auto">
          <a:xfrm>
            <a:off x="3490913" y="2782888"/>
            <a:ext cx="360362" cy="5032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D</a:t>
            </a:r>
          </a:p>
        </p:txBody>
      </p:sp>
      <p:sp>
        <p:nvSpPr>
          <p:cNvPr id="56342" name="Rectangle 20">
            <a:extLst>
              <a:ext uri="{FF2B5EF4-FFF2-40B4-BE49-F238E27FC236}">
                <a16:creationId xmlns:a16="http://schemas.microsoft.com/office/drawing/2014/main" id="{F9BCCB1E-D4A6-47E2-AC18-E4DCE059311B}"/>
              </a:ext>
            </a:extLst>
          </p:cNvPr>
          <p:cNvSpPr>
            <a:spLocks noChangeArrowheads="1"/>
          </p:cNvSpPr>
          <p:nvPr/>
        </p:nvSpPr>
        <p:spPr bwMode="auto">
          <a:xfrm>
            <a:off x="6300788" y="1268413"/>
            <a:ext cx="2736850" cy="2520950"/>
          </a:xfrm>
          <a:prstGeom prst="rect">
            <a:avLst/>
          </a:prstGeom>
          <a:noFill/>
          <a:ln w="9525">
            <a:solidFill>
              <a:schemeClr val="tx1"/>
            </a:solidFill>
            <a:miter lim="800000"/>
            <a:headEnd/>
            <a:tailEnd/>
          </a:ln>
        </p:spPr>
        <p:txBody>
          <a:bodyPr wrap="none" anchor="ctr"/>
          <a:lstStyle/>
          <a:p>
            <a:pPr eaLnBrk="1" hangingPunct="1">
              <a:defRPr/>
            </a:pPr>
            <a:r>
              <a:rPr lang="zh-CN" sz="2800" dirty="0">
                <a:solidFill>
                  <a:schemeClr val="accent2">
                    <a:lumMod val="75000"/>
                  </a:schemeClr>
                </a:solidFill>
                <a:latin typeface="华文楷体" pitchFamily="2" charset="-122"/>
                <a:ea typeface="华文楷体" pitchFamily="2" charset="-122"/>
              </a:rPr>
              <a:t>命题</a:t>
            </a:r>
            <a:r>
              <a:rPr lang="zh-CN" altLang="zh-CN" sz="2800" dirty="0">
                <a:solidFill>
                  <a:schemeClr val="accent2">
                    <a:lumMod val="75000"/>
                  </a:schemeClr>
                </a:solidFill>
                <a:latin typeface="华文楷体" pitchFamily="2" charset="-122"/>
                <a:ea typeface="华文楷体" pitchFamily="2" charset="-122"/>
              </a:rPr>
              <a:t>1</a:t>
            </a:r>
            <a:r>
              <a:rPr lang="zh-CN" sz="2800" dirty="0">
                <a:solidFill>
                  <a:schemeClr val="accent2">
                    <a:lumMod val="75000"/>
                  </a:schemeClr>
                </a:solidFill>
                <a:latin typeface="华文楷体" pitchFamily="2" charset="-122"/>
                <a:ea typeface="华文楷体" pitchFamily="2" charset="-122"/>
              </a:rPr>
              <a:t>：</a:t>
            </a:r>
            <a:r>
              <a:rPr lang="zh-CN" altLang="zh-CN" sz="2800" dirty="0">
                <a:solidFill>
                  <a:schemeClr val="accent2">
                    <a:lumMod val="75000"/>
                  </a:schemeClr>
                </a:solidFill>
                <a:latin typeface="华文楷体" pitchFamily="2" charset="-122"/>
                <a:ea typeface="华文楷体" pitchFamily="2" charset="-122"/>
              </a:rPr>
              <a:t>U</a:t>
            </a:r>
            <a:r>
              <a:rPr lang="zh-CN" altLang="zh-CN" sz="2800" baseline="-25000" dirty="0">
                <a:solidFill>
                  <a:schemeClr val="accent2">
                    <a:lumMod val="75000"/>
                  </a:schemeClr>
                </a:solidFill>
                <a:latin typeface="华文楷体" pitchFamily="2" charset="-122"/>
                <a:ea typeface="华文楷体" pitchFamily="2" charset="-122"/>
              </a:rPr>
              <a:t>c</a:t>
            </a:r>
            <a:r>
              <a:rPr lang="zh-CN" altLang="zh-CN" sz="2800" dirty="0">
                <a:solidFill>
                  <a:schemeClr val="accent2">
                    <a:lumMod val="75000"/>
                  </a:schemeClr>
                </a:solidFill>
                <a:latin typeface="华文楷体" pitchFamily="2" charset="-122"/>
                <a:ea typeface="华文楷体" pitchFamily="2" charset="-122"/>
              </a:rPr>
              <a:t>&gt;U</a:t>
            </a:r>
            <a:r>
              <a:rPr lang="zh-CN" altLang="zh-CN" sz="2800" baseline="-25000" dirty="0">
                <a:solidFill>
                  <a:schemeClr val="accent2">
                    <a:lumMod val="75000"/>
                  </a:schemeClr>
                </a:solidFill>
                <a:latin typeface="华文楷体" pitchFamily="2" charset="-122"/>
                <a:ea typeface="华文楷体" pitchFamily="2" charset="-122"/>
              </a:rPr>
              <a:t>d</a:t>
            </a:r>
          </a:p>
          <a:p>
            <a:pPr eaLnBrk="1" hangingPunct="1">
              <a:defRPr/>
            </a:pPr>
            <a:r>
              <a:rPr lang="zh-CN" altLang="zh-CN" sz="2800" dirty="0">
                <a:solidFill>
                  <a:schemeClr val="accent2">
                    <a:lumMod val="75000"/>
                  </a:schemeClr>
                </a:solidFill>
                <a:latin typeface="华文楷体" pitchFamily="2" charset="-122"/>
                <a:ea typeface="华文楷体" pitchFamily="2" charset="-122"/>
              </a:rPr>
              <a:t>   </a:t>
            </a:r>
            <a:r>
              <a:rPr lang="zh-CN" sz="2800" dirty="0">
                <a:solidFill>
                  <a:schemeClr val="accent2">
                    <a:lumMod val="75000"/>
                  </a:schemeClr>
                </a:solidFill>
                <a:latin typeface="华文楷体" pitchFamily="2" charset="-122"/>
                <a:ea typeface="华文楷体" pitchFamily="2" charset="-122"/>
              </a:rPr>
              <a:t>而      </a:t>
            </a:r>
            <a:r>
              <a:rPr lang="zh-CN" altLang="zh-CN" sz="2800" dirty="0">
                <a:solidFill>
                  <a:schemeClr val="accent2">
                    <a:lumMod val="75000"/>
                  </a:schemeClr>
                </a:solidFill>
                <a:latin typeface="华文楷体" pitchFamily="2" charset="-122"/>
                <a:ea typeface="华文楷体" pitchFamily="2" charset="-122"/>
              </a:rPr>
              <a:t>U</a:t>
            </a:r>
            <a:r>
              <a:rPr lang="zh-CN" altLang="zh-CN" sz="2800" baseline="-25000" dirty="0">
                <a:solidFill>
                  <a:schemeClr val="accent2">
                    <a:lumMod val="75000"/>
                  </a:schemeClr>
                </a:solidFill>
                <a:latin typeface="华文楷体" pitchFamily="2" charset="-122"/>
                <a:ea typeface="华文楷体" pitchFamily="2" charset="-122"/>
              </a:rPr>
              <a:t>c</a:t>
            </a:r>
            <a:r>
              <a:rPr lang="zh-CN" sz="2800" dirty="0">
                <a:solidFill>
                  <a:schemeClr val="accent2">
                    <a:lumMod val="75000"/>
                  </a:schemeClr>
                </a:solidFill>
                <a:latin typeface="华文楷体" pitchFamily="2" charset="-122"/>
                <a:ea typeface="华文楷体" pitchFamily="2" charset="-122"/>
              </a:rPr>
              <a:t>＝</a:t>
            </a:r>
            <a:r>
              <a:rPr lang="zh-CN" altLang="zh-CN" sz="2800" dirty="0">
                <a:solidFill>
                  <a:schemeClr val="accent2">
                    <a:lumMod val="75000"/>
                  </a:schemeClr>
                </a:solidFill>
                <a:latin typeface="华文楷体" pitchFamily="2" charset="-122"/>
                <a:ea typeface="华文楷体" pitchFamily="2" charset="-122"/>
              </a:rPr>
              <a:t>U</a:t>
            </a:r>
            <a:r>
              <a:rPr lang="zh-CN" altLang="zh-CN" sz="2800" baseline="-25000" dirty="0">
                <a:solidFill>
                  <a:schemeClr val="accent2">
                    <a:lumMod val="75000"/>
                  </a:schemeClr>
                </a:solidFill>
                <a:latin typeface="华文楷体" pitchFamily="2" charset="-122"/>
                <a:ea typeface="华文楷体" pitchFamily="2" charset="-122"/>
              </a:rPr>
              <a:t>a</a:t>
            </a:r>
          </a:p>
          <a:p>
            <a:pPr eaLnBrk="1" hangingPunct="1">
              <a:defRPr/>
            </a:pPr>
            <a:r>
              <a:rPr lang="zh-CN" altLang="zh-CN" sz="2800" dirty="0">
                <a:solidFill>
                  <a:schemeClr val="accent2">
                    <a:lumMod val="75000"/>
                  </a:schemeClr>
                </a:solidFill>
                <a:latin typeface="华文楷体" pitchFamily="2" charset="-122"/>
                <a:ea typeface="华文楷体" pitchFamily="2" charset="-122"/>
              </a:rPr>
              <a:t>             U</a:t>
            </a:r>
            <a:r>
              <a:rPr lang="zh-CN" altLang="zh-CN" sz="2800" baseline="-25000" dirty="0">
                <a:solidFill>
                  <a:schemeClr val="accent2">
                    <a:lumMod val="75000"/>
                  </a:schemeClr>
                </a:solidFill>
                <a:latin typeface="华文楷体" pitchFamily="2" charset="-122"/>
                <a:ea typeface="华文楷体" pitchFamily="2" charset="-122"/>
              </a:rPr>
              <a:t>d</a:t>
            </a:r>
            <a:r>
              <a:rPr lang="zh-CN" altLang="zh-CN" sz="2800" dirty="0">
                <a:solidFill>
                  <a:schemeClr val="accent2">
                    <a:lumMod val="75000"/>
                  </a:schemeClr>
                </a:solidFill>
                <a:latin typeface="华文楷体" pitchFamily="2" charset="-122"/>
                <a:ea typeface="华文楷体" pitchFamily="2" charset="-122"/>
              </a:rPr>
              <a:t>=U</a:t>
            </a:r>
            <a:r>
              <a:rPr lang="zh-CN" altLang="zh-CN" sz="2800" baseline="-25000" dirty="0">
                <a:solidFill>
                  <a:schemeClr val="accent2">
                    <a:lumMod val="75000"/>
                  </a:schemeClr>
                </a:solidFill>
                <a:latin typeface="华文楷体" pitchFamily="2" charset="-122"/>
                <a:ea typeface="华文楷体" pitchFamily="2" charset="-122"/>
              </a:rPr>
              <a:t>a</a:t>
            </a:r>
          </a:p>
          <a:p>
            <a:pPr eaLnBrk="1" hangingPunct="1">
              <a:defRPr/>
            </a:pPr>
            <a:r>
              <a:rPr lang="zh-CN" altLang="zh-CN" sz="2800" dirty="0">
                <a:solidFill>
                  <a:schemeClr val="accent2">
                    <a:lumMod val="75000"/>
                  </a:schemeClr>
                </a:solidFill>
                <a:latin typeface="华文楷体" pitchFamily="2" charset="-122"/>
                <a:ea typeface="华文楷体" pitchFamily="2" charset="-122"/>
              </a:rPr>
              <a:t>    </a:t>
            </a:r>
            <a:r>
              <a:rPr lang="zh-CN" sz="2800" dirty="0">
                <a:solidFill>
                  <a:schemeClr val="accent2">
                    <a:lumMod val="75000"/>
                  </a:schemeClr>
                </a:solidFill>
                <a:latin typeface="华文楷体" pitchFamily="2" charset="-122"/>
                <a:ea typeface="华文楷体" pitchFamily="2" charset="-122"/>
              </a:rPr>
              <a:t>推出  </a:t>
            </a:r>
            <a:r>
              <a:rPr lang="zh-CN" altLang="zh-CN" sz="2800" dirty="0">
                <a:solidFill>
                  <a:schemeClr val="accent2">
                    <a:lumMod val="75000"/>
                  </a:schemeClr>
                </a:solidFill>
                <a:latin typeface="华文楷体" pitchFamily="2" charset="-122"/>
                <a:ea typeface="华文楷体" pitchFamily="2" charset="-122"/>
              </a:rPr>
              <a:t>U</a:t>
            </a:r>
            <a:r>
              <a:rPr lang="zh-CN" altLang="zh-CN" sz="2800" baseline="-25000" dirty="0">
                <a:solidFill>
                  <a:schemeClr val="accent2">
                    <a:lumMod val="75000"/>
                  </a:schemeClr>
                </a:solidFill>
                <a:latin typeface="华文楷体" pitchFamily="2" charset="-122"/>
                <a:ea typeface="华文楷体" pitchFamily="2" charset="-122"/>
              </a:rPr>
              <a:t>c</a:t>
            </a:r>
            <a:r>
              <a:rPr lang="zh-CN" altLang="zh-CN" sz="2800" dirty="0">
                <a:solidFill>
                  <a:schemeClr val="accent2">
                    <a:lumMod val="75000"/>
                  </a:schemeClr>
                </a:solidFill>
                <a:latin typeface="华文楷体" pitchFamily="2" charset="-122"/>
                <a:ea typeface="华文楷体" pitchFamily="2" charset="-122"/>
              </a:rPr>
              <a:t>=U</a:t>
            </a:r>
            <a:r>
              <a:rPr lang="zh-CN" altLang="zh-CN" sz="2800" baseline="-25000" dirty="0">
                <a:solidFill>
                  <a:schemeClr val="accent2">
                    <a:lumMod val="75000"/>
                  </a:schemeClr>
                </a:solidFill>
                <a:latin typeface="华文楷体" pitchFamily="2" charset="-122"/>
                <a:ea typeface="华文楷体" pitchFamily="2" charset="-122"/>
              </a:rPr>
              <a:t>d</a:t>
            </a:r>
          </a:p>
          <a:p>
            <a:pPr eaLnBrk="1" hangingPunct="1">
              <a:defRPr/>
            </a:pPr>
            <a:r>
              <a:rPr lang="zh-CN" sz="2800" dirty="0">
                <a:solidFill>
                  <a:schemeClr val="accent2">
                    <a:lumMod val="75000"/>
                  </a:schemeClr>
                </a:solidFill>
                <a:latin typeface="华文楷体" pitchFamily="2" charset="-122"/>
                <a:ea typeface="华文楷体" pitchFamily="2" charset="-122"/>
              </a:rPr>
              <a:t>与命题</a:t>
            </a:r>
            <a:r>
              <a:rPr lang="zh-CN" altLang="zh-CN" sz="2800" dirty="0">
                <a:solidFill>
                  <a:schemeClr val="accent2">
                    <a:lumMod val="75000"/>
                  </a:schemeClr>
                </a:solidFill>
                <a:latin typeface="华文楷体" pitchFamily="2" charset="-122"/>
                <a:ea typeface="华文楷体" pitchFamily="2" charset="-122"/>
              </a:rPr>
              <a:t>1</a:t>
            </a:r>
            <a:r>
              <a:rPr lang="zh-CN" sz="2800" dirty="0">
                <a:solidFill>
                  <a:schemeClr val="accent2">
                    <a:lumMod val="75000"/>
                  </a:schemeClr>
                </a:solidFill>
                <a:latin typeface="华文楷体" pitchFamily="2" charset="-122"/>
                <a:ea typeface="华文楷体" pitchFamily="2" charset="-122"/>
              </a:rPr>
              <a:t>矛盾</a:t>
            </a:r>
            <a:endParaRPr lang="zh-CN" sz="2800" baseline="-25000" dirty="0">
              <a:solidFill>
                <a:schemeClr val="accent2">
                  <a:lumMod val="75000"/>
                </a:schemeClr>
              </a:solidFill>
              <a:latin typeface="华文楷体" pitchFamily="2" charset="-122"/>
              <a:ea typeface="华文楷体" pitchFamily="2" charset="-122"/>
            </a:endParaRPr>
          </a:p>
        </p:txBody>
      </p:sp>
      <p:sp>
        <p:nvSpPr>
          <p:cNvPr id="56343" name="Line 21">
            <a:extLst>
              <a:ext uri="{FF2B5EF4-FFF2-40B4-BE49-F238E27FC236}">
                <a16:creationId xmlns:a16="http://schemas.microsoft.com/office/drawing/2014/main" id="{D6C85B7E-D9EC-4747-AF19-2DA4A5BDAE4B}"/>
              </a:ext>
            </a:extLst>
          </p:cNvPr>
          <p:cNvSpPr>
            <a:spLocks noChangeShapeType="1"/>
          </p:cNvSpPr>
          <p:nvPr/>
        </p:nvSpPr>
        <p:spPr bwMode="auto">
          <a:xfrm>
            <a:off x="4608513" y="2603500"/>
            <a:ext cx="14287" cy="262255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44" name="Line 22">
            <a:extLst>
              <a:ext uri="{FF2B5EF4-FFF2-40B4-BE49-F238E27FC236}">
                <a16:creationId xmlns:a16="http://schemas.microsoft.com/office/drawing/2014/main" id="{822AD49C-FDE8-4EEF-9808-BBF39FB48B6E}"/>
              </a:ext>
            </a:extLst>
          </p:cNvPr>
          <p:cNvSpPr>
            <a:spLocks noChangeShapeType="1"/>
          </p:cNvSpPr>
          <p:nvPr/>
        </p:nvSpPr>
        <p:spPr bwMode="auto">
          <a:xfrm flipH="1">
            <a:off x="2825750" y="2603500"/>
            <a:ext cx="1727200" cy="0"/>
          </a:xfrm>
          <a:prstGeom prst="line">
            <a:avLst/>
          </a:prstGeom>
          <a:noFill/>
          <a:ln w="28575">
            <a:solidFill>
              <a:schemeClr val="tx1"/>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45" name="Line 23">
            <a:extLst>
              <a:ext uri="{FF2B5EF4-FFF2-40B4-BE49-F238E27FC236}">
                <a16:creationId xmlns:a16="http://schemas.microsoft.com/office/drawing/2014/main" id="{E529F2C1-4164-4351-A3D7-E7455E488800}"/>
              </a:ext>
            </a:extLst>
          </p:cNvPr>
          <p:cNvSpPr>
            <a:spLocks noChangeShapeType="1"/>
          </p:cNvSpPr>
          <p:nvPr/>
        </p:nvSpPr>
        <p:spPr bwMode="auto">
          <a:xfrm flipH="1">
            <a:off x="2843213" y="2746375"/>
            <a:ext cx="1081087" cy="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46" name="Line 24">
            <a:extLst>
              <a:ext uri="{FF2B5EF4-FFF2-40B4-BE49-F238E27FC236}">
                <a16:creationId xmlns:a16="http://schemas.microsoft.com/office/drawing/2014/main" id="{064B9905-648C-4BC8-80AB-C7F124C2E83B}"/>
              </a:ext>
            </a:extLst>
          </p:cNvPr>
          <p:cNvSpPr>
            <a:spLocks noChangeShapeType="1"/>
          </p:cNvSpPr>
          <p:nvPr/>
        </p:nvSpPr>
        <p:spPr bwMode="auto">
          <a:xfrm>
            <a:off x="3924300" y="2782888"/>
            <a:ext cx="0" cy="2447925"/>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6347" name="Rectangle 25">
            <a:extLst>
              <a:ext uri="{FF2B5EF4-FFF2-40B4-BE49-F238E27FC236}">
                <a16:creationId xmlns:a16="http://schemas.microsoft.com/office/drawing/2014/main" id="{B7B1106F-81A6-4F45-BABC-16C5EDD637DD}"/>
              </a:ext>
            </a:extLst>
          </p:cNvPr>
          <p:cNvSpPr>
            <a:spLocks noGrp="1" noRot="1" noChangeArrowheads="1"/>
          </p:cNvSpPr>
          <p:nvPr>
            <p:ph type="body" idx="1"/>
          </p:nvPr>
        </p:nvSpPr>
        <p:spPr>
          <a:xfrm>
            <a:off x="6372225" y="620713"/>
            <a:ext cx="2447925" cy="719137"/>
          </a:xfrm>
        </p:spPr>
        <p:txBody>
          <a:bodyPr/>
          <a:lstStyle/>
          <a:p>
            <a:pPr eaLnBrk="1" hangingPunct="1">
              <a:buFont typeface="Wingdings" panose="05000000000000000000" pitchFamily="2" charset="2"/>
              <a:buNone/>
              <a:defRPr/>
            </a:pPr>
            <a:r>
              <a:rPr lang="zh-CN" altLang="zh-CN" sz="2400">
                <a:solidFill>
                  <a:schemeClr val="accent2">
                    <a:lumMod val="75000"/>
                  </a:schemeClr>
                </a:solidFill>
                <a:latin typeface="楷体" pitchFamily="49" charset="-122"/>
                <a:ea typeface="楷体" pitchFamily="49" charset="-122"/>
              </a:rPr>
              <a:t>X</a:t>
            </a:r>
            <a:r>
              <a:rPr lang="zh-CN" altLang="zh-CN" sz="2400" baseline="-25000">
                <a:solidFill>
                  <a:schemeClr val="accent2">
                    <a:lumMod val="75000"/>
                  </a:schemeClr>
                </a:solidFill>
                <a:latin typeface="楷体" pitchFamily="49" charset="-122"/>
                <a:ea typeface="楷体" pitchFamily="49" charset="-122"/>
              </a:rPr>
              <a:t>C</a:t>
            </a:r>
            <a:r>
              <a:rPr lang="zh-CN" altLang="zh-CN" sz="2400">
                <a:solidFill>
                  <a:schemeClr val="accent2">
                    <a:lumMod val="75000"/>
                  </a:schemeClr>
                </a:solidFill>
                <a:latin typeface="楷体" pitchFamily="49" charset="-122"/>
                <a:ea typeface="楷体" pitchFamily="49" charset="-122"/>
              </a:rPr>
              <a:t>&gt;X</a:t>
            </a:r>
            <a:r>
              <a:rPr lang="zh-CN" altLang="zh-CN" sz="2400" baseline="-25000">
                <a:solidFill>
                  <a:schemeClr val="accent2">
                    <a:lumMod val="75000"/>
                  </a:schemeClr>
                </a:solidFill>
                <a:latin typeface="楷体" pitchFamily="49" charset="-122"/>
                <a:ea typeface="楷体" pitchFamily="49" charset="-122"/>
              </a:rPr>
              <a:t>D </a:t>
            </a:r>
            <a:r>
              <a:rPr lang="zh-CN" sz="2400" baseline="-25000">
                <a:solidFill>
                  <a:schemeClr val="accent2">
                    <a:lumMod val="75000"/>
                  </a:schemeClr>
                </a:solidFill>
                <a:latin typeface="楷体" pitchFamily="49" charset="-122"/>
                <a:ea typeface="楷体" pitchFamily="49" charset="-122"/>
              </a:rPr>
              <a:t>； </a:t>
            </a:r>
            <a:r>
              <a:rPr lang="zh-CN" altLang="zh-CN" sz="2400">
                <a:solidFill>
                  <a:schemeClr val="accent2">
                    <a:lumMod val="75000"/>
                  </a:schemeClr>
                </a:solidFill>
                <a:latin typeface="楷体" pitchFamily="49" charset="-122"/>
                <a:ea typeface="楷体" pitchFamily="49" charset="-122"/>
              </a:rPr>
              <a:t>Y</a:t>
            </a:r>
            <a:r>
              <a:rPr lang="zh-CN" altLang="zh-CN" sz="2400" baseline="-25000">
                <a:solidFill>
                  <a:schemeClr val="accent2">
                    <a:lumMod val="75000"/>
                  </a:schemeClr>
                </a:solidFill>
                <a:latin typeface="楷体" pitchFamily="49" charset="-122"/>
                <a:ea typeface="楷体" pitchFamily="49" charset="-122"/>
              </a:rPr>
              <a:t>C</a:t>
            </a:r>
            <a:r>
              <a:rPr lang="zh-CN" altLang="zh-CN" sz="2400">
                <a:solidFill>
                  <a:schemeClr val="accent2">
                    <a:lumMod val="75000"/>
                  </a:schemeClr>
                </a:solidFill>
                <a:latin typeface="楷体" pitchFamily="49" charset="-122"/>
                <a:ea typeface="楷体" pitchFamily="49" charset="-122"/>
              </a:rPr>
              <a:t>&gt;Y</a:t>
            </a:r>
            <a:r>
              <a:rPr lang="zh-CN" altLang="zh-CN" sz="2400" baseline="-25000">
                <a:solidFill>
                  <a:schemeClr val="accent2">
                    <a:lumMod val="75000"/>
                  </a:schemeClr>
                </a:solidFill>
                <a:latin typeface="楷体" pitchFamily="49" charset="-122"/>
                <a:ea typeface="楷体" pitchFamily="49" charset="-122"/>
              </a:rPr>
              <a:t>D</a:t>
            </a:r>
          </a:p>
        </p:txBody>
      </p:sp>
      <p:sp>
        <p:nvSpPr>
          <p:cNvPr id="56348" name="Rectangle 26">
            <a:extLst>
              <a:ext uri="{FF2B5EF4-FFF2-40B4-BE49-F238E27FC236}">
                <a16:creationId xmlns:a16="http://schemas.microsoft.com/office/drawing/2014/main" id="{ABFD5993-DCBC-41A2-99C0-78977E826B1F}"/>
              </a:ext>
            </a:extLst>
          </p:cNvPr>
          <p:cNvSpPr>
            <a:spLocks noChangeArrowheads="1"/>
          </p:cNvSpPr>
          <p:nvPr/>
        </p:nvSpPr>
        <p:spPr bwMode="auto">
          <a:xfrm>
            <a:off x="2339975" y="2565400"/>
            <a:ext cx="360363"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Y</a:t>
            </a:r>
            <a:r>
              <a:rPr lang="zh-CN" altLang="zh-CN" b="0" baseline="-25000">
                <a:solidFill>
                  <a:schemeClr val="accent2">
                    <a:lumMod val="75000"/>
                  </a:schemeClr>
                </a:solidFill>
                <a:latin typeface="楷体" pitchFamily="49" charset="-122"/>
                <a:ea typeface="楷体" pitchFamily="49" charset="-122"/>
              </a:rPr>
              <a:t>D</a:t>
            </a:r>
          </a:p>
        </p:txBody>
      </p:sp>
      <p:sp>
        <p:nvSpPr>
          <p:cNvPr id="56349" name="Rectangle 27">
            <a:extLst>
              <a:ext uri="{FF2B5EF4-FFF2-40B4-BE49-F238E27FC236}">
                <a16:creationId xmlns:a16="http://schemas.microsoft.com/office/drawing/2014/main" id="{BE9F62F6-4ACF-4042-A086-543FB433A036}"/>
              </a:ext>
            </a:extLst>
          </p:cNvPr>
          <p:cNvSpPr>
            <a:spLocks noChangeArrowheads="1"/>
          </p:cNvSpPr>
          <p:nvPr/>
        </p:nvSpPr>
        <p:spPr bwMode="auto">
          <a:xfrm>
            <a:off x="2339975" y="2349500"/>
            <a:ext cx="360363"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Y</a:t>
            </a:r>
            <a:r>
              <a:rPr lang="zh-CN" altLang="zh-CN" b="0" baseline="-25000">
                <a:solidFill>
                  <a:schemeClr val="accent2">
                    <a:lumMod val="75000"/>
                  </a:schemeClr>
                </a:solidFill>
                <a:latin typeface="楷体" pitchFamily="49" charset="-122"/>
                <a:ea typeface="楷体" pitchFamily="49" charset="-122"/>
              </a:rPr>
              <a:t>C</a:t>
            </a:r>
          </a:p>
        </p:txBody>
      </p:sp>
      <p:sp>
        <p:nvSpPr>
          <p:cNvPr id="56350" name="Rectangle 28">
            <a:extLst>
              <a:ext uri="{FF2B5EF4-FFF2-40B4-BE49-F238E27FC236}">
                <a16:creationId xmlns:a16="http://schemas.microsoft.com/office/drawing/2014/main" id="{9DE756B0-AE50-4898-9A05-8DE25E3B63FC}"/>
              </a:ext>
            </a:extLst>
          </p:cNvPr>
          <p:cNvSpPr>
            <a:spLocks noChangeArrowheads="1"/>
          </p:cNvSpPr>
          <p:nvPr/>
        </p:nvSpPr>
        <p:spPr bwMode="auto">
          <a:xfrm>
            <a:off x="3779838" y="5229225"/>
            <a:ext cx="360362"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X</a:t>
            </a:r>
            <a:r>
              <a:rPr lang="zh-CN" altLang="zh-CN" b="0" baseline="-25000">
                <a:solidFill>
                  <a:schemeClr val="accent2">
                    <a:lumMod val="75000"/>
                  </a:schemeClr>
                </a:solidFill>
                <a:latin typeface="楷体" pitchFamily="49" charset="-122"/>
                <a:ea typeface="楷体" pitchFamily="49" charset="-122"/>
              </a:rPr>
              <a:t>D</a:t>
            </a:r>
          </a:p>
        </p:txBody>
      </p:sp>
      <p:sp>
        <p:nvSpPr>
          <p:cNvPr id="56351" name="Rectangle 29">
            <a:extLst>
              <a:ext uri="{FF2B5EF4-FFF2-40B4-BE49-F238E27FC236}">
                <a16:creationId xmlns:a16="http://schemas.microsoft.com/office/drawing/2014/main" id="{633CC2C9-3F10-4395-A0C9-76DCFA89C078}"/>
              </a:ext>
            </a:extLst>
          </p:cNvPr>
          <p:cNvSpPr>
            <a:spLocks noChangeArrowheads="1"/>
          </p:cNvSpPr>
          <p:nvPr/>
        </p:nvSpPr>
        <p:spPr bwMode="auto">
          <a:xfrm>
            <a:off x="4500563" y="5300663"/>
            <a:ext cx="360362" cy="431800"/>
          </a:xfrm>
          <a:prstGeom prst="rect">
            <a:avLst/>
          </a:prstGeom>
          <a:noFill/>
          <a:ln w="9525">
            <a:noFill/>
            <a:miter lim="800000"/>
            <a:headEnd/>
            <a:tailEnd/>
          </a:ln>
        </p:spPr>
        <p:txBody>
          <a:bodyPr wrap="none" anchor="ctr"/>
          <a:lstStyle/>
          <a:p>
            <a:pPr algn="ctr" eaLnBrk="1" hangingPunct="1">
              <a:defRPr/>
            </a:pPr>
            <a:r>
              <a:rPr lang="zh-CN" altLang="zh-CN" b="0">
                <a:solidFill>
                  <a:schemeClr val="accent2">
                    <a:lumMod val="75000"/>
                  </a:schemeClr>
                </a:solidFill>
                <a:latin typeface="楷体" pitchFamily="49" charset="-122"/>
                <a:ea typeface="楷体" pitchFamily="49" charset="-122"/>
              </a:rPr>
              <a:t>X</a:t>
            </a:r>
            <a:r>
              <a:rPr lang="zh-CN" altLang="zh-CN" b="0" baseline="-25000">
                <a:solidFill>
                  <a:schemeClr val="accent2">
                    <a:lumMod val="75000"/>
                  </a:schemeClr>
                </a:solidFill>
                <a:latin typeface="楷体" pitchFamily="49" charset="-122"/>
                <a:ea typeface="楷体" pitchFamily="49" charset="-122"/>
              </a:rPr>
              <a: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4">
            <a:extLst>
              <a:ext uri="{FF2B5EF4-FFF2-40B4-BE49-F238E27FC236}">
                <a16:creationId xmlns:a16="http://schemas.microsoft.com/office/drawing/2014/main" id="{40DA6408-D3D8-4F67-98F4-9961597B20B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C520CD-F0E5-410D-BE57-EAE26434D8E4}" type="datetime1">
              <a:rPr lang="zh-CN" altLang="en-US" sz="1400" smtClean="0"/>
              <a:pPr>
                <a:spcBef>
                  <a:spcPct val="0"/>
                </a:spcBef>
                <a:buClrTx/>
                <a:buSzTx/>
                <a:buFontTx/>
                <a:buNone/>
              </a:pPr>
              <a:t>2022/9/8</a:t>
            </a:fld>
            <a:endParaRPr lang="zh-CN" altLang="zh-CN" sz="1400"/>
          </a:p>
        </p:txBody>
      </p:sp>
      <p:sp>
        <p:nvSpPr>
          <p:cNvPr id="40963" name="灯片编号占位符 6">
            <a:extLst>
              <a:ext uri="{FF2B5EF4-FFF2-40B4-BE49-F238E27FC236}">
                <a16:creationId xmlns:a16="http://schemas.microsoft.com/office/drawing/2014/main" id="{A34E318A-FE52-4412-A7BD-034FD56146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795102-7BC2-4435-8377-47D2A9B8C200}" type="slidenum">
              <a:rPr lang="zh-CN" altLang="zh-CN" sz="1400" smtClean="0"/>
              <a:pPr>
                <a:spcBef>
                  <a:spcPct val="0"/>
                </a:spcBef>
                <a:buClrTx/>
                <a:buSzTx/>
                <a:buFontTx/>
                <a:buNone/>
              </a:pPr>
              <a:t>37</a:t>
            </a:fld>
            <a:endParaRPr lang="zh-CN" altLang="zh-CN" sz="1400"/>
          </a:p>
        </p:txBody>
      </p:sp>
      <p:sp>
        <p:nvSpPr>
          <p:cNvPr id="6149" name="Rectangle 2">
            <a:extLst>
              <a:ext uri="{FF2B5EF4-FFF2-40B4-BE49-F238E27FC236}">
                <a16:creationId xmlns:a16="http://schemas.microsoft.com/office/drawing/2014/main" id="{26A03F1B-3AF0-4EDA-BF15-88A36721B912}"/>
              </a:ext>
            </a:extLst>
          </p:cNvPr>
          <p:cNvSpPr>
            <a:spLocks noGrp="1" noRot="1" noChangeArrowheads="1"/>
          </p:cNvSpPr>
          <p:nvPr>
            <p:ph type="body" sz="half" idx="1"/>
          </p:nvPr>
        </p:nvSpPr>
        <p:spPr>
          <a:xfrm>
            <a:off x="301625" y="620713"/>
            <a:ext cx="8662988" cy="5478462"/>
          </a:xfrm>
        </p:spPr>
        <p:txBody>
          <a:bodyPr/>
          <a:lstStyle/>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3.</a:t>
            </a:r>
            <a:r>
              <a:rPr lang="zh-CN" b="1" dirty="0">
                <a:solidFill>
                  <a:schemeClr val="accent2">
                    <a:lumMod val="75000"/>
                  </a:schemeClr>
                </a:solidFill>
                <a:latin typeface="楷体" pitchFamily="49" charset="-122"/>
                <a:ea typeface="楷体" pitchFamily="49" charset="-122"/>
              </a:rPr>
              <a:t>边际替代率</a:t>
            </a:r>
            <a:r>
              <a:rPr lang="en-US" altLang="zh-CN" b="1" dirty="0">
                <a:solidFill>
                  <a:schemeClr val="accent2">
                    <a:lumMod val="75000"/>
                  </a:schemeClr>
                </a:solidFill>
                <a:latin typeface="楷体" pitchFamily="49" charset="-122"/>
                <a:ea typeface="楷体" pitchFamily="49" charset="-122"/>
              </a:rPr>
              <a:t>(</a:t>
            </a:r>
            <a:r>
              <a:rPr lang="en-US" altLang="zh-CN" b="1" dirty="0">
                <a:solidFill>
                  <a:schemeClr val="accent2">
                    <a:lumMod val="75000"/>
                  </a:schemeClr>
                </a:solidFill>
                <a:latin typeface="Arial Unicode MS" pitchFamily="34" charset="-122"/>
                <a:ea typeface="Arial Unicode MS" pitchFamily="34" charset="-122"/>
                <a:cs typeface="Arial Unicode MS" pitchFamily="34" charset="-122"/>
              </a:rPr>
              <a:t>marginal rate of substitution</a:t>
            </a:r>
            <a:r>
              <a:rPr lang="en-US" altLang="zh-CN" b="1" dirty="0">
                <a:solidFill>
                  <a:schemeClr val="accent2">
                    <a:lumMod val="75000"/>
                  </a:schemeClr>
                </a:solidFill>
                <a:latin typeface="楷体" pitchFamily="49" charset="-122"/>
                <a:ea typeface="楷体" pitchFamily="49" charset="-122"/>
              </a:rPr>
              <a:t>)</a:t>
            </a:r>
            <a:endParaRPr lang="zh-CN"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zh-CN" sz="3600" b="1" dirty="0">
                <a:solidFill>
                  <a:schemeClr val="accent2">
                    <a:lumMod val="75000"/>
                  </a:schemeClr>
                </a:solidFill>
                <a:latin typeface="楷体" pitchFamily="49" charset="-122"/>
                <a:ea typeface="楷体" pitchFamily="49" charset="-122"/>
              </a:rPr>
              <a:t>    </a:t>
            </a:r>
            <a:r>
              <a:rPr lang="zh-CN" b="1" dirty="0">
                <a:solidFill>
                  <a:schemeClr val="accent2">
                    <a:lumMod val="75000"/>
                  </a:schemeClr>
                </a:solidFill>
                <a:latin typeface="楷体" pitchFamily="49" charset="-122"/>
                <a:ea typeface="楷体" pitchFamily="49" charset="-122"/>
              </a:rPr>
              <a:t>边际替代率是指消费者在保持同等程度的满足时，增加一种商品的消费量而必须放弃的另一种商品的消费量。</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r>
              <a:rPr lang="zh-CN" sz="2800" b="1" dirty="0">
                <a:solidFill>
                  <a:schemeClr val="accent2">
                    <a:lumMod val="75000"/>
                  </a:schemeClr>
                </a:solidFill>
                <a:latin typeface="楷体" pitchFamily="49" charset="-122"/>
                <a:ea typeface="楷体" pitchFamily="49" charset="-122"/>
              </a:rPr>
              <a:t>每增加一个单位</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而必须放弃的</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的数量，叫作</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对</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的边际替代率，公式表示 </a:t>
            </a:r>
          </a:p>
          <a:p>
            <a:pPr eaLnBrk="1" hangingPunct="1">
              <a:buFont typeface="Wingdings" panose="05000000000000000000" pitchFamily="2" charset="2"/>
              <a:buNone/>
              <a:defRPr/>
            </a:pPr>
            <a:endParaRPr lang="zh-CN"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sz="3600" b="1" dirty="0">
                <a:solidFill>
                  <a:schemeClr val="accent2">
                    <a:lumMod val="75000"/>
                  </a:schemeClr>
                </a:solidFill>
                <a:latin typeface="楷体" pitchFamily="49" charset="-122"/>
                <a:ea typeface="楷体" pitchFamily="49" charset="-122"/>
              </a:rPr>
              <a:t>    </a:t>
            </a:r>
          </a:p>
        </p:txBody>
      </p:sp>
      <p:graphicFrame>
        <p:nvGraphicFramePr>
          <p:cNvPr id="40965" name="Object 3">
            <a:extLst>
              <a:ext uri="{FF2B5EF4-FFF2-40B4-BE49-F238E27FC236}">
                <a16:creationId xmlns:a16="http://schemas.microsoft.com/office/drawing/2014/main" id="{45291869-7872-46BC-8C35-F47F4CB67741}"/>
              </a:ext>
            </a:extLst>
          </p:cNvPr>
          <p:cNvGraphicFramePr>
            <a:graphicFrameLocks noGrp="1" noChangeAspect="1"/>
          </p:cNvGraphicFramePr>
          <p:nvPr>
            <p:ph sz="half" idx="2"/>
          </p:nvPr>
        </p:nvGraphicFramePr>
        <p:xfrm>
          <a:off x="2268538" y="3860800"/>
          <a:ext cx="3382962" cy="1387475"/>
        </p:xfrm>
        <a:graphic>
          <a:graphicData uri="http://schemas.openxmlformats.org/presentationml/2006/ole">
            <mc:AlternateContent xmlns:mc="http://schemas.openxmlformats.org/markup-compatibility/2006">
              <mc:Choice xmlns:v="urn:schemas-microsoft-com:vml" Requires="v">
                <p:oleObj r:id="rId2" imgW="879353" imgH="395072" progId="Equation.DSMT4">
                  <p:embed/>
                </p:oleObj>
              </mc:Choice>
              <mc:Fallback>
                <p:oleObj r:id="rId2" imgW="879353" imgH="395072"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860800"/>
                        <a:ext cx="3382962"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4">
            <a:extLst>
              <a:ext uri="{FF2B5EF4-FFF2-40B4-BE49-F238E27FC236}">
                <a16:creationId xmlns:a16="http://schemas.microsoft.com/office/drawing/2014/main" id="{59F65FAC-9CE8-471E-928D-7D3C81245D0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D5D6B5-F295-4140-ABB1-640BC8E02BE6}" type="datetime1">
              <a:rPr lang="zh-CN" altLang="en-US" sz="1400" smtClean="0"/>
              <a:pPr>
                <a:spcBef>
                  <a:spcPct val="0"/>
                </a:spcBef>
                <a:buClrTx/>
                <a:buSzTx/>
                <a:buFontTx/>
                <a:buNone/>
              </a:pPr>
              <a:t>2022/9/8</a:t>
            </a:fld>
            <a:endParaRPr lang="zh-CN" altLang="zh-CN" sz="1400"/>
          </a:p>
        </p:txBody>
      </p:sp>
      <p:sp>
        <p:nvSpPr>
          <p:cNvPr id="41987" name="灯片编号占位符 6">
            <a:extLst>
              <a:ext uri="{FF2B5EF4-FFF2-40B4-BE49-F238E27FC236}">
                <a16:creationId xmlns:a16="http://schemas.microsoft.com/office/drawing/2014/main" id="{4FA3C729-41C5-41BB-B5B8-F51F7102A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E8712D-0230-4D76-B2E4-613822B1AF49}" type="slidenum">
              <a:rPr lang="zh-CN" altLang="zh-CN" sz="1400" smtClean="0"/>
              <a:pPr>
                <a:spcBef>
                  <a:spcPct val="0"/>
                </a:spcBef>
                <a:buClrTx/>
                <a:buSzTx/>
                <a:buFontTx/>
                <a:buNone/>
              </a:pPr>
              <a:t>38</a:t>
            </a:fld>
            <a:endParaRPr lang="zh-CN" altLang="zh-CN" sz="1400"/>
          </a:p>
        </p:txBody>
      </p:sp>
      <p:sp>
        <p:nvSpPr>
          <p:cNvPr id="41988" name="Line 2">
            <a:extLst>
              <a:ext uri="{FF2B5EF4-FFF2-40B4-BE49-F238E27FC236}">
                <a16:creationId xmlns:a16="http://schemas.microsoft.com/office/drawing/2014/main" id="{A78D4EB2-3239-4433-9B80-BC5F2AB17577}"/>
              </a:ext>
            </a:extLst>
          </p:cNvPr>
          <p:cNvSpPr>
            <a:spLocks noChangeShapeType="1"/>
          </p:cNvSpPr>
          <p:nvPr/>
        </p:nvSpPr>
        <p:spPr bwMode="auto">
          <a:xfrm>
            <a:off x="2281238" y="4089400"/>
            <a:ext cx="45370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89" name="Line 3">
            <a:extLst>
              <a:ext uri="{FF2B5EF4-FFF2-40B4-BE49-F238E27FC236}">
                <a16:creationId xmlns:a16="http://schemas.microsoft.com/office/drawing/2014/main" id="{537F0370-0B7A-44BC-BBE0-1EEF0697923F}"/>
              </a:ext>
            </a:extLst>
          </p:cNvPr>
          <p:cNvSpPr>
            <a:spLocks noChangeShapeType="1"/>
          </p:cNvSpPr>
          <p:nvPr/>
        </p:nvSpPr>
        <p:spPr bwMode="auto">
          <a:xfrm flipV="1">
            <a:off x="2281238" y="922338"/>
            <a:ext cx="0" cy="31670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0" name="未知">
            <a:extLst>
              <a:ext uri="{FF2B5EF4-FFF2-40B4-BE49-F238E27FC236}">
                <a16:creationId xmlns:a16="http://schemas.microsoft.com/office/drawing/2014/main" id="{7303422B-8429-49AB-95F8-189C1E40DF7D}"/>
              </a:ext>
            </a:extLst>
          </p:cNvPr>
          <p:cNvSpPr>
            <a:spLocks/>
          </p:cNvSpPr>
          <p:nvPr/>
        </p:nvSpPr>
        <p:spPr bwMode="auto">
          <a:xfrm rot="694515">
            <a:off x="2435225" y="1490663"/>
            <a:ext cx="2932113" cy="2006600"/>
          </a:xfrm>
          <a:custGeom>
            <a:avLst/>
            <a:gdLst>
              <a:gd name="T0" fmla="*/ 0 w 1679"/>
              <a:gd name="T1" fmla="*/ 0 h 1361"/>
              <a:gd name="T2" fmla="*/ 2147483646 w 1679"/>
              <a:gd name="T3" fmla="*/ 2147483646 h 1361"/>
              <a:gd name="T4" fmla="*/ 2147483646 w 1679"/>
              <a:gd name="T5" fmla="*/ 2147483646 h 1361"/>
              <a:gd name="T6" fmla="*/ 0 60000 65536"/>
              <a:gd name="T7" fmla="*/ 0 60000 65536"/>
              <a:gd name="T8" fmla="*/ 0 60000 65536"/>
              <a:gd name="T9" fmla="*/ 0 w 1679"/>
              <a:gd name="T10" fmla="*/ 0 h 1361"/>
              <a:gd name="T11" fmla="*/ 1679 w 1679"/>
              <a:gd name="T12" fmla="*/ 1361 h 1361"/>
            </a:gdLst>
            <a:ahLst/>
            <a:cxnLst>
              <a:cxn ang="T6">
                <a:pos x="T0" y="T1"/>
              </a:cxn>
              <a:cxn ang="T7">
                <a:pos x="T2" y="T3"/>
              </a:cxn>
              <a:cxn ang="T8">
                <a:pos x="T4" y="T5"/>
              </a:cxn>
            </a:cxnLst>
            <a:rect l="T9" t="T10" r="T11" b="T12"/>
            <a:pathLst>
              <a:path w="1679" h="1361">
                <a:moveTo>
                  <a:pt x="0" y="0"/>
                </a:moveTo>
                <a:cubicBezTo>
                  <a:pt x="155" y="363"/>
                  <a:pt x="310" y="726"/>
                  <a:pt x="590" y="953"/>
                </a:cubicBezTo>
                <a:cubicBezTo>
                  <a:pt x="870" y="1180"/>
                  <a:pt x="1498" y="1293"/>
                  <a:pt x="1679" y="136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1" name="Line 5">
            <a:extLst>
              <a:ext uri="{FF2B5EF4-FFF2-40B4-BE49-F238E27FC236}">
                <a16:creationId xmlns:a16="http://schemas.microsoft.com/office/drawing/2014/main" id="{B9F00D2F-D97A-4F00-9D68-8A2CF7B4D0F2}"/>
              </a:ext>
            </a:extLst>
          </p:cNvPr>
          <p:cNvSpPr>
            <a:spLocks noChangeShapeType="1"/>
          </p:cNvSpPr>
          <p:nvPr/>
        </p:nvSpPr>
        <p:spPr bwMode="auto">
          <a:xfrm>
            <a:off x="2281238" y="365760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6">
            <a:extLst>
              <a:ext uri="{FF2B5EF4-FFF2-40B4-BE49-F238E27FC236}">
                <a16:creationId xmlns:a16="http://schemas.microsoft.com/office/drawing/2014/main" id="{4A71CE52-5F70-4D1E-B262-5A44F3D6A8D5}"/>
              </a:ext>
            </a:extLst>
          </p:cNvPr>
          <p:cNvSpPr>
            <a:spLocks noChangeShapeType="1"/>
          </p:cNvSpPr>
          <p:nvPr/>
        </p:nvSpPr>
        <p:spPr bwMode="auto">
          <a:xfrm flipV="1">
            <a:off x="2281238" y="322580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7">
            <a:extLst>
              <a:ext uri="{FF2B5EF4-FFF2-40B4-BE49-F238E27FC236}">
                <a16:creationId xmlns:a16="http://schemas.microsoft.com/office/drawing/2014/main" id="{E5BA62AB-8DA7-47D3-ABFA-BDBE36F6A73C}"/>
              </a:ext>
            </a:extLst>
          </p:cNvPr>
          <p:cNvSpPr>
            <a:spLocks noChangeShapeType="1"/>
          </p:cNvSpPr>
          <p:nvPr/>
        </p:nvSpPr>
        <p:spPr bwMode="auto">
          <a:xfrm>
            <a:off x="2281238" y="279400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8">
            <a:extLst>
              <a:ext uri="{FF2B5EF4-FFF2-40B4-BE49-F238E27FC236}">
                <a16:creationId xmlns:a16="http://schemas.microsoft.com/office/drawing/2014/main" id="{B47BCB67-BEF5-476E-A8B6-E5F4699B3D67}"/>
              </a:ext>
            </a:extLst>
          </p:cNvPr>
          <p:cNvSpPr>
            <a:spLocks noChangeShapeType="1"/>
          </p:cNvSpPr>
          <p:nvPr/>
        </p:nvSpPr>
        <p:spPr bwMode="auto">
          <a:xfrm>
            <a:off x="2281238" y="236220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9">
            <a:extLst>
              <a:ext uri="{FF2B5EF4-FFF2-40B4-BE49-F238E27FC236}">
                <a16:creationId xmlns:a16="http://schemas.microsoft.com/office/drawing/2014/main" id="{59C98457-CBF7-42CF-9B21-03D8770E307B}"/>
              </a:ext>
            </a:extLst>
          </p:cNvPr>
          <p:cNvSpPr>
            <a:spLocks noChangeShapeType="1"/>
          </p:cNvSpPr>
          <p:nvPr/>
        </p:nvSpPr>
        <p:spPr bwMode="auto">
          <a:xfrm>
            <a:off x="2281238" y="1857375"/>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0">
            <a:extLst>
              <a:ext uri="{FF2B5EF4-FFF2-40B4-BE49-F238E27FC236}">
                <a16:creationId xmlns:a16="http://schemas.microsoft.com/office/drawing/2014/main" id="{F8B1734B-3B7F-4654-A4CC-F224764AB3F7}"/>
              </a:ext>
            </a:extLst>
          </p:cNvPr>
          <p:cNvSpPr>
            <a:spLocks noChangeShapeType="1"/>
          </p:cNvSpPr>
          <p:nvPr/>
        </p:nvSpPr>
        <p:spPr bwMode="auto">
          <a:xfrm>
            <a:off x="2784475" y="3946525"/>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1">
            <a:extLst>
              <a:ext uri="{FF2B5EF4-FFF2-40B4-BE49-F238E27FC236}">
                <a16:creationId xmlns:a16="http://schemas.microsoft.com/office/drawing/2014/main" id="{34C4EBD8-EAFC-4521-8474-4A00241F602C}"/>
              </a:ext>
            </a:extLst>
          </p:cNvPr>
          <p:cNvSpPr>
            <a:spLocks noChangeShapeType="1"/>
          </p:cNvSpPr>
          <p:nvPr/>
        </p:nvSpPr>
        <p:spPr bwMode="auto">
          <a:xfrm>
            <a:off x="3433763" y="39465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12">
            <a:extLst>
              <a:ext uri="{FF2B5EF4-FFF2-40B4-BE49-F238E27FC236}">
                <a16:creationId xmlns:a16="http://schemas.microsoft.com/office/drawing/2014/main" id="{BFA5D36D-3F5D-4217-8FEA-CCB7E68EC557}"/>
              </a:ext>
            </a:extLst>
          </p:cNvPr>
          <p:cNvSpPr>
            <a:spLocks noChangeShapeType="1"/>
          </p:cNvSpPr>
          <p:nvPr/>
        </p:nvSpPr>
        <p:spPr bwMode="auto">
          <a:xfrm>
            <a:off x="4081463" y="39465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13">
            <a:extLst>
              <a:ext uri="{FF2B5EF4-FFF2-40B4-BE49-F238E27FC236}">
                <a16:creationId xmlns:a16="http://schemas.microsoft.com/office/drawing/2014/main" id="{18549A96-6EE3-40BD-A21B-EFF0DBD98687}"/>
              </a:ext>
            </a:extLst>
          </p:cNvPr>
          <p:cNvSpPr>
            <a:spLocks noChangeShapeType="1"/>
          </p:cNvSpPr>
          <p:nvPr/>
        </p:nvSpPr>
        <p:spPr bwMode="auto">
          <a:xfrm>
            <a:off x="2814638" y="1760538"/>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14">
            <a:extLst>
              <a:ext uri="{FF2B5EF4-FFF2-40B4-BE49-F238E27FC236}">
                <a16:creationId xmlns:a16="http://schemas.microsoft.com/office/drawing/2014/main" id="{8C761BB9-A87F-406A-B018-60A10C5EB6C3}"/>
              </a:ext>
            </a:extLst>
          </p:cNvPr>
          <p:cNvSpPr>
            <a:spLocks noChangeShapeType="1"/>
          </p:cNvSpPr>
          <p:nvPr/>
        </p:nvSpPr>
        <p:spPr bwMode="auto">
          <a:xfrm flipV="1">
            <a:off x="2814638" y="2827338"/>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5">
            <a:extLst>
              <a:ext uri="{FF2B5EF4-FFF2-40B4-BE49-F238E27FC236}">
                <a16:creationId xmlns:a16="http://schemas.microsoft.com/office/drawing/2014/main" id="{215526D9-C938-45EA-B963-5EAB7A42AD2C}"/>
              </a:ext>
            </a:extLst>
          </p:cNvPr>
          <p:cNvSpPr>
            <a:spLocks noChangeShapeType="1"/>
          </p:cNvSpPr>
          <p:nvPr/>
        </p:nvSpPr>
        <p:spPr bwMode="auto">
          <a:xfrm>
            <a:off x="3851275" y="3141663"/>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6">
            <a:extLst>
              <a:ext uri="{FF2B5EF4-FFF2-40B4-BE49-F238E27FC236}">
                <a16:creationId xmlns:a16="http://schemas.microsoft.com/office/drawing/2014/main" id="{21AA5A8C-C1BB-426B-BD14-AABCD27B9291}"/>
              </a:ext>
            </a:extLst>
          </p:cNvPr>
          <p:cNvSpPr>
            <a:spLocks noChangeShapeType="1"/>
          </p:cNvSpPr>
          <p:nvPr/>
        </p:nvSpPr>
        <p:spPr bwMode="auto">
          <a:xfrm>
            <a:off x="3851275" y="3502025"/>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未知">
            <a:extLst>
              <a:ext uri="{FF2B5EF4-FFF2-40B4-BE49-F238E27FC236}">
                <a16:creationId xmlns:a16="http://schemas.microsoft.com/office/drawing/2014/main" id="{42480356-4F6F-4849-844D-150481ECB8C2}"/>
              </a:ext>
            </a:extLst>
          </p:cNvPr>
          <p:cNvSpPr>
            <a:spLocks/>
          </p:cNvSpPr>
          <p:nvPr/>
        </p:nvSpPr>
        <p:spPr bwMode="auto">
          <a:xfrm rot="694515">
            <a:off x="3144838" y="1281113"/>
            <a:ext cx="2665412" cy="2089150"/>
          </a:xfrm>
          <a:custGeom>
            <a:avLst/>
            <a:gdLst>
              <a:gd name="T0" fmla="*/ 0 w 1679"/>
              <a:gd name="T1" fmla="*/ 0 h 1361"/>
              <a:gd name="T2" fmla="*/ 2147483646 w 1679"/>
              <a:gd name="T3" fmla="*/ 2147483646 h 1361"/>
              <a:gd name="T4" fmla="*/ 2147483646 w 1679"/>
              <a:gd name="T5" fmla="*/ 2147483646 h 1361"/>
              <a:gd name="T6" fmla="*/ 0 60000 65536"/>
              <a:gd name="T7" fmla="*/ 0 60000 65536"/>
              <a:gd name="T8" fmla="*/ 0 60000 65536"/>
              <a:gd name="T9" fmla="*/ 0 w 1679"/>
              <a:gd name="T10" fmla="*/ 0 h 1361"/>
              <a:gd name="T11" fmla="*/ 1679 w 1679"/>
              <a:gd name="T12" fmla="*/ 1361 h 1361"/>
            </a:gdLst>
            <a:ahLst/>
            <a:cxnLst>
              <a:cxn ang="T6">
                <a:pos x="T0" y="T1"/>
              </a:cxn>
              <a:cxn ang="T7">
                <a:pos x="T2" y="T3"/>
              </a:cxn>
              <a:cxn ang="T8">
                <a:pos x="T4" y="T5"/>
              </a:cxn>
            </a:cxnLst>
            <a:rect l="T9" t="T10" r="T11" b="T12"/>
            <a:pathLst>
              <a:path w="1679" h="1361">
                <a:moveTo>
                  <a:pt x="0" y="0"/>
                </a:moveTo>
                <a:cubicBezTo>
                  <a:pt x="155" y="363"/>
                  <a:pt x="310" y="726"/>
                  <a:pt x="590" y="953"/>
                </a:cubicBezTo>
                <a:cubicBezTo>
                  <a:pt x="870" y="1180"/>
                  <a:pt x="1498" y="1293"/>
                  <a:pt x="1679" y="136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4" name="未知">
            <a:extLst>
              <a:ext uri="{FF2B5EF4-FFF2-40B4-BE49-F238E27FC236}">
                <a16:creationId xmlns:a16="http://schemas.microsoft.com/office/drawing/2014/main" id="{D0D8C739-EB53-440D-A7FE-F9B9B85AAC0C}"/>
              </a:ext>
            </a:extLst>
          </p:cNvPr>
          <p:cNvSpPr>
            <a:spLocks/>
          </p:cNvSpPr>
          <p:nvPr/>
        </p:nvSpPr>
        <p:spPr bwMode="auto">
          <a:xfrm rot="694515">
            <a:off x="3649663" y="1138238"/>
            <a:ext cx="2730500" cy="2016125"/>
          </a:xfrm>
          <a:custGeom>
            <a:avLst/>
            <a:gdLst>
              <a:gd name="T0" fmla="*/ 0 w 1679"/>
              <a:gd name="T1" fmla="*/ 0 h 1361"/>
              <a:gd name="T2" fmla="*/ 2147483646 w 1679"/>
              <a:gd name="T3" fmla="*/ 2147483646 h 1361"/>
              <a:gd name="T4" fmla="*/ 2147483646 w 1679"/>
              <a:gd name="T5" fmla="*/ 2147483646 h 1361"/>
              <a:gd name="T6" fmla="*/ 0 60000 65536"/>
              <a:gd name="T7" fmla="*/ 0 60000 65536"/>
              <a:gd name="T8" fmla="*/ 0 60000 65536"/>
              <a:gd name="T9" fmla="*/ 0 w 1679"/>
              <a:gd name="T10" fmla="*/ 0 h 1361"/>
              <a:gd name="T11" fmla="*/ 1679 w 1679"/>
              <a:gd name="T12" fmla="*/ 1361 h 1361"/>
            </a:gdLst>
            <a:ahLst/>
            <a:cxnLst>
              <a:cxn ang="T6">
                <a:pos x="T0" y="T1"/>
              </a:cxn>
              <a:cxn ang="T7">
                <a:pos x="T2" y="T3"/>
              </a:cxn>
              <a:cxn ang="T8">
                <a:pos x="T4" y="T5"/>
              </a:cxn>
            </a:cxnLst>
            <a:rect l="T9" t="T10" r="T11" b="T12"/>
            <a:pathLst>
              <a:path w="1679" h="1361">
                <a:moveTo>
                  <a:pt x="0" y="0"/>
                </a:moveTo>
                <a:cubicBezTo>
                  <a:pt x="155" y="363"/>
                  <a:pt x="310" y="726"/>
                  <a:pt x="590" y="953"/>
                </a:cubicBezTo>
                <a:cubicBezTo>
                  <a:pt x="870" y="1180"/>
                  <a:pt x="1498" y="1293"/>
                  <a:pt x="1679" y="136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5" name="Text Box 19">
            <a:extLst>
              <a:ext uri="{FF2B5EF4-FFF2-40B4-BE49-F238E27FC236}">
                <a16:creationId xmlns:a16="http://schemas.microsoft.com/office/drawing/2014/main" id="{1194B5D3-D4D0-4B1D-904C-B1F16E73683D}"/>
              </a:ext>
            </a:extLst>
          </p:cNvPr>
          <p:cNvSpPr txBox="1">
            <a:spLocks noChangeArrowheads="1"/>
          </p:cNvSpPr>
          <p:nvPr/>
        </p:nvSpPr>
        <p:spPr bwMode="auto">
          <a:xfrm>
            <a:off x="2268538" y="2060575"/>
            <a:ext cx="647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aseline="-25000"/>
              <a:t>ΔY</a:t>
            </a:r>
          </a:p>
        </p:txBody>
      </p:sp>
      <p:sp>
        <p:nvSpPr>
          <p:cNvPr id="42006" name="Text Box 20">
            <a:extLst>
              <a:ext uri="{FF2B5EF4-FFF2-40B4-BE49-F238E27FC236}">
                <a16:creationId xmlns:a16="http://schemas.microsoft.com/office/drawing/2014/main" id="{13F55E59-C8D3-4325-9DED-F1BC5BADC6AA}"/>
              </a:ext>
            </a:extLst>
          </p:cNvPr>
          <p:cNvSpPr txBox="1">
            <a:spLocks noChangeArrowheads="1"/>
          </p:cNvSpPr>
          <p:nvPr/>
        </p:nvSpPr>
        <p:spPr bwMode="auto">
          <a:xfrm>
            <a:off x="2627313" y="2708275"/>
            <a:ext cx="647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aseline="-25000"/>
              <a:t>ΔX</a:t>
            </a:r>
          </a:p>
        </p:txBody>
      </p:sp>
      <p:sp>
        <p:nvSpPr>
          <p:cNvPr id="42007" name="Text Box 21">
            <a:extLst>
              <a:ext uri="{FF2B5EF4-FFF2-40B4-BE49-F238E27FC236}">
                <a16:creationId xmlns:a16="http://schemas.microsoft.com/office/drawing/2014/main" id="{29CB3B0C-3593-427A-B744-3107E24F387F}"/>
              </a:ext>
            </a:extLst>
          </p:cNvPr>
          <p:cNvSpPr txBox="1">
            <a:spLocks noChangeArrowheads="1"/>
          </p:cNvSpPr>
          <p:nvPr/>
        </p:nvSpPr>
        <p:spPr bwMode="auto">
          <a:xfrm>
            <a:off x="3276600" y="3068638"/>
            <a:ext cx="7191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aseline="-25000"/>
              <a:t>ΔY</a:t>
            </a:r>
          </a:p>
        </p:txBody>
      </p:sp>
      <p:sp>
        <p:nvSpPr>
          <p:cNvPr id="42008" name="Text Box 22">
            <a:extLst>
              <a:ext uri="{FF2B5EF4-FFF2-40B4-BE49-F238E27FC236}">
                <a16:creationId xmlns:a16="http://schemas.microsoft.com/office/drawing/2014/main" id="{35951E0F-A80B-455D-95A3-9057CA6D39A3}"/>
              </a:ext>
            </a:extLst>
          </p:cNvPr>
          <p:cNvSpPr txBox="1">
            <a:spLocks noChangeArrowheads="1"/>
          </p:cNvSpPr>
          <p:nvPr/>
        </p:nvSpPr>
        <p:spPr bwMode="auto">
          <a:xfrm>
            <a:off x="3852863" y="3429000"/>
            <a:ext cx="647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aseline="-25000"/>
              <a:t>ΔX</a:t>
            </a:r>
          </a:p>
        </p:txBody>
      </p:sp>
      <p:sp>
        <p:nvSpPr>
          <p:cNvPr id="42009" name="Text Box 23">
            <a:extLst>
              <a:ext uri="{FF2B5EF4-FFF2-40B4-BE49-F238E27FC236}">
                <a16:creationId xmlns:a16="http://schemas.microsoft.com/office/drawing/2014/main" id="{7398FDEB-5C1D-4A55-9F9C-F60D90E58F36}"/>
              </a:ext>
            </a:extLst>
          </p:cNvPr>
          <p:cNvSpPr txBox="1">
            <a:spLocks noChangeArrowheads="1"/>
          </p:cNvSpPr>
          <p:nvPr/>
        </p:nvSpPr>
        <p:spPr bwMode="auto">
          <a:xfrm>
            <a:off x="5018088" y="3514725"/>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a:latin typeface="宋体" panose="02010600030101010101" pitchFamily="2" charset="-122"/>
              </a:rPr>
              <a:t>I</a:t>
            </a:r>
            <a:r>
              <a:rPr lang="zh-CN" altLang="zh-CN" sz="2800" baseline="-25000">
                <a:latin typeface="宋体" panose="02010600030101010101" pitchFamily="2" charset="-122"/>
              </a:rPr>
              <a:t>1</a:t>
            </a:r>
          </a:p>
        </p:txBody>
      </p:sp>
      <p:sp>
        <p:nvSpPr>
          <p:cNvPr id="42010" name="Text Box 24">
            <a:extLst>
              <a:ext uri="{FF2B5EF4-FFF2-40B4-BE49-F238E27FC236}">
                <a16:creationId xmlns:a16="http://schemas.microsoft.com/office/drawing/2014/main" id="{66A28E74-DB45-4D3F-A941-B17533034D70}"/>
              </a:ext>
            </a:extLst>
          </p:cNvPr>
          <p:cNvSpPr txBox="1">
            <a:spLocks noChangeArrowheads="1"/>
          </p:cNvSpPr>
          <p:nvPr/>
        </p:nvSpPr>
        <p:spPr bwMode="auto">
          <a:xfrm>
            <a:off x="5592763" y="3370263"/>
            <a:ext cx="86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a:latin typeface="宋体" panose="02010600030101010101" pitchFamily="2" charset="-122"/>
              </a:rPr>
              <a:t>I</a:t>
            </a:r>
            <a:r>
              <a:rPr lang="zh-CN" altLang="zh-CN" sz="2800" baseline="-25000">
                <a:latin typeface="宋体" panose="02010600030101010101" pitchFamily="2" charset="-122"/>
              </a:rPr>
              <a:t>2</a:t>
            </a:r>
          </a:p>
        </p:txBody>
      </p:sp>
      <p:sp>
        <p:nvSpPr>
          <p:cNvPr id="42011" name="Text Box 25">
            <a:extLst>
              <a:ext uri="{FF2B5EF4-FFF2-40B4-BE49-F238E27FC236}">
                <a16:creationId xmlns:a16="http://schemas.microsoft.com/office/drawing/2014/main" id="{EFC39873-C09B-460E-97D2-BB3F8BF63C1B}"/>
              </a:ext>
            </a:extLst>
          </p:cNvPr>
          <p:cNvSpPr txBox="1">
            <a:spLocks noChangeArrowheads="1"/>
          </p:cNvSpPr>
          <p:nvPr/>
        </p:nvSpPr>
        <p:spPr bwMode="auto">
          <a:xfrm>
            <a:off x="6169025" y="3225800"/>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a:latin typeface="宋体" panose="02010600030101010101" pitchFamily="2" charset="-122"/>
              </a:rPr>
              <a:t>I</a:t>
            </a:r>
            <a:r>
              <a:rPr lang="zh-CN" altLang="zh-CN" sz="2800" baseline="-25000">
                <a:latin typeface="宋体" panose="02010600030101010101" pitchFamily="2" charset="-122"/>
              </a:rPr>
              <a:t>3</a:t>
            </a:r>
          </a:p>
        </p:txBody>
      </p:sp>
      <p:sp>
        <p:nvSpPr>
          <p:cNvPr id="42012" name="Rectangle 26">
            <a:extLst>
              <a:ext uri="{FF2B5EF4-FFF2-40B4-BE49-F238E27FC236}">
                <a16:creationId xmlns:a16="http://schemas.microsoft.com/office/drawing/2014/main" id="{BD066403-28B5-4FFF-8249-741177284359}"/>
              </a:ext>
            </a:extLst>
          </p:cNvPr>
          <p:cNvSpPr>
            <a:spLocks noChangeArrowheads="1"/>
          </p:cNvSpPr>
          <p:nvPr/>
        </p:nvSpPr>
        <p:spPr bwMode="auto">
          <a:xfrm>
            <a:off x="1547813" y="69215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y</a:t>
            </a:r>
          </a:p>
        </p:txBody>
      </p:sp>
      <p:sp>
        <p:nvSpPr>
          <p:cNvPr id="42013" name="Rectangle 27">
            <a:extLst>
              <a:ext uri="{FF2B5EF4-FFF2-40B4-BE49-F238E27FC236}">
                <a16:creationId xmlns:a16="http://schemas.microsoft.com/office/drawing/2014/main" id="{3A7F3503-2ADD-4490-B00A-CD4D7A3B2DF1}"/>
              </a:ext>
            </a:extLst>
          </p:cNvPr>
          <p:cNvSpPr>
            <a:spLocks noChangeArrowheads="1"/>
          </p:cNvSpPr>
          <p:nvPr/>
        </p:nvSpPr>
        <p:spPr bwMode="auto">
          <a:xfrm>
            <a:off x="6732588" y="4221163"/>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x</a:t>
            </a:r>
          </a:p>
        </p:txBody>
      </p:sp>
      <p:sp>
        <p:nvSpPr>
          <p:cNvPr id="42014" name="Oval 28">
            <a:extLst>
              <a:ext uri="{FF2B5EF4-FFF2-40B4-BE49-F238E27FC236}">
                <a16:creationId xmlns:a16="http://schemas.microsoft.com/office/drawing/2014/main" id="{78473DC1-0D84-433C-9642-5B312ED20866}"/>
              </a:ext>
            </a:extLst>
          </p:cNvPr>
          <p:cNvSpPr>
            <a:spLocks noChangeArrowheads="1"/>
          </p:cNvSpPr>
          <p:nvPr/>
        </p:nvSpPr>
        <p:spPr bwMode="auto">
          <a:xfrm>
            <a:off x="1979613" y="4005263"/>
            <a:ext cx="215900"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0</a:t>
            </a:r>
          </a:p>
        </p:txBody>
      </p:sp>
      <p:sp>
        <p:nvSpPr>
          <p:cNvPr id="42015" name="Oval 29">
            <a:extLst>
              <a:ext uri="{FF2B5EF4-FFF2-40B4-BE49-F238E27FC236}">
                <a16:creationId xmlns:a16="http://schemas.microsoft.com/office/drawing/2014/main" id="{2369458A-4A7B-4624-812A-EC2254B07936}"/>
              </a:ext>
            </a:extLst>
          </p:cNvPr>
          <p:cNvSpPr>
            <a:spLocks noChangeArrowheads="1"/>
          </p:cNvSpPr>
          <p:nvPr/>
        </p:nvSpPr>
        <p:spPr bwMode="auto">
          <a:xfrm flipV="1">
            <a:off x="2771775" y="1700213"/>
            <a:ext cx="71438" cy="730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2016" name="Oval 30">
            <a:extLst>
              <a:ext uri="{FF2B5EF4-FFF2-40B4-BE49-F238E27FC236}">
                <a16:creationId xmlns:a16="http://schemas.microsoft.com/office/drawing/2014/main" id="{2BC271C6-81FB-4D73-87E2-060F7BFC19D4}"/>
              </a:ext>
            </a:extLst>
          </p:cNvPr>
          <p:cNvSpPr>
            <a:spLocks noChangeArrowheads="1"/>
          </p:cNvSpPr>
          <p:nvPr/>
        </p:nvSpPr>
        <p:spPr bwMode="auto">
          <a:xfrm flipV="1">
            <a:off x="3830638" y="3103563"/>
            <a:ext cx="71437" cy="730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2017" name="Oval 31">
            <a:extLst>
              <a:ext uri="{FF2B5EF4-FFF2-40B4-BE49-F238E27FC236}">
                <a16:creationId xmlns:a16="http://schemas.microsoft.com/office/drawing/2014/main" id="{9066BA9F-E677-4BE3-89D1-EDE452ACA4F9}"/>
              </a:ext>
            </a:extLst>
          </p:cNvPr>
          <p:cNvSpPr>
            <a:spLocks noChangeArrowheads="1"/>
          </p:cNvSpPr>
          <p:nvPr/>
        </p:nvSpPr>
        <p:spPr bwMode="auto">
          <a:xfrm>
            <a:off x="2843213" y="1412875"/>
            <a:ext cx="360362"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ea typeface="黑体" panose="02010609060101010101" pitchFamily="49" charset="-122"/>
              </a:rPr>
              <a:t>A</a:t>
            </a:r>
          </a:p>
        </p:txBody>
      </p:sp>
      <p:sp>
        <p:nvSpPr>
          <p:cNvPr id="42018" name="Oval 32">
            <a:extLst>
              <a:ext uri="{FF2B5EF4-FFF2-40B4-BE49-F238E27FC236}">
                <a16:creationId xmlns:a16="http://schemas.microsoft.com/office/drawing/2014/main" id="{E174336A-7459-46F0-B614-78B639B7B1E6}"/>
              </a:ext>
            </a:extLst>
          </p:cNvPr>
          <p:cNvSpPr>
            <a:spLocks noChangeArrowheads="1"/>
          </p:cNvSpPr>
          <p:nvPr/>
        </p:nvSpPr>
        <p:spPr bwMode="auto">
          <a:xfrm>
            <a:off x="3779838" y="2708275"/>
            <a:ext cx="360362"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ea typeface="黑体" panose="02010609060101010101" pitchFamily="49" charset="-122"/>
              </a:rPr>
              <a:t>B</a:t>
            </a:r>
          </a:p>
        </p:txBody>
      </p:sp>
      <p:sp>
        <p:nvSpPr>
          <p:cNvPr id="42019" name="Oval 33">
            <a:extLst>
              <a:ext uri="{FF2B5EF4-FFF2-40B4-BE49-F238E27FC236}">
                <a16:creationId xmlns:a16="http://schemas.microsoft.com/office/drawing/2014/main" id="{8F6D59C8-E379-41BF-9EE9-E421FD34FEA6}"/>
              </a:ext>
            </a:extLst>
          </p:cNvPr>
          <p:cNvSpPr>
            <a:spLocks noChangeArrowheads="1"/>
          </p:cNvSpPr>
          <p:nvPr/>
        </p:nvSpPr>
        <p:spPr bwMode="auto">
          <a:xfrm>
            <a:off x="3348038" y="2492375"/>
            <a:ext cx="215900"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ea typeface="黑体" panose="02010609060101010101" pitchFamily="49" charset="-122"/>
              </a:rPr>
              <a:t>C</a:t>
            </a:r>
          </a:p>
        </p:txBody>
      </p:sp>
      <p:sp>
        <p:nvSpPr>
          <p:cNvPr id="42020" name="Oval 34">
            <a:extLst>
              <a:ext uri="{FF2B5EF4-FFF2-40B4-BE49-F238E27FC236}">
                <a16:creationId xmlns:a16="http://schemas.microsoft.com/office/drawing/2014/main" id="{B431893B-4031-41DC-89E3-470B92253A6F}"/>
              </a:ext>
            </a:extLst>
          </p:cNvPr>
          <p:cNvSpPr>
            <a:spLocks noChangeArrowheads="1"/>
          </p:cNvSpPr>
          <p:nvPr/>
        </p:nvSpPr>
        <p:spPr bwMode="auto">
          <a:xfrm>
            <a:off x="3348038" y="2781300"/>
            <a:ext cx="71437" cy="7143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2021" name="Oval 35">
            <a:extLst>
              <a:ext uri="{FF2B5EF4-FFF2-40B4-BE49-F238E27FC236}">
                <a16:creationId xmlns:a16="http://schemas.microsoft.com/office/drawing/2014/main" id="{37C7EE68-DF3B-442E-A599-78F3B0046260}"/>
              </a:ext>
            </a:extLst>
          </p:cNvPr>
          <p:cNvSpPr>
            <a:spLocks noChangeArrowheads="1"/>
          </p:cNvSpPr>
          <p:nvPr/>
        </p:nvSpPr>
        <p:spPr bwMode="auto">
          <a:xfrm>
            <a:off x="4356100" y="3213100"/>
            <a:ext cx="287338"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ea typeface="黑体" panose="02010609060101010101" pitchFamily="49" charset="-122"/>
              </a:rPr>
              <a:t>D</a:t>
            </a:r>
          </a:p>
        </p:txBody>
      </p:sp>
      <p:graphicFrame>
        <p:nvGraphicFramePr>
          <p:cNvPr id="42022" name="Object 36">
            <a:extLst>
              <a:ext uri="{FF2B5EF4-FFF2-40B4-BE49-F238E27FC236}">
                <a16:creationId xmlns:a16="http://schemas.microsoft.com/office/drawing/2014/main" id="{779FA4DE-EE0A-4EB2-A8EF-0E02F9E0B4AA}"/>
              </a:ext>
            </a:extLst>
          </p:cNvPr>
          <p:cNvGraphicFramePr>
            <a:graphicFrameLocks noGrp="1" noChangeAspect="1"/>
          </p:cNvGraphicFramePr>
          <p:nvPr>
            <p:ph sz="half" idx="1"/>
          </p:nvPr>
        </p:nvGraphicFramePr>
        <p:xfrm>
          <a:off x="5081588" y="908050"/>
          <a:ext cx="3009900" cy="1211263"/>
        </p:xfrm>
        <a:graphic>
          <a:graphicData uri="http://schemas.openxmlformats.org/presentationml/2006/ole">
            <mc:AlternateContent xmlns:mc="http://schemas.openxmlformats.org/markup-compatibility/2006">
              <mc:Choice xmlns:v="urn:schemas-microsoft-com:vml" Requires="v">
                <p:oleObj r:id="rId2" imgW="1045029" imgH="420560" progId="Equation.DSMT4">
                  <p:embed/>
                </p:oleObj>
              </mc:Choice>
              <mc:Fallback>
                <p:oleObj r:id="rId2" imgW="1045029" imgH="420560" progId="Equation.DSMT4">
                  <p:embed/>
                  <p:pic>
                    <p:nvPicPr>
                      <p:cNvPr id="0"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588" y="908050"/>
                        <a:ext cx="30099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23" name="Object 37">
            <a:extLst>
              <a:ext uri="{FF2B5EF4-FFF2-40B4-BE49-F238E27FC236}">
                <a16:creationId xmlns:a16="http://schemas.microsoft.com/office/drawing/2014/main" id="{C97FC20B-CB97-4F37-BC55-04C7899415AD}"/>
              </a:ext>
            </a:extLst>
          </p:cNvPr>
          <p:cNvGraphicFramePr>
            <a:graphicFrameLocks noGrp="1" noChangeAspect="1"/>
          </p:cNvGraphicFramePr>
          <p:nvPr>
            <p:ph sz="half" idx="2"/>
          </p:nvPr>
        </p:nvGraphicFramePr>
        <p:xfrm>
          <a:off x="2843213" y="4508500"/>
          <a:ext cx="2898775" cy="1301750"/>
        </p:xfrm>
        <a:graphic>
          <a:graphicData uri="http://schemas.openxmlformats.org/presentationml/2006/ole">
            <mc:AlternateContent xmlns:mc="http://schemas.openxmlformats.org/markup-compatibility/2006">
              <mc:Choice xmlns:v="urn:schemas-microsoft-com:vml" Requires="v">
                <p:oleObj r:id="rId4" imgW="879353" imgH="395072" progId="Equation.DSMT4">
                  <p:embed/>
                </p:oleObj>
              </mc:Choice>
              <mc:Fallback>
                <p:oleObj r:id="rId4" imgW="879353" imgH="395072" progId="Equation.DSMT4">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4508500"/>
                        <a:ext cx="289877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5">
            <a:extLst>
              <a:ext uri="{FF2B5EF4-FFF2-40B4-BE49-F238E27FC236}">
                <a16:creationId xmlns:a16="http://schemas.microsoft.com/office/drawing/2014/main" id="{05778C6B-29E2-49E9-BCC9-7F426F761D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A9844A-9E14-4AEB-A6CB-ADB43FCC1A39}" type="datetime1">
              <a:rPr lang="zh-CN" altLang="en-US" sz="1400" smtClean="0"/>
              <a:pPr>
                <a:spcBef>
                  <a:spcPct val="0"/>
                </a:spcBef>
                <a:buClrTx/>
                <a:buSzTx/>
                <a:buFontTx/>
                <a:buNone/>
              </a:pPr>
              <a:t>2022/9/8</a:t>
            </a:fld>
            <a:endParaRPr lang="zh-CN" altLang="zh-CN" sz="1400"/>
          </a:p>
        </p:txBody>
      </p:sp>
      <p:sp>
        <p:nvSpPr>
          <p:cNvPr id="43011" name="灯片编号占位符 7">
            <a:extLst>
              <a:ext uri="{FF2B5EF4-FFF2-40B4-BE49-F238E27FC236}">
                <a16:creationId xmlns:a16="http://schemas.microsoft.com/office/drawing/2014/main" id="{DAD5EEB5-A97F-49D4-A1BD-809C8782DD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DB8288-C8EF-44CA-A5D9-1F63E8F5E104}" type="slidenum">
              <a:rPr lang="zh-CN" altLang="zh-CN" sz="1400" smtClean="0"/>
              <a:pPr>
                <a:spcBef>
                  <a:spcPct val="0"/>
                </a:spcBef>
                <a:buClrTx/>
                <a:buSzTx/>
                <a:buFontTx/>
                <a:buNone/>
              </a:pPr>
              <a:t>39</a:t>
            </a:fld>
            <a:endParaRPr lang="zh-CN" altLang="zh-CN" sz="1400"/>
          </a:p>
        </p:txBody>
      </p:sp>
      <p:sp>
        <p:nvSpPr>
          <p:cNvPr id="8198" name="Rectangle 2">
            <a:extLst>
              <a:ext uri="{FF2B5EF4-FFF2-40B4-BE49-F238E27FC236}">
                <a16:creationId xmlns:a16="http://schemas.microsoft.com/office/drawing/2014/main" id="{25326BAE-9F19-4895-8671-80F874DE040D}"/>
              </a:ext>
            </a:extLst>
          </p:cNvPr>
          <p:cNvSpPr>
            <a:spLocks noGrp="1" noRot="1" noChangeArrowheads="1"/>
          </p:cNvSpPr>
          <p:nvPr>
            <p:ph type="body" sz="half" idx="1"/>
          </p:nvPr>
        </p:nvSpPr>
        <p:spPr>
          <a:xfrm>
            <a:off x="301625" y="692150"/>
            <a:ext cx="8374063" cy="5407025"/>
          </a:xfrm>
        </p:spPr>
        <p:txBody>
          <a:bodyPr/>
          <a:lstStyle/>
          <a:p>
            <a:pPr eaLnBrk="1" hangingPunct="1">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边际替代率是递减的，因此为增加一个单位的</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的消费量，而必须放弃的另一种商品</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的消费量是递减的。</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r>
              <a:rPr lang="zh-CN" sz="2800" b="1" dirty="0">
                <a:solidFill>
                  <a:schemeClr val="accent2">
                    <a:lumMod val="75000"/>
                  </a:schemeClr>
                </a:solidFill>
                <a:latin typeface="楷体" pitchFamily="49" charset="-122"/>
                <a:ea typeface="楷体" pitchFamily="49" charset="-122"/>
              </a:rPr>
              <a:t>边际替代率还可用两种商品的边际效用来表示，它等于两种商品的边际效用之比，因此</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对</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的边际替代率</a:t>
            </a:r>
          </a:p>
          <a:p>
            <a:pPr eaLnBrk="1" hangingPunct="1">
              <a:buFont typeface="Wingdings" panose="05000000000000000000" pitchFamily="2" charset="2"/>
              <a:buNone/>
              <a:defRPr/>
            </a:pPr>
            <a:endParaRPr lang="zh-CN" altLang="zh-CN" sz="36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对</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的边际替代率      </a:t>
            </a:r>
          </a:p>
          <a:p>
            <a:pPr eaLnBrk="1" hangingPunct="1">
              <a:buFont typeface="Wingdings" panose="05000000000000000000" pitchFamily="2" charset="2"/>
              <a:buNone/>
              <a:defRPr/>
            </a:pPr>
            <a:endParaRPr lang="zh-CN"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endParaRPr lang="zh-CN" sz="3600" b="1" dirty="0">
              <a:solidFill>
                <a:schemeClr val="accent2">
                  <a:lumMod val="75000"/>
                </a:schemeClr>
              </a:solidFill>
              <a:latin typeface="楷体" pitchFamily="49" charset="-122"/>
              <a:ea typeface="楷体" pitchFamily="49" charset="-122"/>
            </a:endParaRPr>
          </a:p>
          <a:p>
            <a:pPr eaLnBrk="1" hangingPunct="1">
              <a:defRPr/>
            </a:pPr>
            <a:endParaRPr lang="zh-CN" altLang="zh-CN" b="1" dirty="0">
              <a:solidFill>
                <a:schemeClr val="accent2">
                  <a:lumMod val="75000"/>
                </a:schemeClr>
              </a:solidFill>
              <a:latin typeface="楷体" pitchFamily="49" charset="-122"/>
              <a:ea typeface="楷体" pitchFamily="49" charset="-122"/>
            </a:endParaRPr>
          </a:p>
        </p:txBody>
      </p:sp>
      <p:graphicFrame>
        <p:nvGraphicFramePr>
          <p:cNvPr id="43013" name="Object 3">
            <a:extLst>
              <a:ext uri="{FF2B5EF4-FFF2-40B4-BE49-F238E27FC236}">
                <a16:creationId xmlns:a16="http://schemas.microsoft.com/office/drawing/2014/main" id="{59D70428-6282-44BF-A424-5C018856B2E1}"/>
              </a:ext>
            </a:extLst>
          </p:cNvPr>
          <p:cNvGraphicFramePr>
            <a:graphicFrameLocks noGrp="1" noChangeAspect="1"/>
          </p:cNvGraphicFramePr>
          <p:nvPr>
            <p:ph sz="quarter" idx="3"/>
          </p:nvPr>
        </p:nvGraphicFramePr>
        <p:xfrm>
          <a:off x="3708400" y="3213100"/>
          <a:ext cx="3024188" cy="1328738"/>
        </p:xfrm>
        <a:graphic>
          <a:graphicData uri="http://schemas.openxmlformats.org/presentationml/2006/ole">
            <mc:AlternateContent xmlns:mc="http://schemas.openxmlformats.org/markup-compatibility/2006">
              <mc:Choice xmlns:v="urn:schemas-microsoft-com:vml" Requires="v">
                <p:oleObj r:id="rId2" imgW="1006796" imgH="433305" progId="Equation.DSMT4">
                  <p:embed/>
                </p:oleObj>
              </mc:Choice>
              <mc:Fallback>
                <p:oleObj r:id="rId2" imgW="1006796" imgH="433305"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213100"/>
                        <a:ext cx="3024188"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4">
            <a:extLst>
              <a:ext uri="{FF2B5EF4-FFF2-40B4-BE49-F238E27FC236}">
                <a16:creationId xmlns:a16="http://schemas.microsoft.com/office/drawing/2014/main" id="{017FBA60-D16F-475D-8263-03893ACB24AC}"/>
              </a:ext>
            </a:extLst>
          </p:cNvPr>
          <p:cNvGraphicFramePr>
            <a:graphicFrameLocks noGrp="1" noChangeAspect="1"/>
          </p:cNvGraphicFramePr>
          <p:nvPr>
            <p:ph sz="quarter" idx="2"/>
          </p:nvPr>
        </p:nvGraphicFramePr>
        <p:xfrm>
          <a:off x="1692275" y="4724400"/>
          <a:ext cx="4032250" cy="1350963"/>
        </p:xfrm>
        <a:graphic>
          <a:graphicData uri="http://schemas.openxmlformats.org/presentationml/2006/ole">
            <mc:AlternateContent xmlns:mc="http://schemas.openxmlformats.org/markup-compatibility/2006">
              <mc:Choice xmlns:v="urn:schemas-microsoft-com:vml" Requires="v">
                <p:oleObj r:id="rId4" imgW="1376379" imgH="433305" progId="Equation.DSMT4">
                  <p:embed/>
                </p:oleObj>
              </mc:Choice>
              <mc:Fallback>
                <p:oleObj r:id="rId4" imgW="1376379" imgH="433305"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724400"/>
                        <a:ext cx="403225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a:extLst>
              <a:ext uri="{FF2B5EF4-FFF2-40B4-BE49-F238E27FC236}">
                <a16:creationId xmlns:a16="http://schemas.microsoft.com/office/drawing/2014/main" id="{93F17DF9-F590-4DEB-99FF-0CBA8DDA5F9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690C26A-A69D-4C1A-8A6E-A3C14AAB19BC}" type="datetime1">
              <a:rPr lang="zh-CN" altLang="en-US" sz="1400" smtClean="0">
                <a:solidFill>
                  <a:srgbClr val="0033CC"/>
                </a:solidFill>
                <a:latin typeface="楷体" panose="02010609060101010101" pitchFamily="49" charset="-122"/>
                <a:ea typeface="楷体" panose="02010609060101010101" pitchFamily="49" charset="-122"/>
              </a:rPr>
              <a:pPr>
                <a:spcBef>
                  <a:spcPct val="0"/>
                </a:spcBef>
                <a:buClrTx/>
                <a:buSzTx/>
                <a:buFontTx/>
                <a:buNone/>
              </a:pPr>
              <a:t>2022/9/8</a:t>
            </a:fld>
            <a:endParaRPr lang="zh-CN" altLang="zh-CN" sz="1400">
              <a:solidFill>
                <a:srgbClr val="0033CC"/>
              </a:solidFill>
              <a:latin typeface="楷体" panose="02010609060101010101" pitchFamily="49" charset="-122"/>
              <a:ea typeface="楷体" panose="02010609060101010101" pitchFamily="49" charset="-122"/>
            </a:endParaRPr>
          </a:p>
        </p:txBody>
      </p:sp>
      <p:sp>
        <p:nvSpPr>
          <p:cNvPr id="7171" name="灯片编号占位符 2">
            <a:extLst>
              <a:ext uri="{FF2B5EF4-FFF2-40B4-BE49-F238E27FC236}">
                <a16:creationId xmlns:a16="http://schemas.microsoft.com/office/drawing/2014/main" id="{6320680F-FA95-41BD-874D-8027315EF1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71994A-3751-47B2-87A3-F729C2AD0C26}" type="slidenum">
              <a:rPr lang="zh-CN" altLang="zh-CN" sz="1400" smtClean="0">
                <a:solidFill>
                  <a:srgbClr val="0033CC"/>
                </a:solidFill>
                <a:latin typeface="楷体" panose="02010609060101010101" pitchFamily="49" charset="-122"/>
                <a:ea typeface="楷体" panose="02010609060101010101" pitchFamily="49" charset="-122"/>
              </a:rPr>
              <a:pPr>
                <a:spcBef>
                  <a:spcPct val="0"/>
                </a:spcBef>
                <a:buClrTx/>
                <a:buSzTx/>
                <a:buFontTx/>
                <a:buNone/>
              </a:pPr>
              <a:t>4</a:t>
            </a:fld>
            <a:endParaRPr lang="zh-CN" altLang="zh-CN" sz="1400">
              <a:solidFill>
                <a:srgbClr val="0033CC"/>
              </a:solidFill>
              <a:latin typeface="楷体" panose="02010609060101010101" pitchFamily="49" charset="-122"/>
              <a:ea typeface="楷体" panose="02010609060101010101" pitchFamily="49" charset="-122"/>
            </a:endParaRPr>
          </a:p>
        </p:txBody>
      </p:sp>
      <p:sp>
        <p:nvSpPr>
          <p:cNvPr id="4" name="Rectangle 2">
            <a:extLst>
              <a:ext uri="{FF2B5EF4-FFF2-40B4-BE49-F238E27FC236}">
                <a16:creationId xmlns:a16="http://schemas.microsoft.com/office/drawing/2014/main" id="{56FA13B9-79C4-4FD5-8846-BFC6D2AC87A8}"/>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en-US" altLang="zh-CN" sz="4400" kern="0" dirty="0">
                <a:solidFill>
                  <a:srgbClr val="0033CC"/>
                </a:solidFill>
                <a:latin typeface="楷体" pitchFamily="49" charset="-122"/>
                <a:ea typeface="楷体" pitchFamily="49" charset="-122"/>
                <a:cs typeface="+mj-cs"/>
              </a:rPr>
              <a:t> </a:t>
            </a:r>
            <a:r>
              <a:rPr lang="zh-CN" altLang="en-US" sz="4400" kern="0" dirty="0">
                <a:solidFill>
                  <a:srgbClr val="0033CC"/>
                </a:solidFill>
                <a:latin typeface="楷体" pitchFamily="49" charset="-122"/>
                <a:ea typeface="楷体" pitchFamily="49" charset="-122"/>
                <a:cs typeface="+mj-cs"/>
              </a:rPr>
              <a:t>本章讲述内容</a:t>
            </a:r>
            <a:endParaRPr lang="zh-CN" sz="4400" kern="0" dirty="0">
              <a:solidFill>
                <a:srgbClr val="0033CC"/>
              </a:solidFill>
              <a:latin typeface="楷体" pitchFamily="49" charset="-122"/>
              <a:ea typeface="楷体" pitchFamily="49" charset="-122"/>
              <a:cs typeface="+mj-cs"/>
            </a:endParaRPr>
          </a:p>
        </p:txBody>
      </p:sp>
      <p:sp>
        <p:nvSpPr>
          <p:cNvPr id="5" name="Rectangle 2">
            <a:extLst>
              <a:ext uri="{FF2B5EF4-FFF2-40B4-BE49-F238E27FC236}">
                <a16:creationId xmlns:a16="http://schemas.microsoft.com/office/drawing/2014/main" id="{815B6B64-A02A-4351-8AB7-FC367F4FAADC}"/>
              </a:ext>
            </a:extLst>
          </p:cNvPr>
          <p:cNvSpPr txBox="1">
            <a:spLocks noRot="1" noChangeArrowheads="1"/>
          </p:cNvSpPr>
          <p:nvPr/>
        </p:nvSpPr>
        <p:spPr>
          <a:xfrm>
            <a:off x="357188" y="1857375"/>
            <a:ext cx="8540750" cy="2143125"/>
          </a:xfrm>
          <a:prstGeom prst="rect">
            <a:avLst/>
          </a:prstGeom>
        </p:spPr>
        <p:txBody>
          <a:bodyPr/>
          <a:lstStyle/>
          <a:p>
            <a:pPr eaLnBrk="1" hangingPunct="1">
              <a:defRPr/>
            </a:pPr>
            <a:r>
              <a:rPr lang="zh-CN" sz="3200" kern="0" dirty="0">
                <a:solidFill>
                  <a:srgbClr val="FF0000"/>
                </a:solidFill>
                <a:latin typeface="楷体" pitchFamily="49" charset="-122"/>
                <a:ea typeface="楷体" pitchFamily="49" charset="-122"/>
                <a:cs typeface="+mj-cs"/>
              </a:rPr>
              <a:t>第一节   基数效用分析</a:t>
            </a:r>
            <a:endParaRPr lang="en-US" altLang="zh-CN" sz="3200" kern="0" dirty="0">
              <a:solidFill>
                <a:srgbClr val="FF0000"/>
              </a:solidFill>
              <a:latin typeface="楷体" pitchFamily="49" charset="-122"/>
              <a:ea typeface="楷体" pitchFamily="49" charset="-122"/>
              <a:cs typeface="+mj-cs"/>
            </a:endParaRPr>
          </a:p>
          <a:p>
            <a:pPr eaLnBrk="1" hangingPunct="1">
              <a:defRPr/>
            </a:pPr>
            <a:r>
              <a:rPr lang="zh-CN" altLang="en-US" sz="2800" dirty="0">
                <a:solidFill>
                  <a:srgbClr val="0033CC"/>
                </a:solidFill>
                <a:latin typeface="楷体" pitchFamily="49" charset="-122"/>
                <a:ea typeface="楷体" pitchFamily="49" charset="-122"/>
              </a:rPr>
              <a:t>第二节   序数效用分析</a:t>
            </a:r>
            <a:r>
              <a:rPr lang="en-US" altLang="zh-CN" sz="2800" dirty="0">
                <a:solidFill>
                  <a:srgbClr val="0033CC"/>
                </a:solidFill>
                <a:latin typeface="楷体" pitchFamily="49" charset="-122"/>
                <a:ea typeface="楷体" pitchFamily="49" charset="-122"/>
              </a:rPr>
              <a:t>(</a:t>
            </a:r>
            <a:r>
              <a:rPr lang="zh-CN" altLang="en-US" sz="2800" dirty="0">
                <a:solidFill>
                  <a:srgbClr val="C00000"/>
                </a:solidFill>
                <a:latin typeface="楷体" pitchFamily="49" charset="-122"/>
                <a:ea typeface="楷体" pitchFamily="49" charset="-122"/>
              </a:rPr>
              <a:t>重点</a:t>
            </a:r>
            <a:r>
              <a:rPr lang="zh-CN" altLang="en-US" sz="2800" dirty="0">
                <a:solidFill>
                  <a:srgbClr val="0033CC"/>
                </a:solidFill>
                <a:latin typeface="楷体" pitchFamily="49" charset="-122"/>
                <a:ea typeface="楷体" pitchFamily="49" charset="-122"/>
              </a:rPr>
              <a:t>）</a:t>
            </a:r>
            <a:endParaRPr lang="en-US" altLang="zh-CN" sz="2800" dirty="0">
              <a:solidFill>
                <a:srgbClr val="0033CC"/>
              </a:solidFill>
              <a:latin typeface="楷体" pitchFamily="49" charset="-122"/>
              <a:ea typeface="楷体" pitchFamily="49" charset="-122"/>
            </a:endParaRPr>
          </a:p>
          <a:p>
            <a:pPr eaLnBrk="1" hangingPunct="1">
              <a:defRPr/>
            </a:pPr>
            <a:r>
              <a:rPr lang="zh-CN" altLang="en-US" sz="2800" dirty="0">
                <a:solidFill>
                  <a:srgbClr val="0033CC"/>
                </a:solidFill>
                <a:latin typeface="楷体" pitchFamily="49" charset="-122"/>
                <a:ea typeface="楷体" pitchFamily="49" charset="-122"/>
              </a:rPr>
              <a:t>第三节   消费者均衡的变动（</a:t>
            </a:r>
            <a:r>
              <a:rPr lang="zh-CN" altLang="en-US" sz="2800" dirty="0">
                <a:solidFill>
                  <a:srgbClr val="C00000"/>
                </a:solidFill>
                <a:latin typeface="楷体" pitchFamily="49" charset="-122"/>
                <a:ea typeface="楷体" pitchFamily="49" charset="-122"/>
              </a:rPr>
              <a:t>难点</a:t>
            </a:r>
            <a:r>
              <a:rPr lang="zh-CN" altLang="en-US" sz="2800" dirty="0">
                <a:solidFill>
                  <a:srgbClr val="0033CC"/>
                </a:solidFill>
                <a:latin typeface="楷体" pitchFamily="49" charset="-122"/>
                <a:ea typeface="楷体" pitchFamily="49" charset="-122"/>
              </a:rPr>
              <a:t>）</a:t>
            </a:r>
            <a:endParaRPr lang="en-US" altLang="zh-CN" sz="2800" dirty="0">
              <a:solidFill>
                <a:srgbClr val="0033CC"/>
              </a:solidFill>
              <a:latin typeface="楷体" pitchFamily="49" charset="-122"/>
              <a:ea typeface="楷体" pitchFamily="49" charset="-122"/>
            </a:endParaRPr>
          </a:p>
          <a:p>
            <a:pPr eaLnBrk="1" hangingPunct="1">
              <a:defRPr/>
            </a:pPr>
            <a:r>
              <a:rPr lang="zh-CN" altLang="en-US" sz="2800" dirty="0">
                <a:solidFill>
                  <a:srgbClr val="0033CC"/>
                </a:solidFill>
                <a:latin typeface="楷体" pitchFamily="49" charset="-122"/>
                <a:ea typeface="楷体" pitchFamily="49" charset="-122"/>
              </a:rPr>
              <a:t>第四节   不确定性和风险</a:t>
            </a: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zh-CN" altLang="en-US" sz="2800" dirty="0">
              <a:solidFill>
                <a:srgbClr val="0033CC"/>
              </a:solidFill>
              <a:latin typeface="楷体" pitchFamily="49" charset="-122"/>
              <a:ea typeface="楷体" pitchFamily="49" charset="-122"/>
            </a:endParaRP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zh-CN" sz="2800" kern="0" dirty="0">
              <a:solidFill>
                <a:srgbClr val="0033CC"/>
              </a:solidFill>
              <a:latin typeface="楷体" pitchFamily="49" charset="-122"/>
              <a:ea typeface="楷体" pitchFamily="49" charset="-122"/>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a:extLst>
              <a:ext uri="{FF2B5EF4-FFF2-40B4-BE49-F238E27FC236}">
                <a16:creationId xmlns:a16="http://schemas.microsoft.com/office/drawing/2014/main" id="{08EEAD99-27DB-485B-91D8-C6FD9E4E9F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8841B6-9BB5-4B3B-81E6-3F1BDE26F025}" type="datetime1">
              <a:rPr lang="zh-CN" altLang="en-US" sz="1400" smtClean="0"/>
              <a:pPr>
                <a:spcBef>
                  <a:spcPct val="0"/>
                </a:spcBef>
                <a:buClrTx/>
                <a:buSzTx/>
                <a:buFontTx/>
                <a:buNone/>
              </a:pPr>
              <a:t>2022/9/8</a:t>
            </a:fld>
            <a:endParaRPr lang="zh-CN" altLang="zh-CN" sz="1400"/>
          </a:p>
        </p:txBody>
      </p:sp>
      <p:sp>
        <p:nvSpPr>
          <p:cNvPr id="44035" name="灯片编号占位符 2">
            <a:extLst>
              <a:ext uri="{FF2B5EF4-FFF2-40B4-BE49-F238E27FC236}">
                <a16:creationId xmlns:a16="http://schemas.microsoft.com/office/drawing/2014/main" id="{5768EF0A-E7F2-4766-BCC6-19BD98FC7C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0205F9-1C91-4AD9-9207-2C784358B2A3}" type="slidenum">
              <a:rPr lang="zh-CN" altLang="zh-CN" sz="1400" smtClean="0"/>
              <a:pPr>
                <a:spcBef>
                  <a:spcPct val="0"/>
                </a:spcBef>
                <a:buClrTx/>
                <a:buSzTx/>
                <a:buFontTx/>
                <a:buNone/>
              </a:pPr>
              <a:t>40</a:t>
            </a:fld>
            <a:endParaRPr lang="zh-CN" altLang="zh-CN" sz="1400"/>
          </a:p>
        </p:txBody>
      </p:sp>
      <p:graphicFrame>
        <p:nvGraphicFramePr>
          <p:cNvPr id="44036" name="Object 3">
            <a:extLst>
              <a:ext uri="{FF2B5EF4-FFF2-40B4-BE49-F238E27FC236}">
                <a16:creationId xmlns:a16="http://schemas.microsoft.com/office/drawing/2014/main" id="{64F01723-7E48-43A4-A652-216F32C6A436}"/>
              </a:ext>
            </a:extLst>
          </p:cNvPr>
          <p:cNvGraphicFramePr>
            <a:graphicFrameLocks noChangeAspect="1"/>
          </p:cNvGraphicFramePr>
          <p:nvPr/>
        </p:nvGraphicFramePr>
        <p:xfrm>
          <a:off x="500063" y="1071563"/>
          <a:ext cx="8001000" cy="642937"/>
        </p:xfrm>
        <a:graphic>
          <a:graphicData uri="http://schemas.openxmlformats.org/presentationml/2006/ole">
            <mc:AlternateContent xmlns:mc="http://schemas.openxmlformats.org/markup-compatibility/2006">
              <mc:Choice xmlns:v="urn:schemas-microsoft-com:vml" Requires="v">
                <p:oleObj name="Equation" r:id="rId2" imgW="2870200" imgH="241300" progId="Equation.DSMT4">
                  <p:embed/>
                </p:oleObj>
              </mc:Choice>
              <mc:Fallback>
                <p:oleObj name="Equation" r:id="rId2" imgW="2870200" imgH="2413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071563"/>
                        <a:ext cx="80010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3" name="Object 3">
            <a:extLst>
              <a:ext uri="{FF2B5EF4-FFF2-40B4-BE49-F238E27FC236}">
                <a16:creationId xmlns:a16="http://schemas.microsoft.com/office/drawing/2014/main" id="{45AAAD33-B179-4EC5-9867-E91B3ABD42AD}"/>
              </a:ext>
            </a:extLst>
          </p:cNvPr>
          <p:cNvGraphicFramePr>
            <a:graphicFrameLocks noChangeAspect="1"/>
          </p:cNvGraphicFramePr>
          <p:nvPr/>
        </p:nvGraphicFramePr>
        <p:xfrm>
          <a:off x="571500" y="2071688"/>
          <a:ext cx="7967663" cy="571500"/>
        </p:xfrm>
        <a:graphic>
          <a:graphicData uri="http://schemas.openxmlformats.org/presentationml/2006/ole">
            <mc:AlternateContent xmlns:mc="http://schemas.openxmlformats.org/markup-compatibility/2006">
              <mc:Choice xmlns:v="urn:schemas-microsoft-com:vml" Requires="v">
                <p:oleObj name="Equation" r:id="rId4" imgW="3060700" imgH="228600" progId="Equation.DSMT4">
                  <p:embed/>
                </p:oleObj>
              </mc:Choice>
              <mc:Fallback>
                <p:oleObj name="Equation" r:id="rId4" imgW="30607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2071688"/>
                        <a:ext cx="79676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4" name="Object 4">
            <a:extLst>
              <a:ext uri="{FF2B5EF4-FFF2-40B4-BE49-F238E27FC236}">
                <a16:creationId xmlns:a16="http://schemas.microsoft.com/office/drawing/2014/main" id="{A8961E41-77FA-4B38-A964-AC94E2B23588}"/>
              </a:ext>
            </a:extLst>
          </p:cNvPr>
          <p:cNvGraphicFramePr>
            <a:graphicFrameLocks noChangeAspect="1"/>
          </p:cNvGraphicFramePr>
          <p:nvPr/>
        </p:nvGraphicFramePr>
        <p:xfrm>
          <a:off x="785813" y="3071813"/>
          <a:ext cx="5572125" cy="2201862"/>
        </p:xfrm>
        <a:graphic>
          <a:graphicData uri="http://schemas.openxmlformats.org/presentationml/2006/ole">
            <mc:AlternateContent xmlns:mc="http://schemas.openxmlformats.org/markup-compatibility/2006">
              <mc:Choice xmlns:v="urn:schemas-microsoft-com:vml" Requires="v">
                <p:oleObj name="Equation" r:id="rId6" imgW="1714500" imgH="711200" progId="Equation.DSMT4">
                  <p:embed/>
                </p:oleObj>
              </mc:Choice>
              <mc:Fallback>
                <p:oleObj name="Equation" r:id="rId6" imgW="1714500" imgH="71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3071813"/>
                        <a:ext cx="5572125"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7B3D7CA4-C002-4438-BCCC-F6EE162B470D}"/>
              </a:ext>
            </a:extLst>
          </p:cNvPr>
          <p:cNvSpPr>
            <a:spLocks noGrp="1"/>
          </p:cNvSpPr>
          <p:nvPr>
            <p:ph type="dt" sz="quarter" idx="10"/>
          </p:nvPr>
        </p:nvSpPr>
        <p:spPr/>
        <p:txBody>
          <a:bodyPr/>
          <a:lstStyle/>
          <a:p>
            <a:pPr>
              <a:defRPr/>
            </a:pPr>
            <a:fld id="{D0CC629B-AAE3-4D75-8C48-71C2CCFF4514}"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45059" name="灯片编号占位符 5">
            <a:extLst>
              <a:ext uri="{FF2B5EF4-FFF2-40B4-BE49-F238E27FC236}">
                <a16:creationId xmlns:a16="http://schemas.microsoft.com/office/drawing/2014/main" id="{80CCF622-87C0-4C55-8637-AD4680966A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734AD2-017F-4DE0-AFBA-65C87E8301ED}"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41</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57348" name="Rectangle 2">
            <a:extLst>
              <a:ext uri="{FF2B5EF4-FFF2-40B4-BE49-F238E27FC236}">
                <a16:creationId xmlns:a16="http://schemas.microsoft.com/office/drawing/2014/main" id="{DAFCC959-78A9-45D0-9E66-85FAC6A6A1C6}"/>
              </a:ext>
            </a:extLst>
          </p:cNvPr>
          <p:cNvSpPr>
            <a:spLocks noChangeArrowheads="1"/>
          </p:cNvSpPr>
          <p:nvPr/>
        </p:nvSpPr>
        <p:spPr bwMode="auto">
          <a:xfrm>
            <a:off x="250825" y="4508500"/>
            <a:ext cx="8281988" cy="1800225"/>
          </a:xfrm>
          <a:prstGeom prst="rect">
            <a:avLst/>
          </a:prstGeom>
          <a:noFill/>
          <a:ln w="9525">
            <a:noFill/>
            <a:miter lim="800000"/>
            <a:headEnd/>
            <a:tailEnd/>
          </a:ln>
        </p:spPr>
        <p:txBody>
          <a:bodyPr wrap="none" anchor="ctr"/>
          <a:lstStyle/>
          <a:p>
            <a:pPr algn="ctr" eaLnBrk="1" hangingPunct="1">
              <a:defRPr/>
            </a:pPr>
            <a:r>
              <a:rPr lang="zh-CN" altLang="en-US" sz="2800">
                <a:solidFill>
                  <a:schemeClr val="accent2">
                    <a:lumMod val="75000"/>
                  </a:schemeClr>
                </a:solidFill>
                <a:latin typeface="楷体" pitchFamily="49" charset="-122"/>
                <a:ea typeface="楷体" pitchFamily="49" charset="-122"/>
              </a:rPr>
              <a:t>消费者愿意用固定的比率用一种商品替代另一种商品</a:t>
            </a:r>
          </a:p>
          <a:p>
            <a:pPr algn="ctr" eaLnBrk="1" hangingPunct="1">
              <a:defRPr/>
            </a:pPr>
            <a:r>
              <a:rPr lang="zh-CN" altLang="en-US" sz="2800">
                <a:solidFill>
                  <a:schemeClr val="accent2">
                    <a:lumMod val="75000"/>
                  </a:schemeClr>
                </a:solidFill>
                <a:latin typeface="楷体" pitchFamily="49" charset="-122"/>
                <a:ea typeface="楷体" pitchFamily="49" charset="-122"/>
              </a:rPr>
              <a:t>例如苹果和桔子之间的替代</a:t>
            </a:r>
          </a:p>
        </p:txBody>
      </p:sp>
      <p:grpSp>
        <p:nvGrpSpPr>
          <p:cNvPr id="45061" name="Group 3">
            <a:extLst>
              <a:ext uri="{FF2B5EF4-FFF2-40B4-BE49-F238E27FC236}">
                <a16:creationId xmlns:a16="http://schemas.microsoft.com/office/drawing/2014/main" id="{7D8DAA9D-9FEC-4756-8407-A9B9AD34F0C9}"/>
              </a:ext>
            </a:extLst>
          </p:cNvPr>
          <p:cNvGrpSpPr>
            <a:grpSpLocks/>
          </p:cNvGrpSpPr>
          <p:nvPr/>
        </p:nvGrpSpPr>
        <p:grpSpPr bwMode="auto">
          <a:xfrm>
            <a:off x="2786063" y="2000250"/>
            <a:ext cx="4108450" cy="2654300"/>
            <a:chOff x="0" y="0"/>
            <a:chExt cx="2177" cy="1769"/>
          </a:xfrm>
        </p:grpSpPr>
        <p:sp>
          <p:nvSpPr>
            <p:cNvPr id="2" name="Line 4">
              <a:extLst>
                <a:ext uri="{FF2B5EF4-FFF2-40B4-BE49-F238E27FC236}">
                  <a16:creationId xmlns:a16="http://schemas.microsoft.com/office/drawing/2014/main" id="{F3E8E0EF-1BD1-4FA7-BFDB-D1CEDDFF630D}"/>
                </a:ext>
              </a:extLst>
            </p:cNvPr>
            <p:cNvSpPr>
              <a:spLocks noChangeShapeType="1"/>
            </p:cNvSpPr>
            <p:nvPr/>
          </p:nvSpPr>
          <p:spPr bwMode="auto">
            <a:xfrm>
              <a:off x="454" y="1497"/>
              <a:ext cx="1542"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 name="Line 5">
              <a:extLst>
                <a:ext uri="{FF2B5EF4-FFF2-40B4-BE49-F238E27FC236}">
                  <a16:creationId xmlns:a16="http://schemas.microsoft.com/office/drawing/2014/main" id="{4EA8766E-8E53-41EC-AC38-947572AE5914}"/>
                </a:ext>
              </a:extLst>
            </p:cNvPr>
            <p:cNvSpPr>
              <a:spLocks noChangeShapeType="1"/>
            </p:cNvSpPr>
            <p:nvPr/>
          </p:nvSpPr>
          <p:spPr bwMode="auto">
            <a:xfrm flipV="1">
              <a:off x="454" y="91"/>
              <a:ext cx="0" cy="1406"/>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7360" name="Line 6">
              <a:extLst>
                <a:ext uri="{FF2B5EF4-FFF2-40B4-BE49-F238E27FC236}">
                  <a16:creationId xmlns:a16="http://schemas.microsoft.com/office/drawing/2014/main" id="{A4864967-26C3-4113-A06C-819A98764FB0}"/>
                </a:ext>
              </a:extLst>
            </p:cNvPr>
            <p:cNvSpPr>
              <a:spLocks noChangeShapeType="1"/>
            </p:cNvSpPr>
            <p:nvPr/>
          </p:nvSpPr>
          <p:spPr bwMode="auto">
            <a:xfrm>
              <a:off x="454" y="862"/>
              <a:ext cx="635" cy="63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7361" name="Line 7">
              <a:extLst>
                <a:ext uri="{FF2B5EF4-FFF2-40B4-BE49-F238E27FC236}">
                  <a16:creationId xmlns:a16="http://schemas.microsoft.com/office/drawing/2014/main" id="{DCF7CC6B-53D2-4C43-81A3-9A2D85ED4C8F}"/>
                </a:ext>
              </a:extLst>
            </p:cNvPr>
            <p:cNvSpPr>
              <a:spLocks noChangeShapeType="1"/>
            </p:cNvSpPr>
            <p:nvPr/>
          </p:nvSpPr>
          <p:spPr bwMode="auto">
            <a:xfrm>
              <a:off x="454" y="499"/>
              <a:ext cx="998" cy="998"/>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7362" name="Oval 8">
              <a:extLst>
                <a:ext uri="{FF2B5EF4-FFF2-40B4-BE49-F238E27FC236}">
                  <a16:creationId xmlns:a16="http://schemas.microsoft.com/office/drawing/2014/main" id="{3437BCA6-30E8-46EE-9BC4-09CBD6FCD8B0}"/>
                </a:ext>
              </a:extLst>
            </p:cNvPr>
            <p:cNvSpPr>
              <a:spLocks noChangeArrowheads="1"/>
            </p:cNvSpPr>
            <p:nvPr/>
          </p:nvSpPr>
          <p:spPr bwMode="auto">
            <a:xfrm>
              <a:off x="1860" y="1543"/>
              <a:ext cx="317" cy="226"/>
            </a:xfrm>
            <a:prstGeom prst="ellipse">
              <a:avLst/>
            </a:prstGeom>
            <a:noFill/>
            <a:ln w="9525">
              <a:noFill/>
              <a:round/>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桔子</a:t>
              </a:r>
            </a:p>
          </p:txBody>
        </p:sp>
        <p:sp>
          <p:nvSpPr>
            <p:cNvPr id="57363" name="Oval 9">
              <a:extLst>
                <a:ext uri="{FF2B5EF4-FFF2-40B4-BE49-F238E27FC236}">
                  <a16:creationId xmlns:a16="http://schemas.microsoft.com/office/drawing/2014/main" id="{327F9880-D7C9-44E3-821C-4CF572B1A383}"/>
                </a:ext>
              </a:extLst>
            </p:cNvPr>
            <p:cNvSpPr>
              <a:spLocks noChangeArrowheads="1"/>
            </p:cNvSpPr>
            <p:nvPr/>
          </p:nvSpPr>
          <p:spPr bwMode="auto">
            <a:xfrm>
              <a:off x="0" y="0"/>
              <a:ext cx="317" cy="226"/>
            </a:xfrm>
            <a:prstGeom prst="ellipse">
              <a:avLst/>
            </a:prstGeom>
            <a:noFill/>
            <a:ln w="9525">
              <a:noFill/>
              <a:round/>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苹果</a:t>
              </a:r>
            </a:p>
          </p:txBody>
        </p:sp>
      </p:grpSp>
      <p:sp>
        <p:nvSpPr>
          <p:cNvPr id="57350" name="Rectangle 10">
            <a:extLst>
              <a:ext uri="{FF2B5EF4-FFF2-40B4-BE49-F238E27FC236}">
                <a16:creationId xmlns:a16="http://schemas.microsoft.com/office/drawing/2014/main" id="{9F2E21D8-28A1-4A92-BE64-9D54ED02E011}"/>
              </a:ext>
            </a:extLst>
          </p:cNvPr>
          <p:cNvSpPr>
            <a:spLocks noChangeArrowheads="1"/>
          </p:cNvSpPr>
          <p:nvPr/>
        </p:nvSpPr>
        <p:spPr bwMode="auto">
          <a:xfrm>
            <a:off x="714375" y="1214438"/>
            <a:ext cx="1622425" cy="647700"/>
          </a:xfrm>
          <a:prstGeom prst="rect">
            <a:avLst/>
          </a:prstGeom>
          <a:noFill/>
          <a:ln w="9525">
            <a:noFill/>
            <a:miter lim="800000"/>
            <a:headEnd/>
            <a:tailEnd/>
          </a:ln>
        </p:spPr>
        <p:txBody>
          <a:bodyPr wrap="none" anchor="ctr"/>
          <a:lstStyle/>
          <a:p>
            <a:pPr algn="ctr" eaLnBrk="1" hangingPunct="1">
              <a:defRPr/>
            </a:pPr>
            <a:r>
              <a:rPr lang="en-US" altLang="zh-CN" sz="2800" dirty="0">
                <a:solidFill>
                  <a:schemeClr val="accent2">
                    <a:lumMod val="75000"/>
                  </a:schemeClr>
                </a:solidFill>
                <a:latin typeface="楷体" pitchFamily="49" charset="-122"/>
                <a:ea typeface="楷体" pitchFamily="49" charset="-122"/>
              </a:rPr>
              <a:t>1</a:t>
            </a:r>
            <a:r>
              <a:rPr lang="zh-CN" altLang="en-US" sz="2800" dirty="0">
                <a:solidFill>
                  <a:schemeClr val="accent2">
                    <a:lumMod val="75000"/>
                  </a:schemeClr>
                </a:solidFill>
                <a:latin typeface="楷体" pitchFamily="49" charset="-122"/>
                <a:ea typeface="楷体" pitchFamily="49" charset="-122"/>
              </a:rPr>
              <a:t>）</a:t>
            </a:r>
            <a:r>
              <a:rPr lang="zh-CN" sz="2800" dirty="0">
                <a:solidFill>
                  <a:schemeClr val="accent2">
                    <a:lumMod val="75000"/>
                  </a:schemeClr>
                </a:solidFill>
                <a:latin typeface="楷体" pitchFamily="49" charset="-122"/>
                <a:ea typeface="楷体" pitchFamily="49" charset="-122"/>
              </a:rPr>
              <a:t>完全替代品</a:t>
            </a:r>
          </a:p>
        </p:txBody>
      </p:sp>
      <p:sp>
        <p:nvSpPr>
          <p:cNvPr id="57351" name="Line 11">
            <a:extLst>
              <a:ext uri="{FF2B5EF4-FFF2-40B4-BE49-F238E27FC236}">
                <a16:creationId xmlns:a16="http://schemas.microsoft.com/office/drawing/2014/main" id="{0F865687-4685-45CD-9185-AA9CE9825745}"/>
              </a:ext>
            </a:extLst>
          </p:cNvPr>
          <p:cNvSpPr>
            <a:spLocks noChangeShapeType="1"/>
          </p:cNvSpPr>
          <p:nvPr/>
        </p:nvSpPr>
        <p:spPr bwMode="auto">
          <a:xfrm flipV="1">
            <a:off x="4500563" y="3786188"/>
            <a:ext cx="269875" cy="21590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7352" name="Rectangle 12">
            <a:extLst>
              <a:ext uri="{FF2B5EF4-FFF2-40B4-BE49-F238E27FC236}">
                <a16:creationId xmlns:a16="http://schemas.microsoft.com/office/drawing/2014/main" id="{F0B0F64E-D3B2-4023-A06D-EBDBF7B865B2}"/>
              </a:ext>
            </a:extLst>
          </p:cNvPr>
          <p:cNvSpPr>
            <a:spLocks noChangeArrowheads="1"/>
          </p:cNvSpPr>
          <p:nvPr/>
        </p:nvSpPr>
        <p:spPr bwMode="auto">
          <a:xfrm>
            <a:off x="5000625" y="1928813"/>
            <a:ext cx="2520950" cy="792162"/>
          </a:xfrm>
          <a:prstGeom prst="rect">
            <a:avLst/>
          </a:prstGeom>
          <a:noFill/>
          <a:ln w="9525">
            <a:noFill/>
            <a:miter lim="800000"/>
            <a:headEnd/>
            <a:tailEnd/>
          </a:ln>
        </p:spPr>
        <p:txBody>
          <a:bodyPr wrap="none" anchor="ctr"/>
          <a:lstStyle/>
          <a:p>
            <a:pPr algn="ctr" eaLnBrk="1" hangingPunct="1">
              <a:defRPr/>
            </a:pPr>
            <a:r>
              <a:rPr lang="zh-CN" altLang="zh-CN" sz="2800" b="0" dirty="0">
                <a:solidFill>
                  <a:schemeClr val="accent2">
                    <a:lumMod val="75000"/>
                  </a:schemeClr>
                </a:solidFill>
                <a:latin typeface="楷体" pitchFamily="49" charset="-122"/>
                <a:ea typeface="楷体" pitchFamily="49" charset="-122"/>
              </a:rPr>
              <a:t>U        </a:t>
            </a:r>
            <a:r>
              <a:rPr lang="zh-CN" sz="2800" dirty="0">
                <a:solidFill>
                  <a:schemeClr val="accent2">
                    <a:lumMod val="75000"/>
                  </a:schemeClr>
                </a:solidFill>
                <a:latin typeface="楷体" pitchFamily="49" charset="-122"/>
                <a:ea typeface="楷体" pitchFamily="49" charset="-122"/>
              </a:rPr>
              <a:t>增加</a:t>
            </a:r>
          </a:p>
        </p:txBody>
      </p:sp>
      <p:sp>
        <p:nvSpPr>
          <p:cNvPr id="57353" name="Line 13">
            <a:extLst>
              <a:ext uri="{FF2B5EF4-FFF2-40B4-BE49-F238E27FC236}">
                <a16:creationId xmlns:a16="http://schemas.microsoft.com/office/drawing/2014/main" id="{F2A083DA-5274-492D-AEDE-8C511576BF2D}"/>
              </a:ext>
            </a:extLst>
          </p:cNvPr>
          <p:cNvSpPr>
            <a:spLocks noChangeShapeType="1"/>
          </p:cNvSpPr>
          <p:nvPr/>
        </p:nvSpPr>
        <p:spPr bwMode="auto">
          <a:xfrm>
            <a:off x="5500688" y="2357438"/>
            <a:ext cx="811212" cy="0"/>
          </a:xfrm>
          <a:prstGeom prst="line">
            <a:avLst/>
          </a:prstGeom>
          <a:noFill/>
          <a:ln w="28575">
            <a:solidFill>
              <a:srgbClr val="FF0000"/>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7354" name="Oval 14">
            <a:extLst>
              <a:ext uri="{FF2B5EF4-FFF2-40B4-BE49-F238E27FC236}">
                <a16:creationId xmlns:a16="http://schemas.microsoft.com/office/drawing/2014/main" id="{C8A94C9F-7E92-4BEB-B4A6-29EAB1D4A7E3}"/>
              </a:ext>
            </a:extLst>
          </p:cNvPr>
          <p:cNvSpPr>
            <a:spLocks noChangeArrowheads="1"/>
          </p:cNvSpPr>
          <p:nvPr/>
        </p:nvSpPr>
        <p:spPr bwMode="auto">
          <a:xfrm>
            <a:off x="4714875" y="3857625"/>
            <a:ext cx="271463" cy="288925"/>
          </a:xfrm>
          <a:prstGeom prst="ellipse">
            <a:avLst/>
          </a:prstGeom>
          <a:noFill/>
          <a:ln w="9525">
            <a:noFill/>
            <a:round/>
            <a:headEnd/>
            <a:tailEnd/>
          </a:ln>
        </p:spPr>
        <p:txBody>
          <a:bodyPr wrap="none" anchor="ctr"/>
          <a:lstStyle/>
          <a:p>
            <a:pPr algn="ctr" eaLnBrk="1" hangingPunct="1">
              <a:defRPr/>
            </a:pPr>
            <a:r>
              <a:rPr lang="zh-CN" altLang="zh-CN" sz="2000" b="0" dirty="0">
                <a:solidFill>
                  <a:schemeClr val="accent2">
                    <a:lumMod val="75000"/>
                  </a:schemeClr>
                </a:solidFill>
                <a:latin typeface="楷体" pitchFamily="49" charset="-122"/>
                <a:ea typeface="楷体" pitchFamily="49" charset="-122"/>
              </a:rPr>
              <a:t>U</a:t>
            </a:r>
            <a:r>
              <a:rPr lang="zh-CN" altLang="zh-CN" sz="2000" b="0" baseline="-25000" dirty="0">
                <a:solidFill>
                  <a:schemeClr val="accent2">
                    <a:lumMod val="75000"/>
                  </a:schemeClr>
                </a:solidFill>
                <a:latin typeface="楷体" pitchFamily="49" charset="-122"/>
                <a:ea typeface="楷体" pitchFamily="49" charset="-122"/>
              </a:rPr>
              <a:t>0</a:t>
            </a:r>
          </a:p>
        </p:txBody>
      </p:sp>
      <p:sp>
        <p:nvSpPr>
          <p:cNvPr id="45067" name="Oval 16">
            <a:extLst>
              <a:ext uri="{FF2B5EF4-FFF2-40B4-BE49-F238E27FC236}">
                <a16:creationId xmlns:a16="http://schemas.microsoft.com/office/drawing/2014/main" id="{BC38B97C-25E0-4FB9-99B1-944F85F98B6E}"/>
              </a:ext>
            </a:extLst>
          </p:cNvPr>
          <p:cNvSpPr>
            <a:spLocks noChangeArrowheads="1"/>
          </p:cNvSpPr>
          <p:nvPr/>
        </p:nvSpPr>
        <p:spPr bwMode="auto">
          <a:xfrm>
            <a:off x="3024188" y="4149725"/>
            <a:ext cx="360362"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0</a:t>
            </a:r>
          </a:p>
        </p:txBody>
      </p:sp>
      <p:sp>
        <p:nvSpPr>
          <p:cNvPr id="57357" name="Rectangle 17">
            <a:extLst>
              <a:ext uri="{FF2B5EF4-FFF2-40B4-BE49-F238E27FC236}">
                <a16:creationId xmlns:a16="http://schemas.microsoft.com/office/drawing/2014/main" id="{1C217AC4-0C42-46E9-BBDD-9745D23B8AE9}"/>
              </a:ext>
            </a:extLst>
          </p:cNvPr>
          <p:cNvSpPr>
            <a:spLocks noChangeArrowheads="1"/>
          </p:cNvSpPr>
          <p:nvPr/>
        </p:nvSpPr>
        <p:spPr bwMode="auto">
          <a:xfrm>
            <a:off x="323850" y="404813"/>
            <a:ext cx="7056438" cy="863600"/>
          </a:xfrm>
          <a:prstGeom prst="rect">
            <a:avLst/>
          </a:prstGeom>
          <a:noFill/>
          <a:ln w="9525">
            <a:noFill/>
            <a:miter lim="800000"/>
            <a:headEnd/>
            <a:tailEnd/>
          </a:ln>
        </p:spPr>
        <p:txBody>
          <a:bodyPr wrap="none" anchor="ctr"/>
          <a:lstStyle/>
          <a:p>
            <a:pPr eaLnBrk="1" hangingPunct="1">
              <a:defRPr/>
            </a:pPr>
            <a:r>
              <a:rPr lang="en-US" altLang="zh-CN" sz="2800" dirty="0">
                <a:solidFill>
                  <a:schemeClr val="accent2">
                    <a:lumMod val="75000"/>
                  </a:schemeClr>
                </a:solidFill>
                <a:latin typeface="楷体" pitchFamily="49" charset="-122"/>
                <a:ea typeface="楷体" pitchFamily="49" charset="-122"/>
              </a:rPr>
              <a:t>4</a:t>
            </a:r>
            <a:r>
              <a:rPr lang="zh-CN" sz="2800" dirty="0">
                <a:solidFill>
                  <a:schemeClr val="accent2">
                    <a:lumMod val="75000"/>
                  </a:schemeClr>
                </a:solidFill>
                <a:latin typeface="楷体" pitchFamily="49" charset="-122"/>
                <a:ea typeface="楷体" pitchFamily="49" charset="-122"/>
              </a:rPr>
              <a:t>、几种特殊的无差异曲线形状</a:t>
            </a:r>
          </a:p>
        </p:txBody>
      </p:sp>
      <p:cxnSp>
        <p:nvCxnSpPr>
          <p:cNvPr id="67598" name="直接连接符 20">
            <a:extLst>
              <a:ext uri="{FF2B5EF4-FFF2-40B4-BE49-F238E27FC236}">
                <a16:creationId xmlns:a16="http://schemas.microsoft.com/office/drawing/2014/main" id="{DBB05709-DC83-417C-A0E2-A9B56F1C58CA}"/>
              </a:ext>
            </a:extLst>
          </p:cNvPr>
          <p:cNvCxnSpPr>
            <a:cxnSpLocks noChangeShapeType="1"/>
          </p:cNvCxnSpPr>
          <p:nvPr/>
        </p:nvCxnSpPr>
        <p:spPr bwMode="auto">
          <a:xfrm rot="5400000">
            <a:off x="3929857" y="3285331"/>
            <a:ext cx="285750" cy="1587"/>
          </a:xfrm>
          <a:prstGeom prst="line">
            <a:avLst/>
          </a:prstGeom>
          <a:noFill/>
          <a:ln w="38100" algn="ctr">
            <a:solidFill>
              <a:srgbClr val="009900"/>
            </a:solidFill>
            <a:round/>
            <a:headEnd/>
            <a:tailEnd/>
          </a:ln>
          <a:extLst>
            <a:ext uri="{909E8E84-426E-40DD-AFC4-6F175D3DCCD1}">
              <a14:hiddenFill xmlns:a14="http://schemas.microsoft.com/office/drawing/2010/main">
                <a:noFill/>
              </a14:hiddenFill>
            </a:ext>
          </a:extLst>
        </p:spPr>
      </p:cxnSp>
      <p:cxnSp>
        <p:nvCxnSpPr>
          <p:cNvPr id="67599" name="直接连接符 22">
            <a:extLst>
              <a:ext uri="{FF2B5EF4-FFF2-40B4-BE49-F238E27FC236}">
                <a16:creationId xmlns:a16="http://schemas.microsoft.com/office/drawing/2014/main" id="{CF8A977D-2525-4109-AD94-B6853B8105A4}"/>
              </a:ext>
            </a:extLst>
          </p:cNvPr>
          <p:cNvCxnSpPr>
            <a:cxnSpLocks noChangeShapeType="1"/>
          </p:cNvCxnSpPr>
          <p:nvPr/>
        </p:nvCxnSpPr>
        <p:spPr bwMode="auto">
          <a:xfrm>
            <a:off x="4071938" y="3429000"/>
            <a:ext cx="357187" cy="1588"/>
          </a:xfrm>
          <a:prstGeom prst="line">
            <a:avLst/>
          </a:prstGeom>
          <a:noFill/>
          <a:ln w="38100" algn="ctr">
            <a:solidFill>
              <a:srgbClr val="009900"/>
            </a:solidFill>
            <a:round/>
            <a:headEnd/>
            <a:tailEnd/>
          </a:ln>
          <a:extLst>
            <a:ext uri="{909E8E84-426E-40DD-AFC4-6F175D3DCCD1}">
              <a14:hiddenFill xmlns:a14="http://schemas.microsoft.com/office/drawing/2010/main">
                <a:noFill/>
              </a14:hiddenFill>
            </a:ext>
          </a:extLst>
        </p:spPr>
      </p:cxnSp>
      <p:sp>
        <p:nvSpPr>
          <p:cNvPr id="22" name="椭圆 21">
            <a:extLst>
              <a:ext uri="{FF2B5EF4-FFF2-40B4-BE49-F238E27FC236}">
                <a16:creationId xmlns:a16="http://schemas.microsoft.com/office/drawing/2014/main" id="{45464373-67E8-4DA9-ABCD-C445E0FAEC0E}"/>
              </a:ext>
            </a:extLst>
          </p:cNvPr>
          <p:cNvSpPr/>
          <p:nvPr/>
        </p:nvSpPr>
        <p:spPr bwMode="auto">
          <a:xfrm>
            <a:off x="4000500" y="3000375"/>
            <a:ext cx="142875" cy="142875"/>
          </a:xfrm>
          <a:prstGeom prst="ellipse">
            <a:avLst/>
          </a:prstGeom>
          <a:solidFill>
            <a:schemeClr val="accent2">
              <a:lumMod val="75000"/>
            </a:schemeClr>
          </a:solidFill>
          <a:ln w="38100" cap="flat" cmpd="sng" algn="ctr">
            <a:noFill/>
            <a:prstDash val="solid"/>
            <a:round/>
            <a:headEnd type="none" w="med" len="med"/>
            <a:tailEnd type="none" w="med" len="med"/>
          </a:ln>
          <a:effectLst/>
        </p:spPr>
        <p:txBody>
          <a:bodyPr/>
          <a:lstStyle/>
          <a:p>
            <a:pPr algn="ctr" eaLnBrk="1" hangingPunct="1">
              <a:defRPr/>
            </a:pPr>
            <a:endParaRPr lang="zh-CN" altLang="en-US"/>
          </a:p>
        </p:txBody>
      </p:sp>
      <p:sp>
        <p:nvSpPr>
          <p:cNvPr id="23" name="椭圆 22">
            <a:extLst>
              <a:ext uri="{FF2B5EF4-FFF2-40B4-BE49-F238E27FC236}">
                <a16:creationId xmlns:a16="http://schemas.microsoft.com/office/drawing/2014/main" id="{51D70F77-F4A3-4FEA-9438-1CFE43006A91}"/>
              </a:ext>
            </a:extLst>
          </p:cNvPr>
          <p:cNvSpPr/>
          <p:nvPr/>
        </p:nvSpPr>
        <p:spPr bwMode="auto">
          <a:xfrm>
            <a:off x="4429125" y="3357563"/>
            <a:ext cx="142875" cy="142875"/>
          </a:xfrm>
          <a:prstGeom prst="ellipse">
            <a:avLst/>
          </a:prstGeom>
          <a:solidFill>
            <a:schemeClr val="accent2">
              <a:lumMod val="75000"/>
            </a:schemeClr>
          </a:solidFill>
          <a:ln w="38100" cap="flat" cmpd="sng" algn="ctr">
            <a:noFill/>
            <a:prstDash val="solid"/>
            <a:round/>
            <a:headEnd type="none" w="med" len="med"/>
            <a:tailEnd type="none" w="med" len="med"/>
          </a:ln>
          <a:effectLst/>
        </p:spPr>
        <p:txBody>
          <a:bodyPr/>
          <a:lstStyle/>
          <a:p>
            <a:pPr algn="ctr" eaLnBrk="1" hangingPunct="1">
              <a:defRPr/>
            </a:pPr>
            <a:endParaRPr lang="zh-CN" altLang="en-US"/>
          </a:p>
        </p:txBody>
      </p:sp>
      <p:sp>
        <p:nvSpPr>
          <p:cNvPr id="27" name="Oval 15">
            <a:extLst>
              <a:ext uri="{FF2B5EF4-FFF2-40B4-BE49-F238E27FC236}">
                <a16:creationId xmlns:a16="http://schemas.microsoft.com/office/drawing/2014/main" id="{16419F16-AD16-4E44-8939-B55663680A14}"/>
              </a:ext>
            </a:extLst>
          </p:cNvPr>
          <p:cNvSpPr>
            <a:spLocks noChangeArrowheads="1"/>
          </p:cNvSpPr>
          <p:nvPr/>
        </p:nvSpPr>
        <p:spPr bwMode="auto">
          <a:xfrm>
            <a:off x="4000500" y="2571750"/>
            <a:ext cx="269875" cy="288925"/>
          </a:xfrm>
          <a:prstGeom prst="ellipse">
            <a:avLst/>
          </a:prstGeom>
          <a:noFill/>
          <a:ln w="9525">
            <a:noFill/>
            <a:round/>
            <a:headEnd/>
            <a:tailEnd/>
          </a:ln>
        </p:spPr>
        <p:txBody>
          <a:bodyPr wrap="none" anchor="ctr"/>
          <a:lstStyle/>
          <a:p>
            <a:pPr algn="ctr" eaLnBrk="1" hangingPunct="1">
              <a:defRPr/>
            </a:pPr>
            <a:r>
              <a:rPr lang="en-US" altLang="zh-CN" sz="2000" b="0" dirty="0">
                <a:solidFill>
                  <a:schemeClr val="accent2">
                    <a:lumMod val="75000"/>
                  </a:schemeClr>
                </a:solidFill>
                <a:latin typeface="楷体" pitchFamily="49" charset="-122"/>
                <a:ea typeface="楷体" pitchFamily="49" charset="-122"/>
              </a:rPr>
              <a:t>A</a:t>
            </a:r>
            <a:endParaRPr lang="zh-CN" altLang="zh-CN" sz="2000" b="0" baseline="-25000" dirty="0">
              <a:solidFill>
                <a:schemeClr val="accent2">
                  <a:lumMod val="75000"/>
                </a:schemeClr>
              </a:solidFill>
              <a:latin typeface="楷体" pitchFamily="49" charset="-122"/>
              <a:ea typeface="楷体" pitchFamily="49" charset="-122"/>
            </a:endParaRPr>
          </a:p>
        </p:txBody>
      </p:sp>
      <p:sp>
        <p:nvSpPr>
          <p:cNvPr id="28" name="Oval 15">
            <a:extLst>
              <a:ext uri="{FF2B5EF4-FFF2-40B4-BE49-F238E27FC236}">
                <a16:creationId xmlns:a16="http://schemas.microsoft.com/office/drawing/2014/main" id="{6DB5FC2B-B458-4CBD-A3DB-7A3AA9B253C0}"/>
              </a:ext>
            </a:extLst>
          </p:cNvPr>
          <p:cNvSpPr>
            <a:spLocks noChangeArrowheads="1"/>
          </p:cNvSpPr>
          <p:nvPr/>
        </p:nvSpPr>
        <p:spPr bwMode="auto">
          <a:xfrm>
            <a:off x="4643438" y="3214688"/>
            <a:ext cx="269875"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39E5"/>
                </a:solidFill>
                <a:latin typeface="楷体" panose="02010609060101010101" pitchFamily="49" charset="-122"/>
                <a:ea typeface="楷体" panose="02010609060101010101" pitchFamily="49"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FF0E815B-8EEF-411A-AD52-21AE92826F15}"/>
              </a:ext>
            </a:extLst>
          </p:cNvPr>
          <p:cNvSpPr>
            <a:spLocks noGrp="1"/>
          </p:cNvSpPr>
          <p:nvPr>
            <p:ph type="dt" sz="quarter" idx="10"/>
          </p:nvPr>
        </p:nvSpPr>
        <p:spPr/>
        <p:txBody>
          <a:bodyPr/>
          <a:lstStyle/>
          <a:p>
            <a:pPr>
              <a:defRPr/>
            </a:pPr>
            <a:fld id="{7B2F78C3-B313-4589-AECC-63FF6D72C778}"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46083" name="灯片编号占位符 5">
            <a:extLst>
              <a:ext uri="{FF2B5EF4-FFF2-40B4-BE49-F238E27FC236}">
                <a16:creationId xmlns:a16="http://schemas.microsoft.com/office/drawing/2014/main" id="{69F80BD1-8F73-4692-940F-346EF0F7FD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34C5B2-CEDC-4068-9BF0-957C14135304}"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42</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58383" name="Line 3">
            <a:extLst>
              <a:ext uri="{FF2B5EF4-FFF2-40B4-BE49-F238E27FC236}">
                <a16:creationId xmlns:a16="http://schemas.microsoft.com/office/drawing/2014/main" id="{EA6AA3B5-2234-49B6-B9D2-F2FFFAC08CE3}"/>
              </a:ext>
            </a:extLst>
          </p:cNvPr>
          <p:cNvSpPr>
            <a:spLocks noChangeShapeType="1"/>
          </p:cNvSpPr>
          <p:nvPr/>
        </p:nvSpPr>
        <p:spPr bwMode="auto">
          <a:xfrm>
            <a:off x="3452813" y="4454525"/>
            <a:ext cx="3262312"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84" name="Line 4">
            <a:extLst>
              <a:ext uri="{FF2B5EF4-FFF2-40B4-BE49-F238E27FC236}">
                <a16:creationId xmlns:a16="http://schemas.microsoft.com/office/drawing/2014/main" id="{E5ACC0BC-AE6B-4807-B2DE-E7574630E56A}"/>
              </a:ext>
            </a:extLst>
          </p:cNvPr>
          <p:cNvSpPr>
            <a:spLocks noChangeShapeType="1"/>
          </p:cNvSpPr>
          <p:nvPr/>
        </p:nvSpPr>
        <p:spPr bwMode="auto">
          <a:xfrm flipV="1">
            <a:off x="3452813" y="2222500"/>
            <a:ext cx="0" cy="2232025"/>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85" name="Oval 5">
            <a:extLst>
              <a:ext uri="{FF2B5EF4-FFF2-40B4-BE49-F238E27FC236}">
                <a16:creationId xmlns:a16="http://schemas.microsoft.com/office/drawing/2014/main" id="{D4566D49-7189-4F13-B3F0-DA17F2166A64}"/>
              </a:ext>
            </a:extLst>
          </p:cNvPr>
          <p:cNvSpPr>
            <a:spLocks noChangeArrowheads="1"/>
          </p:cNvSpPr>
          <p:nvPr/>
        </p:nvSpPr>
        <p:spPr bwMode="auto">
          <a:xfrm>
            <a:off x="6427788" y="4527550"/>
            <a:ext cx="671512" cy="358775"/>
          </a:xfrm>
          <a:prstGeom prst="ellipse">
            <a:avLst/>
          </a:prstGeom>
          <a:noFill/>
          <a:ln w="9525">
            <a:noFill/>
            <a:round/>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左鞋</a:t>
            </a:r>
          </a:p>
        </p:txBody>
      </p:sp>
      <p:sp>
        <p:nvSpPr>
          <p:cNvPr id="58386" name="Oval 6">
            <a:extLst>
              <a:ext uri="{FF2B5EF4-FFF2-40B4-BE49-F238E27FC236}">
                <a16:creationId xmlns:a16="http://schemas.microsoft.com/office/drawing/2014/main" id="{F2471E0F-9F3C-43EC-B623-B8119F6F5ADD}"/>
              </a:ext>
            </a:extLst>
          </p:cNvPr>
          <p:cNvSpPr>
            <a:spLocks noChangeArrowheads="1"/>
          </p:cNvSpPr>
          <p:nvPr/>
        </p:nvSpPr>
        <p:spPr bwMode="auto">
          <a:xfrm>
            <a:off x="2492375" y="2078038"/>
            <a:ext cx="671513" cy="358775"/>
          </a:xfrm>
          <a:prstGeom prst="ellipse">
            <a:avLst/>
          </a:prstGeom>
          <a:noFill/>
          <a:ln w="9525">
            <a:noFill/>
            <a:round/>
            <a:headEnd/>
            <a:tailEnd/>
          </a:ln>
        </p:spPr>
        <p:txBody>
          <a:bodyPr wrap="none" anchor="ctr"/>
          <a:lstStyle/>
          <a:p>
            <a:pPr algn="ctr" eaLnBrk="1" hangingPunct="1">
              <a:defRPr/>
            </a:pPr>
            <a:r>
              <a:rPr lang="zh-CN" sz="2800" dirty="0">
                <a:solidFill>
                  <a:schemeClr val="accent2">
                    <a:lumMod val="75000"/>
                  </a:schemeClr>
                </a:solidFill>
                <a:latin typeface="楷体" pitchFamily="49" charset="-122"/>
                <a:ea typeface="楷体" pitchFamily="49" charset="-122"/>
              </a:rPr>
              <a:t>右鞋</a:t>
            </a:r>
          </a:p>
        </p:txBody>
      </p:sp>
      <p:sp>
        <p:nvSpPr>
          <p:cNvPr id="58387" name="Line 7">
            <a:extLst>
              <a:ext uri="{FF2B5EF4-FFF2-40B4-BE49-F238E27FC236}">
                <a16:creationId xmlns:a16="http://schemas.microsoft.com/office/drawing/2014/main" id="{6076245C-C200-40EF-AD20-D808BC64A750}"/>
              </a:ext>
            </a:extLst>
          </p:cNvPr>
          <p:cNvSpPr>
            <a:spLocks noChangeShapeType="1"/>
          </p:cNvSpPr>
          <p:nvPr/>
        </p:nvSpPr>
        <p:spPr bwMode="auto">
          <a:xfrm>
            <a:off x="3930650" y="2725738"/>
            <a:ext cx="0" cy="1366837"/>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88" name="Line 8">
            <a:extLst>
              <a:ext uri="{FF2B5EF4-FFF2-40B4-BE49-F238E27FC236}">
                <a16:creationId xmlns:a16="http://schemas.microsoft.com/office/drawing/2014/main" id="{AE1288E3-301E-4E7B-A502-4C94D1853388}"/>
              </a:ext>
            </a:extLst>
          </p:cNvPr>
          <p:cNvSpPr>
            <a:spLocks noChangeShapeType="1"/>
          </p:cNvSpPr>
          <p:nvPr/>
        </p:nvSpPr>
        <p:spPr bwMode="auto">
          <a:xfrm>
            <a:off x="3930650" y="4094163"/>
            <a:ext cx="1919288" cy="0"/>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89" name="Line 9">
            <a:extLst>
              <a:ext uri="{FF2B5EF4-FFF2-40B4-BE49-F238E27FC236}">
                <a16:creationId xmlns:a16="http://schemas.microsoft.com/office/drawing/2014/main" id="{CDD496B3-7E36-4D73-A035-EC60A42512E2}"/>
              </a:ext>
            </a:extLst>
          </p:cNvPr>
          <p:cNvSpPr>
            <a:spLocks noChangeShapeType="1"/>
          </p:cNvSpPr>
          <p:nvPr/>
        </p:nvSpPr>
        <p:spPr bwMode="auto">
          <a:xfrm>
            <a:off x="4603750" y="2149475"/>
            <a:ext cx="0" cy="1366838"/>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90" name="Line 10">
            <a:extLst>
              <a:ext uri="{FF2B5EF4-FFF2-40B4-BE49-F238E27FC236}">
                <a16:creationId xmlns:a16="http://schemas.microsoft.com/office/drawing/2014/main" id="{35C3E646-9F50-419C-8E03-D50750E1B89F}"/>
              </a:ext>
            </a:extLst>
          </p:cNvPr>
          <p:cNvSpPr>
            <a:spLocks noChangeShapeType="1"/>
          </p:cNvSpPr>
          <p:nvPr/>
        </p:nvSpPr>
        <p:spPr bwMode="auto">
          <a:xfrm>
            <a:off x="4603750" y="3517900"/>
            <a:ext cx="1919288" cy="0"/>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91" name="Line 11">
            <a:extLst>
              <a:ext uri="{FF2B5EF4-FFF2-40B4-BE49-F238E27FC236}">
                <a16:creationId xmlns:a16="http://schemas.microsoft.com/office/drawing/2014/main" id="{68FA3E72-036D-4CFC-8EC8-3D55ED03F1ED}"/>
              </a:ext>
            </a:extLst>
          </p:cNvPr>
          <p:cNvSpPr>
            <a:spLocks noChangeShapeType="1"/>
          </p:cNvSpPr>
          <p:nvPr/>
        </p:nvSpPr>
        <p:spPr bwMode="auto">
          <a:xfrm flipV="1">
            <a:off x="4603750" y="3662363"/>
            <a:ext cx="576263" cy="360362"/>
          </a:xfrm>
          <a:prstGeom prst="line">
            <a:avLst/>
          </a:prstGeom>
          <a:noFill/>
          <a:ln w="127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8392" name="Rectangle 12">
            <a:extLst>
              <a:ext uri="{FF2B5EF4-FFF2-40B4-BE49-F238E27FC236}">
                <a16:creationId xmlns:a16="http://schemas.microsoft.com/office/drawing/2014/main" id="{665DD2DC-FA50-4534-A54F-BF57CD73228B}"/>
              </a:ext>
            </a:extLst>
          </p:cNvPr>
          <p:cNvSpPr>
            <a:spLocks noChangeArrowheads="1"/>
          </p:cNvSpPr>
          <p:nvPr/>
        </p:nvSpPr>
        <p:spPr bwMode="auto">
          <a:xfrm>
            <a:off x="581025" y="1450975"/>
            <a:ext cx="1728788" cy="647700"/>
          </a:xfrm>
          <a:prstGeom prst="rect">
            <a:avLst/>
          </a:prstGeom>
          <a:noFill/>
          <a:ln w="9525">
            <a:noFill/>
            <a:miter lim="800000"/>
            <a:headEnd/>
            <a:tailEnd/>
          </a:ln>
        </p:spPr>
        <p:txBody>
          <a:bodyPr wrap="none" anchor="ctr"/>
          <a:lstStyle/>
          <a:p>
            <a:pPr algn="ctr" eaLnBrk="1" hangingPunct="1">
              <a:defRPr/>
            </a:pPr>
            <a:r>
              <a:rPr lang="en-US" altLang="zh-CN" sz="2800" dirty="0">
                <a:solidFill>
                  <a:schemeClr val="accent2">
                    <a:lumMod val="75000"/>
                  </a:schemeClr>
                </a:solidFill>
                <a:latin typeface="楷体" pitchFamily="49" charset="-122"/>
                <a:ea typeface="楷体" pitchFamily="49" charset="-122"/>
              </a:rPr>
              <a:t>2)</a:t>
            </a:r>
            <a:r>
              <a:rPr lang="zh-CN" sz="2800" dirty="0">
                <a:solidFill>
                  <a:schemeClr val="accent2">
                    <a:lumMod val="75000"/>
                  </a:schemeClr>
                </a:solidFill>
                <a:latin typeface="楷体" pitchFamily="49" charset="-122"/>
                <a:ea typeface="楷体" pitchFamily="49" charset="-122"/>
              </a:rPr>
              <a:t>完全互补品</a:t>
            </a:r>
          </a:p>
        </p:txBody>
      </p:sp>
      <p:sp>
        <p:nvSpPr>
          <p:cNvPr id="58373" name="Rectangle 13">
            <a:extLst>
              <a:ext uri="{FF2B5EF4-FFF2-40B4-BE49-F238E27FC236}">
                <a16:creationId xmlns:a16="http://schemas.microsoft.com/office/drawing/2014/main" id="{159C0EF1-790D-4E5C-BF14-427BA613423A}"/>
              </a:ext>
            </a:extLst>
          </p:cNvPr>
          <p:cNvSpPr>
            <a:spLocks noChangeArrowheads="1"/>
          </p:cNvSpPr>
          <p:nvPr/>
        </p:nvSpPr>
        <p:spPr bwMode="auto">
          <a:xfrm>
            <a:off x="1773238" y="5318125"/>
            <a:ext cx="4824412" cy="936625"/>
          </a:xfrm>
          <a:prstGeom prst="rect">
            <a:avLst/>
          </a:prstGeom>
          <a:noFill/>
          <a:ln w="9525">
            <a:noFill/>
            <a:miter lim="800000"/>
            <a:headEnd/>
            <a:tailEnd/>
          </a:ln>
        </p:spPr>
        <p:txBody>
          <a:bodyPr wrap="none" anchor="ctr"/>
          <a:lstStyle/>
          <a:p>
            <a:pPr eaLnBrk="1" hangingPunct="1">
              <a:defRPr/>
            </a:pPr>
            <a:r>
              <a:rPr lang="zh-CN" sz="2800">
                <a:solidFill>
                  <a:schemeClr val="accent2">
                    <a:lumMod val="75000"/>
                  </a:schemeClr>
                </a:solidFill>
                <a:latin typeface="楷体" pitchFamily="49" charset="-122"/>
                <a:ea typeface="楷体" pitchFamily="49" charset="-122"/>
              </a:rPr>
              <a:t>消费者以固定偏好消费物品</a:t>
            </a:r>
          </a:p>
          <a:p>
            <a:pPr eaLnBrk="1" hangingPunct="1">
              <a:defRPr/>
            </a:pPr>
            <a:r>
              <a:rPr lang="zh-CN" sz="2800">
                <a:solidFill>
                  <a:schemeClr val="accent2">
                    <a:lumMod val="75000"/>
                  </a:schemeClr>
                </a:solidFill>
                <a:latin typeface="楷体" pitchFamily="49" charset="-122"/>
                <a:ea typeface="楷体" pitchFamily="49" charset="-122"/>
              </a:rPr>
              <a:t>例如左鞋和右鞋</a:t>
            </a:r>
          </a:p>
        </p:txBody>
      </p:sp>
      <p:sp>
        <p:nvSpPr>
          <p:cNvPr id="46095" name="Rectangle 14">
            <a:extLst>
              <a:ext uri="{FF2B5EF4-FFF2-40B4-BE49-F238E27FC236}">
                <a16:creationId xmlns:a16="http://schemas.microsoft.com/office/drawing/2014/main" id="{4B8E2498-3600-4B7F-ABAF-49CFA2228C02}"/>
              </a:ext>
            </a:extLst>
          </p:cNvPr>
          <p:cNvSpPr>
            <a:spLocks noChangeArrowheads="1"/>
          </p:cNvSpPr>
          <p:nvPr/>
        </p:nvSpPr>
        <p:spPr bwMode="auto">
          <a:xfrm>
            <a:off x="3429000" y="1214438"/>
            <a:ext cx="3095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FF0000"/>
                </a:solidFill>
                <a:ea typeface="黑体" panose="02010609060101010101" pitchFamily="49" charset="-122"/>
              </a:rPr>
              <a:t>U        </a:t>
            </a:r>
            <a:r>
              <a:rPr lang="zh-CN" altLang="zh-CN" sz="2800">
                <a:solidFill>
                  <a:srgbClr val="FF0000"/>
                </a:solidFill>
                <a:ea typeface="楷体_GB2312" pitchFamily="49" charset="-122"/>
              </a:rPr>
              <a:t>增加</a:t>
            </a:r>
          </a:p>
        </p:txBody>
      </p:sp>
      <p:sp>
        <p:nvSpPr>
          <p:cNvPr id="46096" name="Line 15">
            <a:extLst>
              <a:ext uri="{FF2B5EF4-FFF2-40B4-BE49-F238E27FC236}">
                <a16:creationId xmlns:a16="http://schemas.microsoft.com/office/drawing/2014/main" id="{EB540715-9A2F-4A90-8B9B-C2430877DB82}"/>
              </a:ext>
            </a:extLst>
          </p:cNvPr>
          <p:cNvSpPr>
            <a:spLocks noChangeShapeType="1"/>
          </p:cNvSpPr>
          <p:nvPr/>
        </p:nvSpPr>
        <p:spPr bwMode="auto">
          <a:xfrm>
            <a:off x="4438650" y="1522413"/>
            <a:ext cx="6492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7" name="Oval 16">
            <a:extLst>
              <a:ext uri="{FF2B5EF4-FFF2-40B4-BE49-F238E27FC236}">
                <a16:creationId xmlns:a16="http://schemas.microsoft.com/office/drawing/2014/main" id="{EB7A0E58-6216-46C8-AB0D-72E9E0A82D07}"/>
              </a:ext>
            </a:extLst>
          </p:cNvPr>
          <p:cNvSpPr>
            <a:spLocks noChangeArrowheads="1"/>
          </p:cNvSpPr>
          <p:nvPr/>
        </p:nvSpPr>
        <p:spPr bwMode="auto">
          <a:xfrm flipV="1">
            <a:off x="3068638" y="4310063"/>
            <a:ext cx="360362" cy="5048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0</a:t>
            </a:r>
          </a:p>
        </p:txBody>
      </p:sp>
      <p:sp>
        <p:nvSpPr>
          <p:cNvPr id="58377" name="Oval 17">
            <a:extLst>
              <a:ext uri="{FF2B5EF4-FFF2-40B4-BE49-F238E27FC236}">
                <a16:creationId xmlns:a16="http://schemas.microsoft.com/office/drawing/2014/main" id="{30828EA7-13C2-4310-AA22-BB0FCB52C827}"/>
              </a:ext>
            </a:extLst>
          </p:cNvPr>
          <p:cNvSpPr>
            <a:spLocks noChangeArrowheads="1"/>
          </p:cNvSpPr>
          <p:nvPr/>
        </p:nvSpPr>
        <p:spPr bwMode="auto">
          <a:xfrm>
            <a:off x="5300663" y="3517900"/>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0</a:t>
            </a:r>
          </a:p>
        </p:txBody>
      </p:sp>
      <p:sp>
        <p:nvSpPr>
          <p:cNvPr id="58378" name="Oval 18">
            <a:extLst>
              <a:ext uri="{FF2B5EF4-FFF2-40B4-BE49-F238E27FC236}">
                <a16:creationId xmlns:a16="http://schemas.microsoft.com/office/drawing/2014/main" id="{F4723C11-A1A0-4743-89DC-52FB5E1BC591}"/>
              </a:ext>
            </a:extLst>
          </p:cNvPr>
          <p:cNvSpPr>
            <a:spLocks noChangeArrowheads="1"/>
          </p:cNvSpPr>
          <p:nvPr/>
        </p:nvSpPr>
        <p:spPr bwMode="auto">
          <a:xfrm>
            <a:off x="5805488" y="2943225"/>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1</a:t>
            </a:r>
          </a:p>
        </p:txBody>
      </p:sp>
      <p:sp>
        <p:nvSpPr>
          <p:cNvPr id="58379" name="Line 19">
            <a:extLst>
              <a:ext uri="{FF2B5EF4-FFF2-40B4-BE49-F238E27FC236}">
                <a16:creationId xmlns:a16="http://schemas.microsoft.com/office/drawing/2014/main" id="{580D352B-4529-409C-B32F-033903A045CD}"/>
              </a:ext>
            </a:extLst>
          </p:cNvPr>
          <p:cNvSpPr>
            <a:spLocks noChangeShapeType="1"/>
          </p:cNvSpPr>
          <p:nvPr/>
        </p:nvSpPr>
        <p:spPr bwMode="auto">
          <a:xfrm>
            <a:off x="3932238" y="4094163"/>
            <a:ext cx="0" cy="360362"/>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6101" name="Rectangle 20">
            <a:extLst>
              <a:ext uri="{FF2B5EF4-FFF2-40B4-BE49-F238E27FC236}">
                <a16:creationId xmlns:a16="http://schemas.microsoft.com/office/drawing/2014/main" id="{5137CD01-F753-47AF-85BE-A6300E903C81}"/>
              </a:ext>
            </a:extLst>
          </p:cNvPr>
          <p:cNvSpPr>
            <a:spLocks noChangeArrowheads="1"/>
          </p:cNvSpPr>
          <p:nvPr/>
        </p:nvSpPr>
        <p:spPr bwMode="auto">
          <a:xfrm>
            <a:off x="3860800" y="4527550"/>
            <a:ext cx="2873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39E5"/>
                </a:solidFill>
                <a:latin typeface="楷体" panose="02010609060101010101" pitchFamily="49" charset="-122"/>
                <a:ea typeface="楷体" panose="02010609060101010101" pitchFamily="49" charset="-122"/>
              </a:rPr>
              <a:t>1</a:t>
            </a:r>
          </a:p>
        </p:txBody>
      </p:sp>
      <p:sp>
        <p:nvSpPr>
          <p:cNvPr id="58381" name="Line 21">
            <a:extLst>
              <a:ext uri="{FF2B5EF4-FFF2-40B4-BE49-F238E27FC236}">
                <a16:creationId xmlns:a16="http://schemas.microsoft.com/office/drawing/2014/main" id="{56AB6489-6C32-4EF3-B33F-43228EE023B6}"/>
              </a:ext>
            </a:extLst>
          </p:cNvPr>
          <p:cNvSpPr>
            <a:spLocks noChangeShapeType="1"/>
          </p:cNvSpPr>
          <p:nvPr/>
        </p:nvSpPr>
        <p:spPr bwMode="auto">
          <a:xfrm flipH="1">
            <a:off x="3429000" y="4094163"/>
            <a:ext cx="503238" cy="0"/>
          </a:xfrm>
          <a:prstGeom prst="line">
            <a:avLst/>
          </a:prstGeom>
          <a:noFill/>
          <a:ln w="28575">
            <a:solidFill>
              <a:schemeClr val="tx1"/>
            </a:solidFill>
            <a:prstDash val="lg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6103" name="Rectangle 22">
            <a:extLst>
              <a:ext uri="{FF2B5EF4-FFF2-40B4-BE49-F238E27FC236}">
                <a16:creationId xmlns:a16="http://schemas.microsoft.com/office/drawing/2014/main" id="{093FFC60-2523-46F8-BB25-C8F9B8B8A056}"/>
              </a:ext>
            </a:extLst>
          </p:cNvPr>
          <p:cNvSpPr>
            <a:spLocks noChangeArrowheads="1"/>
          </p:cNvSpPr>
          <p:nvPr/>
        </p:nvSpPr>
        <p:spPr bwMode="auto">
          <a:xfrm>
            <a:off x="2997200" y="3951288"/>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39E5"/>
                </a:solidFill>
                <a:latin typeface="楷体" panose="02010609060101010101" pitchFamily="49" charset="-122"/>
                <a:ea typeface="楷体" panose="02010609060101010101" pitchFamily="49" charset="-122"/>
              </a:rPr>
              <a:t>1</a:t>
            </a:r>
          </a:p>
        </p:txBody>
      </p:sp>
      <p:sp>
        <p:nvSpPr>
          <p:cNvPr id="25" name="矩形 24">
            <a:extLst>
              <a:ext uri="{FF2B5EF4-FFF2-40B4-BE49-F238E27FC236}">
                <a16:creationId xmlns:a16="http://schemas.microsoft.com/office/drawing/2014/main" id="{63B06C1D-8B8D-4520-BD8E-C27BE22562F6}"/>
              </a:ext>
            </a:extLst>
          </p:cNvPr>
          <p:cNvSpPr/>
          <p:nvPr/>
        </p:nvSpPr>
        <p:spPr>
          <a:xfrm>
            <a:off x="2571750" y="571500"/>
            <a:ext cx="3322638" cy="369888"/>
          </a:xfrm>
          <a:prstGeom prst="rect">
            <a:avLst/>
          </a:prstGeom>
        </p:spPr>
        <p:txBody>
          <a:bodyPr wrap="none">
            <a:spAutoFit/>
          </a:bodyPr>
          <a:lstStyle/>
          <a:p>
            <a:pPr eaLnBrk="1" hangingPunct="1">
              <a:defRPr/>
            </a:pPr>
            <a:r>
              <a:rPr lang="en-US" altLang="zh-CN" dirty="0">
                <a:solidFill>
                  <a:schemeClr val="accent2">
                    <a:lumMod val="75000"/>
                  </a:schemeClr>
                </a:solidFill>
                <a:latin typeface="楷体" pitchFamily="49" charset="-122"/>
                <a:ea typeface="楷体" pitchFamily="49" charset="-122"/>
              </a:rPr>
              <a:t>4</a:t>
            </a:r>
            <a:r>
              <a:rPr lang="zh-CN" altLang="en-US" dirty="0">
                <a:solidFill>
                  <a:schemeClr val="accent2">
                    <a:lumMod val="75000"/>
                  </a:schemeClr>
                </a:solidFill>
                <a:latin typeface="楷体" pitchFamily="49" charset="-122"/>
                <a:ea typeface="楷体" pitchFamily="49" charset="-122"/>
              </a:rPr>
              <a:t>、几种特殊的无差异曲线形状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BE1D73FC-63FC-4955-AE78-67C016206A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33FE77-D018-495B-A3D4-B074AFEBE277}" type="datetime1">
              <a:rPr lang="zh-CN" altLang="en-US" sz="1400" smtClean="0"/>
              <a:pPr>
                <a:spcBef>
                  <a:spcPct val="0"/>
                </a:spcBef>
                <a:buClrTx/>
                <a:buSzTx/>
                <a:buFontTx/>
                <a:buNone/>
              </a:pPr>
              <a:t>2022/9/8</a:t>
            </a:fld>
            <a:endParaRPr lang="zh-CN" altLang="zh-CN" sz="1400"/>
          </a:p>
        </p:txBody>
      </p:sp>
      <p:sp>
        <p:nvSpPr>
          <p:cNvPr id="47107" name="灯片编号占位符 5">
            <a:extLst>
              <a:ext uri="{FF2B5EF4-FFF2-40B4-BE49-F238E27FC236}">
                <a16:creationId xmlns:a16="http://schemas.microsoft.com/office/drawing/2014/main" id="{25B64789-1D8E-41A3-9C05-58E3FF305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0F6929-AC02-42CE-AFC2-7A340BBD2F06}" type="slidenum">
              <a:rPr lang="zh-CN" altLang="zh-CN" sz="1400" smtClean="0"/>
              <a:pPr>
                <a:spcBef>
                  <a:spcPct val="0"/>
                </a:spcBef>
                <a:buClrTx/>
                <a:buSzTx/>
                <a:buFontTx/>
                <a:buNone/>
              </a:pPr>
              <a:t>43</a:t>
            </a:fld>
            <a:endParaRPr lang="zh-CN" altLang="zh-CN" sz="1400"/>
          </a:p>
        </p:txBody>
      </p:sp>
      <p:sp>
        <p:nvSpPr>
          <p:cNvPr id="59396" name="Line 2">
            <a:extLst>
              <a:ext uri="{FF2B5EF4-FFF2-40B4-BE49-F238E27FC236}">
                <a16:creationId xmlns:a16="http://schemas.microsoft.com/office/drawing/2014/main" id="{02589EEA-AB13-4624-B9F4-E6801489DE24}"/>
              </a:ext>
            </a:extLst>
          </p:cNvPr>
          <p:cNvSpPr>
            <a:spLocks noChangeShapeType="1"/>
          </p:cNvSpPr>
          <p:nvPr/>
        </p:nvSpPr>
        <p:spPr bwMode="auto">
          <a:xfrm>
            <a:off x="4286250" y="4668838"/>
            <a:ext cx="2447925"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9397" name="Line 3">
            <a:extLst>
              <a:ext uri="{FF2B5EF4-FFF2-40B4-BE49-F238E27FC236}">
                <a16:creationId xmlns:a16="http://schemas.microsoft.com/office/drawing/2014/main" id="{860B40C4-7D4D-4BC4-A2C0-1393AB0A446B}"/>
              </a:ext>
            </a:extLst>
          </p:cNvPr>
          <p:cNvSpPr>
            <a:spLocks noChangeShapeType="1"/>
          </p:cNvSpPr>
          <p:nvPr/>
        </p:nvSpPr>
        <p:spPr bwMode="auto">
          <a:xfrm flipV="1">
            <a:off x="4286250" y="2436813"/>
            <a:ext cx="0" cy="2232025"/>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40" name="Line 4">
            <a:extLst>
              <a:ext uri="{FF2B5EF4-FFF2-40B4-BE49-F238E27FC236}">
                <a16:creationId xmlns:a16="http://schemas.microsoft.com/office/drawing/2014/main" id="{1257BE4F-A1DB-4AEF-BE98-39ECA05D4A4B}"/>
              </a:ext>
            </a:extLst>
          </p:cNvPr>
          <p:cNvSpPr>
            <a:spLocks noChangeShapeType="1"/>
          </p:cNvSpPr>
          <p:nvPr/>
        </p:nvSpPr>
        <p:spPr bwMode="auto">
          <a:xfrm flipH="1">
            <a:off x="5292725" y="3373438"/>
            <a:ext cx="1295400" cy="1295400"/>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9399" name="Line 5">
            <a:extLst>
              <a:ext uri="{FF2B5EF4-FFF2-40B4-BE49-F238E27FC236}">
                <a16:creationId xmlns:a16="http://schemas.microsoft.com/office/drawing/2014/main" id="{58C23501-B377-4382-B344-8FBA61EE0458}"/>
              </a:ext>
            </a:extLst>
          </p:cNvPr>
          <p:cNvSpPr>
            <a:spLocks noChangeShapeType="1"/>
          </p:cNvSpPr>
          <p:nvPr/>
        </p:nvSpPr>
        <p:spPr bwMode="auto">
          <a:xfrm flipH="1">
            <a:off x="4284663" y="2868613"/>
            <a:ext cx="1871662" cy="18002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9400" name="Oval 6">
            <a:extLst>
              <a:ext uri="{FF2B5EF4-FFF2-40B4-BE49-F238E27FC236}">
                <a16:creationId xmlns:a16="http://schemas.microsoft.com/office/drawing/2014/main" id="{F62FA1A1-A4B7-403D-901B-5FD473DD30C0}"/>
              </a:ext>
            </a:extLst>
          </p:cNvPr>
          <p:cNvSpPr>
            <a:spLocks noChangeArrowheads="1"/>
          </p:cNvSpPr>
          <p:nvPr/>
        </p:nvSpPr>
        <p:spPr bwMode="auto">
          <a:xfrm>
            <a:off x="6015038" y="4741863"/>
            <a:ext cx="1439862" cy="358775"/>
          </a:xfrm>
          <a:prstGeom prst="ellipse">
            <a:avLst/>
          </a:prstGeom>
          <a:noFill/>
          <a:ln w="9525">
            <a:noFill/>
            <a:round/>
            <a:headEnd/>
            <a:tailEnd/>
          </a:ln>
        </p:spPr>
        <p:txBody>
          <a:bodyPr wrap="none" anchor="ctr"/>
          <a:lstStyle/>
          <a:p>
            <a:pPr eaLnBrk="1" hangingPunct="1">
              <a:defRPr/>
            </a:pPr>
            <a:r>
              <a:rPr lang="zh-CN" sz="2800">
                <a:solidFill>
                  <a:schemeClr val="accent2">
                    <a:lumMod val="75000"/>
                  </a:schemeClr>
                </a:solidFill>
                <a:latin typeface="楷体" pitchFamily="49" charset="-122"/>
                <a:ea typeface="楷体" pitchFamily="49" charset="-122"/>
              </a:rPr>
              <a:t>螃蟹腿</a:t>
            </a:r>
          </a:p>
        </p:txBody>
      </p:sp>
      <p:sp>
        <p:nvSpPr>
          <p:cNvPr id="59401" name="Oval 7">
            <a:extLst>
              <a:ext uri="{FF2B5EF4-FFF2-40B4-BE49-F238E27FC236}">
                <a16:creationId xmlns:a16="http://schemas.microsoft.com/office/drawing/2014/main" id="{E92B1FE0-6A1E-48FA-A932-7AC2EE420C6E}"/>
              </a:ext>
            </a:extLst>
          </p:cNvPr>
          <p:cNvSpPr>
            <a:spLocks noChangeArrowheads="1"/>
          </p:cNvSpPr>
          <p:nvPr/>
        </p:nvSpPr>
        <p:spPr bwMode="auto">
          <a:xfrm>
            <a:off x="3565525" y="2292350"/>
            <a:ext cx="503238" cy="358775"/>
          </a:xfrm>
          <a:prstGeom prst="ellipse">
            <a:avLst/>
          </a:prstGeom>
          <a:noFill/>
          <a:ln w="9525">
            <a:noFill/>
            <a:round/>
            <a:headEnd/>
            <a:tailEnd/>
          </a:ln>
        </p:spPr>
        <p:txBody>
          <a:bodyPr wrap="none" anchor="ctr"/>
          <a:lstStyle/>
          <a:p>
            <a:pPr algn="ctr" eaLnBrk="1" hangingPunct="1">
              <a:defRPr/>
            </a:pPr>
            <a:endParaRPr lang="zh-CN" altLang="zh-CN" sz="2800" b="0">
              <a:solidFill>
                <a:schemeClr val="accent2">
                  <a:lumMod val="75000"/>
                </a:schemeClr>
              </a:solidFill>
              <a:latin typeface="楷体" pitchFamily="49" charset="-122"/>
              <a:ea typeface="楷体" pitchFamily="49" charset="-122"/>
            </a:endParaRPr>
          </a:p>
        </p:txBody>
      </p:sp>
      <p:sp>
        <p:nvSpPr>
          <p:cNvPr id="39944" name="Line 8">
            <a:extLst>
              <a:ext uri="{FF2B5EF4-FFF2-40B4-BE49-F238E27FC236}">
                <a16:creationId xmlns:a16="http://schemas.microsoft.com/office/drawing/2014/main" id="{C826BF7B-0214-4D2C-97E5-035C0729D2E0}"/>
              </a:ext>
            </a:extLst>
          </p:cNvPr>
          <p:cNvSpPr>
            <a:spLocks noChangeShapeType="1"/>
          </p:cNvSpPr>
          <p:nvPr/>
        </p:nvSpPr>
        <p:spPr bwMode="auto">
          <a:xfrm flipH="1">
            <a:off x="4284663" y="2509838"/>
            <a:ext cx="1439862" cy="13684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45" name="Line 9">
            <a:extLst>
              <a:ext uri="{FF2B5EF4-FFF2-40B4-BE49-F238E27FC236}">
                <a16:creationId xmlns:a16="http://schemas.microsoft.com/office/drawing/2014/main" id="{45BAF7E0-D647-4A93-91CA-EBC48F7A2A0B}"/>
              </a:ext>
            </a:extLst>
          </p:cNvPr>
          <p:cNvSpPr>
            <a:spLocks noChangeShapeType="1"/>
          </p:cNvSpPr>
          <p:nvPr/>
        </p:nvSpPr>
        <p:spPr bwMode="auto">
          <a:xfrm>
            <a:off x="5365750" y="3660775"/>
            <a:ext cx="287338" cy="288925"/>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9404" name="Oval 10">
            <a:extLst>
              <a:ext uri="{FF2B5EF4-FFF2-40B4-BE49-F238E27FC236}">
                <a16:creationId xmlns:a16="http://schemas.microsoft.com/office/drawing/2014/main" id="{DA95F2F3-6BA7-4A0F-B1CE-A436831ED11D}"/>
              </a:ext>
            </a:extLst>
          </p:cNvPr>
          <p:cNvSpPr>
            <a:spLocks noChangeArrowheads="1"/>
          </p:cNvSpPr>
          <p:nvPr/>
        </p:nvSpPr>
        <p:spPr bwMode="auto">
          <a:xfrm>
            <a:off x="3133725" y="2076450"/>
            <a:ext cx="1152525" cy="574675"/>
          </a:xfrm>
          <a:prstGeom prst="ellipse">
            <a:avLst/>
          </a:prstGeom>
          <a:noFill/>
          <a:ln w="9525">
            <a:noFill/>
            <a:round/>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蟹黄</a:t>
            </a:r>
          </a:p>
        </p:txBody>
      </p:sp>
      <p:sp>
        <p:nvSpPr>
          <p:cNvPr id="59405" name="Rectangle 11">
            <a:extLst>
              <a:ext uri="{FF2B5EF4-FFF2-40B4-BE49-F238E27FC236}">
                <a16:creationId xmlns:a16="http://schemas.microsoft.com/office/drawing/2014/main" id="{C58ED38C-68ED-4C72-997B-B948C8A273E0}"/>
              </a:ext>
            </a:extLst>
          </p:cNvPr>
          <p:cNvSpPr>
            <a:spLocks noChangeArrowheads="1"/>
          </p:cNvSpPr>
          <p:nvPr/>
        </p:nvSpPr>
        <p:spPr bwMode="auto">
          <a:xfrm>
            <a:off x="322263" y="5006975"/>
            <a:ext cx="8569325" cy="1439863"/>
          </a:xfrm>
          <a:prstGeom prst="rect">
            <a:avLst/>
          </a:prstGeom>
          <a:noFill/>
          <a:ln w="9525">
            <a:noFill/>
            <a:miter lim="800000"/>
            <a:headEnd/>
            <a:tailEnd/>
          </a:ln>
        </p:spPr>
        <p:txBody>
          <a:bodyPr wrap="none" anchor="ctr"/>
          <a:lstStyle/>
          <a:p>
            <a:pPr algn="ctr" eaLnBrk="1" hangingPunct="1">
              <a:defRPr/>
            </a:pPr>
            <a:r>
              <a:rPr lang="zh-CN" sz="2800" dirty="0">
                <a:solidFill>
                  <a:schemeClr val="accent2">
                    <a:lumMod val="75000"/>
                  </a:schemeClr>
                </a:solidFill>
                <a:latin typeface="楷体" pitchFamily="49" charset="-122"/>
                <a:ea typeface="楷体" pitchFamily="49" charset="-122"/>
              </a:rPr>
              <a:t>例如个别消费者喜欢吃螃蟹腿，不喜欢（厌恶）吃蟹黄</a:t>
            </a:r>
          </a:p>
        </p:txBody>
      </p:sp>
      <p:sp>
        <p:nvSpPr>
          <p:cNvPr id="47118" name="Rectangle 12">
            <a:extLst>
              <a:ext uri="{FF2B5EF4-FFF2-40B4-BE49-F238E27FC236}">
                <a16:creationId xmlns:a16="http://schemas.microsoft.com/office/drawing/2014/main" id="{EB89DDEB-8F4C-4E40-8F8A-E1045C32E3BA}"/>
              </a:ext>
            </a:extLst>
          </p:cNvPr>
          <p:cNvSpPr>
            <a:spLocks noChangeArrowheads="1"/>
          </p:cNvSpPr>
          <p:nvPr/>
        </p:nvSpPr>
        <p:spPr bwMode="auto">
          <a:xfrm>
            <a:off x="4286250" y="1500188"/>
            <a:ext cx="36734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FF0000"/>
                </a:solidFill>
                <a:ea typeface="黑体" panose="02010609060101010101" pitchFamily="49" charset="-122"/>
              </a:rPr>
              <a:t>U        </a:t>
            </a:r>
            <a:r>
              <a:rPr lang="zh-CN" altLang="zh-CN" sz="2800">
                <a:solidFill>
                  <a:srgbClr val="FF0000"/>
                </a:solidFill>
                <a:ea typeface="楷体_GB2312" pitchFamily="49" charset="-122"/>
              </a:rPr>
              <a:t>增加</a:t>
            </a:r>
          </a:p>
        </p:txBody>
      </p:sp>
      <p:sp>
        <p:nvSpPr>
          <p:cNvPr id="47119" name="Line 13">
            <a:extLst>
              <a:ext uri="{FF2B5EF4-FFF2-40B4-BE49-F238E27FC236}">
                <a16:creationId xmlns:a16="http://schemas.microsoft.com/office/drawing/2014/main" id="{E68AE5C2-604F-4B2C-82ED-2ABB7491DFC0}"/>
              </a:ext>
            </a:extLst>
          </p:cNvPr>
          <p:cNvSpPr>
            <a:spLocks noChangeShapeType="1"/>
          </p:cNvSpPr>
          <p:nvPr/>
        </p:nvSpPr>
        <p:spPr bwMode="auto">
          <a:xfrm>
            <a:off x="5583238" y="1789113"/>
            <a:ext cx="6492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0" name="Line 14">
            <a:extLst>
              <a:ext uri="{FF2B5EF4-FFF2-40B4-BE49-F238E27FC236}">
                <a16:creationId xmlns:a16="http://schemas.microsoft.com/office/drawing/2014/main" id="{2453B947-6AD6-4E4B-BB8F-F9D8EC7C3051}"/>
              </a:ext>
            </a:extLst>
          </p:cNvPr>
          <p:cNvSpPr>
            <a:spLocks noChangeShapeType="1"/>
          </p:cNvSpPr>
          <p:nvPr/>
        </p:nvSpPr>
        <p:spPr bwMode="auto">
          <a:xfrm>
            <a:off x="4286250" y="3660775"/>
            <a:ext cx="1008063" cy="0"/>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51" name="Rectangle 15">
            <a:extLst>
              <a:ext uri="{FF2B5EF4-FFF2-40B4-BE49-F238E27FC236}">
                <a16:creationId xmlns:a16="http://schemas.microsoft.com/office/drawing/2014/main" id="{B8D348F8-F522-49D6-85A8-258769C57189}"/>
              </a:ext>
            </a:extLst>
          </p:cNvPr>
          <p:cNvSpPr>
            <a:spLocks noChangeArrowheads="1"/>
          </p:cNvSpPr>
          <p:nvPr/>
        </p:nvSpPr>
        <p:spPr bwMode="auto">
          <a:xfrm>
            <a:off x="3925888" y="3373438"/>
            <a:ext cx="2873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2</a:t>
            </a:r>
          </a:p>
        </p:txBody>
      </p:sp>
      <p:sp>
        <p:nvSpPr>
          <p:cNvPr id="39952" name="Line 16">
            <a:extLst>
              <a:ext uri="{FF2B5EF4-FFF2-40B4-BE49-F238E27FC236}">
                <a16:creationId xmlns:a16="http://schemas.microsoft.com/office/drawing/2014/main" id="{0EE64D9E-C83F-4752-AAEA-B4EF539177EA}"/>
              </a:ext>
            </a:extLst>
          </p:cNvPr>
          <p:cNvSpPr>
            <a:spLocks noChangeShapeType="1"/>
          </p:cNvSpPr>
          <p:nvPr/>
        </p:nvSpPr>
        <p:spPr bwMode="auto">
          <a:xfrm>
            <a:off x="5367338" y="3660775"/>
            <a:ext cx="792162" cy="0"/>
          </a:xfrm>
          <a:prstGeom prst="line">
            <a:avLst/>
          </a:prstGeom>
          <a:noFill/>
          <a:ln w="38100">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9411" name="Oval 17">
            <a:extLst>
              <a:ext uri="{FF2B5EF4-FFF2-40B4-BE49-F238E27FC236}">
                <a16:creationId xmlns:a16="http://schemas.microsoft.com/office/drawing/2014/main" id="{F4DEFD8B-2314-414F-BDEC-1967C56983E6}"/>
              </a:ext>
            </a:extLst>
          </p:cNvPr>
          <p:cNvSpPr>
            <a:spLocks noChangeArrowheads="1"/>
          </p:cNvSpPr>
          <p:nvPr/>
        </p:nvSpPr>
        <p:spPr bwMode="auto">
          <a:xfrm>
            <a:off x="6230938" y="2652713"/>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0</a:t>
            </a:r>
          </a:p>
        </p:txBody>
      </p:sp>
      <p:sp>
        <p:nvSpPr>
          <p:cNvPr id="39954" name="Oval 18">
            <a:extLst>
              <a:ext uri="{FF2B5EF4-FFF2-40B4-BE49-F238E27FC236}">
                <a16:creationId xmlns:a16="http://schemas.microsoft.com/office/drawing/2014/main" id="{A824EBE8-AC05-498A-AE74-3B38FFEC102F}"/>
              </a:ext>
            </a:extLst>
          </p:cNvPr>
          <p:cNvSpPr>
            <a:spLocks noChangeArrowheads="1"/>
          </p:cNvSpPr>
          <p:nvPr/>
        </p:nvSpPr>
        <p:spPr bwMode="auto">
          <a:xfrm>
            <a:off x="5583238" y="2220913"/>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1</a:t>
            </a:r>
          </a:p>
        </p:txBody>
      </p:sp>
      <p:sp>
        <p:nvSpPr>
          <p:cNvPr id="39955" name="Oval 19">
            <a:extLst>
              <a:ext uri="{FF2B5EF4-FFF2-40B4-BE49-F238E27FC236}">
                <a16:creationId xmlns:a16="http://schemas.microsoft.com/office/drawing/2014/main" id="{51EAEC75-9A38-4EF9-916B-CF816C3A07DF}"/>
              </a:ext>
            </a:extLst>
          </p:cNvPr>
          <p:cNvSpPr>
            <a:spLocks noChangeArrowheads="1"/>
          </p:cNvSpPr>
          <p:nvPr/>
        </p:nvSpPr>
        <p:spPr bwMode="auto">
          <a:xfrm>
            <a:off x="6662738" y="3228975"/>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2</a:t>
            </a:r>
          </a:p>
        </p:txBody>
      </p:sp>
      <p:sp>
        <p:nvSpPr>
          <p:cNvPr id="39956" name="Line 20">
            <a:extLst>
              <a:ext uri="{FF2B5EF4-FFF2-40B4-BE49-F238E27FC236}">
                <a16:creationId xmlns:a16="http://schemas.microsoft.com/office/drawing/2014/main" id="{4DA3C8E4-C324-469D-BCFD-828EBA04B0F2}"/>
              </a:ext>
            </a:extLst>
          </p:cNvPr>
          <p:cNvSpPr>
            <a:spLocks noChangeShapeType="1"/>
          </p:cNvSpPr>
          <p:nvPr/>
        </p:nvSpPr>
        <p:spPr bwMode="auto">
          <a:xfrm flipV="1">
            <a:off x="5367338" y="3157538"/>
            <a:ext cx="0" cy="504825"/>
          </a:xfrm>
          <a:prstGeom prst="line">
            <a:avLst/>
          </a:prstGeom>
          <a:noFill/>
          <a:ln w="38100">
            <a:solidFill>
              <a:srgbClr val="FF0000"/>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57" name="Oval 21">
            <a:extLst>
              <a:ext uri="{FF2B5EF4-FFF2-40B4-BE49-F238E27FC236}">
                <a16:creationId xmlns:a16="http://schemas.microsoft.com/office/drawing/2014/main" id="{C6A3B067-9E1C-4232-8542-7A985C5AECCB}"/>
              </a:ext>
            </a:extLst>
          </p:cNvPr>
          <p:cNvSpPr>
            <a:spLocks noChangeArrowheads="1"/>
          </p:cNvSpPr>
          <p:nvPr/>
        </p:nvSpPr>
        <p:spPr bwMode="auto">
          <a:xfrm>
            <a:off x="5294313" y="3589338"/>
            <a:ext cx="144462" cy="142875"/>
          </a:xfrm>
          <a:prstGeom prst="ellipse">
            <a:avLst/>
          </a:prstGeom>
          <a:solidFill>
            <a:schemeClr val="tx2"/>
          </a:solidFill>
          <a:ln w="28575">
            <a:solidFill>
              <a:schemeClr val="tx2"/>
            </a:solidFill>
            <a:round/>
            <a:headEnd/>
            <a:tailEnd/>
          </a:ln>
        </p:spPr>
        <p:txBody>
          <a:bodyPr wrap="none" anchor="ct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58" name="Rectangle 22">
            <a:extLst>
              <a:ext uri="{FF2B5EF4-FFF2-40B4-BE49-F238E27FC236}">
                <a16:creationId xmlns:a16="http://schemas.microsoft.com/office/drawing/2014/main" id="{6E15B238-3C9C-429B-8627-5F9C8F6065E5}"/>
              </a:ext>
            </a:extLst>
          </p:cNvPr>
          <p:cNvSpPr>
            <a:spLocks noChangeArrowheads="1"/>
          </p:cNvSpPr>
          <p:nvPr/>
        </p:nvSpPr>
        <p:spPr bwMode="auto">
          <a:xfrm>
            <a:off x="5006975" y="3373438"/>
            <a:ext cx="2159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A</a:t>
            </a:r>
          </a:p>
        </p:txBody>
      </p:sp>
      <p:sp>
        <p:nvSpPr>
          <p:cNvPr id="39959" name="Line 23">
            <a:extLst>
              <a:ext uri="{FF2B5EF4-FFF2-40B4-BE49-F238E27FC236}">
                <a16:creationId xmlns:a16="http://schemas.microsoft.com/office/drawing/2014/main" id="{B8813494-6591-4662-AE79-1A6B628C8B7E}"/>
              </a:ext>
            </a:extLst>
          </p:cNvPr>
          <p:cNvSpPr>
            <a:spLocks noChangeShapeType="1"/>
          </p:cNvSpPr>
          <p:nvPr/>
        </p:nvSpPr>
        <p:spPr bwMode="auto">
          <a:xfrm flipH="1" flipV="1">
            <a:off x="4933950" y="3373438"/>
            <a:ext cx="360363" cy="287337"/>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60" name="Line 24">
            <a:extLst>
              <a:ext uri="{FF2B5EF4-FFF2-40B4-BE49-F238E27FC236}">
                <a16:creationId xmlns:a16="http://schemas.microsoft.com/office/drawing/2014/main" id="{52F499F9-9C44-4D5C-96D2-B07AED8E56EB}"/>
              </a:ext>
            </a:extLst>
          </p:cNvPr>
          <p:cNvSpPr>
            <a:spLocks noChangeShapeType="1"/>
          </p:cNvSpPr>
          <p:nvPr/>
        </p:nvSpPr>
        <p:spPr bwMode="auto">
          <a:xfrm>
            <a:off x="5367338" y="3660775"/>
            <a:ext cx="0" cy="936625"/>
          </a:xfrm>
          <a:prstGeom prst="line">
            <a:avLst/>
          </a:prstGeom>
          <a:noFill/>
          <a:ln w="28575">
            <a:solidFill>
              <a:schemeClr val="tx2"/>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39961" name="Rectangle 25">
            <a:extLst>
              <a:ext uri="{FF2B5EF4-FFF2-40B4-BE49-F238E27FC236}">
                <a16:creationId xmlns:a16="http://schemas.microsoft.com/office/drawing/2014/main" id="{2D100104-AB3C-4C97-8A31-DB038C3F62DB}"/>
              </a:ext>
            </a:extLst>
          </p:cNvPr>
          <p:cNvSpPr>
            <a:spLocks noChangeArrowheads="1"/>
          </p:cNvSpPr>
          <p:nvPr/>
        </p:nvSpPr>
        <p:spPr bwMode="auto">
          <a:xfrm>
            <a:off x="5149850" y="4740275"/>
            <a:ext cx="2873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0039E5"/>
                </a:solidFill>
                <a:latin typeface="楷体" panose="02010609060101010101" pitchFamily="49" charset="-122"/>
                <a:ea typeface="楷体" panose="02010609060101010101" pitchFamily="49" charset="-122"/>
              </a:rPr>
              <a:t>4</a:t>
            </a:r>
          </a:p>
        </p:txBody>
      </p:sp>
      <p:sp>
        <p:nvSpPr>
          <p:cNvPr id="28" name="Rectangle 12">
            <a:extLst>
              <a:ext uri="{FF2B5EF4-FFF2-40B4-BE49-F238E27FC236}">
                <a16:creationId xmlns:a16="http://schemas.microsoft.com/office/drawing/2014/main" id="{B9A8495F-BF24-48BB-9B5E-057F8EC6942D}"/>
              </a:ext>
            </a:extLst>
          </p:cNvPr>
          <p:cNvSpPr>
            <a:spLocks noChangeArrowheads="1"/>
          </p:cNvSpPr>
          <p:nvPr/>
        </p:nvSpPr>
        <p:spPr bwMode="auto">
          <a:xfrm>
            <a:off x="500063" y="1285875"/>
            <a:ext cx="1728787" cy="647700"/>
          </a:xfrm>
          <a:prstGeom prst="rect">
            <a:avLst/>
          </a:prstGeom>
          <a:noFill/>
          <a:ln w="9525">
            <a:noFill/>
            <a:miter lim="800000"/>
            <a:headEnd/>
            <a:tailEnd/>
          </a:ln>
        </p:spPr>
        <p:txBody>
          <a:bodyPr wrap="none" anchor="ctr"/>
          <a:lstStyle/>
          <a:p>
            <a:pPr algn="ctr" eaLnBrk="1" hangingPunct="1">
              <a:defRPr/>
            </a:pPr>
            <a:r>
              <a:rPr lang="en-US" altLang="zh-CN" sz="2800" dirty="0">
                <a:solidFill>
                  <a:schemeClr val="accent2">
                    <a:lumMod val="75000"/>
                  </a:schemeClr>
                </a:solidFill>
                <a:latin typeface="楷体" pitchFamily="49" charset="-122"/>
                <a:ea typeface="楷体" pitchFamily="49" charset="-122"/>
              </a:rPr>
              <a:t>3)</a:t>
            </a:r>
            <a:r>
              <a:rPr lang="zh-CN" altLang="en-US" sz="2800" dirty="0">
                <a:solidFill>
                  <a:schemeClr val="accent2">
                    <a:lumMod val="75000"/>
                  </a:schemeClr>
                </a:solidFill>
                <a:latin typeface="楷体" pitchFamily="49" charset="-122"/>
                <a:ea typeface="楷体" pitchFamily="49" charset="-122"/>
              </a:rPr>
              <a:t>厌恶</a:t>
            </a:r>
            <a:r>
              <a:rPr lang="zh-CN" sz="2800" dirty="0">
                <a:solidFill>
                  <a:schemeClr val="accent2">
                    <a:lumMod val="75000"/>
                  </a:schemeClr>
                </a:solidFill>
                <a:latin typeface="楷体" pitchFamily="49" charset="-122"/>
                <a:ea typeface="楷体" pitchFamily="49" charset="-122"/>
              </a:rPr>
              <a:t>品</a:t>
            </a:r>
          </a:p>
        </p:txBody>
      </p:sp>
      <p:sp>
        <p:nvSpPr>
          <p:cNvPr id="29" name="矩形 28">
            <a:extLst>
              <a:ext uri="{FF2B5EF4-FFF2-40B4-BE49-F238E27FC236}">
                <a16:creationId xmlns:a16="http://schemas.microsoft.com/office/drawing/2014/main" id="{8530DFCF-10B7-4C1E-829B-B5F7ECDDCC31}"/>
              </a:ext>
            </a:extLst>
          </p:cNvPr>
          <p:cNvSpPr/>
          <p:nvPr/>
        </p:nvSpPr>
        <p:spPr>
          <a:xfrm>
            <a:off x="2571750" y="642938"/>
            <a:ext cx="3322638" cy="369887"/>
          </a:xfrm>
          <a:prstGeom prst="rect">
            <a:avLst/>
          </a:prstGeom>
        </p:spPr>
        <p:txBody>
          <a:bodyPr wrap="none">
            <a:spAutoFit/>
          </a:bodyPr>
          <a:lstStyle/>
          <a:p>
            <a:pPr eaLnBrk="1" hangingPunct="1">
              <a:defRPr/>
            </a:pPr>
            <a:r>
              <a:rPr lang="en-US" altLang="zh-CN" dirty="0">
                <a:solidFill>
                  <a:schemeClr val="accent2">
                    <a:lumMod val="75000"/>
                  </a:schemeClr>
                </a:solidFill>
                <a:latin typeface="楷体" pitchFamily="49" charset="-122"/>
                <a:ea typeface="楷体" pitchFamily="49" charset="-122"/>
              </a:rPr>
              <a:t>4</a:t>
            </a:r>
            <a:r>
              <a:rPr lang="zh-CN" altLang="en-US" dirty="0">
                <a:solidFill>
                  <a:schemeClr val="accent2">
                    <a:lumMod val="75000"/>
                  </a:schemeClr>
                </a:solidFill>
                <a:latin typeface="楷体" pitchFamily="49" charset="-122"/>
                <a:ea typeface="楷体" pitchFamily="49" charset="-122"/>
              </a:rPr>
              <a:t>、几种特殊的无差异曲线形状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5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9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994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99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95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995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99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1" grpId="0" autoUpdateAnimBg="0"/>
      <p:bldP spid="39954" grpId="0" autoUpdateAnimBg="0"/>
      <p:bldP spid="39955" grpId="0" autoUpdateAnimBg="0"/>
      <p:bldP spid="39955" grpId="1" autoUpdateAnimBg="0"/>
      <p:bldP spid="39957" grpId="0" animBg="1"/>
      <p:bldP spid="39958" grpId="0" autoUpdateAnimBg="0"/>
      <p:bldP spid="3996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C1CD7015-0908-45D8-AE55-A2C99A06B5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7CE998-A8C5-44B6-A736-817456B56C71}" type="datetime1">
              <a:rPr lang="zh-CN" altLang="en-US" sz="1400" smtClean="0"/>
              <a:pPr>
                <a:spcBef>
                  <a:spcPct val="0"/>
                </a:spcBef>
                <a:buClrTx/>
                <a:buSzTx/>
                <a:buFontTx/>
                <a:buNone/>
              </a:pPr>
              <a:t>2022/9/8</a:t>
            </a:fld>
            <a:endParaRPr lang="zh-CN" altLang="zh-CN" sz="1400"/>
          </a:p>
        </p:txBody>
      </p:sp>
      <p:sp>
        <p:nvSpPr>
          <p:cNvPr id="48131" name="灯片编号占位符 5">
            <a:extLst>
              <a:ext uri="{FF2B5EF4-FFF2-40B4-BE49-F238E27FC236}">
                <a16:creationId xmlns:a16="http://schemas.microsoft.com/office/drawing/2014/main" id="{8CDE2566-7E91-42F1-B426-E868936BAA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E8DCC6-6718-4EE4-B0DE-6AF0451118D4}" type="slidenum">
              <a:rPr lang="zh-CN" altLang="zh-CN" sz="1400" smtClean="0"/>
              <a:pPr>
                <a:spcBef>
                  <a:spcPct val="0"/>
                </a:spcBef>
                <a:buClrTx/>
                <a:buSzTx/>
                <a:buFontTx/>
                <a:buNone/>
              </a:pPr>
              <a:t>44</a:t>
            </a:fld>
            <a:endParaRPr lang="zh-CN" altLang="zh-CN" sz="1400"/>
          </a:p>
        </p:txBody>
      </p:sp>
      <p:sp>
        <p:nvSpPr>
          <p:cNvPr id="60420" name="Line 2">
            <a:extLst>
              <a:ext uri="{FF2B5EF4-FFF2-40B4-BE49-F238E27FC236}">
                <a16:creationId xmlns:a16="http://schemas.microsoft.com/office/drawing/2014/main" id="{8982387A-A52D-4F8C-B52D-D631C46BDCA7}"/>
              </a:ext>
            </a:extLst>
          </p:cNvPr>
          <p:cNvSpPr>
            <a:spLocks noChangeShapeType="1"/>
          </p:cNvSpPr>
          <p:nvPr/>
        </p:nvSpPr>
        <p:spPr bwMode="auto">
          <a:xfrm>
            <a:off x="3651250" y="4383088"/>
            <a:ext cx="2447925"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1" name="Line 3">
            <a:extLst>
              <a:ext uri="{FF2B5EF4-FFF2-40B4-BE49-F238E27FC236}">
                <a16:creationId xmlns:a16="http://schemas.microsoft.com/office/drawing/2014/main" id="{C293473C-41C2-47F0-A37B-A79CF3CCD5D5}"/>
              </a:ext>
            </a:extLst>
          </p:cNvPr>
          <p:cNvSpPr>
            <a:spLocks noChangeShapeType="1"/>
          </p:cNvSpPr>
          <p:nvPr/>
        </p:nvSpPr>
        <p:spPr bwMode="auto">
          <a:xfrm flipV="1">
            <a:off x="3651250" y="2151063"/>
            <a:ext cx="0" cy="2232025"/>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2" name="Line 4">
            <a:extLst>
              <a:ext uri="{FF2B5EF4-FFF2-40B4-BE49-F238E27FC236}">
                <a16:creationId xmlns:a16="http://schemas.microsoft.com/office/drawing/2014/main" id="{147F6227-DAEE-4360-BE6B-FBC0E564A534}"/>
              </a:ext>
            </a:extLst>
          </p:cNvPr>
          <p:cNvSpPr>
            <a:spLocks noChangeShapeType="1"/>
          </p:cNvSpPr>
          <p:nvPr/>
        </p:nvSpPr>
        <p:spPr bwMode="auto">
          <a:xfrm>
            <a:off x="4657725" y="2582863"/>
            <a:ext cx="1588" cy="18002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3" name="Line 5">
            <a:extLst>
              <a:ext uri="{FF2B5EF4-FFF2-40B4-BE49-F238E27FC236}">
                <a16:creationId xmlns:a16="http://schemas.microsoft.com/office/drawing/2014/main" id="{B6FED4EB-108C-48F4-B6BA-781FFE987B9C}"/>
              </a:ext>
            </a:extLst>
          </p:cNvPr>
          <p:cNvSpPr>
            <a:spLocks noChangeShapeType="1"/>
          </p:cNvSpPr>
          <p:nvPr/>
        </p:nvSpPr>
        <p:spPr bwMode="auto">
          <a:xfrm>
            <a:off x="5233988" y="2582863"/>
            <a:ext cx="1587" cy="18002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4" name="Oval 6">
            <a:extLst>
              <a:ext uri="{FF2B5EF4-FFF2-40B4-BE49-F238E27FC236}">
                <a16:creationId xmlns:a16="http://schemas.microsoft.com/office/drawing/2014/main" id="{352DC2AA-482F-4171-A7BD-A114446876E1}"/>
              </a:ext>
            </a:extLst>
          </p:cNvPr>
          <p:cNvSpPr>
            <a:spLocks noChangeArrowheads="1"/>
          </p:cNvSpPr>
          <p:nvPr/>
        </p:nvSpPr>
        <p:spPr bwMode="auto">
          <a:xfrm>
            <a:off x="5883275" y="4456113"/>
            <a:ext cx="503238" cy="358775"/>
          </a:xfrm>
          <a:prstGeom prst="ellipse">
            <a:avLst/>
          </a:prstGeom>
          <a:noFill/>
          <a:ln w="9525">
            <a:noFill/>
            <a:round/>
            <a:headEnd/>
            <a:tailEnd/>
          </a:ln>
        </p:spPr>
        <p:txBody>
          <a:bodyPr wrap="none" anchor="ctr"/>
          <a:lstStyle/>
          <a:p>
            <a:pPr eaLnBrk="1" hangingPunct="1">
              <a:defRPr/>
            </a:pPr>
            <a:r>
              <a:rPr lang="zh-CN" sz="2800">
                <a:solidFill>
                  <a:schemeClr val="accent2">
                    <a:lumMod val="75000"/>
                  </a:schemeClr>
                </a:solidFill>
                <a:latin typeface="楷体" pitchFamily="49" charset="-122"/>
                <a:ea typeface="楷体" pitchFamily="49" charset="-122"/>
              </a:rPr>
              <a:t>螃蟹腿</a:t>
            </a:r>
          </a:p>
        </p:txBody>
      </p:sp>
      <p:sp>
        <p:nvSpPr>
          <p:cNvPr id="60425" name="Oval 7">
            <a:extLst>
              <a:ext uri="{FF2B5EF4-FFF2-40B4-BE49-F238E27FC236}">
                <a16:creationId xmlns:a16="http://schemas.microsoft.com/office/drawing/2014/main" id="{9DFA7CD9-718D-4B82-B2C4-F662A8737C42}"/>
              </a:ext>
            </a:extLst>
          </p:cNvPr>
          <p:cNvSpPr>
            <a:spLocks noChangeArrowheads="1"/>
          </p:cNvSpPr>
          <p:nvPr/>
        </p:nvSpPr>
        <p:spPr bwMode="auto">
          <a:xfrm>
            <a:off x="2859088" y="2006600"/>
            <a:ext cx="503237" cy="358775"/>
          </a:xfrm>
          <a:prstGeom prst="ellipse">
            <a:avLst/>
          </a:prstGeom>
          <a:noFill/>
          <a:ln w="9525">
            <a:noFill/>
            <a:round/>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蟹黄</a:t>
            </a:r>
          </a:p>
        </p:txBody>
      </p:sp>
      <p:sp>
        <p:nvSpPr>
          <p:cNvPr id="60426" name="Line 8">
            <a:extLst>
              <a:ext uri="{FF2B5EF4-FFF2-40B4-BE49-F238E27FC236}">
                <a16:creationId xmlns:a16="http://schemas.microsoft.com/office/drawing/2014/main" id="{ADCC9271-B85F-40BA-8819-3E89613760CB}"/>
              </a:ext>
            </a:extLst>
          </p:cNvPr>
          <p:cNvSpPr>
            <a:spLocks noChangeShapeType="1"/>
          </p:cNvSpPr>
          <p:nvPr/>
        </p:nvSpPr>
        <p:spPr bwMode="auto">
          <a:xfrm flipV="1">
            <a:off x="4154488" y="2582863"/>
            <a:ext cx="0" cy="18002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7" name="Line 9">
            <a:extLst>
              <a:ext uri="{FF2B5EF4-FFF2-40B4-BE49-F238E27FC236}">
                <a16:creationId xmlns:a16="http://schemas.microsoft.com/office/drawing/2014/main" id="{6A5F644F-EEB3-4590-8798-9361DEA9C5A5}"/>
              </a:ext>
            </a:extLst>
          </p:cNvPr>
          <p:cNvSpPr>
            <a:spLocks noChangeShapeType="1"/>
          </p:cNvSpPr>
          <p:nvPr/>
        </p:nvSpPr>
        <p:spPr bwMode="auto">
          <a:xfrm>
            <a:off x="4154488" y="3590925"/>
            <a:ext cx="360362" cy="0"/>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8" name="Line 10">
            <a:extLst>
              <a:ext uri="{FF2B5EF4-FFF2-40B4-BE49-F238E27FC236}">
                <a16:creationId xmlns:a16="http://schemas.microsoft.com/office/drawing/2014/main" id="{8E5DA1FF-B317-4B02-9D9A-A91BFA3D00C6}"/>
              </a:ext>
            </a:extLst>
          </p:cNvPr>
          <p:cNvSpPr>
            <a:spLocks noChangeShapeType="1"/>
          </p:cNvSpPr>
          <p:nvPr/>
        </p:nvSpPr>
        <p:spPr bwMode="auto">
          <a:xfrm>
            <a:off x="4657725" y="3590925"/>
            <a:ext cx="431800" cy="0"/>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29" name="Line 11">
            <a:extLst>
              <a:ext uri="{FF2B5EF4-FFF2-40B4-BE49-F238E27FC236}">
                <a16:creationId xmlns:a16="http://schemas.microsoft.com/office/drawing/2014/main" id="{2E24BCC0-DB28-4EAA-8370-02A833EB5B2F}"/>
              </a:ext>
            </a:extLst>
          </p:cNvPr>
          <p:cNvSpPr>
            <a:spLocks noChangeShapeType="1"/>
          </p:cNvSpPr>
          <p:nvPr/>
        </p:nvSpPr>
        <p:spPr bwMode="auto">
          <a:xfrm>
            <a:off x="5233988" y="3590925"/>
            <a:ext cx="360362" cy="0"/>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30" name="Rectangle 12">
            <a:extLst>
              <a:ext uri="{FF2B5EF4-FFF2-40B4-BE49-F238E27FC236}">
                <a16:creationId xmlns:a16="http://schemas.microsoft.com/office/drawing/2014/main" id="{5F25762E-E992-4EF4-AC1C-787CE83B52AC}"/>
              </a:ext>
            </a:extLst>
          </p:cNvPr>
          <p:cNvSpPr>
            <a:spLocks noChangeArrowheads="1"/>
          </p:cNvSpPr>
          <p:nvPr/>
        </p:nvSpPr>
        <p:spPr bwMode="auto">
          <a:xfrm>
            <a:off x="555625" y="5391150"/>
            <a:ext cx="7848600" cy="936625"/>
          </a:xfrm>
          <a:prstGeom prst="rect">
            <a:avLst/>
          </a:prstGeom>
          <a:noFill/>
          <a:ln w="9525">
            <a:noFill/>
            <a:miter lim="800000"/>
            <a:headEnd/>
            <a:tailEnd/>
          </a:ln>
        </p:spPr>
        <p:txBody>
          <a:bodyPr wrap="none" anchor="ctr"/>
          <a:lstStyle/>
          <a:p>
            <a:pPr algn="ctr" eaLnBrk="1" hangingPunct="1">
              <a:defRPr/>
            </a:pPr>
            <a:r>
              <a:rPr lang="zh-CN" sz="2800">
                <a:solidFill>
                  <a:schemeClr val="accent2">
                    <a:lumMod val="75000"/>
                  </a:schemeClr>
                </a:solidFill>
                <a:latin typeface="楷体" pitchFamily="49" charset="-122"/>
                <a:ea typeface="楷体" pitchFamily="49" charset="-122"/>
              </a:rPr>
              <a:t>例如个别消费者喜欢吃螃蟹腿，对蟹黄无所谓</a:t>
            </a:r>
          </a:p>
        </p:txBody>
      </p:sp>
      <p:sp>
        <p:nvSpPr>
          <p:cNvPr id="48143" name="Rectangle 13">
            <a:extLst>
              <a:ext uri="{FF2B5EF4-FFF2-40B4-BE49-F238E27FC236}">
                <a16:creationId xmlns:a16="http://schemas.microsoft.com/office/drawing/2014/main" id="{65FD01CC-3327-40E7-9381-E4F3E244686C}"/>
              </a:ext>
            </a:extLst>
          </p:cNvPr>
          <p:cNvSpPr>
            <a:spLocks noChangeArrowheads="1"/>
          </p:cNvSpPr>
          <p:nvPr/>
        </p:nvSpPr>
        <p:spPr bwMode="auto">
          <a:xfrm>
            <a:off x="2714625" y="1214438"/>
            <a:ext cx="47529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rgbClr val="FF0000"/>
                </a:solidFill>
                <a:ea typeface="黑体" panose="02010609060101010101" pitchFamily="49" charset="-122"/>
              </a:rPr>
              <a:t>U        </a:t>
            </a:r>
            <a:r>
              <a:rPr lang="zh-CN" altLang="zh-CN" sz="2800">
                <a:solidFill>
                  <a:srgbClr val="FF0000"/>
                </a:solidFill>
                <a:ea typeface="楷体_GB2312" pitchFamily="49" charset="-122"/>
              </a:rPr>
              <a:t>增加</a:t>
            </a:r>
          </a:p>
        </p:txBody>
      </p:sp>
      <p:sp>
        <p:nvSpPr>
          <p:cNvPr id="60432" name="Line 14">
            <a:extLst>
              <a:ext uri="{FF2B5EF4-FFF2-40B4-BE49-F238E27FC236}">
                <a16:creationId xmlns:a16="http://schemas.microsoft.com/office/drawing/2014/main" id="{61724229-77F6-47A8-837C-983335AA5D75}"/>
              </a:ext>
            </a:extLst>
          </p:cNvPr>
          <p:cNvSpPr>
            <a:spLocks noChangeShapeType="1"/>
          </p:cNvSpPr>
          <p:nvPr/>
        </p:nvSpPr>
        <p:spPr bwMode="auto">
          <a:xfrm>
            <a:off x="4514850" y="1503363"/>
            <a:ext cx="649288" cy="0"/>
          </a:xfrm>
          <a:prstGeom prst="line">
            <a:avLst/>
          </a:prstGeom>
          <a:noFill/>
          <a:ln w="28575">
            <a:solidFill>
              <a:srgbClr val="FF0000"/>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33" name="Oval 15">
            <a:extLst>
              <a:ext uri="{FF2B5EF4-FFF2-40B4-BE49-F238E27FC236}">
                <a16:creationId xmlns:a16="http://schemas.microsoft.com/office/drawing/2014/main" id="{599B342E-60DC-45E9-9A0A-88E13838FF5E}"/>
              </a:ext>
            </a:extLst>
          </p:cNvPr>
          <p:cNvSpPr>
            <a:spLocks noChangeArrowheads="1"/>
          </p:cNvSpPr>
          <p:nvPr/>
        </p:nvSpPr>
        <p:spPr bwMode="auto">
          <a:xfrm>
            <a:off x="4514850" y="2222500"/>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1</a:t>
            </a:r>
          </a:p>
        </p:txBody>
      </p:sp>
      <p:sp>
        <p:nvSpPr>
          <p:cNvPr id="60434" name="Oval 16">
            <a:extLst>
              <a:ext uri="{FF2B5EF4-FFF2-40B4-BE49-F238E27FC236}">
                <a16:creationId xmlns:a16="http://schemas.microsoft.com/office/drawing/2014/main" id="{16F71ED5-6F57-4BA2-8710-B15DFC39CFFB}"/>
              </a:ext>
            </a:extLst>
          </p:cNvPr>
          <p:cNvSpPr>
            <a:spLocks noChangeArrowheads="1"/>
          </p:cNvSpPr>
          <p:nvPr/>
        </p:nvSpPr>
        <p:spPr bwMode="auto">
          <a:xfrm>
            <a:off x="5164138" y="2222500"/>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0" baseline="-25000">
                <a:solidFill>
                  <a:schemeClr val="accent2">
                    <a:lumMod val="75000"/>
                  </a:schemeClr>
                </a:solidFill>
                <a:latin typeface="楷体" pitchFamily="49" charset="-122"/>
                <a:ea typeface="楷体" pitchFamily="49" charset="-122"/>
              </a:rPr>
              <a:t>2</a:t>
            </a:r>
          </a:p>
        </p:txBody>
      </p:sp>
      <p:sp>
        <p:nvSpPr>
          <p:cNvPr id="60435" name="Oval 17">
            <a:extLst>
              <a:ext uri="{FF2B5EF4-FFF2-40B4-BE49-F238E27FC236}">
                <a16:creationId xmlns:a16="http://schemas.microsoft.com/office/drawing/2014/main" id="{B852EC0F-51A4-4F5A-B905-D664679C947B}"/>
              </a:ext>
            </a:extLst>
          </p:cNvPr>
          <p:cNvSpPr>
            <a:spLocks noChangeArrowheads="1"/>
          </p:cNvSpPr>
          <p:nvPr/>
        </p:nvSpPr>
        <p:spPr bwMode="auto">
          <a:xfrm>
            <a:off x="4011613" y="2222500"/>
            <a:ext cx="215900" cy="288925"/>
          </a:xfrm>
          <a:prstGeom prst="ellipse">
            <a:avLst/>
          </a:prstGeom>
          <a:noFill/>
          <a:ln w="9525">
            <a:noFill/>
            <a:round/>
            <a:headEnd/>
            <a:tailEnd/>
          </a:ln>
        </p:spPr>
        <p:txBody>
          <a:bodyPr wrap="none" anchor="ctr"/>
          <a:lstStyle/>
          <a:p>
            <a:pPr algn="ctr" eaLnBrk="1" hangingPunct="1">
              <a:defRPr/>
            </a:pPr>
            <a:r>
              <a:rPr lang="zh-CN" altLang="zh-CN" sz="2000" b="0">
                <a:solidFill>
                  <a:schemeClr val="accent2">
                    <a:lumMod val="75000"/>
                  </a:schemeClr>
                </a:solidFill>
                <a:latin typeface="楷体" pitchFamily="49" charset="-122"/>
                <a:ea typeface="楷体" pitchFamily="49" charset="-122"/>
              </a:rPr>
              <a:t>U</a:t>
            </a:r>
            <a:r>
              <a:rPr lang="zh-CN" altLang="zh-CN" sz="2000" baseline="-25000">
                <a:solidFill>
                  <a:schemeClr val="accent2">
                    <a:lumMod val="75000"/>
                  </a:schemeClr>
                </a:solidFill>
                <a:latin typeface="楷体" pitchFamily="49" charset="-122"/>
                <a:ea typeface="楷体" pitchFamily="49" charset="-122"/>
              </a:rPr>
              <a:t>0</a:t>
            </a:r>
          </a:p>
        </p:txBody>
      </p:sp>
      <p:sp>
        <p:nvSpPr>
          <p:cNvPr id="60436" name="Line 18">
            <a:extLst>
              <a:ext uri="{FF2B5EF4-FFF2-40B4-BE49-F238E27FC236}">
                <a16:creationId xmlns:a16="http://schemas.microsoft.com/office/drawing/2014/main" id="{42EF6783-7155-4D7D-9E0B-A5DDB59C0906}"/>
              </a:ext>
            </a:extLst>
          </p:cNvPr>
          <p:cNvSpPr>
            <a:spLocks noChangeShapeType="1"/>
          </p:cNvSpPr>
          <p:nvPr/>
        </p:nvSpPr>
        <p:spPr bwMode="auto">
          <a:xfrm flipV="1">
            <a:off x="3435350" y="2798763"/>
            <a:ext cx="0" cy="1008062"/>
          </a:xfrm>
          <a:prstGeom prst="line">
            <a:avLst/>
          </a:prstGeom>
          <a:noFill/>
          <a:ln w="57150">
            <a:solidFill>
              <a:srgbClr val="FF0000"/>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0437" name="Line 19">
            <a:extLst>
              <a:ext uri="{FF2B5EF4-FFF2-40B4-BE49-F238E27FC236}">
                <a16:creationId xmlns:a16="http://schemas.microsoft.com/office/drawing/2014/main" id="{B96B7DD9-61DF-4154-B1E9-58C324F3C447}"/>
              </a:ext>
            </a:extLst>
          </p:cNvPr>
          <p:cNvSpPr>
            <a:spLocks noChangeShapeType="1"/>
          </p:cNvSpPr>
          <p:nvPr/>
        </p:nvSpPr>
        <p:spPr bwMode="auto">
          <a:xfrm>
            <a:off x="4011613" y="4743450"/>
            <a:ext cx="935037" cy="0"/>
          </a:xfrm>
          <a:prstGeom prst="line">
            <a:avLst/>
          </a:prstGeom>
          <a:noFill/>
          <a:ln w="57150">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2" name="Rectangle 12">
            <a:extLst>
              <a:ext uri="{FF2B5EF4-FFF2-40B4-BE49-F238E27FC236}">
                <a16:creationId xmlns:a16="http://schemas.microsoft.com/office/drawing/2014/main" id="{4925889C-87AD-4463-B30A-6062D88863C2}"/>
              </a:ext>
            </a:extLst>
          </p:cNvPr>
          <p:cNvSpPr>
            <a:spLocks noChangeArrowheads="1"/>
          </p:cNvSpPr>
          <p:nvPr/>
        </p:nvSpPr>
        <p:spPr bwMode="auto">
          <a:xfrm>
            <a:off x="587375" y="1595438"/>
            <a:ext cx="1728788" cy="647700"/>
          </a:xfrm>
          <a:prstGeom prst="rect">
            <a:avLst/>
          </a:prstGeom>
          <a:noFill/>
          <a:ln w="9525">
            <a:noFill/>
            <a:miter lim="800000"/>
            <a:headEnd/>
            <a:tailEnd/>
          </a:ln>
        </p:spPr>
        <p:txBody>
          <a:bodyPr wrap="none" anchor="ctr"/>
          <a:lstStyle/>
          <a:p>
            <a:pPr algn="ctr" eaLnBrk="1" hangingPunct="1">
              <a:defRPr/>
            </a:pPr>
            <a:r>
              <a:rPr lang="en-US" altLang="zh-CN" sz="2800" dirty="0">
                <a:solidFill>
                  <a:schemeClr val="accent2">
                    <a:lumMod val="75000"/>
                  </a:schemeClr>
                </a:solidFill>
                <a:latin typeface="楷体" pitchFamily="49" charset="-122"/>
                <a:ea typeface="楷体" pitchFamily="49" charset="-122"/>
              </a:rPr>
              <a:t>4)</a:t>
            </a:r>
            <a:r>
              <a:rPr lang="zh-CN" altLang="en-US" sz="2800" dirty="0">
                <a:solidFill>
                  <a:schemeClr val="accent2">
                    <a:lumMod val="75000"/>
                  </a:schemeClr>
                </a:solidFill>
                <a:latin typeface="楷体" pitchFamily="49" charset="-122"/>
                <a:ea typeface="楷体" pitchFamily="49" charset="-122"/>
              </a:rPr>
              <a:t>中性商品</a:t>
            </a:r>
            <a:endParaRPr lang="zh-CN" sz="2800" dirty="0">
              <a:solidFill>
                <a:schemeClr val="accent2">
                  <a:lumMod val="75000"/>
                </a:schemeClr>
              </a:solidFill>
              <a:latin typeface="楷体" pitchFamily="49" charset="-122"/>
              <a:ea typeface="楷体" pitchFamily="49" charset="-122"/>
            </a:endParaRPr>
          </a:p>
        </p:txBody>
      </p:sp>
      <p:sp>
        <p:nvSpPr>
          <p:cNvPr id="23" name="矩形 22">
            <a:extLst>
              <a:ext uri="{FF2B5EF4-FFF2-40B4-BE49-F238E27FC236}">
                <a16:creationId xmlns:a16="http://schemas.microsoft.com/office/drawing/2014/main" id="{9E75C804-C972-4916-93FC-3902FFE29F15}"/>
              </a:ext>
            </a:extLst>
          </p:cNvPr>
          <p:cNvSpPr/>
          <p:nvPr/>
        </p:nvSpPr>
        <p:spPr>
          <a:xfrm>
            <a:off x="2786063" y="571500"/>
            <a:ext cx="3322637" cy="369888"/>
          </a:xfrm>
          <a:prstGeom prst="rect">
            <a:avLst/>
          </a:prstGeom>
        </p:spPr>
        <p:txBody>
          <a:bodyPr wrap="none">
            <a:spAutoFit/>
          </a:bodyPr>
          <a:lstStyle/>
          <a:p>
            <a:pPr eaLnBrk="1" hangingPunct="1">
              <a:defRPr/>
            </a:pPr>
            <a:r>
              <a:rPr lang="en-US" altLang="zh-CN" dirty="0">
                <a:solidFill>
                  <a:schemeClr val="accent2">
                    <a:lumMod val="75000"/>
                  </a:schemeClr>
                </a:solidFill>
                <a:latin typeface="楷体" pitchFamily="49" charset="-122"/>
                <a:ea typeface="楷体" pitchFamily="49" charset="-122"/>
              </a:rPr>
              <a:t>4</a:t>
            </a:r>
            <a:r>
              <a:rPr lang="zh-CN" altLang="en-US" dirty="0">
                <a:solidFill>
                  <a:schemeClr val="accent2">
                    <a:lumMod val="75000"/>
                  </a:schemeClr>
                </a:solidFill>
                <a:latin typeface="楷体" pitchFamily="49" charset="-122"/>
                <a:ea typeface="楷体" pitchFamily="49" charset="-122"/>
              </a:rPr>
              <a:t>、几种特殊的无差异曲线形状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4929B7E1-4FC3-4742-9566-2819BD4CA5B7}"/>
              </a:ext>
            </a:extLst>
          </p:cNvPr>
          <p:cNvSpPr>
            <a:spLocks noGrp="1"/>
          </p:cNvSpPr>
          <p:nvPr>
            <p:ph type="dt" sz="quarter" idx="10"/>
          </p:nvPr>
        </p:nvSpPr>
        <p:spPr/>
        <p:txBody>
          <a:bodyPr/>
          <a:lstStyle/>
          <a:p>
            <a:pPr>
              <a:defRPr/>
            </a:pPr>
            <a:fld id="{AA3B70BF-19D3-47B0-BDB2-D3887C521F85}"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49155" name="灯片编号占位符 5">
            <a:extLst>
              <a:ext uri="{FF2B5EF4-FFF2-40B4-BE49-F238E27FC236}">
                <a16:creationId xmlns:a16="http://schemas.microsoft.com/office/drawing/2014/main" id="{A0B119F5-D556-4A45-BD42-07EA9DFDB7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777884-6FC9-4DD3-8608-F0D00959E06E}"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45</a:t>
            </a:fld>
            <a:endParaRPr lang="zh-CN" altLang="zh-CN" sz="1400">
              <a:solidFill>
                <a:srgbClr val="0039E5"/>
              </a:solidFill>
              <a:latin typeface="楷体" panose="02010609060101010101" pitchFamily="49" charset="-122"/>
              <a:ea typeface="楷体" panose="02010609060101010101" pitchFamily="49" charset="-122"/>
            </a:endParaRPr>
          </a:p>
        </p:txBody>
      </p:sp>
      <p:grpSp>
        <p:nvGrpSpPr>
          <p:cNvPr id="49156" name="Group 2">
            <a:extLst>
              <a:ext uri="{FF2B5EF4-FFF2-40B4-BE49-F238E27FC236}">
                <a16:creationId xmlns:a16="http://schemas.microsoft.com/office/drawing/2014/main" id="{1A2ACC9F-A5A7-4D2D-8BBD-BED584249C85}"/>
              </a:ext>
            </a:extLst>
          </p:cNvPr>
          <p:cNvGrpSpPr>
            <a:grpSpLocks/>
          </p:cNvGrpSpPr>
          <p:nvPr/>
        </p:nvGrpSpPr>
        <p:grpSpPr bwMode="auto">
          <a:xfrm>
            <a:off x="611188" y="1341438"/>
            <a:ext cx="3529012" cy="2303462"/>
            <a:chOff x="0" y="0"/>
            <a:chExt cx="2177" cy="1769"/>
          </a:xfrm>
        </p:grpSpPr>
        <p:sp>
          <p:nvSpPr>
            <p:cNvPr id="61489" name="Line 3">
              <a:extLst>
                <a:ext uri="{FF2B5EF4-FFF2-40B4-BE49-F238E27FC236}">
                  <a16:creationId xmlns:a16="http://schemas.microsoft.com/office/drawing/2014/main" id="{05DBA211-CA33-440D-BD95-BE44101B201D}"/>
                </a:ext>
              </a:extLst>
            </p:cNvPr>
            <p:cNvSpPr>
              <a:spLocks noChangeShapeType="1"/>
            </p:cNvSpPr>
            <p:nvPr/>
          </p:nvSpPr>
          <p:spPr bwMode="auto">
            <a:xfrm>
              <a:off x="454" y="1497"/>
              <a:ext cx="1538"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90" name="Line 4">
              <a:extLst>
                <a:ext uri="{FF2B5EF4-FFF2-40B4-BE49-F238E27FC236}">
                  <a16:creationId xmlns:a16="http://schemas.microsoft.com/office/drawing/2014/main" id="{9460FFDA-D00F-452E-9C25-3A92CF0F975D}"/>
                </a:ext>
              </a:extLst>
            </p:cNvPr>
            <p:cNvSpPr>
              <a:spLocks noChangeShapeType="1"/>
            </p:cNvSpPr>
            <p:nvPr/>
          </p:nvSpPr>
          <p:spPr bwMode="auto">
            <a:xfrm flipV="1">
              <a:off x="454" y="91"/>
              <a:ext cx="0" cy="1406"/>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91" name="Line 5">
              <a:extLst>
                <a:ext uri="{FF2B5EF4-FFF2-40B4-BE49-F238E27FC236}">
                  <a16:creationId xmlns:a16="http://schemas.microsoft.com/office/drawing/2014/main" id="{4ED7FA83-0096-4726-A00E-45C9EE73FD21}"/>
                </a:ext>
              </a:extLst>
            </p:cNvPr>
            <p:cNvSpPr>
              <a:spLocks noChangeShapeType="1"/>
            </p:cNvSpPr>
            <p:nvPr/>
          </p:nvSpPr>
          <p:spPr bwMode="auto">
            <a:xfrm>
              <a:off x="454" y="862"/>
              <a:ext cx="635" cy="63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92" name="Line 6">
              <a:extLst>
                <a:ext uri="{FF2B5EF4-FFF2-40B4-BE49-F238E27FC236}">
                  <a16:creationId xmlns:a16="http://schemas.microsoft.com/office/drawing/2014/main" id="{8209A6DC-B428-4FAF-A773-6BAEA2E3A338}"/>
                </a:ext>
              </a:extLst>
            </p:cNvPr>
            <p:cNvSpPr>
              <a:spLocks noChangeShapeType="1"/>
            </p:cNvSpPr>
            <p:nvPr/>
          </p:nvSpPr>
          <p:spPr bwMode="auto">
            <a:xfrm>
              <a:off x="454" y="499"/>
              <a:ext cx="998" cy="998"/>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93" name="Oval 7">
              <a:extLst>
                <a:ext uri="{FF2B5EF4-FFF2-40B4-BE49-F238E27FC236}">
                  <a16:creationId xmlns:a16="http://schemas.microsoft.com/office/drawing/2014/main" id="{F05C10F4-32CC-4C59-9E27-0CF6783ACB78}"/>
                </a:ext>
              </a:extLst>
            </p:cNvPr>
            <p:cNvSpPr>
              <a:spLocks noChangeArrowheads="1"/>
            </p:cNvSpPr>
            <p:nvPr/>
          </p:nvSpPr>
          <p:spPr bwMode="auto">
            <a:xfrm>
              <a:off x="1860" y="1543"/>
              <a:ext cx="317" cy="226"/>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桔子</a:t>
              </a:r>
            </a:p>
          </p:txBody>
        </p:sp>
        <p:sp>
          <p:nvSpPr>
            <p:cNvPr id="61494" name="Oval 8">
              <a:extLst>
                <a:ext uri="{FF2B5EF4-FFF2-40B4-BE49-F238E27FC236}">
                  <a16:creationId xmlns:a16="http://schemas.microsoft.com/office/drawing/2014/main" id="{26AEDF0C-B2CA-46F7-A795-EECB96309894}"/>
                </a:ext>
              </a:extLst>
            </p:cNvPr>
            <p:cNvSpPr>
              <a:spLocks noChangeArrowheads="1"/>
            </p:cNvSpPr>
            <p:nvPr/>
          </p:nvSpPr>
          <p:spPr bwMode="auto">
            <a:xfrm>
              <a:off x="0" y="0"/>
              <a:ext cx="317" cy="226"/>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苹果</a:t>
              </a:r>
            </a:p>
          </p:txBody>
        </p:sp>
      </p:grpSp>
      <p:sp>
        <p:nvSpPr>
          <p:cNvPr id="61445" name="Rectangle 9">
            <a:extLst>
              <a:ext uri="{FF2B5EF4-FFF2-40B4-BE49-F238E27FC236}">
                <a16:creationId xmlns:a16="http://schemas.microsoft.com/office/drawing/2014/main" id="{C0D241EC-1FDF-45FE-A344-5522C2DE77AD}"/>
              </a:ext>
            </a:extLst>
          </p:cNvPr>
          <p:cNvSpPr>
            <a:spLocks noChangeArrowheads="1"/>
          </p:cNvSpPr>
          <p:nvPr/>
        </p:nvSpPr>
        <p:spPr bwMode="auto">
          <a:xfrm>
            <a:off x="2051050" y="1123950"/>
            <a:ext cx="1296988" cy="647700"/>
          </a:xfrm>
          <a:prstGeom prst="rect">
            <a:avLst/>
          </a:prstGeom>
          <a:noFill/>
          <a:ln w="9525">
            <a:noFill/>
            <a:miter lim="800000"/>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完全替代品</a:t>
            </a:r>
          </a:p>
        </p:txBody>
      </p:sp>
      <p:grpSp>
        <p:nvGrpSpPr>
          <p:cNvPr id="49158" name="Group 10">
            <a:extLst>
              <a:ext uri="{FF2B5EF4-FFF2-40B4-BE49-F238E27FC236}">
                <a16:creationId xmlns:a16="http://schemas.microsoft.com/office/drawing/2014/main" id="{C2556E58-3669-459E-9BEA-EE5228277AF7}"/>
              </a:ext>
            </a:extLst>
          </p:cNvPr>
          <p:cNvGrpSpPr>
            <a:grpSpLocks/>
          </p:cNvGrpSpPr>
          <p:nvPr/>
        </p:nvGrpSpPr>
        <p:grpSpPr bwMode="auto">
          <a:xfrm>
            <a:off x="611188" y="3860800"/>
            <a:ext cx="3529012" cy="2374900"/>
            <a:chOff x="0" y="0"/>
            <a:chExt cx="2359" cy="1633"/>
          </a:xfrm>
        </p:grpSpPr>
        <p:sp>
          <p:nvSpPr>
            <p:cNvPr id="61479" name="Line 11">
              <a:extLst>
                <a:ext uri="{FF2B5EF4-FFF2-40B4-BE49-F238E27FC236}">
                  <a16:creationId xmlns:a16="http://schemas.microsoft.com/office/drawing/2014/main" id="{7DAA8C1B-0C6B-4BD0-A104-D15703A4DA4C}"/>
                </a:ext>
              </a:extLst>
            </p:cNvPr>
            <p:cNvSpPr>
              <a:spLocks noChangeShapeType="1"/>
            </p:cNvSpPr>
            <p:nvPr/>
          </p:nvSpPr>
          <p:spPr bwMode="auto">
            <a:xfrm>
              <a:off x="636" y="1314"/>
              <a:ext cx="1542"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0" name="Line 12">
              <a:extLst>
                <a:ext uri="{FF2B5EF4-FFF2-40B4-BE49-F238E27FC236}">
                  <a16:creationId xmlns:a16="http://schemas.microsoft.com/office/drawing/2014/main" id="{749FE074-D8F6-4C81-BE37-3545F7246047}"/>
                </a:ext>
              </a:extLst>
            </p:cNvPr>
            <p:cNvSpPr>
              <a:spLocks noChangeShapeType="1"/>
            </p:cNvSpPr>
            <p:nvPr/>
          </p:nvSpPr>
          <p:spPr bwMode="auto">
            <a:xfrm flipV="1">
              <a:off x="636" y="80"/>
              <a:ext cx="0" cy="1238"/>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1" name="Line 13">
              <a:extLst>
                <a:ext uri="{FF2B5EF4-FFF2-40B4-BE49-F238E27FC236}">
                  <a16:creationId xmlns:a16="http://schemas.microsoft.com/office/drawing/2014/main" id="{EF06B0D5-DB80-47AD-B35F-1358ECEBAF3B}"/>
                </a:ext>
              </a:extLst>
            </p:cNvPr>
            <p:cNvSpPr>
              <a:spLocks noChangeShapeType="1"/>
            </p:cNvSpPr>
            <p:nvPr/>
          </p:nvSpPr>
          <p:spPr bwMode="auto">
            <a:xfrm flipH="1">
              <a:off x="1271" y="598"/>
              <a:ext cx="816" cy="716"/>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2" name="Line 14">
              <a:extLst>
                <a:ext uri="{FF2B5EF4-FFF2-40B4-BE49-F238E27FC236}">
                  <a16:creationId xmlns:a16="http://schemas.microsoft.com/office/drawing/2014/main" id="{65E5044B-76C4-4808-96D6-48A23E33C6BC}"/>
                </a:ext>
              </a:extLst>
            </p:cNvPr>
            <p:cNvSpPr>
              <a:spLocks noChangeShapeType="1"/>
            </p:cNvSpPr>
            <p:nvPr/>
          </p:nvSpPr>
          <p:spPr bwMode="auto">
            <a:xfrm flipH="1">
              <a:off x="635" y="319"/>
              <a:ext cx="1179" cy="999"/>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3" name="Oval 15">
              <a:extLst>
                <a:ext uri="{FF2B5EF4-FFF2-40B4-BE49-F238E27FC236}">
                  <a16:creationId xmlns:a16="http://schemas.microsoft.com/office/drawing/2014/main" id="{1AA11E36-DA45-4F39-9720-ACC362BB27C7}"/>
                </a:ext>
              </a:extLst>
            </p:cNvPr>
            <p:cNvSpPr>
              <a:spLocks noChangeArrowheads="1"/>
            </p:cNvSpPr>
            <p:nvPr/>
          </p:nvSpPr>
          <p:spPr bwMode="auto">
            <a:xfrm>
              <a:off x="2042" y="1355"/>
              <a:ext cx="317" cy="201"/>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螃蟹腿</a:t>
              </a:r>
            </a:p>
          </p:txBody>
        </p:sp>
        <p:sp>
          <p:nvSpPr>
            <p:cNvPr id="61484" name="Oval 16">
              <a:extLst>
                <a:ext uri="{FF2B5EF4-FFF2-40B4-BE49-F238E27FC236}">
                  <a16:creationId xmlns:a16="http://schemas.microsoft.com/office/drawing/2014/main" id="{C9AAF4E0-70E0-4CEC-B977-19A481DEBDA1}"/>
                </a:ext>
              </a:extLst>
            </p:cNvPr>
            <p:cNvSpPr>
              <a:spLocks noChangeArrowheads="1"/>
            </p:cNvSpPr>
            <p:nvPr/>
          </p:nvSpPr>
          <p:spPr bwMode="auto">
            <a:xfrm>
              <a:off x="91" y="0"/>
              <a:ext cx="316" cy="198"/>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蟹黄</a:t>
              </a:r>
            </a:p>
          </p:txBody>
        </p:sp>
        <p:sp>
          <p:nvSpPr>
            <p:cNvPr id="61485" name="Line 17">
              <a:extLst>
                <a:ext uri="{FF2B5EF4-FFF2-40B4-BE49-F238E27FC236}">
                  <a16:creationId xmlns:a16="http://schemas.microsoft.com/office/drawing/2014/main" id="{B74238C0-76A2-4CF3-9D6D-513A33044E1B}"/>
                </a:ext>
              </a:extLst>
            </p:cNvPr>
            <p:cNvSpPr>
              <a:spLocks noChangeShapeType="1"/>
            </p:cNvSpPr>
            <p:nvPr/>
          </p:nvSpPr>
          <p:spPr bwMode="auto">
            <a:xfrm flipH="1">
              <a:off x="635" y="120"/>
              <a:ext cx="907" cy="756"/>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6" name="Line 18">
              <a:extLst>
                <a:ext uri="{FF2B5EF4-FFF2-40B4-BE49-F238E27FC236}">
                  <a16:creationId xmlns:a16="http://schemas.microsoft.com/office/drawing/2014/main" id="{E619983A-5EF9-447C-9D11-460FCDA85502}"/>
                </a:ext>
              </a:extLst>
            </p:cNvPr>
            <p:cNvSpPr>
              <a:spLocks noChangeShapeType="1"/>
            </p:cNvSpPr>
            <p:nvPr/>
          </p:nvSpPr>
          <p:spPr bwMode="auto">
            <a:xfrm>
              <a:off x="1089" y="518"/>
              <a:ext cx="181" cy="155"/>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7" name="Line 19">
              <a:extLst>
                <a:ext uri="{FF2B5EF4-FFF2-40B4-BE49-F238E27FC236}">
                  <a16:creationId xmlns:a16="http://schemas.microsoft.com/office/drawing/2014/main" id="{3DFB6684-B944-4534-B14E-E81BFA22ED49}"/>
                </a:ext>
              </a:extLst>
            </p:cNvPr>
            <p:cNvSpPr>
              <a:spLocks noChangeShapeType="1"/>
            </p:cNvSpPr>
            <p:nvPr/>
          </p:nvSpPr>
          <p:spPr bwMode="auto">
            <a:xfrm>
              <a:off x="1316" y="756"/>
              <a:ext cx="181" cy="155"/>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88" name="Rectangle 20">
              <a:extLst>
                <a:ext uri="{FF2B5EF4-FFF2-40B4-BE49-F238E27FC236}">
                  <a16:creationId xmlns:a16="http://schemas.microsoft.com/office/drawing/2014/main" id="{064C74F9-19B4-43F0-A450-137915774A09}"/>
                </a:ext>
              </a:extLst>
            </p:cNvPr>
            <p:cNvSpPr>
              <a:spLocks noChangeArrowheads="1"/>
            </p:cNvSpPr>
            <p:nvPr/>
          </p:nvSpPr>
          <p:spPr bwMode="auto">
            <a:xfrm>
              <a:off x="0" y="1394"/>
              <a:ext cx="1179" cy="239"/>
            </a:xfrm>
            <a:prstGeom prst="rect">
              <a:avLst/>
            </a:prstGeom>
            <a:noFill/>
            <a:ln w="9525">
              <a:noFill/>
              <a:miter lim="800000"/>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讨厌蟹黄</a:t>
              </a:r>
            </a:p>
          </p:txBody>
        </p:sp>
      </p:grpSp>
      <p:grpSp>
        <p:nvGrpSpPr>
          <p:cNvPr id="49159" name="Group 21">
            <a:extLst>
              <a:ext uri="{FF2B5EF4-FFF2-40B4-BE49-F238E27FC236}">
                <a16:creationId xmlns:a16="http://schemas.microsoft.com/office/drawing/2014/main" id="{F42CBC69-46F8-42B4-9384-87565233B548}"/>
              </a:ext>
            </a:extLst>
          </p:cNvPr>
          <p:cNvGrpSpPr>
            <a:grpSpLocks/>
          </p:cNvGrpSpPr>
          <p:nvPr/>
        </p:nvGrpSpPr>
        <p:grpSpPr bwMode="auto">
          <a:xfrm>
            <a:off x="5219700" y="3573463"/>
            <a:ext cx="3600450" cy="2520950"/>
            <a:chOff x="0" y="0"/>
            <a:chExt cx="2268" cy="1678"/>
          </a:xfrm>
        </p:grpSpPr>
        <p:sp>
          <p:nvSpPr>
            <p:cNvPr id="61468" name="Line 22">
              <a:extLst>
                <a:ext uri="{FF2B5EF4-FFF2-40B4-BE49-F238E27FC236}">
                  <a16:creationId xmlns:a16="http://schemas.microsoft.com/office/drawing/2014/main" id="{CFD1B723-B7F2-4732-91D4-15583807E2A8}"/>
                </a:ext>
              </a:extLst>
            </p:cNvPr>
            <p:cNvSpPr>
              <a:spLocks noChangeShapeType="1"/>
            </p:cNvSpPr>
            <p:nvPr/>
          </p:nvSpPr>
          <p:spPr bwMode="auto">
            <a:xfrm>
              <a:off x="545" y="1351"/>
              <a:ext cx="1542"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69" name="Line 23">
              <a:extLst>
                <a:ext uri="{FF2B5EF4-FFF2-40B4-BE49-F238E27FC236}">
                  <a16:creationId xmlns:a16="http://schemas.microsoft.com/office/drawing/2014/main" id="{6FAC09BB-2BAB-4A09-97D9-2B58CA8DB80F}"/>
                </a:ext>
              </a:extLst>
            </p:cNvPr>
            <p:cNvSpPr>
              <a:spLocks noChangeShapeType="1"/>
            </p:cNvSpPr>
            <p:nvPr/>
          </p:nvSpPr>
          <p:spPr bwMode="auto">
            <a:xfrm flipV="1">
              <a:off x="545" y="82"/>
              <a:ext cx="0" cy="1269"/>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0" name="Line 24">
              <a:extLst>
                <a:ext uri="{FF2B5EF4-FFF2-40B4-BE49-F238E27FC236}">
                  <a16:creationId xmlns:a16="http://schemas.microsoft.com/office/drawing/2014/main" id="{CAAC2D5F-972F-4B00-9C0C-79B333E5AE4A}"/>
                </a:ext>
              </a:extLst>
            </p:cNvPr>
            <p:cNvSpPr>
              <a:spLocks noChangeShapeType="1"/>
            </p:cNvSpPr>
            <p:nvPr/>
          </p:nvSpPr>
          <p:spPr bwMode="auto">
            <a:xfrm>
              <a:off x="1179" y="327"/>
              <a:ext cx="1" cy="10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1" name="Line 25">
              <a:extLst>
                <a:ext uri="{FF2B5EF4-FFF2-40B4-BE49-F238E27FC236}">
                  <a16:creationId xmlns:a16="http://schemas.microsoft.com/office/drawing/2014/main" id="{3777B248-E1B0-40CB-B68D-41B58CD5DD5A}"/>
                </a:ext>
              </a:extLst>
            </p:cNvPr>
            <p:cNvSpPr>
              <a:spLocks noChangeShapeType="1"/>
            </p:cNvSpPr>
            <p:nvPr/>
          </p:nvSpPr>
          <p:spPr bwMode="auto">
            <a:xfrm>
              <a:off x="1542" y="327"/>
              <a:ext cx="1" cy="10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2" name="Oval 26">
              <a:extLst>
                <a:ext uri="{FF2B5EF4-FFF2-40B4-BE49-F238E27FC236}">
                  <a16:creationId xmlns:a16="http://schemas.microsoft.com/office/drawing/2014/main" id="{88A77654-A64F-4E48-8DE5-AE8A0B100F3A}"/>
                </a:ext>
              </a:extLst>
            </p:cNvPr>
            <p:cNvSpPr>
              <a:spLocks noChangeArrowheads="1"/>
            </p:cNvSpPr>
            <p:nvPr/>
          </p:nvSpPr>
          <p:spPr bwMode="auto">
            <a:xfrm>
              <a:off x="1951" y="1392"/>
              <a:ext cx="317" cy="204"/>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螃蟹腿</a:t>
              </a:r>
            </a:p>
          </p:txBody>
        </p:sp>
        <p:sp>
          <p:nvSpPr>
            <p:cNvPr id="61473" name="Oval 27">
              <a:extLst>
                <a:ext uri="{FF2B5EF4-FFF2-40B4-BE49-F238E27FC236}">
                  <a16:creationId xmlns:a16="http://schemas.microsoft.com/office/drawing/2014/main" id="{FE9732A3-17C2-4B44-89BE-3562BF48843D}"/>
                </a:ext>
              </a:extLst>
            </p:cNvPr>
            <p:cNvSpPr>
              <a:spLocks noChangeArrowheads="1"/>
            </p:cNvSpPr>
            <p:nvPr/>
          </p:nvSpPr>
          <p:spPr bwMode="auto">
            <a:xfrm>
              <a:off x="0" y="0"/>
              <a:ext cx="317" cy="204"/>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蟹黄</a:t>
              </a:r>
            </a:p>
          </p:txBody>
        </p:sp>
        <p:sp>
          <p:nvSpPr>
            <p:cNvPr id="61474" name="Line 28">
              <a:extLst>
                <a:ext uri="{FF2B5EF4-FFF2-40B4-BE49-F238E27FC236}">
                  <a16:creationId xmlns:a16="http://schemas.microsoft.com/office/drawing/2014/main" id="{02564965-6E0F-46E8-9E6F-16414E3200DA}"/>
                </a:ext>
              </a:extLst>
            </p:cNvPr>
            <p:cNvSpPr>
              <a:spLocks noChangeShapeType="1"/>
            </p:cNvSpPr>
            <p:nvPr/>
          </p:nvSpPr>
          <p:spPr bwMode="auto">
            <a:xfrm flipV="1">
              <a:off x="862" y="327"/>
              <a:ext cx="0" cy="1025"/>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5" name="Line 29">
              <a:extLst>
                <a:ext uri="{FF2B5EF4-FFF2-40B4-BE49-F238E27FC236}">
                  <a16:creationId xmlns:a16="http://schemas.microsoft.com/office/drawing/2014/main" id="{14251F4D-01E3-467A-A659-44C501C35441}"/>
                </a:ext>
              </a:extLst>
            </p:cNvPr>
            <p:cNvSpPr>
              <a:spLocks noChangeShapeType="1"/>
            </p:cNvSpPr>
            <p:nvPr/>
          </p:nvSpPr>
          <p:spPr bwMode="auto">
            <a:xfrm>
              <a:off x="862" y="900"/>
              <a:ext cx="227" cy="0"/>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6" name="Line 30">
              <a:extLst>
                <a:ext uri="{FF2B5EF4-FFF2-40B4-BE49-F238E27FC236}">
                  <a16:creationId xmlns:a16="http://schemas.microsoft.com/office/drawing/2014/main" id="{EB4F76E1-F99D-42B6-ABF6-9DD0716BA69F}"/>
                </a:ext>
              </a:extLst>
            </p:cNvPr>
            <p:cNvSpPr>
              <a:spLocks noChangeShapeType="1"/>
            </p:cNvSpPr>
            <p:nvPr/>
          </p:nvSpPr>
          <p:spPr bwMode="auto">
            <a:xfrm>
              <a:off x="1179" y="900"/>
              <a:ext cx="272" cy="0"/>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7" name="Line 31">
              <a:extLst>
                <a:ext uri="{FF2B5EF4-FFF2-40B4-BE49-F238E27FC236}">
                  <a16:creationId xmlns:a16="http://schemas.microsoft.com/office/drawing/2014/main" id="{7CA18677-06EC-4983-9C45-05DF6194A2F1}"/>
                </a:ext>
              </a:extLst>
            </p:cNvPr>
            <p:cNvSpPr>
              <a:spLocks noChangeShapeType="1"/>
            </p:cNvSpPr>
            <p:nvPr/>
          </p:nvSpPr>
          <p:spPr bwMode="auto">
            <a:xfrm>
              <a:off x="1542" y="900"/>
              <a:ext cx="227" cy="0"/>
            </a:xfrm>
            <a:prstGeom prst="line">
              <a:avLst/>
            </a:prstGeom>
            <a:noFill/>
            <a:ln w="952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78" name="Rectangle 32">
              <a:extLst>
                <a:ext uri="{FF2B5EF4-FFF2-40B4-BE49-F238E27FC236}">
                  <a16:creationId xmlns:a16="http://schemas.microsoft.com/office/drawing/2014/main" id="{30FE42EC-7B14-45AF-B8D1-D109A443997C}"/>
                </a:ext>
              </a:extLst>
            </p:cNvPr>
            <p:cNvSpPr>
              <a:spLocks noChangeArrowheads="1"/>
            </p:cNvSpPr>
            <p:nvPr/>
          </p:nvSpPr>
          <p:spPr bwMode="auto">
            <a:xfrm>
              <a:off x="136" y="1433"/>
              <a:ext cx="1179" cy="245"/>
            </a:xfrm>
            <a:prstGeom prst="rect">
              <a:avLst/>
            </a:prstGeom>
            <a:noFill/>
            <a:ln w="9525">
              <a:noFill/>
              <a:miter lim="800000"/>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对蟹黄无所谓</a:t>
              </a:r>
            </a:p>
          </p:txBody>
        </p:sp>
      </p:grpSp>
      <p:grpSp>
        <p:nvGrpSpPr>
          <p:cNvPr id="49160" name="Group 33">
            <a:extLst>
              <a:ext uri="{FF2B5EF4-FFF2-40B4-BE49-F238E27FC236}">
                <a16:creationId xmlns:a16="http://schemas.microsoft.com/office/drawing/2014/main" id="{EDBEFA5C-42A1-4241-A101-B31FA6D55DBC}"/>
              </a:ext>
            </a:extLst>
          </p:cNvPr>
          <p:cNvGrpSpPr>
            <a:grpSpLocks/>
          </p:cNvGrpSpPr>
          <p:nvPr/>
        </p:nvGrpSpPr>
        <p:grpSpPr bwMode="auto">
          <a:xfrm>
            <a:off x="5148263" y="1341438"/>
            <a:ext cx="3455987" cy="1943100"/>
            <a:chOff x="0" y="0"/>
            <a:chExt cx="2178" cy="1497"/>
          </a:xfrm>
        </p:grpSpPr>
        <p:sp>
          <p:nvSpPr>
            <p:cNvPr id="61452" name="Line 34">
              <a:extLst>
                <a:ext uri="{FF2B5EF4-FFF2-40B4-BE49-F238E27FC236}">
                  <a16:creationId xmlns:a16="http://schemas.microsoft.com/office/drawing/2014/main" id="{476883DD-9F50-461C-9151-29E9E074EBA9}"/>
                </a:ext>
              </a:extLst>
            </p:cNvPr>
            <p:cNvSpPr>
              <a:spLocks noChangeShapeType="1"/>
            </p:cNvSpPr>
            <p:nvPr/>
          </p:nvSpPr>
          <p:spPr bwMode="auto">
            <a:xfrm>
              <a:off x="454" y="1267"/>
              <a:ext cx="1542"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53" name="Line 35">
              <a:extLst>
                <a:ext uri="{FF2B5EF4-FFF2-40B4-BE49-F238E27FC236}">
                  <a16:creationId xmlns:a16="http://schemas.microsoft.com/office/drawing/2014/main" id="{13C7E71C-86C3-4E1A-9790-43FF5D2BBA49}"/>
                </a:ext>
              </a:extLst>
            </p:cNvPr>
            <p:cNvSpPr>
              <a:spLocks noChangeShapeType="1"/>
            </p:cNvSpPr>
            <p:nvPr/>
          </p:nvSpPr>
          <p:spPr bwMode="auto">
            <a:xfrm flipV="1">
              <a:off x="454" y="77"/>
              <a:ext cx="0" cy="119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54" name="Oval 36">
              <a:extLst>
                <a:ext uri="{FF2B5EF4-FFF2-40B4-BE49-F238E27FC236}">
                  <a16:creationId xmlns:a16="http://schemas.microsoft.com/office/drawing/2014/main" id="{9764C983-2B5D-4924-A0D4-A7CD99CD6B49}"/>
                </a:ext>
              </a:extLst>
            </p:cNvPr>
            <p:cNvSpPr>
              <a:spLocks noChangeArrowheads="1"/>
            </p:cNvSpPr>
            <p:nvPr/>
          </p:nvSpPr>
          <p:spPr bwMode="auto">
            <a:xfrm>
              <a:off x="1860" y="1306"/>
              <a:ext cx="317" cy="191"/>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右鞋</a:t>
              </a:r>
            </a:p>
          </p:txBody>
        </p:sp>
        <p:sp>
          <p:nvSpPr>
            <p:cNvPr id="61455" name="Oval 37">
              <a:extLst>
                <a:ext uri="{FF2B5EF4-FFF2-40B4-BE49-F238E27FC236}">
                  <a16:creationId xmlns:a16="http://schemas.microsoft.com/office/drawing/2014/main" id="{E1F66CEF-18A3-4A62-B46F-B88F23B27855}"/>
                </a:ext>
              </a:extLst>
            </p:cNvPr>
            <p:cNvSpPr>
              <a:spLocks noChangeArrowheads="1"/>
            </p:cNvSpPr>
            <p:nvPr/>
          </p:nvSpPr>
          <p:spPr bwMode="auto">
            <a:xfrm>
              <a:off x="0" y="0"/>
              <a:ext cx="317" cy="191"/>
            </a:xfrm>
            <a:prstGeom prst="ellipse">
              <a:avLst/>
            </a:prstGeom>
            <a:noFill/>
            <a:ln w="9525">
              <a:noFill/>
              <a:round/>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左鞋</a:t>
              </a:r>
            </a:p>
          </p:txBody>
        </p:sp>
        <p:sp>
          <p:nvSpPr>
            <p:cNvPr id="61456" name="Line 38">
              <a:extLst>
                <a:ext uri="{FF2B5EF4-FFF2-40B4-BE49-F238E27FC236}">
                  <a16:creationId xmlns:a16="http://schemas.microsoft.com/office/drawing/2014/main" id="{AF7DF77E-BF61-420C-A65F-B1F34AC55FDC}"/>
                </a:ext>
              </a:extLst>
            </p:cNvPr>
            <p:cNvSpPr>
              <a:spLocks noChangeShapeType="1"/>
            </p:cNvSpPr>
            <p:nvPr/>
          </p:nvSpPr>
          <p:spPr bwMode="auto">
            <a:xfrm>
              <a:off x="680" y="345"/>
              <a:ext cx="0" cy="729"/>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57" name="Line 39">
              <a:extLst>
                <a:ext uri="{FF2B5EF4-FFF2-40B4-BE49-F238E27FC236}">
                  <a16:creationId xmlns:a16="http://schemas.microsoft.com/office/drawing/2014/main" id="{40650CCB-A1ED-49D4-95E2-557D89CF32A4}"/>
                </a:ext>
              </a:extLst>
            </p:cNvPr>
            <p:cNvSpPr>
              <a:spLocks noChangeShapeType="1"/>
            </p:cNvSpPr>
            <p:nvPr/>
          </p:nvSpPr>
          <p:spPr bwMode="auto">
            <a:xfrm>
              <a:off x="680" y="1075"/>
              <a:ext cx="879" cy="0"/>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58" name="Line 40">
              <a:extLst>
                <a:ext uri="{FF2B5EF4-FFF2-40B4-BE49-F238E27FC236}">
                  <a16:creationId xmlns:a16="http://schemas.microsoft.com/office/drawing/2014/main" id="{904B090F-A9D6-4068-9FD2-0CB38A4C6DD7}"/>
                </a:ext>
              </a:extLst>
            </p:cNvPr>
            <p:cNvSpPr>
              <a:spLocks noChangeShapeType="1"/>
            </p:cNvSpPr>
            <p:nvPr/>
          </p:nvSpPr>
          <p:spPr bwMode="auto">
            <a:xfrm>
              <a:off x="998" y="38"/>
              <a:ext cx="0" cy="729"/>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59" name="Line 41">
              <a:extLst>
                <a:ext uri="{FF2B5EF4-FFF2-40B4-BE49-F238E27FC236}">
                  <a16:creationId xmlns:a16="http://schemas.microsoft.com/office/drawing/2014/main" id="{0589DEE4-B77C-4A37-BAA4-7A0FEE341758}"/>
                </a:ext>
              </a:extLst>
            </p:cNvPr>
            <p:cNvSpPr>
              <a:spLocks noChangeShapeType="1"/>
            </p:cNvSpPr>
            <p:nvPr/>
          </p:nvSpPr>
          <p:spPr bwMode="auto">
            <a:xfrm>
              <a:off x="998" y="768"/>
              <a:ext cx="879" cy="0"/>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60" name="Line 42">
              <a:extLst>
                <a:ext uri="{FF2B5EF4-FFF2-40B4-BE49-F238E27FC236}">
                  <a16:creationId xmlns:a16="http://schemas.microsoft.com/office/drawing/2014/main" id="{DC81797C-BCA3-4214-8598-4CBE17582286}"/>
                </a:ext>
              </a:extLst>
            </p:cNvPr>
            <p:cNvSpPr>
              <a:spLocks noChangeShapeType="1"/>
            </p:cNvSpPr>
            <p:nvPr/>
          </p:nvSpPr>
          <p:spPr bwMode="auto">
            <a:xfrm flipV="1">
              <a:off x="1225" y="861"/>
              <a:ext cx="272" cy="192"/>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61" name="Rectangle 43">
              <a:extLst>
                <a:ext uri="{FF2B5EF4-FFF2-40B4-BE49-F238E27FC236}">
                  <a16:creationId xmlns:a16="http://schemas.microsoft.com/office/drawing/2014/main" id="{9C8515CC-D937-431E-A5E4-E8BC9919D1FF}"/>
                </a:ext>
              </a:extLst>
            </p:cNvPr>
            <p:cNvSpPr>
              <a:spLocks noChangeArrowheads="1"/>
            </p:cNvSpPr>
            <p:nvPr/>
          </p:nvSpPr>
          <p:spPr bwMode="auto">
            <a:xfrm>
              <a:off x="1361" y="38"/>
              <a:ext cx="817" cy="345"/>
            </a:xfrm>
            <a:prstGeom prst="rect">
              <a:avLst/>
            </a:prstGeom>
            <a:noFill/>
            <a:ln w="9525">
              <a:noFill/>
              <a:miter lim="800000"/>
              <a:headEnd/>
              <a:tailEnd/>
            </a:ln>
          </p:spPr>
          <p:txBody>
            <a:bodyPr wrap="none" anchor="ctr"/>
            <a:lstStyle/>
            <a:p>
              <a:pPr algn="ctr" eaLnBrk="1" hangingPunct="1">
                <a:defRPr/>
              </a:pPr>
              <a:r>
                <a:rPr lang="zh-CN" sz="2800" b="0">
                  <a:solidFill>
                    <a:schemeClr val="accent2">
                      <a:lumMod val="75000"/>
                    </a:schemeClr>
                  </a:solidFill>
                  <a:latin typeface="楷体" pitchFamily="49" charset="-122"/>
                  <a:ea typeface="楷体" pitchFamily="49" charset="-122"/>
                </a:rPr>
                <a:t>完全互补品</a:t>
              </a:r>
            </a:p>
          </p:txBody>
        </p:sp>
        <p:sp>
          <p:nvSpPr>
            <p:cNvPr id="61463" name="Line 45">
              <a:extLst>
                <a:ext uri="{FF2B5EF4-FFF2-40B4-BE49-F238E27FC236}">
                  <a16:creationId xmlns:a16="http://schemas.microsoft.com/office/drawing/2014/main" id="{97FAB6AF-CC09-407D-984C-73D4EF8D0C4B}"/>
                </a:ext>
              </a:extLst>
            </p:cNvPr>
            <p:cNvSpPr>
              <a:spLocks noChangeShapeType="1"/>
            </p:cNvSpPr>
            <p:nvPr/>
          </p:nvSpPr>
          <p:spPr bwMode="auto">
            <a:xfrm>
              <a:off x="680" y="1089"/>
              <a:ext cx="0" cy="181"/>
            </a:xfrm>
            <a:prstGeom prst="line">
              <a:avLst/>
            </a:prstGeom>
            <a:noFill/>
            <a:ln w="28575">
              <a:solidFill>
                <a:schemeClr val="tx1"/>
              </a:solidFill>
              <a:prstDash val="sysDot"/>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64" name="Line 46">
              <a:extLst>
                <a:ext uri="{FF2B5EF4-FFF2-40B4-BE49-F238E27FC236}">
                  <a16:creationId xmlns:a16="http://schemas.microsoft.com/office/drawing/2014/main" id="{D41D0E67-7A1D-48BF-9754-77414E1B52BF}"/>
                </a:ext>
              </a:extLst>
            </p:cNvPr>
            <p:cNvSpPr>
              <a:spLocks noChangeShapeType="1"/>
            </p:cNvSpPr>
            <p:nvPr/>
          </p:nvSpPr>
          <p:spPr bwMode="auto">
            <a:xfrm flipH="1">
              <a:off x="453" y="1080"/>
              <a:ext cx="227" cy="0"/>
            </a:xfrm>
            <a:prstGeom prst="line">
              <a:avLst/>
            </a:prstGeom>
            <a:noFill/>
            <a:ln w="28575">
              <a:solidFill>
                <a:schemeClr val="tx1"/>
              </a:solidFill>
              <a:prstDash val="sysDot"/>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9177" name="Rectangle 47">
              <a:extLst>
                <a:ext uri="{FF2B5EF4-FFF2-40B4-BE49-F238E27FC236}">
                  <a16:creationId xmlns:a16="http://schemas.microsoft.com/office/drawing/2014/main" id="{A62B1704-FAAC-4DEB-BC0B-9201F6F24FD7}"/>
                </a:ext>
              </a:extLst>
            </p:cNvPr>
            <p:cNvSpPr>
              <a:spLocks noChangeArrowheads="1"/>
            </p:cNvSpPr>
            <p:nvPr/>
          </p:nvSpPr>
          <p:spPr bwMode="auto">
            <a:xfrm>
              <a:off x="181" y="997"/>
              <a:ext cx="1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1</a:t>
              </a:r>
            </a:p>
          </p:txBody>
        </p:sp>
        <p:sp>
          <p:nvSpPr>
            <p:cNvPr id="61466" name="Line 48">
              <a:extLst>
                <a:ext uri="{FF2B5EF4-FFF2-40B4-BE49-F238E27FC236}">
                  <a16:creationId xmlns:a16="http://schemas.microsoft.com/office/drawing/2014/main" id="{1100E31F-8714-490D-98EE-9D6590E0FC39}"/>
                </a:ext>
              </a:extLst>
            </p:cNvPr>
            <p:cNvSpPr>
              <a:spLocks noChangeShapeType="1"/>
            </p:cNvSpPr>
            <p:nvPr/>
          </p:nvSpPr>
          <p:spPr bwMode="auto">
            <a:xfrm>
              <a:off x="998" y="771"/>
              <a:ext cx="0" cy="499"/>
            </a:xfrm>
            <a:prstGeom prst="line">
              <a:avLst/>
            </a:prstGeom>
            <a:noFill/>
            <a:ln w="28575">
              <a:solidFill>
                <a:schemeClr val="tx1"/>
              </a:solidFill>
              <a:prstDash val="sysDot"/>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1467" name="Line 49">
              <a:extLst>
                <a:ext uri="{FF2B5EF4-FFF2-40B4-BE49-F238E27FC236}">
                  <a16:creationId xmlns:a16="http://schemas.microsoft.com/office/drawing/2014/main" id="{854F4776-5665-4A6A-94EC-59D1E86D82D9}"/>
                </a:ext>
              </a:extLst>
            </p:cNvPr>
            <p:cNvSpPr>
              <a:spLocks noChangeShapeType="1"/>
            </p:cNvSpPr>
            <p:nvPr/>
          </p:nvSpPr>
          <p:spPr bwMode="auto">
            <a:xfrm flipH="1">
              <a:off x="453" y="771"/>
              <a:ext cx="545" cy="0"/>
            </a:xfrm>
            <a:prstGeom prst="line">
              <a:avLst/>
            </a:prstGeom>
            <a:noFill/>
            <a:ln w="28575">
              <a:solidFill>
                <a:schemeClr val="tx1"/>
              </a:solidFill>
              <a:prstDash val="sysDot"/>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grpSp>
      <p:sp>
        <p:nvSpPr>
          <p:cNvPr id="49161" name="Oval 50">
            <a:extLst>
              <a:ext uri="{FF2B5EF4-FFF2-40B4-BE49-F238E27FC236}">
                <a16:creationId xmlns:a16="http://schemas.microsoft.com/office/drawing/2014/main" id="{A4505EF4-066F-44CC-AEFF-567109C18143}"/>
              </a:ext>
            </a:extLst>
          </p:cNvPr>
          <p:cNvSpPr>
            <a:spLocks noChangeArrowheads="1"/>
          </p:cNvSpPr>
          <p:nvPr/>
        </p:nvSpPr>
        <p:spPr bwMode="auto">
          <a:xfrm>
            <a:off x="6072188" y="3071813"/>
            <a:ext cx="360362"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2</a:t>
            </a:r>
          </a:p>
        </p:txBody>
      </p:sp>
      <p:sp>
        <p:nvSpPr>
          <p:cNvPr id="61451" name="Rectangle 52">
            <a:extLst>
              <a:ext uri="{FF2B5EF4-FFF2-40B4-BE49-F238E27FC236}">
                <a16:creationId xmlns:a16="http://schemas.microsoft.com/office/drawing/2014/main" id="{AB1745C1-848A-41E5-B9B4-0C6FB6BE2C91}"/>
              </a:ext>
            </a:extLst>
          </p:cNvPr>
          <p:cNvSpPr>
            <a:spLocks noGrp="1" noChangeArrowheads="1"/>
          </p:cNvSpPr>
          <p:nvPr>
            <p:ph type="title"/>
          </p:nvPr>
        </p:nvSpPr>
        <p:spPr>
          <a:xfrm>
            <a:off x="301625" y="609600"/>
            <a:ext cx="8540750" cy="442913"/>
          </a:xfrm>
        </p:spPr>
        <p:txBody>
          <a:bodyPr/>
          <a:lstStyle/>
          <a:p>
            <a:pPr eaLnBrk="1" hangingPunct="1">
              <a:defRPr/>
            </a:pPr>
            <a:r>
              <a:rPr lang="en-US" altLang="zh-CN" sz="2400" b="1" dirty="0">
                <a:solidFill>
                  <a:schemeClr val="accent2">
                    <a:lumMod val="75000"/>
                  </a:schemeClr>
                </a:solidFill>
                <a:latin typeface="楷体" pitchFamily="49" charset="-122"/>
                <a:ea typeface="楷体" pitchFamily="49" charset="-122"/>
              </a:rPr>
              <a:t>4</a:t>
            </a:r>
            <a:r>
              <a:rPr lang="zh-CN" sz="2400" b="1" dirty="0">
                <a:solidFill>
                  <a:schemeClr val="accent2">
                    <a:lumMod val="75000"/>
                  </a:schemeClr>
                </a:solidFill>
                <a:latin typeface="楷体" pitchFamily="49" charset="-122"/>
                <a:ea typeface="楷体" pitchFamily="49" charset="-122"/>
              </a:rPr>
              <a:t>、几种特殊的无差异曲线形状</a:t>
            </a:r>
            <a:r>
              <a:rPr lang="zh-CN" altLang="zh-CN" sz="2400" b="1" dirty="0">
                <a:solidFill>
                  <a:schemeClr val="accent2">
                    <a:lumMod val="75000"/>
                  </a:schemeClr>
                </a:solidFill>
                <a:latin typeface="楷体" pitchFamily="49" charset="-122"/>
                <a:ea typeface="楷体" pitchFamily="49" charset="-122"/>
              </a:rPr>
              <a:t>(</a:t>
            </a:r>
            <a:r>
              <a:rPr lang="zh-CN" sz="2400" b="1" dirty="0">
                <a:solidFill>
                  <a:schemeClr val="accent2">
                    <a:lumMod val="75000"/>
                  </a:schemeClr>
                </a:solidFill>
                <a:latin typeface="楷体" pitchFamily="49" charset="-122"/>
                <a:ea typeface="楷体" pitchFamily="49" charset="-122"/>
              </a:rPr>
              <a:t>汇总）</a:t>
            </a:r>
          </a:p>
        </p:txBody>
      </p:sp>
      <p:sp>
        <p:nvSpPr>
          <p:cNvPr id="53" name="矩形 52">
            <a:extLst>
              <a:ext uri="{FF2B5EF4-FFF2-40B4-BE49-F238E27FC236}">
                <a16:creationId xmlns:a16="http://schemas.microsoft.com/office/drawing/2014/main" id="{FC7710E1-855D-443F-8DC0-33DD4C94232B}"/>
              </a:ext>
            </a:extLst>
          </p:cNvPr>
          <p:cNvSpPr/>
          <p:nvPr/>
        </p:nvSpPr>
        <p:spPr>
          <a:xfrm>
            <a:off x="2000250" y="3714750"/>
            <a:ext cx="882650" cy="369888"/>
          </a:xfrm>
          <a:prstGeom prst="rect">
            <a:avLst/>
          </a:prstGeom>
        </p:spPr>
        <p:txBody>
          <a:bodyPr wrap="none">
            <a:spAutoFit/>
          </a:bodyPr>
          <a:lstStyle/>
          <a:p>
            <a:pPr algn="ctr" eaLnBrk="1" hangingPunct="1">
              <a:defRPr/>
            </a:pPr>
            <a:r>
              <a:rPr lang="zh-CN" altLang="en-US" dirty="0">
                <a:solidFill>
                  <a:schemeClr val="accent2">
                    <a:lumMod val="75000"/>
                  </a:schemeClr>
                </a:solidFill>
                <a:latin typeface="楷体" pitchFamily="49" charset="-122"/>
                <a:ea typeface="楷体" pitchFamily="49" charset="-122"/>
              </a:rPr>
              <a:t>厌恶品</a:t>
            </a:r>
          </a:p>
        </p:txBody>
      </p:sp>
      <p:sp>
        <p:nvSpPr>
          <p:cNvPr id="54" name="矩形 53">
            <a:extLst>
              <a:ext uri="{FF2B5EF4-FFF2-40B4-BE49-F238E27FC236}">
                <a16:creationId xmlns:a16="http://schemas.microsoft.com/office/drawing/2014/main" id="{8CF448CB-D326-478B-A15A-BD8C22C79027}"/>
              </a:ext>
            </a:extLst>
          </p:cNvPr>
          <p:cNvSpPr/>
          <p:nvPr/>
        </p:nvSpPr>
        <p:spPr>
          <a:xfrm>
            <a:off x="6715125" y="3643313"/>
            <a:ext cx="1114425" cy="369887"/>
          </a:xfrm>
          <a:prstGeom prst="rect">
            <a:avLst/>
          </a:prstGeom>
        </p:spPr>
        <p:txBody>
          <a:bodyPr wrap="none">
            <a:spAutoFit/>
          </a:bodyPr>
          <a:lstStyle/>
          <a:p>
            <a:pPr algn="ctr" eaLnBrk="1" hangingPunct="1">
              <a:defRPr/>
            </a:pPr>
            <a:r>
              <a:rPr lang="zh-CN" altLang="en-US" dirty="0">
                <a:solidFill>
                  <a:schemeClr val="accent2">
                    <a:lumMod val="75000"/>
                  </a:schemeClr>
                </a:solidFill>
                <a:latin typeface="楷体" pitchFamily="49" charset="-122"/>
                <a:ea typeface="楷体" pitchFamily="49" charset="-122"/>
              </a:rPr>
              <a:t>中性商品</a:t>
            </a:r>
            <a:endParaRPr lang="zh-CN" altLang="en-US" dirty="0">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4">
            <a:extLst>
              <a:ext uri="{FF2B5EF4-FFF2-40B4-BE49-F238E27FC236}">
                <a16:creationId xmlns:a16="http://schemas.microsoft.com/office/drawing/2014/main" id="{229CA344-67F4-4759-8AD9-2A4CB905BD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CCBD8C-F05B-4962-A16D-28E1F1C4E110}" type="datetime1">
              <a:rPr lang="zh-CN" altLang="en-US" sz="1400" smtClean="0"/>
              <a:pPr>
                <a:spcBef>
                  <a:spcPct val="0"/>
                </a:spcBef>
                <a:buClrTx/>
                <a:buSzTx/>
                <a:buFontTx/>
                <a:buNone/>
              </a:pPr>
              <a:t>2022/9/8</a:t>
            </a:fld>
            <a:endParaRPr lang="zh-CN" altLang="zh-CN" sz="1400"/>
          </a:p>
        </p:txBody>
      </p:sp>
      <p:sp>
        <p:nvSpPr>
          <p:cNvPr id="50179" name="灯片编号占位符 6">
            <a:extLst>
              <a:ext uri="{FF2B5EF4-FFF2-40B4-BE49-F238E27FC236}">
                <a16:creationId xmlns:a16="http://schemas.microsoft.com/office/drawing/2014/main" id="{79EE6DED-55DD-488D-8356-F346681327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E535A1-F0E9-42A4-94AF-C2ADFC44F807}" type="slidenum">
              <a:rPr lang="zh-CN" altLang="zh-CN" sz="1400" smtClean="0"/>
              <a:pPr>
                <a:spcBef>
                  <a:spcPct val="0"/>
                </a:spcBef>
                <a:buClrTx/>
                <a:buSzTx/>
                <a:buFontTx/>
                <a:buNone/>
              </a:pPr>
              <a:t>46</a:t>
            </a:fld>
            <a:endParaRPr lang="zh-CN" altLang="zh-CN" sz="1400"/>
          </a:p>
        </p:txBody>
      </p:sp>
      <p:sp>
        <p:nvSpPr>
          <p:cNvPr id="9221" name="Rectangle 2">
            <a:extLst>
              <a:ext uri="{FF2B5EF4-FFF2-40B4-BE49-F238E27FC236}">
                <a16:creationId xmlns:a16="http://schemas.microsoft.com/office/drawing/2014/main" id="{97FB4177-AECF-4562-B680-451B21330102}"/>
              </a:ext>
            </a:extLst>
          </p:cNvPr>
          <p:cNvSpPr>
            <a:spLocks noGrp="1" noRot="1" noChangeArrowheads="1"/>
          </p:cNvSpPr>
          <p:nvPr>
            <p:ph type="body" sz="half" idx="1"/>
          </p:nvPr>
        </p:nvSpPr>
        <p:spPr>
          <a:xfrm>
            <a:off x="107950" y="620713"/>
            <a:ext cx="8928100" cy="5478462"/>
          </a:xfrm>
        </p:spPr>
        <p:txBody>
          <a:bodyPr/>
          <a:lstStyle/>
          <a:p>
            <a:pPr eaLnBrk="1" hangingPunct="1">
              <a:buFont typeface="Wingdings" panose="05000000000000000000" pitchFamily="2" charset="2"/>
              <a:buNone/>
              <a:defRPr/>
            </a:pPr>
            <a:r>
              <a:rPr lang="zh-CN" sz="3600" b="1" dirty="0">
                <a:solidFill>
                  <a:schemeClr val="accent2">
                    <a:lumMod val="75000"/>
                  </a:schemeClr>
                </a:solidFill>
                <a:latin typeface="楷体" pitchFamily="49" charset="-122"/>
                <a:ea typeface="楷体" pitchFamily="49" charset="-122"/>
              </a:rPr>
              <a:t>三</a:t>
            </a:r>
            <a:r>
              <a:rPr lang="zh-CN" altLang="zh-CN" sz="3600" b="1" dirty="0">
                <a:solidFill>
                  <a:schemeClr val="accent2">
                    <a:lumMod val="75000"/>
                  </a:schemeClr>
                </a:solidFill>
                <a:latin typeface="楷体" pitchFamily="49" charset="-122"/>
                <a:ea typeface="楷体" pitchFamily="49" charset="-122"/>
              </a:rPr>
              <a:t>.</a:t>
            </a:r>
            <a:r>
              <a:rPr lang="zh-CN" sz="3600" b="1" dirty="0">
                <a:solidFill>
                  <a:schemeClr val="accent2">
                    <a:lumMod val="75000"/>
                  </a:schemeClr>
                </a:solidFill>
                <a:latin typeface="楷体" pitchFamily="49" charset="-122"/>
                <a:ea typeface="楷体" pitchFamily="49" charset="-122"/>
              </a:rPr>
              <a:t>预算线</a:t>
            </a:r>
          </a:p>
          <a:p>
            <a:pPr eaLnBrk="1" hangingPunct="1">
              <a:buFont typeface="Wingdings" panose="05000000000000000000" pitchFamily="2" charset="2"/>
              <a:buNone/>
              <a:defRPr/>
            </a:pPr>
            <a:r>
              <a:rPr lang="zh-CN" b="1" dirty="0">
                <a:solidFill>
                  <a:schemeClr val="accent2">
                    <a:lumMod val="75000"/>
                  </a:schemeClr>
                </a:solidFill>
                <a:latin typeface="楷体" pitchFamily="49" charset="-122"/>
                <a:ea typeface="楷体" pitchFamily="49" charset="-122"/>
              </a:rPr>
              <a:t>（一）定义</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r>
              <a:rPr lang="zh-CN" sz="2800" b="1" dirty="0">
                <a:solidFill>
                  <a:schemeClr val="accent2">
                    <a:lumMod val="75000"/>
                  </a:schemeClr>
                </a:solidFill>
                <a:latin typeface="楷体" pitchFamily="49" charset="-122"/>
                <a:ea typeface="楷体" pitchFamily="49" charset="-122"/>
              </a:rPr>
              <a:t>预算线是表示在既定收入和价格条件下，消费者可以购买的两种商品的各种可能的最大数量组合。 </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W=P</a:t>
            </a:r>
            <a:r>
              <a:rPr lang="zh-CN" altLang="zh-CN" sz="2800" b="1" baseline="-25000" dirty="0">
                <a:solidFill>
                  <a:schemeClr val="accent2">
                    <a:lumMod val="75000"/>
                  </a:schemeClr>
                </a:solidFill>
                <a:latin typeface="楷体" pitchFamily="49" charset="-122"/>
                <a:ea typeface="楷体" pitchFamily="49" charset="-122"/>
              </a:rPr>
              <a:t>X</a:t>
            </a:r>
            <a:r>
              <a:rPr lang="zh-CN" altLang="zh-CN" sz="2800" b="1" dirty="0">
                <a:solidFill>
                  <a:schemeClr val="accent2">
                    <a:lumMod val="75000"/>
                  </a:schemeClr>
                </a:solidFill>
                <a:latin typeface="楷体" pitchFamily="49" charset="-122"/>
                <a:ea typeface="楷体" pitchFamily="49" charset="-122"/>
              </a:rPr>
              <a:t>X+P</a:t>
            </a:r>
            <a:r>
              <a:rPr lang="zh-CN" altLang="zh-CN" sz="2800" b="1" baseline="-25000" dirty="0">
                <a:solidFill>
                  <a:schemeClr val="accent2">
                    <a:lumMod val="75000"/>
                  </a:schemeClr>
                </a:solidFill>
                <a:latin typeface="楷体" pitchFamily="49" charset="-122"/>
                <a:ea typeface="楷体" pitchFamily="49" charset="-122"/>
              </a:rPr>
              <a:t>Y</a:t>
            </a:r>
            <a:r>
              <a:rPr lang="zh-CN" altLang="zh-CN" sz="2800" b="1" dirty="0">
                <a:solidFill>
                  <a:schemeClr val="accent2">
                    <a:lumMod val="75000"/>
                  </a:schemeClr>
                </a:solidFill>
                <a:latin typeface="楷体" pitchFamily="49" charset="-122"/>
                <a:ea typeface="楷体" pitchFamily="49" charset="-122"/>
              </a:rPr>
              <a:t>Y       </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r>
              <a:rPr lang="zh-CN" sz="2800" b="1" dirty="0">
                <a:solidFill>
                  <a:schemeClr val="accent2">
                    <a:lumMod val="75000"/>
                  </a:schemeClr>
                </a:solidFill>
                <a:latin typeface="楷体" pitchFamily="49" charset="-122"/>
                <a:ea typeface="楷体" pitchFamily="49" charset="-122"/>
              </a:rPr>
              <a:t>预算线的斜率等于两种商品的价格之比。</a:t>
            </a:r>
          </a:p>
          <a:p>
            <a:pPr eaLnBrk="1" hangingPunct="1">
              <a:buFont typeface="Wingdings" panose="05000000000000000000" pitchFamily="2" charset="2"/>
              <a:buNone/>
              <a:defRPr/>
            </a:pPr>
            <a:endParaRPr lang="zh-CN" altLang="zh-CN" sz="2800" b="1" dirty="0">
              <a:solidFill>
                <a:schemeClr val="accent2">
                  <a:lumMod val="75000"/>
                </a:schemeClr>
              </a:solidFill>
              <a:latin typeface="楷体" pitchFamily="49" charset="-122"/>
              <a:ea typeface="楷体" pitchFamily="49" charset="-122"/>
            </a:endParaRPr>
          </a:p>
          <a:p>
            <a:pPr eaLnBrk="1" hangingPunct="1">
              <a:defRPr/>
            </a:pPr>
            <a:endParaRPr lang="zh-CN" altLang="zh-CN" sz="2800" dirty="0">
              <a:solidFill>
                <a:schemeClr val="accent2">
                  <a:lumMod val="75000"/>
                </a:schemeClr>
              </a:solidFill>
              <a:latin typeface="楷体" pitchFamily="49" charset="-122"/>
              <a:ea typeface="楷体" pitchFamily="49" charset="-122"/>
            </a:endParaRPr>
          </a:p>
        </p:txBody>
      </p:sp>
      <p:graphicFrame>
        <p:nvGraphicFramePr>
          <p:cNvPr id="50181" name="Object 3">
            <a:extLst>
              <a:ext uri="{FF2B5EF4-FFF2-40B4-BE49-F238E27FC236}">
                <a16:creationId xmlns:a16="http://schemas.microsoft.com/office/drawing/2014/main" id="{C391D3F8-1FFB-4851-9CC3-AD885A883571}"/>
              </a:ext>
            </a:extLst>
          </p:cNvPr>
          <p:cNvGraphicFramePr>
            <a:graphicFrameLocks noGrp="1" noChangeAspect="1"/>
          </p:cNvGraphicFramePr>
          <p:nvPr>
            <p:ph sz="half" idx="2"/>
          </p:nvPr>
        </p:nvGraphicFramePr>
        <p:xfrm>
          <a:off x="1476375" y="3860800"/>
          <a:ext cx="5903913" cy="2509838"/>
        </p:xfrm>
        <a:graphic>
          <a:graphicData uri="http://schemas.openxmlformats.org/presentationml/2006/ole">
            <mc:AlternateContent xmlns:mc="http://schemas.openxmlformats.org/markup-compatibility/2006">
              <mc:Choice xmlns:v="urn:schemas-microsoft-com:vml" Requires="v">
                <p:oleObj name="Equation" r:id="rId2" imgW="2032000" imgH="863600" progId="Equation.DSMT4">
                  <p:embed/>
                </p:oleObj>
              </mc:Choice>
              <mc:Fallback>
                <p:oleObj name="Equation" r:id="rId2" imgW="2032000" imgH="863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860800"/>
                        <a:ext cx="5903913"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9162CA2A-6D62-46FD-968A-DD21A369BF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0909B6-C2C1-43FF-BC58-17D38023EBE1}" type="datetime1">
              <a:rPr lang="zh-CN" altLang="en-US" sz="1400" smtClean="0"/>
              <a:pPr>
                <a:spcBef>
                  <a:spcPct val="0"/>
                </a:spcBef>
                <a:buClrTx/>
                <a:buSzTx/>
                <a:buFontTx/>
                <a:buNone/>
              </a:pPr>
              <a:t>2022/9/8</a:t>
            </a:fld>
            <a:endParaRPr lang="zh-CN" altLang="zh-CN" sz="1400"/>
          </a:p>
        </p:txBody>
      </p:sp>
      <p:sp>
        <p:nvSpPr>
          <p:cNvPr id="51203" name="灯片编号占位符 5">
            <a:extLst>
              <a:ext uri="{FF2B5EF4-FFF2-40B4-BE49-F238E27FC236}">
                <a16:creationId xmlns:a16="http://schemas.microsoft.com/office/drawing/2014/main" id="{50825F6F-2020-41BB-A58A-AB5CA8090C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3753EE-AB64-412A-A30A-E25BC35916E3}" type="slidenum">
              <a:rPr lang="zh-CN" altLang="zh-CN" sz="1400" smtClean="0"/>
              <a:pPr>
                <a:spcBef>
                  <a:spcPct val="0"/>
                </a:spcBef>
                <a:buClrTx/>
                <a:buSzTx/>
                <a:buFontTx/>
                <a:buNone/>
              </a:pPr>
              <a:t>47</a:t>
            </a:fld>
            <a:endParaRPr lang="zh-CN" altLang="zh-CN" sz="1400"/>
          </a:p>
        </p:txBody>
      </p:sp>
      <p:sp>
        <p:nvSpPr>
          <p:cNvPr id="51204" name="Line 2">
            <a:extLst>
              <a:ext uri="{FF2B5EF4-FFF2-40B4-BE49-F238E27FC236}">
                <a16:creationId xmlns:a16="http://schemas.microsoft.com/office/drawing/2014/main" id="{12DD7676-715A-4248-A0E5-4CC462C44064}"/>
              </a:ext>
            </a:extLst>
          </p:cNvPr>
          <p:cNvSpPr>
            <a:spLocks noChangeShapeType="1"/>
          </p:cNvSpPr>
          <p:nvPr/>
        </p:nvSpPr>
        <p:spPr bwMode="auto">
          <a:xfrm>
            <a:off x="2555875" y="5445125"/>
            <a:ext cx="36718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05" name="Line 3">
            <a:extLst>
              <a:ext uri="{FF2B5EF4-FFF2-40B4-BE49-F238E27FC236}">
                <a16:creationId xmlns:a16="http://schemas.microsoft.com/office/drawing/2014/main" id="{E2CBE9FE-59BB-45AE-B501-4329B11BFE7B}"/>
              </a:ext>
            </a:extLst>
          </p:cNvPr>
          <p:cNvSpPr>
            <a:spLocks noChangeShapeType="1"/>
          </p:cNvSpPr>
          <p:nvPr/>
        </p:nvSpPr>
        <p:spPr bwMode="auto">
          <a:xfrm flipV="1">
            <a:off x="2555875" y="2492375"/>
            <a:ext cx="0" cy="2952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06" name="Line 4">
            <a:extLst>
              <a:ext uri="{FF2B5EF4-FFF2-40B4-BE49-F238E27FC236}">
                <a16:creationId xmlns:a16="http://schemas.microsoft.com/office/drawing/2014/main" id="{F1BBB334-8A64-4DE2-AF4E-00BB734C4CB0}"/>
              </a:ext>
            </a:extLst>
          </p:cNvPr>
          <p:cNvSpPr>
            <a:spLocks noChangeShapeType="1"/>
          </p:cNvSpPr>
          <p:nvPr/>
        </p:nvSpPr>
        <p:spPr bwMode="auto">
          <a:xfrm>
            <a:off x="2555875" y="2997200"/>
            <a:ext cx="2232025" cy="24479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7" name="Text Box 5">
            <a:extLst>
              <a:ext uri="{FF2B5EF4-FFF2-40B4-BE49-F238E27FC236}">
                <a16:creationId xmlns:a16="http://schemas.microsoft.com/office/drawing/2014/main" id="{3FF55E74-980B-42B1-8749-6E5BC648D8B4}"/>
              </a:ext>
            </a:extLst>
          </p:cNvPr>
          <p:cNvSpPr txBox="1">
            <a:spLocks noChangeArrowheads="1"/>
          </p:cNvSpPr>
          <p:nvPr/>
        </p:nvSpPr>
        <p:spPr bwMode="auto">
          <a:xfrm>
            <a:off x="2124075" y="2708275"/>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400">
                <a:solidFill>
                  <a:srgbClr val="00B050"/>
                </a:solidFill>
              </a:rPr>
              <a:t>A</a:t>
            </a:r>
            <a:endParaRPr lang="zh-CN" altLang="zh-CN" sz="2400" baseline="-25000">
              <a:solidFill>
                <a:srgbClr val="00B050"/>
              </a:solidFill>
            </a:endParaRPr>
          </a:p>
        </p:txBody>
      </p:sp>
      <p:sp>
        <p:nvSpPr>
          <p:cNvPr id="66568" name="Text Box 6">
            <a:extLst>
              <a:ext uri="{FF2B5EF4-FFF2-40B4-BE49-F238E27FC236}">
                <a16:creationId xmlns:a16="http://schemas.microsoft.com/office/drawing/2014/main" id="{CBBAFB2B-96A7-4B80-943D-885E5FBE1F25}"/>
              </a:ext>
            </a:extLst>
          </p:cNvPr>
          <p:cNvSpPr txBox="1">
            <a:spLocks noChangeArrowheads="1"/>
          </p:cNvSpPr>
          <p:nvPr/>
        </p:nvSpPr>
        <p:spPr bwMode="auto">
          <a:xfrm>
            <a:off x="4643438" y="5500688"/>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400">
                <a:solidFill>
                  <a:srgbClr val="00B050"/>
                </a:solidFill>
              </a:rPr>
              <a:t>B</a:t>
            </a:r>
            <a:endParaRPr lang="zh-CN" altLang="zh-CN" sz="2400" baseline="-25000">
              <a:solidFill>
                <a:srgbClr val="00B050"/>
              </a:solidFill>
            </a:endParaRPr>
          </a:p>
        </p:txBody>
      </p:sp>
      <p:sp>
        <p:nvSpPr>
          <p:cNvPr id="51209" name="Oval 7">
            <a:extLst>
              <a:ext uri="{FF2B5EF4-FFF2-40B4-BE49-F238E27FC236}">
                <a16:creationId xmlns:a16="http://schemas.microsoft.com/office/drawing/2014/main" id="{E4CAE6A7-DF36-4352-9F92-23DDCF3D86F8}"/>
              </a:ext>
            </a:extLst>
          </p:cNvPr>
          <p:cNvSpPr>
            <a:spLocks noChangeArrowheads="1"/>
          </p:cNvSpPr>
          <p:nvPr/>
        </p:nvSpPr>
        <p:spPr bwMode="auto">
          <a:xfrm>
            <a:off x="2268538" y="1628775"/>
            <a:ext cx="647700" cy="5762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Y</a:t>
            </a:r>
          </a:p>
        </p:txBody>
      </p:sp>
      <p:sp>
        <p:nvSpPr>
          <p:cNvPr id="51210" name="Oval 8">
            <a:extLst>
              <a:ext uri="{FF2B5EF4-FFF2-40B4-BE49-F238E27FC236}">
                <a16:creationId xmlns:a16="http://schemas.microsoft.com/office/drawing/2014/main" id="{DE544D8E-953E-4039-B062-C205FDFC7BAE}"/>
              </a:ext>
            </a:extLst>
          </p:cNvPr>
          <p:cNvSpPr>
            <a:spLocks noChangeArrowheads="1"/>
          </p:cNvSpPr>
          <p:nvPr/>
        </p:nvSpPr>
        <p:spPr bwMode="auto">
          <a:xfrm>
            <a:off x="6516688" y="5300663"/>
            <a:ext cx="647700" cy="5762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X</a:t>
            </a:r>
          </a:p>
        </p:txBody>
      </p:sp>
      <p:sp>
        <p:nvSpPr>
          <p:cNvPr id="66571" name="Rectangle 9">
            <a:extLst>
              <a:ext uri="{FF2B5EF4-FFF2-40B4-BE49-F238E27FC236}">
                <a16:creationId xmlns:a16="http://schemas.microsoft.com/office/drawing/2014/main" id="{6C389BBB-5EBE-48FC-AB7B-07C8770357DF}"/>
              </a:ext>
            </a:extLst>
          </p:cNvPr>
          <p:cNvSpPr>
            <a:spLocks noChangeArrowheads="1"/>
          </p:cNvSpPr>
          <p:nvPr/>
        </p:nvSpPr>
        <p:spPr bwMode="auto">
          <a:xfrm>
            <a:off x="3924300" y="1557338"/>
            <a:ext cx="27352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latin typeface="楷体" panose="02010609060101010101" pitchFamily="49" charset="-122"/>
                <a:ea typeface="楷体" panose="02010609060101010101" pitchFamily="49" charset="-122"/>
              </a:rPr>
              <a:t> </a:t>
            </a:r>
            <a:r>
              <a:rPr lang="zh-CN" altLang="zh-CN" sz="2800">
                <a:solidFill>
                  <a:schemeClr val="tx2"/>
                </a:solidFill>
                <a:latin typeface="楷体" panose="02010609060101010101" pitchFamily="49" charset="-122"/>
                <a:ea typeface="楷体" panose="02010609060101010101" pitchFamily="49" charset="-122"/>
              </a:rPr>
              <a:t>W=P</a:t>
            </a:r>
            <a:r>
              <a:rPr lang="zh-CN" altLang="zh-CN" sz="2800" baseline="-25000">
                <a:solidFill>
                  <a:schemeClr val="tx2"/>
                </a:solidFill>
                <a:latin typeface="楷体" panose="02010609060101010101" pitchFamily="49" charset="-122"/>
                <a:ea typeface="楷体" panose="02010609060101010101" pitchFamily="49" charset="-122"/>
              </a:rPr>
              <a:t>X</a:t>
            </a:r>
            <a:r>
              <a:rPr lang="zh-CN" altLang="zh-CN" sz="2800">
                <a:solidFill>
                  <a:schemeClr val="tx2"/>
                </a:solidFill>
                <a:latin typeface="楷体" panose="02010609060101010101" pitchFamily="49" charset="-122"/>
                <a:ea typeface="楷体" panose="02010609060101010101" pitchFamily="49" charset="-122"/>
              </a:rPr>
              <a:t>X+P</a:t>
            </a:r>
            <a:r>
              <a:rPr lang="zh-CN" altLang="zh-CN" sz="2800" baseline="-25000">
                <a:solidFill>
                  <a:schemeClr val="tx2"/>
                </a:solidFill>
                <a:latin typeface="楷体" panose="02010609060101010101" pitchFamily="49" charset="-122"/>
                <a:ea typeface="楷体" panose="02010609060101010101" pitchFamily="49" charset="-122"/>
              </a:rPr>
              <a:t>Y</a:t>
            </a:r>
            <a:r>
              <a:rPr lang="zh-CN" altLang="zh-CN" sz="2800">
                <a:solidFill>
                  <a:schemeClr val="tx2"/>
                </a:solidFill>
                <a:latin typeface="楷体" panose="02010609060101010101" pitchFamily="49" charset="-122"/>
                <a:ea typeface="楷体" panose="02010609060101010101" pitchFamily="49" charset="-122"/>
              </a:rPr>
              <a:t>Y</a:t>
            </a:r>
          </a:p>
        </p:txBody>
      </p:sp>
      <p:sp>
        <p:nvSpPr>
          <p:cNvPr id="51212" name="Oval 10">
            <a:extLst>
              <a:ext uri="{FF2B5EF4-FFF2-40B4-BE49-F238E27FC236}">
                <a16:creationId xmlns:a16="http://schemas.microsoft.com/office/drawing/2014/main" id="{861A1CFC-5989-418C-9808-FABA19D5AFEF}"/>
              </a:ext>
            </a:extLst>
          </p:cNvPr>
          <p:cNvSpPr>
            <a:spLocks noChangeArrowheads="1"/>
          </p:cNvSpPr>
          <p:nvPr/>
        </p:nvSpPr>
        <p:spPr bwMode="auto">
          <a:xfrm>
            <a:off x="2124075" y="5445125"/>
            <a:ext cx="360363"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0</a:t>
            </a:r>
          </a:p>
        </p:txBody>
      </p:sp>
      <p:sp>
        <p:nvSpPr>
          <p:cNvPr id="44043" name="Rectangle 11">
            <a:extLst>
              <a:ext uri="{FF2B5EF4-FFF2-40B4-BE49-F238E27FC236}">
                <a16:creationId xmlns:a16="http://schemas.microsoft.com/office/drawing/2014/main" id="{9C40EFBF-03D0-43D5-AE05-CA75D9177EBB}"/>
              </a:ext>
            </a:extLst>
          </p:cNvPr>
          <p:cNvSpPr>
            <a:spLocks noChangeArrowheads="1"/>
          </p:cNvSpPr>
          <p:nvPr/>
        </p:nvSpPr>
        <p:spPr bwMode="auto">
          <a:xfrm>
            <a:off x="4429125" y="2276475"/>
            <a:ext cx="2159000" cy="647700"/>
          </a:xfrm>
          <a:prstGeom prst="rect">
            <a:avLst/>
          </a:prstGeom>
          <a:noFill/>
          <a:ln w="9525">
            <a:noFill/>
            <a:miter lim="800000"/>
            <a:headEnd/>
            <a:tailEnd/>
          </a:ln>
          <a:effectLst/>
        </p:spPr>
        <p:txBody>
          <a:bodyPr wrap="none" anchor="ctr"/>
          <a:lstStyle/>
          <a:p>
            <a:pPr algn="ctr" eaLnBrk="1" hangingPunct="1">
              <a:defRPr/>
            </a:pPr>
            <a:r>
              <a:rPr lang="zh-CN" sz="2400" b="0">
                <a:solidFill>
                  <a:schemeClr val="tx2"/>
                </a:solidFill>
                <a:ea typeface="黑体" pitchFamily="49" charset="-122"/>
              </a:rPr>
              <a:t>斜率为 </a:t>
            </a:r>
            <a:r>
              <a:rPr lang="zh-CN" altLang="zh-CN" sz="2400" b="0">
                <a:solidFill>
                  <a:schemeClr val="tx2"/>
                </a:solidFill>
                <a:ea typeface="黑体" pitchFamily="49" charset="-122"/>
              </a:rPr>
              <a:t>—</a:t>
            </a:r>
            <a:r>
              <a:rPr lang="zh-CN" altLang="zh-CN" sz="2400">
                <a:solidFill>
                  <a:schemeClr val="tx2"/>
                </a:solidFill>
                <a:effectLst>
                  <a:outerShdw blurRad="38100" dist="38100" dir="2700000" algn="tl">
                    <a:srgbClr val="C0C0C0"/>
                  </a:outerShdw>
                </a:effectLst>
                <a:ea typeface="黑体" pitchFamily="49" charset="-122"/>
              </a:rPr>
              <a:t>P</a:t>
            </a:r>
            <a:r>
              <a:rPr lang="zh-CN" altLang="zh-CN" sz="2400" baseline="-25000">
                <a:solidFill>
                  <a:schemeClr val="tx2"/>
                </a:solidFill>
                <a:ea typeface="黑体" pitchFamily="49" charset="-122"/>
              </a:rPr>
              <a:t>X</a:t>
            </a:r>
            <a:r>
              <a:rPr lang="zh-CN" altLang="zh-CN" sz="2400">
                <a:solidFill>
                  <a:schemeClr val="tx2"/>
                </a:solidFill>
                <a:ea typeface="黑体" pitchFamily="49" charset="-122"/>
              </a:rPr>
              <a:t>/P</a:t>
            </a:r>
            <a:r>
              <a:rPr lang="zh-CN" altLang="zh-CN" sz="2400" baseline="-25000">
                <a:solidFill>
                  <a:schemeClr val="tx2"/>
                </a:solidFill>
                <a:ea typeface="黑体" pitchFamily="49" charset="-122"/>
              </a:rPr>
              <a:t>Y</a:t>
            </a:r>
          </a:p>
        </p:txBody>
      </p:sp>
      <p:sp>
        <p:nvSpPr>
          <p:cNvPr id="61454" name="AutoShape 12">
            <a:extLst>
              <a:ext uri="{FF2B5EF4-FFF2-40B4-BE49-F238E27FC236}">
                <a16:creationId xmlns:a16="http://schemas.microsoft.com/office/drawing/2014/main" id="{376B7BCD-635C-409B-9E05-9DA2A210D192}"/>
              </a:ext>
            </a:extLst>
          </p:cNvPr>
          <p:cNvSpPr>
            <a:spLocks noChangeArrowheads="1"/>
          </p:cNvSpPr>
          <p:nvPr/>
        </p:nvSpPr>
        <p:spPr bwMode="auto">
          <a:xfrm>
            <a:off x="142875" y="3714750"/>
            <a:ext cx="1851025" cy="1150938"/>
          </a:xfrm>
          <a:prstGeom prst="wedgeRoundRectCallout">
            <a:avLst>
              <a:gd name="adj1" fmla="val 98269"/>
              <a:gd name="adj2" fmla="val 32612"/>
              <a:gd name="adj3" fmla="val 16667"/>
            </a:avLst>
          </a:prstGeom>
          <a:noFill/>
          <a:ln w="38100">
            <a:solidFill>
              <a:schemeClr val="accent2"/>
            </a:solidFill>
            <a:miter lim="800000"/>
            <a:headEnd/>
            <a:tailEnd/>
          </a:ln>
        </p:spPr>
        <p:txBody>
          <a:bodyPr wrap="none" anchor="ctr"/>
          <a:lstStyle/>
          <a:p>
            <a:pPr algn="ctr" eaLnBrk="1" hangingPunct="1">
              <a:defRPr/>
            </a:pPr>
            <a:r>
              <a:rPr lang="zh-CN" altLang="en-US" dirty="0">
                <a:solidFill>
                  <a:schemeClr val="accent2">
                    <a:lumMod val="75000"/>
                  </a:schemeClr>
                </a:solidFill>
                <a:latin typeface="楷体" pitchFamily="49" charset="-122"/>
                <a:ea typeface="楷体" pitchFamily="49" charset="-122"/>
              </a:rPr>
              <a:t>OAB为消费者</a:t>
            </a:r>
          </a:p>
          <a:p>
            <a:pPr algn="ctr" eaLnBrk="1" hangingPunct="1">
              <a:defRPr/>
            </a:pPr>
            <a:r>
              <a:rPr lang="zh-CN" altLang="en-US" dirty="0">
                <a:solidFill>
                  <a:schemeClr val="accent2">
                    <a:lumMod val="75000"/>
                  </a:schemeClr>
                </a:solidFill>
                <a:latin typeface="楷体" pitchFamily="49" charset="-122"/>
                <a:ea typeface="楷体" pitchFamily="49" charset="-122"/>
              </a:rPr>
              <a:t>购买商品的</a:t>
            </a:r>
          </a:p>
          <a:p>
            <a:pPr algn="ctr" eaLnBrk="1" hangingPunct="1">
              <a:defRPr/>
            </a:pPr>
            <a:r>
              <a:rPr lang="zh-CN" altLang="en-US" dirty="0">
                <a:solidFill>
                  <a:schemeClr val="accent2">
                    <a:lumMod val="75000"/>
                  </a:schemeClr>
                </a:solidFill>
                <a:latin typeface="楷体" pitchFamily="49" charset="-122"/>
                <a:ea typeface="楷体" pitchFamily="49" charset="-122"/>
              </a:rPr>
              <a:t>可能集合</a:t>
            </a:r>
            <a:endParaRPr lang="zh-CN" altLang="en-US" b="0" dirty="0">
              <a:solidFill>
                <a:schemeClr val="accent2">
                  <a:lumMod val="75000"/>
                </a:schemeClr>
              </a:solidFill>
              <a:latin typeface="楷体" pitchFamily="49" charset="-122"/>
              <a:ea typeface="楷体" pitchFamily="49" charset="-122"/>
            </a:endParaRPr>
          </a:p>
        </p:txBody>
      </p:sp>
      <p:sp>
        <p:nvSpPr>
          <p:cNvPr id="51215" name="Text Box 13">
            <a:extLst>
              <a:ext uri="{FF2B5EF4-FFF2-40B4-BE49-F238E27FC236}">
                <a16:creationId xmlns:a16="http://schemas.microsoft.com/office/drawing/2014/main" id="{7097B15C-B53E-48E0-9301-C9DB0D654B8F}"/>
              </a:ext>
            </a:extLst>
          </p:cNvPr>
          <p:cNvSpPr txBox="1">
            <a:spLocks noChangeArrowheads="1"/>
          </p:cNvSpPr>
          <p:nvPr/>
        </p:nvSpPr>
        <p:spPr bwMode="auto">
          <a:xfrm>
            <a:off x="3549650" y="2752725"/>
            <a:ext cx="309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a:latin typeface="Times New Roman" panose="02020603050405020304" pitchFamily="18" charset="0"/>
            </a:endParaRPr>
          </a:p>
          <a:p>
            <a:pPr algn="ctr" eaLnBrk="1" hangingPunct="1">
              <a:spcBef>
                <a:spcPct val="0"/>
              </a:spcBef>
              <a:buClrTx/>
              <a:buSzTx/>
              <a:buFontTx/>
              <a:buNone/>
            </a:pPr>
            <a:endParaRPr lang="zh-CN" altLang="zh-CN" sz="1800" b="0"/>
          </a:p>
        </p:txBody>
      </p:sp>
      <p:sp>
        <p:nvSpPr>
          <p:cNvPr id="66576" name="Line 14">
            <a:extLst>
              <a:ext uri="{FF2B5EF4-FFF2-40B4-BE49-F238E27FC236}">
                <a16:creationId xmlns:a16="http://schemas.microsoft.com/office/drawing/2014/main" id="{F4A58C50-CC00-4A8F-9226-DD89B8D5B951}"/>
              </a:ext>
            </a:extLst>
          </p:cNvPr>
          <p:cNvSpPr>
            <a:spLocks noChangeShapeType="1"/>
          </p:cNvSpPr>
          <p:nvPr/>
        </p:nvSpPr>
        <p:spPr bwMode="auto">
          <a:xfrm flipV="1">
            <a:off x="3060700" y="2071688"/>
            <a:ext cx="1368425" cy="121443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椭圆 16">
            <a:extLst>
              <a:ext uri="{FF2B5EF4-FFF2-40B4-BE49-F238E27FC236}">
                <a16:creationId xmlns:a16="http://schemas.microsoft.com/office/drawing/2014/main" id="{84FDD13D-A379-4BC4-8F9D-590BB9CEDA67}"/>
              </a:ext>
            </a:extLst>
          </p:cNvPr>
          <p:cNvSpPr>
            <a:spLocks noChangeArrowheads="1"/>
          </p:cNvSpPr>
          <p:nvPr/>
        </p:nvSpPr>
        <p:spPr bwMode="auto">
          <a:xfrm>
            <a:off x="4143375" y="3643313"/>
            <a:ext cx="214313" cy="214312"/>
          </a:xfrm>
          <a:prstGeom prst="ellipse">
            <a:avLst/>
          </a:prstGeom>
          <a:solidFill>
            <a:srgbClr val="FF0000"/>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8" name="AutoShape 12">
            <a:extLst>
              <a:ext uri="{FF2B5EF4-FFF2-40B4-BE49-F238E27FC236}">
                <a16:creationId xmlns:a16="http://schemas.microsoft.com/office/drawing/2014/main" id="{6005B87B-A33F-4C85-92ED-8432BB98B82F}"/>
              </a:ext>
            </a:extLst>
          </p:cNvPr>
          <p:cNvSpPr>
            <a:spLocks noChangeArrowheads="1"/>
          </p:cNvSpPr>
          <p:nvPr/>
        </p:nvSpPr>
        <p:spPr bwMode="auto">
          <a:xfrm>
            <a:off x="5072063" y="3143250"/>
            <a:ext cx="1851025" cy="1150938"/>
          </a:xfrm>
          <a:prstGeom prst="wedgeRoundRectCallout">
            <a:avLst>
              <a:gd name="adj1" fmla="val -78903"/>
              <a:gd name="adj2" fmla="val 7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FF0000"/>
                </a:solidFill>
                <a:latin typeface="楷体" panose="02010609060101010101" pitchFamily="49" charset="-122"/>
                <a:ea typeface="楷体" panose="02010609060101010101" pitchFamily="49" charset="-122"/>
              </a:rPr>
              <a:t>为消费者不可能</a:t>
            </a:r>
          </a:p>
          <a:p>
            <a:pPr algn="ctr" eaLnBrk="1" hangingPunct="1">
              <a:spcBef>
                <a:spcPct val="0"/>
              </a:spcBef>
              <a:buClrTx/>
              <a:buSzTx/>
              <a:buFontTx/>
              <a:buNone/>
            </a:pPr>
            <a:r>
              <a:rPr lang="zh-CN" altLang="en-US" sz="1800">
                <a:solidFill>
                  <a:srgbClr val="FF0000"/>
                </a:solidFill>
                <a:latin typeface="楷体" panose="02010609060101010101" pitchFamily="49" charset="-122"/>
                <a:ea typeface="楷体" panose="02010609060101010101" pitchFamily="49" charset="-122"/>
              </a:rPr>
              <a:t>购买商品的组合</a:t>
            </a:r>
            <a:endParaRPr lang="zh-CN" altLang="en-US" sz="1800" b="0">
              <a:solidFill>
                <a:srgbClr val="FF0000"/>
              </a:solidFill>
              <a:latin typeface="楷体" panose="02010609060101010101" pitchFamily="49" charset="-122"/>
              <a:ea typeface="楷体" panose="02010609060101010101" pitchFamily="49" charset="-122"/>
            </a:endParaRPr>
          </a:p>
        </p:txBody>
      </p:sp>
      <p:sp>
        <p:nvSpPr>
          <p:cNvPr id="20" name="Text Box 5">
            <a:extLst>
              <a:ext uri="{FF2B5EF4-FFF2-40B4-BE49-F238E27FC236}">
                <a16:creationId xmlns:a16="http://schemas.microsoft.com/office/drawing/2014/main" id="{2C7CFD4C-1E1F-4286-8281-A23C0514FADC}"/>
              </a:ext>
            </a:extLst>
          </p:cNvPr>
          <p:cNvSpPr txBox="1">
            <a:spLocks noChangeArrowheads="1"/>
          </p:cNvSpPr>
          <p:nvPr/>
        </p:nvSpPr>
        <p:spPr bwMode="auto">
          <a:xfrm>
            <a:off x="3929063" y="3071813"/>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D</a:t>
            </a:r>
            <a:endParaRPr lang="zh-CN" altLang="zh-CN" sz="2400" baseline="-25000">
              <a:solidFill>
                <a:srgbClr val="FF0000"/>
              </a:solidFill>
            </a:endParaRPr>
          </a:p>
        </p:txBody>
      </p:sp>
      <p:sp>
        <p:nvSpPr>
          <p:cNvPr id="21" name="椭圆 16">
            <a:extLst>
              <a:ext uri="{FF2B5EF4-FFF2-40B4-BE49-F238E27FC236}">
                <a16:creationId xmlns:a16="http://schemas.microsoft.com/office/drawing/2014/main" id="{2896A5DC-44DB-4E4A-876E-2CC113847F72}"/>
              </a:ext>
            </a:extLst>
          </p:cNvPr>
          <p:cNvSpPr>
            <a:spLocks noChangeArrowheads="1"/>
          </p:cNvSpPr>
          <p:nvPr/>
        </p:nvSpPr>
        <p:spPr bwMode="auto">
          <a:xfrm>
            <a:off x="3571875" y="4786313"/>
            <a:ext cx="214313" cy="214312"/>
          </a:xfrm>
          <a:prstGeom prst="ellipse">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3" name="Text Box 5">
            <a:extLst>
              <a:ext uri="{FF2B5EF4-FFF2-40B4-BE49-F238E27FC236}">
                <a16:creationId xmlns:a16="http://schemas.microsoft.com/office/drawing/2014/main" id="{F6302219-2C3A-4522-821F-34D622186C8F}"/>
              </a:ext>
            </a:extLst>
          </p:cNvPr>
          <p:cNvSpPr txBox="1">
            <a:spLocks noChangeArrowheads="1"/>
          </p:cNvSpPr>
          <p:nvPr/>
        </p:nvSpPr>
        <p:spPr bwMode="auto">
          <a:xfrm>
            <a:off x="3714750" y="4643438"/>
            <a:ext cx="506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chemeClr val="accent2"/>
                </a:solidFill>
              </a:rPr>
              <a:t>C</a:t>
            </a:r>
            <a:endParaRPr lang="zh-CN" altLang="zh-CN" sz="2400" baseline="-25000">
              <a:solidFill>
                <a:schemeClr val="accent2"/>
              </a:solidFill>
            </a:endParaRPr>
          </a:p>
        </p:txBody>
      </p:sp>
      <p:sp>
        <p:nvSpPr>
          <p:cNvPr id="24" name="椭圆 16">
            <a:extLst>
              <a:ext uri="{FF2B5EF4-FFF2-40B4-BE49-F238E27FC236}">
                <a16:creationId xmlns:a16="http://schemas.microsoft.com/office/drawing/2014/main" id="{9B682E08-1BE1-4E14-A152-E1C20A588388}"/>
              </a:ext>
            </a:extLst>
          </p:cNvPr>
          <p:cNvSpPr>
            <a:spLocks noChangeArrowheads="1"/>
          </p:cNvSpPr>
          <p:nvPr/>
        </p:nvSpPr>
        <p:spPr bwMode="auto">
          <a:xfrm>
            <a:off x="3214688" y="3714750"/>
            <a:ext cx="142875" cy="142875"/>
          </a:xfrm>
          <a:prstGeom prst="ellipse">
            <a:avLst/>
          </a:prstGeom>
          <a:solidFill>
            <a:srgbClr val="00B050"/>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 name="Text Box 5">
            <a:extLst>
              <a:ext uri="{FF2B5EF4-FFF2-40B4-BE49-F238E27FC236}">
                <a16:creationId xmlns:a16="http://schemas.microsoft.com/office/drawing/2014/main" id="{1E621580-9344-4AC7-99C6-5CAC01804E31}"/>
              </a:ext>
            </a:extLst>
          </p:cNvPr>
          <p:cNvSpPr txBox="1">
            <a:spLocks noChangeArrowheads="1"/>
          </p:cNvSpPr>
          <p:nvPr/>
        </p:nvSpPr>
        <p:spPr bwMode="auto">
          <a:xfrm>
            <a:off x="2857500" y="3714750"/>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B050"/>
                </a:solidFill>
              </a:rPr>
              <a:t>E</a:t>
            </a:r>
            <a:endParaRPr lang="zh-CN" altLang="zh-CN" sz="2400" baseline="-25000">
              <a:solidFill>
                <a:srgbClr val="00B050"/>
              </a:solidFill>
            </a:endParaRPr>
          </a:p>
        </p:txBody>
      </p:sp>
      <p:sp>
        <p:nvSpPr>
          <p:cNvPr id="26" name="椭圆 16">
            <a:extLst>
              <a:ext uri="{FF2B5EF4-FFF2-40B4-BE49-F238E27FC236}">
                <a16:creationId xmlns:a16="http://schemas.microsoft.com/office/drawing/2014/main" id="{3E5C534F-19BE-4E86-B7E2-A67E27EEC4F8}"/>
              </a:ext>
            </a:extLst>
          </p:cNvPr>
          <p:cNvSpPr>
            <a:spLocks noChangeArrowheads="1"/>
          </p:cNvSpPr>
          <p:nvPr/>
        </p:nvSpPr>
        <p:spPr bwMode="auto">
          <a:xfrm>
            <a:off x="2428875" y="2857500"/>
            <a:ext cx="214313" cy="214313"/>
          </a:xfrm>
          <a:prstGeom prst="ellipse">
            <a:avLst/>
          </a:prstGeom>
          <a:solidFill>
            <a:srgbClr val="00B050"/>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7" name="椭圆 16">
            <a:extLst>
              <a:ext uri="{FF2B5EF4-FFF2-40B4-BE49-F238E27FC236}">
                <a16:creationId xmlns:a16="http://schemas.microsoft.com/office/drawing/2014/main" id="{EF5A0C28-7369-4AF3-9E18-54BFDDEF7B1F}"/>
              </a:ext>
            </a:extLst>
          </p:cNvPr>
          <p:cNvSpPr>
            <a:spLocks noChangeArrowheads="1"/>
          </p:cNvSpPr>
          <p:nvPr/>
        </p:nvSpPr>
        <p:spPr bwMode="auto">
          <a:xfrm>
            <a:off x="4643438" y="5357813"/>
            <a:ext cx="214312" cy="214312"/>
          </a:xfrm>
          <a:prstGeom prst="ellipse">
            <a:avLst/>
          </a:prstGeom>
          <a:solidFill>
            <a:srgbClr val="00B050"/>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29" name="直接连接符 28">
            <a:extLst>
              <a:ext uri="{FF2B5EF4-FFF2-40B4-BE49-F238E27FC236}">
                <a16:creationId xmlns:a16="http://schemas.microsoft.com/office/drawing/2014/main" id="{96520EE6-D5F1-4379-833B-4CC13A2FC930}"/>
              </a:ext>
            </a:extLst>
          </p:cNvPr>
          <p:cNvCxnSpPr>
            <a:cxnSpLocks noChangeShapeType="1"/>
            <a:stCxn id="24" idx="4"/>
          </p:cNvCxnSpPr>
          <p:nvPr/>
        </p:nvCxnSpPr>
        <p:spPr bwMode="auto">
          <a:xfrm rot="5400000">
            <a:off x="2499519" y="4644232"/>
            <a:ext cx="1571625" cy="1587"/>
          </a:xfrm>
          <a:prstGeom prst="line">
            <a:avLst/>
          </a:prstGeom>
          <a:noFill/>
          <a:ln w="38100" algn="ctr">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31" name="直接连接符 30">
            <a:extLst>
              <a:ext uri="{FF2B5EF4-FFF2-40B4-BE49-F238E27FC236}">
                <a16:creationId xmlns:a16="http://schemas.microsoft.com/office/drawing/2014/main" id="{6022A21B-6F9D-44B2-A732-68802AF0FB10}"/>
              </a:ext>
            </a:extLst>
          </p:cNvPr>
          <p:cNvCxnSpPr>
            <a:cxnSpLocks noChangeShapeType="1"/>
            <a:stCxn id="24" idx="2"/>
          </p:cNvCxnSpPr>
          <p:nvPr/>
        </p:nvCxnSpPr>
        <p:spPr bwMode="auto">
          <a:xfrm rot="10800000">
            <a:off x="2571750" y="3786188"/>
            <a:ext cx="642938" cy="1587"/>
          </a:xfrm>
          <a:prstGeom prst="line">
            <a:avLst/>
          </a:prstGeom>
          <a:noFill/>
          <a:ln w="38100" algn="ctr">
            <a:solidFill>
              <a:srgbClr val="009900"/>
            </a:solidFill>
            <a:prstDash val="dash"/>
            <a:round/>
            <a:headEnd/>
            <a:tailEnd/>
          </a:ln>
          <a:extLst>
            <a:ext uri="{909E8E84-426E-40DD-AFC4-6F175D3DCCD1}">
              <a14:hiddenFill xmlns:a14="http://schemas.microsoft.com/office/drawing/2010/main">
                <a:noFill/>
              </a14:hiddenFill>
            </a:ext>
          </a:extLst>
        </p:spPr>
      </p:cxnSp>
      <p:sp>
        <p:nvSpPr>
          <p:cNvPr id="32" name="Oval 10">
            <a:extLst>
              <a:ext uri="{FF2B5EF4-FFF2-40B4-BE49-F238E27FC236}">
                <a16:creationId xmlns:a16="http://schemas.microsoft.com/office/drawing/2014/main" id="{9F417167-C6A3-4722-867A-4A55DF97716C}"/>
              </a:ext>
            </a:extLst>
          </p:cNvPr>
          <p:cNvSpPr>
            <a:spLocks noChangeArrowheads="1"/>
          </p:cNvSpPr>
          <p:nvPr/>
        </p:nvSpPr>
        <p:spPr bwMode="auto">
          <a:xfrm>
            <a:off x="3143250" y="5572125"/>
            <a:ext cx="500063" cy="428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ea typeface="黑体" panose="02010609060101010101" pitchFamily="49" charset="-122"/>
              </a:rPr>
              <a:t>Q</a:t>
            </a:r>
            <a:r>
              <a:rPr lang="en-US" altLang="zh-CN" sz="2800" b="0" baseline="-25000">
                <a:ea typeface="黑体" panose="02010609060101010101" pitchFamily="49" charset="-122"/>
              </a:rPr>
              <a:t>x</a:t>
            </a:r>
            <a:endParaRPr lang="zh-CN" altLang="zh-CN" sz="2800" b="0" baseline="-25000">
              <a:ea typeface="黑体" panose="02010609060101010101" pitchFamily="49" charset="-122"/>
            </a:endParaRPr>
          </a:p>
        </p:txBody>
      </p:sp>
      <p:sp>
        <p:nvSpPr>
          <p:cNvPr id="34" name="Oval 10">
            <a:extLst>
              <a:ext uri="{FF2B5EF4-FFF2-40B4-BE49-F238E27FC236}">
                <a16:creationId xmlns:a16="http://schemas.microsoft.com/office/drawing/2014/main" id="{368D77D1-0FC6-462B-8C0E-44BAB4287AAF}"/>
              </a:ext>
            </a:extLst>
          </p:cNvPr>
          <p:cNvSpPr>
            <a:spLocks noChangeArrowheads="1"/>
          </p:cNvSpPr>
          <p:nvPr/>
        </p:nvSpPr>
        <p:spPr bwMode="auto">
          <a:xfrm>
            <a:off x="2000250" y="3500438"/>
            <a:ext cx="500063" cy="5715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ea typeface="黑体" panose="02010609060101010101" pitchFamily="49" charset="-122"/>
              </a:rPr>
              <a:t>Q</a:t>
            </a:r>
            <a:r>
              <a:rPr lang="en-US" altLang="zh-CN" sz="2800" b="0" baseline="-25000">
                <a:ea typeface="黑体" panose="02010609060101010101" pitchFamily="49" charset="-122"/>
              </a:rPr>
              <a:t>y</a:t>
            </a:r>
            <a:endParaRPr lang="zh-CN" altLang="zh-CN" sz="2800" b="0" baseline="-250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56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5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5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5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p:bldP spid="66568" grpId="0"/>
      <p:bldP spid="66571" grpId="0"/>
      <p:bldP spid="44043" grpId="0"/>
      <p:bldP spid="61454" grpId="0" animBg="1"/>
      <p:bldP spid="66577" grpId="0" animBg="1"/>
      <p:bldP spid="18" grpId="0" animBg="1"/>
      <p:bldP spid="20" grpId="0"/>
      <p:bldP spid="21" grpId="0" animBg="1"/>
      <p:bldP spid="23" grpId="0"/>
      <p:bldP spid="24" grpId="0" animBg="1"/>
      <p:bldP spid="25" grpId="0"/>
      <p:bldP spid="26" grpId="0" animBg="1"/>
      <p:bldP spid="27" grpId="0" animBg="1"/>
      <p:bldP spid="32" grpId="0"/>
      <p:bldP spid="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a:extLst>
              <a:ext uri="{FF2B5EF4-FFF2-40B4-BE49-F238E27FC236}">
                <a16:creationId xmlns:a16="http://schemas.microsoft.com/office/drawing/2014/main" id="{ED851B7A-7F5F-4C73-B253-3C49BA16F553}"/>
              </a:ext>
            </a:extLst>
          </p:cNvPr>
          <p:cNvSpPr>
            <a:spLocks noGrp="1"/>
          </p:cNvSpPr>
          <p:nvPr>
            <p:ph type="dt" sz="quarter" idx="10"/>
          </p:nvPr>
        </p:nvSpPr>
        <p:spPr/>
        <p:txBody>
          <a:bodyPr/>
          <a:lstStyle/>
          <a:p>
            <a:pPr>
              <a:defRPr/>
            </a:pPr>
            <a:fld id="{63781BDF-F89B-452A-9642-A3D807E1C879}"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52227" name="灯片编号占位符 5">
            <a:extLst>
              <a:ext uri="{FF2B5EF4-FFF2-40B4-BE49-F238E27FC236}">
                <a16:creationId xmlns:a16="http://schemas.microsoft.com/office/drawing/2014/main" id="{6FBB913C-268E-4F9A-B8DC-FFFA3DF9659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3BFFD6-0940-41B7-AF56-E3FFCBD60FA7}"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48</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63492" name="Rectangle 2">
            <a:extLst>
              <a:ext uri="{FF2B5EF4-FFF2-40B4-BE49-F238E27FC236}">
                <a16:creationId xmlns:a16="http://schemas.microsoft.com/office/drawing/2014/main" id="{EDCFD962-725C-4932-B61F-38FF27142F8D}"/>
              </a:ext>
            </a:extLst>
          </p:cNvPr>
          <p:cNvSpPr>
            <a:spLocks noGrp="1" noRot="1" noChangeArrowheads="1"/>
          </p:cNvSpPr>
          <p:nvPr>
            <p:ph type="body" idx="1"/>
          </p:nvPr>
        </p:nvSpPr>
        <p:spPr>
          <a:xfrm>
            <a:off x="395288" y="476250"/>
            <a:ext cx="8534400" cy="2016125"/>
          </a:xfrm>
        </p:spPr>
        <p:txBody>
          <a:bodyPr/>
          <a:lstStyle/>
          <a:p>
            <a:pPr eaLnBrk="1" hangingPunct="1">
              <a:lnSpc>
                <a:spcPct val="90000"/>
              </a:lnSpc>
              <a:buFont typeface="Wingdings" panose="05000000000000000000" pitchFamily="2" charset="2"/>
              <a:buNone/>
              <a:defRPr/>
            </a:pPr>
            <a:r>
              <a:rPr lang="zh-CN" sz="2800" b="1">
                <a:solidFill>
                  <a:schemeClr val="accent2">
                    <a:lumMod val="75000"/>
                  </a:schemeClr>
                </a:solidFill>
                <a:latin typeface="楷体" pitchFamily="49" charset="-122"/>
                <a:ea typeface="楷体" pitchFamily="49" charset="-122"/>
              </a:rPr>
              <a:t>（二）移动</a:t>
            </a:r>
          </a:p>
          <a:p>
            <a:pPr eaLnBrk="1" hangingPunct="1">
              <a:lnSpc>
                <a:spcPct val="90000"/>
              </a:lnSpc>
              <a:buFont typeface="Wingdings" panose="05000000000000000000" pitchFamily="2" charset="2"/>
              <a:buNone/>
              <a:defRPr/>
            </a:pPr>
            <a:r>
              <a:rPr lang="zh-CN" altLang="zh-CN" sz="2800" b="1">
                <a:solidFill>
                  <a:schemeClr val="accent2">
                    <a:lumMod val="75000"/>
                  </a:schemeClr>
                </a:solidFill>
                <a:latin typeface="楷体" pitchFamily="49" charset="-122"/>
                <a:ea typeface="楷体" pitchFamily="49" charset="-122"/>
              </a:rPr>
              <a:t>   1.</a:t>
            </a:r>
            <a:r>
              <a:rPr lang="zh-CN" sz="2800" b="1">
                <a:solidFill>
                  <a:schemeClr val="accent2">
                    <a:lumMod val="75000"/>
                  </a:schemeClr>
                </a:solidFill>
                <a:latin typeface="楷体" pitchFamily="49" charset="-122"/>
                <a:ea typeface="楷体" pitchFamily="49" charset="-122"/>
              </a:rPr>
              <a:t>收入变动的情况下</a:t>
            </a:r>
          </a:p>
          <a:p>
            <a:pPr eaLnBrk="1" hangingPunct="1">
              <a:lnSpc>
                <a:spcPct val="90000"/>
              </a:lnSpc>
              <a:buFont typeface="Wingdings" panose="05000000000000000000" pitchFamily="2" charset="2"/>
              <a:buNone/>
              <a:defRPr/>
            </a:pPr>
            <a:r>
              <a:rPr lang="zh-CN" altLang="zh-CN" sz="2400" b="1">
                <a:solidFill>
                  <a:schemeClr val="accent2">
                    <a:lumMod val="75000"/>
                  </a:schemeClr>
                </a:solidFill>
                <a:latin typeface="楷体" pitchFamily="49" charset="-122"/>
                <a:ea typeface="楷体" pitchFamily="49" charset="-122"/>
              </a:rPr>
              <a:t>       </a:t>
            </a:r>
            <a:r>
              <a:rPr lang="zh-CN" sz="2400" b="1">
                <a:solidFill>
                  <a:schemeClr val="accent2">
                    <a:lumMod val="75000"/>
                  </a:schemeClr>
                </a:solidFill>
                <a:latin typeface="楷体" pitchFamily="49" charset="-122"/>
                <a:ea typeface="楷体" pitchFamily="49" charset="-122"/>
              </a:rPr>
              <a:t>商品价格不变，收入↑，预算线上移。（</a:t>
            </a:r>
            <a:r>
              <a:rPr lang="zh-CN" altLang="zh-CN" sz="2400" b="1">
                <a:solidFill>
                  <a:schemeClr val="accent2">
                    <a:lumMod val="75000"/>
                  </a:schemeClr>
                </a:solidFill>
                <a:latin typeface="楷体" pitchFamily="49" charset="-122"/>
                <a:ea typeface="楷体" pitchFamily="49" charset="-122"/>
              </a:rPr>
              <a:t>A</a:t>
            </a:r>
            <a:r>
              <a:rPr lang="zh-CN" altLang="zh-CN" sz="2400" b="1" baseline="-25000">
                <a:solidFill>
                  <a:schemeClr val="accent2">
                    <a:lumMod val="75000"/>
                  </a:schemeClr>
                </a:solidFill>
                <a:latin typeface="楷体" pitchFamily="49" charset="-122"/>
                <a:ea typeface="楷体" pitchFamily="49" charset="-122"/>
              </a:rPr>
              <a:t>1</a:t>
            </a:r>
            <a:r>
              <a:rPr lang="zh-CN" altLang="zh-CN" sz="2400" b="1">
                <a:solidFill>
                  <a:schemeClr val="accent2">
                    <a:lumMod val="75000"/>
                  </a:schemeClr>
                </a:solidFill>
                <a:latin typeface="楷体" pitchFamily="49" charset="-122"/>
                <a:ea typeface="楷体" pitchFamily="49" charset="-122"/>
              </a:rPr>
              <a:t>B</a:t>
            </a:r>
            <a:r>
              <a:rPr lang="zh-CN" altLang="zh-CN" sz="2400" b="1" baseline="-25000">
                <a:solidFill>
                  <a:schemeClr val="accent2">
                    <a:lumMod val="75000"/>
                  </a:schemeClr>
                </a:solidFill>
                <a:latin typeface="楷体" pitchFamily="49" charset="-122"/>
                <a:ea typeface="楷体" pitchFamily="49" charset="-122"/>
              </a:rPr>
              <a:t>1</a:t>
            </a:r>
            <a:r>
              <a:rPr lang="zh-CN" altLang="zh-CN" sz="2400" b="1">
                <a:solidFill>
                  <a:schemeClr val="accent2">
                    <a:lumMod val="75000"/>
                  </a:schemeClr>
                </a:solidFill>
                <a:latin typeface="楷体" pitchFamily="49" charset="-122"/>
                <a:ea typeface="楷体" pitchFamily="49" charset="-122"/>
              </a:rPr>
              <a:t>→ A</a:t>
            </a:r>
            <a:r>
              <a:rPr lang="zh-CN" altLang="zh-CN" sz="2400" b="1" baseline="-25000">
                <a:solidFill>
                  <a:schemeClr val="accent2">
                    <a:lumMod val="75000"/>
                  </a:schemeClr>
                </a:solidFill>
                <a:latin typeface="楷体" pitchFamily="49" charset="-122"/>
                <a:ea typeface="楷体" pitchFamily="49" charset="-122"/>
              </a:rPr>
              <a:t>2</a:t>
            </a:r>
            <a:r>
              <a:rPr lang="zh-CN" altLang="zh-CN" sz="2400" b="1">
                <a:solidFill>
                  <a:schemeClr val="accent2">
                    <a:lumMod val="75000"/>
                  </a:schemeClr>
                </a:solidFill>
                <a:latin typeface="楷体" pitchFamily="49" charset="-122"/>
                <a:ea typeface="楷体" pitchFamily="49" charset="-122"/>
              </a:rPr>
              <a:t>B</a:t>
            </a:r>
            <a:r>
              <a:rPr lang="zh-CN" altLang="zh-CN" sz="2400" b="1" baseline="-25000">
                <a:solidFill>
                  <a:schemeClr val="accent2">
                    <a:lumMod val="75000"/>
                  </a:schemeClr>
                </a:solidFill>
                <a:latin typeface="楷体" pitchFamily="49" charset="-122"/>
                <a:ea typeface="楷体" pitchFamily="49" charset="-122"/>
              </a:rPr>
              <a:t>2</a:t>
            </a:r>
            <a:r>
              <a:rPr lang="zh-CN" sz="2400" b="1">
                <a:solidFill>
                  <a:schemeClr val="accent2">
                    <a:lumMod val="75000"/>
                  </a:schemeClr>
                </a:solidFill>
                <a:latin typeface="楷体" pitchFamily="49" charset="-122"/>
                <a:ea typeface="楷体" pitchFamily="49" charset="-122"/>
              </a:rPr>
              <a:t>）</a:t>
            </a:r>
          </a:p>
          <a:p>
            <a:pPr eaLnBrk="1" hangingPunct="1">
              <a:lnSpc>
                <a:spcPct val="90000"/>
              </a:lnSpc>
              <a:buFont typeface="Wingdings" panose="05000000000000000000" pitchFamily="2" charset="2"/>
              <a:buNone/>
              <a:defRPr/>
            </a:pPr>
            <a:r>
              <a:rPr lang="zh-CN" altLang="zh-CN" sz="2400" b="1">
                <a:solidFill>
                  <a:schemeClr val="accent2">
                    <a:lumMod val="75000"/>
                  </a:schemeClr>
                </a:solidFill>
                <a:latin typeface="楷体" pitchFamily="49" charset="-122"/>
                <a:ea typeface="楷体" pitchFamily="49" charset="-122"/>
              </a:rPr>
              <a:t>       </a:t>
            </a:r>
            <a:r>
              <a:rPr lang="zh-CN" sz="2400" b="1">
                <a:solidFill>
                  <a:schemeClr val="accent2">
                    <a:lumMod val="75000"/>
                  </a:schemeClr>
                </a:solidFill>
                <a:latin typeface="楷体" pitchFamily="49" charset="-122"/>
                <a:ea typeface="楷体" pitchFamily="49" charset="-122"/>
              </a:rPr>
              <a:t>商品价格不变，收入↓，预算线下移。（</a:t>
            </a:r>
            <a:r>
              <a:rPr lang="zh-CN" altLang="zh-CN" sz="2400" b="1">
                <a:solidFill>
                  <a:schemeClr val="accent2">
                    <a:lumMod val="75000"/>
                  </a:schemeClr>
                </a:solidFill>
                <a:latin typeface="楷体" pitchFamily="49" charset="-122"/>
                <a:ea typeface="楷体" pitchFamily="49" charset="-122"/>
              </a:rPr>
              <a:t>A</a:t>
            </a:r>
            <a:r>
              <a:rPr lang="zh-CN" altLang="zh-CN" sz="2400" b="1" baseline="-25000">
                <a:solidFill>
                  <a:schemeClr val="accent2">
                    <a:lumMod val="75000"/>
                  </a:schemeClr>
                </a:solidFill>
                <a:latin typeface="楷体" pitchFamily="49" charset="-122"/>
                <a:ea typeface="楷体" pitchFamily="49" charset="-122"/>
              </a:rPr>
              <a:t>1</a:t>
            </a:r>
            <a:r>
              <a:rPr lang="zh-CN" altLang="zh-CN" sz="2400" b="1">
                <a:solidFill>
                  <a:schemeClr val="accent2">
                    <a:lumMod val="75000"/>
                  </a:schemeClr>
                </a:solidFill>
                <a:latin typeface="楷体" pitchFamily="49" charset="-122"/>
                <a:ea typeface="楷体" pitchFamily="49" charset="-122"/>
              </a:rPr>
              <a:t>B</a:t>
            </a:r>
            <a:r>
              <a:rPr lang="zh-CN" altLang="zh-CN" sz="2400" b="1" baseline="-25000">
                <a:solidFill>
                  <a:schemeClr val="accent2">
                    <a:lumMod val="75000"/>
                  </a:schemeClr>
                </a:solidFill>
                <a:latin typeface="楷体" pitchFamily="49" charset="-122"/>
                <a:ea typeface="楷体" pitchFamily="49" charset="-122"/>
              </a:rPr>
              <a:t>1</a:t>
            </a:r>
            <a:r>
              <a:rPr lang="zh-CN" altLang="zh-CN" sz="2400" b="1">
                <a:solidFill>
                  <a:schemeClr val="accent2">
                    <a:lumMod val="75000"/>
                  </a:schemeClr>
                </a:solidFill>
                <a:latin typeface="楷体" pitchFamily="49" charset="-122"/>
                <a:ea typeface="楷体" pitchFamily="49" charset="-122"/>
              </a:rPr>
              <a:t>→ A</a:t>
            </a:r>
            <a:r>
              <a:rPr lang="zh-CN" altLang="zh-CN" sz="2400" b="1" baseline="-25000">
                <a:solidFill>
                  <a:schemeClr val="accent2">
                    <a:lumMod val="75000"/>
                  </a:schemeClr>
                </a:solidFill>
                <a:latin typeface="楷体" pitchFamily="49" charset="-122"/>
                <a:ea typeface="楷体" pitchFamily="49" charset="-122"/>
              </a:rPr>
              <a:t>3</a:t>
            </a:r>
            <a:r>
              <a:rPr lang="zh-CN" altLang="zh-CN" sz="2400" b="1">
                <a:solidFill>
                  <a:schemeClr val="accent2">
                    <a:lumMod val="75000"/>
                  </a:schemeClr>
                </a:solidFill>
                <a:latin typeface="楷体" pitchFamily="49" charset="-122"/>
                <a:ea typeface="楷体" pitchFamily="49" charset="-122"/>
              </a:rPr>
              <a:t>B</a:t>
            </a:r>
            <a:r>
              <a:rPr lang="zh-CN" altLang="zh-CN" sz="2400" b="1" baseline="-25000">
                <a:solidFill>
                  <a:schemeClr val="accent2">
                    <a:lumMod val="75000"/>
                  </a:schemeClr>
                </a:solidFill>
                <a:latin typeface="楷体" pitchFamily="49" charset="-122"/>
                <a:ea typeface="楷体" pitchFamily="49" charset="-122"/>
              </a:rPr>
              <a:t>3</a:t>
            </a:r>
            <a:r>
              <a:rPr lang="zh-CN" sz="2400" b="1">
                <a:solidFill>
                  <a:schemeClr val="accent2">
                    <a:lumMod val="75000"/>
                  </a:schemeClr>
                </a:solidFill>
                <a:latin typeface="楷体" pitchFamily="49" charset="-122"/>
                <a:ea typeface="楷体" pitchFamily="49" charset="-122"/>
              </a:rPr>
              <a:t>）</a:t>
            </a:r>
          </a:p>
          <a:p>
            <a:pPr eaLnBrk="1" hangingPunct="1">
              <a:lnSpc>
                <a:spcPct val="90000"/>
              </a:lnSpc>
              <a:buFont typeface="Wingdings" panose="05000000000000000000" pitchFamily="2" charset="2"/>
              <a:buNone/>
              <a:defRPr/>
            </a:pPr>
            <a:endParaRPr lang="zh-CN" altLang="zh-CN" sz="2400" b="1">
              <a:solidFill>
                <a:schemeClr val="accent2">
                  <a:lumMod val="75000"/>
                </a:schemeClr>
              </a:solidFill>
              <a:latin typeface="楷体" pitchFamily="49" charset="-122"/>
              <a:ea typeface="楷体" pitchFamily="49" charset="-122"/>
            </a:endParaRPr>
          </a:p>
        </p:txBody>
      </p:sp>
      <p:grpSp>
        <p:nvGrpSpPr>
          <p:cNvPr id="52229" name="Group 3">
            <a:extLst>
              <a:ext uri="{FF2B5EF4-FFF2-40B4-BE49-F238E27FC236}">
                <a16:creationId xmlns:a16="http://schemas.microsoft.com/office/drawing/2014/main" id="{484AD837-5C52-4333-9291-4D10ED5BF685}"/>
              </a:ext>
            </a:extLst>
          </p:cNvPr>
          <p:cNvGrpSpPr>
            <a:grpSpLocks/>
          </p:cNvGrpSpPr>
          <p:nvPr/>
        </p:nvGrpSpPr>
        <p:grpSpPr bwMode="auto">
          <a:xfrm>
            <a:off x="2484438" y="2492375"/>
            <a:ext cx="3887787" cy="3165475"/>
            <a:chOff x="0" y="0"/>
            <a:chExt cx="2449" cy="2178"/>
          </a:xfrm>
        </p:grpSpPr>
        <p:sp>
          <p:nvSpPr>
            <p:cNvPr id="63498" name="Line 4">
              <a:extLst>
                <a:ext uri="{FF2B5EF4-FFF2-40B4-BE49-F238E27FC236}">
                  <a16:creationId xmlns:a16="http://schemas.microsoft.com/office/drawing/2014/main" id="{D1ED8CAF-C6AD-46F4-BB74-FF6DE64FA31C}"/>
                </a:ext>
              </a:extLst>
            </p:cNvPr>
            <p:cNvSpPr>
              <a:spLocks noChangeShapeType="1"/>
            </p:cNvSpPr>
            <p:nvPr/>
          </p:nvSpPr>
          <p:spPr bwMode="auto">
            <a:xfrm>
              <a:off x="272" y="1860"/>
              <a:ext cx="2177" cy="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499" name="Line 5">
              <a:extLst>
                <a:ext uri="{FF2B5EF4-FFF2-40B4-BE49-F238E27FC236}">
                  <a16:creationId xmlns:a16="http://schemas.microsoft.com/office/drawing/2014/main" id="{64FD3FD3-1E4C-4E05-AD3E-BC23FFACE935}"/>
                </a:ext>
              </a:extLst>
            </p:cNvPr>
            <p:cNvSpPr>
              <a:spLocks noChangeShapeType="1"/>
            </p:cNvSpPr>
            <p:nvPr/>
          </p:nvSpPr>
          <p:spPr bwMode="auto">
            <a:xfrm flipV="1">
              <a:off x="272" y="0"/>
              <a:ext cx="0" cy="1860"/>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500" name="Line 6">
              <a:extLst>
                <a:ext uri="{FF2B5EF4-FFF2-40B4-BE49-F238E27FC236}">
                  <a16:creationId xmlns:a16="http://schemas.microsoft.com/office/drawing/2014/main" id="{1AF32299-FA53-4CFC-AAF4-B52815049CF6}"/>
                </a:ext>
              </a:extLst>
            </p:cNvPr>
            <p:cNvSpPr>
              <a:spLocks noChangeShapeType="1"/>
            </p:cNvSpPr>
            <p:nvPr/>
          </p:nvSpPr>
          <p:spPr bwMode="auto">
            <a:xfrm>
              <a:off x="272" y="1270"/>
              <a:ext cx="544" cy="590"/>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501" name="Line 7">
              <a:extLst>
                <a:ext uri="{FF2B5EF4-FFF2-40B4-BE49-F238E27FC236}">
                  <a16:creationId xmlns:a16="http://schemas.microsoft.com/office/drawing/2014/main" id="{0841B99C-6072-4A75-9170-439CB15E087A}"/>
                </a:ext>
              </a:extLst>
            </p:cNvPr>
            <p:cNvSpPr>
              <a:spLocks noChangeShapeType="1"/>
            </p:cNvSpPr>
            <p:nvPr/>
          </p:nvSpPr>
          <p:spPr bwMode="auto">
            <a:xfrm>
              <a:off x="272" y="817"/>
              <a:ext cx="952" cy="1043"/>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502" name="Line 8">
              <a:extLst>
                <a:ext uri="{FF2B5EF4-FFF2-40B4-BE49-F238E27FC236}">
                  <a16:creationId xmlns:a16="http://schemas.microsoft.com/office/drawing/2014/main" id="{553251E3-DA2C-4DF6-8989-EC307C626D7E}"/>
                </a:ext>
              </a:extLst>
            </p:cNvPr>
            <p:cNvSpPr>
              <a:spLocks noChangeShapeType="1"/>
            </p:cNvSpPr>
            <p:nvPr/>
          </p:nvSpPr>
          <p:spPr bwMode="auto">
            <a:xfrm>
              <a:off x="272" y="318"/>
              <a:ext cx="1406" cy="1542"/>
            </a:xfrm>
            <a:prstGeom prst="line">
              <a:avLst/>
            </a:prstGeom>
            <a:noFill/>
            <a:ln w="28575">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503" name="Line 9">
              <a:extLst>
                <a:ext uri="{FF2B5EF4-FFF2-40B4-BE49-F238E27FC236}">
                  <a16:creationId xmlns:a16="http://schemas.microsoft.com/office/drawing/2014/main" id="{2C8F3508-5C1A-4A96-A1A3-E71EBD262E92}"/>
                </a:ext>
              </a:extLst>
            </p:cNvPr>
            <p:cNvSpPr>
              <a:spLocks noChangeShapeType="1"/>
            </p:cNvSpPr>
            <p:nvPr/>
          </p:nvSpPr>
          <p:spPr bwMode="auto">
            <a:xfrm flipV="1">
              <a:off x="952" y="1316"/>
              <a:ext cx="227" cy="181"/>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504" name="Line 10">
              <a:extLst>
                <a:ext uri="{FF2B5EF4-FFF2-40B4-BE49-F238E27FC236}">
                  <a16:creationId xmlns:a16="http://schemas.microsoft.com/office/drawing/2014/main" id="{79B76C8D-516B-4C0D-AB2A-A8FAE86A3108}"/>
                </a:ext>
              </a:extLst>
            </p:cNvPr>
            <p:cNvSpPr>
              <a:spLocks noChangeShapeType="1"/>
            </p:cNvSpPr>
            <p:nvPr/>
          </p:nvSpPr>
          <p:spPr bwMode="auto">
            <a:xfrm flipH="1">
              <a:off x="363" y="1180"/>
              <a:ext cx="181" cy="181"/>
            </a:xfrm>
            <a:prstGeom prst="line">
              <a:avLst/>
            </a:prstGeom>
            <a:noFill/>
            <a:ln w="28575">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3505" name="Text Box 11">
              <a:extLst>
                <a:ext uri="{FF2B5EF4-FFF2-40B4-BE49-F238E27FC236}">
                  <a16:creationId xmlns:a16="http://schemas.microsoft.com/office/drawing/2014/main" id="{EFA75EC5-9EF5-46FF-87D0-3BFD13A0AD95}"/>
                </a:ext>
              </a:extLst>
            </p:cNvPr>
            <p:cNvSpPr txBox="1">
              <a:spLocks noChangeArrowheads="1"/>
            </p:cNvSpPr>
            <p:nvPr/>
          </p:nvSpPr>
          <p:spPr bwMode="auto">
            <a:xfrm>
              <a:off x="0" y="135"/>
              <a:ext cx="454" cy="315"/>
            </a:xfrm>
            <a:prstGeom prst="rect">
              <a:avLst/>
            </a:prstGeom>
            <a:noFill/>
            <a:ln w="9525">
              <a:noFill/>
              <a:miter lim="800000"/>
              <a:headEnd/>
              <a:tailEnd/>
            </a:ln>
          </p:spPr>
          <p:txBody>
            <a:bodyPr>
              <a:spAutoFit/>
            </a:bodyPr>
            <a:lstStyle/>
            <a:p>
              <a:pPr marL="342900" indent="-342900" eaLnBrk="1" hangingPunct="1">
                <a:spcBef>
                  <a:spcPct val="50000"/>
                </a:spcBef>
                <a:defRPr/>
              </a:pPr>
              <a:r>
                <a:rPr lang="zh-CN" altLang="zh-CN" sz="2400">
                  <a:solidFill>
                    <a:schemeClr val="accent2">
                      <a:lumMod val="75000"/>
                    </a:schemeClr>
                  </a:solidFill>
                  <a:latin typeface="楷体" pitchFamily="49" charset="-122"/>
                  <a:ea typeface="楷体" pitchFamily="49" charset="-122"/>
                </a:rPr>
                <a:t>A</a:t>
              </a:r>
              <a:r>
                <a:rPr lang="zh-CN" altLang="zh-CN" sz="2400" baseline="-25000">
                  <a:solidFill>
                    <a:schemeClr val="accent2">
                      <a:lumMod val="75000"/>
                    </a:schemeClr>
                  </a:solidFill>
                  <a:latin typeface="楷体" pitchFamily="49" charset="-122"/>
                  <a:ea typeface="楷体" pitchFamily="49" charset="-122"/>
                </a:rPr>
                <a:t>2</a:t>
              </a:r>
            </a:p>
          </p:txBody>
        </p:sp>
        <p:sp>
          <p:nvSpPr>
            <p:cNvPr id="63506" name="Text Box 12">
              <a:extLst>
                <a:ext uri="{FF2B5EF4-FFF2-40B4-BE49-F238E27FC236}">
                  <a16:creationId xmlns:a16="http://schemas.microsoft.com/office/drawing/2014/main" id="{98BAF1BE-A481-4526-A157-16398E92D460}"/>
                </a:ext>
              </a:extLst>
            </p:cNvPr>
            <p:cNvSpPr txBox="1">
              <a:spLocks noChangeArrowheads="1"/>
            </p:cNvSpPr>
            <p:nvPr/>
          </p:nvSpPr>
          <p:spPr bwMode="auto">
            <a:xfrm>
              <a:off x="0" y="635"/>
              <a:ext cx="454" cy="318"/>
            </a:xfrm>
            <a:prstGeom prst="rect">
              <a:avLst/>
            </a:prstGeom>
            <a:noFill/>
            <a:ln w="9525">
              <a:noFill/>
              <a:miter lim="800000"/>
              <a:headEnd/>
              <a:tailEnd/>
            </a:ln>
          </p:spPr>
          <p:txBody>
            <a:bodyPr>
              <a:spAutoFit/>
            </a:bodyPr>
            <a:lstStyle/>
            <a:p>
              <a:pPr marL="342900" indent="-342900" eaLnBrk="1" hangingPunct="1">
                <a:spcBef>
                  <a:spcPct val="50000"/>
                </a:spcBef>
                <a:defRPr/>
              </a:pPr>
              <a:r>
                <a:rPr lang="zh-CN" altLang="zh-CN" sz="2400">
                  <a:solidFill>
                    <a:schemeClr val="accent2">
                      <a:lumMod val="75000"/>
                    </a:schemeClr>
                  </a:solidFill>
                  <a:latin typeface="楷体" pitchFamily="49" charset="-122"/>
                  <a:ea typeface="楷体" pitchFamily="49" charset="-122"/>
                </a:rPr>
                <a:t>A</a:t>
              </a:r>
              <a:r>
                <a:rPr lang="zh-CN" altLang="zh-CN" sz="2400" baseline="-25000">
                  <a:solidFill>
                    <a:schemeClr val="accent2">
                      <a:lumMod val="75000"/>
                    </a:schemeClr>
                  </a:solidFill>
                  <a:latin typeface="楷体" pitchFamily="49" charset="-122"/>
                  <a:ea typeface="楷体" pitchFamily="49" charset="-122"/>
                </a:rPr>
                <a:t>1</a:t>
              </a:r>
            </a:p>
          </p:txBody>
        </p:sp>
        <p:sp>
          <p:nvSpPr>
            <p:cNvPr id="63507" name="Text Box 13">
              <a:extLst>
                <a:ext uri="{FF2B5EF4-FFF2-40B4-BE49-F238E27FC236}">
                  <a16:creationId xmlns:a16="http://schemas.microsoft.com/office/drawing/2014/main" id="{3EC4AFE9-63B8-4336-8E88-EF112285CB82}"/>
                </a:ext>
              </a:extLst>
            </p:cNvPr>
            <p:cNvSpPr txBox="1">
              <a:spLocks noChangeArrowheads="1"/>
            </p:cNvSpPr>
            <p:nvPr/>
          </p:nvSpPr>
          <p:spPr bwMode="auto">
            <a:xfrm>
              <a:off x="0" y="1089"/>
              <a:ext cx="454" cy="315"/>
            </a:xfrm>
            <a:prstGeom prst="rect">
              <a:avLst/>
            </a:prstGeom>
            <a:noFill/>
            <a:ln w="9525">
              <a:noFill/>
              <a:miter lim="800000"/>
              <a:headEnd/>
              <a:tailEnd/>
            </a:ln>
          </p:spPr>
          <p:txBody>
            <a:bodyPr>
              <a:spAutoFit/>
            </a:bodyPr>
            <a:lstStyle/>
            <a:p>
              <a:pPr marL="342900" indent="-342900" eaLnBrk="1" hangingPunct="1">
                <a:spcBef>
                  <a:spcPct val="50000"/>
                </a:spcBef>
                <a:defRPr/>
              </a:pPr>
              <a:r>
                <a:rPr lang="zh-CN" altLang="zh-CN" sz="2400">
                  <a:solidFill>
                    <a:schemeClr val="accent2">
                      <a:lumMod val="75000"/>
                    </a:schemeClr>
                  </a:solidFill>
                  <a:latin typeface="楷体" pitchFamily="49" charset="-122"/>
                  <a:ea typeface="楷体" pitchFamily="49" charset="-122"/>
                </a:rPr>
                <a:t>A</a:t>
              </a:r>
              <a:r>
                <a:rPr lang="zh-CN" altLang="zh-CN" sz="2400" baseline="-25000">
                  <a:solidFill>
                    <a:schemeClr val="accent2">
                      <a:lumMod val="75000"/>
                    </a:schemeClr>
                  </a:solidFill>
                  <a:latin typeface="楷体" pitchFamily="49" charset="-122"/>
                  <a:ea typeface="楷体" pitchFamily="49" charset="-122"/>
                </a:rPr>
                <a:t>3</a:t>
              </a:r>
            </a:p>
          </p:txBody>
        </p:sp>
        <p:sp>
          <p:nvSpPr>
            <p:cNvPr id="63508" name="Text Box 14">
              <a:extLst>
                <a:ext uri="{FF2B5EF4-FFF2-40B4-BE49-F238E27FC236}">
                  <a16:creationId xmlns:a16="http://schemas.microsoft.com/office/drawing/2014/main" id="{7CA6444F-65F4-4BBB-8370-5F48AED3265D}"/>
                </a:ext>
              </a:extLst>
            </p:cNvPr>
            <p:cNvSpPr txBox="1">
              <a:spLocks noChangeArrowheads="1"/>
            </p:cNvSpPr>
            <p:nvPr/>
          </p:nvSpPr>
          <p:spPr bwMode="auto">
            <a:xfrm>
              <a:off x="1587" y="1860"/>
              <a:ext cx="454" cy="315"/>
            </a:xfrm>
            <a:prstGeom prst="rect">
              <a:avLst/>
            </a:prstGeom>
            <a:noFill/>
            <a:ln w="9525">
              <a:noFill/>
              <a:miter lim="800000"/>
              <a:headEnd/>
              <a:tailEnd/>
            </a:ln>
          </p:spPr>
          <p:txBody>
            <a:bodyPr>
              <a:spAutoFit/>
            </a:bodyPr>
            <a:lstStyle/>
            <a:p>
              <a:pPr marL="342900" indent="-342900" eaLnBrk="1" hangingPunct="1">
                <a:spcBef>
                  <a:spcPct val="50000"/>
                </a:spcBef>
                <a:defRPr/>
              </a:pPr>
              <a:r>
                <a:rPr lang="zh-CN" altLang="zh-CN" sz="2400">
                  <a:solidFill>
                    <a:schemeClr val="accent2">
                      <a:lumMod val="75000"/>
                    </a:schemeClr>
                  </a:solidFill>
                  <a:latin typeface="楷体" pitchFamily="49" charset="-122"/>
                  <a:ea typeface="楷体" pitchFamily="49" charset="-122"/>
                </a:rPr>
                <a:t>B</a:t>
              </a:r>
              <a:r>
                <a:rPr lang="zh-CN" altLang="zh-CN" sz="2400" baseline="-25000">
                  <a:solidFill>
                    <a:schemeClr val="accent2">
                      <a:lumMod val="75000"/>
                    </a:schemeClr>
                  </a:solidFill>
                  <a:latin typeface="楷体" pitchFamily="49" charset="-122"/>
                  <a:ea typeface="楷体" pitchFamily="49" charset="-122"/>
                </a:rPr>
                <a:t>2</a:t>
              </a:r>
            </a:p>
          </p:txBody>
        </p:sp>
        <p:sp>
          <p:nvSpPr>
            <p:cNvPr id="63509" name="Text Box 15">
              <a:extLst>
                <a:ext uri="{FF2B5EF4-FFF2-40B4-BE49-F238E27FC236}">
                  <a16:creationId xmlns:a16="http://schemas.microsoft.com/office/drawing/2014/main" id="{BF72F66D-ED3A-49B9-A3AE-E0B6262860F0}"/>
                </a:ext>
              </a:extLst>
            </p:cNvPr>
            <p:cNvSpPr txBox="1">
              <a:spLocks noChangeArrowheads="1"/>
            </p:cNvSpPr>
            <p:nvPr/>
          </p:nvSpPr>
          <p:spPr bwMode="auto">
            <a:xfrm>
              <a:off x="1179" y="1860"/>
              <a:ext cx="454" cy="315"/>
            </a:xfrm>
            <a:prstGeom prst="rect">
              <a:avLst/>
            </a:prstGeom>
            <a:noFill/>
            <a:ln w="9525">
              <a:noFill/>
              <a:miter lim="800000"/>
              <a:headEnd/>
              <a:tailEnd/>
            </a:ln>
          </p:spPr>
          <p:txBody>
            <a:bodyPr>
              <a:spAutoFit/>
            </a:bodyPr>
            <a:lstStyle/>
            <a:p>
              <a:pPr marL="342900" indent="-342900" eaLnBrk="1" hangingPunct="1">
                <a:spcBef>
                  <a:spcPct val="50000"/>
                </a:spcBef>
                <a:defRPr/>
              </a:pPr>
              <a:r>
                <a:rPr lang="zh-CN" altLang="zh-CN" sz="2400">
                  <a:solidFill>
                    <a:schemeClr val="accent2">
                      <a:lumMod val="75000"/>
                    </a:schemeClr>
                  </a:solidFill>
                  <a:latin typeface="楷体" pitchFamily="49" charset="-122"/>
                  <a:ea typeface="楷体" pitchFamily="49" charset="-122"/>
                </a:rPr>
                <a:t>B</a:t>
              </a:r>
              <a:r>
                <a:rPr lang="zh-CN" altLang="zh-CN" sz="2400" baseline="-25000">
                  <a:solidFill>
                    <a:schemeClr val="accent2">
                      <a:lumMod val="75000"/>
                    </a:schemeClr>
                  </a:solidFill>
                  <a:latin typeface="楷体" pitchFamily="49" charset="-122"/>
                  <a:ea typeface="楷体" pitchFamily="49" charset="-122"/>
                </a:rPr>
                <a:t>1</a:t>
              </a:r>
            </a:p>
          </p:txBody>
        </p:sp>
        <p:sp>
          <p:nvSpPr>
            <p:cNvPr id="63510" name="Text Box 16">
              <a:extLst>
                <a:ext uri="{FF2B5EF4-FFF2-40B4-BE49-F238E27FC236}">
                  <a16:creationId xmlns:a16="http://schemas.microsoft.com/office/drawing/2014/main" id="{7F728E96-6E4E-42B9-AE77-BC00F0B98F7A}"/>
                </a:ext>
              </a:extLst>
            </p:cNvPr>
            <p:cNvSpPr txBox="1">
              <a:spLocks noChangeArrowheads="1"/>
            </p:cNvSpPr>
            <p:nvPr/>
          </p:nvSpPr>
          <p:spPr bwMode="auto">
            <a:xfrm>
              <a:off x="726" y="1860"/>
              <a:ext cx="454" cy="318"/>
            </a:xfrm>
            <a:prstGeom prst="rect">
              <a:avLst/>
            </a:prstGeom>
            <a:noFill/>
            <a:ln w="9525">
              <a:noFill/>
              <a:miter lim="800000"/>
              <a:headEnd/>
              <a:tailEnd/>
            </a:ln>
          </p:spPr>
          <p:txBody>
            <a:bodyPr>
              <a:spAutoFit/>
            </a:bodyPr>
            <a:lstStyle/>
            <a:p>
              <a:pPr marL="342900" indent="-342900" eaLnBrk="1" hangingPunct="1">
                <a:spcBef>
                  <a:spcPct val="50000"/>
                </a:spcBef>
                <a:defRPr/>
              </a:pPr>
              <a:r>
                <a:rPr lang="zh-CN" altLang="zh-CN" sz="2400">
                  <a:solidFill>
                    <a:schemeClr val="accent2">
                      <a:lumMod val="75000"/>
                    </a:schemeClr>
                  </a:solidFill>
                  <a:latin typeface="楷体" pitchFamily="49" charset="-122"/>
                  <a:ea typeface="楷体" pitchFamily="49" charset="-122"/>
                </a:rPr>
                <a:t>B</a:t>
              </a:r>
              <a:r>
                <a:rPr lang="zh-CN" altLang="zh-CN" sz="2400" baseline="-25000">
                  <a:solidFill>
                    <a:schemeClr val="accent2">
                      <a:lumMod val="75000"/>
                    </a:schemeClr>
                  </a:solidFill>
                  <a:latin typeface="楷体" pitchFamily="49" charset="-122"/>
                  <a:ea typeface="楷体" pitchFamily="49" charset="-122"/>
                </a:rPr>
                <a:t>3</a:t>
              </a:r>
            </a:p>
          </p:txBody>
        </p:sp>
      </p:grpSp>
      <p:sp>
        <p:nvSpPr>
          <p:cNvPr id="52230" name="Rectangle 17">
            <a:extLst>
              <a:ext uri="{FF2B5EF4-FFF2-40B4-BE49-F238E27FC236}">
                <a16:creationId xmlns:a16="http://schemas.microsoft.com/office/drawing/2014/main" id="{71D843FF-BF52-4CA6-8AA9-355C1EF1A523}"/>
              </a:ext>
            </a:extLst>
          </p:cNvPr>
          <p:cNvSpPr>
            <a:spLocks noChangeArrowheads="1"/>
          </p:cNvSpPr>
          <p:nvPr/>
        </p:nvSpPr>
        <p:spPr bwMode="auto">
          <a:xfrm>
            <a:off x="2339975" y="5084763"/>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O</a:t>
            </a:r>
          </a:p>
        </p:txBody>
      </p:sp>
      <p:sp>
        <p:nvSpPr>
          <p:cNvPr id="63495" name="Rectangle 18">
            <a:extLst>
              <a:ext uri="{FF2B5EF4-FFF2-40B4-BE49-F238E27FC236}">
                <a16:creationId xmlns:a16="http://schemas.microsoft.com/office/drawing/2014/main" id="{6D6A710F-4111-4020-91FB-FB4F7BF37586}"/>
              </a:ext>
            </a:extLst>
          </p:cNvPr>
          <p:cNvSpPr>
            <a:spLocks noChangeArrowheads="1"/>
          </p:cNvSpPr>
          <p:nvPr/>
        </p:nvSpPr>
        <p:spPr bwMode="auto">
          <a:xfrm>
            <a:off x="1835150" y="2349500"/>
            <a:ext cx="1368425" cy="431800"/>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Y</a:t>
            </a:r>
            <a:r>
              <a:rPr lang="zh-CN">
                <a:solidFill>
                  <a:schemeClr val="accent2">
                    <a:lumMod val="75000"/>
                  </a:schemeClr>
                </a:solidFill>
                <a:latin typeface="楷体" pitchFamily="49" charset="-122"/>
                <a:ea typeface="楷体" pitchFamily="49" charset="-122"/>
              </a:rPr>
              <a:t>商品</a:t>
            </a:r>
          </a:p>
        </p:txBody>
      </p:sp>
      <p:sp>
        <p:nvSpPr>
          <p:cNvPr id="63496" name="Rectangle 19">
            <a:extLst>
              <a:ext uri="{FF2B5EF4-FFF2-40B4-BE49-F238E27FC236}">
                <a16:creationId xmlns:a16="http://schemas.microsoft.com/office/drawing/2014/main" id="{74872BD2-B229-4762-9F60-6AE62989E230}"/>
              </a:ext>
            </a:extLst>
          </p:cNvPr>
          <p:cNvSpPr>
            <a:spLocks noChangeArrowheads="1"/>
          </p:cNvSpPr>
          <p:nvPr/>
        </p:nvSpPr>
        <p:spPr bwMode="auto">
          <a:xfrm>
            <a:off x="6300788" y="5157788"/>
            <a:ext cx="1150937" cy="431800"/>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X</a:t>
            </a:r>
            <a:r>
              <a:rPr lang="zh-CN">
                <a:solidFill>
                  <a:schemeClr val="accent2">
                    <a:lumMod val="75000"/>
                  </a:schemeClr>
                </a:solidFill>
                <a:latin typeface="楷体" pitchFamily="49" charset="-122"/>
                <a:ea typeface="楷体" pitchFamily="49" charset="-122"/>
              </a:rPr>
              <a:t>商品</a:t>
            </a:r>
          </a:p>
        </p:txBody>
      </p:sp>
      <p:sp>
        <p:nvSpPr>
          <p:cNvPr id="63497" name="Rectangle 20">
            <a:extLst>
              <a:ext uri="{FF2B5EF4-FFF2-40B4-BE49-F238E27FC236}">
                <a16:creationId xmlns:a16="http://schemas.microsoft.com/office/drawing/2014/main" id="{591BF414-50B3-434E-814B-4A939AD9A3A7}"/>
              </a:ext>
            </a:extLst>
          </p:cNvPr>
          <p:cNvSpPr>
            <a:spLocks noRot="1" noChangeArrowheads="1"/>
          </p:cNvSpPr>
          <p:nvPr/>
        </p:nvSpPr>
        <p:spPr bwMode="auto">
          <a:xfrm>
            <a:off x="2268538" y="5661025"/>
            <a:ext cx="4319587" cy="669925"/>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hlink"/>
              </a:buClr>
              <a:buSzPct val="75000"/>
              <a:buFont typeface="Wingdings" pitchFamily="2" charset="2"/>
              <a:buNone/>
              <a:defRPr/>
            </a:pPr>
            <a:r>
              <a:rPr lang="zh-CN" sz="2400">
                <a:solidFill>
                  <a:schemeClr val="accent2">
                    <a:lumMod val="75000"/>
                  </a:schemeClr>
                </a:solidFill>
                <a:latin typeface="楷体" pitchFamily="49" charset="-122"/>
                <a:ea typeface="楷体" pitchFamily="49" charset="-122"/>
              </a:rPr>
              <a:t>收入影响下的预算线移动</a:t>
            </a:r>
            <a:r>
              <a:rPr lang="zh-CN" sz="2000" b="0">
                <a:solidFill>
                  <a:schemeClr val="accent2">
                    <a:lumMod val="75000"/>
                  </a:schemeClr>
                </a:solidFill>
                <a:latin typeface="楷体" pitchFamily="49" charset="-122"/>
                <a:ea typeface="楷体" pitchFamily="49" charset="-122"/>
              </a:rPr>
              <a:t> </a:t>
            </a:r>
            <a:endParaRPr lang="zh-CN" sz="2800" b="0">
              <a:solidFill>
                <a:schemeClr val="accent2">
                  <a:lumMod val="75000"/>
                </a:schemeClr>
              </a:solidFill>
              <a:latin typeface="楷体" pitchFamily="49" charset="-122"/>
              <a:ea typeface="楷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2128A301-C17D-465D-955B-E539057FC5C4}"/>
              </a:ext>
            </a:extLst>
          </p:cNvPr>
          <p:cNvSpPr>
            <a:spLocks noGrp="1"/>
          </p:cNvSpPr>
          <p:nvPr>
            <p:ph type="dt" sz="quarter" idx="10"/>
          </p:nvPr>
        </p:nvSpPr>
        <p:spPr/>
        <p:txBody>
          <a:bodyPr/>
          <a:lstStyle/>
          <a:p>
            <a:pPr>
              <a:defRPr/>
            </a:pPr>
            <a:fld id="{B47EB118-14FE-4E2F-B26A-A369B922F0BE}"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53251" name="灯片编号占位符 5">
            <a:extLst>
              <a:ext uri="{FF2B5EF4-FFF2-40B4-BE49-F238E27FC236}">
                <a16:creationId xmlns:a16="http://schemas.microsoft.com/office/drawing/2014/main" id="{85101755-E0F2-4043-9D0E-E2C393A7CA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7E3C15-295A-4760-928C-70C9EF0649E4}"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49</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46082" name="Rectangle 2">
            <a:extLst>
              <a:ext uri="{FF2B5EF4-FFF2-40B4-BE49-F238E27FC236}">
                <a16:creationId xmlns:a16="http://schemas.microsoft.com/office/drawing/2014/main" id="{09C45A32-F621-4645-9B6D-ADEB142F0E6F}"/>
              </a:ext>
            </a:extLst>
          </p:cNvPr>
          <p:cNvSpPr>
            <a:spLocks noGrp="1" noRot="1" noChangeArrowheads="1"/>
          </p:cNvSpPr>
          <p:nvPr>
            <p:ph type="body" idx="1"/>
          </p:nvPr>
        </p:nvSpPr>
        <p:spPr>
          <a:xfrm>
            <a:off x="381000" y="457200"/>
            <a:ext cx="8458200" cy="5638800"/>
          </a:xfrm>
        </p:spPr>
        <p:txBody>
          <a:bodyPr/>
          <a:lstStyle/>
          <a:p>
            <a:pPr eaLnBrk="1" hangingPunct="1">
              <a:lnSpc>
                <a:spcPct val="90000"/>
              </a:lnSpc>
              <a:buFont typeface="Wingdings" panose="05000000000000000000" pitchFamily="2" charset="2"/>
              <a:buNone/>
              <a:defRPr/>
            </a:pPr>
            <a:r>
              <a:rPr lang="zh-CN" altLang="zh-CN" sz="2800" b="1">
                <a:solidFill>
                  <a:schemeClr val="accent2">
                    <a:lumMod val="75000"/>
                  </a:schemeClr>
                </a:solidFill>
                <a:latin typeface="楷体" pitchFamily="49" charset="-122"/>
                <a:ea typeface="楷体" pitchFamily="49" charset="-122"/>
              </a:rPr>
              <a:t>2.</a:t>
            </a:r>
            <a:r>
              <a:rPr lang="zh-CN" sz="2800" b="1">
                <a:solidFill>
                  <a:schemeClr val="accent2">
                    <a:lumMod val="75000"/>
                  </a:schemeClr>
                </a:solidFill>
                <a:latin typeface="楷体" pitchFamily="49" charset="-122"/>
                <a:ea typeface="楷体" pitchFamily="49" charset="-122"/>
              </a:rPr>
              <a:t>一种商品价格变动的情况下</a:t>
            </a:r>
          </a:p>
          <a:p>
            <a:pPr eaLnBrk="1" hangingPunct="1">
              <a:lnSpc>
                <a:spcPct val="90000"/>
              </a:lnSpc>
              <a:buFont typeface="Wingdings" panose="05000000000000000000" pitchFamily="2" charset="2"/>
              <a:buNone/>
              <a:defRPr/>
            </a:pPr>
            <a:r>
              <a:rPr lang="zh-CN" altLang="zh-CN" sz="2800" b="1">
                <a:solidFill>
                  <a:schemeClr val="accent2">
                    <a:lumMod val="75000"/>
                  </a:schemeClr>
                </a:solidFill>
                <a:latin typeface="楷体" pitchFamily="49" charset="-122"/>
                <a:ea typeface="楷体" pitchFamily="49" charset="-122"/>
              </a:rPr>
              <a:t>   </a:t>
            </a:r>
            <a:r>
              <a:rPr lang="zh-CN" sz="2400" b="1">
                <a:solidFill>
                  <a:schemeClr val="accent2">
                    <a:lumMod val="75000"/>
                  </a:schemeClr>
                </a:solidFill>
                <a:latin typeface="楷体" pitchFamily="49" charset="-122"/>
                <a:ea typeface="楷体" pitchFamily="49" charset="-122"/>
              </a:rPr>
              <a:t>收入和</a:t>
            </a:r>
            <a:r>
              <a:rPr lang="zh-CN" altLang="zh-CN" sz="2400" b="1">
                <a:solidFill>
                  <a:schemeClr val="accent2">
                    <a:lumMod val="75000"/>
                  </a:schemeClr>
                </a:solidFill>
                <a:latin typeface="楷体" pitchFamily="49" charset="-122"/>
                <a:ea typeface="楷体" pitchFamily="49" charset="-122"/>
              </a:rPr>
              <a:t>Y</a:t>
            </a:r>
            <a:r>
              <a:rPr lang="zh-CN" sz="2400" b="1">
                <a:solidFill>
                  <a:schemeClr val="accent2">
                    <a:lumMod val="75000"/>
                  </a:schemeClr>
                </a:solidFill>
                <a:latin typeface="楷体" pitchFamily="49" charset="-122"/>
                <a:ea typeface="楷体" pitchFamily="49" charset="-122"/>
              </a:rPr>
              <a:t>商品的价格不变，</a:t>
            </a:r>
            <a:r>
              <a:rPr lang="zh-CN" altLang="zh-CN" sz="2400" b="1">
                <a:solidFill>
                  <a:schemeClr val="accent2">
                    <a:lumMod val="75000"/>
                  </a:schemeClr>
                </a:solidFill>
                <a:latin typeface="楷体" pitchFamily="49" charset="-122"/>
                <a:ea typeface="楷体" pitchFamily="49" charset="-122"/>
              </a:rPr>
              <a:t>X</a:t>
            </a:r>
            <a:r>
              <a:rPr lang="zh-CN" sz="2400" b="1">
                <a:solidFill>
                  <a:schemeClr val="accent2">
                    <a:lumMod val="75000"/>
                  </a:schemeClr>
                </a:solidFill>
                <a:latin typeface="楷体" pitchFamily="49" charset="-122"/>
                <a:ea typeface="楷体" pitchFamily="49" charset="-122"/>
              </a:rPr>
              <a:t>商品的价格↑，预算线内旋。</a:t>
            </a:r>
          </a:p>
          <a:p>
            <a:pPr eaLnBrk="1" hangingPunct="1">
              <a:lnSpc>
                <a:spcPct val="90000"/>
              </a:lnSpc>
              <a:buFont typeface="Wingdings" panose="05000000000000000000" pitchFamily="2" charset="2"/>
              <a:buNone/>
              <a:defRPr/>
            </a:pPr>
            <a:r>
              <a:rPr lang="zh-CN" altLang="zh-CN" sz="2400" b="1">
                <a:solidFill>
                  <a:schemeClr val="accent2">
                    <a:lumMod val="75000"/>
                  </a:schemeClr>
                </a:solidFill>
                <a:latin typeface="楷体" pitchFamily="49" charset="-122"/>
                <a:ea typeface="楷体" pitchFamily="49" charset="-122"/>
              </a:rPr>
              <a:t>   </a:t>
            </a:r>
            <a:r>
              <a:rPr lang="zh-CN" sz="2400" b="1">
                <a:solidFill>
                  <a:schemeClr val="accent2">
                    <a:lumMod val="75000"/>
                  </a:schemeClr>
                </a:solidFill>
                <a:latin typeface="楷体" pitchFamily="49" charset="-122"/>
                <a:ea typeface="楷体" pitchFamily="49" charset="-122"/>
              </a:rPr>
              <a:t>收入和</a:t>
            </a:r>
            <a:r>
              <a:rPr lang="zh-CN" altLang="zh-CN" sz="2400" b="1">
                <a:solidFill>
                  <a:schemeClr val="accent2">
                    <a:lumMod val="75000"/>
                  </a:schemeClr>
                </a:solidFill>
                <a:latin typeface="楷体" pitchFamily="49" charset="-122"/>
                <a:ea typeface="楷体" pitchFamily="49" charset="-122"/>
              </a:rPr>
              <a:t>Y</a:t>
            </a:r>
            <a:r>
              <a:rPr lang="zh-CN" sz="2400" b="1">
                <a:solidFill>
                  <a:schemeClr val="accent2">
                    <a:lumMod val="75000"/>
                  </a:schemeClr>
                </a:solidFill>
                <a:latin typeface="楷体" pitchFamily="49" charset="-122"/>
                <a:ea typeface="楷体" pitchFamily="49" charset="-122"/>
              </a:rPr>
              <a:t>商品的价格不变，</a:t>
            </a:r>
            <a:r>
              <a:rPr lang="zh-CN" altLang="zh-CN" sz="2400" b="1">
                <a:solidFill>
                  <a:schemeClr val="accent2">
                    <a:lumMod val="75000"/>
                  </a:schemeClr>
                </a:solidFill>
                <a:latin typeface="楷体" pitchFamily="49" charset="-122"/>
                <a:ea typeface="楷体" pitchFamily="49" charset="-122"/>
              </a:rPr>
              <a:t>X</a:t>
            </a:r>
            <a:r>
              <a:rPr lang="zh-CN" sz="2400" b="1">
                <a:solidFill>
                  <a:schemeClr val="accent2">
                    <a:lumMod val="75000"/>
                  </a:schemeClr>
                </a:solidFill>
                <a:latin typeface="楷体" pitchFamily="49" charset="-122"/>
                <a:ea typeface="楷体" pitchFamily="49" charset="-122"/>
              </a:rPr>
              <a:t>商品的价格↓，预算线外旋。</a:t>
            </a:r>
          </a:p>
          <a:p>
            <a:pPr eaLnBrk="1" hangingPunct="1">
              <a:lnSpc>
                <a:spcPct val="90000"/>
              </a:lnSpc>
              <a:buFont typeface="Wingdings" panose="05000000000000000000" pitchFamily="2" charset="2"/>
              <a:buNone/>
              <a:defRPr/>
            </a:pPr>
            <a:r>
              <a:rPr lang="zh-CN" altLang="zh-CN" sz="2800">
                <a:solidFill>
                  <a:schemeClr val="accent2">
                    <a:lumMod val="75000"/>
                  </a:schemeClr>
                </a:solidFill>
                <a:latin typeface="楷体" pitchFamily="49" charset="-122"/>
                <a:ea typeface="楷体" pitchFamily="49" charset="-122"/>
              </a:rPr>
              <a:t>                  </a:t>
            </a:r>
          </a:p>
        </p:txBody>
      </p:sp>
      <p:sp>
        <p:nvSpPr>
          <p:cNvPr id="64517" name="Line 3">
            <a:extLst>
              <a:ext uri="{FF2B5EF4-FFF2-40B4-BE49-F238E27FC236}">
                <a16:creationId xmlns:a16="http://schemas.microsoft.com/office/drawing/2014/main" id="{D804A532-E840-4555-A522-E6091EDE0B8D}"/>
              </a:ext>
            </a:extLst>
          </p:cNvPr>
          <p:cNvSpPr>
            <a:spLocks noChangeShapeType="1"/>
          </p:cNvSpPr>
          <p:nvPr/>
        </p:nvSpPr>
        <p:spPr bwMode="auto">
          <a:xfrm>
            <a:off x="2555875" y="5156200"/>
            <a:ext cx="350520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4518" name="Line 4">
            <a:extLst>
              <a:ext uri="{FF2B5EF4-FFF2-40B4-BE49-F238E27FC236}">
                <a16:creationId xmlns:a16="http://schemas.microsoft.com/office/drawing/2014/main" id="{9C764BA7-A9CE-410F-A028-8650B0B53FC1}"/>
              </a:ext>
            </a:extLst>
          </p:cNvPr>
          <p:cNvSpPr>
            <a:spLocks noChangeShapeType="1"/>
          </p:cNvSpPr>
          <p:nvPr/>
        </p:nvSpPr>
        <p:spPr bwMode="auto">
          <a:xfrm flipV="1">
            <a:off x="2555875" y="2060575"/>
            <a:ext cx="0" cy="3095625"/>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6085" name="Line 5">
            <a:extLst>
              <a:ext uri="{FF2B5EF4-FFF2-40B4-BE49-F238E27FC236}">
                <a16:creationId xmlns:a16="http://schemas.microsoft.com/office/drawing/2014/main" id="{4EC2AB98-2A6C-4190-AF4B-16F3F6ADA410}"/>
              </a:ext>
            </a:extLst>
          </p:cNvPr>
          <p:cNvSpPr>
            <a:spLocks noChangeShapeType="1"/>
          </p:cNvSpPr>
          <p:nvPr/>
        </p:nvSpPr>
        <p:spPr bwMode="auto">
          <a:xfrm>
            <a:off x="2555875" y="2924175"/>
            <a:ext cx="755650" cy="223202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4520" name="Line 6">
            <a:extLst>
              <a:ext uri="{FF2B5EF4-FFF2-40B4-BE49-F238E27FC236}">
                <a16:creationId xmlns:a16="http://schemas.microsoft.com/office/drawing/2014/main" id="{B170A9CC-BB78-402C-8DD9-7B30D763C0FC}"/>
              </a:ext>
            </a:extLst>
          </p:cNvPr>
          <p:cNvSpPr>
            <a:spLocks noChangeShapeType="1"/>
          </p:cNvSpPr>
          <p:nvPr/>
        </p:nvSpPr>
        <p:spPr bwMode="auto">
          <a:xfrm>
            <a:off x="2555875" y="2924175"/>
            <a:ext cx="1582738" cy="223202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6087" name="Line 7">
            <a:extLst>
              <a:ext uri="{FF2B5EF4-FFF2-40B4-BE49-F238E27FC236}">
                <a16:creationId xmlns:a16="http://schemas.microsoft.com/office/drawing/2014/main" id="{0D8057E3-56A6-4989-8E53-833FB6242C54}"/>
              </a:ext>
            </a:extLst>
          </p:cNvPr>
          <p:cNvSpPr>
            <a:spLocks noChangeShapeType="1"/>
          </p:cNvSpPr>
          <p:nvPr/>
        </p:nvSpPr>
        <p:spPr bwMode="auto">
          <a:xfrm>
            <a:off x="2555875" y="2924175"/>
            <a:ext cx="2544763" cy="223202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3258" name="Rectangle 8">
            <a:extLst>
              <a:ext uri="{FF2B5EF4-FFF2-40B4-BE49-F238E27FC236}">
                <a16:creationId xmlns:a16="http://schemas.microsoft.com/office/drawing/2014/main" id="{541E856F-2FF4-4CF0-A964-655452F82F22}"/>
              </a:ext>
            </a:extLst>
          </p:cNvPr>
          <p:cNvSpPr>
            <a:spLocks noChangeArrowheads="1"/>
          </p:cNvSpPr>
          <p:nvPr/>
        </p:nvSpPr>
        <p:spPr bwMode="auto">
          <a:xfrm>
            <a:off x="3851275" y="5157788"/>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B</a:t>
            </a:r>
          </a:p>
        </p:txBody>
      </p:sp>
      <p:sp>
        <p:nvSpPr>
          <p:cNvPr id="53259" name="Rectangle 9">
            <a:extLst>
              <a:ext uri="{FF2B5EF4-FFF2-40B4-BE49-F238E27FC236}">
                <a16:creationId xmlns:a16="http://schemas.microsoft.com/office/drawing/2014/main" id="{F65CD404-3AE5-4566-8C5A-28D01CAACD9B}"/>
              </a:ext>
            </a:extLst>
          </p:cNvPr>
          <p:cNvSpPr>
            <a:spLocks noChangeArrowheads="1"/>
          </p:cNvSpPr>
          <p:nvPr/>
        </p:nvSpPr>
        <p:spPr bwMode="auto">
          <a:xfrm>
            <a:off x="2124075" y="5013325"/>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O</a:t>
            </a:r>
          </a:p>
        </p:txBody>
      </p:sp>
      <p:sp>
        <p:nvSpPr>
          <p:cNvPr id="53260" name="Rectangle 10">
            <a:extLst>
              <a:ext uri="{FF2B5EF4-FFF2-40B4-BE49-F238E27FC236}">
                <a16:creationId xmlns:a16="http://schemas.microsoft.com/office/drawing/2014/main" id="{286F7EE9-8C04-49A2-9B9E-53C04A7145B2}"/>
              </a:ext>
            </a:extLst>
          </p:cNvPr>
          <p:cNvSpPr>
            <a:spLocks noChangeArrowheads="1"/>
          </p:cNvSpPr>
          <p:nvPr/>
        </p:nvSpPr>
        <p:spPr bwMode="auto">
          <a:xfrm>
            <a:off x="2124075" y="1844675"/>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Y</a:t>
            </a:r>
          </a:p>
        </p:txBody>
      </p:sp>
      <p:sp>
        <p:nvSpPr>
          <p:cNvPr id="46091" name="Rectangle 11">
            <a:extLst>
              <a:ext uri="{FF2B5EF4-FFF2-40B4-BE49-F238E27FC236}">
                <a16:creationId xmlns:a16="http://schemas.microsoft.com/office/drawing/2014/main" id="{901852AC-B631-49E3-A8B5-8DCC90F19FB8}"/>
              </a:ext>
            </a:extLst>
          </p:cNvPr>
          <p:cNvSpPr>
            <a:spLocks noChangeArrowheads="1"/>
          </p:cNvSpPr>
          <p:nvPr/>
        </p:nvSpPr>
        <p:spPr bwMode="auto">
          <a:xfrm>
            <a:off x="2987675" y="5157788"/>
            <a:ext cx="503238" cy="431800"/>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B</a:t>
            </a:r>
            <a:r>
              <a:rPr lang="zh-CN" altLang="zh-CN" baseline="-25000">
                <a:solidFill>
                  <a:schemeClr val="accent2">
                    <a:lumMod val="75000"/>
                  </a:schemeClr>
                </a:solidFill>
                <a:latin typeface="楷体" pitchFamily="49" charset="-122"/>
                <a:ea typeface="楷体" pitchFamily="49" charset="-122"/>
              </a:rPr>
              <a:t>2</a:t>
            </a:r>
          </a:p>
        </p:txBody>
      </p:sp>
      <p:sp>
        <p:nvSpPr>
          <p:cNvPr id="53262" name="Rectangle 12">
            <a:extLst>
              <a:ext uri="{FF2B5EF4-FFF2-40B4-BE49-F238E27FC236}">
                <a16:creationId xmlns:a16="http://schemas.microsoft.com/office/drawing/2014/main" id="{1D81FE55-3EE7-4D4B-8E2B-F63430B41C00}"/>
              </a:ext>
            </a:extLst>
          </p:cNvPr>
          <p:cNvSpPr>
            <a:spLocks noChangeArrowheads="1"/>
          </p:cNvSpPr>
          <p:nvPr/>
        </p:nvSpPr>
        <p:spPr bwMode="auto">
          <a:xfrm>
            <a:off x="6011863" y="5013325"/>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X</a:t>
            </a:r>
          </a:p>
        </p:txBody>
      </p:sp>
      <p:sp>
        <p:nvSpPr>
          <p:cNvPr id="53263" name="Rectangle 13">
            <a:extLst>
              <a:ext uri="{FF2B5EF4-FFF2-40B4-BE49-F238E27FC236}">
                <a16:creationId xmlns:a16="http://schemas.microsoft.com/office/drawing/2014/main" id="{4D7934D4-67CC-4F9F-9F2D-B875065E76B1}"/>
              </a:ext>
            </a:extLst>
          </p:cNvPr>
          <p:cNvSpPr>
            <a:spLocks noChangeArrowheads="1"/>
          </p:cNvSpPr>
          <p:nvPr/>
        </p:nvSpPr>
        <p:spPr bwMode="auto">
          <a:xfrm>
            <a:off x="2124075" y="2781300"/>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A</a:t>
            </a:r>
          </a:p>
        </p:txBody>
      </p:sp>
      <p:sp>
        <p:nvSpPr>
          <p:cNvPr id="46094" name="Rectangle 14">
            <a:extLst>
              <a:ext uri="{FF2B5EF4-FFF2-40B4-BE49-F238E27FC236}">
                <a16:creationId xmlns:a16="http://schemas.microsoft.com/office/drawing/2014/main" id="{3F19D81F-5676-4C97-B327-CB6545538B40}"/>
              </a:ext>
            </a:extLst>
          </p:cNvPr>
          <p:cNvSpPr>
            <a:spLocks noChangeArrowheads="1"/>
          </p:cNvSpPr>
          <p:nvPr/>
        </p:nvSpPr>
        <p:spPr bwMode="auto">
          <a:xfrm>
            <a:off x="4787900" y="5157788"/>
            <a:ext cx="503238" cy="431800"/>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B</a:t>
            </a:r>
            <a:r>
              <a:rPr lang="zh-CN" altLang="zh-CN" baseline="-25000">
                <a:solidFill>
                  <a:schemeClr val="accent2">
                    <a:lumMod val="75000"/>
                  </a:schemeClr>
                </a:solidFill>
                <a:latin typeface="楷体" pitchFamily="49" charset="-122"/>
                <a:ea typeface="楷体" pitchFamily="49" charset="-122"/>
              </a:rPr>
              <a:t>1</a:t>
            </a:r>
          </a:p>
        </p:txBody>
      </p:sp>
      <p:sp>
        <p:nvSpPr>
          <p:cNvPr id="64529" name="Rectangle 15">
            <a:extLst>
              <a:ext uri="{FF2B5EF4-FFF2-40B4-BE49-F238E27FC236}">
                <a16:creationId xmlns:a16="http://schemas.microsoft.com/office/drawing/2014/main" id="{951E0E0C-620A-4666-8A6D-D807EE7454AC}"/>
              </a:ext>
            </a:extLst>
          </p:cNvPr>
          <p:cNvSpPr>
            <a:spLocks noRot="1" noChangeArrowheads="1"/>
          </p:cNvSpPr>
          <p:nvPr/>
        </p:nvSpPr>
        <p:spPr bwMode="auto">
          <a:xfrm>
            <a:off x="1331913" y="5734050"/>
            <a:ext cx="4551362" cy="57785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hlink"/>
              </a:buClr>
              <a:buSzPct val="75000"/>
              <a:buFont typeface="Wingdings" pitchFamily="2" charset="2"/>
              <a:buNone/>
              <a:defRPr/>
            </a:pPr>
            <a:r>
              <a:rPr lang="zh-CN" sz="2400">
                <a:solidFill>
                  <a:schemeClr val="accent2">
                    <a:lumMod val="75000"/>
                  </a:schemeClr>
                </a:solidFill>
                <a:latin typeface="楷体" pitchFamily="49" charset="-122"/>
                <a:ea typeface="楷体" pitchFamily="49" charset="-122"/>
              </a:rPr>
              <a:t>价格影响下的预算线移动 </a:t>
            </a:r>
            <a:endParaRPr lang="zh-CN" sz="2800">
              <a:solidFill>
                <a:schemeClr val="accent2">
                  <a:lumMod val="75000"/>
                </a:schemeClr>
              </a:solidFill>
              <a:latin typeface="楷体" pitchFamily="49" charset="-122"/>
              <a:ea typeface="楷体" pitchFamily="49" charset="-122"/>
            </a:endParaRPr>
          </a:p>
        </p:txBody>
      </p:sp>
      <p:sp>
        <p:nvSpPr>
          <p:cNvPr id="46096" name="Line 16">
            <a:extLst>
              <a:ext uri="{FF2B5EF4-FFF2-40B4-BE49-F238E27FC236}">
                <a16:creationId xmlns:a16="http://schemas.microsoft.com/office/drawing/2014/main" id="{03486BC7-B988-437B-AB4E-9346DF8BD7A7}"/>
              </a:ext>
            </a:extLst>
          </p:cNvPr>
          <p:cNvSpPr>
            <a:spLocks noChangeShapeType="1"/>
          </p:cNvSpPr>
          <p:nvPr/>
        </p:nvSpPr>
        <p:spPr bwMode="auto">
          <a:xfrm flipV="1">
            <a:off x="4067175" y="4868863"/>
            <a:ext cx="433388" cy="73025"/>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46097" name="Line 17">
            <a:extLst>
              <a:ext uri="{FF2B5EF4-FFF2-40B4-BE49-F238E27FC236}">
                <a16:creationId xmlns:a16="http://schemas.microsoft.com/office/drawing/2014/main" id="{F49B973E-3255-464F-A493-9397571B7A06}"/>
              </a:ext>
            </a:extLst>
          </p:cNvPr>
          <p:cNvSpPr>
            <a:spLocks noChangeShapeType="1"/>
          </p:cNvSpPr>
          <p:nvPr/>
        </p:nvSpPr>
        <p:spPr bwMode="auto">
          <a:xfrm flipH="1">
            <a:off x="3276600" y="4868863"/>
            <a:ext cx="503238" cy="0"/>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609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60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1" grpId="0" autoUpdateAnimBg="0"/>
      <p:bldP spid="4609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a:extLst>
              <a:ext uri="{FF2B5EF4-FFF2-40B4-BE49-F238E27FC236}">
                <a16:creationId xmlns:a16="http://schemas.microsoft.com/office/drawing/2014/main" id="{ADA6C0D1-ADAE-4039-8C60-1B4BF5DD4D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6CEC1E-FF4A-4DD2-90B4-3BD071847582}" type="datetime1">
              <a:rPr lang="zh-CN" altLang="en-US" sz="1400" smtClean="0"/>
              <a:pPr>
                <a:spcBef>
                  <a:spcPct val="0"/>
                </a:spcBef>
                <a:buClrTx/>
                <a:buSzTx/>
                <a:buFontTx/>
                <a:buNone/>
              </a:pPr>
              <a:t>2022/9/8</a:t>
            </a:fld>
            <a:endParaRPr lang="zh-CN" altLang="zh-CN" sz="1400"/>
          </a:p>
        </p:txBody>
      </p:sp>
      <p:sp>
        <p:nvSpPr>
          <p:cNvPr id="8195" name="灯片编号占位符 5">
            <a:extLst>
              <a:ext uri="{FF2B5EF4-FFF2-40B4-BE49-F238E27FC236}">
                <a16:creationId xmlns:a16="http://schemas.microsoft.com/office/drawing/2014/main" id="{03B91279-A511-41F1-B0B0-4122CCE801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15B09B-A6FA-4EB6-8C5E-F3A0ADE14D13}" type="slidenum">
              <a:rPr lang="zh-CN" altLang="zh-CN" sz="1400" smtClean="0"/>
              <a:pPr>
                <a:spcBef>
                  <a:spcPct val="0"/>
                </a:spcBef>
                <a:buClrTx/>
                <a:buSzTx/>
                <a:buFontTx/>
                <a:buNone/>
              </a:pPr>
              <a:t>5</a:t>
            </a:fld>
            <a:endParaRPr lang="zh-CN" altLang="zh-CN" sz="1400"/>
          </a:p>
        </p:txBody>
      </p:sp>
      <p:sp>
        <p:nvSpPr>
          <p:cNvPr id="34820" name="Rectangle 2">
            <a:extLst>
              <a:ext uri="{FF2B5EF4-FFF2-40B4-BE49-F238E27FC236}">
                <a16:creationId xmlns:a16="http://schemas.microsoft.com/office/drawing/2014/main" id="{26B8B69E-5DF1-44DE-97FE-E99D52247B27}"/>
              </a:ext>
            </a:extLst>
          </p:cNvPr>
          <p:cNvSpPr>
            <a:spLocks noGrp="1" noRot="1" noChangeArrowheads="1"/>
          </p:cNvSpPr>
          <p:nvPr>
            <p:ph type="body" idx="1"/>
          </p:nvPr>
        </p:nvSpPr>
        <p:spPr>
          <a:xfrm>
            <a:off x="301625" y="549275"/>
            <a:ext cx="8540750" cy="5549900"/>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本章我们首先来描绘一下市场中消费者的行为。重点阐述消费者如何在既定收入下获取最大效用。</a:t>
            </a:r>
          </a:p>
          <a:p>
            <a:pPr eaLnBrk="1" hangingPunct="1">
              <a:defRPr/>
            </a:pPr>
            <a:r>
              <a:rPr lang="zh-CN" b="1" dirty="0">
                <a:solidFill>
                  <a:schemeClr val="accent2">
                    <a:lumMod val="75000"/>
                  </a:schemeClr>
                </a:solidFill>
                <a:latin typeface="楷体" pitchFamily="49" charset="-122"/>
                <a:ea typeface="楷体" pitchFamily="49" charset="-122"/>
              </a:rPr>
              <a:t>经济学家寻求一种简单的心理基础</a:t>
            </a: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自我利益</a:t>
            </a: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来解释人们所做的事。即人们之所以做他们所做的事，是因为那符合他们的自我利益。</a:t>
            </a:r>
          </a:p>
          <a:p>
            <a:pPr eaLnBrk="1" hangingPunct="1">
              <a:defRPr/>
            </a:pPr>
            <a:r>
              <a:rPr lang="zh-CN" b="1" dirty="0">
                <a:solidFill>
                  <a:schemeClr val="accent2">
                    <a:lumMod val="75000"/>
                  </a:schemeClr>
                </a:solidFill>
                <a:latin typeface="楷体" pitchFamily="49" charset="-122"/>
                <a:ea typeface="楷体" pitchFamily="49" charset="-122"/>
              </a:rPr>
              <a:t>运用这个简单的理论，两个因素决定人们会做什么事：快乐和价格</a:t>
            </a:r>
          </a:p>
          <a:p>
            <a:pPr eaLnBrk="1" hangingPunct="1">
              <a:defRPr/>
            </a:pPr>
            <a:r>
              <a:rPr lang="zh-CN" b="1" dirty="0">
                <a:solidFill>
                  <a:schemeClr val="accent2">
                    <a:lumMod val="75000"/>
                  </a:schemeClr>
                </a:solidFill>
                <a:latin typeface="楷体" pitchFamily="49" charset="-122"/>
                <a:ea typeface="楷体" pitchFamily="49" charset="-122"/>
              </a:rPr>
              <a:t>如何度量快乐呢？</a:t>
            </a: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效用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06B6D865-031E-4E2C-AC91-895C8FD47EEE}"/>
              </a:ext>
            </a:extLst>
          </p:cNvPr>
          <p:cNvSpPr>
            <a:spLocks noGrp="1"/>
          </p:cNvSpPr>
          <p:nvPr>
            <p:ph type="dt" sz="quarter" idx="10"/>
          </p:nvPr>
        </p:nvSpPr>
        <p:spPr/>
        <p:txBody>
          <a:bodyPr/>
          <a:lstStyle/>
          <a:p>
            <a:pPr>
              <a:defRPr/>
            </a:pPr>
            <a:fld id="{81D1DD88-F640-4B66-918C-C61A115DF66D}"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54275" name="灯片编号占位符 5">
            <a:extLst>
              <a:ext uri="{FF2B5EF4-FFF2-40B4-BE49-F238E27FC236}">
                <a16:creationId xmlns:a16="http://schemas.microsoft.com/office/drawing/2014/main" id="{C7A4C4A8-3C70-433B-A5C5-25D79B50E94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FB07A4-7657-4FA6-AC4D-3ADBE87B4772}"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50</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65540" name="Rectangle 2">
            <a:extLst>
              <a:ext uri="{FF2B5EF4-FFF2-40B4-BE49-F238E27FC236}">
                <a16:creationId xmlns:a16="http://schemas.microsoft.com/office/drawing/2014/main" id="{09D591AD-C0E3-4FE6-984A-39331E566C69}"/>
              </a:ext>
            </a:extLst>
          </p:cNvPr>
          <p:cNvSpPr>
            <a:spLocks noGrp="1" noRot="1" noChangeArrowheads="1"/>
          </p:cNvSpPr>
          <p:nvPr>
            <p:ph type="body" idx="1"/>
          </p:nvPr>
        </p:nvSpPr>
        <p:spPr>
          <a:xfrm>
            <a:off x="457200" y="457200"/>
            <a:ext cx="8382000" cy="1892300"/>
          </a:xfrm>
        </p:spPr>
        <p:txBody>
          <a:bodyPr/>
          <a:lstStyle/>
          <a:p>
            <a:pPr eaLnBrk="1" hangingPunct="1">
              <a:buFont typeface="Wingdings" panose="05000000000000000000" pitchFamily="2" charset="2"/>
              <a:buNone/>
              <a:defRPr/>
            </a:pPr>
            <a:r>
              <a:rPr lang="zh-CN" altLang="zh-CN" sz="3600" b="1" dirty="0">
                <a:solidFill>
                  <a:schemeClr val="accent2">
                    <a:lumMod val="75000"/>
                  </a:schemeClr>
                </a:solidFill>
                <a:latin typeface="楷体" pitchFamily="49" charset="-122"/>
                <a:ea typeface="楷体" pitchFamily="49" charset="-122"/>
              </a:rPr>
              <a:t>3.</a:t>
            </a:r>
            <a:r>
              <a:rPr lang="zh-CN" sz="3600" b="1" dirty="0">
                <a:solidFill>
                  <a:schemeClr val="accent2">
                    <a:lumMod val="75000"/>
                  </a:schemeClr>
                </a:solidFill>
                <a:latin typeface="楷体" pitchFamily="49" charset="-122"/>
                <a:ea typeface="楷体" pitchFamily="49" charset="-122"/>
              </a:rPr>
              <a:t>两种商品价格变动情况下</a:t>
            </a:r>
          </a:p>
          <a:p>
            <a:pPr eaLnBrk="1" hangingPunct="1">
              <a:buFont typeface="Wingdings" panose="05000000000000000000" pitchFamily="2" charset="2"/>
              <a:buNone/>
              <a:defRPr/>
            </a:pPr>
            <a:r>
              <a:rPr lang="zh-CN" altLang="zh-CN" sz="3600" b="1" dirty="0">
                <a:solidFill>
                  <a:schemeClr val="accent2">
                    <a:lumMod val="75000"/>
                  </a:schemeClr>
                </a:solidFill>
                <a:latin typeface="楷体" pitchFamily="49" charset="-122"/>
                <a:ea typeface="楷体" pitchFamily="49" charset="-122"/>
              </a:rPr>
              <a:t>   </a:t>
            </a:r>
            <a:r>
              <a:rPr lang="en-US" altLang="zh-CN" sz="3600" b="1" dirty="0">
                <a:solidFill>
                  <a:schemeClr val="accent2">
                    <a:lumMod val="75000"/>
                  </a:schemeClr>
                </a:solidFill>
                <a:latin typeface="楷体" pitchFamily="49" charset="-122"/>
                <a:ea typeface="楷体" pitchFamily="49" charset="-122"/>
              </a:rPr>
              <a:t>1) </a:t>
            </a:r>
            <a:r>
              <a:rPr lang="zh-CN" altLang="zh-CN" sz="2800" b="1" dirty="0">
                <a:solidFill>
                  <a:schemeClr val="accent2">
                    <a:lumMod val="75000"/>
                  </a:schemeClr>
                </a:solidFill>
                <a:latin typeface="楷体" pitchFamily="49" charset="-122"/>
                <a:ea typeface="楷体" pitchFamily="49" charset="-122"/>
              </a:rPr>
              <a:t>X</a:t>
            </a:r>
            <a:r>
              <a:rPr lang="zh-CN" sz="2800" b="1" dirty="0">
                <a:solidFill>
                  <a:schemeClr val="accent2">
                    <a:lumMod val="75000"/>
                  </a:schemeClr>
                </a:solidFill>
                <a:latin typeface="楷体" pitchFamily="49" charset="-122"/>
                <a:ea typeface="楷体" pitchFamily="49" charset="-122"/>
              </a:rPr>
              <a:t>商品价格↓，</a:t>
            </a:r>
            <a:r>
              <a:rPr lang="zh-CN" altLang="zh-CN" sz="2800" b="1" dirty="0">
                <a:solidFill>
                  <a:schemeClr val="accent2">
                    <a:lumMod val="75000"/>
                  </a:schemeClr>
                </a:solidFill>
                <a:latin typeface="楷体" pitchFamily="49" charset="-122"/>
                <a:ea typeface="楷体" pitchFamily="49" charset="-122"/>
              </a:rPr>
              <a:t>Y</a:t>
            </a:r>
            <a:r>
              <a:rPr lang="zh-CN" sz="2800" b="1" dirty="0">
                <a:solidFill>
                  <a:schemeClr val="accent2">
                    <a:lumMod val="75000"/>
                  </a:schemeClr>
                </a:solidFill>
                <a:latin typeface="楷体" pitchFamily="49" charset="-122"/>
                <a:ea typeface="楷体" pitchFamily="49" charset="-122"/>
              </a:rPr>
              <a:t>商品价格↑</a:t>
            </a:r>
          </a:p>
          <a:p>
            <a:pPr eaLnBrk="1" hangingPunct="1">
              <a:buFont typeface="Wingdings" panose="05000000000000000000" pitchFamily="2" charset="2"/>
              <a:buNone/>
              <a:defRPr/>
            </a:pPr>
            <a:r>
              <a:rPr lang="zh-CN" altLang="zh-CN" sz="2800" b="1" dirty="0">
                <a:solidFill>
                  <a:schemeClr val="accent2">
                    <a:lumMod val="75000"/>
                  </a:schemeClr>
                </a:solidFill>
                <a:latin typeface="楷体" pitchFamily="49" charset="-122"/>
                <a:ea typeface="楷体" pitchFamily="49" charset="-122"/>
              </a:rPr>
              <a:t>     </a:t>
            </a:r>
            <a:endParaRPr lang="zh-CN" sz="2800" b="1" dirty="0">
              <a:solidFill>
                <a:schemeClr val="accent2">
                  <a:lumMod val="75000"/>
                </a:schemeClr>
              </a:solidFill>
              <a:latin typeface="楷体" pitchFamily="49" charset="-122"/>
              <a:ea typeface="楷体" pitchFamily="49" charset="-122"/>
            </a:endParaRPr>
          </a:p>
        </p:txBody>
      </p:sp>
      <p:sp>
        <p:nvSpPr>
          <p:cNvPr id="65541" name="Line 3">
            <a:extLst>
              <a:ext uri="{FF2B5EF4-FFF2-40B4-BE49-F238E27FC236}">
                <a16:creationId xmlns:a16="http://schemas.microsoft.com/office/drawing/2014/main" id="{7F55DB7A-279C-4686-993C-17A20F4FA059}"/>
              </a:ext>
            </a:extLst>
          </p:cNvPr>
          <p:cNvSpPr>
            <a:spLocks noChangeShapeType="1"/>
          </p:cNvSpPr>
          <p:nvPr/>
        </p:nvSpPr>
        <p:spPr bwMode="auto">
          <a:xfrm>
            <a:off x="3708400" y="5280025"/>
            <a:ext cx="350520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5542" name="Line 4">
            <a:extLst>
              <a:ext uri="{FF2B5EF4-FFF2-40B4-BE49-F238E27FC236}">
                <a16:creationId xmlns:a16="http://schemas.microsoft.com/office/drawing/2014/main" id="{B1D98F17-D8D7-4447-B50F-F62A7CA6F50B}"/>
              </a:ext>
            </a:extLst>
          </p:cNvPr>
          <p:cNvSpPr>
            <a:spLocks noChangeShapeType="1"/>
          </p:cNvSpPr>
          <p:nvPr/>
        </p:nvSpPr>
        <p:spPr bwMode="auto">
          <a:xfrm flipV="1">
            <a:off x="3708400" y="2492375"/>
            <a:ext cx="0" cy="278765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5543" name="Line 5">
            <a:extLst>
              <a:ext uri="{FF2B5EF4-FFF2-40B4-BE49-F238E27FC236}">
                <a16:creationId xmlns:a16="http://schemas.microsoft.com/office/drawing/2014/main" id="{03703EE1-DD91-4041-91C6-5108B12CBB56}"/>
              </a:ext>
            </a:extLst>
          </p:cNvPr>
          <p:cNvSpPr>
            <a:spLocks noChangeShapeType="1"/>
          </p:cNvSpPr>
          <p:nvPr/>
        </p:nvSpPr>
        <p:spPr bwMode="auto">
          <a:xfrm>
            <a:off x="3708400" y="3270250"/>
            <a:ext cx="755650" cy="2009775"/>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5544" name="Line 6">
            <a:extLst>
              <a:ext uri="{FF2B5EF4-FFF2-40B4-BE49-F238E27FC236}">
                <a16:creationId xmlns:a16="http://schemas.microsoft.com/office/drawing/2014/main" id="{3B71AE76-6560-43F8-9A08-7B3BE98A89D6}"/>
              </a:ext>
            </a:extLst>
          </p:cNvPr>
          <p:cNvSpPr>
            <a:spLocks noChangeShapeType="1"/>
          </p:cNvSpPr>
          <p:nvPr/>
        </p:nvSpPr>
        <p:spPr bwMode="auto">
          <a:xfrm>
            <a:off x="3708400" y="4308475"/>
            <a:ext cx="2520950" cy="973138"/>
          </a:xfrm>
          <a:prstGeom prst="line">
            <a:avLst/>
          </a:prstGeom>
          <a:noFill/>
          <a:ln w="28575">
            <a:solidFill>
              <a:srgbClr val="FF0000"/>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4281" name="Rectangle 7">
            <a:extLst>
              <a:ext uri="{FF2B5EF4-FFF2-40B4-BE49-F238E27FC236}">
                <a16:creationId xmlns:a16="http://schemas.microsoft.com/office/drawing/2014/main" id="{91B0634C-4745-41CE-A05E-DD46EA64FCD2}"/>
              </a:ext>
            </a:extLst>
          </p:cNvPr>
          <p:cNvSpPr>
            <a:spLocks noChangeArrowheads="1"/>
          </p:cNvSpPr>
          <p:nvPr/>
        </p:nvSpPr>
        <p:spPr bwMode="auto">
          <a:xfrm>
            <a:off x="3203575" y="2349500"/>
            <a:ext cx="43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Y</a:t>
            </a:r>
          </a:p>
        </p:txBody>
      </p:sp>
      <p:sp>
        <p:nvSpPr>
          <p:cNvPr id="54282" name="Rectangle 8">
            <a:extLst>
              <a:ext uri="{FF2B5EF4-FFF2-40B4-BE49-F238E27FC236}">
                <a16:creationId xmlns:a16="http://schemas.microsoft.com/office/drawing/2014/main" id="{20734A8A-FCD6-4E87-B94F-70AFB11FC69C}"/>
              </a:ext>
            </a:extLst>
          </p:cNvPr>
          <p:cNvSpPr>
            <a:spLocks noChangeArrowheads="1"/>
          </p:cNvSpPr>
          <p:nvPr/>
        </p:nvSpPr>
        <p:spPr bwMode="auto">
          <a:xfrm>
            <a:off x="6948488" y="5300663"/>
            <a:ext cx="43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X</a:t>
            </a:r>
          </a:p>
        </p:txBody>
      </p:sp>
      <p:sp>
        <p:nvSpPr>
          <p:cNvPr id="54283" name="Rectangle 9">
            <a:extLst>
              <a:ext uri="{FF2B5EF4-FFF2-40B4-BE49-F238E27FC236}">
                <a16:creationId xmlns:a16="http://schemas.microsoft.com/office/drawing/2014/main" id="{DFA807F3-0F33-4110-8BDE-E016EBD3AEBA}"/>
              </a:ext>
            </a:extLst>
          </p:cNvPr>
          <p:cNvSpPr>
            <a:spLocks noChangeArrowheads="1"/>
          </p:cNvSpPr>
          <p:nvPr/>
        </p:nvSpPr>
        <p:spPr bwMode="auto">
          <a:xfrm>
            <a:off x="3203575" y="5157788"/>
            <a:ext cx="43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O</a:t>
            </a:r>
          </a:p>
        </p:txBody>
      </p:sp>
      <p:sp>
        <p:nvSpPr>
          <p:cNvPr id="65548" name="Rectangle 10">
            <a:extLst>
              <a:ext uri="{FF2B5EF4-FFF2-40B4-BE49-F238E27FC236}">
                <a16:creationId xmlns:a16="http://schemas.microsoft.com/office/drawing/2014/main" id="{E9D325B9-E0D8-470D-B0BA-849D00587E6A}"/>
              </a:ext>
            </a:extLst>
          </p:cNvPr>
          <p:cNvSpPr>
            <a:spLocks noChangeArrowheads="1"/>
          </p:cNvSpPr>
          <p:nvPr/>
        </p:nvSpPr>
        <p:spPr bwMode="auto">
          <a:xfrm>
            <a:off x="3276600" y="3068638"/>
            <a:ext cx="431800" cy="455612"/>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A</a:t>
            </a:r>
            <a:r>
              <a:rPr lang="zh-CN" altLang="zh-CN" baseline="-25000">
                <a:solidFill>
                  <a:schemeClr val="accent2">
                    <a:lumMod val="75000"/>
                  </a:schemeClr>
                </a:solidFill>
                <a:latin typeface="楷体" pitchFamily="49" charset="-122"/>
                <a:ea typeface="楷体" pitchFamily="49" charset="-122"/>
              </a:rPr>
              <a:t>1</a:t>
            </a:r>
          </a:p>
        </p:txBody>
      </p:sp>
      <p:sp>
        <p:nvSpPr>
          <p:cNvPr id="65549" name="Rectangle 11">
            <a:extLst>
              <a:ext uri="{FF2B5EF4-FFF2-40B4-BE49-F238E27FC236}">
                <a16:creationId xmlns:a16="http://schemas.microsoft.com/office/drawing/2014/main" id="{35740BAE-A792-434E-87D3-5A760E263E73}"/>
              </a:ext>
            </a:extLst>
          </p:cNvPr>
          <p:cNvSpPr>
            <a:spLocks noChangeArrowheads="1"/>
          </p:cNvSpPr>
          <p:nvPr/>
        </p:nvSpPr>
        <p:spPr bwMode="auto">
          <a:xfrm>
            <a:off x="3276600" y="4005263"/>
            <a:ext cx="4318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楷体" panose="02010609060101010101" pitchFamily="49" charset="-122"/>
                <a:ea typeface="楷体" panose="02010609060101010101" pitchFamily="49" charset="-122"/>
              </a:rPr>
              <a:t>A</a:t>
            </a:r>
            <a:r>
              <a:rPr lang="zh-CN" altLang="zh-CN" sz="1800" baseline="-25000">
                <a:solidFill>
                  <a:srgbClr val="FF0000"/>
                </a:solidFill>
                <a:latin typeface="楷体" panose="02010609060101010101" pitchFamily="49" charset="-122"/>
                <a:ea typeface="楷体" panose="02010609060101010101" pitchFamily="49" charset="-122"/>
              </a:rPr>
              <a:t>2</a:t>
            </a:r>
          </a:p>
        </p:txBody>
      </p:sp>
      <p:sp>
        <p:nvSpPr>
          <p:cNvPr id="65550" name="Rectangle 12">
            <a:extLst>
              <a:ext uri="{FF2B5EF4-FFF2-40B4-BE49-F238E27FC236}">
                <a16:creationId xmlns:a16="http://schemas.microsoft.com/office/drawing/2014/main" id="{D0084936-6445-4CA4-B16B-E8FAA3503AB2}"/>
              </a:ext>
            </a:extLst>
          </p:cNvPr>
          <p:cNvSpPr>
            <a:spLocks noChangeArrowheads="1"/>
          </p:cNvSpPr>
          <p:nvPr/>
        </p:nvSpPr>
        <p:spPr bwMode="auto">
          <a:xfrm>
            <a:off x="4213225" y="5281613"/>
            <a:ext cx="431800" cy="454025"/>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B</a:t>
            </a:r>
            <a:r>
              <a:rPr lang="zh-CN" altLang="zh-CN" baseline="-25000">
                <a:solidFill>
                  <a:schemeClr val="accent2">
                    <a:lumMod val="75000"/>
                  </a:schemeClr>
                </a:solidFill>
                <a:latin typeface="楷体" pitchFamily="49" charset="-122"/>
                <a:ea typeface="楷体" pitchFamily="49" charset="-122"/>
              </a:rPr>
              <a:t>1</a:t>
            </a:r>
          </a:p>
        </p:txBody>
      </p:sp>
      <p:sp>
        <p:nvSpPr>
          <p:cNvPr id="65551" name="Rectangle 13">
            <a:extLst>
              <a:ext uri="{FF2B5EF4-FFF2-40B4-BE49-F238E27FC236}">
                <a16:creationId xmlns:a16="http://schemas.microsoft.com/office/drawing/2014/main" id="{C75800DE-99B0-483B-9D43-B2D70FF88738}"/>
              </a:ext>
            </a:extLst>
          </p:cNvPr>
          <p:cNvSpPr>
            <a:spLocks noChangeArrowheads="1"/>
          </p:cNvSpPr>
          <p:nvPr/>
        </p:nvSpPr>
        <p:spPr bwMode="auto">
          <a:xfrm>
            <a:off x="5940425" y="5281613"/>
            <a:ext cx="43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楷体" panose="02010609060101010101" pitchFamily="49" charset="-122"/>
                <a:ea typeface="楷体" panose="02010609060101010101" pitchFamily="49" charset="-122"/>
              </a:rPr>
              <a:t>B</a:t>
            </a:r>
            <a:r>
              <a:rPr lang="zh-CN" altLang="zh-CN" sz="1800" baseline="-25000">
                <a:solidFill>
                  <a:srgbClr val="FF0000"/>
                </a:solidFill>
                <a:latin typeface="楷体" panose="02010609060101010101" pitchFamily="49" charset="-122"/>
                <a:ea typeface="楷体" panose="02010609060101010101" pitchFamily="49" charset="-122"/>
              </a:rPr>
              <a:t>2</a:t>
            </a:r>
          </a:p>
        </p:txBody>
      </p:sp>
      <p:sp>
        <p:nvSpPr>
          <p:cNvPr id="65552" name="Rectangle 14">
            <a:extLst>
              <a:ext uri="{FF2B5EF4-FFF2-40B4-BE49-F238E27FC236}">
                <a16:creationId xmlns:a16="http://schemas.microsoft.com/office/drawing/2014/main" id="{1161BEBA-4C20-4E52-8B21-B0E42C789794}"/>
              </a:ext>
            </a:extLst>
          </p:cNvPr>
          <p:cNvSpPr>
            <a:spLocks noRot="1" noChangeArrowheads="1"/>
          </p:cNvSpPr>
          <p:nvPr/>
        </p:nvSpPr>
        <p:spPr bwMode="auto">
          <a:xfrm>
            <a:off x="611188" y="5516563"/>
            <a:ext cx="8382000" cy="739775"/>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hlink"/>
              </a:buClr>
              <a:buSzPct val="75000"/>
              <a:buFont typeface="Wingdings" pitchFamily="2" charset="2"/>
              <a:buNone/>
              <a:defRPr/>
            </a:pPr>
            <a:r>
              <a:rPr lang="zh-CN" sz="2800" dirty="0">
                <a:solidFill>
                  <a:schemeClr val="accent2">
                    <a:lumMod val="75000"/>
                  </a:schemeClr>
                </a:solidFill>
                <a:latin typeface="楷体" pitchFamily="49" charset="-122"/>
                <a:ea typeface="楷体" pitchFamily="49" charset="-122"/>
              </a:rPr>
              <a:t>两种商品价格变动与预算线</a:t>
            </a:r>
            <a:r>
              <a:rPr lang="zh-CN" sz="4000" dirty="0">
                <a:solidFill>
                  <a:schemeClr val="accent2">
                    <a:lumMod val="75000"/>
                  </a:schemeClr>
                </a:solidFill>
                <a:latin typeface="楷体" pitchFamily="49" charset="-122"/>
                <a:ea typeface="楷体" pitchFamily="49" charset="-122"/>
              </a:rPr>
              <a:t> </a:t>
            </a:r>
            <a:endParaRPr lang="zh-CN" sz="3600" dirty="0">
              <a:solidFill>
                <a:schemeClr val="accent2">
                  <a:lumMod val="75000"/>
                </a:schemeClr>
              </a:solidFill>
              <a:latin typeface="楷体" pitchFamily="49" charset="-122"/>
              <a:ea typeface="楷体" pitchFamily="49" charset="-122"/>
            </a:endParaRPr>
          </a:p>
        </p:txBody>
      </p:sp>
      <p:sp>
        <p:nvSpPr>
          <p:cNvPr id="65553" name="Line 15">
            <a:extLst>
              <a:ext uri="{FF2B5EF4-FFF2-40B4-BE49-F238E27FC236}">
                <a16:creationId xmlns:a16="http://schemas.microsoft.com/office/drawing/2014/main" id="{CBA78C87-1F8C-4516-BD38-96069EE483A9}"/>
              </a:ext>
            </a:extLst>
          </p:cNvPr>
          <p:cNvSpPr>
            <a:spLocks noChangeShapeType="1"/>
          </p:cNvSpPr>
          <p:nvPr/>
        </p:nvSpPr>
        <p:spPr bwMode="auto">
          <a:xfrm flipV="1">
            <a:off x="4356100" y="4941888"/>
            <a:ext cx="503238" cy="71437"/>
          </a:xfrm>
          <a:prstGeom prst="line">
            <a:avLst/>
          </a:prstGeom>
          <a:noFill/>
          <a:ln w="38100">
            <a:solidFill>
              <a:schemeClr val="accent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65554" name="Line 16">
            <a:extLst>
              <a:ext uri="{FF2B5EF4-FFF2-40B4-BE49-F238E27FC236}">
                <a16:creationId xmlns:a16="http://schemas.microsoft.com/office/drawing/2014/main" id="{9FA14516-CBDD-41A5-95F2-A51B2A806D70}"/>
              </a:ext>
            </a:extLst>
          </p:cNvPr>
          <p:cNvSpPr>
            <a:spLocks noChangeShapeType="1"/>
          </p:cNvSpPr>
          <p:nvPr/>
        </p:nvSpPr>
        <p:spPr bwMode="auto">
          <a:xfrm>
            <a:off x="3851275" y="3789363"/>
            <a:ext cx="0" cy="360362"/>
          </a:xfrm>
          <a:prstGeom prst="line">
            <a:avLst/>
          </a:prstGeom>
          <a:noFill/>
          <a:ln w="38100">
            <a:solidFill>
              <a:schemeClr val="accent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19" name="矩形 18">
            <a:extLst>
              <a:ext uri="{FF2B5EF4-FFF2-40B4-BE49-F238E27FC236}">
                <a16:creationId xmlns:a16="http://schemas.microsoft.com/office/drawing/2014/main" id="{78FC575D-D6A8-4F0D-BF09-D106825C5124}"/>
              </a:ext>
            </a:extLst>
          </p:cNvPr>
          <p:cNvSpPr/>
          <p:nvPr/>
        </p:nvSpPr>
        <p:spPr>
          <a:xfrm>
            <a:off x="5214938" y="4214813"/>
            <a:ext cx="3071812" cy="461962"/>
          </a:xfrm>
          <a:prstGeom prst="rect">
            <a:avLst/>
          </a:prstGeom>
        </p:spPr>
        <p:txBody>
          <a:bodyPr>
            <a:spAutoFit/>
          </a:bodyPr>
          <a:lstStyle/>
          <a:p>
            <a:pPr algn="ctr" eaLnBrk="1" hangingPunct="1">
              <a:defRPr/>
            </a:pPr>
            <a:r>
              <a:rPr lang="zh-CN" altLang="en-US" sz="2400" dirty="0">
                <a:solidFill>
                  <a:schemeClr val="accent2">
                    <a:lumMod val="75000"/>
                  </a:schemeClr>
                </a:solidFill>
                <a:latin typeface="楷体" pitchFamily="49" charset="-122"/>
                <a:ea typeface="楷体" pitchFamily="49" charset="-122"/>
              </a:rPr>
              <a:t>（预算线</a:t>
            </a:r>
            <a:r>
              <a:rPr lang="zh-CN" altLang="zh-CN" sz="2400" dirty="0">
                <a:solidFill>
                  <a:schemeClr val="accent2">
                    <a:lumMod val="75000"/>
                  </a:schemeClr>
                </a:solidFill>
                <a:latin typeface="楷体" pitchFamily="49" charset="-122"/>
                <a:ea typeface="楷体" pitchFamily="49" charset="-122"/>
              </a:rPr>
              <a:t>A</a:t>
            </a:r>
            <a:r>
              <a:rPr lang="zh-CN" altLang="zh-CN" sz="2400" baseline="-25000" dirty="0">
                <a:solidFill>
                  <a:schemeClr val="accent2">
                    <a:lumMod val="75000"/>
                  </a:schemeClr>
                </a:solidFill>
                <a:latin typeface="楷体" pitchFamily="49" charset="-122"/>
                <a:ea typeface="楷体" pitchFamily="49" charset="-122"/>
              </a:rPr>
              <a:t>1</a:t>
            </a:r>
            <a:r>
              <a:rPr lang="zh-CN" altLang="zh-CN" sz="2400" dirty="0">
                <a:solidFill>
                  <a:schemeClr val="accent2">
                    <a:lumMod val="75000"/>
                  </a:schemeClr>
                </a:solidFill>
                <a:latin typeface="楷体" pitchFamily="49" charset="-122"/>
                <a:ea typeface="楷体" pitchFamily="49" charset="-122"/>
              </a:rPr>
              <a:t>B</a:t>
            </a:r>
            <a:r>
              <a:rPr lang="zh-CN" altLang="zh-CN" sz="2400" baseline="-25000" dirty="0">
                <a:solidFill>
                  <a:schemeClr val="accent2">
                    <a:lumMod val="75000"/>
                  </a:schemeClr>
                </a:solidFill>
                <a:latin typeface="楷体" pitchFamily="49" charset="-122"/>
                <a:ea typeface="楷体" pitchFamily="49" charset="-122"/>
              </a:rPr>
              <a:t>1</a:t>
            </a:r>
            <a:r>
              <a:rPr lang="zh-CN" altLang="zh-CN" sz="2400" dirty="0">
                <a:solidFill>
                  <a:schemeClr val="accent2">
                    <a:lumMod val="75000"/>
                  </a:schemeClr>
                </a:solidFill>
                <a:latin typeface="楷体" pitchFamily="49" charset="-122"/>
                <a:ea typeface="楷体" pitchFamily="49" charset="-122"/>
              </a:rPr>
              <a:t>→ </a:t>
            </a:r>
            <a:r>
              <a:rPr lang="zh-CN" altLang="zh-CN" sz="2400" dirty="0">
                <a:solidFill>
                  <a:srgbClr val="FF0000"/>
                </a:solidFill>
                <a:latin typeface="楷体" pitchFamily="49" charset="-122"/>
                <a:ea typeface="楷体" pitchFamily="49" charset="-122"/>
              </a:rPr>
              <a:t>A</a:t>
            </a:r>
            <a:r>
              <a:rPr lang="zh-CN" altLang="zh-CN" sz="2400" baseline="-25000" dirty="0">
                <a:solidFill>
                  <a:srgbClr val="FF0000"/>
                </a:solidFill>
                <a:latin typeface="楷体" pitchFamily="49" charset="-122"/>
                <a:ea typeface="楷体" pitchFamily="49" charset="-122"/>
              </a:rPr>
              <a:t>2</a:t>
            </a:r>
            <a:r>
              <a:rPr lang="zh-CN" altLang="zh-CN" sz="2400" dirty="0">
                <a:solidFill>
                  <a:srgbClr val="FF0000"/>
                </a:solidFill>
                <a:latin typeface="楷体" pitchFamily="49" charset="-122"/>
                <a:ea typeface="楷体" pitchFamily="49" charset="-122"/>
              </a:rPr>
              <a:t>B</a:t>
            </a:r>
            <a:r>
              <a:rPr lang="zh-CN" altLang="zh-CN" sz="2400" baseline="-25000" dirty="0">
                <a:solidFill>
                  <a:srgbClr val="FF0000"/>
                </a:solidFill>
                <a:latin typeface="楷体" pitchFamily="49" charset="-122"/>
                <a:ea typeface="楷体" pitchFamily="49" charset="-122"/>
              </a:rPr>
              <a:t>2</a:t>
            </a:r>
            <a:r>
              <a:rPr lang="zh-CN" altLang="en-US" sz="2400" dirty="0">
                <a:solidFill>
                  <a:schemeClr val="accent2">
                    <a:lumMod val="75000"/>
                  </a:schemeClr>
                </a:solidFill>
                <a:latin typeface="楷体" pitchFamily="49" charset="-122"/>
                <a:ea typeface="楷体" pitchFamily="49" charset="-122"/>
              </a:rPr>
              <a:t>）</a:t>
            </a:r>
            <a:endParaRPr lang="zh-CN" altLang="en-US" sz="24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5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9" grpId="0"/>
      <p:bldP spid="65551"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1">
            <a:extLst>
              <a:ext uri="{FF2B5EF4-FFF2-40B4-BE49-F238E27FC236}">
                <a16:creationId xmlns:a16="http://schemas.microsoft.com/office/drawing/2014/main" id="{7D99A9A2-542D-4F6B-B586-7B8FD70046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0D2632-EF14-44E4-ADA8-74FCF95E021A}" type="datetime1">
              <a:rPr lang="zh-CN" altLang="en-US" sz="1400" smtClean="0"/>
              <a:pPr>
                <a:spcBef>
                  <a:spcPct val="0"/>
                </a:spcBef>
                <a:buClrTx/>
                <a:buSzTx/>
                <a:buFontTx/>
                <a:buNone/>
              </a:pPr>
              <a:t>2022/9/8</a:t>
            </a:fld>
            <a:endParaRPr lang="zh-CN" altLang="zh-CN" sz="1400"/>
          </a:p>
        </p:txBody>
      </p:sp>
      <p:sp>
        <p:nvSpPr>
          <p:cNvPr id="55299" name="灯片编号占位符 2">
            <a:extLst>
              <a:ext uri="{FF2B5EF4-FFF2-40B4-BE49-F238E27FC236}">
                <a16:creationId xmlns:a16="http://schemas.microsoft.com/office/drawing/2014/main" id="{A7A59911-34D5-4F2E-968D-191651FCAB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383A2E-0774-44B2-92A9-AEAAD12AA810}" type="slidenum">
              <a:rPr lang="zh-CN" altLang="zh-CN" sz="1400" smtClean="0"/>
              <a:pPr>
                <a:spcBef>
                  <a:spcPct val="0"/>
                </a:spcBef>
                <a:buClrTx/>
                <a:buSzTx/>
                <a:buFontTx/>
                <a:buNone/>
              </a:pPr>
              <a:t>51</a:t>
            </a:fld>
            <a:endParaRPr lang="zh-CN" altLang="zh-CN" sz="1400"/>
          </a:p>
        </p:txBody>
      </p:sp>
      <p:sp>
        <p:nvSpPr>
          <p:cNvPr id="4" name="日期占位符 3">
            <a:extLst>
              <a:ext uri="{FF2B5EF4-FFF2-40B4-BE49-F238E27FC236}">
                <a16:creationId xmlns:a16="http://schemas.microsoft.com/office/drawing/2014/main" id="{98A421A3-6EAE-4CAA-8221-27AFE5AFB49C}"/>
              </a:ext>
            </a:extLst>
          </p:cNvPr>
          <p:cNvSpPr txBox="1">
            <a:spLocks/>
          </p:cNvSpPr>
          <p:nvPr/>
        </p:nvSpPr>
        <p:spPr bwMode="auto">
          <a:xfrm>
            <a:off x="301625" y="6245225"/>
            <a:ext cx="2289175" cy="476250"/>
          </a:xfrm>
          <a:prstGeom prst="rect">
            <a:avLst/>
          </a:prstGeom>
          <a:noFill/>
          <a:ln w="9525">
            <a:noFill/>
            <a:miter lim="800000"/>
            <a:headEnd/>
            <a:tailEnd/>
          </a:ln>
          <a:effectLst/>
        </p:spPr>
        <p:txBody>
          <a:bodyPr/>
          <a:lstStyle/>
          <a:p>
            <a:pPr eaLnBrk="1" hangingPunct="1">
              <a:defRPr/>
            </a:pPr>
            <a:fld id="{81D1DD88-F640-4B66-918C-C61A115DF66D}" type="datetime1">
              <a:rPr lang="zh-CN" altLang="en-US" sz="1400" b="0">
                <a:solidFill>
                  <a:schemeClr val="accent2">
                    <a:lumMod val="75000"/>
                  </a:schemeClr>
                </a:solidFill>
                <a:latin typeface="楷体" pitchFamily="49" charset="-122"/>
                <a:ea typeface="楷体" pitchFamily="49" charset="-122"/>
              </a:rPr>
              <a:pPr eaLnBrk="1" hangingPunct="1">
                <a:defRPr/>
              </a:pPr>
              <a:t>2022/9/8</a:t>
            </a:fld>
            <a:endParaRPr lang="zh-CN" altLang="zh-CN" sz="1400" b="0">
              <a:solidFill>
                <a:schemeClr val="accent2">
                  <a:lumMod val="75000"/>
                </a:schemeClr>
              </a:solidFill>
              <a:latin typeface="楷体" pitchFamily="49" charset="-122"/>
              <a:ea typeface="楷体" pitchFamily="49" charset="-122"/>
            </a:endParaRPr>
          </a:p>
        </p:txBody>
      </p:sp>
      <p:sp>
        <p:nvSpPr>
          <p:cNvPr id="55301" name="灯片编号占位符 5">
            <a:extLst>
              <a:ext uri="{FF2B5EF4-FFF2-40B4-BE49-F238E27FC236}">
                <a16:creationId xmlns:a16="http://schemas.microsoft.com/office/drawing/2014/main" id="{C4597967-5E04-41D3-A5CA-9DF9064113E2}"/>
              </a:ext>
            </a:extLst>
          </p:cNvPr>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B1009E08-FEDE-49A9-98F1-86F314000AE8}" type="slidenum">
              <a:rPr lang="zh-CN" altLang="zh-CN" sz="1400" b="0">
                <a:solidFill>
                  <a:srgbClr val="0039E5"/>
                </a:solidFill>
                <a:latin typeface="楷体" panose="02010609060101010101" pitchFamily="49" charset="-122"/>
                <a:ea typeface="楷体" panose="02010609060101010101" pitchFamily="49" charset="-122"/>
              </a:rPr>
              <a:pPr algn="r" eaLnBrk="1" hangingPunct="1">
                <a:spcBef>
                  <a:spcPct val="0"/>
                </a:spcBef>
                <a:buClrTx/>
                <a:buSzTx/>
                <a:buFontTx/>
                <a:buNone/>
              </a:pPr>
              <a:t>51</a:t>
            </a:fld>
            <a:endParaRPr lang="zh-CN" altLang="zh-CN" sz="1400" b="0">
              <a:solidFill>
                <a:srgbClr val="0039E5"/>
              </a:solidFill>
              <a:latin typeface="楷体" panose="02010609060101010101" pitchFamily="49" charset="-122"/>
              <a:ea typeface="楷体" panose="02010609060101010101" pitchFamily="49" charset="-122"/>
            </a:endParaRPr>
          </a:p>
        </p:txBody>
      </p:sp>
      <p:sp>
        <p:nvSpPr>
          <p:cNvPr id="6" name="Rectangle 2">
            <a:extLst>
              <a:ext uri="{FF2B5EF4-FFF2-40B4-BE49-F238E27FC236}">
                <a16:creationId xmlns:a16="http://schemas.microsoft.com/office/drawing/2014/main" id="{D62014B8-4855-44AB-9912-15678B6D4565}"/>
              </a:ext>
            </a:extLst>
          </p:cNvPr>
          <p:cNvSpPr txBox="1">
            <a:spLocks noRot="1" noChangeArrowheads="1"/>
          </p:cNvSpPr>
          <p:nvPr/>
        </p:nvSpPr>
        <p:spPr>
          <a:xfrm>
            <a:off x="457200" y="457200"/>
            <a:ext cx="8382000" cy="1892300"/>
          </a:xfrm>
          <a:prstGeom prst="rect">
            <a:avLst/>
          </a:prstGeom>
        </p:spPr>
        <p:txBody>
          <a:bodyPr/>
          <a:lstStyle/>
          <a:p>
            <a:pPr marL="342900" indent="-342900" eaLnBrk="1" hangingPunct="1">
              <a:spcBef>
                <a:spcPct val="20000"/>
              </a:spcBef>
              <a:buClr>
                <a:schemeClr val="hlink"/>
              </a:buClr>
              <a:buSzPct val="75000"/>
              <a:buFont typeface="Wingdings" pitchFamily="2" charset="2"/>
              <a:buNone/>
              <a:defRPr/>
            </a:pPr>
            <a:r>
              <a:rPr lang="zh-CN" altLang="zh-CN" sz="3600" kern="0" dirty="0">
                <a:solidFill>
                  <a:schemeClr val="accent2">
                    <a:lumMod val="75000"/>
                  </a:schemeClr>
                </a:solidFill>
                <a:latin typeface="楷体" pitchFamily="49" charset="-122"/>
                <a:ea typeface="楷体" pitchFamily="49" charset="-122"/>
              </a:rPr>
              <a:t>3.</a:t>
            </a:r>
            <a:r>
              <a:rPr lang="zh-CN" sz="3600" kern="0" dirty="0">
                <a:solidFill>
                  <a:schemeClr val="accent2">
                    <a:lumMod val="75000"/>
                  </a:schemeClr>
                </a:solidFill>
                <a:latin typeface="楷体" pitchFamily="49" charset="-122"/>
                <a:ea typeface="楷体" pitchFamily="49" charset="-122"/>
              </a:rPr>
              <a:t>两种商品价格变动情况下</a:t>
            </a:r>
          </a:p>
          <a:p>
            <a:pPr marL="342900" indent="-342900" eaLnBrk="1" hangingPunct="1">
              <a:spcBef>
                <a:spcPct val="20000"/>
              </a:spcBef>
              <a:buClr>
                <a:schemeClr val="hlink"/>
              </a:buClr>
              <a:buSzPct val="75000"/>
              <a:buFont typeface="Wingdings" pitchFamily="2" charset="2"/>
              <a:buNone/>
              <a:defRPr/>
            </a:pPr>
            <a:r>
              <a:rPr lang="zh-CN" altLang="zh-CN" sz="3600" kern="0" dirty="0">
                <a:solidFill>
                  <a:schemeClr val="accent2">
                    <a:lumMod val="75000"/>
                  </a:schemeClr>
                </a:solidFill>
                <a:latin typeface="楷体" pitchFamily="49" charset="-122"/>
                <a:ea typeface="楷体" pitchFamily="49" charset="-122"/>
              </a:rPr>
              <a:t>  </a:t>
            </a:r>
            <a:r>
              <a:rPr lang="en-US" altLang="zh-CN" sz="3600" kern="0" dirty="0">
                <a:solidFill>
                  <a:schemeClr val="accent2">
                    <a:lumMod val="75000"/>
                  </a:schemeClr>
                </a:solidFill>
                <a:latin typeface="楷体" pitchFamily="49" charset="-122"/>
                <a:ea typeface="楷体" pitchFamily="49" charset="-122"/>
              </a:rPr>
              <a:t>2) </a:t>
            </a:r>
            <a:r>
              <a:rPr lang="zh-CN" altLang="zh-CN" sz="2800" kern="0" dirty="0">
                <a:solidFill>
                  <a:schemeClr val="accent2">
                    <a:lumMod val="75000"/>
                  </a:schemeClr>
                </a:solidFill>
                <a:latin typeface="楷体" pitchFamily="49" charset="-122"/>
                <a:ea typeface="楷体" pitchFamily="49" charset="-122"/>
              </a:rPr>
              <a:t>X</a:t>
            </a:r>
            <a:r>
              <a:rPr lang="zh-CN" sz="2800" kern="0" dirty="0">
                <a:solidFill>
                  <a:schemeClr val="accent2">
                    <a:lumMod val="75000"/>
                  </a:schemeClr>
                </a:solidFill>
                <a:latin typeface="楷体" pitchFamily="49" charset="-122"/>
                <a:ea typeface="楷体" pitchFamily="49" charset="-122"/>
              </a:rPr>
              <a:t>商品价格↑，</a:t>
            </a:r>
            <a:r>
              <a:rPr lang="zh-CN" altLang="zh-CN" sz="2800" kern="0" dirty="0">
                <a:solidFill>
                  <a:schemeClr val="accent2">
                    <a:lumMod val="75000"/>
                  </a:schemeClr>
                </a:solidFill>
                <a:latin typeface="楷体" pitchFamily="49" charset="-122"/>
                <a:ea typeface="楷体" pitchFamily="49" charset="-122"/>
              </a:rPr>
              <a:t>Y</a:t>
            </a:r>
            <a:r>
              <a:rPr lang="zh-CN" sz="2800" kern="0" dirty="0">
                <a:solidFill>
                  <a:schemeClr val="accent2">
                    <a:lumMod val="75000"/>
                  </a:schemeClr>
                </a:solidFill>
                <a:latin typeface="楷体" pitchFamily="49" charset="-122"/>
                <a:ea typeface="楷体" pitchFamily="49" charset="-122"/>
              </a:rPr>
              <a:t>商品价格↓</a:t>
            </a:r>
          </a:p>
        </p:txBody>
      </p:sp>
      <p:sp>
        <p:nvSpPr>
          <p:cNvPr id="7" name="Line 3">
            <a:extLst>
              <a:ext uri="{FF2B5EF4-FFF2-40B4-BE49-F238E27FC236}">
                <a16:creationId xmlns:a16="http://schemas.microsoft.com/office/drawing/2014/main" id="{93B0F299-DD08-4493-B682-E102501EA7A0}"/>
              </a:ext>
            </a:extLst>
          </p:cNvPr>
          <p:cNvSpPr>
            <a:spLocks noChangeShapeType="1"/>
          </p:cNvSpPr>
          <p:nvPr/>
        </p:nvSpPr>
        <p:spPr bwMode="auto">
          <a:xfrm>
            <a:off x="3708400" y="5280025"/>
            <a:ext cx="3505200" cy="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 name="Line 4">
            <a:extLst>
              <a:ext uri="{FF2B5EF4-FFF2-40B4-BE49-F238E27FC236}">
                <a16:creationId xmlns:a16="http://schemas.microsoft.com/office/drawing/2014/main" id="{519D7FD5-C9DE-4B1D-9BD9-2B8BF188284D}"/>
              </a:ext>
            </a:extLst>
          </p:cNvPr>
          <p:cNvSpPr>
            <a:spLocks noChangeShapeType="1"/>
          </p:cNvSpPr>
          <p:nvPr/>
        </p:nvSpPr>
        <p:spPr bwMode="auto">
          <a:xfrm flipV="1">
            <a:off x="3708400" y="2492375"/>
            <a:ext cx="0" cy="2787650"/>
          </a:xfrm>
          <a:prstGeom prst="line">
            <a:avLst/>
          </a:prstGeom>
          <a:noFill/>
          <a:ln w="28575">
            <a:solidFill>
              <a:schemeClr val="tx2"/>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9" name="Line 5">
            <a:extLst>
              <a:ext uri="{FF2B5EF4-FFF2-40B4-BE49-F238E27FC236}">
                <a16:creationId xmlns:a16="http://schemas.microsoft.com/office/drawing/2014/main" id="{77D5E050-D9DB-4267-94AF-ADF72161D496}"/>
              </a:ext>
            </a:extLst>
          </p:cNvPr>
          <p:cNvSpPr>
            <a:spLocks noChangeShapeType="1"/>
          </p:cNvSpPr>
          <p:nvPr/>
        </p:nvSpPr>
        <p:spPr bwMode="auto">
          <a:xfrm>
            <a:off x="3708400" y="3270250"/>
            <a:ext cx="755650" cy="2009775"/>
          </a:xfrm>
          <a:prstGeom prst="line">
            <a:avLst/>
          </a:prstGeom>
          <a:noFill/>
          <a:ln w="28575">
            <a:solidFill>
              <a:srgbClr val="FF0000"/>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10" name="Line 6">
            <a:extLst>
              <a:ext uri="{FF2B5EF4-FFF2-40B4-BE49-F238E27FC236}">
                <a16:creationId xmlns:a16="http://schemas.microsoft.com/office/drawing/2014/main" id="{0A363B9F-E666-4BD2-A235-59E3BCAE4AE6}"/>
              </a:ext>
            </a:extLst>
          </p:cNvPr>
          <p:cNvSpPr>
            <a:spLocks noChangeShapeType="1"/>
          </p:cNvSpPr>
          <p:nvPr/>
        </p:nvSpPr>
        <p:spPr bwMode="auto">
          <a:xfrm>
            <a:off x="3708400" y="4308475"/>
            <a:ext cx="2520950" cy="973138"/>
          </a:xfrm>
          <a:prstGeom prst="line">
            <a:avLst/>
          </a:prstGeom>
          <a:noFill/>
          <a:ln w="28575">
            <a:solidFill>
              <a:schemeClr val="tx2"/>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55307" name="Rectangle 7">
            <a:extLst>
              <a:ext uri="{FF2B5EF4-FFF2-40B4-BE49-F238E27FC236}">
                <a16:creationId xmlns:a16="http://schemas.microsoft.com/office/drawing/2014/main" id="{8E29E5A0-E20E-4D3B-A6A6-C2F7E58870A0}"/>
              </a:ext>
            </a:extLst>
          </p:cNvPr>
          <p:cNvSpPr>
            <a:spLocks noChangeArrowheads="1"/>
          </p:cNvSpPr>
          <p:nvPr/>
        </p:nvSpPr>
        <p:spPr bwMode="auto">
          <a:xfrm>
            <a:off x="3203575" y="2349500"/>
            <a:ext cx="43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Y</a:t>
            </a:r>
          </a:p>
        </p:txBody>
      </p:sp>
      <p:sp>
        <p:nvSpPr>
          <p:cNvPr id="55308" name="Rectangle 8">
            <a:extLst>
              <a:ext uri="{FF2B5EF4-FFF2-40B4-BE49-F238E27FC236}">
                <a16:creationId xmlns:a16="http://schemas.microsoft.com/office/drawing/2014/main" id="{9D340255-4EBD-4F89-A0C3-2C90EEC95E99}"/>
              </a:ext>
            </a:extLst>
          </p:cNvPr>
          <p:cNvSpPr>
            <a:spLocks noChangeArrowheads="1"/>
          </p:cNvSpPr>
          <p:nvPr/>
        </p:nvSpPr>
        <p:spPr bwMode="auto">
          <a:xfrm>
            <a:off x="6948488" y="5300663"/>
            <a:ext cx="43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X</a:t>
            </a:r>
          </a:p>
        </p:txBody>
      </p:sp>
      <p:sp>
        <p:nvSpPr>
          <p:cNvPr id="55309" name="Rectangle 9">
            <a:extLst>
              <a:ext uri="{FF2B5EF4-FFF2-40B4-BE49-F238E27FC236}">
                <a16:creationId xmlns:a16="http://schemas.microsoft.com/office/drawing/2014/main" id="{B724139A-2208-4B61-B2D9-17BFAD22835C}"/>
              </a:ext>
            </a:extLst>
          </p:cNvPr>
          <p:cNvSpPr>
            <a:spLocks noChangeArrowheads="1"/>
          </p:cNvSpPr>
          <p:nvPr/>
        </p:nvSpPr>
        <p:spPr bwMode="auto">
          <a:xfrm>
            <a:off x="3203575" y="5157788"/>
            <a:ext cx="43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0039E5"/>
                </a:solidFill>
                <a:latin typeface="楷体" panose="02010609060101010101" pitchFamily="49" charset="-122"/>
                <a:ea typeface="楷体" panose="02010609060101010101" pitchFamily="49" charset="-122"/>
              </a:rPr>
              <a:t>O</a:t>
            </a:r>
          </a:p>
        </p:txBody>
      </p:sp>
      <p:sp>
        <p:nvSpPr>
          <p:cNvPr id="14" name="Rectangle 10">
            <a:extLst>
              <a:ext uri="{FF2B5EF4-FFF2-40B4-BE49-F238E27FC236}">
                <a16:creationId xmlns:a16="http://schemas.microsoft.com/office/drawing/2014/main" id="{4E454644-D557-4941-B62B-44DADEA44750}"/>
              </a:ext>
            </a:extLst>
          </p:cNvPr>
          <p:cNvSpPr>
            <a:spLocks noChangeArrowheads="1"/>
          </p:cNvSpPr>
          <p:nvPr/>
        </p:nvSpPr>
        <p:spPr bwMode="auto">
          <a:xfrm>
            <a:off x="3276600" y="3068638"/>
            <a:ext cx="43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楷体" panose="02010609060101010101" pitchFamily="49" charset="-122"/>
                <a:ea typeface="楷体" panose="02010609060101010101" pitchFamily="49" charset="-122"/>
              </a:rPr>
              <a:t>A</a:t>
            </a:r>
            <a:r>
              <a:rPr lang="zh-CN" altLang="zh-CN" sz="1800" baseline="-25000">
                <a:solidFill>
                  <a:srgbClr val="FF0000"/>
                </a:solidFill>
                <a:latin typeface="楷体" panose="02010609060101010101" pitchFamily="49" charset="-122"/>
                <a:ea typeface="楷体" panose="02010609060101010101" pitchFamily="49" charset="-122"/>
              </a:rPr>
              <a:t>1</a:t>
            </a:r>
          </a:p>
        </p:txBody>
      </p:sp>
      <p:sp>
        <p:nvSpPr>
          <p:cNvPr id="15" name="Rectangle 11">
            <a:extLst>
              <a:ext uri="{FF2B5EF4-FFF2-40B4-BE49-F238E27FC236}">
                <a16:creationId xmlns:a16="http://schemas.microsoft.com/office/drawing/2014/main" id="{BD45EF7D-2D2F-40DE-8F81-8D165861D205}"/>
              </a:ext>
            </a:extLst>
          </p:cNvPr>
          <p:cNvSpPr>
            <a:spLocks noChangeArrowheads="1"/>
          </p:cNvSpPr>
          <p:nvPr/>
        </p:nvSpPr>
        <p:spPr bwMode="auto">
          <a:xfrm>
            <a:off x="3276600" y="4005263"/>
            <a:ext cx="431800" cy="433387"/>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A</a:t>
            </a:r>
            <a:r>
              <a:rPr lang="zh-CN" altLang="zh-CN" baseline="-25000">
                <a:solidFill>
                  <a:schemeClr val="accent2">
                    <a:lumMod val="75000"/>
                  </a:schemeClr>
                </a:solidFill>
                <a:latin typeface="楷体" pitchFamily="49" charset="-122"/>
                <a:ea typeface="楷体" pitchFamily="49" charset="-122"/>
              </a:rPr>
              <a:t>2</a:t>
            </a:r>
          </a:p>
        </p:txBody>
      </p:sp>
      <p:sp>
        <p:nvSpPr>
          <p:cNvPr id="16" name="Rectangle 12">
            <a:extLst>
              <a:ext uri="{FF2B5EF4-FFF2-40B4-BE49-F238E27FC236}">
                <a16:creationId xmlns:a16="http://schemas.microsoft.com/office/drawing/2014/main" id="{8E39C38A-D669-42C5-B5EC-A6C4B35B56DE}"/>
              </a:ext>
            </a:extLst>
          </p:cNvPr>
          <p:cNvSpPr>
            <a:spLocks noChangeArrowheads="1"/>
          </p:cNvSpPr>
          <p:nvPr/>
        </p:nvSpPr>
        <p:spPr bwMode="auto">
          <a:xfrm>
            <a:off x="4213225" y="5281613"/>
            <a:ext cx="43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楷体" panose="02010609060101010101" pitchFamily="49" charset="-122"/>
                <a:ea typeface="楷体" panose="02010609060101010101" pitchFamily="49" charset="-122"/>
              </a:rPr>
              <a:t>B</a:t>
            </a:r>
            <a:r>
              <a:rPr lang="zh-CN" altLang="zh-CN" sz="1800" baseline="-25000">
                <a:solidFill>
                  <a:srgbClr val="FF0000"/>
                </a:solidFill>
                <a:latin typeface="楷体" panose="02010609060101010101" pitchFamily="49" charset="-122"/>
                <a:ea typeface="楷体" panose="02010609060101010101" pitchFamily="49" charset="-122"/>
              </a:rPr>
              <a:t>1</a:t>
            </a:r>
          </a:p>
        </p:txBody>
      </p:sp>
      <p:sp>
        <p:nvSpPr>
          <p:cNvPr id="17" name="Rectangle 13">
            <a:extLst>
              <a:ext uri="{FF2B5EF4-FFF2-40B4-BE49-F238E27FC236}">
                <a16:creationId xmlns:a16="http://schemas.microsoft.com/office/drawing/2014/main" id="{F23F2158-270F-49F4-A60E-6B9C0109C695}"/>
              </a:ext>
            </a:extLst>
          </p:cNvPr>
          <p:cNvSpPr>
            <a:spLocks noChangeArrowheads="1"/>
          </p:cNvSpPr>
          <p:nvPr/>
        </p:nvSpPr>
        <p:spPr bwMode="auto">
          <a:xfrm>
            <a:off x="5940425" y="5281613"/>
            <a:ext cx="431800" cy="454025"/>
          </a:xfrm>
          <a:prstGeom prst="rect">
            <a:avLst/>
          </a:prstGeom>
          <a:noFill/>
          <a:ln w="9525">
            <a:noFill/>
            <a:miter lim="800000"/>
            <a:headEnd/>
            <a:tailEnd/>
          </a:ln>
        </p:spPr>
        <p:txBody>
          <a:bodyPr wrap="none" anchor="ctr"/>
          <a:lstStyle/>
          <a:p>
            <a:pPr algn="ctr" eaLnBrk="1" hangingPunct="1">
              <a:defRPr/>
            </a:pPr>
            <a:r>
              <a:rPr lang="zh-CN" altLang="zh-CN">
                <a:solidFill>
                  <a:schemeClr val="accent2">
                    <a:lumMod val="75000"/>
                  </a:schemeClr>
                </a:solidFill>
                <a:latin typeface="楷体" pitchFamily="49" charset="-122"/>
                <a:ea typeface="楷体" pitchFamily="49" charset="-122"/>
              </a:rPr>
              <a:t>B</a:t>
            </a:r>
            <a:r>
              <a:rPr lang="zh-CN" altLang="zh-CN" baseline="-25000">
                <a:solidFill>
                  <a:schemeClr val="accent2">
                    <a:lumMod val="75000"/>
                  </a:schemeClr>
                </a:solidFill>
                <a:latin typeface="楷体" pitchFamily="49" charset="-122"/>
                <a:ea typeface="楷体" pitchFamily="49" charset="-122"/>
              </a:rPr>
              <a:t>2</a:t>
            </a:r>
          </a:p>
        </p:txBody>
      </p:sp>
      <p:sp>
        <p:nvSpPr>
          <p:cNvPr id="18" name="Rectangle 14">
            <a:extLst>
              <a:ext uri="{FF2B5EF4-FFF2-40B4-BE49-F238E27FC236}">
                <a16:creationId xmlns:a16="http://schemas.microsoft.com/office/drawing/2014/main" id="{EFEEA504-F247-4FA3-BA0B-23A2B8723F02}"/>
              </a:ext>
            </a:extLst>
          </p:cNvPr>
          <p:cNvSpPr>
            <a:spLocks noRot="1" noChangeArrowheads="1"/>
          </p:cNvSpPr>
          <p:nvPr/>
        </p:nvSpPr>
        <p:spPr bwMode="auto">
          <a:xfrm>
            <a:off x="611188" y="5516563"/>
            <a:ext cx="8382000" cy="739775"/>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hlink"/>
              </a:buClr>
              <a:buSzPct val="75000"/>
              <a:buFont typeface="Wingdings" pitchFamily="2" charset="2"/>
              <a:buNone/>
              <a:defRPr/>
            </a:pPr>
            <a:r>
              <a:rPr lang="zh-CN" sz="2800">
                <a:solidFill>
                  <a:schemeClr val="accent2">
                    <a:lumMod val="75000"/>
                  </a:schemeClr>
                </a:solidFill>
                <a:latin typeface="楷体" pitchFamily="49" charset="-122"/>
                <a:ea typeface="楷体" pitchFamily="49" charset="-122"/>
              </a:rPr>
              <a:t>两种商品价格变动与预算线</a:t>
            </a:r>
            <a:r>
              <a:rPr lang="zh-CN" sz="4000">
                <a:solidFill>
                  <a:schemeClr val="accent2">
                    <a:lumMod val="75000"/>
                  </a:schemeClr>
                </a:solidFill>
                <a:latin typeface="楷体" pitchFamily="49" charset="-122"/>
                <a:ea typeface="楷体" pitchFamily="49" charset="-122"/>
              </a:rPr>
              <a:t> </a:t>
            </a:r>
            <a:endParaRPr lang="zh-CN" sz="3600">
              <a:solidFill>
                <a:schemeClr val="accent2">
                  <a:lumMod val="75000"/>
                </a:schemeClr>
              </a:solidFill>
              <a:latin typeface="楷体" pitchFamily="49" charset="-122"/>
              <a:ea typeface="楷体" pitchFamily="49" charset="-122"/>
            </a:endParaRPr>
          </a:p>
        </p:txBody>
      </p:sp>
      <p:sp>
        <p:nvSpPr>
          <p:cNvPr id="19" name="Line 15">
            <a:extLst>
              <a:ext uri="{FF2B5EF4-FFF2-40B4-BE49-F238E27FC236}">
                <a16:creationId xmlns:a16="http://schemas.microsoft.com/office/drawing/2014/main" id="{87488A65-E024-41BE-8DBC-C72E1996FC85}"/>
              </a:ext>
            </a:extLst>
          </p:cNvPr>
          <p:cNvSpPr>
            <a:spLocks noChangeShapeType="1"/>
          </p:cNvSpPr>
          <p:nvPr/>
        </p:nvSpPr>
        <p:spPr bwMode="auto">
          <a:xfrm flipH="1">
            <a:off x="4786313" y="5000625"/>
            <a:ext cx="571500" cy="46038"/>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0" name="Line 16">
            <a:extLst>
              <a:ext uri="{FF2B5EF4-FFF2-40B4-BE49-F238E27FC236}">
                <a16:creationId xmlns:a16="http://schemas.microsoft.com/office/drawing/2014/main" id="{95E1A41C-D719-4999-B5AB-92DD54333771}"/>
              </a:ext>
            </a:extLst>
          </p:cNvPr>
          <p:cNvSpPr>
            <a:spLocks noChangeShapeType="1"/>
          </p:cNvSpPr>
          <p:nvPr/>
        </p:nvSpPr>
        <p:spPr bwMode="auto">
          <a:xfrm flipH="1" flipV="1">
            <a:off x="3851275" y="3929063"/>
            <a:ext cx="46038" cy="428625"/>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21" name="矩形 20">
            <a:extLst>
              <a:ext uri="{FF2B5EF4-FFF2-40B4-BE49-F238E27FC236}">
                <a16:creationId xmlns:a16="http://schemas.microsoft.com/office/drawing/2014/main" id="{C85EA29A-BA56-40DE-B479-5D3FF60437C5}"/>
              </a:ext>
            </a:extLst>
          </p:cNvPr>
          <p:cNvSpPr/>
          <p:nvPr/>
        </p:nvSpPr>
        <p:spPr>
          <a:xfrm>
            <a:off x="4143375" y="3286125"/>
            <a:ext cx="2124075" cy="369888"/>
          </a:xfrm>
          <a:prstGeom prst="rect">
            <a:avLst/>
          </a:prstGeom>
        </p:spPr>
        <p:txBody>
          <a:bodyPr wrap="none">
            <a:spAutoFit/>
          </a:bodyPr>
          <a:lstStyle/>
          <a:p>
            <a:pPr algn="ctr" eaLnBrk="1" hangingPunct="1">
              <a:defRPr/>
            </a:pPr>
            <a:r>
              <a:rPr lang="zh-CN" altLang="en-US" kern="0" dirty="0">
                <a:solidFill>
                  <a:schemeClr val="accent2">
                    <a:lumMod val="75000"/>
                  </a:schemeClr>
                </a:solidFill>
                <a:latin typeface="楷体" pitchFamily="49" charset="-122"/>
                <a:ea typeface="楷体" pitchFamily="49" charset="-122"/>
              </a:rPr>
              <a:t>预算线</a:t>
            </a:r>
            <a:r>
              <a:rPr lang="zh-CN" altLang="zh-CN" kern="0" dirty="0">
                <a:solidFill>
                  <a:schemeClr val="accent2">
                    <a:lumMod val="75000"/>
                  </a:schemeClr>
                </a:solidFill>
                <a:latin typeface="楷体" pitchFamily="49" charset="-122"/>
                <a:ea typeface="楷体" pitchFamily="49" charset="-122"/>
              </a:rPr>
              <a:t>A</a:t>
            </a:r>
            <a:r>
              <a:rPr lang="zh-CN" altLang="zh-CN" kern="0" baseline="-25000" dirty="0">
                <a:solidFill>
                  <a:schemeClr val="accent2">
                    <a:lumMod val="75000"/>
                  </a:schemeClr>
                </a:solidFill>
                <a:latin typeface="楷体" pitchFamily="49" charset="-122"/>
                <a:ea typeface="楷体" pitchFamily="49" charset="-122"/>
              </a:rPr>
              <a:t>2</a:t>
            </a:r>
            <a:r>
              <a:rPr lang="zh-CN" altLang="zh-CN" kern="0" dirty="0">
                <a:solidFill>
                  <a:schemeClr val="accent2">
                    <a:lumMod val="75000"/>
                  </a:schemeClr>
                </a:solidFill>
                <a:latin typeface="楷体" pitchFamily="49" charset="-122"/>
                <a:ea typeface="楷体" pitchFamily="49" charset="-122"/>
              </a:rPr>
              <a:t>B</a:t>
            </a:r>
            <a:r>
              <a:rPr lang="zh-CN" altLang="zh-CN" kern="0" baseline="-25000" dirty="0">
                <a:solidFill>
                  <a:schemeClr val="accent2">
                    <a:lumMod val="75000"/>
                  </a:schemeClr>
                </a:solidFill>
                <a:latin typeface="楷体" pitchFamily="49" charset="-122"/>
                <a:ea typeface="楷体" pitchFamily="49" charset="-122"/>
              </a:rPr>
              <a:t>2</a:t>
            </a:r>
            <a:r>
              <a:rPr lang="zh-CN" altLang="zh-CN" kern="0" dirty="0">
                <a:solidFill>
                  <a:schemeClr val="accent2">
                    <a:lumMod val="75000"/>
                  </a:schemeClr>
                </a:solidFill>
                <a:latin typeface="楷体" pitchFamily="49" charset="-122"/>
                <a:ea typeface="楷体" pitchFamily="49" charset="-122"/>
              </a:rPr>
              <a:t> → </a:t>
            </a:r>
            <a:r>
              <a:rPr lang="zh-CN" altLang="zh-CN" kern="0" dirty="0">
                <a:solidFill>
                  <a:srgbClr val="FF0000"/>
                </a:solidFill>
                <a:latin typeface="楷体" pitchFamily="49" charset="-122"/>
                <a:ea typeface="楷体" pitchFamily="49" charset="-122"/>
              </a:rPr>
              <a:t>A</a:t>
            </a:r>
            <a:r>
              <a:rPr lang="zh-CN" altLang="zh-CN" kern="0" baseline="-25000" dirty="0">
                <a:solidFill>
                  <a:srgbClr val="FF0000"/>
                </a:solidFill>
                <a:latin typeface="楷体" pitchFamily="49" charset="-122"/>
                <a:ea typeface="楷体" pitchFamily="49" charset="-122"/>
              </a:rPr>
              <a:t>1</a:t>
            </a:r>
            <a:r>
              <a:rPr lang="zh-CN" altLang="zh-CN" kern="0" dirty="0">
                <a:solidFill>
                  <a:srgbClr val="FF0000"/>
                </a:solidFill>
                <a:latin typeface="楷体" pitchFamily="49" charset="-122"/>
                <a:ea typeface="楷体" pitchFamily="49" charset="-122"/>
              </a:rPr>
              <a:t>B</a:t>
            </a:r>
            <a:r>
              <a:rPr lang="zh-CN" altLang="zh-CN" kern="0" baseline="-25000" dirty="0">
                <a:solidFill>
                  <a:srgbClr val="FF0000"/>
                </a:solidFill>
                <a:latin typeface="楷体" pitchFamily="49" charset="-122"/>
                <a:ea typeface="楷体" pitchFamily="49" charset="-122"/>
              </a:rPr>
              <a:t>1</a:t>
            </a:r>
            <a:endParaRPr lang="zh-CN" alt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4D153101-0FE5-49E4-8EE0-BB528FCB00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F6CADD-1E73-411A-8E25-C1FBE2341A7F}" type="datetime1">
              <a:rPr lang="zh-CN" altLang="en-US" sz="1400" smtClean="0"/>
              <a:pPr>
                <a:spcBef>
                  <a:spcPct val="0"/>
                </a:spcBef>
                <a:buClrTx/>
                <a:buSzTx/>
                <a:buFontTx/>
                <a:buNone/>
              </a:pPr>
              <a:t>2022/9/8</a:t>
            </a:fld>
            <a:endParaRPr lang="zh-CN" altLang="zh-CN" sz="1400"/>
          </a:p>
        </p:txBody>
      </p:sp>
      <p:sp>
        <p:nvSpPr>
          <p:cNvPr id="56323" name="灯片编号占位符 5">
            <a:extLst>
              <a:ext uri="{FF2B5EF4-FFF2-40B4-BE49-F238E27FC236}">
                <a16:creationId xmlns:a16="http://schemas.microsoft.com/office/drawing/2014/main" id="{16532C7F-9D08-47CB-A7F6-AD9E6DEB80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AC33CF-13A9-4571-B958-A23E173C6C60}" type="slidenum">
              <a:rPr lang="zh-CN" altLang="zh-CN" sz="1400" smtClean="0"/>
              <a:pPr>
                <a:spcBef>
                  <a:spcPct val="0"/>
                </a:spcBef>
                <a:buClrTx/>
                <a:buSzTx/>
                <a:buFontTx/>
                <a:buNone/>
              </a:pPr>
              <a:t>52</a:t>
            </a:fld>
            <a:endParaRPr lang="zh-CN" altLang="zh-CN" sz="1400"/>
          </a:p>
        </p:txBody>
      </p:sp>
      <p:sp>
        <p:nvSpPr>
          <p:cNvPr id="65540" name="Rectangle 2">
            <a:extLst>
              <a:ext uri="{FF2B5EF4-FFF2-40B4-BE49-F238E27FC236}">
                <a16:creationId xmlns:a16="http://schemas.microsoft.com/office/drawing/2014/main" id="{7BE2C5A0-5349-4175-A917-B5E4957050F3}"/>
              </a:ext>
            </a:extLst>
          </p:cNvPr>
          <p:cNvSpPr>
            <a:spLocks noGrp="1" noRot="1" noChangeArrowheads="1"/>
          </p:cNvSpPr>
          <p:nvPr>
            <p:ph type="body" idx="1"/>
          </p:nvPr>
        </p:nvSpPr>
        <p:spPr>
          <a:xfrm>
            <a:off x="533400" y="500063"/>
            <a:ext cx="8382000" cy="6053137"/>
          </a:xfrm>
        </p:spPr>
        <p:txBody>
          <a:bodyPr/>
          <a:lstStyle/>
          <a:p>
            <a:pPr eaLnBrk="1" hangingPunct="1">
              <a:lnSpc>
                <a:spcPct val="90000"/>
              </a:lnSpc>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四</a:t>
            </a:r>
            <a:r>
              <a:rPr lang="zh-CN" altLang="zh-CN" sz="2800" b="1" dirty="0">
                <a:solidFill>
                  <a:schemeClr val="accent2">
                    <a:lumMod val="75000"/>
                  </a:schemeClr>
                </a:solidFill>
                <a:latin typeface="楷体" pitchFamily="49" charset="-122"/>
                <a:ea typeface="楷体" pitchFamily="49" charset="-122"/>
              </a:rPr>
              <a:t>.</a:t>
            </a:r>
            <a:r>
              <a:rPr lang="zh-CN" sz="2800" b="1" dirty="0">
                <a:solidFill>
                  <a:schemeClr val="accent2">
                    <a:lumMod val="75000"/>
                  </a:schemeClr>
                </a:solidFill>
                <a:latin typeface="楷体" pitchFamily="49" charset="-122"/>
                <a:ea typeface="楷体" pitchFamily="49" charset="-122"/>
              </a:rPr>
              <a:t>消费者均衡</a:t>
            </a: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_GB2312" pitchFamily="49" charset="-122"/>
                <a:ea typeface="楷体_GB2312" pitchFamily="49" charset="-122"/>
              </a:rPr>
              <a:t>    </a:t>
            </a:r>
            <a:r>
              <a:rPr lang="zh-CN" sz="2400" b="1" dirty="0">
                <a:solidFill>
                  <a:schemeClr val="accent2">
                    <a:lumMod val="75000"/>
                  </a:schemeClr>
                </a:solidFill>
                <a:latin typeface="楷体" pitchFamily="49" charset="-122"/>
                <a:ea typeface="楷体" pitchFamily="49" charset="-122"/>
              </a:rPr>
              <a:t>消费者均衡在此表现为既定的预算线与尽可能高的无差</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异曲线相切。切点所代表的商品组合是在既定收入条件下能</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给消费者带来最高效用水平的商品组合。在切点处，无差异</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曲线的斜率等于预算线的斜率，即</a:t>
            </a:r>
            <a:r>
              <a:rPr lang="zh-CN" sz="2400" dirty="0">
                <a:solidFill>
                  <a:schemeClr val="accent2">
                    <a:lumMod val="75000"/>
                  </a:schemeClr>
                </a:solidFill>
              </a:rPr>
              <a:t>：                </a:t>
            </a:r>
            <a:endParaRPr lang="zh-CN" sz="2400" b="1" dirty="0">
              <a:solidFill>
                <a:schemeClr val="accent2">
                  <a:lumMod val="75000"/>
                </a:schemeClr>
              </a:solidFill>
              <a:ea typeface="楷体_GB2312" pitchFamily="49" charset="-122"/>
            </a:endParaRPr>
          </a:p>
          <a:p>
            <a:pPr eaLnBrk="1" hangingPunct="1">
              <a:lnSpc>
                <a:spcPct val="90000"/>
              </a:lnSpc>
              <a:buFont typeface="Wingdings" panose="05000000000000000000" pitchFamily="2" charset="2"/>
              <a:buNone/>
              <a:defRPr/>
            </a:pPr>
            <a:r>
              <a:rPr lang="zh-CN" sz="2400" dirty="0">
                <a:solidFill>
                  <a:schemeClr val="accent2">
                    <a:lumMod val="75000"/>
                  </a:schemeClr>
                </a:solidFill>
              </a:rPr>
              <a:t>                           </a:t>
            </a:r>
            <a:r>
              <a:rPr lang="zh-CN" altLang="zh-CN" sz="2400" dirty="0">
                <a:solidFill>
                  <a:schemeClr val="accent2">
                    <a:lumMod val="75000"/>
                  </a:schemeClr>
                </a:solidFill>
              </a:rPr>
              <a:t>Y</a:t>
            </a:r>
          </a:p>
          <a:p>
            <a:pPr eaLnBrk="1" hangingPunct="1">
              <a:lnSpc>
                <a:spcPct val="90000"/>
              </a:lnSpc>
              <a:buFont typeface="Wingdings" panose="05000000000000000000" pitchFamily="2" charset="2"/>
              <a:buNone/>
              <a:defRPr/>
            </a:pPr>
            <a:endParaRPr lang="zh-CN" altLang="zh-CN" sz="2400" dirty="0">
              <a:solidFill>
                <a:schemeClr val="accent2">
                  <a:lumMod val="75000"/>
                </a:schemeClr>
              </a:solidFill>
            </a:endParaRPr>
          </a:p>
          <a:p>
            <a:pPr eaLnBrk="1" hangingPunct="1">
              <a:lnSpc>
                <a:spcPct val="90000"/>
              </a:lnSpc>
              <a:buFont typeface="Wingdings" panose="05000000000000000000" pitchFamily="2" charset="2"/>
              <a:buNone/>
              <a:defRPr/>
            </a:pPr>
            <a:r>
              <a:rPr lang="zh-CN" altLang="zh-CN" sz="2400" dirty="0">
                <a:solidFill>
                  <a:schemeClr val="accent2">
                    <a:lumMod val="75000"/>
                  </a:schemeClr>
                </a:solidFill>
              </a:rPr>
              <a:t>                           A</a:t>
            </a:r>
          </a:p>
          <a:p>
            <a:pPr eaLnBrk="1" hangingPunct="1">
              <a:lnSpc>
                <a:spcPct val="90000"/>
              </a:lnSpc>
              <a:buFont typeface="Wingdings" panose="05000000000000000000" pitchFamily="2" charset="2"/>
              <a:buNone/>
              <a:defRPr/>
            </a:pPr>
            <a:endParaRPr lang="zh-CN" altLang="zh-CN" sz="2400" dirty="0">
              <a:solidFill>
                <a:schemeClr val="accent2">
                  <a:lumMod val="75000"/>
                </a:schemeClr>
              </a:solidFill>
            </a:endParaRPr>
          </a:p>
          <a:p>
            <a:pPr eaLnBrk="1" hangingPunct="1">
              <a:lnSpc>
                <a:spcPct val="90000"/>
              </a:lnSpc>
              <a:buFont typeface="Wingdings" panose="05000000000000000000" pitchFamily="2" charset="2"/>
              <a:buNone/>
              <a:defRPr/>
            </a:pPr>
            <a:r>
              <a:rPr lang="zh-CN" altLang="zh-CN" sz="2400" dirty="0">
                <a:solidFill>
                  <a:schemeClr val="accent2">
                    <a:lumMod val="75000"/>
                  </a:schemeClr>
                </a:solidFill>
              </a:rPr>
              <a:t>                                                    </a:t>
            </a:r>
          </a:p>
          <a:p>
            <a:pPr eaLnBrk="1" hangingPunct="1">
              <a:lnSpc>
                <a:spcPct val="90000"/>
              </a:lnSpc>
              <a:buFont typeface="Wingdings" panose="05000000000000000000" pitchFamily="2" charset="2"/>
              <a:buNone/>
              <a:defRPr/>
            </a:pPr>
            <a:r>
              <a:rPr lang="zh-CN" altLang="zh-CN" sz="2400" dirty="0">
                <a:solidFill>
                  <a:schemeClr val="accent2">
                    <a:lumMod val="75000"/>
                  </a:schemeClr>
                </a:solidFill>
              </a:rPr>
              <a:t>                           Y</a:t>
            </a:r>
            <a:r>
              <a:rPr lang="zh-CN" altLang="zh-CN" sz="2400" baseline="-25000" dirty="0">
                <a:solidFill>
                  <a:schemeClr val="accent2">
                    <a:lumMod val="75000"/>
                  </a:schemeClr>
                </a:solidFill>
              </a:rPr>
              <a:t>1</a:t>
            </a:r>
            <a:endParaRPr lang="zh-CN" altLang="zh-CN" sz="2400" dirty="0">
              <a:solidFill>
                <a:schemeClr val="accent2">
                  <a:lumMod val="75000"/>
                </a:schemeClr>
              </a:solidFill>
            </a:endParaRPr>
          </a:p>
          <a:p>
            <a:pPr eaLnBrk="1" hangingPunct="1">
              <a:lnSpc>
                <a:spcPct val="90000"/>
              </a:lnSpc>
              <a:buFont typeface="Wingdings" panose="05000000000000000000" pitchFamily="2" charset="2"/>
              <a:buNone/>
              <a:defRPr/>
            </a:pPr>
            <a:r>
              <a:rPr lang="zh-CN" altLang="zh-CN" sz="2400" dirty="0">
                <a:solidFill>
                  <a:schemeClr val="accent2">
                    <a:lumMod val="75000"/>
                  </a:schemeClr>
                </a:solidFill>
              </a:rPr>
              <a:t>                                             </a:t>
            </a:r>
          </a:p>
          <a:p>
            <a:pPr eaLnBrk="1" hangingPunct="1">
              <a:lnSpc>
                <a:spcPct val="90000"/>
              </a:lnSpc>
              <a:buFont typeface="Wingdings" panose="05000000000000000000" pitchFamily="2" charset="2"/>
              <a:buNone/>
              <a:defRPr/>
            </a:pPr>
            <a:r>
              <a:rPr lang="zh-CN" altLang="zh-CN" sz="2400" dirty="0">
                <a:solidFill>
                  <a:schemeClr val="accent2">
                    <a:lumMod val="75000"/>
                  </a:schemeClr>
                </a:solidFill>
              </a:rPr>
              <a:t>                                                            </a:t>
            </a:r>
          </a:p>
          <a:p>
            <a:pPr eaLnBrk="1" hangingPunct="1">
              <a:lnSpc>
                <a:spcPct val="90000"/>
              </a:lnSpc>
              <a:buFont typeface="Wingdings" panose="05000000000000000000" pitchFamily="2" charset="2"/>
              <a:buNone/>
              <a:defRPr/>
            </a:pPr>
            <a:r>
              <a:rPr lang="zh-CN" altLang="zh-CN" sz="2400" dirty="0">
                <a:solidFill>
                  <a:schemeClr val="accent2">
                    <a:lumMod val="75000"/>
                  </a:schemeClr>
                </a:solidFill>
              </a:rPr>
              <a:t>                            O                  X</a:t>
            </a:r>
            <a:r>
              <a:rPr lang="zh-CN" altLang="zh-CN" sz="2400" baseline="-25000" dirty="0">
                <a:solidFill>
                  <a:schemeClr val="accent2">
                    <a:lumMod val="75000"/>
                  </a:schemeClr>
                </a:solidFill>
              </a:rPr>
              <a:t>1</a:t>
            </a:r>
            <a:r>
              <a:rPr lang="zh-CN" altLang="zh-CN" sz="2400" dirty="0">
                <a:solidFill>
                  <a:schemeClr val="accent2">
                    <a:lumMod val="75000"/>
                  </a:schemeClr>
                </a:solidFill>
              </a:rPr>
              <a:t>                   B             X</a:t>
            </a:r>
          </a:p>
          <a:p>
            <a:pPr eaLnBrk="1" hangingPunct="1">
              <a:lnSpc>
                <a:spcPct val="90000"/>
              </a:lnSpc>
              <a:defRPr/>
            </a:pPr>
            <a:endParaRPr lang="zh-CN" altLang="zh-CN" sz="2800" dirty="0">
              <a:solidFill>
                <a:schemeClr val="accent2">
                  <a:lumMod val="75000"/>
                </a:schemeClr>
              </a:solidFill>
            </a:endParaRPr>
          </a:p>
        </p:txBody>
      </p:sp>
      <p:sp>
        <p:nvSpPr>
          <p:cNvPr id="56325" name="Line 4">
            <a:extLst>
              <a:ext uri="{FF2B5EF4-FFF2-40B4-BE49-F238E27FC236}">
                <a16:creationId xmlns:a16="http://schemas.microsoft.com/office/drawing/2014/main" id="{DB78E231-BC14-4F94-A9C4-336A198724D2}"/>
              </a:ext>
            </a:extLst>
          </p:cNvPr>
          <p:cNvSpPr>
            <a:spLocks noChangeShapeType="1"/>
          </p:cNvSpPr>
          <p:nvPr/>
        </p:nvSpPr>
        <p:spPr bwMode="auto">
          <a:xfrm>
            <a:off x="3276600" y="5692775"/>
            <a:ext cx="441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6" name="Line 5">
            <a:extLst>
              <a:ext uri="{FF2B5EF4-FFF2-40B4-BE49-F238E27FC236}">
                <a16:creationId xmlns:a16="http://schemas.microsoft.com/office/drawing/2014/main" id="{EF8CC8F1-BFD0-4013-BAEF-F6B168E6E43D}"/>
              </a:ext>
            </a:extLst>
          </p:cNvPr>
          <p:cNvSpPr>
            <a:spLocks noChangeShapeType="1"/>
          </p:cNvSpPr>
          <p:nvPr/>
        </p:nvSpPr>
        <p:spPr bwMode="auto">
          <a:xfrm flipV="1">
            <a:off x="3276600" y="2492375"/>
            <a:ext cx="0" cy="3200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6" name="未知">
            <a:extLst>
              <a:ext uri="{FF2B5EF4-FFF2-40B4-BE49-F238E27FC236}">
                <a16:creationId xmlns:a16="http://schemas.microsoft.com/office/drawing/2014/main" id="{E4150C92-C031-4393-91B5-E2A4C4AB9408}"/>
              </a:ext>
            </a:extLst>
          </p:cNvPr>
          <p:cNvSpPr>
            <a:spLocks/>
          </p:cNvSpPr>
          <p:nvPr/>
        </p:nvSpPr>
        <p:spPr bwMode="auto">
          <a:xfrm>
            <a:off x="3479800" y="3359150"/>
            <a:ext cx="2516188" cy="1933575"/>
          </a:xfrm>
          <a:custGeom>
            <a:avLst/>
            <a:gdLst>
              <a:gd name="T0" fmla="*/ 0 w 1678"/>
              <a:gd name="T1" fmla="*/ 0 h 1315"/>
              <a:gd name="T2" fmla="*/ 2147483646 w 1678"/>
              <a:gd name="T3" fmla="*/ 2147483646 h 1315"/>
              <a:gd name="T4" fmla="*/ 2147483646 w 1678"/>
              <a:gd name="T5" fmla="*/ 2147483646 h 1315"/>
              <a:gd name="T6" fmla="*/ 0 60000 65536"/>
              <a:gd name="T7" fmla="*/ 0 60000 65536"/>
              <a:gd name="T8" fmla="*/ 0 60000 65536"/>
              <a:gd name="T9" fmla="*/ 0 w 1678"/>
              <a:gd name="T10" fmla="*/ 0 h 1315"/>
              <a:gd name="T11" fmla="*/ 1678 w 1678"/>
              <a:gd name="T12" fmla="*/ 1315 h 1315"/>
            </a:gdLst>
            <a:ahLst/>
            <a:cxnLst>
              <a:cxn ang="T6">
                <a:pos x="T0" y="T1"/>
              </a:cxn>
              <a:cxn ang="T7">
                <a:pos x="T2" y="T3"/>
              </a:cxn>
              <a:cxn ang="T8">
                <a:pos x="T4" y="T5"/>
              </a:cxn>
            </a:cxnLst>
            <a:rect l="T9" t="T10" r="T11" b="T12"/>
            <a:pathLst>
              <a:path w="1678" h="1315">
                <a:moveTo>
                  <a:pt x="0" y="0"/>
                </a:moveTo>
                <a:cubicBezTo>
                  <a:pt x="109" y="389"/>
                  <a:pt x="219" y="778"/>
                  <a:pt x="499" y="997"/>
                </a:cubicBezTo>
                <a:cubicBezTo>
                  <a:pt x="779" y="1216"/>
                  <a:pt x="1482" y="1262"/>
                  <a:pt x="1678" y="131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28" name="未知">
            <a:extLst>
              <a:ext uri="{FF2B5EF4-FFF2-40B4-BE49-F238E27FC236}">
                <a16:creationId xmlns:a16="http://schemas.microsoft.com/office/drawing/2014/main" id="{750488E7-B4F5-4E14-BA41-330C528CF92C}"/>
              </a:ext>
            </a:extLst>
          </p:cNvPr>
          <p:cNvSpPr>
            <a:spLocks/>
          </p:cNvSpPr>
          <p:nvPr/>
        </p:nvSpPr>
        <p:spPr bwMode="auto">
          <a:xfrm>
            <a:off x="3957638" y="3025775"/>
            <a:ext cx="2514600" cy="1933575"/>
          </a:xfrm>
          <a:custGeom>
            <a:avLst/>
            <a:gdLst>
              <a:gd name="T0" fmla="*/ 0 w 1678"/>
              <a:gd name="T1" fmla="*/ 0 h 1315"/>
              <a:gd name="T2" fmla="*/ 2147483646 w 1678"/>
              <a:gd name="T3" fmla="*/ 2147483646 h 1315"/>
              <a:gd name="T4" fmla="*/ 2147483646 w 1678"/>
              <a:gd name="T5" fmla="*/ 2147483646 h 1315"/>
              <a:gd name="T6" fmla="*/ 0 60000 65536"/>
              <a:gd name="T7" fmla="*/ 0 60000 65536"/>
              <a:gd name="T8" fmla="*/ 0 60000 65536"/>
              <a:gd name="T9" fmla="*/ 0 w 1678"/>
              <a:gd name="T10" fmla="*/ 0 h 1315"/>
              <a:gd name="T11" fmla="*/ 1678 w 1678"/>
              <a:gd name="T12" fmla="*/ 1315 h 1315"/>
            </a:gdLst>
            <a:ahLst/>
            <a:cxnLst>
              <a:cxn ang="T6">
                <a:pos x="T0" y="T1"/>
              </a:cxn>
              <a:cxn ang="T7">
                <a:pos x="T2" y="T3"/>
              </a:cxn>
              <a:cxn ang="T8">
                <a:pos x="T4" y="T5"/>
              </a:cxn>
            </a:cxnLst>
            <a:rect l="T9" t="T10" r="T11" b="T12"/>
            <a:pathLst>
              <a:path w="1678" h="1315">
                <a:moveTo>
                  <a:pt x="0" y="0"/>
                </a:moveTo>
                <a:cubicBezTo>
                  <a:pt x="109" y="389"/>
                  <a:pt x="219" y="778"/>
                  <a:pt x="499" y="997"/>
                </a:cubicBezTo>
                <a:cubicBezTo>
                  <a:pt x="779" y="1216"/>
                  <a:pt x="1482" y="1262"/>
                  <a:pt x="1678" y="131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8" name="未知">
            <a:extLst>
              <a:ext uri="{FF2B5EF4-FFF2-40B4-BE49-F238E27FC236}">
                <a16:creationId xmlns:a16="http://schemas.microsoft.com/office/drawing/2014/main" id="{B5FEDE7C-2D88-4ED1-AB04-8DE9719FB145}"/>
              </a:ext>
            </a:extLst>
          </p:cNvPr>
          <p:cNvSpPr>
            <a:spLocks/>
          </p:cNvSpPr>
          <p:nvPr/>
        </p:nvSpPr>
        <p:spPr bwMode="auto">
          <a:xfrm>
            <a:off x="4500563" y="2759075"/>
            <a:ext cx="2514600" cy="1931988"/>
          </a:xfrm>
          <a:custGeom>
            <a:avLst/>
            <a:gdLst>
              <a:gd name="T0" fmla="*/ 0 w 1678"/>
              <a:gd name="T1" fmla="*/ 0 h 1315"/>
              <a:gd name="T2" fmla="*/ 2147483646 w 1678"/>
              <a:gd name="T3" fmla="*/ 2147483646 h 1315"/>
              <a:gd name="T4" fmla="*/ 2147483646 w 1678"/>
              <a:gd name="T5" fmla="*/ 2147483646 h 1315"/>
              <a:gd name="T6" fmla="*/ 0 60000 65536"/>
              <a:gd name="T7" fmla="*/ 0 60000 65536"/>
              <a:gd name="T8" fmla="*/ 0 60000 65536"/>
              <a:gd name="T9" fmla="*/ 0 w 1678"/>
              <a:gd name="T10" fmla="*/ 0 h 1315"/>
              <a:gd name="T11" fmla="*/ 1678 w 1678"/>
              <a:gd name="T12" fmla="*/ 1315 h 1315"/>
            </a:gdLst>
            <a:ahLst/>
            <a:cxnLst>
              <a:cxn ang="T6">
                <a:pos x="T0" y="T1"/>
              </a:cxn>
              <a:cxn ang="T7">
                <a:pos x="T2" y="T3"/>
              </a:cxn>
              <a:cxn ang="T8">
                <a:pos x="T4" y="T5"/>
              </a:cxn>
            </a:cxnLst>
            <a:rect l="T9" t="T10" r="T11" b="T12"/>
            <a:pathLst>
              <a:path w="1678" h="1315">
                <a:moveTo>
                  <a:pt x="0" y="0"/>
                </a:moveTo>
                <a:cubicBezTo>
                  <a:pt x="109" y="389"/>
                  <a:pt x="219" y="778"/>
                  <a:pt x="499" y="997"/>
                </a:cubicBezTo>
                <a:cubicBezTo>
                  <a:pt x="779" y="1216"/>
                  <a:pt x="1482" y="1262"/>
                  <a:pt x="1678" y="131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0" name="Line 9">
            <a:extLst>
              <a:ext uri="{FF2B5EF4-FFF2-40B4-BE49-F238E27FC236}">
                <a16:creationId xmlns:a16="http://schemas.microsoft.com/office/drawing/2014/main" id="{0D1E26E2-EB6C-4AD4-9684-5BD00897E8D1}"/>
              </a:ext>
            </a:extLst>
          </p:cNvPr>
          <p:cNvSpPr>
            <a:spLocks noChangeShapeType="1"/>
          </p:cNvSpPr>
          <p:nvPr/>
        </p:nvSpPr>
        <p:spPr bwMode="auto">
          <a:xfrm>
            <a:off x="3276600" y="3559175"/>
            <a:ext cx="3195638" cy="213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1" name="Line 10">
            <a:extLst>
              <a:ext uri="{FF2B5EF4-FFF2-40B4-BE49-F238E27FC236}">
                <a16:creationId xmlns:a16="http://schemas.microsoft.com/office/drawing/2014/main" id="{BE0EAA5B-2702-4EE2-963D-2C61EB95290F}"/>
              </a:ext>
            </a:extLst>
          </p:cNvPr>
          <p:cNvSpPr>
            <a:spLocks noChangeShapeType="1"/>
          </p:cNvSpPr>
          <p:nvPr/>
        </p:nvSpPr>
        <p:spPr bwMode="auto">
          <a:xfrm>
            <a:off x="4772025" y="4559300"/>
            <a:ext cx="0" cy="11334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2" name="Line 11">
            <a:extLst>
              <a:ext uri="{FF2B5EF4-FFF2-40B4-BE49-F238E27FC236}">
                <a16:creationId xmlns:a16="http://schemas.microsoft.com/office/drawing/2014/main" id="{E99A10CB-50BB-4EA1-9A11-9B36F9110D81}"/>
              </a:ext>
            </a:extLst>
          </p:cNvPr>
          <p:cNvSpPr>
            <a:spLocks noChangeShapeType="1"/>
          </p:cNvSpPr>
          <p:nvPr/>
        </p:nvSpPr>
        <p:spPr bwMode="auto">
          <a:xfrm flipH="1">
            <a:off x="3276600" y="4559300"/>
            <a:ext cx="14954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3" name="Text Box 12">
            <a:extLst>
              <a:ext uri="{FF2B5EF4-FFF2-40B4-BE49-F238E27FC236}">
                <a16:creationId xmlns:a16="http://schemas.microsoft.com/office/drawing/2014/main" id="{229D23B1-E95D-4226-A0C9-39E515EA09F0}"/>
              </a:ext>
            </a:extLst>
          </p:cNvPr>
          <p:cNvSpPr txBox="1">
            <a:spLocks noChangeArrowheads="1"/>
          </p:cNvSpPr>
          <p:nvPr/>
        </p:nvSpPr>
        <p:spPr bwMode="auto">
          <a:xfrm>
            <a:off x="4705350" y="4159250"/>
            <a:ext cx="474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0"/>
              <a:t>E</a:t>
            </a:r>
          </a:p>
        </p:txBody>
      </p:sp>
      <p:sp>
        <p:nvSpPr>
          <p:cNvPr id="65583" name="Text Box 13">
            <a:extLst>
              <a:ext uri="{FF2B5EF4-FFF2-40B4-BE49-F238E27FC236}">
                <a16:creationId xmlns:a16="http://schemas.microsoft.com/office/drawing/2014/main" id="{94DB361E-C23D-422A-B641-B4C57DBB2CF3}"/>
              </a:ext>
            </a:extLst>
          </p:cNvPr>
          <p:cNvSpPr txBox="1">
            <a:spLocks noChangeArrowheads="1"/>
          </p:cNvSpPr>
          <p:nvPr/>
        </p:nvSpPr>
        <p:spPr bwMode="auto">
          <a:xfrm>
            <a:off x="5927725" y="4959350"/>
            <a:ext cx="68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0">
                <a:latin typeface="宋体" panose="02010600030101010101" pitchFamily="2" charset="-122"/>
              </a:rPr>
              <a:t>I</a:t>
            </a:r>
            <a:r>
              <a:rPr lang="zh-CN" altLang="zh-CN" sz="2800" b="0" baseline="-25000">
                <a:latin typeface="宋体" panose="02010600030101010101" pitchFamily="2" charset="-122"/>
              </a:rPr>
              <a:t>1</a:t>
            </a:r>
          </a:p>
        </p:txBody>
      </p:sp>
      <p:sp>
        <p:nvSpPr>
          <p:cNvPr id="56335" name="Text Box 14">
            <a:extLst>
              <a:ext uri="{FF2B5EF4-FFF2-40B4-BE49-F238E27FC236}">
                <a16:creationId xmlns:a16="http://schemas.microsoft.com/office/drawing/2014/main" id="{6BAD6DAE-5D19-4A9D-B67D-AA3BFAAE1602}"/>
              </a:ext>
            </a:extLst>
          </p:cNvPr>
          <p:cNvSpPr txBox="1">
            <a:spLocks noChangeArrowheads="1"/>
          </p:cNvSpPr>
          <p:nvPr/>
        </p:nvSpPr>
        <p:spPr bwMode="auto">
          <a:xfrm>
            <a:off x="6403975" y="4692650"/>
            <a:ext cx="68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0">
                <a:latin typeface="宋体" panose="02010600030101010101" pitchFamily="2" charset="-122"/>
              </a:rPr>
              <a:t>I</a:t>
            </a:r>
            <a:r>
              <a:rPr lang="zh-CN" altLang="zh-CN" sz="2800" b="0" baseline="-25000">
                <a:latin typeface="宋体" panose="02010600030101010101" pitchFamily="2" charset="-122"/>
              </a:rPr>
              <a:t>2</a:t>
            </a:r>
          </a:p>
        </p:txBody>
      </p:sp>
      <p:sp>
        <p:nvSpPr>
          <p:cNvPr id="65585" name="Text Box 15">
            <a:extLst>
              <a:ext uri="{FF2B5EF4-FFF2-40B4-BE49-F238E27FC236}">
                <a16:creationId xmlns:a16="http://schemas.microsoft.com/office/drawing/2014/main" id="{919A5D0B-9533-45E6-B1D5-FED2B596D591}"/>
              </a:ext>
            </a:extLst>
          </p:cNvPr>
          <p:cNvSpPr txBox="1">
            <a:spLocks noChangeArrowheads="1"/>
          </p:cNvSpPr>
          <p:nvPr/>
        </p:nvSpPr>
        <p:spPr bwMode="auto">
          <a:xfrm>
            <a:off x="6948488" y="4425950"/>
            <a:ext cx="747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b="0">
                <a:latin typeface="宋体" panose="02010600030101010101" pitchFamily="2" charset="-122"/>
              </a:rPr>
              <a:t>I</a:t>
            </a:r>
            <a:r>
              <a:rPr lang="zh-CN" altLang="zh-CN" sz="2800" b="0" baseline="-25000">
                <a:latin typeface="宋体" panose="02010600030101010101" pitchFamily="2" charset="-122"/>
              </a:rPr>
              <a:t>3</a:t>
            </a:r>
          </a:p>
        </p:txBody>
      </p:sp>
      <p:grpSp>
        <p:nvGrpSpPr>
          <p:cNvPr id="2" name="Group 16">
            <a:extLst>
              <a:ext uri="{FF2B5EF4-FFF2-40B4-BE49-F238E27FC236}">
                <a16:creationId xmlns:a16="http://schemas.microsoft.com/office/drawing/2014/main" id="{A8CC3B6A-632D-4EDF-A03E-2815D29063DD}"/>
              </a:ext>
            </a:extLst>
          </p:cNvPr>
          <p:cNvGrpSpPr>
            <a:grpSpLocks/>
          </p:cNvGrpSpPr>
          <p:nvPr/>
        </p:nvGrpSpPr>
        <p:grpSpPr bwMode="auto">
          <a:xfrm>
            <a:off x="5292725" y="2420938"/>
            <a:ext cx="1943100" cy="1152525"/>
            <a:chOff x="0" y="0"/>
            <a:chExt cx="957" cy="410"/>
          </a:xfrm>
        </p:grpSpPr>
        <p:sp>
          <p:nvSpPr>
            <p:cNvPr id="56360" name="AutoShape 17">
              <a:extLst>
                <a:ext uri="{FF2B5EF4-FFF2-40B4-BE49-F238E27FC236}">
                  <a16:creationId xmlns:a16="http://schemas.microsoft.com/office/drawing/2014/main" id="{06115E62-C750-49ED-9EDF-685049068411}"/>
                </a:ext>
              </a:extLst>
            </p:cNvPr>
            <p:cNvSpPr>
              <a:spLocks noChangeAspect="1" noChangeArrowheads="1" noTextEdit="1"/>
            </p:cNvSpPr>
            <p:nvPr/>
          </p:nvSpPr>
          <p:spPr bwMode="auto">
            <a:xfrm>
              <a:off x="0" y="0"/>
              <a:ext cx="957"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61" name="Line 18">
              <a:extLst>
                <a:ext uri="{FF2B5EF4-FFF2-40B4-BE49-F238E27FC236}">
                  <a16:creationId xmlns:a16="http://schemas.microsoft.com/office/drawing/2014/main" id="{F57BE4DE-1DED-4E85-AE55-CD34B3E95CF2}"/>
                </a:ext>
              </a:extLst>
            </p:cNvPr>
            <p:cNvSpPr>
              <a:spLocks noChangeShapeType="1"/>
            </p:cNvSpPr>
            <p:nvPr/>
          </p:nvSpPr>
          <p:spPr bwMode="auto">
            <a:xfrm>
              <a:off x="24" y="192"/>
              <a:ext cx="36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2" name="Line 19">
              <a:extLst>
                <a:ext uri="{FF2B5EF4-FFF2-40B4-BE49-F238E27FC236}">
                  <a16:creationId xmlns:a16="http://schemas.microsoft.com/office/drawing/2014/main" id="{9F894F81-089A-4B31-8DF6-29BEDB5E78D4}"/>
                </a:ext>
              </a:extLst>
            </p:cNvPr>
            <p:cNvSpPr>
              <a:spLocks noChangeShapeType="1"/>
            </p:cNvSpPr>
            <p:nvPr/>
          </p:nvSpPr>
          <p:spPr bwMode="auto">
            <a:xfrm>
              <a:off x="560" y="192"/>
              <a:ext cx="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20">
              <a:extLst>
                <a:ext uri="{FF2B5EF4-FFF2-40B4-BE49-F238E27FC236}">
                  <a16:creationId xmlns:a16="http://schemas.microsoft.com/office/drawing/2014/main" id="{0240E253-2CC5-4BDA-848E-757052BEF86A}"/>
                </a:ext>
              </a:extLst>
            </p:cNvPr>
            <p:cNvSpPr>
              <a:spLocks noChangeArrowheads="1"/>
            </p:cNvSpPr>
            <p:nvPr/>
          </p:nvSpPr>
          <p:spPr bwMode="auto">
            <a:xfrm>
              <a:off x="50" y="4"/>
              <a:ext cx="18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MU</a:t>
              </a:r>
              <a:endParaRPr lang="zh-CN" altLang="zh-CN" sz="2800">
                <a:ea typeface="黑体" panose="02010609060101010101" pitchFamily="49" charset="-122"/>
              </a:endParaRPr>
            </a:p>
          </p:txBody>
        </p:sp>
        <p:sp>
          <p:nvSpPr>
            <p:cNvPr id="56364" name="Rectangle 21">
              <a:extLst>
                <a:ext uri="{FF2B5EF4-FFF2-40B4-BE49-F238E27FC236}">
                  <a16:creationId xmlns:a16="http://schemas.microsoft.com/office/drawing/2014/main" id="{B2FBDEF0-561C-4DA3-AF3C-EB39A93235CB}"/>
                </a:ext>
              </a:extLst>
            </p:cNvPr>
            <p:cNvSpPr>
              <a:spLocks noChangeArrowheads="1"/>
            </p:cNvSpPr>
            <p:nvPr/>
          </p:nvSpPr>
          <p:spPr bwMode="auto">
            <a:xfrm>
              <a:off x="62" y="212"/>
              <a:ext cx="1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MU</a:t>
              </a:r>
              <a:endParaRPr lang="zh-CN" altLang="zh-CN" sz="2800">
                <a:ea typeface="黑体" panose="02010609060101010101" pitchFamily="49" charset="-122"/>
              </a:endParaRPr>
            </a:p>
          </p:txBody>
        </p:sp>
        <p:sp>
          <p:nvSpPr>
            <p:cNvPr id="56365" name="Rectangle 22">
              <a:extLst>
                <a:ext uri="{FF2B5EF4-FFF2-40B4-BE49-F238E27FC236}">
                  <a16:creationId xmlns:a16="http://schemas.microsoft.com/office/drawing/2014/main" id="{B68778F7-E097-42AA-8DA7-BA8E14767D9D}"/>
                </a:ext>
              </a:extLst>
            </p:cNvPr>
            <p:cNvSpPr>
              <a:spLocks noChangeArrowheads="1"/>
            </p:cNvSpPr>
            <p:nvPr/>
          </p:nvSpPr>
          <p:spPr bwMode="auto">
            <a:xfrm>
              <a:off x="581" y="4"/>
              <a:ext cx="6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P</a:t>
              </a:r>
              <a:endParaRPr lang="zh-CN" altLang="zh-CN" sz="2800">
                <a:ea typeface="黑体" panose="02010609060101010101" pitchFamily="49" charset="-122"/>
              </a:endParaRPr>
            </a:p>
          </p:txBody>
        </p:sp>
        <p:sp>
          <p:nvSpPr>
            <p:cNvPr id="56366" name="Rectangle 23">
              <a:extLst>
                <a:ext uri="{FF2B5EF4-FFF2-40B4-BE49-F238E27FC236}">
                  <a16:creationId xmlns:a16="http://schemas.microsoft.com/office/drawing/2014/main" id="{D04857F2-C549-4154-9F8D-CC7C6BD68B3D}"/>
                </a:ext>
              </a:extLst>
            </p:cNvPr>
            <p:cNvSpPr>
              <a:spLocks noChangeArrowheads="1"/>
            </p:cNvSpPr>
            <p:nvPr/>
          </p:nvSpPr>
          <p:spPr bwMode="auto">
            <a:xfrm>
              <a:off x="594" y="212"/>
              <a:ext cx="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P</a:t>
              </a:r>
              <a:endParaRPr lang="zh-CN" altLang="zh-CN" sz="2800">
                <a:ea typeface="黑体" panose="02010609060101010101" pitchFamily="49" charset="-122"/>
              </a:endParaRPr>
            </a:p>
          </p:txBody>
        </p:sp>
        <p:sp>
          <p:nvSpPr>
            <p:cNvPr id="56367" name="Rectangle 24">
              <a:extLst>
                <a:ext uri="{FF2B5EF4-FFF2-40B4-BE49-F238E27FC236}">
                  <a16:creationId xmlns:a16="http://schemas.microsoft.com/office/drawing/2014/main" id="{7F71F697-15A0-4754-AA4F-1D66478F2E35}"/>
                </a:ext>
              </a:extLst>
            </p:cNvPr>
            <p:cNvSpPr>
              <a:spLocks noChangeArrowheads="1"/>
            </p:cNvSpPr>
            <p:nvPr/>
          </p:nvSpPr>
          <p:spPr bwMode="auto">
            <a:xfrm>
              <a:off x="302" y="94"/>
              <a:ext cx="5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X</a:t>
              </a:r>
              <a:endParaRPr lang="zh-CN" altLang="zh-CN" sz="2800">
                <a:ea typeface="黑体" panose="02010609060101010101" pitchFamily="49" charset="-122"/>
              </a:endParaRPr>
            </a:p>
          </p:txBody>
        </p:sp>
        <p:sp>
          <p:nvSpPr>
            <p:cNvPr id="56368" name="Rectangle 25">
              <a:extLst>
                <a:ext uri="{FF2B5EF4-FFF2-40B4-BE49-F238E27FC236}">
                  <a16:creationId xmlns:a16="http://schemas.microsoft.com/office/drawing/2014/main" id="{42CBD482-83DA-4BC0-87EB-5C2D2C5AD8A8}"/>
                </a:ext>
              </a:extLst>
            </p:cNvPr>
            <p:cNvSpPr>
              <a:spLocks noChangeArrowheads="1"/>
            </p:cNvSpPr>
            <p:nvPr/>
          </p:nvSpPr>
          <p:spPr bwMode="auto">
            <a:xfrm>
              <a:off x="301" y="302"/>
              <a:ext cx="42"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Y</a:t>
              </a:r>
              <a:endParaRPr lang="zh-CN" altLang="zh-CN" sz="2800">
                <a:ea typeface="黑体" panose="02010609060101010101" pitchFamily="49" charset="-122"/>
              </a:endParaRPr>
            </a:p>
          </p:txBody>
        </p:sp>
        <p:sp>
          <p:nvSpPr>
            <p:cNvPr id="56369" name="Rectangle 26">
              <a:extLst>
                <a:ext uri="{FF2B5EF4-FFF2-40B4-BE49-F238E27FC236}">
                  <a16:creationId xmlns:a16="http://schemas.microsoft.com/office/drawing/2014/main" id="{753939BF-08A8-4216-A6CC-A29993AA5B13}"/>
                </a:ext>
              </a:extLst>
            </p:cNvPr>
            <p:cNvSpPr>
              <a:spLocks noChangeArrowheads="1"/>
            </p:cNvSpPr>
            <p:nvPr/>
          </p:nvSpPr>
          <p:spPr bwMode="auto">
            <a:xfrm>
              <a:off x="662" y="94"/>
              <a:ext cx="46"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X</a:t>
              </a:r>
              <a:endParaRPr lang="zh-CN" altLang="zh-CN" sz="2800">
                <a:ea typeface="黑体" panose="02010609060101010101" pitchFamily="49" charset="-122"/>
              </a:endParaRPr>
            </a:p>
          </p:txBody>
        </p:sp>
        <p:sp>
          <p:nvSpPr>
            <p:cNvPr id="56370" name="Rectangle 27">
              <a:extLst>
                <a:ext uri="{FF2B5EF4-FFF2-40B4-BE49-F238E27FC236}">
                  <a16:creationId xmlns:a16="http://schemas.microsoft.com/office/drawing/2014/main" id="{4CD975B1-8852-4297-A802-D1DC1738ED6B}"/>
                </a:ext>
              </a:extLst>
            </p:cNvPr>
            <p:cNvSpPr>
              <a:spLocks noChangeArrowheads="1"/>
            </p:cNvSpPr>
            <p:nvPr/>
          </p:nvSpPr>
          <p:spPr bwMode="auto">
            <a:xfrm>
              <a:off x="661" y="302"/>
              <a:ext cx="42"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Y</a:t>
              </a:r>
              <a:endParaRPr lang="zh-CN" altLang="zh-CN" sz="2800">
                <a:ea typeface="黑体" panose="02010609060101010101" pitchFamily="49" charset="-122"/>
              </a:endParaRPr>
            </a:p>
          </p:txBody>
        </p:sp>
        <p:sp>
          <p:nvSpPr>
            <p:cNvPr id="56371" name="Rectangle 28">
              <a:extLst>
                <a:ext uri="{FF2B5EF4-FFF2-40B4-BE49-F238E27FC236}">
                  <a16:creationId xmlns:a16="http://schemas.microsoft.com/office/drawing/2014/main" id="{E64F9E11-DBA4-4192-9EF5-3EED02105AF7}"/>
                </a:ext>
              </a:extLst>
            </p:cNvPr>
            <p:cNvSpPr>
              <a:spLocks noChangeArrowheads="1"/>
            </p:cNvSpPr>
            <p:nvPr/>
          </p:nvSpPr>
          <p:spPr bwMode="auto">
            <a:xfrm>
              <a:off x="437" y="84"/>
              <a:ext cx="62"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latin typeface="Symbol" panose="05050102010706020507" pitchFamily="18" charset="2"/>
                  <a:ea typeface="黑体" panose="02010609060101010101" pitchFamily="49" charset="-122"/>
                </a:rPr>
                <a:t>=</a:t>
              </a:r>
              <a:endParaRPr lang="zh-CN" altLang="zh-CN" sz="2800">
                <a:ea typeface="黑体" panose="02010609060101010101" pitchFamily="49" charset="-122"/>
              </a:endParaRPr>
            </a:p>
          </p:txBody>
        </p:sp>
        <p:sp>
          <p:nvSpPr>
            <p:cNvPr id="56372" name="Rectangle 29">
              <a:extLst>
                <a:ext uri="{FF2B5EF4-FFF2-40B4-BE49-F238E27FC236}">
                  <a16:creationId xmlns:a16="http://schemas.microsoft.com/office/drawing/2014/main" id="{6BC9E354-75C9-4727-8394-515F89856745}"/>
                </a:ext>
              </a:extLst>
            </p:cNvPr>
            <p:cNvSpPr>
              <a:spLocks noChangeArrowheads="1"/>
            </p:cNvSpPr>
            <p:nvPr/>
          </p:nvSpPr>
          <p:spPr bwMode="auto">
            <a:xfrm>
              <a:off x="781" y="105"/>
              <a:ext cx="11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latin typeface="宋体" panose="02010600030101010101" pitchFamily="2" charset="-122"/>
                </a:rPr>
                <a:t>，</a:t>
              </a:r>
              <a:endParaRPr lang="zh-CN" altLang="zh-CN" sz="2800">
                <a:ea typeface="黑体" panose="02010609060101010101" pitchFamily="49" charset="-122"/>
              </a:endParaRPr>
            </a:p>
          </p:txBody>
        </p:sp>
      </p:grpSp>
      <p:grpSp>
        <p:nvGrpSpPr>
          <p:cNvPr id="3" name="Group 30">
            <a:extLst>
              <a:ext uri="{FF2B5EF4-FFF2-40B4-BE49-F238E27FC236}">
                <a16:creationId xmlns:a16="http://schemas.microsoft.com/office/drawing/2014/main" id="{0D3B00B5-9B18-4933-865A-B66D516BB2DA}"/>
              </a:ext>
            </a:extLst>
          </p:cNvPr>
          <p:cNvGrpSpPr>
            <a:grpSpLocks/>
          </p:cNvGrpSpPr>
          <p:nvPr/>
        </p:nvGrpSpPr>
        <p:grpSpPr bwMode="auto">
          <a:xfrm>
            <a:off x="7308850" y="2420938"/>
            <a:ext cx="1835150" cy="1223962"/>
            <a:chOff x="0" y="0"/>
            <a:chExt cx="1104" cy="411"/>
          </a:xfrm>
        </p:grpSpPr>
        <p:sp>
          <p:nvSpPr>
            <p:cNvPr id="56347" name="AutoShape 31">
              <a:extLst>
                <a:ext uri="{FF2B5EF4-FFF2-40B4-BE49-F238E27FC236}">
                  <a16:creationId xmlns:a16="http://schemas.microsoft.com/office/drawing/2014/main" id="{62E668C2-DD04-4949-B728-F8900DC0691A}"/>
                </a:ext>
              </a:extLst>
            </p:cNvPr>
            <p:cNvSpPr>
              <a:spLocks noChangeAspect="1" noChangeArrowheads="1" noTextEdit="1"/>
            </p:cNvSpPr>
            <p:nvPr/>
          </p:nvSpPr>
          <p:spPr bwMode="auto">
            <a:xfrm>
              <a:off x="0" y="0"/>
              <a:ext cx="1104"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48" name="Line 32">
              <a:extLst>
                <a:ext uri="{FF2B5EF4-FFF2-40B4-BE49-F238E27FC236}">
                  <a16:creationId xmlns:a16="http://schemas.microsoft.com/office/drawing/2014/main" id="{560B0CFE-B769-4312-AF90-A19C175F1AA7}"/>
                </a:ext>
              </a:extLst>
            </p:cNvPr>
            <p:cNvSpPr>
              <a:spLocks noChangeShapeType="1"/>
            </p:cNvSpPr>
            <p:nvPr/>
          </p:nvSpPr>
          <p:spPr bwMode="auto">
            <a:xfrm>
              <a:off x="24" y="192"/>
              <a:ext cx="3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Line 33">
              <a:extLst>
                <a:ext uri="{FF2B5EF4-FFF2-40B4-BE49-F238E27FC236}">
                  <a16:creationId xmlns:a16="http://schemas.microsoft.com/office/drawing/2014/main" id="{8D66BA9A-EDE1-478A-9DB4-EADADC5E4A11}"/>
                </a:ext>
              </a:extLst>
            </p:cNvPr>
            <p:cNvSpPr>
              <a:spLocks noChangeShapeType="1"/>
            </p:cNvSpPr>
            <p:nvPr/>
          </p:nvSpPr>
          <p:spPr bwMode="auto">
            <a:xfrm>
              <a:off x="561" y="192"/>
              <a:ext cx="34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Rectangle 34">
              <a:extLst>
                <a:ext uri="{FF2B5EF4-FFF2-40B4-BE49-F238E27FC236}">
                  <a16:creationId xmlns:a16="http://schemas.microsoft.com/office/drawing/2014/main" id="{52B1CB51-300D-44D5-82BC-2F6AD6AF2386}"/>
                </a:ext>
              </a:extLst>
            </p:cNvPr>
            <p:cNvSpPr>
              <a:spLocks noChangeArrowheads="1"/>
            </p:cNvSpPr>
            <p:nvPr/>
          </p:nvSpPr>
          <p:spPr bwMode="auto">
            <a:xfrm>
              <a:off x="50" y="4"/>
              <a:ext cx="2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MU</a:t>
              </a:r>
              <a:endParaRPr lang="zh-CN" altLang="zh-CN" sz="2800">
                <a:ea typeface="黑体" panose="02010609060101010101" pitchFamily="49" charset="-122"/>
              </a:endParaRPr>
            </a:p>
          </p:txBody>
        </p:sp>
        <p:sp>
          <p:nvSpPr>
            <p:cNvPr id="56351" name="Rectangle 35">
              <a:extLst>
                <a:ext uri="{FF2B5EF4-FFF2-40B4-BE49-F238E27FC236}">
                  <a16:creationId xmlns:a16="http://schemas.microsoft.com/office/drawing/2014/main" id="{0128C9DA-A182-4209-9DAC-BCC512F8BE3A}"/>
                </a:ext>
              </a:extLst>
            </p:cNvPr>
            <p:cNvSpPr>
              <a:spLocks noChangeArrowheads="1"/>
            </p:cNvSpPr>
            <p:nvPr/>
          </p:nvSpPr>
          <p:spPr bwMode="auto">
            <a:xfrm>
              <a:off x="133" y="213"/>
              <a:ext cx="8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P</a:t>
              </a:r>
              <a:endParaRPr lang="zh-CN" altLang="zh-CN" sz="2800">
                <a:ea typeface="黑体" panose="02010609060101010101" pitchFamily="49" charset="-122"/>
              </a:endParaRPr>
            </a:p>
          </p:txBody>
        </p:sp>
        <p:sp>
          <p:nvSpPr>
            <p:cNvPr id="56352" name="Rectangle 36">
              <a:extLst>
                <a:ext uri="{FF2B5EF4-FFF2-40B4-BE49-F238E27FC236}">
                  <a16:creationId xmlns:a16="http://schemas.microsoft.com/office/drawing/2014/main" id="{F23E2242-6A12-48A6-9C86-69D09AC6B2E0}"/>
                </a:ext>
              </a:extLst>
            </p:cNvPr>
            <p:cNvSpPr>
              <a:spLocks noChangeArrowheads="1"/>
            </p:cNvSpPr>
            <p:nvPr/>
          </p:nvSpPr>
          <p:spPr bwMode="auto">
            <a:xfrm>
              <a:off x="587" y="4"/>
              <a:ext cx="22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MU</a:t>
              </a:r>
              <a:endParaRPr lang="zh-CN" altLang="zh-CN" sz="2800">
                <a:ea typeface="黑体" panose="02010609060101010101" pitchFamily="49" charset="-122"/>
              </a:endParaRPr>
            </a:p>
          </p:txBody>
        </p:sp>
        <p:sp>
          <p:nvSpPr>
            <p:cNvPr id="56353" name="Rectangle 37">
              <a:extLst>
                <a:ext uri="{FF2B5EF4-FFF2-40B4-BE49-F238E27FC236}">
                  <a16:creationId xmlns:a16="http://schemas.microsoft.com/office/drawing/2014/main" id="{356CFF6E-5693-4103-B22B-CCEE1B3AC4E4}"/>
                </a:ext>
              </a:extLst>
            </p:cNvPr>
            <p:cNvSpPr>
              <a:spLocks noChangeArrowheads="1"/>
            </p:cNvSpPr>
            <p:nvPr/>
          </p:nvSpPr>
          <p:spPr bwMode="auto">
            <a:xfrm>
              <a:off x="670" y="213"/>
              <a:ext cx="8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i="1">
                  <a:latin typeface="Times New Roman" panose="02020603050405020304" pitchFamily="18" charset="0"/>
                  <a:ea typeface="黑体" panose="02010609060101010101" pitchFamily="49" charset="-122"/>
                </a:rPr>
                <a:t>P</a:t>
              </a:r>
              <a:endParaRPr lang="zh-CN" altLang="zh-CN" sz="2800">
                <a:ea typeface="黑体" panose="02010609060101010101" pitchFamily="49" charset="-122"/>
              </a:endParaRPr>
            </a:p>
          </p:txBody>
        </p:sp>
        <p:sp>
          <p:nvSpPr>
            <p:cNvPr id="56354" name="Rectangle 38">
              <a:extLst>
                <a:ext uri="{FF2B5EF4-FFF2-40B4-BE49-F238E27FC236}">
                  <a16:creationId xmlns:a16="http://schemas.microsoft.com/office/drawing/2014/main" id="{4469B475-B6C0-42C1-AB1F-AEB7CBCE842E}"/>
                </a:ext>
              </a:extLst>
            </p:cNvPr>
            <p:cNvSpPr>
              <a:spLocks noChangeArrowheads="1"/>
            </p:cNvSpPr>
            <p:nvPr/>
          </p:nvSpPr>
          <p:spPr bwMode="auto">
            <a:xfrm>
              <a:off x="302" y="94"/>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X</a:t>
              </a:r>
              <a:endParaRPr lang="zh-CN" altLang="zh-CN" sz="2800">
                <a:ea typeface="黑体" panose="02010609060101010101" pitchFamily="49" charset="-122"/>
              </a:endParaRPr>
            </a:p>
          </p:txBody>
        </p:sp>
        <p:sp>
          <p:nvSpPr>
            <p:cNvPr id="56355" name="Rectangle 39">
              <a:extLst>
                <a:ext uri="{FF2B5EF4-FFF2-40B4-BE49-F238E27FC236}">
                  <a16:creationId xmlns:a16="http://schemas.microsoft.com/office/drawing/2014/main" id="{B035BEFD-8318-430A-935B-5F08799EE871}"/>
                </a:ext>
              </a:extLst>
            </p:cNvPr>
            <p:cNvSpPr>
              <a:spLocks noChangeArrowheads="1"/>
            </p:cNvSpPr>
            <p:nvPr/>
          </p:nvSpPr>
          <p:spPr bwMode="auto">
            <a:xfrm>
              <a:off x="214" y="302"/>
              <a:ext cx="5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X</a:t>
              </a:r>
              <a:endParaRPr lang="zh-CN" altLang="zh-CN" sz="2800">
                <a:ea typeface="黑体" panose="02010609060101010101" pitchFamily="49" charset="-122"/>
              </a:endParaRPr>
            </a:p>
          </p:txBody>
        </p:sp>
        <p:sp>
          <p:nvSpPr>
            <p:cNvPr id="56356" name="Rectangle 40">
              <a:extLst>
                <a:ext uri="{FF2B5EF4-FFF2-40B4-BE49-F238E27FC236}">
                  <a16:creationId xmlns:a16="http://schemas.microsoft.com/office/drawing/2014/main" id="{708448A6-9084-4E15-8949-BA5371386A31}"/>
                </a:ext>
              </a:extLst>
            </p:cNvPr>
            <p:cNvSpPr>
              <a:spLocks noChangeArrowheads="1"/>
            </p:cNvSpPr>
            <p:nvPr/>
          </p:nvSpPr>
          <p:spPr bwMode="auto">
            <a:xfrm>
              <a:off x="826" y="94"/>
              <a:ext cx="52"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Y</a:t>
              </a:r>
              <a:endParaRPr lang="zh-CN" altLang="zh-CN" sz="2800">
                <a:ea typeface="黑体" panose="02010609060101010101" pitchFamily="49" charset="-122"/>
              </a:endParaRPr>
            </a:p>
          </p:txBody>
        </p:sp>
        <p:sp>
          <p:nvSpPr>
            <p:cNvPr id="56357" name="Rectangle 41">
              <a:extLst>
                <a:ext uri="{FF2B5EF4-FFF2-40B4-BE49-F238E27FC236}">
                  <a16:creationId xmlns:a16="http://schemas.microsoft.com/office/drawing/2014/main" id="{6DED9B76-5597-40C7-93D7-9AD0DEDDF04A}"/>
                </a:ext>
              </a:extLst>
            </p:cNvPr>
            <p:cNvSpPr>
              <a:spLocks noChangeArrowheads="1"/>
            </p:cNvSpPr>
            <p:nvPr/>
          </p:nvSpPr>
          <p:spPr bwMode="auto">
            <a:xfrm>
              <a:off x="738" y="302"/>
              <a:ext cx="5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100" i="1">
                  <a:latin typeface="Times New Roman" panose="02020603050405020304" pitchFamily="18" charset="0"/>
                  <a:ea typeface="黑体" panose="02010609060101010101" pitchFamily="49" charset="-122"/>
                </a:rPr>
                <a:t>Y</a:t>
              </a:r>
              <a:endParaRPr lang="zh-CN" altLang="zh-CN" sz="2800">
                <a:ea typeface="黑体" panose="02010609060101010101" pitchFamily="49" charset="-122"/>
              </a:endParaRPr>
            </a:p>
          </p:txBody>
        </p:sp>
        <p:sp>
          <p:nvSpPr>
            <p:cNvPr id="56358" name="Rectangle 42">
              <a:extLst>
                <a:ext uri="{FF2B5EF4-FFF2-40B4-BE49-F238E27FC236}">
                  <a16:creationId xmlns:a16="http://schemas.microsoft.com/office/drawing/2014/main" id="{665CA7D7-200B-4E88-93E4-63D1E6105948}"/>
                </a:ext>
              </a:extLst>
            </p:cNvPr>
            <p:cNvSpPr>
              <a:spLocks noChangeArrowheads="1"/>
            </p:cNvSpPr>
            <p:nvPr/>
          </p:nvSpPr>
          <p:spPr bwMode="auto">
            <a:xfrm>
              <a:off x="438" y="84"/>
              <a:ext cx="7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latin typeface="Symbol" panose="05050102010706020507" pitchFamily="18" charset="2"/>
                  <a:ea typeface="黑体" panose="02010609060101010101" pitchFamily="49" charset="-122"/>
                </a:rPr>
                <a:t>=</a:t>
              </a:r>
              <a:endParaRPr lang="zh-CN" altLang="zh-CN" sz="2800">
                <a:ea typeface="黑体" panose="02010609060101010101" pitchFamily="49" charset="-122"/>
              </a:endParaRPr>
            </a:p>
          </p:txBody>
        </p:sp>
        <p:sp>
          <p:nvSpPr>
            <p:cNvPr id="56359" name="Rectangle 43">
              <a:extLst>
                <a:ext uri="{FF2B5EF4-FFF2-40B4-BE49-F238E27FC236}">
                  <a16:creationId xmlns:a16="http://schemas.microsoft.com/office/drawing/2014/main" id="{DB5CC7F8-C912-4B0F-A718-2B86B07D201E}"/>
                </a:ext>
              </a:extLst>
            </p:cNvPr>
            <p:cNvSpPr>
              <a:spLocks noChangeArrowheads="1"/>
            </p:cNvSpPr>
            <p:nvPr/>
          </p:nvSpPr>
          <p:spPr bwMode="auto">
            <a:xfrm>
              <a:off x="934" y="105"/>
              <a:ext cx="13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latin typeface="宋体" panose="02010600030101010101" pitchFamily="2" charset="-122"/>
                </a:rPr>
                <a:t>。</a:t>
              </a:r>
              <a:endParaRPr lang="zh-CN" altLang="zh-CN" sz="2800">
                <a:ea typeface="黑体" panose="02010609060101010101" pitchFamily="49" charset="-122"/>
              </a:endParaRPr>
            </a:p>
          </p:txBody>
        </p:sp>
      </p:grpSp>
      <p:sp>
        <p:nvSpPr>
          <p:cNvPr id="65544" name="Oval 44">
            <a:extLst>
              <a:ext uri="{FF2B5EF4-FFF2-40B4-BE49-F238E27FC236}">
                <a16:creationId xmlns:a16="http://schemas.microsoft.com/office/drawing/2014/main" id="{620C9216-BCB3-4E24-9AA6-E9455DA25589}"/>
              </a:ext>
            </a:extLst>
          </p:cNvPr>
          <p:cNvSpPr>
            <a:spLocks noChangeArrowheads="1"/>
          </p:cNvSpPr>
          <p:nvPr/>
        </p:nvSpPr>
        <p:spPr bwMode="auto">
          <a:xfrm>
            <a:off x="3635375" y="3429000"/>
            <a:ext cx="215900"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ea typeface="黑体" panose="02010609060101010101" pitchFamily="49" charset="-122"/>
              </a:rPr>
              <a:t>D</a:t>
            </a:r>
          </a:p>
        </p:txBody>
      </p:sp>
      <p:sp>
        <p:nvSpPr>
          <p:cNvPr id="65545" name="Line 45">
            <a:extLst>
              <a:ext uri="{FF2B5EF4-FFF2-40B4-BE49-F238E27FC236}">
                <a16:creationId xmlns:a16="http://schemas.microsoft.com/office/drawing/2014/main" id="{9A3AE4EB-2E6F-4EF3-B302-D677EB2F1D4D}"/>
              </a:ext>
            </a:extLst>
          </p:cNvPr>
          <p:cNvSpPr>
            <a:spLocks noChangeShapeType="1"/>
          </p:cNvSpPr>
          <p:nvPr/>
        </p:nvSpPr>
        <p:spPr bwMode="auto">
          <a:xfrm>
            <a:off x="3576638" y="3754438"/>
            <a:ext cx="0" cy="5762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6" name="Line 46">
            <a:extLst>
              <a:ext uri="{FF2B5EF4-FFF2-40B4-BE49-F238E27FC236}">
                <a16:creationId xmlns:a16="http://schemas.microsoft.com/office/drawing/2014/main" id="{22EC083B-D05A-457B-8F0B-D6EA873E9CC5}"/>
              </a:ext>
            </a:extLst>
          </p:cNvPr>
          <p:cNvSpPr>
            <a:spLocks noChangeShapeType="1"/>
          </p:cNvSpPr>
          <p:nvPr/>
        </p:nvSpPr>
        <p:spPr bwMode="auto">
          <a:xfrm>
            <a:off x="3589338" y="3741738"/>
            <a:ext cx="503237" cy="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7" name="Rectangle 47">
            <a:extLst>
              <a:ext uri="{FF2B5EF4-FFF2-40B4-BE49-F238E27FC236}">
                <a16:creationId xmlns:a16="http://schemas.microsoft.com/office/drawing/2014/main" id="{D464D38D-78F4-421A-982F-E34933C9D43E}"/>
              </a:ext>
            </a:extLst>
          </p:cNvPr>
          <p:cNvSpPr>
            <a:spLocks noChangeArrowheads="1"/>
          </p:cNvSpPr>
          <p:nvPr/>
        </p:nvSpPr>
        <p:spPr bwMode="auto">
          <a:xfrm>
            <a:off x="285750" y="3000375"/>
            <a:ext cx="2428875" cy="2857500"/>
          </a:xfrm>
          <a:prstGeom prst="rect">
            <a:avLst/>
          </a:prstGeom>
          <a:noFill/>
          <a:ln w="9525">
            <a:noFill/>
            <a:miter lim="800000"/>
            <a:headEnd/>
            <a:tailEnd/>
          </a:ln>
        </p:spPr>
        <p:txBody>
          <a:bodyPr wrap="none" anchor="ctr"/>
          <a:lstStyle/>
          <a:p>
            <a:pPr eaLnBrk="1" hangingPunct="1">
              <a:defRPr/>
            </a:pPr>
            <a:r>
              <a:rPr lang="zh-CN" altLang="zh-CN" sz="2400" dirty="0">
                <a:solidFill>
                  <a:schemeClr val="accent2">
                    <a:lumMod val="75000"/>
                  </a:schemeClr>
                </a:solidFill>
                <a:latin typeface="楷体" pitchFamily="49" charset="-122"/>
                <a:ea typeface="楷体" pitchFamily="49" charset="-122"/>
              </a:rPr>
              <a:t>D</a:t>
            </a:r>
            <a:r>
              <a:rPr lang="zh-CN" sz="2400" dirty="0">
                <a:solidFill>
                  <a:schemeClr val="accent2">
                    <a:lumMod val="75000"/>
                  </a:schemeClr>
                </a:solidFill>
                <a:latin typeface="楷体" pitchFamily="49" charset="-122"/>
                <a:ea typeface="楷体" pitchFamily="49" charset="-122"/>
              </a:rPr>
              <a:t>点非消费</a:t>
            </a:r>
            <a:r>
              <a:rPr lang="zh-CN" altLang="en-US" sz="2400" dirty="0">
                <a:solidFill>
                  <a:schemeClr val="accent2">
                    <a:lumMod val="75000"/>
                  </a:schemeClr>
                </a:solidFill>
                <a:latin typeface="楷体" pitchFamily="49" charset="-122"/>
                <a:ea typeface="楷体" pitchFamily="49" charset="-122"/>
              </a:rPr>
              <a:t>均衡点</a:t>
            </a:r>
            <a:endParaRPr lang="zh-CN" sz="2400" dirty="0">
              <a:solidFill>
                <a:schemeClr val="accent2">
                  <a:lumMod val="75000"/>
                </a:schemeClr>
              </a:solidFill>
              <a:latin typeface="楷体" pitchFamily="49" charset="-122"/>
              <a:ea typeface="楷体" pitchFamily="49" charset="-122"/>
            </a:endParaRPr>
          </a:p>
          <a:p>
            <a:pPr eaLnBrk="1" hangingPunct="1">
              <a:defRPr/>
            </a:pPr>
            <a:r>
              <a:rPr lang="zh-CN" sz="2400" dirty="0">
                <a:solidFill>
                  <a:schemeClr val="accent2">
                    <a:lumMod val="75000"/>
                  </a:schemeClr>
                </a:solidFill>
                <a:latin typeface="楷体" pitchFamily="49" charset="-122"/>
                <a:ea typeface="楷体" pitchFamily="49" charset="-122"/>
              </a:rPr>
              <a:t>减少</a:t>
            </a:r>
            <a:r>
              <a:rPr lang="zh-CN" altLang="zh-CN" sz="2400" dirty="0">
                <a:solidFill>
                  <a:schemeClr val="accent2">
                    <a:lumMod val="75000"/>
                  </a:schemeClr>
                </a:solidFill>
                <a:latin typeface="楷体" pitchFamily="49" charset="-122"/>
                <a:ea typeface="楷体" pitchFamily="49" charset="-122"/>
              </a:rPr>
              <a:t>Y</a:t>
            </a:r>
            <a:r>
              <a:rPr lang="zh-CN" altLang="en-US" sz="2400" dirty="0">
                <a:solidFill>
                  <a:schemeClr val="accent2">
                    <a:lumMod val="75000"/>
                  </a:schemeClr>
                </a:solidFill>
                <a:latin typeface="楷体" pitchFamily="49" charset="-122"/>
                <a:ea typeface="楷体" pitchFamily="49" charset="-122"/>
              </a:rPr>
              <a:t>，</a:t>
            </a:r>
            <a:r>
              <a:rPr lang="zh-CN" sz="2400" dirty="0">
                <a:solidFill>
                  <a:schemeClr val="accent2">
                    <a:lumMod val="75000"/>
                  </a:schemeClr>
                </a:solidFill>
                <a:latin typeface="楷体" pitchFamily="49" charset="-122"/>
                <a:ea typeface="楷体" pitchFamily="49" charset="-122"/>
              </a:rPr>
              <a:t>增加</a:t>
            </a:r>
            <a:r>
              <a:rPr lang="zh-CN" altLang="zh-CN" sz="2400" dirty="0">
                <a:solidFill>
                  <a:schemeClr val="accent2">
                    <a:lumMod val="75000"/>
                  </a:schemeClr>
                </a:solidFill>
                <a:latin typeface="楷体" pitchFamily="49" charset="-122"/>
                <a:ea typeface="楷体" pitchFamily="49" charset="-122"/>
              </a:rPr>
              <a:t>X</a:t>
            </a:r>
            <a:r>
              <a:rPr lang="zh-CN" sz="2400" dirty="0">
                <a:solidFill>
                  <a:schemeClr val="accent2">
                    <a:lumMod val="75000"/>
                  </a:schemeClr>
                </a:solidFill>
                <a:latin typeface="楷体" pitchFamily="49" charset="-122"/>
                <a:ea typeface="楷体" pitchFamily="49" charset="-122"/>
              </a:rPr>
              <a:t>的</a:t>
            </a:r>
            <a:endParaRPr lang="en-US" altLang="zh-CN" sz="2400" dirty="0">
              <a:solidFill>
                <a:schemeClr val="accent2">
                  <a:lumMod val="75000"/>
                </a:schemeClr>
              </a:solidFill>
              <a:latin typeface="楷体" pitchFamily="49" charset="-122"/>
              <a:ea typeface="楷体" pitchFamily="49" charset="-122"/>
            </a:endParaRPr>
          </a:p>
          <a:p>
            <a:pPr eaLnBrk="1" hangingPunct="1">
              <a:defRPr/>
            </a:pPr>
            <a:r>
              <a:rPr lang="zh-CN" sz="2400" dirty="0">
                <a:solidFill>
                  <a:schemeClr val="accent2">
                    <a:lumMod val="75000"/>
                  </a:schemeClr>
                </a:solidFill>
                <a:latin typeface="楷体" pitchFamily="49" charset="-122"/>
                <a:ea typeface="楷体" pitchFamily="49" charset="-122"/>
              </a:rPr>
              <a:t>消费提高消费者</a:t>
            </a:r>
            <a:endParaRPr lang="en-US" altLang="zh-CN" sz="2400" dirty="0">
              <a:solidFill>
                <a:schemeClr val="accent2">
                  <a:lumMod val="75000"/>
                </a:schemeClr>
              </a:solidFill>
              <a:latin typeface="楷体" pitchFamily="49" charset="-122"/>
              <a:ea typeface="楷体" pitchFamily="49" charset="-122"/>
            </a:endParaRPr>
          </a:p>
          <a:p>
            <a:pPr eaLnBrk="1" hangingPunct="1">
              <a:defRPr/>
            </a:pPr>
            <a:r>
              <a:rPr lang="zh-CN" sz="2400" dirty="0">
                <a:solidFill>
                  <a:schemeClr val="accent2">
                    <a:lumMod val="75000"/>
                  </a:schemeClr>
                </a:solidFill>
                <a:latin typeface="楷体" pitchFamily="49" charset="-122"/>
                <a:ea typeface="楷体" pitchFamily="49" charset="-122"/>
              </a:rPr>
              <a:t>的效用水平</a:t>
            </a:r>
          </a:p>
        </p:txBody>
      </p:sp>
      <p:sp>
        <p:nvSpPr>
          <p:cNvPr id="51" name="未知">
            <a:extLst>
              <a:ext uri="{FF2B5EF4-FFF2-40B4-BE49-F238E27FC236}">
                <a16:creationId xmlns:a16="http://schemas.microsoft.com/office/drawing/2014/main" id="{DD2C717D-F99D-4A9D-99DC-4D38A9FFD7A7}"/>
              </a:ext>
            </a:extLst>
          </p:cNvPr>
          <p:cNvSpPr>
            <a:spLocks/>
          </p:cNvSpPr>
          <p:nvPr/>
        </p:nvSpPr>
        <p:spPr bwMode="auto">
          <a:xfrm>
            <a:off x="3714750" y="3143250"/>
            <a:ext cx="2514600" cy="1933575"/>
          </a:xfrm>
          <a:custGeom>
            <a:avLst/>
            <a:gdLst>
              <a:gd name="T0" fmla="*/ 0 w 1678"/>
              <a:gd name="T1" fmla="*/ 0 h 1315"/>
              <a:gd name="T2" fmla="*/ 2147483646 w 1678"/>
              <a:gd name="T3" fmla="*/ 2147483646 h 1315"/>
              <a:gd name="T4" fmla="*/ 2147483646 w 1678"/>
              <a:gd name="T5" fmla="*/ 2147483646 h 1315"/>
              <a:gd name="T6" fmla="*/ 0 60000 65536"/>
              <a:gd name="T7" fmla="*/ 0 60000 65536"/>
              <a:gd name="T8" fmla="*/ 0 60000 65536"/>
              <a:gd name="T9" fmla="*/ 0 w 1678"/>
              <a:gd name="T10" fmla="*/ 0 h 1315"/>
              <a:gd name="T11" fmla="*/ 1678 w 1678"/>
              <a:gd name="T12" fmla="*/ 1315 h 1315"/>
            </a:gdLst>
            <a:ahLst/>
            <a:cxnLst>
              <a:cxn ang="T6">
                <a:pos x="T0" y="T1"/>
              </a:cxn>
              <a:cxn ang="T7">
                <a:pos x="T2" y="T3"/>
              </a:cxn>
              <a:cxn ang="T8">
                <a:pos x="T4" y="T5"/>
              </a:cxn>
            </a:cxnLst>
            <a:rect l="T9" t="T10" r="T11" b="T12"/>
            <a:pathLst>
              <a:path w="1678" h="1315">
                <a:moveTo>
                  <a:pt x="0" y="0"/>
                </a:moveTo>
                <a:cubicBezTo>
                  <a:pt x="109" y="389"/>
                  <a:pt x="219" y="778"/>
                  <a:pt x="499" y="997"/>
                </a:cubicBezTo>
                <a:cubicBezTo>
                  <a:pt x="779" y="1216"/>
                  <a:pt x="1482" y="1262"/>
                  <a:pt x="1678" y="1315"/>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矩形 51">
            <a:extLst>
              <a:ext uri="{FF2B5EF4-FFF2-40B4-BE49-F238E27FC236}">
                <a16:creationId xmlns:a16="http://schemas.microsoft.com/office/drawing/2014/main" id="{7CC71068-4CB6-4EB9-8EA2-520F0CA2BD1F}"/>
              </a:ext>
            </a:extLst>
          </p:cNvPr>
          <p:cNvSpPr/>
          <p:nvPr/>
        </p:nvSpPr>
        <p:spPr>
          <a:xfrm>
            <a:off x="6786563" y="2143125"/>
            <a:ext cx="803275" cy="461963"/>
          </a:xfrm>
          <a:prstGeom prst="rect">
            <a:avLst/>
          </a:prstGeom>
        </p:spPr>
        <p:txBody>
          <a:bodyPr wrap="none">
            <a:spAutoFit/>
          </a:bodyPr>
          <a:lstStyle/>
          <a:p>
            <a:pPr algn="ctr" eaLnBrk="1" hangingPunct="1">
              <a:defRPr/>
            </a:pPr>
            <a:r>
              <a:rPr lang="zh-CN" altLang="en-US" sz="2400" dirty="0">
                <a:solidFill>
                  <a:schemeClr val="accent2">
                    <a:lumMod val="75000"/>
                  </a:schemeClr>
                </a:solidFill>
                <a:latin typeface="楷体" pitchFamily="49" charset="-122"/>
                <a:ea typeface="楷体" pitchFamily="49" charset="-122"/>
              </a:rPr>
              <a:t>或者</a:t>
            </a:r>
            <a:endParaRPr lang="zh-CN" altLang="en-US" sz="2400" dirty="0">
              <a:latin typeface="楷体" pitchFamily="49" charset="-122"/>
              <a:ea typeface="楷体" pitchFamily="49" charset="-122"/>
            </a:endParaRPr>
          </a:p>
        </p:txBody>
      </p:sp>
      <p:cxnSp>
        <p:nvCxnSpPr>
          <p:cNvPr id="54" name="直接连接符 53">
            <a:extLst>
              <a:ext uri="{FF2B5EF4-FFF2-40B4-BE49-F238E27FC236}">
                <a16:creationId xmlns:a16="http://schemas.microsoft.com/office/drawing/2014/main" id="{8188E3DF-559F-4BEB-9B76-C0E794BF627D}"/>
              </a:ext>
            </a:extLst>
          </p:cNvPr>
          <p:cNvCxnSpPr>
            <a:cxnSpLocks noChangeShapeType="1"/>
          </p:cNvCxnSpPr>
          <p:nvPr/>
        </p:nvCxnSpPr>
        <p:spPr bwMode="auto">
          <a:xfrm rot="16200000" flipH="1">
            <a:off x="2857500" y="3643313"/>
            <a:ext cx="1500188" cy="500062"/>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50" name="椭圆 49">
            <a:extLst>
              <a:ext uri="{FF2B5EF4-FFF2-40B4-BE49-F238E27FC236}">
                <a16:creationId xmlns:a16="http://schemas.microsoft.com/office/drawing/2014/main" id="{C123BE2A-2AA4-4339-8126-458D360DC81E}"/>
              </a:ext>
            </a:extLst>
          </p:cNvPr>
          <p:cNvSpPr>
            <a:spLocks noChangeArrowheads="1"/>
          </p:cNvSpPr>
          <p:nvPr/>
        </p:nvSpPr>
        <p:spPr bwMode="auto">
          <a:xfrm>
            <a:off x="3500438" y="3714750"/>
            <a:ext cx="214312" cy="214313"/>
          </a:xfrm>
          <a:prstGeom prst="ellipse">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8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55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4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54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55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54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3" grpId="0"/>
      <p:bldP spid="65585" grpId="0"/>
      <p:bldP spid="65544" grpId="0"/>
      <p:bldP spid="65547" grpId="0"/>
      <p:bldP spid="52" grpId="0"/>
      <p:bldP spid="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E6C1F11D-C125-473A-BBF1-2638F45899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7FCC42-FE4B-4B1D-B886-5DE517DA3CCB}" type="datetime1">
              <a:rPr lang="zh-CN" altLang="en-US" sz="1400" smtClean="0"/>
              <a:pPr>
                <a:spcBef>
                  <a:spcPct val="0"/>
                </a:spcBef>
                <a:buClrTx/>
                <a:buSzTx/>
                <a:buFontTx/>
                <a:buNone/>
              </a:pPr>
              <a:t>2022/9/8</a:t>
            </a:fld>
            <a:endParaRPr lang="zh-CN" altLang="zh-CN" sz="1400"/>
          </a:p>
        </p:txBody>
      </p:sp>
      <p:sp>
        <p:nvSpPr>
          <p:cNvPr id="57347" name="灯片编号占位符 5">
            <a:extLst>
              <a:ext uri="{FF2B5EF4-FFF2-40B4-BE49-F238E27FC236}">
                <a16:creationId xmlns:a16="http://schemas.microsoft.com/office/drawing/2014/main" id="{D0682D16-B1C8-437D-9A33-CB626B2472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4BB75A-A1A4-4CC6-B11D-76C3D5BE4126}" type="slidenum">
              <a:rPr lang="zh-CN" altLang="zh-CN" sz="1400" smtClean="0"/>
              <a:pPr>
                <a:spcBef>
                  <a:spcPct val="0"/>
                </a:spcBef>
                <a:buClrTx/>
                <a:buSzTx/>
                <a:buFontTx/>
                <a:buNone/>
              </a:pPr>
              <a:t>53</a:t>
            </a:fld>
            <a:endParaRPr lang="zh-CN" altLang="zh-CN" sz="1400"/>
          </a:p>
        </p:txBody>
      </p:sp>
      <p:sp>
        <p:nvSpPr>
          <p:cNvPr id="66564" name="Rectangle 2">
            <a:extLst>
              <a:ext uri="{FF2B5EF4-FFF2-40B4-BE49-F238E27FC236}">
                <a16:creationId xmlns:a16="http://schemas.microsoft.com/office/drawing/2014/main" id="{16E35C8F-ADF9-4681-BEEE-AF29A91A8A75}"/>
              </a:ext>
            </a:extLst>
          </p:cNvPr>
          <p:cNvSpPr>
            <a:spLocks noGrp="1" noRot="1" noChangeArrowheads="1"/>
          </p:cNvSpPr>
          <p:nvPr/>
        </p:nvSpPr>
        <p:spPr bwMode="auto">
          <a:xfrm>
            <a:off x="179388" y="549275"/>
            <a:ext cx="8540750" cy="1524000"/>
          </a:xfrm>
          <a:prstGeom prst="rect">
            <a:avLst/>
          </a:prstGeom>
          <a:noFill/>
          <a:ln w="9525">
            <a:noFill/>
            <a:miter lim="800000"/>
            <a:headEnd/>
            <a:tailEnd/>
          </a:ln>
        </p:spPr>
        <p:txBody>
          <a:bodyPr anchor="ctr"/>
          <a:lstStyle/>
          <a:p>
            <a:pPr eaLnBrk="1" hangingPunct="1">
              <a:defRPr/>
            </a:pPr>
            <a:r>
              <a:rPr lang="zh-CN" altLang="en-US" sz="2400" dirty="0">
                <a:solidFill>
                  <a:schemeClr val="accent2">
                    <a:lumMod val="75000"/>
                  </a:schemeClr>
                </a:solidFill>
                <a:latin typeface="楷体" pitchFamily="49" charset="-122"/>
                <a:ea typeface="楷体" pitchFamily="49" charset="-122"/>
              </a:rPr>
              <a:t>五.价格-消费曲线——序数效用论需求曲线推导</a:t>
            </a:r>
            <a:br>
              <a:rPr lang="zh-CN" altLang="en-US" sz="2400" dirty="0">
                <a:solidFill>
                  <a:schemeClr val="accent2">
                    <a:lumMod val="75000"/>
                  </a:schemeClr>
                </a:solidFill>
                <a:latin typeface="楷体" pitchFamily="49" charset="-122"/>
                <a:ea typeface="楷体" pitchFamily="49" charset="-122"/>
              </a:rPr>
            </a:br>
            <a:r>
              <a:rPr lang="zh-CN" altLang="en-US" sz="2400" b="0" dirty="0">
                <a:solidFill>
                  <a:schemeClr val="accent2">
                    <a:lumMod val="75000"/>
                  </a:schemeClr>
                </a:solidFill>
                <a:latin typeface="楷体" pitchFamily="49" charset="-122"/>
                <a:ea typeface="楷体" pitchFamily="49" charset="-122"/>
              </a:rPr>
              <a:t>1、</a:t>
            </a:r>
            <a:r>
              <a:rPr lang="zh-CN" altLang="en-US" sz="2400" dirty="0">
                <a:solidFill>
                  <a:schemeClr val="accent2">
                    <a:lumMod val="75000"/>
                  </a:schemeClr>
                </a:solidFill>
                <a:latin typeface="楷体" pitchFamily="49" charset="-122"/>
                <a:ea typeface="楷体" pitchFamily="49" charset="-122"/>
              </a:rPr>
              <a:t>价格-消费曲线(PCC)表示的是在消费者偏好、一商品价格和货币收入不变的前提下，另一商品的价格发生变动时所导致的消费者均衡点的移动轨迹。</a:t>
            </a:r>
          </a:p>
        </p:txBody>
      </p:sp>
      <p:sp>
        <p:nvSpPr>
          <p:cNvPr id="49155" name="Line 3">
            <a:extLst>
              <a:ext uri="{FF2B5EF4-FFF2-40B4-BE49-F238E27FC236}">
                <a16:creationId xmlns:a16="http://schemas.microsoft.com/office/drawing/2014/main" id="{98D3F91D-F20D-4EA1-960A-2C0E32E18FBF}"/>
              </a:ext>
            </a:extLst>
          </p:cNvPr>
          <p:cNvSpPr>
            <a:spLocks noChangeShapeType="1"/>
          </p:cNvSpPr>
          <p:nvPr/>
        </p:nvSpPr>
        <p:spPr bwMode="auto">
          <a:xfrm>
            <a:off x="2339975" y="3860800"/>
            <a:ext cx="467995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56" name="Line 4">
            <a:extLst>
              <a:ext uri="{FF2B5EF4-FFF2-40B4-BE49-F238E27FC236}">
                <a16:creationId xmlns:a16="http://schemas.microsoft.com/office/drawing/2014/main" id="{38C2DBF2-A206-42F6-913A-866D919AAABB}"/>
              </a:ext>
            </a:extLst>
          </p:cNvPr>
          <p:cNvSpPr>
            <a:spLocks noChangeShapeType="1"/>
          </p:cNvSpPr>
          <p:nvPr/>
        </p:nvSpPr>
        <p:spPr bwMode="auto">
          <a:xfrm flipV="1">
            <a:off x="2339975" y="2205038"/>
            <a:ext cx="0" cy="16557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57" name="Line 5">
            <a:extLst>
              <a:ext uri="{FF2B5EF4-FFF2-40B4-BE49-F238E27FC236}">
                <a16:creationId xmlns:a16="http://schemas.microsoft.com/office/drawing/2014/main" id="{A6585C77-448E-480C-9BAE-1EFACB8BB5BF}"/>
              </a:ext>
            </a:extLst>
          </p:cNvPr>
          <p:cNvSpPr>
            <a:spLocks noChangeShapeType="1"/>
          </p:cNvSpPr>
          <p:nvPr/>
        </p:nvSpPr>
        <p:spPr bwMode="auto">
          <a:xfrm>
            <a:off x="2339975" y="2781300"/>
            <a:ext cx="1152525" cy="10795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未知">
            <a:extLst>
              <a:ext uri="{FF2B5EF4-FFF2-40B4-BE49-F238E27FC236}">
                <a16:creationId xmlns:a16="http://schemas.microsoft.com/office/drawing/2014/main" id="{BCE6A5C1-C8A2-4A92-9363-E4C11C3BDAF6}"/>
              </a:ext>
            </a:extLst>
          </p:cNvPr>
          <p:cNvSpPr>
            <a:spLocks/>
          </p:cNvSpPr>
          <p:nvPr/>
        </p:nvSpPr>
        <p:spPr bwMode="auto">
          <a:xfrm>
            <a:off x="2409825" y="2636838"/>
            <a:ext cx="1225550" cy="863600"/>
          </a:xfrm>
          <a:custGeom>
            <a:avLst/>
            <a:gdLst>
              <a:gd name="T0" fmla="*/ 0 w 771"/>
              <a:gd name="T1" fmla="*/ 0 h 544"/>
              <a:gd name="T2" fmla="*/ 2147483646 w 771"/>
              <a:gd name="T3" fmla="*/ 2147483646 h 544"/>
              <a:gd name="T4" fmla="*/ 2147483646 w 771"/>
              <a:gd name="T5" fmla="*/ 2147483646 h 544"/>
              <a:gd name="T6" fmla="*/ 2147483646 w 771"/>
              <a:gd name="T7" fmla="*/ 2147483646 h 544"/>
              <a:gd name="T8" fmla="*/ 2147483646 w 771"/>
              <a:gd name="T9" fmla="*/ 2147483646 h 544"/>
              <a:gd name="T10" fmla="*/ 0 60000 65536"/>
              <a:gd name="T11" fmla="*/ 0 60000 65536"/>
              <a:gd name="T12" fmla="*/ 0 60000 65536"/>
              <a:gd name="T13" fmla="*/ 0 60000 65536"/>
              <a:gd name="T14" fmla="*/ 0 60000 65536"/>
              <a:gd name="T15" fmla="*/ 0 w 771"/>
              <a:gd name="T16" fmla="*/ 0 h 544"/>
              <a:gd name="T17" fmla="*/ 771 w 771"/>
              <a:gd name="T18" fmla="*/ 544 h 544"/>
            </a:gdLst>
            <a:ahLst/>
            <a:cxnLst>
              <a:cxn ang="T10">
                <a:pos x="T0" y="T1"/>
              </a:cxn>
              <a:cxn ang="T11">
                <a:pos x="T2" y="T3"/>
              </a:cxn>
              <a:cxn ang="T12">
                <a:pos x="T4" y="T5"/>
              </a:cxn>
              <a:cxn ang="T13">
                <a:pos x="T6" y="T7"/>
              </a:cxn>
              <a:cxn ang="T14">
                <a:pos x="T8" y="T9"/>
              </a:cxn>
            </a:cxnLst>
            <a:rect l="T15" t="T16" r="T17" b="T18"/>
            <a:pathLst>
              <a:path w="771" h="544">
                <a:moveTo>
                  <a:pt x="0" y="0"/>
                </a:moveTo>
                <a:cubicBezTo>
                  <a:pt x="41" y="79"/>
                  <a:pt x="83" y="159"/>
                  <a:pt x="136" y="227"/>
                </a:cubicBezTo>
                <a:cubicBezTo>
                  <a:pt x="189" y="295"/>
                  <a:pt x="249" y="363"/>
                  <a:pt x="317" y="408"/>
                </a:cubicBezTo>
                <a:cubicBezTo>
                  <a:pt x="385" y="453"/>
                  <a:pt x="468" y="476"/>
                  <a:pt x="544" y="499"/>
                </a:cubicBezTo>
                <a:cubicBezTo>
                  <a:pt x="620" y="522"/>
                  <a:pt x="695" y="533"/>
                  <a:pt x="771" y="54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9" name="Line 7">
            <a:extLst>
              <a:ext uri="{FF2B5EF4-FFF2-40B4-BE49-F238E27FC236}">
                <a16:creationId xmlns:a16="http://schemas.microsoft.com/office/drawing/2014/main" id="{E0D6AC49-7CAA-4C42-9E3F-DA1935D14878}"/>
              </a:ext>
            </a:extLst>
          </p:cNvPr>
          <p:cNvSpPr>
            <a:spLocks noChangeShapeType="1"/>
          </p:cNvSpPr>
          <p:nvPr/>
        </p:nvSpPr>
        <p:spPr bwMode="auto">
          <a:xfrm>
            <a:off x="2339975" y="2781300"/>
            <a:ext cx="2736850" cy="10795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未知">
            <a:extLst>
              <a:ext uri="{FF2B5EF4-FFF2-40B4-BE49-F238E27FC236}">
                <a16:creationId xmlns:a16="http://schemas.microsoft.com/office/drawing/2014/main" id="{724263F1-AEDB-4041-9222-2B2253C00DF7}"/>
              </a:ext>
            </a:extLst>
          </p:cNvPr>
          <p:cNvSpPr>
            <a:spLocks/>
          </p:cNvSpPr>
          <p:nvPr/>
        </p:nvSpPr>
        <p:spPr bwMode="auto">
          <a:xfrm>
            <a:off x="3203575" y="2636838"/>
            <a:ext cx="1222375" cy="863600"/>
          </a:xfrm>
          <a:custGeom>
            <a:avLst/>
            <a:gdLst>
              <a:gd name="T0" fmla="*/ 0 w 771"/>
              <a:gd name="T1" fmla="*/ 0 h 544"/>
              <a:gd name="T2" fmla="*/ 2147483646 w 771"/>
              <a:gd name="T3" fmla="*/ 2147483646 h 544"/>
              <a:gd name="T4" fmla="*/ 2147483646 w 771"/>
              <a:gd name="T5" fmla="*/ 2147483646 h 544"/>
              <a:gd name="T6" fmla="*/ 2147483646 w 771"/>
              <a:gd name="T7" fmla="*/ 2147483646 h 544"/>
              <a:gd name="T8" fmla="*/ 2147483646 w 771"/>
              <a:gd name="T9" fmla="*/ 2147483646 h 544"/>
              <a:gd name="T10" fmla="*/ 0 60000 65536"/>
              <a:gd name="T11" fmla="*/ 0 60000 65536"/>
              <a:gd name="T12" fmla="*/ 0 60000 65536"/>
              <a:gd name="T13" fmla="*/ 0 60000 65536"/>
              <a:gd name="T14" fmla="*/ 0 60000 65536"/>
              <a:gd name="T15" fmla="*/ 0 w 771"/>
              <a:gd name="T16" fmla="*/ 0 h 544"/>
              <a:gd name="T17" fmla="*/ 771 w 771"/>
              <a:gd name="T18" fmla="*/ 544 h 544"/>
            </a:gdLst>
            <a:ahLst/>
            <a:cxnLst>
              <a:cxn ang="T10">
                <a:pos x="T0" y="T1"/>
              </a:cxn>
              <a:cxn ang="T11">
                <a:pos x="T2" y="T3"/>
              </a:cxn>
              <a:cxn ang="T12">
                <a:pos x="T4" y="T5"/>
              </a:cxn>
              <a:cxn ang="T13">
                <a:pos x="T6" y="T7"/>
              </a:cxn>
              <a:cxn ang="T14">
                <a:pos x="T8" y="T9"/>
              </a:cxn>
            </a:cxnLst>
            <a:rect l="T15" t="T16" r="T17" b="T18"/>
            <a:pathLst>
              <a:path w="771" h="544">
                <a:moveTo>
                  <a:pt x="0" y="0"/>
                </a:moveTo>
                <a:cubicBezTo>
                  <a:pt x="41" y="79"/>
                  <a:pt x="83" y="159"/>
                  <a:pt x="136" y="227"/>
                </a:cubicBezTo>
                <a:cubicBezTo>
                  <a:pt x="189" y="295"/>
                  <a:pt x="249" y="363"/>
                  <a:pt x="317" y="408"/>
                </a:cubicBezTo>
                <a:cubicBezTo>
                  <a:pt x="385" y="453"/>
                  <a:pt x="468" y="476"/>
                  <a:pt x="544" y="499"/>
                </a:cubicBezTo>
                <a:cubicBezTo>
                  <a:pt x="620" y="522"/>
                  <a:pt x="695" y="533"/>
                  <a:pt x="771" y="54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1" name="未知">
            <a:extLst>
              <a:ext uri="{FF2B5EF4-FFF2-40B4-BE49-F238E27FC236}">
                <a16:creationId xmlns:a16="http://schemas.microsoft.com/office/drawing/2014/main" id="{F0618B53-77E6-4C8C-9AB3-E449BF31377A}"/>
              </a:ext>
            </a:extLst>
          </p:cNvPr>
          <p:cNvSpPr>
            <a:spLocks/>
          </p:cNvSpPr>
          <p:nvPr/>
        </p:nvSpPr>
        <p:spPr bwMode="auto">
          <a:xfrm>
            <a:off x="4500563" y="2852738"/>
            <a:ext cx="1512887" cy="792162"/>
          </a:xfrm>
          <a:custGeom>
            <a:avLst/>
            <a:gdLst>
              <a:gd name="T0" fmla="*/ 0 w 771"/>
              <a:gd name="T1" fmla="*/ 0 h 544"/>
              <a:gd name="T2" fmla="*/ 2147483646 w 771"/>
              <a:gd name="T3" fmla="*/ 2147483646 h 544"/>
              <a:gd name="T4" fmla="*/ 2147483646 w 771"/>
              <a:gd name="T5" fmla="*/ 2147483646 h 544"/>
              <a:gd name="T6" fmla="*/ 2147483646 w 771"/>
              <a:gd name="T7" fmla="*/ 2147483646 h 544"/>
              <a:gd name="T8" fmla="*/ 2147483646 w 771"/>
              <a:gd name="T9" fmla="*/ 2147483646 h 544"/>
              <a:gd name="T10" fmla="*/ 0 60000 65536"/>
              <a:gd name="T11" fmla="*/ 0 60000 65536"/>
              <a:gd name="T12" fmla="*/ 0 60000 65536"/>
              <a:gd name="T13" fmla="*/ 0 60000 65536"/>
              <a:gd name="T14" fmla="*/ 0 60000 65536"/>
              <a:gd name="T15" fmla="*/ 0 w 771"/>
              <a:gd name="T16" fmla="*/ 0 h 544"/>
              <a:gd name="T17" fmla="*/ 771 w 771"/>
              <a:gd name="T18" fmla="*/ 544 h 544"/>
            </a:gdLst>
            <a:ahLst/>
            <a:cxnLst>
              <a:cxn ang="T10">
                <a:pos x="T0" y="T1"/>
              </a:cxn>
              <a:cxn ang="T11">
                <a:pos x="T2" y="T3"/>
              </a:cxn>
              <a:cxn ang="T12">
                <a:pos x="T4" y="T5"/>
              </a:cxn>
              <a:cxn ang="T13">
                <a:pos x="T6" y="T7"/>
              </a:cxn>
              <a:cxn ang="T14">
                <a:pos x="T8" y="T9"/>
              </a:cxn>
            </a:cxnLst>
            <a:rect l="T15" t="T16" r="T17" b="T18"/>
            <a:pathLst>
              <a:path w="771" h="544">
                <a:moveTo>
                  <a:pt x="0" y="0"/>
                </a:moveTo>
                <a:cubicBezTo>
                  <a:pt x="41" y="79"/>
                  <a:pt x="83" y="159"/>
                  <a:pt x="136" y="227"/>
                </a:cubicBezTo>
                <a:cubicBezTo>
                  <a:pt x="189" y="295"/>
                  <a:pt x="249" y="363"/>
                  <a:pt x="317" y="408"/>
                </a:cubicBezTo>
                <a:cubicBezTo>
                  <a:pt x="385" y="453"/>
                  <a:pt x="468" y="476"/>
                  <a:pt x="544" y="499"/>
                </a:cubicBezTo>
                <a:cubicBezTo>
                  <a:pt x="620" y="522"/>
                  <a:pt x="695" y="533"/>
                  <a:pt x="771" y="54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2" name="Line 10">
            <a:extLst>
              <a:ext uri="{FF2B5EF4-FFF2-40B4-BE49-F238E27FC236}">
                <a16:creationId xmlns:a16="http://schemas.microsoft.com/office/drawing/2014/main" id="{904F1009-4ED0-48B8-B770-8B4F61CA24DB}"/>
              </a:ext>
            </a:extLst>
          </p:cNvPr>
          <p:cNvSpPr>
            <a:spLocks noChangeShapeType="1"/>
          </p:cNvSpPr>
          <p:nvPr/>
        </p:nvSpPr>
        <p:spPr bwMode="auto">
          <a:xfrm>
            <a:off x="2339975" y="2781300"/>
            <a:ext cx="4248150" cy="10795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Rectangle 11">
            <a:extLst>
              <a:ext uri="{FF2B5EF4-FFF2-40B4-BE49-F238E27FC236}">
                <a16:creationId xmlns:a16="http://schemas.microsoft.com/office/drawing/2014/main" id="{C78FF2C0-C9E6-4783-B72E-708BF49AD3A0}"/>
              </a:ext>
            </a:extLst>
          </p:cNvPr>
          <p:cNvSpPr>
            <a:spLocks noChangeArrowheads="1"/>
          </p:cNvSpPr>
          <p:nvPr/>
        </p:nvSpPr>
        <p:spPr bwMode="auto">
          <a:xfrm>
            <a:off x="1978025" y="2565400"/>
            <a:ext cx="3619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A</a:t>
            </a:r>
          </a:p>
        </p:txBody>
      </p:sp>
      <p:sp>
        <p:nvSpPr>
          <p:cNvPr id="49164" name="Rectangle 12">
            <a:extLst>
              <a:ext uri="{FF2B5EF4-FFF2-40B4-BE49-F238E27FC236}">
                <a16:creationId xmlns:a16="http://schemas.microsoft.com/office/drawing/2014/main" id="{481B4EC1-2871-45D2-AA0A-C5CA1FE10631}"/>
              </a:ext>
            </a:extLst>
          </p:cNvPr>
          <p:cNvSpPr>
            <a:spLocks noChangeArrowheads="1"/>
          </p:cNvSpPr>
          <p:nvPr/>
        </p:nvSpPr>
        <p:spPr bwMode="auto">
          <a:xfrm>
            <a:off x="3276600" y="39338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C</a:t>
            </a:r>
            <a:r>
              <a:rPr lang="zh-CN" altLang="zh-CN" sz="1800" b="0" baseline="-25000">
                <a:solidFill>
                  <a:schemeClr val="tx2"/>
                </a:solidFill>
              </a:rPr>
              <a:t>1</a:t>
            </a:r>
          </a:p>
        </p:txBody>
      </p:sp>
      <p:sp>
        <p:nvSpPr>
          <p:cNvPr id="49165" name="Line 13">
            <a:extLst>
              <a:ext uri="{FF2B5EF4-FFF2-40B4-BE49-F238E27FC236}">
                <a16:creationId xmlns:a16="http://schemas.microsoft.com/office/drawing/2014/main" id="{626480DF-413F-477D-99E4-96D14A40543C}"/>
              </a:ext>
            </a:extLst>
          </p:cNvPr>
          <p:cNvSpPr>
            <a:spLocks noChangeShapeType="1"/>
          </p:cNvSpPr>
          <p:nvPr/>
        </p:nvSpPr>
        <p:spPr bwMode="auto">
          <a:xfrm>
            <a:off x="2339975" y="6021388"/>
            <a:ext cx="4968875"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Line 14">
            <a:extLst>
              <a:ext uri="{FF2B5EF4-FFF2-40B4-BE49-F238E27FC236}">
                <a16:creationId xmlns:a16="http://schemas.microsoft.com/office/drawing/2014/main" id="{69D04FC4-BE58-400B-B776-6FA7EBAB29BD}"/>
              </a:ext>
            </a:extLst>
          </p:cNvPr>
          <p:cNvSpPr>
            <a:spLocks noChangeShapeType="1"/>
          </p:cNvSpPr>
          <p:nvPr/>
        </p:nvSpPr>
        <p:spPr bwMode="auto">
          <a:xfrm flipV="1">
            <a:off x="2339975" y="4076700"/>
            <a:ext cx="0" cy="19446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7" name="Line 15">
            <a:extLst>
              <a:ext uri="{FF2B5EF4-FFF2-40B4-BE49-F238E27FC236}">
                <a16:creationId xmlns:a16="http://schemas.microsoft.com/office/drawing/2014/main" id="{7E4560F1-0927-4544-97AC-C8996F4DFBC8}"/>
              </a:ext>
            </a:extLst>
          </p:cNvPr>
          <p:cNvSpPr>
            <a:spLocks noChangeShapeType="1"/>
          </p:cNvSpPr>
          <p:nvPr/>
        </p:nvSpPr>
        <p:spPr bwMode="auto">
          <a:xfrm>
            <a:off x="2771775" y="3213100"/>
            <a:ext cx="0" cy="6477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16">
            <a:extLst>
              <a:ext uri="{FF2B5EF4-FFF2-40B4-BE49-F238E27FC236}">
                <a16:creationId xmlns:a16="http://schemas.microsoft.com/office/drawing/2014/main" id="{8E6B556D-54E0-41F0-A797-4F734DB01D06}"/>
              </a:ext>
            </a:extLst>
          </p:cNvPr>
          <p:cNvSpPr>
            <a:spLocks noChangeShapeType="1"/>
          </p:cNvSpPr>
          <p:nvPr/>
        </p:nvSpPr>
        <p:spPr bwMode="auto">
          <a:xfrm>
            <a:off x="2771775" y="3860800"/>
            <a:ext cx="0" cy="2160588"/>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Rectangle 17">
            <a:extLst>
              <a:ext uri="{FF2B5EF4-FFF2-40B4-BE49-F238E27FC236}">
                <a16:creationId xmlns:a16="http://schemas.microsoft.com/office/drawing/2014/main" id="{88D946B1-C9D6-46DA-9A47-6A1958AD313A}"/>
              </a:ext>
            </a:extLst>
          </p:cNvPr>
          <p:cNvSpPr>
            <a:spLocks noChangeArrowheads="1"/>
          </p:cNvSpPr>
          <p:nvPr/>
        </p:nvSpPr>
        <p:spPr bwMode="auto">
          <a:xfrm>
            <a:off x="4930775" y="39338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C</a:t>
            </a:r>
            <a:r>
              <a:rPr lang="zh-CN" altLang="zh-CN" sz="1800" b="0" baseline="-25000">
                <a:solidFill>
                  <a:schemeClr val="tx2"/>
                </a:solidFill>
              </a:rPr>
              <a:t>2</a:t>
            </a:r>
          </a:p>
        </p:txBody>
      </p:sp>
      <p:sp>
        <p:nvSpPr>
          <p:cNvPr id="49170" name="Rectangle 18">
            <a:extLst>
              <a:ext uri="{FF2B5EF4-FFF2-40B4-BE49-F238E27FC236}">
                <a16:creationId xmlns:a16="http://schemas.microsoft.com/office/drawing/2014/main" id="{17153E10-FB0E-4C37-9991-292F92F83218}"/>
              </a:ext>
            </a:extLst>
          </p:cNvPr>
          <p:cNvSpPr>
            <a:spLocks noChangeArrowheads="1"/>
          </p:cNvSpPr>
          <p:nvPr/>
        </p:nvSpPr>
        <p:spPr bwMode="auto">
          <a:xfrm>
            <a:off x="6445250" y="39338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C</a:t>
            </a:r>
            <a:r>
              <a:rPr lang="zh-CN" altLang="zh-CN" sz="1800" b="0" baseline="-25000">
                <a:solidFill>
                  <a:schemeClr val="tx2"/>
                </a:solidFill>
              </a:rPr>
              <a:t>3</a:t>
            </a:r>
          </a:p>
        </p:txBody>
      </p:sp>
      <p:sp>
        <p:nvSpPr>
          <p:cNvPr id="49171" name="Rectangle 19">
            <a:extLst>
              <a:ext uri="{FF2B5EF4-FFF2-40B4-BE49-F238E27FC236}">
                <a16:creationId xmlns:a16="http://schemas.microsoft.com/office/drawing/2014/main" id="{9C6A7EC5-4A38-47DD-A816-EA094E223C4B}"/>
              </a:ext>
            </a:extLst>
          </p:cNvPr>
          <p:cNvSpPr>
            <a:spLocks noChangeArrowheads="1"/>
          </p:cNvSpPr>
          <p:nvPr/>
        </p:nvSpPr>
        <p:spPr bwMode="auto">
          <a:xfrm>
            <a:off x="2771775" y="39338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1</a:t>
            </a:r>
          </a:p>
        </p:txBody>
      </p:sp>
      <p:sp>
        <p:nvSpPr>
          <p:cNvPr id="49172" name="Rectangle 20">
            <a:extLst>
              <a:ext uri="{FF2B5EF4-FFF2-40B4-BE49-F238E27FC236}">
                <a16:creationId xmlns:a16="http://schemas.microsoft.com/office/drawing/2014/main" id="{7E360D96-56C3-49A1-86BD-163DF7418D06}"/>
              </a:ext>
            </a:extLst>
          </p:cNvPr>
          <p:cNvSpPr>
            <a:spLocks noChangeArrowheads="1"/>
          </p:cNvSpPr>
          <p:nvPr/>
        </p:nvSpPr>
        <p:spPr bwMode="auto">
          <a:xfrm>
            <a:off x="2698750" y="602138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1</a:t>
            </a:r>
          </a:p>
        </p:txBody>
      </p:sp>
      <p:sp>
        <p:nvSpPr>
          <p:cNvPr id="49173" name="Line 21">
            <a:extLst>
              <a:ext uri="{FF2B5EF4-FFF2-40B4-BE49-F238E27FC236}">
                <a16:creationId xmlns:a16="http://schemas.microsoft.com/office/drawing/2014/main" id="{F714BB05-9049-4ED0-A7F3-5E915ABA1243}"/>
              </a:ext>
            </a:extLst>
          </p:cNvPr>
          <p:cNvSpPr>
            <a:spLocks noChangeShapeType="1"/>
          </p:cNvSpPr>
          <p:nvPr/>
        </p:nvSpPr>
        <p:spPr bwMode="auto">
          <a:xfrm>
            <a:off x="3851275" y="3357563"/>
            <a:ext cx="0" cy="5032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22">
            <a:extLst>
              <a:ext uri="{FF2B5EF4-FFF2-40B4-BE49-F238E27FC236}">
                <a16:creationId xmlns:a16="http://schemas.microsoft.com/office/drawing/2014/main" id="{87CC77E4-116B-4380-A2B0-0AD08EFC829A}"/>
              </a:ext>
            </a:extLst>
          </p:cNvPr>
          <p:cNvSpPr>
            <a:spLocks noChangeShapeType="1"/>
          </p:cNvSpPr>
          <p:nvPr/>
        </p:nvSpPr>
        <p:spPr bwMode="auto">
          <a:xfrm>
            <a:off x="3851275" y="3860800"/>
            <a:ext cx="0" cy="2160588"/>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Rectangle 23">
            <a:extLst>
              <a:ext uri="{FF2B5EF4-FFF2-40B4-BE49-F238E27FC236}">
                <a16:creationId xmlns:a16="http://schemas.microsoft.com/office/drawing/2014/main" id="{8FDA5FF5-5DFA-4BD2-9106-32184ACCA544}"/>
              </a:ext>
            </a:extLst>
          </p:cNvPr>
          <p:cNvSpPr>
            <a:spLocks noChangeArrowheads="1"/>
          </p:cNvSpPr>
          <p:nvPr/>
        </p:nvSpPr>
        <p:spPr bwMode="auto">
          <a:xfrm>
            <a:off x="3924300" y="39338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2</a:t>
            </a:r>
          </a:p>
        </p:txBody>
      </p:sp>
      <p:sp>
        <p:nvSpPr>
          <p:cNvPr id="49176" name="Rectangle 24">
            <a:extLst>
              <a:ext uri="{FF2B5EF4-FFF2-40B4-BE49-F238E27FC236}">
                <a16:creationId xmlns:a16="http://schemas.microsoft.com/office/drawing/2014/main" id="{0312FB8F-48D0-4A3C-8368-60CEB5578147}"/>
              </a:ext>
            </a:extLst>
          </p:cNvPr>
          <p:cNvSpPr>
            <a:spLocks noChangeArrowheads="1"/>
          </p:cNvSpPr>
          <p:nvPr/>
        </p:nvSpPr>
        <p:spPr bwMode="auto">
          <a:xfrm>
            <a:off x="3851275" y="602138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2</a:t>
            </a:r>
          </a:p>
        </p:txBody>
      </p:sp>
      <p:sp>
        <p:nvSpPr>
          <p:cNvPr id="49177" name="Line 25">
            <a:extLst>
              <a:ext uri="{FF2B5EF4-FFF2-40B4-BE49-F238E27FC236}">
                <a16:creationId xmlns:a16="http://schemas.microsoft.com/office/drawing/2014/main" id="{10F66698-85A3-4EF0-8B3B-AE368BAAD7B6}"/>
              </a:ext>
            </a:extLst>
          </p:cNvPr>
          <p:cNvSpPr>
            <a:spLocks noChangeShapeType="1"/>
          </p:cNvSpPr>
          <p:nvPr/>
        </p:nvSpPr>
        <p:spPr bwMode="auto">
          <a:xfrm>
            <a:off x="5362575" y="3573463"/>
            <a:ext cx="0" cy="2873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Rectangle 26">
            <a:extLst>
              <a:ext uri="{FF2B5EF4-FFF2-40B4-BE49-F238E27FC236}">
                <a16:creationId xmlns:a16="http://schemas.microsoft.com/office/drawing/2014/main" id="{6FE2EF52-970C-46B5-92AE-BFED7C58AE98}"/>
              </a:ext>
            </a:extLst>
          </p:cNvPr>
          <p:cNvSpPr>
            <a:spLocks noChangeArrowheads="1"/>
          </p:cNvSpPr>
          <p:nvPr/>
        </p:nvSpPr>
        <p:spPr bwMode="auto">
          <a:xfrm>
            <a:off x="5435600" y="39338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3</a:t>
            </a:r>
          </a:p>
        </p:txBody>
      </p:sp>
      <p:sp>
        <p:nvSpPr>
          <p:cNvPr id="49179" name="Line 27">
            <a:extLst>
              <a:ext uri="{FF2B5EF4-FFF2-40B4-BE49-F238E27FC236}">
                <a16:creationId xmlns:a16="http://schemas.microsoft.com/office/drawing/2014/main" id="{6420969A-ADA2-4D07-AE44-04C0ACA1B942}"/>
              </a:ext>
            </a:extLst>
          </p:cNvPr>
          <p:cNvSpPr>
            <a:spLocks noChangeShapeType="1"/>
          </p:cNvSpPr>
          <p:nvPr/>
        </p:nvSpPr>
        <p:spPr bwMode="auto">
          <a:xfrm>
            <a:off x="5362575" y="3860800"/>
            <a:ext cx="0" cy="2160588"/>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Rectangle 28">
            <a:extLst>
              <a:ext uri="{FF2B5EF4-FFF2-40B4-BE49-F238E27FC236}">
                <a16:creationId xmlns:a16="http://schemas.microsoft.com/office/drawing/2014/main" id="{F5D68DA6-B753-4AFB-8298-CF14B44EB759}"/>
              </a:ext>
            </a:extLst>
          </p:cNvPr>
          <p:cNvSpPr>
            <a:spLocks noChangeArrowheads="1"/>
          </p:cNvSpPr>
          <p:nvPr/>
        </p:nvSpPr>
        <p:spPr bwMode="auto">
          <a:xfrm>
            <a:off x="5362575" y="602138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3</a:t>
            </a:r>
          </a:p>
        </p:txBody>
      </p:sp>
      <p:sp>
        <p:nvSpPr>
          <p:cNvPr id="49181" name="Rectangle 29">
            <a:extLst>
              <a:ext uri="{FF2B5EF4-FFF2-40B4-BE49-F238E27FC236}">
                <a16:creationId xmlns:a16="http://schemas.microsoft.com/office/drawing/2014/main" id="{97838D7F-2E8E-4F31-97ED-91B151540D7D}"/>
              </a:ext>
            </a:extLst>
          </p:cNvPr>
          <p:cNvSpPr>
            <a:spLocks noChangeArrowheads="1"/>
          </p:cNvSpPr>
          <p:nvPr/>
        </p:nvSpPr>
        <p:spPr bwMode="auto">
          <a:xfrm>
            <a:off x="1908175" y="3644900"/>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endParaRPr lang="zh-CN" altLang="zh-CN" sz="1800" b="0" baseline="-25000">
              <a:solidFill>
                <a:schemeClr val="tx2"/>
              </a:solidFill>
            </a:endParaRPr>
          </a:p>
        </p:txBody>
      </p:sp>
      <p:sp>
        <p:nvSpPr>
          <p:cNvPr id="49182" name="Rectangle 30">
            <a:extLst>
              <a:ext uri="{FF2B5EF4-FFF2-40B4-BE49-F238E27FC236}">
                <a16:creationId xmlns:a16="http://schemas.microsoft.com/office/drawing/2014/main" id="{F73B81EA-DF0A-4E17-83D3-7C0361EA8D53}"/>
              </a:ext>
            </a:extLst>
          </p:cNvPr>
          <p:cNvSpPr>
            <a:spLocks noChangeArrowheads="1"/>
          </p:cNvSpPr>
          <p:nvPr/>
        </p:nvSpPr>
        <p:spPr bwMode="auto">
          <a:xfrm>
            <a:off x="1835150" y="206057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Y</a:t>
            </a:r>
            <a:endParaRPr lang="zh-CN" altLang="zh-CN" sz="1800" b="0" baseline="-25000">
              <a:solidFill>
                <a:schemeClr val="tx2"/>
              </a:solidFill>
            </a:endParaRPr>
          </a:p>
        </p:txBody>
      </p:sp>
      <p:sp>
        <p:nvSpPr>
          <p:cNvPr id="49183" name="Rectangle 31">
            <a:extLst>
              <a:ext uri="{FF2B5EF4-FFF2-40B4-BE49-F238E27FC236}">
                <a16:creationId xmlns:a16="http://schemas.microsoft.com/office/drawing/2014/main" id="{96CB7F07-E781-4E4F-8F40-A308382D905E}"/>
              </a:ext>
            </a:extLst>
          </p:cNvPr>
          <p:cNvSpPr>
            <a:spLocks noChangeArrowheads="1"/>
          </p:cNvSpPr>
          <p:nvPr/>
        </p:nvSpPr>
        <p:spPr bwMode="auto">
          <a:xfrm>
            <a:off x="7019925" y="3789363"/>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endParaRPr lang="zh-CN" altLang="zh-CN" sz="1800" b="0" baseline="-25000">
              <a:solidFill>
                <a:schemeClr val="tx2"/>
              </a:solidFill>
            </a:endParaRPr>
          </a:p>
        </p:txBody>
      </p:sp>
      <p:sp>
        <p:nvSpPr>
          <p:cNvPr id="49184" name="Rectangle 32">
            <a:extLst>
              <a:ext uri="{FF2B5EF4-FFF2-40B4-BE49-F238E27FC236}">
                <a16:creationId xmlns:a16="http://schemas.microsoft.com/office/drawing/2014/main" id="{B22E58DA-C081-4F35-A7F3-8858C504D2E9}"/>
              </a:ext>
            </a:extLst>
          </p:cNvPr>
          <p:cNvSpPr>
            <a:spLocks noChangeArrowheads="1"/>
          </p:cNvSpPr>
          <p:nvPr/>
        </p:nvSpPr>
        <p:spPr bwMode="auto">
          <a:xfrm>
            <a:off x="2409825" y="2349500"/>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U</a:t>
            </a:r>
            <a:r>
              <a:rPr lang="zh-CN" altLang="zh-CN" sz="1800" b="0" baseline="-25000">
                <a:solidFill>
                  <a:schemeClr val="tx2"/>
                </a:solidFill>
              </a:rPr>
              <a:t>1</a:t>
            </a:r>
          </a:p>
        </p:txBody>
      </p:sp>
      <p:sp>
        <p:nvSpPr>
          <p:cNvPr id="49185" name="Rectangle 33">
            <a:extLst>
              <a:ext uri="{FF2B5EF4-FFF2-40B4-BE49-F238E27FC236}">
                <a16:creationId xmlns:a16="http://schemas.microsoft.com/office/drawing/2014/main" id="{D09E409C-4945-4E91-BC18-08150ECEEC4B}"/>
              </a:ext>
            </a:extLst>
          </p:cNvPr>
          <p:cNvSpPr>
            <a:spLocks noChangeArrowheads="1"/>
          </p:cNvSpPr>
          <p:nvPr/>
        </p:nvSpPr>
        <p:spPr bwMode="auto">
          <a:xfrm>
            <a:off x="3203575" y="2349500"/>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U</a:t>
            </a:r>
            <a:r>
              <a:rPr lang="zh-CN" altLang="zh-CN" sz="1800" b="0" baseline="-25000">
                <a:solidFill>
                  <a:schemeClr val="tx2"/>
                </a:solidFill>
              </a:rPr>
              <a:t>2</a:t>
            </a:r>
          </a:p>
        </p:txBody>
      </p:sp>
      <p:sp>
        <p:nvSpPr>
          <p:cNvPr id="49186" name="Rectangle 34">
            <a:extLst>
              <a:ext uri="{FF2B5EF4-FFF2-40B4-BE49-F238E27FC236}">
                <a16:creationId xmlns:a16="http://schemas.microsoft.com/office/drawing/2014/main" id="{3FF70383-81F3-43C6-8F98-0F5F4B126244}"/>
              </a:ext>
            </a:extLst>
          </p:cNvPr>
          <p:cNvSpPr>
            <a:spLocks noChangeArrowheads="1"/>
          </p:cNvSpPr>
          <p:nvPr/>
        </p:nvSpPr>
        <p:spPr bwMode="auto">
          <a:xfrm>
            <a:off x="4140200" y="242093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U</a:t>
            </a:r>
            <a:r>
              <a:rPr lang="zh-CN" altLang="zh-CN" sz="1800" b="0" baseline="-25000">
                <a:solidFill>
                  <a:schemeClr val="tx2"/>
                </a:solidFill>
              </a:rPr>
              <a:t>3</a:t>
            </a:r>
          </a:p>
        </p:txBody>
      </p:sp>
      <p:sp>
        <p:nvSpPr>
          <p:cNvPr id="49187" name="Rectangle 35">
            <a:extLst>
              <a:ext uri="{FF2B5EF4-FFF2-40B4-BE49-F238E27FC236}">
                <a16:creationId xmlns:a16="http://schemas.microsoft.com/office/drawing/2014/main" id="{1E48F5F6-8CDB-45D9-B99E-8AE43044B518}"/>
              </a:ext>
            </a:extLst>
          </p:cNvPr>
          <p:cNvSpPr>
            <a:spLocks noChangeArrowheads="1"/>
          </p:cNvSpPr>
          <p:nvPr/>
        </p:nvSpPr>
        <p:spPr bwMode="auto">
          <a:xfrm>
            <a:off x="1835150" y="4508500"/>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r>
              <a:rPr lang="zh-CN" altLang="zh-CN" sz="1800" b="0" baseline="-25000">
                <a:solidFill>
                  <a:schemeClr val="tx2"/>
                </a:solidFill>
              </a:rPr>
              <a:t>1</a:t>
            </a:r>
          </a:p>
        </p:txBody>
      </p:sp>
      <p:sp>
        <p:nvSpPr>
          <p:cNvPr id="49188" name="Line 36">
            <a:extLst>
              <a:ext uri="{FF2B5EF4-FFF2-40B4-BE49-F238E27FC236}">
                <a16:creationId xmlns:a16="http://schemas.microsoft.com/office/drawing/2014/main" id="{B8C52B86-0E03-4766-B430-DF1D59ACA08B}"/>
              </a:ext>
            </a:extLst>
          </p:cNvPr>
          <p:cNvSpPr>
            <a:spLocks noChangeShapeType="1"/>
          </p:cNvSpPr>
          <p:nvPr/>
        </p:nvSpPr>
        <p:spPr bwMode="auto">
          <a:xfrm>
            <a:off x="2339975" y="4652963"/>
            <a:ext cx="4318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Oval 37">
            <a:extLst>
              <a:ext uri="{FF2B5EF4-FFF2-40B4-BE49-F238E27FC236}">
                <a16:creationId xmlns:a16="http://schemas.microsoft.com/office/drawing/2014/main" id="{617FDB65-EFDB-4E30-813D-873BB024D8D8}"/>
              </a:ext>
            </a:extLst>
          </p:cNvPr>
          <p:cNvSpPr>
            <a:spLocks noChangeArrowheads="1"/>
          </p:cNvSpPr>
          <p:nvPr/>
        </p:nvSpPr>
        <p:spPr bwMode="auto">
          <a:xfrm>
            <a:off x="2698750" y="4581525"/>
            <a:ext cx="146050" cy="144463"/>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9190" name="Rectangle 38">
            <a:extLst>
              <a:ext uri="{FF2B5EF4-FFF2-40B4-BE49-F238E27FC236}">
                <a16:creationId xmlns:a16="http://schemas.microsoft.com/office/drawing/2014/main" id="{7174C439-362A-41FF-A737-96CC90335C4E}"/>
              </a:ext>
            </a:extLst>
          </p:cNvPr>
          <p:cNvSpPr>
            <a:spLocks noChangeArrowheads="1"/>
          </p:cNvSpPr>
          <p:nvPr/>
        </p:nvSpPr>
        <p:spPr bwMode="auto">
          <a:xfrm>
            <a:off x="2914650" y="42926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M</a:t>
            </a:r>
            <a:endParaRPr lang="zh-CN" altLang="zh-CN" sz="1800" b="0" baseline="-25000">
              <a:solidFill>
                <a:schemeClr val="tx2"/>
              </a:solidFill>
            </a:endParaRPr>
          </a:p>
        </p:txBody>
      </p:sp>
      <p:sp>
        <p:nvSpPr>
          <p:cNvPr id="49191" name="Oval 39">
            <a:extLst>
              <a:ext uri="{FF2B5EF4-FFF2-40B4-BE49-F238E27FC236}">
                <a16:creationId xmlns:a16="http://schemas.microsoft.com/office/drawing/2014/main" id="{2E8B479F-CE4E-403E-BA6E-576BFA216383}"/>
              </a:ext>
            </a:extLst>
          </p:cNvPr>
          <p:cNvSpPr>
            <a:spLocks noChangeArrowheads="1"/>
          </p:cNvSpPr>
          <p:nvPr/>
        </p:nvSpPr>
        <p:spPr bwMode="auto">
          <a:xfrm>
            <a:off x="1908175" y="5876925"/>
            <a:ext cx="35877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p>
        </p:txBody>
      </p:sp>
      <p:sp>
        <p:nvSpPr>
          <p:cNvPr id="49192" name="Rectangle 40">
            <a:extLst>
              <a:ext uri="{FF2B5EF4-FFF2-40B4-BE49-F238E27FC236}">
                <a16:creationId xmlns:a16="http://schemas.microsoft.com/office/drawing/2014/main" id="{CB97DD4B-5112-4B56-8BA8-8BC7B06CADBB}"/>
              </a:ext>
            </a:extLst>
          </p:cNvPr>
          <p:cNvSpPr>
            <a:spLocks noChangeArrowheads="1"/>
          </p:cNvSpPr>
          <p:nvPr/>
        </p:nvSpPr>
        <p:spPr bwMode="auto">
          <a:xfrm>
            <a:off x="1835150" y="4076700"/>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endParaRPr lang="zh-CN" altLang="zh-CN" sz="1800" b="0" baseline="-25000">
              <a:solidFill>
                <a:schemeClr val="tx2"/>
              </a:solidFill>
            </a:endParaRPr>
          </a:p>
        </p:txBody>
      </p:sp>
      <p:sp>
        <p:nvSpPr>
          <p:cNvPr id="49193" name="Rectangle 41">
            <a:extLst>
              <a:ext uri="{FF2B5EF4-FFF2-40B4-BE49-F238E27FC236}">
                <a16:creationId xmlns:a16="http://schemas.microsoft.com/office/drawing/2014/main" id="{D0F46401-CA47-4903-B593-911732A6F1E8}"/>
              </a:ext>
            </a:extLst>
          </p:cNvPr>
          <p:cNvSpPr>
            <a:spLocks noChangeArrowheads="1"/>
          </p:cNvSpPr>
          <p:nvPr/>
        </p:nvSpPr>
        <p:spPr bwMode="auto">
          <a:xfrm>
            <a:off x="7235825" y="602138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endParaRPr lang="zh-CN" altLang="zh-CN" sz="1800" b="0" baseline="-25000">
              <a:solidFill>
                <a:schemeClr val="tx2"/>
              </a:solidFill>
            </a:endParaRPr>
          </a:p>
        </p:txBody>
      </p:sp>
      <p:sp>
        <p:nvSpPr>
          <p:cNvPr id="49194" name="Line 42">
            <a:extLst>
              <a:ext uri="{FF2B5EF4-FFF2-40B4-BE49-F238E27FC236}">
                <a16:creationId xmlns:a16="http://schemas.microsoft.com/office/drawing/2014/main" id="{E49F9659-B86A-4A4E-9B15-A945FB1C2E09}"/>
              </a:ext>
            </a:extLst>
          </p:cNvPr>
          <p:cNvSpPr>
            <a:spLocks noChangeShapeType="1"/>
          </p:cNvSpPr>
          <p:nvPr/>
        </p:nvSpPr>
        <p:spPr bwMode="auto">
          <a:xfrm>
            <a:off x="2339975" y="5157788"/>
            <a:ext cx="15113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Rectangle 43">
            <a:extLst>
              <a:ext uri="{FF2B5EF4-FFF2-40B4-BE49-F238E27FC236}">
                <a16:creationId xmlns:a16="http://schemas.microsoft.com/office/drawing/2014/main" id="{36A8166B-71C6-4BC0-900C-6EE7B86E7763}"/>
              </a:ext>
            </a:extLst>
          </p:cNvPr>
          <p:cNvSpPr>
            <a:spLocks noChangeArrowheads="1"/>
          </p:cNvSpPr>
          <p:nvPr/>
        </p:nvSpPr>
        <p:spPr bwMode="auto">
          <a:xfrm>
            <a:off x="1908175" y="4941888"/>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r>
              <a:rPr lang="zh-CN" altLang="zh-CN" sz="1800" b="0" baseline="-25000">
                <a:solidFill>
                  <a:schemeClr val="tx2"/>
                </a:solidFill>
              </a:rPr>
              <a:t>2</a:t>
            </a:r>
          </a:p>
        </p:txBody>
      </p:sp>
      <p:sp>
        <p:nvSpPr>
          <p:cNvPr id="49196" name="Oval 44">
            <a:extLst>
              <a:ext uri="{FF2B5EF4-FFF2-40B4-BE49-F238E27FC236}">
                <a16:creationId xmlns:a16="http://schemas.microsoft.com/office/drawing/2014/main" id="{F2C77B73-F775-467E-B46A-59B56C752570}"/>
              </a:ext>
            </a:extLst>
          </p:cNvPr>
          <p:cNvSpPr>
            <a:spLocks noChangeArrowheads="1"/>
          </p:cNvSpPr>
          <p:nvPr/>
        </p:nvSpPr>
        <p:spPr bwMode="auto">
          <a:xfrm>
            <a:off x="3781425" y="5086350"/>
            <a:ext cx="142875" cy="142875"/>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9197" name="Rectangle 45">
            <a:extLst>
              <a:ext uri="{FF2B5EF4-FFF2-40B4-BE49-F238E27FC236}">
                <a16:creationId xmlns:a16="http://schemas.microsoft.com/office/drawing/2014/main" id="{17E89933-7A69-4ACF-B1F5-304CE6E013A7}"/>
              </a:ext>
            </a:extLst>
          </p:cNvPr>
          <p:cNvSpPr>
            <a:spLocks noChangeArrowheads="1"/>
          </p:cNvSpPr>
          <p:nvPr/>
        </p:nvSpPr>
        <p:spPr bwMode="auto">
          <a:xfrm>
            <a:off x="4067175" y="47244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N</a:t>
            </a:r>
            <a:endParaRPr lang="zh-CN" altLang="zh-CN" sz="1800" b="0" baseline="-25000">
              <a:solidFill>
                <a:schemeClr val="tx2"/>
              </a:solidFill>
            </a:endParaRPr>
          </a:p>
        </p:txBody>
      </p:sp>
      <p:sp>
        <p:nvSpPr>
          <p:cNvPr id="49198" name="Line 46">
            <a:extLst>
              <a:ext uri="{FF2B5EF4-FFF2-40B4-BE49-F238E27FC236}">
                <a16:creationId xmlns:a16="http://schemas.microsoft.com/office/drawing/2014/main" id="{7E33B565-58AC-47EF-951C-F2DA9F6E9C4C}"/>
              </a:ext>
            </a:extLst>
          </p:cNvPr>
          <p:cNvSpPr>
            <a:spLocks noChangeShapeType="1"/>
          </p:cNvSpPr>
          <p:nvPr/>
        </p:nvSpPr>
        <p:spPr bwMode="auto">
          <a:xfrm>
            <a:off x="2339975" y="5516563"/>
            <a:ext cx="30226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Oval 47">
            <a:extLst>
              <a:ext uri="{FF2B5EF4-FFF2-40B4-BE49-F238E27FC236}">
                <a16:creationId xmlns:a16="http://schemas.microsoft.com/office/drawing/2014/main" id="{EB3C6B4A-055C-4554-AFD7-8B707911AFB9}"/>
              </a:ext>
            </a:extLst>
          </p:cNvPr>
          <p:cNvSpPr>
            <a:spLocks noChangeArrowheads="1"/>
          </p:cNvSpPr>
          <p:nvPr/>
        </p:nvSpPr>
        <p:spPr bwMode="auto">
          <a:xfrm>
            <a:off x="5292725" y="5445125"/>
            <a:ext cx="142875" cy="144463"/>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9200" name="Rectangle 48">
            <a:extLst>
              <a:ext uri="{FF2B5EF4-FFF2-40B4-BE49-F238E27FC236}">
                <a16:creationId xmlns:a16="http://schemas.microsoft.com/office/drawing/2014/main" id="{0B89595E-7D90-48DF-B634-89C08BBE3F65}"/>
              </a:ext>
            </a:extLst>
          </p:cNvPr>
          <p:cNvSpPr>
            <a:spLocks noChangeArrowheads="1"/>
          </p:cNvSpPr>
          <p:nvPr/>
        </p:nvSpPr>
        <p:spPr bwMode="auto">
          <a:xfrm>
            <a:off x="5508625" y="5157788"/>
            <a:ext cx="2857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F</a:t>
            </a:r>
            <a:endParaRPr lang="zh-CN" altLang="zh-CN" sz="1800" b="0" baseline="-25000">
              <a:solidFill>
                <a:schemeClr val="tx2"/>
              </a:solidFill>
            </a:endParaRPr>
          </a:p>
        </p:txBody>
      </p:sp>
      <p:sp>
        <p:nvSpPr>
          <p:cNvPr id="49201" name="Rectangle 49">
            <a:extLst>
              <a:ext uri="{FF2B5EF4-FFF2-40B4-BE49-F238E27FC236}">
                <a16:creationId xmlns:a16="http://schemas.microsoft.com/office/drawing/2014/main" id="{203D42FF-A71B-4A72-AD8B-4B735273D185}"/>
              </a:ext>
            </a:extLst>
          </p:cNvPr>
          <p:cNvSpPr>
            <a:spLocks noChangeArrowheads="1"/>
          </p:cNvSpPr>
          <p:nvPr/>
        </p:nvSpPr>
        <p:spPr bwMode="auto">
          <a:xfrm>
            <a:off x="1908175" y="5300663"/>
            <a:ext cx="2857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P</a:t>
            </a:r>
            <a:r>
              <a:rPr lang="zh-CN" altLang="zh-CN" sz="1800" b="0" baseline="-25000">
                <a:solidFill>
                  <a:schemeClr val="tx2"/>
                </a:solidFill>
              </a:rPr>
              <a:t>3</a:t>
            </a:r>
          </a:p>
        </p:txBody>
      </p:sp>
      <p:sp>
        <p:nvSpPr>
          <p:cNvPr id="49202" name="未知">
            <a:extLst>
              <a:ext uri="{FF2B5EF4-FFF2-40B4-BE49-F238E27FC236}">
                <a16:creationId xmlns:a16="http://schemas.microsoft.com/office/drawing/2014/main" id="{0C564E3E-B669-4388-B856-71F842CF17EF}"/>
              </a:ext>
            </a:extLst>
          </p:cNvPr>
          <p:cNvSpPr>
            <a:spLocks/>
          </p:cNvSpPr>
          <p:nvPr/>
        </p:nvSpPr>
        <p:spPr bwMode="auto">
          <a:xfrm>
            <a:off x="2482850" y="4365625"/>
            <a:ext cx="3168650" cy="1162050"/>
          </a:xfrm>
          <a:custGeom>
            <a:avLst/>
            <a:gdLst>
              <a:gd name="T0" fmla="*/ 0 w 1996"/>
              <a:gd name="T1" fmla="*/ 0 h 732"/>
              <a:gd name="T2" fmla="*/ 2147483646 w 1996"/>
              <a:gd name="T3" fmla="*/ 2147483646 h 732"/>
              <a:gd name="T4" fmla="*/ 2147483646 w 1996"/>
              <a:gd name="T5" fmla="*/ 2147483646 h 732"/>
              <a:gd name="T6" fmla="*/ 2147483646 w 1996"/>
              <a:gd name="T7" fmla="*/ 2147483646 h 732"/>
              <a:gd name="T8" fmla="*/ 2147483646 w 1996"/>
              <a:gd name="T9" fmla="*/ 2147483646 h 732"/>
              <a:gd name="T10" fmla="*/ 2147483646 w 1996"/>
              <a:gd name="T11" fmla="*/ 2147483646 h 732"/>
              <a:gd name="T12" fmla="*/ 0 60000 65536"/>
              <a:gd name="T13" fmla="*/ 0 60000 65536"/>
              <a:gd name="T14" fmla="*/ 0 60000 65536"/>
              <a:gd name="T15" fmla="*/ 0 60000 65536"/>
              <a:gd name="T16" fmla="*/ 0 60000 65536"/>
              <a:gd name="T17" fmla="*/ 0 60000 65536"/>
              <a:gd name="T18" fmla="*/ 0 w 1996"/>
              <a:gd name="T19" fmla="*/ 0 h 732"/>
              <a:gd name="T20" fmla="*/ 1996 w 1996"/>
              <a:gd name="T21" fmla="*/ 732 h 732"/>
            </a:gdLst>
            <a:ahLst/>
            <a:cxnLst>
              <a:cxn ang="T12">
                <a:pos x="T0" y="T1"/>
              </a:cxn>
              <a:cxn ang="T13">
                <a:pos x="T2" y="T3"/>
              </a:cxn>
              <a:cxn ang="T14">
                <a:pos x="T4" y="T5"/>
              </a:cxn>
              <a:cxn ang="T15">
                <a:pos x="T6" y="T7"/>
              </a:cxn>
              <a:cxn ang="T16">
                <a:pos x="T8" y="T9"/>
              </a:cxn>
              <a:cxn ang="T17">
                <a:pos x="T10" y="T11"/>
              </a:cxn>
            </a:cxnLst>
            <a:rect l="T18" t="T19" r="T20" b="T21"/>
            <a:pathLst>
              <a:path w="1996" h="732">
                <a:moveTo>
                  <a:pt x="0" y="0"/>
                </a:moveTo>
                <a:cubicBezTo>
                  <a:pt x="68" y="71"/>
                  <a:pt x="136" y="143"/>
                  <a:pt x="272" y="226"/>
                </a:cubicBezTo>
                <a:cubicBezTo>
                  <a:pt x="408" y="309"/>
                  <a:pt x="620" y="423"/>
                  <a:pt x="816" y="499"/>
                </a:cubicBezTo>
                <a:cubicBezTo>
                  <a:pt x="1012" y="575"/>
                  <a:pt x="1285" y="642"/>
                  <a:pt x="1451" y="680"/>
                </a:cubicBezTo>
                <a:cubicBezTo>
                  <a:pt x="1617" y="718"/>
                  <a:pt x="1723" y="718"/>
                  <a:pt x="1814" y="725"/>
                </a:cubicBezTo>
                <a:cubicBezTo>
                  <a:pt x="1905" y="732"/>
                  <a:pt x="1950" y="728"/>
                  <a:pt x="1996" y="725"/>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3" name="Rectangle 51">
            <a:extLst>
              <a:ext uri="{FF2B5EF4-FFF2-40B4-BE49-F238E27FC236}">
                <a16:creationId xmlns:a16="http://schemas.microsoft.com/office/drawing/2014/main" id="{BE59B592-F01B-4949-AE8F-3B3422BEA747}"/>
              </a:ext>
            </a:extLst>
          </p:cNvPr>
          <p:cNvSpPr>
            <a:spLocks noGrp="1" noRot="1" noChangeArrowheads="1"/>
          </p:cNvSpPr>
          <p:nvPr/>
        </p:nvSpPr>
        <p:spPr bwMode="auto">
          <a:xfrm>
            <a:off x="5868988" y="4292600"/>
            <a:ext cx="3095625" cy="1296988"/>
          </a:xfrm>
          <a:prstGeom prst="rect">
            <a:avLst/>
          </a:prstGeom>
          <a:noFill/>
          <a:ln w="9525">
            <a:noFill/>
            <a:miter lim="800000"/>
            <a:headEnd/>
            <a:tailEnd/>
          </a:ln>
        </p:spPr>
        <p:txBody>
          <a:bodyPr anchor="ctr"/>
          <a:lstStyle/>
          <a:p>
            <a:pPr eaLnBrk="1" hangingPunct="1">
              <a:defRPr/>
            </a:pPr>
            <a:r>
              <a:rPr lang="zh-CN" altLang="en-US" sz="2000" dirty="0">
                <a:solidFill>
                  <a:schemeClr val="accent2">
                    <a:lumMod val="75000"/>
                  </a:schemeClr>
                </a:solidFill>
                <a:latin typeface="楷体" pitchFamily="49" charset="-122"/>
                <a:ea typeface="楷体" pitchFamily="49" charset="-122"/>
              </a:rPr>
              <a:t>需求曲线每一点表示是每一价格水平下，消费者均衡时对</a:t>
            </a:r>
            <a:r>
              <a:rPr lang="en-US" altLang="zh-CN" sz="2000" dirty="0">
                <a:solidFill>
                  <a:schemeClr val="accent2">
                    <a:lumMod val="75000"/>
                  </a:schemeClr>
                </a:solidFill>
                <a:latin typeface="楷体" pitchFamily="49" charset="-122"/>
                <a:ea typeface="楷体" pitchFamily="49" charset="-122"/>
              </a:rPr>
              <a:t>x</a:t>
            </a:r>
            <a:r>
              <a:rPr lang="zh-CN" altLang="en-US" sz="2000" dirty="0">
                <a:solidFill>
                  <a:schemeClr val="accent2">
                    <a:lumMod val="75000"/>
                  </a:schemeClr>
                </a:solidFill>
                <a:latin typeface="楷体" pitchFamily="49" charset="-122"/>
                <a:ea typeface="楷体" pitchFamily="49" charset="-122"/>
              </a:rPr>
              <a:t>商品的消费量</a:t>
            </a:r>
          </a:p>
        </p:txBody>
      </p:sp>
      <p:sp>
        <p:nvSpPr>
          <p:cNvPr id="49204" name="曲线 1761">
            <a:extLst>
              <a:ext uri="{FF2B5EF4-FFF2-40B4-BE49-F238E27FC236}">
                <a16:creationId xmlns:a16="http://schemas.microsoft.com/office/drawing/2014/main" id="{F2A2A5CF-4470-48D3-9905-072AF05FF3CD}"/>
              </a:ext>
            </a:extLst>
          </p:cNvPr>
          <p:cNvSpPr>
            <a:spLocks/>
          </p:cNvSpPr>
          <p:nvPr/>
        </p:nvSpPr>
        <p:spPr bwMode="auto">
          <a:xfrm>
            <a:off x="2479675" y="3132138"/>
            <a:ext cx="3698875" cy="420687"/>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cubicBezTo>
                  <a:pt x="315" y="618"/>
                  <a:pt x="489" y="1659"/>
                  <a:pt x="1895" y="3806"/>
                </a:cubicBezTo>
                <a:cubicBezTo>
                  <a:pt x="3301" y="5953"/>
                  <a:pt x="5912" y="9986"/>
                  <a:pt x="8446" y="12816"/>
                </a:cubicBezTo>
                <a:cubicBezTo>
                  <a:pt x="10979" y="15646"/>
                  <a:pt x="14915" y="20168"/>
                  <a:pt x="17107" y="20884"/>
                </a:cubicBezTo>
                <a:cubicBezTo>
                  <a:pt x="19300" y="21600"/>
                  <a:pt x="20850" y="17696"/>
                  <a:pt x="21600" y="17078"/>
                </a:cubicBezTo>
              </a:path>
            </a:pathLst>
          </a:cu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5" name="AutoShape 53">
            <a:extLst>
              <a:ext uri="{FF2B5EF4-FFF2-40B4-BE49-F238E27FC236}">
                <a16:creationId xmlns:a16="http://schemas.microsoft.com/office/drawing/2014/main" id="{042785BF-A331-48B8-B1CD-1EAB51D6BACA}"/>
              </a:ext>
            </a:extLst>
          </p:cNvPr>
          <p:cNvSpPr>
            <a:spLocks/>
          </p:cNvSpPr>
          <p:nvPr/>
        </p:nvSpPr>
        <p:spPr bwMode="auto">
          <a:xfrm>
            <a:off x="6448425" y="2451100"/>
            <a:ext cx="1939925" cy="401638"/>
          </a:xfrm>
          <a:prstGeom prst="borderCallout2">
            <a:avLst>
              <a:gd name="adj1" fmla="val 28389"/>
              <a:gd name="adj2" fmla="val -3926"/>
              <a:gd name="adj3" fmla="val 28389"/>
              <a:gd name="adj4" fmla="val -16097"/>
              <a:gd name="adj5" fmla="val 238329"/>
              <a:gd name="adj6" fmla="val -28241"/>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latin typeface="Times New Roman" panose="02020603050405020304" pitchFamily="18" charset="0"/>
              </a:rPr>
              <a:t>价格-消费曲线</a:t>
            </a:r>
            <a:endParaRPr lang="zh-CN" altLang="zh-CN" sz="1800" b="0"/>
          </a:p>
        </p:txBody>
      </p:sp>
      <p:sp>
        <p:nvSpPr>
          <p:cNvPr id="49206" name="Rectangle 54">
            <a:extLst>
              <a:ext uri="{FF2B5EF4-FFF2-40B4-BE49-F238E27FC236}">
                <a16:creationId xmlns:a16="http://schemas.microsoft.com/office/drawing/2014/main" id="{6AC49D12-11CB-4EC5-8FE2-811DF84A42ED}"/>
              </a:ext>
            </a:extLst>
          </p:cNvPr>
          <p:cNvSpPr>
            <a:spLocks noChangeArrowheads="1"/>
          </p:cNvSpPr>
          <p:nvPr/>
        </p:nvSpPr>
        <p:spPr bwMode="auto">
          <a:xfrm>
            <a:off x="2771775" y="299720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a:solidFill>
                  <a:schemeClr val="tx2"/>
                </a:solidFill>
              </a:rPr>
              <a:t>E</a:t>
            </a:r>
            <a:r>
              <a:rPr lang="zh-CN" altLang="en-US" sz="1400" b="0" baseline="-25000">
                <a:solidFill>
                  <a:schemeClr val="tx2"/>
                </a:solidFill>
              </a:rPr>
              <a:t>1</a:t>
            </a:r>
          </a:p>
        </p:txBody>
      </p:sp>
      <p:sp>
        <p:nvSpPr>
          <p:cNvPr id="49207" name="Rectangle 55">
            <a:extLst>
              <a:ext uri="{FF2B5EF4-FFF2-40B4-BE49-F238E27FC236}">
                <a16:creationId xmlns:a16="http://schemas.microsoft.com/office/drawing/2014/main" id="{C44A84D2-0EE9-49D3-8007-4D07947EC348}"/>
              </a:ext>
            </a:extLst>
          </p:cNvPr>
          <p:cNvSpPr>
            <a:spLocks noChangeArrowheads="1"/>
          </p:cNvSpPr>
          <p:nvPr/>
        </p:nvSpPr>
        <p:spPr bwMode="auto">
          <a:xfrm>
            <a:off x="3851275" y="342900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a:solidFill>
                  <a:schemeClr val="tx2"/>
                </a:solidFill>
              </a:rPr>
              <a:t>E</a:t>
            </a:r>
            <a:r>
              <a:rPr lang="zh-CN" altLang="en-US" sz="1400" b="0" baseline="-25000">
                <a:solidFill>
                  <a:schemeClr val="tx2"/>
                </a:solidFill>
              </a:rPr>
              <a:t>2</a:t>
            </a:r>
          </a:p>
        </p:txBody>
      </p:sp>
      <p:sp>
        <p:nvSpPr>
          <p:cNvPr id="49208" name="Rectangle 56">
            <a:extLst>
              <a:ext uri="{FF2B5EF4-FFF2-40B4-BE49-F238E27FC236}">
                <a16:creationId xmlns:a16="http://schemas.microsoft.com/office/drawing/2014/main" id="{A2A1E7D0-59DA-4E84-9458-0291863AA97F}"/>
              </a:ext>
            </a:extLst>
          </p:cNvPr>
          <p:cNvSpPr>
            <a:spLocks noChangeArrowheads="1"/>
          </p:cNvSpPr>
          <p:nvPr/>
        </p:nvSpPr>
        <p:spPr bwMode="auto">
          <a:xfrm>
            <a:off x="5292725" y="328453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a:solidFill>
                  <a:schemeClr val="tx2"/>
                </a:solidFill>
              </a:rPr>
              <a:t>E</a:t>
            </a:r>
            <a:r>
              <a:rPr lang="zh-CN" altLang="en-US" sz="1400" b="0" baseline="-25000">
                <a:solidFill>
                  <a:schemeClr val="tx2"/>
                </a:solidFill>
              </a:rPr>
              <a:t>3</a:t>
            </a:r>
          </a:p>
        </p:txBody>
      </p:sp>
      <p:sp>
        <p:nvSpPr>
          <p:cNvPr id="49209" name="Rectangle 57">
            <a:extLst>
              <a:ext uri="{FF2B5EF4-FFF2-40B4-BE49-F238E27FC236}">
                <a16:creationId xmlns:a16="http://schemas.microsoft.com/office/drawing/2014/main" id="{CAAF4999-DF29-44E7-98E3-3012F59F73E7}"/>
              </a:ext>
            </a:extLst>
          </p:cNvPr>
          <p:cNvSpPr>
            <a:spLocks noGrp="1" noRot="1" noChangeArrowheads="1"/>
          </p:cNvSpPr>
          <p:nvPr/>
        </p:nvSpPr>
        <p:spPr bwMode="auto">
          <a:xfrm>
            <a:off x="38100" y="3644900"/>
            <a:ext cx="18700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tx2"/>
                </a:solidFill>
                <a:latin typeface="楷体_GB2312" pitchFamily="49" charset="-122"/>
                <a:ea typeface="楷体_GB2312" pitchFamily="49" charset="-122"/>
              </a:rPr>
              <a:t>2、序数效用论需求曲线推导</a:t>
            </a:r>
            <a:br>
              <a:rPr lang="zh-CN" altLang="en-US" sz="2400">
                <a:solidFill>
                  <a:schemeClr val="tx2"/>
                </a:solidFill>
                <a:latin typeface="楷体_GB2312" pitchFamily="49" charset="-122"/>
                <a:ea typeface="楷体_GB2312" pitchFamily="49" charset="-122"/>
              </a:rPr>
            </a:br>
            <a:r>
              <a:rPr lang="zh-CN" altLang="en-US" sz="2400" b="0">
                <a:solidFill>
                  <a:schemeClr val="tx2"/>
                </a:solidFill>
              </a:rPr>
              <a:t>       </a:t>
            </a:r>
            <a:endParaRPr lang="zh-CN" altLang="en-US" sz="2400">
              <a:solidFill>
                <a:schemeClr val="tx2"/>
              </a:solidFill>
              <a:latin typeface="楷体_GB2312" pitchFamily="49" charset="-122"/>
              <a:ea typeface="楷体_GB2312" pitchFamily="49" charset="-122"/>
            </a:endParaRPr>
          </a:p>
        </p:txBody>
      </p:sp>
      <p:sp>
        <p:nvSpPr>
          <p:cNvPr id="49210" name="Oval 58">
            <a:extLst>
              <a:ext uri="{FF2B5EF4-FFF2-40B4-BE49-F238E27FC236}">
                <a16:creationId xmlns:a16="http://schemas.microsoft.com/office/drawing/2014/main" id="{10623573-3923-493E-9050-15411933AEBA}"/>
              </a:ext>
            </a:extLst>
          </p:cNvPr>
          <p:cNvSpPr>
            <a:spLocks noChangeArrowheads="1"/>
          </p:cNvSpPr>
          <p:nvPr/>
        </p:nvSpPr>
        <p:spPr bwMode="auto">
          <a:xfrm flipV="1">
            <a:off x="2744788" y="3141663"/>
            <a:ext cx="76200" cy="85725"/>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9211" name="Oval 59">
            <a:extLst>
              <a:ext uri="{FF2B5EF4-FFF2-40B4-BE49-F238E27FC236}">
                <a16:creationId xmlns:a16="http://schemas.microsoft.com/office/drawing/2014/main" id="{2481F13F-543C-425F-92E0-F562DCCA4E4C}"/>
              </a:ext>
            </a:extLst>
          </p:cNvPr>
          <p:cNvSpPr>
            <a:spLocks noChangeArrowheads="1"/>
          </p:cNvSpPr>
          <p:nvPr/>
        </p:nvSpPr>
        <p:spPr bwMode="auto">
          <a:xfrm flipV="1">
            <a:off x="3835400" y="3328988"/>
            <a:ext cx="76200" cy="85725"/>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9212" name="Oval 60">
            <a:extLst>
              <a:ext uri="{FF2B5EF4-FFF2-40B4-BE49-F238E27FC236}">
                <a16:creationId xmlns:a16="http://schemas.microsoft.com/office/drawing/2014/main" id="{A70375AD-0DE7-4512-9FFE-A042130A833A}"/>
              </a:ext>
            </a:extLst>
          </p:cNvPr>
          <p:cNvSpPr>
            <a:spLocks noChangeArrowheads="1"/>
          </p:cNvSpPr>
          <p:nvPr/>
        </p:nvSpPr>
        <p:spPr bwMode="auto">
          <a:xfrm flipV="1">
            <a:off x="5321300" y="3473450"/>
            <a:ext cx="76200" cy="85725"/>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2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91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17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91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1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2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16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20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91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17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491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17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91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18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21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20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4917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17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920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920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920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919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9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19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916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19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4916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917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918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9188"/>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918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9190"/>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4917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9176"/>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919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4919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919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9197"/>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nodeType="clickEffect">
                                  <p:stCondLst>
                                    <p:cond delay="0"/>
                                  </p:stCondLst>
                                  <p:childTnLst>
                                    <p:set>
                                      <p:cBhvr>
                                        <p:cTn id="156" dur="1" fill="hold">
                                          <p:stCondLst>
                                            <p:cond delay="0"/>
                                          </p:stCondLst>
                                        </p:cTn>
                                        <p:tgtEl>
                                          <p:spTgt spid="4917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9180"/>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4919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9201"/>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4919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9200"/>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49202"/>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9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autoUpdateAnimBg="0"/>
      <p:bldP spid="49164" grpId="0" autoUpdateAnimBg="0"/>
      <p:bldP spid="49169" grpId="0" autoUpdateAnimBg="0"/>
      <p:bldP spid="49170" grpId="0" autoUpdateAnimBg="0"/>
      <p:bldP spid="49171" grpId="0" autoUpdateAnimBg="0"/>
      <p:bldP spid="49172" grpId="0" autoUpdateAnimBg="0"/>
      <p:bldP spid="49175" grpId="0" autoUpdateAnimBg="0"/>
      <p:bldP spid="49176" grpId="0" autoUpdateAnimBg="0"/>
      <p:bldP spid="49178" grpId="0" autoUpdateAnimBg="0"/>
      <p:bldP spid="49180" grpId="0" autoUpdateAnimBg="0"/>
      <p:bldP spid="49181" grpId="0" autoUpdateAnimBg="0"/>
      <p:bldP spid="49182" grpId="0" autoUpdateAnimBg="0"/>
      <p:bldP spid="49183" grpId="0" autoUpdateAnimBg="0"/>
      <p:bldP spid="49184" grpId="0" autoUpdateAnimBg="0"/>
      <p:bldP spid="49185" grpId="0" autoUpdateAnimBg="0"/>
      <p:bldP spid="49186" grpId="0" autoUpdateAnimBg="0"/>
      <p:bldP spid="49187" grpId="0" autoUpdateAnimBg="0"/>
      <p:bldP spid="49189" grpId="0" animBg="1"/>
      <p:bldP spid="49190" grpId="0" autoUpdateAnimBg="0"/>
      <p:bldP spid="49191" grpId="0" autoUpdateAnimBg="0"/>
      <p:bldP spid="49192" grpId="0" autoUpdateAnimBg="0"/>
      <p:bldP spid="49193" grpId="0" autoUpdateAnimBg="0"/>
      <p:bldP spid="49195" grpId="0" autoUpdateAnimBg="0"/>
      <p:bldP spid="49196" grpId="0" animBg="1"/>
      <p:bldP spid="49197" grpId="0" autoUpdateAnimBg="0"/>
      <p:bldP spid="49199" grpId="0" animBg="1"/>
      <p:bldP spid="49200" grpId="0" autoUpdateAnimBg="0"/>
      <p:bldP spid="49201" grpId="0" autoUpdateAnimBg="0"/>
      <p:bldP spid="49203" grpId="0" bldLvl="0" autoUpdateAnimBg="0"/>
      <p:bldP spid="49205" grpId="0" bldLvl="0" animBg="1" autoUpdateAnimBg="0"/>
      <p:bldP spid="49206" grpId="0" autoUpdateAnimBg="0"/>
      <p:bldP spid="49207" grpId="0" autoUpdateAnimBg="0"/>
      <p:bldP spid="49208" grpId="0" autoUpdateAnimBg="0"/>
      <p:bldP spid="49209" grpId="0" bldLvl="0" autoUpdateAnimBg="0"/>
      <p:bldP spid="49210" grpId="0" animBg="1"/>
      <p:bldP spid="49211" grpId="0" animBg="1"/>
      <p:bldP spid="492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a:extLst>
              <a:ext uri="{FF2B5EF4-FFF2-40B4-BE49-F238E27FC236}">
                <a16:creationId xmlns:a16="http://schemas.microsoft.com/office/drawing/2014/main" id="{56A0791A-87CF-47EF-B5E4-54EE480BD8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C5D19F-7007-49E3-A94C-0FA0AA8FE315}" type="datetime1">
              <a:rPr lang="zh-CN" altLang="en-US" sz="1400" smtClean="0"/>
              <a:pPr>
                <a:spcBef>
                  <a:spcPct val="0"/>
                </a:spcBef>
                <a:buClrTx/>
                <a:buSzTx/>
                <a:buFontTx/>
                <a:buNone/>
              </a:pPr>
              <a:t>2022/9/8</a:t>
            </a:fld>
            <a:endParaRPr lang="zh-CN" altLang="zh-CN" sz="1400"/>
          </a:p>
        </p:txBody>
      </p:sp>
      <p:sp>
        <p:nvSpPr>
          <p:cNvPr id="58371" name="灯片编号占位符 2">
            <a:extLst>
              <a:ext uri="{FF2B5EF4-FFF2-40B4-BE49-F238E27FC236}">
                <a16:creationId xmlns:a16="http://schemas.microsoft.com/office/drawing/2014/main" id="{BE77ABFE-F398-4D3C-9211-2469ECAB8B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918BEF-8914-4FC3-AA3C-101ABA93F619}" type="slidenum">
              <a:rPr lang="zh-CN" altLang="zh-CN" sz="1400" smtClean="0"/>
              <a:pPr>
                <a:spcBef>
                  <a:spcPct val="0"/>
                </a:spcBef>
                <a:buClrTx/>
                <a:buSzTx/>
                <a:buFontTx/>
                <a:buNone/>
              </a:pPr>
              <a:t>54</a:t>
            </a:fld>
            <a:endParaRPr lang="zh-CN" altLang="zh-CN" sz="1400"/>
          </a:p>
        </p:txBody>
      </p:sp>
      <p:sp>
        <p:nvSpPr>
          <p:cNvPr id="4" name="Rectangle 2">
            <a:extLst>
              <a:ext uri="{FF2B5EF4-FFF2-40B4-BE49-F238E27FC236}">
                <a16:creationId xmlns:a16="http://schemas.microsoft.com/office/drawing/2014/main" id="{1FB9969C-9462-435F-A4C3-4A9E3DE96809}"/>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en-US" altLang="zh-CN" sz="4400" kern="0" dirty="0">
                <a:solidFill>
                  <a:srgbClr val="0033CC"/>
                </a:solidFill>
                <a:latin typeface="楷体" pitchFamily="49" charset="-122"/>
                <a:ea typeface="楷体" pitchFamily="49" charset="-122"/>
                <a:cs typeface="+mj-cs"/>
              </a:rPr>
              <a:t> </a:t>
            </a:r>
            <a:r>
              <a:rPr lang="zh-CN" altLang="en-US" sz="4400" kern="0" dirty="0">
                <a:solidFill>
                  <a:srgbClr val="0033CC"/>
                </a:solidFill>
                <a:latin typeface="楷体" pitchFamily="49" charset="-122"/>
                <a:ea typeface="楷体" pitchFamily="49" charset="-122"/>
                <a:cs typeface="+mj-cs"/>
              </a:rPr>
              <a:t>本章讲述内容</a:t>
            </a:r>
            <a:endParaRPr lang="zh-CN" sz="4400" kern="0" dirty="0">
              <a:solidFill>
                <a:srgbClr val="0033CC"/>
              </a:solidFill>
              <a:latin typeface="楷体" pitchFamily="49" charset="-122"/>
              <a:ea typeface="楷体" pitchFamily="49" charset="-122"/>
              <a:cs typeface="+mj-cs"/>
            </a:endParaRPr>
          </a:p>
        </p:txBody>
      </p:sp>
      <p:sp>
        <p:nvSpPr>
          <p:cNvPr id="5" name="Rectangle 2">
            <a:extLst>
              <a:ext uri="{FF2B5EF4-FFF2-40B4-BE49-F238E27FC236}">
                <a16:creationId xmlns:a16="http://schemas.microsoft.com/office/drawing/2014/main" id="{E68F85C9-B4F5-4B19-A129-8F9E2B2BF9C5}"/>
              </a:ext>
            </a:extLst>
          </p:cNvPr>
          <p:cNvSpPr txBox="1">
            <a:spLocks noRot="1" noChangeArrowheads="1"/>
          </p:cNvSpPr>
          <p:nvPr/>
        </p:nvSpPr>
        <p:spPr>
          <a:xfrm>
            <a:off x="357188" y="1857375"/>
            <a:ext cx="8540750" cy="2143125"/>
          </a:xfrm>
          <a:prstGeom prst="rect">
            <a:avLst/>
          </a:prstGeom>
        </p:spPr>
        <p:txBody>
          <a:bodyPr/>
          <a:lstStyle/>
          <a:p>
            <a:pPr eaLnBrk="1" hangingPunct="1">
              <a:defRPr/>
            </a:pPr>
            <a:r>
              <a:rPr lang="zh-CN" sz="2800" kern="0" dirty="0">
                <a:solidFill>
                  <a:srgbClr val="0033CC"/>
                </a:solidFill>
                <a:latin typeface="楷体" pitchFamily="49" charset="-122"/>
                <a:ea typeface="楷体" pitchFamily="49" charset="-122"/>
                <a:cs typeface="+mj-cs"/>
              </a:rPr>
              <a:t>第一节   基数效用分析</a:t>
            </a:r>
            <a:endParaRPr lang="en-US" altLang="zh-CN" sz="2800" kern="0" dirty="0">
              <a:solidFill>
                <a:srgbClr val="0033CC"/>
              </a:solidFill>
              <a:latin typeface="楷体" pitchFamily="49" charset="-122"/>
              <a:ea typeface="楷体" pitchFamily="49" charset="-122"/>
              <a:cs typeface="+mj-cs"/>
            </a:endParaRPr>
          </a:p>
          <a:p>
            <a:pPr eaLnBrk="1" hangingPunct="1">
              <a:defRPr/>
            </a:pPr>
            <a:r>
              <a:rPr lang="zh-CN" altLang="en-US" sz="2800" dirty="0">
                <a:solidFill>
                  <a:srgbClr val="0033CC"/>
                </a:solidFill>
                <a:latin typeface="楷体" pitchFamily="49" charset="-122"/>
                <a:ea typeface="楷体" pitchFamily="49" charset="-122"/>
              </a:rPr>
              <a:t>第二节   序数效用分析</a:t>
            </a:r>
            <a:endParaRPr lang="en-US" altLang="zh-CN" sz="2800" dirty="0">
              <a:solidFill>
                <a:srgbClr val="0033CC"/>
              </a:solidFill>
              <a:latin typeface="楷体" pitchFamily="49" charset="-122"/>
              <a:ea typeface="楷体" pitchFamily="49" charset="-122"/>
            </a:endParaRPr>
          </a:p>
          <a:p>
            <a:pPr eaLnBrk="1" hangingPunct="1">
              <a:defRPr/>
            </a:pPr>
            <a:r>
              <a:rPr lang="zh-CN" altLang="en-US" sz="3200" dirty="0">
                <a:solidFill>
                  <a:srgbClr val="FF0000"/>
                </a:solidFill>
                <a:latin typeface="楷体" pitchFamily="49" charset="-122"/>
                <a:ea typeface="楷体" pitchFamily="49" charset="-122"/>
              </a:rPr>
              <a:t>第三节   消费者均衡的变动（难点）</a:t>
            </a:r>
            <a:endParaRPr lang="en-US" altLang="zh-CN" sz="3200" dirty="0">
              <a:solidFill>
                <a:srgbClr val="FF0000"/>
              </a:solidFill>
              <a:latin typeface="楷体" pitchFamily="49" charset="-122"/>
              <a:ea typeface="楷体" pitchFamily="49" charset="-122"/>
            </a:endParaRPr>
          </a:p>
          <a:p>
            <a:pPr eaLnBrk="1" hangingPunct="1">
              <a:defRPr/>
            </a:pPr>
            <a:r>
              <a:rPr lang="zh-CN" altLang="en-US" sz="2800" dirty="0">
                <a:solidFill>
                  <a:srgbClr val="0033CC"/>
                </a:solidFill>
                <a:latin typeface="楷体" pitchFamily="49" charset="-122"/>
                <a:ea typeface="楷体" pitchFamily="49" charset="-122"/>
              </a:rPr>
              <a:t>第四节   不确定性和风险</a:t>
            </a: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zh-CN" altLang="en-US" sz="2800" dirty="0">
              <a:solidFill>
                <a:srgbClr val="0033CC"/>
              </a:solidFill>
              <a:latin typeface="楷体" pitchFamily="49" charset="-122"/>
              <a:ea typeface="楷体" pitchFamily="49" charset="-122"/>
            </a:endParaRP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en-US" altLang="zh-CN" sz="2800" dirty="0">
              <a:solidFill>
                <a:srgbClr val="0033CC"/>
              </a:solidFill>
              <a:latin typeface="楷体" pitchFamily="49" charset="-122"/>
              <a:ea typeface="楷体" pitchFamily="49" charset="-122"/>
            </a:endParaRPr>
          </a:p>
          <a:p>
            <a:pPr eaLnBrk="1" hangingPunct="1">
              <a:defRPr/>
            </a:pPr>
            <a:endParaRPr lang="zh-CN" sz="2800" kern="0" dirty="0">
              <a:solidFill>
                <a:srgbClr val="0033CC"/>
              </a:solidFill>
              <a:latin typeface="楷体" pitchFamily="49" charset="-122"/>
              <a:ea typeface="楷体" pitchFamily="49" charset="-122"/>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a:extLst>
              <a:ext uri="{FF2B5EF4-FFF2-40B4-BE49-F238E27FC236}">
                <a16:creationId xmlns:a16="http://schemas.microsoft.com/office/drawing/2014/main" id="{4EABF423-2E4D-476A-B729-14FB6489F21F}"/>
              </a:ext>
            </a:extLst>
          </p:cNvPr>
          <p:cNvSpPr>
            <a:spLocks noGrp="1"/>
          </p:cNvSpPr>
          <p:nvPr>
            <p:ph type="dt" sz="quarter" idx="10"/>
          </p:nvPr>
        </p:nvSpPr>
        <p:spPr/>
        <p:txBody>
          <a:bodyPr/>
          <a:lstStyle/>
          <a:p>
            <a:pPr>
              <a:defRPr/>
            </a:pPr>
            <a:fld id="{BC1A0D3B-7A37-4648-A219-9806BD64F298}"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59395" name="灯片编号占位符 5">
            <a:extLst>
              <a:ext uri="{FF2B5EF4-FFF2-40B4-BE49-F238E27FC236}">
                <a16:creationId xmlns:a16="http://schemas.microsoft.com/office/drawing/2014/main" id="{6C8829B1-1F98-41CB-BF45-F3AF691EDD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91F413-D8B7-4231-8084-0D3FF1C31B73}"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55</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69636" name="Rectangle 2">
            <a:extLst>
              <a:ext uri="{FF2B5EF4-FFF2-40B4-BE49-F238E27FC236}">
                <a16:creationId xmlns:a16="http://schemas.microsoft.com/office/drawing/2014/main" id="{CC18DCC3-1E42-4489-9FA0-9D64AF06970C}"/>
              </a:ext>
            </a:extLst>
          </p:cNvPr>
          <p:cNvSpPr>
            <a:spLocks noGrp="1" noRot="1" noChangeArrowheads="1"/>
          </p:cNvSpPr>
          <p:nvPr>
            <p:ph type="title"/>
          </p:nvPr>
        </p:nvSpPr>
        <p:spPr>
          <a:xfrm>
            <a:off x="301625" y="609600"/>
            <a:ext cx="8540750" cy="731838"/>
          </a:xfrm>
        </p:spPr>
        <p:txBody>
          <a:bodyPr/>
          <a:lstStyle/>
          <a:p>
            <a:pPr eaLnBrk="1" hangingPunct="1">
              <a:defRPr/>
            </a:pPr>
            <a:r>
              <a:rPr lang="zh-CN" sz="4000" b="1">
                <a:solidFill>
                  <a:schemeClr val="accent2">
                    <a:lumMod val="75000"/>
                  </a:schemeClr>
                </a:solidFill>
                <a:latin typeface="楷体" pitchFamily="49" charset="-122"/>
                <a:ea typeface="楷体" pitchFamily="49" charset="-122"/>
              </a:rPr>
              <a:t>第三节   消费者均衡的变动</a:t>
            </a:r>
            <a:endParaRPr lang="zh-CN" sz="3200" b="1">
              <a:solidFill>
                <a:schemeClr val="accent2">
                  <a:lumMod val="75000"/>
                </a:schemeClr>
              </a:solidFill>
              <a:latin typeface="楷体" pitchFamily="49" charset="-122"/>
              <a:ea typeface="楷体" pitchFamily="49" charset="-122"/>
            </a:endParaRPr>
          </a:p>
        </p:txBody>
      </p:sp>
      <p:sp>
        <p:nvSpPr>
          <p:cNvPr id="50179" name="Rectangle 3">
            <a:extLst>
              <a:ext uri="{FF2B5EF4-FFF2-40B4-BE49-F238E27FC236}">
                <a16:creationId xmlns:a16="http://schemas.microsoft.com/office/drawing/2014/main" id="{B7093444-F543-483C-9961-D9FDF09800FB}"/>
              </a:ext>
            </a:extLst>
          </p:cNvPr>
          <p:cNvSpPr>
            <a:spLocks noGrp="1" noRot="1" noChangeArrowheads="1"/>
          </p:cNvSpPr>
          <p:nvPr>
            <p:ph type="body" idx="1"/>
          </p:nvPr>
        </p:nvSpPr>
        <p:spPr>
          <a:xfrm>
            <a:off x="301625" y="2133600"/>
            <a:ext cx="8540750" cy="4319588"/>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当一种商品的价格发生变动时，就会产生两种效应：</a:t>
            </a:r>
          </a:p>
          <a:p>
            <a:pPr lvl="1" eaLnBrk="1" hangingPunct="1">
              <a:defRPr/>
            </a:pPr>
            <a:r>
              <a:rPr lang="zh-CN" b="1" dirty="0">
                <a:solidFill>
                  <a:srgbClr val="FF0000"/>
                </a:solidFill>
                <a:latin typeface="楷体" pitchFamily="49" charset="-122"/>
                <a:ea typeface="楷体" pitchFamily="49" charset="-122"/>
              </a:rPr>
              <a:t>替代效应</a:t>
            </a:r>
            <a:r>
              <a:rPr lang="zh-CN" b="1" dirty="0">
                <a:solidFill>
                  <a:schemeClr val="accent2">
                    <a:lumMod val="75000"/>
                  </a:schemeClr>
                </a:solidFill>
                <a:latin typeface="楷体" pitchFamily="49" charset="-122"/>
                <a:ea typeface="楷体" pitchFamily="49" charset="-122"/>
              </a:rPr>
              <a:t>：由于商品的相对价格发生变化，消费者增加跌价商品的购买量以代替价格相对上涨的商品的现象。</a:t>
            </a:r>
          </a:p>
          <a:p>
            <a:pPr lvl="1" eaLnBrk="1" hangingPunct="1">
              <a:defRPr/>
            </a:pPr>
            <a:r>
              <a:rPr lang="zh-CN" b="1" dirty="0">
                <a:solidFill>
                  <a:srgbClr val="FF0000"/>
                </a:solidFill>
                <a:latin typeface="楷体" pitchFamily="49" charset="-122"/>
                <a:ea typeface="楷体" pitchFamily="49" charset="-122"/>
              </a:rPr>
              <a:t>收入效应</a:t>
            </a:r>
            <a:r>
              <a:rPr lang="zh-CN" b="1" dirty="0">
                <a:solidFill>
                  <a:schemeClr val="accent2">
                    <a:lumMod val="75000"/>
                  </a:schemeClr>
                </a:solidFill>
                <a:latin typeface="楷体" pitchFamily="49" charset="-122"/>
                <a:ea typeface="楷体" pitchFamily="49" charset="-122"/>
              </a:rPr>
              <a:t>：代表全部收入的购买力发生变化而导致的商品需求量变化的现象。</a:t>
            </a:r>
          </a:p>
          <a:p>
            <a:pPr eaLnBrk="1" hangingPunct="1">
              <a:buFont typeface="Wingdings" panose="05000000000000000000" pitchFamily="2" charset="2"/>
              <a:buNone/>
              <a:defRPr/>
            </a:pPr>
            <a:endParaRPr lang="zh-CN" altLang="zh-CN" b="1" dirty="0">
              <a:solidFill>
                <a:schemeClr val="accent2">
                  <a:lumMod val="75000"/>
                </a:schemeClr>
              </a:solidFill>
              <a:latin typeface="楷体" pitchFamily="49" charset="-122"/>
              <a:ea typeface="楷体" pitchFamily="49" charset="-122"/>
            </a:endParaRPr>
          </a:p>
        </p:txBody>
      </p:sp>
      <p:sp>
        <p:nvSpPr>
          <p:cNvPr id="50180" name="Rectangle 4">
            <a:extLst>
              <a:ext uri="{FF2B5EF4-FFF2-40B4-BE49-F238E27FC236}">
                <a16:creationId xmlns:a16="http://schemas.microsoft.com/office/drawing/2014/main" id="{E6ED06BA-B86F-419E-951F-BB4DAF872AEF}"/>
              </a:ext>
            </a:extLst>
          </p:cNvPr>
          <p:cNvSpPr>
            <a:spLocks noRot="1" noChangeArrowheads="1"/>
          </p:cNvSpPr>
          <p:nvPr/>
        </p:nvSpPr>
        <p:spPr bwMode="auto">
          <a:xfrm>
            <a:off x="250825" y="1484313"/>
            <a:ext cx="8540750" cy="576262"/>
          </a:xfrm>
          <a:prstGeom prst="rect">
            <a:avLst/>
          </a:prstGeom>
          <a:noFill/>
          <a:ln w="9525">
            <a:noFill/>
            <a:miter lim="800000"/>
            <a:headEnd/>
            <a:tailEnd/>
          </a:ln>
        </p:spPr>
        <p:txBody>
          <a:bodyPr anchor="ctr"/>
          <a:lstStyle/>
          <a:p>
            <a:pPr algn="ctr" eaLnBrk="1" hangingPunct="1">
              <a:defRPr/>
            </a:pPr>
            <a:r>
              <a:rPr lang="zh-CN" altLang="en-US" sz="3200">
                <a:solidFill>
                  <a:schemeClr val="accent2">
                    <a:lumMod val="75000"/>
                  </a:schemeClr>
                </a:solidFill>
                <a:latin typeface="楷体" pitchFamily="49" charset="-122"/>
                <a:ea typeface="楷体" pitchFamily="49" charset="-122"/>
              </a:rPr>
              <a:t>一、价格变动引起的消费者需求量的变动分解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5FCED8F0-ADC8-449F-83DD-D92E31A904E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7DFE00-28C1-46D1-8EFD-F4DC29FD0D80}" type="datetime1">
              <a:rPr lang="zh-CN" altLang="en-US" sz="1400" smtClean="0"/>
              <a:pPr>
                <a:spcBef>
                  <a:spcPct val="0"/>
                </a:spcBef>
                <a:buClrTx/>
                <a:buSzTx/>
                <a:buFontTx/>
                <a:buNone/>
              </a:pPr>
              <a:t>2022/9/8</a:t>
            </a:fld>
            <a:endParaRPr lang="zh-CN" altLang="zh-CN" sz="1400"/>
          </a:p>
        </p:txBody>
      </p:sp>
      <p:sp>
        <p:nvSpPr>
          <p:cNvPr id="60419" name="灯片编号占位符 5">
            <a:extLst>
              <a:ext uri="{FF2B5EF4-FFF2-40B4-BE49-F238E27FC236}">
                <a16:creationId xmlns:a16="http://schemas.microsoft.com/office/drawing/2014/main" id="{D699136C-1A2E-407B-A096-314CA4D392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EF1762-9670-4324-9566-14091E19A9FC}" type="slidenum">
              <a:rPr lang="zh-CN" altLang="zh-CN" sz="1400" smtClean="0"/>
              <a:pPr>
                <a:spcBef>
                  <a:spcPct val="0"/>
                </a:spcBef>
                <a:buClrTx/>
                <a:buSzTx/>
                <a:buFontTx/>
                <a:buNone/>
              </a:pPr>
              <a:t>56</a:t>
            </a:fld>
            <a:endParaRPr lang="zh-CN" altLang="zh-CN" sz="1400"/>
          </a:p>
        </p:txBody>
      </p:sp>
      <p:sp>
        <p:nvSpPr>
          <p:cNvPr id="51202" name="Rectangle 2">
            <a:extLst>
              <a:ext uri="{FF2B5EF4-FFF2-40B4-BE49-F238E27FC236}">
                <a16:creationId xmlns:a16="http://schemas.microsoft.com/office/drawing/2014/main" id="{6579AFA4-6487-4817-8EC6-C69444265002}"/>
              </a:ext>
            </a:extLst>
          </p:cNvPr>
          <p:cNvSpPr>
            <a:spLocks noGrp="1" noRot="1" noChangeArrowheads="1"/>
          </p:cNvSpPr>
          <p:nvPr>
            <p:ph type="body" idx="1"/>
          </p:nvPr>
        </p:nvSpPr>
        <p:spPr>
          <a:xfrm>
            <a:off x="301625" y="765175"/>
            <a:ext cx="8540750" cy="5334000"/>
          </a:xfrm>
        </p:spPr>
        <p:txBody>
          <a:bodyPr/>
          <a:lstStyle/>
          <a:p>
            <a:pPr eaLnBrk="1" hangingPunct="1">
              <a:defRPr/>
            </a:pPr>
            <a:r>
              <a:rPr lang="zh-CN" b="1" dirty="0">
                <a:solidFill>
                  <a:schemeClr val="accent2">
                    <a:lumMod val="75000"/>
                  </a:schemeClr>
                </a:solidFill>
                <a:latin typeface="楷体" pitchFamily="49" charset="-122"/>
                <a:ea typeface="楷体" pitchFamily="49" charset="-122"/>
              </a:rPr>
              <a:t>考察这两种效应</a:t>
            </a:r>
          </a:p>
          <a:p>
            <a:pPr eaLnBrk="1" hangingPunct="1">
              <a:defRPr/>
            </a:pPr>
            <a:endParaRPr lang="zh-CN" altLang="zh-CN" b="1" dirty="0">
              <a:solidFill>
                <a:schemeClr val="tx2"/>
              </a:solidFill>
              <a:latin typeface="楷体" pitchFamily="49" charset="-122"/>
              <a:ea typeface="楷体" pitchFamily="49" charset="-122"/>
            </a:endParaRPr>
          </a:p>
          <a:p>
            <a:pPr eaLnBrk="1" hangingPunct="1">
              <a:defRPr/>
            </a:pPr>
            <a:r>
              <a:rPr lang="zh-CN" b="1" dirty="0">
                <a:solidFill>
                  <a:srgbClr val="FF0000"/>
                </a:solidFill>
                <a:latin typeface="楷体" pitchFamily="49" charset="-122"/>
                <a:ea typeface="楷体" pitchFamily="49" charset="-122"/>
              </a:rPr>
              <a:t>方法一：</a:t>
            </a:r>
          </a:p>
          <a:p>
            <a:pPr eaLnBrk="1" hangingPunct="1">
              <a:defRPr/>
            </a:pPr>
            <a:endParaRPr lang="zh-CN" altLang="zh-CN" b="1" dirty="0">
              <a:solidFill>
                <a:srgbClr val="FF0000"/>
              </a:solidFill>
              <a:latin typeface="楷体" pitchFamily="49" charset="-122"/>
              <a:ea typeface="楷体" pitchFamily="49" charset="-122"/>
            </a:endParaRPr>
          </a:p>
          <a:p>
            <a:pPr lvl="1" eaLnBrk="1" hangingPunct="1">
              <a:buFont typeface="Wingdings" panose="05000000000000000000" pitchFamily="2" charset="2"/>
              <a:buNone/>
              <a:defRPr/>
            </a:pP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转动</a:t>
            </a: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移动”</a:t>
            </a:r>
          </a:p>
          <a:p>
            <a:pPr lvl="1" eaLnBrk="1" hangingPunct="1">
              <a:defRPr/>
            </a:pPr>
            <a:r>
              <a:rPr lang="zh-CN" b="1" dirty="0">
                <a:solidFill>
                  <a:schemeClr val="accent2">
                    <a:lumMod val="75000"/>
                  </a:schemeClr>
                </a:solidFill>
                <a:latin typeface="楷体" pitchFamily="49" charset="-122"/>
                <a:ea typeface="楷体" pitchFamily="49" charset="-122"/>
              </a:rPr>
              <a:t>第一步，相对价格发生变动，</a:t>
            </a:r>
            <a:r>
              <a:rPr lang="zh-CN" altLang="en-US" b="1" dirty="0">
                <a:solidFill>
                  <a:srgbClr val="FF0000"/>
                </a:solidFill>
                <a:latin typeface="楷体" pitchFamily="49" charset="-122"/>
                <a:ea typeface="楷体" pitchFamily="49" charset="-122"/>
              </a:rPr>
              <a:t>保持原有效用水平不变</a:t>
            </a:r>
            <a:r>
              <a:rPr lang="zh-CN" altLang="en-US" b="1" dirty="0">
                <a:solidFill>
                  <a:schemeClr val="accent2">
                    <a:lumMod val="75000"/>
                  </a:schemeClr>
                </a:solidFill>
                <a:latin typeface="楷体" pitchFamily="49" charset="-122"/>
                <a:ea typeface="楷体" pitchFamily="49" charset="-122"/>
              </a:rPr>
              <a:t>，用相对便宜的商品替代贵的商品</a:t>
            </a:r>
            <a:r>
              <a:rPr lang="zh-CN" sz="3200" b="1" dirty="0">
                <a:solidFill>
                  <a:srgbClr val="0033CC"/>
                </a:solidFill>
                <a:latin typeface="楷体" pitchFamily="49" charset="-122"/>
                <a:ea typeface="楷体" pitchFamily="49" charset="-122"/>
              </a:rPr>
              <a:t>，</a:t>
            </a:r>
            <a:r>
              <a:rPr lang="zh-CN" sz="3200" b="1" dirty="0">
                <a:solidFill>
                  <a:schemeClr val="accent2">
                    <a:lumMod val="75000"/>
                  </a:schemeClr>
                </a:solidFill>
                <a:latin typeface="楷体" pitchFamily="49" charset="-122"/>
                <a:ea typeface="楷体" pitchFamily="49" charset="-122"/>
              </a:rPr>
              <a:t>此为转动；</a:t>
            </a:r>
          </a:p>
          <a:p>
            <a:pPr lvl="1" eaLnBrk="1" hangingPunct="1">
              <a:defRPr/>
            </a:pPr>
            <a:r>
              <a:rPr lang="zh-CN" b="1" dirty="0">
                <a:solidFill>
                  <a:schemeClr val="accent2">
                    <a:lumMod val="75000"/>
                  </a:schemeClr>
                </a:solidFill>
                <a:latin typeface="楷体" pitchFamily="49" charset="-122"/>
                <a:ea typeface="楷体" pitchFamily="49" charset="-122"/>
              </a:rPr>
              <a:t>第二步，对购买力进行调整，同时使</a:t>
            </a:r>
            <a:r>
              <a:rPr lang="zh-CN" b="1" dirty="0">
                <a:solidFill>
                  <a:srgbClr val="FF0000"/>
                </a:solidFill>
                <a:latin typeface="楷体" pitchFamily="49" charset="-122"/>
                <a:ea typeface="楷体" pitchFamily="49" charset="-122"/>
              </a:rPr>
              <a:t>相对价格保持不变，</a:t>
            </a:r>
            <a:r>
              <a:rPr lang="zh-CN" sz="3200" b="1" dirty="0">
                <a:solidFill>
                  <a:schemeClr val="accent2">
                    <a:lumMod val="75000"/>
                  </a:schemeClr>
                </a:solidFill>
                <a:latin typeface="楷体" pitchFamily="49" charset="-122"/>
                <a:ea typeface="楷体" pitchFamily="49" charset="-122"/>
              </a:rPr>
              <a:t>此为移动。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5">
            <a:extLst>
              <a:ext uri="{FF2B5EF4-FFF2-40B4-BE49-F238E27FC236}">
                <a16:creationId xmlns:a16="http://schemas.microsoft.com/office/drawing/2014/main" id="{BA6C585F-1C8A-4744-9934-22DC7364663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23850A1-19A9-491D-916D-72EEED7C0A7A}" type="datetime1">
              <a:rPr lang="zh-CN" altLang="en-US" sz="1400" smtClean="0"/>
              <a:pPr>
                <a:spcBef>
                  <a:spcPct val="0"/>
                </a:spcBef>
                <a:buClrTx/>
                <a:buSzTx/>
                <a:buFontTx/>
                <a:buNone/>
              </a:pPr>
              <a:t>2022/9/8</a:t>
            </a:fld>
            <a:endParaRPr lang="zh-CN" altLang="zh-CN" sz="1400"/>
          </a:p>
        </p:txBody>
      </p:sp>
      <p:sp>
        <p:nvSpPr>
          <p:cNvPr id="66563" name="灯片编号占位符 7">
            <a:extLst>
              <a:ext uri="{FF2B5EF4-FFF2-40B4-BE49-F238E27FC236}">
                <a16:creationId xmlns:a16="http://schemas.microsoft.com/office/drawing/2014/main" id="{0847B4B4-AAA2-431A-AE6D-593801A026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28C5CD-57CA-4C23-811F-B5900B9FC57D}" type="slidenum">
              <a:rPr lang="zh-CN" altLang="zh-CN" sz="1400" smtClean="0"/>
              <a:pPr>
                <a:spcBef>
                  <a:spcPct val="0"/>
                </a:spcBef>
                <a:buClrTx/>
                <a:buSzTx/>
                <a:buFontTx/>
                <a:buNone/>
              </a:pPr>
              <a:t>57</a:t>
            </a:fld>
            <a:endParaRPr lang="zh-CN" altLang="zh-CN" sz="1400"/>
          </a:p>
        </p:txBody>
      </p:sp>
      <p:graphicFrame>
        <p:nvGraphicFramePr>
          <p:cNvPr id="57347" name="Object 3">
            <a:extLst>
              <a:ext uri="{FF2B5EF4-FFF2-40B4-BE49-F238E27FC236}">
                <a16:creationId xmlns:a16="http://schemas.microsoft.com/office/drawing/2014/main" id="{C069D746-1AB6-4277-8847-BA9E8470415B}"/>
              </a:ext>
            </a:extLst>
          </p:cNvPr>
          <p:cNvGraphicFramePr>
            <a:graphicFrameLocks noGrp="1" noChangeAspect="1"/>
          </p:cNvGraphicFramePr>
          <p:nvPr>
            <p:ph sz="half" idx="1"/>
          </p:nvPr>
        </p:nvGraphicFramePr>
        <p:xfrm>
          <a:off x="1692275" y="3716338"/>
          <a:ext cx="390525" cy="423862"/>
        </p:xfrm>
        <a:graphic>
          <a:graphicData uri="http://schemas.openxmlformats.org/presentationml/2006/ole">
            <mc:AlternateContent xmlns:mc="http://schemas.openxmlformats.org/markup-compatibility/2006">
              <mc:Choice xmlns:v="urn:schemas-microsoft-com:vml" Requires="v">
                <p:oleObj r:id="rId2" imgW="154615" imgH="167499" progId="Equation.DSMT4">
                  <p:embed/>
                </p:oleObj>
              </mc:Choice>
              <mc:Fallback>
                <p:oleObj r:id="rId2" imgW="154615" imgH="167499"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716338"/>
                        <a:ext cx="39052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a:extLst>
              <a:ext uri="{FF2B5EF4-FFF2-40B4-BE49-F238E27FC236}">
                <a16:creationId xmlns:a16="http://schemas.microsoft.com/office/drawing/2014/main" id="{125AFD4A-44D7-44C2-9FA1-14735F242E4E}"/>
              </a:ext>
            </a:extLst>
          </p:cNvPr>
          <p:cNvGraphicFramePr>
            <a:graphicFrameLocks noGrp="1" noChangeAspect="1"/>
          </p:cNvGraphicFramePr>
          <p:nvPr>
            <p:ph sz="quarter" idx="2"/>
          </p:nvPr>
        </p:nvGraphicFramePr>
        <p:xfrm>
          <a:off x="4284663" y="3284538"/>
          <a:ext cx="2435225" cy="609600"/>
        </p:xfrm>
        <a:graphic>
          <a:graphicData uri="http://schemas.openxmlformats.org/presentationml/2006/ole">
            <mc:AlternateContent xmlns:mc="http://schemas.openxmlformats.org/markup-compatibility/2006">
              <mc:Choice xmlns:v="urn:schemas-microsoft-com:vml" Requires="v">
                <p:oleObj r:id="rId4" imgW="815277" imgH="203819" progId="Equation.DSMT4">
                  <p:embed/>
                </p:oleObj>
              </mc:Choice>
              <mc:Fallback>
                <p:oleObj r:id="rId4" imgW="815277" imgH="203819"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3284538"/>
                        <a:ext cx="2435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7" name="Line 5">
            <a:extLst>
              <a:ext uri="{FF2B5EF4-FFF2-40B4-BE49-F238E27FC236}">
                <a16:creationId xmlns:a16="http://schemas.microsoft.com/office/drawing/2014/main" id="{8490C1C5-F902-43BA-9A9C-D9BDB041BF93}"/>
              </a:ext>
            </a:extLst>
          </p:cNvPr>
          <p:cNvSpPr>
            <a:spLocks noChangeShapeType="1"/>
          </p:cNvSpPr>
          <p:nvPr/>
        </p:nvSpPr>
        <p:spPr bwMode="auto">
          <a:xfrm>
            <a:off x="922338" y="5659438"/>
            <a:ext cx="78184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8" name="Line 6">
            <a:extLst>
              <a:ext uri="{FF2B5EF4-FFF2-40B4-BE49-F238E27FC236}">
                <a16:creationId xmlns:a16="http://schemas.microsoft.com/office/drawing/2014/main" id="{F88D11D8-4135-4CCC-9FF1-415484129A98}"/>
              </a:ext>
            </a:extLst>
          </p:cNvPr>
          <p:cNvSpPr>
            <a:spLocks noChangeShapeType="1"/>
          </p:cNvSpPr>
          <p:nvPr/>
        </p:nvSpPr>
        <p:spPr bwMode="auto">
          <a:xfrm flipV="1">
            <a:off x="922338" y="1987550"/>
            <a:ext cx="0" cy="36718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1" name="Line 7">
            <a:extLst>
              <a:ext uri="{FF2B5EF4-FFF2-40B4-BE49-F238E27FC236}">
                <a16:creationId xmlns:a16="http://schemas.microsoft.com/office/drawing/2014/main" id="{EB0C6D25-3FB8-4C82-8C53-E4C0F695AB6F}"/>
              </a:ext>
            </a:extLst>
          </p:cNvPr>
          <p:cNvSpPr>
            <a:spLocks noChangeShapeType="1"/>
          </p:cNvSpPr>
          <p:nvPr/>
        </p:nvSpPr>
        <p:spPr bwMode="auto">
          <a:xfrm>
            <a:off x="900113" y="2924175"/>
            <a:ext cx="1800225" cy="27368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8">
            <a:extLst>
              <a:ext uri="{FF2B5EF4-FFF2-40B4-BE49-F238E27FC236}">
                <a16:creationId xmlns:a16="http://schemas.microsoft.com/office/drawing/2014/main" id="{4D2664C4-9602-4B6D-96DC-DD635758565C}"/>
              </a:ext>
            </a:extLst>
          </p:cNvPr>
          <p:cNvSpPr>
            <a:spLocks noChangeShapeType="1"/>
          </p:cNvSpPr>
          <p:nvPr/>
        </p:nvSpPr>
        <p:spPr bwMode="auto">
          <a:xfrm flipH="1">
            <a:off x="900113" y="4005263"/>
            <a:ext cx="7191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9">
            <a:extLst>
              <a:ext uri="{FF2B5EF4-FFF2-40B4-BE49-F238E27FC236}">
                <a16:creationId xmlns:a16="http://schemas.microsoft.com/office/drawing/2014/main" id="{B04E2BB8-55AD-4BA9-A30C-A07001B4A9BD}"/>
              </a:ext>
            </a:extLst>
          </p:cNvPr>
          <p:cNvSpPr>
            <a:spLocks noChangeShapeType="1"/>
          </p:cNvSpPr>
          <p:nvPr/>
        </p:nvSpPr>
        <p:spPr bwMode="auto">
          <a:xfrm>
            <a:off x="1619250" y="4005263"/>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10">
            <a:extLst>
              <a:ext uri="{FF2B5EF4-FFF2-40B4-BE49-F238E27FC236}">
                <a16:creationId xmlns:a16="http://schemas.microsoft.com/office/drawing/2014/main" id="{9A56BA09-3272-4FA3-AA02-E2945E2850CE}"/>
              </a:ext>
            </a:extLst>
          </p:cNvPr>
          <p:cNvSpPr>
            <a:spLocks noChangeShapeType="1"/>
          </p:cNvSpPr>
          <p:nvPr/>
        </p:nvSpPr>
        <p:spPr bwMode="auto">
          <a:xfrm flipV="1">
            <a:off x="2484438" y="5157788"/>
            <a:ext cx="719137" cy="215900"/>
          </a:xfrm>
          <a:prstGeom prst="line">
            <a:avLst/>
          </a:prstGeom>
          <a:noFill/>
          <a:ln w="762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5" name="Rectangle 11">
            <a:extLst>
              <a:ext uri="{FF2B5EF4-FFF2-40B4-BE49-F238E27FC236}">
                <a16:creationId xmlns:a16="http://schemas.microsoft.com/office/drawing/2014/main" id="{C178D5D7-33D4-48AA-A64F-AEC5E7F19A67}"/>
              </a:ext>
            </a:extLst>
          </p:cNvPr>
          <p:cNvSpPr>
            <a:spLocks noChangeArrowheads="1"/>
          </p:cNvSpPr>
          <p:nvPr/>
        </p:nvSpPr>
        <p:spPr bwMode="auto">
          <a:xfrm>
            <a:off x="2843213" y="5229225"/>
            <a:ext cx="823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009900"/>
                </a:solidFill>
                <a:ea typeface="楷体_GB2312" pitchFamily="49" charset="-122"/>
              </a:rPr>
              <a:t>转动</a:t>
            </a:r>
          </a:p>
        </p:txBody>
      </p:sp>
      <p:sp>
        <p:nvSpPr>
          <p:cNvPr id="57356" name="Line 12">
            <a:extLst>
              <a:ext uri="{FF2B5EF4-FFF2-40B4-BE49-F238E27FC236}">
                <a16:creationId xmlns:a16="http://schemas.microsoft.com/office/drawing/2014/main" id="{DC12B4A7-C9CE-462B-951E-C5206072EB37}"/>
              </a:ext>
            </a:extLst>
          </p:cNvPr>
          <p:cNvSpPr>
            <a:spLocks noChangeShapeType="1"/>
          </p:cNvSpPr>
          <p:nvPr/>
        </p:nvSpPr>
        <p:spPr bwMode="auto">
          <a:xfrm flipV="1">
            <a:off x="1169988" y="2635250"/>
            <a:ext cx="739775" cy="64928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Rectangle 13">
            <a:extLst>
              <a:ext uri="{FF2B5EF4-FFF2-40B4-BE49-F238E27FC236}">
                <a16:creationId xmlns:a16="http://schemas.microsoft.com/office/drawing/2014/main" id="{6961B47B-DEAD-4282-B465-BF332D78AA4D}"/>
              </a:ext>
            </a:extLst>
          </p:cNvPr>
          <p:cNvSpPr>
            <a:spLocks noChangeArrowheads="1"/>
          </p:cNvSpPr>
          <p:nvPr/>
        </p:nvSpPr>
        <p:spPr bwMode="auto">
          <a:xfrm>
            <a:off x="1476375" y="1700213"/>
            <a:ext cx="2374900" cy="360362"/>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ea typeface="楷体_GB2312" pitchFamily="49" charset="-122"/>
              </a:rPr>
              <a:t>初始预算线方程</a:t>
            </a:r>
          </a:p>
        </p:txBody>
      </p:sp>
      <p:sp>
        <p:nvSpPr>
          <p:cNvPr id="66576" name="Rectangle 14">
            <a:extLst>
              <a:ext uri="{FF2B5EF4-FFF2-40B4-BE49-F238E27FC236}">
                <a16:creationId xmlns:a16="http://schemas.microsoft.com/office/drawing/2014/main" id="{3FA0B0CA-E0DC-4FF6-BBAA-0C046163B884}"/>
              </a:ext>
            </a:extLst>
          </p:cNvPr>
          <p:cNvSpPr>
            <a:spLocks noChangeArrowheads="1"/>
          </p:cNvSpPr>
          <p:nvPr/>
        </p:nvSpPr>
        <p:spPr bwMode="auto">
          <a:xfrm>
            <a:off x="7596188" y="5732463"/>
            <a:ext cx="13906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大米</a:t>
            </a:r>
          </a:p>
        </p:txBody>
      </p:sp>
      <p:sp>
        <p:nvSpPr>
          <p:cNvPr id="66577" name="Rectangle 15">
            <a:extLst>
              <a:ext uri="{FF2B5EF4-FFF2-40B4-BE49-F238E27FC236}">
                <a16:creationId xmlns:a16="http://schemas.microsoft.com/office/drawing/2014/main" id="{254467FE-3CEA-4324-98FA-67A183BE7372}"/>
              </a:ext>
            </a:extLst>
          </p:cNvPr>
          <p:cNvSpPr>
            <a:spLocks noChangeArrowheads="1"/>
          </p:cNvSpPr>
          <p:nvPr/>
        </p:nvSpPr>
        <p:spPr bwMode="auto">
          <a:xfrm>
            <a:off x="346075" y="18430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衣服</a:t>
            </a:r>
          </a:p>
        </p:txBody>
      </p:sp>
      <p:sp>
        <p:nvSpPr>
          <p:cNvPr id="57360" name="Rectangle 16">
            <a:extLst>
              <a:ext uri="{FF2B5EF4-FFF2-40B4-BE49-F238E27FC236}">
                <a16:creationId xmlns:a16="http://schemas.microsoft.com/office/drawing/2014/main" id="{86C72265-7DC3-43CF-AF67-D7AAE65681C7}"/>
              </a:ext>
            </a:extLst>
          </p:cNvPr>
          <p:cNvSpPr>
            <a:spLocks noChangeArrowheads="1"/>
          </p:cNvSpPr>
          <p:nvPr/>
        </p:nvSpPr>
        <p:spPr bwMode="auto">
          <a:xfrm>
            <a:off x="1187450" y="5661025"/>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t>X</a:t>
            </a:r>
            <a:r>
              <a:rPr lang="zh-CN" altLang="zh-CN" sz="1800" baseline="-25000"/>
              <a:t>A</a:t>
            </a:r>
          </a:p>
        </p:txBody>
      </p:sp>
      <p:sp>
        <p:nvSpPr>
          <p:cNvPr id="57361" name="Rectangle 17">
            <a:extLst>
              <a:ext uri="{FF2B5EF4-FFF2-40B4-BE49-F238E27FC236}">
                <a16:creationId xmlns:a16="http://schemas.microsoft.com/office/drawing/2014/main" id="{9DC70438-0C70-4FC7-9984-9829385D5565}"/>
              </a:ext>
            </a:extLst>
          </p:cNvPr>
          <p:cNvSpPr>
            <a:spLocks noChangeArrowheads="1"/>
          </p:cNvSpPr>
          <p:nvPr/>
        </p:nvSpPr>
        <p:spPr bwMode="auto">
          <a:xfrm>
            <a:off x="395288" y="3716338"/>
            <a:ext cx="4937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t>Y</a:t>
            </a:r>
            <a:r>
              <a:rPr lang="zh-CN" altLang="zh-CN" sz="1800" baseline="-25000"/>
              <a:t>A</a:t>
            </a:r>
          </a:p>
        </p:txBody>
      </p:sp>
      <p:graphicFrame>
        <p:nvGraphicFramePr>
          <p:cNvPr id="57362" name="Object 18">
            <a:extLst>
              <a:ext uri="{FF2B5EF4-FFF2-40B4-BE49-F238E27FC236}">
                <a16:creationId xmlns:a16="http://schemas.microsoft.com/office/drawing/2014/main" id="{01438907-6C07-4BB6-9235-3A84EE6BA5A7}"/>
              </a:ext>
            </a:extLst>
          </p:cNvPr>
          <p:cNvGraphicFramePr>
            <a:graphicFrameLocks noChangeAspect="1"/>
          </p:cNvGraphicFramePr>
          <p:nvPr/>
        </p:nvGraphicFramePr>
        <p:xfrm>
          <a:off x="1403350" y="2060575"/>
          <a:ext cx="2336800" cy="592138"/>
        </p:xfrm>
        <a:graphic>
          <a:graphicData uri="http://schemas.openxmlformats.org/presentationml/2006/ole">
            <mc:AlternateContent xmlns:mc="http://schemas.openxmlformats.org/markup-compatibility/2006">
              <mc:Choice xmlns:v="urn:schemas-microsoft-com:vml" Requires="v">
                <p:oleObj r:id="rId6" imgW="929925" imgH="203819" progId="Equation.DSMT4">
                  <p:embed/>
                </p:oleObj>
              </mc:Choice>
              <mc:Fallback>
                <p:oleObj r:id="rId6" imgW="929925" imgH="203819"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060575"/>
                        <a:ext cx="23368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63" name="Line 19">
            <a:extLst>
              <a:ext uri="{FF2B5EF4-FFF2-40B4-BE49-F238E27FC236}">
                <a16:creationId xmlns:a16="http://schemas.microsoft.com/office/drawing/2014/main" id="{C51A679F-A6DE-4B94-9E57-A0B27F448460}"/>
              </a:ext>
            </a:extLst>
          </p:cNvPr>
          <p:cNvSpPr>
            <a:spLocks noChangeShapeType="1"/>
          </p:cNvSpPr>
          <p:nvPr/>
        </p:nvSpPr>
        <p:spPr bwMode="auto">
          <a:xfrm>
            <a:off x="900113" y="4149725"/>
            <a:ext cx="35274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未知">
            <a:extLst>
              <a:ext uri="{FF2B5EF4-FFF2-40B4-BE49-F238E27FC236}">
                <a16:creationId xmlns:a16="http://schemas.microsoft.com/office/drawing/2014/main" id="{FE4511A8-1705-48DE-AE7F-1B6B954D115C}"/>
              </a:ext>
            </a:extLst>
          </p:cNvPr>
          <p:cNvSpPr>
            <a:spLocks/>
          </p:cNvSpPr>
          <p:nvPr/>
        </p:nvSpPr>
        <p:spPr bwMode="auto">
          <a:xfrm>
            <a:off x="1187450" y="2708275"/>
            <a:ext cx="4105275" cy="2665413"/>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5" name="Oval 21">
            <a:extLst>
              <a:ext uri="{FF2B5EF4-FFF2-40B4-BE49-F238E27FC236}">
                <a16:creationId xmlns:a16="http://schemas.microsoft.com/office/drawing/2014/main" id="{8E3ACD37-30EE-49CA-AC9D-4C821CC8C8A9}"/>
              </a:ext>
            </a:extLst>
          </p:cNvPr>
          <p:cNvSpPr>
            <a:spLocks noChangeArrowheads="1"/>
          </p:cNvSpPr>
          <p:nvPr/>
        </p:nvSpPr>
        <p:spPr bwMode="auto">
          <a:xfrm>
            <a:off x="1547813" y="3883025"/>
            <a:ext cx="142875" cy="195263"/>
          </a:xfrm>
          <a:prstGeom prst="ellipse">
            <a:avLst/>
          </a:prstGeom>
          <a:solidFill>
            <a:srgbClr val="0099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7366" name="Oval 22">
            <a:extLst>
              <a:ext uri="{FF2B5EF4-FFF2-40B4-BE49-F238E27FC236}">
                <a16:creationId xmlns:a16="http://schemas.microsoft.com/office/drawing/2014/main" id="{06149CEC-D160-4470-AF2D-6C86007AFC3E}"/>
              </a:ext>
            </a:extLst>
          </p:cNvPr>
          <p:cNvSpPr>
            <a:spLocks noChangeArrowheads="1"/>
          </p:cNvSpPr>
          <p:nvPr/>
        </p:nvSpPr>
        <p:spPr bwMode="auto">
          <a:xfrm>
            <a:off x="2771775" y="4868863"/>
            <a:ext cx="142875" cy="1444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6585" name="Rectangle 23">
            <a:extLst>
              <a:ext uri="{FF2B5EF4-FFF2-40B4-BE49-F238E27FC236}">
                <a16:creationId xmlns:a16="http://schemas.microsoft.com/office/drawing/2014/main" id="{EF4CC1F2-5293-4FD5-9E88-D9032711CB65}"/>
              </a:ext>
            </a:extLst>
          </p:cNvPr>
          <p:cNvSpPr>
            <a:spLocks noChangeArrowheads="1"/>
          </p:cNvSpPr>
          <p:nvPr/>
        </p:nvSpPr>
        <p:spPr bwMode="auto">
          <a:xfrm>
            <a:off x="2124075" y="765175"/>
            <a:ext cx="6734175"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ea typeface="楷体_GB2312" pitchFamily="49" charset="-122"/>
              </a:rPr>
              <a:t>希克斯</a:t>
            </a:r>
            <a:r>
              <a:rPr lang="zh-CN" altLang="en-US" sz="1800" dirty="0">
                <a:solidFill>
                  <a:schemeClr val="tx2"/>
                </a:solidFill>
                <a:ea typeface="楷体_GB2312" pitchFamily="49" charset="-122"/>
              </a:rPr>
              <a:t>方法：</a:t>
            </a:r>
            <a:r>
              <a:rPr lang="zh-CN" altLang="zh-CN" sz="1800" dirty="0">
                <a:solidFill>
                  <a:schemeClr val="tx2"/>
                </a:solidFill>
                <a:ea typeface="楷体_GB2312" pitchFamily="49" charset="-122"/>
              </a:rPr>
              <a:t>保持原有的效用水平</a:t>
            </a:r>
            <a:r>
              <a:rPr lang="zh-CN" altLang="en-US" sz="1800" dirty="0">
                <a:solidFill>
                  <a:schemeClr val="tx2"/>
                </a:solidFill>
                <a:ea typeface="楷体_GB2312" pitchFamily="49" charset="-122"/>
              </a:rPr>
              <a:t>转动，</a:t>
            </a:r>
            <a:r>
              <a:rPr lang="zh-CN" altLang="zh-CN" sz="1800" dirty="0">
                <a:solidFill>
                  <a:schemeClr val="tx2"/>
                </a:solidFill>
                <a:ea typeface="楷体_GB2312" pitchFamily="49" charset="-122"/>
              </a:rPr>
              <a:t>再平行移动</a:t>
            </a:r>
          </a:p>
        </p:txBody>
      </p:sp>
      <p:sp>
        <p:nvSpPr>
          <p:cNvPr id="57368" name="Line 24">
            <a:extLst>
              <a:ext uri="{FF2B5EF4-FFF2-40B4-BE49-F238E27FC236}">
                <a16:creationId xmlns:a16="http://schemas.microsoft.com/office/drawing/2014/main" id="{539EFD41-FA4A-485E-8323-05132504CEE9}"/>
              </a:ext>
            </a:extLst>
          </p:cNvPr>
          <p:cNvSpPr>
            <a:spLocks noChangeShapeType="1"/>
          </p:cNvSpPr>
          <p:nvPr/>
        </p:nvSpPr>
        <p:spPr bwMode="auto">
          <a:xfrm>
            <a:off x="2843213" y="5013325"/>
            <a:ext cx="0" cy="1152525"/>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25">
            <a:extLst>
              <a:ext uri="{FF2B5EF4-FFF2-40B4-BE49-F238E27FC236}">
                <a16:creationId xmlns:a16="http://schemas.microsoft.com/office/drawing/2014/main" id="{6CB2159C-73B4-475C-9322-CE2DE92C7F9B}"/>
              </a:ext>
            </a:extLst>
          </p:cNvPr>
          <p:cNvSpPr>
            <a:spLocks noChangeShapeType="1"/>
          </p:cNvSpPr>
          <p:nvPr/>
        </p:nvSpPr>
        <p:spPr bwMode="auto">
          <a:xfrm>
            <a:off x="1619250" y="5876925"/>
            <a:ext cx="1223963"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0" name="Rectangle 26">
            <a:extLst>
              <a:ext uri="{FF2B5EF4-FFF2-40B4-BE49-F238E27FC236}">
                <a16:creationId xmlns:a16="http://schemas.microsoft.com/office/drawing/2014/main" id="{669FAE73-BB4C-4D1C-BEB7-26816379D085}"/>
              </a:ext>
            </a:extLst>
          </p:cNvPr>
          <p:cNvSpPr>
            <a:spLocks noChangeArrowheads="1"/>
          </p:cNvSpPr>
          <p:nvPr/>
        </p:nvSpPr>
        <p:spPr bwMode="auto">
          <a:xfrm>
            <a:off x="1547813" y="6021388"/>
            <a:ext cx="1295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替代效应</a:t>
            </a:r>
          </a:p>
        </p:txBody>
      </p:sp>
      <p:sp>
        <p:nvSpPr>
          <p:cNvPr id="57371" name="未知">
            <a:extLst>
              <a:ext uri="{FF2B5EF4-FFF2-40B4-BE49-F238E27FC236}">
                <a16:creationId xmlns:a16="http://schemas.microsoft.com/office/drawing/2014/main" id="{19C27960-B054-4793-AC3B-1D140508BAA8}"/>
              </a:ext>
            </a:extLst>
          </p:cNvPr>
          <p:cNvSpPr>
            <a:spLocks/>
          </p:cNvSpPr>
          <p:nvPr/>
        </p:nvSpPr>
        <p:spPr bwMode="auto">
          <a:xfrm>
            <a:off x="3492500" y="2492375"/>
            <a:ext cx="4105275" cy="2665413"/>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2" name="Line 28">
            <a:extLst>
              <a:ext uri="{FF2B5EF4-FFF2-40B4-BE49-F238E27FC236}">
                <a16:creationId xmlns:a16="http://schemas.microsoft.com/office/drawing/2014/main" id="{D41E56B4-5DA9-43D5-9810-CE673CCEF82B}"/>
              </a:ext>
            </a:extLst>
          </p:cNvPr>
          <p:cNvSpPr>
            <a:spLocks noChangeShapeType="1"/>
          </p:cNvSpPr>
          <p:nvPr/>
        </p:nvSpPr>
        <p:spPr bwMode="auto">
          <a:xfrm>
            <a:off x="900113" y="2924175"/>
            <a:ext cx="6335712" cy="27368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3" name="Oval 29">
            <a:extLst>
              <a:ext uri="{FF2B5EF4-FFF2-40B4-BE49-F238E27FC236}">
                <a16:creationId xmlns:a16="http://schemas.microsoft.com/office/drawing/2014/main" id="{32C3D14A-006E-46AD-BF6B-60AC8447FF08}"/>
              </a:ext>
            </a:extLst>
          </p:cNvPr>
          <p:cNvSpPr>
            <a:spLocks noChangeArrowheads="1"/>
          </p:cNvSpPr>
          <p:nvPr/>
        </p:nvSpPr>
        <p:spPr bwMode="auto">
          <a:xfrm>
            <a:off x="5003800" y="4652963"/>
            <a:ext cx="215900" cy="215900"/>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7374" name="Line 30">
            <a:extLst>
              <a:ext uri="{FF2B5EF4-FFF2-40B4-BE49-F238E27FC236}">
                <a16:creationId xmlns:a16="http://schemas.microsoft.com/office/drawing/2014/main" id="{492E9DAF-2AC8-4D44-A2CE-AB49AE18585B}"/>
              </a:ext>
            </a:extLst>
          </p:cNvPr>
          <p:cNvSpPr>
            <a:spLocks noChangeShapeType="1"/>
          </p:cNvSpPr>
          <p:nvPr/>
        </p:nvSpPr>
        <p:spPr bwMode="auto">
          <a:xfrm>
            <a:off x="5148263" y="4797425"/>
            <a:ext cx="0" cy="1336675"/>
          </a:xfrm>
          <a:prstGeom prst="line">
            <a:avLst/>
          </a:prstGeom>
          <a:noFill/>
          <a:ln w="571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31">
            <a:extLst>
              <a:ext uri="{FF2B5EF4-FFF2-40B4-BE49-F238E27FC236}">
                <a16:creationId xmlns:a16="http://schemas.microsoft.com/office/drawing/2014/main" id="{7FC0CD52-4865-4ADD-944F-FD3EB998A46E}"/>
              </a:ext>
            </a:extLst>
          </p:cNvPr>
          <p:cNvSpPr>
            <a:spLocks noChangeShapeType="1"/>
          </p:cNvSpPr>
          <p:nvPr/>
        </p:nvSpPr>
        <p:spPr bwMode="auto">
          <a:xfrm>
            <a:off x="2843213" y="6021388"/>
            <a:ext cx="2233612"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6" name="Rectangle 32">
            <a:extLst>
              <a:ext uri="{FF2B5EF4-FFF2-40B4-BE49-F238E27FC236}">
                <a16:creationId xmlns:a16="http://schemas.microsoft.com/office/drawing/2014/main" id="{4B650E1D-A3F5-484A-A855-CC3A202BC102}"/>
              </a:ext>
            </a:extLst>
          </p:cNvPr>
          <p:cNvSpPr>
            <a:spLocks noChangeArrowheads="1"/>
          </p:cNvSpPr>
          <p:nvPr/>
        </p:nvSpPr>
        <p:spPr bwMode="auto">
          <a:xfrm>
            <a:off x="3348038" y="6092825"/>
            <a:ext cx="13684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ea typeface="楷体_GB2312" pitchFamily="49" charset="-122"/>
              </a:rPr>
              <a:t>收入效应</a:t>
            </a:r>
          </a:p>
        </p:txBody>
      </p:sp>
      <p:graphicFrame>
        <p:nvGraphicFramePr>
          <p:cNvPr id="57377" name="Object 33">
            <a:extLst>
              <a:ext uri="{FF2B5EF4-FFF2-40B4-BE49-F238E27FC236}">
                <a16:creationId xmlns:a16="http://schemas.microsoft.com/office/drawing/2014/main" id="{DBDF51AA-DC39-4969-AD03-9D10CA84496D}"/>
              </a:ext>
            </a:extLst>
          </p:cNvPr>
          <p:cNvGraphicFramePr>
            <a:graphicFrameLocks noGrp="1" noChangeAspect="1"/>
          </p:cNvGraphicFramePr>
          <p:nvPr>
            <p:ph sz="quarter" idx="3"/>
          </p:nvPr>
        </p:nvGraphicFramePr>
        <p:xfrm>
          <a:off x="6300788" y="4240213"/>
          <a:ext cx="2554287" cy="601662"/>
        </p:xfrm>
        <a:graphic>
          <a:graphicData uri="http://schemas.openxmlformats.org/presentationml/2006/ole">
            <mc:AlternateContent xmlns:mc="http://schemas.openxmlformats.org/markup-compatibility/2006">
              <mc:Choice xmlns:v="urn:schemas-microsoft-com:vml" Requires="v">
                <p:oleObj r:id="rId8" imgW="866232" imgH="203819" progId="Equation.DSMT4">
                  <p:embed/>
                </p:oleObj>
              </mc:Choice>
              <mc:Fallback>
                <p:oleObj r:id="rId8" imgW="866232" imgH="203819"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4240213"/>
                        <a:ext cx="2554287"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78" name="Rectangle 34">
            <a:extLst>
              <a:ext uri="{FF2B5EF4-FFF2-40B4-BE49-F238E27FC236}">
                <a16:creationId xmlns:a16="http://schemas.microsoft.com/office/drawing/2014/main" id="{B9671BBE-A69F-4EE6-89C6-B8EFB903BF07}"/>
              </a:ext>
            </a:extLst>
          </p:cNvPr>
          <p:cNvSpPr>
            <a:spLocks noChangeArrowheads="1"/>
          </p:cNvSpPr>
          <p:nvPr/>
        </p:nvSpPr>
        <p:spPr bwMode="auto">
          <a:xfrm>
            <a:off x="4284663" y="2492375"/>
            <a:ext cx="2374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转动后预算线方程</a:t>
            </a:r>
          </a:p>
          <a:p>
            <a:pPr eaLnBrk="1" hangingPunct="1">
              <a:spcBef>
                <a:spcPct val="0"/>
              </a:spcBef>
              <a:buClrTx/>
              <a:buSzTx/>
              <a:buFontTx/>
              <a:buNone/>
            </a:pPr>
            <a:r>
              <a:rPr lang="zh-CN" altLang="zh-CN" sz="1800">
                <a:solidFill>
                  <a:schemeClr val="tx2"/>
                </a:solidFill>
                <a:ea typeface="楷体_GB2312" pitchFamily="49" charset="-122"/>
              </a:rPr>
              <a:t>希克斯曲线（方程）</a:t>
            </a:r>
          </a:p>
        </p:txBody>
      </p:sp>
      <p:sp>
        <p:nvSpPr>
          <p:cNvPr id="57379" name="Rectangle 35">
            <a:extLst>
              <a:ext uri="{FF2B5EF4-FFF2-40B4-BE49-F238E27FC236}">
                <a16:creationId xmlns:a16="http://schemas.microsoft.com/office/drawing/2014/main" id="{ADCC96CD-1FF3-4AEB-806C-E9E9F87DD647}"/>
              </a:ext>
            </a:extLst>
          </p:cNvPr>
          <p:cNvSpPr>
            <a:spLocks noChangeArrowheads="1"/>
          </p:cNvSpPr>
          <p:nvPr/>
        </p:nvSpPr>
        <p:spPr bwMode="auto">
          <a:xfrm>
            <a:off x="6300788" y="3933825"/>
            <a:ext cx="2374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ea typeface="楷体_GB2312" pitchFamily="49" charset="-122"/>
              </a:rPr>
              <a:t>最终的预算线方程</a:t>
            </a:r>
          </a:p>
        </p:txBody>
      </p:sp>
      <p:sp>
        <p:nvSpPr>
          <p:cNvPr id="57380" name="Rectangle 36">
            <a:extLst>
              <a:ext uri="{FF2B5EF4-FFF2-40B4-BE49-F238E27FC236}">
                <a16:creationId xmlns:a16="http://schemas.microsoft.com/office/drawing/2014/main" id="{F696CF81-9B9B-46D1-8CE2-D15A48AEDBDF}"/>
              </a:ext>
            </a:extLst>
          </p:cNvPr>
          <p:cNvSpPr>
            <a:spLocks noChangeArrowheads="1"/>
          </p:cNvSpPr>
          <p:nvPr/>
        </p:nvSpPr>
        <p:spPr bwMode="auto">
          <a:xfrm>
            <a:off x="2916238" y="47244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b="0">
                <a:solidFill>
                  <a:schemeClr val="tx2"/>
                </a:solidFill>
              </a:rPr>
              <a:t>B</a:t>
            </a:r>
          </a:p>
        </p:txBody>
      </p:sp>
      <p:sp>
        <p:nvSpPr>
          <p:cNvPr id="57381" name="Rectangle 37">
            <a:extLst>
              <a:ext uri="{FF2B5EF4-FFF2-40B4-BE49-F238E27FC236}">
                <a16:creationId xmlns:a16="http://schemas.microsoft.com/office/drawing/2014/main" id="{059192E5-7D0F-4335-B9A8-B8E0BD82C2B1}"/>
              </a:ext>
            </a:extLst>
          </p:cNvPr>
          <p:cNvSpPr>
            <a:spLocks noChangeArrowheads="1"/>
          </p:cNvSpPr>
          <p:nvPr/>
        </p:nvSpPr>
        <p:spPr bwMode="auto">
          <a:xfrm>
            <a:off x="4932363" y="4076700"/>
            <a:ext cx="6492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b="0">
                <a:solidFill>
                  <a:srgbClr val="FF0000"/>
                </a:solidFill>
              </a:rPr>
              <a:t>C</a:t>
            </a:r>
          </a:p>
        </p:txBody>
      </p:sp>
      <p:sp>
        <p:nvSpPr>
          <p:cNvPr id="57382" name="Line 38">
            <a:extLst>
              <a:ext uri="{FF2B5EF4-FFF2-40B4-BE49-F238E27FC236}">
                <a16:creationId xmlns:a16="http://schemas.microsoft.com/office/drawing/2014/main" id="{99472291-343B-4B81-9ED3-E651D6D50422}"/>
              </a:ext>
            </a:extLst>
          </p:cNvPr>
          <p:cNvSpPr>
            <a:spLocks noChangeShapeType="1"/>
          </p:cNvSpPr>
          <p:nvPr/>
        </p:nvSpPr>
        <p:spPr bwMode="auto">
          <a:xfrm flipV="1">
            <a:off x="4067175" y="4652963"/>
            <a:ext cx="576263" cy="865187"/>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3" name="Rectangle 39">
            <a:extLst>
              <a:ext uri="{FF2B5EF4-FFF2-40B4-BE49-F238E27FC236}">
                <a16:creationId xmlns:a16="http://schemas.microsoft.com/office/drawing/2014/main" id="{6F0C1413-256F-462B-BB59-7248B7CCD1B3}"/>
              </a:ext>
            </a:extLst>
          </p:cNvPr>
          <p:cNvSpPr>
            <a:spLocks noChangeArrowheads="1"/>
          </p:cNvSpPr>
          <p:nvPr/>
        </p:nvSpPr>
        <p:spPr bwMode="auto">
          <a:xfrm>
            <a:off x="2843213" y="56610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rPr>
              <a:t>X</a:t>
            </a:r>
            <a:r>
              <a:rPr lang="zh-CN" altLang="zh-CN" sz="1800" baseline="-25000">
                <a:solidFill>
                  <a:schemeClr val="tx2"/>
                </a:solidFill>
              </a:rPr>
              <a:t>B</a:t>
            </a:r>
          </a:p>
        </p:txBody>
      </p:sp>
      <p:sp>
        <p:nvSpPr>
          <p:cNvPr id="57384" name="Rectangle 40">
            <a:extLst>
              <a:ext uri="{FF2B5EF4-FFF2-40B4-BE49-F238E27FC236}">
                <a16:creationId xmlns:a16="http://schemas.microsoft.com/office/drawing/2014/main" id="{DF94636C-5954-4C4D-9441-D07E63FCC83B}"/>
              </a:ext>
            </a:extLst>
          </p:cNvPr>
          <p:cNvSpPr>
            <a:spLocks noChangeArrowheads="1"/>
          </p:cNvSpPr>
          <p:nvPr/>
        </p:nvSpPr>
        <p:spPr bwMode="auto">
          <a:xfrm>
            <a:off x="5148263" y="5734050"/>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rPr>
              <a:t>X</a:t>
            </a:r>
            <a:r>
              <a:rPr lang="zh-CN" altLang="zh-CN" sz="1800" baseline="-25000">
                <a:solidFill>
                  <a:srgbClr val="FF0000"/>
                </a:solidFill>
              </a:rPr>
              <a:t>C</a:t>
            </a:r>
          </a:p>
        </p:txBody>
      </p:sp>
      <p:sp>
        <p:nvSpPr>
          <p:cNvPr id="57385" name="Line 41">
            <a:extLst>
              <a:ext uri="{FF2B5EF4-FFF2-40B4-BE49-F238E27FC236}">
                <a16:creationId xmlns:a16="http://schemas.microsoft.com/office/drawing/2014/main" id="{6ADF6982-C32C-4819-B38E-7A3AA96200FD}"/>
              </a:ext>
            </a:extLst>
          </p:cNvPr>
          <p:cNvSpPr>
            <a:spLocks noChangeShapeType="1"/>
          </p:cNvSpPr>
          <p:nvPr/>
        </p:nvSpPr>
        <p:spPr bwMode="auto">
          <a:xfrm flipV="1">
            <a:off x="3635375" y="3789363"/>
            <a:ext cx="9366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Rectangle 42">
            <a:extLst>
              <a:ext uri="{FF2B5EF4-FFF2-40B4-BE49-F238E27FC236}">
                <a16:creationId xmlns:a16="http://schemas.microsoft.com/office/drawing/2014/main" id="{DBC14ED4-973E-4890-B809-4BB30B699DBA}"/>
              </a:ext>
            </a:extLst>
          </p:cNvPr>
          <p:cNvSpPr>
            <a:spLocks noChangeArrowheads="1"/>
          </p:cNvSpPr>
          <p:nvPr/>
        </p:nvSpPr>
        <p:spPr bwMode="auto">
          <a:xfrm>
            <a:off x="4284663" y="4941888"/>
            <a:ext cx="823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移动</a:t>
            </a:r>
          </a:p>
        </p:txBody>
      </p:sp>
      <p:sp>
        <p:nvSpPr>
          <p:cNvPr id="57387" name="Line 43">
            <a:extLst>
              <a:ext uri="{FF2B5EF4-FFF2-40B4-BE49-F238E27FC236}">
                <a16:creationId xmlns:a16="http://schemas.microsoft.com/office/drawing/2014/main" id="{4F032870-A80C-4272-8DC8-7B58741469C5}"/>
              </a:ext>
            </a:extLst>
          </p:cNvPr>
          <p:cNvSpPr>
            <a:spLocks noChangeShapeType="1"/>
          </p:cNvSpPr>
          <p:nvPr/>
        </p:nvSpPr>
        <p:spPr bwMode="auto">
          <a:xfrm flipV="1">
            <a:off x="6877050" y="4724400"/>
            <a:ext cx="215900" cy="720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6" name="Rectangle 44">
            <a:extLst>
              <a:ext uri="{FF2B5EF4-FFF2-40B4-BE49-F238E27FC236}">
                <a16:creationId xmlns:a16="http://schemas.microsoft.com/office/drawing/2014/main" id="{8840DA73-D911-4C19-AE3A-5093B2EE2B4D}"/>
              </a:ext>
            </a:extLst>
          </p:cNvPr>
          <p:cNvSpPr>
            <a:spLocks noChangeArrowheads="1"/>
          </p:cNvSpPr>
          <p:nvPr/>
        </p:nvSpPr>
        <p:spPr bwMode="auto">
          <a:xfrm>
            <a:off x="323850" y="5516563"/>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b="0"/>
              <a:t>O</a:t>
            </a:r>
          </a:p>
        </p:txBody>
      </p:sp>
      <p:sp>
        <p:nvSpPr>
          <p:cNvPr id="57389" name="Rectangle 45">
            <a:extLst>
              <a:ext uri="{FF2B5EF4-FFF2-40B4-BE49-F238E27FC236}">
                <a16:creationId xmlns:a16="http://schemas.microsoft.com/office/drawing/2014/main" id="{678FE768-04D7-437D-9E37-688B8ADD3177}"/>
              </a:ext>
            </a:extLst>
          </p:cNvPr>
          <p:cNvSpPr>
            <a:spLocks noChangeArrowheads="1"/>
          </p:cNvSpPr>
          <p:nvPr/>
        </p:nvSpPr>
        <p:spPr bwMode="auto">
          <a:xfrm>
            <a:off x="5292725" y="5084763"/>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009900"/>
                </a:solidFill>
              </a:rPr>
              <a:t>U</a:t>
            </a:r>
            <a:r>
              <a:rPr lang="zh-CN" altLang="zh-CN" sz="1800" baseline="-25000">
                <a:solidFill>
                  <a:srgbClr val="009900"/>
                </a:solidFill>
              </a:rPr>
              <a:t>0</a:t>
            </a:r>
          </a:p>
        </p:txBody>
      </p:sp>
      <p:sp>
        <p:nvSpPr>
          <p:cNvPr id="57390" name="Rectangle 46">
            <a:extLst>
              <a:ext uri="{FF2B5EF4-FFF2-40B4-BE49-F238E27FC236}">
                <a16:creationId xmlns:a16="http://schemas.microsoft.com/office/drawing/2014/main" id="{A47AAD3A-03C1-4D13-A6D5-BE57D24CA668}"/>
              </a:ext>
            </a:extLst>
          </p:cNvPr>
          <p:cNvSpPr>
            <a:spLocks noChangeArrowheads="1"/>
          </p:cNvSpPr>
          <p:nvPr/>
        </p:nvSpPr>
        <p:spPr bwMode="auto">
          <a:xfrm>
            <a:off x="7740650" y="49418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rPr>
              <a:t>U</a:t>
            </a:r>
            <a:r>
              <a:rPr lang="zh-CN" altLang="zh-CN" sz="1800" baseline="-25000">
                <a:solidFill>
                  <a:srgbClr val="FF0000"/>
                </a:solidFill>
              </a:rPr>
              <a:t>1</a:t>
            </a:r>
          </a:p>
        </p:txBody>
      </p:sp>
      <p:sp>
        <p:nvSpPr>
          <p:cNvPr id="57391" name="Line 47">
            <a:extLst>
              <a:ext uri="{FF2B5EF4-FFF2-40B4-BE49-F238E27FC236}">
                <a16:creationId xmlns:a16="http://schemas.microsoft.com/office/drawing/2014/main" id="{4EB2F3EA-085A-4CBA-8BF4-1F51471F2B77}"/>
              </a:ext>
            </a:extLst>
          </p:cNvPr>
          <p:cNvSpPr>
            <a:spLocks noChangeShapeType="1"/>
          </p:cNvSpPr>
          <p:nvPr/>
        </p:nvSpPr>
        <p:spPr bwMode="auto">
          <a:xfrm flipH="1">
            <a:off x="971550" y="4941888"/>
            <a:ext cx="1871663"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2" name="Rectangle 48">
            <a:extLst>
              <a:ext uri="{FF2B5EF4-FFF2-40B4-BE49-F238E27FC236}">
                <a16:creationId xmlns:a16="http://schemas.microsoft.com/office/drawing/2014/main" id="{DFDD9D3D-61BF-444D-88D9-A829AEA1A661}"/>
              </a:ext>
            </a:extLst>
          </p:cNvPr>
          <p:cNvSpPr>
            <a:spLocks noChangeArrowheads="1"/>
          </p:cNvSpPr>
          <p:nvPr/>
        </p:nvSpPr>
        <p:spPr bwMode="auto">
          <a:xfrm>
            <a:off x="395288" y="47974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rPr>
              <a:t>Y</a:t>
            </a:r>
            <a:r>
              <a:rPr lang="zh-CN" altLang="zh-CN" sz="1800" baseline="-25000">
                <a:solidFill>
                  <a:schemeClr val="tx2"/>
                </a:solidFill>
              </a:rPr>
              <a:t>B</a:t>
            </a:r>
          </a:p>
        </p:txBody>
      </p:sp>
      <p:sp>
        <p:nvSpPr>
          <p:cNvPr id="57393" name="Line 49">
            <a:extLst>
              <a:ext uri="{FF2B5EF4-FFF2-40B4-BE49-F238E27FC236}">
                <a16:creationId xmlns:a16="http://schemas.microsoft.com/office/drawing/2014/main" id="{69952EEF-342E-4018-B69B-0E6F34BF284F}"/>
              </a:ext>
            </a:extLst>
          </p:cNvPr>
          <p:cNvSpPr>
            <a:spLocks noChangeShapeType="1"/>
          </p:cNvSpPr>
          <p:nvPr/>
        </p:nvSpPr>
        <p:spPr bwMode="auto">
          <a:xfrm flipH="1">
            <a:off x="900113" y="4724400"/>
            <a:ext cx="4176712"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4" name="Rectangle 50">
            <a:extLst>
              <a:ext uri="{FF2B5EF4-FFF2-40B4-BE49-F238E27FC236}">
                <a16:creationId xmlns:a16="http://schemas.microsoft.com/office/drawing/2014/main" id="{012D7B6D-C053-4EAF-9066-86C8DCF7FED0}"/>
              </a:ext>
            </a:extLst>
          </p:cNvPr>
          <p:cNvSpPr>
            <a:spLocks noChangeArrowheads="1"/>
          </p:cNvSpPr>
          <p:nvPr/>
        </p:nvSpPr>
        <p:spPr bwMode="auto">
          <a:xfrm>
            <a:off x="395288" y="4508500"/>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rPr>
              <a:t>Y</a:t>
            </a:r>
            <a:r>
              <a:rPr lang="zh-CN" altLang="zh-CN" sz="1800" baseline="-25000">
                <a:solidFill>
                  <a:srgbClr val="FF0000"/>
                </a:solidFill>
              </a:rPr>
              <a:t>C</a:t>
            </a:r>
          </a:p>
        </p:txBody>
      </p:sp>
      <p:sp>
        <p:nvSpPr>
          <p:cNvPr id="54" name="Rectangle 41">
            <a:extLst>
              <a:ext uri="{FF2B5EF4-FFF2-40B4-BE49-F238E27FC236}">
                <a16:creationId xmlns:a16="http://schemas.microsoft.com/office/drawing/2014/main" id="{BDF2C8B2-AD10-4D07-B9BB-6249CB19824C}"/>
              </a:ext>
            </a:extLst>
          </p:cNvPr>
          <p:cNvSpPr>
            <a:spLocks noChangeArrowheads="1"/>
          </p:cNvSpPr>
          <p:nvPr/>
        </p:nvSpPr>
        <p:spPr bwMode="auto">
          <a:xfrm>
            <a:off x="357188" y="2643188"/>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D</a:t>
            </a:r>
            <a:endParaRPr lang="zh-CN" altLang="zh-CN" sz="2400">
              <a:solidFill>
                <a:schemeClr val="tx2"/>
              </a:solidFill>
            </a:endParaRPr>
          </a:p>
        </p:txBody>
      </p:sp>
      <p:sp>
        <p:nvSpPr>
          <p:cNvPr id="55" name="Rectangle 41">
            <a:extLst>
              <a:ext uri="{FF2B5EF4-FFF2-40B4-BE49-F238E27FC236}">
                <a16:creationId xmlns:a16="http://schemas.microsoft.com/office/drawing/2014/main" id="{512821CC-AB01-4490-94FE-1A221DF0BC35}"/>
              </a:ext>
            </a:extLst>
          </p:cNvPr>
          <p:cNvSpPr>
            <a:spLocks noChangeArrowheads="1"/>
          </p:cNvSpPr>
          <p:nvPr/>
        </p:nvSpPr>
        <p:spPr bwMode="auto">
          <a:xfrm>
            <a:off x="6858000" y="5715000"/>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F</a:t>
            </a:r>
            <a:endParaRPr lang="zh-CN" altLang="zh-CN" sz="2400">
              <a:solidFill>
                <a:schemeClr val="tx2"/>
              </a:solidFill>
            </a:endParaRPr>
          </a:p>
        </p:txBody>
      </p:sp>
      <p:sp>
        <p:nvSpPr>
          <p:cNvPr id="56" name="Rectangle 41">
            <a:extLst>
              <a:ext uri="{FF2B5EF4-FFF2-40B4-BE49-F238E27FC236}">
                <a16:creationId xmlns:a16="http://schemas.microsoft.com/office/drawing/2014/main" id="{1C8572E9-A61F-4B74-9972-A3BB31DFC986}"/>
              </a:ext>
            </a:extLst>
          </p:cNvPr>
          <p:cNvSpPr>
            <a:spLocks noChangeArrowheads="1"/>
          </p:cNvSpPr>
          <p:nvPr/>
        </p:nvSpPr>
        <p:spPr bwMode="auto">
          <a:xfrm>
            <a:off x="2214563" y="5286375"/>
            <a:ext cx="385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E</a:t>
            </a:r>
            <a:endParaRPr lang="zh-CN" altLang="zh-CN"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38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3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3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3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3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3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36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73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35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736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738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3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37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3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3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73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3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736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38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37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36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738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38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573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38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37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737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5737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39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37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38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5737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73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739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739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737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7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5" grpId="0" autoUpdateAnimBg="0"/>
      <p:bldP spid="57357" grpId="0" animBg="1" autoUpdateAnimBg="0"/>
      <p:bldP spid="57360" grpId="0" autoUpdateAnimBg="0"/>
      <p:bldP spid="57361" grpId="0" autoUpdateAnimBg="0"/>
      <p:bldP spid="57365" grpId="0" animBg="1"/>
      <p:bldP spid="57366" grpId="0" animBg="1"/>
      <p:bldP spid="57370" grpId="0" autoUpdateAnimBg="0"/>
      <p:bldP spid="57373" grpId="0" animBg="1"/>
      <p:bldP spid="57376" grpId="0" autoUpdateAnimBg="0"/>
      <p:bldP spid="57378" grpId="0" autoUpdateAnimBg="0"/>
      <p:bldP spid="57379" grpId="0" autoUpdateAnimBg="0"/>
      <p:bldP spid="57380" grpId="0" autoUpdateAnimBg="0"/>
      <p:bldP spid="57381" grpId="0" autoUpdateAnimBg="0"/>
      <p:bldP spid="57383" grpId="0" autoUpdateAnimBg="0"/>
      <p:bldP spid="57384" grpId="0" autoUpdateAnimBg="0"/>
      <p:bldP spid="57386" grpId="0" autoUpdateAnimBg="0"/>
      <p:bldP spid="57389" grpId="0" autoUpdateAnimBg="0"/>
      <p:bldP spid="57390" grpId="0" autoUpdateAnimBg="0"/>
      <p:bldP spid="57392" grpId="0" autoUpdateAnimBg="0"/>
      <p:bldP spid="57394" grpId="0" autoUpdateAnimBg="0"/>
      <p:bldP spid="54" grpId="0"/>
      <p:bldP spid="55" grpId="0"/>
      <p:bldP spid="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a:extLst>
              <a:ext uri="{FF2B5EF4-FFF2-40B4-BE49-F238E27FC236}">
                <a16:creationId xmlns:a16="http://schemas.microsoft.com/office/drawing/2014/main" id="{C6FF1A9D-263C-4BAC-BDFA-0876920879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3D03A9-FD33-45FB-B5DE-320662B67CF9}" type="datetime1">
              <a:rPr lang="zh-CN" altLang="en-US" sz="1400" smtClean="0"/>
              <a:pPr>
                <a:spcBef>
                  <a:spcPct val="0"/>
                </a:spcBef>
                <a:buClrTx/>
                <a:buSzTx/>
                <a:buFontTx/>
                <a:buNone/>
              </a:pPr>
              <a:t>2022/9/8</a:t>
            </a:fld>
            <a:endParaRPr lang="zh-CN" altLang="zh-CN" sz="1400"/>
          </a:p>
        </p:txBody>
      </p:sp>
      <p:sp>
        <p:nvSpPr>
          <p:cNvPr id="72707" name="灯片编号占位符 5">
            <a:extLst>
              <a:ext uri="{FF2B5EF4-FFF2-40B4-BE49-F238E27FC236}">
                <a16:creationId xmlns:a16="http://schemas.microsoft.com/office/drawing/2014/main" id="{DA0E53E9-FA6F-4DF5-BEA6-8D0838420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E0BE4B-2AD1-4C12-B7EE-78A09659DAB5}" type="slidenum">
              <a:rPr lang="zh-CN" altLang="zh-CN" sz="1400" smtClean="0"/>
              <a:pPr>
                <a:spcBef>
                  <a:spcPct val="0"/>
                </a:spcBef>
                <a:buClrTx/>
                <a:buSzTx/>
                <a:buFontTx/>
                <a:buNone/>
              </a:pPr>
              <a:t>58</a:t>
            </a:fld>
            <a:endParaRPr lang="zh-CN" altLang="zh-CN" sz="1400"/>
          </a:p>
        </p:txBody>
      </p:sp>
      <p:sp>
        <p:nvSpPr>
          <p:cNvPr id="72708" name="Rectangle 2">
            <a:extLst>
              <a:ext uri="{FF2B5EF4-FFF2-40B4-BE49-F238E27FC236}">
                <a16:creationId xmlns:a16="http://schemas.microsoft.com/office/drawing/2014/main" id="{BF111980-B2CC-4C52-A3BB-50AD62E20C7C}"/>
              </a:ext>
            </a:extLst>
          </p:cNvPr>
          <p:cNvSpPr>
            <a:spLocks noGrp="1" noRot="1" noChangeArrowheads="1"/>
          </p:cNvSpPr>
          <p:nvPr>
            <p:ph type="body" idx="1"/>
          </p:nvPr>
        </p:nvSpPr>
        <p:spPr>
          <a:xfrm>
            <a:off x="301625" y="838200"/>
            <a:ext cx="8540750" cy="5260975"/>
          </a:xfrm>
        </p:spPr>
        <p:txBody>
          <a:bodyPr/>
          <a:lstStyle/>
          <a:p>
            <a:pPr eaLnBrk="1" hangingPunct="1"/>
            <a:r>
              <a:rPr lang="zh-CN" altLang="en-US" sz="2800" b="1">
                <a:solidFill>
                  <a:srgbClr val="0033CC"/>
                </a:solidFill>
                <a:latin typeface="楷体" panose="02010609060101010101" pitchFamily="49" charset="-122"/>
                <a:ea typeface="楷体" panose="02010609060101010101" pitchFamily="49" charset="-122"/>
              </a:rPr>
              <a:t>已知U=X</a:t>
            </a:r>
            <a:r>
              <a:rPr lang="zh-CN" altLang="en-US" sz="2800" b="1" baseline="-25000">
                <a:solidFill>
                  <a:srgbClr val="0033CC"/>
                </a:solidFill>
                <a:latin typeface="楷体" panose="02010609060101010101" pitchFamily="49" charset="-122"/>
                <a:ea typeface="楷体" panose="02010609060101010101" pitchFamily="49" charset="-122"/>
              </a:rPr>
              <a:t>1</a:t>
            </a:r>
            <a:r>
              <a:rPr lang="zh-CN" altLang="en-US" sz="2800" b="1">
                <a:solidFill>
                  <a:srgbClr val="0033CC"/>
                </a:solidFill>
                <a:latin typeface="楷体" panose="02010609060101010101" pitchFamily="49" charset="-122"/>
                <a:ea typeface="楷体" panose="02010609060101010101" pitchFamily="49" charset="-122"/>
              </a:rPr>
              <a:t>X</a:t>
            </a:r>
            <a:r>
              <a:rPr lang="zh-CN" altLang="en-US" sz="2800" b="1" baseline="-25000">
                <a:solidFill>
                  <a:srgbClr val="0033CC"/>
                </a:solidFill>
                <a:latin typeface="楷体" panose="02010609060101010101" pitchFamily="49" charset="-122"/>
                <a:ea typeface="楷体" panose="02010609060101010101" pitchFamily="49" charset="-122"/>
                <a:sym typeface="Arial" panose="020B0604020202020204" pitchFamily="34" charset="0"/>
              </a:rPr>
              <a:t>2</a:t>
            </a:r>
            <a:r>
              <a:rPr lang="zh-CN" altLang="en-US" sz="2800" b="1">
                <a:solidFill>
                  <a:srgbClr val="0033CC"/>
                </a:solidFill>
                <a:latin typeface="楷体" panose="02010609060101010101" pitchFamily="49" charset="-122"/>
                <a:ea typeface="楷体" panose="02010609060101010101" pitchFamily="49" charset="-122"/>
              </a:rPr>
              <a:t>，两商品的价格为P</a:t>
            </a:r>
            <a:r>
              <a:rPr lang="zh-CN" altLang="en-US" sz="2800" b="1" baseline="-25000">
                <a:solidFill>
                  <a:srgbClr val="0033CC"/>
                </a:solidFill>
                <a:latin typeface="楷体" panose="02010609060101010101" pitchFamily="49" charset="-122"/>
                <a:ea typeface="楷体" panose="02010609060101010101" pitchFamily="49" charset="-122"/>
                <a:sym typeface="Arial" panose="020B0604020202020204" pitchFamily="34" charset="0"/>
              </a:rPr>
              <a:t>1</a:t>
            </a:r>
            <a:r>
              <a:rPr lang="zh-CN" altLang="en-US" sz="2800" b="1">
                <a:solidFill>
                  <a:srgbClr val="0033CC"/>
                </a:solidFill>
                <a:latin typeface="楷体" panose="02010609060101010101" pitchFamily="49" charset="-122"/>
                <a:ea typeface="楷体" panose="02010609060101010101" pitchFamily="49" charset="-122"/>
              </a:rPr>
              <a:t>=4;P</a:t>
            </a:r>
            <a:r>
              <a:rPr lang="zh-CN" altLang="en-US" sz="2800" b="1" baseline="-25000">
                <a:solidFill>
                  <a:srgbClr val="0033CC"/>
                </a:solidFill>
                <a:latin typeface="楷体" panose="02010609060101010101" pitchFamily="49" charset="-122"/>
                <a:ea typeface="楷体" panose="02010609060101010101" pitchFamily="49" charset="-122"/>
                <a:sym typeface="Arial" panose="020B0604020202020204" pitchFamily="34" charset="0"/>
              </a:rPr>
              <a:t>2</a:t>
            </a:r>
            <a:r>
              <a:rPr lang="zh-CN" altLang="en-US" sz="2800" b="1">
                <a:solidFill>
                  <a:srgbClr val="0033CC"/>
                </a:solidFill>
                <a:latin typeface="楷体" panose="02010609060101010101" pitchFamily="49" charset="-122"/>
                <a:ea typeface="楷体" panose="02010609060101010101" pitchFamily="49" charset="-122"/>
              </a:rPr>
              <a:t>=2，收入M=80，假定P</a:t>
            </a:r>
            <a:r>
              <a:rPr lang="zh-CN" altLang="en-US" sz="2800" b="1" baseline="-25000">
                <a:solidFill>
                  <a:srgbClr val="0033CC"/>
                </a:solidFill>
                <a:latin typeface="楷体" panose="02010609060101010101" pitchFamily="49" charset="-122"/>
                <a:ea typeface="楷体" panose="02010609060101010101" pitchFamily="49" charset="-122"/>
                <a:sym typeface="Arial" panose="020B0604020202020204" pitchFamily="34" charset="0"/>
              </a:rPr>
              <a:t>1</a:t>
            </a:r>
            <a:r>
              <a:rPr lang="zh-CN" altLang="en-US" sz="2800" b="1">
                <a:solidFill>
                  <a:srgbClr val="0033CC"/>
                </a:solidFill>
                <a:latin typeface="楷体" panose="02010609060101010101" pitchFamily="49" charset="-122"/>
                <a:ea typeface="楷体" panose="02010609060101010101" pitchFamily="49" charset="-122"/>
                <a:sym typeface="Arial" panose="020B0604020202020204" pitchFamily="34" charset="0"/>
              </a:rPr>
              <a:t>降</a:t>
            </a:r>
            <a:r>
              <a:rPr lang="zh-CN" altLang="en-US" sz="2800" b="1">
                <a:solidFill>
                  <a:srgbClr val="0033CC"/>
                </a:solidFill>
                <a:latin typeface="楷体" panose="02010609060101010101" pitchFamily="49" charset="-122"/>
                <a:ea typeface="楷体" panose="02010609060101010101" pitchFamily="49" charset="-122"/>
              </a:rPr>
              <a:t>为2，求</a:t>
            </a:r>
          </a:p>
          <a:p>
            <a:pPr eaLnBrk="1" hangingPunct="1"/>
            <a:r>
              <a:rPr lang="zh-CN" altLang="en-US" sz="2800" b="1">
                <a:solidFill>
                  <a:srgbClr val="0033CC"/>
                </a:solidFill>
                <a:latin typeface="楷体" panose="02010609060101010101" pitchFamily="49" charset="-122"/>
                <a:ea typeface="楷体" panose="02010609060101010101" pitchFamily="49" charset="-122"/>
              </a:rPr>
              <a:t>（1）商品1的价格下降所导致的总效应</a:t>
            </a:r>
          </a:p>
          <a:p>
            <a:pPr eaLnBrk="1" hangingPunct="1"/>
            <a:r>
              <a:rPr lang="zh-CN" altLang="en-US" sz="2800" b="1">
                <a:solidFill>
                  <a:srgbClr val="0033CC"/>
                </a:solidFill>
                <a:latin typeface="楷体" panose="02010609060101010101" pitchFamily="49" charset="-122"/>
                <a:ea typeface="楷体" panose="02010609060101010101" pitchFamily="49" charset="-122"/>
              </a:rPr>
              <a:t>（2）商品1的价格下降所导致的替代和收入效应</a:t>
            </a:r>
          </a:p>
          <a:p>
            <a:pPr eaLnBrk="1" hangingPunct="1"/>
            <a:endParaRPr lang="zh-CN" altLang="en-US" sz="2800" b="1">
              <a:solidFill>
                <a:srgbClr val="0033CC"/>
              </a:solidFill>
              <a:latin typeface="楷体" panose="02010609060101010101" pitchFamily="49" charset="-122"/>
              <a:ea typeface="楷体" panose="02010609060101010101" pitchFamily="49" charset="-122"/>
            </a:endParaRPr>
          </a:p>
        </p:txBody>
      </p:sp>
      <p:graphicFrame>
        <p:nvGraphicFramePr>
          <p:cNvPr id="77829" name="Object 2">
            <a:extLst>
              <a:ext uri="{FF2B5EF4-FFF2-40B4-BE49-F238E27FC236}">
                <a16:creationId xmlns:a16="http://schemas.microsoft.com/office/drawing/2014/main" id="{14AAF379-09DD-4BE5-9E44-4753B43E7555}"/>
              </a:ext>
            </a:extLst>
          </p:cNvPr>
          <p:cNvGraphicFramePr>
            <a:graphicFrameLocks noChangeAspect="1"/>
          </p:cNvGraphicFramePr>
          <p:nvPr/>
        </p:nvGraphicFramePr>
        <p:xfrm>
          <a:off x="857250" y="3143250"/>
          <a:ext cx="7500938" cy="1357313"/>
        </p:xfrm>
        <a:graphic>
          <a:graphicData uri="http://schemas.openxmlformats.org/presentationml/2006/ole">
            <mc:AlternateContent xmlns:mc="http://schemas.openxmlformats.org/markup-compatibility/2006">
              <mc:Choice xmlns:v="urn:schemas-microsoft-com:vml" Requires="v">
                <p:oleObj name="Equation" r:id="rId2" imgW="3086100" imgH="685800" progId="Equation.DSMT4">
                  <p:embed/>
                </p:oleObj>
              </mc:Choice>
              <mc:Fallback>
                <p:oleObj name="Equation" r:id="rId2" imgW="3086100" imgH="685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3143250"/>
                        <a:ext cx="7500938"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0" name="Object 3">
            <a:extLst>
              <a:ext uri="{FF2B5EF4-FFF2-40B4-BE49-F238E27FC236}">
                <a16:creationId xmlns:a16="http://schemas.microsoft.com/office/drawing/2014/main" id="{CBB8B5A1-D739-4D08-9588-74E6315D70F2}"/>
              </a:ext>
            </a:extLst>
          </p:cNvPr>
          <p:cNvGraphicFramePr>
            <a:graphicFrameLocks noChangeAspect="1"/>
          </p:cNvGraphicFramePr>
          <p:nvPr/>
        </p:nvGraphicFramePr>
        <p:xfrm>
          <a:off x="787400" y="4572000"/>
          <a:ext cx="5532438" cy="431800"/>
        </p:xfrm>
        <a:graphic>
          <a:graphicData uri="http://schemas.openxmlformats.org/presentationml/2006/ole">
            <mc:AlternateContent xmlns:mc="http://schemas.openxmlformats.org/markup-compatibility/2006">
              <mc:Choice xmlns:v="urn:schemas-microsoft-com:vml" Requires="v">
                <p:oleObj name="Equation" r:id="rId4" imgW="2362200" imgH="228600" progId="Equation.DSMT4">
                  <p:embed/>
                </p:oleObj>
              </mc:Choice>
              <mc:Fallback>
                <p:oleObj name="Equation" r:id="rId4" imgW="23622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4572000"/>
                        <a:ext cx="55324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1" name="Object 4">
            <a:extLst>
              <a:ext uri="{FF2B5EF4-FFF2-40B4-BE49-F238E27FC236}">
                <a16:creationId xmlns:a16="http://schemas.microsoft.com/office/drawing/2014/main" id="{5F09831A-DB08-44D2-A11F-6E4F65F32985}"/>
              </a:ext>
            </a:extLst>
          </p:cNvPr>
          <p:cNvGraphicFramePr>
            <a:graphicFrameLocks noChangeAspect="1"/>
          </p:cNvGraphicFramePr>
          <p:nvPr/>
        </p:nvGraphicFramePr>
        <p:xfrm>
          <a:off x="6429375" y="4357688"/>
          <a:ext cx="2439988" cy="838200"/>
        </p:xfrm>
        <a:graphic>
          <a:graphicData uri="http://schemas.openxmlformats.org/presentationml/2006/ole">
            <mc:AlternateContent xmlns:mc="http://schemas.openxmlformats.org/markup-compatibility/2006">
              <mc:Choice xmlns:v="urn:schemas-microsoft-com:vml" Requires="v">
                <p:oleObj name="Equation" r:id="rId6" imgW="1040948" imgH="444307" progId="Equation.DSMT4">
                  <p:embed/>
                </p:oleObj>
              </mc:Choice>
              <mc:Fallback>
                <p:oleObj name="Equation" r:id="rId6" imgW="1040948" imgH="444307"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75" y="4357688"/>
                        <a:ext cx="24399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3" name="Object 5">
            <a:extLst>
              <a:ext uri="{FF2B5EF4-FFF2-40B4-BE49-F238E27FC236}">
                <a16:creationId xmlns:a16="http://schemas.microsoft.com/office/drawing/2014/main" id="{DD711009-232B-4F85-AA10-0D4E119895BF}"/>
              </a:ext>
            </a:extLst>
          </p:cNvPr>
          <p:cNvGraphicFramePr>
            <a:graphicFrameLocks noChangeAspect="1"/>
          </p:cNvGraphicFramePr>
          <p:nvPr/>
        </p:nvGraphicFramePr>
        <p:xfrm>
          <a:off x="857250" y="5286375"/>
          <a:ext cx="7974013" cy="909638"/>
        </p:xfrm>
        <a:graphic>
          <a:graphicData uri="http://schemas.openxmlformats.org/presentationml/2006/ole">
            <mc:AlternateContent xmlns:mc="http://schemas.openxmlformats.org/markup-compatibility/2006">
              <mc:Choice xmlns:v="urn:schemas-microsoft-com:vml" Requires="v">
                <p:oleObj name="Equation" r:id="rId8" imgW="3403600" imgH="444500" progId="Equation.DSMT4">
                  <p:embed/>
                </p:oleObj>
              </mc:Choice>
              <mc:Fallback>
                <p:oleObj name="Equation" r:id="rId8" imgW="3403600" imgH="4445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0" y="5286375"/>
                        <a:ext cx="7974013"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6">
            <a:extLst>
              <a:ext uri="{FF2B5EF4-FFF2-40B4-BE49-F238E27FC236}">
                <a16:creationId xmlns:a16="http://schemas.microsoft.com/office/drawing/2014/main" id="{B5A23B2B-3760-4323-987A-DECAF90CDBB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24E67A-6F7C-4EAC-8B76-61AD60A809D2}" type="datetime1">
              <a:rPr lang="zh-CN" altLang="en-US" sz="1400" smtClean="0"/>
              <a:pPr>
                <a:spcBef>
                  <a:spcPct val="0"/>
                </a:spcBef>
                <a:buClrTx/>
                <a:buSzTx/>
                <a:buFontTx/>
                <a:buNone/>
              </a:pPr>
              <a:t>2022/9/8</a:t>
            </a:fld>
            <a:endParaRPr lang="zh-CN" altLang="zh-CN" sz="1400"/>
          </a:p>
        </p:txBody>
      </p:sp>
      <p:sp>
        <p:nvSpPr>
          <p:cNvPr id="73731" name="灯片编号占位符 8">
            <a:extLst>
              <a:ext uri="{FF2B5EF4-FFF2-40B4-BE49-F238E27FC236}">
                <a16:creationId xmlns:a16="http://schemas.microsoft.com/office/drawing/2014/main" id="{AF81C6DD-B2CE-4421-A193-A11A0FA885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6049BC-FE82-46F7-9FD0-16407DE40A5F}" type="slidenum">
              <a:rPr lang="zh-CN" altLang="zh-CN" sz="1400" smtClean="0"/>
              <a:pPr>
                <a:spcBef>
                  <a:spcPct val="0"/>
                </a:spcBef>
                <a:buClrTx/>
                <a:buSzTx/>
                <a:buFontTx/>
                <a:buNone/>
              </a:pPr>
              <a:t>59</a:t>
            </a:fld>
            <a:endParaRPr lang="zh-CN" altLang="zh-CN" sz="1400"/>
          </a:p>
        </p:txBody>
      </p:sp>
      <p:graphicFrame>
        <p:nvGraphicFramePr>
          <p:cNvPr id="73732" name="Object 2">
            <a:extLst>
              <a:ext uri="{FF2B5EF4-FFF2-40B4-BE49-F238E27FC236}">
                <a16:creationId xmlns:a16="http://schemas.microsoft.com/office/drawing/2014/main" id="{2C609B11-9A01-4FA0-A9B3-77005B566805}"/>
              </a:ext>
            </a:extLst>
          </p:cNvPr>
          <p:cNvGraphicFramePr>
            <a:graphicFrameLocks noGrp="1" noChangeAspect="1"/>
          </p:cNvGraphicFramePr>
          <p:nvPr>
            <p:ph sz="quarter" idx="1"/>
          </p:nvPr>
        </p:nvGraphicFramePr>
        <p:xfrm>
          <a:off x="180975" y="549275"/>
          <a:ext cx="8589963" cy="1223963"/>
        </p:xfrm>
        <a:graphic>
          <a:graphicData uri="http://schemas.openxmlformats.org/presentationml/2006/ole">
            <mc:AlternateContent xmlns:mc="http://schemas.openxmlformats.org/markup-compatibility/2006">
              <mc:Choice xmlns:v="urn:schemas-microsoft-com:vml" Requires="v">
                <p:oleObj r:id="rId2" imgW="2717640" imgH="685800" progId="Equation.DSMT4">
                  <p:embed/>
                </p:oleObj>
              </mc:Choice>
              <mc:Fallback>
                <p:oleObj r:id="rId2" imgW="2717640" imgH="685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549275"/>
                        <a:ext cx="8589963"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5" name="Object 3">
            <a:extLst>
              <a:ext uri="{FF2B5EF4-FFF2-40B4-BE49-F238E27FC236}">
                <a16:creationId xmlns:a16="http://schemas.microsoft.com/office/drawing/2014/main" id="{BC18A5FC-A9D5-4FD2-8185-5C74F1218414}"/>
              </a:ext>
            </a:extLst>
          </p:cNvPr>
          <p:cNvGraphicFramePr>
            <a:graphicFrameLocks noGrp="1" noChangeAspect="1"/>
          </p:cNvGraphicFramePr>
          <p:nvPr>
            <p:ph sz="quarter" idx="2"/>
          </p:nvPr>
        </p:nvGraphicFramePr>
        <p:xfrm>
          <a:off x="395288" y="4292600"/>
          <a:ext cx="7634287" cy="1833563"/>
        </p:xfrm>
        <a:graphic>
          <a:graphicData uri="http://schemas.openxmlformats.org/presentationml/2006/ole">
            <mc:AlternateContent xmlns:mc="http://schemas.openxmlformats.org/markup-compatibility/2006">
              <mc:Choice xmlns:v="urn:schemas-microsoft-com:vml" Requires="v">
                <p:oleObj r:id="rId4" imgW="3695400" imgH="901440" progId="Equation.DSMT4">
                  <p:embed/>
                </p:oleObj>
              </mc:Choice>
              <mc:Fallback>
                <p:oleObj r:id="rId4" imgW="3695400" imgH="9014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292600"/>
                        <a:ext cx="7634287"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6" name="Object 4">
            <a:extLst>
              <a:ext uri="{FF2B5EF4-FFF2-40B4-BE49-F238E27FC236}">
                <a16:creationId xmlns:a16="http://schemas.microsoft.com/office/drawing/2014/main" id="{2F04758B-3B0C-4793-9531-872D86727BF1}"/>
              </a:ext>
            </a:extLst>
          </p:cNvPr>
          <p:cNvGraphicFramePr>
            <a:graphicFrameLocks noGrp="1" noChangeAspect="1"/>
          </p:cNvGraphicFramePr>
          <p:nvPr>
            <p:ph sz="quarter" idx="3"/>
          </p:nvPr>
        </p:nvGraphicFramePr>
        <p:xfrm>
          <a:off x="468313" y="1844675"/>
          <a:ext cx="6510337" cy="504825"/>
        </p:xfrm>
        <a:graphic>
          <a:graphicData uri="http://schemas.openxmlformats.org/presentationml/2006/ole">
            <mc:AlternateContent xmlns:mc="http://schemas.openxmlformats.org/markup-compatibility/2006">
              <mc:Choice xmlns:v="urn:schemas-microsoft-com:vml" Requires="v">
                <p:oleObj r:id="rId6" imgW="1880300" imgH="228690" progId="Equation.DSMT4">
                  <p:embed/>
                </p:oleObj>
              </mc:Choice>
              <mc:Fallback>
                <p:oleObj r:id="rId6" imgW="1880300" imgH="22869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844675"/>
                        <a:ext cx="65103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7" name="Object 5">
            <a:extLst>
              <a:ext uri="{FF2B5EF4-FFF2-40B4-BE49-F238E27FC236}">
                <a16:creationId xmlns:a16="http://schemas.microsoft.com/office/drawing/2014/main" id="{DE2C4D2C-80BF-42B7-807C-DC5E8A8A9A4D}"/>
              </a:ext>
            </a:extLst>
          </p:cNvPr>
          <p:cNvGraphicFramePr>
            <a:graphicFrameLocks noGrp="1" noChangeAspect="1"/>
          </p:cNvGraphicFramePr>
          <p:nvPr>
            <p:ph sz="quarter" idx="4"/>
          </p:nvPr>
        </p:nvGraphicFramePr>
        <p:xfrm>
          <a:off x="468313" y="2349500"/>
          <a:ext cx="7921625" cy="1800225"/>
        </p:xfrm>
        <a:graphic>
          <a:graphicData uri="http://schemas.openxmlformats.org/presentationml/2006/ole">
            <mc:AlternateContent xmlns:mc="http://schemas.openxmlformats.org/markup-compatibility/2006">
              <mc:Choice xmlns:v="urn:schemas-microsoft-com:vml" Requires="v">
                <p:oleObj r:id="rId8" imgW="3060360" imgH="901440" progId="Equation.DSMT4">
                  <p:embed/>
                </p:oleObj>
              </mc:Choice>
              <mc:Fallback>
                <p:oleObj r:id="rId8" imgW="3060360" imgH="9014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2349500"/>
                        <a:ext cx="79216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49421A3D-CEAE-405C-B258-3BBFE441BE82}"/>
              </a:ext>
            </a:extLst>
          </p:cNvPr>
          <p:cNvSpPr>
            <a:spLocks noGrp="1"/>
          </p:cNvSpPr>
          <p:nvPr>
            <p:ph type="dt" sz="quarter" idx="10"/>
          </p:nvPr>
        </p:nvSpPr>
        <p:spPr/>
        <p:txBody>
          <a:bodyPr/>
          <a:lstStyle/>
          <a:p>
            <a:pPr>
              <a:defRPr/>
            </a:pPr>
            <a:fld id="{288D6B03-5321-4C30-A922-E2477B0698BB}" type="datetime1">
              <a:rPr lang="zh-CN" altLang="en-US" smtClean="0">
                <a:solidFill>
                  <a:schemeClr val="accent2">
                    <a:lumMod val="75000"/>
                  </a:schemeClr>
                </a:solidFill>
                <a:latin typeface="楷体" pitchFamily="49" charset="-122"/>
                <a:ea typeface="楷体" pitchFamily="49" charset="-122"/>
              </a:rPr>
              <a:pPr>
                <a:defRPr/>
              </a:pPr>
              <a:t>2022/9/8</a:t>
            </a:fld>
            <a:endParaRPr lang="zh-CN" altLang="zh-CN">
              <a:solidFill>
                <a:schemeClr val="accent2">
                  <a:lumMod val="75000"/>
                </a:schemeClr>
              </a:solidFill>
              <a:latin typeface="楷体" pitchFamily="49" charset="-122"/>
              <a:ea typeface="楷体" pitchFamily="49" charset="-122"/>
            </a:endParaRPr>
          </a:p>
        </p:txBody>
      </p:sp>
      <p:sp>
        <p:nvSpPr>
          <p:cNvPr id="9219" name="灯片编号占位符 5">
            <a:extLst>
              <a:ext uri="{FF2B5EF4-FFF2-40B4-BE49-F238E27FC236}">
                <a16:creationId xmlns:a16="http://schemas.microsoft.com/office/drawing/2014/main" id="{C51A53D9-2D70-4F3E-BCCD-6FF8ABF069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7307D6-5400-4705-A5AD-5A3530EF5E3B}" type="slidenum">
              <a:rPr lang="zh-CN" altLang="zh-CN" sz="1400" smtClean="0">
                <a:solidFill>
                  <a:srgbClr val="0039E5"/>
                </a:solidFill>
                <a:latin typeface="楷体" panose="02010609060101010101" pitchFamily="49" charset="-122"/>
                <a:ea typeface="楷体" panose="02010609060101010101" pitchFamily="49" charset="-122"/>
              </a:rPr>
              <a:pPr>
                <a:spcBef>
                  <a:spcPct val="0"/>
                </a:spcBef>
                <a:buClrTx/>
                <a:buSzTx/>
                <a:buFontTx/>
                <a:buNone/>
              </a:pPr>
              <a:t>6</a:t>
            </a:fld>
            <a:endParaRPr lang="zh-CN" altLang="zh-CN" sz="1400">
              <a:solidFill>
                <a:srgbClr val="0039E5"/>
              </a:solidFill>
              <a:latin typeface="楷体" panose="02010609060101010101" pitchFamily="49" charset="-122"/>
              <a:ea typeface="楷体" panose="02010609060101010101" pitchFamily="49" charset="-122"/>
            </a:endParaRPr>
          </a:p>
        </p:txBody>
      </p:sp>
      <p:sp>
        <p:nvSpPr>
          <p:cNvPr id="35844" name="Rectangle 2">
            <a:extLst>
              <a:ext uri="{FF2B5EF4-FFF2-40B4-BE49-F238E27FC236}">
                <a16:creationId xmlns:a16="http://schemas.microsoft.com/office/drawing/2014/main" id="{59A733F5-8061-4CA2-B567-74148804D869}"/>
              </a:ext>
            </a:extLst>
          </p:cNvPr>
          <p:cNvSpPr>
            <a:spLocks noGrp="1" noRot="1" noChangeArrowheads="1"/>
          </p:cNvSpPr>
          <p:nvPr>
            <p:ph type="title"/>
          </p:nvPr>
        </p:nvSpPr>
        <p:spPr/>
        <p:txBody>
          <a:bodyPr/>
          <a:lstStyle/>
          <a:p>
            <a:pPr eaLnBrk="1" hangingPunct="1">
              <a:defRPr/>
            </a:pPr>
            <a:r>
              <a:rPr lang="zh-CN" b="1" dirty="0">
                <a:solidFill>
                  <a:schemeClr val="accent2">
                    <a:lumMod val="75000"/>
                  </a:schemeClr>
                </a:solidFill>
                <a:latin typeface="楷体" pitchFamily="49" charset="-122"/>
                <a:ea typeface="楷体" pitchFamily="49" charset="-122"/>
              </a:rPr>
              <a:t>第一节   基数效用分析</a:t>
            </a:r>
          </a:p>
        </p:txBody>
      </p:sp>
      <p:sp>
        <p:nvSpPr>
          <p:cNvPr id="35845" name="Rectangle 3">
            <a:extLst>
              <a:ext uri="{FF2B5EF4-FFF2-40B4-BE49-F238E27FC236}">
                <a16:creationId xmlns:a16="http://schemas.microsoft.com/office/drawing/2014/main" id="{D9743E3A-4032-45CE-ABEC-AD349EBA793E}"/>
              </a:ext>
            </a:extLst>
          </p:cNvPr>
          <p:cNvSpPr>
            <a:spLocks noGrp="1" noRot="1" noChangeArrowheads="1"/>
          </p:cNvSpPr>
          <p:nvPr>
            <p:ph type="body" idx="1"/>
          </p:nvPr>
        </p:nvSpPr>
        <p:spPr>
          <a:xfrm>
            <a:off x="152400" y="1643063"/>
            <a:ext cx="8763000" cy="4986337"/>
          </a:xfrm>
        </p:spPr>
        <p:txBody>
          <a:bodyPr/>
          <a:lstStyle/>
          <a:p>
            <a:pPr eaLnBrk="1" hangingPunct="1">
              <a:lnSpc>
                <a:spcPct val="90000"/>
              </a:lnSpc>
              <a:buFont typeface="Wingdings" panose="05000000000000000000" pitchFamily="2" charset="2"/>
              <a:buNone/>
              <a:defRPr/>
            </a:pPr>
            <a:r>
              <a:rPr lang="zh-CN" b="1" dirty="0">
                <a:solidFill>
                  <a:schemeClr val="accent2">
                    <a:lumMod val="75000"/>
                  </a:schemeClr>
                </a:solidFill>
                <a:latin typeface="楷体" pitchFamily="49" charset="-122"/>
                <a:ea typeface="楷体" pitchFamily="49" charset="-122"/>
              </a:rPr>
              <a:t>一</a:t>
            </a:r>
            <a:r>
              <a:rPr lang="zh-CN" altLang="zh-CN" b="1" dirty="0">
                <a:solidFill>
                  <a:schemeClr val="accent2">
                    <a:lumMod val="75000"/>
                  </a:schemeClr>
                </a:solidFill>
                <a:latin typeface="楷体" pitchFamily="49" charset="-122"/>
                <a:ea typeface="楷体" pitchFamily="49" charset="-122"/>
              </a:rPr>
              <a:t>.</a:t>
            </a:r>
            <a:r>
              <a:rPr lang="zh-CN" b="1" dirty="0">
                <a:solidFill>
                  <a:schemeClr val="accent2">
                    <a:lumMod val="75000"/>
                  </a:schemeClr>
                </a:solidFill>
                <a:latin typeface="楷体" pitchFamily="49" charset="-122"/>
                <a:ea typeface="楷体" pitchFamily="49" charset="-122"/>
              </a:rPr>
              <a:t>基本概念</a:t>
            </a:r>
          </a:p>
          <a:p>
            <a:pPr eaLnBrk="1" hangingPunct="1">
              <a:lnSpc>
                <a:spcPct val="90000"/>
              </a:lnSpc>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（一）效用</a:t>
            </a:r>
            <a:r>
              <a:rPr lang="en-US" altLang="zh-CN" sz="2800" b="1" dirty="0">
                <a:solidFill>
                  <a:schemeClr val="accent2">
                    <a:lumMod val="75000"/>
                  </a:schemeClr>
                </a:solidFill>
                <a:latin typeface="楷体" pitchFamily="49" charset="-122"/>
                <a:ea typeface="楷体" pitchFamily="49" charset="-122"/>
              </a:rPr>
              <a:t>(utility)</a:t>
            </a:r>
            <a:r>
              <a:rPr lang="zh-CN" sz="2800" b="1" dirty="0">
                <a:solidFill>
                  <a:schemeClr val="accent2">
                    <a:lumMod val="75000"/>
                  </a:schemeClr>
                </a:solidFill>
                <a:latin typeface="楷体" pitchFamily="49" charset="-122"/>
                <a:ea typeface="楷体" pitchFamily="49" charset="-122"/>
              </a:rPr>
              <a:t>与基数效用论</a:t>
            </a:r>
            <a:r>
              <a:rPr lang="en-US" altLang="zh-CN" sz="2800" b="1" dirty="0">
                <a:solidFill>
                  <a:schemeClr val="accent2">
                    <a:lumMod val="75000"/>
                  </a:schemeClr>
                </a:solidFill>
                <a:latin typeface="楷体" pitchFamily="49" charset="-122"/>
                <a:ea typeface="楷体" pitchFamily="49" charset="-122"/>
              </a:rPr>
              <a:t>(cardinal~)</a:t>
            </a:r>
            <a:endParaRPr lang="zh-CN" sz="2800" b="1"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 pitchFamily="49" charset="-122"/>
                <a:ea typeface="楷体" pitchFamily="49" charset="-122"/>
              </a:rPr>
              <a:t>     </a:t>
            </a:r>
            <a:r>
              <a:rPr lang="zh-CN" sz="2400" b="1" dirty="0">
                <a:solidFill>
                  <a:schemeClr val="accent2">
                    <a:lumMod val="75000"/>
                  </a:schemeClr>
                </a:solidFill>
                <a:latin typeface="楷体" pitchFamily="49" charset="-122"/>
                <a:ea typeface="楷体" pitchFamily="49" charset="-122"/>
              </a:rPr>
              <a:t>效用是指消费者从消费该物品中所获得的满足。</a:t>
            </a: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 pitchFamily="49" charset="-122"/>
                <a:ea typeface="楷体" pitchFamily="49" charset="-122"/>
              </a:rPr>
              <a:t>     </a:t>
            </a:r>
            <a:r>
              <a:rPr lang="zh-CN" sz="2400" b="1" dirty="0">
                <a:solidFill>
                  <a:schemeClr val="accent2">
                    <a:lumMod val="75000"/>
                  </a:schemeClr>
                </a:solidFill>
                <a:latin typeface="楷体" pitchFamily="49" charset="-122"/>
                <a:ea typeface="楷体" pitchFamily="49" charset="-122"/>
              </a:rPr>
              <a:t>基数效用理论认为，效用是可以衡量、计算的，可以</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用一、二、三、</a:t>
            </a:r>
            <a:r>
              <a:rPr lang="zh-CN" altLang="zh-CN" sz="2400" b="1" dirty="0">
                <a:solidFill>
                  <a:schemeClr val="accent2">
                    <a:lumMod val="75000"/>
                  </a:schemeClr>
                </a:solidFill>
                <a:latin typeface="楷体" pitchFamily="49" charset="-122"/>
                <a:ea typeface="楷体" pitchFamily="49" charset="-122"/>
              </a:rPr>
              <a:t>……</a:t>
            </a:r>
            <a:r>
              <a:rPr lang="zh-CN" sz="2400" b="1" dirty="0">
                <a:solidFill>
                  <a:schemeClr val="accent2">
                    <a:lumMod val="75000"/>
                  </a:schemeClr>
                </a:solidFill>
                <a:latin typeface="楷体" pitchFamily="49" charset="-122"/>
                <a:ea typeface="楷体" pitchFamily="49" charset="-122"/>
              </a:rPr>
              <a:t>、百、千、万等基数词表示效用大小。</a:t>
            </a:r>
          </a:p>
          <a:p>
            <a:pPr eaLnBrk="1" hangingPunct="1">
              <a:lnSpc>
                <a:spcPct val="90000"/>
              </a:lnSpc>
              <a:buFont typeface="Wingdings" panose="05000000000000000000" pitchFamily="2" charset="2"/>
              <a:buNone/>
              <a:defRPr/>
            </a:pPr>
            <a:r>
              <a:rPr lang="zh-CN" sz="2800" b="1" dirty="0">
                <a:solidFill>
                  <a:schemeClr val="accent2">
                    <a:lumMod val="75000"/>
                  </a:schemeClr>
                </a:solidFill>
                <a:latin typeface="楷体" pitchFamily="49" charset="-122"/>
                <a:ea typeface="楷体" pitchFamily="49" charset="-122"/>
              </a:rPr>
              <a:t>（二）总效用</a:t>
            </a:r>
            <a:r>
              <a:rPr lang="en-US" altLang="zh-CN" sz="2800" b="1" dirty="0">
                <a:solidFill>
                  <a:schemeClr val="accent2">
                    <a:lumMod val="75000"/>
                  </a:schemeClr>
                </a:solidFill>
                <a:latin typeface="楷体" pitchFamily="49" charset="-122"/>
                <a:ea typeface="楷体" pitchFamily="49" charset="-122"/>
              </a:rPr>
              <a:t>(total ~)</a:t>
            </a:r>
            <a:r>
              <a:rPr lang="zh-CN" sz="2800" b="1" dirty="0">
                <a:solidFill>
                  <a:schemeClr val="accent2">
                    <a:lumMod val="75000"/>
                  </a:schemeClr>
                </a:solidFill>
                <a:latin typeface="楷体" pitchFamily="49" charset="-122"/>
                <a:ea typeface="楷体" pitchFamily="49" charset="-122"/>
              </a:rPr>
              <a:t>与边际效用</a:t>
            </a:r>
            <a:r>
              <a:rPr lang="en-US" altLang="zh-CN" sz="2800" b="1" dirty="0">
                <a:solidFill>
                  <a:schemeClr val="accent2">
                    <a:lumMod val="75000"/>
                  </a:schemeClr>
                </a:solidFill>
                <a:latin typeface="楷体" pitchFamily="49" charset="-122"/>
                <a:ea typeface="楷体" pitchFamily="49" charset="-122"/>
              </a:rPr>
              <a:t>(marginal~)</a:t>
            </a:r>
            <a:endParaRPr lang="zh-CN" sz="2800" b="1"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 pitchFamily="49" charset="-122"/>
                <a:ea typeface="楷体" pitchFamily="49" charset="-122"/>
              </a:rPr>
              <a:t>    </a:t>
            </a:r>
            <a:r>
              <a:rPr lang="zh-CN" sz="2400" b="1" dirty="0">
                <a:solidFill>
                  <a:schemeClr val="accent2">
                    <a:lumMod val="75000"/>
                  </a:schemeClr>
                </a:solidFill>
                <a:latin typeface="楷体" pitchFamily="49" charset="-122"/>
                <a:ea typeface="楷体" pitchFamily="49" charset="-122"/>
              </a:rPr>
              <a:t>总效用是指一个消费者在一个特定时间内消费一定数</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量的某种商品所获得的满足的总和，总效用用</a:t>
            </a:r>
            <a:r>
              <a:rPr lang="zh-CN" altLang="zh-CN" sz="2400" b="1" dirty="0">
                <a:solidFill>
                  <a:schemeClr val="accent2">
                    <a:lumMod val="75000"/>
                  </a:schemeClr>
                </a:solidFill>
                <a:latin typeface="楷体" pitchFamily="49" charset="-122"/>
                <a:ea typeface="楷体" pitchFamily="49" charset="-122"/>
              </a:rPr>
              <a:t>TU</a:t>
            </a:r>
            <a:r>
              <a:rPr lang="zh-CN" sz="2400" b="1" dirty="0">
                <a:solidFill>
                  <a:schemeClr val="accent2">
                    <a:lumMod val="75000"/>
                  </a:schemeClr>
                </a:solidFill>
                <a:latin typeface="楷体" pitchFamily="49" charset="-122"/>
                <a:ea typeface="楷体" pitchFamily="49" charset="-122"/>
              </a:rPr>
              <a:t>表示。</a:t>
            </a:r>
          </a:p>
          <a:p>
            <a:pPr eaLnBrk="1" hangingPunct="1">
              <a:lnSpc>
                <a:spcPct val="90000"/>
              </a:lnSpc>
              <a:buFont typeface="Wingdings" panose="05000000000000000000" pitchFamily="2" charset="2"/>
              <a:buNone/>
              <a:defRPr/>
            </a:pPr>
            <a:r>
              <a:rPr lang="zh-CN" altLang="zh-CN" sz="2400" b="1" dirty="0">
                <a:solidFill>
                  <a:schemeClr val="accent2">
                    <a:lumMod val="75000"/>
                  </a:schemeClr>
                </a:solidFill>
                <a:latin typeface="楷体" pitchFamily="49" charset="-122"/>
                <a:ea typeface="楷体" pitchFamily="49" charset="-122"/>
              </a:rPr>
              <a:t>    </a:t>
            </a:r>
            <a:r>
              <a:rPr lang="zh-CN" sz="2400" b="1" dirty="0">
                <a:solidFill>
                  <a:schemeClr val="accent2">
                    <a:lumMod val="75000"/>
                  </a:schemeClr>
                </a:solidFill>
                <a:latin typeface="楷体" pitchFamily="49" charset="-122"/>
                <a:ea typeface="楷体" pitchFamily="49" charset="-122"/>
              </a:rPr>
              <a:t>边际效用是指一个消费者在某一时间内增加一个单位</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商品的消费所增加的满足，也就是增加一个单位商品的消费</a:t>
            </a:r>
          </a:p>
          <a:p>
            <a:pPr eaLnBrk="1" hangingPunct="1">
              <a:lnSpc>
                <a:spcPct val="90000"/>
              </a:lnSpc>
              <a:buFont typeface="Wingdings" panose="05000000000000000000" pitchFamily="2" charset="2"/>
              <a:buNone/>
              <a:defRPr/>
            </a:pPr>
            <a:r>
              <a:rPr lang="zh-CN" sz="2400" b="1" dirty="0">
                <a:solidFill>
                  <a:schemeClr val="accent2">
                    <a:lumMod val="75000"/>
                  </a:schemeClr>
                </a:solidFill>
                <a:latin typeface="楷体" pitchFamily="49" charset="-122"/>
                <a:ea typeface="楷体" pitchFamily="49" charset="-122"/>
              </a:rPr>
              <a:t>所带来的总效用的增量，边际效用用</a:t>
            </a:r>
            <a:r>
              <a:rPr lang="zh-CN" altLang="zh-CN" sz="2400" b="1" dirty="0">
                <a:solidFill>
                  <a:schemeClr val="accent2">
                    <a:lumMod val="75000"/>
                  </a:schemeClr>
                </a:solidFill>
                <a:latin typeface="楷体" pitchFamily="49" charset="-122"/>
                <a:ea typeface="楷体" pitchFamily="49" charset="-122"/>
              </a:rPr>
              <a:t>MU</a:t>
            </a:r>
            <a:r>
              <a:rPr lang="zh-CN" sz="2400" b="1" dirty="0">
                <a:solidFill>
                  <a:schemeClr val="accent2">
                    <a:lumMod val="75000"/>
                  </a:schemeClr>
                </a:solidFill>
                <a:latin typeface="楷体" pitchFamily="49" charset="-122"/>
                <a:ea typeface="楷体" pitchFamily="49" charset="-122"/>
              </a:rPr>
              <a:t>表示。</a:t>
            </a:r>
            <a:endParaRPr lang="zh-CN" sz="2800" b="1"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a:extLst>
              <a:ext uri="{FF2B5EF4-FFF2-40B4-BE49-F238E27FC236}">
                <a16:creationId xmlns:a16="http://schemas.microsoft.com/office/drawing/2014/main" id="{794A995B-1CAA-4192-88D5-5BECDF7910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7987C0-0A63-43E3-A5F3-CC6E79C06917}" type="datetime1">
              <a:rPr lang="zh-CN" altLang="en-US" sz="1400" smtClean="0"/>
              <a:pPr>
                <a:spcBef>
                  <a:spcPct val="0"/>
                </a:spcBef>
                <a:buClrTx/>
                <a:buSzTx/>
                <a:buFontTx/>
                <a:buNone/>
              </a:pPr>
              <a:t>2022/9/8</a:t>
            </a:fld>
            <a:endParaRPr lang="zh-CN" altLang="zh-CN" sz="1400"/>
          </a:p>
        </p:txBody>
      </p:sp>
      <p:sp>
        <p:nvSpPr>
          <p:cNvPr id="74755" name="灯片编号占位符 5">
            <a:extLst>
              <a:ext uri="{FF2B5EF4-FFF2-40B4-BE49-F238E27FC236}">
                <a16:creationId xmlns:a16="http://schemas.microsoft.com/office/drawing/2014/main" id="{DB00201C-7D5F-4E37-83E2-81FEF018A2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6F7202-10F2-4A02-B2A7-9E1EFFC97E33}" type="slidenum">
              <a:rPr lang="zh-CN" altLang="zh-CN" sz="1400" smtClean="0"/>
              <a:pPr>
                <a:spcBef>
                  <a:spcPct val="0"/>
                </a:spcBef>
                <a:buClrTx/>
                <a:buSzTx/>
                <a:buFontTx/>
                <a:buNone/>
              </a:pPr>
              <a:t>60</a:t>
            </a:fld>
            <a:endParaRPr lang="zh-CN" altLang="zh-CN" sz="1400"/>
          </a:p>
        </p:txBody>
      </p:sp>
      <p:sp>
        <p:nvSpPr>
          <p:cNvPr id="74756" name="Line 2">
            <a:extLst>
              <a:ext uri="{FF2B5EF4-FFF2-40B4-BE49-F238E27FC236}">
                <a16:creationId xmlns:a16="http://schemas.microsoft.com/office/drawing/2014/main" id="{14843B8E-3255-4E6D-BB59-83490FDEBA24}"/>
              </a:ext>
            </a:extLst>
          </p:cNvPr>
          <p:cNvSpPr>
            <a:spLocks noChangeShapeType="1"/>
          </p:cNvSpPr>
          <p:nvPr/>
        </p:nvSpPr>
        <p:spPr bwMode="auto">
          <a:xfrm>
            <a:off x="1066800" y="5372100"/>
            <a:ext cx="6242050" cy="15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57" name="Line 3">
            <a:extLst>
              <a:ext uri="{FF2B5EF4-FFF2-40B4-BE49-F238E27FC236}">
                <a16:creationId xmlns:a16="http://schemas.microsoft.com/office/drawing/2014/main" id="{56FF70A9-B1B6-4CF1-A189-333B9BFB8D97}"/>
              </a:ext>
            </a:extLst>
          </p:cNvPr>
          <p:cNvSpPr>
            <a:spLocks noChangeShapeType="1"/>
          </p:cNvSpPr>
          <p:nvPr/>
        </p:nvSpPr>
        <p:spPr bwMode="auto">
          <a:xfrm flipV="1">
            <a:off x="1044575" y="1196975"/>
            <a:ext cx="0" cy="4175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0" name="Line 4">
            <a:extLst>
              <a:ext uri="{FF2B5EF4-FFF2-40B4-BE49-F238E27FC236}">
                <a16:creationId xmlns:a16="http://schemas.microsoft.com/office/drawing/2014/main" id="{0F6ECDAA-6B2E-497B-9A79-6B3F03617DF0}"/>
              </a:ext>
            </a:extLst>
          </p:cNvPr>
          <p:cNvSpPr>
            <a:spLocks noChangeShapeType="1"/>
          </p:cNvSpPr>
          <p:nvPr/>
        </p:nvSpPr>
        <p:spPr bwMode="auto">
          <a:xfrm>
            <a:off x="1044575" y="1917700"/>
            <a:ext cx="2736850" cy="34559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1" name="Line 5">
            <a:extLst>
              <a:ext uri="{FF2B5EF4-FFF2-40B4-BE49-F238E27FC236}">
                <a16:creationId xmlns:a16="http://schemas.microsoft.com/office/drawing/2014/main" id="{A39F3087-7E83-4C63-A07E-37B18D5594EA}"/>
              </a:ext>
            </a:extLst>
          </p:cNvPr>
          <p:cNvSpPr>
            <a:spLocks noChangeShapeType="1"/>
          </p:cNvSpPr>
          <p:nvPr/>
        </p:nvSpPr>
        <p:spPr bwMode="auto">
          <a:xfrm flipH="1">
            <a:off x="1044575" y="3502025"/>
            <a:ext cx="1295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Line 6">
            <a:extLst>
              <a:ext uri="{FF2B5EF4-FFF2-40B4-BE49-F238E27FC236}">
                <a16:creationId xmlns:a16="http://schemas.microsoft.com/office/drawing/2014/main" id="{351D6CA3-3848-47F8-8824-A05E0211AA21}"/>
              </a:ext>
            </a:extLst>
          </p:cNvPr>
          <p:cNvSpPr>
            <a:spLocks noChangeShapeType="1"/>
          </p:cNvSpPr>
          <p:nvPr/>
        </p:nvSpPr>
        <p:spPr bwMode="auto">
          <a:xfrm>
            <a:off x="2339975" y="3502025"/>
            <a:ext cx="1588" cy="25209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Line 7">
            <a:extLst>
              <a:ext uri="{FF2B5EF4-FFF2-40B4-BE49-F238E27FC236}">
                <a16:creationId xmlns:a16="http://schemas.microsoft.com/office/drawing/2014/main" id="{0BC08FCC-961A-4ADC-831F-B52C879AF392}"/>
              </a:ext>
            </a:extLst>
          </p:cNvPr>
          <p:cNvSpPr>
            <a:spLocks noChangeShapeType="1"/>
          </p:cNvSpPr>
          <p:nvPr/>
        </p:nvSpPr>
        <p:spPr bwMode="auto">
          <a:xfrm flipH="1">
            <a:off x="3348038" y="4581525"/>
            <a:ext cx="504825" cy="288925"/>
          </a:xfrm>
          <a:prstGeom prst="line">
            <a:avLst/>
          </a:prstGeom>
          <a:noFill/>
          <a:ln w="762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4" name="Rectangle 8">
            <a:extLst>
              <a:ext uri="{FF2B5EF4-FFF2-40B4-BE49-F238E27FC236}">
                <a16:creationId xmlns:a16="http://schemas.microsoft.com/office/drawing/2014/main" id="{CC99F8F8-613F-4248-96C4-A5AD5E87D814}"/>
              </a:ext>
            </a:extLst>
          </p:cNvPr>
          <p:cNvSpPr>
            <a:spLocks noChangeArrowheads="1"/>
          </p:cNvSpPr>
          <p:nvPr/>
        </p:nvSpPr>
        <p:spPr bwMode="auto">
          <a:xfrm>
            <a:off x="3492500" y="4797425"/>
            <a:ext cx="823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009900"/>
                </a:solidFill>
                <a:ea typeface="楷体_GB2312" pitchFamily="49" charset="-122"/>
              </a:rPr>
              <a:t>转动</a:t>
            </a:r>
          </a:p>
        </p:txBody>
      </p:sp>
      <p:sp>
        <p:nvSpPr>
          <p:cNvPr id="65545" name="Line 9">
            <a:extLst>
              <a:ext uri="{FF2B5EF4-FFF2-40B4-BE49-F238E27FC236}">
                <a16:creationId xmlns:a16="http://schemas.microsoft.com/office/drawing/2014/main" id="{CCD7C6D8-6793-4E74-9B56-FB64B4CACF2B}"/>
              </a:ext>
            </a:extLst>
          </p:cNvPr>
          <p:cNvSpPr>
            <a:spLocks noChangeShapeType="1"/>
          </p:cNvSpPr>
          <p:nvPr/>
        </p:nvSpPr>
        <p:spPr bwMode="auto">
          <a:xfrm flipV="1">
            <a:off x="4068763" y="3933825"/>
            <a:ext cx="739775" cy="64928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Rectangle 10">
            <a:extLst>
              <a:ext uri="{FF2B5EF4-FFF2-40B4-BE49-F238E27FC236}">
                <a16:creationId xmlns:a16="http://schemas.microsoft.com/office/drawing/2014/main" id="{FBEAA8CA-D1A2-4FF0-8239-222075A1F25F}"/>
              </a:ext>
            </a:extLst>
          </p:cNvPr>
          <p:cNvSpPr>
            <a:spLocks noChangeArrowheads="1"/>
          </p:cNvSpPr>
          <p:nvPr/>
        </p:nvSpPr>
        <p:spPr bwMode="auto">
          <a:xfrm>
            <a:off x="3636963" y="3502025"/>
            <a:ext cx="23749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ea typeface="楷体_GB2312" pitchFamily="49" charset="-122"/>
              </a:rPr>
              <a:t>初始预算线</a:t>
            </a:r>
          </a:p>
        </p:txBody>
      </p:sp>
      <p:sp>
        <p:nvSpPr>
          <p:cNvPr id="74765" name="Rectangle 11">
            <a:extLst>
              <a:ext uri="{FF2B5EF4-FFF2-40B4-BE49-F238E27FC236}">
                <a16:creationId xmlns:a16="http://schemas.microsoft.com/office/drawing/2014/main" id="{BB536557-0B9C-40EA-B093-10002CA6A3B9}"/>
              </a:ext>
            </a:extLst>
          </p:cNvPr>
          <p:cNvSpPr>
            <a:spLocks noChangeArrowheads="1"/>
          </p:cNvSpPr>
          <p:nvPr/>
        </p:nvSpPr>
        <p:spPr bwMode="auto">
          <a:xfrm>
            <a:off x="7019925" y="5518150"/>
            <a:ext cx="649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大米</a:t>
            </a:r>
          </a:p>
        </p:txBody>
      </p:sp>
      <p:sp>
        <p:nvSpPr>
          <p:cNvPr id="74766" name="Rectangle 12">
            <a:extLst>
              <a:ext uri="{FF2B5EF4-FFF2-40B4-BE49-F238E27FC236}">
                <a16:creationId xmlns:a16="http://schemas.microsoft.com/office/drawing/2014/main" id="{38A94D87-EE33-4717-9215-90FBDAF7D6EE}"/>
              </a:ext>
            </a:extLst>
          </p:cNvPr>
          <p:cNvSpPr>
            <a:spLocks noChangeArrowheads="1"/>
          </p:cNvSpPr>
          <p:nvPr/>
        </p:nvSpPr>
        <p:spPr bwMode="auto">
          <a:xfrm>
            <a:off x="396875" y="112553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衣服</a:t>
            </a:r>
          </a:p>
        </p:txBody>
      </p:sp>
      <p:sp>
        <p:nvSpPr>
          <p:cNvPr id="65549" name="Rectangle 13">
            <a:extLst>
              <a:ext uri="{FF2B5EF4-FFF2-40B4-BE49-F238E27FC236}">
                <a16:creationId xmlns:a16="http://schemas.microsoft.com/office/drawing/2014/main" id="{F06AE58E-EE9E-4898-A619-62713DABAE53}"/>
              </a:ext>
            </a:extLst>
          </p:cNvPr>
          <p:cNvSpPr>
            <a:spLocks noChangeArrowheads="1"/>
          </p:cNvSpPr>
          <p:nvPr/>
        </p:nvSpPr>
        <p:spPr bwMode="auto">
          <a:xfrm>
            <a:off x="1979613" y="50133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rPr>
              <a:t>X</a:t>
            </a:r>
            <a:r>
              <a:rPr lang="zh-CN" altLang="zh-CN" sz="1800" baseline="-25000">
                <a:solidFill>
                  <a:schemeClr val="tx2"/>
                </a:solidFill>
              </a:rPr>
              <a:t>A</a:t>
            </a:r>
          </a:p>
        </p:txBody>
      </p:sp>
      <p:sp>
        <p:nvSpPr>
          <p:cNvPr id="65550" name="Rectangle 14">
            <a:extLst>
              <a:ext uri="{FF2B5EF4-FFF2-40B4-BE49-F238E27FC236}">
                <a16:creationId xmlns:a16="http://schemas.microsoft.com/office/drawing/2014/main" id="{A7FC34CD-CF89-4E02-BCA0-DB7527E29DA3}"/>
              </a:ext>
            </a:extLst>
          </p:cNvPr>
          <p:cNvSpPr>
            <a:spLocks noChangeArrowheads="1"/>
          </p:cNvSpPr>
          <p:nvPr/>
        </p:nvSpPr>
        <p:spPr bwMode="auto">
          <a:xfrm>
            <a:off x="539750" y="3429000"/>
            <a:ext cx="4937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t>Y</a:t>
            </a:r>
            <a:r>
              <a:rPr lang="zh-CN" altLang="zh-CN" sz="1800" baseline="-25000"/>
              <a:t>A</a:t>
            </a:r>
          </a:p>
        </p:txBody>
      </p:sp>
      <p:sp>
        <p:nvSpPr>
          <p:cNvPr id="65551" name="Line 15">
            <a:extLst>
              <a:ext uri="{FF2B5EF4-FFF2-40B4-BE49-F238E27FC236}">
                <a16:creationId xmlns:a16="http://schemas.microsoft.com/office/drawing/2014/main" id="{B70FF91F-074A-4B62-9C0C-389D767A162F}"/>
              </a:ext>
            </a:extLst>
          </p:cNvPr>
          <p:cNvSpPr>
            <a:spLocks noChangeShapeType="1"/>
          </p:cNvSpPr>
          <p:nvPr/>
        </p:nvSpPr>
        <p:spPr bwMode="auto">
          <a:xfrm>
            <a:off x="1044575" y="3216275"/>
            <a:ext cx="4752975" cy="215741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未知">
            <a:extLst>
              <a:ext uri="{FF2B5EF4-FFF2-40B4-BE49-F238E27FC236}">
                <a16:creationId xmlns:a16="http://schemas.microsoft.com/office/drawing/2014/main" id="{76F84567-EA52-4A4A-A102-BBEB18E12578}"/>
              </a:ext>
            </a:extLst>
          </p:cNvPr>
          <p:cNvSpPr>
            <a:spLocks/>
          </p:cNvSpPr>
          <p:nvPr/>
        </p:nvSpPr>
        <p:spPr bwMode="auto">
          <a:xfrm>
            <a:off x="1908175" y="2492375"/>
            <a:ext cx="4105275" cy="2162175"/>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Oval 17">
            <a:extLst>
              <a:ext uri="{FF2B5EF4-FFF2-40B4-BE49-F238E27FC236}">
                <a16:creationId xmlns:a16="http://schemas.microsoft.com/office/drawing/2014/main" id="{92DCF0EE-9F71-4D20-8D24-919B03300AEB}"/>
              </a:ext>
            </a:extLst>
          </p:cNvPr>
          <p:cNvSpPr>
            <a:spLocks noChangeArrowheads="1"/>
          </p:cNvSpPr>
          <p:nvPr/>
        </p:nvSpPr>
        <p:spPr bwMode="auto">
          <a:xfrm>
            <a:off x="2268538" y="3429000"/>
            <a:ext cx="142875" cy="195263"/>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5554" name="Oval 18">
            <a:extLst>
              <a:ext uri="{FF2B5EF4-FFF2-40B4-BE49-F238E27FC236}">
                <a16:creationId xmlns:a16="http://schemas.microsoft.com/office/drawing/2014/main" id="{0A1FAF61-A0C8-441E-AE51-1CA79AE4190E}"/>
              </a:ext>
            </a:extLst>
          </p:cNvPr>
          <p:cNvSpPr>
            <a:spLocks noChangeArrowheads="1"/>
          </p:cNvSpPr>
          <p:nvPr/>
        </p:nvSpPr>
        <p:spPr bwMode="auto">
          <a:xfrm>
            <a:off x="3203575" y="4149725"/>
            <a:ext cx="142875" cy="142875"/>
          </a:xfrm>
          <a:prstGeom prst="ellipse">
            <a:avLst/>
          </a:prstGeom>
          <a:solidFill>
            <a:srgbClr val="0099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5555" name="Line 19">
            <a:extLst>
              <a:ext uri="{FF2B5EF4-FFF2-40B4-BE49-F238E27FC236}">
                <a16:creationId xmlns:a16="http://schemas.microsoft.com/office/drawing/2014/main" id="{C8408C45-A440-4001-A18D-1F5044AAA172}"/>
              </a:ext>
            </a:extLst>
          </p:cNvPr>
          <p:cNvSpPr>
            <a:spLocks noChangeShapeType="1"/>
          </p:cNvSpPr>
          <p:nvPr/>
        </p:nvSpPr>
        <p:spPr bwMode="auto">
          <a:xfrm flipH="1">
            <a:off x="3276600" y="4221163"/>
            <a:ext cx="1588" cy="1871662"/>
          </a:xfrm>
          <a:prstGeom prst="line">
            <a:avLst/>
          </a:prstGeom>
          <a:noFill/>
          <a:ln w="381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Line 20">
            <a:extLst>
              <a:ext uri="{FF2B5EF4-FFF2-40B4-BE49-F238E27FC236}">
                <a16:creationId xmlns:a16="http://schemas.microsoft.com/office/drawing/2014/main" id="{30527B02-60E9-4F82-A889-B04C2F341125}"/>
              </a:ext>
            </a:extLst>
          </p:cNvPr>
          <p:cNvSpPr>
            <a:spLocks noChangeShapeType="1"/>
          </p:cNvSpPr>
          <p:nvPr/>
        </p:nvSpPr>
        <p:spPr bwMode="auto">
          <a:xfrm>
            <a:off x="2413000" y="5518150"/>
            <a:ext cx="863600"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7" name="Rectangle 21">
            <a:extLst>
              <a:ext uri="{FF2B5EF4-FFF2-40B4-BE49-F238E27FC236}">
                <a16:creationId xmlns:a16="http://schemas.microsoft.com/office/drawing/2014/main" id="{1CF48F16-B70D-4C4D-BFB1-4385060216DA}"/>
              </a:ext>
            </a:extLst>
          </p:cNvPr>
          <p:cNvSpPr>
            <a:spLocks noChangeArrowheads="1"/>
          </p:cNvSpPr>
          <p:nvPr/>
        </p:nvSpPr>
        <p:spPr bwMode="auto">
          <a:xfrm>
            <a:off x="2484438" y="5589588"/>
            <a:ext cx="6477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600">
                <a:solidFill>
                  <a:schemeClr val="tx2"/>
                </a:solidFill>
                <a:ea typeface="楷体_GB2312" pitchFamily="49" charset="-122"/>
              </a:rPr>
              <a:t>替代</a:t>
            </a:r>
          </a:p>
          <a:p>
            <a:pPr eaLnBrk="1" hangingPunct="1">
              <a:spcBef>
                <a:spcPct val="0"/>
              </a:spcBef>
              <a:buClrTx/>
              <a:buSzTx/>
              <a:buFontTx/>
              <a:buNone/>
            </a:pPr>
            <a:r>
              <a:rPr lang="zh-CN" altLang="zh-CN" sz="1600">
                <a:solidFill>
                  <a:schemeClr val="tx2"/>
                </a:solidFill>
                <a:ea typeface="楷体_GB2312" pitchFamily="49" charset="-122"/>
              </a:rPr>
              <a:t>效应</a:t>
            </a:r>
          </a:p>
        </p:txBody>
      </p:sp>
      <p:sp>
        <p:nvSpPr>
          <p:cNvPr id="65558" name="未知">
            <a:extLst>
              <a:ext uri="{FF2B5EF4-FFF2-40B4-BE49-F238E27FC236}">
                <a16:creationId xmlns:a16="http://schemas.microsoft.com/office/drawing/2014/main" id="{BF367392-7CF6-4144-962F-5C532FA0CDEC}"/>
              </a:ext>
            </a:extLst>
          </p:cNvPr>
          <p:cNvSpPr>
            <a:spLocks/>
          </p:cNvSpPr>
          <p:nvPr/>
        </p:nvSpPr>
        <p:spPr bwMode="auto">
          <a:xfrm>
            <a:off x="1187450" y="2565400"/>
            <a:ext cx="2952750" cy="2447925"/>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9" name="Line 23">
            <a:extLst>
              <a:ext uri="{FF2B5EF4-FFF2-40B4-BE49-F238E27FC236}">
                <a16:creationId xmlns:a16="http://schemas.microsoft.com/office/drawing/2014/main" id="{CEEF74BB-56E5-4D55-AFAD-C3DD132E0A74}"/>
              </a:ext>
            </a:extLst>
          </p:cNvPr>
          <p:cNvSpPr>
            <a:spLocks noChangeShapeType="1"/>
          </p:cNvSpPr>
          <p:nvPr/>
        </p:nvSpPr>
        <p:spPr bwMode="auto">
          <a:xfrm>
            <a:off x="1044575" y="3213100"/>
            <a:ext cx="1655763" cy="21605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Oval 24">
            <a:extLst>
              <a:ext uri="{FF2B5EF4-FFF2-40B4-BE49-F238E27FC236}">
                <a16:creationId xmlns:a16="http://schemas.microsoft.com/office/drawing/2014/main" id="{0808CD62-F7E6-4F61-834E-B18B96FD4516}"/>
              </a:ext>
            </a:extLst>
          </p:cNvPr>
          <p:cNvSpPr>
            <a:spLocks noChangeArrowheads="1"/>
          </p:cNvSpPr>
          <p:nvPr/>
        </p:nvSpPr>
        <p:spPr bwMode="auto">
          <a:xfrm>
            <a:off x="1547813" y="3933825"/>
            <a:ext cx="215900" cy="215900"/>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5561" name="Line 25">
            <a:extLst>
              <a:ext uri="{FF2B5EF4-FFF2-40B4-BE49-F238E27FC236}">
                <a16:creationId xmlns:a16="http://schemas.microsoft.com/office/drawing/2014/main" id="{ABC9056C-65F2-4C98-8F1D-CA127A55E5C6}"/>
              </a:ext>
            </a:extLst>
          </p:cNvPr>
          <p:cNvSpPr>
            <a:spLocks noChangeShapeType="1"/>
          </p:cNvSpPr>
          <p:nvPr/>
        </p:nvSpPr>
        <p:spPr bwMode="auto">
          <a:xfrm>
            <a:off x="1692275" y="4076700"/>
            <a:ext cx="0" cy="1944688"/>
          </a:xfrm>
          <a:prstGeom prst="line">
            <a:avLst/>
          </a:prstGeom>
          <a:noFill/>
          <a:ln w="571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26">
            <a:extLst>
              <a:ext uri="{FF2B5EF4-FFF2-40B4-BE49-F238E27FC236}">
                <a16:creationId xmlns:a16="http://schemas.microsoft.com/office/drawing/2014/main" id="{FC090B6A-A6AB-45A7-ABE1-A2AB0258B820}"/>
              </a:ext>
            </a:extLst>
          </p:cNvPr>
          <p:cNvSpPr>
            <a:spLocks noChangeShapeType="1"/>
          </p:cNvSpPr>
          <p:nvPr/>
        </p:nvSpPr>
        <p:spPr bwMode="auto">
          <a:xfrm>
            <a:off x="1763713" y="5518150"/>
            <a:ext cx="504825"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3" name="Rectangle 27">
            <a:extLst>
              <a:ext uri="{FF2B5EF4-FFF2-40B4-BE49-F238E27FC236}">
                <a16:creationId xmlns:a16="http://schemas.microsoft.com/office/drawing/2014/main" id="{A0CD9BBC-3EC1-4FC7-BD74-2AA788C1E317}"/>
              </a:ext>
            </a:extLst>
          </p:cNvPr>
          <p:cNvSpPr>
            <a:spLocks noChangeArrowheads="1"/>
          </p:cNvSpPr>
          <p:nvPr/>
        </p:nvSpPr>
        <p:spPr bwMode="auto">
          <a:xfrm>
            <a:off x="1692275" y="5518150"/>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600">
                <a:solidFill>
                  <a:srgbClr val="FF0000"/>
                </a:solidFill>
                <a:ea typeface="楷体_GB2312" pitchFamily="49" charset="-122"/>
              </a:rPr>
              <a:t>收入</a:t>
            </a:r>
          </a:p>
          <a:p>
            <a:pPr eaLnBrk="1" hangingPunct="1">
              <a:spcBef>
                <a:spcPct val="0"/>
              </a:spcBef>
              <a:buClrTx/>
              <a:buSzTx/>
              <a:buFontTx/>
              <a:buNone/>
            </a:pPr>
            <a:r>
              <a:rPr lang="zh-CN" altLang="zh-CN" sz="1600">
                <a:solidFill>
                  <a:srgbClr val="FF0000"/>
                </a:solidFill>
                <a:ea typeface="楷体_GB2312" pitchFamily="49" charset="-122"/>
              </a:rPr>
              <a:t>效应</a:t>
            </a:r>
          </a:p>
        </p:txBody>
      </p:sp>
      <p:sp>
        <p:nvSpPr>
          <p:cNvPr id="65564" name="Rectangle 28">
            <a:extLst>
              <a:ext uri="{FF2B5EF4-FFF2-40B4-BE49-F238E27FC236}">
                <a16:creationId xmlns:a16="http://schemas.microsoft.com/office/drawing/2014/main" id="{A946D240-07A2-410D-A79B-A90CB905BAF7}"/>
              </a:ext>
            </a:extLst>
          </p:cNvPr>
          <p:cNvSpPr>
            <a:spLocks noChangeArrowheads="1"/>
          </p:cNvSpPr>
          <p:nvPr/>
        </p:nvSpPr>
        <p:spPr bwMode="auto">
          <a:xfrm>
            <a:off x="2484438" y="765175"/>
            <a:ext cx="2374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转动后预算线方程</a:t>
            </a:r>
          </a:p>
          <a:p>
            <a:pPr eaLnBrk="1" hangingPunct="1">
              <a:spcBef>
                <a:spcPct val="0"/>
              </a:spcBef>
              <a:buClrTx/>
              <a:buSzTx/>
              <a:buFontTx/>
              <a:buNone/>
            </a:pPr>
            <a:r>
              <a:rPr lang="zh-CN" altLang="zh-CN" sz="1800">
                <a:solidFill>
                  <a:schemeClr val="tx2"/>
                </a:solidFill>
                <a:ea typeface="楷体_GB2312" pitchFamily="49" charset="-122"/>
              </a:rPr>
              <a:t>希克斯曲线（方程）</a:t>
            </a:r>
          </a:p>
        </p:txBody>
      </p:sp>
      <p:sp>
        <p:nvSpPr>
          <p:cNvPr id="65565" name="Rectangle 29">
            <a:extLst>
              <a:ext uri="{FF2B5EF4-FFF2-40B4-BE49-F238E27FC236}">
                <a16:creationId xmlns:a16="http://schemas.microsoft.com/office/drawing/2014/main" id="{BA9879D0-679D-417F-8C66-C714D90EC095}"/>
              </a:ext>
            </a:extLst>
          </p:cNvPr>
          <p:cNvSpPr>
            <a:spLocks noChangeArrowheads="1"/>
          </p:cNvSpPr>
          <p:nvPr/>
        </p:nvSpPr>
        <p:spPr bwMode="auto">
          <a:xfrm>
            <a:off x="3421063" y="2276475"/>
            <a:ext cx="23749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ea typeface="楷体_GB2312" pitchFamily="49" charset="-122"/>
              </a:rPr>
              <a:t>最终的预算线方程</a:t>
            </a:r>
          </a:p>
        </p:txBody>
      </p:sp>
      <p:sp>
        <p:nvSpPr>
          <p:cNvPr id="65566" name="Rectangle 30">
            <a:extLst>
              <a:ext uri="{FF2B5EF4-FFF2-40B4-BE49-F238E27FC236}">
                <a16:creationId xmlns:a16="http://schemas.microsoft.com/office/drawing/2014/main" id="{95F74009-180B-42E9-B9DF-6F63D7F01A75}"/>
              </a:ext>
            </a:extLst>
          </p:cNvPr>
          <p:cNvSpPr>
            <a:spLocks noChangeArrowheads="1"/>
          </p:cNvSpPr>
          <p:nvPr/>
        </p:nvSpPr>
        <p:spPr bwMode="auto">
          <a:xfrm>
            <a:off x="3276600" y="3860800"/>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b="0"/>
              <a:t>B</a:t>
            </a:r>
          </a:p>
        </p:txBody>
      </p:sp>
      <p:sp>
        <p:nvSpPr>
          <p:cNvPr id="65567" name="Rectangle 31">
            <a:extLst>
              <a:ext uri="{FF2B5EF4-FFF2-40B4-BE49-F238E27FC236}">
                <a16:creationId xmlns:a16="http://schemas.microsoft.com/office/drawing/2014/main" id="{419FA177-F9C5-475A-B87E-25B08DF0691B}"/>
              </a:ext>
            </a:extLst>
          </p:cNvPr>
          <p:cNvSpPr>
            <a:spLocks noChangeArrowheads="1"/>
          </p:cNvSpPr>
          <p:nvPr/>
        </p:nvSpPr>
        <p:spPr bwMode="auto">
          <a:xfrm>
            <a:off x="1763713" y="3717925"/>
            <a:ext cx="6492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b="0">
                <a:solidFill>
                  <a:srgbClr val="FF0000"/>
                </a:solidFill>
              </a:rPr>
              <a:t>C</a:t>
            </a:r>
          </a:p>
        </p:txBody>
      </p:sp>
      <p:sp>
        <p:nvSpPr>
          <p:cNvPr id="65568" name="Line 32">
            <a:extLst>
              <a:ext uri="{FF2B5EF4-FFF2-40B4-BE49-F238E27FC236}">
                <a16:creationId xmlns:a16="http://schemas.microsoft.com/office/drawing/2014/main" id="{D663AA01-6F62-4486-BB58-3469B12A87CB}"/>
              </a:ext>
            </a:extLst>
          </p:cNvPr>
          <p:cNvSpPr>
            <a:spLocks noChangeShapeType="1"/>
          </p:cNvSpPr>
          <p:nvPr/>
        </p:nvSpPr>
        <p:spPr bwMode="auto">
          <a:xfrm flipH="1">
            <a:off x="2484438" y="4652963"/>
            <a:ext cx="576262" cy="360362"/>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9" name="Rectangle 33">
            <a:extLst>
              <a:ext uri="{FF2B5EF4-FFF2-40B4-BE49-F238E27FC236}">
                <a16:creationId xmlns:a16="http://schemas.microsoft.com/office/drawing/2014/main" id="{E483A7DD-E162-4AC0-A241-B4E8FB1E0531}"/>
              </a:ext>
            </a:extLst>
          </p:cNvPr>
          <p:cNvSpPr>
            <a:spLocks noChangeArrowheads="1"/>
          </p:cNvSpPr>
          <p:nvPr/>
        </p:nvSpPr>
        <p:spPr bwMode="auto">
          <a:xfrm>
            <a:off x="3276600" y="53736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t>X</a:t>
            </a:r>
            <a:r>
              <a:rPr lang="zh-CN" altLang="zh-CN" sz="1800" baseline="-25000"/>
              <a:t>B</a:t>
            </a:r>
          </a:p>
        </p:txBody>
      </p:sp>
      <p:sp>
        <p:nvSpPr>
          <p:cNvPr id="65570" name="Rectangle 34">
            <a:extLst>
              <a:ext uri="{FF2B5EF4-FFF2-40B4-BE49-F238E27FC236}">
                <a16:creationId xmlns:a16="http://schemas.microsoft.com/office/drawing/2014/main" id="{C3866B8F-6652-4545-9A87-461100688171}"/>
              </a:ext>
            </a:extLst>
          </p:cNvPr>
          <p:cNvSpPr>
            <a:spLocks noChangeArrowheads="1"/>
          </p:cNvSpPr>
          <p:nvPr/>
        </p:nvSpPr>
        <p:spPr bwMode="auto">
          <a:xfrm>
            <a:off x="1187450" y="5445125"/>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rPr>
              <a:t>X</a:t>
            </a:r>
            <a:r>
              <a:rPr lang="zh-CN" altLang="zh-CN" sz="1800" baseline="-25000">
                <a:solidFill>
                  <a:srgbClr val="FF0000"/>
                </a:solidFill>
              </a:rPr>
              <a:t>C</a:t>
            </a:r>
          </a:p>
        </p:txBody>
      </p:sp>
      <p:sp>
        <p:nvSpPr>
          <p:cNvPr id="65571" name="Line 35">
            <a:extLst>
              <a:ext uri="{FF2B5EF4-FFF2-40B4-BE49-F238E27FC236}">
                <a16:creationId xmlns:a16="http://schemas.microsoft.com/office/drawing/2014/main" id="{D1CDB14D-AA95-4C91-B7E1-5A755D77BD7F}"/>
              </a:ext>
            </a:extLst>
          </p:cNvPr>
          <p:cNvSpPr>
            <a:spLocks noChangeShapeType="1"/>
          </p:cNvSpPr>
          <p:nvPr/>
        </p:nvSpPr>
        <p:spPr bwMode="auto">
          <a:xfrm flipV="1">
            <a:off x="1620838" y="981075"/>
            <a:ext cx="9366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2" name="Rectangle 36">
            <a:extLst>
              <a:ext uri="{FF2B5EF4-FFF2-40B4-BE49-F238E27FC236}">
                <a16:creationId xmlns:a16="http://schemas.microsoft.com/office/drawing/2014/main" id="{9461DB34-80E2-4B12-A947-76F536293886}"/>
              </a:ext>
            </a:extLst>
          </p:cNvPr>
          <p:cNvSpPr>
            <a:spLocks noChangeArrowheads="1"/>
          </p:cNvSpPr>
          <p:nvPr/>
        </p:nvSpPr>
        <p:spPr bwMode="auto">
          <a:xfrm>
            <a:off x="4429125" y="4654550"/>
            <a:ext cx="823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ea typeface="楷体_GB2312" pitchFamily="49" charset="-122"/>
              </a:rPr>
              <a:t>移动</a:t>
            </a:r>
          </a:p>
        </p:txBody>
      </p:sp>
      <p:sp>
        <p:nvSpPr>
          <p:cNvPr id="65573" name="Line 37">
            <a:extLst>
              <a:ext uri="{FF2B5EF4-FFF2-40B4-BE49-F238E27FC236}">
                <a16:creationId xmlns:a16="http://schemas.microsoft.com/office/drawing/2014/main" id="{2A29F007-4D82-4E8F-9275-A3F0665854BB}"/>
              </a:ext>
            </a:extLst>
          </p:cNvPr>
          <p:cNvSpPr>
            <a:spLocks noChangeShapeType="1"/>
          </p:cNvSpPr>
          <p:nvPr/>
        </p:nvSpPr>
        <p:spPr bwMode="auto">
          <a:xfrm flipV="1">
            <a:off x="2268538" y="2708275"/>
            <a:ext cx="1081087" cy="19446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2" name="Rectangle 38">
            <a:extLst>
              <a:ext uri="{FF2B5EF4-FFF2-40B4-BE49-F238E27FC236}">
                <a16:creationId xmlns:a16="http://schemas.microsoft.com/office/drawing/2014/main" id="{A82D3F9B-2564-428C-B95E-3FE8C5A86F57}"/>
              </a:ext>
            </a:extLst>
          </p:cNvPr>
          <p:cNvSpPr>
            <a:spLocks noChangeArrowheads="1"/>
          </p:cNvSpPr>
          <p:nvPr/>
        </p:nvSpPr>
        <p:spPr bwMode="auto">
          <a:xfrm>
            <a:off x="468313" y="5229225"/>
            <a:ext cx="4937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b="0"/>
              <a:t>O</a:t>
            </a:r>
          </a:p>
        </p:txBody>
      </p:sp>
      <p:sp>
        <p:nvSpPr>
          <p:cNvPr id="65575" name="Rectangle 39">
            <a:extLst>
              <a:ext uri="{FF2B5EF4-FFF2-40B4-BE49-F238E27FC236}">
                <a16:creationId xmlns:a16="http://schemas.microsoft.com/office/drawing/2014/main" id="{307E7831-62B1-4683-B8D4-1E7FD8935025}"/>
              </a:ext>
            </a:extLst>
          </p:cNvPr>
          <p:cNvSpPr>
            <a:spLocks noChangeArrowheads="1"/>
          </p:cNvSpPr>
          <p:nvPr/>
        </p:nvSpPr>
        <p:spPr bwMode="auto">
          <a:xfrm>
            <a:off x="5940425" y="4508500"/>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009900"/>
                </a:solidFill>
              </a:rPr>
              <a:t>U</a:t>
            </a:r>
            <a:r>
              <a:rPr lang="zh-CN" altLang="zh-CN" sz="1800" baseline="-25000">
                <a:solidFill>
                  <a:srgbClr val="009900"/>
                </a:solidFill>
              </a:rPr>
              <a:t>0</a:t>
            </a:r>
          </a:p>
        </p:txBody>
      </p:sp>
      <p:sp>
        <p:nvSpPr>
          <p:cNvPr id="65576" name="Rectangle 40">
            <a:extLst>
              <a:ext uri="{FF2B5EF4-FFF2-40B4-BE49-F238E27FC236}">
                <a16:creationId xmlns:a16="http://schemas.microsoft.com/office/drawing/2014/main" id="{D2555448-8751-4135-A041-A80E845D36A3}"/>
              </a:ext>
            </a:extLst>
          </p:cNvPr>
          <p:cNvSpPr>
            <a:spLocks noChangeArrowheads="1"/>
          </p:cNvSpPr>
          <p:nvPr/>
        </p:nvSpPr>
        <p:spPr bwMode="auto">
          <a:xfrm>
            <a:off x="4068763" y="4941888"/>
            <a:ext cx="4937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rPr>
              <a:t>U</a:t>
            </a:r>
            <a:r>
              <a:rPr lang="zh-CN" altLang="zh-CN" sz="1800" baseline="-25000">
                <a:solidFill>
                  <a:srgbClr val="FF0000"/>
                </a:solidFill>
              </a:rPr>
              <a:t>1</a:t>
            </a:r>
          </a:p>
        </p:txBody>
      </p:sp>
      <p:sp>
        <p:nvSpPr>
          <p:cNvPr id="65577" name="Line 41">
            <a:extLst>
              <a:ext uri="{FF2B5EF4-FFF2-40B4-BE49-F238E27FC236}">
                <a16:creationId xmlns:a16="http://schemas.microsoft.com/office/drawing/2014/main" id="{C6832382-074F-48E9-BAF5-6ECCA344FDBD}"/>
              </a:ext>
            </a:extLst>
          </p:cNvPr>
          <p:cNvSpPr>
            <a:spLocks noChangeShapeType="1"/>
          </p:cNvSpPr>
          <p:nvPr/>
        </p:nvSpPr>
        <p:spPr bwMode="auto">
          <a:xfrm flipH="1">
            <a:off x="1116013" y="4222750"/>
            <a:ext cx="2087562"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Rectangle 42">
            <a:extLst>
              <a:ext uri="{FF2B5EF4-FFF2-40B4-BE49-F238E27FC236}">
                <a16:creationId xmlns:a16="http://schemas.microsoft.com/office/drawing/2014/main" id="{956E326F-F7EC-49B2-AD41-454B1C18FE39}"/>
              </a:ext>
            </a:extLst>
          </p:cNvPr>
          <p:cNvSpPr>
            <a:spLocks noChangeArrowheads="1"/>
          </p:cNvSpPr>
          <p:nvPr/>
        </p:nvSpPr>
        <p:spPr bwMode="auto">
          <a:xfrm>
            <a:off x="539750" y="4076700"/>
            <a:ext cx="4937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chemeClr val="tx2"/>
                </a:solidFill>
              </a:rPr>
              <a:t>Y</a:t>
            </a:r>
            <a:r>
              <a:rPr lang="zh-CN" altLang="zh-CN" sz="1800" baseline="-25000">
                <a:solidFill>
                  <a:schemeClr val="tx2"/>
                </a:solidFill>
              </a:rPr>
              <a:t>B</a:t>
            </a:r>
          </a:p>
        </p:txBody>
      </p:sp>
      <p:sp>
        <p:nvSpPr>
          <p:cNvPr id="65579" name="Line 43">
            <a:extLst>
              <a:ext uri="{FF2B5EF4-FFF2-40B4-BE49-F238E27FC236}">
                <a16:creationId xmlns:a16="http://schemas.microsoft.com/office/drawing/2014/main" id="{0931EC8E-5605-4D35-BEFB-B1CF590FA5F1}"/>
              </a:ext>
            </a:extLst>
          </p:cNvPr>
          <p:cNvSpPr>
            <a:spLocks noChangeShapeType="1"/>
          </p:cNvSpPr>
          <p:nvPr/>
        </p:nvSpPr>
        <p:spPr bwMode="auto">
          <a:xfrm flipH="1">
            <a:off x="1042988" y="4078288"/>
            <a:ext cx="57785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Rectangle 44">
            <a:extLst>
              <a:ext uri="{FF2B5EF4-FFF2-40B4-BE49-F238E27FC236}">
                <a16:creationId xmlns:a16="http://schemas.microsoft.com/office/drawing/2014/main" id="{B74A72ED-7094-4C9F-AC0C-4AA14CBE7775}"/>
              </a:ext>
            </a:extLst>
          </p:cNvPr>
          <p:cNvSpPr>
            <a:spLocks noChangeArrowheads="1"/>
          </p:cNvSpPr>
          <p:nvPr/>
        </p:nvSpPr>
        <p:spPr bwMode="auto">
          <a:xfrm>
            <a:off x="539750" y="3789363"/>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solidFill>
                  <a:srgbClr val="FF0000"/>
                </a:solidFill>
              </a:rPr>
              <a:t>Y</a:t>
            </a:r>
            <a:r>
              <a:rPr lang="zh-CN" altLang="zh-CN" sz="1800" baseline="-25000">
                <a:solidFill>
                  <a:srgbClr val="FF0000"/>
                </a:solidFill>
              </a:rPr>
              <a:t>C</a:t>
            </a:r>
          </a:p>
        </p:txBody>
      </p:sp>
      <p:sp>
        <p:nvSpPr>
          <p:cNvPr id="65581" name="Rectangle 45">
            <a:extLst>
              <a:ext uri="{FF2B5EF4-FFF2-40B4-BE49-F238E27FC236}">
                <a16:creationId xmlns:a16="http://schemas.microsoft.com/office/drawing/2014/main" id="{0C007637-F524-440A-A36D-915C8D012F5B}"/>
              </a:ext>
            </a:extLst>
          </p:cNvPr>
          <p:cNvSpPr>
            <a:spLocks noChangeArrowheads="1"/>
          </p:cNvSpPr>
          <p:nvPr/>
        </p:nvSpPr>
        <p:spPr bwMode="auto">
          <a:xfrm>
            <a:off x="2339975" y="2997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aseline="-25000">
                <a:solidFill>
                  <a:schemeClr val="tx2"/>
                </a:solidFill>
              </a:rPr>
              <a:t>A</a:t>
            </a:r>
          </a:p>
        </p:txBody>
      </p:sp>
      <p:sp>
        <p:nvSpPr>
          <p:cNvPr id="65582" name="Rectangle 46">
            <a:extLst>
              <a:ext uri="{FF2B5EF4-FFF2-40B4-BE49-F238E27FC236}">
                <a16:creationId xmlns:a16="http://schemas.microsoft.com/office/drawing/2014/main" id="{BA0E7B72-4A82-4CE4-BD63-65E226E301DC}"/>
              </a:ext>
            </a:extLst>
          </p:cNvPr>
          <p:cNvSpPr>
            <a:spLocks noChangeArrowheads="1"/>
          </p:cNvSpPr>
          <p:nvPr/>
        </p:nvSpPr>
        <p:spPr bwMode="auto">
          <a:xfrm>
            <a:off x="684213" y="2997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009900"/>
                </a:solidFill>
              </a:rPr>
              <a:t>D</a:t>
            </a:r>
            <a:endParaRPr lang="zh-CN" altLang="en-US" sz="1800" baseline="-25000">
              <a:solidFill>
                <a:srgbClr val="009900"/>
              </a:solidFill>
            </a:endParaRPr>
          </a:p>
        </p:txBody>
      </p:sp>
      <p:sp>
        <p:nvSpPr>
          <p:cNvPr id="65583" name="Rectangle 47">
            <a:extLst>
              <a:ext uri="{FF2B5EF4-FFF2-40B4-BE49-F238E27FC236}">
                <a16:creationId xmlns:a16="http://schemas.microsoft.com/office/drawing/2014/main" id="{959A819F-75F1-4644-BE2C-71F68628A8F0}"/>
              </a:ext>
            </a:extLst>
          </p:cNvPr>
          <p:cNvSpPr>
            <a:spLocks noChangeArrowheads="1"/>
          </p:cNvSpPr>
          <p:nvPr/>
        </p:nvSpPr>
        <p:spPr bwMode="auto">
          <a:xfrm>
            <a:off x="5653088" y="54451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009900"/>
                </a:solidFill>
              </a:rPr>
              <a:t>F</a:t>
            </a:r>
            <a:endParaRPr lang="zh-CN" altLang="en-US" sz="1800" baseline="-25000">
              <a:solidFill>
                <a:srgbClr val="009900"/>
              </a:solidFill>
            </a:endParaRPr>
          </a:p>
        </p:txBody>
      </p:sp>
      <p:sp>
        <p:nvSpPr>
          <p:cNvPr id="74802" name="Rectangle 48">
            <a:extLst>
              <a:ext uri="{FF2B5EF4-FFF2-40B4-BE49-F238E27FC236}">
                <a16:creationId xmlns:a16="http://schemas.microsoft.com/office/drawing/2014/main" id="{DFA545F1-1A40-4612-B877-62B636B6E6DA}"/>
              </a:ext>
            </a:extLst>
          </p:cNvPr>
          <p:cNvSpPr>
            <a:spLocks noChangeArrowheads="1"/>
          </p:cNvSpPr>
          <p:nvPr/>
        </p:nvSpPr>
        <p:spPr bwMode="auto">
          <a:xfrm>
            <a:off x="5076825" y="549275"/>
            <a:ext cx="3816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tx2"/>
                </a:solidFill>
                <a:latin typeface="楷体_GB2312" pitchFamily="49" charset="-122"/>
                <a:ea typeface="楷体_GB2312" pitchFamily="49" charset="-122"/>
              </a:rPr>
              <a:t>设X商品为正常品</a:t>
            </a:r>
          </a:p>
          <a:p>
            <a:pPr eaLnBrk="1" hangingPunct="1">
              <a:spcBef>
                <a:spcPct val="0"/>
              </a:spcBef>
              <a:buClrTx/>
              <a:buSzTx/>
              <a:buFontTx/>
              <a:buNone/>
            </a:pPr>
            <a:r>
              <a:rPr lang="zh-CN" altLang="en-US" sz="2400">
                <a:solidFill>
                  <a:schemeClr val="tx2"/>
                </a:solidFill>
                <a:latin typeface="楷体_GB2312" pitchFamily="49" charset="-122"/>
                <a:ea typeface="楷体_GB2312" pitchFamily="49" charset="-122"/>
              </a:rPr>
              <a:t>若价格上升，希克斯方法</a:t>
            </a:r>
          </a:p>
          <a:p>
            <a:pPr eaLnBrk="1" hangingPunct="1">
              <a:spcBef>
                <a:spcPct val="0"/>
              </a:spcBef>
              <a:buClrTx/>
              <a:buSzTx/>
              <a:buFontTx/>
              <a:buNone/>
            </a:pPr>
            <a:r>
              <a:rPr lang="zh-CN" altLang="en-US" sz="2400">
                <a:solidFill>
                  <a:schemeClr val="tx2"/>
                </a:solidFill>
                <a:latin typeface="楷体_GB2312" pitchFamily="49" charset="-122"/>
                <a:ea typeface="楷体_GB2312" pitchFamily="49" charset="-122"/>
              </a:rPr>
              <a:t>图示替代效应和收入效应</a:t>
            </a:r>
          </a:p>
        </p:txBody>
      </p:sp>
      <p:sp>
        <p:nvSpPr>
          <p:cNvPr id="74803" name="Rectangle 49">
            <a:extLst>
              <a:ext uri="{FF2B5EF4-FFF2-40B4-BE49-F238E27FC236}">
                <a16:creationId xmlns:a16="http://schemas.microsoft.com/office/drawing/2014/main" id="{D0E01EAA-ABDC-4A26-879F-0E8C5A4351E0}"/>
              </a:ext>
            </a:extLst>
          </p:cNvPr>
          <p:cNvSpPr>
            <a:spLocks noChangeArrowheads="1"/>
          </p:cNvSpPr>
          <p:nvPr/>
        </p:nvSpPr>
        <p:spPr bwMode="auto">
          <a:xfrm>
            <a:off x="252413" y="404813"/>
            <a:ext cx="2374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ea typeface="楷体_GB2312" pitchFamily="49" charset="-122"/>
              </a:rPr>
              <a:t>课堂练习：</a:t>
            </a:r>
          </a:p>
        </p:txBody>
      </p:sp>
      <p:sp>
        <p:nvSpPr>
          <p:cNvPr id="53" name="Rectangle 41">
            <a:extLst>
              <a:ext uri="{FF2B5EF4-FFF2-40B4-BE49-F238E27FC236}">
                <a16:creationId xmlns:a16="http://schemas.microsoft.com/office/drawing/2014/main" id="{5853C96C-B2FA-4622-8AF4-DC19F6A0F1ED}"/>
              </a:ext>
            </a:extLst>
          </p:cNvPr>
          <p:cNvSpPr>
            <a:spLocks noChangeArrowheads="1"/>
          </p:cNvSpPr>
          <p:nvPr/>
        </p:nvSpPr>
        <p:spPr bwMode="auto">
          <a:xfrm>
            <a:off x="2643188" y="5000625"/>
            <a:ext cx="2857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chemeClr val="tx2"/>
                </a:solidFill>
              </a:rPr>
              <a:t>M</a:t>
            </a:r>
            <a:endParaRPr lang="zh-CN" altLang="zh-CN" sz="16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55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5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55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7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55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54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55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57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55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56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55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55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54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54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655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55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55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555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55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556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655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57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56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6555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557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556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56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6556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557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58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5579"/>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556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5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autoUpdateAnimBg="0"/>
      <p:bldP spid="65546" grpId="0" bldLvl="0" animBg="1" autoUpdateAnimBg="0"/>
      <p:bldP spid="65549" grpId="0" autoUpdateAnimBg="0"/>
      <p:bldP spid="65550" grpId="0" autoUpdateAnimBg="0"/>
      <p:bldP spid="65553" grpId="0" animBg="1"/>
      <p:bldP spid="65554" grpId="0" animBg="1"/>
      <p:bldP spid="65557" grpId="0" autoUpdateAnimBg="0"/>
      <p:bldP spid="65560" grpId="0" animBg="1"/>
      <p:bldP spid="65563" grpId="0" autoUpdateAnimBg="0"/>
      <p:bldP spid="65564" grpId="0" autoUpdateAnimBg="0"/>
      <p:bldP spid="65565" grpId="0" autoUpdateAnimBg="0"/>
      <p:bldP spid="65566" grpId="0" autoUpdateAnimBg="0"/>
      <p:bldP spid="65567" grpId="0" autoUpdateAnimBg="0"/>
      <p:bldP spid="65569" grpId="0" autoUpdateAnimBg="0"/>
      <p:bldP spid="65570" grpId="0" autoUpdateAnimBg="0"/>
      <p:bldP spid="65572" grpId="0" autoUpdateAnimBg="0"/>
      <p:bldP spid="65575" grpId="0" autoUpdateAnimBg="0"/>
      <p:bldP spid="65576" grpId="0" autoUpdateAnimBg="0"/>
      <p:bldP spid="65578" grpId="0" autoUpdateAnimBg="0"/>
      <p:bldP spid="65580" grpId="0" autoUpdateAnimBg="0"/>
      <p:bldP spid="65581" grpId="0" autoUpdateAnimBg="0"/>
      <p:bldP spid="65582" grpId="0" autoUpdateAnimBg="0"/>
      <p:bldP spid="65583" grpId="0" autoUpdateAnimBg="0"/>
      <p:bldP spid="5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a:extLst>
              <a:ext uri="{FF2B5EF4-FFF2-40B4-BE49-F238E27FC236}">
                <a16:creationId xmlns:a16="http://schemas.microsoft.com/office/drawing/2014/main" id="{A54E9AE6-27DE-4891-B926-C1632E2CE30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843903-D701-4FE6-9F29-2BB67CDF1811}" type="datetime1">
              <a:rPr lang="zh-CN" altLang="en-US" sz="1400" smtClean="0"/>
              <a:pPr>
                <a:spcBef>
                  <a:spcPct val="0"/>
                </a:spcBef>
                <a:buClrTx/>
                <a:buSzTx/>
                <a:buFontTx/>
                <a:buNone/>
              </a:pPr>
              <a:t>2022/9/8</a:t>
            </a:fld>
            <a:endParaRPr lang="zh-CN" altLang="zh-CN" sz="1400"/>
          </a:p>
        </p:txBody>
      </p:sp>
      <p:sp>
        <p:nvSpPr>
          <p:cNvPr id="76803" name="灯片编号占位符 5">
            <a:extLst>
              <a:ext uri="{FF2B5EF4-FFF2-40B4-BE49-F238E27FC236}">
                <a16:creationId xmlns:a16="http://schemas.microsoft.com/office/drawing/2014/main" id="{78071C6C-63EA-41BB-8486-0F684EB54C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C399C-8C06-4705-998A-20FF0F9F989E}" type="slidenum">
              <a:rPr lang="zh-CN" altLang="zh-CN" sz="1400" smtClean="0"/>
              <a:pPr>
                <a:spcBef>
                  <a:spcPct val="0"/>
                </a:spcBef>
                <a:buClrTx/>
                <a:buSzTx/>
                <a:buFontTx/>
                <a:buNone/>
              </a:pPr>
              <a:t>61</a:t>
            </a:fld>
            <a:endParaRPr lang="zh-CN" altLang="zh-CN" sz="1400"/>
          </a:p>
        </p:txBody>
      </p:sp>
      <p:sp>
        <p:nvSpPr>
          <p:cNvPr id="81924" name="Rectangle 2">
            <a:extLst>
              <a:ext uri="{FF2B5EF4-FFF2-40B4-BE49-F238E27FC236}">
                <a16:creationId xmlns:a16="http://schemas.microsoft.com/office/drawing/2014/main" id="{86886E3F-3B88-47F9-95F6-E4482A3818B8}"/>
              </a:ext>
            </a:extLst>
          </p:cNvPr>
          <p:cNvSpPr>
            <a:spLocks noGrp="1" noRot="1" noChangeArrowheads="1"/>
          </p:cNvSpPr>
          <p:nvPr>
            <p:ph type="body" idx="1"/>
          </p:nvPr>
        </p:nvSpPr>
        <p:spPr>
          <a:xfrm>
            <a:off x="381000" y="609600"/>
            <a:ext cx="8405813" cy="5486400"/>
          </a:xfrm>
        </p:spPr>
        <p:txBody>
          <a:bodyPr/>
          <a:lstStyle/>
          <a:p>
            <a:pPr eaLnBrk="1" hangingPunct="1">
              <a:lnSpc>
                <a:spcPct val="90000"/>
              </a:lnSpc>
              <a:buFont typeface="Wingdings" panose="05000000000000000000" pitchFamily="2" charset="2"/>
              <a:buNone/>
            </a:pPr>
            <a:r>
              <a:rPr lang="zh-CN" altLang="en-US" b="1">
                <a:solidFill>
                  <a:srgbClr val="0033CC"/>
                </a:solidFill>
                <a:latin typeface="楷体" panose="02010609060101010101" pitchFamily="49" charset="-122"/>
                <a:ea typeface="楷体" panose="02010609060101010101" pitchFamily="49" charset="-122"/>
              </a:rPr>
              <a:t>二.正常商品、劣等商品与吉芬商品 </a:t>
            </a:r>
          </a:p>
          <a:p>
            <a:pPr eaLnBrk="1" hangingPunct="1">
              <a:lnSpc>
                <a:spcPct val="90000"/>
              </a:lnSpc>
              <a:buFont typeface="Wingdings" panose="05000000000000000000" pitchFamily="2" charset="2"/>
              <a:buNone/>
            </a:pPr>
            <a:r>
              <a:rPr lang="zh-CN" altLang="en-US" sz="2800" b="1">
                <a:solidFill>
                  <a:srgbClr val="0033CC"/>
                </a:solidFill>
                <a:latin typeface="楷体" panose="02010609060101010101" pitchFamily="49" charset="-122"/>
                <a:ea typeface="楷体" panose="02010609060101010101" pitchFamily="49" charset="-122"/>
              </a:rPr>
              <a:t>（一）正常商品</a:t>
            </a:r>
          </a:p>
          <a:p>
            <a:pPr eaLnBrk="1" hangingPunct="1">
              <a:lnSpc>
                <a:spcPct val="90000"/>
              </a:lnSpc>
              <a:buFont typeface="Wingdings" panose="05000000000000000000" pitchFamily="2" charset="2"/>
              <a:buNone/>
            </a:pPr>
            <a:r>
              <a:rPr lang="zh-CN" altLang="en-US" sz="2400" b="1">
                <a:solidFill>
                  <a:srgbClr val="0033CC"/>
                </a:solidFill>
                <a:latin typeface="楷体" panose="02010609060101010101" pitchFamily="49" charset="-122"/>
                <a:ea typeface="楷体" panose="02010609060101010101" pitchFamily="49" charset="-122"/>
              </a:rPr>
              <a:t>   </a:t>
            </a:r>
            <a:endParaRPr lang="en-US" altLang="zh-CN" sz="2400" b="1">
              <a:solidFill>
                <a:srgbClr val="0033CC"/>
              </a:solidFill>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pPr>
            <a:r>
              <a:rPr lang="en-US" altLang="zh-CN" sz="2400" b="1">
                <a:solidFill>
                  <a:srgbClr val="0033CC"/>
                </a:solidFill>
                <a:latin typeface="楷体" panose="02010609060101010101" pitchFamily="49" charset="-122"/>
                <a:ea typeface="楷体" panose="02010609060101010101" pitchFamily="49" charset="-122"/>
              </a:rPr>
              <a:t>        </a:t>
            </a:r>
            <a:r>
              <a:rPr lang="zh-CN" altLang="en-US" sz="3600" b="1">
                <a:solidFill>
                  <a:srgbClr val="0033CC"/>
                </a:solidFill>
                <a:latin typeface="楷体" panose="02010609060101010101" pitchFamily="49" charset="-122"/>
                <a:ea typeface="楷体" panose="02010609060101010101" pitchFamily="49" charset="-122"/>
              </a:rPr>
              <a:t>只考虑某商品价格下降，若该商品的替代效应为正、收入效应也为正，则该商品称为正常商品。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a:extLst>
              <a:ext uri="{FF2B5EF4-FFF2-40B4-BE49-F238E27FC236}">
                <a16:creationId xmlns:a16="http://schemas.microsoft.com/office/drawing/2014/main" id="{72088E00-ABF6-4694-A992-22FA6A2559A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842EB9-0EDA-466A-AC75-4CD234CF0A06}" type="datetime1">
              <a:rPr lang="zh-CN" altLang="en-US" sz="1400" smtClean="0"/>
              <a:pPr>
                <a:spcBef>
                  <a:spcPct val="0"/>
                </a:spcBef>
                <a:buClrTx/>
                <a:buSzTx/>
                <a:buFontTx/>
                <a:buNone/>
              </a:pPr>
              <a:t>2022/9/8</a:t>
            </a:fld>
            <a:endParaRPr lang="zh-CN" altLang="zh-CN" sz="1400"/>
          </a:p>
        </p:txBody>
      </p:sp>
      <p:sp>
        <p:nvSpPr>
          <p:cNvPr id="77827" name="灯片编号占位符 5">
            <a:extLst>
              <a:ext uri="{FF2B5EF4-FFF2-40B4-BE49-F238E27FC236}">
                <a16:creationId xmlns:a16="http://schemas.microsoft.com/office/drawing/2014/main" id="{D794D19B-533C-4540-A0C6-C6A81A2E8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25C12A-D02E-4ECB-A38E-ACFB286DF686}" type="slidenum">
              <a:rPr lang="zh-CN" altLang="zh-CN" sz="1400" smtClean="0"/>
              <a:pPr>
                <a:spcBef>
                  <a:spcPct val="0"/>
                </a:spcBef>
                <a:buClrTx/>
                <a:buSzTx/>
                <a:buFontTx/>
                <a:buNone/>
              </a:pPr>
              <a:t>62</a:t>
            </a:fld>
            <a:endParaRPr lang="zh-CN" altLang="zh-CN" sz="1400"/>
          </a:p>
        </p:txBody>
      </p:sp>
      <p:sp>
        <p:nvSpPr>
          <p:cNvPr id="77828" name="Rectangle 2">
            <a:extLst>
              <a:ext uri="{FF2B5EF4-FFF2-40B4-BE49-F238E27FC236}">
                <a16:creationId xmlns:a16="http://schemas.microsoft.com/office/drawing/2014/main" id="{4EF8BA3D-7D5D-44F3-9881-75C07D8B793D}"/>
              </a:ext>
            </a:extLst>
          </p:cNvPr>
          <p:cNvSpPr>
            <a:spLocks noGrp="1" noRot="1" noChangeArrowheads="1"/>
          </p:cNvSpPr>
          <p:nvPr>
            <p:ph type="title"/>
          </p:nvPr>
        </p:nvSpPr>
        <p:spPr>
          <a:xfrm>
            <a:off x="1692275" y="620713"/>
            <a:ext cx="7150100" cy="1223962"/>
          </a:xfrm>
        </p:spPr>
        <p:txBody>
          <a:bodyPr/>
          <a:lstStyle/>
          <a:p>
            <a:pPr algn="l" eaLnBrk="1" hangingPunct="1"/>
            <a:r>
              <a:rPr lang="zh-CN" altLang="zh-CN" sz="2000" b="1">
                <a:latin typeface="楷体_GB2312" pitchFamily="49" charset="-122"/>
                <a:ea typeface="楷体_GB2312" pitchFamily="49" charset="-122"/>
              </a:rPr>
              <a:t>正常商品</a:t>
            </a:r>
            <a:br>
              <a:rPr lang="zh-CN" altLang="zh-CN" sz="2000" b="1">
                <a:latin typeface="楷体_GB2312" pitchFamily="49" charset="-122"/>
                <a:ea typeface="楷体_GB2312" pitchFamily="49" charset="-122"/>
              </a:rPr>
            </a:br>
            <a:r>
              <a:rPr lang="zh-CN" altLang="zh-CN" sz="2000" b="1">
                <a:solidFill>
                  <a:srgbClr val="FF0000"/>
                </a:solidFill>
                <a:latin typeface="楷体" panose="02010609060101010101" pitchFamily="49" charset="-122"/>
                <a:ea typeface="楷体" panose="02010609060101010101" pitchFamily="49" charset="-122"/>
              </a:rPr>
              <a:t>当收入和P</a:t>
            </a:r>
            <a:r>
              <a:rPr lang="zh-CN" altLang="zh-CN" sz="2000" b="1" baseline="-25000">
                <a:solidFill>
                  <a:srgbClr val="FF0000"/>
                </a:solidFill>
                <a:latin typeface="楷体" panose="02010609060101010101" pitchFamily="49" charset="-122"/>
                <a:ea typeface="楷体" panose="02010609060101010101" pitchFamily="49" charset="-122"/>
              </a:rPr>
              <a:t>Y</a:t>
            </a:r>
            <a:r>
              <a:rPr lang="zh-CN" altLang="zh-CN" sz="2000" b="1">
                <a:solidFill>
                  <a:srgbClr val="FF0000"/>
                </a:solidFill>
                <a:latin typeface="楷体" panose="02010609060101010101" pitchFamily="49" charset="-122"/>
                <a:ea typeface="楷体" panose="02010609060101010101" pitchFamily="49" charset="-122"/>
              </a:rPr>
              <a:t>不变，P</a:t>
            </a:r>
            <a:r>
              <a:rPr lang="zh-CN" altLang="zh-CN" sz="2000" b="1" baseline="-25000">
                <a:solidFill>
                  <a:srgbClr val="FF0000"/>
                </a:solidFill>
                <a:latin typeface="楷体" panose="02010609060101010101" pitchFamily="49" charset="-122"/>
                <a:ea typeface="楷体" panose="02010609060101010101" pitchFamily="49" charset="-122"/>
              </a:rPr>
              <a:t>X</a:t>
            </a:r>
            <a:r>
              <a:rPr lang="zh-CN" altLang="zh-CN" sz="2000" b="1">
                <a:solidFill>
                  <a:srgbClr val="FF0000"/>
                </a:solidFill>
                <a:latin typeface="楷体" panose="02010609060101010101" pitchFamily="49" charset="-122"/>
                <a:ea typeface="楷体" panose="02010609060101010101" pitchFamily="49" charset="-122"/>
              </a:rPr>
              <a:t>下降所引起的总效应</a:t>
            </a:r>
            <a:r>
              <a:rPr lang="zh-CN" altLang="zh-CN" sz="2000" b="1">
                <a:latin typeface="楷体_GB2312" pitchFamily="49" charset="-122"/>
                <a:ea typeface="楷体_GB2312" pitchFamily="49" charset="-122"/>
              </a:rPr>
              <a:t>即</a:t>
            </a:r>
            <a:br>
              <a:rPr lang="zh-CN" altLang="zh-CN" sz="2000" b="1">
                <a:latin typeface="楷体_GB2312" pitchFamily="49" charset="-122"/>
                <a:ea typeface="楷体_GB2312" pitchFamily="49" charset="-122"/>
              </a:rPr>
            </a:br>
            <a:r>
              <a:rPr lang="zh-CN" altLang="zh-CN" sz="2000" b="1">
                <a:latin typeface="楷体_GB2312" pitchFamily="49" charset="-122"/>
                <a:ea typeface="楷体_GB2312" pitchFamily="49" charset="-122"/>
              </a:rPr>
              <a:t>  X</a:t>
            </a:r>
            <a:r>
              <a:rPr lang="zh-CN" altLang="zh-CN" sz="2000" b="1" baseline="-25000">
                <a:latin typeface="楷体_GB2312" pitchFamily="49" charset="-122"/>
                <a:ea typeface="楷体_GB2312" pitchFamily="49" charset="-122"/>
              </a:rPr>
              <a:t>A</a:t>
            </a:r>
            <a:r>
              <a:rPr lang="zh-CN" altLang="zh-CN" sz="2000" b="1">
                <a:latin typeface="楷体_GB2312" pitchFamily="49" charset="-122"/>
                <a:ea typeface="楷体_GB2312" pitchFamily="49" charset="-122"/>
              </a:rPr>
              <a:t>X</a:t>
            </a:r>
            <a:r>
              <a:rPr lang="zh-CN" altLang="zh-CN" sz="2000" b="1" baseline="-25000">
                <a:latin typeface="楷体_GB2312" pitchFamily="49" charset="-122"/>
                <a:ea typeface="楷体_GB2312" pitchFamily="49" charset="-122"/>
              </a:rPr>
              <a:t>C</a:t>
            </a:r>
            <a:r>
              <a:rPr lang="zh-CN" altLang="zh-CN" sz="2000" b="1">
                <a:latin typeface="楷体_GB2312" pitchFamily="49" charset="-122"/>
                <a:ea typeface="楷体_GB2312" pitchFamily="49" charset="-122"/>
              </a:rPr>
              <a:t>(总效应)=X</a:t>
            </a:r>
            <a:r>
              <a:rPr lang="zh-CN" altLang="zh-CN" sz="2000" b="1" baseline="-25000">
                <a:latin typeface="楷体_GB2312" pitchFamily="49" charset="-122"/>
                <a:ea typeface="楷体_GB2312" pitchFamily="49" charset="-122"/>
              </a:rPr>
              <a:t>A</a:t>
            </a:r>
            <a:r>
              <a:rPr lang="zh-CN" altLang="zh-CN" sz="2000" b="1">
                <a:latin typeface="楷体_GB2312" pitchFamily="49" charset="-122"/>
                <a:ea typeface="楷体_GB2312" pitchFamily="49" charset="-122"/>
              </a:rPr>
              <a:t>X</a:t>
            </a:r>
            <a:r>
              <a:rPr lang="zh-CN" altLang="zh-CN" sz="2000" b="1" baseline="-25000">
                <a:latin typeface="楷体_GB2312" pitchFamily="49" charset="-122"/>
                <a:ea typeface="楷体_GB2312" pitchFamily="49" charset="-122"/>
              </a:rPr>
              <a:t>B</a:t>
            </a:r>
            <a:r>
              <a:rPr lang="zh-CN" altLang="zh-CN" sz="2000" b="1">
                <a:latin typeface="楷体_GB2312" pitchFamily="49" charset="-122"/>
                <a:ea typeface="楷体_GB2312" pitchFamily="49" charset="-122"/>
              </a:rPr>
              <a:t>(替代效应为正)+X</a:t>
            </a:r>
            <a:r>
              <a:rPr lang="zh-CN" altLang="zh-CN" sz="2000" b="1" baseline="-25000">
                <a:latin typeface="楷体_GB2312" pitchFamily="49" charset="-122"/>
                <a:ea typeface="楷体_GB2312" pitchFamily="49" charset="-122"/>
              </a:rPr>
              <a:t>B</a:t>
            </a:r>
            <a:r>
              <a:rPr lang="zh-CN" altLang="zh-CN" sz="2000" b="1">
                <a:latin typeface="楷体_GB2312" pitchFamily="49" charset="-122"/>
                <a:ea typeface="楷体_GB2312" pitchFamily="49" charset="-122"/>
              </a:rPr>
              <a:t>X</a:t>
            </a:r>
            <a:r>
              <a:rPr lang="zh-CN" altLang="zh-CN" sz="2000" b="1" baseline="-25000">
                <a:latin typeface="楷体_GB2312" pitchFamily="49" charset="-122"/>
                <a:ea typeface="楷体_GB2312" pitchFamily="49" charset="-122"/>
              </a:rPr>
              <a:t>C</a:t>
            </a:r>
            <a:r>
              <a:rPr lang="zh-CN" altLang="zh-CN" sz="2000" b="1">
                <a:latin typeface="楷体_GB2312" pitchFamily="49" charset="-122"/>
                <a:ea typeface="楷体_GB2312" pitchFamily="49" charset="-122"/>
              </a:rPr>
              <a:t>(收入效应也为正)。</a:t>
            </a:r>
          </a:p>
        </p:txBody>
      </p:sp>
      <p:graphicFrame>
        <p:nvGraphicFramePr>
          <p:cNvPr id="68611" name="Object 3">
            <a:extLst>
              <a:ext uri="{FF2B5EF4-FFF2-40B4-BE49-F238E27FC236}">
                <a16:creationId xmlns:a16="http://schemas.microsoft.com/office/drawing/2014/main" id="{C97A99A9-7F9F-454E-AAE0-AC73AF887AC4}"/>
              </a:ext>
            </a:extLst>
          </p:cNvPr>
          <p:cNvGraphicFramePr>
            <a:graphicFrameLocks noChangeAspect="1"/>
          </p:cNvGraphicFramePr>
          <p:nvPr/>
        </p:nvGraphicFramePr>
        <p:xfrm>
          <a:off x="1692275" y="3716338"/>
          <a:ext cx="390525" cy="423862"/>
        </p:xfrm>
        <a:graphic>
          <a:graphicData uri="http://schemas.openxmlformats.org/presentationml/2006/ole">
            <mc:AlternateContent xmlns:mc="http://schemas.openxmlformats.org/markup-compatibility/2006">
              <mc:Choice xmlns:v="urn:schemas-microsoft-com:vml" Requires="v">
                <p:oleObj r:id="rId2" imgW="154615" imgH="167499" progId="Equation.DSMT4">
                  <p:embed/>
                </p:oleObj>
              </mc:Choice>
              <mc:Fallback>
                <p:oleObj r:id="rId2" imgW="154615" imgH="167499"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716338"/>
                        <a:ext cx="39052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2" name="Line 4">
            <a:extLst>
              <a:ext uri="{FF2B5EF4-FFF2-40B4-BE49-F238E27FC236}">
                <a16:creationId xmlns:a16="http://schemas.microsoft.com/office/drawing/2014/main" id="{42458B66-5449-424F-AD8A-053B7A17C483}"/>
              </a:ext>
            </a:extLst>
          </p:cNvPr>
          <p:cNvSpPr>
            <a:spLocks noChangeShapeType="1"/>
          </p:cNvSpPr>
          <p:nvPr/>
        </p:nvSpPr>
        <p:spPr bwMode="auto">
          <a:xfrm>
            <a:off x="922338" y="5659438"/>
            <a:ext cx="78184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3" name="Line 5">
            <a:extLst>
              <a:ext uri="{FF2B5EF4-FFF2-40B4-BE49-F238E27FC236}">
                <a16:creationId xmlns:a16="http://schemas.microsoft.com/office/drawing/2014/main" id="{8CD13306-C8F5-403D-9D54-E67A1824C02A}"/>
              </a:ext>
            </a:extLst>
          </p:cNvPr>
          <p:cNvSpPr>
            <a:spLocks noChangeShapeType="1"/>
          </p:cNvSpPr>
          <p:nvPr/>
        </p:nvSpPr>
        <p:spPr bwMode="auto">
          <a:xfrm flipV="1">
            <a:off x="922338" y="1987550"/>
            <a:ext cx="0" cy="36718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4" name="Line 6">
            <a:extLst>
              <a:ext uri="{FF2B5EF4-FFF2-40B4-BE49-F238E27FC236}">
                <a16:creationId xmlns:a16="http://schemas.microsoft.com/office/drawing/2014/main" id="{A20D30AB-A331-449A-9398-125736F9E38A}"/>
              </a:ext>
            </a:extLst>
          </p:cNvPr>
          <p:cNvSpPr>
            <a:spLocks noChangeShapeType="1"/>
          </p:cNvSpPr>
          <p:nvPr/>
        </p:nvSpPr>
        <p:spPr bwMode="auto">
          <a:xfrm>
            <a:off x="900113" y="2924175"/>
            <a:ext cx="1800225" cy="27368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5" name="Line 7">
            <a:extLst>
              <a:ext uri="{FF2B5EF4-FFF2-40B4-BE49-F238E27FC236}">
                <a16:creationId xmlns:a16="http://schemas.microsoft.com/office/drawing/2014/main" id="{123CED07-EBBD-46A0-A28E-CD6F5B0CBFAC}"/>
              </a:ext>
            </a:extLst>
          </p:cNvPr>
          <p:cNvSpPr>
            <a:spLocks noChangeShapeType="1"/>
          </p:cNvSpPr>
          <p:nvPr/>
        </p:nvSpPr>
        <p:spPr bwMode="auto">
          <a:xfrm flipH="1">
            <a:off x="900113" y="4005263"/>
            <a:ext cx="7191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6" name="Line 8">
            <a:extLst>
              <a:ext uri="{FF2B5EF4-FFF2-40B4-BE49-F238E27FC236}">
                <a16:creationId xmlns:a16="http://schemas.microsoft.com/office/drawing/2014/main" id="{A1DD8DBE-98AF-4B6B-9E85-46F5FA9316BF}"/>
              </a:ext>
            </a:extLst>
          </p:cNvPr>
          <p:cNvSpPr>
            <a:spLocks noChangeShapeType="1"/>
          </p:cNvSpPr>
          <p:nvPr/>
        </p:nvSpPr>
        <p:spPr bwMode="auto">
          <a:xfrm>
            <a:off x="1619250" y="4005263"/>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7" name="Line 9">
            <a:extLst>
              <a:ext uri="{FF2B5EF4-FFF2-40B4-BE49-F238E27FC236}">
                <a16:creationId xmlns:a16="http://schemas.microsoft.com/office/drawing/2014/main" id="{9CE48181-8037-4E29-A9A8-C68F30005070}"/>
              </a:ext>
            </a:extLst>
          </p:cNvPr>
          <p:cNvSpPr>
            <a:spLocks noChangeShapeType="1"/>
          </p:cNvSpPr>
          <p:nvPr/>
        </p:nvSpPr>
        <p:spPr bwMode="auto">
          <a:xfrm flipV="1">
            <a:off x="2484438" y="5157788"/>
            <a:ext cx="719137" cy="215900"/>
          </a:xfrm>
          <a:prstGeom prst="line">
            <a:avLst/>
          </a:prstGeom>
          <a:noFill/>
          <a:ln w="762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8" name="Rectangle 10">
            <a:extLst>
              <a:ext uri="{FF2B5EF4-FFF2-40B4-BE49-F238E27FC236}">
                <a16:creationId xmlns:a16="http://schemas.microsoft.com/office/drawing/2014/main" id="{28B6F1D9-9039-442D-A8FD-AC38391A302F}"/>
              </a:ext>
            </a:extLst>
          </p:cNvPr>
          <p:cNvSpPr>
            <a:spLocks noChangeArrowheads="1"/>
          </p:cNvSpPr>
          <p:nvPr/>
        </p:nvSpPr>
        <p:spPr bwMode="auto">
          <a:xfrm>
            <a:off x="2843213" y="5229225"/>
            <a:ext cx="823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9900"/>
                </a:solidFill>
                <a:ea typeface="楷体_GB2312" pitchFamily="49" charset="-122"/>
              </a:rPr>
              <a:t>转动</a:t>
            </a:r>
          </a:p>
        </p:txBody>
      </p:sp>
      <p:sp>
        <p:nvSpPr>
          <p:cNvPr id="68619" name="Line 11">
            <a:extLst>
              <a:ext uri="{FF2B5EF4-FFF2-40B4-BE49-F238E27FC236}">
                <a16:creationId xmlns:a16="http://schemas.microsoft.com/office/drawing/2014/main" id="{3F431D19-A205-456D-9E76-1EB7FAC0ACA5}"/>
              </a:ext>
            </a:extLst>
          </p:cNvPr>
          <p:cNvSpPr>
            <a:spLocks noChangeShapeType="1"/>
          </p:cNvSpPr>
          <p:nvPr/>
        </p:nvSpPr>
        <p:spPr bwMode="auto">
          <a:xfrm flipV="1">
            <a:off x="1169988" y="2635250"/>
            <a:ext cx="739775" cy="64928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0" name="Rectangle 12">
            <a:extLst>
              <a:ext uri="{FF2B5EF4-FFF2-40B4-BE49-F238E27FC236}">
                <a16:creationId xmlns:a16="http://schemas.microsoft.com/office/drawing/2014/main" id="{B03C71F9-6E91-4435-9E7C-65DA6AC8BF81}"/>
              </a:ext>
            </a:extLst>
          </p:cNvPr>
          <p:cNvSpPr>
            <a:spLocks noChangeArrowheads="1"/>
          </p:cNvSpPr>
          <p:nvPr/>
        </p:nvSpPr>
        <p:spPr bwMode="auto">
          <a:xfrm>
            <a:off x="1331913" y="2133600"/>
            <a:ext cx="2016125" cy="360363"/>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ea typeface="楷体_GB2312" pitchFamily="49" charset="-122"/>
              </a:rPr>
              <a:t>初始预算线方程</a:t>
            </a:r>
          </a:p>
        </p:txBody>
      </p:sp>
      <p:sp>
        <p:nvSpPr>
          <p:cNvPr id="68621" name="Rectangle 13">
            <a:extLst>
              <a:ext uri="{FF2B5EF4-FFF2-40B4-BE49-F238E27FC236}">
                <a16:creationId xmlns:a16="http://schemas.microsoft.com/office/drawing/2014/main" id="{6A2E77FE-9619-4BEF-A180-9EBB303EDFCB}"/>
              </a:ext>
            </a:extLst>
          </p:cNvPr>
          <p:cNvSpPr>
            <a:spLocks noChangeArrowheads="1"/>
          </p:cNvSpPr>
          <p:nvPr/>
        </p:nvSpPr>
        <p:spPr bwMode="auto">
          <a:xfrm>
            <a:off x="7596188" y="5732463"/>
            <a:ext cx="13906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大米</a:t>
            </a:r>
          </a:p>
        </p:txBody>
      </p:sp>
      <p:sp>
        <p:nvSpPr>
          <p:cNvPr id="68622" name="Rectangle 14">
            <a:extLst>
              <a:ext uri="{FF2B5EF4-FFF2-40B4-BE49-F238E27FC236}">
                <a16:creationId xmlns:a16="http://schemas.microsoft.com/office/drawing/2014/main" id="{04405D33-12CE-4B8A-B5E4-C57562E6E93B}"/>
              </a:ext>
            </a:extLst>
          </p:cNvPr>
          <p:cNvSpPr>
            <a:spLocks noChangeArrowheads="1"/>
          </p:cNvSpPr>
          <p:nvPr/>
        </p:nvSpPr>
        <p:spPr bwMode="auto">
          <a:xfrm>
            <a:off x="346075" y="18430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衣服</a:t>
            </a:r>
          </a:p>
        </p:txBody>
      </p:sp>
      <p:sp>
        <p:nvSpPr>
          <p:cNvPr id="68623" name="Rectangle 15">
            <a:extLst>
              <a:ext uri="{FF2B5EF4-FFF2-40B4-BE49-F238E27FC236}">
                <a16:creationId xmlns:a16="http://schemas.microsoft.com/office/drawing/2014/main" id="{C213F0ED-C9DA-4D72-9015-397081B06859}"/>
              </a:ext>
            </a:extLst>
          </p:cNvPr>
          <p:cNvSpPr>
            <a:spLocks noChangeArrowheads="1"/>
          </p:cNvSpPr>
          <p:nvPr/>
        </p:nvSpPr>
        <p:spPr bwMode="auto">
          <a:xfrm>
            <a:off x="1187450" y="5661025"/>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t>X</a:t>
            </a:r>
            <a:r>
              <a:rPr lang="zh-CN" altLang="zh-CN" sz="1800" baseline="-25000"/>
              <a:t>A</a:t>
            </a:r>
          </a:p>
        </p:txBody>
      </p:sp>
      <p:sp>
        <p:nvSpPr>
          <p:cNvPr id="68624" name="Rectangle 16">
            <a:extLst>
              <a:ext uri="{FF2B5EF4-FFF2-40B4-BE49-F238E27FC236}">
                <a16:creationId xmlns:a16="http://schemas.microsoft.com/office/drawing/2014/main" id="{FDB75EA5-397E-4889-A343-03784E322E8B}"/>
              </a:ext>
            </a:extLst>
          </p:cNvPr>
          <p:cNvSpPr>
            <a:spLocks noChangeArrowheads="1"/>
          </p:cNvSpPr>
          <p:nvPr/>
        </p:nvSpPr>
        <p:spPr bwMode="auto">
          <a:xfrm>
            <a:off x="395288" y="3716338"/>
            <a:ext cx="4937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t>Y</a:t>
            </a:r>
            <a:r>
              <a:rPr lang="zh-CN" altLang="zh-CN" sz="1800" baseline="-25000"/>
              <a:t>A</a:t>
            </a:r>
          </a:p>
        </p:txBody>
      </p:sp>
      <p:sp>
        <p:nvSpPr>
          <p:cNvPr id="68625" name="Line 17">
            <a:extLst>
              <a:ext uri="{FF2B5EF4-FFF2-40B4-BE49-F238E27FC236}">
                <a16:creationId xmlns:a16="http://schemas.microsoft.com/office/drawing/2014/main" id="{7D2905DC-2F8B-478A-9733-FB94039CB804}"/>
              </a:ext>
            </a:extLst>
          </p:cNvPr>
          <p:cNvSpPr>
            <a:spLocks noChangeShapeType="1"/>
          </p:cNvSpPr>
          <p:nvPr/>
        </p:nvSpPr>
        <p:spPr bwMode="auto">
          <a:xfrm>
            <a:off x="900113" y="4149725"/>
            <a:ext cx="35274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6" name="未知">
            <a:extLst>
              <a:ext uri="{FF2B5EF4-FFF2-40B4-BE49-F238E27FC236}">
                <a16:creationId xmlns:a16="http://schemas.microsoft.com/office/drawing/2014/main" id="{72A88FD1-7210-4427-907A-91C4248BC5E1}"/>
              </a:ext>
            </a:extLst>
          </p:cNvPr>
          <p:cNvSpPr>
            <a:spLocks/>
          </p:cNvSpPr>
          <p:nvPr/>
        </p:nvSpPr>
        <p:spPr bwMode="auto">
          <a:xfrm>
            <a:off x="1187450" y="2708275"/>
            <a:ext cx="4105275" cy="2665413"/>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7" name="Oval 19">
            <a:extLst>
              <a:ext uri="{FF2B5EF4-FFF2-40B4-BE49-F238E27FC236}">
                <a16:creationId xmlns:a16="http://schemas.microsoft.com/office/drawing/2014/main" id="{2D7BF916-CE43-4F4C-A135-E301B4724090}"/>
              </a:ext>
            </a:extLst>
          </p:cNvPr>
          <p:cNvSpPr>
            <a:spLocks noChangeArrowheads="1"/>
          </p:cNvSpPr>
          <p:nvPr/>
        </p:nvSpPr>
        <p:spPr bwMode="auto">
          <a:xfrm>
            <a:off x="1547813" y="3883025"/>
            <a:ext cx="142875" cy="195263"/>
          </a:xfrm>
          <a:prstGeom prst="ellipse">
            <a:avLst/>
          </a:prstGeom>
          <a:solidFill>
            <a:srgbClr val="0099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8628" name="Oval 20">
            <a:extLst>
              <a:ext uri="{FF2B5EF4-FFF2-40B4-BE49-F238E27FC236}">
                <a16:creationId xmlns:a16="http://schemas.microsoft.com/office/drawing/2014/main" id="{04378F0A-EA05-4267-B0C1-1F43050B977F}"/>
              </a:ext>
            </a:extLst>
          </p:cNvPr>
          <p:cNvSpPr>
            <a:spLocks noChangeArrowheads="1"/>
          </p:cNvSpPr>
          <p:nvPr/>
        </p:nvSpPr>
        <p:spPr bwMode="auto">
          <a:xfrm>
            <a:off x="2771775" y="4868863"/>
            <a:ext cx="142875" cy="144462"/>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8629" name="Line 21">
            <a:extLst>
              <a:ext uri="{FF2B5EF4-FFF2-40B4-BE49-F238E27FC236}">
                <a16:creationId xmlns:a16="http://schemas.microsoft.com/office/drawing/2014/main" id="{5A3ABF29-4D89-4700-8D61-C2BD9D79044C}"/>
              </a:ext>
            </a:extLst>
          </p:cNvPr>
          <p:cNvSpPr>
            <a:spLocks noChangeShapeType="1"/>
          </p:cNvSpPr>
          <p:nvPr/>
        </p:nvSpPr>
        <p:spPr bwMode="auto">
          <a:xfrm>
            <a:off x="2843213" y="5013325"/>
            <a:ext cx="0" cy="1152525"/>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0" name="Line 22">
            <a:extLst>
              <a:ext uri="{FF2B5EF4-FFF2-40B4-BE49-F238E27FC236}">
                <a16:creationId xmlns:a16="http://schemas.microsoft.com/office/drawing/2014/main" id="{2170D27D-9B04-4828-AD4A-19E7479A89F1}"/>
              </a:ext>
            </a:extLst>
          </p:cNvPr>
          <p:cNvSpPr>
            <a:spLocks noChangeShapeType="1"/>
          </p:cNvSpPr>
          <p:nvPr/>
        </p:nvSpPr>
        <p:spPr bwMode="auto">
          <a:xfrm>
            <a:off x="1619250" y="5876925"/>
            <a:ext cx="1223963"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1" name="Rectangle 23">
            <a:extLst>
              <a:ext uri="{FF2B5EF4-FFF2-40B4-BE49-F238E27FC236}">
                <a16:creationId xmlns:a16="http://schemas.microsoft.com/office/drawing/2014/main" id="{6C67C990-F116-4509-A82E-73F82A1756D3}"/>
              </a:ext>
            </a:extLst>
          </p:cNvPr>
          <p:cNvSpPr>
            <a:spLocks noChangeArrowheads="1"/>
          </p:cNvSpPr>
          <p:nvPr/>
        </p:nvSpPr>
        <p:spPr bwMode="auto">
          <a:xfrm>
            <a:off x="1547813" y="6021388"/>
            <a:ext cx="1295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替代效应</a:t>
            </a:r>
          </a:p>
        </p:txBody>
      </p:sp>
      <p:sp>
        <p:nvSpPr>
          <p:cNvPr id="68632" name="未知">
            <a:extLst>
              <a:ext uri="{FF2B5EF4-FFF2-40B4-BE49-F238E27FC236}">
                <a16:creationId xmlns:a16="http://schemas.microsoft.com/office/drawing/2014/main" id="{9301AAF2-BCBB-435F-9A80-88FC8C792718}"/>
              </a:ext>
            </a:extLst>
          </p:cNvPr>
          <p:cNvSpPr>
            <a:spLocks/>
          </p:cNvSpPr>
          <p:nvPr/>
        </p:nvSpPr>
        <p:spPr bwMode="auto">
          <a:xfrm>
            <a:off x="3492500" y="2492375"/>
            <a:ext cx="4105275" cy="2665413"/>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3" name="Line 25">
            <a:extLst>
              <a:ext uri="{FF2B5EF4-FFF2-40B4-BE49-F238E27FC236}">
                <a16:creationId xmlns:a16="http://schemas.microsoft.com/office/drawing/2014/main" id="{4B260C5B-33C7-41FA-AF71-8E89A75A775B}"/>
              </a:ext>
            </a:extLst>
          </p:cNvPr>
          <p:cNvSpPr>
            <a:spLocks noChangeShapeType="1"/>
          </p:cNvSpPr>
          <p:nvPr/>
        </p:nvSpPr>
        <p:spPr bwMode="auto">
          <a:xfrm>
            <a:off x="900113" y="2924175"/>
            <a:ext cx="6335712" cy="27368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4" name="Oval 26">
            <a:extLst>
              <a:ext uri="{FF2B5EF4-FFF2-40B4-BE49-F238E27FC236}">
                <a16:creationId xmlns:a16="http://schemas.microsoft.com/office/drawing/2014/main" id="{B1C86335-7E86-45D2-8AA0-816F07E7343E}"/>
              </a:ext>
            </a:extLst>
          </p:cNvPr>
          <p:cNvSpPr>
            <a:spLocks noChangeArrowheads="1"/>
          </p:cNvSpPr>
          <p:nvPr/>
        </p:nvSpPr>
        <p:spPr bwMode="auto">
          <a:xfrm>
            <a:off x="5003800" y="4652963"/>
            <a:ext cx="215900" cy="215900"/>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8635" name="Line 27">
            <a:extLst>
              <a:ext uri="{FF2B5EF4-FFF2-40B4-BE49-F238E27FC236}">
                <a16:creationId xmlns:a16="http://schemas.microsoft.com/office/drawing/2014/main" id="{C91C1363-E47A-44FF-BD5B-C372CCABE2C0}"/>
              </a:ext>
            </a:extLst>
          </p:cNvPr>
          <p:cNvSpPr>
            <a:spLocks noChangeShapeType="1"/>
          </p:cNvSpPr>
          <p:nvPr/>
        </p:nvSpPr>
        <p:spPr bwMode="auto">
          <a:xfrm>
            <a:off x="5148263" y="4797425"/>
            <a:ext cx="0" cy="1336675"/>
          </a:xfrm>
          <a:prstGeom prst="line">
            <a:avLst/>
          </a:prstGeom>
          <a:noFill/>
          <a:ln w="571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6" name="Line 28">
            <a:extLst>
              <a:ext uri="{FF2B5EF4-FFF2-40B4-BE49-F238E27FC236}">
                <a16:creationId xmlns:a16="http://schemas.microsoft.com/office/drawing/2014/main" id="{837D1AC1-F16C-4DCD-BDAB-13BD1B078F1F}"/>
              </a:ext>
            </a:extLst>
          </p:cNvPr>
          <p:cNvSpPr>
            <a:spLocks noChangeShapeType="1"/>
          </p:cNvSpPr>
          <p:nvPr/>
        </p:nvSpPr>
        <p:spPr bwMode="auto">
          <a:xfrm>
            <a:off x="2843213" y="6021388"/>
            <a:ext cx="2233612"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7" name="Rectangle 29">
            <a:extLst>
              <a:ext uri="{FF2B5EF4-FFF2-40B4-BE49-F238E27FC236}">
                <a16:creationId xmlns:a16="http://schemas.microsoft.com/office/drawing/2014/main" id="{89C6CA9B-6C6E-42F6-BFA8-70740B7520AE}"/>
              </a:ext>
            </a:extLst>
          </p:cNvPr>
          <p:cNvSpPr>
            <a:spLocks noChangeArrowheads="1"/>
          </p:cNvSpPr>
          <p:nvPr/>
        </p:nvSpPr>
        <p:spPr bwMode="auto">
          <a:xfrm>
            <a:off x="3348038" y="6092825"/>
            <a:ext cx="13684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收入效应</a:t>
            </a:r>
          </a:p>
        </p:txBody>
      </p:sp>
      <p:sp>
        <p:nvSpPr>
          <p:cNvPr id="68638" name="Rectangle 30">
            <a:extLst>
              <a:ext uri="{FF2B5EF4-FFF2-40B4-BE49-F238E27FC236}">
                <a16:creationId xmlns:a16="http://schemas.microsoft.com/office/drawing/2014/main" id="{3AC6A9A3-8240-46F6-8D55-4BD48A51F6C6}"/>
              </a:ext>
            </a:extLst>
          </p:cNvPr>
          <p:cNvSpPr>
            <a:spLocks noChangeArrowheads="1"/>
          </p:cNvSpPr>
          <p:nvPr/>
        </p:nvSpPr>
        <p:spPr bwMode="auto">
          <a:xfrm>
            <a:off x="4211638" y="2997200"/>
            <a:ext cx="2374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转动后预算线方程</a:t>
            </a:r>
          </a:p>
          <a:p>
            <a:pPr algn="ctr" eaLnBrk="1" hangingPunct="1">
              <a:spcBef>
                <a:spcPct val="0"/>
              </a:spcBef>
              <a:buClrTx/>
              <a:buSzTx/>
              <a:buFontTx/>
              <a:buNone/>
            </a:pPr>
            <a:r>
              <a:rPr lang="zh-CN" altLang="zh-CN" sz="1800">
                <a:solidFill>
                  <a:schemeClr val="tx2"/>
                </a:solidFill>
                <a:ea typeface="楷体_GB2312" pitchFamily="49" charset="-122"/>
              </a:rPr>
              <a:t>希克斯曲线（方程）</a:t>
            </a:r>
          </a:p>
        </p:txBody>
      </p:sp>
      <p:sp>
        <p:nvSpPr>
          <p:cNvPr id="68639" name="Rectangle 31">
            <a:extLst>
              <a:ext uri="{FF2B5EF4-FFF2-40B4-BE49-F238E27FC236}">
                <a16:creationId xmlns:a16="http://schemas.microsoft.com/office/drawing/2014/main" id="{1C4ADC36-5CC0-4452-B3C3-E4FA83F6F05A}"/>
              </a:ext>
            </a:extLst>
          </p:cNvPr>
          <p:cNvSpPr>
            <a:spLocks noChangeArrowheads="1"/>
          </p:cNvSpPr>
          <p:nvPr/>
        </p:nvSpPr>
        <p:spPr bwMode="auto">
          <a:xfrm>
            <a:off x="6300788" y="3933825"/>
            <a:ext cx="2374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最终的预算线方程</a:t>
            </a:r>
          </a:p>
        </p:txBody>
      </p:sp>
      <p:sp>
        <p:nvSpPr>
          <p:cNvPr id="68640" name="Rectangle 32">
            <a:extLst>
              <a:ext uri="{FF2B5EF4-FFF2-40B4-BE49-F238E27FC236}">
                <a16:creationId xmlns:a16="http://schemas.microsoft.com/office/drawing/2014/main" id="{44E4ADCF-E699-42E3-8C25-8305EB9E6E11}"/>
              </a:ext>
            </a:extLst>
          </p:cNvPr>
          <p:cNvSpPr>
            <a:spLocks noChangeArrowheads="1"/>
          </p:cNvSpPr>
          <p:nvPr/>
        </p:nvSpPr>
        <p:spPr bwMode="auto">
          <a:xfrm>
            <a:off x="2627313" y="4508500"/>
            <a:ext cx="649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B</a:t>
            </a:r>
          </a:p>
        </p:txBody>
      </p:sp>
      <p:sp>
        <p:nvSpPr>
          <p:cNvPr id="68641" name="Rectangle 33">
            <a:extLst>
              <a:ext uri="{FF2B5EF4-FFF2-40B4-BE49-F238E27FC236}">
                <a16:creationId xmlns:a16="http://schemas.microsoft.com/office/drawing/2014/main" id="{F5C1EA9B-37AC-4607-B63C-259B53035BBF}"/>
              </a:ext>
            </a:extLst>
          </p:cNvPr>
          <p:cNvSpPr>
            <a:spLocks noChangeArrowheads="1"/>
          </p:cNvSpPr>
          <p:nvPr/>
        </p:nvSpPr>
        <p:spPr bwMode="auto">
          <a:xfrm>
            <a:off x="4932363" y="4076700"/>
            <a:ext cx="6492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FF0000"/>
                </a:solidFill>
              </a:rPr>
              <a:t>C</a:t>
            </a:r>
          </a:p>
        </p:txBody>
      </p:sp>
      <p:sp>
        <p:nvSpPr>
          <p:cNvPr id="68642" name="Line 34">
            <a:extLst>
              <a:ext uri="{FF2B5EF4-FFF2-40B4-BE49-F238E27FC236}">
                <a16:creationId xmlns:a16="http://schemas.microsoft.com/office/drawing/2014/main" id="{0DC2F2AB-B167-4069-A3A5-AC1F041048E5}"/>
              </a:ext>
            </a:extLst>
          </p:cNvPr>
          <p:cNvSpPr>
            <a:spLocks noChangeShapeType="1"/>
          </p:cNvSpPr>
          <p:nvPr/>
        </p:nvSpPr>
        <p:spPr bwMode="auto">
          <a:xfrm flipV="1">
            <a:off x="4067175" y="4652963"/>
            <a:ext cx="576263" cy="865187"/>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3" name="Rectangle 35">
            <a:extLst>
              <a:ext uri="{FF2B5EF4-FFF2-40B4-BE49-F238E27FC236}">
                <a16:creationId xmlns:a16="http://schemas.microsoft.com/office/drawing/2014/main" id="{8213A69B-838D-4918-A201-25E01B8B2956}"/>
              </a:ext>
            </a:extLst>
          </p:cNvPr>
          <p:cNvSpPr>
            <a:spLocks noChangeArrowheads="1"/>
          </p:cNvSpPr>
          <p:nvPr/>
        </p:nvSpPr>
        <p:spPr bwMode="auto">
          <a:xfrm>
            <a:off x="2843213" y="56610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rPr>
              <a:t>X</a:t>
            </a:r>
            <a:r>
              <a:rPr lang="zh-CN" altLang="zh-CN" sz="1800" baseline="-25000">
                <a:solidFill>
                  <a:schemeClr val="tx2"/>
                </a:solidFill>
              </a:rPr>
              <a:t>B</a:t>
            </a:r>
          </a:p>
        </p:txBody>
      </p:sp>
      <p:sp>
        <p:nvSpPr>
          <p:cNvPr id="68644" name="Rectangle 36">
            <a:extLst>
              <a:ext uri="{FF2B5EF4-FFF2-40B4-BE49-F238E27FC236}">
                <a16:creationId xmlns:a16="http://schemas.microsoft.com/office/drawing/2014/main" id="{3520CD25-3433-4EFF-B5D8-3F95ED0186DB}"/>
              </a:ext>
            </a:extLst>
          </p:cNvPr>
          <p:cNvSpPr>
            <a:spLocks noChangeArrowheads="1"/>
          </p:cNvSpPr>
          <p:nvPr/>
        </p:nvSpPr>
        <p:spPr bwMode="auto">
          <a:xfrm>
            <a:off x="5148263" y="5734050"/>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rPr>
              <a:t>X</a:t>
            </a:r>
            <a:r>
              <a:rPr lang="zh-CN" altLang="zh-CN" sz="1800" baseline="-25000">
                <a:solidFill>
                  <a:srgbClr val="FF0000"/>
                </a:solidFill>
              </a:rPr>
              <a:t>C</a:t>
            </a:r>
          </a:p>
        </p:txBody>
      </p:sp>
      <p:sp>
        <p:nvSpPr>
          <p:cNvPr id="68645" name="Line 37">
            <a:extLst>
              <a:ext uri="{FF2B5EF4-FFF2-40B4-BE49-F238E27FC236}">
                <a16:creationId xmlns:a16="http://schemas.microsoft.com/office/drawing/2014/main" id="{A9D727CE-B271-4152-BB68-19A20FA03C16}"/>
              </a:ext>
            </a:extLst>
          </p:cNvPr>
          <p:cNvSpPr>
            <a:spLocks noChangeShapeType="1"/>
          </p:cNvSpPr>
          <p:nvPr/>
        </p:nvSpPr>
        <p:spPr bwMode="auto">
          <a:xfrm flipV="1">
            <a:off x="3635375" y="3789363"/>
            <a:ext cx="9366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6" name="Rectangle 38">
            <a:extLst>
              <a:ext uri="{FF2B5EF4-FFF2-40B4-BE49-F238E27FC236}">
                <a16:creationId xmlns:a16="http://schemas.microsoft.com/office/drawing/2014/main" id="{7591E897-BBF2-40AF-B53A-72683B838D03}"/>
              </a:ext>
            </a:extLst>
          </p:cNvPr>
          <p:cNvSpPr>
            <a:spLocks noChangeArrowheads="1"/>
          </p:cNvSpPr>
          <p:nvPr/>
        </p:nvSpPr>
        <p:spPr bwMode="auto">
          <a:xfrm>
            <a:off x="4284663" y="4941888"/>
            <a:ext cx="823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移动</a:t>
            </a:r>
          </a:p>
        </p:txBody>
      </p:sp>
      <p:sp>
        <p:nvSpPr>
          <p:cNvPr id="68647" name="Line 39">
            <a:extLst>
              <a:ext uri="{FF2B5EF4-FFF2-40B4-BE49-F238E27FC236}">
                <a16:creationId xmlns:a16="http://schemas.microsoft.com/office/drawing/2014/main" id="{F17C0789-29A3-44B6-A626-8E0F126A6844}"/>
              </a:ext>
            </a:extLst>
          </p:cNvPr>
          <p:cNvSpPr>
            <a:spLocks noChangeShapeType="1"/>
          </p:cNvSpPr>
          <p:nvPr/>
        </p:nvSpPr>
        <p:spPr bwMode="auto">
          <a:xfrm flipV="1">
            <a:off x="6877050" y="4724400"/>
            <a:ext cx="215900" cy="720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8" name="Rectangle 40">
            <a:extLst>
              <a:ext uri="{FF2B5EF4-FFF2-40B4-BE49-F238E27FC236}">
                <a16:creationId xmlns:a16="http://schemas.microsoft.com/office/drawing/2014/main" id="{DB436D49-4868-400A-A2D3-26C3D23D4D7D}"/>
              </a:ext>
            </a:extLst>
          </p:cNvPr>
          <p:cNvSpPr>
            <a:spLocks noChangeArrowheads="1"/>
          </p:cNvSpPr>
          <p:nvPr/>
        </p:nvSpPr>
        <p:spPr bwMode="auto">
          <a:xfrm>
            <a:off x="323850" y="5516563"/>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t>O</a:t>
            </a:r>
          </a:p>
        </p:txBody>
      </p:sp>
      <p:sp>
        <p:nvSpPr>
          <p:cNvPr id="68649" name="Rectangle 41">
            <a:extLst>
              <a:ext uri="{FF2B5EF4-FFF2-40B4-BE49-F238E27FC236}">
                <a16:creationId xmlns:a16="http://schemas.microsoft.com/office/drawing/2014/main" id="{04FDCD13-9F51-4B51-9985-C4576CAD9435}"/>
              </a:ext>
            </a:extLst>
          </p:cNvPr>
          <p:cNvSpPr>
            <a:spLocks noChangeArrowheads="1"/>
          </p:cNvSpPr>
          <p:nvPr/>
        </p:nvSpPr>
        <p:spPr bwMode="auto">
          <a:xfrm>
            <a:off x="5292725" y="5084763"/>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9900"/>
                </a:solidFill>
              </a:rPr>
              <a:t>U</a:t>
            </a:r>
            <a:r>
              <a:rPr lang="zh-CN" altLang="zh-CN" sz="1800" baseline="-25000">
                <a:solidFill>
                  <a:srgbClr val="009900"/>
                </a:solidFill>
              </a:rPr>
              <a:t>0</a:t>
            </a:r>
          </a:p>
        </p:txBody>
      </p:sp>
      <p:sp>
        <p:nvSpPr>
          <p:cNvPr id="68650" name="Rectangle 42">
            <a:extLst>
              <a:ext uri="{FF2B5EF4-FFF2-40B4-BE49-F238E27FC236}">
                <a16:creationId xmlns:a16="http://schemas.microsoft.com/office/drawing/2014/main" id="{1E29CD2B-E71D-47D8-90E8-771EDB4C08B9}"/>
              </a:ext>
            </a:extLst>
          </p:cNvPr>
          <p:cNvSpPr>
            <a:spLocks noChangeArrowheads="1"/>
          </p:cNvSpPr>
          <p:nvPr/>
        </p:nvSpPr>
        <p:spPr bwMode="auto">
          <a:xfrm>
            <a:off x="7740650" y="49418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rPr>
              <a:t>U</a:t>
            </a:r>
            <a:r>
              <a:rPr lang="zh-CN" altLang="zh-CN" sz="1800" baseline="-25000">
                <a:solidFill>
                  <a:srgbClr val="FF0000"/>
                </a:solidFill>
              </a:rPr>
              <a:t>1</a:t>
            </a:r>
          </a:p>
        </p:txBody>
      </p:sp>
      <p:sp>
        <p:nvSpPr>
          <p:cNvPr id="68651" name="Line 43">
            <a:extLst>
              <a:ext uri="{FF2B5EF4-FFF2-40B4-BE49-F238E27FC236}">
                <a16:creationId xmlns:a16="http://schemas.microsoft.com/office/drawing/2014/main" id="{7ADCE6C4-91D2-4F6F-9B1B-013E1ACBC2BB}"/>
              </a:ext>
            </a:extLst>
          </p:cNvPr>
          <p:cNvSpPr>
            <a:spLocks noChangeShapeType="1"/>
          </p:cNvSpPr>
          <p:nvPr/>
        </p:nvSpPr>
        <p:spPr bwMode="auto">
          <a:xfrm flipH="1">
            <a:off x="971550" y="4941888"/>
            <a:ext cx="1871663"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Rectangle 44">
            <a:extLst>
              <a:ext uri="{FF2B5EF4-FFF2-40B4-BE49-F238E27FC236}">
                <a16:creationId xmlns:a16="http://schemas.microsoft.com/office/drawing/2014/main" id="{E70B2073-8200-494D-86FC-11176F40B19F}"/>
              </a:ext>
            </a:extLst>
          </p:cNvPr>
          <p:cNvSpPr>
            <a:spLocks noChangeArrowheads="1"/>
          </p:cNvSpPr>
          <p:nvPr/>
        </p:nvSpPr>
        <p:spPr bwMode="auto">
          <a:xfrm>
            <a:off x="395288" y="47974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rPr>
              <a:t>Y</a:t>
            </a:r>
            <a:r>
              <a:rPr lang="zh-CN" altLang="zh-CN" sz="1800" baseline="-25000">
                <a:solidFill>
                  <a:schemeClr val="tx2"/>
                </a:solidFill>
              </a:rPr>
              <a:t>B</a:t>
            </a:r>
          </a:p>
        </p:txBody>
      </p:sp>
      <p:sp>
        <p:nvSpPr>
          <p:cNvPr id="48" name="Rectangle 41">
            <a:extLst>
              <a:ext uri="{FF2B5EF4-FFF2-40B4-BE49-F238E27FC236}">
                <a16:creationId xmlns:a16="http://schemas.microsoft.com/office/drawing/2014/main" id="{3CA48A05-10D6-4DF8-950C-92861A2EBAA5}"/>
              </a:ext>
            </a:extLst>
          </p:cNvPr>
          <p:cNvSpPr>
            <a:spLocks noChangeArrowheads="1"/>
          </p:cNvSpPr>
          <p:nvPr/>
        </p:nvSpPr>
        <p:spPr bwMode="auto">
          <a:xfrm>
            <a:off x="357188" y="271462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D</a:t>
            </a:r>
            <a:endParaRPr lang="zh-CN" altLang="zh-CN" sz="2400">
              <a:solidFill>
                <a:schemeClr val="tx2"/>
              </a:solidFill>
            </a:endParaRPr>
          </a:p>
        </p:txBody>
      </p:sp>
      <p:sp>
        <p:nvSpPr>
          <p:cNvPr id="49" name="Rectangle 41">
            <a:extLst>
              <a:ext uri="{FF2B5EF4-FFF2-40B4-BE49-F238E27FC236}">
                <a16:creationId xmlns:a16="http://schemas.microsoft.com/office/drawing/2014/main" id="{A66FA47D-179D-43D1-9711-D41C6132C278}"/>
              </a:ext>
            </a:extLst>
          </p:cNvPr>
          <p:cNvSpPr>
            <a:spLocks noChangeArrowheads="1"/>
          </p:cNvSpPr>
          <p:nvPr/>
        </p:nvSpPr>
        <p:spPr bwMode="auto">
          <a:xfrm>
            <a:off x="6929438" y="5715000"/>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F</a:t>
            </a:r>
            <a:endParaRPr lang="zh-CN" altLang="zh-CN"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86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86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4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6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6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6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6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6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86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6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6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61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686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86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617"/>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686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6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63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86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640"/>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68628"/>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686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6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64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686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65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86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63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686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864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68642"/>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686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863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864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8639"/>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6863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65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86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8641"/>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6863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864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863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8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8" grpId="0" autoUpdateAnimBg="0"/>
      <p:bldP spid="68618" grpId="1" autoUpdateAnimBg="0"/>
      <p:bldP spid="68620" grpId="0" animBg="1" autoUpdateAnimBg="0"/>
      <p:bldP spid="68621" grpId="0" autoUpdateAnimBg="0"/>
      <p:bldP spid="68622" grpId="0" autoUpdateAnimBg="0"/>
      <p:bldP spid="68623" grpId="0" autoUpdateAnimBg="0"/>
      <p:bldP spid="68623" grpId="1" autoUpdateAnimBg="0"/>
      <p:bldP spid="68623" grpId="2" autoUpdateAnimBg="0"/>
      <p:bldP spid="68624" grpId="0" autoUpdateAnimBg="0"/>
      <p:bldP spid="68627" grpId="0" animBg="1"/>
      <p:bldP spid="68628" grpId="0" animBg="1"/>
      <p:bldP spid="68628" grpId="1" animBg="1"/>
      <p:bldP spid="68631" grpId="0" autoUpdateAnimBg="0"/>
      <p:bldP spid="68634" grpId="0" animBg="1"/>
      <p:bldP spid="68637" grpId="0" autoUpdateAnimBg="0"/>
      <p:bldP spid="68638" grpId="0" autoUpdateAnimBg="0"/>
      <p:bldP spid="68639" grpId="0" autoUpdateAnimBg="0"/>
      <p:bldP spid="68640" grpId="0" autoUpdateAnimBg="0"/>
      <p:bldP spid="68640" grpId="1" autoUpdateAnimBg="0"/>
      <p:bldP spid="68641" grpId="0" autoUpdateAnimBg="0"/>
      <p:bldP spid="68643" grpId="0" autoUpdateAnimBg="0"/>
      <p:bldP spid="68644" grpId="0" autoUpdateAnimBg="0"/>
      <p:bldP spid="68646" grpId="0" autoUpdateAnimBg="0"/>
      <p:bldP spid="68646" grpId="1" autoUpdateAnimBg="0"/>
      <p:bldP spid="68648" grpId="0" autoUpdateAnimBg="0"/>
      <p:bldP spid="68649" grpId="0" autoUpdateAnimBg="0"/>
      <p:bldP spid="68650" grpId="0" autoUpdateAnimBg="0"/>
      <p:bldP spid="68652" grpId="0" autoUpdateAnimBg="0"/>
      <p:bldP spid="48" grpId="0"/>
      <p:bldP spid="4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a:extLst>
              <a:ext uri="{FF2B5EF4-FFF2-40B4-BE49-F238E27FC236}">
                <a16:creationId xmlns:a16="http://schemas.microsoft.com/office/drawing/2014/main" id="{0CC35385-F053-4091-875C-D46B6183DBF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CF61BD-0119-432D-9782-B50567852221}" type="datetime1">
              <a:rPr lang="zh-CN" altLang="en-US" sz="1400" smtClean="0"/>
              <a:pPr>
                <a:spcBef>
                  <a:spcPct val="0"/>
                </a:spcBef>
                <a:buClrTx/>
                <a:buSzTx/>
                <a:buFontTx/>
                <a:buNone/>
              </a:pPr>
              <a:t>2022/9/8</a:t>
            </a:fld>
            <a:endParaRPr lang="zh-CN" altLang="zh-CN" sz="1400"/>
          </a:p>
        </p:txBody>
      </p:sp>
      <p:sp>
        <p:nvSpPr>
          <p:cNvPr id="78851" name="灯片编号占位符 5">
            <a:extLst>
              <a:ext uri="{FF2B5EF4-FFF2-40B4-BE49-F238E27FC236}">
                <a16:creationId xmlns:a16="http://schemas.microsoft.com/office/drawing/2014/main" id="{93AA71D5-C454-48E3-9062-3070943ACD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B5FB6AF-925F-47CE-A902-DB726C8B002C}" type="slidenum">
              <a:rPr lang="zh-CN" altLang="zh-CN" sz="1400" smtClean="0"/>
              <a:pPr>
                <a:spcBef>
                  <a:spcPct val="0"/>
                </a:spcBef>
                <a:buClrTx/>
                <a:buSzTx/>
                <a:buFontTx/>
                <a:buNone/>
              </a:pPr>
              <a:t>63</a:t>
            </a:fld>
            <a:endParaRPr lang="zh-CN" altLang="zh-CN" sz="1400"/>
          </a:p>
        </p:txBody>
      </p:sp>
      <p:sp>
        <p:nvSpPr>
          <p:cNvPr id="78852" name="Rectangle 2">
            <a:extLst>
              <a:ext uri="{FF2B5EF4-FFF2-40B4-BE49-F238E27FC236}">
                <a16:creationId xmlns:a16="http://schemas.microsoft.com/office/drawing/2014/main" id="{A224A6BA-CE16-4A49-BE17-5E0F2F12C7DE}"/>
              </a:ext>
            </a:extLst>
          </p:cNvPr>
          <p:cNvSpPr>
            <a:spLocks noGrp="1" noRot="1" noChangeArrowheads="1"/>
          </p:cNvSpPr>
          <p:nvPr>
            <p:ph type="body" idx="1"/>
          </p:nvPr>
        </p:nvSpPr>
        <p:spPr>
          <a:xfrm>
            <a:off x="304800" y="692150"/>
            <a:ext cx="8534400" cy="5403850"/>
          </a:xfrm>
        </p:spPr>
        <p:txBody>
          <a:bodyPr/>
          <a:lstStyle/>
          <a:p>
            <a:pPr eaLnBrk="1" hangingPunct="1">
              <a:buFont typeface="Wingdings" panose="05000000000000000000" pitchFamily="2" charset="2"/>
              <a:buNone/>
            </a:pPr>
            <a:r>
              <a:rPr lang="zh-CN" altLang="zh-CN" sz="3600">
                <a:solidFill>
                  <a:srgbClr val="0033CC"/>
                </a:solidFill>
                <a:latin typeface="楷体" panose="02010609060101010101" pitchFamily="49" charset="-122"/>
                <a:ea typeface="楷体" panose="02010609060101010101" pitchFamily="49" charset="-122"/>
              </a:rPr>
              <a:t>（</a:t>
            </a:r>
            <a:r>
              <a:rPr lang="zh-CN" altLang="zh-CN" sz="3600" b="1">
                <a:solidFill>
                  <a:srgbClr val="0033CC"/>
                </a:solidFill>
                <a:latin typeface="楷体" panose="02010609060101010101" pitchFamily="49" charset="-122"/>
                <a:ea typeface="楷体" panose="02010609060101010101" pitchFamily="49" charset="-122"/>
              </a:rPr>
              <a:t>二）劣等商品</a:t>
            </a:r>
          </a:p>
          <a:p>
            <a:pPr eaLnBrk="1" hangingPunct="1">
              <a:buFont typeface="Wingdings" panose="05000000000000000000" pitchFamily="2" charset="2"/>
              <a:buNone/>
            </a:pPr>
            <a:r>
              <a:rPr lang="zh-CN" altLang="zh-CN" sz="3600" b="1">
                <a:solidFill>
                  <a:srgbClr val="0033CC"/>
                </a:solidFill>
                <a:latin typeface="楷体" panose="02010609060101010101" pitchFamily="49" charset="-122"/>
                <a:ea typeface="楷体" panose="02010609060101010101" pitchFamily="49" charset="-122"/>
              </a:rPr>
              <a:t>   </a:t>
            </a:r>
            <a:r>
              <a:rPr lang="zh-CN" altLang="en-US" sz="3600" b="1">
                <a:solidFill>
                  <a:srgbClr val="0033CC"/>
                </a:solidFill>
                <a:latin typeface="楷体" panose="02010609060101010101" pitchFamily="49" charset="-122"/>
                <a:ea typeface="楷体" panose="02010609060101010101" pitchFamily="49" charset="-122"/>
              </a:rPr>
              <a:t>只考虑某商品价格下降，若该商品</a:t>
            </a:r>
            <a:r>
              <a:rPr lang="zh-CN" altLang="zh-CN" sz="3600" b="1">
                <a:solidFill>
                  <a:srgbClr val="0033CC"/>
                </a:solidFill>
                <a:latin typeface="楷体" panose="02010609060101010101" pitchFamily="49" charset="-122"/>
                <a:ea typeface="楷体" panose="02010609060101010101" pitchFamily="49" charset="-122"/>
              </a:rPr>
              <a:t>替代效应为正，收入效应为负</a:t>
            </a:r>
            <a:r>
              <a:rPr lang="zh-CN" altLang="en-US" sz="3600" b="1">
                <a:solidFill>
                  <a:srgbClr val="0033CC"/>
                </a:solidFill>
                <a:latin typeface="楷体" panose="02010609060101010101" pitchFamily="49" charset="-122"/>
                <a:ea typeface="楷体" panose="02010609060101010101" pitchFamily="49" charset="-122"/>
              </a:rPr>
              <a:t>，则该商品称为劣等品</a:t>
            </a:r>
            <a:r>
              <a:rPr lang="zh-CN" altLang="zh-CN" sz="3600" b="1">
                <a:solidFill>
                  <a:srgbClr val="0033CC"/>
                </a:solidFill>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zh-CN" b="1">
                <a:solidFill>
                  <a:srgbClr val="0033CC"/>
                </a:solidFill>
                <a:latin typeface="楷体" panose="02010609060101010101" pitchFamily="49" charset="-122"/>
                <a:ea typeface="楷体" panose="02010609060101010101" pitchFamily="49" charset="-122"/>
              </a:rPr>
              <a:t>   如图表示了劣等商品X的价格下降后的需求变动情况，</a:t>
            </a:r>
          </a:p>
          <a:p>
            <a:pPr eaLnBrk="1" hangingPunct="1">
              <a:buFont typeface="Wingdings" panose="05000000000000000000" pitchFamily="2" charset="2"/>
              <a:buNone/>
            </a:pPr>
            <a:r>
              <a:rPr lang="zh-CN" altLang="zh-CN" b="1">
                <a:solidFill>
                  <a:srgbClr val="0033CC"/>
                </a:solidFill>
                <a:latin typeface="楷体" panose="02010609060101010101" pitchFamily="49" charset="-122"/>
                <a:ea typeface="楷体" panose="02010609060101010101" pitchFamily="49" charset="-122"/>
              </a:rPr>
              <a:t>   </a:t>
            </a:r>
            <a:r>
              <a:rPr lang="zh-CN" altLang="zh-CN">
                <a:solidFill>
                  <a:srgbClr val="0033CC"/>
                </a:solidFill>
                <a:latin typeface="楷体" panose="02010609060101010101" pitchFamily="49" charset="-122"/>
                <a:ea typeface="楷体" panose="02010609060101010101" pitchFamily="49" charset="-122"/>
              </a:rPr>
              <a:t>       </a:t>
            </a:r>
            <a:endParaRPr lang="zh-CN" altLang="zh-CN" sz="3600">
              <a:solidFill>
                <a:srgbClr val="0033CC"/>
              </a:solidFill>
              <a:latin typeface="楷体" panose="02010609060101010101" pitchFamily="49" charset="-122"/>
              <a:ea typeface="楷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a:extLst>
              <a:ext uri="{FF2B5EF4-FFF2-40B4-BE49-F238E27FC236}">
                <a16:creationId xmlns:a16="http://schemas.microsoft.com/office/drawing/2014/main" id="{23CEE0E1-E537-4DAD-997A-4779C142F14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8F9740-7A06-4A17-BB7E-3AFF1CB8AFD7}" type="datetime1">
              <a:rPr lang="zh-CN" altLang="en-US" sz="1400" smtClean="0"/>
              <a:pPr>
                <a:spcBef>
                  <a:spcPct val="0"/>
                </a:spcBef>
                <a:buClrTx/>
                <a:buSzTx/>
                <a:buFontTx/>
                <a:buNone/>
              </a:pPr>
              <a:t>2022/9/8</a:t>
            </a:fld>
            <a:endParaRPr lang="zh-CN" altLang="zh-CN" sz="1400"/>
          </a:p>
        </p:txBody>
      </p:sp>
      <p:sp>
        <p:nvSpPr>
          <p:cNvPr id="79875" name="灯片编号占位符 5">
            <a:extLst>
              <a:ext uri="{FF2B5EF4-FFF2-40B4-BE49-F238E27FC236}">
                <a16:creationId xmlns:a16="http://schemas.microsoft.com/office/drawing/2014/main" id="{C5C8D93B-9D18-461E-B139-70D643B885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C5EEEA-8755-4109-B6DA-266A0A4FFD0C}" type="slidenum">
              <a:rPr lang="zh-CN" altLang="zh-CN" sz="1400" smtClean="0"/>
              <a:pPr>
                <a:spcBef>
                  <a:spcPct val="0"/>
                </a:spcBef>
                <a:buClrTx/>
                <a:buSzTx/>
                <a:buFontTx/>
                <a:buNone/>
              </a:pPr>
              <a:t>64</a:t>
            </a:fld>
            <a:endParaRPr lang="zh-CN" altLang="zh-CN" sz="1400"/>
          </a:p>
        </p:txBody>
      </p:sp>
      <p:sp>
        <p:nvSpPr>
          <p:cNvPr id="79876" name="Rectangle 2">
            <a:extLst>
              <a:ext uri="{FF2B5EF4-FFF2-40B4-BE49-F238E27FC236}">
                <a16:creationId xmlns:a16="http://schemas.microsoft.com/office/drawing/2014/main" id="{B855E37F-1634-450F-AF41-69DB0D5B0560}"/>
              </a:ext>
            </a:extLst>
          </p:cNvPr>
          <p:cNvSpPr>
            <a:spLocks noGrp="1" noRot="1" noChangeArrowheads="1"/>
          </p:cNvSpPr>
          <p:nvPr>
            <p:ph type="title"/>
          </p:nvPr>
        </p:nvSpPr>
        <p:spPr>
          <a:xfrm>
            <a:off x="1835150" y="609600"/>
            <a:ext cx="7058025" cy="1163638"/>
          </a:xfrm>
        </p:spPr>
        <p:txBody>
          <a:bodyPr/>
          <a:lstStyle/>
          <a:p>
            <a:pPr algn="l" eaLnBrk="1" hangingPunct="1"/>
            <a:r>
              <a:rPr lang="zh-CN" altLang="zh-CN" sz="3200" b="1">
                <a:latin typeface="楷体_GB2312" pitchFamily="49" charset="-122"/>
                <a:ea typeface="楷体_GB2312" pitchFamily="49" charset="-122"/>
              </a:rPr>
              <a:t>劣等商品</a:t>
            </a:r>
            <a:br>
              <a:rPr lang="zh-CN" altLang="zh-CN" sz="3200" b="1">
                <a:latin typeface="楷体_GB2312" pitchFamily="49" charset="-122"/>
                <a:ea typeface="楷体_GB2312" pitchFamily="49" charset="-122"/>
              </a:rPr>
            </a:br>
            <a:r>
              <a:rPr lang="zh-CN" altLang="zh-CN" sz="2000" b="1">
                <a:latin typeface="楷体_GB2312" pitchFamily="49" charset="-122"/>
                <a:ea typeface="楷体_GB2312" pitchFamily="49" charset="-122"/>
              </a:rPr>
              <a:t>当</a:t>
            </a:r>
            <a:r>
              <a:rPr lang="zh-CN" altLang="zh-CN" sz="2000" b="1">
                <a:solidFill>
                  <a:srgbClr val="FF0000"/>
                </a:solidFill>
                <a:latin typeface="楷体" panose="02010609060101010101" pitchFamily="49" charset="-122"/>
                <a:ea typeface="楷体" panose="02010609060101010101" pitchFamily="49" charset="-122"/>
              </a:rPr>
              <a:t>收入和P</a:t>
            </a:r>
            <a:r>
              <a:rPr lang="zh-CN" altLang="zh-CN" sz="2000" b="1" baseline="-25000">
                <a:solidFill>
                  <a:srgbClr val="FF0000"/>
                </a:solidFill>
                <a:latin typeface="楷体" panose="02010609060101010101" pitchFamily="49" charset="-122"/>
                <a:ea typeface="楷体" panose="02010609060101010101" pitchFamily="49" charset="-122"/>
              </a:rPr>
              <a:t>Y</a:t>
            </a:r>
            <a:r>
              <a:rPr lang="zh-CN" altLang="zh-CN" sz="2000" b="1">
                <a:solidFill>
                  <a:srgbClr val="FF0000"/>
                </a:solidFill>
                <a:latin typeface="楷体" panose="02010609060101010101" pitchFamily="49" charset="-122"/>
                <a:ea typeface="楷体" panose="02010609060101010101" pitchFamily="49" charset="-122"/>
              </a:rPr>
              <a:t>不变，P</a:t>
            </a:r>
            <a:r>
              <a:rPr lang="zh-CN" altLang="zh-CN" sz="2000" b="1" baseline="-25000">
                <a:solidFill>
                  <a:srgbClr val="FF0000"/>
                </a:solidFill>
                <a:latin typeface="楷体" panose="02010609060101010101" pitchFamily="49" charset="-122"/>
                <a:ea typeface="楷体" panose="02010609060101010101" pitchFamily="49" charset="-122"/>
              </a:rPr>
              <a:t>X</a:t>
            </a:r>
            <a:r>
              <a:rPr lang="zh-CN" altLang="zh-CN" sz="2000" b="1">
                <a:solidFill>
                  <a:srgbClr val="FF0000"/>
                </a:solidFill>
                <a:latin typeface="楷体" panose="02010609060101010101" pitchFamily="49" charset="-122"/>
                <a:ea typeface="楷体" panose="02010609060101010101" pitchFamily="49" charset="-122"/>
              </a:rPr>
              <a:t>下降所引起的总效应</a:t>
            </a:r>
            <a:r>
              <a:rPr lang="zh-CN" altLang="zh-CN" sz="2000" b="1">
                <a:latin typeface="楷体_GB2312" pitchFamily="49" charset="-122"/>
                <a:ea typeface="楷体_GB2312" pitchFamily="49" charset="-122"/>
              </a:rPr>
              <a:t>即</a:t>
            </a:r>
            <a:br>
              <a:rPr lang="zh-CN" altLang="zh-CN" sz="2000" b="1">
                <a:latin typeface="楷体_GB2312" pitchFamily="49" charset="-122"/>
                <a:ea typeface="楷体_GB2312" pitchFamily="49" charset="-122"/>
              </a:rPr>
            </a:br>
            <a:r>
              <a:rPr lang="zh-CN" altLang="zh-CN" sz="2000" b="1">
                <a:latin typeface="楷体_GB2312" pitchFamily="49" charset="-122"/>
                <a:ea typeface="楷体_GB2312" pitchFamily="49" charset="-122"/>
              </a:rPr>
              <a:t>  X</a:t>
            </a:r>
            <a:r>
              <a:rPr lang="zh-CN" altLang="zh-CN" sz="2000" b="1" baseline="-25000">
                <a:latin typeface="楷体_GB2312" pitchFamily="49" charset="-122"/>
                <a:ea typeface="楷体_GB2312" pitchFamily="49" charset="-122"/>
              </a:rPr>
              <a:t>A</a:t>
            </a:r>
            <a:r>
              <a:rPr lang="zh-CN" altLang="zh-CN" sz="2000" b="1">
                <a:latin typeface="楷体_GB2312" pitchFamily="49" charset="-122"/>
                <a:ea typeface="楷体_GB2312" pitchFamily="49" charset="-122"/>
              </a:rPr>
              <a:t>X</a:t>
            </a:r>
            <a:r>
              <a:rPr lang="zh-CN" altLang="zh-CN" sz="2000" b="1" baseline="-25000">
                <a:latin typeface="楷体_GB2312" pitchFamily="49" charset="-122"/>
                <a:ea typeface="楷体_GB2312" pitchFamily="49" charset="-122"/>
              </a:rPr>
              <a:t>C</a:t>
            </a:r>
            <a:r>
              <a:rPr lang="zh-CN" altLang="zh-CN" sz="2000" b="1">
                <a:latin typeface="楷体_GB2312" pitchFamily="49" charset="-122"/>
                <a:ea typeface="楷体_GB2312" pitchFamily="49" charset="-122"/>
              </a:rPr>
              <a:t>(总效应)=X</a:t>
            </a:r>
            <a:r>
              <a:rPr lang="zh-CN" altLang="zh-CN" sz="2000" b="1" baseline="-25000">
                <a:latin typeface="楷体_GB2312" pitchFamily="49" charset="-122"/>
                <a:ea typeface="楷体_GB2312" pitchFamily="49" charset="-122"/>
              </a:rPr>
              <a:t>A</a:t>
            </a:r>
            <a:r>
              <a:rPr lang="zh-CN" altLang="zh-CN" sz="2000" b="1">
                <a:latin typeface="楷体_GB2312" pitchFamily="49" charset="-122"/>
                <a:ea typeface="楷体_GB2312" pitchFamily="49" charset="-122"/>
              </a:rPr>
              <a:t>X</a:t>
            </a:r>
            <a:r>
              <a:rPr lang="zh-CN" altLang="zh-CN" sz="2000" b="1" baseline="-25000">
                <a:latin typeface="楷体_GB2312" pitchFamily="49" charset="-122"/>
                <a:ea typeface="楷体_GB2312" pitchFamily="49" charset="-122"/>
              </a:rPr>
              <a:t>B</a:t>
            </a:r>
            <a:r>
              <a:rPr lang="zh-CN" altLang="zh-CN" sz="2000" b="1">
                <a:latin typeface="楷体_GB2312" pitchFamily="49" charset="-122"/>
                <a:ea typeface="楷体_GB2312" pitchFamily="49" charset="-122"/>
              </a:rPr>
              <a:t>(替代效应为正)+X</a:t>
            </a:r>
            <a:r>
              <a:rPr lang="zh-CN" altLang="zh-CN" sz="2000" b="1" baseline="-25000">
                <a:latin typeface="楷体_GB2312" pitchFamily="49" charset="-122"/>
                <a:ea typeface="楷体_GB2312" pitchFamily="49" charset="-122"/>
              </a:rPr>
              <a:t>B</a:t>
            </a:r>
            <a:r>
              <a:rPr lang="zh-CN" altLang="zh-CN" sz="2000" b="1">
                <a:latin typeface="楷体_GB2312" pitchFamily="49" charset="-122"/>
                <a:ea typeface="楷体_GB2312" pitchFamily="49" charset="-122"/>
              </a:rPr>
              <a:t>X</a:t>
            </a:r>
            <a:r>
              <a:rPr lang="zh-CN" altLang="zh-CN" sz="2000" b="1" baseline="-25000">
                <a:latin typeface="楷体_GB2312" pitchFamily="49" charset="-122"/>
                <a:ea typeface="楷体_GB2312" pitchFamily="49" charset="-122"/>
              </a:rPr>
              <a:t>C</a:t>
            </a:r>
            <a:r>
              <a:rPr lang="zh-CN" altLang="zh-CN" sz="2000" b="1">
                <a:latin typeface="楷体_GB2312" pitchFamily="49" charset="-122"/>
                <a:ea typeface="楷体_GB2312" pitchFamily="49" charset="-122"/>
              </a:rPr>
              <a:t>(收入效应为负)。</a:t>
            </a:r>
          </a:p>
        </p:txBody>
      </p:sp>
      <p:graphicFrame>
        <p:nvGraphicFramePr>
          <p:cNvPr id="70659" name="Object 3">
            <a:extLst>
              <a:ext uri="{FF2B5EF4-FFF2-40B4-BE49-F238E27FC236}">
                <a16:creationId xmlns:a16="http://schemas.microsoft.com/office/drawing/2014/main" id="{DEF2766B-D8A5-4A19-9D35-A7A7AC25A5E3}"/>
              </a:ext>
            </a:extLst>
          </p:cNvPr>
          <p:cNvGraphicFramePr>
            <a:graphicFrameLocks noChangeAspect="1"/>
          </p:cNvGraphicFramePr>
          <p:nvPr/>
        </p:nvGraphicFramePr>
        <p:xfrm>
          <a:off x="1763713" y="3213100"/>
          <a:ext cx="390525" cy="423863"/>
        </p:xfrm>
        <a:graphic>
          <a:graphicData uri="http://schemas.openxmlformats.org/presentationml/2006/ole">
            <mc:AlternateContent xmlns:mc="http://schemas.openxmlformats.org/markup-compatibility/2006">
              <mc:Choice xmlns:v="urn:schemas-microsoft-com:vml" Requires="v">
                <p:oleObj r:id="rId2" imgW="154615" imgH="167499" progId="Equation.DSMT4">
                  <p:embed/>
                </p:oleObj>
              </mc:Choice>
              <mc:Fallback>
                <p:oleObj r:id="rId2" imgW="154615" imgH="167499"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213100"/>
                        <a:ext cx="39052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0" name="Line 4">
            <a:extLst>
              <a:ext uri="{FF2B5EF4-FFF2-40B4-BE49-F238E27FC236}">
                <a16:creationId xmlns:a16="http://schemas.microsoft.com/office/drawing/2014/main" id="{F4604CFA-47F8-4AA5-AFC3-A771952A5A52}"/>
              </a:ext>
            </a:extLst>
          </p:cNvPr>
          <p:cNvSpPr>
            <a:spLocks noChangeShapeType="1"/>
          </p:cNvSpPr>
          <p:nvPr/>
        </p:nvSpPr>
        <p:spPr bwMode="auto">
          <a:xfrm>
            <a:off x="993775" y="5156200"/>
            <a:ext cx="78184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1" name="Line 5">
            <a:extLst>
              <a:ext uri="{FF2B5EF4-FFF2-40B4-BE49-F238E27FC236}">
                <a16:creationId xmlns:a16="http://schemas.microsoft.com/office/drawing/2014/main" id="{07559D52-03BC-4D14-86F7-2FAAC002C249}"/>
              </a:ext>
            </a:extLst>
          </p:cNvPr>
          <p:cNvSpPr>
            <a:spLocks noChangeShapeType="1"/>
          </p:cNvSpPr>
          <p:nvPr/>
        </p:nvSpPr>
        <p:spPr bwMode="auto">
          <a:xfrm flipV="1">
            <a:off x="993775" y="1484313"/>
            <a:ext cx="0" cy="36718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2" name="Line 6">
            <a:extLst>
              <a:ext uri="{FF2B5EF4-FFF2-40B4-BE49-F238E27FC236}">
                <a16:creationId xmlns:a16="http://schemas.microsoft.com/office/drawing/2014/main" id="{BB6A58B8-AF10-4C5F-9CE8-BD9FA8BD953F}"/>
              </a:ext>
            </a:extLst>
          </p:cNvPr>
          <p:cNvSpPr>
            <a:spLocks noChangeShapeType="1"/>
          </p:cNvSpPr>
          <p:nvPr/>
        </p:nvSpPr>
        <p:spPr bwMode="auto">
          <a:xfrm>
            <a:off x="971550" y="2420938"/>
            <a:ext cx="1800225" cy="27368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3" name="Line 7">
            <a:extLst>
              <a:ext uri="{FF2B5EF4-FFF2-40B4-BE49-F238E27FC236}">
                <a16:creationId xmlns:a16="http://schemas.microsoft.com/office/drawing/2014/main" id="{47A28569-2A85-4029-AD26-6BC5843C9348}"/>
              </a:ext>
            </a:extLst>
          </p:cNvPr>
          <p:cNvSpPr>
            <a:spLocks noChangeShapeType="1"/>
          </p:cNvSpPr>
          <p:nvPr/>
        </p:nvSpPr>
        <p:spPr bwMode="auto">
          <a:xfrm flipH="1">
            <a:off x="971550" y="3502025"/>
            <a:ext cx="7191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Line 8">
            <a:extLst>
              <a:ext uri="{FF2B5EF4-FFF2-40B4-BE49-F238E27FC236}">
                <a16:creationId xmlns:a16="http://schemas.microsoft.com/office/drawing/2014/main" id="{64F3EFF6-5003-4BDB-A86E-5D5F8EC5062A}"/>
              </a:ext>
            </a:extLst>
          </p:cNvPr>
          <p:cNvSpPr>
            <a:spLocks noChangeShapeType="1"/>
          </p:cNvSpPr>
          <p:nvPr/>
        </p:nvSpPr>
        <p:spPr bwMode="auto">
          <a:xfrm>
            <a:off x="1690688" y="35020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5" name="Line 9">
            <a:extLst>
              <a:ext uri="{FF2B5EF4-FFF2-40B4-BE49-F238E27FC236}">
                <a16:creationId xmlns:a16="http://schemas.microsoft.com/office/drawing/2014/main" id="{657C7AD8-709C-4709-A162-309E707F3E00}"/>
              </a:ext>
            </a:extLst>
          </p:cNvPr>
          <p:cNvSpPr>
            <a:spLocks noChangeShapeType="1"/>
          </p:cNvSpPr>
          <p:nvPr/>
        </p:nvSpPr>
        <p:spPr bwMode="auto">
          <a:xfrm flipV="1">
            <a:off x="2555875" y="4654550"/>
            <a:ext cx="719138" cy="215900"/>
          </a:xfrm>
          <a:prstGeom prst="line">
            <a:avLst/>
          </a:prstGeom>
          <a:noFill/>
          <a:ln w="762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6" name="Rectangle 10">
            <a:extLst>
              <a:ext uri="{FF2B5EF4-FFF2-40B4-BE49-F238E27FC236}">
                <a16:creationId xmlns:a16="http://schemas.microsoft.com/office/drawing/2014/main" id="{C12E4E68-712A-4D1D-AFDC-781C83527934}"/>
              </a:ext>
            </a:extLst>
          </p:cNvPr>
          <p:cNvSpPr>
            <a:spLocks noChangeArrowheads="1"/>
          </p:cNvSpPr>
          <p:nvPr/>
        </p:nvSpPr>
        <p:spPr bwMode="auto">
          <a:xfrm>
            <a:off x="2914650" y="4725988"/>
            <a:ext cx="823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9900"/>
                </a:solidFill>
                <a:ea typeface="楷体_GB2312" pitchFamily="49" charset="-122"/>
              </a:rPr>
              <a:t>转动</a:t>
            </a:r>
          </a:p>
        </p:txBody>
      </p:sp>
      <p:sp>
        <p:nvSpPr>
          <p:cNvPr id="70667" name="Line 11">
            <a:extLst>
              <a:ext uri="{FF2B5EF4-FFF2-40B4-BE49-F238E27FC236}">
                <a16:creationId xmlns:a16="http://schemas.microsoft.com/office/drawing/2014/main" id="{51363D4F-08E0-42CB-85ED-F203242AD25D}"/>
              </a:ext>
            </a:extLst>
          </p:cNvPr>
          <p:cNvSpPr>
            <a:spLocks noChangeShapeType="1"/>
          </p:cNvSpPr>
          <p:nvPr/>
        </p:nvSpPr>
        <p:spPr bwMode="auto">
          <a:xfrm flipV="1">
            <a:off x="1241425" y="2132013"/>
            <a:ext cx="739775" cy="649287"/>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8" name="Rectangle 12">
            <a:extLst>
              <a:ext uri="{FF2B5EF4-FFF2-40B4-BE49-F238E27FC236}">
                <a16:creationId xmlns:a16="http://schemas.microsoft.com/office/drawing/2014/main" id="{CF301BE9-9A02-4F94-B761-CA6D5D1A7879}"/>
              </a:ext>
            </a:extLst>
          </p:cNvPr>
          <p:cNvSpPr>
            <a:spLocks noChangeArrowheads="1"/>
          </p:cNvSpPr>
          <p:nvPr/>
        </p:nvSpPr>
        <p:spPr bwMode="auto">
          <a:xfrm>
            <a:off x="1979613" y="1844675"/>
            <a:ext cx="2016125" cy="360363"/>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ea typeface="楷体_GB2312" pitchFamily="49" charset="-122"/>
              </a:rPr>
              <a:t>初始预算线方程</a:t>
            </a:r>
          </a:p>
        </p:txBody>
      </p:sp>
      <p:sp>
        <p:nvSpPr>
          <p:cNvPr id="70669" name="Rectangle 13">
            <a:extLst>
              <a:ext uri="{FF2B5EF4-FFF2-40B4-BE49-F238E27FC236}">
                <a16:creationId xmlns:a16="http://schemas.microsoft.com/office/drawing/2014/main" id="{9DC7CF54-9391-4C20-A319-1E2EEBE52C80}"/>
              </a:ext>
            </a:extLst>
          </p:cNvPr>
          <p:cNvSpPr>
            <a:spLocks noChangeArrowheads="1"/>
          </p:cNvSpPr>
          <p:nvPr/>
        </p:nvSpPr>
        <p:spPr bwMode="auto">
          <a:xfrm>
            <a:off x="7667625" y="5229225"/>
            <a:ext cx="1390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大米</a:t>
            </a:r>
          </a:p>
        </p:txBody>
      </p:sp>
      <p:sp>
        <p:nvSpPr>
          <p:cNvPr id="70670" name="Rectangle 14">
            <a:extLst>
              <a:ext uri="{FF2B5EF4-FFF2-40B4-BE49-F238E27FC236}">
                <a16:creationId xmlns:a16="http://schemas.microsoft.com/office/drawing/2014/main" id="{32C7DA17-3AAF-4A2B-98B7-2EE846376E01}"/>
              </a:ext>
            </a:extLst>
          </p:cNvPr>
          <p:cNvSpPr>
            <a:spLocks noChangeArrowheads="1"/>
          </p:cNvSpPr>
          <p:nvPr/>
        </p:nvSpPr>
        <p:spPr bwMode="auto">
          <a:xfrm>
            <a:off x="417513" y="1339850"/>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衣服</a:t>
            </a:r>
          </a:p>
        </p:txBody>
      </p:sp>
      <p:sp>
        <p:nvSpPr>
          <p:cNvPr id="70671" name="Rectangle 15">
            <a:extLst>
              <a:ext uri="{FF2B5EF4-FFF2-40B4-BE49-F238E27FC236}">
                <a16:creationId xmlns:a16="http://schemas.microsoft.com/office/drawing/2014/main" id="{67516799-72B3-4B70-8AB0-0E1DDCED72D8}"/>
              </a:ext>
            </a:extLst>
          </p:cNvPr>
          <p:cNvSpPr>
            <a:spLocks noChangeArrowheads="1"/>
          </p:cNvSpPr>
          <p:nvPr/>
        </p:nvSpPr>
        <p:spPr bwMode="auto">
          <a:xfrm>
            <a:off x="1258888" y="5157788"/>
            <a:ext cx="4937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t>X</a:t>
            </a:r>
            <a:r>
              <a:rPr lang="zh-CN" altLang="zh-CN" sz="1800" baseline="-25000"/>
              <a:t>A</a:t>
            </a:r>
          </a:p>
        </p:txBody>
      </p:sp>
      <p:sp>
        <p:nvSpPr>
          <p:cNvPr id="70672" name="Rectangle 16">
            <a:extLst>
              <a:ext uri="{FF2B5EF4-FFF2-40B4-BE49-F238E27FC236}">
                <a16:creationId xmlns:a16="http://schemas.microsoft.com/office/drawing/2014/main" id="{EEE4C269-077F-4498-9BC0-A76D0F69B676}"/>
              </a:ext>
            </a:extLst>
          </p:cNvPr>
          <p:cNvSpPr>
            <a:spLocks noChangeArrowheads="1"/>
          </p:cNvSpPr>
          <p:nvPr/>
        </p:nvSpPr>
        <p:spPr bwMode="auto">
          <a:xfrm>
            <a:off x="466725" y="3213100"/>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t>Y</a:t>
            </a:r>
            <a:r>
              <a:rPr lang="zh-CN" altLang="zh-CN" sz="1800" baseline="-25000"/>
              <a:t>A</a:t>
            </a:r>
          </a:p>
        </p:txBody>
      </p:sp>
      <p:sp>
        <p:nvSpPr>
          <p:cNvPr id="70673" name="Line 17">
            <a:extLst>
              <a:ext uri="{FF2B5EF4-FFF2-40B4-BE49-F238E27FC236}">
                <a16:creationId xmlns:a16="http://schemas.microsoft.com/office/drawing/2014/main" id="{75FF0448-6C8E-4FB8-8CB9-8B9393E69AE2}"/>
              </a:ext>
            </a:extLst>
          </p:cNvPr>
          <p:cNvSpPr>
            <a:spLocks noChangeShapeType="1"/>
          </p:cNvSpPr>
          <p:nvPr/>
        </p:nvSpPr>
        <p:spPr bwMode="auto">
          <a:xfrm>
            <a:off x="971550" y="3646488"/>
            <a:ext cx="35274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4" name="未知">
            <a:extLst>
              <a:ext uri="{FF2B5EF4-FFF2-40B4-BE49-F238E27FC236}">
                <a16:creationId xmlns:a16="http://schemas.microsoft.com/office/drawing/2014/main" id="{C5666FC3-9B85-43AD-AFD7-58BF43305A6E}"/>
              </a:ext>
            </a:extLst>
          </p:cNvPr>
          <p:cNvSpPr>
            <a:spLocks/>
          </p:cNvSpPr>
          <p:nvPr/>
        </p:nvSpPr>
        <p:spPr bwMode="auto">
          <a:xfrm>
            <a:off x="1258888" y="2205038"/>
            <a:ext cx="4105275" cy="2665412"/>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5" name="Oval 19">
            <a:extLst>
              <a:ext uri="{FF2B5EF4-FFF2-40B4-BE49-F238E27FC236}">
                <a16:creationId xmlns:a16="http://schemas.microsoft.com/office/drawing/2014/main" id="{FED6CBCE-773A-455D-8A3F-FC8310E8251C}"/>
              </a:ext>
            </a:extLst>
          </p:cNvPr>
          <p:cNvSpPr>
            <a:spLocks noChangeArrowheads="1"/>
          </p:cNvSpPr>
          <p:nvPr/>
        </p:nvSpPr>
        <p:spPr bwMode="auto">
          <a:xfrm>
            <a:off x="1619250" y="3379788"/>
            <a:ext cx="142875" cy="195262"/>
          </a:xfrm>
          <a:prstGeom prst="ellipse">
            <a:avLst/>
          </a:prstGeom>
          <a:solidFill>
            <a:srgbClr val="0099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0676" name="Oval 20">
            <a:extLst>
              <a:ext uri="{FF2B5EF4-FFF2-40B4-BE49-F238E27FC236}">
                <a16:creationId xmlns:a16="http://schemas.microsoft.com/office/drawing/2014/main" id="{AD0AC9F0-D1A6-4065-AE63-591EC273CE8E}"/>
              </a:ext>
            </a:extLst>
          </p:cNvPr>
          <p:cNvSpPr>
            <a:spLocks noChangeArrowheads="1"/>
          </p:cNvSpPr>
          <p:nvPr/>
        </p:nvSpPr>
        <p:spPr bwMode="auto">
          <a:xfrm>
            <a:off x="2843213" y="4365625"/>
            <a:ext cx="142875" cy="144463"/>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0677" name="Line 21">
            <a:extLst>
              <a:ext uri="{FF2B5EF4-FFF2-40B4-BE49-F238E27FC236}">
                <a16:creationId xmlns:a16="http://schemas.microsoft.com/office/drawing/2014/main" id="{25DD489B-0B0E-494F-A5A6-6DE37BA08388}"/>
              </a:ext>
            </a:extLst>
          </p:cNvPr>
          <p:cNvSpPr>
            <a:spLocks noChangeShapeType="1"/>
          </p:cNvSpPr>
          <p:nvPr/>
        </p:nvSpPr>
        <p:spPr bwMode="auto">
          <a:xfrm>
            <a:off x="2914650" y="4510088"/>
            <a:ext cx="0" cy="15113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8" name="Line 22">
            <a:extLst>
              <a:ext uri="{FF2B5EF4-FFF2-40B4-BE49-F238E27FC236}">
                <a16:creationId xmlns:a16="http://schemas.microsoft.com/office/drawing/2014/main" id="{4828B73D-E2F3-4B48-83E5-1C1DD41CF507}"/>
              </a:ext>
            </a:extLst>
          </p:cNvPr>
          <p:cNvSpPr>
            <a:spLocks noChangeShapeType="1"/>
          </p:cNvSpPr>
          <p:nvPr/>
        </p:nvSpPr>
        <p:spPr bwMode="auto">
          <a:xfrm>
            <a:off x="1690688" y="5373688"/>
            <a:ext cx="1223962"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9" name="Rectangle 23">
            <a:extLst>
              <a:ext uri="{FF2B5EF4-FFF2-40B4-BE49-F238E27FC236}">
                <a16:creationId xmlns:a16="http://schemas.microsoft.com/office/drawing/2014/main" id="{C9438026-0E96-4743-912D-3C00D9354356}"/>
              </a:ext>
            </a:extLst>
          </p:cNvPr>
          <p:cNvSpPr>
            <a:spLocks noChangeArrowheads="1"/>
          </p:cNvSpPr>
          <p:nvPr/>
        </p:nvSpPr>
        <p:spPr bwMode="auto">
          <a:xfrm>
            <a:off x="1619250" y="5518150"/>
            <a:ext cx="12954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替代效应</a:t>
            </a:r>
          </a:p>
        </p:txBody>
      </p:sp>
      <p:sp>
        <p:nvSpPr>
          <p:cNvPr id="70680" name="未知">
            <a:extLst>
              <a:ext uri="{FF2B5EF4-FFF2-40B4-BE49-F238E27FC236}">
                <a16:creationId xmlns:a16="http://schemas.microsoft.com/office/drawing/2014/main" id="{4910CEF0-C03E-43AF-B95E-D0A42CCB6048}"/>
              </a:ext>
            </a:extLst>
          </p:cNvPr>
          <p:cNvSpPr>
            <a:spLocks/>
          </p:cNvSpPr>
          <p:nvPr/>
        </p:nvSpPr>
        <p:spPr bwMode="auto">
          <a:xfrm>
            <a:off x="1114425" y="1196975"/>
            <a:ext cx="3960813" cy="2305050"/>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1" name="Line 25">
            <a:extLst>
              <a:ext uri="{FF2B5EF4-FFF2-40B4-BE49-F238E27FC236}">
                <a16:creationId xmlns:a16="http://schemas.microsoft.com/office/drawing/2014/main" id="{FFBCD5F8-A968-408B-BF06-FD439B36F86F}"/>
              </a:ext>
            </a:extLst>
          </p:cNvPr>
          <p:cNvSpPr>
            <a:spLocks noChangeShapeType="1"/>
          </p:cNvSpPr>
          <p:nvPr/>
        </p:nvSpPr>
        <p:spPr bwMode="auto">
          <a:xfrm>
            <a:off x="971550" y="2420938"/>
            <a:ext cx="6335713" cy="27368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2" name="Oval 26">
            <a:extLst>
              <a:ext uri="{FF2B5EF4-FFF2-40B4-BE49-F238E27FC236}">
                <a16:creationId xmlns:a16="http://schemas.microsoft.com/office/drawing/2014/main" id="{6827F07D-4000-4AE3-9B9D-230FE89F8CD1}"/>
              </a:ext>
            </a:extLst>
          </p:cNvPr>
          <p:cNvSpPr>
            <a:spLocks noChangeArrowheads="1"/>
          </p:cNvSpPr>
          <p:nvPr/>
        </p:nvSpPr>
        <p:spPr bwMode="auto">
          <a:xfrm>
            <a:off x="2411413" y="2997200"/>
            <a:ext cx="215900" cy="215900"/>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0683" name="Line 27">
            <a:extLst>
              <a:ext uri="{FF2B5EF4-FFF2-40B4-BE49-F238E27FC236}">
                <a16:creationId xmlns:a16="http://schemas.microsoft.com/office/drawing/2014/main" id="{0C9E1C1F-69A5-4D01-BAA3-38AE75287357}"/>
              </a:ext>
            </a:extLst>
          </p:cNvPr>
          <p:cNvSpPr>
            <a:spLocks noChangeShapeType="1"/>
          </p:cNvSpPr>
          <p:nvPr/>
        </p:nvSpPr>
        <p:spPr bwMode="auto">
          <a:xfrm>
            <a:off x="2482850" y="3213100"/>
            <a:ext cx="0" cy="2665413"/>
          </a:xfrm>
          <a:prstGeom prst="line">
            <a:avLst/>
          </a:prstGeom>
          <a:noFill/>
          <a:ln w="571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4" name="Line 28">
            <a:extLst>
              <a:ext uri="{FF2B5EF4-FFF2-40B4-BE49-F238E27FC236}">
                <a16:creationId xmlns:a16="http://schemas.microsoft.com/office/drawing/2014/main" id="{6B523F03-EBE9-4737-ADD5-36C1816386EB}"/>
              </a:ext>
            </a:extLst>
          </p:cNvPr>
          <p:cNvSpPr>
            <a:spLocks noChangeShapeType="1"/>
          </p:cNvSpPr>
          <p:nvPr/>
        </p:nvSpPr>
        <p:spPr bwMode="auto">
          <a:xfrm>
            <a:off x="2555875" y="5805488"/>
            <a:ext cx="358775"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85" name="Rectangle 29">
            <a:extLst>
              <a:ext uri="{FF2B5EF4-FFF2-40B4-BE49-F238E27FC236}">
                <a16:creationId xmlns:a16="http://schemas.microsoft.com/office/drawing/2014/main" id="{D33B9957-388E-4223-840C-BC8816172AD1}"/>
              </a:ext>
            </a:extLst>
          </p:cNvPr>
          <p:cNvSpPr>
            <a:spLocks noChangeArrowheads="1"/>
          </p:cNvSpPr>
          <p:nvPr/>
        </p:nvSpPr>
        <p:spPr bwMode="auto">
          <a:xfrm>
            <a:off x="2339975" y="6021388"/>
            <a:ext cx="64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收入</a:t>
            </a:r>
          </a:p>
          <a:p>
            <a:pPr algn="ctr" eaLnBrk="1" hangingPunct="1">
              <a:spcBef>
                <a:spcPct val="0"/>
              </a:spcBef>
              <a:buClrTx/>
              <a:buSzTx/>
              <a:buFontTx/>
              <a:buNone/>
            </a:pPr>
            <a:r>
              <a:rPr lang="zh-CN" altLang="zh-CN" sz="1800">
                <a:solidFill>
                  <a:srgbClr val="FF0000"/>
                </a:solidFill>
                <a:ea typeface="楷体_GB2312" pitchFamily="49" charset="-122"/>
              </a:rPr>
              <a:t>效应</a:t>
            </a:r>
          </a:p>
        </p:txBody>
      </p:sp>
      <p:sp>
        <p:nvSpPr>
          <p:cNvPr id="70686" name="Rectangle 30">
            <a:extLst>
              <a:ext uri="{FF2B5EF4-FFF2-40B4-BE49-F238E27FC236}">
                <a16:creationId xmlns:a16="http://schemas.microsoft.com/office/drawing/2014/main" id="{DB68A443-49B5-4D7A-BD5C-22681E4416B7}"/>
              </a:ext>
            </a:extLst>
          </p:cNvPr>
          <p:cNvSpPr>
            <a:spLocks noChangeArrowheads="1"/>
          </p:cNvSpPr>
          <p:nvPr/>
        </p:nvSpPr>
        <p:spPr bwMode="auto">
          <a:xfrm>
            <a:off x="4283075" y="2493963"/>
            <a:ext cx="2374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转动后预算线方程</a:t>
            </a:r>
          </a:p>
          <a:p>
            <a:pPr algn="ctr" eaLnBrk="1" hangingPunct="1">
              <a:spcBef>
                <a:spcPct val="0"/>
              </a:spcBef>
              <a:buClrTx/>
              <a:buSzTx/>
              <a:buFontTx/>
              <a:buNone/>
            </a:pPr>
            <a:r>
              <a:rPr lang="zh-CN" altLang="zh-CN" sz="1800">
                <a:solidFill>
                  <a:schemeClr val="tx2"/>
                </a:solidFill>
                <a:ea typeface="楷体_GB2312" pitchFamily="49" charset="-122"/>
              </a:rPr>
              <a:t>希克斯曲线（方程）</a:t>
            </a:r>
          </a:p>
        </p:txBody>
      </p:sp>
      <p:sp>
        <p:nvSpPr>
          <p:cNvPr id="70687" name="Rectangle 31">
            <a:extLst>
              <a:ext uri="{FF2B5EF4-FFF2-40B4-BE49-F238E27FC236}">
                <a16:creationId xmlns:a16="http://schemas.microsoft.com/office/drawing/2014/main" id="{EA1F1AC1-ADC5-488D-B03B-285D9631F472}"/>
              </a:ext>
            </a:extLst>
          </p:cNvPr>
          <p:cNvSpPr>
            <a:spLocks noChangeArrowheads="1"/>
          </p:cNvSpPr>
          <p:nvPr/>
        </p:nvSpPr>
        <p:spPr bwMode="auto">
          <a:xfrm>
            <a:off x="6372225" y="3430588"/>
            <a:ext cx="237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最终的预算线方程</a:t>
            </a:r>
          </a:p>
        </p:txBody>
      </p:sp>
      <p:sp>
        <p:nvSpPr>
          <p:cNvPr id="70688" name="Rectangle 32">
            <a:extLst>
              <a:ext uri="{FF2B5EF4-FFF2-40B4-BE49-F238E27FC236}">
                <a16:creationId xmlns:a16="http://schemas.microsoft.com/office/drawing/2014/main" id="{D1613180-C3C0-4904-B19C-B6B310ABCB15}"/>
              </a:ext>
            </a:extLst>
          </p:cNvPr>
          <p:cNvSpPr>
            <a:spLocks noChangeArrowheads="1"/>
          </p:cNvSpPr>
          <p:nvPr/>
        </p:nvSpPr>
        <p:spPr bwMode="auto">
          <a:xfrm>
            <a:off x="2698750" y="4005263"/>
            <a:ext cx="649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B</a:t>
            </a:r>
          </a:p>
        </p:txBody>
      </p:sp>
      <p:sp>
        <p:nvSpPr>
          <p:cNvPr id="70689" name="Rectangle 33">
            <a:extLst>
              <a:ext uri="{FF2B5EF4-FFF2-40B4-BE49-F238E27FC236}">
                <a16:creationId xmlns:a16="http://schemas.microsoft.com/office/drawing/2014/main" id="{4DB84D30-098B-407A-8E30-A3ACBE4E24B3}"/>
              </a:ext>
            </a:extLst>
          </p:cNvPr>
          <p:cNvSpPr>
            <a:spLocks noChangeArrowheads="1"/>
          </p:cNvSpPr>
          <p:nvPr/>
        </p:nvSpPr>
        <p:spPr bwMode="auto">
          <a:xfrm>
            <a:off x="2484438" y="2636838"/>
            <a:ext cx="3587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FF0000"/>
                </a:solidFill>
              </a:rPr>
              <a:t>C</a:t>
            </a:r>
          </a:p>
        </p:txBody>
      </p:sp>
      <p:sp>
        <p:nvSpPr>
          <p:cNvPr id="70690" name="Line 34">
            <a:extLst>
              <a:ext uri="{FF2B5EF4-FFF2-40B4-BE49-F238E27FC236}">
                <a16:creationId xmlns:a16="http://schemas.microsoft.com/office/drawing/2014/main" id="{A5F4DC91-8073-48C0-B51A-F927E8C02717}"/>
              </a:ext>
            </a:extLst>
          </p:cNvPr>
          <p:cNvSpPr>
            <a:spLocks noChangeShapeType="1"/>
          </p:cNvSpPr>
          <p:nvPr/>
        </p:nvSpPr>
        <p:spPr bwMode="auto">
          <a:xfrm flipV="1">
            <a:off x="4138613" y="4149725"/>
            <a:ext cx="576262" cy="865188"/>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91" name="Rectangle 35">
            <a:extLst>
              <a:ext uri="{FF2B5EF4-FFF2-40B4-BE49-F238E27FC236}">
                <a16:creationId xmlns:a16="http://schemas.microsoft.com/office/drawing/2014/main" id="{D77BBD50-7A60-4473-9BD4-8666FB3FE9A5}"/>
              </a:ext>
            </a:extLst>
          </p:cNvPr>
          <p:cNvSpPr>
            <a:spLocks noChangeArrowheads="1"/>
          </p:cNvSpPr>
          <p:nvPr/>
        </p:nvSpPr>
        <p:spPr bwMode="auto">
          <a:xfrm>
            <a:off x="2914650" y="51577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rPr>
              <a:t>X</a:t>
            </a:r>
            <a:r>
              <a:rPr lang="zh-CN" altLang="zh-CN" sz="1800" baseline="-25000">
                <a:solidFill>
                  <a:schemeClr val="tx2"/>
                </a:solidFill>
              </a:rPr>
              <a:t>B</a:t>
            </a:r>
          </a:p>
        </p:txBody>
      </p:sp>
      <p:sp>
        <p:nvSpPr>
          <p:cNvPr id="70692" name="Rectangle 36">
            <a:extLst>
              <a:ext uri="{FF2B5EF4-FFF2-40B4-BE49-F238E27FC236}">
                <a16:creationId xmlns:a16="http://schemas.microsoft.com/office/drawing/2014/main" id="{FC1C23F1-ACF6-40DA-86D3-71CF30B3A219}"/>
              </a:ext>
            </a:extLst>
          </p:cNvPr>
          <p:cNvSpPr>
            <a:spLocks noChangeArrowheads="1"/>
          </p:cNvSpPr>
          <p:nvPr/>
        </p:nvSpPr>
        <p:spPr bwMode="auto">
          <a:xfrm>
            <a:off x="2051050" y="4724400"/>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rPr>
              <a:t>X</a:t>
            </a:r>
            <a:r>
              <a:rPr lang="zh-CN" altLang="zh-CN" sz="1800" baseline="-25000">
                <a:solidFill>
                  <a:srgbClr val="FF0000"/>
                </a:solidFill>
              </a:rPr>
              <a:t>C</a:t>
            </a:r>
          </a:p>
        </p:txBody>
      </p:sp>
      <p:sp>
        <p:nvSpPr>
          <p:cNvPr id="70693" name="Line 37">
            <a:extLst>
              <a:ext uri="{FF2B5EF4-FFF2-40B4-BE49-F238E27FC236}">
                <a16:creationId xmlns:a16="http://schemas.microsoft.com/office/drawing/2014/main" id="{DAC6DEF5-A3A1-47EA-B788-30A13BC54145}"/>
              </a:ext>
            </a:extLst>
          </p:cNvPr>
          <p:cNvSpPr>
            <a:spLocks noChangeShapeType="1"/>
          </p:cNvSpPr>
          <p:nvPr/>
        </p:nvSpPr>
        <p:spPr bwMode="auto">
          <a:xfrm flipV="1">
            <a:off x="3706813" y="3286125"/>
            <a:ext cx="9366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Rectangle 38">
            <a:extLst>
              <a:ext uri="{FF2B5EF4-FFF2-40B4-BE49-F238E27FC236}">
                <a16:creationId xmlns:a16="http://schemas.microsoft.com/office/drawing/2014/main" id="{9855E1D2-3AF5-49BB-BA1A-2FBD51945CC0}"/>
              </a:ext>
            </a:extLst>
          </p:cNvPr>
          <p:cNvSpPr>
            <a:spLocks noChangeArrowheads="1"/>
          </p:cNvSpPr>
          <p:nvPr/>
        </p:nvSpPr>
        <p:spPr bwMode="auto">
          <a:xfrm>
            <a:off x="4283075" y="4438650"/>
            <a:ext cx="823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移动</a:t>
            </a:r>
          </a:p>
        </p:txBody>
      </p:sp>
      <p:sp>
        <p:nvSpPr>
          <p:cNvPr id="70695" name="Line 39">
            <a:extLst>
              <a:ext uri="{FF2B5EF4-FFF2-40B4-BE49-F238E27FC236}">
                <a16:creationId xmlns:a16="http://schemas.microsoft.com/office/drawing/2014/main" id="{1F56F792-1342-4355-BA80-BC44406BDB48}"/>
              </a:ext>
            </a:extLst>
          </p:cNvPr>
          <p:cNvSpPr>
            <a:spLocks noChangeShapeType="1"/>
          </p:cNvSpPr>
          <p:nvPr/>
        </p:nvSpPr>
        <p:spPr bwMode="auto">
          <a:xfrm flipV="1">
            <a:off x="6948488" y="4221163"/>
            <a:ext cx="215900" cy="720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Rectangle 40">
            <a:extLst>
              <a:ext uri="{FF2B5EF4-FFF2-40B4-BE49-F238E27FC236}">
                <a16:creationId xmlns:a16="http://schemas.microsoft.com/office/drawing/2014/main" id="{787AD75D-BA65-4830-A2AB-98898DD219D9}"/>
              </a:ext>
            </a:extLst>
          </p:cNvPr>
          <p:cNvSpPr>
            <a:spLocks noChangeArrowheads="1"/>
          </p:cNvSpPr>
          <p:nvPr/>
        </p:nvSpPr>
        <p:spPr bwMode="auto">
          <a:xfrm>
            <a:off x="395288" y="50133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t>O</a:t>
            </a:r>
          </a:p>
        </p:txBody>
      </p:sp>
      <p:sp>
        <p:nvSpPr>
          <p:cNvPr id="70697" name="Rectangle 41">
            <a:extLst>
              <a:ext uri="{FF2B5EF4-FFF2-40B4-BE49-F238E27FC236}">
                <a16:creationId xmlns:a16="http://schemas.microsoft.com/office/drawing/2014/main" id="{E4A3CB16-98AE-4C9B-8E71-3CD485D23750}"/>
              </a:ext>
            </a:extLst>
          </p:cNvPr>
          <p:cNvSpPr>
            <a:spLocks noChangeArrowheads="1"/>
          </p:cNvSpPr>
          <p:nvPr/>
        </p:nvSpPr>
        <p:spPr bwMode="auto">
          <a:xfrm>
            <a:off x="5364163" y="45815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9900"/>
                </a:solidFill>
              </a:rPr>
              <a:t>U</a:t>
            </a:r>
            <a:r>
              <a:rPr lang="zh-CN" altLang="zh-CN" sz="1800" baseline="-25000">
                <a:solidFill>
                  <a:srgbClr val="009900"/>
                </a:solidFill>
              </a:rPr>
              <a:t>0</a:t>
            </a:r>
          </a:p>
        </p:txBody>
      </p:sp>
      <p:sp>
        <p:nvSpPr>
          <p:cNvPr id="70698" name="Rectangle 42">
            <a:extLst>
              <a:ext uri="{FF2B5EF4-FFF2-40B4-BE49-F238E27FC236}">
                <a16:creationId xmlns:a16="http://schemas.microsoft.com/office/drawing/2014/main" id="{22404D46-7F1A-4A87-91E2-702A47B03552}"/>
              </a:ext>
            </a:extLst>
          </p:cNvPr>
          <p:cNvSpPr>
            <a:spLocks noChangeArrowheads="1"/>
          </p:cNvSpPr>
          <p:nvPr/>
        </p:nvSpPr>
        <p:spPr bwMode="auto">
          <a:xfrm>
            <a:off x="5219700" y="3429000"/>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rPr>
              <a:t>U</a:t>
            </a:r>
            <a:r>
              <a:rPr lang="zh-CN" altLang="zh-CN" sz="1800" baseline="-25000">
                <a:solidFill>
                  <a:srgbClr val="FF0000"/>
                </a:solidFill>
              </a:rPr>
              <a:t>1</a:t>
            </a:r>
          </a:p>
        </p:txBody>
      </p:sp>
      <p:sp>
        <p:nvSpPr>
          <p:cNvPr id="70699" name="Line 43">
            <a:extLst>
              <a:ext uri="{FF2B5EF4-FFF2-40B4-BE49-F238E27FC236}">
                <a16:creationId xmlns:a16="http://schemas.microsoft.com/office/drawing/2014/main" id="{72342C36-5E15-4F5E-AFC9-68A1F5D3421F}"/>
              </a:ext>
            </a:extLst>
          </p:cNvPr>
          <p:cNvSpPr>
            <a:spLocks noChangeShapeType="1"/>
          </p:cNvSpPr>
          <p:nvPr/>
        </p:nvSpPr>
        <p:spPr bwMode="auto">
          <a:xfrm flipH="1">
            <a:off x="1042988" y="4438650"/>
            <a:ext cx="1871662"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Rectangle 44">
            <a:extLst>
              <a:ext uri="{FF2B5EF4-FFF2-40B4-BE49-F238E27FC236}">
                <a16:creationId xmlns:a16="http://schemas.microsoft.com/office/drawing/2014/main" id="{31071075-4346-488B-A39D-C12F40245B9E}"/>
              </a:ext>
            </a:extLst>
          </p:cNvPr>
          <p:cNvSpPr>
            <a:spLocks noChangeArrowheads="1"/>
          </p:cNvSpPr>
          <p:nvPr/>
        </p:nvSpPr>
        <p:spPr bwMode="auto">
          <a:xfrm>
            <a:off x="466725" y="42941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rPr>
              <a:t>Y</a:t>
            </a:r>
            <a:r>
              <a:rPr lang="zh-CN" altLang="zh-CN" sz="1800" baseline="-25000">
                <a:solidFill>
                  <a:schemeClr val="tx2"/>
                </a:solidFill>
              </a:rPr>
              <a:t>B</a:t>
            </a:r>
          </a:p>
        </p:txBody>
      </p:sp>
      <p:sp>
        <p:nvSpPr>
          <p:cNvPr id="48" name="Rectangle 41">
            <a:extLst>
              <a:ext uri="{FF2B5EF4-FFF2-40B4-BE49-F238E27FC236}">
                <a16:creationId xmlns:a16="http://schemas.microsoft.com/office/drawing/2014/main" id="{6E9E8FD6-A589-4411-83CC-9197A10A6866}"/>
              </a:ext>
            </a:extLst>
          </p:cNvPr>
          <p:cNvSpPr>
            <a:spLocks noChangeArrowheads="1"/>
          </p:cNvSpPr>
          <p:nvPr/>
        </p:nvSpPr>
        <p:spPr bwMode="auto">
          <a:xfrm>
            <a:off x="428625" y="214312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D</a:t>
            </a:r>
            <a:endParaRPr lang="zh-CN" altLang="zh-CN" sz="2400">
              <a:solidFill>
                <a:schemeClr val="tx2"/>
              </a:solidFill>
            </a:endParaRPr>
          </a:p>
        </p:txBody>
      </p:sp>
      <p:sp>
        <p:nvSpPr>
          <p:cNvPr id="49" name="Rectangle 41">
            <a:extLst>
              <a:ext uri="{FF2B5EF4-FFF2-40B4-BE49-F238E27FC236}">
                <a16:creationId xmlns:a16="http://schemas.microsoft.com/office/drawing/2014/main" id="{C4446E57-BD18-4921-BD7D-F4A9772CC65E}"/>
              </a:ext>
            </a:extLst>
          </p:cNvPr>
          <p:cNvSpPr>
            <a:spLocks noChangeArrowheads="1"/>
          </p:cNvSpPr>
          <p:nvPr/>
        </p:nvSpPr>
        <p:spPr bwMode="auto">
          <a:xfrm>
            <a:off x="7000875" y="5214938"/>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F</a:t>
            </a:r>
            <a:endParaRPr lang="zh-CN" altLang="zh-CN"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7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6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6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6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6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67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706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6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6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6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706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6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0665"/>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706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69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68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06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068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7067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706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6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69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06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70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06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067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706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69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0690"/>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706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068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069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0687"/>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7068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06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06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068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706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069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068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0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autoUpdateAnimBg="0"/>
      <p:bldP spid="70666" grpId="1" autoUpdateAnimBg="0"/>
      <p:bldP spid="70668" grpId="0" animBg="1" autoUpdateAnimBg="0"/>
      <p:bldP spid="70669" grpId="0" autoUpdateAnimBg="0"/>
      <p:bldP spid="70670" grpId="0" autoUpdateAnimBg="0"/>
      <p:bldP spid="70671" grpId="0" autoUpdateAnimBg="0"/>
      <p:bldP spid="70671" grpId="1" autoUpdateAnimBg="0"/>
      <p:bldP spid="70671" grpId="2" autoUpdateAnimBg="0"/>
      <p:bldP spid="70672" grpId="0" autoUpdateAnimBg="0"/>
      <p:bldP spid="70675" grpId="0" animBg="1"/>
      <p:bldP spid="70676" grpId="0" animBg="1"/>
      <p:bldP spid="70676" grpId="1" animBg="1"/>
      <p:bldP spid="70679" grpId="0" autoUpdateAnimBg="0"/>
      <p:bldP spid="70682" grpId="0" animBg="1"/>
      <p:bldP spid="70685" grpId="0" autoUpdateAnimBg="0"/>
      <p:bldP spid="70686" grpId="0" autoUpdateAnimBg="0"/>
      <p:bldP spid="70687" grpId="0" autoUpdateAnimBg="0"/>
      <p:bldP spid="70688" grpId="0" autoUpdateAnimBg="0"/>
      <p:bldP spid="70688" grpId="1" autoUpdateAnimBg="0"/>
      <p:bldP spid="70689" grpId="0" autoUpdateAnimBg="0"/>
      <p:bldP spid="70691" grpId="0" autoUpdateAnimBg="0"/>
      <p:bldP spid="70692" grpId="0" autoUpdateAnimBg="0"/>
      <p:bldP spid="70694" grpId="0" autoUpdateAnimBg="0"/>
      <p:bldP spid="70694" grpId="1" autoUpdateAnimBg="0"/>
      <p:bldP spid="70696" grpId="0" autoUpdateAnimBg="0"/>
      <p:bldP spid="70697" grpId="0" autoUpdateAnimBg="0"/>
      <p:bldP spid="70698" grpId="0" autoUpdateAnimBg="0"/>
      <p:bldP spid="70700" grpId="0" autoUpdateAnimBg="0"/>
      <p:bldP spid="48" grpId="0"/>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a:extLst>
              <a:ext uri="{FF2B5EF4-FFF2-40B4-BE49-F238E27FC236}">
                <a16:creationId xmlns:a16="http://schemas.microsoft.com/office/drawing/2014/main" id="{C194604D-00F8-42D9-BAA0-6CCA79FB63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1F5F0E-2DB6-4211-A117-C0FD9CF63F83}" type="datetime1">
              <a:rPr lang="zh-CN" altLang="en-US" sz="1400" smtClean="0"/>
              <a:pPr>
                <a:spcBef>
                  <a:spcPct val="0"/>
                </a:spcBef>
                <a:buClrTx/>
                <a:buSzTx/>
                <a:buFontTx/>
                <a:buNone/>
              </a:pPr>
              <a:t>2022/9/8</a:t>
            </a:fld>
            <a:endParaRPr lang="zh-CN" altLang="zh-CN" sz="1400"/>
          </a:p>
        </p:txBody>
      </p:sp>
      <p:sp>
        <p:nvSpPr>
          <p:cNvPr id="80899" name="灯片编号占位符 5">
            <a:extLst>
              <a:ext uri="{FF2B5EF4-FFF2-40B4-BE49-F238E27FC236}">
                <a16:creationId xmlns:a16="http://schemas.microsoft.com/office/drawing/2014/main" id="{CC3AECF4-B69C-4908-8F70-4F98165C05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1A0AD3-7580-4401-BBB5-CEEB56E9BC03}" type="slidenum">
              <a:rPr lang="zh-CN" altLang="zh-CN" sz="1400" smtClean="0"/>
              <a:pPr>
                <a:spcBef>
                  <a:spcPct val="0"/>
                </a:spcBef>
                <a:buClrTx/>
                <a:buSzTx/>
                <a:buFontTx/>
                <a:buNone/>
              </a:pPr>
              <a:t>65</a:t>
            </a:fld>
            <a:endParaRPr lang="zh-CN" altLang="zh-CN" sz="1400"/>
          </a:p>
        </p:txBody>
      </p:sp>
      <p:sp>
        <p:nvSpPr>
          <p:cNvPr id="80900" name="Rectangle 2">
            <a:extLst>
              <a:ext uri="{FF2B5EF4-FFF2-40B4-BE49-F238E27FC236}">
                <a16:creationId xmlns:a16="http://schemas.microsoft.com/office/drawing/2014/main" id="{E78CDCFE-BC0F-42B5-B3AB-E4BC6FD50FFF}"/>
              </a:ext>
            </a:extLst>
          </p:cNvPr>
          <p:cNvSpPr>
            <a:spLocks noGrp="1" noRot="1" noChangeArrowheads="1"/>
          </p:cNvSpPr>
          <p:nvPr>
            <p:ph type="body" idx="1"/>
          </p:nvPr>
        </p:nvSpPr>
        <p:spPr>
          <a:xfrm>
            <a:off x="685800" y="908050"/>
            <a:ext cx="8153400" cy="5187950"/>
          </a:xfrm>
        </p:spPr>
        <p:txBody>
          <a:bodyPr/>
          <a:lstStyle/>
          <a:p>
            <a:pPr eaLnBrk="1" hangingPunct="1">
              <a:buFont typeface="Wingdings" panose="05000000000000000000" pitchFamily="2" charset="2"/>
              <a:buNone/>
            </a:pPr>
            <a:r>
              <a:rPr lang="zh-CN" altLang="zh-CN" sz="3600">
                <a:solidFill>
                  <a:srgbClr val="0033CC"/>
                </a:solidFill>
                <a:latin typeface="楷体" panose="02010609060101010101" pitchFamily="49" charset="-122"/>
                <a:ea typeface="楷体" panose="02010609060101010101" pitchFamily="49" charset="-122"/>
              </a:rPr>
              <a:t>（</a:t>
            </a:r>
            <a:r>
              <a:rPr lang="zh-CN" altLang="zh-CN" sz="3600" b="1">
                <a:solidFill>
                  <a:srgbClr val="0033CC"/>
                </a:solidFill>
                <a:latin typeface="楷体" panose="02010609060101010101" pitchFamily="49" charset="-122"/>
                <a:ea typeface="楷体" panose="02010609060101010101" pitchFamily="49" charset="-122"/>
              </a:rPr>
              <a:t>三）吉芬商品</a:t>
            </a:r>
          </a:p>
          <a:p>
            <a:pPr eaLnBrk="1" hangingPunct="1">
              <a:buFont typeface="Wingdings" panose="05000000000000000000" pitchFamily="2" charset="2"/>
              <a:buNone/>
            </a:pPr>
            <a:r>
              <a:rPr lang="zh-CN" altLang="en-US" sz="3600" b="1">
                <a:solidFill>
                  <a:srgbClr val="0033CC"/>
                </a:solidFill>
                <a:latin typeface="楷体" panose="02010609060101010101" pitchFamily="49" charset="-122"/>
                <a:ea typeface="楷体" panose="02010609060101010101" pitchFamily="49" charset="-122"/>
              </a:rPr>
              <a:t>      当某商品</a:t>
            </a:r>
            <a:r>
              <a:rPr lang="zh-CN" altLang="zh-CN" sz="3600" b="1">
                <a:solidFill>
                  <a:srgbClr val="0033CC"/>
                </a:solidFill>
                <a:latin typeface="楷体" panose="02010609060101010101" pitchFamily="49" charset="-122"/>
                <a:ea typeface="楷体" panose="02010609060101010101" pitchFamily="49" charset="-122"/>
              </a:rPr>
              <a:t>价格下跌后，</a:t>
            </a:r>
            <a:r>
              <a:rPr lang="zh-CN" altLang="en-US" sz="3600" b="1">
                <a:solidFill>
                  <a:srgbClr val="0033CC"/>
                </a:solidFill>
                <a:latin typeface="楷体" panose="02010609060101010101" pitchFamily="49" charset="-122"/>
                <a:ea typeface="楷体" panose="02010609060101010101" pitchFamily="49" charset="-122"/>
              </a:rPr>
              <a:t>该商品替代效应为正，</a:t>
            </a:r>
            <a:r>
              <a:rPr lang="zh-CN" altLang="zh-CN" sz="3600" b="1">
                <a:solidFill>
                  <a:srgbClr val="0033CC"/>
                </a:solidFill>
                <a:latin typeface="楷体" panose="02010609060101010101" pitchFamily="49" charset="-122"/>
                <a:ea typeface="楷体" panose="02010609060101010101" pitchFamily="49" charset="-122"/>
              </a:rPr>
              <a:t>收入效应为负。</a:t>
            </a:r>
            <a:r>
              <a:rPr lang="zh-CN" altLang="en-US" sz="3600" b="1">
                <a:solidFill>
                  <a:srgbClr val="0033CC"/>
                </a:solidFill>
                <a:latin typeface="楷体" panose="02010609060101010101" pitchFamily="49" charset="-122"/>
                <a:ea typeface="楷体" panose="02010609060101010101" pitchFamily="49" charset="-122"/>
              </a:rPr>
              <a:t>但</a:t>
            </a:r>
            <a:r>
              <a:rPr lang="zh-CN" altLang="zh-CN" sz="3600" b="1">
                <a:solidFill>
                  <a:srgbClr val="0033CC"/>
                </a:solidFill>
                <a:latin typeface="楷体" panose="02010609060101010101" pitchFamily="49" charset="-122"/>
                <a:ea typeface="楷体" panose="02010609060101010101" pitchFamily="49" charset="-122"/>
              </a:rPr>
              <a:t>收入效应</a:t>
            </a:r>
            <a:r>
              <a:rPr lang="zh-CN" altLang="en-US" sz="3600" b="1">
                <a:solidFill>
                  <a:srgbClr val="0033CC"/>
                </a:solidFill>
                <a:latin typeface="楷体" panose="02010609060101010101" pitchFamily="49" charset="-122"/>
                <a:ea typeface="楷体" panose="02010609060101010101" pitchFamily="49" charset="-122"/>
              </a:rPr>
              <a:t>的绝对值</a:t>
            </a:r>
            <a:r>
              <a:rPr lang="zh-CN" altLang="zh-CN" sz="3600" b="1">
                <a:solidFill>
                  <a:srgbClr val="0033CC"/>
                </a:solidFill>
                <a:latin typeface="楷体" panose="02010609060101010101" pitchFamily="49" charset="-122"/>
                <a:ea typeface="楷体" panose="02010609060101010101" pitchFamily="49" charset="-122"/>
              </a:rPr>
              <a:t>大于替代效应</a:t>
            </a:r>
            <a:r>
              <a:rPr lang="zh-CN" altLang="en-US" sz="3600" b="1">
                <a:solidFill>
                  <a:srgbClr val="0033CC"/>
                </a:solidFill>
                <a:latin typeface="楷体" panose="02010609060101010101" pitchFamily="49" charset="-122"/>
                <a:ea typeface="楷体" panose="02010609060101010101" pitchFamily="49" charset="-122"/>
              </a:rPr>
              <a:t>，则该商品称为吉芬品</a:t>
            </a:r>
            <a:r>
              <a:rPr lang="zh-CN" altLang="zh-CN" sz="3600" b="1">
                <a:solidFill>
                  <a:srgbClr val="0033CC"/>
                </a:solidFill>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zh-CN" b="1">
                <a:solidFill>
                  <a:srgbClr val="0033CC"/>
                </a:solidFill>
                <a:latin typeface="楷体" panose="02010609060101010101" pitchFamily="49" charset="-122"/>
                <a:ea typeface="楷体" panose="02010609060101010101" pitchFamily="49" charset="-122"/>
              </a:rPr>
              <a:t>    如图表示，吉芬商品价格下降后的需求变动情况：  </a:t>
            </a:r>
          </a:p>
          <a:p>
            <a:pPr eaLnBrk="1" hangingPunct="1">
              <a:buFont typeface="Wingdings" panose="05000000000000000000" pitchFamily="2" charset="2"/>
              <a:buNone/>
            </a:pPr>
            <a:r>
              <a:rPr lang="zh-CN" altLang="zh-CN" b="1">
                <a:solidFill>
                  <a:srgbClr val="0033CC"/>
                </a:solidFill>
                <a:latin typeface="楷体" panose="02010609060101010101" pitchFamily="49" charset="-122"/>
                <a:ea typeface="楷体" panose="02010609060101010101" pitchFamily="49" charset="-122"/>
              </a:rPr>
              <a:t>    </a:t>
            </a:r>
            <a:r>
              <a:rPr lang="zh-CN" altLang="zh-CN" sz="2800">
                <a:solidFill>
                  <a:srgbClr val="0033CC"/>
                </a:solidFill>
                <a:latin typeface="楷体" panose="02010609060101010101" pitchFamily="49" charset="-122"/>
                <a:ea typeface="楷体" panose="02010609060101010101" pitchFamily="49" charset="-122"/>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a:extLst>
              <a:ext uri="{FF2B5EF4-FFF2-40B4-BE49-F238E27FC236}">
                <a16:creationId xmlns:a16="http://schemas.microsoft.com/office/drawing/2014/main" id="{2614C51B-E21E-4DC2-B4C3-0E9C23F408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76A983-2B24-4DE5-8D12-E160F580D4F0}" type="datetime1">
              <a:rPr lang="zh-CN" altLang="en-US" sz="1400" smtClean="0"/>
              <a:pPr>
                <a:spcBef>
                  <a:spcPct val="0"/>
                </a:spcBef>
                <a:buClrTx/>
                <a:buSzTx/>
                <a:buFontTx/>
                <a:buNone/>
              </a:pPr>
              <a:t>2022/9/8</a:t>
            </a:fld>
            <a:endParaRPr lang="zh-CN" altLang="zh-CN" sz="1400"/>
          </a:p>
        </p:txBody>
      </p:sp>
      <p:sp>
        <p:nvSpPr>
          <p:cNvPr id="81923" name="灯片编号占位符 5">
            <a:extLst>
              <a:ext uri="{FF2B5EF4-FFF2-40B4-BE49-F238E27FC236}">
                <a16:creationId xmlns:a16="http://schemas.microsoft.com/office/drawing/2014/main" id="{93FBF486-95B9-4DC6-87D2-0C913317DB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B5ACDC-940D-4482-A2DE-8E01D9BBD369}" type="slidenum">
              <a:rPr lang="zh-CN" altLang="zh-CN" sz="1400" smtClean="0"/>
              <a:pPr>
                <a:spcBef>
                  <a:spcPct val="0"/>
                </a:spcBef>
                <a:buClrTx/>
                <a:buSzTx/>
                <a:buFontTx/>
                <a:buNone/>
              </a:pPr>
              <a:t>66</a:t>
            </a:fld>
            <a:endParaRPr lang="zh-CN" altLang="zh-CN" sz="1400"/>
          </a:p>
        </p:txBody>
      </p:sp>
      <p:sp>
        <p:nvSpPr>
          <p:cNvPr id="81924" name="Rectangle 2">
            <a:extLst>
              <a:ext uri="{FF2B5EF4-FFF2-40B4-BE49-F238E27FC236}">
                <a16:creationId xmlns:a16="http://schemas.microsoft.com/office/drawing/2014/main" id="{464A4E49-B714-4BA1-9898-94EC1C0C9F3F}"/>
              </a:ext>
            </a:extLst>
          </p:cNvPr>
          <p:cNvSpPr>
            <a:spLocks noGrp="1" noRot="1" noChangeArrowheads="1"/>
          </p:cNvSpPr>
          <p:nvPr>
            <p:ph type="body" idx="1"/>
          </p:nvPr>
        </p:nvSpPr>
        <p:spPr>
          <a:xfrm>
            <a:off x="2484438" y="620713"/>
            <a:ext cx="6284912" cy="947737"/>
          </a:xfrm>
        </p:spPr>
        <p:txBody>
          <a:bodyPr/>
          <a:lstStyle/>
          <a:p>
            <a:pPr eaLnBrk="1" hangingPunct="1">
              <a:lnSpc>
                <a:spcPct val="80000"/>
              </a:lnSpc>
              <a:buFont typeface="Wingdings" panose="05000000000000000000" pitchFamily="2" charset="2"/>
              <a:buNone/>
            </a:pPr>
            <a:r>
              <a:rPr lang="zh-CN" altLang="zh-CN" sz="2000" b="1">
                <a:solidFill>
                  <a:schemeClr val="tx2"/>
                </a:solidFill>
                <a:latin typeface="楷体_GB2312" pitchFamily="49" charset="-122"/>
                <a:ea typeface="楷体_GB2312" pitchFamily="49" charset="-122"/>
              </a:rPr>
              <a:t>吉芬商品</a:t>
            </a:r>
          </a:p>
          <a:p>
            <a:pPr eaLnBrk="1" hangingPunct="1">
              <a:lnSpc>
                <a:spcPct val="80000"/>
              </a:lnSpc>
              <a:buFont typeface="Wingdings" panose="05000000000000000000" pitchFamily="2" charset="2"/>
              <a:buNone/>
            </a:pPr>
            <a:r>
              <a:rPr lang="zh-CN" altLang="zh-CN" sz="2000" b="1">
                <a:solidFill>
                  <a:schemeClr val="tx2"/>
                </a:solidFill>
                <a:latin typeface="楷体_GB2312" pitchFamily="49" charset="-122"/>
                <a:ea typeface="楷体_GB2312" pitchFamily="49" charset="-122"/>
              </a:rPr>
              <a:t>X</a:t>
            </a:r>
            <a:r>
              <a:rPr lang="zh-CN" altLang="zh-CN" sz="2000" b="1" baseline="-25000">
                <a:solidFill>
                  <a:schemeClr val="tx2"/>
                </a:solidFill>
                <a:latin typeface="楷体_GB2312" pitchFamily="49" charset="-122"/>
                <a:ea typeface="楷体_GB2312" pitchFamily="49" charset="-122"/>
              </a:rPr>
              <a:t>A</a:t>
            </a:r>
            <a:r>
              <a:rPr lang="zh-CN" altLang="zh-CN" sz="2000" b="1">
                <a:solidFill>
                  <a:schemeClr val="tx2"/>
                </a:solidFill>
                <a:latin typeface="楷体_GB2312" pitchFamily="49" charset="-122"/>
                <a:ea typeface="楷体_GB2312" pitchFamily="49" charset="-122"/>
              </a:rPr>
              <a:t>X</a:t>
            </a:r>
            <a:r>
              <a:rPr lang="zh-CN" altLang="zh-CN" sz="2000" b="1" baseline="-25000">
                <a:solidFill>
                  <a:schemeClr val="tx2"/>
                </a:solidFill>
                <a:latin typeface="楷体_GB2312" pitchFamily="49" charset="-122"/>
                <a:ea typeface="楷体_GB2312" pitchFamily="49" charset="-122"/>
              </a:rPr>
              <a:t>C</a:t>
            </a:r>
            <a:r>
              <a:rPr lang="zh-CN" altLang="zh-CN" sz="2000" b="1">
                <a:solidFill>
                  <a:schemeClr val="tx2"/>
                </a:solidFill>
                <a:latin typeface="楷体_GB2312" pitchFamily="49" charset="-122"/>
                <a:ea typeface="楷体_GB2312" pitchFamily="49" charset="-122"/>
              </a:rPr>
              <a:t>(总效应)=X</a:t>
            </a:r>
            <a:r>
              <a:rPr lang="zh-CN" altLang="zh-CN" sz="2000" b="1" baseline="-25000">
                <a:solidFill>
                  <a:schemeClr val="tx2"/>
                </a:solidFill>
                <a:latin typeface="楷体_GB2312" pitchFamily="49" charset="-122"/>
                <a:ea typeface="楷体_GB2312" pitchFamily="49" charset="-122"/>
              </a:rPr>
              <a:t>A</a:t>
            </a:r>
            <a:r>
              <a:rPr lang="zh-CN" altLang="zh-CN" sz="2000" b="1">
                <a:solidFill>
                  <a:schemeClr val="tx2"/>
                </a:solidFill>
                <a:latin typeface="楷体_GB2312" pitchFamily="49" charset="-122"/>
                <a:ea typeface="楷体_GB2312" pitchFamily="49" charset="-122"/>
              </a:rPr>
              <a:t>X</a:t>
            </a:r>
            <a:r>
              <a:rPr lang="zh-CN" altLang="zh-CN" sz="2000" b="1" baseline="-25000">
                <a:solidFill>
                  <a:schemeClr val="tx2"/>
                </a:solidFill>
                <a:latin typeface="楷体_GB2312" pitchFamily="49" charset="-122"/>
                <a:ea typeface="楷体_GB2312" pitchFamily="49" charset="-122"/>
              </a:rPr>
              <a:t>B</a:t>
            </a:r>
            <a:r>
              <a:rPr lang="zh-CN" altLang="zh-CN" sz="2000" b="1">
                <a:solidFill>
                  <a:schemeClr val="tx2"/>
                </a:solidFill>
                <a:latin typeface="楷体_GB2312" pitchFamily="49" charset="-122"/>
                <a:ea typeface="楷体_GB2312" pitchFamily="49" charset="-122"/>
              </a:rPr>
              <a:t>(替代效应)+X</a:t>
            </a:r>
            <a:r>
              <a:rPr lang="zh-CN" altLang="zh-CN" sz="2000" b="1" baseline="-25000">
                <a:solidFill>
                  <a:schemeClr val="tx2"/>
                </a:solidFill>
                <a:latin typeface="楷体_GB2312" pitchFamily="49" charset="-122"/>
                <a:ea typeface="楷体_GB2312" pitchFamily="49" charset="-122"/>
              </a:rPr>
              <a:t>B</a:t>
            </a:r>
            <a:r>
              <a:rPr lang="zh-CN" altLang="zh-CN" sz="2000" b="1">
                <a:solidFill>
                  <a:schemeClr val="tx2"/>
                </a:solidFill>
                <a:latin typeface="楷体_GB2312" pitchFamily="49" charset="-122"/>
                <a:ea typeface="楷体_GB2312" pitchFamily="49" charset="-122"/>
              </a:rPr>
              <a:t>X</a:t>
            </a:r>
            <a:r>
              <a:rPr lang="zh-CN" altLang="zh-CN" sz="2000" b="1" baseline="-25000">
                <a:solidFill>
                  <a:schemeClr val="tx2"/>
                </a:solidFill>
                <a:latin typeface="楷体_GB2312" pitchFamily="49" charset="-122"/>
                <a:ea typeface="楷体_GB2312" pitchFamily="49" charset="-122"/>
              </a:rPr>
              <a:t>C</a:t>
            </a:r>
            <a:r>
              <a:rPr lang="zh-CN" altLang="zh-CN" sz="2000" b="1">
                <a:solidFill>
                  <a:schemeClr val="tx2"/>
                </a:solidFill>
                <a:latin typeface="楷体_GB2312" pitchFamily="49" charset="-122"/>
                <a:ea typeface="楷体_GB2312" pitchFamily="49" charset="-122"/>
              </a:rPr>
              <a:t>(收入效应为负)</a:t>
            </a:r>
          </a:p>
          <a:p>
            <a:pPr eaLnBrk="1" hangingPunct="1">
              <a:lnSpc>
                <a:spcPct val="80000"/>
              </a:lnSpc>
              <a:buFont typeface="Wingdings" panose="05000000000000000000" pitchFamily="2" charset="2"/>
              <a:buNone/>
            </a:pPr>
            <a:r>
              <a:rPr lang="zh-CN" altLang="zh-CN" sz="2000" b="1">
                <a:solidFill>
                  <a:schemeClr val="tx2"/>
                </a:solidFill>
                <a:latin typeface="楷体_GB2312" pitchFamily="49" charset="-122"/>
                <a:ea typeface="楷体_GB2312" pitchFamily="49" charset="-122"/>
              </a:rPr>
              <a:t>其中,收入效应数值超过替代效应</a:t>
            </a:r>
          </a:p>
        </p:txBody>
      </p:sp>
      <p:graphicFrame>
        <p:nvGraphicFramePr>
          <p:cNvPr id="72707" name="Object 3">
            <a:extLst>
              <a:ext uri="{FF2B5EF4-FFF2-40B4-BE49-F238E27FC236}">
                <a16:creationId xmlns:a16="http://schemas.microsoft.com/office/drawing/2014/main" id="{88E5139A-F9BC-4B8D-A0CA-57FDECB68F12}"/>
              </a:ext>
            </a:extLst>
          </p:cNvPr>
          <p:cNvGraphicFramePr>
            <a:graphicFrameLocks noChangeAspect="1"/>
          </p:cNvGraphicFramePr>
          <p:nvPr/>
        </p:nvGraphicFramePr>
        <p:xfrm>
          <a:off x="1908175" y="3141663"/>
          <a:ext cx="390525" cy="495300"/>
        </p:xfrm>
        <a:graphic>
          <a:graphicData uri="http://schemas.openxmlformats.org/presentationml/2006/ole">
            <mc:AlternateContent xmlns:mc="http://schemas.openxmlformats.org/markup-compatibility/2006">
              <mc:Choice xmlns:v="urn:schemas-microsoft-com:vml" Requires="v">
                <p:oleObj r:id="rId2" imgW="154615" imgH="167499" progId="Equation.DSMT4">
                  <p:embed/>
                </p:oleObj>
              </mc:Choice>
              <mc:Fallback>
                <p:oleObj r:id="rId2" imgW="154615" imgH="167499"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141663"/>
                        <a:ext cx="3905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8" name="Line 4">
            <a:extLst>
              <a:ext uri="{FF2B5EF4-FFF2-40B4-BE49-F238E27FC236}">
                <a16:creationId xmlns:a16="http://schemas.microsoft.com/office/drawing/2014/main" id="{D5516AD5-78BD-4AEE-A564-8BC6CB748EFF}"/>
              </a:ext>
            </a:extLst>
          </p:cNvPr>
          <p:cNvSpPr>
            <a:spLocks noChangeShapeType="1"/>
          </p:cNvSpPr>
          <p:nvPr/>
        </p:nvSpPr>
        <p:spPr bwMode="auto">
          <a:xfrm>
            <a:off x="993775" y="5156200"/>
            <a:ext cx="78184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09" name="Line 5">
            <a:extLst>
              <a:ext uri="{FF2B5EF4-FFF2-40B4-BE49-F238E27FC236}">
                <a16:creationId xmlns:a16="http://schemas.microsoft.com/office/drawing/2014/main" id="{C5CF62AE-547E-4E47-B4E4-A7F4BF4B0EBA}"/>
              </a:ext>
            </a:extLst>
          </p:cNvPr>
          <p:cNvSpPr>
            <a:spLocks noChangeShapeType="1"/>
          </p:cNvSpPr>
          <p:nvPr/>
        </p:nvSpPr>
        <p:spPr bwMode="auto">
          <a:xfrm flipV="1">
            <a:off x="993775" y="1484313"/>
            <a:ext cx="0" cy="36718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0" name="Line 6">
            <a:extLst>
              <a:ext uri="{FF2B5EF4-FFF2-40B4-BE49-F238E27FC236}">
                <a16:creationId xmlns:a16="http://schemas.microsoft.com/office/drawing/2014/main" id="{B243DC04-0E58-4891-BF2A-F30499AE2337}"/>
              </a:ext>
            </a:extLst>
          </p:cNvPr>
          <p:cNvSpPr>
            <a:spLocks noChangeShapeType="1"/>
          </p:cNvSpPr>
          <p:nvPr/>
        </p:nvSpPr>
        <p:spPr bwMode="auto">
          <a:xfrm>
            <a:off x="971550" y="2276475"/>
            <a:ext cx="1944688" cy="29527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1" name="Line 7">
            <a:extLst>
              <a:ext uri="{FF2B5EF4-FFF2-40B4-BE49-F238E27FC236}">
                <a16:creationId xmlns:a16="http://schemas.microsoft.com/office/drawing/2014/main" id="{70C79FB3-13A2-4042-A265-B81B94904CC0}"/>
              </a:ext>
            </a:extLst>
          </p:cNvPr>
          <p:cNvSpPr>
            <a:spLocks noChangeShapeType="1"/>
          </p:cNvSpPr>
          <p:nvPr/>
        </p:nvSpPr>
        <p:spPr bwMode="auto">
          <a:xfrm flipH="1">
            <a:off x="971550" y="3789363"/>
            <a:ext cx="79216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2" name="Line 8">
            <a:extLst>
              <a:ext uri="{FF2B5EF4-FFF2-40B4-BE49-F238E27FC236}">
                <a16:creationId xmlns:a16="http://schemas.microsoft.com/office/drawing/2014/main" id="{062BE5DE-CD29-4EB6-8C16-857514ADE2DE}"/>
              </a:ext>
            </a:extLst>
          </p:cNvPr>
          <p:cNvSpPr>
            <a:spLocks noChangeShapeType="1"/>
          </p:cNvSpPr>
          <p:nvPr/>
        </p:nvSpPr>
        <p:spPr bwMode="auto">
          <a:xfrm>
            <a:off x="1908175" y="3716338"/>
            <a:ext cx="0" cy="18002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3" name="Line 9">
            <a:extLst>
              <a:ext uri="{FF2B5EF4-FFF2-40B4-BE49-F238E27FC236}">
                <a16:creationId xmlns:a16="http://schemas.microsoft.com/office/drawing/2014/main" id="{93D22336-24F2-4DBE-9A6A-86375E146874}"/>
              </a:ext>
            </a:extLst>
          </p:cNvPr>
          <p:cNvSpPr>
            <a:spLocks noChangeShapeType="1"/>
          </p:cNvSpPr>
          <p:nvPr/>
        </p:nvSpPr>
        <p:spPr bwMode="auto">
          <a:xfrm flipV="1">
            <a:off x="2700338" y="4724400"/>
            <a:ext cx="719137" cy="215900"/>
          </a:xfrm>
          <a:prstGeom prst="line">
            <a:avLst/>
          </a:prstGeom>
          <a:noFill/>
          <a:ln w="762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4" name="Rectangle 10">
            <a:extLst>
              <a:ext uri="{FF2B5EF4-FFF2-40B4-BE49-F238E27FC236}">
                <a16:creationId xmlns:a16="http://schemas.microsoft.com/office/drawing/2014/main" id="{E44C2CAD-D3F8-4525-AFC1-1E572EC8A4B9}"/>
              </a:ext>
            </a:extLst>
          </p:cNvPr>
          <p:cNvSpPr>
            <a:spLocks noChangeArrowheads="1"/>
          </p:cNvSpPr>
          <p:nvPr/>
        </p:nvSpPr>
        <p:spPr bwMode="auto">
          <a:xfrm>
            <a:off x="2914650" y="4725988"/>
            <a:ext cx="823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9900"/>
                </a:solidFill>
                <a:ea typeface="楷体_GB2312" pitchFamily="49" charset="-122"/>
              </a:rPr>
              <a:t>转动</a:t>
            </a:r>
          </a:p>
        </p:txBody>
      </p:sp>
      <p:sp>
        <p:nvSpPr>
          <p:cNvPr id="72715" name="Line 11">
            <a:extLst>
              <a:ext uri="{FF2B5EF4-FFF2-40B4-BE49-F238E27FC236}">
                <a16:creationId xmlns:a16="http://schemas.microsoft.com/office/drawing/2014/main" id="{54200560-B7EB-4E9C-95B4-CBE32506AF98}"/>
              </a:ext>
            </a:extLst>
          </p:cNvPr>
          <p:cNvSpPr>
            <a:spLocks noChangeShapeType="1"/>
          </p:cNvSpPr>
          <p:nvPr/>
        </p:nvSpPr>
        <p:spPr bwMode="auto">
          <a:xfrm flipV="1">
            <a:off x="1241425" y="1989138"/>
            <a:ext cx="377825" cy="79216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6" name="Rectangle 12">
            <a:extLst>
              <a:ext uri="{FF2B5EF4-FFF2-40B4-BE49-F238E27FC236}">
                <a16:creationId xmlns:a16="http://schemas.microsoft.com/office/drawing/2014/main" id="{A06ACCB1-FFAF-4FC6-9B4F-6F93A0312C39}"/>
              </a:ext>
            </a:extLst>
          </p:cNvPr>
          <p:cNvSpPr>
            <a:spLocks noChangeArrowheads="1"/>
          </p:cNvSpPr>
          <p:nvPr/>
        </p:nvSpPr>
        <p:spPr bwMode="auto">
          <a:xfrm>
            <a:off x="1547813" y="1628775"/>
            <a:ext cx="2016125" cy="360363"/>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ea typeface="楷体_GB2312" pitchFamily="49" charset="-122"/>
              </a:rPr>
              <a:t>初始预算线方程</a:t>
            </a:r>
          </a:p>
        </p:txBody>
      </p:sp>
      <p:sp>
        <p:nvSpPr>
          <p:cNvPr id="72717" name="Rectangle 13">
            <a:extLst>
              <a:ext uri="{FF2B5EF4-FFF2-40B4-BE49-F238E27FC236}">
                <a16:creationId xmlns:a16="http://schemas.microsoft.com/office/drawing/2014/main" id="{95A778F0-6144-43DF-BA3E-75E09B8EB596}"/>
              </a:ext>
            </a:extLst>
          </p:cNvPr>
          <p:cNvSpPr>
            <a:spLocks noChangeArrowheads="1"/>
          </p:cNvSpPr>
          <p:nvPr/>
        </p:nvSpPr>
        <p:spPr bwMode="auto">
          <a:xfrm>
            <a:off x="7667625" y="5229225"/>
            <a:ext cx="1390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大米</a:t>
            </a:r>
          </a:p>
        </p:txBody>
      </p:sp>
      <p:sp>
        <p:nvSpPr>
          <p:cNvPr id="72718" name="Rectangle 14">
            <a:extLst>
              <a:ext uri="{FF2B5EF4-FFF2-40B4-BE49-F238E27FC236}">
                <a16:creationId xmlns:a16="http://schemas.microsoft.com/office/drawing/2014/main" id="{36D46742-5DFA-41C5-A813-8F542F8907BF}"/>
              </a:ext>
            </a:extLst>
          </p:cNvPr>
          <p:cNvSpPr>
            <a:spLocks noChangeArrowheads="1"/>
          </p:cNvSpPr>
          <p:nvPr/>
        </p:nvSpPr>
        <p:spPr bwMode="auto">
          <a:xfrm>
            <a:off x="417513" y="1339850"/>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衣服</a:t>
            </a:r>
          </a:p>
        </p:txBody>
      </p:sp>
      <p:sp>
        <p:nvSpPr>
          <p:cNvPr id="72719" name="Rectangle 15">
            <a:extLst>
              <a:ext uri="{FF2B5EF4-FFF2-40B4-BE49-F238E27FC236}">
                <a16:creationId xmlns:a16="http://schemas.microsoft.com/office/drawing/2014/main" id="{78F0B175-A65C-45A4-9871-2F3269A8D308}"/>
              </a:ext>
            </a:extLst>
          </p:cNvPr>
          <p:cNvSpPr>
            <a:spLocks noChangeArrowheads="1"/>
          </p:cNvSpPr>
          <p:nvPr/>
        </p:nvSpPr>
        <p:spPr bwMode="auto">
          <a:xfrm>
            <a:off x="1619250" y="5229225"/>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t>X</a:t>
            </a:r>
            <a:r>
              <a:rPr lang="zh-CN" altLang="zh-CN" sz="1800" baseline="-25000"/>
              <a:t>A</a:t>
            </a:r>
          </a:p>
        </p:txBody>
      </p:sp>
      <p:sp>
        <p:nvSpPr>
          <p:cNvPr id="72720" name="Rectangle 16">
            <a:extLst>
              <a:ext uri="{FF2B5EF4-FFF2-40B4-BE49-F238E27FC236}">
                <a16:creationId xmlns:a16="http://schemas.microsoft.com/office/drawing/2014/main" id="{FA47530E-5FA6-40B8-A00A-D4AC6184B761}"/>
              </a:ext>
            </a:extLst>
          </p:cNvPr>
          <p:cNvSpPr>
            <a:spLocks noChangeArrowheads="1"/>
          </p:cNvSpPr>
          <p:nvPr/>
        </p:nvSpPr>
        <p:spPr bwMode="auto">
          <a:xfrm>
            <a:off x="466725" y="3213100"/>
            <a:ext cx="4937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t>Y</a:t>
            </a:r>
            <a:r>
              <a:rPr lang="zh-CN" altLang="zh-CN" sz="1800" baseline="-25000"/>
              <a:t>A</a:t>
            </a:r>
          </a:p>
        </p:txBody>
      </p:sp>
      <p:sp>
        <p:nvSpPr>
          <p:cNvPr id="72721" name="Line 17">
            <a:extLst>
              <a:ext uri="{FF2B5EF4-FFF2-40B4-BE49-F238E27FC236}">
                <a16:creationId xmlns:a16="http://schemas.microsoft.com/office/drawing/2014/main" id="{BED592DC-4452-49A8-8A7A-19B0B242351C}"/>
              </a:ext>
            </a:extLst>
          </p:cNvPr>
          <p:cNvSpPr>
            <a:spLocks noChangeShapeType="1"/>
          </p:cNvSpPr>
          <p:nvPr/>
        </p:nvSpPr>
        <p:spPr bwMode="auto">
          <a:xfrm>
            <a:off x="971550" y="3646488"/>
            <a:ext cx="35274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未知">
            <a:extLst>
              <a:ext uri="{FF2B5EF4-FFF2-40B4-BE49-F238E27FC236}">
                <a16:creationId xmlns:a16="http://schemas.microsoft.com/office/drawing/2014/main" id="{EE81CB26-D70D-41CA-B269-BF0804704387}"/>
              </a:ext>
            </a:extLst>
          </p:cNvPr>
          <p:cNvSpPr>
            <a:spLocks/>
          </p:cNvSpPr>
          <p:nvPr/>
        </p:nvSpPr>
        <p:spPr bwMode="auto">
          <a:xfrm>
            <a:off x="1619250" y="2852738"/>
            <a:ext cx="3744913" cy="2017712"/>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3" name="Oval 19">
            <a:extLst>
              <a:ext uri="{FF2B5EF4-FFF2-40B4-BE49-F238E27FC236}">
                <a16:creationId xmlns:a16="http://schemas.microsoft.com/office/drawing/2014/main" id="{6B3D9C10-6988-4BC7-A97E-8DB23DEC5D94}"/>
              </a:ext>
            </a:extLst>
          </p:cNvPr>
          <p:cNvSpPr>
            <a:spLocks noChangeArrowheads="1"/>
          </p:cNvSpPr>
          <p:nvPr/>
        </p:nvSpPr>
        <p:spPr bwMode="auto">
          <a:xfrm>
            <a:off x="1835150" y="3644900"/>
            <a:ext cx="142875" cy="195263"/>
          </a:xfrm>
          <a:prstGeom prst="ellipse">
            <a:avLst/>
          </a:prstGeom>
          <a:solidFill>
            <a:srgbClr val="0099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2724" name="Oval 20">
            <a:extLst>
              <a:ext uri="{FF2B5EF4-FFF2-40B4-BE49-F238E27FC236}">
                <a16:creationId xmlns:a16="http://schemas.microsoft.com/office/drawing/2014/main" id="{0373CCC9-A447-4911-9521-9B65ACD18B7F}"/>
              </a:ext>
            </a:extLst>
          </p:cNvPr>
          <p:cNvSpPr>
            <a:spLocks noChangeArrowheads="1"/>
          </p:cNvSpPr>
          <p:nvPr/>
        </p:nvSpPr>
        <p:spPr bwMode="auto">
          <a:xfrm>
            <a:off x="2843213" y="4365625"/>
            <a:ext cx="142875" cy="144463"/>
          </a:xfrm>
          <a:prstGeom prst="ellipse">
            <a:avLst/>
          </a:prstGeom>
          <a:solidFill>
            <a:schemeClr val="tx2"/>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2725" name="Line 21">
            <a:extLst>
              <a:ext uri="{FF2B5EF4-FFF2-40B4-BE49-F238E27FC236}">
                <a16:creationId xmlns:a16="http://schemas.microsoft.com/office/drawing/2014/main" id="{5D84BBD7-F742-42CD-B846-521D71CC164A}"/>
              </a:ext>
            </a:extLst>
          </p:cNvPr>
          <p:cNvSpPr>
            <a:spLocks noChangeShapeType="1"/>
          </p:cNvSpPr>
          <p:nvPr/>
        </p:nvSpPr>
        <p:spPr bwMode="auto">
          <a:xfrm>
            <a:off x="2914650" y="4510088"/>
            <a:ext cx="0" cy="15113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Line 22">
            <a:extLst>
              <a:ext uri="{FF2B5EF4-FFF2-40B4-BE49-F238E27FC236}">
                <a16:creationId xmlns:a16="http://schemas.microsoft.com/office/drawing/2014/main" id="{CE1BFF93-5122-4ABE-A44B-F99468B35427}"/>
              </a:ext>
            </a:extLst>
          </p:cNvPr>
          <p:cNvSpPr>
            <a:spLocks noChangeShapeType="1"/>
          </p:cNvSpPr>
          <p:nvPr/>
        </p:nvSpPr>
        <p:spPr bwMode="auto">
          <a:xfrm>
            <a:off x="1908175" y="5373688"/>
            <a:ext cx="1006475"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7" name="Rectangle 23">
            <a:extLst>
              <a:ext uri="{FF2B5EF4-FFF2-40B4-BE49-F238E27FC236}">
                <a16:creationId xmlns:a16="http://schemas.microsoft.com/office/drawing/2014/main" id="{E41D3B46-7AF8-4B14-9F95-569BC515629A}"/>
              </a:ext>
            </a:extLst>
          </p:cNvPr>
          <p:cNvSpPr>
            <a:spLocks noChangeArrowheads="1"/>
          </p:cNvSpPr>
          <p:nvPr/>
        </p:nvSpPr>
        <p:spPr bwMode="auto">
          <a:xfrm>
            <a:off x="1619250" y="5518150"/>
            <a:ext cx="12954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替代效应</a:t>
            </a:r>
          </a:p>
        </p:txBody>
      </p:sp>
      <p:sp>
        <p:nvSpPr>
          <p:cNvPr id="72728" name="未知">
            <a:extLst>
              <a:ext uri="{FF2B5EF4-FFF2-40B4-BE49-F238E27FC236}">
                <a16:creationId xmlns:a16="http://schemas.microsoft.com/office/drawing/2014/main" id="{FE63A566-EFB2-4836-8663-9E3BB2D73C9F}"/>
              </a:ext>
            </a:extLst>
          </p:cNvPr>
          <p:cNvSpPr>
            <a:spLocks/>
          </p:cNvSpPr>
          <p:nvPr/>
        </p:nvSpPr>
        <p:spPr bwMode="auto">
          <a:xfrm>
            <a:off x="1331913" y="2133600"/>
            <a:ext cx="863600" cy="503238"/>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9" name="Line 25">
            <a:extLst>
              <a:ext uri="{FF2B5EF4-FFF2-40B4-BE49-F238E27FC236}">
                <a16:creationId xmlns:a16="http://schemas.microsoft.com/office/drawing/2014/main" id="{5C07D2C7-72E2-44DC-8092-9F3E1EB5984E}"/>
              </a:ext>
            </a:extLst>
          </p:cNvPr>
          <p:cNvSpPr>
            <a:spLocks noChangeShapeType="1"/>
          </p:cNvSpPr>
          <p:nvPr/>
        </p:nvSpPr>
        <p:spPr bwMode="auto">
          <a:xfrm>
            <a:off x="971550" y="2276475"/>
            <a:ext cx="6335713" cy="28813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0" name="Oval 26">
            <a:extLst>
              <a:ext uri="{FF2B5EF4-FFF2-40B4-BE49-F238E27FC236}">
                <a16:creationId xmlns:a16="http://schemas.microsoft.com/office/drawing/2014/main" id="{9E726BF2-D93F-4049-B9F5-B6BB2C244108}"/>
              </a:ext>
            </a:extLst>
          </p:cNvPr>
          <p:cNvSpPr>
            <a:spLocks noChangeArrowheads="1"/>
          </p:cNvSpPr>
          <p:nvPr/>
        </p:nvSpPr>
        <p:spPr bwMode="auto">
          <a:xfrm>
            <a:off x="1476375" y="2420938"/>
            <a:ext cx="215900" cy="215900"/>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2731" name="Line 27">
            <a:extLst>
              <a:ext uri="{FF2B5EF4-FFF2-40B4-BE49-F238E27FC236}">
                <a16:creationId xmlns:a16="http://schemas.microsoft.com/office/drawing/2014/main" id="{A9D7F6FD-D75C-4074-B7FD-D1F5DD6C0A01}"/>
              </a:ext>
            </a:extLst>
          </p:cNvPr>
          <p:cNvSpPr>
            <a:spLocks noChangeShapeType="1"/>
          </p:cNvSpPr>
          <p:nvPr/>
        </p:nvSpPr>
        <p:spPr bwMode="auto">
          <a:xfrm>
            <a:off x="1619250" y="2708275"/>
            <a:ext cx="0" cy="3600450"/>
          </a:xfrm>
          <a:prstGeom prst="line">
            <a:avLst/>
          </a:prstGeom>
          <a:noFill/>
          <a:ln w="571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2" name="Line 28">
            <a:extLst>
              <a:ext uri="{FF2B5EF4-FFF2-40B4-BE49-F238E27FC236}">
                <a16:creationId xmlns:a16="http://schemas.microsoft.com/office/drawing/2014/main" id="{4F034B25-3734-444A-9B0B-AEC1999ED087}"/>
              </a:ext>
            </a:extLst>
          </p:cNvPr>
          <p:cNvSpPr>
            <a:spLocks noChangeShapeType="1"/>
          </p:cNvSpPr>
          <p:nvPr/>
        </p:nvSpPr>
        <p:spPr bwMode="auto">
          <a:xfrm flipV="1">
            <a:off x="1619250" y="5876925"/>
            <a:ext cx="1296988"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33" name="Rectangle 29">
            <a:extLst>
              <a:ext uri="{FF2B5EF4-FFF2-40B4-BE49-F238E27FC236}">
                <a16:creationId xmlns:a16="http://schemas.microsoft.com/office/drawing/2014/main" id="{4BAEDEFB-5FB8-484D-8523-2663653974A3}"/>
              </a:ext>
            </a:extLst>
          </p:cNvPr>
          <p:cNvSpPr>
            <a:spLocks noChangeArrowheads="1"/>
          </p:cNvSpPr>
          <p:nvPr/>
        </p:nvSpPr>
        <p:spPr bwMode="auto">
          <a:xfrm>
            <a:off x="1763713" y="6021388"/>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收入效应</a:t>
            </a:r>
          </a:p>
        </p:txBody>
      </p:sp>
      <p:sp>
        <p:nvSpPr>
          <p:cNvPr id="72734" name="Rectangle 30">
            <a:extLst>
              <a:ext uri="{FF2B5EF4-FFF2-40B4-BE49-F238E27FC236}">
                <a16:creationId xmlns:a16="http://schemas.microsoft.com/office/drawing/2014/main" id="{CD8094A5-B669-41FB-B44F-EB938B830C8C}"/>
              </a:ext>
            </a:extLst>
          </p:cNvPr>
          <p:cNvSpPr>
            <a:spLocks noChangeArrowheads="1"/>
          </p:cNvSpPr>
          <p:nvPr/>
        </p:nvSpPr>
        <p:spPr bwMode="auto">
          <a:xfrm>
            <a:off x="4283075" y="2493963"/>
            <a:ext cx="2374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转动后预算线方程</a:t>
            </a:r>
          </a:p>
          <a:p>
            <a:pPr algn="ctr" eaLnBrk="1" hangingPunct="1">
              <a:spcBef>
                <a:spcPct val="0"/>
              </a:spcBef>
              <a:buClrTx/>
              <a:buSzTx/>
              <a:buFontTx/>
              <a:buNone/>
            </a:pPr>
            <a:r>
              <a:rPr lang="zh-CN" altLang="zh-CN" sz="1800">
                <a:solidFill>
                  <a:schemeClr val="tx2"/>
                </a:solidFill>
                <a:ea typeface="楷体_GB2312" pitchFamily="49" charset="-122"/>
              </a:rPr>
              <a:t>希克斯曲线（方程）</a:t>
            </a:r>
          </a:p>
        </p:txBody>
      </p:sp>
      <p:sp>
        <p:nvSpPr>
          <p:cNvPr id="72735" name="Rectangle 31">
            <a:extLst>
              <a:ext uri="{FF2B5EF4-FFF2-40B4-BE49-F238E27FC236}">
                <a16:creationId xmlns:a16="http://schemas.microsoft.com/office/drawing/2014/main" id="{5086A65A-97C8-4DF6-A2A1-0719E48E3EDD}"/>
              </a:ext>
            </a:extLst>
          </p:cNvPr>
          <p:cNvSpPr>
            <a:spLocks noChangeArrowheads="1"/>
          </p:cNvSpPr>
          <p:nvPr/>
        </p:nvSpPr>
        <p:spPr bwMode="auto">
          <a:xfrm>
            <a:off x="6372225" y="3430588"/>
            <a:ext cx="237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最终的预算线方程</a:t>
            </a:r>
          </a:p>
        </p:txBody>
      </p:sp>
      <p:sp>
        <p:nvSpPr>
          <p:cNvPr id="72736" name="Rectangle 32">
            <a:extLst>
              <a:ext uri="{FF2B5EF4-FFF2-40B4-BE49-F238E27FC236}">
                <a16:creationId xmlns:a16="http://schemas.microsoft.com/office/drawing/2014/main" id="{95EC6D96-88D5-4134-AFC9-98A56DBFD3A9}"/>
              </a:ext>
            </a:extLst>
          </p:cNvPr>
          <p:cNvSpPr>
            <a:spLocks noChangeArrowheads="1"/>
          </p:cNvSpPr>
          <p:nvPr/>
        </p:nvSpPr>
        <p:spPr bwMode="auto">
          <a:xfrm>
            <a:off x="2698750" y="4005263"/>
            <a:ext cx="649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B</a:t>
            </a:r>
          </a:p>
        </p:txBody>
      </p:sp>
      <p:sp>
        <p:nvSpPr>
          <p:cNvPr id="72737" name="Rectangle 33">
            <a:extLst>
              <a:ext uri="{FF2B5EF4-FFF2-40B4-BE49-F238E27FC236}">
                <a16:creationId xmlns:a16="http://schemas.microsoft.com/office/drawing/2014/main" id="{01C8733F-2E7E-4CFC-BF3C-95467DE3A61D}"/>
              </a:ext>
            </a:extLst>
          </p:cNvPr>
          <p:cNvSpPr>
            <a:spLocks noChangeArrowheads="1"/>
          </p:cNvSpPr>
          <p:nvPr/>
        </p:nvSpPr>
        <p:spPr bwMode="auto">
          <a:xfrm>
            <a:off x="1692275" y="1989138"/>
            <a:ext cx="3587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rgbClr val="FF0000"/>
                </a:solidFill>
              </a:rPr>
              <a:t>C</a:t>
            </a:r>
          </a:p>
        </p:txBody>
      </p:sp>
      <p:sp>
        <p:nvSpPr>
          <p:cNvPr id="72738" name="Line 34">
            <a:extLst>
              <a:ext uri="{FF2B5EF4-FFF2-40B4-BE49-F238E27FC236}">
                <a16:creationId xmlns:a16="http://schemas.microsoft.com/office/drawing/2014/main" id="{AD9913AC-BE90-43E9-B8EA-8DC23F3064C8}"/>
              </a:ext>
            </a:extLst>
          </p:cNvPr>
          <p:cNvSpPr>
            <a:spLocks noChangeShapeType="1"/>
          </p:cNvSpPr>
          <p:nvPr/>
        </p:nvSpPr>
        <p:spPr bwMode="auto">
          <a:xfrm flipV="1">
            <a:off x="4138613" y="4149725"/>
            <a:ext cx="576262" cy="865188"/>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39" name="Rectangle 35">
            <a:extLst>
              <a:ext uri="{FF2B5EF4-FFF2-40B4-BE49-F238E27FC236}">
                <a16:creationId xmlns:a16="http://schemas.microsoft.com/office/drawing/2014/main" id="{6A455931-11EA-4D2B-AAA4-A9B479BB3890}"/>
              </a:ext>
            </a:extLst>
          </p:cNvPr>
          <p:cNvSpPr>
            <a:spLocks noChangeArrowheads="1"/>
          </p:cNvSpPr>
          <p:nvPr/>
        </p:nvSpPr>
        <p:spPr bwMode="auto">
          <a:xfrm>
            <a:off x="2914650" y="51577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rPr>
              <a:t>X</a:t>
            </a:r>
            <a:r>
              <a:rPr lang="zh-CN" altLang="zh-CN" sz="1800" baseline="-25000">
                <a:solidFill>
                  <a:schemeClr val="tx2"/>
                </a:solidFill>
              </a:rPr>
              <a:t>B</a:t>
            </a:r>
          </a:p>
        </p:txBody>
      </p:sp>
      <p:sp>
        <p:nvSpPr>
          <p:cNvPr id="72740" name="Rectangle 36">
            <a:extLst>
              <a:ext uri="{FF2B5EF4-FFF2-40B4-BE49-F238E27FC236}">
                <a16:creationId xmlns:a16="http://schemas.microsoft.com/office/drawing/2014/main" id="{FF3B2E52-C610-429D-BCBA-F0B4B4715CF6}"/>
              </a:ext>
            </a:extLst>
          </p:cNvPr>
          <p:cNvSpPr>
            <a:spLocks noChangeArrowheads="1"/>
          </p:cNvSpPr>
          <p:nvPr/>
        </p:nvSpPr>
        <p:spPr bwMode="auto">
          <a:xfrm>
            <a:off x="1258888" y="5157788"/>
            <a:ext cx="4937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rPr>
              <a:t>X</a:t>
            </a:r>
            <a:r>
              <a:rPr lang="zh-CN" altLang="zh-CN" sz="1800" baseline="-25000">
                <a:solidFill>
                  <a:srgbClr val="FF0000"/>
                </a:solidFill>
              </a:rPr>
              <a:t>C</a:t>
            </a:r>
          </a:p>
        </p:txBody>
      </p:sp>
      <p:sp>
        <p:nvSpPr>
          <p:cNvPr id="72741" name="Line 37">
            <a:extLst>
              <a:ext uri="{FF2B5EF4-FFF2-40B4-BE49-F238E27FC236}">
                <a16:creationId xmlns:a16="http://schemas.microsoft.com/office/drawing/2014/main" id="{3CB87974-A3BC-4FE3-BB57-33378342759C}"/>
              </a:ext>
            </a:extLst>
          </p:cNvPr>
          <p:cNvSpPr>
            <a:spLocks noChangeShapeType="1"/>
          </p:cNvSpPr>
          <p:nvPr/>
        </p:nvSpPr>
        <p:spPr bwMode="auto">
          <a:xfrm flipV="1">
            <a:off x="3706813" y="3286125"/>
            <a:ext cx="936625" cy="15113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2" name="Rectangle 38">
            <a:extLst>
              <a:ext uri="{FF2B5EF4-FFF2-40B4-BE49-F238E27FC236}">
                <a16:creationId xmlns:a16="http://schemas.microsoft.com/office/drawing/2014/main" id="{E9802F6B-16D7-4FB0-B59B-B58CC1508F03}"/>
              </a:ext>
            </a:extLst>
          </p:cNvPr>
          <p:cNvSpPr>
            <a:spLocks noChangeArrowheads="1"/>
          </p:cNvSpPr>
          <p:nvPr/>
        </p:nvSpPr>
        <p:spPr bwMode="auto">
          <a:xfrm>
            <a:off x="4283075" y="4438650"/>
            <a:ext cx="823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ea typeface="楷体_GB2312" pitchFamily="49" charset="-122"/>
              </a:rPr>
              <a:t>移动</a:t>
            </a:r>
          </a:p>
        </p:txBody>
      </p:sp>
      <p:sp>
        <p:nvSpPr>
          <p:cNvPr id="72743" name="Line 39">
            <a:extLst>
              <a:ext uri="{FF2B5EF4-FFF2-40B4-BE49-F238E27FC236}">
                <a16:creationId xmlns:a16="http://schemas.microsoft.com/office/drawing/2014/main" id="{024AD5C3-588F-43D3-8855-7B89AF1466C1}"/>
              </a:ext>
            </a:extLst>
          </p:cNvPr>
          <p:cNvSpPr>
            <a:spLocks noChangeShapeType="1"/>
          </p:cNvSpPr>
          <p:nvPr/>
        </p:nvSpPr>
        <p:spPr bwMode="auto">
          <a:xfrm flipV="1">
            <a:off x="6948488" y="4221163"/>
            <a:ext cx="215900" cy="720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4" name="Rectangle 40">
            <a:extLst>
              <a:ext uri="{FF2B5EF4-FFF2-40B4-BE49-F238E27FC236}">
                <a16:creationId xmlns:a16="http://schemas.microsoft.com/office/drawing/2014/main" id="{D5F12190-CF08-4C9E-BC72-7240622D5307}"/>
              </a:ext>
            </a:extLst>
          </p:cNvPr>
          <p:cNvSpPr>
            <a:spLocks noChangeArrowheads="1"/>
          </p:cNvSpPr>
          <p:nvPr/>
        </p:nvSpPr>
        <p:spPr bwMode="auto">
          <a:xfrm>
            <a:off x="395288" y="50133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t>O</a:t>
            </a:r>
          </a:p>
        </p:txBody>
      </p:sp>
      <p:sp>
        <p:nvSpPr>
          <p:cNvPr id="72745" name="Rectangle 41">
            <a:extLst>
              <a:ext uri="{FF2B5EF4-FFF2-40B4-BE49-F238E27FC236}">
                <a16:creationId xmlns:a16="http://schemas.microsoft.com/office/drawing/2014/main" id="{B928A6CA-5662-4857-B0EA-1524D5171055}"/>
              </a:ext>
            </a:extLst>
          </p:cNvPr>
          <p:cNvSpPr>
            <a:spLocks noChangeArrowheads="1"/>
          </p:cNvSpPr>
          <p:nvPr/>
        </p:nvSpPr>
        <p:spPr bwMode="auto">
          <a:xfrm>
            <a:off x="5364163" y="458152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009900"/>
                </a:solidFill>
              </a:rPr>
              <a:t>U</a:t>
            </a:r>
            <a:r>
              <a:rPr lang="zh-CN" altLang="zh-CN" sz="1800" baseline="-25000">
                <a:solidFill>
                  <a:srgbClr val="009900"/>
                </a:solidFill>
              </a:rPr>
              <a:t>0</a:t>
            </a:r>
          </a:p>
        </p:txBody>
      </p:sp>
      <p:sp>
        <p:nvSpPr>
          <p:cNvPr id="72746" name="Rectangle 42">
            <a:extLst>
              <a:ext uri="{FF2B5EF4-FFF2-40B4-BE49-F238E27FC236}">
                <a16:creationId xmlns:a16="http://schemas.microsoft.com/office/drawing/2014/main" id="{D43AEE75-2A65-4F8C-AB0B-02390BABD8B8}"/>
              </a:ext>
            </a:extLst>
          </p:cNvPr>
          <p:cNvSpPr>
            <a:spLocks noChangeArrowheads="1"/>
          </p:cNvSpPr>
          <p:nvPr/>
        </p:nvSpPr>
        <p:spPr bwMode="auto">
          <a:xfrm>
            <a:off x="2268538" y="2492375"/>
            <a:ext cx="4937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rPr>
              <a:t>U</a:t>
            </a:r>
            <a:r>
              <a:rPr lang="zh-CN" altLang="zh-CN" sz="1800" baseline="-25000">
                <a:solidFill>
                  <a:srgbClr val="FF0000"/>
                </a:solidFill>
              </a:rPr>
              <a:t>1</a:t>
            </a:r>
          </a:p>
        </p:txBody>
      </p:sp>
      <p:sp>
        <p:nvSpPr>
          <p:cNvPr id="72747" name="Line 43">
            <a:extLst>
              <a:ext uri="{FF2B5EF4-FFF2-40B4-BE49-F238E27FC236}">
                <a16:creationId xmlns:a16="http://schemas.microsoft.com/office/drawing/2014/main" id="{AC33AD39-0435-4281-8A9B-80620C4A79BB}"/>
              </a:ext>
            </a:extLst>
          </p:cNvPr>
          <p:cNvSpPr>
            <a:spLocks noChangeShapeType="1"/>
          </p:cNvSpPr>
          <p:nvPr/>
        </p:nvSpPr>
        <p:spPr bwMode="auto">
          <a:xfrm flipH="1">
            <a:off x="1042988" y="4438650"/>
            <a:ext cx="1871662"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8" name="Rectangle 44">
            <a:extLst>
              <a:ext uri="{FF2B5EF4-FFF2-40B4-BE49-F238E27FC236}">
                <a16:creationId xmlns:a16="http://schemas.microsoft.com/office/drawing/2014/main" id="{C280B76C-2FA4-41C6-8B5D-200F3E97B5E5}"/>
              </a:ext>
            </a:extLst>
          </p:cNvPr>
          <p:cNvSpPr>
            <a:spLocks noChangeArrowheads="1"/>
          </p:cNvSpPr>
          <p:nvPr/>
        </p:nvSpPr>
        <p:spPr bwMode="auto">
          <a:xfrm>
            <a:off x="466725" y="4294188"/>
            <a:ext cx="493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chemeClr val="tx2"/>
                </a:solidFill>
              </a:rPr>
              <a:t>Y</a:t>
            </a:r>
            <a:r>
              <a:rPr lang="zh-CN" altLang="zh-CN" sz="1800" baseline="-25000">
                <a:solidFill>
                  <a:schemeClr val="tx2"/>
                </a:solidFill>
              </a:rPr>
              <a:t>B</a:t>
            </a:r>
          </a:p>
        </p:txBody>
      </p:sp>
      <p:sp>
        <p:nvSpPr>
          <p:cNvPr id="48" name="Rectangle 41">
            <a:extLst>
              <a:ext uri="{FF2B5EF4-FFF2-40B4-BE49-F238E27FC236}">
                <a16:creationId xmlns:a16="http://schemas.microsoft.com/office/drawing/2014/main" id="{510F5A53-1F1E-409A-8002-33071073AD30}"/>
              </a:ext>
            </a:extLst>
          </p:cNvPr>
          <p:cNvSpPr>
            <a:spLocks noChangeArrowheads="1"/>
          </p:cNvSpPr>
          <p:nvPr/>
        </p:nvSpPr>
        <p:spPr bwMode="auto">
          <a:xfrm>
            <a:off x="428625" y="2071688"/>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D</a:t>
            </a:r>
            <a:endParaRPr lang="zh-CN" altLang="zh-CN" sz="2400">
              <a:solidFill>
                <a:schemeClr val="tx2"/>
              </a:solidFill>
            </a:endParaRPr>
          </a:p>
        </p:txBody>
      </p:sp>
      <p:sp>
        <p:nvSpPr>
          <p:cNvPr id="49" name="Rectangle 41">
            <a:extLst>
              <a:ext uri="{FF2B5EF4-FFF2-40B4-BE49-F238E27FC236}">
                <a16:creationId xmlns:a16="http://schemas.microsoft.com/office/drawing/2014/main" id="{89EB1B12-3813-4BFD-A66A-86ADED913E8D}"/>
              </a:ext>
            </a:extLst>
          </p:cNvPr>
          <p:cNvSpPr>
            <a:spLocks noChangeArrowheads="1"/>
          </p:cNvSpPr>
          <p:nvPr/>
        </p:nvSpPr>
        <p:spPr bwMode="auto">
          <a:xfrm>
            <a:off x="7000875" y="528637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rPr>
              <a:t>F</a:t>
            </a:r>
            <a:endParaRPr lang="zh-CN" altLang="zh-CN"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7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7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7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74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7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70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7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7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7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7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727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27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7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71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727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7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713"/>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727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7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73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7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73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72724"/>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727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27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73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27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74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272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272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7273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742"/>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2738"/>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7274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27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74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735"/>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727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7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273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2737"/>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7273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740"/>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273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2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autoUpdateAnimBg="0"/>
      <p:bldP spid="72714" grpId="1" autoUpdateAnimBg="0"/>
      <p:bldP spid="72716" grpId="0" animBg="1" autoUpdateAnimBg="0"/>
      <p:bldP spid="72717" grpId="0" autoUpdateAnimBg="0"/>
      <p:bldP spid="72718" grpId="0" autoUpdateAnimBg="0"/>
      <p:bldP spid="72719" grpId="0" autoUpdateAnimBg="0"/>
      <p:bldP spid="72719" grpId="1" autoUpdateAnimBg="0"/>
      <p:bldP spid="72719" grpId="2" autoUpdateAnimBg="0"/>
      <p:bldP spid="72720" grpId="0" autoUpdateAnimBg="0"/>
      <p:bldP spid="72723" grpId="0" animBg="1"/>
      <p:bldP spid="72724" grpId="0" animBg="1"/>
      <p:bldP spid="72724" grpId="1" animBg="1"/>
      <p:bldP spid="72727" grpId="0" autoUpdateAnimBg="0"/>
      <p:bldP spid="72730" grpId="0" animBg="1"/>
      <p:bldP spid="72733" grpId="0" autoUpdateAnimBg="0"/>
      <p:bldP spid="72734" grpId="0" autoUpdateAnimBg="0"/>
      <p:bldP spid="72735" grpId="0" autoUpdateAnimBg="0"/>
      <p:bldP spid="72736" grpId="0" autoUpdateAnimBg="0"/>
      <p:bldP spid="72736" grpId="1" autoUpdateAnimBg="0"/>
      <p:bldP spid="72737" grpId="0" autoUpdateAnimBg="0"/>
      <p:bldP spid="72739" grpId="0" autoUpdateAnimBg="0"/>
      <p:bldP spid="72740" grpId="0" autoUpdateAnimBg="0"/>
      <p:bldP spid="72742" grpId="0" autoUpdateAnimBg="0"/>
      <p:bldP spid="72742" grpId="1" autoUpdateAnimBg="0"/>
      <p:bldP spid="72744" grpId="0" autoUpdateAnimBg="0"/>
      <p:bldP spid="72745" grpId="0" autoUpdateAnimBg="0"/>
      <p:bldP spid="72746" grpId="0" autoUpdateAnimBg="0"/>
      <p:bldP spid="72748" grpId="0" autoUpdateAnimBg="0"/>
      <p:bldP spid="48" grpId="0"/>
      <p:bldP spid="4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a:extLst>
              <a:ext uri="{FF2B5EF4-FFF2-40B4-BE49-F238E27FC236}">
                <a16:creationId xmlns:a16="http://schemas.microsoft.com/office/drawing/2014/main" id="{BB1B4343-C8BF-4EBB-845D-5A818BF57D7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DD52DF-603A-4B01-875D-593BE57B67DE}" type="datetime1">
              <a:rPr lang="zh-CN" altLang="en-US" sz="1400" smtClean="0"/>
              <a:pPr>
                <a:spcBef>
                  <a:spcPct val="0"/>
                </a:spcBef>
                <a:buClrTx/>
                <a:buSzTx/>
                <a:buFontTx/>
                <a:buNone/>
              </a:pPr>
              <a:t>2022/9/8</a:t>
            </a:fld>
            <a:endParaRPr lang="zh-CN" altLang="zh-CN" sz="1400"/>
          </a:p>
        </p:txBody>
      </p:sp>
      <p:sp>
        <p:nvSpPr>
          <p:cNvPr id="82947" name="灯片编号占位符 5">
            <a:extLst>
              <a:ext uri="{FF2B5EF4-FFF2-40B4-BE49-F238E27FC236}">
                <a16:creationId xmlns:a16="http://schemas.microsoft.com/office/drawing/2014/main" id="{AEC78E2F-1EE8-4725-8F86-FED7DACD18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770E82-EBCD-492F-8B03-AF56E452BBF3}" type="slidenum">
              <a:rPr lang="zh-CN" altLang="zh-CN" sz="1400" smtClean="0"/>
              <a:pPr>
                <a:spcBef>
                  <a:spcPct val="0"/>
                </a:spcBef>
                <a:buClrTx/>
                <a:buSzTx/>
                <a:buFontTx/>
                <a:buNone/>
              </a:pPr>
              <a:t>67</a:t>
            </a:fld>
            <a:endParaRPr lang="zh-CN" altLang="zh-CN" sz="1400"/>
          </a:p>
        </p:txBody>
      </p:sp>
      <p:sp>
        <p:nvSpPr>
          <p:cNvPr id="82948" name="Rectangle 2">
            <a:extLst>
              <a:ext uri="{FF2B5EF4-FFF2-40B4-BE49-F238E27FC236}">
                <a16:creationId xmlns:a16="http://schemas.microsoft.com/office/drawing/2014/main" id="{DD8A8272-C143-4125-BB9B-C1254641C2BC}"/>
              </a:ext>
            </a:extLst>
          </p:cNvPr>
          <p:cNvSpPr>
            <a:spLocks noGrp="1" noRot="1" noChangeArrowheads="1"/>
          </p:cNvSpPr>
          <p:nvPr>
            <p:ph type="title"/>
          </p:nvPr>
        </p:nvSpPr>
        <p:spPr>
          <a:xfrm>
            <a:off x="2843213" y="620713"/>
            <a:ext cx="3816350" cy="576262"/>
          </a:xfrm>
        </p:spPr>
        <p:txBody>
          <a:bodyPr/>
          <a:lstStyle/>
          <a:p>
            <a:pPr eaLnBrk="1" hangingPunct="1"/>
            <a:r>
              <a:rPr lang="zh-CN" altLang="zh-CN" sz="2400" b="1">
                <a:ea typeface="楷体_GB2312" pitchFamily="49" charset="-122"/>
              </a:rPr>
              <a:t>吉芬品的需求曲线</a:t>
            </a:r>
          </a:p>
        </p:txBody>
      </p:sp>
      <p:graphicFrame>
        <p:nvGraphicFramePr>
          <p:cNvPr id="73731" name="Object 3">
            <a:extLst>
              <a:ext uri="{FF2B5EF4-FFF2-40B4-BE49-F238E27FC236}">
                <a16:creationId xmlns:a16="http://schemas.microsoft.com/office/drawing/2014/main" id="{F9396F08-9127-4684-A6B1-B03BFA14F7AD}"/>
              </a:ext>
            </a:extLst>
          </p:cNvPr>
          <p:cNvGraphicFramePr>
            <a:graphicFrameLocks noChangeAspect="1"/>
          </p:cNvGraphicFramePr>
          <p:nvPr/>
        </p:nvGraphicFramePr>
        <p:xfrm>
          <a:off x="2084388" y="2036763"/>
          <a:ext cx="325437" cy="388937"/>
        </p:xfrm>
        <a:graphic>
          <a:graphicData uri="http://schemas.openxmlformats.org/presentationml/2006/ole">
            <mc:AlternateContent xmlns:mc="http://schemas.openxmlformats.org/markup-compatibility/2006">
              <mc:Choice xmlns:v="urn:schemas-microsoft-com:vml" Requires="v">
                <p:oleObj r:id="rId2" imgW="154615" imgH="167499" progId="Equation.DSMT4">
                  <p:embed/>
                </p:oleObj>
              </mc:Choice>
              <mc:Fallback>
                <p:oleObj r:id="rId2" imgW="154615" imgH="167499"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388" y="2036763"/>
                        <a:ext cx="325437"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2" name="Line 4">
            <a:extLst>
              <a:ext uri="{FF2B5EF4-FFF2-40B4-BE49-F238E27FC236}">
                <a16:creationId xmlns:a16="http://schemas.microsoft.com/office/drawing/2014/main" id="{AE7DF497-88B9-4CC9-BA02-918104E30C29}"/>
              </a:ext>
            </a:extLst>
          </p:cNvPr>
          <p:cNvSpPr>
            <a:spLocks noChangeShapeType="1"/>
          </p:cNvSpPr>
          <p:nvPr/>
        </p:nvSpPr>
        <p:spPr bwMode="auto">
          <a:xfrm>
            <a:off x="1323975" y="3619500"/>
            <a:ext cx="64992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3" name="Line 5">
            <a:extLst>
              <a:ext uri="{FF2B5EF4-FFF2-40B4-BE49-F238E27FC236}">
                <a16:creationId xmlns:a16="http://schemas.microsoft.com/office/drawing/2014/main" id="{9AFBC517-0173-4D13-AC0C-B7BB2B63965B}"/>
              </a:ext>
            </a:extLst>
          </p:cNvPr>
          <p:cNvSpPr>
            <a:spLocks noChangeShapeType="1"/>
          </p:cNvSpPr>
          <p:nvPr/>
        </p:nvSpPr>
        <p:spPr bwMode="auto">
          <a:xfrm flipV="1">
            <a:off x="1323975" y="733425"/>
            <a:ext cx="0" cy="28860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4" name="Line 6">
            <a:extLst>
              <a:ext uri="{FF2B5EF4-FFF2-40B4-BE49-F238E27FC236}">
                <a16:creationId xmlns:a16="http://schemas.microsoft.com/office/drawing/2014/main" id="{D7B8FCF7-70D1-49C2-A360-A2AE94F9B4E5}"/>
              </a:ext>
            </a:extLst>
          </p:cNvPr>
          <p:cNvSpPr>
            <a:spLocks noChangeShapeType="1"/>
          </p:cNvSpPr>
          <p:nvPr/>
        </p:nvSpPr>
        <p:spPr bwMode="auto">
          <a:xfrm>
            <a:off x="1306513" y="1355725"/>
            <a:ext cx="1609725" cy="22891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Line 7">
            <a:extLst>
              <a:ext uri="{FF2B5EF4-FFF2-40B4-BE49-F238E27FC236}">
                <a16:creationId xmlns:a16="http://schemas.microsoft.com/office/drawing/2014/main" id="{089D0F0E-6D17-4BB7-98BF-4290D4F5D21D}"/>
              </a:ext>
            </a:extLst>
          </p:cNvPr>
          <p:cNvSpPr>
            <a:spLocks noChangeShapeType="1"/>
          </p:cNvSpPr>
          <p:nvPr/>
        </p:nvSpPr>
        <p:spPr bwMode="auto">
          <a:xfrm flipH="1">
            <a:off x="2078038" y="2487613"/>
            <a:ext cx="6350" cy="11128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Rectangle 8">
            <a:extLst>
              <a:ext uri="{FF2B5EF4-FFF2-40B4-BE49-F238E27FC236}">
                <a16:creationId xmlns:a16="http://schemas.microsoft.com/office/drawing/2014/main" id="{1597EB22-9555-4648-8816-A76DDEB53C01}"/>
              </a:ext>
            </a:extLst>
          </p:cNvPr>
          <p:cNvSpPr>
            <a:spLocks noChangeArrowheads="1"/>
          </p:cNvSpPr>
          <p:nvPr/>
        </p:nvSpPr>
        <p:spPr bwMode="auto">
          <a:xfrm>
            <a:off x="6872288" y="3676650"/>
            <a:ext cx="11557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chemeClr val="tx2"/>
                </a:solidFill>
                <a:ea typeface="楷体_GB2312" pitchFamily="49" charset="-122"/>
              </a:rPr>
              <a:t>大米</a:t>
            </a:r>
          </a:p>
        </p:txBody>
      </p:sp>
      <p:sp>
        <p:nvSpPr>
          <p:cNvPr id="73737" name="Rectangle 9">
            <a:extLst>
              <a:ext uri="{FF2B5EF4-FFF2-40B4-BE49-F238E27FC236}">
                <a16:creationId xmlns:a16="http://schemas.microsoft.com/office/drawing/2014/main" id="{53D17A97-DAE0-4C2E-A886-655500741423}"/>
              </a:ext>
            </a:extLst>
          </p:cNvPr>
          <p:cNvSpPr>
            <a:spLocks noChangeArrowheads="1"/>
          </p:cNvSpPr>
          <p:nvPr/>
        </p:nvSpPr>
        <p:spPr bwMode="auto">
          <a:xfrm>
            <a:off x="846138" y="620713"/>
            <a:ext cx="409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chemeClr val="tx2"/>
                </a:solidFill>
                <a:ea typeface="楷体_GB2312" pitchFamily="49" charset="-122"/>
              </a:rPr>
              <a:t>衣服</a:t>
            </a:r>
          </a:p>
        </p:txBody>
      </p:sp>
      <p:sp>
        <p:nvSpPr>
          <p:cNvPr id="73738" name="Rectangle 10">
            <a:extLst>
              <a:ext uri="{FF2B5EF4-FFF2-40B4-BE49-F238E27FC236}">
                <a16:creationId xmlns:a16="http://schemas.microsoft.com/office/drawing/2014/main" id="{1E2CF89C-42F6-49CB-8047-D60EDFE94B66}"/>
              </a:ext>
            </a:extLst>
          </p:cNvPr>
          <p:cNvSpPr>
            <a:spLocks noChangeArrowheads="1"/>
          </p:cNvSpPr>
          <p:nvPr/>
        </p:nvSpPr>
        <p:spPr bwMode="auto">
          <a:xfrm>
            <a:off x="2051050" y="3644900"/>
            <a:ext cx="409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t>X</a:t>
            </a:r>
            <a:r>
              <a:rPr lang="zh-CN" altLang="zh-CN" sz="1200" baseline="-25000"/>
              <a:t>A</a:t>
            </a:r>
          </a:p>
        </p:txBody>
      </p:sp>
      <p:sp>
        <p:nvSpPr>
          <p:cNvPr id="73739" name="未知">
            <a:extLst>
              <a:ext uri="{FF2B5EF4-FFF2-40B4-BE49-F238E27FC236}">
                <a16:creationId xmlns:a16="http://schemas.microsoft.com/office/drawing/2014/main" id="{619AC036-9E25-40E6-BDA4-9F7002E49693}"/>
              </a:ext>
            </a:extLst>
          </p:cNvPr>
          <p:cNvSpPr>
            <a:spLocks/>
          </p:cNvSpPr>
          <p:nvPr/>
        </p:nvSpPr>
        <p:spPr bwMode="auto">
          <a:xfrm>
            <a:off x="1844675" y="1809750"/>
            <a:ext cx="3113088" cy="1584325"/>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0" name="Oval 12">
            <a:extLst>
              <a:ext uri="{FF2B5EF4-FFF2-40B4-BE49-F238E27FC236}">
                <a16:creationId xmlns:a16="http://schemas.microsoft.com/office/drawing/2014/main" id="{A4254471-EA33-43BE-967E-5AD174DFC534}"/>
              </a:ext>
            </a:extLst>
          </p:cNvPr>
          <p:cNvSpPr>
            <a:spLocks noChangeArrowheads="1"/>
          </p:cNvSpPr>
          <p:nvPr/>
        </p:nvSpPr>
        <p:spPr bwMode="auto">
          <a:xfrm>
            <a:off x="2024063" y="2432050"/>
            <a:ext cx="119062" cy="152400"/>
          </a:xfrm>
          <a:prstGeom prst="ellipse">
            <a:avLst/>
          </a:prstGeom>
          <a:solidFill>
            <a:srgbClr val="009900"/>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41" name="未知">
            <a:extLst>
              <a:ext uri="{FF2B5EF4-FFF2-40B4-BE49-F238E27FC236}">
                <a16:creationId xmlns:a16="http://schemas.microsoft.com/office/drawing/2014/main" id="{290F4921-77EA-4028-BA3B-B72B7A398328}"/>
              </a:ext>
            </a:extLst>
          </p:cNvPr>
          <p:cNvSpPr>
            <a:spLocks/>
          </p:cNvSpPr>
          <p:nvPr/>
        </p:nvSpPr>
        <p:spPr bwMode="auto">
          <a:xfrm>
            <a:off x="1604963" y="1244600"/>
            <a:ext cx="719137" cy="395288"/>
          </a:xfrm>
          <a:custGeom>
            <a:avLst/>
            <a:gdLst>
              <a:gd name="T0" fmla="*/ 0 w 1860"/>
              <a:gd name="T1" fmla="*/ 0 h 1595"/>
              <a:gd name="T2" fmla="*/ 2147483646 w 1860"/>
              <a:gd name="T3" fmla="*/ 2147483646 h 1595"/>
              <a:gd name="T4" fmla="*/ 2147483646 w 1860"/>
              <a:gd name="T5" fmla="*/ 2147483646 h 1595"/>
              <a:gd name="T6" fmla="*/ 2147483646 w 1860"/>
              <a:gd name="T7" fmla="*/ 2147483646 h 1595"/>
              <a:gd name="T8" fmla="*/ 2147483646 w 1860"/>
              <a:gd name="T9" fmla="*/ 2147483646 h 1595"/>
              <a:gd name="T10" fmla="*/ 0 60000 65536"/>
              <a:gd name="T11" fmla="*/ 0 60000 65536"/>
              <a:gd name="T12" fmla="*/ 0 60000 65536"/>
              <a:gd name="T13" fmla="*/ 0 60000 65536"/>
              <a:gd name="T14" fmla="*/ 0 60000 65536"/>
              <a:gd name="T15" fmla="*/ 0 w 1860"/>
              <a:gd name="T16" fmla="*/ 0 h 1595"/>
              <a:gd name="T17" fmla="*/ 1860 w 1860"/>
              <a:gd name="T18" fmla="*/ 1595 h 1595"/>
            </a:gdLst>
            <a:ahLst/>
            <a:cxnLst>
              <a:cxn ang="T10">
                <a:pos x="T0" y="T1"/>
              </a:cxn>
              <a:cxn ang="T11">
                <a:pos x="T2" y="T3"/>
              </a:cxn>
              <a:cxn ang="T12">
                <a:pos x="T4" y="T5"/>
              </a:cxn>
              <a:cxn ang="T13">
                <a:pos x="T6" y="T7"/>
              </a:cxn>
              <a:cxn ang="T14">
                <a:pos x="T8" y="T9"/>
              </a:cxn>
            </a:cxnLst>
            <a:rect l="T15" t="T16" r="T17" b="T18"/>
            <a:pathLst>
              <a:path w="1860" h="1595">
                <a:moveTo>
                  <a:pt x="0" y="0"/>
                </a:moveTo>
                <a:cubicBezTo>
                  <a:pt x="38" y="256"/>
                  <a:pt x="76" y="513"/>
                  <a:pt x="182" y="725"/>
                </a:cubicBezTo>
                <a:cubicBezTo>
                  <a:pt x="288" y="937"/>
                  <a:pt x="454" y="1134"/>
                  <a:pt x="635" y="1270"/>
                </a:cubicBezTo>
                <a:cubicBezTo>
                  <a:pt x="816" y="1406"/>
                  <a:pt x="1066" y="1489"/>
                  <a:pt x="1270" y="1542"/>
                </a:cubicBezTo>
                <a:cubicBezTo>
                  <a:pt x="1474" y="1595"/>
                  <a:pt x="1667" y="1591"/>
                  <a:pt x="1860" y="158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2" name="Line 14">
            <a:extLst>
              <a:ext uri="{FF2B5EF4-FFF2-40B4-BE49-F238E27FC236}">
                <a16:creationId xmlns:a16="http://schemas.microsoft.com/office/drawing/2014/main" id="{F2E40405-523B-4626-8330-E94D562991C6}"/>
              </a:ext>
            </a:extLst>
          </p:cNvPr>
          <p:cNvSpPr>
            <a:spLocks noChangeShapeType="1"/>
          </p:cNvSpPr>
          <p:nvPr/>
        </p:nvSpPr>
        <p:spPr bwMode="auto">
          <a:xfrm>
            <a:off x="1306513" y="1355725"/>
            <a:ext cx="5265737" cy="22637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3" name="Oval 15">
            <a:extLst>
              <a:ext uri="{FF2B5EF4-FFF2-40B4-BE49-F238E27FC236}">
                <a16:creationId xmlns:a16="http://schemas.microsoft.com/office/drawing/2014/main" id="{B7BF6AEC-AF78-4B07-B6D1-8AD35FEFCC6A}"/>
              </a:ext>
            </a:extLst>
          </p:cNvPr>
          <p:cNvSpPr>
            <a:spLocks noChangeArrowheads="1"/>
          </p:cNvSpPr>
          <p:nvPr/>
        </p:nvSpPr>
        <p:spPr bwMode="auto">
          <a:xfrm>
            <a:off x="1725613" y="1470025"/>
            <a:ext cx="179387" cy="169863"/>
          </a:xfrm>
          <a:prstGeom prst="ellipse">
            <a:avLst/>
          </a:prstGeom>
          <a:solidFill>
            <a:srgbClr val="FF0000"/>
          </a:solidFill>
          <a:ln w="952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44" name="Line 16">
            <a:extLst>
              <a:ext uri="{FF2B5EF4-FFF2-40B4-BE49-F238E27FC236}">
                <a16:creationId xmlns:a16="http://schemas.microsoft.com/office/drawing/2014/main" id="{93FA2797-8BA9-41A1-991D-9427AF0DC90F}"/>
              </a:ext>
            </a:extLst>
          </p:cNvPr>
          <p:cNvSpPr>
            <a:spLocks noChangeShapeType="1"/>
          </p:cNvSpPr>
          <p:nvPr/>
        </p:nvSpPr>
        <p:spPr bwMode="auto">
          <a:xfrm flipH="1">
            <a:off x="1835150" y="1695450"/>
            <a:ext cx="9525" cy="1949450"/>
          </a:xfrm>
          <a:prstGeom prst="line">
            <a:avLst/>
          </a:prstGeom>
          <a:noFill/>
          <a:ln w="571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Rectangle 17">
            <a:extLst>
              <a:ext uri="{FF2B5EF4-FFF2-40B4-BE49-F238E27FC236}">
                <a16:creationId xmlns:a16="http://schemas.microsoft.com/office/drawing/2014/main" id="{829D5B48-8316-4CC0-89BA-5FDF05C3E83B}"/>
              </a:ext>
            </a:extLst>
          </p:cNvPr>
          <p:cNvSpPr>
            <a:spLocks noChangeArrowheads="1"/>
          </p:cNvSpPr>
          <p:nvPr/>
        </p:nvSpPr>
        <p:spPr bwMode="auto">
          <a:xfrm>
            <a:off x="1905000" y="1130300"/>
            <a:ext cx="2984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b="0">
                <a:solidFill>
                  <a:srgbClr val="FF0000"/>
                </a:solidFill>
              </a:rPr>
              <a:t>C</a:t>
            </a:r>
          </a:p>
        </p:txBody>
      </p:sp>
      <p:sp>
        <p:nvSpPr>
          <p:cNvPr id="73746" name="Rectangle 18">
            <a:extLst>
              <a:ext uri="{FF2B5EF4-FFF2-40B4-BE49-F238E27FC236}">
                <a16:creationId xmlns:a16="http://schemas.microsoft.com/office/drawing/2014/main" id="{C7670024-6677-4C1F-AE01-DDE5340CDC6C}"/>
              </a:ext>
            </a:extLst>
          </p:cNvPr>
          <p:cNvSpPr>
            <a:spLocks noChangeArrowheads="1"/>
          </p:cNvSpPr>
          <p:nvPr/>
        </p:nvSpPr>
        <p:spPr bwMode="auto">
          <a:xfrm>
            <a:off x="1544638" y="3619500"/>
            <a:ext cx="2905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rgbClr val="FF0000"/>
                </a:solidFill>
              </a:rPr>
              <a:t>X</a:t>
            </a:r>
            <a:r>
              <a:rPr lang="zh-CN" altLang="zh-CN" sz="1200" baseline="-25000">
                <a:solidFill>
                  <a:srgbClr val="FF0000"/>
                </a:solidFill>
              </a:rPr>
              <a:t>C</a:t>
            </a:r>
          </a:p>
        </p:txBody>
      </p:sp>
      <p:sp>
        <p:nvSpPr>
          <p:cNvPr id="73747" name="Rectangle 19">
            <a:extLst>
              <a:ext uri="{FF2B5EF4-FFF2-40B4-BE49-F238E27FC236}">
                <a16:creationId xmlns:a16="http://schemas.microsoft.com/office/drawing/2014/main" id="{C392853C-A519-4B5F-827C-24CFBA5FB9F2}"/>
              </a:ext>
            </a:extLst>
          </p:cNvPr>
          <p:cNvSpPr>
            <a:spLocks noChangeArrowheads="1"/>
          </p:cNvSpPr>
          <p:nvPr/>
        </p:nvSpPr>
        <p:spPr bwMode="auto">
          <a:xfrm>
            <a:off x="827088" y="3506788"/>
            <a:ext cx="4111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b="0"/>
              <a:t>O</a:t>
            </a:r>
          </a:p>
        </p:txBody>
      </p:sp>
      <p:sp>
        <p:nvSpPr>
          <p:cNvPr id="73748" name="Rectangle 20">
            <a:extLst>
              <a:ext uri="{FF2B5EF4-FFF2-40B4-BE49-F238E27FC236}">
                <a16:creationId xmlns:a16="http://schemas.microsoft.com/office/drawing/2014/main" id="{D6BB281D-6369-4A64-B301-DACCDC910750}"/>
              </a:ext>
            </a:extLst>
          </p:cNvPr>
          <p:cNvSpPr>
            <a:spLocks noChangeArrowheads="1"/>
          </p:cNvSpPr>
          <p:nvPr/>
        </p:nvSpPr>
        <p:spPr bwMode="auto">
          <a:xfrm>
            <a:off x="4957763" y="3167063"/>
            <a:ext cx="409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rgbClr val="009900"/>
                </a:solidFill>
              </a:rPr>
              <a:t>U</a:t>
            </a:r>
            <a:r>
              <a:rPr lang="zh-CN" altLang="zh-CN" sz="1200" baseline="-25000">
                <a:solidFill>
                  <a:srgbClr val="009900"/>
                </a:solidFill>
              </a:rPr>
              <a:t>0</a:t>
            </a:r>
          </a:p>
        </p:txBody>
      </p:sp>
      <p:sp>
        <p:nvSpPr>
          <p:cNvPr id="73749" name="Rectangle 21">
            <a:extLst>
              <a:ext uri="{FF2B5EF4-FFF2-40B4-BE49-F238E27FC236}">
                <a16:creationId xmlns:a16="http://schemas.microsoft.com/office/drawing/2014/main" id="{D933DA80-C8E4-4D4C-A33C-CFFB2E66B01B}"/>
              </a:ext>
            </a:extLst>
          </p:cNvPr>
          <p:cNvSpPr>
            <a:spLocks noChangeArrowheads="1"/>
          </p:cNvSpPr>
          <p:nvPr/>
        </p:nvSpPr>
        <p:spPr bwMode="auto">
          <a:xfrm>
            <a:off x="2384425" y="1525588"/>
            <a:ext cx="4095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rgbClr val="FF0000"/>
                </a:solidFill>
              </a:rPr>
              <a:t>U</a:t>
            </a:r>
            <a:r>
              <a:rPr lang="zh-CN" altLang="zh-CN" sz="1200" baseline="-25000">
                <a:solidFill>
                  <a:srgbClr val="FF0000"/>
                </a:solidFill>
              </a:rPr>
              <a:t>1</a:t>
            </a:r>
          </a:p>
        </p:txBody>
      </p:sp>
      <p:sp>
        <p:nvSpPr>
          <p:cNvPr id="73750" name="Line 22">
            <a:extLst>
              <a:ext uri="{FF2B5EF4-FFF2-40B4-BE49-F238E27FC236}">
                <a16:creationId xmlns:a16="http://schemas.microsoft.com/office/drawing/2014/main" id="{64D16D16-F819-4EE4-976D-91F962E98775}"/>
              </a:ext>
            </a:extLst>
          </p:cNvPr>
          <p:cNvSpPr>
            <a:spLocks noChangeShapeType="1"/>
          </p:cNvSpPr>
          <p:nvPr/>
        </p:nvSpPr>
        <p:spPr bwMode="auto">
          <a:xfrm>
            <a:off x="1331913" y="6092825"/>
            <a:ext cx="3671887"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1" name="Line 23">
            <a:extLst>
              <a:ext uri="{FF2B5EF4-FFF2-40B4-BE49-F238E27FC236}">
                <a16:creationId xmlns:a16="http://schemas.microsoft.com/office/drawing/2014/main" id="{77F8871C-677C-49E2-85E2-865AAAE41541}"/>
              </a:ext>
            </a:extLst>
          </p:cNvPr>
          <p:cNvSpPr>
            <a:spLocks noChangeShapeType="1"/>
          </p:cNvSpPr>
          <p:nvPr/>
        </p:nvSpPr>
        <p:spPr bwMode="auto">
          <a:xfrm flipV="1">
            <a:off x="1331913" y="4221163"/>
            <a:ext cx="0" cy="18716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2" name="Line 24">
            <a:extLst>
              <a:ext uri="{FF2B5EF4-FFF2-40B4-BE49-F238E27FC236}">
                <a16:creationId xmlns:a16="http://schemas.microsoft.com/office/drawing/2014/main" id="{E78584BE-5CC4-458F-845C-B5F1641CA88E}"/>
              </a:ext>
            </a:extLst>
          </p:cNvPr>
          <p:cNvSpPr>
            <a:spLocks noChangeShapeType="1"/>
          </p:cNvSpPr>
          <p:nvPr/>
        </p:nvSpPr>
        <p:spPr bwMode="auto">
          <a:xfrm>
            <a:off x="2076450" y="3644900"/>
            <a:ext cx="0" cy="24479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3" name="Rectangle 25">
            <a:extLst>
              <a:ext uri="{FF2B5EF4-FFF2-40B4-BE49-F238E27FC236}">
                <a16:creationId xmlns:a16="http://schemas.microsoft.com/office/drawing/2014/main" id="{09CFC50E-B186-4D29-95AB-9695C259E7D9}"/>
              </a:ext>
            </a:extLst>
          </p:cNvPr>
          <p:cNvSpPr>
            <a:spLocks noChangeArrowheads="1"/>
          </p:cNvSpPr>
          <p:nvPr/>
        </p:nvSpPr>
        <p:spPr bwMode="auto">
          <a:xfrm>
            <a:off x="2051050" y="6092825"/>
            <a:ext cx="409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t>X</a:t>
            </a:r>
            <a:r>
              <a:rPr lang="zh-CN" altLang="zh-CN" sz="1200" baseline="-25000"/>
              <a:t>A</a:t>
            </a:r>
          </a:p>
        </p:txBody>
      </p:sp>
      <p:sp>
        <p:nvSpPr>
          <p:cNvPr id="73754" name="Line 26">
            <a:extLst>
              <a:ext uri="{FF2B5EF4-FFF2-40B4-BE49-F238E27FC236}">
                <a16:creationId xmlns:a16="http://schemas.microsoft.com/office/drawing/2014/main" id="{A7423898-6DBF-48AC-9C68-B983180790BC}"/>
              </a:ext>
            </a:extLst>
          </p:cNvPr>
          <p:cNvSpPr>
            <a:spLocks noChangeShapeType="1"/>
          </p:cNvSpPr>
          <p:nvPr/>
        </p:nvSpPr>
        <p:spPr bwMode="auto">
          <a:xfrm>
            <a:off x="1835150" y="3644900"/>
            <a:ext cx="0" cy="24479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5" name="Rectangle 27">
            <a:extLst>
              <a:ext uri="{FF2B5EF4-FFF2-40B4-BE49-F238E27FC236}">
                <a16:creationId xmlns:a16="http://schemas.microsoft.com/office/drawing/2014/main" id="{FAE1960E-3088-4259-BF8B-8891DD821871}"/>
              </a:ext>
            </a:extLst>
          </p:cNvPr>
          <p:cNvSpPr>
            <a:spLocks noChangeArrowheads="1"/>
          </p:cNvSpPr>
          <p:nvPr/>
        </p:nvSpPr>
        <p:spPr bwMode="auto">
          <a:xfrm>
            <a:off x="1547813" y="6165850"/>
            <a:ext cx="2905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rgbClr val="FF0000"/>
                </a:solidFill>
              </a:rPr>
              <a:t>X</a:t>
            </a:r>
            <a:r>
              <a:rPr lang="zh-CN" altLang="zh-CN" sz="1200" baseline="-25000">
                <a:solidFill>
                  <a:srgbClr val="FF0000"/>
                </a:solidFill>
              </a:rPr>
              <a:t>C</a:t>
            </a:r>
          </a:p>
        </p:txBody>
      </p:sp>
      <p:sp>
        <p:nvSpPr>
          <p:cNvPr id="73756" name="Line 28">
            <a:extLst>
              <a:ext uri="{FF2B5EF4-FFF2-40B4-BE49-F238E27FC236}">
                <a16:creationId xmlns:a16="http://schemas.microsoft.com/office/drawing/2014/main" id="{B0ECD04B-8C9E-4372-855E-66BAB700B3ED}"/>
              </a:ext>
            </a:extLst>
          </p:cNvPr>
          <p:cNvSpPr>
            <a:spLocks noChangeShapeType="1"/>
          </p:cNvSpPr>
          <p:nvPr/>
        </p:nvSpPr>
        <p:spPr bwMode="auto">
          <a:xfrm>
            <a:off x="1331913" y="4797425"/>
            <a:ext cx="719137"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7" name="Oval 29">
            <a:extLst>
              <a:ext uri="{FF2B5EF4-FFF2-40B4-BE49-F238E27FC236}">
                <a16:creationId xmlns:a16="http://schemas.microsoft.com/office/drawing/2014/main" id="{9278C915-48DA-4C42-9B68-AD5412D91645}"/>
              </a:ext>
            </a:extLst>
          </p:cNvPr>
          <p:cNvSpPr>
            <a:spLocks noChangeArrowheads="1"/>
          </p:cNvSpPr>
          <p:nvPr/>
        </p:nvSpPr>
        <p:spPr bwMode="auto">
          <a:xfrm>
            <a:off x="1979613" y="4724400"/>
            <a:ext cx="144462" cy="144463"/>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58" name="Rectangle 30">
            <a:extLst>
              <a:ext uri="{FF2B5EF4-FFF2-40B4-BE49-F238E27FC236}">
                <a16:creationId xmlns:a16="http://schemas.microsoft.com/office/drawing/2014/main" id="{6F0C722F-EBB5-4FDD-9E15-92886F6DC0C2}"/>
              </a:ext>
            </a:extLst>
          </p:cNvPr>
          <p:cNvSpPr>
            <a:spLocks noChangeArrowheads="1"/>
          </p:cNvSpPr>
          <p:nvPr/>
        </p:nvSpPr>
        <p:spPr bwMode="auto">
          <a:xfrm>
            <a:off x="900113" y="4652963"/>
            <a:ext cx="2905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t>P</a:t>
            </a:r>
            <a:r>
              <a:rPr lang="zh-CN" altLang="zh-CN" sz="1200" baseline="-25000"/>
              <a:t>A</a:t>
            </a:r>
          </a:p>
        </p:txBody>
      </p:sp>
      <p:sp>
        <p:nvSpPr>
          <p:cNvPr id="73759" name="Rectangle 31">
            <a:extLst>
              <a:ext uri="{FF2B5EF4-FFF2-40B4-BE49-F238E27FC236}">
                <a16:creationId xmlns:a16="http://schemas.microsoft.com/office/drawing/2014/main" id="{FE5C9E9A-F1B1-4667-81E1-6D43B312E91D}"/>
              </a:ext>
            </a:extLst>
          </p:cNvPr>
          <p:cNvSpPr>
            <a:spLocks noChangeArrowheads="1"/>
          </p:cNvSpPr>
          <p:nvPr/>
        </p:nvSpPr>
        <p:spPr bwMode="auto">
          <a:xfrm>
            <a:off x="900113" y="5084763"/>
            <a:ext cx="2905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200">
                <a:solidFill>
                  <a:srgbClr val="FF0000"/>
                </a:solidFill>
              </a:rPr>
              <a:t>P</a:t>
            </a:r>
            <a:r>
              <a:rPr lang="zh-CN" altLang="zh-CN" sz="1200" baseline="-25000">
                <a:solidFill>
                  <a:srgbClr val="FF0000"/>
                </a:solidFill>
              </a:rPr>
              <a:t>C</a:t>
            </a:r>
          </a:p>
        </p:txBody>
      </p:sp>
      <p:sp>
        <p:nvSpPr>
          <p:cNvPr id="73760" name="Oval 32">
            <a:extLst>
              <a:ext uri="{FF2B5EF4-FFF2-40B4-BE49-F238E27FC236}">
                <a16:creationId xmlns:a16="http://schemas.microsoft.com/office/drawing/2014/main" id="{CDDA1AC0-611E-44DA-A640-9E36819421CB}"/>
              </a:ext>
            </a:extLst>
          </p:cNvPr>
          <p:cNvSpPr>
            <a:spLocks noChangeArrowheads="1"/>
          </p:cNvSpPr>
          <p:nvPr/>
        </p:nvSpPr>
        <p:spPr bwMode="auto">
          <a:xfrm>
            <a:off x="1763713" y="5157788"/>
            <a:ext cx="144462" cy="144462"/>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61" name="Line 33">
            <a:extLst>
              <a:ext uri="{FF2B5EF4-FFF2-40B4-BE49-F238E27FC236}">
                <a16:creationId xmlns:a16="http://schemas.microsoft.com/office/drawing/2014/main" id="{B4FF1496-59CE-44CF-A205-870BC6025FF7}"/>
              </a:ext>
            </a:extLst>
          </p:cNvPr>
          <p:cNvSpPr>
            <a:spLocks noChangeShapeType="1"/>
          </p:cNvSpPr>
          <p:nvPr/>
        </p:nvSpPr>
        <p:spPr bwMode="auto">
          <a:xfrm>
            <a:off x="1331913" y="5229225"/>
            <a:ext cx="503237"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2" name="Line 34">
            <a:extLst>
              <a:ext uri="{FF2B5EF4-FFF2-40B4-BE49-F238E27FC236}">
                <a16:creationId xmlns:a16="http://schemas.microsoft.com/office/drawing/2014/main" id="{74114662-E147-4C2F-BDA6-95AE67A16622}"/>
              </a:ext>
            </a:extLst>
          </p:cNvPr>
          <p:cNvSpPr>
            <a:spLocks noChangeShapeType="1"/>
          </p:cNvSpPr>
          <p:nvPr/>
        </p:nvSpPr>
        <p:spPr bwMode="auto">
          <a:xfrm flipV="1">
            <a:off x="1476375" y="4221163"/>
            <a:ext cx="935038" cy="16557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Rectangle 35">
            <a:extLst>
              <a:ext uri="{FF2B5EF4-FFF2-40B4-BE49-F238E27FC236}">
                <a16:creationId xmlns:a16="http://schemas.microsoft.com/office/drawing/2014/main" id="{4C55F46C-46E4-47E3-A93C-4FF7C4A2DC4A}"/>
              </a:ext>
            </a:extLst>
          </p:cNvPr>
          <p:cNvSpPr>
            <a:spLocks noChangeArrowheads="1"/>
          </p:cNvSpPr>
          <p:nvPr/>
        </p:nvSpPr>
        <p:spPr bwMode="auto">
          <a:xfrm>
            <a:off x="2339975" y="4221163"/>
            <a:ext cx="360363"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t>D</a:t>
            </a:r>
          </a:p>
        </p:txBody>
      </p:sp>
      <p:sp>
        <p:nvSpPr>
          <p:cNvPr id="73764" name="Rectangle 36">
            <a:extLst>
              <a:ext uri="{FF2B5EF4-FFF2-40B4-BE49-F238E27FC236}">
                <a16:creationId xmlns:a16="http://schemas.microsoft.com/office/drawing/2014/main" id="{1BAB8642-830F-4643-8548-865A5F4ECE26}"/>
              </a:ext>
            </a:extLst>
          </p:cNvPr>
          <p:cNvSpPr>
            <a:spLocks noChangeArrowheads="1"/>
          </p:cNvSpPr>
          <p:nvPr/>
        </p:nvSpPr>
        <p:spPr bwMode="auto">
          <a:xfrm>
            <a:off x="2124075" y="4652963"/>
            <a:ext cx="360363"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t>M</a:t>
            </a:r>
          </a:p>
        </p:txBody>
      </p:sp>
      <p:sp>
        <p:nvSpPr>
          <p:cNvPr id="73765" name="Rectangle 37">
            <a:extLst>
              <a:ext uri="{FF2B5EF4-FFF2-40B4-BE49-F238E27FC236}">
                <a16:creationId xmlns:a16="http://schemas.microsoft.com/office/drawing/2014/main" id="{4D3AC738-EA65-4AF5-8128-83E896D46525}"/>
              </a:ext>
            </a:extLst>
          </p:cNvPr>
          <p:cNvSpPr>
            <a:spLocks noChangeArrowheads="1"/>
          </p:cNvSpPr>
          <p:nvPr/>
        </p:nvSpPr>
        <p:spPr bwMode="auto">
          <a:xfrm>
            <a:off x="1476375" y="4941888"/>
            <a:ext cx="2873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t>N</a:t>
            </a:r>
          </a:p>
        </p:txBody>
      </p:sp>
      <p:sp>
        <p:nvSpPr>
          <p:cNvPr id="73766" name="Rectangle 38">
            <a:extLst>
              <a:ext uri="{FF2B5EF4-FFF2-40B4-BE49-F238E27FC236}">
                <a16:creationId xmlns:a16="http://schemas.microsoft.com/office/drawing/2014/main" id="{09F2946B-5D49-4E32-BBF8-9D15CB5DF07F}"/>
              </a:ext>
            </a:extLst>
          </p:cNvPr>
          <p:cNvSpPr>
            <a:spLocks noRot="1" noChangeArrowheads="1"/>
          </p:cNvSpPr>
          <p:nvPr/>
        </p:nvSpPr>
        <p:spPr bwMode="auto">
          <a:xfrm>
            <a:off x="2771775" y="4437063"/>
            <a:ext cx="51847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a:solidFill>
                  <a:schemeClr val="tx2"/>
                </a:solidFill>
                <a:ea typeface="楷体_GB2312" pitchFamily="49" charset="-122"/>
              </a:rPr>
              <a:t>吉芬品的需求曲线向右上方倾向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7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7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7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37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7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37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75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37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7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737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75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75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376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37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37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7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37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74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37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74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737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7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375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37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376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376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3765"/>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37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376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3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utoUpdateAnimBg="0"/>
      <p:bldP spid="73737" grpId="0" autoUpdateAnimBg="0"/>
      <p:bldP spid="73738" grpId="0" autoUpdateAnimBg="0"/>
      <p:bldP spid="73740" grpId="0" animBg="1"/>
      <p:bldP spid="73743" grpId="0" animBg="1"/>
      <p:bldP spid="73745" grpId="0" autoUpdateAnimBg="0"/>
      <p:bldP spid="73746" grpId="0" autoUpdateAnimBg="0"/>
      <p:bldP spid="73747" grpId="0" autoUpdateAnimBg="0"/>
      <p:bldP spid="73748" grpId="0" autoUpdateAnimBg="0"/>
      <p:bldP spid="73749" grpId="0" autoUpdateAnimBg="0"/>
      <p:bldP spid="73753" grpId="0" autoUpdateAnimBg="0"/>
      <p:bldP spid="73755" grpId="0" autoUpdateAnimBg="0"/>
      <p:bldP spid="73757" grpId="0" animBg="1"/>
      <p:bldP spid="73758" grpId="0" autoUpdateAnimBg="0"/>
      <p:bldP spid="73758" grpId="1" autoUpdateAnimBg="0"/>
      <p:bldP spid="73759" grpId="0" autoUpdateAnimBg="0"/>
      <p:bldP spid="73760" grpId="0" animBg="1"/>
      <p:bldP spid="73763" grpId="0" autoUpdateAnimBg="0"/>
      <p:bldP spid="73764" grpId="0" autoUpdateAnimBg="0"/>
      <p:bldP spid="73765" grpId="0" autoUpdateAnimBg="0"/>
      <p:bldP spid="7376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a:extLst>
              <a:ext uri="{FF2B5EF4-FFF2-40B4-BE49-F238E27FC236}">
                <a16:creationId xmlns:a16="http://schemas.microsoft.com/office/drawing/2014/main" id="{58488677-A6C9-492F-84CB-5CA55F8D9A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06D7FD-683E-495F-9030-179BDB55C446}" type="datetime1">
              <a:rPr lang="zh-CN" altLang="en-US" sz="1400" smtClean="0"/>
              <a:pPr>
                <a:spcBef>
                  <a:spcPct val="0"/>
                </a:spcBef>
                <a:buClrTx/>
                <a:buSzTx/>
                <a:buFontTx/>
                <a:buNone/>
              </a:pPr>
              <a:t>2022/9/8</a:t>
            </a:fld>
            <a:endParaRPr lang="zh-CN" altLang="zh-CN" sz="1400"/>
          </a:p>
        </p:txBody>
      </p:sp>
      <p:sp>
        <p:nvSpPr>
          <p:cNvPr id="83971" name="灯片编号占位符 5">
            <a:extLst>
              <a:ext uri="{FF2B5EF4-FFF2-40B4-BE49-F238E27FC236}">
                <a16:creationId xmlns:a16="http://schemas.microsoft.com/office/drawing/2014/main" id="{4FC6806D-A58D-429D-8368-0645EF3FBE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760B8E-8217-4286-9B29-A795DC39E87B}" type="slidenum">
              <a:rPr lang="zh-CN" altLang="zh-CN" sz="1400" smtClean="0"/>
              <a:pPr>
                <a:spcBef>
                  <a:spcPct val="0"/>
                </a:spcBef>
                <a:buClrTx/>
                <a:buSzTx/>
                <a:buFontTx/>
                <a:buNone/>
              </a:pPr>
              <a:t>68</a:t>
            </a:fld>
            <a:endParaRPr lang="zh-CN" altLang="zh-CN" sz="1400"/>
          </a:p>
        </p:txBody>
      </p:sp>
      <p:sp>
        <p:nvSpPr>
          <p:cNvPr id="83972" name="Rectangle 2">
            <a:extLst>
              <a:ext uri="{FF2B5EF4-FFF2-40B4-BE49-F238E27FC236}">
                <a16:creationId xmlns:a16="http://schemas.microsoft.com/office/drawing/2014/main" id="{AC22073B-B978-43A0-B56D-77E7F43326DA}"/>
              </a:ext>
            </a:extLst>
          </p:cNvPr>
          <p:cNvSpPr>
            <a:spLocks noGrp="1" noRot="1" noChangeArrowheads="1"/>
          </p:cNvSpPr>
          <p:nvPr>
            <p:ph type="title"/>
          </p:nvPr>
        </p:nvSpPr>
        <p:spPr/>
        <p:txBody>
          <a:bodyPr/>
          <a:lstStyle/>
          <a:p>
            <a:pPr algn="l" eaLnBrk="1" hangingPunct="1"/>
            <a:r>
              <a:rPr lang="zh-CN" altLang="en-US" sz="2400" b="1">
                <a:solidFill>
                  <a:srgbClr val="0033CC"/>
                </a:solidFill>
                <a:latin typeface="楷体" panose="02010609060101010101" pitchFamily="49" charset="-122"/>
                <a:ea typeface="楷体" panose="02010609060101010101" pitchFamily="49" charset="-122"/>
              </a:rPr>
              <a:t>三.收入-消费曲线</a:t>
            </a:r>
            <a:br>
              <a:rPr lang="zh-CN" altLang="en-US" sz="2400" b="1">
                <a:solidFill>
                  <a:srgbClr val="0033CC"/>
                </a:solidFill>
                <a:latin typeface="楷体" panose="02010609060101010101" pitchFamily="49" charset="-122"/>
                <a:ea typeface="楷体" panose="02010609060101010101" pitchFamily="49" charset="-122"/>
              </a:rPr>
            </a:br>
            <a:r>
              <a:rPr lang="zh-CN" altLang="en-US" sz="2400" b="1">
                <a:solidFill>
                  <a:srgbClr val="0033CC"/>
                </a:solidFill>
                <a:latin typeface="楷体" panose="02010609060101010101" pitchFamily="49" charset="-122"/>
                <a:ea typeface="楷体" panose="02010609060101010101" pitchFamily="49" charset="-122"/>
              </a:rPr>
              <a:t>1、 收入-消费(ICC)曲线是在不同收入水平上的消费者均衡</a:t>
            </a:r>
            <a:br>
              <a:rPr lang="zh-CN" altLang="en-US" sz="2400" b="1">
                <a:solidFill>
                  <a:srgbClr val="0033CC"/>
                </a:solidFill>
                <a:latin typeface="楷体" panose="02010609060101010101" pitchFamily="49" charset="-122"/>
                <a:ea typeface="楷体" panose="02010609060101010101" pitchFamily="49" charset="-122"/>
              </a:rPr>
            </a:br>
            <a:r>
              <a:rPr lang="zh-CN" altLang="en-US" sz="2400" b="1">
                <a:solidFill>
                  <a:srgbClr val="0033CC"/>
                </a:solidFill>
                <a:latin typeface="楷体" panose="02010609060101010101" pitchFamily="49" charset="-122"/>
                <a:ea typeface="楷体" panose="02010609060101010101" pitchFamily="49" charset="-122"/>
              </a:rPr>
              <a:t>点连接起来的曲线。</a:t>
            </a:r>
          </a:p>
        </p:txBody>
      </p:sp>
      <p:sp>
        <p:nvSpPr>
          <p:cNvPr id="83973" name="Line 3">
            <a:extLst>
              <a:ext uri="{FF2B5EF4-FFF2-40B4-BE49-F238E27FC236}">
                <a16:creationId xmlns:a16="http://schemas.microsoft.com/office/drawing/2014/main" id="{457A6720-BBDE-497A-957B-D17CFC349105}"/>
              </a:ext>
            </a:extLst>
          </p:cNvPr>
          <p:cNvSpPr>
            <a:spLocks noChangeShapeType="1"/>
          </p:cNvSpPr>
          <p:nvPr/>
        </p:nvSpPr>
        <p:spPr bwMode="auto">
          <a:xfrm>
            <a:off x="3492500" y="3787775"/>
            <a:ext cx="338455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74" name="Line 4">
            <a:extLst>
              <a:ext uri="{FF2B5EF4-FFF2-40B4-BE49-F238E27FC236}">
                <a16:creationId xmlns:a16="http://schemas.microsoft.com/office/drawing/2014/main" id="{47240C59-84C5-41C3-B603-C5AE654E8A32}"/>
              </a:ext>
            </a:extLst>
          </p:cNvPr>
          <p:cNvSpPr>
            <a:spLocks noChangeShapeType="1"/>
          </p:cNvSpPr>
          <p:nvPr/>
        </p:nvSpPr>
        <p:spPr bwMode="auto">
          <a:xfrm flipV="1">
            <a:off x="3492500" y="1700213"/>
            <a:ext cx="0" cy="20875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57" name="Line 5">
            <a:extLst>
              <a:ext uri="{FF2B5EF4-FFF2-40B4-BE49-F238E27FC236}">
                <a16:creationId xmlns:a16="http://schemas.microsoft.com/office/drawing/2014/main" id="{2C2A832D-24BE-4529-8DDF-1C115801525A}"/>
              </a:ext>
            </a:extLst>
          </p:cNvPr>
          <p:cNvSpPr>
            <a:spLocks noChangeShapeType="1"/>
          </p:cNvSpPr>
          <p:nvPr/>
        </p:nvSpPr>
        <p:spPr bwMode="auto">
          <a:xfrm>
            <a:off x="3492500" y="6019800"/>
            <a:ext cx="345598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58" name="Line 6">
            <a:extLst>
              <a:ext uri="{FF2B5EF4-FFF2-40B4-BE49-F238E27FC236}">
                <a16:creationId xmlns:a16="http://schemas.microsoft.com/office/drawing/2014/main" id="{97FCA6B7-27DE-428B-9715-FF2DA6E193FA}"/>
              </a:ext>
            </a:extLst>
          </p:cNvPr>
          <p:cNvSpPr>
            <a:spLocks noChangeShapeType="1"/>
          </p:cNvSpPr>
          <p:nvPr/>
        </p:nvSpPr>
        <p:spPr bwMode="auto">
          <a:xfrm flipV="1">
            <a:off x="3492500" y="4219575"/>
            <a:ext cx="0" cy="18002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77" name="Rectangle 7">
            <a:extLst>
              <a:ext uri="{FF2B5EF4-FFF2-40B4-BE49-F238E27FC236}">
                <a16:creationId xmlns:a16="http://schemas.microsoft.com/office/drawing/2014/main" id="{4D297994-EBE8-4C4E-A902-F7C5F4E4774A}"/>
              </a:ext>
            </a:extLst>
          </p:cNvPr>
          <p:cNvSpPr>
            <a:spLocks noChangeArrowheads="1"/>
          </p:cNvSpPr>
          <p:nvPr/>
        </p:nvSpPr>
        <p:spPr bwMode="auto">
          <a:xfrm>
            <a:off x="3348038" y="14128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Y</a:t>
            </a:r>
          </a:p>
        </p:txBody>
      </p:sp>
      <p:sp>
        <p:nvSpPr>
          <p:cNvPr id="83978" name="Rectangle 8">
            <a:extLst>
              <a:ext uri="{FF2B5EF4-FFF2-40B4-BE49-F238E27FC236}">
                <a16:creationId xmlns:a16="http://schemas.microsoft.com/office/drawing/2014/main" id="{D73B102F-CFE2-425A-A38A-4AF8A063666B}"/>
              </a:ext>
            </a:extLst>
          </p:cNvPr>
          <p:cNvSpPr>
            <a:spLocks noChangeArrowheads="1"/>
          </p:cNvSpPr>
          <p:nvPr/>
        </p:nvSpPr>
        <p:spPr bwMode="auto">
          <a:xfrm>
            <a:off x="6948488" y="364331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p>
        </p:txBody>
      </p:sp>
      <p:sp>
        <p:nvSpPr>
          <p:cNvPr id="74761" name="Rectangle 9">
            <a:extLst>
              <a:ext uri="{FF2B5EF4-FFF2-40B4-BE49-F238E27FC236}">
                <a16:creationId xmlns:a16="http://schemas.microsoft.com/office/drawing/2014/main" id="{962FD257-F820-417C-A578-9610E9E7542E}"/>
              </a:ext>
            </a:extLst>
          </p:cNvPr>
          <p:cNvSpPr>
            <a:spLocks noChangeArrowheads="1"/>
          </p:cNvSpPr>
          <p:nvPr/>
        </p:nvSpPr>
        <p:spPr bwMode="auto">
          <a:xfrm>
            <a:off x="3059113" y="4148138"/>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M</a:t>
            </a:r>
          </a:p>
        </p:txBody>
      </p:sp>
      <p:sp>
        <p:nvSpPr>
          <p:cNvPr id="74762" name="Rectangle 10">
            <a:extLst>
              <a:ext uri="{FF2B5EF4-FFF2-40B4-BE49-F238E27FC236}">
                <a16:creationId xmlns:a16="http://schemas.microsoft.com/office/drawing/2014/main" id="{A8F07E8A-187D-45FC-912C-58D23544F85E}"/>
              </a:ext>
            </a:extLst>
          </p:cNvPr>
          <p:cNvSpPr>
            <a:spLocks noChangeArrowheads="1"/>
          </p:cNvSpPr>
          <p:nvPr/>
        </p:nvSpPr>
        <p:spPr bwMode="auto">
          <a:xfrm>
            <a:off x="7019925" y="594836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p>
        </p:txBody>
      </p:sp>
      <p:sp>
        <p:nvSpPr>
          <p:cNvPr id="83981" name="Rectangle 11">
            <a:extLst>
              <a:ext uri="{FF2B5EF4-FFF2-40B4-BE49-F238E27FC236}">
                <a16:creationId xmlns:a16="http://schemas.microsoft.com/office/drawing/2014/main" id="{030B81E5-7B30-4592-8D21-064546152CC3}"/>
              </a:ext>
            </a:extLst>
          </p:cNvPr>
          <p:cNvSpPr>
            <a:spLocks noChangeArrowheads="1"/>
          </p:cNvSpPr>
          <p:nvPr/>
        </p:nvSpPr>
        <p:spPr bwMode="auto">
          <a:xfrm>
            <a:off x="3132138" y="3500438"/>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p>
        </p:txBody>
      </p:sp>
      <p:sp>
        <p:nvSpPr>
          <p:cNvPr id="74764" name="Rectangle 12">
            <a:extLst>
              <a:ext uri="{FF2B5EF4-FFF2-40B4-BE49-F238E27FC236}">
                <a16:creationId xmlns:a16="http://schemas.microsoft.com/office/drawing/2014/main" id="{04E2399B-D8F2-41D1-BEA3-D1BBDC53FE56}"/>
              </a:ext>
            </a:extLst>
          </p:cNvPr>
          <p:cNvSpPr>
            <a:spLocks noChangeArrowheads="1"/>
          </p:cNvSpPr>
          <p:nvPr/>
        </p:nvSpPr>
        <p:spPr bwMode="auto">
          <a:xfrm>
            <a:off x="3132138" y="58039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p>
        </p:txBody>
      </p:sp>
      <p:sp>
        <p:nvSpPr>
          <p:cNvPr id="74765" name="Line 13">
            <a:extLst>
              <a:ext uri="{FF2B5EF4-FFF2-40B4-BE49-F238E27FC236}">
                <a16:creationId xmlns:a16="http://schemas.microsoft.com/office/drawing/2014/main" id="{82308543-F2A6-4566-972D-02346628AAF3}"/>
              </a:ext>
            </a:extLst>
          </p:cNvPr>
          <p:cNvSpPr>
            <a:spLocks noChangeShapeType="1"/>
          </p:cNvSpPr>
          <p:nvPr/>
        </p:nvSpPr>
        <p:spPr bwMode="auto">
          <a:xfrm>
            <a:off x="3492500" y="2995613"/>
            <a:ext cx="863600" cy="7921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6" name="未知">
            <a:extLst>
              <a:ext uri="{FF2B5EF4-FFF2-40B4-BE49-F238E27FC236}">
                <a16:creationId xmlns:a16="http://schemas.microsoft.com/office/drawing/2014/main" id="{BCDEEF13-DA80-4395-947B-C40E27B69AD6}"/>
              </a:ext>
            </a:extLst>
          </p:cNvPr>
          <p:cNvSpPr>
            <a:spLocks/>
          </p:cNvSpPr>
          <p:nvPr/>
        </p:nvSpPr>
        <p:spPr bwMode="auto">
          <a:xfrm>
            <a:off x="3635375" y="2851150"/>
            <a:ext cx="1008063" cy="720725"/>
          </a:xfrm>
          <a:custGeom>
            <a:avLst/>
            <a:gdLst>
              <a:gd name="T0" fmla="*/ 0 w 635"/>
              <a:gd name="T1" fmla="*/ 0 h 454"/>
              <a:gd name="T2" fmla="*/ 2147483646 w 635"/>
              <a:gd name="T3" fmla="*/ 2147483646 h 454"/>
              <a:gd name="T4" fmla="*/ 2147483646 w 635"/>
              <a:gd name="T5" fmla="*/ 2147483646 h 454"/>
              <a:gd name="T6" fmla="*/ 2147483646 w 635"/>
              <a:gd name="T7" fmla="*/ 2147483646 h 454"/>
              <a:gd name="T8" fmla="*/ 0 60000 65536"/>
              <a:gd name="T9" fmla="*/ 0 60000 65536"/>
              <a:gd name="T10" fmla="*/ 0 60000 65536"/>
              <a:gd name="T11" fmla="*/ 0 60000 65536"/>
              <a:gd name="T12" fmla="*/ 0 w 635"/>
              <a:gd name="T13" fmla="*/ 0 h 454"/>
              <a:gd name="T14" fmla="*/ 635 w 635"/>
              <a:gd name="T15" fmla="*/ 454 h 454"/>
            </a:gdLst>
            <a:ahLst/>
            <a:cxnLst>
              <a:cxn ang="T8">
                <a:pos x="T0" y="T1"/>
              </a:cxn>
              <a:cxn ang="T9">
                <a:pos x="T2" y="T3"/>
              </a:cxn>
              <a:cxn ang="T10">
                <a:pos x="T4" y="T5"/>
              </a:cxn>
              <a:cxn ang="T11">
                <a:pos x="T6" y="T7"/>
              </a:cxn>
            </a:cxnLst>
            <a:rect l="T12" t="T13" r="T14" b="T15"/>
            <a:pathLst>
              <a:path w="635" h="454">
                <a:moveTo>
                  <a:pt x="0" y="0"/>
                </a:moveTo>
                <a:cubicBezTo>
                  <a:pt x="19" y="79"/>
                  <a:pt x="38" y="159"/>
                  <a:pt x="91" y="227"/>
                </a:cubicBezTo>
                <a:cubicBezTo>
                  <a:pt x="144" y="295"/>
                  <a:pt x="227" y="371"/>
                  <a:pt x="318" y="409"/>
                </a:cubicBezTo>
                <a:cubicBezTo>
                  <a:pt x="409" y="447"/>
                  <a:pt x="522" y="450"/>
                  <a:pt x="635" y="45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67" name="Oval 15">
            <a:extLst>
              <a:ext uri="{FF2B5EF4-FFF2-40B4-BE49-F238E27FC236}">
                <a16:creationId xmlns:a16="http://schemas.microsoft.com/office/drawing/2014/main" id="{43DD6F5D-FE27-46E1-AEE9-E9BDDD1F4618}"/>
              </a:ext>
            </a:extLst>
          </p:cNvPr>
          <p:cNvSpPr>
            <a:spLocks noChangeArrowheads="1"/>
          </p:cNvSpPr>
          <p:nvPr/>
        </p:nvSpPr>
        <p:spPr bwMode="auto">
          <a:xfrm>
            <a:off x="3851275" y="3284538"/>
            <a:ext cx="144463" cy="142875"/>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4768" name="Line 16">
            <a:extLst>
              <a:ext uri="{FF2B5EF4-FFF2-40B4-BE49-F238E27FC236}">
                <a16:creationId xmlns:a16="http://schemas.microsoft.com/office/drawing/2014/main" id="{AC35A49D-1F99-479B-BB2F-B1A07173EA22}"/>
              </a:ext>
            </a:extLst>
          </p:cNvPr>
          <p:cNvSpPr>
            <a:spLocks noChangeShapeType="1"/>
          </p:cNvSpPr>
          <p:nvPr/>
        </p:nvSpPr>
        <p:spPr bwMode="auto">
          <a:xfrm>
            <a:off x="3924300" y="3427413"/>
            <a:ext cx="0" cy="3603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9" name="Rectangle 17">
            <a:extLst>
              <a:ext uri="{FF2B5EF4-FFF2-40B4-BE49-F238E27FC236}">
                <a16:creationId xmlns:a16="http://schemas.microsoft.com/office/drawing/2014/main" id="{DB38FAF2-73F1-4017-9DDD-B02BC02A6CD7}"/>
              </a:ext>
            </a:extLst>
          </p:cNvPr>
          <p:cNvSpPr>
            <a:spLocks noChangeArrowheads="1"/>
          </p:cNvSpPr>
          <p:nvPr/>
        </p:nvSpPr>
        <p:spPr bwMode="auto">
          <a:xfrm>
            <a:off x="3708400" y="285115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U</a:t>
            </a:r>
            <a:r>
              <a:rPr lang="zh-CN" altLang="zh-CN" sz="1800" b="0" baseline="-25000">
                <a:solidFill>
                  <a:schemeClr val="tx2"/>
                </a:solidFill>
              </a:rPr>
              <a:t>1</a:t>
            </a:r>
          </a:p>
        </p:txBody>
      </p:sp>
      <p:sp>
        <p:nvSpPr>
          <p:cNvPr id="74770" name="Rectangle 18">
            <a:extLst>
              <a:ext uri="{FF2B5EF4-FFF2-40B4-BE49-F238E27FC236}">
                <a16:creationId xmlns:a16="http://schemas.microsoft.com/office/drawing/2014/main" id="{625C83D9-465F-4276-B482-83285A6BA142}"/>
              </a:ext>
            </a:extLst>
          </p:cNvPr>
          <p:cNvSpPr>
            <a:spLocks noChangeArrowheads="1"/>
          </p:cNvSpPr>
          <p:nvPr/>
        </p:nvSpPr>
        <p:spPr bwMode="auto">
          <a:xfrm>
            <a:off x="3635375" y="37877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1</a:t>
            </a:r>
          </a:p>
        </p:txBody>
      </p:sp>
      <p:sp>
        <p:nvSpPr>
          <p:cNvPr id="74771" name="Line 19">
            <a:extLst>
              <a:ext uri="{FF2B5EF4-FFF2-40B4-BE49-F238E27FC236}">
                <a16:creationId xmlns:a16="http://schemas.microsoft.com/office/drawing/2014/main" id="{AAD3A182-4ED0-42BC-B11D-3FECF29CF26F}"/>
              </a:ext>
            </a:extLst>
          </p:cNvPr>
          <p:cNvSpPr>
            <a:spLocks noChangeShapeType="1"/>
          </p:cNvSpPr>
          <p:nvPr/>
        </p:nvSpPr>
        <p:spPr bwMode="auto">
          <a:xfrm>
            <a:off x="3492500" y="2492375"/>
            <a:ext cx="1439863" cy="122396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2" name="Rectangle 20">
            <a:extLst>
              <a:ext uri="{FF2B5EF4-FFF2-40B4-BE49-F238E27FC236}">
                <a16:creationId xmlns:a16="http://schemas.microsoft.com/office/drawing/2014/main" id="{E7278A8B-105E-44D2-9E09-3024C8012CCD}"/>
              </a:ext>
            </a:extLst>
          </p:cNvPr>
          <p:cNvSpPr>
            <a:spLocks noChangeArrowheads="1"/>
          </p:cNvSpPr>
          <p:nvPr/>
        </p:nvSpPr>
        <p:spPr bwMode="auto">
          <a:xfrm>
            <a:off x="3203575" y="27813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A</a:t>
            </a:r>
            <a:r>
              <a:rPr lang="zh-CN" altLang="zh-CN" sz="1800" b="0" baseline="-25000">
                <a:solidFill>
                  <a:schemeClr val="tx2"/>
                </a:solidFill>
              </a:rPr>
              <a:t>1</a:t>
            </a:r>
          </a:p>
        </p:txBody>
      </p:sp>
      <p:sp>
        <p:nvSpPr>
          <p:cNvPr id="74773" name="Rectangle 21">
            <a:extLst>
              <a:ext uri="{FF2B5EF4-FFF2-40B4-BE49-F238E27FC236}">
                <a16:creationId xmlns:a16="http://schemas.microsoft.com/office/drawing/2014/main" id="{0E2F804D-8A27-40D9-B91D-C62577EABC66}"/>
              </a:ext>
            </a:extLst>
          </p:cNvPr>
          <p:cNvSpPr>
            <a:spLocks noChangeArrowheads="1"/>
          </p:cNvSpPr>
          <p:nvPr/>
        </p:nvSpPr>
        <p:spPr bwMode="auto">
          <a:xfrm>
            <a:off x="4140200" y="37877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C</a:t>
            </a:r>
            <a:r>
              <a:rPr lang="zh-CN" altLang="zh-CN" sz="1800" b="0" baseline="-25000">
                <a:solidFill>
                  <a:schemeClr val="tx2"/>
                </a:solidFill>
              </a:rPr>
              <a:t>1</a:t>
            </a:r>
          </a:p>
        </p:txBody>
      </p:sp>
      <p:sp>
        <p:nvSpPr>
          <p:cNvPr id="74774" name="Rectangle 22">
            <a:extLst>
              <a:ext uri="{FF2B5EF4-FFF2-40B4-BE49-F238E27FC236}">
                <a16:creationId xmlns:a16="http://schemas.microsoft.com/office/drawing/2014/main" id="{AE6A7D30-8ABC-42B8-A09A-3A100EE69633}"/>
              </a:ext>
            </a:extLst>
          </p:cNvPr>
          <p:cNvSpPr>
            <a:spLocks noChangeArrowheads="1"/>
          </p:cNvSpPr>
          <p:nvPr/>
        </p:nvSpPr>
        <p:spPr bwMode="auto">
          <a:xfrm>
            <a:off x="3203575" y="22764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A</a:t>
            </a:r>
            <a:r>
              <a:rPr lang="zh-CN" altLang="zh-CN" sz="1800" b="0" baseline="-25000">
                <a:solidFill>
                  <a:schemeClr val="tx2"/>
                </a:solidFill>
              </a:rPr>
              <a:t>2</a:t>
            </a:r>
          </a:p>
        </p:txBody>
      </p:sp>
      <p:sp>
        <p:nvSpPr>
          <p:cNvPr id="74775" name="Rectangle 23">
            <a:extLst>
              <a:ext uri="{FF2B5EF4-FFF2-40B4-BE49-F238E27FC236}">
                <a16:creationId xmlns:a16="http://schemas.microsoft.com/office/drawing/2014/main" id="{5AA55966-CA70-4D47-B432-687235F753AE}"/>
              </a:ext>
            </a:extLst>
          </p:cNvPr>
          <p:cNvSpPr>
            <a:spLocks noChangeArrowheads="1"/>
          </p:cNvSpPr>
          <p:nvPr/>
        </p:nvSpPr>
        <p:spPr bwMode="auto">
          <a:xfrm>
            <a:off x="4787900" y="37877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C</a:t>
            </a:r>
            <a:r>
              <a:rPr lang="zh-CN" altLang="zh-CN" sz="1800" b="0" baseline="-25000">
                <a:solidFill>
                  <a:schemeClr val="tx2"/>
                </a:solidFill>
              </a:rPr>
              <a:t>2</a:t>
            </a:r>
          </a:p>
        </p:txBody>
      </p:sp>
      <p:sp>
        <p:nvSpPr>
          <p:cNvPr id="74776" name="未知">
            <a:extLst>
              <a:ext uri="{FF2B5EF4-FFF2-40B4-BE49-F238E27FC236}">
                <a16:creationId xmlns:a16="http://schemas.microsoft.com/office/drawing/2014/main" id="{584E1BEE-FA2E-47F3-9053-A8A29B602AF5}"/>
              </a:ext>
            </a:extLst>
          </p:cNvPr>
          <p:cNvSpPr>
            <a:spLocks/>
          </p:cNvSpPr>
          <p:nvPr/>
        </p:nvSpPr>
        <p:spPr bwMode="auto">
          <a:xfrm>
            <a:off x="4067175" y="2708275"/>
            <a:ext cx="1008063" cy="720725"/>
          </a:xfrm>
          <a:custGeom>
            <a:avLst/>
            <a:gdLst>
              <a:gd name="T0" fmla="*/ 0 w 635"/>
              <a:gd name="T1" fmla="*/ 0 h 454"/>
              <a:gd name="T2" fmla="*/ 2147483646 w 635"/>
              <a:gd name="T3" fmla="*/ 2147483646 h 454"/>
              <a:gd name="T4" fmla="*/ 2147483646 w 635"/>
              <a:gd name="T5" fmla="*/ 2147483646 h 454"/>
              <a:gd name="T6" fmla="*/ 2147483646 w 635"/>
              <a:gd name="T7" fmla="*/ 2147483646 h 454"/>
              <a:gd name="T8" fmla="*/ 0 60000 65536"/>
              <a:gd name="T9" fmla="*/ 0 60000 65536"/>
              <a:gd name="T10" fmla="*/ 0 60000 65536"/>
              <a:gd name="T11" fmla="*/ 0 60000 65536"/>
              <a:gd name="T12" fmla="*/ 0 w 635"/>
              <a:gd name="T13" fmla="*/ 0 h 454"/>
              <a:gd name="T14" fmla="*/ 635 w 635"/>
              <a:gd name="T15" fmla="*/ 454 h 454"/>
            </a:gdLst>
            <a:ahLst/>
            <a:cxnLst>
              <a:cxn ang="T8">
                <a:pos x="T0" y="T1"/>
              </a:cxn>
              <a:cxn ang="T9">
                <a:pos x="T2" y="T3"/>
              </a:cxn>
              <a:cxn ang="T10">
                <a:pos x="T4" y="T5"/>
              </a:cxn>
              <a:cxn ang="T11">
                <a:pos x="T6" y="T7"/>
              </a:cxn>
            </a:cxnLst>
            <a:rect l="T12" t="T13" r="T14" b="T15"/>
            <a:pathLst>
              <a:path w="635" h="454">
                <a:moveTo>
                  <a:pt x="0" y="0"/>
                </a:moveTo>
                <a:cubicBezTo>
                  <a:pt x="19" y="79"/>
                  <a:pt x="38" y="159"/>
                  <a:pt x="91" y="227"/>
                </a:cubicBezTo>
                <a:cubicBezTo>
                  <a:pt x="144" y="295"/>
                  <a:pt x="227" y="371"/>
                  <a:pt x="318" y="409"/>
                </a:cubicBezTo>
                <a:cubicBezTo>
                  <a:pt x="409" y="447"/>
                  <a:pt x="522" y="450"/>
                  <a:pt x="635" y="45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7" name="Rectangle 25">
            <a:extLst>
              <a:ext uri="{FF2B5EF4-FFF2-40B4-BE49-F238E27FC236}">
                <a16:creationId xmlns:a16="http://schemas.microsoft.com/office/drawing/2014/main" id="{A155BF26-86EE-4AC3-9217-DE09883218A5}"/>
              </a:ext>
            </a:extLst>
          </p:cNvPr>
          <p:cNvSpPr>
            <a:spLocks noChangeArrowheads="1"/>
          </p:cNvSpPr>
          <p:nvPr/>
        </p:nvSpPr>
        <p:spPr bwMode="auto">
          <a:xfrm>
            <a:off x="3851275" y="249237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U</a:t>
            </a:r>
            <a:r>
              <a:rPr lang="zh-CN" altLang="zh-CN" sz="1800" b="0" baseline="-25000">
                <a:solidFill>
                  <a:schemeClr val="tx2"/>
                </a:solidFill>
              </a:rPr>
              <a:t>2</a:t>
            </a:r>
          </a:p>
        </p:txBody>
      </p:sp>
      <p:sp>
        <p:nvSpPr>
          <p:cNvPr id="74778" name="Line 26">
            <a:extLst>
              <a:ext uri="{FF2B5EF4-FFF2-40B4-BE49-F238E27FC236}">
                <a16:creationId xmlns:a16="http://schemas.microsoft.com/office/drawing/2014/main" id="{3BD330B6-170D-4E1F-B30B-8023ADB28FC4}"/>
              </a:ext>
            </a:extLst>
          </p:cNvPr>
          <p:cNvSpPr>
            <a:spLocks noChangeShapeType="1"/>
          </p:cNvSpPr>
          <p:nvPr/>
        </p:nvSpPr>
        <p:spPr bwMode="auto">
          <a:xfrm>
            <a:off x="4427538" y="3284538"/>
            <a:ext cx="0" cy="5032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9" name="Rectangle 27">
            <a:extLst>
              <a:ext uri="{FF2B5EF4-FFF2-40B4-BE49-F238E27FC236}">
                <a16:creationId xmlns:a16="http://schemas.microsoft.com/office/drawing/2014/main" id="{C7C1AF69-B69B-4A79-85E5-D37A03A710AE}"/>
              </a:ext>
            </a:extLst>
          </p:cNvPr>
          <p:cNvSpPr>
            <a:spLocks noChangeArrowheads="1"/>
          </p:cNvSpPr>
          <p:nvPr/>
        </p:nvSpPr>
        <p:spPr bwMode="auto">
          <a:xfrm>
            <a:off x="4500563" y="3859213"/>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2</a:t>
            </a:r>
          </a:p>
        </p:txBody>
      </p:sp>
      <p:sp>
        <p:nvSpPr>
          <p:cNvPr id="74780" name="Line 28">
            <a:extLst>
              <a:ext uri="{FF2B5EF4-FFF2-40B4-BE49-F238E27FC236}">
                <a16:creationId xmlns:a16="http://schemas.microsoft.com/office/drawing/2014/main" id="{1E8D1F27-EC78-4B4E-B01C-4380D2117B8D}"/>
              </a:ext>
            </a:extLst>
          </p:cNvPr>
          <p:cNvSpPr>
            <a:spLocks noChangeShapeType="1"/>
          </p:cNvSpPr>
          <p:nvPr/>
        </p:nvSpPr>
        <p:spPr bwMode="auto">
          <a:xfrm>
            <a:off x="3924300" y="3787775"/>
            <a:ext cx="0" cy="22320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Line 29">
            <a:extLst>
              <a:ext uri="{FF2B5EF4-FFF2-40B4-BE49-F238E27FC236}">
                <a16:creationId xmlns:a16="http://schemas.microsoft.com/office/drawing/2014/main" id="{114242F3-DCD4-459B-9254-F18034E3DA94}"/>
              </a:ext>
            </a:extLst>
          </p:cNvPr>
          <p:cNvSpPr>
            <a:spLocks noChangeShapeType="1"/>
          </p:cNvSpPr>
          <p:nvPr/>
        </p:nvSpPr>
        <p:spPr bwMode="auto">
          <a:xfrm>
            <a:off x="4427538" y="3787775"/>
            <a:ext cx="0" cy="22320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2" name="Rectangle 30">
            <a:extLst>
              <a:ext uri="{FF2B5EF4-FFF2-40B4-BE49-F238E27FC236}">
                <a16:creationId xmlns:a16="http://schemas.microsoft.com/office/drawing/2014/main" id="{E8CBB02E-7AC4-4F06-8B24-81F4AC176FDE}"/>
              </a:ext>
            </a:extLst>
          </p:cNvPr>
          <p:cNvSpPr>
            <a:spLocks noChangeArrowheads="1"/>
          </p:cNvSpPr>
          <p:nvPr/>
        </p:nvSpPr>
        <p:spPr bwMode="auto">
          <a:xfrm>
            <a:off x="3924300" y="60198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1</a:t>
            </a:r>
          </a:p>
        </p:txBody>
      </p:sp>
      <p:sp>
        <p:nvSpPr>
          <p:cNvPr id="74783" name="Oval 31">
            <a:extLst>
              <a:ext uri="{FF2B5EF4-FFF2-40B4-BE49-F238E27FC236}">
                <a16:creationId xmlns:a16="http://schemas.microsoft.com/office/drawing/2014/main" id="{6DEA6F6E-6AFA-4772-A01C-C2A061C31BE9}"/>
              </a:ext>
            </a:extLst>
          </p:cNvPr>
          <p:cNvSpPr>
            <a:spLocks noChangeArrowheads="1"/>
          </p:cNvSpPr>
          <p:nvPr/>
        </p:nvSpPr>
        <p:spPr bwMode="auto">
          <a:xfrm>
            <a:off x="3851275" y="5300663"/>
            <a:ext cx="144463" cy="144462"/>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4784" name="Line 32">
            <a:extLst>
              <a:ext uri="{FF2B5EF4-FFF2-40B4-BE49-F238E27FC236}">
                <a16:creationId xmlns:a16="http://schemas.microsoft.com/office/drawing/2014/main" id="{ECCFC3AC-7973-483A-B237-CDEF8A4EB149}"/>
              </a:ext>
            </a:extLst>
          </p:cNvPr>
          <p:cNvSpPr>
            <a:spLocks noChangeShapeType="1"/>
          </p:cNvSpPr>
          <p:nvPr/>
        </p:nvSpPr>
        <p:spPr bwMode="auto">
          <a:xfrm>
            <a:off x="3492500" y="5372100"/>
            <a:ext cx="4318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5" name="Rectangle 33">
            <a:extLst>
              <a:ext uri="{FF2B5EF4-FFF2-40B4-BE49-F238E27FC236}">
                <a16:creationId xmlns:a16="http://schemas.microsoft.com/office/drawing/2014/main" id="{97AE9350-03F1-493A-BC53-CCA0CAC44873}"/>
              </a:ext>
            </a:extLst>
          </p:cNvPr>
          <p:cNvSpPr>
            <a:spLocks noChangeArrowheads="1"/>
          </p:cNvSpPr>
          <p:nvPr/>
        </p:nvSpPr>
        <p:spPr bwMode="auto">
          <a:xfrm>
            <a:off x="3132138" y="530066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M</a:t>
            </a:r>
            <a:r>
              <a:rPr lang="zh-CN" altLang="zh-CN" sz="1800" b="0" baseline="-25000">
                <a:solidFill>
                  <a:schemeClr val="tx2"/>
                </a:solidFill>
              </a:rPr>
              <a:t>1</a:t>
            </a:r>
          </a:p>
        </p:txBody>
      </p:sp>
      <p:sp>
        <p:nvSpPr>
          <p:cNvPr id="74786" name="Rectangle 34">
            <a:extLst>
              <a:ext uri="{FF2B5EF4-FFF2-40B4-BE49-F238E27FC236}">
                <a16:creationId xmlns:a16="http://schemas.microsoft.com/office/drawing/2014/main" id="{55FA297B-AF4F-43EA-B335-FFF148D84C6C}"/>
              </a:ext>
            </a:extLst>
          </p:cNvPr>
          <p:cNvSpPr>
            <a:spLocks noChangeArrowheads="1"/>
          </p:cNvSpPr>
          <p:nvPr/>
        </p:nvSpPr>
        <p:spPr bwMode="auto">
          <a:xfrm>
            <a:off x="4356100" y="60198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2</a:t>
            </a:r>
          </a:p>
        </p:txBody>
      </p:sp>
      <p:sp>
        <p:nvSpPr>
          <p:cNvPr id="74787" name="Oval 35">
            <a:extLst>
              <a:ext uri="{FF2B5EF4-FFF2-40B4-BE49-F238E27FC236}">
                <a16:creationId xmlns:a16="http://schemas.microsoft.com/office/drawing/2014/main" id="{24EFE78A-1E00-4272-A178-59A47466F797}"/>
              </a:ext>
            </a:extLst>
          </p:cNvPr>
          <p:cNvSpPr>
            <a:spLocks noChangeArrowheads="1"/>
          </p:cNvSpPr>
          <p:nvPr/>
        </p:nvSpPr>
        <p:spPr bwMode="auto">
          <a:xfrm>
            <a:off x="4356100" y="3211513"/>
            <a:ext cx="144463" cy="144462"/>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4788" name="Line 36">
            <a:extLst>
              <a:ext uri="{FF2B5EF4-FFF2-40B4-BE49-F238E27FC236}">
                <a16:creationId xmlns:a16="http://schemas.microsoft.com/office/drawing/2014/main" id="{56A1493B-C630-49C3-9744-7D46E73A0047}"/>
              </a:ext>
            </a:extLst>
          </p:cNvPr>
          <p:cNvSpPr>
            <a:spLocks noChangeShapeType="1"/>
          </p:cNvSpPr>
          <p:nvPr/>
        </p:nvSpPr>
        <p:spPr bwMode="auto">
          <a:xfrm flipH="1">
            <a:off x="3492500" y="5084763"/>
            <a:ext cx="1008063"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9" name="Rectangle 37">
            <a:extLst>
              <a:ext uri="{FF2B5EF4-FFF2-40B4-BE49-F238E27FC236}">
                <a16:creationId xmlns:a16="http://schemas.microsoft.com/office/drawing/2014/main" id="{27DE8263-E2C8-4BD9-AF59-96B4407EE643}"/>
              </a:ext>
            </a:extLst>
          </p:cNvPr>
          <p:cNvSpPr>
            <a:spLocks noChangeArrowheads="1"/>
          </p:cNvSpPr>
          <p:nvPr/>
        </p:nvSpPr>
        <p:spPr bwMode="auto">
          <a:xfrm>
            <a:off x="3132138" y="48672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M</a:t>
            </a:r>
            <a:r>
              <a:rPr lang="zh-CN" altLang="zh-CN" sz="1800" b="0" baseline="-25000">
                <a:solidFill>
                  <a:schemeClr val="tx2"/>
                </a:solidFill>
              </a:rPr>
              <a:t>2</a:t>
            </a:r>
          </a:p>
        </p:txBody>
      </p:sp>
      <p:sp>
        <p:nvSpPr>
          <p:cNvPr id="74790" name="Line 38">
            <a:extLst>
              <a:ext uri="{FF2B5EF4-FFF2-40B4-BE49-F238E27FC236}">
                <a16:creationId xmlns:a16="http://schemas.microsoft.com/office/drawing/2014/main" id="{38467E08-3A5F-4C83-ADA5-F9922F84C469}"/>
              </a:ext>
            </a:extLst>
          </p:cNvPr>
          <p:cNvSpPr>
            <a:spLocks noChangeShapeType="1"/>
          </p:cNvSpPr>
          <p:nvPr/>
        </p:nvSpPr>
        <p:spPr bwMode="auto">
          <a:xfrm>
            <a:off x="3492500" y="1987550"/>
            <a:ext cx="2303463" cy="18002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1" name="未知">
            <a:extLst>
              <a:ext uri="{FF2B5EF4-FFF2-40B4-BE49-F238E27FC236}">
                <a16:creationId xmlns:a16="http://schemas.microsoft.com/office/drawing/2014/main" id="{AD09E7E7-0CB1-4409-8422-6CB3D2022F9F}"/>
              </a:ext>
            </a:extLst>
          </p:cNvPr>
          <p:cNvSpPr>
            <a:spLocks/>
          </p:cNvSpPr>
          <p:nvPr/>
        </p:nvSpPr>
        <p:spPr bwMode="auto">
          <a:xfrm>
            <a:off x="4716463" y="2635250"/>
            <a:ext cx="1008062" cy="720725"/>
          </a:xfrm>
          <a:custGeom>
            <a:avLst/>
            <a:gdLst>
              <a:gd name="T0" fmla="*/ 0 w 635"/>
              <a:gd name="T1" fmla="*/ 0 h 454"/>
              <a:gd name="T2" fmla="*/ 2147483646 w 635"/>
              <a:gd name="T3" fmla="*/ 2147483646 h 454"/>
              <a:gd name="T4" fmla="*/ 2147483646 w 635"/>
              <a:gd name="T5" fmla="*/ 2147483646 h 454"/>
              <a:gd name="T6" fmla="*/ 2147483646 w 635"/>
              <a:gd name="T7" fmla="*/ 2147483646 h 454"/>
              <a:gd name="T8" fmla="*/ 0 60000 65536"/>
              <a:gd name="T9" fmla="*/ 0 60000 65536"/>
              <a:gd name="T10" fmla="*/ 0 60000 65536"/>
              <a:gd name="T11" fmla="*/ 0 60000 65536"/>
              <a:gd name="T12" fmla="*/ 0 w 635"/>
              <a:gd name="T13" fmla="*/ 0 h 454"/>
              <a:gd name="T14" fmla="*/ 635 w 635"/>
              <a:gd name="T15" fmla="*/ 454 h 454"/>
            </a:gdLst>
            <a:ahLst/>
            <a:cxnLst>
              <a:cxn ang="T8">
                <a:pos x="T0" y="T1"/>
              </a:cxn>
              <a:cxn ang="T9">
                <a:pos x="T2" y="T3"/>
              </a:cxn>
              <a:cxn ang="T10">
                <a:pos x="T4" y="T5"/>
              </a:cxn>
              <a:cxn ang="T11">
                <a:pos x="T6" y="T7"/>
              </a:cxn>
            </a:cxnLst>
            <a:rect l="T12" t="T13" r="T14" b="T15"/>
            <a:pathLst>
              <a:path w="635" h="454">
                <a:moveTo>
                  <a:pt x="0" y="0"/>
                </a:moveTo>
                <a:cubicBezTo>
                  <a:pt x="19" y="79"/>
                  <a:pt x="38" y="159"/>
                  <a:pt x="91" y="227"/>
                </a:cubicBezTo>
                <a:cubicBezTo>
                  <a:pt x="144" y="295"/>
                  <a:pt x="227" y="371"/>
                  <a:pt x="318" y="409"/>
                </a:cubicBezTo>
                <a:cubicBezTo>
                  <a:pt x="409" y="447"/>
                  <a:pt x="522" y="450"/>
                  <a:pt x="635" y="45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92" name="Line 40">
            <a:extLst>
              <a:ext uri="{FF2B5EF4-FFF2-40B4-BE49-F238E27FC236}">
                <a16:creationId xmlns:a16="http://schemas.microsoft.com/office/drawing/2014/main" id="{009AD9D9-7BE9-4633-BA5A-9CB2F1E2A0EC}"/>
              </a:ext>
            </a:extLst>
          </p:cNvPr>
          <p:cNvSpPr>
            <a:spLocks noChangeShapeType="1"/>
          </p:cNvSpPr>
          <p:nvPr/>
        </p:nvSpPr>
        <p:spPr bwMode="auto">
          <a:xfrm>
            <a:off x="5076825" y="3211513"/>
            <a:ext cx="0" cy="5762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3" name="Line 41">
            <a:extLst>
              <a:ext uri="{FF2B5EF4-FFF2-40B4-BE49-F238E27FC236}">
                <a16:creationId xmlns:a16="http://schemas.microsoft.com/office/drawing/2014/main" id="{88FB1EED-E4DA-45BF-9502-11D9530CCF69}"/>
              </a:ext>
            </a:extLst>
          </p:cNvPr>
          <p:cNvSpPr>
            <a:spLocks noChangeShapeType="1"/>
          </p:cNvSpPr>
          <p:nvPr/>
        </p:nvSpPr>
        <p:spPr bwMode="auto">
          <a:xfrm>
            <a:off x="5076825" y="3787775"/>
            <a:ext cx="0" cy="22320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4" name="Rectangle 42">
            <a:extLst>
              <a:ext uri="{FF2B5EF4-FFF2-40B4-BE49-F238E27FC236}">
                <a16:creationId xmlns:a16="http://schemas.microsoft.com/office/drawing/2014/main" id="{B813996B-5317-463C-B8BB-62E10DCC6536}"/>
              </a:ext>
            </a:extLst>
          </p:cNvPr>
          <p:cNvSpPr>
            <a:spLocks noChangeArrowheads="1"/>
          </p:cNvSpPr>
          <p:nvPr/>
        </p:nvSpPr>
        <p:spPr bwMode="auto">
          <a:xfrm>
            <a:off x="4932363" y="60198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3</a:t>
            </a:r>
          </a:p>
        </p:txBody>
      </p:sp>
      <p:sp>
        <p:nvSpPr>
          <p:cNvPr id="74795" name="Oval 43">
            <a:extLst>
              <a:ext uri="{FF2B5EF4-FFF2-40B4-BE49-F238E27FC236}">
                <a16:creationId xmlns:a16="http://schemas.microsoft.com/office/drawing/2014/main" id="{F33FE79D-3D47-4AB9-8775-B042B70D311B}"/>
              </a:ext>
            </a:extLst>
          </p:cNvPr>
          <p:cNvSpPr>
            <a:spLocks noChangeArrowheads="1"/>
          </p:cNvSpPr>
          <p:nvPr/>
        </p:nvSpPr>
        <p:spPr bwMode="auto">
          <a:xfrm>
            <a:off x="5003800" y="4651375"/>
            <a:ext cx="144463" cy="144463"/>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4796" name="Line 44">
            <a:extLst>
              <a:ext uri="{FF2B5EF4-FFF2-40B4-BE49-F238E27FC236}">
                <a16:creationId xmlns:a16="http://schemas.microsoft.com/office/drawing/2014/main" id="{336638EF-1605-4697-8E56-62D03AB2E429}"/>
              </a:ext>
            </a:extLst>
          </p:cNvPr>
          <p:cNvSpPr>
            <a:spLocks noChangeShapeType="1"/>
          </p:cNvSpPr>
          <p:nvPr/>
        </p:nvSpPr>
        <p:spPr bwMode="auto">
          <a:xfrm flipV="1">
            <a:off x="3635375" y="4364038"/>
            <a:ext cx="2016125" cy="11525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7" name="Rectangle 45">
            <a:extLst>
              <a:ext uri="{FF2B5EF4-FFF2-40B4-BE49-F238E27FC236}">
                <a16:creationId xmlns:a16="http://schemas.microsoft.com/office/drawing/2014/main" id="{2FB39AFF-C311-49DE-8505-CAB3FFD5F415}"/>
              </a:ext>
            </a:extLst>
          </p:cNvPr>
          <p:cNvSpPr>
            <a:spLocks noChangeArrowheads="1"/>
          </p:cNvSpPr>
          <p:nvPr/>
        </p:nvSpPr>
        <p:spPr bwMode="auto">
          <a:xfrm>
            <a:off x="5148263" y="37877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0" baseline="-25000">
                <a:solidFill>
                  <a:schemeClr val="tx2"/>
                </a:solidFill>
              </a:rPr>
              <a:t>3</a:t>
            </a:r>
          </a:p>
        </p:txBody>
      </p:sp>
      <p:sp>
        <p:nvSpPr>
          <p:cNvPr id="74798" name="Line 46">
            <a:extLst>
              <a:ext uri="{FF2B5EF4-FFF2-40B4-BE49-F238E27FC236}">
                <a16:creationId xmlns:a16="http://schemas.microsoft.com/office/drawing/2014/main" id="{B695DEEE-0E01-4366-8FDF-56799EFEB7C8}"/>
              </a:ext>
            </a:extLst>
          </p:cNvPr>
          <p:cNvSpPr>
            <a:spLocks noChangeShapeType="1"/>
          </p:cNvSpPr>
          <p:nvPr/>
        </p:nvSpPr>
        <p:spPr bwMode="auto">
          <a:xfrm flipH="1">
            <a:off x="3492500" y="4724400"/>
            <a:ext cx="15843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9" name="Rectangle 47">
            <a:extLst>
              <a:ext uri="{FF2B5EF4-FFF2-40B4-BE49-F238E27FC236}">
                <a16:creationId xmlns:a16="http://schemas.microsoft.com/office/drawing/2014/main" id="{E0B37FEA-1971-4EC1-A103-1C2B2E80D9C1}"/>
              </a:ext>
            </a:extLst>
          </p:cNvPr>
          <p:cNvSpPr>
            <a:spLocks noChangeArrowheads="1"/>
          </p:cNvSpPr>
          <p:nvPr/>
        </p:nvSpPr>
        <p:spPr bwMode="auto">
          <a:xfrm>
            <a:off x="3132138" y="4508500"/>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M</a:t>
            </a:r>
            <a:r>
              <a:rPr lang="zh-CN" altLang="zh-CN" sz="1800" b="0" baseline="-25000">
                <a:solidFill>
                  <a:schemeClr val="tx2"/>
                </a:solidFill>
              </a:rPr>
              <a:t>3</a:t>
            </a:r>
          </a:p>
        </p:txBody>
      </p:sp>
      <p:sp>
        <p:nvSpPr>
          <p:cNvPr id="74800" name="Rectangle 48">
            <a:extLst>
              <a:ext uri="{FF2B5EF4-FFF2-40B4-BE49-F238E27FC236}">
                <a16:creationId xmlns:a16="http://schemas.microsoft.com/office/drawing/2014/main" id="{1E9F19CD-A065-41DA-9355-718338CB5365}"/>
              </a:ext>
            </a:extLst>
          </p:cNvPr>
          <p:cNvSpPr>
            <a:spLocks noChangeArrowheads="1"/>
          </p:cNvSpPr>
          <p:nvPr/>
        </p:nvSpPr>
        <p:spPr bwMode="auto">
          <a:xfrm>
            <a:off x="4500563" y="2347913"/>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U</a:t>
            </a:r>
            <a:r>
              <a:rPr lang="zh-CN" altLang="zh-CN" sz="1800" b="0" baseline="-25000">
                <a:solidFill>
                  <a:schemeClr val="tx2"/>
                </a:solidFill>
              </a:rPr>
              <a:t>3</a:t>
            </a:r>
          </a:p>
        </p:txBody>
      </p:sp>
      <p:sp>
        <p:nvSpPr>
          <p:cNvPr id="74801" name="Oval 49">
            <a:extLst>
              <a:ext uri="{FF2B5EF4-FFF2-40B4-BE49-F238E27FC236}">
                <a16:creationId xmlns:a16="http://schemas.microsoft.com/office/drawing/2014/main" id="{D440EEF5-B1C4-4741-89A9-7C67D3236C3D}"/>
              </a:ext>
            </a:extLst>
          </p:cNvPr>
          <p:cNvSpPr>
            <a:spLocks noChangeArrowheads="1"/>
          </p:cNvSpPr>
          <p:nvPr/>
        </p:nvSpPr>
        <p:spPr bwMode="auto">
          <a:xfrm>
            <a:off x="4356100" y="5011738"/>
            <a:ext cx="144463" cy="144462"/>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4802" name="Rectangle 50">
            <a:extLst>
              <a:ext uri="{FF2B5EF4-FFF2-40B4-BE49-F238E27FC236}">
                <a16:creationId xmlns:a16="http://schemas.microsoft.com/office/drawing/2014/main" id="{F225E892-611F-4F3B-A291-09F61E970DBF}"/>
              </a:ext>
            </a:extLst>
          </p:cNvPr>
          <p:cNvSpPr>
            <a:spLocks noChangeArrowheads="1"/>
          </p:cNvSpPr>
          <p:nvPr/>
        </p:nvSpPr>
        <p:spPr bwMode="auto">
          <a:xfrm>
            <a:off x="3995738" y="3141663"/>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E</a:t>
            </a:r>
            <a:r>
              <a:rPr lang="zh-CN" altLang="zh-CN" sz="1800" b="0" baseline="-25000">
                <a:solidFill>
                  <a:schemeClr val="tx2"/>
                </a:solidFill>
              </a:rPr>
              <a:t>1</a:t>
            </a:r>
          </a:p>
        </p:txBody>
      </p:sp>
      <p:sp>
        <p:nvSpPr>
          <p:cNvPr id="74803" name="Rectangle 51">
            <a:extLst>
              <a:ext uri="{FF2B5EF4-FFF2-40B4-BE49-F238E27FC236}">
                <a16:creationId xmlns:a16="http://schemas.microsoft.com/office/drawing/2014/main" id="{BBC17D58-00C5-4F60-B393-FB39266682E0}"/>
              </a:ext>
            </a:extLst>
          </p:cNvPr>
          <p:cNvSpPr>
            <a:spLocks noChangeArrowheads="1"/>
          </p:cNvSpPr>
          <p:nvPr/>
        </p:nvSpPr>
        <p:spPr bwMode="auto">
          <a:xfrm>
            <a:off x="4500563" y="2995613"/>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E</a:t>
            </a:r>
            <a:r>
              <a:rPr lang="zh-CN" altLang="zh-CN" sz="1800" b="0" baseline="-25000">
                <a:solidFill>
                  <a:schemeClr val="tx2"/>
                </a:solidFill>
              </a:rPr>
              <a:t>2</a:t>
            </a:r>
          </a:p>
        </p:txBody>
      </p:sp>
      <p:sp>
        <p:nvSpPr>
          <p:cNvPr id="74804" name="Rectangle 52">
            <a:extLst>
              <a:ext uri="{FF2B5EF4-FFF2-40B4-BE49-F238E27FC236}">
                <a16:creationId xmlns:a16="http://schemas.microsoft.com/office/drawing/2014/main" id="{2001FACF-C0FD-4675-B361-9777AC366552}"/>
              </a:ext>
            </a:extLst>
          </p:cNvPr>
          <p:cNvSpPr>
            <a:spLocks noChangeArrowheads="1"/>
          </p:cNvSpPr>
          <p:nvPr/>
        </p:nvSpPr>
        <p:spPr bwMode="auto">
          <a:xfrm>
            <a:off x="5076825" y="285273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E</a:t>
            </a:r>
            <a:r>
              <a:rPr lang="zh-CN" altLang="zh-CN" sz="1800" b="0" baseline="-25000">
                <a:solidFill>
                  <a:schemeClr val="tx2"/>
                </a:solidFill>
              </a:rPr>
              <a:t>3</a:t>
            </a:r>
          </a:p>
        </p:txBody>
      </p:sp>
      <p:sp>
        <p:nvSpPr>
          <p:cNvPr id="74805" name="Rectangle 53">
            <a:extLst>
              <a:ext uri="{FF2B5EF4-FFF2-40B4-BE49-F238E27FC236}">
                <a16:creationId xmlns:a16="http://schemas.microsoft.com/office/drawing/2014/main" id="{50C5F6F6-ED72-47F5-96AF-B52FEF61766F}"/>
              </a:ext>
            </a:extLst>
          </p:cNvPr>
          <p:cNvSpPr>
            <a:spLocks noChangeArrowheads="1"/>
          </p:cNvSpPr>
          <p:nvPr/>
        </p:nvSpPr>
        <p:spPr bwMode="auto">
          <a:xfrm>
            <a:off x="3995738" y="544353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F</a:t>
            </a:r>
            <a:r>
              <a:rPr lang="zh-CN" altLang="zh-CN" sz="1800" b="0" baseline="-25000">
                <a:solidFill>
                  <a:schemeClr val="tx2"/>
                </a:solidFill>
              </a:rPr>
              <a:t>1</a:t>
            </a:r>
          </a:p>
        </p:txBody>
      </p:sp>
      <p:sp>
        <p:nvSpPr>
          <p:cNvPr id="74806" name="Rectangle 54">
            <a:extLst>
              <a:ext uri="{FF2B5EF4-FFF2-40B4-BE49-F238E27FC236}">
                <a16:creationId xmlns:a16="http://schemas.microsoft.com/office/drawing/2014/main" id="{D96F2A4E-ECC2-4E0A-9AAB-A027BFE4DFA7}"/>
              </a:ext>
            </a:extLst>
          </p:cNvPr>
          <p:cNvSpPr>
            <a:spLocks noChangeArrowheads="1"/>
          </p:cNvSpPr>
          <p:nvPr/>
        </p:nvSpPr>
        <p:spPr bwMode="auto">
          <a:xfrm>
            <a:off x="4572000" y="5084763"/>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F</a:t>
            </a:r>
            <a:r>
              <a:rPr lang="zh-CN" altLang="zh-CN" sz="1800" b="0" baseline="-25000">
                <a:solidFill>
                  <a:schemeClr val="tx2"/>
                </a:solidFill>
              </a:rPr>
              <a:t>2</a:t>
            </a:r>
          </a:p>
        </p:txBody>
      </p:sp>
      <p:sp>
        <p:nvSpPr>
          <p:cNvPr id="74807" name="Rectangle 55">
            <a:extLst>
              <a:ext uri="{FF2B5EF4-FFF2-40B4-BE49-F238E27FC236}">
                <a16:creationId xmlns:a16="http://schemas.microsoft.com/office/drawing/2014/main" id="{05D25BEE-47A0-4E79-B1F6-B97FF0B956FD}"/>
              </a:ext>
            </a:extLst>
          </p:cNvPr>
          <p:cNvSpPr>
            <a:spLocks noChangeArrowheads="1"/>
          </p:cNvSpPr>
          <p:nvPr/>
        </p:nvSpPr>
        <p:spPr bwMode="auto">
          <a:xfrm>
            <a:off x="5219700" y="472440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F</a:t>
            </a:r>
            <a:r>
              <a:rPr lang="zh-CN" altLang="zh-CN" sz="1800" b="0" baseline="-25000">
                <a:solidFill>
                  <a:schemeClr val="tx2"/>
                </a:solidFill>
              </a:rPr>
              <a:t>3</a:t>
            </a:r>
          </a:p>
        </p:txBody>
      </p:sp>
      <p:sp>
        <p:nvSpPr>
          <p:cNvPr id="74808" name="Oval 56">
            <a:extLst>
              <a:ext uri="{FF2B5EF4-FFF2-40B4-BE49-F238E27FC236}">
                <a16:creationId xmlns:a16="http://schemas.microsoft.com/office/drawing/2014/main" id="{8C25D16D-C6B8-40F2-97A6-C0C9BB84ED99}"/>
              </a:ext>
            </a:extLst>
          </p:cNvPr>
          <p:cNvSpPr>
            <a:spLocks noChangeArrowheads="1"/>
          </p:cNvSpPr>
          <p:nvPr/>
        </p:nvSpPr>
        <p:spPr bwMode="auto">
          <a:xfrm>
            <a:off x="5003800" y="3140075"/>
            <a:ext cx="142875" cy="144463"/>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4809" name="Rectangle 57">
            <a:extLst>
              <a:ext uri="{FF2B5EF4-FFF2-40B4-BE49-F238E27FC236}">
                <a16:creationId xmlns:a16="http://schemas.microsoft.com/office/drawing/2014/main" id="{0ACFB019-1D9A-40F2-9171-E5C89DD21057}"/>
              </a:ext>
            </a:extLst>
          </p:cNvPr>
          <p:cNvSpPr>
            <a:spLocks noChangeArrowheads="1"/>
          </p:cNvSpPr>
          <p:nvPr/>
        </p:nvSpPr>
        <p:spPr bwMode="auto">
          <a:xfrm>
            <a:off x="3132138" y="1773238"/>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A</a:t>
            </a:r>
            <a:r>
              <a:rPr lang="zh-CN" altLang="zh-CN" sz="1800" b="0" baseline="-25000">
                <a:solidFill>
                  <a:schemeClr val="tx2"/>
                </a:solidFill>
              </a:rPr>
              <a:t>3</a:t>
            </a:r>
          </a:p>
        </p:txBody>
      </p:sp>
      <p:sp>
        <p:nvSpPr>
          <p:cNvPr id="74810" name="Rectangle 58">
            <a:extLst>
              <a:ext uri="{FF2B5EF4-FFF2-40B4-BE49-F238E27FC236}">
                <a16:creationId xmlns:a16="http://schemas.microsoft.com/office/drawing/2014/main" id="{80F58B03-A12F-4664-98CE-2D146C655691}"/>
              </a:ext>
            </a:extLst>
          </p:cNvPr>
          <p:cNvSpPr>
            <a:spLocks noChangeArrowheads="1"/>
          </p:cNvSpPr>
          <p:nvPr/>
        </p:nvSpPr>
        <p:spPr bwMode="auto">
          <a:xfrm>
            <a:off x="5724525" y="378936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C</a:t>
            </a:r>
            <a:r>
              <a:rPr lang="zh-CN" altLang="zh-CN" sz="1800" b="0" baseline="-25000">
                <a:solidFill>
                  <a:schemeClr val="tx2"/>
                </a:solidFill>
              </a:rPr>
              <a:t>3</a:t>
            </a:r>
          </a:p>
        </p:txBody>
      </p:sp>
      <p:sp>
        <p:nvSpPr>
          <p:cNvPr id="74811" name="曲线 1714">
            <a:extLst>
              <a:ext uri="{FF2B5EF4-FFF2-40B4-BE49-F238E27FC236}">
                <a16:creationId xmlns:a16="http://schemas.microsoft.com/office/drawing/2014/main" id="{1406C18C-A9B8-44FC-9020-044F9EB600E1}"/>
              </a:ext>
            </a:extLst>
          </p:cNvPr>
          <p:cNvSpPr>
            <a:spLocks/>
          </p:cNvSpPr>
          <p:nvPr/>
        </p:nvSpPr>
        <p:spPr bwMode="auto">
          <a:xfrm>
            <a:off x="3659188" y="2835275"/>
            <a:ext cx="2316162" cy="574675"/>
          </a:xfrm>
          <a:custGeom>
            <a:avLst/>
            <a:gdLst>
              <a:gd name="T0" fmla="*/ 0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21600"/>
                </a:moveTo>
                <a:cubicBezTo>
                  <a:pt x="520" y="21432"/>
                  <a:pt x="1746" y="21313"/>
                  <a:pt x="3113" y="20549"/>
                </a:cubicBezTo>
                <a:cubicBezTo>
                  <a:pt x="4481" y="19786"/>
                  <a:pt x="6221" y="18449"/>
                  <a:pt x="8210" y="17065"/>
                </a:cubicBezTo>
                <a:cubicBezTo>
                  <a:pt x="10199" y="15680"/>
                  <a:pt x="12803" y="15036"/>
                  <a:pt x="15035" y="12196"/>
                </a:cubicBezTo>
                <a:cubicBezTo>
                  <a:pt x="17266" y="9356"/>
                  <a:pt x="20504" y="2028"/>
                  <a:pt x="21600" y="0"/>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12" name="AutoShape 60">
            <a:extLst>
              <a:ext uri="{FF2B5EF4-FFF2-40B4-BE49-F238E27FC236}">
                <a16:creationId xmlns:a16="http://schemas.microsoft.com/office/drawing/2014/main" id="{3A1A1954-0109-41D8-A46E-E2050217BE98}"/>
              </a:ext>
            </a:extLst>
          </p:cNvPr>
          <p:cNvSpPr>
            <a:spLocks/>
          </p:cNvSpPr>
          <p:nvPr/>
        </p:nvSpPr>
        <p:spPr bwMode="auto">
          <a:xfrm>
            <a:off x="6229350" y="1989138"/>
            <a:ext cx="1939925" cy="401637"/>
          </a:xfrm>
          <a:prstGeom prst="borderCallout2">
            <a:avLst>
              <a:gd name="adj1" fmla="val 28389"/>
              <a:gd name="adj2" fmla="val -3926"/>
              <a:gd name="adj3" fmla="val 28389"/>
              <a:gd name="adj4" fmla="val -16097"/>
              <a:gd name="adj5" fmla="val 238329"/>
              <a:gd name="adj6" fmla="val -28241"/>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tx2"/>
                </a:solidFill>
                <a:latin typeface="Times New Roman" panose="02020603050405020304" pitchFamily="18" charset="0"/>
              </a:rPr>
              <a:t>收入-消费曲线</a:t>
            </a:r>
            <a:endParaRPr lang="zh-CN" altLang="en-US" sz="1800" b="0">
              <a:solidFill>
                <a:schemeClr val="tx2"/>
              </a:solidFill>
            </a:endParaRPr>
          </a:p>
        </p:txBody>
      </p:sp>
      <p:sp>
        <p:nvSpPr>
          <p:cNvPr id="74813" name="AutoShape 61">
            <a:extLst>
              <a:ext uri="{FF2B5EF4-FFF2-40B4-BE49-F238E27FC236}">
                <a16:creationId xmlns:a16="http://schemas.microsoft.com/office/drawing/2014/main" id="{DD214676-41CE-4794-A78B-71F8D887DFD3}"/>
              </a:ext>
            </a:extLst>
          </p:cNvPr>
          <p:cNvSpPr>
            <a:spLocks/>
          </p:cNvSpPr>
          <p:nvPr/>
        </p:nvSpPr>
        <p:spPr bwMode="auto">
          <a:xfrm>
            <a:off x="6372225" y="4868863"/>
            <a:ext cx="1939925" cy="401637"/>
          </a:xfrm>
          <a:prstGeom prst="borderCallout2">
            <a:avLst>
              <a:gd name="adj1" fmla="val 28435"/>
              <a:gd name="adj2" fmla="val -3926"/>
              <a:gd name="adj3" fmla="val 28435"/>
              <a:gd name="adj4" fmla="val -26611"/>
              <a:gd name="adj5" fmla="val -68245"/>
              <a:gd name="adj6" fmla="val -49199"/>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恩格尔曲线</a:t>
            </a: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6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8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47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77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7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7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77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747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77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747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77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47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80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47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7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48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8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79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47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80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48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80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747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79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7481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481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7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75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476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47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476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478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478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747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478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478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4805"/>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7478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4786"/>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7478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4789"/>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480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806"/>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0"/>
                                          </p:stCondLst>
                                        </p:cTn>
                                        <p:tgtEl>
                                          <p:spTgt spid="7479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4794"/>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74793"/>
                                        </p:tgtEl>
                                        <p:attrNameLst>
                                          <p:attrName>style.visibility</p:attrName>
                                        </p:attrNameLst>
                                      </p:cBhvr>
                                      <p:to>
                                        <p:strVal val="visible"/>
                                      </p:to>
                                    </p:set>
                                  </p:childTnLst>
                                </p:cTn>
                              </p:par>
                              <p:par>
                                <p:cTn id="155" presetID="1" presetClass="entr" presetSubtype="0" fill="hold" grpId="1" nodeType="withEffect">
                                  <p:stCondLst>
                                    <p:cond delay="0"/>
                                  </p:stCondLst>
                                  <p:childTnLst>
                                    <p:set>
                                      <p:cBhvr>
                                        <p:cTn id="156" dur="1" fill="hold">
                                          <p:stCondLst>
                                            <p:cond delay="0"/>
                                          </p:stCondLst>
                                        </p:cTn>
                                        <p:tgtEl>
                                          <p:spTgt spid="7479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479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4798"/>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7479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4807"/>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74796"/>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7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bldLvl="0" autoUpdateAnimBg="0"/>
      <p:bldP spid="74762" grpId="0" bldLvl="0" autoUpdateAnimBg="0"/>
      <p:bldP spid="74764" grpId="0" bldLvl="0" autoUpdateAnimBg="0"/>
      <p:bldP spid="74767" grpId="0" animBg="1"/>
      <p:bldP spid="74769" grpId="0" autoUpdateAnimBg="0"/>
      <p:bldP spid="74770" grpId="0" autoUpdateAnimBg="0"/>
      <p:bldP spid="74772" grpId="0" autoUpdateAnimBg="0"/>
      <p:bldP spid="74773" grpId="0" autoUpdateAnimBg="0"/>
      <p:bldP spid="74774" grpId="0" autoUpdateAnimBg="0"/>
      <p:bldP spid="74774" grpId="1" autoUpdateAnimBg="0"/>
      <p:bldP spid="74775" grpId="0" autoUpdateAnimBg="0"/>
      <p:bldP spid="74775" grpId="1" autoUpdateAnimBg="0"/>
      <p:bldP spid="74777" grpId="0" autoUpdateAnimBg="0"/>
      <p:bldP spid="74779" grpId="0" autoUpdateAnimBg="0"/>
      <p:bldP spid="74782" grpId="0" autoUpdateAnimBg="0"/>
      <p:bldP spid="74783" grpId="0" animBg="1"/>
      <p:bldP spid="74785" grpId="0" autoUpdateAnimBg="0"/>
      <p:bldP spid="74786" grpId="0" autoUpdateAnimBg="0"/>
      <p:bldP spid="74787" grpId="0" animBg="1"/>
      <p:bldP spid="74789" grpId="0" autoUpdateAnimBg="0"/>
      <p:bldP spid="74794" grpId="0" autoUpdateAnimBg="0"/>
      <p:bldP spid="74794" grpId="1" autoUpdateAnimBg="0"/>
      <p:bldP spid="74795" grpId="0" animBg="1"/>
      <p:bldP spid="74797" grpId="0" autoUpdateAnimBg="0"/>
      <p:bldP spid="74799" grpId="0" autoUpdateAnimBg="0"/>
      <p:bldP spid="74800" grpId="0" autoUpdateAnimBg="0"/>
      <p:bldP spid="74801" grpId="0" animBg="1"/>
      <p:bldP spid="74802" grpId="0" autoUpdateAnimBg="0"/>
      <p:bldP spid="74803" grpId="0" autoUpdateAnimBg="0"/>
      <p:bldP spid="74804" grpId="0" autoUpdateAnimBg="0"/>
      <p:bldP spid="74805" grpId="0" autoUpdateAnimBg="0"/>
      <p:bldP spid="74806" grpId="0" autoUpdateAnimBg="0"/>
      <p:bldP spid="74807" grpId="0" autoUpdateAnimBg="0"/>
      <p:bldP spid="74808" grpId="0" animBg="1"/>
      <p:bldP spid="74809" grpId="0" autoUpdateAnimBg="0"/>
      <p:bldP spid="74810" grpId="0" autoUpdateAnimBg="0"/>
      <p:bldP spid="74812" grpId="0" bldLvl="0" animBg="1" autoUpdateAnimBg="0"/>
      <p:bldP spid="74813"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a:extLst>
              <a:ext uri="{FF2B5EF4-FFF2-40B4-BE49-F238E27FC236}">
                <a16:creationId xmlns:a16="http://schemas.microsoft.com/office/drawing/2014/main" id="{446C07F6-AE05-45BA-9DEB-E2E4F0DA4A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056EF-8877-4F06-A993-213D3B8B3793}" type="datetime1">
              <a:rPr lang="zh-CN" altLang="en-US" sz="1400" smtClean="0"/>
              <a:pPr>
                <a:spcBef>
                  <a:spcPct val="0"/>
                </a:spcBef>
                <a:buClrTx/>
                <a:buSzTx/>
                <a:buFontTx/>
                <a:buNone/>
              </a:pPr>
              <a:t>2022/9/8</a:t>
            </a:fld>
            <a:endParaRPr lang="zh-CN" altLang="zh-CN" sz="1400"/>
          </a:p>
        </p:txBody>
      </p:sp>
      <p:sp>
        <p:nvSpPr>
          <p:cNvPr id="84995" name="灯片编号占位符 5">
            <a:extLst>
              <a:ext uri="{FF2B5EF4-FFF2-40B4-BE49-F238E27FC236}">
                <a16:creationId xmlns:a16="http://schemas.microsoft.com/office/drawing/2014/main" id="{3808EA56-A404-48E8-BC4C-9F20B2005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681737C-BCA9-4BB9-9E59-F24E84C55E38}" type="slidenum">
              <a:rPr lang="zh-CN" altLang="zh-CN" sz="1400" smtClean="0"/>
              <a:pPr>
                <a:spcBef>
                  <a:spcPct val="0"/>
                </a:spcBef>
                <a:buClrTx/>
                <a:buSzTx/>
                <a:buFontTx/>
                <a:buNone/>
              </a:pPr>
              <a:t>69</a:t>
            </a:fld>
            <a:endParaRPr lang="zh-CN" altLang="zh-CN" sz="1400"/>
          </a:p>
        </p:txBody>
      </p:sp>
      <p:sp>
        <p:nvSpPr>
          <p:cNvPr id="84996" name="Rectangle 2">
            <a:extLst>
              <a:ext uri="{FF2B5EF4-FFF2-40B4-BE49-F238E27FC236}">
                <a16:creationId xmlns:a16="http://schemas.microsoft.com/office/drawing/2014/main" id="{980D9DA8-B1B3-4A2E-873E-CF546DEAC5C7}"/>
              </a:ext>
            </a:extLst>
          </p:cNvPr>
          <p:cNvSpPr>
            <a:spLocks noGrp="1" noRot="1" noChangeArrowheads="1"/>
          </p:cNvSpPr>
          <p:nvPr>
            <p:ph type="body" idx="1"/>
          </p:nvPr>
        </p:nvSpPr>
        <p:spPr>
          <a:xfrm>
            <a:off x="0" y="549275"/>
            <a:ext cx="9144000" cy="1511300"/>
          </a:xfrm>
        </p:spPr>
        <p:txBody>
          <a:bodyPr/>
          <a:lstStyle/>
          <a:p>
            <a:pPr eaLnBrk="1" hangingPunct="1">
              <a:lnSpc>
                <a:spcPct val="90000"/>
              </a:lnSpc>
              <a:buFont typeface="Wingdings" panose="05000000000000000000" pitchFamily="2" charset="2"/>
              <a:buNone/>
            </a:pPr>
            <a:r>
              <a:rPr lang="zh-CN" altLang="en-US" sz="3600" b="1">
                <a:solidFill>
                  <a:srgbClr val="0033CC"/>
                </a:solidFill>
                <a:latin typeface="楷体" panose="02010609060101010101" pitchFamily="49" charset="-122"/>
                <a:ea typeface="楷体" panose="02010609060101010101" pitchFamily="49" charset="-122"/>
              </a:rPr>
              <a:t>2、恩格尔曲线</a:t>
            </a:r>
          </a:p>
          <a:p>
            <a:pPr eaLnBrk="1" hangingPunct="1">
              <a:lnSpc>
                <a:spcPct val="90000"/>
              </a:lnSpc>
              <a:buFont typeface="Wingdings" panose="05000000000000000000" pitchFamily="2" charset="2"/>
              <a:buNone/>
            </a:pPr>
            <a:r>
              <a:rPr lang="zh-CN" altLang="en-US" sz="2800" b="1">
                <a:solidFill>
                  <a:srgbClr val="0033CC"/>
                </a:solidFill>
                <a:latin typeface="楷体" panose="02010609060101010101" pitchFamily="49" charset="-122"/>
                <a:ea typeface="楷体" panose="02010609060101010101" pitchFamily="49" charset="-122"/>
              </a:rPr>
              <a:t>     恩格尔曲线(EC)表示的是消费者的收入与某一商品的需求量之间的函数关系。恩格尔曲线的三种情况：</a:t>
            </a:r>
            <a:endParaRPr lang="zh-CN" altLang="en-US">
              <a:solidFill>
                <a:srgbClr val="0033CC"/>
              </a:solidFill>
              <a:latin typeface="楷体" panose="02010609060101010101" pitchFamily="49" charset="-122"/>
              <a:ea typeface="楷体" panose="02010609060101010101" pitchFamily="49" charset="-122"/>
            </a:endParaRPr>
          </a:p>
        </p:txBody>
      </p:sp>
      <p:sp>
        <p:nvSpPr>
          <p:cNvPr id="75779" name="Line 3">
            <a:extLst>
              <a:ext uri="{FF2B5EF4-FFF2-40B4-BE49-F238E27FC236}">
                <a16:creationId xmlns:a16="http://schemas.microsoft.com/office/drawing/2014/main" id="{214F810C-4A2F-4883-9E8F-252FB1F436B7}"/>
              </a:ext>
            </a:extLst>
          </p:cNvPr>
          <p:cNvSpPr>
            <a:spLocks noChangeShapeType="1"/>
          </p:cNvSpPr>
          <p:nvPr/>
        </p:nvSpPr>
        <p:spPr bwMode="auto">
          <a:xfrm>
            <a:off x="828675" y="4724400"/>
            <a:ext cx="2303463"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0" name="Line 4">
            <a:extLst>
              <a:ext uri="{FF2B5EF4-FFF2-40B4-BE49-F238E27FC236}">
                <a16:creationId xmlns:a16="http://schemas.microsoft.com/office/drawing/2014/main" id="{BE171F49-432E-4F4F-9D13-B89E3B4EEAD3}"/>
              </a:ext>
            </a:extLst>
          </p:cNvPr>
          <p:cNvSpPr>
            <a:spLocks noChangeShapeType="1"/>
          </p:cNvSpPr>
          <p:nvPr/>
        </p:nvSpPr>
        <p:spPr bwMode="auto">
          <a:xfrm>
            <a:off x="3725863" y="4724400"/>
            <a:ext cx="210661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1" name="Line 5">
            <a:extLst>
              <a:ext uri="{FF2B5EF4-FFF2-40B4-BE49-F238E27FC236}">
                <a16:creationId xmlns:a16="http://schemas.microsoft.com/office/drawing/2014/main" id="{BA00D24B-D1B9-4B02-B329-7448A229B6AE}"/>
              </a:ext>
            </a:extLst>
          </p:cNvPr>
          <p:cNvSpPr>
            <a:spLocks noChangeShapeType="1"/>
          </p:cNvSpPr>
          <p:nvPr/>
        </p:nvSpPr>
        <p:spPr bwMode="auto">
          <a:xfrm>
            <a:off x="6361113" y="4724400"/>
            <a:ext cx="210661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2" name="Line 6">
            <a:extLst>
              <a:ext uri="{FF2B5EF4-FFF2-40B4-BE49-F238E27FC236}">
                <a16:creationId xmlns:a16="http://schemas.microsoft.com/office/drawing/2014/main" id="{836E50DC-19F5-4197-BA58-E11D9F2BA588}"/>
              </a:ext>
            </a:extLst>
          </p:cNvPr>
          <p:cNvSpPr>
            <a:spLocks noChangeShapeType="1"/>
          </p:cNvSpPr>
          <p:nvPr/>
        </p:nvSpPr>
        <p:spPr bwMode="auto">
          <a:xfrm flipV="1">
            <a:off x="828675" y="2349500"/>
            <a:ext cx="0" cy="23749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3" name="未知">
            <a:extLst>
              <a:ext uri="{FF2B5EF4-FFF2-40B4-BE49-F238E27FC236}">
                <a16:creationId xmlns:a16="http://schemas.microsoft.com/office/drawing/2014/main" id="{3473A808-E3CE-43B4-B7AA-75793423CBCE}"/>
              </a:ext>
            </a:extLst>
          </p:cNvPr>
          <p:cNvSpPr>
            <a:spLocks/>
          </p:cNvSpPr>
          <p:nvPr/>
        </p:nvSpPr>
        <p:spPr bwMode="auto">
          <a:xfrm>
            <a:off x="1092200" y="2678113"/>
            <a:ext cx="1776413" cy="1584325"/>
          </a:xfrm>
          <a:custGeom>
            <a:avLst/>
            <a:gdLst>
              <a:gd name="T0" fmla="*/ 0 w 1224"/>
              <a:gd name="T1" fmla="*/ 2147483646 h 1089"/>
              <a:gd name="T2" fmla="*/ 2147483646 w 1224"/>
              <a:gd name="T3" fmla="*/ 2147483646 h 1089"/>
              <a:gd name="T4" fmla="*/ 2147483646 w 1224"/>
              <a:gd name="T5" fmla="*/ 0 h 1089"/>
              <a:gd name="T6" fmla="*/ 0 60000 65536"/>
              <a:gd name="T7" fmla="*/ 0 60000 65536"/>
              <a:gd name="T8" fmla="*/ 0 60000 65536"/>
              <a:gd name="T9" fmla="*/ 0 w 1224"/>
              <a:gd name="T10" fmla="*/ 0 h 1089"/>
              <a:gd name="T11" fmla="*/ 1224 w 1224"/>
              <a:gd name="T12" fmla="*/ 1089 h 1089"/>
            </a:gdLst>
            <a:ahLst/>
            <a:cxnLst>
              <a:cxn ang="T6">
                <a:pos x="T0" y="T1"/>
              </a:cxn>
              <a:cxn ang="T7">
                <a:pos x="T2" y="T3"/>
              </a:cxn>
              <a:cxn ang="T8">
                <a:pos x="T4" y="T5"/>
              </a:cxn>
            </a:cxnLst>
            <a:rect l="T9" t="T10" r="T11" b="T12"/>
            <a:pathLst>
              <a:path w="1224" h="1089">
                <a:moveTo>
                  <a:pt x="0" y="1089"/>
                </a:moveTo>
                <a:cubicBezTo>
                  <a:pt x="238" y="1066"/>
                  <a:pt x="476" y="1043"/>
                  <a:pt x="680" y="862"/>
                </a:cubicBezTo>
                <a:cubicBezTo>
                  <a:pt x="884" y="681"/>
                  <a:pt x="1054" y="340"/>
                  <a:pt x="1224" y="0"/>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4" name="Line 8">
            <a:extLst>
              <a:ext uri="{FF2B5EF4-FFF2-40B4-BE49-F238E27FC236}">
                <a16:creationId xmlns:a16="http://schemas.microsoft.com/office/drawing/2014/main" id="{3DE780CB-AC43-46A4-9FB2-8DC7604607D8}"/>
              </a:ext>
            </a:extLst>
          </p:cNvPr>
          <p:cNvSpPr>
            <a:spLocks noChangeShapeType="1"/>
          </p:cNvSpPr>
          <p:nvPr/>
        </p:nvSpPr>
        <p:spPr bwMode="auto">
          <a:xfrm>
            <a:off x="1485900" y="4195763"/>
            <a:ext cx="0" cy="528637"/>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9">
            <a:extLst>
              <a:ext uri="{FF2B5EF4-FFF2-40B4-BE49-F238E27FC236}">
                <a16:creationId xmlns:a16="http://schemas.microsoft.com/office/drawing/2014/main" id="{26F638CB-39B4-4958-8FF0-A79BE8F8DA1D}"/>
              </a:ext>
            </a:extLst>
          </p:cNvPr>
          <p:cNvSpPr>
            <a:spLocks noChangeShapeType="1"/>
          </p:cNvSpPr>
          <p:nvPr/>
        </p:nvSpPr>
        <p:spPr bwMode="auto">
          <a:xfrm flipH="1">
            <a:off x="828675" y="4195763"/>
            <a:ext cx="657225" cy="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10">
            <a:extLst>
              <a:ext uri="{FF2B5EF4-FFF2-40B4-BE49-F238E27FC236}">
                <a16:creationId xmlns:a16="http://schemas.microsoft.com/office/drawing/2014/main" id="{92A190FF-3CF3-4C3F-AE94-CD9B93A09749}"/>
              </a:ext>
            </a:extLst>
          </p:cNvPr>
          <p:cNvSpPr>
            <a:spLocks noChangeShapeType="1"/>
          </p:cNvSpPr>
          <p:nvPr/>
        </p:nvSpPr>
        <p:spPr bwMode="auto">
          <a:xfrm>
            <a:off x="828675" y="3733800"/>
            <a:ext cx="1447800" cy="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11">
            <a:extLst>
              <a:ext uri="{FF2B5EF4-FFF2-40B4-BE49-F238E27FC236}">
                <a16:creationId xmlns:a16="http://schemas.microsoft.com/office/drawing/2014/main" id="{C0D51DCD-E802-4575-B952-E2FADF68D88C}"/>
              </a:ext>
            </a:extLst>
          </p:cNvPr>
          <p:cNvSpPr>
            <a:spLocks noChangeShapeType="1"/>
          </p:cNvSpPr>
          <p:nvPr/>
        </p:nvSpPr>
        <p:spPr bwMode="auto">
          <a:xfrm>
            <a:off x="828675" y="3206750"/>
            <a:ext cx="1776413" cy="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12">
            <a:extLst>
              <a:ext uri="{FF2B5EF4-FFF2-40B4-BE49-F238E27FC236}">
                <a16:creationId xmlns:a16="http://schemas.microsoft.com/office/drawing/2014/main" id="{4523364F-36A5-4528-A48A-6BCF2A824EFD}"/>
              </a:ext>
            </a:extLst>
          </p:cNvPr>
          <p:cNvSpPr>
            <a:spLocks noChangeShapeType="1"/>
          </p:cNvSpPr>
          <p:nvPr/>
        </p:nvSpPr>
        <p:spPr bwMode="auto">
          <a:xfrm>
            <a:off x="2276475" y="3733800"/>
            <a:ext cx="0" cy="99060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Line 13">
            <a:extLst>
              <a:ext uri="{FF2B5EF4-FFF2-40B4-BE49-F238E27FC236}">
                <a16:creationId xmlns:a16="http://schemas.microsoft.com/office/drawing/2014/main" id="{F13318FD-B5AF-4543-89D6-E5030EA3E3E0}"/>
              </a:ext>
            </a:extLst>
          </p:cNvPr>
          <p:cNvSpPr>
            <a:spLocks noChangeShapeType="1"/>
          </p:cNvSpPr>
          <p:nvPr/>
        </p:nvSpPr>
        <p:spPr bwMode="auto">
          <a:xfrm>
            <a:off x="2605088" y="3206750"/>
            <a:ext cx="0" cy="151765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0" name="Line 14">
            <a:extLst>
              <a:ext uri="{FF2B5EF4-FFF2-40B4-BE49-F238E27FC236}">
                <a16:creationId xmlns:a16="http://schemas.microsoft.com/office/drawing/2014/main" id="{EF90781A-B4F2-4640-B02A-E59650C52481}"/>
              </a:ext>
            </a:extLst>
          </p:cNvPr>
          <p:cNvSpPr>
            <a:spLocks noChangeShapeType="1"/>
          </p:cNvSpPr>
          <p:nvPr/>
        </p:nvSpPr>
        <p:spPr bwMode="auto">
          <a:xfrm flipV="1">
            <a:off x="3725863" y="2349500"/>
            <a:ext cx="0" cy="23749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Line 15">
            <a:extLst>
              <a:ext uri="{FF2B5EF4-FFF2-40B4-BE49-F238E27FC236}">
                <a16:creationId xmlns:a16="http://schemas.microsoft.com/office/drawing/2014/main" id="{A20FD77D-2652-41DC-B1DE-37E1EAC0DFEB}"/>
              </a:ext>
            </a:extLst>
          </p:cNvPr>
          <p:cNvSpPr>
            <a:spLocks noChangeShapeType="1"/>
          </p:cNvSpPr>
          <p:nvPr/>
        </p:nvSpPr>
        <p:spPr bwMode="auto">
          <a:xfrm flipV="1">
            <a:off x="6361113" y="2349500"/>
            <a:ext cx="0" cy="23749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2" name="未知">
            <a:extLst>
              <a:ext uri="{FF2B5EF4-FFF2-40B4-BE49-F238E27FC236}">
                <a16:creationId xmlns:a16="http://schemas.microsoft.com/office/drawing/2014/main" id="{ABE73FCC-AE0F-440A-BF11-AE210EB6400B}"/>
              </a:ext>
            </a:extLst>
          </p:cNvPr>
          <p:cNvSpPr>
            <a:spLocks/>
          </p:cNvSpPr>
          <p:nvPr/>
        </p:nvSpPr>
        <p:spPr bwMode="auto">
          <a:xfrm>
            <a:off x="3924300" y="3008313"/>
            <a:ext cx="1382713" cy="1428750"/>
          </a:xfrm>
          <a:custGeom>
            <a:avLst/>
            <a:gdLst>
              <a:gd name="T0" fmla="*/ 0 w 907"/>
              <a:gd name="T1" fmla="*/ 2147483646 h 998"/>
              <a:gd name="T2" fmla="*/ 2147483646 w 907"/>
              <a:gd name="T3" fmla="*/ 2147483646 h 998"/>
              <a:gd name="T4" fmla="*/ 2147483646 w 907"/>
              <a:gd name="T5" fmla="*/ 0 h 998"/>
              <a:gd name="T6" fmla="*/ 0 60000 65536"/>
              <a:gd name="T7" fmla="*/ 0 60000 65536"/>
              <a:gd name="T8" fmla="*/ 0 60000 65536"/>
              <a:gd name="T9" fmla="*/ 0 w 907"/>
              <a:gd name="T10" fmla="*/ 0 h 998"/>
              <a:gd name="T11" fmla="*/ 907 w 907"/>
              <a:gd name="T12" fmla="*/ 998 h 998"/>
            </a:gdLst>
            <a:ahLst/>
            <a:cxnLst>
              <a:cxn ang="T6">
                <a:pos x="T0" y="T1"/>
              </a:cxn>
              <a:cxn ang="T7">
                <a:pos x="T2" y="T3"/>
              </a:cxn>
              <a:cxn ang="T8">
                <a:pos x="T4" y="T5"/>
              </a:cxn>
            </a:cxnLst>
            <a:rect l="T9" t="T10" r="T11" b="T12"/>
            <a:pathLst>
              <a:path w="907" h="998">
                <a:moveTo>
                  <a:pt x="0" y="998"/>
                </a:moveTo>
                <a:cubicBezTo>
                  <a:pt x="38" y="809"/>
                  <a:pt x="76" y="620"/>
                  <a:pt x="227" y="454"/>
                </a:cubicBezTo>
                <a:cubicBezTo>
                  <a:pt x="378" y="288"/>
                  <a:pt x="642" y="144"/>
                  <a:pt x="907" y="0"/>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3" name="未知">
            <a:extLst>
              <a:ext uri="{FF2B5EF4-FFF2-40B4-BE49-F238E27FC236}">
                <a16:creationId xmlns:a16="http://schemas.microsoft.com/office/drawing/2014/main" id="{ABB243E9-B5EB-4335-B36B-49FC868235F1}"/>
              </a:ext>
            </a:extLst>
          </p:cNvPr>
          <p:cNvSpPr>
            <a:spLocks/>
          </p:cNvSpPr>
          <p:nvPr/>
        </p:nvSpPr>
        <p:spPr bwMode="auto">
          <a:xfrm rot="4726942">
            <a:off x="6615113" y="2914650"/>
            <a:ext cx="1584325" cy="1381125"/>
          </a:xfrm>
          <a:custGeom>
            <a:avLst/>
            <a:gdLst>
              <a:gd name="T0" fmla="*/ 0 w 907"/>
              <a:gd name="T1" fmla="*/ 2147483646 h 998"/>
              <a:gd name="T2" fmla="*/ 2147483646 w 907"/>
              <a:gd name="T3" fmla="*/ 2147483646 h 998"/>
              <a:gd name="T4" fmla="*/ 2147483646 w 907"/>
              <a:gd name="T5" fmla="*/ 0 h 998"/>
              <a:gd name="T6" fmla="*/ 0 60000 65536"/>
              <a:gd name="T7" fmla="*/ 0 60000 65536"/>
              <a:gd name="T8" fmla="*/ 0 60000 65536"/>
              <a:gd name="T9" fmla="*/ 0 w 907"/>
              <a:gd name="T10" fmla="*/ 0 h 998"/>
              <a:gd name="T11" fmla="*/ 907 w 907"/>
              <a:gd name="T12" fmla="*/ 998 h 998"/>
            </a:gdLst>
            <a:ahLst/>
            <a:cxnLst>
              <a:cxn ang="T6">
                <a:pos x="T0" y="T1"/>
              </a:cxn>
              <a:cxn ang="T7">
                <a:pos x="T2" y="T3"/>
              </a:cxn>
              <a:cxn ang="T8">
                <a:pos x="T4" y="T5"/>
              </a:cxn>
            </a:cxnLst>
            <a:rect l="T9" t="T10" r="T11" b="T12"/>
            <a:pathLst>
              <a:path w="907" h="998">
                <a:moveTo>
                  <a:pt x="0" y="998"/>
                </a:moveTo>
                <a:cubicBezTo>
                  <a:pt x="38" y="809"/>
                  <a:pt x="76" y="620"/>
                  <a:pt x="227" y="454"/>
                </a:cubicBezTo>
                <a:cubicBezTo>
                  <a:pt x="378" y="288"/>
                  <a:pt x="642" y="144"/>
                  <a:pt x="907" y="0"/>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4" name="Text Box 18">
            <a:extLst>
              <a:ext uri="{FF2B5EF4-FFF2-40B4-BE49-F238E27FC236}">
                <a16:creationId xmlns:a16="http://schemas.microsoft.com/office/drawing/2014/main" id="{EACA2751-6C8E-4FCB-943A-4DBCF6B5EC98}"/>
              </a:ext>
            </a:extLst>
          </p:cNvPr>
          <p:cNvSpPr txBox="1">
            <a:spLocks noChangeArrowheads="1"/>
          </p:cNvSpPr>
          <p:nvPr/>
        </p:nvSpPr>
        <p:spPr bwMode="auto">
          <a:xfrm>
            <a:off x="2276475" y="2547938"/>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400" b="0">
                <a:solidFill>
                  <a:schemeClr val="tx2"/>
                </a:solidFill>
                <a:latin typeface="宋体" panose="02010600030101010101" pitchFamily="2" charset="-122"/>
              </a:rPr>
              <a:t>EC</a:t>
            </a:r>
          </a:p>
        </p:txBody>
      </p:sp>
      <p:sp>
        <p:nvSpPr>
          <p:cNvPr id="75795" name="Text Box 19">
            <a:extLst>
              <a:ext uri="{FF2B5EF4-FFF2-40B4-BE49-F238E27FC236}">
                <a16:creationId xmlns:a16="http://schemas.microsoft.com/office/drawing/2014/main" id="{929B0AF9-4659-4B91-BC44-4DCC6065A02C}"/>
              </a:ext>
            </a:extLst>
          </p:cNvPr>
          <p:cNvSpPr txBox="1">
            <a:spLocks noChangeArrowheads="1"/>
          </p:cNvSpPr>
          <p:nvPr/>
        </p:nvSpPr>
        <p:spPr bwMode="auto">
          <a:xfrm>
            <a:off x="8007350" y="4195763"/>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400" b="0">
                <a:solidFill>
                  <a:schemeClr val="tx2"/>
                </a:solidFill>
                <a:latin typeface="宋体" panose="02010600030101010101" pitchFamily="2" charset="-122"/>
              </a:rPr>
              <a:t>EC</a:t>
            </a:r>
          </a:p>
        </p:txBody>
      </p:sp>
      <p:sp>
        <p:nvSpPr>
          <p:cNvPr id="75796" name="Text Box 20">
            <a:extLst>
              <a:ext uri="{FF2B5EF4-FFF2-40B4-BE49-F238E27FC236}">
                <a16:creationId xmlns:a16="http://schemas.microsoft.com/office/drawing/2014/main" id="{535B4AED-4220-4BBD-8402-6DA7029785AD}"/>
              </a:ext>
            </a:extLst>
          </p:cNvPr>
          <p:cNvSpPr txBox="1">
            <a:spLocks noChangeArrowheads="1"/>
          </p:cNvSpPr>
          <p:nvPr/>
        </p:nvSpPr>
        <p:spPr bwMode="auto">
          <a:xfrm>
            <a:off x="5173663" y="26130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400" b="0">
                <a:solidFill>
                  <a:schemeClr val="tx2"/>
                </a:solidFill>
                <a:latin typeface="宋体" panose="02010600030101010101" pitchFamily="2" charset="-122"/>
              </a:rPr>
              <a:t>EC</a:t>
            </a:r>
          </a:p>
        </p:txBody>
      </p:sp>
      <p:sp>
        <p:nvSpPr>
          <p:cNvPr id="75797" name="Line 21">
            <a:extLst>
              <a:ext uri="{FF2B5EF4-FFF2-40B4-BE49-F238E27FC236}">
                <a16:creationId xmlns:a16="http://schemas.microsoft.com/office/drawing/2014/main" id="{ACB8C195-E893-463F-BB08-77D005BD8E0A}"/>
              </a:ext>
            </a:extLst>
          </p:cNvPr>
          <p:cNvSpPr>
            <a:spLocks noChangeShapeType="1"/>
          </p:cNvSpPr>
          <p:nvPr/>
        </p:nvSpPr>
        <p:spPr bwMode="auto">
          <a:xfrm>
            <a:off x="3708400" y="3573463"/>
            <a:ext cx="6477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22">
            <a:extLst>
              <a:ext uri="{FF2B5EF4-FFF2-40B4-BE49-F238E27FC236}">
                <a16:creationId xmlns:a16="http://schemas.microsoft.com/office/drawing/2014/main" id="{32959915-7B51-41B4-9500-BAA40B3D64B1}"/>
              </a:ext>
            </a:extLst>
          </p:cNvPr>
          <p:cNvSpPr>
            <a:spLocks noChangeShapeType="1"/>
          </p:cNvSpPr>
          <p:nvPr/>
        </p:nvSpPr>
        <p:spPr bwMode="auto">
          <a:xfrm>
            <a:off x="3708400" y="3213100"/>
            <a:ext cx="1223963"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3">
            <a:extLst>
              <a:ext uri="{FF2B5EF4-FFF2-40B4-BE49-F238E27FC236}">
                <a16:creationId xmlns:a16="http://schemas.microsoft.com/office/drawing/2014/main" id="{2DE65DDD-E1FB-4EE7-8D0F-EF261CBE5254}"/>
              </a:ext>
            </a:extLst>
          </p:cNvPr>
          <p:cNvSpPr>
            <a:spLocks noChangeShapeType="1"/>
          </p:cNvSpPr>
          <p:nvPr/>
        </p:nvSpPr>
        <p:spPr bwMode="auto">
          <a:xfrm>
            <a:off x="3708400" y="3860800"/>
            <a:ext cx="431800"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Line 24">
            <a:extLst>
              <a:ext uri="{FF2B5EF4-FFF2-40B4-BE49-F238E27FC236}">
                <a16:creationId xmlns:a16="http://schemas.microsoft.com/office/drawing/2014/main" id="{E8AE7AA9-D330-4F5D-A07A-B64015FBA111}"/>
              </a:ext>
            </a:extLst>
          </p:cNvPr>
          <p:cNvSpPr>
            <a:spLocks noChangeShapeType="1"/>
          </p:cNvSpPr>
          <p:nvPr/>
        </p:nvSpPr>
        <p:spPr bwMode="auto">
          <a:xfrm>
            <a:off x="4140200" y="3860800"/>
            <a:ext cx="0" cy="8636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1" name="Line 25">
            <a:extLst>
              <a:ext uri="{FF2B5EF4-FFF2-40B4-BE49-F238E27FC236}">
                <a16:creationId xmlns:a16="http://schemas.microsoft.com/office/drawing/2014/main" id="{43EAFB6C-176D-48ED-A965-4A8A9C459AE2}"/>
              </a:ext>
            </a:extLst>
          </p:cNvPr>
          <p:cNvSpPr>
            <a:spLocks noChangeShapeType="1"/>
          </p:cNvSpPr>
          <p:nvPr/>
        </p:nvSpPr>
        <p:spPr bwMode="auto">
          <a:xfrm>
            <a:off x="4356100" y="3573463"/>
            <a:ext cx="0" cy="11509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6">
            <a:extLst>
              <a:ext uri="{FF2B5EF4-FFF2-40B4-BE49-F238E27FC236}">
                <a16:creationId xmlns:a16="http://schemas.microsoft.com/office/drawing/2014/main" id="{5847CF32-6A2F-497F-8DC8-A2DC7E90D4DB}"/>
              </a:ext>
            </a:extLst>
          </p:cNvPr>
          <p:cNvSpPr>
            <a:spLocks noChangeShapeType="1"/>
          </p:cNvSpPr>
          <p:nvPr/>
        </p:nvSpPr>
        <p:spPr bwMode="auto">
          <a:xfrm>
            <a:off x="4932363" y="3213100"/>
            <a:ext cx="0" cy="15113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Oval 27">
            <a:extLst>
              <a:ext uri="{FF2B5EF4-FFF2-40B4-BE49-F238E27FC236}">
                <a16:creationId xmlns:a16="http://schemas.microsoft.com/office/drawing/2014/main" id="{94DFA112-C0AB-4500-8D6E-45AD3E803C8D}"/>
              </a:ext>
            </a:extLst>
          </p:cNvPr>
          <p:cNvSpPr>
            <a:spLocks noChangeArrowheads="1"/>
          </p:cNvSpPr>
          <p:nvPr/>
        </p:nvSpPr>
        <p:spPr bwMode="auto">
          <a:xfrm>
            <a:off x="3348038" y="3789363"/>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1</a:t>
            </a:r>
          </a:p>
        </p:txBody>
      </p:sp>
      <p:sp>
        <p:nvSpPr>
          <p:cNvPr id="75804" name="Oval 28">
            <a:extLst>
              <a:ext uri="{FF2B5EF4-FFF2-40B4-BE49-F238E27FC236}">
                <a16:creationId xmlns:a16="http://schemas.microsoft.com/office/drawing/2014/main" id="{6C83DB35-3D57-4925-A7B9-7CA1B08E96F3}"/>
              </a:ext>
            </a:extLst>
          </p:cNvPr>
          <p:cNvSpPr>
            <a:spLocks noChangeArrowheads="1"/>
          </p:cNvSpPr>
          <p:nvPr/>
        </p:nvSpPr>
        <p:spPr bwMode="auto">
          <a:xfrm>
            <a:off x="3348038" y="3068638"/>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3</a:t>
            </a:r>
          </a:p>
        </p:txBody>
      </p:sp>
      <p:sp>
        <p:nvSpPr>
          <p:cNvPr id="75805" name="Oval 29">
            <a:extLst>
              <a:ext uri="{FF2B5EF4-FFF2-40B4-BE49-F238E27FC236}">
                <a16:creationId xmlns:a16="http://schemas.microsoft.com/office/drawing/2014/main" id="{FC04DD42-AE98-4635-A0A7-34E8CB466034}"/>
              </a:ext>
            </a:extLst>
          </p:cNvPr>
          <p:cNvSpPr>
            <a:spLocks noChangeArrowheads="1"/>
          </p:cNvSpPr>
          <p:nvPr/>
        </p:nvSpPr>
        <p:spPr bwMode="auto">
          <a:xfrm>
            <a:off x="3348038" y="3429000"/>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2</a:t>
            </a:r>
          </a:p>
        </p:txBody>
      </p:sp>
      <p:sp>
        <p:nvSpPr>
          <p:cNvPr id="75806" name="Oval 30">
            <a:extLst>
              <a:ext uri="{FF2B5EF4-FFF2-40B4-BE49-F238E27FC236}">
                <a16:creationId xmlns:a16="http://schemas.microsoft.com/office/drawing/2014/main" id="{4BCC26EC-009C-43CA-8DC7-52425D61F18F}"/>
              </a:ext>
            </a:extLst>
          </p:cNvPr>
          <p:cNvSpPr>
            <a:spLocks noChangeArrowheads="1"/>
          </p:cNvSpPr>
          <p:nvPr/>
        </p:nvSpPr>
        <p:spPr bwMode="auto">
          <a:xfrm>
            <a:off x="4068763" y="4797425"/>
            <a:ext cx="215900"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chemeClr val="tx2"/>
                </a:solidFill>
                <a:ea typeface="黑体" panose="02010609060101010101" pitchFamily="49" charset="-122"/>
              </a:rPr>
              <a:t>x</a:t>
            </a:r>
            <a:r>
              <a:rPr lang="zh-CN" altLang="zh-CN" sz="2800" b="0" baseline="-25000">
                <a:solidFill>
                  <a:schemeClr val="tx2"/>
                </a:solidFill>
                <a:ea typeface="黑体" panose="02010609060101010101" pitchFamily="49" charset="-122"/>
              </a:rPr>
              <a:t>1</a:t>
            </a:r>
          </a:p>
        </p:txBody>
      </p:sp>
      <p:sp>
        <p:nvSpPr>
          <p:cNvPr id="75807" name="Oval 31">
            <a:extLst>
              <a:ext uri="{FF2B5EF4-FFF2-40B4-BE49-F238E27FC236}">
                <a16:creationId xmlns:a16="http://schemas.microsoft.com/office/drawing/2014/main" id="{A2672A7E-BA30-4F20-A712-9205BDA5F73F}"/>
              </a:ext>
            </a:extLst>
          </p:cNvPr>
          <p:cNvSpPr>
            <a:spLocks noChangeArrowheads="1"/>
          </p:cNvSpPr>
          <p:nvPr/>
        </p:nvSpPr>
        <p:spPr bwMode="auto">
          <a:xfrm>
            <a:off x="4356100" y="4797425"/>
            <a:ext cx="215900"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chemeClr val="tx2"/>
                </a:solidFill>
                <a:ea typeface="黑体" panose="02010609060101010101" pitchFamily="49" charset="-122"/>
              </a:rPr>
              <a:t>x</a:t>
            </a:r>
            <a:r>
              <a:rPr lang="zh-CN" altLang="zh-CN" sz="2800" b="0" baseline="-25000">
                <a:solidFill>
                  <a:schemeClr val="tx2"/>
                </a:solidFill>
                <a:ea typeface="黑体" panose="02010609060101010101" pitchFamily="49" charset="-122"/>
              </a:rPr>
              <a:t>2</a:t>
            </a:r>
          </a:p>
        </p:txBody>
      </p:sp>
      <p:sp>
        <p:nvSpPr>
          <p:cNvPr id="75808" name="Oval 32">
            <a:extLst>
              <a:ext uri="{FF2B5EF4-FFF2-40B4-BE49-F238E27FC236}">
                <a16:creationId xmlns:a16="http://schemas.microsoft.com/office/drawing/2014/main" id="{F1F52B81-DD03-42E8-BA8D-7C2BD304CF8C}"/>
              </a:ext>
            </a:extLst>
          </p:cNvPr>
          <p:cNvSpPr>
            <a:spLocks noChangeArrowheads="1"/>
          </p:cNvSpPr>
          <p:nvPr/>
        </p:nvSpPr>
        <p:spPr bwMode="auto">
          <a:xfrm>
            <a:off x="4860925" y="4797425"/>
            <a:ext cx="215900"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800" b="0">
                <a:solidFill>
                  <a:schemeClr val="tx2"/>
                </a:solidFill>
                <a:ea typeface="黑体" panose="02010609060101010101" pitchFamily="49" charset="-122"/>
              </a:rPr>
              <a:t>x</a:t>
            </a:r>
            <a:r>
              <a:rPr lang="zh-CN" altLang="zh-CN" sz="2800" b="0" baseline="-25000">
                <a:solidFill>
                  <a:schemeClr val="tx2"/>
                </a:solidFill>
                <a:ea typeface="黑体" panose="02010609060101010101" pitchFamily="49" charset="-122"/>
              </a:rPr>
              <a:t>3</a:t>
            </a:r>
          </a:p>
        </p:txBody>
      </p:sp>
      <p:sp>
        <p:nvSpPr>
          <p:cNvPr id="75809" name="Oval 33">
            <a:extLst>
              <a:ext uri="{FF2B5EF4-FFF2-40B4-BE49-F238E27FC236}">
                <a16:creationId xmlns:a16="http://schemas.microsoft.com/office/drawing/2014/main" id="{B5EAE8F5-15B7-4B79-AE4A-71389232E478}"/>
              </a:ext>
            </a:extLst>
          </p:cNvPr>
          <p:cNvSpPr>
            <a:spLocks noChangeArrowheads="1"/>
          </p:cNvSpPr>
          <p:nvPr/>
        </p:nvSpPr>
        <p:spPr bwMode="auto">
          <a:xfrm>
            <a:off x="468313" y="4076700"/>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1</a:t>
            </a:r>
          </a:p>
        </p:txBody>
      </p:sp>
      <p:sp>
        <p:nvSpPr>
          <p:cNvPr id="75810" name="Oval 34">
            <a:extLst>
              <a:ext uri="{FF2B5EF4-FFF2-40B4-BE49-F238E27FC236}">
                <a16:creationId xmlns:a16="http://schemas.microsoft.com/office/drawing/2014/main" id="{1E03538E-900B-4E18-8E5F-0285A4020331}"/>
              </a:ext>
            </a:extLst>
          </p:cNvPr>
          <p:cNvSpPr>
            <a:spLocks noChangeArrowheads="1"/>
          </p:cNvSpPr>
          <p:nvPr/>
        </p:nvSpPr>
        <p:spPr bwMode="auto">
          <a:xfrm>
            <a:off x="468313" y="3068638"/>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3</a:t>
            </a:r>
          </a:p>
        </p:txBody>
      </p:sp>
      <p:sp>
        <p:nvSpPr>
          <p:cNvPr id="75811" name="Oval 35">
            <a:extLst>
              <a:ext uri="{FF2B5EF4-FFF2-40B4-BE49-F238E27FC236}">
                <a16:creationId xmlns:a16="http://schemas.microsoft.com/office/drawing/2014/main" id="{8D1B00F4-29A3-444E-950F-287BB7C1F6FB}"/>
              </a:ext>
            </a:extLst>
          </p:cNvPr>
          <p:cNvSpPr>
            <a:spLocks noChangeArrowheads="1"/>
          </p:cNvSpPr>
          <p:nvPr/>
        </p:nvSpPr>
        <p:spPr bwMode="auto">
          <a:xfrm>
            <a:off x="468313" y="3573463"/>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2</a:t>
            </a:r>
          </a:p>
        </p:txBody>
      </p:sp>
      <p:sp>
        <p:nvSpPr>
          <p:cNvPr id="75812" name="Line 36">
            <a:extLst>
              <a:ext uri="{FF2B5EF4-FFF2-40B4-BE49-F238E27FC236}">
                <a16:creationId xmlns:a16="http://schemas.microsoft.com/office/drawing/2014/main" id="{7667C7A2-1FCA-4114-B420-1811A4961942}"/>
              </a:ext>
            </a:extLst>
          </p:cNvPr>
          <p:cNvSpPr>
            <a:spLocks noChangeShapeType="1"/>
          </p:cNvSpPr>
          <p:nvPr/>
        </p:nvSpPr>
        <p:spPr bwMode="auto">
          <a:xfrm>
            <a:off x="1476375" y="4508500"/>
            <a:ext cx="792163"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3" name="Line 37">
            <a:extLst>
              <a:ext uri="{FF2B5EF4-FFF2-40B4-BE49-F238E27FC236}">
                <a16:creationId xmlns:a16="http://schemas.microsoft.com/office/drawing/2014/main" id="{88A7FBBE-0F58-4D88-AC1D-6E74F5BCE055}"/>
              </a:ext>
            </a:extLst>
          </p:cNvPr>
          <p:cNvSpPr>
            <a:spLocks noChangeShapeType="1"/>
          </p:cNvSpPr>
          <p:nvPr/>
        </p:nvSpPr>
        <p:spPr bwMode="auto">
          <a:xfrm>
            <a:off x="2268538" y="4221163"/>
            <a:ext cx="287337" cy="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4" name="Line 38">
            <a:extLst>
              <a:ext uri="{FF2B5EF4-FFF2-40B4-BE49-F238E27FC236}">
                <a16:creationId xmlns:a16="http://schemas.microsoft.com/office/drawing/2014/main" id="{497E900F-8475-42CD-AEF4-CCB63F898547}"/>
              </a:ext>
            </a:extLst>
          </p:cNvPr>
          <p:cNvSpPr>
            <a:spLocks noChangeShapeType="1"/>
          </p:cNvSpPr>
          <p:nvPr/>
        </p:nvSpPr>
        <p:spPr bwMode="auto">
          <a:xfrm>
            <a:off x="4140200" y="4508500"/>
            <a:ext cx="21590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5" name="Line 39">
            <a:extLst>
              <a:ext uri="{FF2B5EF4-FFF2-40B4-BE49-F238E27FC236}">
                <a16:creationId xmlns:a16="http://schemas.microsoft.com/office/drawing/2014/main" id="{CD9F84DE-44E1-423E-B012-6293A19F3E7D}"/>
              </a:ext>
            </a:extLst>
          </p:cNvPr>
          <p:cNvSpPr>
            <a:spLocks noChangeShapeType="1"/>
          </p:cNvSpPr>
          <p:nvPr/>
        </p:nvSpPr>
        <p:spPr bwMode="auto">
          <a:xfrm>
            <a:off x="4356100" y="4292600"/>
            <a:ext cx="576263"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6" name="Oval 40">
            <a:extLst>
              <a:ext uri="{FF2B5EF4-FFF2-40B4-BE49-F238E27FC236}">
                <a16:creationId xmlns:a16="http://schemas.microsoft.com/office/drawing/2014/main" id="{3438CCAD-3EB9-4476-B34C-6CE6E8500A94}"/>
              </a:ext>
            </a:extLst>
          </p:cNvPr>
          <p:cNvSpPr>
            <a:spLocks noChangeArrowheads="1"/>
          </p:cNvSpPr>
          <p:nvPr/>
        </p:nvSpPr>
        <p:spPr bwMode="auto">
          <a:xfrm>
            <a:off x="6011863" y="3789363"/>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1</a:t>
            </a:r>
          </a:p>
        </p:txBody>
      </p:sp>
      <p:sp>
        <p:nvSpPr>
          <p:cNvPr id="75817" name="Oval 41">
            <a:extLst>
              <a:ext uri="{FF2B5EF4-FFF2-40B4-BE49-F238E27FC236}">
                <a16:creationId xmlns:a16="http://schemas.microsoft.com/office/drawing/2014/main" id="{65A88D68-DBD9-4448-BBCF-BCB33CF57405}"/>
              </a:ext>
            </a:extLst>
          </p:cNvPr>
          <p:cNvSpPr>
            <a:spLocks noChangeArrowheads="1"/>
          </p:cNvSpPr>
          <p:nvPr/>
        </p:nvSpPr>
        <p:spPr bwMode="auto">
          <a:xfrm>
            <a:off x="6011863" y="3068638"/>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3</a:t>
            </a:r>
          </a:p>
        </p:txBody>
      </p:sp>
      <p:sp>
        <p:nvSpPr>
          <p:cNvPr id="75818" name="Oval 42">
            <a:extLst>
              <a:ext uri="{FF2B5EF4-FFF2-40B4-BE49-F238E27FC236}">
                <a16:creationId xmlns:a16="http://schemas.microsoft.com/office/drawing/2014/main" id="{AC33E7FE-4543-4CC2-AE3E-3BDDD2C12887}"/>
              </a:ext>
            </a:extLst>
          </p:cNvPr>
          <p:cNvSpPr>
            <a:spLocks noChangeArrowheads="1"/>
          </p:cNvSpPr>
          <p:nvPr/>
        </p:nvSpPr>
        <p:spPr bwMode="auto">
          <a:xfrm>
            <a:off x="6011863" y="3429000"/>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r>
              <a:rPr lang="zh-CN" altLang="zh-CN" sz="2400" b="0" baseline="-25000">
                <a:solidFill>
                  <a:schemeClr val="tx2"/>
                </a:solidFill>
                <a:ea typeface="黑体" panose="02010609060101010101" pitchFamily="49" charset="-122"/>
              </a:rPr>
              <a:t>2</a:t>
            </a:r>
          </a:p>
        </p:txBody>
      </p:sp>
      <p:sp>
        <p:nvSpPr>
          <p:cNvPr id="75819" name="Line 43">
            <a:extLst>
              <a:ext uri="{FF2B5EF4-FFF2-40B4-BE49-F238E27FC236}">
                <a16:creationId xmlns:a16="http://schemas.microsoft.com/office/drawing/2014/main" id="{F8918EA0-45C0-4798-A76B-452634EB4092}"/>
              </a:ext>
            </a:extLst>
          </p:cNvPr>
          <p:cNvSpPr>
            <a:spLocks noChangeShapeType="1"/>
          </p:cNvSpPr>
          <p:nvPr/>
        </p:nvSpPr>
        <p:spPr bwMode="auto">
          <a:xfrm>
            <a:off x="6372225" y="3213100"/>
            <a:ext cx="1008063"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0" name="Line 44">
            <a:extLst>
              <a:ext uri="{FF2B5EF4-FFF2-40B4-BE49-F238E27FC236}">
                <a16:creationId xmlns:a16="http://schemas.microsoft.com/office/drawing/2014/main" id="{4B7E307C-0CA4-47BE-852E-239619442627}"/>
              </a:ext>
            </a:extLst>
          </p:cNvPr>
          <p:cNvSpPr>
            <a:spLocks noChangeShapeType="1"/>
          </p:cNvSpPr>
          <p:nvPr/>
        </p:nvSpPr>
        <p:spPr bwMode="auto">
          <a:xfrm>
            <a:off x="6372225" y="3573463"/>
            <a:ext cx="13684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1" name="Line 45">
            <a:extLst>
              <a:ext uri="{FF2B5EF4-FFF2-40B4-BE49-F238E27FC236}">
                <a16:creationId xmlns:a16="http://schemas.microsoft.com/office/drawing/2014/main" id="{767EE6B8-7C97-4D2B-8523-55DD178D0912}"/>
              </a:ext>
            </a:extLst>
          </p:cNvPr>
          <p:cNvSpPr>
            <a:spLocks noChangeShapeType="1"/>
          </p:cNvSpPr>
          <p:nvPr/>
        </p:nvSpPr>
        <p:spPr bwMode="auto">
          <a:xfrm>
            <a:off x="6372225" y="3933825"/>
            <a:ext cx="15843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2" name="Line 46">
            <a:extLst>
              <a:ext uri="{FF2B5EF4-FFF2-40B4-BE49-F238E27FC236}">
                <a16:creationId xmlns:a16="http://schemas.microsoft.com/office/drawing/2014/main" id="{0B17B3BF-1282-4F14-B5D1-87E204E790FC}"/>
              </a:ext>
            </a:extLst>
          </p:cNvPr>
          <p:cNvSpPr>
            <a:spLocks noChangeShapeType="1"/>
          </p:cNvSpPr>
          <p:nvPr/>
        </p:nvSpPr>
        <p:spPr bwMode="auto">
          <a:xfrm>
            <a:off x="7380288" y="3213100"/>
            <a:ext cx="0" cy="15113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3" name="Line 47">
            <a:extLst>
              <a:ext uri="{FF2B5EF4-FFF2-40B4-BE49-F238E27FC236}">
                <a16:creationId xmlns:a16="http://schemas.microsoft.com/office/drawing/2014/main" id="{773470F1-00E8-433B-A2FC-AFCC2F4D92F5}"/>
              </a:ext>
            </a:extLst>
          </p:cNvPr>
          <p:cNvSpPr>
            <a:spLocks noChangeShapeType="1"/>
          </p:cNvSpPr>
          <p:nvPr/>
        </p:nvSpPr>
        <p:spPr bwMode="auto">
          <a:xfrm>
            <a:off x="7740650" y="3573463"/>
            <a:ext cx="0" cy="11509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4" name="Line 48">
            <a:extLst>
              <a:ext uri="{FF2B5EF4-FFF2-40B4-BE49-F238E27FC236}">
                <a16:creationId xmlns:a16="http://schemas.microsoft.com/office/drawing/2014/main" id="{4FFD6618-A5ED-4AB2-A59B-6952EA8DF13B}"/>
              </a:ext>
            </a:extLst>
          </p:cNvPr>
          <p:cNvSpPr>
            <a:spLocks noChangeShapeType="1"/>
          </p:cNvSpPr>
          <p:nvPr/>
        </p:nvSpPr>
        <p:spPr bwMode="auto">
          <a:xfrm>
            <a:off x="7980363" y="3933825"/>
            <a:ext cx="0" cy="79057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5" name="Oval 49">
            <a:extLst>
              <a:ext uri="{FF2B5EF4-FFF2-40B4-BE49-F238E27FC236}">
                <a16:creationId xmlns:a16="http://schemas.microsoft.com/office/drawing/2014/main" id="{810AA8EF-B605-416A-BD69-7485F11A666B}"/>
              </a:ext>
            </a:extLst>
          </p:cNvPr>
          <p:cNvSpPr>
            <a:spLocks noChangeArrowheads="1"/>
          </p:cNvSpPr>
          <p:nvPr/>
        </p:nvSpPr>
        <p:spPr bwMode="auto">
          <a:xfrm>
            <a:off x="7237413" y="4724400"/>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solidFill>
                  <a:schemeClr val="tx2"/>
                </a:solidFill>
                <a:ea typeface="黑体" panose="02010609060101010101" pitchFamily="49" charset="-122"/>
              </a:rPr>
              <a:t>X</a:t>
            </a:r>
            <a:r>
              <a:rPr lang="zh-CN" altLang="zh-CN" sz="2000" baseline="-25000">
                <a:solidFill>
                  <a:schemeClr val="tx2"/>
                </a:solidFill>
                <a:ea typeface="黑体" panose="02010609060101010101" pitchFamily="49" charset="-122"/>
              </a:rPr>
              <a:t>3</a:t>
            </a:r>
          </a:p>
        </p:txBody>
      </p:sp>
      <p:sp>
        <p:nvSpPr>
          <p:cNvPr id="75826" name="Oval 50">
            <a:extLst>
              <a:ext uri="{FF2B5EF4-FFF2-40B4-BE49-F238E27FC236}">
                <a16:creationId xmlns:a16="http://schemas.microsoft.com/office/drawing/2014/main" id="{5D0AD9CD-9AC3-4AA8-AC3A-0A854533CE1C}"/>
              </a:ext>
            </a:extLst>
          </p:cNvPr>
          <p:cNvSpPr>
            <a:spLocks noChangeArrowheads="1"/>
          </p:cNvSpPr>
          <p:nvPr/>
        </p:nvSpPr>
        <p:spPr bwMode="auto">
          <a:xfrm>
            <a:off x="7596188" y="4724400"/>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solidFill>
                  <a:schemeClr val="tx2"/>
                </a:solidFill>
                <a:ea typeface="黑体" panose="02010609060101010101" pitchFamily="49" charset="-122"/>
              </a:rPr>
              <a:t>X</a:t>
            </a:r>
            <a:r>
              <a:rPr lang="zh-CN" altLang="zh-CN" sz="2000" baseline="-25000">
                <a:solidFill>
                  <a:schemeClr val="tx2"/>
                </a:solidFill>
                <a:ea typeface="黑体" panose="02010609060101010101" pitchFamily="49" charset="-122"/>
              </a:rPr>
              <a:t>2</a:t>
            </a:r>
          </a:p>
        </p:txBody>
      </p:sp>
      <p:sp>
        <p:nvSpPr>
          <p:cNvPr id="75827" name="Oval 51">
            <a:extLst>
              <a:ext uri="{FF2B5EF4-FFF2-40B4-BE49-F238E27FC236}">
                <a16:creationId xmlns:a16="http://schemas.microsoft.com/office/drawing/2014/main" id="{C23F2580-E0EC-43CC-ABFF-55E68C6F43E8}"/>
              </a:ext>
            </a:extLst>
          </p:cNvPr>
          <p:cNvSpPr>
            <a:spLocks noChangeArrowheads="1"/>
          </p:cNvSpPr>
          <p:nvPr/>
        </p:nvSpPr>
        <p:spPr bwMode="auto">
          <a:xfrm>
            <a:off x="7885113" y="4724400"/>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000" b="0">
                <a:solidFill>
                  <a:schemeClr val="tx2"/>
                </a:solidFill>
                <a:ea typeface="黑体" panose="02010609060101010101" pitchFamily="49" charset="-122"/>
              </a:rPr>
              <a:t>X</a:t>
            </a:r>
            <a:r>
              <a:rPr lang="zh-CN" altLang="zh-CN" sz="2000" baseline="-25000">
                <a:solidFill>
                  <a:schemeClr val="tx2"/>
                </a:solidFill>
                <a:ea typeface="黑体" panose="02010609060101010101" pitchFamily="49" charset="-122"/>
              </a:rPr>
              <a:t>1</a:t>
            </a:r>
          </a:p>
        </p:txBody>
      </p:sp>
      <p:sp>
        <p:nvSpPr>
          <p:cNvPr id="75828" name="Rectangle 52">
            <a:extLst>
              <a:ext uri="{FF2B5EF4-FFF2-40B4-BE49-F238E27FC236}">
                <a16:creationId xmlns:a16="http://schemas.microsoft.com/office/drawing/2014/main" id="{A1A94FC7-2935-4D1F-B895-0434035285AA}"/>
              </a:ext>
            </a:extLst>
          </p:cNvPr>
          <p:cNvSpPr>
            <a:spLocks noChangeArrowheads="1"/>
          </p:cNvSpPr>
          <p:nvPr/>
        </p:nvSpPr>
        <p:spPr bwMode="auto">
          <a:xfrm>
            <a:off x="1331913" y="47244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aseline="-25000">
                <a:solidFill>
                  <a:schemeClr val="tx2"/>
                </a:solidFill>
              </a:rPr>
              <a:t>1</a:t>
            </a:r>
          </a:p>
        </p:txBody>
      </p:sp>
      <p:sp>
        <p:nvSpPr>
          <p:cNvPr id="75829" name="Rectangle 53">
            <a:extLst>
              <a:ext uri="{FF2B5EF4-FFF2-40B4-BE49-F238E27FC236}">
                <a16:creationId xmlns:a16="http://schemas.microsoft.com/office/drawing/2014/main" id="{85B7298B-118A-4DC5-9AC2-EAD7DBE1DF61}"/>
              </a:ext>
            </a:extLst>
          </p:cNvPr>
          <p:cNvSpPr>
            <a:spLocks noChangeArrowheads="1"/>
          </p:cNvSpPr>
          <p:nvPr/>
        </p:nvSpPr>
        <p:spPr bwMode="auto">
          <a:xfrm>
            <a:off x="2124075" y="47244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aseline="-25000">
                <a:solidFill>
                  <a:schemeClr val="tx2"/>
                </a:solidFill>
              </a:rPr>
              <a:t>2</a:t>
            </a:r>
          </a:p>
        </p:txBody>
      </p:sp>
      <p:sp>
        <p:nvSpPr>
          <p:cNvPr id="75830" name="Rectangle 54">
            <a:extLst>
              <a:ext uri="{FF2B5EF4-FFF2-40B4-BE49-F238E27FC236}">
                <a16:creationId xmlns:a16="http://schemas.microsoft.com/office/drawing/2014/main" id="{A133C612-A81D-498A-BD9C-6042B0AEB8D3}"/>
              </a:ext>
            </a:extLst>
          </p:cNvPr>
          <p:cNvSpPr>
            <a:spLocks noChangeArrowheads="1"/>
          </p:cNvSpPr>
          <p:nvPr/>
        </p:nvSpPr>
        <p:spPr bwMode="auto">
          <a:xfrm>
            <a:off x="2484438" y="47244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r>
              <a:rPr lang="zh-CN" altLang="zh-CN" sz="1800" baseline="-25000">
                <a:solidFill>
                  <a:schemeClr val="tx2"/>
                </a:solidFill>
              </a:rPr>
              <a:t>3</a:t>
            </a:r>
          </a:p>
        </p:txBody>
      </p:sp>
      <p:sp>
        <p:nvSpPr>
          <p:cNvPr id="75831" name="Rectangle 55">
            <a:extLst>
              <a:ext uri="{FF2B5EF4-FFF2-40B4-BE49-F238E27FC236}">
                <a16:creationId xmlns:a16="http://schemas.microsoft.com/office/drawing/2014/main" id="{925B7A61-48B4-4789-9EE0-E6E3D2145ED9}"/>
              </a:ext>
            </a:extLst>
          </p:cNvPr>
          <p:cNvSpPr>
            <a:spLocks noChangeArrowheads="1"/>
          </p:cNvSpPr>
          <p:nvPr/>
        </p:nvSpPr>
        <p:spPr bwMode="auto">
          <a:xfrm>
            <a:off x="291623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endParaRPr lang="zh-CN" altLang="zh-CN" sz="1800" b="0" baseline="-25000">
              <a:solidFill>
                <a:schemeClr val="tx2"/>
              </a:solidFill>
            </a:endParaRPr>
          </a:p>
        </p:txBody>
      </p:sp>
      <p:sp>
        <p:nvSpPr>
          <p:cNvPr id="75832" name="Rectangle 56">
            <a:extLst>
              <a:ext uri="{FF2B5EF4-FFF2-40B4-BE49-F238E27FC236}">
                <a16:creationId xmlns:a16="http://schemas.microsoft.com/office/drawing/2014/main" id="{E7EC3E5C-8961-4A36-B818-9CB3D1B5AC79}"/>
              </a:ext>
            </a:extLst>
          </p:cNvPr>
          <p:cNvSpPr>
            <a:spLocks noChangeArrowheads="1"/>
          </p:cNvSpPr>
          <p:nvPr/>
        </p:nvSpPr>
        <p:spPr bwMode="auto">
          <a:xfrm>
            <a:off x="539750" y="4581525"/>
            <a:ext cx="360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endParaRPr lang="zh-CN" altLang="zh-CN" sz="1800" b="0" baseline="-25000">
              <a:solidFill>
                <a:schemeClr val="tx2"/>
              </a:solidFill>
            </a:endParaRPr>
          </a:p>
        </p:txBody>
      </p:sp>
      <p:sp>
        <p:nvSpPr>
          <p:cNvPr id="75833" name="Rectangle 57">
            <a:extLst>
              <a:ext uri="{FF2B5EF4-FFF2-40B4-BE49-F238E27FC236}">
                <a16:creationId xmlns:a16="http://schemas.microsoft.com/office/drawing/2014/main" id="{CA596576-A084-466F-BDC4-8127A5E9418C}"/>
              </a:ext>
            </a:extLst>
          </p:cNvPr>
          <p:cNvSpPr>
            <a:spLocks noChangeArrowheads="1"/>
          </p:cNvSpPr>
          <p:nvPr/>
        </p:nvSpPr>
        <p:spPr bwMode="auto">
          <a:xfrm>
            <a:off x="56530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endParaRPr lang="zh-CN" altLang="zh-CN" sz="1800" b="0" baseline="-25000">
              <a:solidFill>
                <a:schemeClr val="tx2"/>
              </a:solidFill>
            </a:endParaRPr>
          </a:p>
        </p:txBody>
      </p:sp>
      <p:sp>
        <p:nvSpPr>
          <p:cNvPr id="75834" name="Rectangle 58">
            <a:extLst>
              <a:ext uri="{FF2B5EF4-FFF2-40B4-BE49-F238E27FC236}">
                <a16:creationId xmlns:a16="http://schemas.microsoft.com/office/drawing/2014/main" id="{F2FFC5D3-14E7-49D2-BD5A-780FDE6D9749}"/>
              </a:ext>
            </a:extLst>
          </p:cNvPr>
          <p:cNvSpPr>
            <a:spLocks noChangeArrowheads="1"/>
          </p:cNvSpPr>
          <p:nvPr/>
        </p:nvSpPr>
        <p:spPr bwMode="auto">
          <a:xfrm>
            <a:off x="3421063" y="4652963"/>
            <a:ext cx="3603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O</a:t>
            </a:r>
            <a:endParaRPr lang="zh-CN" altLang="zh-CN" sz="1800" b="0" baseline="-25000">
              <a:solidFill>
                <a:schemeClr val="tx2"/>
              </a:solidFill>
            </a:endParaRPr>
          </a:p>
        </p:txBody>
      </p:sp>
      <p:sp>
        <p:nvSpPr>
          <p:cNvPr id="75835" name="Oval 59">
            <a:extLst>
              <a:ext uri="{FF2B5EF4-FFF2-40B4-BE49-F238E27FC236}">
                <a16:creationId xmlns:a16="http://schemas.microsoft.com/office/drawing/2014/main" id="{BD9CDBFB-F94B-48CE-8617-2952AAB512AF}"/>
              </a:ext>
            </a:extLst>
          </p:cNvPr>
          <p:cNvSpPr>
            <a:spLocks noChangeArrowheads="1"/>
          </p:cNvSpPr>
          <p:nvPr/>
        </p:nvSpPr>
        <p:spPr bwMode="auto">
          <a:xfrm>
            <a:off x="468313" y="2276475"/>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endParaRPr lang="zh-CN" altLang="zh-CN" sz="2400" b="0" baseline="-25000">
              <a:solidFill>
                <a:schemeClr val="tx2"/>
              </a:solidFill>
              <a:ea typeface="黑体" panose="02010609060101010101" pitchFamily="49" charset="-122"/>
            </a:endParaRPr>
          </a:p>
        </p:txBody>
      </p:sp>
      <p:sp>
        <p:nvSpPr>
          <p:cNvPr id="75836" name="Oval 60">
            <a:extLst>
              <a:ext uri="{FF2B5EF4-FFF2-40B4-BE49-F238E27FC236}">
                <a16:creationId xmlns:a16="http://schemas.microsoft.com/office/drawing/2014/main" id="{12AA9CF1-1C25-4146-A72E-B4B7A4BCBBC6}"/>
              </a:ext>
            </a:extLst>
          </p:cNvPr>
          <p:cNvSpPr>
            <a:spLocks noChangeArrowheads="1"/>
          </p:cNvSpPr>
          <p:nvPr/>
        </p:nvSpPr>
        <p:spPr bwMode="auto">
          <a:xfrm>
            <a:off x="5868988" y="2276475"/>
            <a:ext cx="28733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endParaRPr lang="zh-CN" altLang="zh-CN" sz="2400" b="0" baseline="-25000">
              <a:solidFill>
                <a:schemeClr val="tx2"/>
              </a:solidFill>
              <a:ea typeface="黑体" panose="02010609060101010101" pitchFamily="49" charset="-122"/>
            </a:endParaRPr>
          </a:p>
        </p:txBody>
      </p:sp>
      <p:sp>
        <p:nvSpPr>
          <p:cNvPr id="75837" name="Oval 61">
            <a:extLst>
              <a:ext uri="{FF2B5EF4-FFF2-40B4-BE49-F238E27FC236}">
                <a16:creationId xmlns:a16="http://schemas.microsoft.com/office/drawing/2014/main" id="{AD842710-5994-4803-B6AB-7304D068BD5D}"/>
              </a:ext>
            </a:extLst>
          </p:cNvPr>
          <p:cNvSpPr>
            <a:spLocks noChangeArrowheads="1"/>
          </p:cNvSpPr>
          <p:nvPr/>
        </p:nvSpPr>
        <p:spPr bwMode="auto">
          <a:xfrm>
            <a:off x="3348038" y="2276475"/>
            <a:ext cx="217487"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b="0">
                <a:solidFill>
                  <a:schemeClr val="tx2"/>
                </a:solidFill>
                <a:ea typeface="黑体" panose="02010609060101010101" pitchFamily="49" charset="-122"/>
              </a:rPr>
              <a:t>M</a:t>
            </a:r>
            <a:endParaRPr lang="zh-CN" altLang="zh-CN" sz="2400" b="0" baseline="-25000">
              <a:solidFill>
                <a:schemeClr val="tx2"/>
              </a:solidFill>
              <a:ea typeface="黑体" panose="02010609060101010101" pitchFamily="49" charset="-122"/>
            </a:endParaRPr>
          </a:p>
        </p:txBody>
      </p:sp>
      <p:sp>
        <p:nvSpPr>
          <p:cNvPr id="75838" name="Rectangle 62">
            <a:extLst>
              <a:ext uri="{FF2B5EF4-FFF2-40B4-BE49-F238E27FC236}">
                <a16:creationId xmlns:a16="http://schemas.microsoft.com/office/drawing/2014/main" id="{3A85759E-9007-4ABF-8115-E588658F2F06}"/>
              </a:ext>
            </a:extLst>
          </p:cNvPr>
          <p:cNvSpPr>
            <a:spLocks noChangeArrowheads="1"/>
          </p:cNvSpPr>
          <p:nvPr/>
        </p:nvSpPr>
        <p:spPr bwMode="auto">
          <a:xfrm>
            <a:off x="611188" y="5084763"/>
            <a:ext cx="216058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ea typeface="楷体_GB2312" pitchFamily="49" charset="-122"/>
              </a:rPr>
              <a:t>收入水平提高，</a:t>
            </a:r>
          </a:p>
          <a:p>
            <a:pPr algn="ctr" eaLnBrk="1" hangingPunct="1">
              <a:spcBef>
                <a:spcPct val="0"/>
              </a:spcBef>
              <a:buClrTx/>
              <a:buSzTx/>
              <a:buFontTx/>
              <a:buNone/>
            </a:pPr>
            <a:r>
              <a:rPr lang="zh-CN" altLang="zh-CN" sz="1800">
                <a:solidFill>
                  <a:srgbClr val="FF0000"/>
                </a:solidFill>
                <a:ea typeface="楷体_GB2312" pitchFamily="49" charset="-122"/>
              </a:rPr>
              <a:t>对X的需求量增加不多</a:t>
            </a:r>
          </a:p>
          <a:p>
            <a:pPr algn="ctr" eaLnBrk="1" hangingPunct="1">
              <a:spcBef>
                <a:spcPct val="0"/>
              </a:spcBef>
              <a:buClrTx/>
              <a:buSzTx/>
              <a:buFontTx/>
              <a:buNone/>
            </a:pPr>
            <a:r>
              <a:rPr lang="zh-CN" altLang="zh-CN" sz="1800">
                <a:solidFill>
                  <a:schemeClr val="tx2"/>
                </a:solidFill>
                <a:ea typeface="楷体_GB2312" pitchFamily="49" charset="-122"/>
              </a:rPr>
              <a:t>生活必需品的</a:t>
            </a:r>
          </a:p>
          <a:p>
            <a:pPr algn="ctr" eaLnBrk="1" hangingPunct="1">
              <a:spcBef>
                <a:spcPct val="0"/>
              </a:spcBef>
              <a:buClrTx/>
              <a:buSzTx/>
              <a:buFontTx/>
              <a:buNone/>
            </a:pPr>
            <a:r>
              <a:rPr lang="zh-CN" altLang="zh-CN" sz="1800">
                <a:solidFill>
                  <a:schemeClr val="tx2"/>
                </a:solidFill>
                <a:ea typeface="楷体_GB2312" pitchFamily="49" charset="-122"/>
              </a:rPr>
              <a:t>恩格尔曲线</a:t>
            </a:r>
          </a:p>
        </p:txBody>
      </p:sp>
      <p:sp>
        <p:nvSpPr>
          <p:cNvPr id="75839" name="Rectangle 63">
            <a:extLst>
              <a:ext uri="{FF2B5EF4-FFF2-40B4-BE49-F238E27FC236}">
                <a16:creationId xmlns:a16="http://schemas.microsoft.com/office/drawing/2014/main" id="{B9801146-BFE6-48C8-9247-E8076CEFECFD}"/>
              </a:ext>
            </a:extLst>
          </p:cNvPr>
          <p:cNvSpPr>
            <a:spLocks noChangeArrowheads="1"/>
          </p:cNvSpPr>
          <p:nvPr/>
        </p:nvSpPr>
        <p:spPr bwMode="auto">
          <a:xfrm>
            <a:off x="6445250" y="5157788"/>
            <a:ext cx="21590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楷体_GB2312" pitchFamily="49" charset="-122"/>
                <a:ea typeface="楷体_GB2312" pitchFamily="49" charset="-122"/>
              </a:rPr>
              <a:t>收入水平提高，</a:t>
            </a:r>
          </a:p>
          <a:p>
            <a:pPr algn="ctr" eaLnBrk="1" hangingPunct="1">
              <a:spcBef>
                <a:spcPct val="0"/>
              </a:spcBef>
              <a:buClrTx/>
              <a:buSzTx/>
              <a:buFontTx/>
              <a:buNone/>
            </a:pPr>
            <a:r>
              <a:rPr lang="zh-CN" altLang="zh-CN" sz="1800">
                <a:solidFill>
                  <a:srgbClr val="FF0000"/>
                </a:solidFill>
                <a:latin typeface="楷体_GB2312" pitchFamily="49" charset="-122"/>
                <a:ea typeface="楷体_GB2312" pitchFamily="49" charset="-122"/>
              </a:rPr>
              <a:t>对X的需求量减少</a:t>
            </a:r>
          </a:p>
          <a:p>
            <a:pPr algn="ctr" eaLnBrk="1" hangingPunct="1">
              <a:spcBef>
                <a:spcPct val="0"/>
              </a:spcBef>
              <a:buClrTx/>
              <a:buSzTx/>
              <a:buFontTx/>
              <a:buNone/>
            </a:pPr>
            <a:r>
              <a:rPr lang="zh-CN" altLang="zh-CN" sz="1800">
                <a:solidFill>
                  <a:schemeClr val="tx2"/>
                </a:solidFill>
                <a:latin typeface="楷体_GB2312" pitchFamily="49" charset="-122"/>
                <a:ea typeface="楷体_GB2312" pitchFamily="49" charset="-122"/>
              </a:rPr>
              <a:t>劣等品的</a:t>
            </a:r>
          </a:p>
          <a:p>
            <a:pPr algn="ctr" eaLnBrk="1" hangingPunct="1">
              <a:spcBef>
                <a:spcPct val="0"/>
              </a:spcBef>
              <a:buClrTx/>
              <a:buSzTx/>
              <a:buFontTx/>
              <a:buNone/>
            </a:pPr>
            <a:r>
              <a:rPr lang="zh-CN" altLang="zh-CN" sz="1800">
                <a:solidFill>
                  <a:schemeClr val="tx2"/>
                </a:solidFill>
                <a:ea typeface="楷体_GB2312" pitchFamily="49" charset="-122"/>
              </a:rPr>
              <a:t>恩格尔曲线</a:t>
            </a:r>
          </a:p>
        </p:txBody>
      </p:sp>
      <p:sp>
        <p:nvSpPr>
          <p:cNvPr id="75840" name="Rectangle 64">
            <a:extLst>
              <a:ext uri="{FF2B5EF4-FFF2-40B4-BE49-F238E27FC236}">
                <a16:creationId xmlns:a16="http://schemas.microsoft.com/office/drawing/2014/main" id="{A15A20C1-0C45-4A66-9D83-53DA55F0FFF0}"/>
              </a:ext>
            </a:extLst>
          </p:cNvPr>
          <p:cNvSpPr>
            <a:spLocks noChangeArrowheads="1"/>
          </p:cNvSpPr>
          <p:nvPr/>
        </p:nvSpPr>
        <p:spPr bwMode="auto">
          <a:xfrm>
            <a:off x="3348038" y="5157788"/>
            <a:ext cx="28797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楷体_GB2312" pitchFamily="49" charset="-122"/>
                <a:ea typeface="楷体_GB2312" pitchFamily="49" charset="-122"/>
              </a:rPr>
              <a:t>收入水平提高，</a:t>
            </a:r>
          </a:p>
          <a:p>
            <a:pPr algn="ctr" eaLnBrk="1" hangingPunct="1">
              <a:spcBef>
                <a:spcPct val="0"/>
              </a:spcBef>
              <a:buClrTx/>
              <a:buSzTx/>
              <a:buFontTx/>
              <a:buNone/>
            </a:pPr>
            <a:r>
              <a:rPr lang="zh-CN" altLang="zh-CN" sz="1800">
                <a:solidFill>
                  <a:srgbClr val="FF0000"/>
                </a:solidFill>
                <a:latin typeface="楷体_GB2312" pitchFamily="49" charset="-122"/>
                <a:ea typeface="楷体_GB2312" pitchFamily="49" charset="-122"/>
              </a:rPr>
              <a:t>对X的需求量显著增加</a:t>
            </a:r>
          </a:p>
          <a:p>
            <a:pPr algn="ctr" eaLnBrk="1" hangingPunct="1">
              <a:spcBef>
                <a:spcPct val="0"/>
              </a:spcBef>
              <a:buClrTx/>
              <a:buSzTx/>
              <a:buFontTx/>
              <a:buNone/>
            </a:pPr>
            <a:r>
              <a:rPr lang="zh-CN" altLang="zh-CN" sz="1800">
                <a:solidFill>
                  <a:schemeClr val="tx2"/>
                </a:solidFill>
                <a:latin typeface="楷体_GB2312" pitchFamily="49" charset="-122"/>
                <a:ea typeface="楷体_GB2312" pitchFamily="49" charset="-122"/>
              </a:rPr>
              <a:t>高档消费品和多数工业品的</a:t>
            </a:r>
          </a:p>
          <a:p>
            <a:pPr algn="ctr" eaLnBrk="1" hangingPunct="1">
              <a:spcBef>
                <a:spcPct val="0"/>
              </a:spcBef>
              <a:buClrTx/>
              <a:buSzTx/>
              <a:buFontTx/>
              <a:buNone/>
            </a:pPr>
            <a:r>
              <a:rPr lang="zh-CN" altLang="zh-CN" sz="1800">
                <a:solidFill>
                  <a:schemeClr val="tx2"/>
                </a:solidFill>
                <a:ea typeface="楷体_GB2312" pitchFamily="49" charset="-122"/>
              </a:rPr>
              <a:t>恩格尔曲线</a:t>
            </a:r>
          </a:p>
        </p:txBody>
      </p:sp>
      <p:sp>
        <p:nvSpPr>
          <p:cNvPr id="75841" name="Rectangle 65">
            <a:extLst>
              <a:ext uri="{FF2B5EF4-FFF2-40B4-BE49-F238E27FC236}">
                <a16:creationId xmlns:a16="http://schemas.microsoft.com/office/drawing/2014/main" id="{7AD46F8F-DCE0-4A1B-A40F-262AE6C45F97}"/>
              </a:ext>
            </a:extLst>
          </p:cNvPr>
          <p:cNvSpPr>
            <a:spLocks noChangeArrowheads="1"/>
          </p:cNvSpPr>
          <p:nvPr/>
        </p:nvSpPr>
        <p:spPr bwMode="auto">
          <a:xfrm>
            <a:off x="8316913"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0">
                <a:solidFill>
                  <a:schemeClr val="tx2"/>
                </a:solidFill>
              </a:rPr>
              <a:t>X</a:t>
            </a:r>
            <a:endParaRPr lang="zh-CN" altLang="zh-CN" sz="1800" b="0" baseline="-25000">
              <a:solidFill>
                <a:schemeClr val="tx2"/>
              </a:solidFill>
            </a:endParaRPr>
          </a:p>
        </p:txBody>
      </p:sp>
      <p:sp>
        <p:nvSpPr>
          <p:cNvPr id="75842" name="Line 66">
            <a:extLst>
              <a:ext uri="{FF2B5EF4-FFF2-40B4-BE49-F238E27FC236}">
                <a16:creationId xmlns:a16="http://schemas.microsoft.com/office/drawing/2014/main" id="{3AFFE0F4-4669-482B-BF20-56EE6CFCFE8D}"/>
              </a:ext>
            </a:extLst>
          </p:cNvPr>
          <p:cNvSpPr>
            <a:spLocks noChangeShapeType="1"/>
          </p:cNvSpPr>
          <p:nvPr/>
        </p:nvSpPr>
        <p:spPr bwMode="auto">
          <a:xfrm flipV="1">
            <a:off x="971550" y="3789363"/>
            <a:ext cx="0" cy="3603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3" name="Line 67">
            <a:extLst>
              <a:ext uri="{FF2B5EF4-FFF2-40B4-BE49-F238E27FC236}">
                <a16:creationId xmlns:a16="http://schemas.microsoft.com/office/drawing/2014/main" id="{5E128C1A-B71F-441B-99BC-1649B212F754}"/>
              </a:ext>
            </a:extLst>
          </p:cNvPr>
          <p:cNvSpPr>
            <a:spLocks noChangeShapeType="1"/>
          </p:cNvSpPr>
          <p:nvPr/>
        </p:nvSpPr>
        <p:spPr bwMode="auto">
          <a:xfrm flipV="1">
            <a:off x="1042988" y="3284538"/>
            <a:ext cx="0" cy="4318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4" name="Line 68">
            <a:extLst>
              <a:ext uri="{FF2B5EF4-FFF2-40B4-BE49-F238E27FC236}">
                <a16:creationId xmlns:a16="http://schemas.microsoft.com/office/drawing/2014/main" id="{9E2ABE36-A778-4374-BE51-7458248AFE32}"/>
              </a:ext>
            </a:extLst>
          </p:cNvPr>
          <p:cNvSpPr>
            <a:spLocks noChangeShapeType="1"/>
          </p:cNvSpPr>
          <p:nvPr/>
        </p:nvSpPr>
        <p:spPr bwMode="auto">
          <a:xfrm flipV="1">
            <a:off x="3851275" y="3573463"/>
            <a:ext cx="0" cy="28733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5" name="Line 69">
            <a:extLst>
              <a:ext uri="{FF2B5EF4-FFF2-40B4-BE49-F238E27FC236}">
                <a16:creationId xmlns:a16="http://schemas.microsoft.com/office/drawing/2014/main" id="{6AC04391-C6E2-4082-880E-CF08601D27BC}"/>
              </a:ext>
            </a:extLst>
          </p:cNvPr>
          <p:cNvSpPr>
            <a:spLocks noChangeShapeType="1"/>
          </p:cNvSpPr>
          <p:nvPr/>
        </p:nvSpPr>
        <p:spPr bwMode="auto">
          <a:xfrm flipV="1">
            <a:off x="3995738" y="3213100"/>
            <a:ext cx="0" cy="3603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6" name="Line 70">
            <a:extLst>
              <a:ext uri="{FF2B5EF4-FFF2-40B4-BE49-F238E27FC236}">
                <a16:creationId xmlns:a16="http://schemas.microsoft.com/office/drawing/2014/main" id="{F80BF095-F020-4686-8D9D-66BAA48F8697}"/>
              </a:ext>
            </a:extLst>
          </p:cNvPr>
          <p:cNvSpPr>
            <a:spLocks noChangeShapeType="1"/>
          </p:cNvSpPr>
          <p:nvPr/>
        </p:nvSpPr>
        <p:spPr bwMode="auto">
          <a:xfrm flipH="1">
            <a:off x="7740650" y="4508500"/>
            <a:ext cx="2159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7" name="Line 71">
            <a:extLst>
              <a:ext uri="{FF2B5EF4-FFF2-40B4-BE49-F238E27FC236}">
                <a16:creationId xmlns:a16="http://schemas.microsoft.com/office/drawing/2014/main" id="{23BDB962-5082-4C50-8353-F90D24B31D84}"/>
              </a:ext>
            </a:extLst>
          </p:cNvPr>
          <p:cNvSpPr>
            <a:spLocks noChangeShapeType="1"/>
          </p:cNvSpPr>
          <p:nvPr/>
        </p:nvSpPr>
        <p:spPr bwMode="auto">
          <a:xfrm flipH="1">
            <a:off x="7451725" y="4437063"/>
            <a:ext cx="2159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8" name="Line 72">
            <a:extLst>
              <a:ext uri="{FF2B5EF4-FFF2-40B4-BE49-F238E27FC236}">
                <a16:creationId xmlns:a16="http://schemas.microsoft.com/office/drawing/2014/main" id="{264141DD-C8EE-43CC-8332-75139B457F1D}"/>
              </a:ext>
            </a:extLst>
          </p:cNvPr>
          <p:cNvSpPr>
            <a:spLocks noChangeShapeType="1"/>
          </p:cNvSpPr>
          <p:nvPr/>
        </p:nvSpPr>
        <p:spPr bwMode="auto">
          <a:xfrm flipV="1">
            <a:off x="6516688" y="3573463"/>
            <a:ext cx="0" cy="3603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9" name="Line 73">
            <a:extLst>
              <a:ext uri="{FF2B5EF4-FFF2-40B4-BE49-F238E27FC236}">
                <a16:creationId xmlns:a16="http://schemas.microsoft.com/office/drawing/2014/main" id="{EB954014-179A-4A68-A9A7-DD9AE1497569}"/>
              </a:ext>
            </a:extLst>
          </p:cNvPr>
          <p:cNvSpPr>
            <a:spLocks noChangeShapeType="1"/>
          </p:cNvSpPr>
          <p:nvPr/>
        </p:nvSpPr>
        <p:spPr bwMode="auto">
          <a:xfrm flipV="1">
            <a:off x="6588125" y="3213100"/>
            <a:ext cx="0" cy="2873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8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7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7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80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8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58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8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8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8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8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8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8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83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58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581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83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57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57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7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57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57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579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79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580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580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80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80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58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80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580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58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80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80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580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583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83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583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758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581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584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7578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579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79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579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581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582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582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5827"/>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7584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581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584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582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581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81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583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5841"/>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7582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582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582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5823"/>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nodeType="clickEffect">
                                  <p:stCondLst>
                                    <p:cond delay="0"/>
                                  </p:stCondLst>
                                  <p:childTnLst>
                                    <p:set>
                                      <p:cBhvr>
                                        <p:cTn id="164" dur="1" fill="hold">
                                          <p:stCondLst>
                                            <p:cond delay="0"/>
                                          </p:stCondLst>
                                        </p:cTn>
                                        <p:tgtEl>
                                          <p:spTgt spid="7584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846"/>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5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4" grpId="0" autoUpdateAnimBg="0"/>
      <p:bldP spid="75795" grpId="0" autoUpdateAnimBg="0"/>
      <p:bldP spid="75796" grpId="0" autoUpdateAnimBg="0"/>
      <p:bldP spid="75803" grpId="0" autoUpdateAnimBg="0"/>
      <p:bldP spid="75804" grpId="0" autoUpdateAnimBg="0"/>
      <p:bldP spid="75805" grpId="0" autoUpdateAnimBg="0"/>
      <p:bldP spid="75806" grpId="0" autoUpdateAnimBg="0"/>
      <p:bldP spid="75807" grpId="0" autoUpdateAnimBg="0"/>
      <p:bldP spid="75808" grpId="0" autoUpdateAnimBg="0"/>
      <p:bldP spid="75809" grpId="0" autoUpdateAnimBg="0"/>
      <p:bldP spid="75810" grpId="0" autoUpdateAnimBg="0"/>
      <p:bldP spid="75811" grpId="0" autoUpdateAnimBg="0"/>
      <p:bldP spid="75816" grpId="0" autoUpdateAnimBg="0"/>
      <p:bldP spid="75817" grpId="0" autoUpdateAnimBg="0"/>
      <p:bldP spid="75818" grpId="0" autoUpdateAnimBg="0"/>
      <p:bldP spid="75825" grpId="0" autoUpdateAnimBg="0"/>
      <p:bldP spid="75826" grpId="0" autoUpdateAnimBg="0"/>
      <p:bldP spid="75827" grpId="0" autoUpdateAnimBg="0"/>
      <p:bldP spid="75828" grpId="0" autoUpdateAnimBg="0"/>
      <p:bldP spid="75829" grpId="0" autoUpdateAnimBg="0"/>
      <p:bldP spid="75830" grpId="0" autoUpdateAnimBg="0"/>
      <p:bldP spid="75831" grpId="0" autoUpdateAnimBg="0"/>
      <p:bldP spid="75832" grpId="0" autoUpdateAnimBg="0"/>
      <p:bldP spid="75833" grpId="0" autoUpdateAnimBg="0"/>
      <p:bldP spid="75834" grpId="0" autoUpdateAnimBg="0"/>
      <p:bldP spid="75835" grpId="0" autoUpdateAnimBg="0"/>
      <p:bldP spid="75836" grpId="0" autoUpdateAnimBg="0"/>
      <p:bldP spid="75837" grpId="0" autoUpdateAnimBg="0"/>
      <p:bldP spid="75838" grpId="0" autoUpdateAnimBg="0"/>
      <p:bldP spid="75839" grpId="0" autoUpdateAnimBg="0"/>
      <p:bldP spid="75840" grpId="0" autoUpdateAnimBg="0"/>
      <p:bldP spid="758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a:extLst>
              <a:ext uri="{FF2B5EF4-FFF2-40B4-BE49-F238E27FC236}">
                <a16:creationId xmlns:a16="http://schemas.microsoft.com/office/drawing/2014/main" id="{062BD319-6A58-4C5D-9357-13175B4160D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DE3964-2A29-4021-8B3B-D6F57736755E}" type="datetime1">
              <a:rPr lang="zh-CN" altLang="en-US" sz="1400" smtClean="0"/>
              <a:pPr>
                <a:spcBef>
                  <a:spcPct val="0"/>
                </a:spcBef>
                <a:buClrTx/>
                <a:buSzTx/>
                <a:buFontTx/>
                <a:buNone/>
              </a:pPr>
              <a:t>2022/9/8</a:t>
            </a:fld>
            <a:endParaRPr lang="zh-CN" altLang="zh-CN" sz="1400"/>
          </a:p>
        </p:txBody>
      </p:sp>
      <p:sp>
        <p:nvSpPr>
          <p:cNvPr id="10243" name="灯片编号占位符 5">
            <a:extLst>
              <a:ext uri="{FF2B5EF4-FFF2-40B4-BE49-F238E27FC236}">
                <a16:creationId xmlns:a16="http://schemas.microsoft.com/office/drawing/2014/main" id="{C5B5B6D9-9AAC-4F39-AD2D-842811EF6A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6E22379-5DC8-48FE-9237-7CD768CFA468}" type="slidenum">
              <a:rPr lang="zh-CN" altLang="zh-CN" sz="1400" smtClean="0"/>
              <a:pPr>
                <a:spcBef>
                  <a:spcPct val="0"/>
                </a:spcBef>
                <a:buClrTx/>
                <a:buSzTx/>
                <a:buFontTx/>
                <a:buNone/>
              </a:pPr>
              <a:t>7</a:t>
            </a:fld>
            <a:endParaRPr lang="zh-CN" altLang="zh-CN" sz="1400"/>
          </a:p>
        </p:txBody>
      </p:sp>
      <p:sp>
        <p:nvSpPr>
          <p:cNvPr id="10244" name="Rectangle 2">
            <a:extLst>
              <a:ext uri="{FF2B5EF4-FFF2-40B4-BE49-F238E27FC236}">
                <a16:creationId xmlns:a16="http://schemas.microsoft.com/office/drawing/2014/main" id="{4B1441BE-2612-4792-AFAD-0C10303D7D31}"/>
              </a:ext>
            </a:extLst>
          </p:cNvPr>
          <p:cNvSpPr>
            <a:spLocks noGrp="1" noRot="1" noChangeArrowheads="1"/>
          </p:cNvSpPr>
          <p:nvPr>
            <p:ph type="body" idx="1"/>
          </p:nvPr>
        </p:nvSpPr>
        <p:spPr>
          <a:xfrm>
            <a:off x="228600" y="304800"/>
            <a:ext cx="8686800" cy="6248400"/>
          </a:xfrm>
        </p:spPr>
        <p:txBody>
          <a:bodyPr/>
          <a:lstStyle/>
          <a:p>
            <a:pPr eaLnBrk="1" hangingPunct="1">
              <a:lnSpc>
                <a:spcPct val="90000"/>
              </a:lnSpc>
              <a:buFont typeface="Wingdings" panose="05000000000000000000" pitchFamily="2" charset="2"/>
              <a:buNone/>
            </a:pPr>
            <a:endParaRPr lang="zh-CN" altLang="zh-CN" sz="2800"/>
          </a:p>
          <a:p>
            <a:pPr eaLnBrk="1" hangingPunct="1">
              <a:lnSpc>
                <a:spcPct val="90000"/>
              </a:lnSpc>
              <a:buFont typeface="Wingdings" panose="05000000000000000000" pitchFamily="2" charset="2"/>
              <a:buNone/>
            </a:pPr>
            <a:r>
              <a:rPr lang="zh-CN" altLang="zh-CN" sz="2800" b="1"/>
              <a:t>        </a:t>
            </a:r>
            <a:endParaRPr lang="zh-CN" altLang="zh-CN" sz="2800" b="1">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zh-CN" altLang="zh-CN" sz="2800" b="1">
                <a:latin typeface="楷体_GB2312" pitchFamily="49" charset="-122"/>
                <a:ea typeface="楷体_GB2312" pitchFamily="49" charset="-122"/>
              </a:rPr>
              <a:t>                  </a:t>
            </a:r>
            <a:r>
              <a:rPr lang="zh-CN" altLang="zh-CN" sz="2400" b="1">
                <a:solidFill>
                  <a:schemeClr val="tx2"/>
                </a:solidFill>
                <a:latin typeface="楷体_GB2312" pitchFamily="49" charset="-122"/>
                <a:ea typeface="楷体_GB2312" pitchFamily="49" charset="-122"/>
              </a:rPr>
              <a:t>总效用和边际效用表</a:t>
            </a:r>
          </a:p>
          <a:p>
            <a:pPr eaLnBrk="1" hangingPunct="1">
              <a:lnSpc>
                <a:spcPct val="90000"/>
              </a:lnSpc>
              <a:buFont typeface="Wingdings" panose="05000000000000000000" pitchFamily="2" charset="2"/>
              <a:buNone/>
            </a:pPr>
            <a:r>
              <a:rPr lang="zh-CN" altLang="zh-CN" sz="2800" b="1">
                <a:solidFill>
                  <a:schemeClr val="tx2"/>
                </a:solidFill>
                <a:latin typeface="楷体_GB2312" pitchFamily="49" charset="-122"/>
                <a:ea typeface="楷体_GB2312" pitchFamily="49" charset="-122"/>
              </a:rPr>
              <a:t>    </a:t>
            </a:r>
            <a:r>
              <a:rPr lang="zh-CN" altLang="zh-CN" sz="2400" b="1">
                <a:solidFill>
                  <a:schemeClr val="tx2"/>
                </a:solidFill>
                <a:latin typeface="楷体_GB2312" pitchFamily="49" charset="-122"/>
                <a:ea typeface="楷体_GB2312" pitchFamily="49" charset="-122"/>
              </a:rPr>
              <a:t>商品数量Q            总效用TU          边际效用MU</a:t>
            </a:r>
          </a:p>
          <a:p>
            <a:pPr eaLnBrk="1" hangingPunct="1">
              <a:lnSpc>
                <a:spcPct val="90000"/>
              </a:lnSpc>
              <a:buFont typeface="Wingdings" panose="05000000000000000000" pitchFamily="2" charset="2"/>
              <a:buNone/>
            </a:pPr>
            <a:r>
              <a:rPr lang="zh-CN" altLang="zh-CN" sz="2800">
                <a:solidFill>
                  <a:schemeClr val="tx2"/>
                </a:solidFill>
              </a:rPr>
              <a:t>          </a:t>
            </a:r>
            <a:r>
              <a:rPr lang="zh-CN" altLang="zh-CN" sz="2400">
                <a:solidFill>
                  <a:schemeClr val="tx2"/>
                </a:solidFill>
              </a:rPr>
              <a:t>0                                    0              </a:t>
            </a:r>
          </a:p>
          <a:p>
            <a:pPr eaLnBrk="1" hangingPunct="1">
              <a:lnSpc>
                <a:spcPct val="90000"/>
              </a:lnSpc>
              <a:buFont typeface="Wingdings" panose="05000000000000000000" pitchFamily="2" charset="2"/>
              <a:buNone/>
            </a:pPr>
            <a:r>
              <a:rPr lang="zh-CN" altLang="zh-CN" sz="2400">
                <a:solidFill>
                  <a:schemeClr val="tx2"/>
                </a:solidFill>
              </a:rPr>
              <a:t>            1                                   10                                10</a:t>
            </a:r>
          </a:p>
          <a:p>
            <a:pPr eaLnBrk="1" hangingPunct="1">
              <a:lnSpc>
                <a:spcPct val="90000"/>
              </a:lnSpc>
              <a:buFont typeface="Wingdings" panose="05000000000000000000" pitchFamily="2" charset="2"/>
              <a:buNone/>
            </a:pPr>
            <a:r>
              <a:rPr lang="zh-CN" altLang="zh-CN" sz="2400">
                <a:solidFill>
                  <a:schemeClr val="tx2"/>
                </a:solidFill>
              </a:rPr>
              <a:t>            2                                   18                                  8</a:t>
            </a:r>
          </a:p>
          <a:p>
            <a:pPr eaLnBrk="1" hangingPunct="1">
              <a:lnSpc>
                <a:spcPct val="90000"/>
              </a:lnSpc>
              <a:buFont typeface="Wingdings" panose="05000000000000000000" pitchFamily="2" charset="2"/>
              <a:buNone/>
            </a:pPr>
            <a:r>
              <a:rPr lang="zh-CN" altLang="zh-CN" sz="2400">
                <a:solidFill>
                  <a:schemeClr val="tx2"/>
                </a:solidFill>
              </a:rPr>
              <a:t>            3                                   24                                  6</a:t>
            </a:r>
          </a:p>
          <a:p>
            <a:pPr eaLnBrk="1" hangingPunct="1">
              <a:lnSpc>
                <a:spcPct val="90000"/>
              </a:lnSpc>
              <a:buFont typeface="Wingdings" panose="05000000000000000000" pitchFamily="2" charset="2"/>
              <a:buNone/>
            </a:pPr>
            <a:r>
              <a:rPr lang="zh-CN" altLang="zh-CN" sz="2400">
                <a:solidFill>
                  <a:schemeClr val="tx2"/>
                </a:solidFill>
              </a:rPr>
              <a:t>            4                                   28                                  4</a:t>
            </a:r>
          </a:p>
          <a:p>
            <a:pPr eaLnBrk="1" hangingPunct="1">
              <a:lnSpc>
                <a:spcPct val="90000"/>
              </a:lnSpc>
              <a:buFont typeface="Wingdings" panose="05000000000000000000" pitchFamily="2" charset="2"/>
              <a:buNone/>
            </a:pPr>
            <a:r>
              <a:rPr lang="zh-CN" altLang="zh-CN" sz="2400">
                <a:solidFill>
                  <a:schemeClr val="tx2"/>
                </a:solidFill>
              </a:rPr>
              <a:t>            5                                   30                                  2</a:t>
            </a:r>
          </a:p>
          <a:p>
            <a:pPr eaLnBrk="1" hangingPunct="1">
              <a:lnSpc>
                <a:spcPct val="90000"/>
              </a:lnSpc>
              <a:buFont typeface="Wingdings" panose="05000000000000000000" pitchFamily="2" charset="2"/>
              <a:buNone/>
            </a:pPr>
            <a:r>
              <a:rPr lang="zh-CN" altLang="zh-CN" sz="2400">
                <a:solidFill>
                  <a:schemeClr val="tx2"/>
                </a:solidFill>
              </a:rPr>
              <a:t>            6                                   30                                  0</a:t>
            </a:r>
          </a:p>
          <a:p>
            <a:pPr eaLnBrk="1" hangingPunct="1">
              <a:lnSpc>
                <a:spcPct val="90000"/>
              </a:lnSpc>
              <a:buFont typeface="Wingdings" panose="05000000000000000000" pitchFamily="2" charset="2"/>
              <a:buNone/>
            </a:pPr>
            <a:r>
              <a:rPr lang="zh-CN" altLang="zh-CN" sz="2400">
                <a:solidFill>
                  <a:schemeClr val="tx2"/>
                </a:solidFill>
              </a:rPr>
              <a:t>            7                                   28                                 -2</a:t>
            </a:r>
          </a:p>
          <a:p>
            <a:pPr eaLnBrk="1" hangingPunct="1">
              <a:lnSpc>
                <a:spcPct val="90000"/>
              </a:lnSpc>
            </a:pPr>
            <a:endParaRPr lang="zh-CN" altLang="zh-CN">
              <a:solidFill>
                <a:schemeClr val="tx2"/>
              </a:solidFill>
            </a:endParaRPr>
          </a:p>
        </p:txBody>
      </p:sp>
      <p:grpSp>
        <p:nvGrpSpPr>
          <p:cNvPr id="10245" name="Group 3">
            <a:extLst>
              <a:ext uri="{FF2B5EF4-FFF2-40B4-BE49-F238E27FC236}">
                <a16:creationId xmlns:a16="http://schemas.microsoft.com/office/drawing/2014/main" id="{3B3EE949-6666-4831-845C-10B78A79CB76}"/>
              </a:ext>
            </a:extLst>
          </p:cNvPr>
          <p:cNvGrpSpPr>
            <a:grpSpLocks/>
          </p:cNvGrpSpPr>
          <p:nvPr/>
        </p:nvGrpSpPr>
        <p:grpSpPr bwMode="auto">
          <a:xfrm>
            <a:off x="755650" y="2205038"/>
            <a:ext cx="8077200" cy="3024187"/>
            <a:chOff x="0" y="0"/>
            <a:chExt cx="4808" cy="1723"/>
          </a:xfrm>
        </p:grpSpPr>
        <p:sp>
          <p:nvSpPr>
            <p:cNvPr id="10247" name="Line 4">
              <a:extLst>
                <a:ext uri="{FF2B5EF4-FFF2-40B4-BE49-F238E27FC236}">
                  <a16:creationId xmlns:a16="http://schemas.microsoft.com/office/drawing/2014/main" id="{DD52F7E9-E72C-41AA-A418-4B90D656A650}"/>
                </a:ext>
              </a:extLst>
            </p:cNvPr>
            <p:cNvSpPr>
              <a:spLocks noChangeShapeType="1"/>
            </p:cNvSpPr>
            <p:nvPr/>
          </p:nvSpPr>
          <p:spPr bwMode="auto">
            <a:xfrm>
              <a:off x="0" y="0"/>
              <a:ext cx="48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Line 5">
              <a:extLst>
                <a:ext uri="{FF2B5EF4-FFF2-40B4-BE49-F238E27FC236}">
                  <a16:creationId xmlns:a16="http://schemas.microsoft.com/office/drawing/2014/main" id="{575A4E15-E1EC-4004-9A52-86D06F02B7C4}"/>
                </a:ext>
              </a:extLst>
            </p:cNvPr>
            <p:cNvSpPr>
              <a:spLocks noChangeShapeType="1"/>
            </p:cNvSpPr>
            <p:nvPr/>
          </p:nvSpPr>
          <p:spPr bwMode="auto">
            <a:xfrm>
              <a:off x="2495" y="90"/>
              <a:ext cx="1406"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6">
              <a:extLst>
                <a:ext uri="{FF2B5EF4-FFF2-40B4-BE49-F238E27FC236}">
                  <a16:creationId xmlns:a16="http://schemas.microsoft.com/office/drawing/2014/main" id="{9B627E39-AB5A-47D1-BDE3-65BF778C51D9}"/>
                </a:ext>
              </a:extLst>
            </p:cNvPr>
            <p:cNvSpPr>
              <a:spLocks noChangeShapeType="1"/>
            </p:cNvSpPr>
            <p:nvPr/>
          </p:nvSpPr>
          <p:spPr bwMode="auto">
            <a:xfrm>
              <a:off x="2495" y="363"/>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7">
              <a:extLst>
                <a:ext uri="{FF2B5EF4-FFF2-40B4-BE49-F238E27FC236}">
                  <a16:creationId xmlns:a16="http://schemas.microsoft.com/office/drawing/2014/main" id="{52667C89-A363-49D0-8B44-DD653A04134C}"/>
                </a:ext>
              </a:extLst>
            </p:cNvPr>
            <p:cNvSpPr>
              <a:spLocks noChangeShapeType="1"/>
            </p:cNvSpPr>
            <p:nvPr/>
          </p:nvSpPr>
          <p:spPr bwMode="auto">
            <a:xfrm>
              <a:off x="2495" y="363"/>
              <a:ext cx="1406"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8">
              <a:extLst>
                <a:ext uri="{FF2B5EF4-FFF2-40B4-BE49-F238E27FC236}">
                  <a16:creationId xmlns:a16="http://schemas.microsoft.com/office/drawing/2014/main" id="{B3A28D52-62B2-409A-81A5-2B50034BA9CB}"/>
                </a:ext>
              </a:extLst>
            </p:cNvPr>
            <p:cNvSpPr>
              <a:spLocks noChangeShapeType="1"/>
            </p:cNvSpPr>
            <p:nvPr/>
          </p:nvSpPr>
          <p:spPr bwMode="auto">
            <a:xfrm>
              <a:off x="2495" y="589"/>
              <a:ext cx="13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Line 9">
              <a:extLst>
                <a:ext uri="{FF2B5EF4-FFF2-40B4-BE49-F238E27FC236}">
                  <a16:creationId xmlns:a16="http://schemas.microsoft.com/office/drawing/2014/main" id="{0AE2BE3D-B30F-4EC7-90B1-9EF5E591E271}"/>
                </a:ext>
              </a:extLst>
            </p:cNvPr>
            <p:cNvSpPr>
              <a:spLocks noChangeShapeType="1"/>
            </p:cNvSpPr>
            <p:nvPr/>
          </p:nvSpPr>
          <p:spPr bwMode="auto">
            <a:xfrm>
              <a:off x="2495" y="589"/>
              <a:ext cx="1406"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10">
              <a:extLst>
                <a:ext uri="{FF2B5EF4-FFF2-40B4-BE49-F238E27FC236}">
                  <a16:creationId xmlns:a16="http://schemas.microsoft.com/office/drawing/2014/main" id="{33EB5326-5B21-4C45-A17F-B49148AF905B}"/>
                </a:ext>
              </a:extLst>
            </p:cNvPr>
            <p:cNvSpPr>
              <a:spLocks noChangeShapeType="1"/>
            </p:cNvSpPr>
            <p:nvPr/>
          </p:nvSpPr>
          <p:spPr bwMode="auto">
            <a:xfrm>
              <a:off x="2495" y="816"/>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11">
              <a:extLst>
                <a:ext uri="{FF2B5EF4-FFF2-40B4-BE49-F238E27FC236}">
                  <a16:creationId xmlns:a16="http://schemas.microsoft.com/office/drawing/2014/main" id="{F028A18B-2A70-46CD-91F3-DC683B835693}"/>
                </a:ext>
              </a:extLst>
            </p:cNvPr>
            <p:cNvSpPr>
              <a:spLocks noChangeShapeType="1"/>
            </p:cNvSpPr>
            <p:nvPr/>
          </p:nvSpPr>
          <p:spPr bwMode="auto">
            <a:xfrm>
              <a:off x="2495" y="816"/>
              <a:ext cx="145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12">
              <a:extLst>
                <a:ext uri="{FF2B5EF4-FFF2-40B4-BE49-F238E27FC236}">
                  <a16:creationId xmlns:a16="http://schemas.microsoft.com/office/drawing/2014/main" id="{667ED95D-BFB7-4960-862C-2842A1686CB3}"/>
                </a:ext>
              </a:extLst>
            </p:cNvPr>
            <p:cNvSpPr>
              <a:spLocks noChangeShapeType="1"/>
            </p:cNvSpPr>
            <p:nvPr/>
          </p:nvSpPr>
          <p:spPr bwMode="auto">
            <a:xfrm>
              <a:off x="2495" y="1043"/>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 name="Line 13">
              <a:extLst>
                <a:ext uri="{FF2B5EF4-FFF2-40B4-BE49-F238E27FC236}">
                  <a16:creationId xmlns:a16="http://schemas.microsoft.com/office/drawing/2014/main" id="{6002842E-AF09-4F71-8F4D-C26584277787}"/>
                </a:ext>
              </a:extLst>
            </p:cNvPr>
            <p:cNvSpPr>
              <a:spLocks noChangeShapeType="1"/>
            </p:cNvSpPr>
            <p:nvPr/>
          </p:nvSpPr>
          <p:spPr bwMode="auto">
            <a:xfrm>
              <a:off x="2540" y="1043"/>
              <a:ext cx="140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Line 14">
              <a:extLst>
                <a:ext uri="{FF2B5EF4-FFF2-40B4-BE49-F238E27FC236}">
                  <a16:creationId xmlns:a16="http://schemas.microsoft.com/office/drawing/2014/main" id="{C8943DB7-E60A-457D-8C30-FAFE62AEB0B2}"/>
                </a:ext>
              </a:extLst>
            </p:cNvPr>
            <p:cNvSpPr>
              <a:spLocks noChangeShapeType="1"/>
            </p:cNvSpPr>
            <p:nvPr/>
          </p:nvSpPr>
          <p:spPr bwMode="auto">
            <a:xfrm>
              <a:off x="2540" y="1270"/>
              <a:ext cx="14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15">
              <a:extLst>
                <a:ext uri="{FF2B5EF4-FFF2-40B4-BE49-F238E27FC236}">
                  <a16:creationId xmlns:a16="http://schemas.microsoft.com/office/drawing/2014/main" id="{D0F26A67-A6D2-4F9F-9604-9D1E6C21D131}"/>
                </a:ext>
              </a:extLst>
            </p:cNvPr>
            <p:cNvSpPr>
              <a:spLocks noChangeShapeType="1"/>
            </p:cNvSpPr>
            <p:nvPr/>
          </p:nvSpPr>
          <p:spPr bwMode="auto">
            <a:xfrm>
              <a:off x="2540" y="1270"/>
              <a:ext cx="140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16">
              <a:extLst>
                <a:ext uri="{FF2B5EF4-FFF2-40B4-BE49-F238E27FC236}">
                  <a16:creationId xmlns:a16="http://schemas.microsoft.com/office/drawing/2014/main" id="{7C41D471-92CD-4B19-92AB-6F1717EB8DE0}"/>
                </a:ext>
              </a:extLst>
            </p:cNvPr>
            <p:cNvSpPr>
              <a:spLocks noChangeShapeType="1"/>
            </p:cNvSpPr>
            <p:nvPr/>
          </p:nvSpPr>
          <p:spPr bwMode="auto">
            <a:xfrm>
              <a:off x="2540" y="1497"/>
              <a:ext cx="14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Line 17">
              <a:extLst>
                <a:ext uri="{FF2B5EF4-FFF2-40B4-BE49-F238E27FC236}">
                  <a16:creationId xmlns:a16="http://schemas.microsoft.com/office/drawing/2014/main" id="{C99DC9F6-7F47-42F2-8CE9-74FCB9A51C0D}"/>
                </a:ext>
              </a:extLst>
            </p:cNvPr>
            <p:cNvSpPr>
              <a:spLocks noChangeShapeType="1"/>
            </p:cNvSpPr>
            <p:nvPr/>
          </p:nvSpPr>
          <p:spPr bwMode="auto">
            <a:xfrm>
              <a:off x="2540" y="1497"/>
              <a:ext cx="1361"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18">
              <a:extLst>
                <a:ext uri="{FF2B5EF4-FFF2-40B4-BE49-F238E27FC236}">
                  <a16:creationId xmlns:a16="http://schemas.microsoft.com/office/drawing/2014/main" id="{AD787238-37C6-4E64-9F35-330D4E335B44}"/>
                </a:ext>
              </a:extLst>
            </p:cNvPr>
            <p:cNvSpPr>
              <a:spLocks noChangeShapeType="1"/>
            </p:cNvSpPr>
            <p:nvPr/>
          </p:nvSpPr>
          <p:spPr bwMode="auto">
            <a:xfrm>
              <a:off x="2540" y="1723"/>
              <a:ext cx="13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6" name="Rectangle 19">
            <a:extLst>
              <a:ext uri="{FF2B5EF4-FFF2-40B4-BE49-F238E27FC236}">
                <a16:creationId xmlns:a16="http://schemas.microsoft.com/office/drawing/2014/main" id="{681D32F9-222E-4F46-832C-1BC72F4B1650}"/>
              </a:ext>
            </a:extLst>
          </p:cNvPr>
          <p:cNvSpPr>
            <a:spLocks noChangeArrowheads="1"/>
          </p:cNvSpPr>
          <p:nvPr/>
        </p:nvSpPr>
        <p:spPr bwMode="auto">
          <a:xfrm>
            <a:off x="252413" y="549275"/>
            <a:ext cx="28082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solidFill>
                  <a:schemeClr val="tx2"/>
                </a:solidFill>
                <a:latin typeface="楷体_GB2312" pitchFamily="49" charset="-122"/>
                <a:ea typeface="楷体_GB2312" pitchFamily="49" charset="-122"/>
              </a:rPr>
              <a:t>理解一：如 喝酒</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4">
            <a:extLst>
              <a:ext uri="{FF2B5EF4-FFF2-40B4-BE49-F238E27FC236}">
                <a16:creationId xmlns:a16="http://schemas.microsoft.com/office/drawing/2014/main" id="{E4767935-AB87-438F-83F5-7838EC8599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67F0CB-8B97-45FA-9319-4F8358379ABC}" type="datetime1">
              <a:rPr lang="zh-CN" altLang="en-US" sz="1400" smtClean="0">
                <a:solidFill>
                  <a:srgbClr val="0033CC"/>
                </a:solidFill>
              </a:rPr>
              <a:pPr>
                <a:spcBef>
                  <a:spcPct val="0"/>
                </a:spcBef>
                <a:buClrTx/>
                <a:buSzTx/>
                <a:buFontTx/>
                <a:buNone/>
              </a:pPr>
              <a:t>2022/9/8</a:t>
            </a:fld>
            <a:endParaRPr lang="zh-CN" altLang="zh-CN" sz="1400">
              <a:solidFill>
                <a:srgbClr val="0033CC"/>
              </a:solidFill>
            </a:endParaRPr>
          </a:p>
        </p:txBody>
      </p:sp>
      <p:sp>
        <p:nvSpPr>
          <p:cNvPr id="86019" name="灯片编号占位符 6">
            <a:extLst>
              <a:ext uri="{FF2B5EF4-FFF2-40B4-BE49-F238E27FC236}">
                <a16:creationId xmlns:a16="http://schemas.microsoft.com/office/drawing/2014/main" id="{542C9DB9-F4A6-489C-85EB-FBD95FB170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DB8220-E473-4C1D-B245-7971F0E075E0}" type="slidenum">
              <a:rPr lang="zh-CN" altLang="zh-CN" sz="1400" smtClean="0">
                <a:solidFill>
                  <a:srgbClr val="0033CC"/>
                </a:solidFill>
              </a:rPr>
              <a:pPr>
                <a:spcBef>
                  <a:spcPct val="0"/>
                </a:spcBef>
                <a:buClrTx/>
                <a:buSzTx/>
                <a:buFontTx/>
                <a:buNone/>
              </a:pPr>
              <a:t>70</a:t>
            </a:fld>
            <a:endParaRPr lang="zh-CN" altLang="zh-CN" sz="1400">
              <a:solidFill>
                <a:srgbClr val="0033CC"/>
              </a:solidFill>
            </a:endParaRPr>
          </a:p>
        </p:txBody>
      </p:sp>
      <p:sp>
        <p:nvSpPr>
          <p:cNvPr id="86020" name="Rectangle 2">
            <a:extLst>
              <a:ext uri="{FF2B5EF4-FFF2-40B4-BE49-F238E27FC236}">
                <a16:creationId xmlns:a16="http://schemas.microsoft.com/office/drawing/2014/main" id="{E42BAF41-A68F-4990-8049-90DAD363A3C2}"/>
              </a:ext>
            </a:extLst>
          </p:cNvPr>
          <p:cNvSpPr>
            <a:spLocks noGrp="1" noRot="1" noChangeArrowheads="1"/>
          </p:cNvSpPr>
          <p:nvPr>
            <p:ph type="body" sz="half" idx="1"/>
          </p:nvPr>
        </p:nvSpPr>
        <p:spPr>
          <a:xfrm>
            <a:off x="179512" y="549275"/>
            <a:ext cx="8785101" cy="5549900"/>
          </a:xfrm>
        </p:spPr>
        <p:txBody>
          <a:bodyPr/>
          <a:lstStyle/>
          <a:p>
            <a:pPr eaLnBrk="1" hangingPunct="1">
              <a:buFont typeface="Wingdings" panose="05000000000000000000" pitchFamily="2" charset="2"/>
              <a:buNone/>
            </a:pPr>
            <a:r>
              <a:rPr lang="zh-CN" altLang="zh-CN" sz="2400" b="1" dirty="0">
                <a:solidFill>
                  <a:srgbClr val="0033CC"/>
                </a:solidFill>
                <a:latin typeface="楷体" panose="02010609060101010101" pitchFamily="49" charset="-122"/>
                <a:ea typeface="楷体" panose="02010609060101010101" pitchFamily="49" charset="-122"/>
              </a:rPr>
              <a:t>恩格尔定律：无论个人、家庭，还是整个国家，随</a:t>
            </a:r>
          </a:p>
          <a:p>
            <a:pPr eaLnBrk="1" hangingPunct="1">
              <a:buFont typeface="Wingdings" panose="05000000000000000000" pitchFamily="2" charset="2"/>
              <a:buNone/>
            </a:pPr>
            <a:r>
              <a:rPr lang="zh-CN" altLang="zh-CN" sz="2400" b="1" dirty="0">
                <a:solidFill>
                  <a:srgbClr val="0033CC"/>
                </a:solidFill>
                <a:latin typeface="楷体" panose="02010609060101010101" pitchFamily="49" charset="-122"/>
                <a:ea typeface="楷体" panose="02010609060101010101" pitchFamily="49" charset="-122"/>
              </a:rPr>
              <a:t>着收入的增加，收入中用于食物支出的比重将趋于</a:t>
            </a:r>
          </a:p>
          <a:p>
            <a:pPr eaLnBrk="1" hangingPunct="1">
              <a:buFont typeface="Wingdings" panose="05000000000000000000" pitchFamily="2" charset="2"/>
              <a:buNone/>
            </a:pPr>
            <a:r>
              <a:rPr lang="zh-CN" altLang="zh-CN" sz="2400" b="1" dirty="0">
                <a:solidFill>
                  <a:srgbClr val="0033CC"/>
                </a:solidFill>
                <a:latin typeface="楷体" panose="02010609060101010101" pitchFamily="49" charset="-122"/>
                <a:ea typeface="楷体" panose="02010609060101010101" pitchFamily="49" charset="-122"/>
              </a:rPr>
              <a:t>下降。 </a:t>
            </a:r>
          </a:p>
          <a:p>
            <a:pPr eaLnBrk="1" hangingPunct="1">
              <a:buFont typeface="Wingdings" panose="05000000000000000000" pitchFamily="2" charset="2"/>
              <a:buNone/>
            </a:pPr>
            <a:endParaRPr lang="zh-CN" altLang="zh-CN" sz="2400" b="1" dirty="0">
              <a:solidFill>
                <a:srgbClr val="0033CC"/>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endParaRPr lang="zh-CN" altLang="zh-CN" sz="2400" b="1" dirty="0">
              <a:solidFill>
                <a:srgbClr val="0033CC"/>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endParaRPr lang="zh-CN" altLang="zh-CN" sz="2400" b="1" dirty="0">
              <a:solidFill>
                <a:srgbClr val="0033CC"/>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zh-CN" sz="2400" b="1" dirty="0">
                <a:solidFill>
                  <a:srgbClr val="0033CC"/>
                </a:solidFill>
                <a:latin typeface="楷体" panose="02010609060101010101" pitchFamily="49" charset="-122"/>
                <a:ea typeface="楷体" panose="02010609060101010101" pitchFamily="49" charset="-122"/>
              </a:rPr>
              <a:t>恩格尔系数越高，说明该个人、家庭，或国家越贫穷。</a:t>
            </a:r>
          </a:p>
          <a:p>
            <a:pPr eaLnBrk="1" hangingPunct="1">
              <a:buFont typeface="Wingdings" panose="05000000000000000000" pitchFamily="2" charset="2"/>
              <a:buNone/>
            </a:pPr>
            <a:r>
              <a:rPr lang="zh-CN" altLang="zh-CN" sz="2400" b="1" dirty="0">
                <a:solidFill>
                  <a:srgbClr val="0033CC"/>
                </a:solidFill>
                <a:latin typeface="楷体" panose="02010609060101010101" pitchFamily="49" charset="-122"/>
                <a:ea typeface="楷体" panose="02010609060101010101" pitchFamily="49" charset="-122"/>
              </a:rPr>
              <a:t>恩格尔系数越低，说明该个人、家庭，或国家越富裕。</a:t>
            </a:r>
            <a:r>
              <a:rPr lang="zh-CN" altLang="zh-CN" sz="2400" dirty="0">
                <a:solidFill>
                  <a:srgbClr val="0033CC"/>
                </a:solidFill>
                <a:latin typeface="楷体" panose="02010609060101010101" pitchFamily="49" charset="-122"/>
                <a:ea typeface="楷体" panose="02010609060101010101" pitchFamily="49" charset="-122"/>
              </a:rPr>
              <a:t> </a:t>
            </a:r>
          </a:p>
          <a:p>
            <a:pPr eaLnBrk="1" hangingPunct="1"/>
            <a:endParaRPr lang="zh-CN" altLang="zh-CN" sz="2800" dirty="0">
              <a:solidFill>
                <a:srgbClr val="0033CC"/>
              </a:solidFill>
              <a:latin typeface="楷体" panose="02010609060101010101" pitchFamily="49" charset="-122"/>
              <a:ea typeface="楷体" panose="02010609060101010101" pitchFamily="49" charset="-122"/>
            </a:endParaRPr>
          </a:p>
        </p:txBody>
      </p:sp>
      <p:sp>
        <p:nvSpPr>
          <p:cNvPr id="86021" name="Rectangle 3">
            <a:extLst>
              <a:ext uri="{FF2B5EF4-FFF2-40B4-BE49-F238E27FC236}">
                <a16:creationId xmlns:a16="http://schemas.microsoft.com/office/drawing/2014/main" id="{17346ABF-0404-4B55-9FF6-E96E5B87BE9D}"/>
              </a:ext>
            </a:extLst>
          </p:cNvPr>
          <p:cNvSpPr>
            <a:spLocks noChangeArrowheads="1"/>
          </p:cNvSpPr>
          <p:nvPr/>
        </p:nvSpPr>
        <p:spPr bwMode="auto">
          <a:xfrm>
            <a:off x="714375" y="4286250"/>
            <a:ext cx="80724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800" dirty="0">
                <a:solidFill>
                  <a:srgbClr val="0033CC"/>
                </a:solidFill>
                <a:latin typeface="楷体" panose="02010609060101010101" pitchFamily="49" charset="-122"/>
                <a:ea typeface="楷体" panose="02010609060101010101" pitchFamily="49" charset="-122"/>
              </a:rPr>
              <a:t>恩格尔在59％以上为贫困，50％至59％为温饱，</a:t>
            </a:r>
          </a:p>
          <a:p>
            <a:pPr eaLnBrk="1" hangingPunct="1">
              <a:spcBef>
                <a:spcPct val="0"/>
              </a:spcBef>
              <a:buClrTx/>
              <a:buSzTx/>
              <a:buFontTx/>
              <a:buNone/>
            </a:pPr>
            <a:r>
              <a:rPr lang="zh-CN" altLang="zh-CN" sz="2800" dirty="0">
                <a:solidFill>
                  <a:srgbClr val="0033CC"/>
                </a:solidFill>
                <a:latin typeface="楷体" panose="02010609060101010101" pitchFamily="49" charset="-122"/>
                <a:ea typeface="楷体" panose="02010609060101010101" pitchFamily="49" charset="-122"/>
              </a:rPr>
              <a:t>40％至50％为小康，30％至40％为富裕，低于</a:t>
            </a:r>
            <a:endParaRPr lang="en-US" altLang="zh-CN" sz="2800" dirty="0">
              <a:solidFill>
                <a:srgbClr val="0033CC"/>
              </a:solidFill>
              <a:latin typeface="楷体" panose="02010609060101010101" pitchFamily="49" charset="-122"/>
              <a:ea typeface="楷体" panose="02010609060101010101" pitchFamily="49" charset="-122"/>
            </a:endParaRPr>
          </a:p>
          <a:p>
            <a:pPr eaLnBrk="1" hangingPunct="1">
              <a:spcBef>
                <a:spcPct val="0"/>
              </a:spcBef>
              <a:buClrTx/>
              <a:buSzTx/>
              <a:buFontTx/>
              <a:buNone/>
            </a:pPr>
            <a:r>
              <a:rPr lang="zh-CN" altLang="zh-CN" sz="2800" dirty="0">
                <a:solidFill>
                  <a:srgbClr val="0033CC"/>
                </a:solidFill>
                <a:latin typeface="楷体" panose="02010609060101010101" pitchFamily="49" charset="-122"/>
                <a:ea typeface="楷体" panose="02010609060101010101" pitchFamily="49" charset="-122"/>
              </a:rPr>
              <a:t>30％为最富裕。</a:t>
            </a:r>
            <a:r>
              <a:rPr lang="zh-CN" altLang="zh-CN" sz="2800" b="0" dirty="0">
                <a:solidFill>
                  <a:srgbClr val="0033CC"/>
                </a:solidFill>
                <a:latin typeface="楷体" panose="02010609060101010101" pitchFamily="49" charset="-122"/>
                <a:ea typeface="楷体" panose="02010609060101010101" pitchFamily="49" charset="-122"/>
              </a:rPr>
              <a:t> </a:t>
            </a:r>
          </a:p>
        </p:txBody>
      </p:sp>
      <p:graphicFrame>
        <p:nvGraphicFramePr>
          <p:cNvPr id="86022" name="Object 4">
            <a:extLst>
              <a:ext uri="{FF2B5EF4-FFF2-40B4-BE49-F238E27FC236}">
                <a16:creationId xmlns:a16="http://schemas.microsoft.com/office/drawing/2014/main" id="{E572FC9A-E209-4CA8-87E5-79CFFF26E49E}"/>
              </a:ext>
            </a:extLst>
          </p:cNvPr>
          <p:cNvGraphicFramePr>
            <a:graphicFrameLocks noGrp="1" noChangeAspect="1"/>
          </p:cNvGraphicFramePr>
          <p:nvPr>
            <p:ph sz="half" idx="2"/>
          </p:nvPr>
        </p:nvGraphicFramePr>
        <p:xfrm>
          <a:off x="468313" y="1773238"/>
          <a:ext cx="6624637" cy="1316037"/>
        </p:xfrm>
        <a:graphic>
          <a:graphicData uri="http://schemas.openxmlformats.org/presentationml/2006/ole">
            <mc:AlternateContent xmlns:mc="http://schemas.openxmlformats.org/markup-compatibility/2006">
              <mc:Choice xmlns:v="urn:schemas-microsoft-com:vml" Requires="v">
                <p:oleObj r:id="rId2" imgW="2109115" imgH="419282" progId="Equation.DSMT4">
                  <p:embed/>
                </p:oleObj>
              </mc:Choice>
              <mc:Fallback>
                <p:oleObj r:id="rId2" imgW="2109115" imgH="41928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6624637"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CA490-EC05-4A20-BB72-E9CAEE162A01}"/>
              </a:ext>
            </a:extLst>
          </p:cNvPr>
          <p:cNvSpPr>
            <a:spLocks noGrp="1"/>
          </p:cNvSpPr>
          <p:nvPr>
            <p:ph type="title"/>
          </p:nvPr>
        </p:nvSpPr>
        <p:spPr>
          <a:xfrm>
            <a:off x="301625" y="609600"/>
            <a:ext cx="8540750" cy="676275"/>
          </a:xfrm>
        </p:spPr>
        <p:txBody>
          <a:bodyPr/>
          <a:lstStyle/>
          <a:p>
            <a:pPr>
              <a:defRPr/>
            </a:pPr>
            <a:r>
              <a:rPr lang="zh-CN" altLang="en-US" dirty="0">
                <a:solidFill>
                  <a:schemeClr val="accent2">
                    <a:lumMod val="75000"/>
                  </a:schemeClr>
                </a:solidFill>
              </a:rPr>
              <a:t>练习</a:t>
            </a:r>
          </a:p>
        </p:txBody>
      </p:sp>
      <p:sp>
        <p:nvSpPr>
          <p:cNvPr id="3" name="内容占位符 2">
            <a:extLst>
              <a:ext uri="{FF2B5EF4-FFF2-40B4-BE49-F238E27FC236}">
                <a16:creationId xmlns:a16="http://schemas.microsoft.com/office/drawing/2014/main" id="{F29D2080-902E-4176-BBFC-7591816E3C53}"/>
              </a:ext>
            </a:extLst>
          </p:cNvPr>
          <p:cNvSpPr>
            <a:spLocks noGrp="1"/>
          </p:cNvSpPr>
          <p:nvPr>
            <p:ph idx="1"/>
          </p:nvPr>
        </p:nvSpPr>
        <p:spPr/>
        <p:txBody>
          <a:bodyPr/>
          <a:lstStyle/>
          <a:p>
            <a:pPr>
              <a:defRPr/>
            </a:pPr>
            <a:r>
              <a:rPr lang="zh-CN" altLang="en-US" sz="2400" dirty="0">
                <a:solidFill>
                  <a:schemeClr val="accent2">
                    <a:lumMod val="75000"/>
                  </a:schemeClr>
                </a:solidFill>
              </a:rPr>
              <a:t>名词解释：</a:t>
            </a:r>
            <a:endParaRPr lang="en-US" altLang="zh-CN" sz="2400" dirty="0">
              <a:solidFill>
                <a:schemeClr val="accent2">
                  <a:lumMod val="75000"/>
                </a:schemeClr>
              </a:solidFill>
            </a:endParaRPr>
          </a:p>
          <a:p>
            <a:pPr lvl="1">
              <a:defRPr/>
            </a:pPr>
            <a:r>
              <a:rPr lang="zh-CN" altLang="en-US" sz="2000" dirty="0">
                <a:solidFill>
                  <a:schemeClr val="accent2">
                    <a:lumMod val="75000"/>
                  </a:schemeClr>
                </a:solidFill>
              </a:rPr>
              <a:t>效用  边际效用  总效用  边际效用递减规律  消费者均衡   消费者剩余   无差异曲线   预算线  边际替代率  替代效应   收入效应   正常品  劣等品  吉芬品  价格</a:t>
            </a:r>
            <a:r>
              <a:rPr lang="en-US" altLang="zh-CN" sz="2000" dirty="0">
                <a:solidFill>
                  <a:schemeClr val="accent2">
                    <a:lumMod val="75000"/>
                  </a:schemeClr>
                </a:solidFill>
              </a:rPr>
              <a:t>——</a:t>
            </a:r>
            <a:r>
              <a:rPr lang="zh-CN" altLang="en-US" sz="2000" dirty="0">
                <a:solidFill>
                  <a:schemeClr val="accent2">
                    <a:lumMod val="75000"/>
                  </a:schemeClr>
                </a:solidFill>
              </a:rPr>
              <a:t>消费曲线   收入</a:t>
            </a:r>
            <a:r>
              <a:rPr lang="en-US" altLang="zh-CN" sz="2000" dirty="0">
                <a:solidFill>
                  <a:schemeClr val="accent2">
                    <a:lumMod val="75000"/>
                  </a:schemeClr>
                </a:solidFill>
              </a:rPr>
              <a:t>——</a:t>
            </a:r>
            <a:r>
              <a:rPr lang="zh-CN" altLang="en-US" sz="2000" dirty="0">
                <a:solidFill>
                  <a:schemeClr val="accent2">
                    <a:lumMod val="75000"/>
                  </a:schemeClr>
                </a:solidFill>
              </a:rPr>
              <a:t>消费曲线   恩格尔曲线 恩格尔定律</a:t>
            </a:r>
            <a:endParaRPr lang="en-US" altLang="zh-CN" sz="2000" dirty="0">
              <a:solidFill>
                <a:schemeClr val="accent2">
                  <a:lumMod val="75000"/>
                </a:schemeClr>
              </a:solidFill>
            </a:endParaRPr>
          </a:p>
          <a:p>
            <a:pPr>
              <a:defRPr/>
            </a:pPr>
            <a:r>
              <a:rPr lang="zh-CN" altLang="en-US" sz="2400" dirty="0">
                <a:solidFill>
                  <a:schemeClr val="accent2">
                    <a:lumMod val="75000"/>
                  </a:schemeClr>
                </a:solidFill>
              </a:rPr>
              <a:t>问答题：</a:t>
            </a:r>
            <a:endParaRPr lang="en-US" altLang="zh-CN" sz="2400" dirty="0">
              <a:solidFill>
                <a:schemeClr val="accent2">
                  <a:lumMod val="75000"/>
                </a:schemeClr>
              </a:solidFill>
            </a:endParaRPr>
          </a:p>
          <a:p>
            <a:pPr lvl="1">
              <a:defRPr/>
            </a:pPr>
            <a:r>
              <a:rPr lang="en-US" altLang="zh-CN" sz="2000" dirty="0">
                <a:solidFill>
                  <a:schemeClr val="accent2">
                    <a:lumMod val="75000"/>
                  </a:schemeClr>
                </a:solidFill>
              </a:rPr>
              <a:t>1.</a:t>
            </a:r>
            <a:r>
              <a:rPr lang="zh-CN" altLang="en-US" sz="2000" dirty="0">
                <a:solidFill>
                  <a:schemeClr val="accent2">
                    <a:lumMod val="75000"/>
                  </a:schemeClr>
                </a:solidFill>
              </a:rPr>
              <a:t>基数效用论如何推导需求曲线？</a:t>
            </a:r>
            <a:endParaRPr lang="en-US" altLang="zh-CN" sz="2000" dirty="0">
              <a:solidFill>
                <a:schemeClr val="accent2">
                  <a:lumMod val="75000"/>
                </a:schemeClr>
              </a:solidFill>
            </a:endParaRPr>
          </a:p>
          <a:p>
            <a:pPr lvl="1">
              <a:defRPr/>
            </a:pPr>
            <a:r>
              <a:rPr lang="en-US" altLang="zh-CN" sz="2000" dirty="0">
                <a:solidFill>
                  <a:schemeClr val="accent2">
                    <a:lumMod val="75000"/>
                  </a:schemeClr>
                </a:solidFill>
              </a:rPr>
              <a:t>2.</a:t>
            </a:r>
            <a:r>
              <a:rPr lang="zh-CN" altLang="en-US" sz="2000" dirty="0">
                <a:solidFill>
                  <a:schemeClr val="accent2">
                    <a:lumMod val="75000"/>
                  </a:schemeClr>
                </a:solidFill>
              </a:rPr>
              <a:t>试用价格消费曲线推导需求曲线</a:t>
            </a:r>
            <a:endParaRPr lang="en-US" altLang="zh-CN" sz="2000" dirty="0">
              <a:solidFill>
                <a:schemeClr val="accent2">
                  <a:lumMod val="75000"/>
                </a:schemeClr>
              </a:solidFill>
            </a:endParaRPr>
          </a:p>
          <a:p>
            <a:pPr lvl="1">
              <a:defRPr/>
            </a:pPr>
            <a:r>
              <a:rPr lang="en-US" altLang="zh-CN" sz="2000" dirty="0">
                <a:solidFill>
                  <a:schemeClr val="accent2">
                    <a:lumMod val="75000"/>
                  </a:schemeClr>
                </a:solidFill>
              </a:rPr>
              <a:t>3.</a:t>
            </a:r>
            <a:r>
              <a:rPr lang="zh-CN" altLang="en-US" sz="2000" dirty="0">
                <a:solidFill>
                  <a:schemeClr val="accent2">
                    <a:lumMod val="75000"/>
                  </a:schemeClr>
                </a:solidFill>
              </a:rPr>
              <a:t>试分析正常品、劣等品、吉芬品的收入效应和替代效应。</a:t>
            </a:r>
            <a:endParaRPr lang="en-US" altLang="zh-CN" sz="2000" dirty="0">
              <a:solidFill>
                <a:schemeClr val="accent2">
                  <a:lumMod val="75000"/>
                </a:schemeClr>
              </a:solidFill>
            </a:endParaRPr>
          </a:p>
          <a:p>
            <a:pPr lvl="1">
              <a:defRPr/>
            </a:pPr>
            <a:endParaRPr lang="zh-CN" altLang="en-US" sz="2000" dirty="0">
              <a:solidFill>
                <a:schemeClr val="accent2">
                  <a:lumMod val="75000"/>
                </a:schemeClr>
              </a:solidFill>
            </a:endParaRPr>
          </a:p>
        </p:txBody>
      </p:sp>
      <p:sp>
        <p:nvSpPr>
          <p:cNvPr id="102404" name="日期占位符 3">
            <a:extLst>
              <a:ext uri="{FF2B5EF4-FFF2-40B4-BE49-F238E27FC236}">
                <a16:creationId xmlns:a16="http://schemas.microsoft.com/office/drawing/2014/main" id="{3CD284AA-3566-4A09-9119-9B784AF44F5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1F261B-191C-45C0-8C53-D17A9A155FB3}" type="datetime1">
              <a:rPr lang="zh-CN" altLang="en-US" sz="1400" smtClean="0"/>
              <a:pPr>
                <a:spcBef>
                  <a:spcPct val="0"/>
                </a:spcBef>
                <a:buClrTx/>
                <a:buSzTx/>
                <a:buFontTx/>
                <a:buNone/>
              </a:pPr>
              <a:t>2022/9/8</a:t>
            </a:fld>
            <a:endParaRPr lang="zh-CN" altLang="zh-CN" sz="1400"/>
          </a:p>
        </p:txBody>
      </p:sp>
      <p:sp>
        <p:nvSpPr>
          <p:cNvPr id="102405" name="灯片编号占位符 4">
            <a:extLst>
              <a:ext uri="{FF2B5EF4-FFF2-40B4-BE49-F238E27FC236}">
                <a16:creationId xmlns:a16="http://schemas.microsoft.com/office/drawing/2014/main" id="{23D975AF-28B7-4533-98AD-825B75C6BD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3591AA-3BBB-408E-9ED6-82F894BFE265}" type="slidenum">
              <a:rPr lang="zh-CN" altLang="zh-CN" sz="1400" smtClean="0"/>
              <a:pPr>
                <a:spcBef>
                  <a:spcPct val="0"/>
                </a:spcBef>
                <a:buClrTx/>
                <a:buSzTx/>
                <a:buFontTx/>
                <a:buNone/>
              </a:pPr>
              <a:t>71</a:t>
            </a:fld>
            <a:endParaRPr lang="zh-CN" altLang="zh-C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4">
            <a:extLst>
              <a:ext uri="{FF2B5EF4-FFF2-40B4-BE49-F238E27FC236}">
                <a16:creationId xmlns:a16="http://schemas.microsoft.com/office/drawing/2014/main" id="{4519EE18-6732-47D9-95E9-941FBC1F2F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F389494-F98B-4283-B061-2435F9AC65B2}" type="datetime1">
              <a:rPr lang="zh-CN" altLang="en-US" sz="1400" smtClean="0"/>
              <a:pPr>
                <a:spcBef>
                  <a:spcPct val="0"/>
                </a:spcBef>
                <a:buClrTx/>
                <a:buSzTx/>
                <a:buFontTx/>
                <a:buNone/>
              </a:pPr>
              <a:t>2022/9/8</a:t>
            </a:fld>
            <a:endParaRPr lang="zh-CN" altLang="zh-CN" sz="1400"/>
          </a:p>
        </p:txBody>
      </p:sp>
      <p:sp>
        <p:nvSpPr>
          <p:cNvPr id="11267" name="灯片编号占位符 6">
            <a:extLst>
              <a:ext uri="{FF2B5EF4-FFF2-40B4-BE49-F238E27FC236}">
                <a16:creationId xmlns:a16="http://schemas.microsoft.com/office/drawing/2014/main" id="{B059E1D4-2C0D-44DD-A6FA-3302574D6C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BBBCDF-6614-4301-9550-771843CCF936}" type="slidenum">
              <a:rPr lang="zh-CN" altLang="zh-CN" sz="1400" smtClean="0"/>
              <a:pPr>
                <a:spcBef>
                  <a:spcPct val="0"/>
                </a:spcBef>
                <a:buClrTx/>
                <a:buSzTx/>
                <a:buFontTx/>
                <a:buNone/>
              </a:pPr>
              <a:t>8</a:t>
            </a:fld>
            <a:endParaRPr lang="zh-CN" altLang="zh-CN" sz="1400"/>
          </a:p>
        </p:txBody>
      </p:sp>
      <p:graphicFrame>
        <p:nvGraphicFramePr>
          <p:cNvPr id="11268" name="Object 2">
            <a:extLst>
              <a:ext uri="{FF2B5EF4-FFF2-40B4-BE49-F238E27FC236}">
                <a16:creationId xmlns:a16="http://schemas.microsoft.com/office/drawing/2014/main" id="{4E92ECC7-DBDF-46A7-B730-4AB2ACB78182}"/>
              </a:ext>
            </a:extLst>
          </p:cNvPr>
          <p:cNvGraphicFramePr>
            <a:graphicFrameLocks noGrp="1" noChangeAspect="1"/>
          </p:cNvGraphicFramePr>
          <p:nvPr>
            <p:ph sz="half" idx="2"/>
          </p:nvPr>
        </p:nvGraphicFramePr>
        <p:xfrm>
          <a:off x="0" y="1916113"/>
          <a:ext cx="5111750" cy="3887787"/>
        </p:xfrm>
        <a:graphic>
          <a:graphicData uri="http://schemas.openxmlformats.org/presentationml/2006/ole">
            <mc:AlternateContent xmlns:mc="http://schemas.openxmlformats.org/markup-compatibility/2006">
              <mc:Choice xmlns:v="urn:schemas-microsoft-com:vml" Requires="v">
                <p:oleObj r:id="rId2" imgW="4563000" imgH="2718000" progId="Excel.Chart.8">
                  <p:embed/>
                </p:oleObj>
              </mc:Choice>
              <mc:Fallback>
                <p:oleObj r:id="rId2" imgW="4563000" imgH="2718000" progId="Excel.Char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5111750"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 Box 3">
            <a:extLst>
              <a:ext uri="{FF2B5EF4-FFF2-40B4-BE49-F238E27FC236}">
                <a16:creationId xmlns:a16="http://schemas.microsoft.com/office/drawing/2014/main" id="{CCFAAA25-2850-4A6A-8432-6EBFC9C0D379}"/>
              </a:ext>
            </a:extLst>
          </p:cNvPr>
          <p:cNvSpPr txBox="1">
            <a:spLocks noChangeArrowheads="1"/>
          </p:cNvSpPr>
          <p:nvPr/>
        </p:nvSpPr>
        <p:spPr bwMode="auto">
          <a:xfrm>
            <a:off x="250825" y="2852738"/>
            <a:ext cx="5000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ea typeface="楷体_GB2312" pitchFamily="49" charset="-122"/>
              </a:rPr>
              <a:t>总效用</a:t>
            </a:r>
          </a:p>
        </p:txBody>
      </p:sp>
      <p:graphicFrame>
        <p:nvGraphicFramePr>
          <p:cNvPr id="11270" name="Object 4">
            <a:extLst>
              <a:ext uri="{FF2B5EF4-FFF2-40B4-BE49-F238E27FC236}">
                <a16:creationId xmlns:a16="http://schemas.microsoft.com/office/drawing/2014/main" id="{9D104DE1-0E14-46B9-8794-23947B6DD35C}"/>
              </a:ext>
            </a:extLst>
          </p:cNvPr>
          <p:cNvGraphicFramePr>
            <a:graphicFrameLocks noGrp="1" noChangeAspect="1"/>
          </p:cNvGraphicFramePr>
          <p:nvPr>
            <p:ph sz="half" idx="1"/>
          </p:nvPr>
        </p:nvGraphicFramePr>
        <p:xfrm>
          <a:off x="5018088" y="1909763"/>
          <a:ext cx="4090987" cy="3884612"/>
        </p:xfrm>
        <a:graphic>
          <a:graphicData uri="http://schemas.openxmlformats.org/presentationml/2006/ole">
            <mc:AlternateContent xmlns:mc="http://schemas.openxmlformats.org/markup-compatibility/2006">
              <mc:Choice xmlns:v="urn:schemas-microsoft-com:vml" Requires="v">
                <p:oleObj r:id="rId4" imgW="4599000" imgH="2664000" progId="Excel.Chart.8">
                  <p:embed/>
                </p:oleObj>
              </mc:Choice>
              <mc:Fallback>
                <p:oleObj r:id="rId4" imgW="4599000" imgH="266400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8088" y="1909763"/>
                        <a:ext cx="4090987"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Rectangle 5">
            <a:extLst>
              <a:ext uri="{FF2B5EF4-FFF2-40B4-BE49-F238E27FC236}">
                <a16:creationId xmlns:a16="http://schemas.microsoft.com/office/drawing/2014/main" id="{0115D544-49B7-45BB-9A1D-E26F0260211E}"/>
              </a:ext>
            </a:extLst>
          </p:cNvPr>
          <p:cNvSpPr>
            <a:spLocks noChangeArrowheads="1"/>
          </p:cNvSpPr>
          <p:nvPr/>
        </p:nvSpPr>
        <p:spPr bwMode="auto">
          <a:xfrm>
            <a:off x="1835150" y="836613"/>
            <a:ext cx="55451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2400">
                <a:solidFill>
                  <a:schemeClr val="tx2"/>
                </a:solidFill>
                <a:ea typeface="楷体_GB2312" pitchFamily="49" charset="-122"/>
              </a:rPr>
              <a:t>图形表示总效用、边际效用</a:t>
            </a:r>
          </a:p>
        </p:txBody>
      </p:sp>
      <p:sp>
        <p:nvSpPr>
          <p:cNvPr id="11272" name="Text Box 6">
            <a:extLst>
              <a:ext uri="{FF2B5EF4-FFF2-40B4-BE49-F238E27FC236}">
                <a16:creationId xmlns:a16="http://schemas.microsoft.com/office/drawing/2014/main" id="{51DABF22-84FF-4C63-A6FF-BBC35204437D}"/>
              </a:ext>
            </a:extLst>
          </p:cNvPr>
          <p:cNvSpPr txBox="1">
            <a:spLocks noChangeArrowheads="1"/>
          </p:cNvSpPr>
          <p:nvPr/>
        </p:nvSpPr>
        <p:spPr bwMode="auto">
          <a:xfrm>
            <a:off x="1619250" y="5805488"/>
            <a:ext cx="20161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800">
                <a:solidFill>
                  <a:schemeClr val="tx2"/>
                </a:solidFill>
                <a:ea typeface="楷体_GB2312" pitchFamily="49" charset="-122"/>
              </a:rPr>
              <a:t>总效用曲线</a:t>
            </a:r>
          </a:p>
        </p:txBody>
      </p:sp>
      <p:sp>
        <p:nvSpPr>
          <p:cNvPr id="11273" name="Text Box 7">
            <a:extLst>
              <a:ext uri="{FF2B5EF4-FFF2-40B4-BE49-F238E27FC236}">
                <a16:creationId xmlns:a16="http://schemas.microsoft.com/office/drawing/2014/main" id="{31E7D7D4-8463-41DD-99E0-E497962D3708}"/>
              </a:ext>
            </a:extLst>
          </p:cNvPr>
          <p:cNvSpPr txBox="1">
            <a:spLocks noChangeArrowheads="1"/>
          </p:cNvSpPr>
          <p:nvPr/>
        </p:nvSpPr>
        <p:spPr bwMode="auto">
          <a:xfrm>
            <a:off x="6084888" y="5805488"/>
            <a:ext cx="2590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800">
                <a:solidFill>
                  <a:schemeClr val="tx2"/>
                </a:solidFill>
                <a:ea typeface="楷体_GB2312" pitchFamily="49" charset="-122"/>
              </a:rPr>
              <a:t>边际效用曲线</a:t>
            </a:r>
          </a:p>
        </p:txBody>
      </p:sp>
      <p:sp>
        <p:nvSpPr>
          <p:cNvPr id="11274" name="Text Box 8">
            <a:extLst>
              <a:ext uri="{FF2B5EF4-FFF2-40B4-BE49-F238E27FC236}">
                <a16:creationId xmlns:a16="http://schemas.microsoft.com/office/drawing/2014/main" id="{35154E59-5386-44BF-B323-67CB3648C2D6}"/>
              </a:ext>
            </a:extLst>
          </p:cNvPr>
          <p:cNvSpPr txBox="1">
            <a:spLocks noChangeArrowheads="1"/>
          </p:cNvSpPr>
          <p:nvPr/>
        </p:nvSpPr>
        <p:spPr bwMode="auto">
          <a:xfrm>
            <a:off x="1187450" y="2636838"/>
            <a:ext cx="1584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1800">
                <a:ea typeface="楷体_GB2312" pitchFamily="49" charset="-122"/>
              </a:rPr>
              <a:t>总效用曲线</a:t>
            </a:r>
          </a:p>
        </p:txBody>
      </p:sp>
      <p:sp>
        <p:nvSpPr>
          <p:cNvPr id="11275" name="Rectangle 9">
            <a:extLst>
              <a:ext uri="{FF2B5EF4-FFF2-40B4-BE49-F238E27FC236}">
                <a16:creationId xmlns:a16="http://schemas.microsoft.com/office/drawing/2014/main" id="{DB170352-5F71-4425-AA66-386EB2C2A461}"/>
              </a:ext>
            </a:extLst>
          </p:cNvPr>
          <p:cNvSpPr>
            <a:spLocks noChangeArrowheads="1"/>
          </p:cNvSpPr>
          <p:nvPr/>
        </p:nvSpPr>
        <p:spPr bwMode="auto">
          <a:xfrm>
            <a:off x="252413" y="549275"/>
            <a:ext cx="38877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solidFill>
                  <a:schemeClr val="tx2"/>
                </a:solidFill>
                <a:latin typeface="楷体_GB2312" pitchFamily="49" charset="-122"/>
                <a:ea typeface="楷体_GB2312" pitchFamily="49" charset="-122"/>
              </a:rPr>
              <a:t>理解二：如 喝酒图示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a:extLst>
              <a:ext uri="{FF2B5EF4-FFF2-40B4-BE49-F238E27FC236}">
                <a16:creationId xmlns:a16="http://schemas.microsoft.com/office/drawing/2014/main" id="{E39E5619-FB04-463D-A197-7653CCEA640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741628-856C-4F09-AD56-871111ACD53F}" type="datetime1">
              <a:rPr lang="zh-CN" altLang="en-US" sz="1400" smtClean="0"/>
              <a:pPr>
                <a:spcBef>
                  <a:spcPct val="0"/>
                </a:spcBef>
                <a:buClrTx/>
                <a:buSzTx/>
                <a:buFontTx/>
                <a:buNone/>
              </a:pPr>
              <a:t>2022/9/8</a:t>
            </a:fld>
            <a:endParaRPr lang="zh-CN" altLang="zh-CN" sz="1400"/>
          </a:p>
        </p:txBody>
      </p:sp>
      <p:sp>
        <p:nvSpPr>
          <p:cNvPr id="12291" name="灯片编号占位符 5">
            <a:extLst>
              <a:ext uri="{FF2B5EF4-FFF2-40B4-BE49-F238E27FC236}">
                <a16:creationId xmlns:a16="http://schemas.microsoft.com/office/drawing/2014/main" id="{9C0F618C-0839-4674-B922-53AF29C355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6CC6EC-33BD-4B12-BDC0-FA88CB4904BD}" type="slidenum">
              <a:rPr lang="zh-CN" altLang="zh-CN" sz="1400" smtClean="0"/>
              <a:pPr>
                <a:spcBef>
                  <a:spcPct val="0"/>
                </a:spcBef>
                <a:buClrTx/>
                <a:buSzTx/>
                <a:buFontTx/>
                <a:buNone/>
              </a:pPr>
              <a:t>9</a:t>
            </a:fld>
            <a:endParaRPr lang="zh-CN" altLang="zh-CN" sz="1400"/>
          </a:p>
        </p:txBody>
      </p:sp>
      <p:sp>
        <p:nvSpPr>
          <p:cNvPr id="12292" name="Rectangle 2">
            <a:extLst>
              <a:ext uri="{FF2B5EF4-FFF2-40B4-BE49-F238E27FC236}">
                <a16:creationId xmlns:a16="http://schemas.microsoft.com/office/drawing/2014/main" id="{F8D3DB32-AE0B-4175-B820-23A79EFC3905}"/>
              </a:ext>
            </a:extLst>
          </p:cNvPr>
          <p:cNvSpPr>
            <a:spLocks noGrp="1" noRot="1" noChangeArrowheads="1"/>
          </p:cNvSpPr>
          <p:nvPr>
            <p:ph type="title"/>
          </p:nvPr>
        </p:nvSpPr>
        <p:spPr>
          <a:xfrm>
            <a:off x="285750" y="500063"/>
            <a:ext cx="1928813" cy="1143000"/>
          </a:xfrm>
        </p:spPr>
        <p:txBody>
          <a:bodyPr/>
          <a:lstStyle/>
          <a:p>
            <a:pPr algn="l" eaLnBrk="1" hangingPunct="1"/>
            <a:r>
              <a:rPr lang="zh-CN" altLang="en-US" sz="3200" b="1">
                <a:ea typeface="楷体_GB2312" pitchFamily="49" charset="-122"/>
              </a:rPr>
              <a:t>理解三</a:t>
            </a:r>
          </a:p>
        </p:txBody>
      </p:sp>
      <p:sp>
        <p:nvSpPr>
          <p:cNvPr id="12293" name="Rectangle 3">
            <a:extLst>
              <a:ext uri="{FF2B5EF4-FFF2-40B4-BE49-F238E27FC236}">
                <a16:creationId xmlns:a16="http://schemas.microsoft.com/office/drawing/2014/main" id="{15B279C6-9833-487D-9D25-4204456826B0}"/>
              </a:ext>
            </a:extLst>
          </p:cNvPr>
          <p:cNvSpPr>
            <a:spLocks noGrp="1" noRot="1" noChangeArrowheads="1"/>
          </p:cNvSpPr>
          <p:nvPr>
            <p:ph type="body" idx="1"/>
          </p:nvPr>
        </p:nvSpPr>
        <p:spPr>
          <a:xfrm>
            <a:off x="301625" y="1500188"/>
            <a:ext cx="8540750" cy="4598987"/>
          </a:xfrm>
        </p:spPr>
        <p:txBody>
          <a:bodyPr/>
          <a:lstStyle/>
          <a:p>
            <a:pPr eaLnBrk="1" hangingPunct="1"/>
            <a:r>
              <a:rPr lang="zh-CN" altLang="zh-CN" b="1">
                <a:solidFill>
                  <a:schemeClr val="tx2"/>
                </a:solidFill>
                <a:ea typeface="楷体_GB2312" pitchFamily="49" charset="-122"/>
              </a:rPr>
              <a:t>总效用函数为：</a:t>
            </a:r>
          </a:p>
          <a:p>
            <a:pPr eaLnBrk="1" hangingPunct="1"/>
            <a:endParaRPr lang="zh-CN" altLang="zh-CN" b="1">
              <a:solidFill>
                <a:schemeClr val="tx2"/>
              </a:solidFill>
              <a:ea typeface="楷体_GB2312" pitchFamily="49" charset="-122"/>
            </a:endParaRPr>
          </a:p>
          <a:p>
            <a:pPr eaLnBrk="1" hangingPunct="1"/>
            <a:r>
              <a:rPr lang="zh-CN" altLang="zh-CN" b="1">
                <a:solidFill>
                  <a:schemeClr val="tx2"/>
                </a:solidFill>
                <a:ea typeface="楷体_GB2312" pitchFamily="49" charset="-122"/>
              </a:rPr>
              <a:t>边际效用函数为：</a:t>
            </a:r>
          </a:p>
          <a:p>
            <a:pPr eaLnBrk="1" hangingPunct="1"/>
            <a:endParaRPr lang="zh-CN" altLang="zh-CN" b="1">
              <a:solidFill>
                <a:schemeClr val="tx2"/>
              </a:solidFill>
              <a:ea typeface="楷体_GB2312" pitchFamily="49" charset="-122"/>
            </a:endParaRPr>
          </a:p>
          <a:p>
            <a:pPr eaLnBrk="1" hangingPunct="1"/>
            <a:endParaRPr lang="zh-CN" altLang="zh-CN" b="1">
              <a:solidFill>
                <a:schemeClr val="tx2"/>
              </a:solidFill>
              <a:ea typeface="楷体_GB2312" pitchFamily="49" charset="-122"/>
            </a:endParaRPr>
          </a:p>
          <a:p>
            <a:pPr eaLnBrk="1" hangingPunct="1"/>
            <a:endParaRPr lang="zh-CN" altLang="zh-CN" b="1">
              <a:solidFill>
                <a:schemeClr val="tx2"/>
              </a:solidFill>
              <a:ea typeface="楷体_GB2312" pitchFamily="49" charset="-122"/>
            </a:endParaRPr>
          </a:p>
          <a:p>
            <a:pPr eaLnBrk="1" hangingPunct="1"/>
            <a:endParaRPr lang="zh-CN" altLang="zh-CN" b="1">
              <a:solidFill>
                <a:schemeClr val="tx2"/>
              </a:solidFill>
              <a:ea typeface="楷体_GB2312" pitchFamily="49" charset="-122"/>
            </a:endParaRPr>
          </a:p>
        </p:txBody>
      </p:sp>
      <p:graphicFrame>
        <p:nvGraphicFramePr>
          <p:cNvPr id="12294" name="Object 4">
            <a:extLst>
              <a:ext uri="{FF2B5EF4-FFF2-40B4-BE49-F238E27FC236}">
                <a16:creationId xmlns:a16="http://schemas.microsoft.com/office/drawing/2014/main" id="{91782032-A017-4B79-876B-62C546571BB0}"/>
              </a:ext>
            </a:extLst>
          </p:cNvPr>
          <p:cNvGraphicFramePr>
            <a:graphicFrameLocks noChangeAspect="1"/>
          </p:cNvGraphicFramePr>
          <p:nvPr/>
        </p:nvGraphicFramePr>
        <p:xfrm>
          <a:off x="3571875" y="1643063"/>
          <a:ext cx="5253038" cy="1071562"/>
        </p:xfrm>
        <a:graphic>
          <a:graphicData uri="http://schemas.openxmlformats.org/presentationml/2006/ole">
            <mc:AlternateContent xmlns:mc="http://schemas.openxmlformats.org/markup-compatibility/2006">
              <mc:Choice xmlns:v="urn:schemas-microsoft-com:vml" Requires="v">
                <p:oleObj name="Equation" r:id="rId2" imgW="2209800" imgH="457200" progId="Equation.DSMT4">
                  <p:embed/>
                </p:oleObj>
              </mc:Choice>
              <mc:Fallback>
                <p:oleObj name="Equation" r:id="rId2" imgW="2209800" imgH="457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1643063"/>
                        <a:ext cx="5253038"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5">
            <a:extLst>
              <a:ext uri="{FF2B5EF4-FFF2-40B4-BE49-F238E27FC236}">
                <a16:creationId xmlns:a16="http://schemas.microsoft.com/office/drawing/2014/main" id="{EA17EA70-4D4A-45EB-8467-FB1EF6621FD2}"/>
              </a:ext>
            </a:extLst>
          </p:cNvPr>
          <p:cNvGraphicFramePr>
            <a:graphicFrameLocks noChangeAspect="1"/>
          </p:cNvGraphicFramePr>
          <p:nvPr/>
        </p:nvGraphicFramePr>
        <p:xfrm>
          <a:off x="1260475" y="3357563"/>
          <a:ext cx="7383463" cy="1285875"/>
        </p:xfrm>
        <a:graphic>
          <a:graphicData uri="http://schemas.openxmlformats.org/presentationml/2006/ole">
            <mc:AlternateContent xmlns:mc="http://schemas.openxmlformats.org/markup-compatibility/2006">
              <mc:Choice xmlns:v="urn:schemas-microsoft-com:vml" Requires="v">
                <p:oleObj name="Equation" r:id="rId4" imgW="3479800" imgH="660400" progId="Equation.DSMT4">
                  <p:embed/>
                </p:oleObj>
              </mc:Choice>
              <mc:Fallback>
                <p:oleObj name="Equation" r:id="rId4" imgW="3479800" imgH="660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3357563"/>
                        <a:ext cx="7383463"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10">
            <a:extLst>
              <a:ext uri="{FF2B5EF4-FFF2-40B4-BE49-F238E27FC236}">
                <a16:creationId xmlns:a16="http://schemas.microsoft.com/office/drawing/2014/main" id="{12736579-301E-4594-8690-A2762211BED8}"/>
              </a:ext>
            </a:extLst>
          </p:cNvPr>
          <p:cNvGraphicFramePr>
            <a:graphicFrameLocks noChangeAspect="1"/>
          </p:cNvGraphicFramePr>
          <p:nvPr/>
        </p:nvGraphicFramePr>
        <p:xfrm>
          <a:off x="1357313" y="4857750"/>
          <a:ext cx="7165975" cy="1309688"/>
        </p:xfrm>
        <a:graphic>
          <a:graphicData uri="http://schemas.openxmlformats.org/presentationml/2006/ole">
            <mc:AlternateContent xmlns:mc="http://schemas.openxmlformats.org/markup-compatibility/2006">
              <mc:Choice xmlns:v="urn:schemas-microsoft-com:vml" Requires="v">
                <p:oleObj name="Equation" r:id="rId6" imgW="3403600" imgH="685800" progId="Equation.DSMT4">
                  <p:embed/>
                </p:oleObj>
              </mc:Choice>
              <mc:Fallback>
                <p:oleObj name="Equation" r:id="rId6" imgW="3403600" imgH="6858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313" y="4857750"/>
                        <a:ext cx="7165975"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00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38100" cap="flat" cmpd="sng" algn="ctr">
          <a:solidFill>
            <a:srgbClr val="00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157255966</TotalTime>
  <Pages>0</Pages>
  <Words>4418</Words>
  <Characters>0</Characters>
  <Application>Microsoft Office PowerPoint</Application>
  <DocSecurity>0</DocSecurity>
  <PresentationFormat>全屏显示(4:3)</PresentationFormat>
  <Lines>0</Lines>
  <Paragraphs>1010</Paragraphs>
  <Slides>71</Slides>
  <Notes>0</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85" baseType="lpstr">
      <vt:lpstr>Arial Unicode MS</vt:lpstr>
      <vt:lpstr>仿宋</vt:lpstr>
      <vt:lpstr>华文楷体</vt:lpstr>
      <vt:lpstr>楷体</vt:lpstr>
      <vt:lpstr>楷体_GB2312</vt:lpstr>
      <vt:lpstr>宋体</vt:lpstr>
      <vt:lpstr>Arial</vt:lpstr>
      <vt:lpstr>Symbol</vt:lpstr>
      <vt:lpstr>Times New Roman</vt:lpstr>
      <vt:lpstr>Wingdings</vt:lpstr>
      <vt:lpstr>诗情画意</vt:lpstr>
      <vt:lpstr>Microsoft Excel Chart</vt:lpstr>
      <vt:lpstr>Equation</vt:lpstr>
      <vt:lpstr>MathType 6.0 Equation</vt:lpstr>
      <vt:lpstr>第三章 消费者行为  课后请阅读7、8、9、21章</vt:lpstr>
      <vt:lpstr>PowerPoint 演示文稿</vt:lpstr>
      <vt:lpstr>PowerPoint 演示文稿</vt:lpstr>
      <vt:lpstr>PowerPoint 演示文稿</vt:lpstr>
      <vt:lpstr>PowerPoint 演示文稿</vt:lpstr>
      <vt:lpstr>第一节   基数效用分析</vt:lpstr>
      <vt:lpstr>PowerPoint 演示文稿</vt:lpstr>
      <vt:lpstr>PowerPoint 演示文稿</vt:lpstr>
      <vt:lpstr>理解三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拓展  5、社会 总剩余</vt:lpstr>
      <vt:lpstr>五、应用：税收的代价</vt:lpstr>
      <vt:lpstr>2、税收引起的福利变动</vt:lpstr>
      <vt:lpstr>3、影响无谓损失的因素</vt:lpstr>
      <vt:lpstr>4、税率与税收收入、无谓损失的关系</vt:lpstr>
      <vt:lpstr>PowerPoint 演示文稿</vt:lpstr>
      <vt:lpstr>PowerPoint 演示文稿</vt:lpstr>
      <vt:lpstr>第二节   序数效用分析 (ordinal utility)</vt:lpstr>
      <vt:lpstr>PowerPoint 演示文稿</vt:lpstr>
      <vt:lpstr>PowerPoint 演示文稿</vt:lpstr>
      <vt:lpstr>二.无差异曲线(indifference curve)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4、几种特殊的无差异曲线形状(汇总）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消费者均衡的变动</vt:lpstr>
      <vt:lpstr>PowerPoint 演示文稿</vt:lpstr>
      <vt:lpstr>PowerPoint 演示文稿</vt:lpstr>
      <vt:lpstr>PowerPoint 演示文稿</vt:lpstr>
      <vt:lpstr>PowerPoint 演示文稿</vt:lpstr>
      <vt:lpstr>PowerPoint 演示文稿</vt:lpstr>
      <vt:lpstr>PowerPoint 演示文稿</vt:lpstr>
      <vt:lpstr>正常商品 当收入和PY不变，PX下降所引起的总效应即   XAXC(总效应)=XAXB(替代效应为正)+XBXC(收入效应也为正)。</vt:lpstr>
      <vt:lpstr>PowerPoint 演示文稿</vt:lpstr>
      <vt:lpstr>劣等商品 当收入和PY不变，PX下降所引起的总效应即   XAXC(总效应)=XAXB(替代效应为正)+XBXC(收入效应为负)。</vt:lpstr>
      <vt:lpstr>PowerPoint 演示文稿</vt:lpstr>
      <vt:lpstr>PowerPoint 演示文稿</vt:lpstr>
      <vt:lpstr>吉芬品的需求曲线</vt:lpstr>
      <vt:lpstr>三.收入-消费曲线 1、 收入-消费(ICC)曲线是在不同收入水平上的消费者均衡 点连接起来的曲线。</vt:lpstr>
      <vt:lpstr>PowerPoint 演示文稿</vt:lpstr>
      <vt:lpstr>PowerPoint 演示文稿</vt:lpstr>
      <vt:lpstr>练习</vt:lpstr>
    </vt:vector>
  </TitlesOfParts>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kin willian</cp:lastModifiedBy>
  <cp:revision>482</cp:revision>
  <cp:lastPrinted>1899-12-30T00:00:00Z</cp:lastPrinted>
  <dcterms:created xsi:type="dcterms:W3CDTF">2006-07-10T04:26:19Z</dcterms:created>
  <dcterms:modified xsi:type="dcterms:W3CDTF">2022-09-08T02:25:45Z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2052-8.1.0.3442</vt:lpwstr>
  </property>
</Properties>
</file>