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drawings/drawing2.xml" ContentType="application/vnd.openxmlformats-officedocument.drawingml.chartshape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4" r:id="rId2"/>
    <p:sldMasterId id="2147483697" r:id="rId3"/>
  </p:sldMasterIdLst>
  <p:notesMasterIdLst>
    <p:notesMasterId r:id="rId55"/>
  </p:notesMasterIdLst>
  <p:sldIdLst>
    <p:sldId id="339" r:id="rId4"/>
    <p:sldId id="1125" r:id="rId5"/>
    <p:sldId id="1123" r:id="rId6"/>
    <p:sldId id="1510" r:id="rId7"/>
    <p:sldId id="1134" r:id="rId8"/>
    <p:sldId id="361" r:id="rId9"/>
    <p:sldId id="809" r:id="rId10"/>
    <p:sldId id="1486" r:id="rId11"/>
    <p:sldId id="1154" r:id="rId12"/>
    <p:sldId id="1155" r:id="rId13"/>
    <p:sldId id="1156" r:id="rId14"/>
    <p:sldId id="362" r:id="rId15"/>
    <p:sldId id="363" r:id="rId16"/>
    <p:sldId id="1587" r:id="rId17"/>
    <p:sldId id="1588" r:id="rId18"/>
    <p:sldId id="1589" r:id="rId19"/>
    <p:sldId id="1590" r:id="rId20"/>
    <p:sldId id="1591" r:id="rId21"/>
    <p:sldId id="1592" r:id="rId22"/>
    <p:sldId id="1594" r:id="rId23"/>
    <p:sldId id="1595" r:id="rId24"/>
    <p:sldId id="1596" r:id="rId25"/>
    <p:sldId id="1597" r:id="rId26"/>
    <p:sldId id="1598" r:id="rId27"/>
    <p:sldId id="1599" r:id="rId28"/>
    <p:sldId id="1600" r:id="rId29"/>
    <p:sldId id="1485" r:id="rId30"/>
    <p:sldId id="364" r:id="rId31"/>
    <p:sldId id="1566" r:id="rId32"/>
    <p:sldId id="1561" r:id="rId33"/>
    <p:sldId id="1478" r:id="rId34"/>
    <p:sldId id="1569" r:id="rId35"/>
    <p:sldId id="1559" r:id="rId36"/>
    <p:sldId id="1567" r:id="rId37"/>
    <p:sldId id="1571" r:id="rId38"/>
    <p:sldId id="1572" r:id="rId39"/>
    <p:sldId id="1573" r:id="rId40"/>
    <p:sldId id="1574" r:id="rId41"/>
    <p:sldId id="1153" r:id="rId42"/>
    <p:sldId id="1159" r:id="rId43"/>
    <p:sldId id="1157" r:id="rId44"/>
    <p:sldId id="1158" r:id="rId45"/>
    <p:sldId id="368" r:id="rId46"/>
    <p:sldId id="1432" r:id="rId47"/>
    <p:sldId id="1433" r:id="rId48"/>
    <p:sldId id="893" r:id="rId49"/>
    <p:sldId id="1536" r:id="rId50"/>
    <p:sldId id="1602" r:id="rId51"/>
    <p:sldId id="1603" r:id="rId52"/>
    <p:sldId id="1604" r:id="rId53"/>
    <p:sldId id="1541" r:id="rId54"/>
  </p:sldIdLst>
  <p:sldSz cx="9144000" cy="6858000" type="screen4x3"/>
  <p:notesSz cx="6858000" cy="9144000"/>
  <p:defaultTextStyle>
    <a:defPPr>
      <a:defRPr lang="zh-CN"/>
    </a:defPPr>
    <a:lvl1pPr algn="l" rtl="0" eaLnBrk="0" fontAlgn="base" hangingPunct="0">
      <a:spcBef>
        <a:spcPct val="0"/>
      </a:spcBef>
      <a:spcAft>
        <a:spcPct val="0"/>
      </a:spcAft>
      <a:defRPr sz="3200" b="1" kern="1200">
        <a:solidFill>
          <a:schemeClr val="tx2"/>
        </a:solidFill>
        <a:latin typeface="楷体_GB2312"/>
        <a:ea typeface="楷体_GB2312"/>
        <a:cs typeface="楷体_GB2312"/>
      </a:defRPr>
    </a:lvl1pPr>
    <a:lvl2pPr marL="457200" algn="l" rtl="0" eaLnBrk="0" fontAlgn="base" hangingPunct="0">
      <a:spcBef>
        <a:spcPct val="0"/>
      </a:spcBef>
      <a:spcAft>
        <a:spcPct val="0"/>
      </a:spcAft>
      <a:defRPr sz="3200" b="1" kern="1200">
        <a:solidFill>
          <a:schemeClr val="tx2"/>
        </a:solidFill>
        <a:latin typeface="楷体_GB2312"/>
        <a:ea typeface="楷体_GB2312"/>
        <a:cs typeface="楷体_GB2312"/>
      </a:defRPr>
    </a:lvl2pPr>
    <a:lvl3pPr marL="914400" algn="l" rtl="0" eaLnBrk="0" fontAlgn="base" hangingPunct="0">
      <a:spcBef>
        <a:spcPct val="0"/>
      </a:spcBef>
      <a:spcAft>
        <a:spcPct val="0"/>
      </a:spcAft>
      <a:defRPr sz="3200" b="1" kern="1200">
        <a:solidFill>
          <a:schemeClr val="tx2"/>
        </a:solidFill>
        <a:latin typeface="楷体_GB2312"/>
        <a:ea typeface="楷体_GB2312"/>
        <a:cs typeface="楷体_GB2312"/>
      </a:defRPr>
    </a:lvl3pPr>
    <a:lvl4pPr marL="1371600" algn="l" rtl="0" eaLnBrk="0" fontAlgn="base" hangingPunct="0">
      <a:spcBef>
        <a:spcPct val="0"/>
      </a:spcBef>
      <a:spcAft>
        <a:spcPct val="0"/>
      </a:spcAft>
      <a:defRPr sz="3200" b="1" kern="1200">
        <a:solidFill>
          <a:schemeClr val="tx2"/>
        </a:solidFill>
        <a:latin typeface="楷体_GB2312"/>
        <a:ea typeface="楷体_GB2312"/>
        <a:cs typeface="楷体_GB2312"/>
      </a:defRPr>
    </a:lvl4pPr>
    <a:lvl5pPr marL="1828800" algn="l" rtl="0" eaLnBrk="0" fontAlgn="base" hangingPunct="0">
      <a:spcBef>
        <a:spcPct val="0"/>
      </a:spcBef>
      <a:spcAft>
        <a:spcPct val="0"/>
      </a:spcAft>
      <a:defRPr sz="3200" b="1" kern="1200">
        <a:solidFill>
          <a:schemeClr val="tx2"/>
        </a:solidFill>
        <a:latin typeface="楷体_GB2312"/>
        <a:ea typeface="楷体_GB2312"/>
        <a:cs typeface="楷体_GB2312"/>
      </a:defRPr>
    </a:lvl5pPr>
    <a:lvl6pPr marL="2286000" algn="l" defTabSz="914400" rtl="0" eaLnBrk="1" latinLnBrk="0" hangingPunct="1">
      <a:defRPr sz="3200" b="1" kern="1200">
        <a:solidFill>
          <a:schemeClr val="tx2"/>
        </a:solidFill>
        <a:latin typeface="楷体_GB2312"/>
        <a:ea typeface="楷体_GB2312"/>
        <a:cs typeface="楷体_GB2312"/>
      </a:defRPr>
    </a:lvl6pPr>
    <a:lvl7pPr marL="2743200" algn="l" defTabSz="914400" rtl="0" eaLnBrk="1" latinLnBrk="0" hangingPunct="1">
      <a:defRPr sz="3200" b="1" kern="1200">
        <a:solidFill>
          <a:schemeClr val="tx2"/>
        </a:solidFill>
        <a:latin typeface="楷体_GB2312"/>
        <a:ea typeface="楷体_GB2312"/>
        <a:cs typeface="楷体_GB2312"/>
      </a:defRPr>
    </a:lvl7pPr>
    <a:lvl8pPr marL="3200400" algn="l" defTabSz="914400" rtl="0" eaLnBrk="1" latinLnBrk="0" hangingPunct="1">
      <a:defRPr sz="3200" b="1" kern="1200">
        <a:solidFill>
          <a:schemeClr val="tx2"/>
        </a:solidFill>
        <a:latin typeface="楷体_GB2312"/>
        <a:ea typeface="楷体_GB2312"/>
        <a:cs typeface="楷体_GB2312"/>
      </a:defRPr>
    </a:lvl8pPr>
    <a:lvl9pPr marL="3657600" algn="l" defTabSz="914400" rtl="0" eaLnBrk="1" latinLnBrk="0" hangingPunct="1">
      <a:defRPr sz="3200" b="1" kern="1200">
        <a:solidFill>
          <a:schemeClr val="tx2"/>
        </a:solidFill>
        <a:latin typeface="楷体_GB2312"/>
        <a:ea typeface="楷体_GB2312"/>
        <a:cs typeface="楷体_GB2312"/>
      </a:defRPr>
    </a:lvl9pPr>
  </p:defaultTextStyle>
  <p:extLst>
    <p:ext uri="{EFAFB233-063F-42B5-8137-9DF3F51BA10A}">
      <p15:sldGuideLst xmlns:p15="http://schemas.microsoft.com/office/powerpoint/2012/main">
        <p15:guide id="1" orient="horz" pos="2205">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A50021"/>
    <a:srgbClr val="33CC33"/>
    <a:srgbClr val="FF66FF"/>
    <a:srgbClr val="CC330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7" d="100"/>
          <a:sy n="67" d="100"/>
        </p:scale>
        <p:origin x="1596" y="52"/>
      </p:cViewPr>
      <p:guideLst>
        <p:guide orient="horz" pos="2205"/>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Sheet1!$D$8</c:f>
              <c:strCache>
                <c:ptCount val="1"/>
                <c:pt idx="0">
                  <c:v>MPL边际产量</c:v>
                </c:pt>
              </c:strCache>
            </c:strRef>
          </c:tx>
          <c:val>
            <c:numRef>
              <c:f>Sheet1!$D$9:$D$20</c:f>
              <c:numCache>
                <c:formatCode>General</c:formatCode>
                <c:ptCount val="12"/>
                <c:pt idx="0">
                  <c:v>6</c:v>
                </c:pt>
                <c:pt idx="1">
                  <c:v>10</c:v>
                </c:pt>
                <c:pt idx="2">
                  <c:v>16</c:v>
                </c:pt>
                <c:pt idx="3">
                  <c:v>23</c:v>
                </c:pt>
                <c:pt idx="4">
                  <c:v>27</c:v>
                </c:pt>
                <c:pt idx="5">
                  <c:v>29</c:v>
                </c:pt>
                <c:pt idx="6">
                  <c:v>28</c:v>
                </c:pt>
                <c:pt idx="7">
                  <c:v>24</c:v>
                </c:pt>
                <c:pt idx="8">
                  <c:v>18</c:v>
                </c:pt>
                <c:pt idx="9">
                  <c:v>10</c:v>
                </c:pt>
                <c:pt idx="10">
                  <c:v>0</c:v>
                </c:pt>
                <c:pt idx="11">
                  <c:v>-12</c:v>
                </c:pt>
              </c:numCache>
            </c:numRef>
          </c:val>
          <c:smooth val="0"/>
          <c:extLst>
            <c:ext xmlns:c16="http://schemas.microsoft.com/office/drawing/2014/chart" uri="{C3380CC4-5D6E-409C-BE32-E72D297353CC}">
              <c16:uniqueId val="{00000000-93B7-4A02-A623-EF48530E5129}"/>
            </c:ext>
          </c:extLst>
        </c:ser>
        <c:ser>
          <c:idx val="2"/>
          <c:order val="1"/>
          <c:tx>
            <c:strRef>
              <c:f>Sheet1!$E$8</c:f>
              <c:strCache>
                <c:ptCount val="1"/>
                <c:pt idx="0">
                  <c:v>TP总产量</c:v>
                </c:pt>
              </c:strCache>
            </c:strRef>
          </c:tx>
          <c:val>
            <c:numRef>
              <c:f>Sheet1!$E$9:$E$20</c:f>
              <c:numCache>
                <c:formatCode>General</c:formatCode>
                <c:ptCount val="12"/>
                <c:pt idx="0">
                  <c:v>6</c:v>
                </c:pt>
                <c:pt idx="1">
                  <c:v>16</c:v>
                </c:pt>
                <c:pt idx="2">
                  <c:v>32</c:v>
                </c:pt>
                <c:pt idx="3">
                  <c:v>55</c:v>
                </c:pt>
                <c:pt idx="4">
                  <c:v>82</c:v>
                </c:pt>
                <c:pt idx="5">
                  <c:v>111</c:v>
                </c:pt>
                <c:pt idx="6">
                  <c:v>139</c:v>
                </c:pt>
                <c:pt idx="7">
                  <c:v>163</c:v>
                </c:pt>
                <c:pt idx="8">
                  <c:v>181</c:v>
                </c:pt>
                <c:pt idx="9">
                  <c:v>191</c:v>
                </c:pt>
                <c:pt idx="10">
                  <c:v>191</c:v>
                </c:pt>
                <c:pt idx="11">
                  <c:v>179</c:v>
                </c:pt>
              </c:numCache>
            </c:numRef>
          </c:val>
          <c:smooth val="0"/>
          <c:extLst>
            <c:ext xmlns:c16="http://schemas.microsoft.com/office/drawing/2014/chart" uri="{C3380CC4-5D6E-409C-BE32-E72D297353CC}">
              <c16:uniqueId val="{00000001-93B7-4A02-A623-EF48530E5129}"/>
            </c:ext>
          </c:extLst>
        </c:ser>
        <c:ser>
          <c:idx val="3"/>
          <c:order val="2"/>
          <c:tx>
            <c:strRef>
              <c:f>Sheet1!$F$8</c:f>
              <c:strCache>
                <c:ptCount val="1"/>
                <c:pt idx="0">
                  <c:v>AP平均产量</c:v>
                </c:pt>
              </c:strCache>
            </c:strRef>
          </c:tx>
          <c:val>
            <c:numRef>
              <c:f>Sheet1!$F$9:$F$20</c:f>
              <c:numCache>
                <c:formatCode>0.0_ </c:formatCode>
                <c:ptCount val="12"/>
                <c:pt idx="0">
                  <c:v>6</c:v>
                </c:pt>
                <c:pt idx="1">
                  <c:v>8</c:v>
                </c:pt>
                <c:pt idx="2">
                  <c:v>10.666666666666709</c:v>
                </c:pt>
                <c:pt idx="3">
                  <c:v>13.75</c:v>
                </c:pt>
                <c:pt idx="4">
                  <c:v>16.399999999999999</c:v>
                </c:pt>
                <c:pt idx="5">
                  <c:v>18.5</c:v>
                </c:pt>
                <c:pt idx="6">
                  <c:v>19.857142857142829</c:v>
                </c:pt>
                <c:pt idx="7">
                  <c:v>20.375</c:v>
                </c:pt>
                <c:pt idx="8">
                  <c:v>20.111111111111189</c:v>
                </c:pt>
                <c:pt idx="9">
                  <c:v>19.100000000000001</c:v>
                </c:pt>
                <c:pt idx="10">
                  <c:v>17.363636363636289</c:v>
                </c:pt>
                <c:pt idx="11">
                  <c:v>14.916666666666709</c:v>
                </c:pt>
              </c:numCache>
            </c:numRef>
          </c:val>
          <c:smooth val="0"/>
          <c:extLst>
            <c:ext xmlns:c16="http://schemas.microsoft.com/office/drawing/2014/chart" uri="{C3380CC4-5D6E-409C-BE32-E72D297353CC}">
              <c16:uniqueId val="{00000002-93B7-4A02-A623-EF48530E5129}"/>
            </c:ext>
          </c:extLst>
        </c:ser>
        <c:dLbls>
          <c:showLegendKey val="0"/>
          <c:showVal val="0"/>
          <c:showCatName val="0"/>
          <c:showSerName val="0"/>
          <c:showPercent val="0"/>
          <c:showBubbleSize val="0"/>
        </c:dLbls>
        <c:marker val="1"/>
        <c:smooth val="0"/>
        <c:axId val="175205760"/>
        <c:axId val="175211648"/>
      </c:lineChart>
      <c:catAx>
        <c:axId val="175205760"/>
        <c:scaling>
          <c:orientation val="minMax"/>
        </c:scaling>
        <c:delete val="0"/>
        <c:axPos val="b"/>
        <c:majorTickMark val="out"/>
        <c:minorTickMark val="none"/>
        <c:tickLblPos val="nextTo"/>
        <c:crossAx val="175211648"/>
        <c:crosses val="autoZero"/>
        <c:auto val="1"/>
        <c:lblAlgn val="ctr"/>
        <c:lblOffset val="100"/>
        <c:noMultiLvlLbl val="0"/>
      </c:catAx>
      <c:valAx>
        <c:axId val="175211648"/>
        <c:scaling>
          <c:orientation val="minMax"/>
        </c:scaling>
        <c:delete val="0"/>
        <c:axPos val="l"/>
        <c:majorGridlines/>
        <c:numFmt formatCode="General" sourceLinked="1"/>
        <c:majorTickMark val="out"/>
        <c:minorTickMark val="none"/>
        <c:tickLblPos val="nextTo"/>
        <c:crossAx val="175205760"/>
        <c:crosses val="autoZero"/>
        <c:crossBetween val="between"/>
      </c:valAx>
    </c:plotArea>
    <c:legend>
      <c:legendPos val="r"/>
      <c:layout>
        <c:manualLayout>
          <c:xMode val="edge"/>
          <c:yMode val="edge"/>
          <c:x val="0.77737637298543261"/>
          <c:y val="0.34444673992688296"/>
          <c:w val="0.20840150433476121"/>
          <c:h val="0.2641079653347844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TC</c:v>
                </c:pt>
              </c:strCache>
            </c:strRef>
          </c:tx>
          <c:spPr>
            <a:ln>
              <a:solidFill>
                <a:srgbClr val="00B0F0"/>
              </a:solidFill>
            </a:ln>
          </c:spPr>
          <c:marker>
            <c:spPr>
              <a:ln>
                <a:solidFill>
                  <a:srgbClr val="00B0F0"/>
                </a:solidFill>
              </a:ln>
            </c:spPr>
          </c:marker>
          <c:val>
            <c:numRef>
              <c:f>Sheet1!$C$2:$C$13</c:f>
              <c:numCache>
                <c:formatCode>General</c:formatCode>
                <c:ptCount val="12"/>
                <c:pt idx="0">
                  <c:v>300</c:v>
                </c:pt>
                <c:pt idx="1">
                  <c:v>450</c:v>
                </c:pt>
                <c:pt idx="2">
                  <c:v>570</c:v>
                </c:pt>
                <c:pt idx="3">
                  <c:v>670</c:v>
                </c:pt>
                <c:pt idx="4">
                  <c:v>780</c:v>
                </c:pt>
                <c:pt idx="5">
                  <c:v>900</c:v>
                </c:pt>
                <c:pt idx="6">
                  <c:v>1040</c:v>
                </c:pt>
                <c:pt idx="7">
                  <c:v>1200</c:v>
                </c:pt>
                <c:pt idx="8">
                  <c:v>1390</c:v>
                </c:pt>
                <c:pt idx="9">
                  <c:v>1640</c:v>
                </c:pt>
                <c:pt idx="10">
                  <c:v>1960</c:v>
                </c:pt>
                <c:pt idx="11">
                  <c:v>2460</c:v>
                </c:pt>
              </c:numCache>
            </c:numRef>
          </c:val>
          <c:smooth val="0"/>
          <c:extLst>
            <c:ext xmlns:c16="http://schemas.microsoft.com/office/drawing/2014/chart" uri="{C3380CC4-5D6E-409C-BE32-E72D297353CC}">
              <c16:uniqueId val="{00000000-0F03-4AD5-A177-79A47A4564E9}"/>
            </c:ext>
          </c:extLst>
        </c:ser>
        <c:ser>
          <c:idx val="1"/>
          <c:order val="1"/>
          <c:tx>
            <c:strRef>
              <c:f>Sheet1!$D$1</c:f>
              <c:strCache>
                <c:ptCount val="1"/>
                <c:pt idx="0">
                  <c:v>FC</c:v>
                </c:pt>
              </c:strCache>
            </c:strRef>
          </c:tx>
          <c:spPr>
            <a:ln>
              <a:solidFill>
                <a:srgbClr val="A50021"/>
              </a:solidFill>
            </a:ln>
          </c:spPr>
          <c:marker>
            <c:spPr>
              <a:solidFill>
                <a:srgbClr val="A50021"/>
              </a:solidFill>
              <a:ln>
                <a:solidFill>
                  <a:srgbClr val="A50021"/>
                </a:solidFill>
              </a:ln>
            </c:spPr>
          </c:marker>
          <c:val>
            <c:numRef>
              <c:f>Sheet1!$D$2:$D$13</c:f>
              <c:numCache>
                <c:formatCode>General</c:formatCode>
                <c:ptCount val="12"/>
                <c:pt idx="0">
                  <c:v>300</c:v>
                </c:pt>
                <c:pt idx="1">
                  <c:v>300</c:v>
                </c:pt>
                <c:pt idx="2">
                  <c:v>300</c:v>
                </c:pt>
                <c:pt idx="3">
                  <c:v>300</c:v>
                </c:pt>
                <c:pt idx="4">
                  <c:v>300</c:v>
                </c:pt>
                <c:pt idx="5">
                  <c:v>300</c:v>
                </c:pt>
                <c:pt idx="6">
                  <c:v>300</c:v>
                </c:pt>
                <c:pt idx="7">
                  <c:v>300</c:v>
                </c:pt>
                <c:pt idx="8">
                  <c:v>300</c:v>
                </c:pt>
                <c:pt idx="9">
                  <c:v>300</c:v>
                </c:pt>
                <c:pt idx="10">
                  <c:v>300</c:v>
                </c:pt>
                <c:pt idx="11">
                  <c:v>300</c:v>
                </c:pt>
              </c:numCache>
            </c:numRef>
          </c:val>
          <c:smooth val="0"/>
          <c:extLst>
            <c:ext xmlns:c16="http://schemas.microsoft.com/office/drawing/2014/chart" uri="{C3380CC4-5D6E-409C-BE32-E72D297353CC}">
              <c16:uniqueId val="{00000001-0F03-4AD5-A177-79A47A4564E9}"/>
            </c:ext>
          </c:extLst>
        </c:ser>
        <c:ser>
          <c:idx val="2"/>
          <c:order val="2"/>
          <c:tx>
            <c:strRef>
              <c:f>Sheet1!$E$1</c:f>
              <c:strCache>
                <c:ptCount val="1"/>
                <c:pt idx="0">
                  <c:v>VC</c:v>
                </c:pt>
              </c:strCache>
            </c:strRef>
          </c:tx>
          <c:spPr>
            <a:ln>
              <a:solidFill>
                <a:srgbClr val="00B050"/>
              </a:solidFill>
            </a:ln>
          </c:spPr>
          <c:marker>
            <c:spPr>
              <a:ln>
                <a:solidFill>
                  <a:srgbClr val="00B050"/>
                </a:solidFill>
              </a:ln>
            </c:spPr>
          </c:marker>
          <c:val>
            <c:numRef>
              <c:f>Sheet1!$E$2:$E$13</c:f>
              <c:numCache>
                <c:formatCode>General</c:formatCode>
                <c:ptCount val="12"/>
                <c:pt idx="0">
                  <c:v>0</c:v>
                </c:pt>
                <c:pt idx="1">
                  <c:v>150</c:v>
                </c:pt>
                <c:pt idx="2">
                  <c:v>270</c:v>
                </c:pt>
                <c:pt idx="3">
                  <c:v>370</c:v>
                </c:pt>
                <c:pt idx="4">
                  <c:v>480</c:v>
                </c:pt>
                <c:pt idx="5">
                  <c:v>600</c:v>
                </c:pt>
                <c:pt idx="6">
                  <c:v>740</c:v>
                </c:pt>
                <c:pt idx="7">
                  <c:v>900</c:v>
                </c:pt>
                <c:pt idx="8">
                  <c:v>1090</c:v>
                </c:pt>
                <c:pt idx="9">
                  <c:v>1340</c:v>
                </c:pt>
                <c:pt idx="10">
                  <c:v>1660</c:v>
                </c:pt>
                <c:pt idx="11">
                  <c:v>2160</c:v>
                </c:pt>
              </c:numCache>
            </c:numRef>
          </c:val>
          <c:smooth val="0"/>
          <c:extLst>
            <c:ext xmlns:c16="http://schemas.microsoft.com/office/drawing/2014/chart" uri="{C3380CC4-5D6E-409C-BE32-E72D297353CC}">
              <c16:uniqueId val="{00000002-0F03-4AD5-A177-79A47A4564E9}"/>
            </c:ext>
          </c:extLst>
        </c:ser>
        <c:dLbls>
          <c:showLegendKey val="0"/>
          <c:showVal val="0"/>
          <c:showCatName val="0"/>
          <c:showSerName val="0"/>
          <c:showPercent val="0"/>
          <c:showBubbleSize val="0"/>
        </c:dLbls>
        <c:marker val="1"/>
        <c:smooth val="0"/>
        <c:axId val="232958592"/>
        <c:axId val="233075456"/>
      </c:lineChart>
      <c:catAx>
        <c:axId val="232958592"/>
        <c:scaling>
          <c:orientation val="minMax"/>
        </c:scaling>
        <c:delete val="0"/>
        <c:axPos val="b"/>
        <c:majorTickMark val="out"/>
        <c:minorTickMark val="none"/>
        <c:tickLblPos val="nextTo"/>
        <c:crossAx val="233075456"/>
        <c:crosses val="autoZero"/>
        <c:auto val="1"/>
        <c:lblAlgn val="ctr"/>
        <c:lblOffset val="100"/>
        <c:noMultiLvlLbl val="0"/>
      </c:catAx>
      <c:valAx>
        <c:axId val="233075456"/>
        <c:scaling>
          <c:orientation val="minMax"/>
        </c:scaling>
        <c:delete val="0"/>
        <c:axPos val="l"/>
        <c:majorGridlines/>
        <c:numFmt formatCode="General" sourceLinked="1"/>
        <c:majorTickMark val="out"/>
        <c:minorTickMark val="none"/>
        <c:tickLblPos val="nextTo"/>
        <c:crossAx val="232958592"/>
        <c:crosses val="autoZero"/>
        <c:crossBetween val="between"/>
      </c:valAx>
    </c:plotArea>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Sheet1!$F$1</c:f>
              <c:strCache>
                <c:ptCount val="1"/>
                <c:pt idx="0">
                  <c:v>AC</c:v>
                </c:pt>
              </c:strCache>
            </c:strRef>
          </c:tx>
          <c:spPr>
            <a:ln>
              <a:solidFill>
                <a:srgbClr val="00B0F0"/>
              </a:solidFill>
            </a:ln>
          </c:spPr>
          <c:marker>
            <c:spPr>
              <a:ln>
                <a:solidFill>
                  <a:srgbClr val="00B0F0"/>
                </a:solidFill>
              </a:ln>
            </c:spPr>
          </c:marker>
          <c:val>
            <c:numRef>
              <c:f>Sheet1!$F$2:$F$13</c:f>
              <c:numCache>
                <c:formatCode>0_ </c:formatCode>
                <c:ptCount val="12"/>
                <c:pt idx="1">
                  <c:v>450</c:v>
                </c:pt>
                <c:pt idx="2">
                  <c:v>285</c:v>
                </c:pt>
                <c:pt idx="3">
                  <c:v>223.33333333333383</c:v>
                </c:pt>
                <c:pt idx="4">
                  <c:v>195</c:v>
                </c:pt>
                <c:pt idx="5">
                  <c:v>180</c:v>
                </c:pt>
                <c:pt idx="6">
                  <c:v>173.33333333333383</c:v>
                </c:pt>
                <c:pt idx="7">
                  <c:v>171.42857142857142</c:v>
                </c:pt>
                <c:pt idx="8">
                  <c:v>173.75</c:v>
                </c:pt>
                <c:pt idx="9">
                  <c:v>182.22222222222223</c:v>
                </c:pt>
                <c:pt idx="10">
                  <c:v>196</c:v>
                </c:pt>
                <c:pt idx="11">
                  <c:v>223.63636363636314</c:v>
                </c:pt>
              </c:numCache>
            </c:numRef>
          </c:val>
          <c:smooth val="0"/>
          <c:extLst>
            <c:ext xmlns:c16="http://schemas.microsoft.com/office/drawing/2014/chart" uri="{C3380CC4-5D6E-409C-BE32-E72D297353CC}">
              <c16:uniqueId val="{00000000-27F0-4740-AB74-3CED11320B7B}"/>
            </c:ext>
          </c:extLst>
        </c:ser>
        <c:ser>
          <c:idx val="1"/>
          <c:order val="1"/>
          <c:tx>
            <c:strRef>
              <c:f>Sheet1!$G$1</c:f>
              <c:strCache>
                <c:ptCount val="1"/>
                <c:pt idx="0">
                  <c:v>AFC</c:v>
                </c:pt>
              </c:strCache>
            </c:strRef>
          </c:tx>
          <c:val>
            <c:numRef>
              <c:f>Sheet1!$G$2:$G$13</c:f>
              <c:numCache>
                <c:formatCode>0_ </c:formatCode>
                <c:ptCount val="12"/>
                <c:pt idx="1">
                  <c:v>300</c:v>
                </c:pt>
                <c:pt idx="2">
                  <c:v>150</c:v>
                </c:pt>
                <c:pt idx="3">
                  <c:v>100</c:v>
                </c:pt>
                <c:pt idx="4">
                  <c:v>75</c:v>
                </c:pt>
                <c:pt idx="5">
                  <c:v>60</c:v>
                </c:pt>
                <c:pt idx="6">
                  <c:v>50</c:v>
                </c:pt>
                <c:pt idx="7">
                  <c:v>42.857142857142684</c:v>
                </c:pt>
                <c:pt idx="8">
                  <c:v>37.5</c:v>
                </c:pt>
                <c:pt idx="9">
                  <c:v>33.333333333333336</c:v>
                </c:pt>
                <c:pt idx="10">
                  <c:v>30</c:v>
                </c:pt>
                <c:pt idx="11">
                  <c:v>27.272727272727082</c:v>
                </c:pt>
              </c:numCache>
            </c:numRef>
          </c:val>
          <c:smooth val="0"/>
          <c:extLst>
            <c:ext xmlns:c16="http://schemas.microsoft.com/office/drawing/2014/chart" uri="{C3380CC4-5D6E-409C-BE32-E72D297353CC}">
              <c16:uniqueId val="{00000001-27F0-4740-AB74-3CED11320B7B}"/>
            </c:ext>
          </c:extLst>
        </c:ser>
        <c:ser>
          <c:idx val="2"/>
          <c:order val="2"/>
          <c:tx>
            <c:strRef>
              <c:f>Sheet1!$H$1</c:f>
              <c:strCache>
                <c:ptCount val="1"/>
                <c:pt idx="0">
                  <c:v>AVC</c:v>
                </c:pt>
              </c:strCache>
            </c:strRef>
          </c:tx>
          <c:spPr>
            <a:ln>
              <a:solidFill>
                <a:srgbClr val="00B050"/>
              </a:solidFill>
            </a:ln>
          </c:spPr>
          <c:marker>
            <c:spPr>
              <a:ln>
                <a:solidFill>
                  <a:srgbClr val="00B050"/>
                </a:solidFill>
              </a:ln>
            </c:spPr>
          </c:marker>
          <c:val>
            <c:numRef>
              <c:f>Sheet1!$H$2:$H$13</c:f>
              <c:numCache>
                <c:formatCode>0_ </c:formatCode>
                <c:ptCount val="12"/>
                <c:pt idx="1">
                  <c:v>150</c:v>
                </c:pt>
                <c:pt idx="2">
                  <c:v>135</c:v>
                </c:pt>
                <c:pt idx="3">
                  <c:v>123.33333333333309</c:v>
                </c:pt>
                <c:pt idx="4">
                  <c:v>120</c:v>
                </c:pt>
                <c:pt idx="5">
                  <c:v>120</c:v>
                </c:pt>
                <c:pt idx="6">
                  <c:v>123.33333333333309</c:v>
                </c:pt>
                <c:pt idx="7">
                  <c:v>128.57142857142861</c:v>
                </c:pt>
                <c:pt idx="8">
                  <c:v>136.25</c:v>
                </c:pt>
                <c:pt idx="9">
                  <c:v>148.88888888888974</c:v>
                </c:pt>
                <c:pt idx="10">
                  <c:v>166</c:v>
                </c:pt>
                <c:pt idx="11">
                  <c:v>196.36363636363691</c:v>
                </c:pt>
              </c:numCache>
            </c:numRef>
          </c:val>
          <c:smooth val="0"/>
          <c:extLst>
            <c:ext xmlns:c16="http://schemas.microsoft.com/office/drawing/2014/chart" uri="{C3380CC4-5D6E-409C-BE32-E72D297353CC}">
              <c16:uniqueId val="{00000002-27F0-4740-AB74-3CED11320B7B}"/>
            </c:ext>
          </c:extLst>
        </c:ser>
        <c:ser>
          <c:idx val="3"/>
          <c:order val="3"/>
          <c:tx>
            <c:strRef>
              <c:f>Sheet1!$I$1</c:f>
              <c:strCache>
                <c:ptCount val="1"/>
                <c:pt idx="0">
                  <c:v>MC</c:v>
                </c:pt>
              </c:strCache>
            </c:strRef>
          </c:tx>
          <c:spPr>
            <a:ln>
              <a:solidFill>
                <a:srgbClr val="7030A0"/>
              </a:solidFill>
            </a:ln>
          </c:spPr>
          <c:marker>
            <c:spPr>
              <a:ln>
                <a:solidFill>
                  <a:srgbClr val="7030A0"/>
                </a:solidFill>
              </a:ln>
            </c:spPr>
          </c:marker>
          <c:val>
            <c:numRef>
              <c:f>Sheet1!$I$2:$I$13</c:f>
              <c:numCache>
                <c:formatCode>General</c:formatCode>
                <c:ptCount val="12"/>
                <c:pt idx="1">
                  <c:v>150</c:v>
                </c:pt>
                <c:pt idx="2">
                  <c:v>120</c:v>
                </c:pt>
                <c:pt idx="3">
                  <c:v>100</c:v>
                </c:pt>
                <c:pt idx="4">
                  <c:v>110</c:v>
                </c:pt>
                <c:pt idx="5">
                  <c:v>120</c:v>
                </c:pt>
                <c:pt idx="6">
                  <c:v>140</c:v>
                </c:pt>
                <c:pt idx="7">
                  <c:v>160</c:v>
                </c:pt>
                <c:pt idx="8">
                  <c:v>190</c:v>
                </c:pt>
                <c:pt idx="9">
                  <c:v>250</c:v>
                </c:pt>
                <c:pt idx="10">
                  <c:v>320</c:v>
                </c:pt>
                <c:pt idx="11">
                  <c:v>500</c:v>
                </c:pt>
              </c:numCache>
            </c:numRef>
          </c:val>
          <c:smooth val="0"/>
          <c:extLst>
            <c:ext xmlns:c16="http://schemas.microsoft.com/office/drawing/2014/chart" uri="{C3380CC4-5D6E-409C-BE32-E72D297353CC}">
              <c16:uniqueId val="{00000003-27F0-4740-AB74-3CED11320B7B}"/>
            </c:ext>
          </c:extLst>
        </c:ser>
        <c:dLbls>
          <c:showLegendKey val="0"/>
          <c:showVal val="0"/>
          <c:showCatName val="0"/>
          <c:showSerName val="0"/>
          <c:showPercent val="0"/>
          <c:showBubbleSize val="0"/>
        </c:dLbls>
        <c:marker val="1"/>
        <c:smooth val="0"/>
        <c:axId val="233687680"/>
        <c:axId val="233686912"/>
      </c:lineChart>
      <c:catAx>
        <c:axId val="233687680"/>
        <c:scaling>
          <c:orientation val="minMax"/>
        </c:scaling>
        <c:delete val="0"/>
        <c:axPos val="b"/>
        <c:majorTickMark val="out"/>
        <c:minorTickMark val="none"/>
        <c:tickLblPos val="nextTo"/>
        <c:crossAx val="233686912"/>
        <c:crosses val="autoZero"/>
        <c:auto val="1"/>
        <c:lblAlgn val="ctr"/>
        <c:lblOffset val="100"/>
        <c:noMultiLvlLbl val="0"/>
      </c:catAx>
      <c:valAx>
        <c:axId val="233686912"/>
        <c:scaling>
          <c:orientation val="minMax"/>
        </c:scaling>
        <c:delete val="0"/>
        <c:axPos val="l"/>
        <c:majorGridlines/>
        <c:numFmt formatCode="0_ " sourceLinked="1"/>
        <c:majorTickMark val="out"/>
        <c:minorTickMark val="none"/>
        <c:tickLblPos val="nextTo"/>
        <c:crossAx val="23368768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TC</c:v>
                </c:pt>
              </c:strCache>
            </c:strRef>
          </c:tx>
          <c:spPr>
            <a:ln>
              <a:solidFill>
                <a:srgbClr val="00B0F0"/>
              </a:solidFill>
            </a:ln>
          </c:spPr>
          <c:marker>
            <c:spPr>
              <a:ln>
                <a:solidFill>
                  <a:srgbClr val="00B0F0"/>
                </a:solidFill>
              </a:ln>
            </c:spPr>
          </c:marker>
          <c:val>
            <c:numRef>
              <c:f>Sheet1!$C$2:$C$13</c:f>
              <c:numCache>
                <c:formatCode>General</c:formatCode>
                <c:ptCount val="12"/>
                <c:pt idx="0">
                  <c:v>300</c:v>
                </c:pt>
                <c:pt idx="1">
                  <c:v>450</c:v>
                </c:pt>
                <c:pt idx="2">
                  <c:v>570</c:v>
                </c:pt>
                <c:pt idx="3">
                  <c:v>670</c:v>
                </c:pt>
                <c:pt idx="4">
                  <c:v>780</c:v>
                </c:pt>
                <c:pt idx="5">
                  <c:v>900</c:v>
                </c:pt>
                <c:pt idx="6">
                  <c:v>1040</c:v>
                </c:pt>
                <c:pt idx="7">
                  <c:v>1200</c:v>
                </c:pt>
                <c:pt idx="8">
                  <c:v>1390</c:v>
                </c:pt>
                <c:pt idx="9">
                  <c:v>1640</c:v>
                </c:pt>
                <c:pt idx="10">
                  <c:v>1960</c:v>
                </c:pt>
                <c:pt idx="11">
                  <c:v>2460</c:v>
                </c:pt>
              </c:numCache>
            </c:numRef>
          </c:val>
          <c:smooth val="0"/>
          <c:extLst>
            <c:ext xmlns:c16="http://schemas.microsoft.com/office/drawing/2014/chart" uri="{C3380CC4-5D6E-409C-BE32-E72D297353CC}">
              <c16:uniqueId val="{00000000-C6DA-4D10-BA7D-AB7AA3353AC4}"/>
            </c:ext>
          </c:extLst>
        </c:ser>
        <c:ser>
          <c:idx val="1"/>
          <c:order val="1"/>
          <c:tx>
            <c:strRef>
              <c:f>Sheet1!$D$1</c:f>
              <c:strCache>
                <c:ptCount val="1"/>
                <c:pt idx="0">
                  <c:v>FC</c:v>
                </c:pt>
              </c:strCache>
            </c:strRef>
          </c:tx>
          <c:spPr>
            <a:ln>
              <a:solidFill>
                <a:srgbClr val="A50021"/>
              </a:solidFill>
            </a:ln>
          </c:spPr>
          <c:marker>
            <c:spPr>
              <a:solidFill>
                <a:srgbClr val="A50021"/>
              </a:solidFill>
              <a:ln>
                <a:solidFill>
                  <a:srgbClr val="A50021"/>
                </a:solidFill>
              </a:ln>
            </c:spPr>
          </c:marker>
          <c:val>
            <c:numRef>
              <c:f>Sheet1!$D$2:$D$13</c:f>
              <c:numCache>
                <c:formatCode>General</c:formatCode>
                <c:ptCount val="12"/>
                <c:pt idx="0">
                  <c:v>300</c:v>
                </c:pt>
                <c:pt idx="1">
                  <c:v>300</c:v>
                </c:pt>
                <c:pt idx="2">
                  <c:v>300</c:v>
                </c:pt>
                <c:pt idx="3">
                  <c:v>300</c:v>
                </c:pt>
                <c:pt idx="4">
                  <c:v>300</c:v>
                </c:pt>
                <c:pt idx="5">
                  <c:v>300</c:v>
                </c:pt>
                <c:pt idx="6">
                  <c:v>300</c:v>
                </c:pt>
                <c:pt idx="7">
                  <c:v>300</c:v>
                </c:pt>
                <c:pt idx="8">
                  <c:v>300</c:v>
                </c:pt>
                <c:pt idx="9">
                  <c:v>300</c:v>
                </c:pt>
                <c:pt idx="10">
                  <c:v>300</c:v>
                </c:pt>
                <c:pt idx="11">
                  <c:v>300</c:v>
                </c:pt>
              </c:numCache>
            </c:numRef>
          </c:val>
          <c:smooth val="0"/>
          <c:extLst>
            <c:ext xmlns:c16="http://schemas.microsoft.com/office/drawing/2014/chart" uri="{C3380CC4-5D6E-409C-BE32-E72D297353CC}">
              <c16:uniqueId val="{00000001-C6DA-4D10-BA7D-AB7AA3353AC4}"/>
            </c:ext>
          </c:extLst>
        </c:ser>
        <c:ser>
          <c:idx val="2"/>
          <c:order val="2"/>
          <c:tx>
            <c:strRef>
              <c:f>Sheet1!$E$1</c:f>
              <c:strCache>
                <c:ptCount val="1"/>
                <c:pt idx="0">
                  <c:v>VC</c:v>
                </c:pt>
              </c:strCache>
            </c:strRef>
          </c:tx>
          <c:spPr>
            <a:ln>
              <a:solidFill>
                <a:srgbClr val="00B050"/>
              </a:solidFill>
            </a:ln>
          </c:spPr>
          <c:marker>
            <c:spPr>
              <a:ln>
                <a:solidFill>
                  <a:srgbClr val="00B050"/>
                </a:solidFill>
              </a:ln>
            </c:spPr>
          </c:marker>
          <c:val>
            <c:numRef>
              <c:f>Sheet1!$E$2:$E$13</c:f>
              <c:numCache>
                <c:formatCode>General</c:formatCode>
                <c:ptCount val="12"/>
                <c:pt idx="0">
                  <c:v>0</c:v>
                </c:pt>
                <c:pt idx="1">
                  <c:v>150</c:v>
                </c:pt>
                <c:pt idx="2">
                  <c:v>270</c:v>
                </c:pt>
                <c:pt idx="3">
                  <c:v>370</c:v>
                </c:pt>
                <c:pt idx="4">
                  <c:v>480</c:v>
                </c:pt>
                <c:pt idx="5">
                  <c:v>600</c:v>
                </c:pt>
                <c:pt idx="6">
                  <c:v>740</c:v>
                </c:pt>
                <c:pt idx="7">
                  <c:v>900</c:v>
                </c:pt>
                <c:pt idx="8">
                  <c:v>1090</c:v>
                </c:pt>
                <c:pt idx="9">
                  <c:v>1340</c:v>
                </c:pt>
                <c:pt idx="10">
                  <c:v>1660</c:v>
                </c:pt>
                <c:pt idx="11">
                  <c:v>2160</c:v>
                </c:pt>
              </c:numCache>
            </c:numRef>
          </c:val>
          <c:smooth val="0"/>
          <c:extLst>
            <c:ext xmlns:c16="http://schemas.microsoft.com/office/drawing/2014/chart" uri="{C3380CC4-5D6E-409C-BE32-E72D297353CC}">
              <c16:uniqueId val="{00000002-C6DA-4D10-BA7D-AB7AA3353AC4}"/>
            </c:ext>
          </c:extLst>
        </c:ser>
        <c:dLbls>
          <c:showLegendKey val="0"/>
          <c:showVal val="0"/>
          <c:showCatName val="0"/>
          <c:showSerName val="0"/>
          <c:showPercent val="0"/>
          <c:showBubbleSize val="0"/>
        </c:dLbls>
        <c:marker val="1"/>
        <c:smooth val="0"/>
        <c:axId val="233807872"/>
        <c:axId val="233809792"/>
      </c:lineChart>
      <c:catAx>
        <c:axId val="233807872"/>
        <c:scaling>
          <c:orientation val="minMax"/>
        </c:scaling>
        <c:delete val="0"/>
        <c:axPos val="b"/>
        <c:majorTickMark val="out"/>
        <c:minorTickMark val="none"/>
        <c:tickLblPos val="nextTo"/>
        <c:crossAx val="233809792"/>
        <c:crosses val="autoZero"/>
        <c:auto val="1"/>
        <c:lblAlgn val="ctr"/>
        <c:lblOffset val="100"/>
        <c:noMultiLvlLbl val="0"/>
      </c:catAx>
      <c:valAx>
        <c:axId val="233809792"/>
        <c:scaling>
          <c:orientation val="minMax"/>
        </c:scaling>
        <c:delete val="0"/>
        <c:axPos val="l"/>
        <c:majorGridlines/>
        <c:numFmt formatCode="General" sourceLinked="1"/>
        <c:majorTickMark val="out"/>
        <c:minorTickMark val="none"/>
        <c:tickLblPos val="nextTo"/>
        <c:crossAx val="233807872"/>
        <c:crosses val="autoZero"/>
        <c:crossBetween val="between"/>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Sheet1!$F$1</c:f>
              <c:strCache>
                <c:ptCount val="1"/>
                <c:pt idx="0">
                  <c:v>AC</c:v>
                </c:pt>
              </c:strCache>
            </c:strRef>
          </c:tx>
          <c:spPr>
            <a:ln>
              <a:solidFill>
                <a:srgbClr val="00B0F0"/>
              </a:solidFill>
            </a:ln>
          </c:spPr>
          <c:marker>
            <c:spPr>
              <a:ln>
                <a:solidFill>
                  <a:srgbClr val="00B0F0"/>
                </a:solidFill>
              </a:ln>
            </c:spPr>
          </c:marker>
          <c:val>
            <c:numRef>
              <c:f>Sheet1!$F$2:$F$13</c:f>
              <c:numCache>
                <c:formatCode>0_ </c:formatCode>
                <c:ptCount val="12"/>
                <c:pt idx="1">
                  <c:v>450</c:v>
                </c:pt>
                <c:pt idx="2">
                  <c:v>285</c:v>
                </c:pt>
                <c:pt idx="3">
                  <c:v>223.33333333333377</c:v>
                </c:pt>
                <c:pt idx="4">
                  <c:v>195</c:v>
                </c:pt>
                <c:pt idx="5">
                  <c:v>180</c:v>
                </c:pt>
                <c:pt idx="6">
                  <c:v>173.33333333333377</c:v>
                </c:pt>
                <c:pt idx="7">
                  <c:v>171.42857142857142</c:v>
                </c:pt>
                <c:pt idx="8">
                  <c:v>173.75</c:v>
                </c:pt>
                <c:pt idx="9">
                  <c:v>182.22222222222223</c:v>
                </c:pt>
                <c:pt idx="10">
                  <c:v>196</c:v>
                </c:pt>
                <c:pt idx="11">
                  <c:v>223.6363636363632</c:v>
                </c:pt>
              </c:numCache>
            </c:numRef>
          </c:val>
          <c:smooth val="0"/>
          <c:extLst>
            <c:ext xmlns:c16="http://schemas.microsoft.com/office/drawing/2014/chart" uri="{C3380CC4-5D6E-409C-BE32-E72D297353CC}">
              <c16:uniqueId val="{00000000-D1E2-40C0-9512-0729CEC23C1E}"/>
            </c:ext>
          </c:extLst>
        </c:ser>
        <c:ser>
          <c:idx val="1"/>
          <c:order val="1"/>
          <c:tx>
            <c:strRef>
              <c:f>Sheet1!$G$1</c:f>
              <c:strCache>
                <c:ptCount val="1"/>
                <c:pt idx="0">
                  <c:v>AFC</c:v>
                </c:pt>
              </c:strCache>
            </c:strRef>
          </c:tx>
          <c:val>
            <c:numRef>
              <c:f>Sheet1!$G$2:$G$13</c:f>
              <c:numCache>
                <c:formatCode>0_ </c:formatCode>
                <c:ptCount val="12"/>
                <c:pt idx="1">
                  <c:v>300</c:v>
                </c:pt>
                <c:pt idx="2">
                  <c:v>150</c:v>
                </c:pt>
                <c:pt idx="3">
                  <c:v>100</c:v>
                </c:pt>
                <c:pt idx="4">
                  <c:v>75</c:v>
                </c:pt>
                <c:pt idx="5">
                  <c:v>60</c:v>
                </c:pt>
                <c:pt idx="6">
                  <c:v>50</c:v>
                </c:pt>
                <c:pt idx="7">
                  <c:v>42.857142857142705</c:v>
                </c:pt>
                <c:pt idx="8">
                  <c:v>37.5</c:v>
                </c:pt>
                <c:pt idx="9">
                  <c:v>33.333333333333336</c:v>
                </c:pt>
                <c:pt idx="10">
                  <c:v>30</c:v>
                </c:pt>
                <c:pt idx="11">
                  <c:v>27.272727272727103</c:v>
                </c:pt>
              </c:numCache>
            </c:numRef>
          </c:val>
          <c:smooth val="0"/>
          <c:extLst>
            <c:ext xmlns:c16="http://schemas.microsoft.com/office/drawing/2014/chart" uri="{C3380CC4-5D6E-409C-BE32-E72D297353CC}">
              <c16:uniqueId val="{00000001-D1E2-40C0-9512-0729CEC23C1E}"/>
            </c:ext>
          </c:extLst>
        </c:ser>
        <c:ser>
          <c:idx val="2"/>
          <c:order val="2"/>
          <c:tx>
            <c:strRef>
              <c:f>Sheet1!$H$1</c:f>
              <c:strCache>
                <c:ptCount val="1"/>
                <c:pt idx="0">
                  <c:v>AVC</c:v>
                </c:pt>
              </c:strCache>
            </c:strRef>
          </c:tx>
          <c:spPr>
            <a:ln>
              <a:solidFill>
                <a:srgbClr val="00B050"/>
              </a:solidFill>
            </a:ln>
          </c:spPr>
          <c:marker>
            <c:spPr>
              <a:ln>
                <a:solidFill>
                  <a:srgbClr val="00B050"/>
                </a:solidFill>
              </a:ln>
            </c:spPr>
          </c:marker>
          <c:val>
            <c:numRef>
              <c:f>Sheet1!$H$2:$H$13</c:f>
              <c:numCache>
                <c:formatCode>0_ </c:formatCode>
                <c:ptCount val="12"/>
                <c:pt idx="1">
                  <c:v>150</c:v>
                </c:pt>
                <c:pt idx="2">
                  <c:v>135</c:v>
                </c:pt>
                <c:pt idx="3">
                  <c:v>123.33333333333312</c:v>
                </c:pt>
                <c:pt idx="4">
                  <c:v>120</c:v>
                </c:pt>
                <c:pt idx="5">
                  <c:v>120</c:v>
                </c:pt>
                <c:pt idx="6">
                  <c:v>123.33333333333312</c:v>
                </c:pt>
                <c:pt idx="7">
                  <c:v>128.57142857142861</c:v>
                </c:pt>
                <c:pt idx="8">
                  <c:v>136.25</c:v>
                </c:pt>
                <c:pt idx="9">
                  <c:v>148.88888888888962</c:v>
                </c:pt>
                <c:pt idx="10">
                  <c:v>166</c:v>
                </c:pt>
                <c:pt idx="11">
                  <c:v>196.36363636363686</c:v>
                </c:pt>
              </c:numCache>
            </c:numRef>
          </c:val>
          <c:smooth val="0"/>
          <c:extLst>
            <c:ext xmlns:c16="http://schemas.microsoft.com/office/drawing/2014/chart" uri="{C3380CC4-5D6E-409C-BE32-E72D297353CC}">
              <c16:uniqueId val="{00000002-D1E2-40C0-9512-0729CEC23C1E}"/>
            </c:ext>
          </c:extLst>
        </c:ser>
        <c:ser>
          <c:idx val="3"/>
          <c:order val="3"/>
          <c:tx>
            <c:strRef>
              <c:f>Sheet1!$I$1</c:f>
              <c:strCache>
                <c:ptCount val="1"/>
                <c:pt idx="0">
                  <c:v>MC</c:v>
                </c:pt>
              </c:strCache>
            </c:strRef>
          </c:tx>
          <c:spPr>
            <a:ln>
              <a:solidFill>
                <a:srgbClr val="7030A0"/>
              </a:solidFill>
            </a:ln>
          </c:spPr>
          <c:marker>
            <c:spPr>
              <a:ln>
                <a:solidFill>
                  <a:srgbClr val="7030A0"/>
                </a:solidFill>
              </a:ln>
            </c:spPr>
          </c:marker>
          <c:val>
            <c:numRef>
              <c:f>Sheet1!$I$2:$I$13</c:f>
              <c:numCache>
                <c:formatCode>General</c:formatCode>
                <c:ptCount val="12"/>
                <c:pt idx="1">
                  <c:v>150</c:v>
                </c:pt>
                <c:pt idx="2">
                  <c:v>120</c:v>
                </c:pt>
                <c:pt idx="3">
                  <c:v>100</c:v>
                </c:pt>
                <c:pt idx="4">
                  <c:v>110</c:v>
                </c:pt>
                <c:pt idx="5">
                  <c:v>120</c:v>
                </c:pt>
                <c:pt idx="6">
                  <c:v>140</c:v>
                </c:pt>
                <c:pt idx="7">
                  <c:v>160</c:v>
                </c:pt>
                <c:pt idx="8">
                  <c:v>190</c:v>
                </c:pt>
                <c:pt idx="9">
                  <c:v>250</c:v>
                </c:pt>
                <c:pt idx="10">
                  <c:v>320</c:v>
                </c:pt>
                <c:pt idx="11">
                  <c:v>500</c:v>
                </c:pt>
              </c:numCache>
            </c:numRef>
          </c:val>
          <c:smooth val="0"/>
          <c:extLst>
            <c:ext xmlns:c16="http://schemas.microsoft.com/office/drawing/2014/chart" uri="{C3380CC4-5D6E-409C-BE32-E72D297353CC}">
              <c16:uniqueId val="{00000003-D1E2-40C0-9512-0729CEC23C1E}"/>
            </c:ext>
          </c:extLst>
        </c:ser>
        <c:dLbls>
          <c:showLegendKey val="0"/>
          <c:showVal val="0"/>
          <c:showCatName val="0"/>
          <c:showSerName val="0"/>
          <c:showPercent val="0"/>
          <c:showBubbleSize val="0"/>
        </c:dLbls>
        <c:marker val="1"/>
        <c:smooth val="0"/>
        <c:axId val="233859712"/>
        <c:axId val="233861888"/>
      </c:lineChart>
      <c:catAx>
        <c:axId val="233859712"/>
        <c:scaling>
          <c:orientation val="minMax"/>
        </c:scaling>
        <c:delete val="0"/>
        <c:axPos val="b"/>
        <c:majorTickMark val="out"/>
        <c:minorTickMark val="none"/>
        <c:tickLblPos val="nextTo"/>
        <c:crossAx val="233861888"/>
        <c:crosses val="autoZero"/>
        <c:auto val="1"/>
        <c:lblAlgn val="ctr"/>
        <c:lblOffset val="100"/>
        <c:noMultiLvlLbl val="0"/>
      </c:catAx>
      <c:valAx>
        <c:axId val="233861888"/>
        <c:scaling>
          <c:orientation val="minMax"/>
        </c:scaling>
        <c:delete val="0"/>
        <c:axPos val="l"/>
        <c:majorGridlines/>
        <c:numFmt formatCode="0_ " sourceLinked="1"/>
        <c:majorTickMark val="out"/>
        <c:minorTickMark val="none"/>
        <c:tickLblPos val="nextTo"/>
        <c:crossAx val="23385971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a:t>边际成本  </a:t>
            </a:r>
            <a:r>
              <a:rPr lang="en-US" altLang="en-US" dirty="0"/>
              <a:t>MC</a:t>
            </a:r>
            <a:r>
              <a:rPr lang="zh-CN" altLang="en-US" dirty="0"/>
              <a:t>（</a:t>
            </a:r>
            <a:r>
              <a:rPr lang="en-US" altLang="zh-CN" dirty="0"/>
              <a:t>Q</a:t>
            </a:r>
            <a:r>
              <a:rPr lang="zh-CN" altLang="en-US" dirty="0"/>
              <a:t>）</a:t>
            </a:r>
            <a:endParaRPr lang="en-US" altLang="en-US" dirty="0"/>
          </a:p>
        </c:rich>
      </c:tx>
      <c:overlay val="0"/>
    </c:title>
    <c:autoTitleDeleted val="0"/>
    <c:plotArea>
      <c:layout/>
      <c:lineChart>
        <c:grouping val="standard"/>
        <c:varyColors val="0"/>
        <c:ser>
          <c:idx val="1"/>
          <c:order val="0"/>
          <c:tx>
            <c:strRef>
              <c:f>Sheet1!$K$1:$K$2</c:f>
              <c:strCache>
                <c:ptCount val="1"/>
                <c:pt idx="0">
                  <c:v>边际成本  MC</c:v>
                </c:pt>
              </c:strCache>
            </c:strRef>
          </c:tx>
          <c:val>
            <c:numRef>
              <c:f>Sheet1!$K$3:$K$14</c:f>
              <c:numCache>
                <c:formatCode>General</c:formatCode>
                <c:ptCount val="12"/>
                <c:pt idx="1">
                  <c:v>150</c:v>
                </c:pt>
                <c:pt idx="2">
                  <c:v>120</c:v>
                </c:pt>
                <c:pt idx="3">
                  <c:v>100</c:v>
                </c:pt>
                <c:pt idx="4">
                  <c:v>110</c:v>
                </c:pt>
                <c:pt idx="5">
                  <c:v>120</c:v>
                </c:pt>
                <c:pt idx="6">
                  <c:v>140</c:v>
                </c:pt>
                <c:pt idx="7">
                  <c:v>160</c:v>
                </c:pt>
                <c:pt idx="8">
                  <c:v>190</c:v>
                </c:pt>
                <c:pt idx="9">
                  <c:v>250</c:v>
                </c:pt>
                <c:pt idx="10">
                  <c:v>320</c:v>
                </c:pt>
                <c:pt idx="11">
                  <c:v>500</c:v>
                </c:pt>
              </c:numCache>
            </c:numRef>
          </c:val>
          <c:smooth val="0"/>
          <c:extLst>
            <c:ext xmlns:c16="http://schemas.microsoft.com/office/drawing/2014/chart" uri="{C3380CC4-5D6E-409C-BE32-E72D297353CC}">
              <c16:uniqueId val="{00000000-E0A0-485A-BE24-10530207785C}"/>
            </c:ext>
          </c:extLst>
        </c:ser>
        <c:dLbls>
          <c:showLegendKey val="0"/>
          <c:showVal val="0"/>
          <c:showCatName val="0"/>
          <c:showSerName val="0"/>
          <c:showPercent val="0"/>
          <c:showBubbleSize val="0"/>
        </c:dLbls>
        <c:marker val="1"/>
        <c:smooth val="0"/>
        <c:axId val="235955328"/>
        <c:axId val="235956864"/>
      </c:lineChart>
      <c:catAx>
        <c:axId val="235955328"/>
        <c:scaling>
          <c:orientation val="minMax"/>
        </c:scaling>
        <c:delete val="0"/>
        <c:axPos val="b"/>
        <c:majorTickMark val="out"/>
        <c:minorTickMark val="none"/>
        <c:tickLblPos val="nextTo"/>
        <c:crossAx val="235956864"/>
        <c:crosses val="autoZero"/>
        <c:auto val="1"/>
        <c:lblAlgn val="ctr"/>
        <c:lblOffset val="100"/>
        <c:noMultiLvlLbl val="0"/>
      </c:catAx>
      <c:valAx>
        <c:axId val="235956864"/>
        <c:scaling>
          <c:orientation val="minMax"/>
        </c:scaling>
        <c:delete val="0"/>
        <c:axPos val="l"/>
        <c:majorGridlines/>
        <c:numFmt formatCode="General" sourceLinked="1"/>
        <c:majorTickMark val="out"/>
        <c:minorTickMark val="none"/>
        <c:tickLblPos val="nextTo"/>
        <c:crossAx val="235955328"/>
        <c:crosses val="autoZero"/>
        <c:crossBetween val="between"/>
      </c:valAx>
    </c:plotArea>
    <c:legend>
      <c:legendPos val="r"/>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Sheet1!$K$1</c:f>
              <c:strCache>
                <c:ptCount val="1"/>
                <c:pt idx="0">
                  <c:v>边际成本 </c:v>
                </c:pt>
              </c:strCache>
            </c:strRef>
          </c:tx>
          <c:spPr>
            <a:ln>
              <a:solidFill>
                <a:srgbClr val="C00000"/>
              </a:solidFill>
            </a:ln>
          </c:spPr>
          <c:marker>
            <c:spPr>
              <a:solidFill>
                <a:srgbClr val="A50021"/>
              </a:solidFill>
              <a:ln>
                <a:solidFill>
                  <a:srgbClr val="C00000"/>
                </a:solidFill>
              </a:ln>
            </c:spPr>
          </c:marker>
          <c:val>
            <c:numRef>
              <c:f>Sheet1!$K$2:$K$14</c:f>
              <c:numCache>
                <c:formatCode>General</c:formatCode>
                <c:ptCount val="13"/>
                <c:pt idx="0">
                  <c:v>0</c:v>
                </c:pt>
                <c:pt idx="2">
                  <c:v>150</c:v>
                </c:pt>
                <c:pt idx="3">
                  <c:v>120</c:v>
                </c:pt>
                <c:pt idx="4">
                  <c:v>100</c:v>
                </c:pt>
                <c:pt idx="5">
                  <c:v>110</c:v>
                </c:pt>
                <c:pt idx="6">
                  <c:v>120</c:v>
                </c:pt>
                <c:pt idx="7">
                  <c:v>140</c:v>
                </c:pt>
                <c:pt idx="8">
                  <c:v>160</c:v>
                </c:pt>
                <c:pt idx="9">
                  <c:v>190</c:v>
                </c:pt>
                <c:pt idx="10">
                  <c:v>250</c:v>
                </c:pt>
                <c:pt idx="11">
                  <c:v>320</c:v>
                </c:pt>
                <c:pt idx="12">
                  <c:v>500</c:v>
                </c:pt>
              </c:numCache>
            </c:numRef>
          </c:val>
          <c:smooth val="0"/>
          <c:extLst>
            <c:ext xmlns:c16="http://schemas.microsoft.com/office/drawing/2014/chart" uri="{C3380CC4-5D6E-409C-BE32-E72D297353CC}">
              <c16:uniqueId val="{00000000-6A63-4929-BCB7-3BEC6663148F}"/>
            </c:ext>
          </c:extLst>
        </c:ser>
        <c:ser>
          <c:idx val="1"/>
          <c:order val="1"/>
          <c:tx>
            <c:strRef>
              <c:f>Sheet1!$L$1</c:f>
              <c:strCache>
                <c:ptCount val="1"/>
                <c:pt idx="0">
                  <c:v>平均成本 </c:v>
                </c:pt>
              </c:strCache>
            </c:strRef>
          </c:tx>
          <c:spPr>
            <a:ln>
              <a:solidFill>
                <a:srgbClr val="0000FF"/>
              </a:solidFill>
            </a:ln>
          </c:spPr>
          <c:marker>
            <c:spPr>
              <a:solidFill>
                <a:srgbClr val="0000FF"/>
              </a:solidFill>
              <a:ln>
                <a:solidFill>
                  <a:srgbClr val="0000FF"/>
                </a:solidFill>
              </a:ln>
            </c:spPr>
          </c:marker>
          <c:val>
            <c:numRef>
              <c:f>Sheet1!$L$2:$L$14</c:f>
              <c:numCache>
                <c:formatCode>General</c:formatCode>
                <c:ptCount val="13"/>
                <c:pt idx="0">
                  <c:v>0</c:v>
                </c:pt>
                <c:pt idx="2">
                  <c:v>450</c:v>
                </c:pt>
                <c:pt idx="3">
                  <c:v>285</c:v>
                </c:pt>
                <c:pt idx="4">
                  <c:v>223</c:v>
                </c:pt>
                <c:pt idx="5">
                  <c:v>195</c:v>
                </c:pt>
                <c:pt idx="6">
                  <c:v>180</c:v>
                </c:pt>
                <c:pt idx="7">
                  <c:v>173</c:v>
                </c:pt>
                <c:pt idx="8">
                  <c:v>171</c:v>
                </c:pt>
                <c:pt idx="9">
                  <c:v>174</c:v>
                </c:pt>
                <c:pt idx="10">
                  <c:v>182</c:v>
                </c:pt>
                <c:pt idx="11">
                  <c:v>196</c:v>
                </c:pt>
                <c:pt idx="12">
                  <c:v>224</c:v>
                </c:pt>
              </c:numCache>
            </c:numRef>
          </c:val>
          <c:smooth val="0"/>
          <c:extLst>
            <c:ext xmlns:c16="http://schemas.microsoft.com/office/drawing/2014/chart" uri="{C3380CC4-5D6E-409C-BE32-E72D297353CC}">
              <c16:uniqueId val="{00000001-6A63-4929-BCB7-3BEC6663148F}"/>
            </c:ext>
          </c:extLst>
        </c:ser>
        <c:ser>
          <c:idx val="2"/>
          <c:order val="2"/>
          <c:tx>
            <c:strRef>
              <c:f>Sheet1!$M$1</c:f>
              <c:strCache>
                <c:ptCount val="1"/>
                <c:pt idx="0">
                  <c:v>平均可变成本AVC</c:v>
                </c:pt>
              </c:strCache>
            </c:strRef>
          </c:tx>
          <c:val>
            <c:numRef>
              <c:f>Sheet1!$M$2:$M$14</c:f>
              <c:numCache>
                <c:formatCode>General</c:formatCode>
                <c:ptCount val="13"/>
                <c:pt idx="2">
                  <c:v>150</c:v>
                </c:pt>
                <c:pt idx="3">
                  <c:v>135</c:v>
                </c:pt>
                <c:pt idx="4">
                  <c:v>123</c:v>
                </c:pt>
                <c:pt idx="5">
                  <c:v>120</c:v>
                </c:pt>
                <c:pt idx="6">
                  <c:v>120</c:v>
                </c:pt>
                <c:pt idx="7">
                  <c:v>123</c:v>
                </c:pt>
                <c:pt idx="8">
                  <c:v>129</c:v>
                </c:pt>
                <c:pt idx="9">
                  <c:v>136</c:v>
                </c:pt>
                <c:pt idx="10">
                  <c:v>149</c:v>
                </c:pt>
                <c:pt idx="11">
                  <c:v>166</c:v>
                </c:pt>
                <c:pt idx="12">
                  <c:v>196</c:v>
                </c:pt>
              </c:numCache>
            </c:numRef>
          </c:val>
          <c:smooth val="0"/>
          <c:extLst>
            <c:ext xmlns:c16="http://schemas.microsoft.com/office/drawing/2014/chart" uri="{C3380CC4-5D6E-409C-BE32-E72D297353CC}">
              <c16:uniqueId val="{00000002-6A63-4929-BCB7-3BEC6663148F}"/>
            </c:ext>
          </c:extLst>
        </c:ser>
        <c:dLbls>
          <c:showLegendKey val="0"/>
          <c:showVal val="0"/>
          <c:showCatName val="0"/>
          <c:showSerName val="0"/>
          <c:showPercent val="0"/>
          <c:showBubbleSize val="0"/>
        </c:dLbls>
        <c:marker val="1"/>
        <c:smooth val="0"/>
        <c:axId val="235987328"/>
        <c:axId val="235988864"/>
      </c:lineChart>
      <c:catAx>
        <c:axId val="235987328"/>
        <c:scaling>
          <c:orientation val="minMax"/>
        </c:scaling>
        <c:delete val="0"/>
        <c:axPos val="b"/>
        <c:majorTickMark val="out"/>
        <c:minorTickMark val="none"/>
        <c:tickLblPos val="nextTo"/>
        <c:crossAx val="235988864"/>
        <c:crosses val="autoZero"/>
        <c:auto val="1"/>
        <c:lblAlgn val="ctr"/>
        <c:lblOffset val="100"/>
        <c:noMultiLvlLbl val="0"/>
      </c:catAx>
      <c:valAx>
        <c:axId val="235988864"/>
        <c:scaling>
          <c:orientation val="minMax"/>
        </c:scaling>
        <c:delete val="0"/>
        <c:axPos val="l"/>
        <c:majorGridlines/>
        <c:numFmt formatCode="General" sourceLinked="1"/>
        <c:majorTickMark val="out"/>
        <c:minorTickMark val="none"/>
        <c:tickLblPos val="nextTo"/>
        <c:crossAx val="235987328"/>
        <c:crosses val="autoZero"/>
        <c:crossBetween val="between"/>
      </c:valAx>
    </c:plotArea>
    <c:legend>
      <c:legendPos val="r"/>
      <c:layout>
        <c:manualLayout>
          <c:xMode val="edge"/>
          <c:yMode val="edge"/>
          <c:x val="0.68669444444444494"/>
          <c:y val="0.6753499562554689"/>
          <c:w val="0.29663888888888906"/>
          <c:h val="0.25115157480314959"/>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0.87273</cdr:x>
      <cdr:y>0.10417</cdr:y>
    </cdr:from>
    <cdr:to>
      <cdr:x>0.98182</cdr:x>
      <cdr:y>0.20833</cdr:y>
    </cdr:to>
    <cdr:sp macro="" textlink="">
      <cdr:nvSpPr>
        <cdr:cNvPr id="2" name="矩形 1"/>
        <cdr:cNvSpPr/>
      </cdr:nvSpPr>
      <cdr:spPr>
        <a:xfrm xmlns:a="http://schemas.openxmlformats.org/drawingml/2006/main">
          <a:off x="3429024" y="285752"/>
          <a:ext cx="428628" cy="28575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r>
            <a:rPr lang="en-US" altLang="zh-CN" dirty="0">
              <a:solidFill>
                <a:srgbClr val="0070C0"/>
              </a:solidFill>
            </a:rPr>
            <a:t>TC</a:t>
          </a:r>
          <a:endParaRPr lang="zh-CN" dirty="0">
            <a:solidFill>
              <a:srgbClr val="0070C0"/>
            </a:solidFill>
          </a:endParaRPr>
        </a:p>
      </cdr:txBody>
    </cdr:sp>
  </cdr:relSizeAnchor>
  <cdr:relSizeAnchor xmlns:cdr="http://schemas.openxmlformats.org/drawingml/2006/chartDrawing">
    <cdr:from>
      <cdr:x>0.89091</cdr:x>
      <cdr:y>0.65105</cdr:y>
    </cdr:from>
    <cdr:to>
      <cdr:x>1</cdr:x>
      <cdr:y>0.75521</cdr:y>
    </cdr:to>
    <cdr:sp macro="" textlink="">
      <cdr:nvSpPr>
        <cdr:cNvPr id="3" name="矩形 2"/>
        <cdr:cNvSpPr/>
      </cdr:nvSpPr>
      <cdr:spPr>
        <a:xfrm xmlns:a="http://schemas.openxmlformats.org/drawingml/2006/main">
          <a:off x="3500462" y="1785950"/>
          <a:ext cx="428628" cy="285752"/>
        </a:xfrm>
        <a:prstGeom xmlns:a="http://schemas.openxmlformats.org/drawingml/2006/main" prst="rect">
          <a:avLst/>
        </a:prstGeom>
        <a:noFill xmlns:a="http://schemas.openxmlformats.org/drawingml/2006/main"/>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r>
            <a:rPr lang="en-US" altLang="zh-CN" dirty="0">
              <a:solidFill>
                <a:srgbClr val="C00000"/>
              </a:solidFill>
            </a:rPr>
            <a:t>FC</a:t>
          </a:r>
          <a:endParaRPr lang="zh-CN" dirty="0">
            <a:solidFill>
              <a:srgbClr val="C0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0.87273</cdr:x>
      <cdr:y>0.10417</cdr:y>
    </cdr:from>
    <cdr:to>
      <cdr:x>0.98182</cdr:x>
      <cdr:y>0.20833</cdr:y>
    </cdr:to>
    <cdr:sp macro="" textlink="">
      <cdr:nvSpPr>
        <cdr:cNvPr id="2" name="矩形 1"/>
        <cdr:cNvSpPr/>
      </cdr:nvSpPr>
      <cdr:spPr>
        <a:xfrm xmlns:a="http://schemas.openxmlformats.org/drawingml/2006/main">
          <a:off x="3429024" y="285752"/>
          <a:ext cx="428628" cy="28575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r>
            <a:rPr lang="en-US" altLang="zh-CN" dirty="0">
              <a:solidFill>
                <a:srgbClr val="0070C0"/>
              </a:solidFill>
            </a:rPr>
            <a:t>TC</a:t>
          </a:r>
          <a:endParaRPr lang="zh-CN" dirty="0">
            <a:solidFill>
              <a:srgbClr val="0070C0"/>
            </a:solidFill>
          </a:endParaRPr>
        </a:p>
      </cdr:txBody>
    </cdr:sp>
  </cdr:relSizeAnchor>
  <cdr:relSizeAnchor xmlns:cdr="http://schemas.openxmlformats.org/drawingml/2006/chartDrawing">
    <cdr:from>
      <cdr:x>0.89091</cdr:x>
      <cdr:y>0.65105</cdr:y>
    </cdr:from>
    <cdr:to>
      <cdr:x>1</cdr:x>
      <cdr:y>0.75521</cdr:y>
    </cdr:to>
    <cdr:sp macro="" textlink="">
      <cdr:nvSpPr>
        <cdr:cNvPr id="3" name="矩形 2"/>
        <cdr:cNvSpPr/>
      </cdr:nvSpPr>
      <cdr:spPr>
        <a:xfrm xmlns:a="http://schemas.openxmlformats.org/drawingml/2006/main">
          <a:off x="3500462" y="1785950"/>
          <a:ext cx="428628" cy="285752"/>
        </a:xfrm>
        <a:prstGeom xmlns:a="http://schemas.openxmlformats.org/drawingml/2006/main" prst="rect">
          <a:avLst/>
        </a:prstGeom>
        <a:noFill xmlns:a="http://schemas.openxmlformats.org/drawingml/2006/main"/>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r>
            <a:rPr lang="en-US" altLang="zh-CN" dirty="0">
              <a:solidFill>
                <a:srgbClr val="C00000"/>
              </a:solidFill>
            </a:rPr>
            <a:t>FC</a:t>
          </a:r>
          <a:endParaRPr lang="zh-CN" dirty="0">
            <a:solidFill>
              <a:srgbClr val="C0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D7141A0-2769-4EB4-96D1-BE969EB0B65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b="0">
                <a:solidFill>
                  <a:schemeClr val="tx1"/>
                </a:solidFill>
                <a:latin typeface="Arial" pitchFamily="34" charset="0"/>
                <a:ea typeface="宋体" pitchFamily="2" charset="-122"/>
                <a:cs typeface="+mn-cs"/>
              </a:defRPr>
            </a:lvl1pPr>
          </a:lstStyle>
          <a:p>
            <a:pPr>
              <a:defRPr/>
            </a:pPr>
            <a:endParaRPr lang="en-US"/>
          </a:p>
        </p:txBody>
      </p:sp>
      <p:sp>
        <p:nvSpPr>
          <p:cNvPr id="3075" name="Rectangle 3">
            <a:extLst>
              <a:ext uri="{FF2B5EF4-FFF2-40B4-BE49-F238E27FC236}">
                <a16:creationId xmlns:a16="http://schemas.microsoft.com/office/drawing/2014/main" id="{4C22AC5A-9315-4D79-A42A-6BDE1B935E2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b="0">
                <a:solidFill>
                  <a:schemeClr val="tx1"/>
                </a:solidFill>
                <a:latin typeface="Arial" pitchFamily="34" charset="0"/>
                <a:ea typeface="宋体" pitchFamily="2" charset="-122"/>
                <a:cs typeface="+mn-cs"/>
              </a:defRPr>
            </a:lvl1pPr>
          </a:lstStyle>
          <a:p>
            <a:pPr>
              <a:defRPr/>
            </a:pPr>
            <a:endParaRPr lang="en-US"/>
          </a:p>
        </p:txBody>
      </p:sp>
      <p:sp>
        <p:nvSpPr>
          <p:cNvPr id="4100" name="Rectangle 4">
            <a:extLst>
              <a:ext uri="{FF2B5EF4-FFF2-40B4-BE49-F238E27FC236}">
                <a16:creationId xmlns:a16="http://schemas.microsoft.com/office/drawing/2014/main" id="{21B0291A-D1CD-4528-95A5-A55FAFF1F978}"/>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F4F92822-9C0D-4F31-BFD8-D83AFF46ACF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a:extLst>
              <a:ext uri="{FF2B5EF4-FFF2-40B4-BE49-F238E27FC236}">
                <a16:creationId xmlns:a16="http://schemas.microsoft.com/office/drawing/2014/main" id="{9675F806-A20C-4720-8F6B-84766B775F6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b="0">
                <a:solidFill>
                  <a:schemeClr val="tx1"/>
                </a:solidFill>
                <a:latin typeface="Arial" pitchFamily="34" charset="0"/>
                <a:ea typeface="宋体" pitchFamily="2" charset="-122"/>
                <a:cs typeface="+mn-cs"/>
              </a:defRPr>
            </a:lvl1pPr>
          </a:lstStyle>
          <a:p>
            <a:pPr>
              <a:defRPr/>
            </a:pPr>
            <a:endParaRPr lang="en-US"/>
          </a:p>
        </p:txBody>
      </p:sp>
      <p:sp>
        <p:nvSpPr>
          <p:cNvPr id="3079" name="Rectangle 7">
            <a:extLst>
              <a:ext uri="{FF2B5EF4-FFF2-40B4-BE49-F238E27FC236}">
                <a16:creationId xmlns:a16="http://schemas.microsoft.com/office/drawing/2014/main" id="{04A4B43C-4177-4BD5-88BB-5A4EBE92540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0" smtClean="0">
                <a:solidFill>
                  <a:schemeClr val="tx1"/>
                </a:solidFill>
                <a:latin typeface="Arial" panose="020B0604020202020204" pitchFamily="34" charset="0"/>
                <a:ea typeface="宋体" panose="02010600030101010101" pitchFamily="2" charset="-122"/>
              </a:defRPr>
            </a:lvl1pPr>
          </a:lstStyle>
          <a:p>
            <a:pPr>
              <a:defRPr/>
            </a:pPr>
            <a:fld id="{722C3278-442C-4CA6-888A-7D92FCA4570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87B50DD-1A59-441D-8B86-2590C359C89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2600A6-1908-443C-BDF6-C47B1DB9655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25A483D-B5DF-445B-99AA-AFA9D671B68C}"/>
              </a:ext>
            </a:extLst>
          </p:cNvPr>
          <p:cNvSpPr>
            <a:spLocks noGrp="1" noChangeArrowheads="1"/>
          </p:cNvSpPr>
          <p:nvPr>
            <p:ph type="sldNum" sz="quarter" idx="12"/>
          </p:nvPr>
        </p:nvSpPr>
        <p:spPr>
          <a:ln/>
        </p:spPr>
        <p:txBody>
          <a:bodyPr/>
          <a:lstStyle>
            <a:lvl1pPr>
              <a:defRPr/>
            </a:lvl1pPr>
          </a:lstStyle>
          <a:p>
            <a:pPr>
              <a:defRPr/>
            </a:pPr>
            <a:fld id="{AE95A53F-008A-4DF8-8CBC-9FF82E82A4A8}" type="slidenum">
              <a:rPr lang="en-US" altLang="zh-CN"/>
              <a:pPr>
                <a:defRPr/>
              </a:pPr>
              <a:t>‹#›</a:t>
            </a:fld>
            <a:endParaRPr lang="en-US" altLang="zh-CN"/>
          </a:p>
        </p:txBody>
      </p:sp>
    </p:spTree>
    <p:extLst>
      <p:ext uri="{BB962C8B-B14F-4D97-AF65-F5344CB8AC3E}">
        <p14:creationId xmlns:p14="http://schemas.microsoft.com/office/powerpoint/2010/main" val="282480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67D3A7D-B068-4314-B50D-1254CBB667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D2166D-7E9A-4650-8A3E-AD33B38957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1FDBE86-CCBF-47FD-919E-F5DD37CBC2D3}"/>
              </a:ext>
            </a:extLst>
          </p:cNvPr>
          <p:cNvSpPr>
            <a:spLocks noGrp="1" noChangeArrowheads="1"/>
          </p:cNvSpPr>
          <p:nvPr>
            <p:ph type="sldNum" sz="quarter" idx="12"/>
          </p:nvPr>
        </p:nvSpPr>
        <p:spPr>
          <a:ln/>
        </p:spPr>
        <p:txBody>
          <a:bodyPr/>
          <a:lstStyle>
            <a:lvl1pPr>
              <a:defRPr/>
            </a:lvl1pPr>
          </a:lstStyle>
          <a:p>
            <a:pPr>
              <a:defRPr/>
            </a:pPr>
            <a:fld id="{9A674E25-1952-4F1D-8D3F-15C3C0A46E6B}" type="slidenum">
              <a:rPr lang="en-US" altLang="zh-CN"/>
              <a:pPr>
                <a:defRPr/>
              </a:pPr>
              <a:t>‹#›</a:t>
            </a:fld>
            <a:endParaRPr lang="en-US" altLang="zh-CN"/>
          </a:p>
        </p:txBody>
      </p:sp>
    </p:spTree>
    <p:extLst>
      <p:ext uri="{BB962C8B-B14F-4D97-AF65-F5344CB8AC3E}">
        <p14:creationId xmlns:p14="http://schemas.microsoft.com/office/powerpoint/2010/main" val="33698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C2B004-35D5-467D-A1FB-7422E4E57F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459A270-609C-40EF-AD73-AE92EAB134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94EDB2-1678-4563-BCB7-F96DACA97DB2}"/>
              </a:ext>
            </a:extLst>
          </p:cNvPr>
          <p:cNvSpPr>
            <a:spLocks noGrp="1" noChangeArrowheads="1"/>
          </p:cNvSpPr>
          <p:nvPr>
            <p:ph type="sldNum" sz="quarter" idx="12"/>
          </p:nvPr>
        </p:nvSpPr>
        <p:spPr>
          <a:ln/>
        </p:spPr>
        <p:txBody>
          <a:bodyPr/>
          <a:lstStyle>
            <a:lvl1pPr>
              <a:defRPr/>
            </a:lvl1pPr>
          </a:lstStyle>
          <a:p>
            <a:pPr>
              <a:defRPr/>
            </a:pPr>
            <a:fld id="{9FDCF78E-C94B-4A8B-AC56-1E30E85E2BFD}" type="slidenum">
              <a:rPr lang="en-US" altLang="zh-CN"/>
              <a:pPr>
                <a:defRPr/>
              </a:pPr>
              <a:t>‹#›</a:t>
            </a:fld>
            <a:endParaRPr lang="en-US" altLang="zh-CN"/>
          </a:p>
        </p:txBody>
      </p:sp>
    </p:spTree>
    <p:extLst>
      <p:ext uri="{BB962C8B-B14F-4D97-AF65-F5344CB8AC3E}">
        <p14:creationId xmlns:p14="http://schemas.microsoft.com/office/powerpoint/2010/main" val="77846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4959EE9-D1E4-454B-8037-2E1312DE20D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4FCC31-35EE-47CA-862A-4B9957A36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E4D3962-C450-4F03-AE04-C8BB2D4D6E5D}"/>
              </a:ext>
            </a:extLst>
          </p:cNvPr>
          <p:cNvSpPr>
            <a:spLocks noGrp="1" noChangeArrowheads="1"/>
          </p:cNvSpPr>
          <p:nvPr>
            <p:ph type="sldNum" sz="quarter" idx="12"/>
          </p:nvPr>
        </p:nvSpPr>
        <p:spPr>
          <a:ln/>
        </p:spPr>
        <p:txBody>
          <a:bodyPr/>
          <a:lstStyle>
            <a:lvl1pPr>
              <a:defRPr/>
            </a:lvl1pPr>
          </a:lstStyle>
          <a:p>
            <a:pPr>
              <a:defRPr/>
            </a:pPr>
            <a:fld id="{13087E9D-741E-41DA-880C-AF948C02BF2D}" type="slidenum">
              <a:rPr lang="en-US" altLang="zh-CN"/>
              <a:pPr>
                <a:defRPr/>
              </a:pPr>
              <a:t>‹#›</a:t>
            </a:fld>
            <a:endParaRPr lang="en-US" altLang="zh-CN"/>
          </a:p>
        </p:txBody>
      </p:sp>
    </p:spTree>
    <p:extLst>
      <p:ext uri="{BB962C8B-B14F-4D97-AF65-F5344CB8AC3E}">
        <p14:creationId xmlns:p14="http://schemas.microsoft.com/office/powerpoint/2010/main" val="4019348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29C86A0-C66E-4585-856A-AC2F392041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D43E0C8-A687-4CC5-A2A1-12023018D8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E7572D5-8932-47DD-A058-F23C927028E8}"/>
              </a:ext>
            </a:extLst>
          </p:cNvPr>
          <p:cNvSpPr>
            <a:spLocks noGrp="1" noChangeArrowheads="1"/>
          </p:cNvSpPr>
          <p:nvPr>
            <p:ph type="sldNum" sz="quarter" idx="12"/>
          </p:nvPr>
        </p:nvSpPr>
        <p:spPr>
          <a:ln/>
        </p:spPr>
        <p:txBody>
          <a:bodyPr/>
          <a:lstStyle>
            <a:lvl1pPr>
              <a:defRPr/>
            </a:lvl1pPr>
          </a:lstStyle>
          <a:p>
            <a:pPr>
              <a:defRPr/>
            </a:pPr>
            <a:fld id="{122853E0-1FB5-4943-A66F-E67B2B8FD7EF}" type="slidenum">
              <a:rPr lang="en-US" altLang="zh-CN"/>
              <a:pPr>
                <a:defRPr/>
              </a:pPr>
              <a:t>‹#›</a:t>
            </a:fld>
            <a:endParaRPr lang="en-US" altLang="zh-CN"/>
          </a:p>
        </p:txBody>
      </p:sp>
    </p:spTree>
    <p:extLst>
      <p:ext uri="{BB962C8B-B14F-4D97-AF65-F5344CB8AC3E}">
        <p14:creationId xmlns:p14="http://schemas.microsoft.com/office/powerpoint/2010/main" val="116190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65EB621-CAE3-4B8D-8345-BD39A03FC1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20FD32-7DB8-4CBB-950D-BB6E282CB3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C12B4B2-0EB8-4807-BF81-993C475A31E2}"/>
              </a:ext>
            </a:extLst>
          </p:cNvPr>
          <p:cNvSpPr>
            <a:spLocks noGrp="1" noChangeArrowheads="1"/>
          </p:cNvSpPr>
          <p:nvPr>
            <p:ph type="sldNum" sz="quarter" idx="12"/>
          </p:nvPr>
        </p:nvSpPr>
        <p:spPr>
          <a:ln/>
        </p:spPr>
        <p:txBody>
          <a:bodyPr/>
          <a:lstStyle>
            <a:lvl1pPr>
              <a:defRPr/>
            </a:lvl1pPr>
          </a:lstStyle>
          <a:p>
            <a:pPr>
              <a:defRPr/>
            </a:pPr>
            <a:fld id="{95E5107B-087F-4538-8E62-FCC09F9E5DD6}" type="slidenum">
              <a:rPr lang="en-US" altLang="zh-CN"/>
              <a:pPr>
                <a:defRPr/>
              </a:pPr>
              <a:t>‹#›</a:t>
            </a:fld>
            <a:endParaRPr lang="en-US" altLang="zh-CN"/>
          </a:p>
        </p:txBody>
      </p:sp>
    </p:spTree>
    <p:extLst>
      <p:ext uri="{BB962C8B-B14F-4D97-AF65-F5344CB8AC3E}">
        <p14:creationId xmlns:p14="http://schemas.microsoft.com/office/powerpoint/2010/main" val="1845893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7D1F75E-6113-4395-9BA4-AAA07505FF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6D107E-C7B2-4FCD-900F-E964DD89F2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F8007DF-81E9-4E21-9F69-6CB0C9223AC0}"/>
              </a:ext>
            </a:extLst>
          </p:cNvPr>
          <p:cNvSpPr>
            <a:spLocks noGrp="1" noChangeArrowheads="1"/>
          </p:cNvSpPr>
          <p:nvPr>
            <p:ph type="sldNum" sz="quarter" idx="12"/>
          </p:nvPr>
        </p:nvSpPr>
        <p:spPr>
          <a:ln/>
        </p:spPr>
        <p:txBody>
          <a:bodyPr/>
          <a:lstStyle>
            <a:lvl1pPr>
              <a:defRPr/>
            </a:lvl1pPr>
          </a:lstStyle>
          <a:p>
            <a:pPr>
              <a:defRPr/>
            </a:pPr>
            <a:fld id="{60BBA4A1-045F-45A3-8D6F-68FC2E35D1F7}" type="slidenum">
              <a:rPr lang="en-US" altLang="zh-CN"/>
              <a:pPr>
                <a:defRPr/>
              </a:pPr>
              <a:t>‹#›</a:t>
            </a:fld>
            <a:endParaRPr lang="en-US" altLang="zh-CN"/>
          </a:p>
        </p:txBody>
      </p:sp>
    </p:spTree>
    <p:extLst>
      <p:ext uri="{BB962C8B-B14F-4D97-AF65-F5344CB8AC3E}">
        <p14:creationId xmlns:p14="http://schemas.microsoft.com/office/powerpoint/2010/main" val="271322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C8E24F1-5E7C-4341-9EA0-49DAC10DBA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C96B797-2880-4D28-B78B-A2293A2953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ED6BD7D-3F97-4D7D-8CD5-63BB68A9F303}"/>
              </a:ext>
            </a:extLst>
          </p:cNvPr>
          <p:cNvSpPr>
            <a:spLocks noGrp="1" noChangeArrowheads="1"/>
          </p:cNvSpPr>
          <p:nvPr>
            <p:ph type="sldNum" sz="quarter" idx="12"/>
          </p:nvPr>
        </p:nvSpPr>
        <p:spPr>
          <a:ln/>
        </p:spPr>
        <p:txBody>
          <a:bodyPr/>
          <a:lstStyle>
            <a:lvl1pPr>
              <a:defRPr/>
            </a:lvl1pPr>
          </a:lstStyle>
          <a:p>
            <a:pPr>
              <a:defRPr/>
            </a:pPr>
            <a:fld id="{2C181F9C-A6EF-43BE-87D7-13E05F425C06}" type="slidenum">
              <a:rPr lang="en-US" altLang="zh-CN"/>
              <a:pPr>
                <a:defRPr/>
              </a:pPr>
              <a:t>‹#›</a:t>
            </a:fld>
            <a:endParaRPr lang="en-US" altLang="zh-CN"/>
          </a:p>
        </p:txBody>
      </p:sp>
    </p:spTree>
    <p:extLst>
      <p:ext uri="{BB962C8B-B14F-4D97-AF65-F5344CB8AC3E}">
        <p14:creationId xmlns:p14="http://schemas.microsoft.com/office/powerpoint/2010/main" val="3141721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BD30AEB-6A43-4B01-8FCA-1D0D29E75F2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2448EDA-7D00-4458-9E86-AD01BA2144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E94FB2D-9B41-42AB-8B6D-1A55FA34146F}"/>
              </a:ext>
            </a:extLst>
          </p:cNvPr>
          <p:cNvSpPr>
            <a:spLocks noGrp="1" noChangeArrowheads="1"/>
          </p:cNvSpPr>
          <p:nvPr>
            <p:ph type="sldNum" sz="quarter" idx="12"/>
          </p:nvPr>
        </p:nvSpPr>
        <p:spPr>
          <a:ln/>
        </p:spPr>
        <p:txBody>
          <a:bodyPr/>
          <a:lstStyle>
            <a:lvl1pPr>
              <a:defRPr/>
            </a:lvl1pPr>
          </a:lstStyle>
          <a:p>
            <a:pPr>
              <a:defRPr/>
            </a:pPr>
            <a:fld id="{C2B7B276-A95F-4080-840D-5DAC270A66AE}" type="slidenum">
              <a:rPr lang="en-US" altLang="zh-CN"/>
              <a:pPr>
                <a:defRPr/>
              </a:pPr>
              <a:t>‹#›</a:t>
            </a:fld>
            <a:endParaRPr lang="en-US" altLang="zh-CN"/>
          </a:p>
        </p:txBody>
      </p:sp>
    </p:spTree>
    <p:extLst>
      <p:ext uri="{BB962C8B-B14F-4D97-AF65-F5344CB8AC3E}">
        <p14:creationId xmlns:p14="http://schemas.microsoft.com/office/powerpoint/2010/main" val="3870772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02A6871-F53F-411B-9BB0-47FEFA8B200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02FA981-1676-4E6A-851E-6E60B149D8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ECD457F-94B5-47D7-8E1C-7F1D5B936292}"/>
              </a:ext>
            </a:extLst>
          </p:cNvPr>
          <p:cNvSpPr>
            <a:spLocks noGrp="1" noChangeArrowheads="1"/>
          </p:cNvSpPr>
          <p:nvPr>
            <p:ph type="sldNum" sz="quarter" idx="12"/>
          </p:nvPr>
        </p:nvSpPr>
        <p:spPr>
          <a:ln/>
        </p:spPr>
        <p:txBody>
          <a:bodyPr/>
          <a:lstStyle>
            <a:lvl1pPr>
              <a:defRPr/>
            </a:lvl1pPr>
          </a:lstStyle>
          <a:p>
            <a:pPr>
              <a:defRPr/>
            </a:pPr>
            <a:fld id="{A9B1B61E-B4D7-4F3B-BD33-C4E50E7905E7}" type="slidenum">
              <a:rPr lang="en-US" altLang="zh-CN"/>
              <a:pPr>
                <a:defRPr/>
              </a:pPr>
              <a:t>‹#›</a:t>
            </a:fld>
            <a:endParaRPr lang="en-US" altLang="zh-CN"/>
          </a:p>
        </p:txBody>
      </p:sp>
    </p:spTree>
    <p:extLst>
      <p:ext uri="{BB962C8B-B14F-4D97-AF65-F5344CB8AC3E}">
        <p14:creationId xmlns:p14="http://schemas.microsoft.com/office/powerpoint/2010/main" val="178969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F77A08F-5C74-448E-A5B7-8D7105DD25E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7733322-EA1A-419C-9755-A808FB9F12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2A46D08-A0A6-4CD3-9101-EA5A08B3F072}"/>
              </a:ext>
            </a:extLst>
          </p:cNvPr>
          <p:cNvSpPr>
            <a:spLocks noGrp="1" noChangeArrowheads="1"/>
          </p:cNvSpPr>
          <p:nvPr>
            <p:ph type="sldNum" sz="quarter" idx="12"/>
          </p:nvPr>
        </p:nvSpPr>
        <p:spPr>
          <a:ln/>
        </p:spPr>
        <p:txBody>
          <a:bodyPr/>
          <a:lstStyle>
            <a:lvl1pPr>
              <a:defRPr/>
            </a:lvl1pPr>
          </a:lstStyle>
          <a:p>
            <a:pPr>
              <a:defRPr/>
            </a:pPr>
            <a:fld id="{92245C36-4997-47D2-8AF0-D1922DD10C2E}" type="slidenum">
              <a:rPr lang="en-US" altLang="zh-CN"/>
              <a:pPr>
                <a:defRPr/>
              </a:pPr>
              <a:t>‹#›</a:t>
            </a:fld>
            <a:endParaRPr lang="en-US" altLang="zh-CN"/>
          </a:p>
        </p:txBody>
      </p:sp>
    </p:spTree>
    <p:extLst>
      <p:ext uri="{BB962C8B-B14F-4D97-AF65-F5344CB8AC3E}">
        <p14:creationId xmlns:p14="http://schemas.microsoft.com/office/powerpoint/2010/main" val="367629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DBC650-3F8D-430F-B1FF-2BF8969A2B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0B34674-3575-41B9-B033-01AE2E1582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759C779-32A4-43A0-9855-8931368155B9}"/>
              </a:ext>
            </a:extLst>
          </p:cNvPr>
          <p:cNvSpPr>
            <a:spLocks noGrp="1" noChangeArrowheads="1"/>
          </p:cNvSpPr>
          <p:nvPr>
            <p:ph type="sldNum" sz="quarter" idx="12"/>
          </p:nvPr>
        </p:nvSpPr>
        <p:spPr>
          <a:ln/>
        </p:spPr>
        <p:txBody>
          <a:bodyPr/>
          <a:lstStyle>
            <a:lvl1pPr>
              <a:defRPr/>
            </a:lvl1pPr>
          </a:lstStyle>
          <a:p>
            <a:pPr>
              <a:defRPr/>
            </a:pPr>
            <a:fld id="{E60EF075-DCAC-49E2-A772-C955142D1462}" type="slidenum">
              <a:rPr lang="en-US" altLang="zh-CN"/>
              <a:pPr>
                <a:defRPr/>
              </a:pPr>
              <a:t>‹#›</a:t>
            </a:fld>
            <a:endParaRPr lang="en-US" altLang="zh-CN"/>
          </a:p>
        </p:txBody>
      </p:sp>
    </p:spTree>
    <p:extLst>
      <p:ext uri="{BB962C8B-B14F-4D97-AF65-F5344CB8AC3E}">
        <p14:creationId xmlns:p14="http://schemas.microsoft.com/office/powerpoint/2010/main" val="3250045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086AC50-F898-4A7A-891F-3597357F38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A2DC0D-FC69-4D1E-BB78-84318E0A8C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6FC7BF6-73E6-44B5-98F8-20C2E340D79E}"/>
              </a:ext>
            </a:extLst>
          </p:cNvPr>
          <p:cNvSpPr>
            <a:spLocks noGrp="1" noChangeArrowheads="1"/>
          </p:cNvSpPr>
          <p:nvPr>
            <p:ph type="sldNum" sz="quarter" idx="12"/>
          </p:nvPr>
        </p:nvSpPr>
        <p:spPr>
          <a:ln/>
        </p:spPr>
        <p:txBody>
          <a:bodyPr/>
          <a:lstStyle>
            <a:lvl1pPr>
              <a:defRPr/>
            </a:lvl1pPr>
          </a:lstStyle>
          <a:p>
            <a:pPr>
              <a:defRPr/>
            </a:pPr>
            <a:fld id="{6BA2B339-A018-4E77-8EE9-CDDEC37E81B0}" type="slidenum">
              <a:rPr lang="en-US" altLang="zh-CN"/>
              <a:pPr>
                <a:defRPr/>
              </a:pPr>
              <a:t>‹#›</a:t>
            </a:fld>
            <a:endParaRPr lang="en-US" altLang="zh-CN"/>
          </a:p>
        </p:txBody>
      </p:sp>
    </p:spTree>
    <p:extLst>
      <p:ext uri="{BB962C8B-B14F-4D97-AF65-F5344CB8AC3E}">
        <p14:creationId xmlns:p14="http://schemas.microsoft.com/office/powerpoint/2010/main" val="2277732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4A6D874-6586-47E4-81D0-4941BD7396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8CE276-A87F-4E65-A402-68220250C5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26FE96E-AFAF-4CE9-9DA6-F244847F7934}"/>
              </a:ext>
            </a:extLst>
          </p:cNvPr>
          <p:cNvSpPr>
            <a:spLocks noGrp="1" noChangeArrowheads="1"/>
          </p:cNvSpPr>
          <p:nvPr>
            <p:ph type="sldNum" sz="quarter" idx="12"/>
          </p:nvPr>
        </p:nvSpPr>
        <p:spPr>
          <a:ln/>
        </p:spPr>
        <p:txBody>
          <a:bodyPr/>
          <a:lstStyle>
            <a:lvl1pPr>
              <a:defRPr/>
            </a:lvl1pPr>
          </a:lstStyle>
          <a:p>
            <a:pPr>
              <a:defRPr/>
            </a:pPr>
            <a:fld id="{96FD75E9-E6AE-4470-B524-5669D96970C2}" type="slidenum">
              <a:rPr lang="en-US" altLang="zh-CN"/>
              <a:pPr>
                <a:defRPr/>
              </a:pPr>
              <a:t>‹#›</a:t>
            </a:fld>
            <a:endParaRPr lang="en-US" altLang="zh-CN"/>
          </a:p>
        </p:txBody>
      </p:sp>
    </p:spTree>
    <p:extLst>
      <p:ext uri="{BB962C8B-B14F-4D97-AF65-F5344CB8AC3E}">
        <p14:creationId xmlns:p14="http://schemas.microsoft.com/office/powerpoint/2010/main" val="506318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DD6559B-F673-4936-A9C9-D45D857B9F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D98E6F-4933-4161-8F57-B37441D1F8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9AE1CE-56BD-4B69-B981-326F9A45BB86}"/>
              </a:ext>
            </a:extLst>
          </p:cNvPr>
          <p:cNvSpPr>
            <a:spLocks noGrp="1" noChangeArrowheads="1"/>
          </p:cNvSpPr>
          <p:nvPr>
            <p:ph type="sldNum" sz="quarter" idx="12"/>
          </p:nvPr>
        </p:nvSpPr>
        <p:spPr>
          <a:ln/>
        </p:spPr>
        <p:txBody>
          <a:bodyPr/>
          <a:lstStyle>
            <a:lvl1pPr>
              <a:defRPr/>
            </a:lvl1pPr>
          </a:lstStyle>
          <a:p>
            <a:pPr>
              <a:defRPr/>
            </a:pPr>
            <a:fld id="{94C9AB05-D6F5-4822-ACB5-154FEF63291F}" type="slidenum">
              <a:rPr lang="en-US" altLang="zh-CN"/>
              <a:pPr>
                <a:defRPr/>
              </a:pPr>
              <a:t>‹#›</a:t>
            </a:fld>
            <a:endParaRPr lang="en-US" altLang="zh-CN"/>
          </a:p>
        </p:txBody>
      </p:sp>
    </p:spTree>
    <p:extLst>
      <p:ext uri="{BB962C8B-B14F-4D97-AF65-F5344CB8AC3E}">
        <p14:creationId xmlns:p14="http://schemas.microsoft.com/office/powerpoint/2010/main" val="1019944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910A739-C53D-497C-8716-80E05C6415F9}"/>
              </a:ext>
            </a:extLst>
          </p:cNvPr>
          <p:cNvSpPr>
            <a:spLocks noGrp="1"/>
          </p:cNvSpPr>
          <p:nvPr>
            <p:ph type="dt" sz="half" idx="10"/>
          </p:nvPr>
        </p:nvSpPr>
        <p:spPr/>
        <p:txBody>
          <a:bodyPr/>
          <a:lstStyle>
            <a:lvl1pPr>
              <a:defRPr/>
            </a:lvl1pPr>
          </a:lstStyle>
          <a:p>
            <a:pPr>
              <a:defRPr/>
            </a:pPr>
            <a:endParaRPr lang="en-US"/>
          </a:p>
        </p:txBody>
      </p:sp>
      <p:sp>
        <p:nvSpPr>
          <p:cNvPr id="5" name="页脚占位符 4">
            <a:extLst>
              <a:ext uri="{FF2B5EF4-FFF2-40B4-BE49-F238E27FC236}">
                <a16:creationId xmlns:a16="http://schemas.microsoft.com/office/drawing/2014/main" id="{2F490003-1CA6-41DD-96DD-54654ED2B20D}"/>
              </a:ext>
            </a:extLst>
          </p:cNvPr>
          <p:cNvSpPr>
            <a:spLocks noGrp="1"/>
          </p:cNvSpPr>
          <p:nvPr>
            <p:ph type="ftr" sz="quarter" idx="11"/>
          </p:nvPr>
        </p:nvSpPr>
        <p:spPr/>
        <p:txBody>
          <a:bodyPr/>
          <a:lstStyle>
            <a:lvl1pPr>
              <a:defRPr/>
            </a:lvl1pPr>
          </a:lstStyle>
          <a:p>
            <a:pPr>
              <a:defRPr/>
            </a:pPr>
            <a:endParaRPr lang="en-US"/>
          </a:p>
        </p:txBody>
      </p:sp>
      <p:sp>
        <p:nvSpPr>
          <p:cNvPr id="6" name="灯片编号占位符 5">
            <a:extLst>
              <a:ext uri="{FF2B5EF4-FFF2-40B4-BE49-F238E27FC236}">
                <a16:creationId xmlns:a16="http://schemas.microsoft.com/office/drawing/2014/main" id="{52E1C963-A535-47DD-9011-B8A966C90BD1}"/>
              </a:ext>
            </a:extLst>
          </p:cNvPr>
          <p:cNvSpPr>
            <a:spLocks noGrp="1"/>
          </p:cNvSpPr>
          <p:nvPr>
            <p:ph type="sldNum" sz="quarter" idx="12"/>
          </p:nvPr>
        </p:nvSpPr>
        <p:spPr/>
        <p:txBody>
          <a:bodyPr/>
          <a:lstStyle>
            <a:lvl1pPr>
              <a:defRPr/>
            </a:lvl1pPr>
          </a:lstStyle>
          <a:p>
            <a:pPr>
              <a:defRPr/>
            </a:pPr>
            <a:fld id="{15037C98-115D-47F5-BF23-6DCF0F8FD5F9}" type="slidenum">
              <a:rPr lang="en-US" altLang="zh-CN"/>
              <a:pPr>
                <a:defRPr/>
              </a:pPr>
              <a:t>‹#›</a:t>
            </a:fld>
            <a:endParaRPr lang="en-US" altLang="zh-CN"/>
          </a:p>
        </p:txBody>
      </p:sp>
    </p:spTree>
    <p:extLst>
      <p:ext uri="{BB962C8B-B14F-4D97-AF65-F5344CB8AC3E}">
        <p14:creationId xmlns:p14="http://schemas.microsoft.com/office/powerpoint/2010/main" val="3050156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DE9A08-6B82-437C-B265-9A0B5B26DF39}"/>
              </a:ext>
            </a:extLst>
          </p:cNvPr>
          <p:cNvSpPr>
            <a:spLocks noGrp="1"/>
          </p:cNvSpPr>
          <p:nvPr>
            <p:ph type="dt" sz="half" idx="10"/>
          </p:nvPr>
        </p:nvSpPr>
        <p:spPr/>
        <p:txBody>
          <a:bodyPr/>
          <a:lstStyle>
            <a:lvl1pPr>
              <a:defRPr/>
            </a:lvl1pPr>
          </a:lstStyle>
          <a:p>
            <a:pPr>
              <a:defRPr/>
            </a:pPr>
            <a:endParaRPr lang="en-US"/>
          </a:p>
        </p:txBody>
      </p:sp>
      <p:sp>
        <p:nvSpPr>
          <p:cNvPr id="5" name="页脚占位符 4">
            <a:extLst>
              <a:ext uri="{FF2B5EF4-FFF2-40B4-BE49-F238E27FC236}">
                <a16:creationId xmlns:a16="http://schemas.microsoft.com/office/drawing/2014/main" id="{BD6EBF3D-8E6D-4A42-8247-B934001C3FF6}"/>
              </a:ext>
            </a:extLst>
          </p:cNvPr>
          <p:cNvSpPr>
            <a:spLocks noGrp="1"/>
          </p:cNvSpPr>
          <p:nvPr>
            <p:ph type="ftr" sz="quarter" idx="11"/>
          </p:nvPr>
        </p:nvSpPr>
        <p:spPr/>
        <p:txBody>
          <a:bodyPr/>
          <a:lstStyle>
            <a:lvl1pPr>
              <a:defRPr/>
            </a:lvl1pPr>
          </a:lstStyle>
          <a:p>
            <a:pPr>
              <a:defRPr/>
            </a:pPr>
            <a:endParaRPr lang="en-US"/>
          </a:p>
        </p:txBody>
      </p:sp>
      <p:sp>
        <p:nvSpPr>
          <p:cNvPr id="6" name="灯片编号占位符 5">
            <a:extLst>
              <a:ext uri="{FF2B5EF4-FFF2-40B4-BE49-F238E27FC236}">
                <a16:creationId xmlns:a16="http://schemas.microsoft.com/office/drawing/2014/main" id="{26216C1A-67CA-4222-886F-3A80B8C1EABB}"/>
              </a:ext>
            </a:extLst>
          </p:cNvPr>
          <p:cNvSpPr>
            <a:spLocks noGrp="1"/>
          </p:cNvSpPr>
          <p:nvPr>
            <p:ph type="sldNum" sz="quarter" idx="12"/>
          </p:nvPr>
        </p:nvSpPr>
        <p:spPr/>
        <p:txBody>
          <a:bodyPr/>
          <a:lstStyle>
            <a:lvl1pPr>
              <a:defRPr/>
            </a:lvl1pPr>
          </a:lstStyle>
          <a:p>
            <a:pPr>
              <a:defRPr/>
            </a:pPr>
            <a:fld id="{8DB63ADE-D072-4CBA-BCD1-4419C6F4B1A3}" type="slidenum">
              <a:rPr lang="en-US" altLang="zh-CN"/>
              <a:pPr>
                <a:defRPr/>
              </a:pPr>
              <a:t>‹#›</a:t>
            </a:fld>
            <a:endParaRPr lang="en-US" altLang="zh-CN"/>
          </a:p>
        </p:txBody>
      </p:sp>
    </p:spTree>
    <p:extLst>
      <p:ext uri="{BB962C8B-B14F-4D97-AF65-F5344CB8AC3E}">
        <p14:creationId xmlns:p14="http://schemas.microsoft.com/office/powerpoint/2010/main" val="3684345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D233C3-9963-4656-AD5C-DE2A63BE98A6}"/>
              </a:ext>
            </a:extLst>
          </p:cNvPr>
          <p:cNvSpPr>
            <a:spLocks noGrp="1"/>
          </p:cNvSpPr>
          <p:nvPr>
            <p:ph type="dt" sz="half" idx="10"/>
          </p:nvPr>
        </p:nvSpPr>
        <p:spPr/>
        <p:txBody>
          <a:bodyPr/>
          <a:lstStyle>
            <a:lvl1pPr>
              <a:defRPr/>
            </a:lvl1pPr>
          </a:lstStyle>
          <a:p>
            <a:pPr>
              <a:defRPr/>
            </a:pPr>
            <a:endParaRPr lang="en-US"/>
          </a:p>
        </p:txBody>
      </p:sp>
      <p:sp>
        <p:nvSpPr>
          <p:cNvPr id="5" name="页脚占位符 4">
            <a:extLst>
              <a:ext uri="{FF2B5EF4-FFF2-40B4-BE49-F238E27FC236}">
                <a16:creationId xmlns:a16="http://schemas.microsoft.com/office/drawing/2014/main" id="{B27F09AB-5458-476C-816C-B9940110C455}"/>
              </a:ext>
            </a:extLst>
          </p:cNvPr>
          <p:cNvSpPr>
            <a:spLocks noGrp="1"/>
          </p:cNvSpPr>
          <p:nvPr>
            <p:ph type="ftr" sz="quarter" idx="11"/>
          </p:nvPr>
        </p:nvSpPr>
        <p:spPr/>
        <p:txBody>
          <a:bodyPr/>
          <a:lstStyle>
            <a:lvl1pPr>
              <a:defRPr/>
            </a:lvl1pPr>
          </a:lstStyle>
          <a:p>
            <a:pPr>
              <a:defRPr/>
            </a:pPr>
            <a:endParaRPr lang="en-US"/>
          </a:p>
        </p:txBody>
      </p:sp>
      <p:sp>
        <p:nvSpPr>
          <p:cNvPr id="6" name="灯片编号占位符 5">
            <a:extLst>
              <a:ext uri="{FF2B5EF4-FFF2-40B4-BE49-F238E27FC236}">
                <a16:creationId xmlns:a16="http://schemas.microsoft.com/office/drawing/2014/main" id="{BCE873A7-A3CD-4284-86B7-D585E1DA168D}"/>
              </a:ext>
            </a:extLst>
          </p:cNvPr>
          <p:cNvSpPr>
            <a:spLocks noGrp="1"/>
          </p:cNvSpPr>
          <p:nvPr>
            <p:ph type="sldNum" sz="quarter" idx="12"/>
          </p:nvPr>
        </p:nvSpPr>
        <p:spPr/>
        <p:txBody>
          <a:bodyPr/>
          <a:lstStyle>
            <a:lvl1pPr>
              <a:defRPr/>
            </a:lvl1pPr>
          </a:lstStyle>
          <a:p>
            <a:pPr>
              <a:defRPr/>
            </a:pPr>
            <a:fld id="{1160C95C-8CED-49E5-A306-1CC26027DC3C}" type="slidenum">
              <a:rPr lang="en-US" altLang="zh-CN"/>
              <a:pPr>
                <a:defRPr/>
              </a:pPr>
              <a:t>‹#›</a:t>
            </a:fld>
            <a:endParaRPr lang="en-US" altLang="zh-CN"/>
          </a:p>
        </p:txBody>
      </p:sp>
    </p:spTree>
    <p:extLst>
      <p:ext uri="{BB962C8B-B14F-4D97-AF65-F5344CB8AC3E}">
        <p14:creationId xmlns:p14="http://schemas.microsoft.com/office/powerpoint/2010/main" val="462423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05ABE43-B527-4F23-A404-8826A9227379}"/>
              </a:ext>
            </a:extLst>
          </p:cNvPr>
          <p:cNvSpPr>
            <a:spLocks noGrp="1"/>
          </p:cNvSpPr>
          <p:nvPr>
            <p:ph type="dt" sz="half" idx="10"/>
          </p:nvPr>
        </p:nvSpPr>
        <p:spPr/>
        <p:txBody>
          <a:bodyPr/>
          <a:lstStyle>
            <a:lvl1pPr>
              <a:defRPr/>
            </a:lvl1pPr>
          </a:lstStyle>
          <a:p>
            <a:pPr>
              <a:defRPr/>
            </a:pPr>
            <a:endParaRPr lang="en-US"/>
          </a:p>
        </p:txBody>
      </p:sp>
      <p:sp>
        <p:nvSpPr>
          <p:cNvPr id="6" name="页脚占位符 4">
            <a:extLst>
              <a:ext uri="{FF2B5EF4-FFF2-40B4-BE49-F238E27FC236}">
                <a16:creationId xmlns:a16="http://schemas.microsoft.com/office/drawing/2014/main" id="{1069A755-AD6B-4864-9101-8F2F4DC99B5B}"/>
              </a:ext>
            </a:extLst>
          </p:cNvPr>
          <p:cNvSpPr>
            <a:spLocks noGrp="1"/>
          </p:cNvSpPr>
          <p:nvPr>
            <p:ph type="ftr" sz="quarter" idx="11"/>
          </p:nvPr>
        </p:nvSpPr>
        <p:spPr/>
        <p:txBody>
          <a:bodyPr/>
          <a:lstStyle>
            <a:lvl1pPr>
              <a:defRPr/>
            </a:lvl1pPr>
          </a:lstStyle>
          <a:p>
            <a:pPr>
              <a:defRPr/>
            </a:pPr>
            <a:endParaRPr lang="en-US"/>
          </a:p>
        </p:txBody>
      </p:sp>
      <p:sp>
        <p:nvSpPr>
          <p:cNvPr id="7" name="灯片编号占位符 5">
            <a:extLst>
              <a:ext uri="{FF2B5EF4-FFF2-40B4-BE49-F238E27FC236}">
                <a16:creationId xmlns:a16="http://schemas.microsoft.com/office/drawing/2014/main" id="{B5430096-2B6A-4B25-B92A-CC18734D3BC0}"/>
              </a:ext>
            </a:extLst>
          </p:cNvPr>
          <p:cNvSpPr>
            <a:spLocks noGrp="1"/>
          </p:cNvSpPr>
          <p:nvPr>
            <p:ph type="sldNum" sz="quarter" idx="12"/>
          </p:nvPr>
        </p:nvSpPr>
        <p:spPr/>
        <p:txBody>
          <a:bodyPr/>
          <a:lstStyle>
            <a:lvl1pPr>
              <a:defRPr/>
            </a:lvl1pPr>
          </a:lstStyle>
          <a:p>
            <a:pPr>
              <a:defRPr/>
            </a:pPr>
            <a:fld id="{C171BB80-88F3-41F9-BE4D-EFEF0A6E304F}" type="slidenum">
              <a:rPr lang="en-US" altLang="zh-CN"/>
              <a:pPr>
                <a:defRPr/>
              </a:pPr>
              <a:t>‹#›</a:t>
            </a:fld>
            <a:endParaRPr lang="en-US" altLang="zh-CN"/>
          </a:p>
        </p:txBody>
      </p:sp>
    </p:spTree>
    <p:extLst>
      <p:ext uri="{BB962C8B-B14F-4D97-AF65-F5344CB8AC3E}">
        <p14:creationId xmlns:p14="http://schemas.microsoft.com/office/powerpoint/2010/main" val="444237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3341D34-4D7E-45FC-A636-5569DA1FA35D}"/>
              </a:ext>
            </a:extLst>
          </p:cNvPr>
          <p:cNvSpPr>
            <a:spLocks noGrp="1"/>
          </p:cNvSpPr>
          <p:nvPr>
            <p:ph type="dt" sz="half" idx="10"/>
          </p:nvPr>
        </p:nvSpPr>
        <p:spPr/>
        <p:txBody>
          <a:bodyPr/>
          <a:lstStyle>
            <a:lvl1pPr>
              <a:defRPr/>
            </a:lvl1pPr>
          </a:lstStyle>
          <a:p>
            <a:pPr>
              <a:defRPr/>
            </a:pPr>
            <a:endParaRPr lang="en-US"/>
          </a:p>
        </p:txBody>
      </p:sp>
      <p:sp>
        <p:nvSpPr>
          <p:cNvPr id="8" name="页脚占位符 4">
            <a:extLst>
              <a:ext uri="{FF2B5EF4-FFF2-40B4-BE49-F238E27FC236}">
                <a16:creationId xmlns:a16="http://schemas.microsoft.com/office/drawing/2014/main" id="{D1854861-EABA-4CE1-8E74-B464F9DD7E6F}"/>
              </a:ext>
            </a:extLst>
          </p:cNvPr>
          <p:cNvSpPr>
            <a:spLocks noGrp="1"/>
          </p:cNvSpPr>
          <p:nvPr>
            <p:ph type="ftr" sz="quarter" idx="11"/>
          </p:nvPr>
        </p:nvSpPr>
        <p:spPr/>
        <p:txBody>
          <a:bodyPr/>
          <a:lstStyle>
            <a:lvl1pPr>
              <a:defRPr/>
            </a:lvl1pPr>
          </a:lstStyle>
          <a:p>
            <a:pPr>
              <a:defRPr/>
            </a:pPr>
            <a:endParaRPr lang="en-US"/>
          </a:p>
        </p:txBody>
      </p:sp>
      <p:sp>
        <p:nvSpPr>
          <p:cNvPr id="9" name="灯片编号占位符 5">
            <a:extLst>
              <a:ext uri="{FF2B5EF4-FFF2-40B4-BE49-F238E27FC236}">
                <a16:creationId xmlns:a16="http://schemas.microsoft.com/office/drawing/2014/main" id="{32CF7C3B-24D8-4B09-8714-1260DA8753B4}"/>
              </a:ext>
            </a:extLst>
          </p:cNvPr>
          <p:cNvSpPr>
            <a:spLocks noGrp="1"/>
          </p:cNvSpPr>
          <p:nvPr>
            <p:ph type="sldNum" sz="quarter" idx="12"/>
          </p:nvPr>
        </p:nvSpPr>
        <p:spPr/>
        <p:txBody>
          <a:bodyPr/>
          <a:lstStyle>
            <a:lvl1pPr>
              <a:defRPr/>
            </a:lvl1pPr>
          </a:lstStyle>
          <a:p>
            <a:pPr>
              <a:defRPr/>
            </a:pPr>
            <a:fld id="{789CB244-5A93-4EEC-BFCD-38A3F816511F}" type="slidenum">
              <a:rPr lang="en-US" altLang="zh-CN"/>
              <a:pPr>
                <a:defRPr/>
              </a:pPr>
              <a:t>‹#›</a:t>
            </a:fld>
            <a:endParaRPr lang="en-US" altLang="zh-CN"/>
          </a:p>
        </p:txBody>
      </p:sp>
    </p:spTree>
    <p:extLst>
      <p:ext uri="{BB962C8B-B14F-4D97-AF65-F5344CB8AC3E}">
        <p14:creationId xmlns:p14="http://schemas.microsoft.com/office/powerpoint/2010/main" val="2311567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C3B8684-7F63-4DC9-8795-83A104E36195}"/>
              </a:ext>
            </a:extLst>
          </p:cNvPr>
          <p:cNvSpPr>
            <a:spLocks noGrp="1"/>
          </p:cNvSpPr>
          <p:nvPr>
            <p:ph type="dt" sz="half" idx="10"/>
          </p:nvPr>
        </p:nvSpPr>
        <p:spPr/>
        <p:txBody>
          <a:bodyPr/>
          <a:lstStyle>
            <a:lvl1pPr>
              <a:defRPr/>
            </a:lvl1pPr>
          </a:lstStyle>
          <a:p>
            <a:pPr>
              <a:defRPr/>
            </a:pPr>
            <a:endParaRPr lang="en-US"/>
          </a:p>
        </p:txBody>
      </p:sp>
      <p:sp>
        <p:nvSpPr>
          <p:cNvPr id="4" name="页脚占位符 4">
            <a:extLst>
              <a:ext uri="{FF2B5EF4-FFF2-40B4-BE49-F238E27FC236}">
                <a16:creationId xmlns:a16="http://schemas.microsoft.com/office/drawing/2014/main" id="{78C54F6B-79A1-4C1E-8B62-8DB60549651F}"/>
              </a:ext>
            </a:extLst>
          </p:cNvPr>
          <p:cNvSpPr>
            <a:spLocks noGrp="1"/>
          </p:cNvSpPr>
          <p:nvPr>
            <p:ph type="ftr" sz="quarter" idx="11"/>
          </p:nvPr>
        </p:nvSpPr>
        <p:spPr/>
        <p:txBody>
          <a:bodyPr/>
          <a:lstStyle>
            <a:lvl1pPr>
              <a:defRPr/>
            </a:lvl1pPr>
          </a:lstStyle>
          <a:p>
            <a:pPr>
              <a:defRPr/>
            </a:pPr>
            <a:endParaRPr lang="en-US"/>
          </a:p>
        </p:txBody>
      </p:sp>
      <p:sp>
        <p:nvSpPr>
          <p:cNvPr id="5" name="灯片编号占位符 5">
            <a:extLst>
              <a:ext uri="{FF2B5EF4-FFF2-40B4-BE49-F238E27FC236}">
                <a16:creationId xmlns:a16="http://schemas.microsoft.com/office/drawing/2014/main" id="{4A0D9BD1-2CDF-4569-BCB1-781F29D9F7EA}"/>
              </a:ext>
            </a:extLst>
          </p:cNvPr>
          <p:cNvSpPr>
            <a:spLocks noGrp="1"/>
          </p:cNvSpPr>
          <p:nvPr>
            <p:ph type="sldNum" sz="quarter" idx="12"/>
          </p:nvPr>
        </p:nvSpPr>
        <p:spPr/>
        <p:txBody>
          <a:bodyPr/>
          <a:lstStyle>
            <a:lvl1pPr>
              <a:defRPr/>
            </a:lvl1pPr>
          </a:lstStyle>
          <a:p>
            <a:pPr>
              <a:defRPr/>
            </a:pPr>
            <a:fld id="{88B1FB9E-CFC7-45F2-BD6A-1ABE88E15C6B}" type="slidenum">
              <a:rPr lang="en-US" altLang="zh-CN"/>
              <a:pPr>
                <a:defRPr/>
              </a:pPr>
              <a:t>‹#›</a:t>
            </a:fld>
            <a:endParaRPr lang="en-US" altLang="zh-CN"/>
          </a:p>
        </p:txBody>
      </p:sp>
    </p:spTree>
    <p:extLst>
      <p:ext uri="{BB962C8B-B14F-4D97-AF65-F5344CB8AC3E}">
        <p14:creationId xmlns:p14="http://schemas.microsoft.com/office/powerpoint/2010/main" val="3797894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80276F06-72D9-476E-BD9D-8FA3BC826271}"/>
              </a:ext>
            </a:extLst>
          </p:cNvPr>
          <p:cNvSpPr>
            <a:spLocks noGrp="1"/>
          </p:cNvSpPr>
          <p:nvPr>
            <p:ph type="dt" sz="half" idx="10"/>
          </p:nvPr>
        </p:nvSpPr>
        <p:spPr/>
        <p:txBody>
          <a:bodyPr/>
          <a:lstStyle>
            <a:lvl1pPr>
              <a:defRPr/>
            </a:lvl1pPr>
          </a:lstStyle>
          <a:p>
            <a:pPr>
              <a:defRPr/>
            </a:pPr>
            <a:endParaRPr lang="en-US"/>
          </a:p>
        </p:txBody>
      </p:sp>
      <p:sp>
        <p:nvSpPr>
          <p:cNvPr id="3" name="页脚占位符 4">
            <a:extLst>
              <a:ext uri="{FF2B5EF4-FFF2-40B4-BE49-F238E27FC236}">
                <a16:creationId xmlns:a16="http://schemas.microsoft.com/office/drawing/2014/main" id="{9F33F887-EEAD-4563-B9B1-A756C9C58DAF}"/>
              </a:ext>
            </a:extLst>
          </p:cNvPr>
          <p:cNvSpPr>
            <a:spLocks noGrp="1"/>
          </p:cNvSpPr>
          <p:nvPr>
            <p:ph type="ftr" sz="quarter" idx="11"/>
          </p:nvPr>
        </p:nvSpPr>
        <p:spPr/>
        <p:txBody>
          <a:bodyPr/>
          <a:lstStyle>
            <a:lvl1pPr>
              <a:defRPr/>
            </a:lvl1pPr>
          </a:lstStyle>
          <a:p>
            <a:pPr>
              <a:defRPr/>
            </a:pPr>
            <a:endParaRPr lang="en-US"/>
          </a:p>
        </p:txBody>
      </p:sp>
      <p:sp>
        <p:nvSpPr>
          <p:cNvPr id="4" name="灯片编号占位符 5">
            <a:extLst>
              <a:ext uri="{FF2B5EF4-FFF2-40B4-BE49-F238E27FC236}">
                <a16:creationId xmlns:a16="http://schemas.microsoft.com/office/drawing/2014/main" id="{AFBA66AC-B528-4684-BFAC-0B628FED419C}"/>
              </a:ext>
            </a:extLst>
          </p:cNvPr>
          <p:cNvSpPr>
            <a:spLocks noGrp="1"/>
          </p:cNvSpPr>
          <p:nvPr>
            <p:ph type="sldNum" sz="quarter" idx="12"/>
          </p:nvPr>
        </p:nvSpPr>
        <p:spPr/>
        <p:txBody>
          <a:bodyPr/>
          <a:lstStyle>
            <a:lvl1pPr>
              <a:defRPr/>
            </a:lvl1pPr>
          </a:lstStyle>
          <a:p>
            <a:pPr>
              <a:defRPr/>
            </a:pPr>
            <a:fld id="{857CE043-1CB0-4ACF-A22C-10027C550209}" type="slidenum">
              <a:rPr lang="en-US" altLang="zh-CN"/>
              <a:pPr>
                <a:defRPr/>
              </a:pPr>
              <a:t>‹#›</a:t>
            </a:fld>
            <a:endParaRPr lang="en-US" altLang="zh-CN"/>
          </a:p>
        </p:txBody>
      </p:sp>
    </p:spTree>
    <p:extLst>
      <p:ext uri="{BB962C8B-B14F-4D97-AF65-F5344CB8AC3E}">
        <p14:creationId xmlns:p14="http://schemas.microsoft.com/office/powerpoint/2010/main" val="202884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DFE5747-96BA-4E98-AB10-4D4592BDBD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1666B72-67D9-41B4-B41C-6A2A5C6683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5BDC9EA-54B8-4158-A3DE-BBF20224A72C}"/>
              </a:ext>
            </a:extLst>
          </p:cNvPr>
          <p:cNvSpPr>
            <a:spLocks noGrp="1" noChangeArrowheads="1"/>
          </p:cNvSpPr>
          <p:nvPr>
            <p:ph type="sldNum" sz="quarter" idx="12"/>
          </p:nvPr>
        </p:nvSpPr>
        <p:spPr>
          <a:ln/>
        </p:spPr>
        <p:txBody>
          <a:bodyPr/>
          <a:lstStyle>
            <a:lvl1pPr>
              <a:defRPr/>
            </a:lvl1pPr>
          </a:lstStyle>
          <a:p>
            <a:pPr>
              <a:defRPr/>
            </a:pPr>
            <a:fld id="{B7DDECAE-9190-477B-B603-CF81CCDEF3C4}" type="slidenum">
              <a:rPr lang="en-US" altLang="zh-CN"/>
              <a:pPr>
                <a:defRPr/>
              </a:pPr>
              <a:t>‹#›</a:t>
            </a:fld>
            <a:endParaRPr lang="en-US" altLang="zh-CN"/>
          </a:p>
        </p:txBody>
      </p:sp>
    </p:spTree>
    <p:extLst>
      <p:ext uri="{BB962C8B-B14F-4D97-AF65-F5344CB8AC3E}">
        <p14:creationId xmlns:p14="http://schemas.microsoft.com/office/powerpoint/2010/main" val="1776571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3B155C9-6378-46C6-AD1F-62D843D3CCD1}"/>
              </a:ext>
            </a:extLst>
          </p:cNvPr>
          <p:cNvSpPr>
            <a:spLocks noGrp="1"/>
          </p:cNvSpPr>
          <p:nvPr>
            <p:ph type="dt" sz="half" idx="10"/>
          </p:nvPr>
        </p:nvSpPr>
        <p:spPr/>
        <p:txBody>
          <a:bodyPr/>
          <a:lstStyle>
            <a:lvl1pPr>
              <a:defRPr/>
            </a:lvl1pPr>
          </a:lstStyle>
          <a:p>
            <a:pPr>
              <a:defRPr/>
            </a:pPr>
            <a:endParaRPr lang="en-US"/>
          </a:p>
        </p:txBody>
      </p:sp>
      <p:sp>
        <p:nvSpPr>
          <p:cNvPr id="6" name="页脚占位符 4">
            <a:extLst>
              <a:ext uri="{FF2B5EF4-FFF2-40B4-BE49-F238E27FC236}">
                <a16:creationId xmlns:a16="http://schemas.microsoft.com/office/drawing/2014/main" id="{14549A6C-CC53-4AA7-8FD2-3DE0F8F72B06}"/>
              </a:ext>
            </a:extLst>
          </p:cNvPr>
          <p:cNvSpPr>
            <a:spLocks noGrp="1"/>
          </p:cNvSpPr>
          <p:nvPr>
            <p:ph type="ftr" sz="quarter" idx="11"/>
          </p:nvPr>
        </p:nvSpPr>
        <p:spPr/>
        <p:txBody>
          <a:bodyPr/>
          <a:lstStyle>
            <a:lvl1pPr>
              <a:defRPr/>
            </a:lvl1pPr>
          </a:lstStyle>
          <a:p>
            <a:pPr>
              <a:defRPr/>
            </a:pPr>
            <a:endParaRPr lang="en-US"/>
          </a:p>
        </p:txBody>
      </p:sp>
      <p:sp>
        <p:nvSpPr>
          <p:cNvPr id="7" name="灯片编号占位符 5">
            <a:extLst>
              <a:ext uri="{FF2B5EF4-FFF2-40B4-BE49-F238E27FC236}">
                <a16:creationId xmlns:a16="http://schemas.microsoft.com/office/drawing/2014/main" id="{AA53F3BD-5FAA-4345-AF44-9EFFC4E743FC}"/>
              </a:ext>
            </a:extLst>
          </p:cNvPr>
          <p:cNvSpPr>
            <a:spLocks noGrp="1"/>
          </p:cNvSpPr>
          <p:nvPr>
            <p:ph type="sldNum" sz="quarter" idx="12"/>
          </p:nvPr>
        </p:nvSpPr>
        <p:spPr/>
        <p:txBody>
          <a:bodyPr/>
          <a:lstStyle>
            <a:lvl1pPr>
              <a:defRPr/>
            </a:lvl1pPr>
          </a:lstStyle>
          <a:p>
            <a:pPr>
              <a:defRPr/>
            </a:pPr>
            <a:fld id="{FE8770EC-170A-4BEA-BC63-C79B99FCFCC2}" type="slidenum">
              <a:rPr lang="en-US" altLang="zh-CN"/>
              <a:pPr>
                <a:defRPr/>
              </a:pPr>
              <a:t>‹#›</a:t>
            </a:fld>
            <a:endParaRPr lang="en-US" altLang="zh-CN"/>
          </a:p>
        </p:txBody>
      </p:sp>
    </p:spTree>
    <p:extLst>
      <p:ext uri="{BB962C8B-B14F-4D97-AF65-F5344CB8AC3E}">
        <p14:creationId xmlns:p14="http://schemas.microsoft.com/office/powerpoint/2010/main" val="19220724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99BCF6E-EA72-4D2D-AFE4-BAB20046C206}"/>
              </a:ext>
            </a:extLst>
          </p:cNvPr>
          <p:cNvSpPr>
            <a:spLocks noGrp="1"/>
          </p:cNvSpPr>
          <p:nvPr>
            <p:ph type="dt" sz="half" idx="10"/>
          </p:nvPr>
        </p:nvSpPr>
        <p:spPr/>
        <p:txBody>
          <a:bodyPr/>
          <a:lstStyle>
            <a:lvl1pPr>
              <a:defRPr/>
            </a:lvl1pPr>
          </a:lstStyle>
          <a:p>
            <a:pPr>
              <a:defRPr/>
            </a:pPr>
            <a:endParaRPr lang="en-US"/>
          </a:p>
        </p:txBody>
      </p:sp>
      <p:sp>
        <p:nvSpPr>
          <p:cNvPr id="6" name="页脚占位符 4">
            <a:extLst>
              <a:ext uri="{FF2B5EF4-FFF2-40B4-BE49-F238E27FC236}">
                <a16:creationId xmlns:a16="http://schemas.microsoft.com/office/drawing/2014/main" id="{5062211D-2574-44CE-BDBD-B35A8F6AA3F0}"/>
              </a:ext>
            </a:extLst>
          </p:cNvPr>
          <p:cNvSpPr>
            <a:spLocks noGrp="1"/>
          </p:cNvSpPr>
          <p:nvPr>
            <p:ph type="ftr" sz="quarter" idx="11"/>
          </p:nvPr>
        </p:nvSpPr>
        <p:spPr/>
        <p:txBody>
          <a:bodyPr/>
          <a:lstStyle>
            <a:lvl1pPr>
              <a:defRPr/>
            </a:lvl1pPr>
          </a:lstStyle>
          <a:p>
            <a:pPr>
              <a:defRPr/>
            </a:pPr>
            <a:endParaRPr lang="en-US"/>
          </a:p>
        </p:txBody>
      </p:sp>
      <p:sp>
        <p:nvSpPr>
          <p:cNvPr id="7" name="灯片编号占位符 5">
            <a:extLst>
              <a:ext uri="{FF2B5EF4-FFF2-40B4-BE49-F238E27FC236}">
                <a16:creationId xmlns:a16="http://schemas.microsoft.com/office/drawing/2014/main" id="{330DA302-6684-4D64-8687-102F61B9CD76}"/>
              </a:ext>
            </a:extLst>
          </p:cNvPr>
          <p:cNvSpPr>
            <a:spLocks noGrp="1"/>
          </p:cNvSpPr>
          <p:nvPr>
            <p:ph type="sldNum" sz="quarter" idx="12"/>
          </p:nvPr>
        </p:nvSpPr>
        <p:spPr/>
        <p:txBody>
          <a:bodyPr/>
          <a:lstStyle>
            <a:lvl1pPr>
              <a:defRPr/>
            </a:lvl1pPr>
          </a:lstStyle>
          <a:p>
            <a:pPr>
              <a:defRPr/>
            </a:pPr>
            <a:fld id="{FDF4FDA5-6851-49EF-AAD4-4E7E0DE0521C}" type="slidenum">
              <a:rPr lang="en-US" altLang="zh-CN"/>
              <a:pPr>
                <a:defRPr/>
              </a:pPr>
              <a:t>‹#›</a:t>
            </a:fld>
            <a:endParaRPr lang="en-US" altLang="zh-CN"/>
          </a:p>
        </p:txBody>
      </p:sp>
    </p:spTree>
    <p:extLst>
      <p:ext uri="{BB962C8B-B14F-4D97-AF65-F5344CB8AC3E}">
        <p14:creationId xmlns:p14="http://schemas.microsoft.com/office/powerpoint/2010/main" val="14826683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1911B4-3AA8-4CC5-8301-093318DBB561}"/>
              </a:ext>
            </a:extLst>
          </p:cNvPr>
          <p:cNvSpPr>
            <a:spLocks noGrp="1"/>
          </p:cNvSpPr>
          <p:nvPr>
            <p:ph type="dt" sz="half" idx="10"/>
          </p:nvPr>
        </p:nvSpPr>
        <p:spPr/>
        <p:txBody>
          <a:bodyPr/>
          <a:lstStyle>
            <a:lvl1pPr>
              <a:defRPr/>
            </a:lvl1pPr>
          </a:lstStyle>
          <a:p>
            <a:pPr>
              <a:defRPr/>
            </a:pPr>
            <a:endParaRPr lang="en-US"/>
          </a:p>
        </p:txBody>
      </p:sp>
      <p:sp>
        <p:nvSpPr>
          <p:cNvPr id="5" name="页脚占位符 4">
            <a:extLst>
              <a:ext uri="{FF2B5EF4-FFF2-40B4-BE49-F238E27FC236}">
                <a16:creationId xmlns:a16="http://schemas.microsoft.com/office/drawing/2014/main" id="{56F0407E-00FC-46ED-A082-09A426CCFDD3}"/>
              </a:ext>
            </a:extLst>
          </p:cNvPr>
          <p:cNvSpPr>
            <a:spLocks noGrp="1"/>
          </p:cNvSpPr>
          <p:nvPr>
            <p:ph type="ftr" sz="quarter" idx="11"/>
          </p:nvPr>
        </p:nvSpPr>
        <p:spPr/>
        <p:txBody>
          <a:bodyPr/>
          <a:lstStyle>
            <a:lvl1pPr>
              <a:defRPr/>
            </a:lvl1pPr>
          </a:lstStyle>
          <a:p>
            <a:pPr>
              <a:defRPr/>
            </a:pPr>
            <a:endParaRPr lang="en-US"/>
          </a:p>
        </p:txBody>
      </p:sp>
      <p:sp>
        <p:nvSpPr>
          <p:cNvPr id="6" name="灯片编号占位符 5">
            <a:extLst>
              <a:ext uri="{FF2B5EF4-FFF2-40B4-BE49-F238E27FC236}">
                <a16:creationId xmlns:a16="http://schemas.microsoft.com/office/drawing/2014/main" id="{6AA48B78-DDB7-441A-A195-27456D93593C}"/>
              </a:ext>
            </a:extLst>
          </p:cNvPr>
          <p:cNvSpPr>
            <a:spLocks noGrp="1"/>
          </p:cNvSpPr>
          <p:nvPr>
            <p:ph type="sldNum" sz="quarter" idx="12"/>
          </p:nvPr>
        </p:nvSpPr>
        <p:spPr/>
        <p:txBody>
          <a:bodyPr/>
          <a:lstStyle>
            <a:lvl1pPr>
              <a:defRPr/>
            </a:lvl1pPr>
          </a:lstStyle>
          <a:p>
            <a:pPr>
              <a:defRPr/>
            </a:pPr>
            <a:fld id="{4A4535CC-6647-4C3B-8231-EF5C9FAFCE7F}" type="slidenum">
              <a:rPr lang="en-US" altLang="zh-CN"/>
              <a:pPr>
                <a:defRPr/>
              </a:pPr>
              <a:t>‹#›</a:t>
            </a:fld>
            <a:endParaRPr lang="en-US" altLang="zh-CN"/>
          </a:p>
        </p:txBody>
      </p:sp>
    </p:spTree>
    <p:extLst>
      <p:ext uri="{BB962C8B-B14F-4D97-AF65-F5344CB8AC3E}">
        <p14:creationId xmlns:p14="http://schemas.microsoft.com/office/powerpoint/2010/main" val="1522206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087641-7365-4205-9FA8-AA5FAF94FB9D}"/>
              </a:ext>
            </a:extLst>
          </p:cNvPr>
          <p:cNvSpPr>
            <a:spLocks noGrp="1"/>
          </p:cNvSpPr>
          <p:nvPr>
            <p:ph type="dt" sz="half" idx="10"/>
          </p:nvPr>
        </p:nvSpPr>
        <p:spPr/>
        <p:txBody>
          <a:bodyPr/>
          <a:lstStyle>
            <a:lvl1pPr>
              <a:defRPr/>
            </a:lvl1pPr>
          </a:lstStyle>
          <a:p>
            <a:pPr>
              <a:defRPr/>
            </a:pPr>
            <a:endParaRPr lang="en-US"/>
          </a:p>
        </p:txBody>
      </p:sp>
      <p:sp>
        <p:nvSpPr>
          <p:cNvPr id="5" name="页脚占位符 4">
            <a:extLst>
              <a:ext uri="{FF2B5EF4-FFF2-40B4-BE49-F238E27FC236}">
                <a16:creationId xmlns:a16="http://schemas.microsoft.com/office/drawing/2014/main" id="{7A8DF58D-C776-451F-96F5-1235BC3A9E90}"/>
              </a:ext>
            </a:extLst>
          </p:cNvPr>
          <p:cNvSpPr>
            <a:spLocks noGrp="1"/>
          </p:cNvSpPr>
          <p:nvPr>
            <p:ph type="ftr" sz="quarter" idx="11"/>
          </p:nvPr>
        </p:nvSpPr>
        <p:spPr/>
        <p:txBody>
          <a:bodyPr/>
          <a:lstStyle>
            <a:lvl1pPr>
              <a:defRPr/>
            </a:lvl1pPr>
          </a:lstStyle>
          <a:p>
            <a:pPr>
              <a:defRPr/>
            </a:pPr>
            <a:endParaRPr lang="en-US"/>
          </a:p>
        </p:txBody>
      </p:sp>
      <p:sp>
        <p:nvSpPr>
          <p:cNvPr id="6" name="灯片编号占位符 5">
            <a:extLst>
              <a:ext uri="{FF2B5EF4-FFF2-40B4-BE49-F238E27FC236}">
                <a16:creationId xmlns:a16="http://schemas.microsoft.com/office/drawing/2014/main" id="{C5A9C3CE-3FA9-4E00-BF1F-060CEEF04E4D}"/>
              </a:ext>
            </a:extLst>
          </p:cNvPr>
          <p:cNvSpPr>
            <a:spLocks noGrp="1"/>
          </p:cNvSpPr>
          <p:nvPr>
            <p:ph type="sldNum" sz="quarter" idx="12"/>
          </p:nvPr>
        </p:nvSpPr>
        <p:spPr/>
        <p:txBody>
          <a:bodyPr/>
          <a:lstStyle>
            <a:lvl1pPr>
              <a:defRPr/>
            </a:lvl1pPr>
          </a:lstStyle>
          <a:p>
            <a:pPr>
              <a:defRPr/>
            </a:pPr>
            <a:fld id="{E904A772-A33F-4017-B2E1-B56C2630F462}" type="slidenum">
              <a:rPr lang="en-US" altLang="zh-CN"/>
              <a:pPr>
                <a:defRPr/>
              </a:pPr>
              <a:t>‹#›</a:t>
            </a:fld>
            <a:endParaRPr lang="en-US" altLang="zh-CN"/>
          </a:p>
        </p:txBody>
      </p:sp>
    </p:spTree>
    <p:extLst>
      <p:ext uri="{BB962C8B-B14F-4D97-AF65-F5344CB8AC3E}">
        <p14:creationId xmlns:p14="http://schemas.microsoft.com/office/powerpoint/2010/main" val="336245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E8AAD95-43E4-43A3-AFB3-F33364046B4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35331B3-BAB2-4E8A-AE8E-4536F25FBA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BE7413C-7C1F-4861-A49B-6DA772A39CF0}"/>
              </a:ext>
            </a:extLst>
          </p:cNvPr>
          <p:cNvSpPr>
            <a:spLocks noGrp="1" noChangeArrowheads="1"/>
          </p:cNvSpPr>
          <p:nvPr>
            <p:ph type="sldNum" sz="quarter" idx="12"/>
          </p:nvPr>
        </p:nvSpPr>
        <p:spPr>
          <a:ln/>
        </p:spPr>
        <p:txBody>
          <a:bodyPr/>
          <a:lstStyle>
            <a:lvl1pPr>
              <a:defRPr/>
            </a:lvl1pPr>
          </a:lstStyle>
          <a:p>
            <a:pPr>
              <a:defRPr/>
            </a:pPr>
            <a:fld id="{C9F0F512-EBC9-42E2-BAFB-D3226A98EBEB}" type="slidenum">
              <a:rPr lang="en-US" altLang="zh-CN"/>
              <a:pPr>
                <a:defRPr/>
              </a:pPr>
              <a:t>‹#›</a:t>
            </a:fld>
            <a:endParaRPr lang="en-US" altLang="zh-CN"/>
          </a:p>
        </p:txBody>
      </p:sp>
    </p:spTree>
    <p:extLst>
      <p:ext uri="{BB962C8B-B14F-4D97-AF65-F5344CB8AC3E}">
        <p14:creationId xmlns:p14="http://schemas.microsoft.com/office/powerpoint/2010/main" val="66496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72A9777-83A7-4B60-9E80-422824E9E1C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25E5963-3AF2-43F5-8A71-92D267E0A5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44FAB3-BE5D-4DB6-B9A4-2B7F9FA028F7}"/>
              </a:ext>
            </a:extLst>
          </p:cNvPr>
          <p:cNvSpPr>
            <a:spLocks noGrp="1" noChangeArrowheads="1"/>
          </p:cNvSpPr>
          <p:nvPr>
            <p:ph type="sldNum" sz="quarter" idx="12"/>
          </p:nvPr>
        </p:nvSpPr>
        <p:spPr>
          <a:ln/>
        </p:spPr>
        <p:txBody>
          <a:bodyPr/>
          <a:lstStyle>
            <a:lvl1pPr>
              <a:defRPr/>
            </a:lvl1pPr>
          </a:lstStyle>
          <a:p>
            <a:pPr>
              <a:defRPr/>
            </a:pPr>
            <a:fld id="{8366FFEA-BE1B-4E4C-8B39-8DF9212E0CED}" type="slidenum">
              <a:rPr lang="en-US" altLang="zh-CN"/>
              <a:pPr>
                <a:defRPr/>
              </a:pPr>
              <a:t>‹#›</a:t>
            </a:fld>
            <a:endParaRPr lang="en-US" altLang="zh-CN"/>
          </a:p>
        </p:txBody>
      </p:sp>
    </p:spTree>
    <p:extLst>
      <p:ext uri="{BB962C8B-B14F-4D97-AF65-F5344CB8AC3E}">
        <p14:creationId xmlns:p14="http://schemas.microsoft.com/office/powerpoint/2010/main" val="99621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FF4442F-266E-4D71-BBF4-A89CE841596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B7AB699-0F63-4A0E-B6D0-1FA4C0C630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8194F81-A357-4527-B7AF-F7D5A5E4B085}"/>
              </a:ext>
            </a:extLst>
          </p:cNvPr>
          <p:cNvSpPr>
            <a:spLocks noGrp="1" noChangeArrowheads="1"/>
          </p:cNvSpPr>
          <p:nvPr>
            <p:ph type="sldNum" sz="quarter" idx="12"/>
          </p:nvPr>
        </p:nvSpPr>
        <p:spPr>
          <a:ln/>
        </p:spPr>
        <p:txBody>
          <a:bodyPr/>
          <a:lstStyle>
            <a:lvl1pPr>
              <a:defRPr/>
            </a:lvl1pPr>
          </a:lstStyle>
          <a:p>
            <a:pPr>
              <a:defRPr/>
            </a:pPr>
            <a:fld id="{6B7090A5-70AC-4D40-9178-3131CF4C20B7}" type="slidenum">
              <a:rPr lang="en-US" altLang="zh-CN"/>
              <a:pPr>
                <a:defRPr/>
              </a:pPr>
              <a:t>‹#›</a:t>
            </a:fld>
            <a:endParaRPr lang="en-US" altLang="zh-CN"/>
          </a:p>
        </p:txBody>
      </p:sp>
    </p:spTree>
    <p:extLst>
      <p:ext uri="{BB962C8B-B14F-4D97-AF65-F5344CB8AC3E}">
        <p14:creationId xmlns:p14="http://schemas.microsoft.com/office/powerpoint/2010/main" val="413594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5D9693A-1D7D-44B9-B89A-383A6279087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3454BC2-76D2-4F3C-87CE-747D151E2E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56FB535-C240-4AB9-BCD7-A5BDEB1D25E5}"/>
              </a:ext>
            </a:extLst>
          </p:cNvPr>
          <p:cNvSpPr>
            <a:spLocks noGrp="1" noChangeArrowheads="1"/>
          </p:cNvSpPr>
          <p:nvPr>
            <p:ph type="sldNum" sz="quarter" idx="12"/>
          </p:nvPr>
        </p:nvSpPr>
        <p:spPr>
          <a:ln/>
        </p:spPr>
        <p:txBody>
          <a:bodyPr/>
          <a:lstStyle>
            <a:lvl1pPr>
              <a:defRPr/>
            </a:lvl1pPr>
          </a:lstStyle>
          <a:p>
            <a:pPr>
              <a:defRPr/>
            </a:pPr>
            <a:fld id="{0223C6FD-B66B-43CF-B703-3845036CEDC7}" type="slidenum">
              <a:rPr lang="en-US" altLang="zh-CN"/>
              <a:pPr>
                <a:defRPr/>
              </a:pPr>
              <a:t>‹#›</a:t>
            </a:fld>
            <a:endParaRPr lang="en-US" altLang="zh-CN"/>
          </a:p>
        </p:txBody>
      </p:sp>
    </p:spTree>
    <p:extLst>
      <p:ext uri="{BB962C8B-B14F-4D97-AF65-F5344CB8AC3E}">
        <p14:creationId xmlns:p14="http://schemas.microsoft.com/office/powerpoint/2010/main" val="20928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02FB7D8-6812-4352-8181-9AAD4D8847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2C90478-25FA-4ECE-BCE1-3CA1EDDA1C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1244758-1A40-48C4-82BB-EA8BB575479F}"/>
              </a:ext>
            </a:extLst>
          </p:cNvPr>
          <p:cNvSpPr>
            <a:spLocks noGrp="1" noChangeArrowheads="1"/>
          </p:cNvSpPr>
          <p:nvPr>
            <p:ph type="sldNum" sz="quarter" idx="12"/>
          </p:nvPr>
        </p:nvSpPr>
        <p:spPr>
          <a:ln/>
        </p:spPr>
        <p:txBody>
          <a:bodyPr/>
          <a:lstStyle>
            <a:lvl1pPr>
              <a:defRPr/>
            </a:lvl1pPr>
          </a:lstStyle>
          <a:p>
            <a:pPr>
              <a:defRPr/>
            </a:pPr>
            <a:fld id="{7CB194EF-FE83-421F-925F-4CD74C636454}" type="slidenum">
              <a:rPr lang="en-US" altLang="zh-CN"/>
              <a:pPr>
                <a:defRPr/>
              </a:pPr>
              <a:t>‹#›</a:t>
            </a:fld>
            <a:endParaRPr lang="en-US" altLang="zh-CN"/>
          </a:p>
        </p:txBody>
      </p:sp>
    </p:spTree>
    <p:extLst>
      <p:ext uri="{BB962C8B-B14F-4D97-AF65-F5344CB8AC3E}">
        <p14:creationId xmlns:p14="http://schemas.microsoft.com/office/powerpoint/2010/main" val="96390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52BA5C5-BDC1-47E6-BA49-B2C47F594F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A6DBEB-49D0-4367-A3CA-C6E3CBB531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83EB2E-0B74-436B-BC56-8DB91D7691FE}"/>
              </a:ext>
            </a:extLst>
          </p:cNvPr>
          <p:cNvSpPr>
            <a:spLocks noGrp="1" noChangeArrowheads="1"/>
          </p:cNvSpPr>
          <p:nvPr>
            <p:ph type="sldNum" sz="quarter" idx="12"/>
          </p:nvPr>
        </p:nvSpPr>
        <p:spPr>
          <a:ln/>
        </p:spPr>
        <p:txBody>
          <a:bodyPr/>
          <a:lstStyle>
            <a:lvl1pPr>
              <a:defRPr/>
            </a:lvl1pPr>
          </a:lstStyle>
          <a:p>
            <a:pPr>
              <a:defRPr/>
            </a:pPr>
            <a:fld id="{AFE7D6B4-F49B-4381-A64B-4578960E7B08}" type="slidenum">
              <a:rPr lang="en-US" altLang="zh-CN"/>
              <a:pPr>
                <a:defRPr/>
              </a:pPr>
              <a:t>‹#›</a:t>
            </a:fld>
            <a:endParaRPr lang="en-US" altLang="zh-CN"/>
          </a:p>
        </p:txBody>
      </p:sp>
    </p:spTree>
    <p:extLst>
      <p:ext uri="{BB962C8B-B14F-4D97-AF65-F5344CB8AC3E}">
        <p14:creationId xmlns:p14="http://schemas.microsoft.com/office/powerpoint/2010/main" val="133452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4EC062-D77C-4D8A-A2C8-007623E8466B}"/>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E364DAC-DCA5-4911-8C2B-042D3EC9BD0D}"/>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57F6592C-71F1-4BA1-9FD4-BD9046DAFDDE}"/>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b="0">
                <a:solidFill>
                  <a:schemeClr val="tx1"/>
                </a:solidFill>
                <a:latin typeface="+mn-lt"/>
                <a:ea typeface="+mn-ea"/>
                <a:cs typeface="+mn-cs"/>
              </a:defRPr>
            </a:lvl1pPr>
          </a:lstStyle>
          <a:p>
            <a:pPr>
              <a:defRPr/>
            </a:pPr>
            <a:endParaRPr lang="en-US"/>
          </a:p>
        </p:txBody>
      </p:sp>
      <p:sp>
        <p:nvSpPr>
          <p:cNvPr id="1029" name="Rectangle 5">
            <a:extLst>
              <a:ext uri="{FF2B5EF4-FFF2-40B4-BE49-F238E27FC236}">
                <a16:creationId xmlns:a16="http://schemas.microsoft.com/office/drawing/2014/main" id="{3753C0E8-1D32-4498-BA26-67DF6461C7C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b="0">
                <a:solidFill>
                  <a:schemeClr val="tx1"/>
                </a:solidFill>
                <a:latin typeface="+mn-lt"/>
                <a:ea typeface="+mn-ea"/>
                <a:cs typeface="+mn-cs"/>
              </a:defRPr>
            </a:lvl1pPr>
          </a:lstStyle>
          <a:p>
            <a:pPr>
              <a:defRPr/>
            </a:pPr>
            <a:endParaRPr lang="en-US"/>
          </a:p>
        </p:txBody>
      </p:sp>
      <p:sp>
        <p:nvSpPr>
          <p:cNvPr id="1030" name="Rectangle 6">
            <a:extLst>
              <a:ext uri="{FF2B5EF4-FFF2-40B4-BE49-F238E27FC236}">
                <a16:creationId xmlns:a16="http://schemas.microsoft.com/office/drawing/2014/main" id="{3EACED6E-B74C-4B69-B06C-2311EE1A622F}"/>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0" smtClean="0">
                <a:solidFill>
                  <a:schemeClr val="tx1"/>
                </a:solidFill>
                <a:latin typeface="Arial" panose="020B0604020202020204" pitchFamily="34" charset="0"/>
                <a:ea typeface="宋体" panose="02010600030101010101" pitchFamily="2" charset="-122"/>
              </a:defRPr>
            </a:lvl1pPr>
          </a:lstStyle>
          <a:p>
            <a:pPr>
              <a:defRPr/>
            </a:pPr>
            <a:fld id="{3805E328-FB4F-4292-9DC4-3EC42F59CF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33B7F12-6119-4579-8B15-6803DE10E3EF}"/>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C94435C7-B69B-4570-B539-4F8A77C13BE0}"/>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a:extLst>
              <a:ext uri="{FF2B5EF4-FFF2-40B4-BE49-F238E27FC236}">
                <a16:creationId xmlns:a16="http://schemas.microsoft.com/office/drawing/2014/main" id="{F9AC5BF1-6F52-4C86-A85C-931257B9518F}"/>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b="0">
                <a:solidFill>
                  <a:schemeClr val="tx1"/>
                </a:solidFill>
                <a:latin typeface="+mn-lt"/>
                <a:ea typeface="+mn-ea"/>
                <a:cs typeface="+mn-cs"/>
              </a:defRPr>
            </a:lvl1pPr>
          </a:lstStyle>
          <a:p>
            <a:pPr>
              <a:defRPr/>
            </a:pPr>
            <a:endParaRPr lang="en-US"/>
          </a:p>
        </p:txBody>
      </p:sp>
      <p:sp>
        <p:nvSpPr>
          <p:cNvPr id="2053" name="Rectangle 5">
            <a:extLst>
              <a:ext uri="{FF2B5EF4-FFF2-40B4-BE49-F238E27FC236}">
                <a16:creationId xmlns:a16="http://schemas.microsoft.com/office/drawing/2014/main" id="{AB391324-E78F-46B8-AC45-61CB4E642B4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b="0">
                <a:solidFill>
                  <a:schemeClr val="tx1"/>
                </a:solidFill>
                <a:latin typeface="+mn-lt"/>
                <a:ea typeface="+mn-ea"/>
                <a:cs typeface="+mn-cs"/>
              </a:defRPr>
            </a:lvl1pPr>
          </a:lstStyle>
          <a:p>
            <a:pPr>
              <a:defRPr/>
            </a:pPr>
            <a:endParaRPr lang="en-US"/>
          </a:p>
        </p:txBody>
      </p:sp>
      <p:sp>
        <p:nvSpPr>
          <p:cNvPr id="2054" name="Rectangle 6">
            <a:extLst>
              <a:ext uri="{FF2B5EF4-FFF2-40B4-BE49-F238E27FC236}">
                <a16:creationId xmlns:a16="http://schemas.microsoft.com/office/drawing/2014/main" id="{0B39014C-29AB-4697-AA4D-C45EC080BB7A}"/>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0" smtClean="0">
                <a:solidFill>
                  <a:schemeClr val="tx1"/>
                </a:solidFill>
                <a:latin typeface="Arial" panose="020B0604020202020204" pitchFamily="34" charset="0"/>
                <a:ea typeface="宋体" panose="02010600030101010101" pitchFamily="2" charset="-122"/>
              </a:defRPr>
            </a:lvl1pPr>
          </a:lstStyle>
          <a:p>
            <a:pPr>
              <a:defRPr/>
            </a:pPr>
            <a:fld id="{1EC0BF3A-C628-423E-82B6-3EE3A1C579D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9816B85E-492D-4CAF-B6CC-416E162B1DB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697A860B-7B39-46E5-8D9E-0D2F44A4A38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911816-4B3F-4781-9FC3-5F4275A78FC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页脚占位符 4">
            <a:extLst>
              <a:ext uri="{FF2B5EF4-FFF2-40B4-BE49-F238E27FC236}">
                <a16:creationId xmlns:a16="http://schemas.microsoft.com/office/drawing/2014/main" id="{4A63B543-7C06-4E97-89A4-EEAC5C35B75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灯片编号占位符 5">
            <a:extLst>
              <a:ext uri="{FF2B5EF4-FFF2-40B4-BE49-F238E27FC236}">
                <a16:creationId xmlns:a16="http://schemas.microsoft.com/office/drawing/2014/main" id="{DE986330-F9C5-4414-9AD5-606E514A7EE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5ACEE28-3874-4F57-9FCB-550F852895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9.x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 Id="rId9" Type="http://schemas.openxmlformats.org/officeDocument/2006/relationships/image" Target="../media/image1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668BB2B-4D56-4093-B732-0336B01CAF5E}"/>
              </a:ext>
            </a:extLst>
          </p:cNvPr>
          <p:cNvSpPr>
            <a:spLocks noGrp="1" noRot="1" noChangeArrowheads="1"/>
          </p:cNvSpPr>
          <p:nvPr>
            <p:ph type="title" idx="4294967295"/>
          </p:nvPr>
        </p:nvSpPr>
        <p:spPr/>
        <p:txBody>
          <a:bodyPr/>
          <a:lstStyle/>
          <a:p>
            <a:pPr eaLnBrk="1" hangingPunct="1">
              <a:defRPr/>
            </a:pPr>
            <a:r>
              <a:rPr lang="zh-CN" altLang="en-US" b="1" dirty="0">
                <a:solidFill>
                  <a:schemeClr val="accent2">
                    <a:lumMod val="75000"/>
                  </a:schemeClr>
                </a:solidFill>
                <a:latin typeface="黑体" pitchFamily="49" charset="-122"/>
                <a:ea typeface="黑体" pitchFamily="49" charset="-122"/>
              </a:rPr>
              <a:t>第四章   生产与成本</a:t>
            </a:r>
          </a:p>
        </p:txBody>
      </p:sp>
      <p:sp>
        <p:nvSpPr>
          <p:cNvPr id="15363" name="Rectangle 3">
            <a:extLst>
              <a:ext uri="{FF2B5EF4-FFF2-40B4-BE49-F238E27FC236}">
                <a16:creationId xmlns:a16="http://schemas.microsoft.com/office/drawing/2014/main" id="{50A9436C-CA6D-46A5-BDBD-7856EED81AB8}"/>
              </a:ext>
            </a:extLst>
          </p:cNvPr>
          <p:cNvSpPr>
            <a:spLocks noGrp="1" noRot="1" noChangeArrowheads="1"/>
          </p:cNvSpPr>
          <p:nvPr>
            <p:ph type="body" idx="4294967295"/>
          </p:nvPr>
        </p:nvSpPr>
        <p:spPr>
          <a:xfrm>
            <a:off x="457200" y="1628775"/>
            <a:ext cx="8362950" cy="4679950"/>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回忆一下：</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在本书的导论中，我们提到经济学的中心思想是：人们面对稀缺的资源进行有目的的选择，并且在这个选择的过程中与其它人交往。</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在上一章描述消费者的行为中，我们通过假设消费者在预算约束之下追求效用最大化，研究消费者面对稀缺资源如何进行有目的选择。</a:t>
            </a:r>
          </a:p>
        </p:txBody>
      </p:sp>
    </p:spTree>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Group 2">
            <a:extLst>
              <a:ext uri="{FF2B5EF4-FFF2-40B4-BE49-F238E27FC236}">
                <a16:creationId xmlns:a16="http://schemas.microsoft.com/office/drawing/2014/main" id="{2FB109A5-500F-4EA0-8436-F3636A3FD21A}"/>
              </a:ext>
            </a:extLst>
          </p:cNvPr>
          <p:cNvGraphicFramePr>
            <a:graphicFrameLocks noGrp="1"/>
          </p:cNvGraphicFramePr>
          <p:nvPr>
            <p:ph idx="4294967295"/>
          </p:nvPr>
        </p:nvGraphicFramePr>
        <p:xfrm>
          <a:off x="301625" y="620713"/>
          <a:ext cx="8540750" cy="5557838"/>
        </p:xfrm>
        <a:graphic>
          <a:graphicData uri="http://schemas.openxmlformats.org/drawingml/2006/table">
            <a:tbl>
              <a:tblPr/>
              <a:tblGrid>
                <a:gridCol w="1677988">
                  <a:extLst>
                    <a:ext uri="{9D8B030D-6E8A-4147-A177-3AD203B41FA5}">
                      <a16:colId xmlns:a16="http://schemas.microsoft.com/office/drawing/2014/main" val="20000"/>
                    </a:ext>
                  </a:extLst>
                </a:gridCol>
                <a:gridCol w="2439987">
                  <a:extLst>
                    <a:ext uri="{9D8B030D-6E8A-4147-A177-3AD203B41FA5}">
                      <a16:colId xmlns:a16="http://schemas.microsoft.com/office/drawing/2014/main" val="20001"/>
                    </a:ext>
                  </a:extLst>
                </a:gridCol>
                <a:gridCol w="2217738">
                  <a:extLst>
                    <a:ext uri="{9D8B030D-6E8A-4147-A177-3AD203B41FA5}">
                      <a16:colId xmlns:a16="http://schemas.microsoft.com/office/drawing/2014/main" val="20002"/>
                    </a:ext>
                  </a:extLst>
                </a:gridCol>
                <a:gridCol w="2205037">
                  <a:extLst>
                    <a:ext uri="{9D8B030D-6E8A-4147-A177-3AD203B41FA5}">
                      <a16:colId xmlns:a16="http://schemas.microsoft.com/office/drawing/2014/main" val="20003"/>
                    </a:ext>
                  </a:extLst>
                </a:gridCol>
              </a:tblGrid>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总收益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400000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机会成本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毛线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80000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水、电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20000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劳动工资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120000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银行利息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10000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FF0000"/>
                          </a:solidFill>
                          <a:effectLst/>
                          <a:latin typeface="仿宋" panose="02010609060101010101" pitchFamily="49" charset="-122"/>
                          <a:ea typeface="仿宋" panose="02010609060101010101" pitchFamily="49" charset="-122"/>
                          <a:cs typeface="楷体_GB2312"/>
                        </a:rPr>
                        <a:t>显性成本</a:t>
                      </a: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（合计）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仿宋" panose="02010609060101010101" pitchFamily="49" charset="-122"/>
                          <a:ea typeface="仿宋" panose="02010609060101010101" pitchFamily="49" charset="-122"/>
                          <a:cs typeface="楷体_GB2312"/>
                        </a:rPr>
                        <a:t> 230000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230000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放弃的工资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40000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放弃的利息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20000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经济折旧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25000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46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正常利润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FF0000"/>
                          </a:solidFill>
                          <a:effectLst/>
                          <a:latin typeface="仿宋" panose="02010609060101010101" pitchFamily="49" charset="-122"/>
                          <a:ea typeface="仿宋" panose="02010609060101010101" pitchFamily="49" charset="-122"/>
                          <a:cs typeface="楷体_GB2312"/>
                        </a:rPr>
                        <a:t>隐性成本</a:t>
                      </a: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（合计）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仿宋" panose="02010609060101010101" pitchFamily="49" charset="-122"/>
                          <a:ea typeface="仿宋" panose="02010609060101010101" pitchFamily="49" charset="-122"/>
                          <a:cs typeface="楷体_GB2312"/>
                        </a:rPr>
                        <a:t>135000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135000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总成本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365000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6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经济利润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39E5"/>
                          </a:solidFill>
                          <a:effectLst/>
                          <a:latin typeface="仿宋" panose="02010609060101010101" pitchFamily="49" charset="-122"/>
                          <a:ea typeface="仿宋" panose="02010609060101010101" pitchFamily="49" charset="-122"/>
                          <a:cs typeface="楷体_GB231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仿宋" panose="02010609060101010101" pitchFamily="49" charset="-122"/>
                          <a:ea typeface="仿宋" panose="02010609060101010101" pitchFamily="49" charset="-122"/>
                          <a:cs typeface="楷体_GB2312"/>
                        </a:rPr>
                        <a:t>35000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70133FBE-AACE-4B3F-9251-8BD1374A215F}"/>
              </a:ext>
            </a:extLst>
          </p:cNvPr>
          <p:cNvSpPr>
            <a:spLocks noGrp="1" noRot="1" noChangeArrowheads="1"/>
          </p:cNvSpPr>
          <p:nvPr>
            <p:ph type="body" idx="4294967295"/>
          </p:nvPr>
        </p:nvSpPr>
        <p:spPr>
          <a:xfrm>
            <a:off x="301625" y="620713"/>
            <a:ext cx="8540750" cy="5688012"/>
          </a:xfrm>
        </p:spPr>
        <p:txBody>
          <a:bodyPr/>
          <a:lstStyle/>
          <a:p>
            <a:pPr eaLnBrk="1" hangingPunct="1">
              <a:defRPr/>
            </a:pPr>
            <a:r>
              <a:rPr lang="en-US" altLang="zh-CN" sz="2800" b="1" dirty="0">
                <a:solidFill>
                  <a:schemeClr val="tx2"/>
                </a:solidFill>
                <a:latin typeface="仿宋" pitchFamily="49" charset="-122"/>
                <a:ea typeface="仿宋" pitchFamily="49" charset="-122"/>
              </a:rPr>
              <a:t>                      </a:t>
            </a:r>
            <a:r>
              <a:rPr lang="en-US" altLang="zh-CN" sz="2800" b="1" dirty="0">
                <a:solidFill>
                  <a:schemeClr val="accent2">
                    <a:lumMod val="75000"/>
                  </a:schemeClr>
                </a:solidFill>
                <a:latin typeface="仿宋" pitchFamily="49" charset="-122"/>
                <a:ea typeface="仿宋" pitchFamily="49" charset="-122"/>
              </a:rPr>
              <a:t>400000</a:t>
            </a:r>
          </a:p>
          <a:p>
            <a:pPr eaLnBrk="1" hangingPunct="1">
              <a:defRPr/>
            </a:pPr>
            <a:r>
              <a:rPr lang="en-US" altLang="zh-CN" sz="2800" b="1" dirty="0">
                <a:solidFill>
                  <a:schemeClr val="accent2">
                    <a:lumMod val="75000"/>
                  </a:schemeClr>
                </a:solidFill>
                <a:latin typeface="仿宋" pitchFamily="49" charset="-122"/>
                <a:ea typeface="仿宋" pitchFamily="49" charset="-122"/>
              </a:rPr>
              <a:t>                     </a:t>
            </a:r>
            <a:r>
              <a:rPr lang="zh-CN" altLang="en-US" sz="2800" b="1" dirty="0">
                <a:solidFill>
                  <a:schemeClr val="accent2">
                    <a:lumMod val="75000"/>
                  </a:schemeClr>
                </a:solidFill>
                <a:latin typeface="仿宋" pitchFamily="49" charset="-122"/>
                <a:ea typeface="仿宋" pitchFamily="49" charset="-122"/>
              </a:rPr>
              <a:t>－</a:t>
            </a:r>
            <a:r>
              <a:rPr lang="en-US" altLang="zh-CN" sz="2800" b="1" dirty="0">
                <a:solidFill>
                  <a:schemeClr val="accent2">
                    <a:lumMod val="75000"/>
                  </a:schemeClr>
                </a:solidFill>
                <a:latin typeface="仿宋" pitchFamily="49" charset="-122"/>
                <a:ea typeface="仿宋" pitchFamily="49" charset="-122"/>
              </a:rPr>
              <a:t>80000   </a:t>
            </a:r>
            <a:r>
              <a:rPr lang="zh-CN" altLang="en-US" sz="2800" b="1" dirty="0">
                <a:solidFill>
                  <a:schemeClr val="accent2">
                    <a:lumMod val="75000"/>
                  </a:schemeClr>
                </a:solidFill>
                <a:latin typeface="仿宋" pitchFamily="49" charset="-122"/>
                <a:ea typeface="仿宋" pitchFamily="49" charset="-122"/>
              </a:rPr>
              <a:t>毛线成本</a:t>
            </a:r>
          </a:p>
          <a:p>
            <a:pPr eaLnBrk="1" hangingPunct="1">
              <a:defRPr/>
            </a:pPr>
            <a:r>
              <a:rPr lang="zh-CN" altLang="en-US" sz="2800" b="1" dirty="0">
                <a:solidFill>
                  <a:schemeClr val="accent2">
                    <a:lumMod val="75000"/>
                  </a:schemeClr>
                </a:solidFill>
                <a:latin typeface="仿宋" pitchFamily="49" charset="-122"/>
                <a:ea typeface="仿宋" pitchFamily="49" charset="-122"/>
              </a:rPr>
              <a:t>                     －</a:t>
            </a:r>
            <a:r>
              <a:rPr lang="en-US" altLang="zh-CN" sz="2800" b="1" dirty="0">
                <a:solidFill>
                  <a:schemeClr val="accent2">
                    <a:lumMod val="75000"/>
                  </a:schemeClr>
                </a:solidFill>
                <a:latin typeface="仿宋" pitchFamily="49" charset="-122"/>
                <a:ea typeface="仿宋" pitchFamily="49" charset="-122"/>
              </a:rPr>
              <a:t>20000    </a:t>
            </a:r>
            <a:r>
              <a:rPr lang="zh-CN" altLang="en-US" sz="2800" b="1" dirty="0">
                <a:solidFill>
                  <a:schemeClr val="accent2">
                    <a:lumMod val="75000"/>
                  </a:schemeClr>
                </a:solidFill>
                <a:latin typeface="仿宋" pitchFamily="49" charset="-122"/>
                <a:ea typeface="仿宋" pitchFamily="49" charset="-122"/>
              </a:rPr>
              <a:t>水电</a:t>
            </a:r>
          </a:p>
          <a:p>
            <a:pPr eaLnBrk="1" hangingPunct="1">
              <a:defRPr/>
            </a:pPr>
            <a:r>
              <a:rPr lang="zh-CN" altLang="en-US" sz="2800" b="1" dirty="0">
                <a:solidFill>
                  <a:schemeClr val="accent2">
                    <a:lumMod val="75000"/>
                  </a:schemeClr>
                </a:solidFill>
                <a:latin typeface="仿宋" pitchFamily="49" charset="-122"/>
                <a:ea typeface="仿宋" pitchFamily="49" charset="-122"/>
              </a:rPr>
              <a:t>                     －</a:t>
            </a:r>
            <a:r>
              <a:rPr lang="en-US" altLang="zh-CN" sz="2800" b="1" dirty="0">
                <a:solidFill>
                  <a:schemeClr val="accent2">
                    <a:lumMod val="75000"/>
                  </a:schemeClr>
                </a:solidFill>
                <a:latin typeface="仿宋" pitchFamily="49" charset="-122"/>
                <a:ea typeface="仿宋" pitchFamily="49" charset="-122"/>
              </a:rPr>
              <a:t>10000    </a:t>
            </a:r>
            <a:r>
              <a:rPr lang="zh-CN" altLang="en-US" sz="2800" b="1" dirty="0">
                <a:solidFill>
                  <a:schemeClr val="accent2">
                    <a:lumMod val="75000"/>
                  </a:schemeClr>
                </a:solidFill>
                <a:latin typeface="仿宋" pitchFamily="49" charset="-122"/>
                <a:ea typeface="仿宋" pitchFamily="49" charset="-122"/>
              </a:rPr>
              <a:t>银行利息</a:t>
            </a:r>
            <a:endParaRPr lang="en-US" altLang="zh-CN" sz="2800" b="1" dirty="0">
              <a:solidFill>
                <a:schemeClr val="accent2">
                  <a:lumMod val="75000"/>
                </a:schemeClr>
              </a:solidFill>
              <a:latin typeface="仿宋" pitchFamily="49" charset="-122"/>
              <a:ea typeface="仿宋" pitchFamily="49" charset="-122"/>
            </a:endParaRPr>
          </a:p>
          <a:p>
            <a:pPr eaLnBrk="1" hangingPunct="1">
              <a:defRPr/>
            </a:pPr>
            <a:r>
              <a:rPr lang="zh-CN" altLang="en-US" sz="2800" b="1" dirty="0">
                <a:solidFill>
                  <a:schemeClr val="accent2">
                    <a:lumMod val="75000"/>
                  </a:schemeClr>
                </a:solidFill>
                <a:latin typeface="仿宋" pitchFamily="49" charset="-122"/>
                <a:ea typeface="仿宋" pitchFamily="49" charset="-122"/>
              </a:rPr>
              <a:t>                     －</a:t>
            </a:r>
            <a:r>
              <a:rPr lang="en-US" altLang="zh-CN" sz="2800" b="1" dirty="0">
                <a:solidFill>
                  <a:schemeClr val="accent2">
                    <a:lumMod val="75000"/>
                  </a:schemeClr>
                </a:solidFill>
                <a:latin typeface="仿宋" pitchFamily="49" charset="-122"/>
                <a:ea typeface="仿宋" pitchFamily="49" charset="-122"/>
              </a:rPr>
              <a:t>120000   </a:t>
            </a:r>
            <a:r>
              <a:rPr lang="zh-CN" altLang="en-US" sz="2800" b="1" dirty="0">
                <a:solidFill>
                  <a:schemeClr val="accent2">
                    <a:lumMod val="75000"/>
                  </a:schemeClr>
                </a:solidFill>
                <a:latin typeface="仿宋" pitchFamily="49" charset="-122"/>
                <a:ea typeface="仿宋" pitchFamily="49" charset="-122"/>
              </a:rPr>
              <a:t>支付工资</a:t>
            </a:r>
            <a:endParaRPr lang="en-US" altLang="zh-CN" sz="2800" b="1" dirty="0">
              <a:solidFill>
                <a:schemeClr val="accent2">
                  <a:lumMod val="75000"/>
                </a:schemeClr>
              </a:solidFill>
              <a:latin typeface="仿宋" pitchFamily="49" charset="-122"/>
              <a:ea typeface="仿宋" pitchFamily="49" charset="-122"/>
            </a:endParaRPr>
          </a:p>
          <a:p>
            <a:pPr eaLnBrk="1" hangingPunct="1">
              <a:defRPr/>
            </a:pPr>
            <a:r>
              <a:rPr lang="en-US" altLang="zh-CN" sz="2800" b="1" dirty="0">
                <a:solidFill>
                  <a:schemeClr val="tx2"/>
                </a:solidFill>
                <a:latin typeface="仿宋" pitchFamily="49" charset="-122"/>
                <a:ea typeface="仿宋" pitchFamily="49" charset="-122"/>
              </a:rPr>
              <a:t>                     </a:t>
            </a:r>
            <a:r>
              <a:rPr lang="zh-CN" altLang="en-US" sz="2800" b="1" dirty="0">
                <a:solidFill>
                  <a:srgbClr val="A50021"/>
                </a:solidFill>
                <a:latin typeface="仿宋" pitchFamily="49" charset="-122"/>
                <a:ea typeface="仿宋" pitchFamily="49" charset="-122"/>
              </a:rPr>
              <a:t>－</a:t>
            </a:r>
            <a:r>
              <a:rPr lang="en-US" altLang="zh-CN" sz="2800" b="1" dirty="0">
                <a:solidFill>
                  <a:srgbClr val="A50021"/>
                </a:solidFill>
                <a:latin typeface="仿宋" pitchFamily="49" charset="-122"/>
                <a:ea typeface="仿宋" pitchFamily="49" charset="-122"/>
              </a:rPr>
              <a:t>25000    </a:t>
            </a:r>
            <a:r>
              <a:rPr lang="zh-CN" altLang="en-US" sz="2800" b="1" dirty="0">
                <a:solidFill>
                  <a:srgbClr val="A50021"/>
                </a:solidFill>
                <a:latin typeface="仿宋" pitchFamily="49" charset="-122"/>
                <a:ea typeface="仿宋" pitchFamily="49" charset="-122"/>
              </a:rPr>
              <a:t>机器折旧</a:t>
            </a:r>
          </a:p>
          <a:p>
            <a:pPr eaLnBrk="1" hangingPunct="1">
              <a:defRPr/>
            </a:pPr>
            <a:r>
              <a:rPr lang="zh-CN" altLang="en-US" sz="2800" b="1" dirty="0">
                <a:solidFill>
                  <a:srgbClr val="A50021"/>
                </a:solidFill>
                <a:latin typeface="仿宋" pitchFamily="49" charset="-122"/>
                <a:ea typeface="仿宋" pitchFamily="49" charset="-122"/>
              </a:rPr>
              <a:t>小王的会计利润：     </a:t>
            </a:r>
            <a:r>
              <a:rPr lang="en-US" altLang="zh-CN" sz="2800" b="1" dirty="0">
                <a:solidFill>
                  <a:srgbClr val="A50021"/>
                </a:solidFill>
                <a:latin typeface="仿宋" pitchFamily="49" charset="-122"/>
                <a:ea typeface="仿宋" pitchFamily="49" charset="-122"/>
              </a:rPr>
              <a:t>14.5 </a:t>
            </a:r>
            <a:r>
              <a:rPr lang="zh-CN" altLang="en-US" sz="2800" b="1" dirty="0">
                <a:solidFill>
                  <a:srgbClr val="A50021"/>
                </a:solidFill>
                <a:latin typeface="仿宋" pitchFamily="49" charset="-122"/>
                <a:ea typeface="仿宋" pitchFamily="49" charset="-122"/>
              </a:rPr>
              <a:t>万；</a:t>
            </a:r>
          </a:p>
          <a:p>
            <a:pPr eaLnBrk="1" hangingPunct="1">
              <a:defRPr/>
            </a:pPr>
            <a:r>
              <a:rPr lang="zh-CN" altLang="en-US" sz="2800" b="1" dirty="0">
                <a:solidFill>
                  <a:schemeClr val="tx2"/>
                </a:solidFill>
                <a:latin typeface="仿宋" pitchFamily="49" charset="-122"/>
                <a:ea typeface="仿宋" pitchFamily="49" charset="-122"/>
              </a:rPr>
              <a:t>                      </a:t>
            </a:r>
            <a:r>
              <a:rPr lang="zh-CN" altLang="en-US" sz="2800" b="1" dirty="0">
                <a:solidFill>
                  <a:schemeClr val="accent2">
                    <a:lumMod val="75000"/>
                  </a:schemeClr>
                </a:solidFill>
                <a:latin typeface="仿宋" pitchFamily="49" charset="-122"/>
                <a:ea typeface="仿宋" pitchFamily="49" charset="-122"/>
              </a:rPr>
              <a:t>－</a:t>
            </a:r>
            <a:r>
              <a:rPr lang="en-US" altLang="zh-CN" sz="2800" b="1" dirty="0">
                <a:solidFill>
                  <a:schemeClr val="accent2">
                    <a:lumMod val="75000"/>
                  </a:schemeClr>
                </a:solidFill>
                <a:latin typeface="仿宋" pitchFamily="49" charset="-122"/>
                <a:ea typeface="仿宋" pitchFamily="49" charset="-122"/>
              </a:rPr>
              <a:t>40000  </a:t>
            </a:r>
            <a:r>
              <a:rPr lang="zh-CN" altLang="en-US" sz="2800" b="1" dirty="0">
                <a:solidFill>
                  <a:schemeClr val="accent2">
                    <a:lumMod val="75000"/>
                  </a:schemeClr>
                </a:solidFill>
                <a:latin typeface="仿宋" pitchFamily="49" charset="-122"/>
                <a:ea typeface="仿宋" pitchFamily="49" charset="-122"/>
              </a:rPr>
              <a:t>放弃的工资</a:t>
            </a:r>
          </a:p>
          <a:p>
            <a:pPr eaLnBrk="1" hangingPunct="1">
              <a:defRPr/>
            </a:pPr>
            <a:r>
              <a:rPr lang="zh-CN" altLang="en-US" sz="2800" b="1" dirty="0">
                <a:solidFill>
                  <a:schemeClr val="accent2">
                    <a:lumMod val="75000"/>
                  </a:schemeClr>
                </a:solidFill>
                <a:latin typeface="仿宋" pitchFamily="49" charset="-122"/>
                <a:ea typeface="仿宋" pitchFamily="49" charset="-122"/>
              </a:rPr>
              <a:t>                      －</a:t>
            </a:r>
            <a:r>
              <a:rPr lang="en-US" altLang="zh-CN" sz="2800" b="1" dirty="0">
                <a:solidFill>
                  <a:schemeClr val="accent2">
                    <a:lumMod val="75000"/>
                  </a:schemeClr>
                </a:solidFill>
                <a:latin typeface="仿宋" pitchFamily="49" charset="-122"/>
                <a:ea typeface="仿宋" pitchFamily="49" charset="-122"/>
              </a:rPr>
              <a:t>20000  </a:t>
            </a:r>
            <a:r>
              <a:rPr lang="zh-CN" altLang="en-US" sz="2800" b="1" dirty="0">
                <a:solidFill>
                  <a:schemeClr val="accent2">
                    <a:lumMod val="75000"/>
                  </a:schemeClr>
                </a:solidFill>
                <a:latin typeface="仿宋" pitchFamily="49" charset="-122"/>
                <a:ea typeface="仿宋" pitchFamily="49" charset="-122"/>
              </a:rPr>
              <a:t>放弃的利息</a:t>
            </a:r>
          </a:p>
          <a:p>
            <a:pPr eaLnBrk="1" hangingPunct="1">
              <a:defRPr/>
            </a:pPr>
            <a:r>
              <a:rPr lang="zh-CN" altLang="en-US" sz="2800" b="1" dirty="0">
                <a:solidFill>
                  <a:schemeClr val="accent2">
                    <a:lumMod val="75000"/>
                  </a:schemeClr>
                </a:solidFill>
                <a:latin typeface="仿宋" pitchFamily="49" charset="-122"/>
                <a:ea typeface="仿宋" pitchFamily="49" charset="-122"/>
              </a:rPr>
              <a:t>                      －</a:t>
            </a:r>
            <a:r>
              <a:rPr lang="en-US" altLang="zh-CN" sz="2800" b="1" dirty="0">
                <a:solidFill>
                  <a:schemeClr val="accent2">
                    <a:lumMod val="75000"/>
                  </a:schemeClr>
                </a:solidFill>
                <a:latin typeface="仿宋" pitchFamily="49" charset="-122"/>
                <a:ea typeface="仿宋" pitchFamily="49" charset="-122"/>
              </a:rPr>
              <a:t>50000  </a:t>
            </a:r>
            <a:r>
              <a:rPr lang="zh-CN" altLang="en-US" sz="2800" b="1" dirty="0">
                <a:solidFill>
                  <a:schemeClr val="accent2">
                    <a:lumMod val="75000"/>
                  </a:schemeClr>
                </a:solidFill>
                <a:latin typeface="仿宋" pitchFamily="49" charset="-122"/>
                <a:ea typeface="仿宋" pitchFamily="49" charset="-122"/>
              </a:rPr>
              <a:t>正常利润</a:t>
            </a:r>
          </a:p>
          <a:p>
            <a:pPr eaLnBrk="1" hangingPunct="1">
              <a:defRPr/>
            </a:pPr>
            <a:r>
              <a:rPr lang="zh-CN" altLang="en-US" sz="2800" b="1" dirty="0">
                <a:solidFill>
                  <a:srgbClr val="FF0000"/>
                </a:solidFill>
                <a:latin typeface="仿宋" pitchFamily="49" charset="-122"/>
                <a:ea typeface="仿宋" pitchFamily="49" charset="-122"/>
              </a:rPr>
              <a:t>经济利润：            </a:t>
            </a:r>
            <a:r>
              <a:rPr lang="en-US" altLang="zh-CN" sz="2800" b="1" dirty="0">
                <a:solidFill>
                  <a:srgbClr val="FF0000"/>
                </a:solidFill>
                <a:latin typeface="仿宋" pitchFamily="49" charset="-122"/>
                <a:ea typeface="仿宋" pitchFamily="49" charset="-122"/>
              </a:rPr>
              <a:t>35000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04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4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04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B60B75E8-D3BE-42D2-A0FA-C232BAC450C0}"/>
              </a:ext>
            </a:extLst>
          </p:cNvPr>
          <p:cNvSpPr>
            <a:spLocks noGrp="1" noRot="1" noChangeArrowheads="1"/>
          </p:cNvSpPr>
          <p:nvPr>
            <p:ph type="body" idx="4294967295"/>
          </p:nvPr>
        </p:nvSpPr>
        <p:spPr>
          <a:xfrm>
            <a:off x="457200" y="549275"/>
            <a:ext cx="8305800" cy="5665788"/>
          </a:xfrm>
        </p:spPr>
        <p:txBody>
          <a:bodyPr/>
          <a:lstStyle/>
          <a:p>
            <a:pPr algn="just" eaLnBrk="1" hangingPunct="1">
              <a:lnSpc>
                <a:spcPct val="120000"/>
              </a:lnSpc>
              <a:spcBef>
                <a:spcPct val="40000"/>
              </a:spcBef>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三</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 可变成本、固定成本与沉没成本</a:t>
            </a:r>
          </a:p>
          <a:p>
            <a:pPr algn="just" eaLnBrk="1" hangingPunct="1">
              <a:lnSpc>
                <a:spcPct val="120000"/>
              </a:lnSpc>
              <a:spcBef>
                <a:spcPct val="40000"/>
              </a:spcBef>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rgbClr val="FF0000"/>
                </a:solidFill>
                <a:latin typeface="楷体" pitchFamily="49" charset="-122"/>
                <a:ea typeface="楷体" pitchFamily="49" charset="-122"/>
              </a:rPr>
              <a:t>可变成本</a:t>
            </a:r>
            <a:r>
              <a:rPr lang="zh-CN" altLang="en-US" sz="2800" b="1" dirty="0">
                <a:solidFill>
                  <a:schemeClr val="accent2">
                    <a:lumMod val="75000"/>
                  </a:schemeClr>
                </a:solidFill>
                <a:latin typeface="楷体" pitchFamily="49" charset="-122"/>
                <a:ea typeface="楷体" pitchFamily="49" charset="-122"/>
              </a:rPr>
              <a:t>是指可以随着产量的变动而作调整的成本 。</a:t>
            </a:r>
          </a:p>
          <a:p>
            <a:pPr algn="just" eaLnBrk="1" hangingPunct="1">
              <a:lnSpc>
                <a:spcPct val="120000"/>
              </a:lnSpc>
              <a:spcBef>
                <a:spcPct val="40000"/>
              </a:spcBef>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rgbClr val="FF0000"/>
                </a:solidFill>
                <a:latin typeface="楷体" pitchFamily="49" charset="-122"/>
                <a:ea typeface="楷体" pitchFamily="49" charset="-122"/>
              </a:rPr>
              <a:t>固定成本</a:t>
            </a:r>
            <a:r>
              <a:rPr lang="zh-CN" altLang="en-US" sz="2800" b="1" dirty="0">
                <a:solidFill>
                  <a:schemeClr val="accent2">
                    <a:lumMod val="75000"/>
                  </a:schemeClr>
                </a:solidFill>
                <a:latin typeface="楷体" pitchFamily="49" charset="-122"/>
                <a:ea typeface="楷体" pitchFamily="49" charset="-122"/>
              </a:rPr>
              <a:t>是指不能随着产量的变动而作调整的成本 ，是企业经营活动中必须支付的。只有企业退出生产，这部分成本才不会发生，固定成本影响企业未来决策。 </a:t>
            </a:r>
          </a:p>
          <a:p>
            <a:pPr algn="just" eaLnBrk="1" hangingPunct="1">
              <a:lnSpc>
                <a:spcPct val="120000"/>
              </a:lnSpc>
              <a:spcBef>
                <a:spcPct val="40000"/>
              </a:spcBef>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rgbClr val="FF0000"/>
                </a:solidFill>
                <a:latin typeface="楷体" pitchFamily="49" charset="-122"/>
                <a:ea typeface="楷体" pitchFamily="49" charset="-122"/>
              </a:rPr>
              <a:t>沉没成本</a:t>
            </a:r>
            <a:r>
              <a:rPr lang="zh-CN" altLang="en-US" sz="2800" b="1" dirty="0">
                <a:solidFill>
                  <a:schemeClr val="accent2">
                    <a:lumMod val="75000"/>
                  </a:schemeClr>
                </a:solidFill>
                <a:latin typeface="楷体" pitchFamily="49" charset="-122"/>
                <a:ea typeface="楷体" pitchFamily="49" charset="-122"/>
              </a:rPr>
              <a:t>是指已经发生和支出，并且无法收回的成本，不影响当前决策。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505EC2D3-6B27-4946-BCFC-D755B42E03D3}"/>
              </a:ext>
            </a:extLst>
          </p:cNvPr>
          <p:cNvSpPr>
            <a:spLocks noGrp="1" noRot="1" noChangeArrowheads="1"/>
          </p:cNvSpPr>
          <p:nvPr>
            <p:ph type="body" idx="4294967295"/>
          </p:nvPr>
        </p:nvSpPr>
        <p:spPr>
          <a:xfrm>
            <a:off x="457200" y="822325"/>
            <a:ext cx="8229600" cy="4816475"/>
          </a:xfrm>
        </p:spPr>
        <p:txBody>
          <a:bodyPr/>
          <a:lstStyle/>
          <a:p>
            <a:pPr eaLnBrk="1" hangingPunct="1">
              <a:lnSpc>
                <a:spcPct val="120000"/>
              </a:lnSpc>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四</a:t>
            </a:r>
            <a:r>
              <a:rPr lang="en-US" altLang="zh-CN" sz="3600" b="1" dirty="0">
                <a:solidFill>
                  <a:schemeClr val="accent2">
                    <a:lumMod val="75000"/>
                  </a:schemeClr>
                </a:solidFill>
                <a:latin typeface="楷体" pitchFamily="49" charset="-122"/>
                <a:ea typeface="楷体" pitchFamily="49" charset="-122"/>
              </a:rPr>
              <a:t>.</a:t>
            </a:r>
            <a:r>
              <a:rPr lang="zh-CN" altLang="en-US" sz="3600" b="1" dirty="0">
                <a:solidFill>
                  <a:schemeClr val="accent2">
                    <a:lumMod val="75000"/>
                  </a:schemeClr>
                </a:solidFill>
                <a:latin typeface="楷体" pitchFamily="49" charset="-122"/>
                <a:ea typeface="楷体" pitchFamily="49" charset="-122"/>
              </a:rPr>
              <a:t>短期成本与长期成本</a:t>
            </a:r>
          </a:p>
          <a:p>
            <a:pPr eaLnBrk="1" hangingPunct="1">
              <a:lnSpc>
                <a:spcPct val="12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rgbClr val="FF0000"/>
                </a:solidFill>
                <a:latin typeface="楷体" pitchFamily="49" charset="-122"/>
                <a:ea typeface="楷体" pitchFamily="49" charset="-122"/>
              </a:rPr>
              <a:t>短期成本</a:t>
            </a:r>
            <a:r>
              <a:rPr lang="zh-CN" altLang="en-US" sz="2800" b="1" dirty="0">
                <a:solidFill>
                  <a:schemeClr val="accent2">
                    <a:lumMod val="75000"/>
                  </a:schemeClr>
                </a:solidFill>
                <a:latin typeface="楷体" pitchFamily="49" charset="-122"/>
                <a:ea typeface="楷体" pitchFamily="49" charset="-122"/>
              </a:rPr>
              <a:t>指的是短期内生产经营的成本 。一家厂商的短期成本也就包括了固定成本和可变成本。</a:t>
            </a:r>
          </a:p>
          <a:p>
            <a:pPr eaLnBrk="1" hangingPunct="1">
              <a:lnSpc>
                <a:spcPct val="120000"/>
              </a:lnSpc>
              <a:buFont typeface="Wingdings" panose="05000000000000000000" pitchFamily="2" charset="2"/>
              <a:buNone/>
              <a:defRPr/>
            </a:pPr>
            <a:endParaRPr lang="zh-CN" altLang="en-US" sz="3600" b="1" dirty="0">
              <a:solidFill>
                <a:schemeClr val="accent2">
                  <a:lumMod val="75000"/>
                </a:schemeClr>
              </a:solidFill>
              <a:latin typeface="楷体" pitchFamily="49" charset="-122"/>
              <a:ea typeface="楷体" pitchFamily="49" charset="-122"/>
            </a:endParaRPr>
          </a:p>
          <a:p>
            <a:pPr eaLnBrk="1" hangingPunct="1">
              <a:lnSpc>
                <a:spcPct val="12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rgbClr val="FF0000"/>
                </a:solidFill>
                <a:latin typeface="楷体" pitchFamily="49" charset="-122"/>
                <a:ea typeface="楷体" pitchFamily="49" charset="-122"/>
              </a:rPr>
              <a:t>长期成本</a:t>
            </a:r>
            <a:r>
              <a:rPr lang="zh-CN" altLang="en-US" sz="2800" b="1" dirty="0">
                <a:solidFill>
                  <a:schemeClr val="accent2">
                    <a:lumMod val="75000"/>
                  </a:schemeClr>
                </a:solidFill>
                <a:latin typeface="楷体" pitchFamily="49" charset="-122"/>
                <a:ea typeface="楷体" pitchFamily="49" charset="-122"/>
              </a:rPr>
              <a:t>指的是就长期而言的生产经营成本。在长期，一切成本项目都是可以变动的，所有的成本都体现为可变成本，不存在固定成本。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81B30-A119-4D93-BF0F-1B83065F8930}"/>
              </a:ext>
            </a:extLst>
          </p:cNvPr>
          <p:cNvSpPr txBox="1">
            <a:spLocks/>
          </p:cNvSpPr>
          <p:nvPr/>
        </p:nvSpPr>
        <p:spPr>
          <a:xfrm>
            <a:off x="301625" y="609600"/>
            <a:ext cx="8540750" cy="1143000"/>
          </a:xfrm>
          <a:prstGeom prst="rect">
            <a:avLst/>
          </a:prstGeom>
        </p:spPr>
        <p:txBody>
          <a:bodyPr/>
          <a:lstStyle/>
          <a:p>
            <a:pPr algn="ctr">
              <a:defRPr/>
            </a:pPr>
            <a:r>
              <a:rPr lang="zh-CN" altLang="en-US" sz="3600" kern="0" dirty="0">
                <a:solidFill>
                  <a:schemeClr val="accent2">
                    <a:lumMod val="75000"/>
                  </a:schemeClr>
                </a:solidFill>
                <a:latin typeface="黑体" pitchFamily="49" charset="-122"/>
                <a:ea typeface="黑体" pitchFamily="49" charset="-122"/>
                <a:cs typeface="+mj-cs"/>
              </a:rPr>
              <a:t>本章讲述内容</a:t>
            </a:r>
          </a:p>
        </p:txBody>
      </p:sp>
      <p:sp>
        <p:nvSpPr>
          <p:cNvPr id="3" name="内容占位符 2">
            <a:extLst>
              <a:ext uri="{FF2B5EF4-FFF2-40B4-BE49-F238E27FC236}">
                <a16:creationId xmlns:a16="http://schemas.microsoft.com/office/drawing/2014/main" id="{CB563551-79ED-47DF-B6A8-76E1E6C6F3F3}"/>
              </a:ext>
            </a:extLst>
          </p:cNvPr>
          <p:cNvSpPr txBox="1">
            <a:spLocks/>
          </p:cNvSpPr>
          <p:nvPr/>
        </p:nvSpPr>
        <p:spPr>
          <a:xfrm>
            <a:off x="971550" y="1844675"/>
            <a:ext cx="6413500" cy="3167063"/>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altLang="en-US" sz="2800" dirty="0">
                <a:solidFill>
                  <a:srgbClr val="0000FF"/>
                </a:solidFill>
                <a:latin typeface="仿宋" pitchFamily="49" charset="-122"/>
                <a:ea typeface="仿宋" pitchFamily="49" charset="-122"/>
                <a:cs typeface="+mn-cs"/>
              </a:rPr>
              <a:t>第一节成本的定义及分类</a:t>
            </a:r>
            <a:endParaRPr lang="en-US" altLang="zh-CN" sz="2800" dirty="0">
              <a:solidFill>
                <a:srgbClr val="0000FF"/>
              </a:solidFill>
              <a:latin typeface="仿宋" pitchFamily="49" charset="-122"/>
              <a:ea typeface="仿宋" pitchFamily="49" charset="-122"/>
              <a:cs typeface="+mn-cs"/>
            </a:endParaRPr>
          </a:p>
          <a:p>
            <a:pPr marL="342900" indent="-342900">
              <a:spcBef>
                <a:spcPct val="20000"/>
              </a:spcBef>
              <a:buClr>
                <a:schemeClr val="hlink"/>
              </a:buClr>
              <a:buSzPct val="75000"/>
              <a:buFont typeface="Wingdings" pitchFamily="2" charset="2"/>
              <a:buChar char="v"/>
              <a:defRPr/>
            </a:pPr>
            <a:r>
              <a:rPr lang="zh-CN" altLang="en-US" sz="2800" dirty="0">
                <a:solidFill>
                  <a:schemeClr val="accent2">
                    <a:lumMod val="75000"/>
                  </a:schemeClr>
                </a:solidFill>
                <a:latin typeface="仿宋" pitchFamily="49" charset="-122"/>
                <a:ea typeface="仿宋" pitchFamily="49" charset="-122"/>
                <a:cs typeface="+mn-cs"/>
              </a:rPr>
              <a:t>第二节　</a:t>
            </a:r>
            <a:r>
              <a:rPr lang="zh-CN" altLang="en-US" sz="2800" dirty="0">
                <a:solidFill>
                  <a:srgbClr val="FF0000"/>
                </a:solidFill>
                <a:latin typeface="仿宋" pitchFamily="49" charset="-122"/>
                <a:ea typeface="仿宋" pitchFamily="49" charset="-122"/>
                <a:cs typeface="+mn-cs"/>
              </a:rPr>
              <a:t>短期生产函数</a:t>
            </a:r>
            <a:endParaRPr lang="en-US" altLang="zh-CN" sz="2800" dirty="0">
              <a:solidFill>
                <a:srgbClr val="FF0000"/>
              </a:solidFill>
              <a:latin typeface="仿宋" pitchFamily="49" charset="-122"/>
              <a:ea typeface="仿宋" pitchFamily="49" charset="-122"/>
              <a:cs typeface="+mn-cs"/>
            </a:endParaRPr>
          </a:p>
          <a:p>
            <a:pPr marL="342900" indent="-342900">
              <a:spcBef>
                <a:spcPct val="20000"/>
              </a:spcBef>
              <a:buClr>
                <a:schemeClr val="hlink"/>
              </a:buClr>
              <a:buSzPct val="75000"/>
              <a:buFont typeface="Wingdings" pitchFamily="2" charset="2"/>
              <a:buChar char="v"/>
              <a:defRPr/>
            </a:pPr>
            <a:r>
              <a:rPr lang="zh-CN" altLang="en-US" sz="2800" dirty="0">
                <a:solidFill>
                  <a:schemeClr val="accent2">
                    <a:lumMod val="75000"/>
                  </a:schemeClr>
                </a:solidFill>
                <a:latin typeface="仿宋" pitchFamily="49" charset="-122"/>
                <a:ea typeface="仿宋" pitchFamily="49" charset="-122"/>
                <a:cs typeface="+mn-cs"/>
              </a:rPr>
              <a:t>第三节  短期与长期成本函数</a:t>
            </a:r>
          </a:p>
        </p:txBody>
      </p:sp>
    </p:spTree>
    <p:extLst>
      <p:ext uri="{BB962C8B-B14F-4D97-AF65-F5344CB8AC3E}">
        <p14:creationId xmlns:p14="http://schemas.microsoft.com/office/powerpoint/2010/main" val="85606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2C52523-46B6-46A1-BA06-2B796E998BFD}"/>
              </a:ext>
            </a:extLst>
          </p:cNvPr>
          <p:cNvSpPr>
            <a:spLocks noGrp="1" noRot="1" noChangeArrowheads="1"/>
          </p:cNvSpPr>
          <p:nvPr>
            <p:ph type="title"/>
          </p:nvPr>
        </p:nvSpPr>
        <p:spPr>
          <a:xfrm>
            <a:off x="301625" y="609600"/>
            <a:ext cx="8540750" cy="819150"/>
          </a:xfrm>
        </p:spPr>
        <p:txBody>
          <a:bodyPr/>
          <a:lstStyle/>
          <a:p>
            <a:pPr>
              <a:defRPr/>
            </a:pPr>
            <a:r>
              <a:rPr lang="zh-CN" altLang="en-US" sz="3200" b="1" dirty="0">
                <a:solidFill>
                  <a:schemeClr val="accent2">
                    <a:lumMod val="75000"/>
                  </a:schemeClr>
                </a:solidFill>
                <a:latin typeface="黑体" pitchFamily="49" charset="-122"/>
                <a:ea typeface="黑体" pitchFamily="49" charset="-122"/>
              </a:rPr>
              <a:t>第二节 短期生产函数</a:t>
            </a:r>
            <a:br>
              <a:rPr lang="en-US" altLang="zh-CN" sz="3200" b="1" dirty="0">
                <a:solidFill>
                  <a:schemeClr val="accent2">
                    <a:lumMod val="75000"/>
                  </a:schemeClr>
                </a:solidFill>
                <a:latin typeface="黑体" pitchFamily="49" charset="-122"/>
                <a:ea typeface="黑体" pitchFamily="49" charset="-122"/>
              </a:rPr>
            </a:br>
            <a:r>
              <a:rPr lang="zh-CN" altLang="en-US" sz="3200" b="1" dirty="0">
                <a:solidFill>
                  <a:schemeClr val="accent2">
                    <a:lumMod val="75000"/>
                  </a:schemeClr>
                </a:solidFill>
                <a:latin typeface="黑体" pitchFamily="49" charset="-122"/>
                <a:ea typeface="黑体" pitchFamily="49" charset="-122"/>
              </a:rPr>
              <a:t>（一种可变要素生产函数）</a:t>
            </a:r>
          </a:p>
        </p:txBody>
      </p:sp>
      <p:sp>
        <p:nvSpPr>
          <p:cNvPr id="22531" name="Rectangle 3">
            <a:extLst>
              <a:ext uri="{FF2B5EF4-FFF2-40B4-BE49-F238E27FC236}">
                <a16:creationId xmlns:a16="http://schemas.microsoft.com/office/drawing/2014/main" id="{DFA96EEB-A88A-475B-932C-A903A71042CE}"/>
              </a:ext>
            </a:extLst>
          </p:cNvPr>
          <p:cNvSpPr>
            <a:spLocks noGrp="1" noRot="1" noChangeArrowheads="1"/>
          </p:cNvSpPr>
          <p:nvPr>
            <p:ph type="body" idx="1"/>
          </p:nvPr>
        </p:nvSpPr>
        <p:spPr>
          <a:xfrm>
            <a:off x="285750" y="1714500"/>
            <a:ext cx="8540750" cy="3357563"/>
          </a:xfrm>
        </p:spPr>
        <p:txBody>
          <a:bodyPr/>
          <a:lstStyle/>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一</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生产函数</a:t>
            </a:r>
            <a:endParaRPr lang="en-US" altLang="zh-CN" sz="2800" b="1" dirty="0">
              <a:solidFill>
                <a:schemeClr val="accent2">
                  <a:lumMod val="75000"/>
                </a:schemeClr>
              </a:solidFill>
              <a:latin typeface="楷体" pitchFamily="49" charset="-122"/>
              <a:ea typeface="楷体" pitchFamily="49" charset="-122"/>
            </a:endParaRPr>
          </a:p>
          <a:p>
            <a:pPr eaLnBrk="1" hangingPunct="1">
              <a:lnSpc>
                <a:spcPct val="80000"/>
              </a:lnSpc>
              <a:buFont typeface="Wingdings" panose="05000000000000000000" pitchFamily="2" charset="2"/>
              <a:buNone/>
              <a:defRPr/>
            </a:pPr>
            <a:endParaRPr lang="en-US" altLang="zh-CN" sz="900" b="1" dirty="0">
              <a:solidFill>
                <a:schemeClr val="accent2">
                  <a:lumMod val="75000"/>
                </a:schemeClr>
              </a:solidFill>
              <a:latin typeface="楷体" pitchFamily="49" charset="-122"/>
              <a:ea typeface="楷体" pitchFamily="49" charset="-122"/>
            </a:endParaRPr>
          </a:p>
          <a:p>
            <a:pPr eaLnBrk="1" hangingPunct="1">
              <a:lnSpc>
                <a:spcPct val="80000"/>
              </a:lnSpc>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生产函数：表示的是一定期间内，在生产技术不变条件下，</a:t>
            </a:r>
            <a:r>
              <a:rPr lang="zh-CN" altLang="en-US" sz="2800" b="1" dirty="0">
                <a:solidFill>
                  <a:srgbClr val="FF0000"/>
                </a:solidFill>
                <a:latin typeface="楷体" pitchFamily="49" charset="-122"/>
                <a:ea typeface="楷体" pitchFamily="49" charset="-122"/>
              </a:rPr>
              <a:t>生产要素的投入量与它所能提供的最大产出量之间的数量关系</a:t>
            </a:r>
            <a:r>
              <a:rPr lang="zh-CN" altLang="en-US" sz="2800" b="1" dirty="0">
                <a:solidFill>
                  <a:schemeClr val="accent2">
                    <a:lumMod val="75000"/>
                  </a:schemeClr>
                </a:solidFill>
                <a:latin typeface="楷体" pitchFamily="49" charset="-122"/>
                <a:ea typeface="楷体" pitchFamily="49" charset="-122"/>
              </a:rPr>
              <a:t>。 一般记为：		  </a:t>
            </a:r>
            <a:endParaRPr lang="en-US" altLang="zh-CN" sz="2800" b="1" dirty="0">
              <a:solidFill>
                <a:schemeClr val="accent2">
                  <a:lumMod val="75000"/>
                </a:schemeClr>
              </a:solidFill>
              <a:latin typeface="楷体" pitchFamily="49" charset="-122"/>
              <a:ea typeface="楷体" pitchFamily="49" charset="-122"/>
            </a:endParaRPr>
          </a:p>
          <a:p>
            <a:pPr eaLnBrk="1" hangingPunct="1">
              <a:lnSpc>
                <a:spcPct val="80000"/>
              </a:lnSpc>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Q=f(χ</a:t>
            </a:r>
            <a:r>
              <a:rPr lang="en-US" altLang="zh-CN" sz="2800" b="1" baseline="-25000"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χ</a:t>
            </a:r>
            <a:r>
              <a:rPr lang="en-US" altLang="zh-CN" sz="2800" b="1" baseline="-25000"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a:t>
            </a:r>
            <a:r>
              <a:rPr lang="en-US" altLang="zh-CN" sz="2800" b="1" dirty="0" err="1">
                <a:solidFill>
                  <a:schemeClr val="accent2">
                    <a:lumMod val="75000"/>
                  </a:schemeClr>
                </a:solidFill>
                <a:latin typeface="楷体" pitchFamily="49" charset="-122"/>
                <a:ea typeface="楷体" pitchFamily="49" charset="-122"/>
              </a:rPr>
              <a:t>χ</a:t>
            </a:r>
            <a:r>
              <a:rPr lang="en-US" altLang="zh-CN" sz="2800" b="1" baseline="-25000" dirty="0" err="1">
                <a:solidFill>
                  <a:schemeClr val="accent2">
                    <a:lumMod val="75000"/>
                  </a:schemeClr>
                </a:solidFill>
                <a:latin typeface="楷体" pitchFamily="49" charset="-122"/>
                <a:ea typeface="楷体" pitchFamily="49" charset="-122"/>
              </a:rPr>
              <a:t>m</a:t>
            </a: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    </a:t>
            </a:r>
            <a:endParaRPr lang="en-US" altLang="zh-CN" sz="2800" b="1" dirty="0">
              <a:solidFill>
                <a:schemeClr val="accent2">
                  <a:lumMod val="75000"/>
                </a:schemeClr>
              </a:solidFill>
              <a:latin typeface="楷体" pitchFamily="49" charset="-122"/>
              <a:ea typeface="楷体" pitchFamily="49" charset="-122"/>
            </a:endParaRPr>
          </a:p>
          <a:p>
            <a:pPr eaLnBrk="1" hangingPunct="1">
              <a:lnSpc>
                <a:spcPct val="80000"/>
              </a:lnSpc>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其中：</a:t>
            </a:r>
            <a:r>
              <a:rPr lang="en-US" altLang="zh-CN" sz="2800" b="1" dirty="0">
                <a:solidFill>
                  <a:schemeClr val="accent2">
                    <a:lumMod val="75000"/>
                  </a:schemeClr>
                </a:solidFill>
                <a:latin typeface="楷体" pitchFamily="49" charset="-122"/>
                <a:ea typeface="楷体" pitchFamily="49" charset="-122"/>
              </a:rPr>
              <a:t>χ</a:t>
            </a:r>
            <a:r>
              <a:rPr lang="en-US" altLang="zh-CN" sz="2800" b="1" baseline="-25000"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χ</a:t>
            </a:r>
            <a:r>
              <a:rPr lang="en-US" altLang="zh-CN" sz="2800" b="1" baseline="-25000"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a:t>
            </a:r>
            <a:r>
              <a:rPr lang="en-US" altLang="zh-CN" sz="2800" b="1" dirty="0" err="1">
                <a:solidFill>
                  <a:schemeClr val="accent2">
                    <a:lumMod val="75000"/>
                  </a:schemeClr>
                </a:solidFill>
                <a:latin typeface="楷体" pitchFamily="49" charset="-122"/>
                <a:ea typeface="楷体" pitchFamily="49" charset="-122"/>
              </a:rPr>
              <a:t>χ</a:t>
            </a:r>
            <a:r>
              <a:rPr lang="en-US" altLang="zh-CN" sz="2800" b="1" baseline="-25000" dirty="0" err="1">
                <a:solidFill>
                  <a:schemeClr val="accent2">
                    <a:lumMod val="75000"/>
                  </a:schemeClr>
                </a:solidFill>
                <a:latin typeface="楷体" pitchFamily="49" charset="-122"/>
                <a:ea typeface="楷体" pitchFamily="49" charset="-122"/>
              </a:rPr>
              <a:t>m</a:t>
            </a:r>
            <a:r>
              <a:rPr lang="zh-CN" altLang="en-US" sz="2800" b="1" dirty="0">
                <a:solidFill>
                  <a:schemeClr val="accent2">
                    <a:lumMod val="75000"/>
                  </a:schemeClr>
                </a:solidFill>
                <a:latin typeface="楷体" pitchFamily="49" charset="-122"/>
                <a:ea typeface="楷体" pitchFamily="49" charset="-122"/>
              </a:rPr>
              <a:t>表示投入生产的各种生产要素，</a:t>
            </a:r>
            <a:r>
              <a:rPr lang="en-US" altLang="zh-CN" sz="2800" b="1" dirty="0">
                <a:solidFill>
                  <a:schemeClr val="accent2">
                    <a:lumMod val="75000"/>
                  </a:schemeClr>
                </a:solidFill>
                <a:latin typeface="楷体" pitchFamily="49" charset="-122"/>
                <a:ea typeface="楷体" pitchFamily="49" charset="-122"/>
              </a:rPr>
              <a:t>Q</a:t>
            </a:r>
            <a:r>
              <a:rPr lang="zh-CN" altLang="en-US" sz="2800" b="1" dirty="0">
                <a:solidFill>
                  <a:schemeClr val="accent2">
                    <a:lumMod val="75000"/>
                  </a:schemeClr>
                </a:solidFill>
                <a:latin typeface="楷体" pitchFamily="49" charset="-122"/>
                <a:ea typeface="楷体" pitchFamily="49" charset="-122"/>
              </a:rPr>
              <a:t>表示上述诸种生产要素的组合所能提供的最大产出量。</a:t>
            </a:r>
          </a:p>
        </p:txBody>
      </p:sp>
      <p:sp>
        <p:nvSpPr>
          <p:cNvPr id="4" name="矩形 3">
            <a:extLst>
              <a:ext uri="{FF2B5EF4-FFF2-40B4-BE49-F238E27FC236}">
                <a16:creationId xmlns:a16="http://schemas.microsoft.com/office/drawing/2014/main" id="{E1E18EA7-B6BE-4E9F-ACA9-5CFAF947C411}"/>
              </a:ext>
            </a:extLst>
          </p:cNvPr>
          <p:cNvSpPr/>
          <p:nvPr/>
        </p:nvSpPr>
        <p:spPr>
          <a:xfrm>
            <a:off x="714375" y="5072063"/>
            <a:ext cx="8001000" cy="1127125"/>
          </a:xfrm>
          <a:prstGeom prst="rect">
            <a:avLst/>
          </a:prstGeom>
        </p:spPr>
        <p:txBody>
          <a:bodyPr>
            <a:spAutoFit/>
          </a:bodyPr>
          <a:lstStyle/>
          <a:p>
            <a:pPr eaLnBrk="1" hangingPunct="1">
              <a:lnSpc>
                <a:spcPct val="80000"/>
              </a:lnSpc>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为简化计，通常只假定使用劳动</a:t>
            </a:r>
            <a:r>
              <a:rPr lang="en-US" altLang="zh-CN" sz="2800" dirty="0">
                <a:solidFill>
                  <a:schemeClr val="accent2">
                    <a:lumMod val="75000"/>
                  </a:schemeClr>
                </a:solidFill>
                <a:latin typeface="楷体" pitchFamily="49" charset="-122"/>
                <a:ea typeface="楷体" pitchFamily="49" charset="-122"/>
                <a:cs typeface="+mn-cs"/>
              </a:rPr>
              <a:t>(L)</a:t>
            </a:r>
            <a:r>
              <a:rPr lang="zh-CN" altLang="en-US" sz="2800" dirty="0">
                <a:solidFill>
                  <a:schemeClr val="accent2">
                    <a:lumMod val="75000"/>
                  </a:schemeClr>
                </a:solidFill>
                <a:latin typeface="楷体" pitchFamily="49" charset="-122"/>
                <a:ea typeface="楷体" pitchFamily="49" charset="-122"/>
                <a:cs typeface="+mn-cs"/>
              </a:rPr>
              <a:t>和资本（</a:t>
            </a:r>
            <a:r>
              <a:rPr lang="en-US" altLang="zh-CN" sz="2800" dirty="0">
                <a:solidFill>
                  <a:schemeClr val="accent2">
                    <a:lumMod val="75000"/>
                  </a:schemeClr>
                </a:solidFill>
                <a:latin typeface="楷体" pitchFamily="49" charset="-122"/>
                <a:ea typeface="楷体" pitchFamily="49" charset="-122"/>
                <a:cs typeface="+mn-cs"/>
              </a:rPr>
              <a:t>K</a:t>
            </a:r>
            <a:r>
              <a:rPr lang="zh-CN" altLang="en-US" sz="2800" dirty="0">
                <a:solidFill>
                  <a:schemeClr val="accent2">
                    <a:lumMod val="75000"/>
                  </a:schemeClr>
                </a:solidFill>
                <a:latin typeface="楷体" pitchFamily="49" charset="-122"/>
                <a:ea typeface="楷体" pitchFamily="49" charset="-122"/>
                <a:cs typeface="+mn-cs"/>
              </a:rPr>
              <a:t>）两种生产要素，则，生产函数可记为：</a:t>
            </a:r>
            <a:endParaRPr lang="en-US" altLang="zh-CN" sz="2800" dirty="0">
              <a:solidFill>
                <a:schemeClr val="accent2">
                  <a:lumMod val="75000"/>
                </a:schemeClr>
              </a:solidFill>
              <a:latin typeface="楷体" pitchFamily="49" charset="-122"/>
              <a:ea typeface="楷体" pitchFamily="49" charset="-122"/>
              <a:cs typeface="+mn-cs"/>
            </a:endParaRPr>
          </a:p>
          <a:p>
            <a:pPr eaLnBrk="1" hangingPunct="1">
              <a:lnSpc>
                <a:spcPct val="80000"/>
              </a:lnSpc>
              <a:buFont typeface="Wingdings" pitchFamily="2" charset="2"/>
              <a:buNone/>
              <a:defRPr/>
            </a:pPr>
            <a:r>
              <a:rPr lang="en-US" altLang="zh-CN" sz="2800" dirty="0">
                <a:solidFill>
                  <a:schemeClr val="accent2">
                    <a:lumMod val="75000"/>
                  </a:schemeClr>
                </a:solidFill>
                <a:latin typeface="楷体" pitchFamily="49" charset="-122"/>
                <a:ea typeface="楷体" pitchFamily="49" charset="-122"/>
                <a:cs typeface="+mn-cs"/>
              </a:rPr>
              <a:t>       Q=f(L</a:t>
            </a:r>
            <a:r>
              <a:rPr lang="zh-CN" altLang="en-US" sz="2800" dirty="0">
                <a:solidFill>
                  <a:schemeClr val="accent2">
                    <a:lumMod val="75000"/>
                  </a:schemeClr>
                </a:solidFill>
                <a:latin typeface="楷体" pitchFamily="49" charset="-122"/>
                <a:ea typeface="楷体" pitchFamily="49" charset="-122"/>
                <a:cs typeface="+mn-cs"/>
              </a:rPr>
              <a:t>，</a:t>
            </a:r>
            <a:r>
              <a:rPr lang="en-US" altLang="zh-CN" sz="2800" dirty="0">
                <a:solidFill>
                  <a:schemeClr val="accent2">
                    <a:lumMod val="75000"/>
                  </a:schemeClr>
                </a:solidFill>
                <a:latin typeface="楷体" pitchFamily="49" charset="-122"/>
                <a:ea typeface="楷体" pitchFamily="49" charset="-122"/>
                <a:cs typeface="+mn-cs"/>
              </a:rPr>
              <a:t>K)</a:t>
            </a:r>
            <a:r>
              <a:rPr lang="zh-CN" altLang="en-US" sz="2800" dirty="0">
                <a:solidFill>
                  <a:schemeClr val="accent2">
                    <a:lumMod val="75000"/>
                  </a:schemeClr>
                </a:solidFill>
                <a:latin typeface="楷体" pitchFamily="49" charset="-122"/>
                <a:ea typeface="楷体" pitchFamily="49" charset="-122"/>
                <a:cs typeface="+mn-cs"/>
              </a:rPr>
              <a:t>。</a:t>
            </a:r>
            <a:endParaRPr lang="en-US" altLang="zh-CN" sz="2800" dirty="0">
              <a:solidFill>
                <a:schemeClr val="accent2">
                  <a:lumMod val="75000"/>
                </a:schemeClr>
              </a:solidFill>
              <a:latin typeface="楷体" pitchFamily="49" charset="-122"/>
              <a:ea typeface="楷体" pitchFamily="49" charset="-122"/>
              <a:cs typeface="+mn-cs"/>
            </a:endParaRPr>
          </a:p>
        </p:txBody>
      </p:sp>
    </p:spTree>
    <p:extLst>
      <p:ext uri="{BB962C8B-B14F-4D97-AF65-F5344CB8AC3E}">
        <p14:creationId xmlns:p14="http://schemas.microsoft.com/office/powerpoint/2010/main" val="140026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6D50B0-8657-410B-B5DC-E0791A706566}"/>
              </a:ext>
            </a:extLst>
          </p:cNvPr>
          <p:cNvSpPr/>
          <p:nvPr/>
        </p:nvSpPr>
        <p:spPr>
          <a:xfrm>
            <a:off x="357188" y="3571875"/>
            <a:ext cx="8429625" cy="1127125"/>
          </a:xfrm>
          <a:prstGeom prst="rect">
            <a:avLst/>
          </a:prstGeom>
        </p:spPr>
        <p:txBody>
          <a:bodyPr>
            <a:spAutoFit/>
          </a:bodyPr>
          <a:lstStyle/>
          <a:p>
            <a:pPr eaLnBrk="1" hangingPunct="1">
              <a:lnSpc>
                <a:spcPct val="80000"/>
              </a:lnSpc>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a:t>
            </a:r>
            <a:endParaRPr lang="en-US" altLang="zh-CN" sz="2800" dirty="0">
              <a:solidFill>
                <a:schemeClr val="accent2">
                  <a:lumMod val="75000"/>
                </a:schemeClr>
              </a:solidFill>
              <a:latin typeface="楷体" pitchFamily="49" charset="-122"/>
              <a:ea typeface="楷体" pitchFamily="49" charset="-122"/>
              <a:cs typeface="+mn-cs"/>
            </a:endParaRPr>
          </a:p>
          <a:p>
            <a:pPr eaLnBrk="1" hangingPunct="1">
              <a:lnSpc>
                <a:spcPct val="80000"/>
              </a:lnSpc>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若资本的投入量固定不变</a:t>
            </a:r>
            <a:r>
              <a:rPr lang="en-US" altLang="zh-CN" sz="2800" dirty="0">
                <a:solidFill>
                  <a:schemeClr val="accent2">
                    <a:lumMod val="75000"/>
                  </a:schemeClr>
                </a:solidFill>
                <a:latin typeface="楷体" pitchFamily="49" charset="-122"/>
                <a:ea typeface="楷体" pitchFamily="49" charset="-122"/>
                <a:cs typeface="+mn-cs"/>
              </a:rPr>
              <a:t>,</a:t>
            </a:r>
            <a:r>
              <a:rPr lang="zh-CN" altLang="en-US" sz="2800" dirty="0">
                <a:solidFill>
                  <a:schemeClr val="accent2">
                    <a:lumMod val="75000"/>
                  </a:schemeClr>
                </a:solidFill>
                <a:latin typeface="楷体" pitchFamily="49" charset="-122"/>
                <a:ea typeface="楷体" pitchFamily="49" charset="-122"/>
                <a:cs typeface="+mn-cs"/>
              </a:rPr>
              <a:t>则生产函数可记为：</a:t>
            </a:r>
            <a:endParaRPr lang="en-US" altLang="zh-CN" sz="2800" dirty="0">
              <a:solidFill>
                <a:schemeClr val="accent2">
                  <a:lumMod val="75000"/>
                </a:schemeClr>
              </a:solidFill>
              <a:latin typeface="楷体" pitchFamily="49" charset="-122"/>
              <a:ea typeface="楷体" pitchFamily="49" charset="-122"/>
              <a:cs typeface="+mn-cs"/>
            </a:endParaRPr>
          </a:p>
          <a:p>
            <a:pPr eaLnBrk="1" hangingPunct="1">
              <a:lnSpc>
                <a:spcPct val="80000"/>
              </a:lnSpc>
              <a:buFont typeface="Wingdings" pitchFamily="2" charset="2"/>
              <a:buNone/>
              <a:defRPr/>
            </a:pPr>
            <a:r>
              <a:rPr lang="en-US" altLang="zh-CN" sz="2800" dirty="0">
                <a:solidFill>
                  <a:schemeClr val="accent2">
                    <a:lumMod val="75000"/>
                  </a:schemeClr>
                </a:solidFill>
                <a:latin typeface="楷体" pitchFamily="49" charset="-122"/>
                <a:ea typeface="楷体" pitchFamily="49" charset="-122"/>
                <a:cs typeface="+mn-cs"/>
              </a:rPr>
              <a:t>       Q=f(L)</a:t>
            </a:r>
            <a:r>
              <a:rPr lang="zh-CN" altLang="en-US" sz="2800" dirty="0">
                <a:solidFill>
                  <a:schemeClr val="accent2">
                    <a:lumMod val="75000"/>
                  </a:schemeClr>
                </a:solidFill>
                <a:latin typeface="楷体" pitchFamily="49" charset="-122"/>
                <a:ea typeface="楷体" pitchFamily="49" charset="-122"/>
                <a:cs typeface="+mn-cs"/>
              </a:rPr>
              <a:t>。为短期生产函数</a:t>
            </a:r>
          </a:p>
        </p:txBody>
      </p:sp>
      <p:sp>
        <p:nvSpPr>
          <p:cNvPr id="7" name="Rectangle 2">
            <a:extLst>
              <a:ext uri="{FF2B5EF4-FFF2-40B4-BE49-F238E27FC236}">
                <a16:creationId xmlns:a16="http://schemas.microsoft.com/office/drawing/2014/main" id="{38BE29F1-2163-4CAE-8166-6BA0AAEA362F}"/>
              </a:ext>
            </a:extLst>
          </p:cNvPr>
          <p:cNvSpPr>
            <a:spLocks noGrp="1" noRot="1" noChangeArrowheads="1"/>
          </p:cNvSpPr>
          <p:nvPr>
            <p:ph type="title"/>
          </p:nvPr>
        </p:nvSpPr>
        <p:spPr>
          <a:xfrm>
            <a:off x="1643063" y="500063"/>
            <a:ext cx="5286375" cy="587375"/>
          </a:xfrm>
        </p:spPr>
        <p:txBody>
          <a:bodyPr/>
          <a:lstStyle/>
          <a:p>
            <a:pPr>
              <a:defRPr/>
            </a:pPr>
            <a:r>
              <a:rPr lang="zh-CN" altLang="en-US" sz="1600" b="1" dirty="0">
                <a:solidFill>
                  <a:schemeClr val="accent2">
                    <a:lumMod val="75000"/>
                  </a:schemeClr>
                </a:solidFill>
                <a:latin typeface="仿宋" pitchFamily="49" charset="-122"/>
                <a:ea typeface="仿宋" pitchFamily="49" charset="-122"/>
              </a:rPr>
              <a:t>第二节 短期生产函数</a:t>
            </a:r>
          </a:p>
        </p:txBody>
      </p:sp>
      <p:sp>
        <p:nvSpPr>
          <p:cNvPr id="8" name="矩形 7">
            <a:extLst>
              <a:ext uri="{FF2B5EF4-FFF2-40B4-BE49-F238E27FC236}">
                <a16:creationId xmlns:a16="http://schemas.microsoft.com/office/drawing/2014/main" id="{20208BCA-A64A-4DC0-BAB3-D049E995C9F3}"/>
              </a:ext>
            </a:extLst>
          </p:cNvPr>
          <p:cNvSpPr/>
          <p:nvPr/>
        </p:nvSpPr>
        <p:spPr>
          <a:xfrm>
            <a:off x="428625" y="1571625"/>
            <a:ext cx="4511675" cy="485775"/>
          </a:xfrm>
          <a:prstGeom prst="rect">
            <a:avLst/>
          </a:prstGeom>
        </p:spPr>
        <p:txBody>
          <a:bodyPr wrap="none">
            <a:spAutoFit/>
          </a:bodyPr>
          <a:lstStyle/>
          <a:p>
            <a:pPr eaLnBrk="1" hangingPunct="1">
              <a:lnSpc>
                <a:spcPct val="80000"/>
              </a:lnSpc>
              <a:buFont typeface="Wingdings" pitchFamily="2" charset="2"/>
              <a:buNone/>
              <a:defRPr/>
            </a:pPr>
            <a:r>
              <a:rPr lang="zh-CN" altLang="en-US" dirty="0">
                <a:solidFill>
                  <a:schemeClr val="accent2">
                    <a:lumMod val="75000"/>
                  </a:schemeClr>
                </a:solidFill>
                <a:latin typeface="楷体" pitchFamily="49" charset="-122"/>
                <a:ea typeface="楷体" pitchFamily="49" charset="-122"/>
                <a:cs typeface="+mn-cs"/>
              </a:rPr>
              <a:t>二</a:t>
            </a:r>
            <a:r>
              <a:rPr lang="en-US" altLang="zh-CN" dirty="0">
                <a:solidFill>
                  <a:schemeClr val="accent2">
                    <a:lumMod val="75000"/>
                  </a:schemeClr>
                </a:solidFill>
                <a:latin typeface="楷体" pitchFamily="49" charset="-122"/>
                <a:ea typeface="楷体" pitchFamily="49" charset="-122"/>
                <a:cs typeface="+mn-cs"/>
              </a:rPr>
              <a:t>.</a:t>
            </a:r>
            <a:r>
              <a:rPr lang="zh-CN" altLang="en-US" dirty="0">
                <a:solidFill>
                  <a:schemeClr val="accent2">
                    <a:lumMod val="75000"/>
                  </a:schemeClr>
                </a:solidFill>
                <a:latin typeface="楷体" pitchFamily="49" charset="-122"/>
                <a:ea typeface="楷体" pitchFamily="49" charset="-122"/>
                <a:cs typeface="+mn-cs"/>
              </a:rPr>
              <a:t>短期生产和长期生产</a:t>
            </a:r>
            <a:endParaRPr lang="en-US" altLang="zh-CN" dirty="0">
              <a:solidFill>
                <a:schemeClr val="accent2">
                  <a:lumMod val="75000"/>
                </a:schemeClr>
              </a:solidFill>
              <a:latin typeface="楷体" pitchFamily="49" charset="-122"/>
              <a:ea typeface="楷体" pitchFamily="49" charset="-122"/>
              <a:cs typeface="+mn-cs"/>
            </a:endParaRPr>
          </a:p>
        </p:txBody>
      </p:sp>
      <p:sp>
        <p:nvSpPr>
          <p:cNvPr id="9" name="矩形 8">
            <a:extLst>
              <a:ext uri="{FF2B5EF4-FFF2-40B4-BE49-F238E27FC236}">
                <a16:creationId xmlns:a16="http://schemas.microsoft.com/office/drawing/2014/main" id="{85656586-E56C-4879-9FFC-808AA77B7A83}"/>
              </a:ext>
            </a:extLst>
          </p:cNvPr>
          <p:cNvSpPr/>
          <p:nvPr/>
        </p:nvSpPr>
        <p:spPr>
          <a:xfrm>
            <a:off x="500063" y="2357438"/>
            <a:ext cx="8429625" cy="1127125"/>
          </a:xfrm>
          <a:prstGeom prst="rect">
            <a:avLst/>
          </a:prstGeom>
        </p:spPr>
        <p:txBody>
          <a:bodyPr>
            <a:spAutoFit/>
          </a:bodyPr>
          <a:lstStyle/>
          <a:p>
            <a:pPr eaLnBrk="1" hangingPunct="1">
              <a:lnSpc>
                <a:spcPct val="80000"/>
              </a:lnSpc>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以</a:t>
            </a:r>
            <a:r>
              <a:rPr lang="zh-CN" altLang="en-US" sz="2800" dirty="0">
                <a:solidFill>
                  <a:srgbClr val="FF0000"/>
                </a:solidFill>
                <a:latin typeface="楷体" pitchFamily="49" charset="-122"/>
                <a:ea typeface="楷体" pitchFamily="49" charset="-122"/>
                <a:cs typeface="+mn-cs"/>
              </a:rPr>
              <a:t>在考察期内，生产要素是否可以调整</a:t>
            </a:r>
            <a:r>
              <a:rPr lang="zh-CN" altLang="en-US" sz="2800" dirty="0">
                <a:solidFill>
                  <a:schemeClr val="accent2">
                    <a:lumMod val="75000"/>
                  </a:schemeClr>
                </a:solidFill>
                <a:latin typeface="楷体" pitchFamily="49" charset="-122"/>
                <a:ea typeface="楷体" pitchFamily="49" charset="-122"/>
                <a:cs typeface="+mn-cs"/>
              </a:rPr>
              <a:t>来划分。</a:t>
            </a:r>
            <a:endParaRPr lang="en-US" altLang="zh-CN" sz="2800" dirty="0">
              <a:solidFill>
                <a:schemeClr val="accent2">
                  <a:lumMod val="75000"/>
                </a:schemeClr>
              </a:solidFill>
              <a:latin typeface="楷体" pitchFamily="49" charset="-122"/>
              <a:ea typeface="楷体" pitchFamily="49" charset="-122"/>
              <a:cs typeface="+mn-cs"/>
            </a:endParaRPr>
          </a:p>
          <a:p>
            <a:pPr eaLnBrk="1" hangingPunct="1">
              <a:lnSpc>
                <a:spcPct val="80000"/>
              </a:lnSpc>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短期生产指考察期内，至少有一种生产要素不能调整；</a:t>
            </a:r>
            <a:endParaRPr lang="en-US" altLang="zh-CN" sz="2800" dirty="0">
              <a:solidFill>
                <a:schemeClr val="accent2">
                  <a:lumMod val="75000"/>
                </a:schemeClr>
              </a:solidFill>
              <a:latin typeface="楷体" pitchFamily="49" charset="-122"/>
              <a:ea typeface="楷体" pitchFamily="49" charset="-122"/>
              <a:cs typeface="+mn-cs"/>
            </a:endParaRPr>
          </a:p>
          <a:p>
            <a:pPr eaLnBrk="1" hangingPunct="1">
              <a:lnSpc>
                <a:spcPct val="80000"/>
              </a:lnSpc>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长期生产指考察期内，全部生产要素都可以调整</a:t>
            </a:r>
          </a:p>
        </p:txBody>
      </p:sp>
    </p:spTree>
    <p:extLst>
      <p:ext uri="{BB962C8B-B14F-4D97-AF65-F5344CB8AC3E}">
        <p14:creationId xmlns:p14="http://schemas.microsoft.com/office/powerpoint/2010/main" val="423404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B86F74-3B6F-41A9-B398-03932FADF263}"/>
              </a:ext>
            </a:extLst>
          </p:cNvPr>
          <p:cNvSpPr>
            <a:spLocks noGrp="1"/>
          </p:cNvSpPr>
          <p:nvPr>
            <p:ph idx="1"/>
          </p:nvPr>
        </p:nvSpPr>
        <p:spPr>
          <a:xfrm>
            <a:off x="301625" y="1714500"/>
            <a:ext cx="8540750" cy="4384675"/>
          </a:xfrm>
        </p:spPr>
        <p:txBody>
          <a:bodyPr/>
          <a:lstStyle/>
          <a:p>
            <a:pPr>
              <a:defRPr/>
            </a:pP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、基本概念</a:t>
            </a:r>
            <a:endParaRPr lang="en-US" altLang="zh-CN" sz="28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假设生产某产品，资本投入量固定，只有一种投入要素：劳动，则生产函数可以写成：</a:t>
            </a:r>
            <a:r>
              <a:rPr lang="en-US" altLang="zh-CN" sz="2400" b="1" dirty="0">
                <a:solidFill>
                  <a:schemeClr val="accent2">
                    <a:lumMod val="75000"/>
                  </a:schemeClr>
                </a:solidFill>
                <a:latin typeface="楷体" pitchFamily="49" charset="-122"/>
                <a:ea typeface="楷体" pitchFamily="49" charset="-122"/>
              </a:rPr>
              <a:t>Q=f</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L</a:t>
            </a:r>
            <a:r>
              <a:rPr lang="zh-CN" altLang="en-US" sz="2400" b="1" dirty="0">
                <a:solidFill>
                  <a:schemeClr val="accent2">
                    <a:lumMod val="75000"/>
                  </a:schemeClr>
                </a:solidFill>
                <a:latin typeface="楷体" pitchFamily="49" charset="-122"/>
                <a:ea typeface="楷体" pitchFamily="49" charset="-122"/>
              </a:rPr>
              <a:t>）</a:t>
            </a:r>
            <a:endParaRPr lang="en-US" altLang="zh-CN" sz="2400" b="1" dirty="0">
              <a:solidFill>
                <a:schemeClr val="accent2">
                  <a:lumMod val="75000"/>
                </a:schemeClr>
              </a:solidFill>
              <a:latin typeface="楷体" pitchFamily="49" charset="-122"/>
              <a:ea typeface="楷体" pitchFamily="49" charset="-122"/>
            </a:endParaRPr>
          </a:p>
          <a:p>
            <a:pPr>
              <a:defRPr/>
            </a:pP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、总产量、平均产量、边际产量</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sz="2400" b="1" dirty="0">
                <a:solidFill>
                  <a:srgbClr val="FF0000"/>
                </a:solidFill>
                <a:latin typeface="楷体" pitchFamily="49" charset="-122"/>
                <a:ea typeface="楷体" pitchFamily="49" charset="-122"/>
              </a:rPr>
              <a:t>总产量</a:t>
            </a:r>
            <a:r>
              <a:rPr lang="en-US" altLang="zh-CN" sz="2400" b="1" dirty="0">
                <a:solidFill>
                  <a:srgbClr val="FF0000"/>
                </a:solidFill>
                <a:latin typeface="楷体" pitchFamily="49" charset="-122"/>
                <a:ea typeface="楷体" pitchFamily="49" charset="-122"/>
              </a:rPr>
              <a:t>TP</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指一定的可变投入要素</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劳动对应的最大产量：</a:t>
            </a:r>
            <a:r>
              <a:rPr lang="en-US" altLang="zh-CN" sz="2400" b="1" dirty="0">
                <a:solidFill>
                  <a:schemeClr val="accent2">
                    <a:lumMod val="75000"/>
                  </a:schemeClr>
                </a:solidFill>
                <a:latin typeface="楷体" pitchFamily="49" charset="-122"/>
                <a:ea typeface="楷体" pitchFamily="49" charset="-122"/>
              </a:rPr>
              <a:t>TP</a:t>
            </a:r>
            <a:r>
              <a:rPr lang="zh-CN" altLang="en-US" sz="2400" b="1" dirty="0">
                <a:solidFill>
                  <a:schemeClr val="accent2">
                    <a:lumMod val="75000"/>
                  </a:schemeClr>
                </a:solidFill>
                <a:latin typeface="楷体" pitchFamily="49" charset="-122"/>
                <a:ea typeface="楷体" pitchFamily="49" charset="-122"/>
              </a:rPr>
              <a:t> ＝ </a:t>
            </a:r>
            <a:r>
              <a:rPr lang="en-US" altLang="zh-CN" sz="2400" b="1" dirty="0">
                <a:solidFill>
                  <a:schemeClr val="accent2">
                    <a:lumMod val="75000"/>
                  </a:schemeClr>
                </a:solidFill>
                <a:latin typeface="楷体" pitchFamily="49" charset="-122"/>
                <a:ea typeface="楷体" pitchFamily="49" charset="-122"/>
              </a:rPr>
              <a:t>f</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L</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a:t>
            </a:r>
          </a:p>
          <a:p>
            <a:pPr lvl="1">
              <a:defRPr/>
            </a:pPr>
            <a:r>
              <a:rPr lang="zh-CN" altLang="en-US" sz="2400" b="1" dirty="0">
                <a:solidFill>
                  <a:srgbClr val="FF0000"/>
                </a:solidFill>
                <a:latin typeface="楷体" pitchFamily="49" charset="-122"/>
                <a:ea typeface="楷体" pitchFamily="49" charset="-122"/>
              </a:rPr>
              <a:t>平均产量</a:t>
            </a:r>
            <a:r>
              <a:rPr lang="en-US" altLang="zh-CN" sz="2400" b="1" dirty="0">
                <a:solidFill>
                  <a:srgbClr val="FF0000"/>
                </a:solidFill>
                <a:latin typeface="楷体" pitchFamily="49" charset="-122"/>
                <a:ea typeface="楷体" pitchFamily="49" charset="-122"/>
              </a:rPr>
              <a:t>AP</a:t>
            </a:r>
            <a:r>
              <a:rPr lang="zh-CN" altLang="en-US" sz="2400" b="1" dirty="0">
                <a:solidFill>
                  <a:schemeClr val="accent2">
                    <a:lumMod val="75000"/>
                  </a:schemeClr>
                </a:solidFill>
                <a:latin typeface="楷体" pitchFamily="49" charset="-122"/>
                <a:ea typeface="楷体" pitchFamily="49" charset="-122"/>
              </a:rPr>
              <a:t>，指平均一单位可变要素劳动的投入量所生产的产量：</a:t>
            </a:r>
            <a:r>
              <a:rPr lang="en-US" altLang="zh-CN" sz="2400" b="1" dirty="0">
                <a:solidFill>
                  <a:schemeClr val="tx2"/>
                </a:solidFill>
                <a:latin typeface="楷体" pitchFamily="49" charset="-122"/>
                <a:ea typeface="楷体" pitchFamily="49" charset="-122"/>
              </a:rPr>
              <a:t> </a:t>
            </a:r>
            <a:r>
              <a:rPr lang="en-US" altLang="zh-CN" sz="2400" b="1" dirty="0">
                <a:solidFill>
                  <a:schemeClr val="accent2">
                    <a:lumMod val="75000"/>
                  </a:schemeClr>
                </a:solidFill>
                <a:latin typeface="楷体" pitchFamily="49" charset="-122"/>
                <a:ea typeface="楷体" pitchFamily="49" charset="-122"/>
              </a:rPr>
              <a:t>AP</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f</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L</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/L</a:t>
            </a:r>
          </a:p>
          <a:p>
            <a:pPr lvl="1">
              <a:defRPr/>
            </a:pPr>
            <a:r>
              <a:rPr lang="zh-CN" altLang="en-US" sz="2400" b="1" dirty="0">
                <a:solidFill>
                  <a:srgbClr val="FF0000"/>
                </a:solidFill>
                <a:latin typeface="楷体" pitchFamily="49" charset="-122"/>
                <a:ea typeface="楷体" pitchFamily="49" charset="-122"/>
              </a:rPr>
              <a:t>边际产量</a:t>
            </a:r>
            <a:r>
              <a:rPr lang="en-US" altLang="zh-CN" sz="2400" b="1" dirty="0">
                <a:solidFill>
                  <a:srgbClr val="FF0000"/>
                </a:solidFill>
                <a:latin typeface="楷体" pitchFamily="49" charset="-122"/>
                <a:ea typeface="楷体" pitchFamily="49" charset="-122"/>
              </a:rPr>
              <a:t>MP</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增加一单位可变要素劳动的投入量所增加的产量：</a:t>
            </a:r>
            <a:r>
              <a:rPr lang="en-US" altLang="zh-CN" sz="2400" b="1" dirty="0">
                <a:solidFill>
                  <a:schemeClr val="tx2"/>
                </a:solidFill>
                <a:latin typeface="楷体" pitchFamily="49" charset="-122"/>
                <a:ea typeface="楷体" pitchFamily="49" charset="-122"/>
              </a:rPr>
              <a:t> </a:t>
            </a:r>
            <a:r>
              <a:rPr lang="en-US" altLang="zh-CN" sz="2400" b="1" dirty="0">
                <a:solidFill>
                  <a:schemeClr val="accent2">
                    <a:lumMod val="75000"/>
                  </a:schemeClr>
                </a:solidFill>
                <a:latin typeface="楷体" pitchFamily="49" charset="-122"/>
                <a:ea typeface="楷体" pitchFamily="49" charset="-122"/>
              </a:rPr>
              <a:t>MP</a:t>
            </a:r>
            <a:r>
              <a:rPr lang="zh-CN" altLang="en-US" sz="2400" b="1" dirty="0">
                <a:solidFill>
                  <a:schemeClr val="accent2">
                    <a:lumMod val="75000"/>
                  </a:schemeClr>
                </a:solidFill>
                <a:latin typeface="楷体" pitchFamily="49" charset="-122"/>
                <a:ea typeface="楷体" pitchFamily="49" charset="-122"/>
              </a:rPr>
              <a:t>＝</a:t>
            </a:r>
            <a:r>
              <a:rPr lang="en-US" altLang="zh-CN" sz="2400" b="1" dirty="0" err="1">
                <a:solidFill>
                  <a:schemeClr val="accent2">
                    <a:lumMod val="75000"/>
                  </a:schemeClr>
                </a:solidFill>
                <a:latin typeface="楷体" pitchFamily="49" charset="-122"/>
                <a:ea typeface="楷体" pitchFamily="49" charset="-122"/>
              </a:rPr>
              <a:t>df</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L</a:t>
            </a:r>
            <a:r>
              <a:rPr lang="zh-CN" altLang="en-US" sz="2400" b="1" dirty="0">
                <a:solidFill>
                  <a:schemeClr val="accent2">
                    <a:lumMod val="75000"/>
                  </a:schemeClr>
                </a:solidFill>
                <a:latin typeface="楷体" pitchFamily="49" charset="-122"/>
                <a:ea typeface="楷体" pitchFamily="49" charset="-122"/>
              </a:rPr>
              <a:t>）</a:t>
            </a:r>
            <a:r>
              <a:rPr lang="en-US" altLang="zh-CN" sz="2400" b="1" dirty="0">
                <a:solidFill>
                  <a:schemeClr val="accent2">
                    <a:lumMod val="75000"/>
                  </a:schemeClr>
                </a:solidFill>
                <a:latin typeface="楷体" pitchFamily="49" charset="-122"/>
                <a:ea typeface="楷体" pitchFamily="49" charset="-122"/>
              </a:rPr>
              <a:t>/</a:t>
            </a:r>
            <a:r>
              <a:rPr lang="en-US" altLang="zh-CN" sz="2400" b="1" dirty="0" err="1">
                <a:solidFill>
                  <a:schemeClr val="accent2">
                    <a:lumMod val="75000"/>
                  </a:schemeClr>
                </a:solidFill>
                <a:latin typeface="楷体" pitchFamily="49" charset="-122"/>
                <a:ea typeface="楷体" pitchFamily="49" charset="-122"/>
              </a:rPr>
              <a:t>dL</a:t>
            </a:r>
            <a:endParaRPr lang="zh-CN" altLang="en-US" sz="2400" b="1" dirty="0">
              <a:solidFill>
                <a:schemeClr val="accent2">
                  <a:lumMod val="75000"/>
                </a:schemeClr>
              </a:solidFill>
              <a:latin typeface="楷体" pitchFamily="49" charset="-122"/>
              <a:ea typeface="楷体" pitchFamily="49" charset="-122"/>
            </a:endParaRPr>
          </a:p>
        </p:txBody>
      </p:sp>
      <p:sp>
        <p:nvSpPr>
          <p:cNvPr id="4" name="Rectangle 2">
            <a:extLst>
              <a:ext uri="{FF2B5EF4-FFF2-40B4-BE49-F238E27FC236}">
                <a16:creationId xmlns:a16="http://schemas.microsoft.com/office/drawing/2014/main" id="{8324D42B-2989-455B-9B88-461E9E48A63C}"/>
              </a:ext>
            </a:extLst>
          </p:cNvPr>
          <p:cNvSpPr txBox="1">
            <a:spLocks noRot="1" noChangeArrowheads="1"/>
          </p:cNvSpPr>
          <p:nvPr/>
        </p:nvSpPr>
        <p:spPr bwMode="auto">
          <a:xfrm>
            <a:off x="1643063" y="500063"/>
            <a:ext cx="5286375" cy="587375"/>
          </a:xfrm>
          <a:prstGeom prst="rect">
            <a:avLst/>
          </a:prstGeom>
          <a:noFill/>
          <a:ln w="9525">
            <a:noFill/>
            <a:miter lim="800000"/>
            <a:headEnd/>
            <a:tailEnd/>
          </a:ln>
        </p:spPr>
        <p:txBody>
          <a:bodyPr anchor="ctr"/>
          <a:lstStyle/>
          <a:p>
            <a:pPr algn="ctr">
              <a:defRPr/>
            </a:pPr>
            <a:r>
              <a:rPr lang="zh-CN" altLang="en-US" sz="1600" kern="0" dirty="0">
                <a:solidFill>
                  <a:schemeClr val="accent2">
                    <a:lumMod val="75000"/>
                  </a:schemeClr>
                </a:solidFill>
                <a:latin typeface="黑体" pitchFamily="49" charset="-122"/>
                <a:ea typeface="黑体" pitchFamily="49" charset="-122"/>
                <a:cs typeface="+mj-cs"/>
              </a:rPr>
              <a:t>第二节 短期生产函数</a:t>
            </a:r>
          </a:p>
        </p:txBody>
      </p:sp>
      <p:sp>
        <p:nvSpPr>
          <p:cNvPr id="6" name="Rectangle 3">
            <a:extLst>
              <a:ext uri="{FF2B5EF4-FFF2-40B4-BE49-F238E27FC236}">
                <a16:creationId xmlns:a16="http://schemas.microsoft.com/office/drawing/2014/main" id="{F1119098-883A-44A2-AA4E-7793B38E0FD2}"/>
              </a:ext>
            </a:extLst>
          </p:cNvPr>
          <p:cNvSpPr>
            <a:spLocks noRot="1" noChangeArrowheads="1"/>
          </p:cNvSpPr>
          <p:nvPr/>
        </p:nvSpPr>
        <p:spPr bwMode="auto">
          <a:xfrm>
            <a:off x="301625" y="1000125"/>
            <a:ext cx="8540750" cy="752475"/>
          </a:xfrm>
          <a:prstGeom prst="rect">
            <a:avLst/>
          </a:prstGeom>
          <a:noFill/>
          <a:ln w="9525">
            <a:noFill/>
            <a:miter lim="800000"/>
            <a:headEnd/>
            <a:tailEnd/>
          </a:ln>
        </p:spPr>
        <p:txBody>
          <a:bodyPr anchor="ctr"/>
          <a:lstStyle/>
          <a:p>
            <a:pPr>
              <a:buFont typeface="Arial" charset="0"/>
              <a:buNone/>
              <a:defRPr/>
            </a:pPr>
            <a:r>
              <a:rPr lang="zh-CN" altLang="en-US" sz="3600" dirty="0">
                <a:solidFill>
                  <a:schemeClr val="accent2">
                    <a:lumMod val="75000"/>
                  </a:schemeClr>
                </a:solidFill>
                <a:latin typeface="Arial" charset="0"/>
                <a:ea typeface="楷体" pitchFamily="49" charset="-122"/>
                <a:cs typeface="+mn-cs"/>
              </a:rPr>
              <a:t>三、短期生产函数</a:t>
            </a:r>
          </a:p>
        </p:txBody>
      </p:sp>
    </p:spTree>
    <p:extLst>
      <p:ext uri="{BB962C8B-B14F-4D97-AF65-F5344CB8AC3E}">
        <p14:creationId xmlns:p14="http://schemas.microsoft.com/office/powerpoint/2010/main" val="349643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FDCC9D-F9A8-4C11-BBA4-9D20C8B67494}"/>
              </a:ext>
            </a:extLst>
          </p:cNvPr>
          <p:cNvSpPr/>
          <p:nvPr/>
        </p:nvSpPr>
        <p:spPr>
          <a:xfrm>
            <a:off x="642938" y="2000250"/>
            <a:ext cx="7715250" cy="2849563"/>
          </a:xfrm>
          <a:prstGeom prst="rect">
            <a:avLst/>
          </a:prstGeom>
        </p:spPr>
        <p:txBody>
          <a:bodyPr>
            <a:spAutoFit/>
          </a:bodyPr>
          <a:lstStyle/>
          <a:p>
            <a:pPr eaLnBrk="1" hangingPunct="1">
              <a:lnSpc>
                <a:spcPct val="80000"/>
              </a:lnSpc>
              <a:buFont typeface="Wingdings" pitchFamily="2" charset="2"/>
              <a:buNone/>
              <a:defRPr/>
            </a:pPr>
            <a:r>
              <a:rPr lang="en-US" altLang="zh-CN" sz="2800" dirty="0">
                <a:solidFill>
                  <a:srgbClr val="FF3300"/>
                </a:solidFill>
                <a:latin typeface="楷体" pitchFamily="49" charset="-122"/>
                <a:ea typeface="楷体" pitchFamily="49" charset="-122"/>
                <a:cs typeface="+mn-cs"/>
              </a:rPr>
              <a:t>3.</a:t>
            </a:r>
            <a:r>
              <a:rPr lang="zh-CN" altLang="en-US" sz="2800" dirty="0">
                <a:solidFill>
                  <a:srgbClr val="FF3300"/>
                </a:solidFill>
                <a:latin typeface="楷体" pitchFamily="49" charset="-122"/>
                <a:ea typeface="楷体" pitchFamily="49" charset="-122"/>
                <a:cs typeface="+mn-cs"/>
              </a:rPr>
              <a:t>边际产量递减规律（边际报酬递减规律）</a:t>
            </a:r>
          </a:p>
          <a:p>
            <a:pPr eaLnBrk="1" hangingPunct="1">
              <a:lnSpc>
                <a:spcPct val="80000"/>
              </a:lnSpc>
              <a:buFont typeface="Wingdings" pitchFamily="2" charset="2"/>
              <a:buNone/>
              <a:defRPr/>
            </a:pPr>
            <a:r>
              <a:rPr lang="zh-CN" altLang="en-US" sz="2800" dirty="0">
                <a:latin typeface="楷体" pitchFamily="49" charset="-122"/>
                <a:ea typeface="楷体" pitchFamily="49" charset="-122"/>
                <a:cs typeface="+mn-cs"/>
              </a:rPr>
              <a:t>  </a:t>
            </a:r>
            <a:endParaRPr lang="en-US" altLang="zh-CN" sz="2800" dirty="0">
              <a:latin typeface="楷体" pitchFamily="49" charset="-122"/>
              <a:ea typeface="楷体" pitchFamily="49" charset="-122"/>
              <a:cs typeface="+mn-cs"/>
            </a:endParaRPr>
          </a:p>
          <a:p>
            <a:pPr eaLnBrk="1" hangingPunct="1">
              <a:lnSpc>
                <a:spcPct val="80000"/>
              </a:lnSpc>
              <a:buFont typeface="Wingdings" pitchFamily="2" charset="2"/>
              <a:buNone/>
              <a:defRPr/>
            </a:pPr>
            <a:r>
              <a:rPr lang="en-US" altLang="zh-CN" sz="2800" dirty="0">
                <a:latin typeface="楷体" pitchFamily="49" charset="-122"/>
                <a:ea typeface="楷体" pitchFamily="49" charset="-122"/>
                <a:cs typeface="+mn-cs"/>
              </a:rPr>
              <a:t>    </a:t>
            </a:r>
            <a:r>
              <a:rPr lang="zh-CN" altLang="en-US" sz="2800" dirty="0">
                <a:solidFill>
                  <a:schemeClr val="accent2">
                    <a:lumMod val="75000"/>
                  </a:schemeClr>
                </a:solidFill>
                <a:latin typeface="楷体" pitchFamily="49" charset="-122"/>
                <a:ea typeface="楷体" pitchFamily="49" charset="-122"/>
                <a:cs typeface="+mn-cs"/>
              </a:rPr>
              <a:t>边际产量递减规律是指生产技术不变的条件下，若其他投入不变，只是不断增加某一种投入，当这种可变生产要素的投入量小于某一特定值时，增加该要素的投入所带来的边际产量是递增的。当投入超过这一特定值时，增加该要素投入带来的边际产量是递减的。</a:t>
            </a:r>
          </a:p>
        </p:txBody>
      </p:sp>
      <p:sp>
        <p:nvSpPr>
          <p:cNvPr id="4" name="Rectangle 3">
            <a:extLst>
              <a:ext uri="{FF2B5EF4-FFF2-40B4-BE49-F238E27FC236}">
                <a16:creationId xmlns:a16="http://schemas.microsoft.com/office/drawing/2014/main" id="{CB41F9CD-4226-4F13-A95A-1852ABA1F95C}"/>
              </a:ext>
            </a:extLst>
          </p:cNvPr>
          <p:cNvSpPr>
            <a:spLocks noRot="1" noChangeArrowheads="1"/>
          </p:cNvSpPr>
          <p:nvPr/>
        </p:nvSpPr>
        <p:spPr bwMode="auto">
          <a:xfrm>
            <a:off x="301625" y="1000125"/>
            <a:ext cx="8540750" cy="752475"/>
          </a:xfrm>
          <a:prstGeom prst="rect">
            <a:avLst/>
          </a:prstGeom>
          <a:noFill/>
          <a:ln w="9525">
            <a:noFill/>
            <a:miter lim="800000"/>
            <a:headEnd/>
            <a:tailEnd/>
          </a:ln>
        </p:spPr>
        <p:txBody>
          <a:bodyPr anchor="ctr"/>
          <a:lstStyle/>
          <a:p>
            <a:pPr algn="ctr">
              <a:buFont typeface="Arial" charset="0"/>
              <a:buNone/>
              <a:defRPr/>
            </a:pPr>
            <a:r>
              <a:rPr lang="zh-CN" altLang="en-US" sz="2000" dirty="0">
                <a:solidFill>
                  <a:schemeClr val="accent2">
                    <a:lumMod val="75000"/>
                  </a:schemeClr>
                </a:solidFill>
                <a:latin typeface="Arial" charset="0"/>
                <a:ea typeface="楷体" pitchFamily="49" charset="-122"/>
                <a:cs typeface="+mn-cs"/>
              </a:rPr>
              <a:t>三、短期生产函数</a:t>
            </a:r>
          </a:p>
        </p:txBody>
      </p:sp>
      <p:sp>
        <p:nvSpPr>
          <p:cNvPr id="5" name="矩形 4">
            <a:extLst>
              <a:ext uri="{FF2B5EF4-FFF2-40B4-BE49-F238E27FC236}">
                <a16:creationId xmlns:a16="http://schemas.microsoft.com/office/drawing/2014/main" id="{633307EA-E72B-40DA-8BBC-CDB28558BB17}"/>
              </a:ext>
            </a:extLst>
          </p:cNvPr>
          <p:cNvSpPr/>
          <p:nvPr/>
        </p:nvSpPr>
        <p:spPr>
          <a:xfrm>
            <a:off x="571500" y="4929188"/>
            <a:ext cx="8123238" cy="1384300"/>
          </a:xfrm>
          <a:prstGeom prst="rect">
            <a:avLst/>
          </a:prstGeom>
        </p:spPr>
        <p:txBody>
          <a:bodyPr wrap="none">
            <a:spAutoFit/>
          </a:bodyPr>
          <a:lstStyle/>
          <a:p>
            <a:pPr>
              <a:buFont typeface="Arial" charset="0"/>
              <a:buNone/>
              <a:defRPr/>
            </a:pPr>
            <a:r>
              <a:rPr lang="zh-CN" altLang="en-US" sz="2800" dirty="0">
                <a:solidFill>
                  <a:schemeClr val="accent2">
                    <a:lumMod val="75000"/>
                  </a:schemeClr>
                </a:solidFill>
                <a:latin typeface="楷体" pitchFamily="49" charset="-122"/>
                <a:ea typeface="楷体" pitchFamily="49" charset="-122"/>
                <a:cs typeface="+mn-cs"/>
              </a:rPr>
              <a:t>    边际产量递减规律强调是，短期生产中，随着</a:t>
            </a:r>
            <a:endParaRPr lang="en-US" altLang="zh-CN" sz="2800" dirty="0">
              <a:solidFill>
                <a:schemeClr val="accent2">
                  <a:lumMod val="75000"/>
                </a:schemeClr>
              </a:solidFill>
              <a:latin typeface="楷体" pitchFamily="49" charset="-122"/>
              <a:ea typeface="楷体" pitchFamily="49" charset="-122"/>
              <a:cs typeface="+mn-cs"/>
            </a:endParaRPr>
          </a:p>
          <a:p>
            <a:pPr>
              <a:buFont typeface="Arial" charset="0"/>
              <a:buNone/>
              <a:defRPr/>
            </a:pPr>
            <a:r>
              <a:rPr lang="zh-CN" altLang="en-US" sz="2800" dirty="0">
                <a:solidFill>
                  <a:schemeClr val="accent2">
                    <a:lumMod val="75000"/>
                  </a:schemeClr>
                </a:solidFill>
                <a:latin typeface="楷体" pitchFamily="49" charset="-122"/>
                <a:ea typeface="楷体" pitchFamily="49" charset="-122"/>
                <a:cs typeface="+mn-cs"/>
              </a:rPr>
              <a:t>一种可变要素投入的增加，</a:t>
            </a:r>
            <a:r>
              <a:rPr lang="zh-CN" altLang="en-US" sz="2800" dirty="0">
                <a:solidFill>
                  <a:srgbClr val="FF0000"/>
                </a:solidFill>
                <a:latin typeface="楷体" pitchFamily="49" charset="-122"/>
                <a:ea typeface="楷体" pitchFamily="49" charset="-122"/>
                <a:cs typeface="+mn-cs"/>
              </a:rPr>
              <a:t>边际产量最终必然呈现</a:t>
            </a:r>
            <a:endParaRPr lang="en-US" altLang="zh-CN" sz="2800" dirty="0">
              <a:solidFill>
                <a:srgbClr val="FF0000"/>
              </a:solidFill>
              <a:latin typeface="楷体" pitchFamily="49" charset="-122"/>
              <a:ea typeface="楷体" pitchFamily="49" charset="-122"/>
              <a:cs typeface="+mn-cs"/>
            </a:endParaRPr>
          </a:p>
          <a:p>
            <a:pPr>
              <a:buFont typeface="Arial" charset="0"/>
              <a:buNone/>
              <a:defRPr/>
            </a:pPr>
            <a:r>
              <a:rPr lang="zh-CN" altLang="en-US" sz="2800" dirty="0">
                <a:solidFill>
                  <a:srgbClr val="FF0000"/>
                </a:solidFill>
                <a:latin typeface="楷体" pitchFamily="49" charset="-122"/>
                <a:ea typeface="楷体" pitchFamily="49" charset="-122"/>
                <a:cs typeface="+mn-cs"/>
              </a:rPr>
              <a:t>递减的特征</a:t>
            </a:r>
            <a:r>
              <a:rPr lang="zh-CN" altLang="en-US" sz="2800" dirty="0">
                <a:solidFill>
                  <a:schemeClr val="accent2">
                    <a:lumMod val="75000"/>
                  </a:schemeClr>
                </a:solidFill>
                <a:latin typeface="楷体" pitchFamily="49" charset="-122"/>
                <a:ea typeface="楷体" pitchFamily="49" charset="-122"/>
                <a:cs typeface="+mn-cs"/>
              </a:rPr>
              <a:t>。</a:t>
            </a:r>
            <a:endParaRPr lang="zh-CN" altLang="en-US" sz="2800" dirty="0">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110501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CBAE2796-5F8E-4B58-A92A-C629C7B05787}"/>
              </a:ext>
            </a:extLst>
          </p:cNvPr>
          <p:cNvSpPr>
            <a:spLocks noGrp="1" noRot="1" noChangeArrowheads="1"/>
          </p:cNvSpPr>
          <p:nvPr>
            <p:ph type="body" idx="4294967295"/>
          </p:nvPr>
        </p:nvSpPr>
        <p:spPr>
          <a:xfrm>
            <a:off x="466725" y="642938"/>
            <a:ext cx="8229600" cy="5484812"/>
          </a:xfrm>
        </p:spPr>
        <p:txBody>
          <a:bodyPr/>
          <a:lstStyle/>
          <a:p>
            <a:pPr eaLnBrk="1" hangingPunct="1">
              <a:lnSpc>
                <a:spcPct val="80000"/>
              </a:lnSpc>
              <a:spcBef>
                <a:spcPct val="40000"/>
              </a:spcBef>
              <a:buFont typeface="Wingdings" panose="05000000000000000000" pitchFamily="2" charset="2"/>
              <a:buNone/>
              <a:defRPr/>
            </a:pPr>
            <a:r>
              <a:rPr lang="zh-CN" altLang="en-US" sz="2800" b="1" dirty="0">
                <a:solidFill>
                  <a:srgbClr val="FF3300"/>
                </a:solidFill>
                <a:latin typeface="楷体" pitchFamily="49" charset="-122"/>
                <a:ea typeface="楷体" pitchFamily="49" charset="-122"/>
              </a:rPr>
              <a:t>边际产量递减规律</a:t>
            </a:r>
            <a:r>
              <a:rPr lang="zh-CN" altLang="en-US" sz="2800" b="1" dirty="0">
                <a:solidFill>
                  <a:schemeClr val="accent2">
                    <a:lumMod val="75000"/>
                  </a:schemeClr>
                </a:solidFill>
                <a:latin typeface="楷体" pitchFamily="49" charset="-122"/>
                <a:ea typeface="楷体" pitchFamily="49" charset="-122"/>
              </a:rPr>
              <a:t>理解：</a:t>
            </a:r>
            <a:endParaRPr lang="en-US" altLang="zh-CN" sz="2800" b="1" dirty="0">
              <a:solidFill>
                <a:schemeClr val="accent2">
                  <a:lumMod val="75000"/>
                </a:schemeClr>
              </a:solidFill>
              <a:latin typeface="楷体" pitchFamily="49" charset="-122"/>
              <a:ea typeface="楷体" pitchFamily="49" charset="-122"/>
            </a:endParaRPr>
          </a:p>
          <a:p>
            <a:pPr eaLnBrk="1" hangingPunct="1">
              <a:lnSpc>
                <a:spcPct val="80000"/>
              </a:lnSpc>
              <a:spcBef>
                <a:spcPct val="40000"/>
              </a:spcBef>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p>
          <a:p>
            <a:pPr eaLnBrk="1" hangingPunct="1">
              <a:lnSpc>
                <a:spcPct val="80000"/>
              </a:lnSpc>
              <a:spcBef>
                <a:spcPct val="40000"/>
              </a:spcBef>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1.</a:t>
            </a:r>
            <a:r>
              <a:rPr lang="zh-CN" altLang="en-US" sz="2400" b="1" dirty="0">
                <a:solidFill>
                  <a:schemeClr val="accent2">
                    <a:lumMod val="75000"/>
                  </a:schemeClr>
                </a:solidFill>
                <a:latin typeface="楷体" pitchFamily="49" charset="-122"/>
                <a:ea typeface="楷体" pitchFamily="49" charset="-122"/>
              </a:rPr>
              <a:t>这一规律表明的是一种客观技术关系，是可以进行观察和实证的，是普遍存在的。</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2</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它以生产技术和其它投入不变为前提。技术的提高不会消除这一规律，只是会减缓和限制它的作用。</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3</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这一规律与边际产出递增现象是不矛盾的，它强调任何一种产品的短期生产中，随着一种可变要素投入量的增加，边际产量最终必然呈现出递减的特征。</a:t>
            </a:r>
          </a:p>
          <a:p>
            <a:pPr eaLnBrk="1" hangingPunct="1">
              <a:lnSpc>
                <a:spcPct val="80000"/>
              </a:lnSpc>
              <a:buFont typeface="Wingdings" panose="05000000000000000000" pitchFamily="2" charset="2"/>
              <a:buNone/>
              <a:defRPr/>
            </a:pPr>
            <a:endParaRPr lang="zh-CN" altLang="en-US" sz="1600" b="1" dirty="0">
              <a:solidFill>
                <a:schemeClr val="tx2"/>
              </a:solidFill>
              <a:latin typeface="楷体" pitchFamily="49" charset="-122"/>
              <a:ea typeface="楷体" pitchFamily="49" charset="-122"/>
            </a:endParaRPr>
          </a:p>
          <a:p>
            <a:pPr eaLnBrk="1" hangingPunct="1">
              <a:lnSpc>
                <a:spcPct val="80000"/>
              </a:lnSpc>
              <a:buFont typeface="Wingdings" panose="05000000000000000000" pitchFamily="2" charset="2"/>
              <a:buNone/>
              <a:defRPr/>
            </a:pPr>
            <a:r>
              <a:rPr lang="zh-CN" altLang="en-US" b="1" dirty="0">
                <a:solidFill>
                  <a:srgbClr val="FF3300"/>
                </a:solidFill>
                <a:latin typeface="楷体" pitchFamily="49" charset="-122"/>
                <a:ea typeface="楷体" pitchFamily="49" charset="-122"/>
              </a:rPr>
              <a:t>该规律决定了劳动的边际产量呈现先上升后下降的特点。进而决定了各生产曲线的形状。</a:t>
            </a:r>
          </a:p>
        </p:txBody>
      </p:sp>
    </p:spTree>
    <p:extLst>
      <p:ext uri="{BB962C8B-B14F-4D97-AF65-F5344CB8AC3E}">
        <p14:creationId xmlns:p14="http://schemas.microsoft.com/office/powerpoint/2010/main" val="4102069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7">
            <a:extLst>
              <a:ext uri="{FF2B5EF4-FFF2-40B4-BE49-F238E27FC236}">
                <a16:creationId xmlns:a16="http://schemas.microsoft.com/office/drawing/2014/main" id="{F60012A3-49A8-4E8B-BF87-EC6940F70B3D}"/>
              </a:ext>
            </a:extLst>
          </p:cNvPr>
          <p:cNvSpPr>
            <a:spLocks noGrp="1" noRot="1" noChangeArrowheads="1"/>
          </p:cNvSpPr>
          <p:nvPr>
            <p:ph type="title" idx="4294967295"/>
          </p:nvPr>
        </p:nvSpPr>
        <p:spPr>
          <a:xfrm>
            <a:off x="428625" y="1785938"/>
            <a:ext cx="8291513" cy="1998662"/>
          </a:xfrm>
        </p:spPr>
        <p:txBody>
          <a:bodyPr/>
          <a:lstStyle/>
          <a:p>
            <a:pPr algn="l" eaLnBrk="1" hangingPunct="1">
              <a:defRPr/>
            </a:pPr>
            <a:r>
              <a:rPr lang="en-US" altLang="zh-CN" sz="2800" b="1" dirty="0">
                <a:solidFill>
                  <a:schemeClr val="accent2">
                    <a:lumMod val="75000"/>
                  </a:schemeClr>
                </a:solidFill>
                <a:latin typeface="仿宋" pitchFamily="49" charset="-122"/>
                <a:ea typeface="仿宋" pitchFamily="49" charset="-122"/>
              </a:rPr>
              <a:t>       </a:t>
            </a:r>
            <a:r>
              <a:rPr lang="zh-CN" altLang="en-US" sz="3600" b="1" dirty="0">
                <a:solidFill>
                  <a:schemeClr val="accent2">
                    <a:lumMod val="75000"/>
                  </a:schemeClr>
                </a:solidFill>
                <a:latin typeface="仿宋" pitchFamily="49" charset="-122"/>
                <a:ea typeface="仿宋" pitchFamily="49" charset="-122"/>
              </a:rPr>
              <a:t>本章我们将通过假设厂商在生产函数约束下追求利润最大化，来研究厂商面对稀缺资源如何进行有目的的选择。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84AC4E02-1816-448E-BDA7-C9DA3EEB5E00}"/>
              </a:ext>
            </a:extLst>
          </p:cNvPr>
          <p:cNvSpPr>
            <a:spLocks noGrp="1" noRot="1" noChangeArrowheads="1"/>
          </p:cNvSpPr>
          <p:nvPr>
            <p:ph type="body" idx="4294967295"/>
          </p:nvPr>
        </p:nvSpPr>
        <p:spPr>
          <a:xfrm>
            <a:off x="457200" y="836613"/>
            <a:ext cx="8435975" cy="1008062"/>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四</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总产量、平均产量与边际产量之间关系</a:t>
            </a:r>
            <a:r>
              <a:rPr lang="zh-CN" altLang="en-US" dirty="0">
                <a:solidFill>
                  <a:schemeClr val="accent2">
                    <a:lumMod val="75000"/>
                  </a:schemeClr>
                </a:solidFill>
                <a:latin typeface="楷体" pitchFamily="49" charset="-122"/>
                <a:ea typeface="楷体" pitchFamily="49" charset="-122"/>
              </a:rPr>
              <a:t>   </a:t>
            </a:r>
          </a:p>
        </p:txBody>
      </p:sp>
      <p:sp>
        <p:nvSpPr>
          <p:cNvPr id="27651" name="Rectangle 2">
            <a:extLst>
              <a:ext uri="{FF2B5EF4-FFF2-40B4-BE49-F238E27FC236}">
                <a16:creationId xmlns:a16="http://schemas.microsoft.com/office/drawing/2014/main" id="{1AA5E06A-EAAB-43DE-9C2C-C37269D82ED6}"/>
              </a:ext>
            </a:extLst>
          </p:cNvPr>
          <p:cNvSpPr>
            <a:spLocks noChangeArrowheads="1"/>
          </p:cNvSpPr>
          <p:nvPr/>
        </p:nvSpPr>
        <p:spPr bwMode="auto">
          <a:xfrm>
            <a:off x="684213" y="2133600"/>
            <a:ext cx="7704137" cy="3959225"/>
          </a:xfrm>
          <a:prstGeom prst="rect">
            <a:avLst/>
          </a:prstGeom>
          <a:noFill/>
          <a:ln w="9525">
            <a:noFill/>
            <a:miter lim="800000"/>
            <a:headEnd/>
            <a:tailEnd/>
          </a:ln>
        </p:spPr>
        <p:txBody>
          <a:bodyPr wrap="none" anchor="ctr"/>
          <a:lstStyle/>
          <a:p>
            <a:pPr eaLnBrk="1" hangingPunct="1">
              <a:buFont typeface="Arial" charset="0"/>
              <a:buNone/>
              <a:defRPr/>
            </a:pPr>
            <a:r>
              <a:rPr lang="zh-CN" altLang="en-US" dirty="0">
                <a:solidFill>
                  <a:schemeClr val="accent2">
                    <a:lumMod val="75000"/>
                  </a:schemeClr>
                </a:solidFill>
                <a:latin typeface="楷体" pitchFamily="49" charset="-122"/>
                <a:ea typeface="楷体" pitchFamily="49" charset="-122"/>
                <a:cs typeface="+mn-cs"/>
              </a:rPr>
              <a:t>设总产量曲线为：</a:t>
            </a:r>
            <a:r>
              <a:rPr lang="en-US" altLang="zh-CN" dirty="0">
                <a:solidFill>
                  <a:schemeClr val="accent2">
                    <a:lumMod val="75000"/>
                  </a:schemeClr>
                </a:solidFill>
                <a:latin typeface="楷体" pitchFamily="49" charset="-122"/>
                <a:ea typeface="楷体" pitchFamily="49" charset="-122"/>
                <a:cs typeface="+mn-cs"/>
              </a:rPr>
              <a:t>TP=f</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L</a:t>
            </a:r>
            <a:r>
              <a:rPr lang="zh-CN" altLang="en-US" dirty="0">
                <a:solidFill>
                  <a:schemeClr val="accent2">
                    <a:lumMod val="75000"/>
                  </a:schemeClr>
                </a:solidFill>
                <a:latin typeface="楷体" pitchFamily="49" charset="-122"/>
                <a:ea typeface="楷体" pitchFamily="49" charset="-122"/>
                <a:cs typeface="+mn-cs"/>
              </a:rPr>
              <a:t>）</a:t>
            </a:r>
          </a:p>
          <a:p>
            <a:pPr eaLnBrk="1" hangingPunct="1">
              <a:buFont typeface="Arial" charset="0"/>
              <a:buNone/>
              <a:defRPr/>
            </a:pPr>
            <a:endParaRPr lang="zh-CN" altLang="en-US" dirty="0">
              <a:solidFill>
                <a:schemeClr val="accent2">
                  <a:lumMod val="75000"/>
                </a:schemeClr>
              </a:solidFill>
              <a:latin typeface="楷体" pitchFamily="49" charset="-122"/>
              <a:ea typeface="楷体" pitchFamily="49" charset="-122"/>
              <a:cs typeface="+mn-cs"/>
            </a:endParaRPr>
          </a:p>
          <a:p>
            <a:pPr eaLnBrk="1" hangingPunct="1">
              <a:buFont typeface="Arial" charset="0"/>
              <a:buNone/>
              <a:defRPr/>
            </a:pPr>
            <a:r>
              <a:rPr lang="zh-CN" altLang="en-US" dirty="0">
                <a:solidFill>
                  <a:schemeClr val="accent2">
                    <a:lumMod val="75000"/>
                  </a:schemeClr>
                </a:solidFill>
                <a:latin typeface="楷体" pitchFamily="49" charset="-122"/>
                <a:ea typeface="楷体" pitchFamily="49" charset="-122"/>
                <a:cs typeface="+mn-cs"/>
              </a:rPr>
              <a:t>平均产量：</a:t>
            </a:r>
            <a:r>
              <a:rPr lang="en-US" altLang="zh-CN" dirty="0">
                <a:solidFill>
                  <a:schemeClr val="accent2">
                    <a:lumMod val="75000"/>
                  </a:schemeClr>
                </a:solidFill>
                <a:latin typeface="楷体" pitchFamily="49" charset="-122"/>
                <a:ea typeface="楷体" pitchFamily="49" charset="-122"/>
                <a:cs typeface="+mn-cs"/>
              </a:rPr>
              <a:t>AP</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f</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L</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/L</a:t>
            </a:r>
          </a:p>
          <a:p>
            <a:pPr eaLnBrk="1" hangingPunct="1">
              <a:buFont typeface="Arial" charset="0"/>
              <a:buNone/>
              <a:defRPr/>
            </a:pPr>
            <a:endParaRPr lang="en-US" dirty="0">
              <a:solidFill>
                <a:schemeClr val="accent2">
                  <a:lumMod val="75000"/>
                </a:schemeClr>
              </a:solidFill>
              <a:latin typeface="楷体" pitchFamily="49" charset="-122"/>
              <a:ea typeface="楷体" pitchFamily="49" charset="-122"/>
              <a:cs typeface="+mn-cs"/>
            </a:endParaRPr>
          </a:p>
          <a:p>
            <a:pPr eaLnBrk="1" hangingPunct="1">
              <a:buFont typeface="Arial" charset="0"/>
              <a:buNone/>
              <a:defRPr/>
            </a:pPr>
            <a:r>
              <a:rPr lang="zh-CN" altLang="en-US" dirty="0">
                <a:solidFill>
                  <a:schemeClr val="accent2">
                    <a:lumMod val="75000"/>
                  </a:schemeClr>
                </a:solidFill>
                <a:latin typeface="楷体" pitchFamily="49" charset="-122"/>
                <a:ea typeface="楷体" pitchFamily="49" charset="-122"/>
                <a:cs typeface="+mn-cs"/>
              </a:rPr>
              <a:t>边际产量：</a:t>
            </a:r>
            <a:r>
              <a:rPr lang="en-US" altLang="zh-CN" dirty="0">
                <a:solidFill>
                  <a:schemeClr val="accent2">
                    <a:lumMod val="75000"/>
                  </a:schemeClr>
                </a:solidFill>
                <a:latin typeface="楷体" pitchFamily="49" charset="-122"/>
                <a:ea typeface="楷体" pitchFamily="49" charset="-122"/>
                <a:cs typeface="+mn-cs"/>
              </a:rPr>
              <a:t>MP</a:t>
            </a:r>
            <a:r>
              <a:rPr lang="zh-CN" altLang="en-US" dirty="0">
                <a:solidFill>
                  <a:schemeClr val="accent2">
                    <a:lumMod val="75000"/>
                  </a:schemeClr>
                </a:solidFill>
                <a:latin typeface="楷体" pitchFamily="49" charset="-122"/>
                <a:ea typeface="楷体" pitchFamily="49" charset="-122"/>
                <a:cs typeface="+mn-cs"/>
              </a:rPr>
              <a:t>＝</a:t>
            </a:r>
            <a:r>
              <a:rPr lang="en-US" altLang="zh-CN" dirty="0" err="1">
                <a:solidFill>
                  <a:schemeClr val="accent2">
                    <a:lumMod val="75000"/>
                  </a:schemeClr>
                </a:solidFill>
                <a:latin typeface="楷体" pitchFamily="49" charset="-122"/>
                <a:ea typeface="楷体" pitchFamily="49" charset="-122"/>
                <a:cs typeface="+mn-cs"/>
              </a:rPr>
              <a:t>df</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L</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a:t>
            </a:r>
            <a:r>
              <a:rPr lang="en-US" altLang="zh-CN" dirty="0" err="1">
                <a:solidFill>
                  <a:schemeClr val="accent2">
                    <a:lumMod val="75000"/>
                  </a:schemeClr>
                </a:solidFill>
                <a:latin typeface="楷体" pitchFamily="49" charset="-122"/>
                <a:ea typeface="楷体" pitchFamily="49" charset="-122"/>
                <a:cs typeface="+mn-cs"/>
              </a:rPr>
              <a:t>dL</a:t>
            </a:r>
            <a:endParaRPr lang="en-US" altLang="zh-CN" dirty="0">
              <a:solidFill>
                <a:schemeClr val="accent2">
                  <a:lumMod val="75000"/>
                </a:schemeClr>
              </a:solidFill>
              <a:latin typeface="楷体" pitchFamily="49" charset="-122"/>
              <a:ea typeface="楷体" pitchFamily="49" charset="-122"/>
              <a:cs typeface="+mn-cs"/>
            </a:endParaRPr>
          </a:p>
        </p:txBody>
      </p:sp>
    </p:spTree>
    <p:extLst>
      <p:ext uri="{BB962C8B-B14F-4D97-AF65-F5344CB8AC3E}">
        <p14:creationId xmlns:p14="http://schemas.microsoft.com/office/powerpoint/2010/main" val="3856363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88756553-D089-48F9-9C19-18CE87CD9B43}"/>
              </a:ext>
            </a:extLst>
          </p:cNvPr>
          <p:cNvGraphicFramePr/>
          <p:nvPr/>
        </p:nvGraphicFramePr>
        <p:xfrm>
          <a:off x="4000496" y="285728"/>
          <a:ext cx="4929222" cy="62151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表格 2">
            <a:extLst>
              <a:ext uri="{FF2B5EF4-FFF2-40B4-BE49-F238E27FC236}">
                <a16:creationId xmlns:a16="http://schemas.microsoft.com/office/drawing/2014/main" id="{D629444E-C26A-4A74-BEFB-1FB0A170EB4E}"/>
              </a:ext>
            </a:extLst>
          </p:cNvPr>
          <p:cNvGraphicFramePr>
            <a:graphicFrameLocks noGrp="1"/>
          </p:cNvGraphicFramePr>
          <p:nvPr/>
        </p:nvGraphicFramePr>
        <p:xfrm>
          <a:off x="214282" y="678656"/>
          <a:ext cx="3073152" cy="3219450"/>
        </p:xfrm>
        <a:graphic>
          <a:graphicData uri="http://schemas.openxmlformats.org/drawingml/2006/table">
            <a:tbl>
              <a:tblPr/>
              <a:tblGrid>
                <a:gridCol w="583952">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L</a:t>
                      </a:r>
                      <a:r>
                        <a:rPr kumimoji="0" lang="zh-CN" altLang="en-US"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劳动力</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MPL</a:t>
                      </a:r>
                      <a:r>
                        <a:rPr kumimoji="0" lang="zh-CN" altLang="en-US"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边际产量</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TP</a:t>
                      </a:r>
                      <a:r>
                        <a:rPr kumimoji="0" lang="zh-CN" altLang="en-US"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总产量</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AP</a:t>
                      </a:r>
                      <a:r>
                        <a:rPr kumimoji="0" lang="zh-CN" altLang="en-US"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平均产量</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10.7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13.8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27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29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139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163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20.4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20.1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19.1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17.4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76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楷体_GB2312"/>
                        </a:rPr>
                        <a:t>14.9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4" name="矩形 3">
            <a:extLst>
              <a:ext uri="{FF2B5EF4-FFF2-40B4-BE49-F238E27FC236}">
                <a16:creationId xmlns:a16="http://schemas.microsoft.com/office/drawing/2014/main" id="{A91E807A-BD44-4F4F-AD2C-792D2C2CAB11}"/>
              </a:ext>
            </a:extLst>
          </p:cNvPr>
          <p:cNvSpPr/>
          <p:nvPr/>
        </p:nvSpPr>
        <p:spPr>
          <a:xfrm>
            <a:off x="7786688" y="5286375"/>
            <a:ext cx="357187"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rgbClr val="0000FF"/>
                </a:solidFill>
              </a:rPr>
              <a:t>L</a:t>
            </a:r>
            <a:endParaRPr lang="zh-CN" altLang="en-US" dirty="0">
              <a:solidFill>
                <a:srgbClr val="0000FF"/>
              </a:solidFill>
            </a:endParaRPr>
          </a:p>
        </p:txBody>
      </p:sp>
      <p:sp>
        <p:nvSpPr>
          <p:cNvPr id="5" name="矩形 4">
            <a:extLst>
              <a:ext uri="{FF2B5EF4-FFF2-40B4-BE49-F238E27FC236}">
                <a16:creationId xmlns:a16="http://schemas.microsoft.com/office/drawing/2014/main" id="{F392D619-10B6-43E6-B368-A1880E5E15EB}"/>
              </a:ext>
            </a:extLst>
          </p:cNvPr>
          <p:cNvSpPr/>
          <p:nvPr/>
        </p:nvSpPr>
        <p:spPr>
          <a:xfrm>
            <a:off x="3500438" y="357188"/>
            <a:ext cx="571500" cy="64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200" dirty="0">
                <a:solidFill>
                  <a:srgbClr val="0000FF"/>
                </a:solidFill>
              </a:rPr>
              <a:t>MP</a:t>
            </a:r>
            <a:r>
              <a:rPr lang="en-US" altLang="zh-CN" sz="1200" baseline="-25000" dirty="0">
                <a:solidFill>
                  <a:srgbClr val="0000FF"/>
                </a:solidFill>
              </a:rPr>
              <a:t>L</a:t>
            </a:r>
          </a:p>
          <a:p>
            <a:pPr algn="ctr" eaLnBrk="1" hangingPunct="1">
              <a:defRPr/>
            </a:pPr>
            <a:r>
              <a:rPr lang="en-US" altLang="zh-CN" sz="1200" dirty="0">
                <a:solidFill>
                  <a:srgbClr val="0000FF"/>
                </a:solidFill>
              </a:rPr>
              <a:t>TP</a:t>
            </a:r>
          </a:p>
          <a:p>
            <a:pPr algn="ctr" eaLnBrk="1" hangingPunct="1">
              <a:defRPr/>
            </a:pPr>
            <a:r>
              <a:rPr lang="en-US" altLang="zh-CN" sz="1200" dirty="0">
                <a:solidFill>
                  <a:srgbClr val="0000FF"/>
                </a:solidFill>
              </a:rPr>
              <a:t>AP</a:t>
            </a:r>
            <a:endParaRPr lang="zh-CN" altLang="en-US" sz="1200" dirty="0">
              <a:solidFill>
                <a:srgbClr val="0000FF"/>
              </a:solidFill>
            </a:endParaRPr>
          </a:p>
        </p:txBody>
      </p:sp>
      <p:sp>
        <p:nvSpPr>
          <p:cNvPr id="6" name="矩形 5">
            <a:extLst>
              <a:ext uri="{FF2B5EF4-FFF2-40B4-BE49-F238E27FC236}">
                <a16:creationId xmlns:a16="http://schemas.microsoft.com/office/drawing/2014/main" id="{4CCED7B4-7400-4C3D-AA0A-856BCCEE0D60}"/>
              </a:ext>
            </a:extLst>
          </p:cNvPr>
          <p:cNvSpPr/>
          <p:nvPr/>
        </p:nvSpPr>
        <p:spPr>
          <a:xfrm>
            <a:off x="428625" y="4143375"/>
            <a:ext cx="3071813" cy="2032000"/>
          </a:xfrm>
          <a:prstGeom prst="rect">
            <a:avLst/>
          </a:prstGeom>
        </p:spPr>
        <p:txBody>
          <a:bodyPr>
            <a:spAutoFit/>
          </a:bodyPr>
          <a:lstStyle/>
          <a:p>
            <a:pPr eaLnBrk="1" hangingPunct="1">
              <a:defRPr/>
            </a:pPr>
            <a:r>
              <a:rPr lang="zh-CN" altLang="en-US" sz="1800" dirty="0">
                <a:solidFill>
                  <a:schemeClr val="accent2">
                    <a:lumMod val="75000"/>
                  </a:schemeClr>
                </a:solidFill>
                <a:latin typeface="楷体" pitchFamily="49" charset="-122"/>
                <a:ea typeface="楷体" pitchFamily="49" charset="-122"/>
              </a:rPr>
              <a:t>当这种可变生产要素的投入量小于某一特定值时，增加该要素的投入所带来的边际产量是递增的。当投入超过这一特定值时，增加该要素投入带来的边际产量是递减的。</a:t>
            </a:r>
            <a:endParaRPr lang="zh-CN" altLang="en-US" sz="1800" dirty="0"/>
          </a:p>
        </p:txBody>
      </p:sp>
    </p:spTree>
    <p:extLst>
      <p:ext uri="{BB962C8B-B14F-4D97-AF65-F5344CB8AC3E}">
        <p14:creationId xmlns:p14="http://schemas.microsoft.com/office/powerpoint/2010/main" val="182331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ADD6AE7-E1DA-4889-9FDC-C0C35CA2B683}"/>
              </a:ext>
            </a:extLst>
          </p:cNvPr>
          <p:cNvSpPr>
            <a:spLocks noGrp="1" noRot="1" noChangeArrowheads="1"/>
          </p:cNvSpPr>
          <p:nvPr>
            <p:ph type="title" idx="4294967295"/>
          </p:nvPr>
        </p:nvSpPr>
        <p:spPr>
          <a:xfrm>
            <a:off x="350838" y="619125"/>
            <a:ext cx="5006975" cy="576263"/>
          </a:xfrm>
        </p:spPr>
        <p:txBody>
          <a:bodyPr/>
          <a:lstStyle/>
          <a:p>
            <a:pPr algn="l" eaLnBrk="1" hangingPunct="1">
              <a:defRPr/>
            </a:pPr>
            <a:r>
              <a:rPr lang="en-US" altLang="zh-CN" sz="4000" b="1" dirty="0">
                <a:solidFill>
                  <a:schemeClr val="accent2">
                    <a:lumMod val="75000"/>
                  </a:schemeClr>
                </a:solidFill>
                <a:latin typeface="楷体" pitchFamily="49" charset="-122"/>
                <a:ea typeface="楷体" pitchFamily="49" charset="-122"/>
              </a:rPr>
              <a:t>1.</a:t>
            </a:r>
            <a:r>
              <a:rPr lang="zh-CN" sz="4000" b="1" dirty="0">
                <a:solidFill>
                  <a:schemeClr val="accent2">
                    <a:lumMod val="75000"/>
                  </a:schemeClr>
                </a:solidFill>
                <a:latin typeface="楷体" pitchFamily="49" charset="-122"/>
                <a:ea typeface="楷体" pitchFamily="49" charset="-122"/>
              </a:rPr>
              <a:t>总产量曲线图示</a:t>
            </a:r>
          </a:p>
        </p:txBody>
      </p:sp>
      <p:sp>
        <p:nvSpPr>
          <p:cNvPr id="19459" name="Line 4">
            <a:extLst>
              <a:ext uri="{FF2B5EF4-FFF2-40B4-BE49-F238E27FC236}">
                <a16:creationId xmlns:a16="http://schemas.microsoft.com/office/drawing/2014/main" id="{E467053F-787C-4527-9BA3-7F0F56D1E855}"/>
              </a:ext>
            </a:extLst>
          </p:cNvPr>
          <p:cNvSpPr>
            <a:spLocks noChangeShapeType="1"/>
          </p:cNvSpPr>
          <p:nvPr/>
        </p:nvSpPr>
        <p:spPr bwMode="auto">
          <a:xfrm>
            <a:off x="1765300" y="5915025"/>
            <a:ext cx="6048375"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0" name="Line 5">
            <a:extLst>
              <a:ext uri="{FF2B5EF4-FFF2-40B4-BE49-F238E27FC236}">
                <a16:creationId xmlns:a16="http://schemas.microsoft.com/office/drawing/2014/main" id="{E3CF77FA-819E-4D72-96DB-529406F67392}"/>
              </a:ext>
            </a:extLst>
          </p:cNvPr>
          <p:cNvSpPr>
            <a:spLocks noChangeShapeType="1"/>
          </p:cNvSpPr>
          <p:nvPr/>
        </p:nvSpPr>
        <p:spPr bwMode="auto">
          <a:xfrm flipV="1">
            <a:off x="1765300" y="1543050"/>
            <a:ext cx="0" cy="437197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1" name="Rectangle 7">
            <a:extLst>
              <a:ext uri="{FF2B5EF4-FFF2-40B4-BE49-F238E27FC236}">
                <a16:creationId xmlns:a16="http://schemas.microsoft.com/office/drawing/2014/main" id="{22ECD65B-35C6-42B9-89E2-251A93E08405}"/>
              </a:ext>
            </a:extLst>
          </p:cNvPr>
          <p:cNvSpPr>
            <a:spLocks noChangeArrowheads="1"/>
          </p:cNvSpPr>
          <p:nvPr/>
        </p:nvSpPr>
        <p:spPr bwMode="auto">
          <a:xfrm>
            <a:off x="1428750" y="6000750"/>
            <a:ext cx="5048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0</a:t>
            </a:r>
          </a:p>
        </p:txBody>
      </p:sp>
      <p:sp>
        <p:nvSpPr>
          <p:cNvPr id="19462" name="Rectangle 8">
            <a:extLst>
              <a:ext uri="{FF2B5EF4-FFF2-40B4-BE49-F238E27FC236}">
                <a16:creationId xmlns:a16="http://schemas.microsoft.com/office/drawing/2014/main" id="{981F8C7A-5269-4BCD-84D8-1A7EDE8583D9}"/>
              </a:ext>
            </a:extLst>
          </p:cNvPr>
          <p:cNvSpPr>
            <a:spLocks noChangeArrowheads="1"/>
          </p:cNvSpPr>
          <p:nvPr/>
        </p:nvSpPr>
        <p:spPr bwMode="auto">
          <a:xfrm>
            <a:off x="7667625" y="5915025"/>
            <a:ext cx="431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accent2"/>
                </a:solidFill>
                <a:ea typeface="楷体_GB2312"/>
              </a:rPr>
              <a:t>L</a:t>
            </a:r>
          </a:p>
        </p:txBody>
      </p:sp>
      <p:sp>
        <p:nvSpPr>
          <p:cNvPr id="19463" name="Rectangle 9">
            <a:extLst>
              <a:ext uri="{FF2B5EF4-FFF2-40B4-BE49-F238E27FC236}">
                <a16:creationId xmlns:a16="http://schemas.microsoft.com/office/drawing/2014/main" id="{253C0A85-7756-43F0-BE77-F173DD9C16F3}"/>
              </a:ext>
            </a:extLst>
          </p:cNvPr>
          <p:cNvSpPr>
            <a:spLocks noChangeArrowheads="1"/>
          </p:cNvSpPr>
          <p:nvPr/>
        </p:nvSpPr>
        <p:spPr bwMode="auto">
          <a:xfrm>
            <a:off x="1258888" y="1285875"/>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ea typeface="楷体_GB2312"/>
              </a:rPr>
              <a:t>Q</a:t>
            </a:r>
          </a:p>
        </p:txBody>
      </p:sp>
      <p:sp>
        <p:nvSpPr>
          <p:cNvPr id="31755" name="Line 12">
            <a:extLst>
              <a:ext uri="{FF2B5EF4-FFF2-40B4-BE49-F238E27FC236}">
                <a16:creationId xmlns:a16="http://schemas.microsoft.com/office/drawing/2014/main" id="{37914BBF-CAF3-416E-B26A-7BE469880808}"/>
              </a:ext>
            </a:extLst>
          </p:cNvPr>
          <p:cNvSpPr>
            <a:spLocks noChangeShapeType="1"/>
          </p:cNvSpPr>
          <p:nvPr/>
        </p:nvSpPr>
        <p:spPr bwMode="auto">
          <a:xfrm>
            <a:off x="1765300" y="3086100"/>
            <a:ext cx="19431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3">
            <a:extLst>
              <a:ext uri="{FF2B5EF4-FFF2-40B4-BE49-F238E27FC236}">
                <a16:creationId xmlns:a16="http://schemas.microsoft.com/office/drawing/2014/main" id="{DC22B105-9AAC-4DA3-9806-6F20211D8576}"/>
              </a:ext>
            </a:extLst>
          </p:cNvPr>
          <p:cNvSpPr>
            <a:spLocks noChangeShapeType="1"/>
          </p:cNvSpPr>
          <p:nvPr/>
        </p:nvSpPr>
        <p:spPr bwMode="auto">
          <a:xfrm>
            <a:off x="3708400" y="3086100"/>
            <a:ext cx="0" cy="28289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Rectangle 14">
            <a:extLst>
              <a:ext uri="{FF2B5EF4-FFF2-40B4-BE49-F238E27FC236}">
                <a16:creationId xmlns:a16="http://schemas.microsoft.com/office/drawing/2014/main" id="{4CD20F77-B6C9-47AF-8329-322021958B8E}"/>
              </a:ext>
            </a:extLst>
          </p:cNvPr>
          <p:cNvSpPr>
            <a:spLocks noChangeArrowheads="1"/>
          </p:cNvSpPr>
          <p:nvPr/>
        </p:nvSpPr>
        <p:spPr bwMode="auto">
          <a:xfrm>
            <a:off x="1214438" y="5357813"/>
            <a:ext cx="5048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FF0000"/>
                </a:solidFill>
                <a:ea typeface="楷体_GB2312"/>
              </a:rPr>
              <a:t>Q</a:t>
            </a:r>
            <a:r>
              <a:rPr lang="en-US" altLang="zh-CN" sz="1800" b="0" baseline="-25000">
                <a:solidFill>
                  <a:srgbClr val="FF0000"/>
                </a:solidFill>
                <a:ea typeface="楷体_GB2312"/>
              </a:rPr>
              <a:t>1</a:t>
            </a:r>
          </a:p>
        </p:txBody>
      </p:sp>
      <p:sp>
        <p:nvSpPr>
          <p:cNvPr id="31758" name="Rectangle 15">
            <a:extLst>
              <a:ext uri="{FF2B5EF4-FFF2-40B4-BE49-F238E27FC236}">
                <a16:creationId xmlns:a16="http://schemas.microsoft.com/office/drawing/2014/main" id="{468E166C-0766-47E3-83A7-5D4643CEBFB5}"/>
              </a:ext>
            </a:extLst>
          </p:cNvPr>
          <p:cNvSpPr>
            <a:spLocks noChangeArrowheads="1"/>
          </p:cNvSpPr>
          <p:nvPr/>
        </p:nvSpPr>
        <p:spPr bwMode="auto">
          <a:xfrm>
            <a:off x="1214438" y="4572000"/>
            <a:ext cx="5048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FF0000"/>
                </a:solidFill>
                <a:ea typeface="楷体_GB2312"/>
              </a:rPr>
              <a:t>Q</a:t>
            </a:r>
            <a:r>
              <a:rPr lang="en-US" altLang="zh-CN" sz="1800" b="0" baseline="-25000">
                <a:solidFill>
                  <a:srgbClr val="FF0000"/>
                </a:solidFill>
                <a:ea typeface="楷体_GB2312"/>
              </a:rPr>
              <a:t>2</a:t>
            </a:r>
          </a:p>
        </p:txBody>
      </p:sp>
      <p:sp>
        <p:nvSpPr>
          <p:cNvPr id="31759" name="Rectangle 16">
            <a:extLst>
              <a:ext uri="{FF2B5EF4-FFF2-40B4-BE49-F238E27FC236}">
                <a16:creationId xmlns:a16="http://schemas.microsoft.com/office/drawing/2014/main" id="{4740E47E-30B9-4B73-BF4F-18C723B7945E}"/>
              </a:ext>
            </a:extLst>
          </p:cNvPr>
          <p:cNvSpPr>
            <a:spLocks noChangeArrowheads="1"/>
          </p:cNvSpPr>
          <p:nvPr/>
        </p:nvSpPr>
        <p:spPr bwMode="auto">
          <a:xfrm>
            <a:off x="2928938" y="5857875"/>
            <a:ext cx="360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L</a:t>
            </a:r>
            <a:r>
              <a:rPr lang="en-US" altLang="zh-CN" sz="1800" b="0" baseline="-25000">
                <a:solidFill>
                  <a:schemeClr val="tx2"/>
                </a:solidFill>
                <a:ea typeface="楷体_GB2312"/>
              </a:rPr>
              <a:t>2</a:t>
            </a:r>
          </a:p>
        </p:txBody>
      </p:sp>
      <p:sp>
        <p:nvSpPr>
          <p:cNvPr id="31760" name="Rectangle 17">
            <a:extLst>
              <a:ext uri="{FF2B5EF4-FFF2-40B4-BE49-F238E27FC236}">
                <a16:creationId xmlns:a16="http://schemas.microsoft.com/office/drawing/2014/main" id="{164AD865-B7E9-4BFF-A87F-DF3DA5CD92B8}"/>
              </a:ext>
            </a:extLst>
          </p:cNvPr>
          <p:cNvSpPr>
            <a:spLocks noChangeArrowheads="1"/>
          </p:cNvSpPr>
          <p:nvPr/>
        </p:nvSpPr>
        <p:spPr bwMode="auto">
          <a:xfrm>
            <a:off x="2357438" y="5857875"/>
            <a:ext cx="360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L</a:t>
            </a:r>
            <a:r>
              <a:rPr lang="en-US" altLang="zh-CN" sz="1800" b="0" baseline="-25000">
                <a:solidFill>
                  <a:schemeClr val="tx2"/>
                </a:solidFill>
                <a:ea typeface="楷体_GB2312"/>
              </a:rPr>
              <a:t>1</a:t>
            </a:r>
          </a:p>
        </p:txBody>
      </p:sp>
      <p:sp>
        <p:nvSpPr>
          <p:cNvPr id="19470" name="Rectangle 20">
            <a:extLst>
              <a:ext uri="{FF2B5EF4-FFF2-40B4-BE49-F238E27FC236}">
                <a16:creationId xmlns:a16="http://schemas.microsoft.com/office/drawing/2014/main" id="{66F63BA3-2E28-4F7F-9B38-DDC8D0D48F2B}"/>
              </a:ext>
            </a:extLst>
          </p:cNvPr>
          <p:cNvSpPr>
            <a:spLocks noChangeArrowheads="1"/>
          </p:cNvSpPr>
          <p:nvPr/>
        </p:nvSpPr>
        <p:spPr bwMode="auto">
          <a:xfrm>
            <a:off x="7524750" y="2828925"/>
            <a:ext cx="914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TP</a:t>
            </a:r>
            <a:r>
              <a:rPr lang="zh-CN" altLang="en-US" sz="1800">
                <a:solidFill>
                  <a:schemeClr val="tx2"/>
                </a:solidFill>
                <a:ea typeface="楷体_GB2312"/>
              </a:rPr>
              <a:t>（总产量线）</a:t>
            </a:r>
          </a:p>
        </p:txBody>
      </p:sp>
      <p:sp>
        <p:nvSpPr>
          <p:cNvPr id="19471" name="Freeform 23">
            <a:extLst>
              <a:ext uri="{FF2B5EF4-FFF2-40B4-BE49-F238E27FC236}">
                <a16:creationId xmlns:a16="http://schemas.microsoft.com/office/drawing/2014/main" id="{D39BC0D8-3D6C-4300-9077-3509784679DA}"/>
              </a:ext>
            </a:extLst>
          </p:cNvPr>
          <p:cNvSpPr>
            <a:spLocks/>
          </p:cNvSpPr>
          <p:nvPr/>
        </p:nvSpPr>
        <p:spPr bwMode="auto">
          <a:xfrm>
            <a:off x="1765300" y="2057400"/>
            <a:ext cx="5400675" cy="3857625"/>
          </a:xfrm>
          <a:custGeom>
            <a:avLst/>
            <a:gdLst>
              <a:gd name="T0" fmla="*/ 0 w 3719"/>
              <a:gd name="T1" fmla="*/ 2147483646 h 3440"/>
              <a:gd name="T2" fmla="*/ 2147483646 w 3719"/>
              <a:gd name="T3" fmla="*/ 2147483646 h 3440"/>
              <a:gd name="T4" fmla="*/ 2147483646 w 3719"/>
              <a:gd name="T5" fmla="*/ 2147483646 h 3440"/>
              <a:gd name="T6" fmla="*/ 2147483646 w 3719"/>
              <a:gd name="T7" fmla="*/ 2147483646 h 3440"/>
              <a:gd name="T8" fmla="*/ 2147483646 w 3719"/>
              <a:gd name="T9" fmla="*/ 2147483646 h 3440"/>
              <a:gd name="T10" fmla="*/ 2147483646 w 3719"/>
              <a:gd name="T11" fmla="*/ 2147483646 h 3440"/>
              <a:gd name="T12" fmla="*/ 2147483646 w 3719"/>
              <a:gd name="T13" fmla="*/ 2147483646 h 3440"/>
              <a:gd name="T14" fmla="*/ 2147483646 w 3719"/>
              <a:gd name="T15" fmla="*/ 2147483646 h 3440"/>
              <a:gd name="T16" fmla="*/ 2147483646 w 3719"/>
              <a:gd name="T17" fmla="*/ 2147483646 h 3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19"/>
              <a:gd name="T28" fmla="*/ 0 h 3440"/>
              <a:gd name="T29" fmla="*/ 3719 w 3719"/>
              <a:gd name="T30" fmla="*/ 3440 h 3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19" h="3440">
                <a:moveTo>
                  <a:pt x="0" y="3440"/>
                </a:moveTo>
                <a:cubicBezTo>
                  <a:pt x="204" y="3432"/>
                  <a:pt x="408" y="3424"/>
                  <a:pt x="590" y="3167"/>
                </a:cubicBezTo>
                <a:cubicBezTo>
                  <a:pt x="772" y="2910"/>
                  <a:pt x="976" y="2252"/>
                  <a:pt x="1089" y="1897"/>
                </a:cubicBezTo>
                <a:cubicBezTo>
                  <a:pt x="1202" y="1542"/>
                  <a:pt x="1179" y="1300"/>
                  <a:pt x="1270" y="1036"/>
                </a:cubicBezTo>
                <a:cubicBezTo>
                  <a:pt x="1361" y="772"/>
                  <a:pt x="1452" y="476"/>
                  <a:pt x="1633" y="310"/>
                </a:cubicBezTo>
                <a:cubicBezTo>
                  <a:pt x="1814" y="144"/>
                  <a:pt x="2140" y="76"/>
                  <a:pt x="2359" y="38"/>
                </a:cubicBezTo>
                <a:cubicBezTo>
                  <a:pt x="2578" y="0"/>
                  <a:pt x="2744" y="0"/>
                  <a:pt x="2948" y="83"/>
                </a:cubicBezTo>
                <a:cubicBezTo>
                  <a:pt x="3152" y="166"/>
                  <a:pt x="3455" y="431"/>
                  <a:pt x="3583" y="537"/>
                </a:cubicBezTo>
                <a:cubicBezTo>
                  <a:pt x="3711" y="643"/>
                  <a:pt x="3715" y="680"/>
                  <a:pt x="3719" y="718"/>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3" name="Line 24">
            <a:extLst>
              <a:ext uri="{FF2B5EF4-FFF2-40B4-BE49-F238E27FC236}">
                <a16:creationId xmlns:a16="http://schemas.microsoft.com/office/drawing/2014/main" id="{0055CF90-D76D-4674-B1E2-C56009AFAB9B}"/>
              </a:ext>
            </a:extLst>
          </p:cNvPr>
          <p:cNvSpPr>
            <a:spLocks noChangeShapeType="1"/>
          </p:cNvSpPr>
          <p:nvPr/>
        </p:nvSpPr>
        <p:spPr bwMode="auto">
          <a:xfrm>
            <a:off x="1765300" y="2057400"/>
            <a:ext cx="3744913"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25">
            <a:extLst>
              <a:ext uri="{FF2B5EF4-FFF2-40B4-BE49-F238E27FC236}">
                <a16:creationId xmlns:a16="http://schemas.microsoft.com/office/drawing/2014/main" id="{BD44AA96-CF0A-4ECC-8924-9FBF84A3C0F9}"/>
              </a:ext>
            </a:extLst>
          </p:cNvPr>
          <p:cNvSpPr>
            <a:spLocks noChangeShapeType="1"/>
          </p:cNvSpPr>
          <p:nvPr/>
        </p:nvSpPr>
        <p:spPr bwMode="auto">
          <a:xfrm>
            <a:off x="5510213" y="2057400"/>
            <a:ext cx="0" cy="38576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Rectangle 26">
            <a:extLst>
              <a:ext uri="{FF2B5EF4-FFF2-40B4-BE49-F238E27FC236}">
                <a16:creationId xmlns:a16="http://schemas.microsoft.com/office/drawing/2014/main" id="{91697D39-8570-4DB7-BE4B-CCEB19ED344C}"/>
              </a:ext>
            </a:extLst>
          </p:cNvPr>
          <p:cNvSpPr>
            <a:spLocks noChangeArrowheads="1"/>
          </p:cNvSpPr>
          <p:nvPr/>
        </p:nvSpPr>
        <p:spPr bwMode="auto">
          <a:xfrm>
            <a:off x="1214438" y="2928938"/>
            <a:ext cx="5048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FF0000"/>
                </a:solidFill>
                <a:ea typeface="楷体_GB2312"/>
              </a:rPr>
              <a:t>Q</a:t>
            </a:r>
            <a:r>
              <a:rPr lang="en-US" altLang="zh-CN" sz="1800" b="0" baseline="-25000">
                <a:solidFill>
                  <a:srgbClr val="FF0000"/>
                </a:solidFill>
                <a:ea typeface="楷体_GB2312"/>
              </a:rPr>
              <a:t>3</a:t>
            </a:r>
          </a:p>
        </p:txBody>
      </p:sp>
      <p:sp>
        <p:nvSpPr>
          <p:cNvPr id="31766" name="Rectangle 27">
            <a:extLst>
              <a:ext uri="{FF2B5EF4-FFF2-40B4-BE49-F238E27FC236}">
                <a16:creationId xmlns:a16="http://schemas.microsoft.com/office/drawing/2014/main" id="{6866984D-ADC2-4CE0-B1D2-63E602DDBDE7}"/>
              </a:ext>
            </a:extLst>
          </p:cNvPr>
          <p:cNvSpPr>
            <a:spLocks noChangeArrowheads="1"/>
          </p:cNvSpPr>
          <p:nvPr/>
        </p:nvSpPr>
        <p:spPr bwMode="auto">
          <a:xfrm>
            <a:off x="3571875" y="5929313"/>
            <a:ext cx="3603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L</a:t>
            </a:r>
            <a:r>
              <a:rPr lang="en-US" altLang="zh-CN" sz="1800" b="0" baseline="-25000">
                <a:solidFill>
                  <a:schemeClr val="tx2"/>
                </a:solidFill>
                <a:ea typeface="楷体_GB2312"/>
              </a:rPr>
              <a:t>3</a:t>
            </a:r>
          </a:p>
        </p:txBody>
      </p:sp>
      <p:sp>
        <p:nvSpPr>
          <p:cNvPr id="31768" name="Line 29">
            <a:extLst>
              <a:ext uri="{FF2B5EF4-FFF2-40B4-BE49-F238E27FC236}">
                <a16:creationId xmlns:a16="http://schemas.microsoft.com/office/drawing/2014/main" id="{3C88E1AB-F8E1-4C57-9467-1C99476A3A69}"/>
              </a:ext>
            </a:extLst>
          </p:cNvPr>
          <p:cNvSpPr>
            <a:spLocks noChangeShapeType="1"/>
          </p:cNvSpPr>
          <p:nvPr/>
        </p:nvSpPr>
        <p:spPr bwMode="auto">
          <a:xfrm>
            <a:off x="6805613" y="2571750"/>
            <a:ext cx="0" cy="3278188"/>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Rectangle 31">
            <a:extLst>
              <a:ext uri="{FF2B5EF4-FFF2-40B4-BE49-F238E27FC236}">
                <a16:creationId xmlns:a16="http://schemas.microsoft.com/office/drawing/2014/main" id="{43418EAC-2CBA-4D5A-956F-B82755AC24FE}"/>
              </a:ext>
            </a:extLst>
          </p:cNvPr>
          <p:cNvSpPr>
            <a:spLocks noChangeArrowheads="1"/>
          </p:cNvSpPr>
          <p:nvPr/>
        </p:nvSpPr>
        <p:spPr bwMode="auto">
          <a:xfrm>
            <a:off x="4214813" y="5857875"/>
            <a:ext cx="360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L</a:t>
            </a:r>
            <a:r>
              <a:rPr lang="en-US" altLang="zh-CN" sz="1800" b="0" baseline="-25000">
                <a:solidFill>
                  <a:schemeClr val="tx2"/>
                </a:solidFill>
                <a:ea typeface="楷体_GB2312"/>
              </a:rPr>
              <a:t>4</a:t>
            </a:r>
          </a:p>
        </p:txBody>
      </p:sp>
      <p:cxnSp>
        <p:nvCxnSpPr>
          <p:cNvPr id="28" name="直接连接符 27">
            <a:extLst>
              <a:ext uri="{FF2B5EF4-FFF2-40B4-BE49-F238E27FC236}">
                <a16:creationId xmlns:a16="http://schemas.microsoft.com/office/drawing/2014/main" id="{5C5DC311-ACD7-4C91-8BEE-4FB1D07022ED}"/>
              </a:ext>
            </a:extLst>
          </p:cNvPr>
          <p:cNvCxnSpPr>
            <a:cxnSpLocks noChangeShapeType="1"/>
          </p:cNvCxnSpPr>
          <p:nvPr/>
        </p:nvCxnSpPr>
        <p:spPr bwMode="auto">
          <a:xfrm rot="5400000">
            <a:off x="2429669" y="5785644"/>
            <a:ext cx="142875" cy="1587"/>
          </a:xfrm>
          <a:prstGeom prst="line">
            <a:avLst/>
          </a:prstGeom>
          <a:noFill/>
          <a:ln w="28575" algn="ctr">
            <a:solidFill>
              <a:schemeClr val="tx2"/>
            </a:solidFill>
            <a:prstDash val="sysDash"/>
            <a:round/>
            <a:headEnd/>
            <a:tailEnd/>
          </a:ln>
          <a:extLst>
            <a:ext uri="{909E8E84-426E-40DD-AFC4-6F175D3DCCD1}">
              <a14:hiddenFill xmlns:a14="http://schemas.microsoft.com/office/drawing/2010/main">
                <a:noFill/>
              </a14:hiddenFill>
            </a:ext>
          </a:extLst>
        </p:spPr>
      </p:cxnSp>
      <p:cxnSp>
        <p:nvCxnSpPr>
          <p:cNvPr id="30" name="直接连接符 29">
            <a:extLst>
              <a:ext uri="{FF2B5EF4-FFF2-40B4-BE49-F238E27FC236}">
                <a16:creationId xmlns:a16="http://schemas.microsoft.com/office/drawing/2014/main" id="{09956F19-2D93-4142-8A41-F46B791ABC94}"/>
              </a:ext>
            </a:extLst>
          </p:cNvPr>
          <p:cNvCxnSpPr>
            <a:cxnSpLocks noChangeShapeType="1"/>
          </p:cNvCxnSpPr>
          <p:nvPr/>
        </p:nvCxnSpPr>
        <p:spPr bwMode="auto">
          <a:xfrm rot="10800000">
            <a:off x="1785938" y="5715000"/>
            <a:ext cx="642937" cy="1588"/>
          </a:xfrm>
          <a:prstGeom prst="line">
            <a:avLst/>
          </a:prstGeom>
          <a:noFill/>
          <a:ln w="28575"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32" name="直接箭头连接符 31">
            <a:extLst>
              <a:ext uri="{FF2B5EF4-FFF2-40B4-BE49-F238E27FC236}">
                <a16:creationId xmlns:a16="http://schemas.microsoft.com/office/drawing/2014/main" id="{50F51FC8-71D9-4A96-808D-CCF050779215}"/>
              </a:ext>
            </a:extLst>
          </p:cNvPr>
          <p:cNvCxnSpPr>
            <a:cxnSpLocks noChangeShapeType="1"/>
          </p:cNvCxnSpPr>
          <p:nvPr/>
        </p:nvCxnSpPr>
        <p:spPr bwMode="auto">
          <a:xfrm rot="5400000">
            <a:off x="1605757" y="5322094"/>
            <a:ext cx="787400" cy="1587"/>
          </a:xfrm>
          <a:prstGeom prst="straightConnector1">
            <a:avLst/>
          </a:prstGeom>
          <a:noFill/>
          <a:ln w="28575" algn="ctr">
            <a:solidFill>
              <a:srgbClr val="FF0000"/>
            </a:solidFill>
            <a:prstDash val="lgDash"/>
            <a:round/>
            <a:headEnd type="arrow" w="med" len="med"/>
            <a:tailEnd type="arrow" w="med" len="med"/>
          </a:ln>
          <a:extLst>
            <a:ext uri="{909E8E84-426E-40DD-AFC4-6F175D3DCCD1}">
              <a14:hiddenFill xmlns:a14="http://schemas.microsoft.com/office/drawing/2010/main">
                <a:noFill/>
              </a14:hiddenFill>
            </a:ext>
          </a:extLst>
        </p:spPr>
      </p:cxnSp>
      <p:cxnSp>
        <p:nvCxnSpPr>
          <p:cNvPr id="34" name="直接箭头连接符 33">
            <a:extLst>
              <a:ext uri="{FF2B5EF4-FFF2-40B4-BE49-F238E27FC236}">
                <a16:creationId xmlns:a16="http://schemas.microsoft.com/office/drawing/2014/main" id="{BA5F5ACD-06B7-4843-9B1E-FCFBF5FF8917}"/>
              </a:ext>
            </a:extLst>
          </p:cNvPr>
          <p:cNvCxnSpPr>
            <a:cxnSpLocks noChangeShapeType="1"/>
          </p:cNvCxnSpPr>
          <p:nvPr/>
        </p:nvCxnSpPr>
        <p:spPr bwMode="auto">
          <a:xfrm rot="5400000">
            <a:off x="1214438" y="4000500"/>
            <a:ext cx="1714500" cy="0"/>
          </a:xfrm>
          <a:prstGeom prst="straightConnector1">
            <a:avLst/>
          </a:prstGeom>
          <a:noFill/>
          <a:ln w="28575" algn="ctr">
            <a:solidFill>
              <a:srgbClr val="FF0000"/>
            </a:solidFill>
            <a:prstDash val="lgDash"/>
            <a:round/>
            <a:headEnd type="arrow" w="med" len="med"/>
            <a:tailEnd type="arrow" w="med" len="med"/>
          </a:ln>
          <a:extLst>
            <a:ext uri="{909E8E84-426E-40DD-AFC4-6F175D3DCCD1}">
              <a14:hiddenFill xmlns:a14="http://schemas.microsoft.com/office/drawing/2010/main">
                <a:noFill/>
              </a14:hiddenFill>
            </a:ext>
          </a:extLst>
        </p:spPr>
      </p:cxnSp>
      <p:cxnSp>
        <p:nvCxnSpPr>
          <p:cNvPr id="36" name="直接箭头连接符 35">
            <a:extLst>
              <a:ext uri="{FF2B5EF4-FFF2-40B4-BE49-F238E27FC236}">
                <a16:creationId xmlns:a16="http://schemas.microsoft.com/office/drawing/2014/main" id="{0201AEB1-5C8E-45C8-A4EA-176585E97679}"/>
              </a:ext>
            </a:extLst>
          </p:cNvPr>
          <p:cNvCxnSpPr>
            <a:cxnSpLocks noChangeShapeType="1"/>
          </p:cNvCxnSpPr>
          <p:nvPr/>
        </p:nvCxnSpPr>
        <p:spPr bwMode="auto">
          <a:xfrm>
            <a:off x="2500313" y="5786438"/>
            <a:ext cx="536575" cy="7937"/>
          </a:xfrm>
          <a:prstGeom prst="straightConnector1">
            <a:avLst/>
          </a:prstGeom>
          <a:noFill/>
          <a:ln w="28575" algn="ctr">
            <a:solidFill>
              <a:schemeClr val="tx2"/>
            </a:solidFill>
            <a:prstDash val="sysDash"/>
            <a:round/>
            <a:headEnd type="arrow" w="med" len="med"/>
            <a:tailEnd type="arrow" w="med" len="med"/>
          </a:ln>
          <a:extLst>
            <a:ext uri="{909E8E84-426E-40DD-AFC4-6F175D3DCCD1}">
              <a14:hiddenFill xmlns:a14="http://schemas.microsoft.com/office/drawing/2010/main">
                <a:noFill/>
              </a14:hiddenFill>
            </a:ext>
          </a:extLst>
        </p:spPr>
      </p:cxnSp>
      <p:cxnSp>
        <p:nvCxnSpPr>
          <p:cNvPr id="38" name="直接箭头连接符 37">
            <a:extLst>
              <a:ext uri="{FF2B5EF4-FFF2-40B4-BE49-F238E27FC236}">
                <a16:creationId xmlns:a16="http://schemas.microsoft.com/office/drawing/2014/main" id="{80326586-5CEB-4373-9095-EF1148E60C07}"/>
              </a:ext>
            </a:extLst>
          </p:cNvPr>
          <p:cNvCxnSpPr>
            <a:cxnSpLocks noChangeShapeType="1"/>
          </p:cNvCxnSpPr>
          <p:nvPr/>
        </p:nvCxnSpPr>
        <p:spPr bwMode="auto">
          <a:xfrm>
            <a:off x="3071813" y="5715000"/>
            <a:ext cx="571500" cy="1588"/>
          </a:xfrm>
          <a:prstGeom prst="straightConnector1">
            <a:avLst/>
          </a:prstGeom>
          <a:noFill/>
          <a:ln w="28575" algn="ctr">
            <a:solidFill>
              <a:schemeClr val="tx2"/>
            </a:solidFill>
            <a:prstDash val="sysDash"/>
            <a:round/>
            <a:headEnd type="arrow" w="med" len="med"/>
            <a:tailEnd type="arrow" w="med" len="med"/>
          </a:ln>
          <a:extLst>
            <a:ext uri="{909E8E84-426E-40DD-AFC4-6F175D3DCCD1}">
              <a14:hiddenFill xmlns:a14="http://schemas.microsoft.com/office/drawing/2010/main">
                <a:noFill/>
              </a14:hiddenFill>
            </a:ext>
          </a:extLst>
        </p:spPr>
      </p:cxnSp>
      <p:cxnSp>
        <p:nvCxnSpPr>
          <p:cNvPr id="41" name="直接连接符 40">
            <a:extLst>
              <a:ext uri="{FF2B5EF4-FFF2-40B4-BE49-F238E27FC236}">
                <a16:creationId xmlns:a16="http://schemas.microsoft.com/office/drawing/2014/main" id="{1B702A8F-89B1-4CFF-A1A4-CB9F3F2A4FB8}"/>
              </a:ext>
            </a:extLst>
          </p:cNvPr>
          <p:cNvCxnSpPr>
            <a:cxnSpLocks noChangeShapeType="1"/>
          </p:cNvCxnSpPr>
          <p:nvPr/>
        </p:nvCxnSpPr>
        <p:spPr bwMode="auto">
          <a:xfrm rot="5400000">
            <a:off x="2605882" y="4107656"/>
            <a:ext cx="3644900" cy="1587"/>
          </a:xfrm>
          <a:prstGeom prst="line">
            <a:avLst/>
          </a:prstGeom>
          <a:noFill/>
          <a:ln w="28575" algn="ctr">
            <a:solidFill>
              <a:schemeClr val="tx2"/>
            </a:solidFill>
            <a:prstDash val="dash"/>
            <a:round/>
            <a:headEnd/>
            <a:tailEnd/>
          </a:ln>
          <a:extLst>
            <a:ext uri="{909E8E84-426E-40DD-AFC4-6F175D3DCCD1}">
              <a14:hiddenFill xmlns:a14="http://schemas.microsoft.com/office/drawing/2010/main">
                <a:noFill/>
              </a14:hiddenFill>
            </a:ext>
          </a:extLst>
        </p:spPr>
      </p:cxnSp>
      <p:sp>
        <p:nvSpPr>
          <p:cNvPr id="43" name="Rectangle 26">
            <a:extLst>
              <a:ext uri="{FF2B5EF4-FFF2-40B4-BE49-F238E27FC236}">
                <a16:creationId xmlns:a16="http://schemas.microsoft.com/office/drawing/2014/main" id="{EC50FA9A-FC70-439A-A443-872BEFC78563}"/>
              </a:ext>
            </a:extLst>
          </p:cNvPr>
          <p:cNvSpPr>
            <a:spLocks noChangeArrowheads="1"/>
          </p:cNvSpPr>
          <p:nvPr/>
        </p:nvSpPr>
        <p:spPr bwMode="auto">
          <a:xfrm>
            <a:off x="1214438" y="2143125"/>
            <a:ext cx="504825" cy="3857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800" b="0">
                <a:solidFill>
                  <a:schemeClr val="accent2">
                    <a:lumMod val="75000"/>
                  </a:schemeClr>
                </a:solidFill>
                <a:latin typeface="Arial" charset="0"/>
                <a:ea typeface="宋体" pitchFamily="2" charset="-122"/>
                <a:cs typeface="+mn-cs"/>
              </a:rPr>
              <a:t>Q</a:t>
            </a:r>
            <a:r>
              <a:rPr lang="en-US" altLang="zh-CN" sz="1800" b="0" baseline="-25000">
                <a:solidFill>
                  <a:schemeClr val="accent2">
                    <a:lumMod val="75000"/>
                  </a:schemeClr>
                </a:solidFill>
                <a:latin typeface="Arial" charset="0"/>
                <a:ea typeface="宋体" pitchFamily="2" charset="-122"/>
                <a:cs typeface="+mn-cs"/>
              </a:rPr>
              <a:t>4</a:t>
            </a:r>
          </a:p>
        </p:txBody>
      </p:sp>
      <p:cxnSp>
        <p:nvCxnSpPr>
          <p:cNvPr id="45" name="直接连接符 44">
            <a:extLst>
              <a:ext uri="{FF2B5EF4-FFF2-40B4-BE49-F238E27FC236}">
                <a16:creationId xmlns:a16="http://schemas.microsoft.com/office/drawing/2014/main" id="{3035A5C6-46E6-46F8-A0FD-35D8A1833168}"/>
              </a:ext>
            </a:extLst>
          </p:cNvPr>
          <p:cNvCxnSpPr>
            <a:cxnSpLocks noChangeShapeType="1"/>
          </p:cNvCxnSpPr>
          <p:nvPr/>
        </p:nvCxnSpPr>
        <p:spPr bwMode="auto">
          <a:xfrm rot="10800000">
            <a:off x="1785938" y="2286000"/>
            <a:ext cx="2643187" cy="1588"/>
          </a:xfrm>
          <a:prstGeom prst="line">
            <a:avLst/>
          </a:prstGeom>
          <a:noFill/>
          <a:ln w="28575" algn="ctr">
            <a:solidFill>
              <a:schemeClr val="tx2"/>
            </a:solidFill>
            <a:prstDash val="dash"/>
            <a:round/>
            <a:headEnd/>
            <a:tailEnd/>
          </a:ln>
          <a:extLst>
            <a:ext uri="{909E8E84-426E-40DD-AFC4-6F175D3DCCD1}">
              <a14:hiddenFill xmlns:a14="http://schemas.microsoft.com/office/drawing/2010/main">
                <a:noFill/>
              </a14:hiddenFill>
            </a:ext>
          </a:extLst>
        </p:spPr>
      </p:cxnSp>
      <p:sp>
        <p:nvSpPr>
          <p:cNvPr id="46" name="Rectangle 26">
            <a:extLst>
              <a:ext uri="{FF2B5EF4-FFF2-40B4-BE49-F238E27FC236}">
                <a16:creationId xmlns:a16="http://schemas.microsoft.com/office/drawing/2014/main" id="{D87F52BF-2024-430E-946A-3D7AD2B4A03E}"/>
              </a:ext>
            </a:extLst>
          </p:cNvPr>
          <p:cNvSpPr>
            <a:spLocks noChangeArrowheads="1"/>
          </p:cNvSpPr>
          <p:nvPr/>
        </p:nvSpPr>
        <p:spPr bwMode="auto">
          <a:xfrm>
            <a:off x="1214438" y="1857375"/>
            <a:ext cx="504825" cy="3857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800" b="0">
                <a:solidFill>
                  <a:schemeClr val="accent2">
                    <a:lumMod val="75000"/>
                  </a:schemeClr>
                </a:solidFill>
                <a:latin typeface="Arial" charset="0"/>
                <a:ea typeface="宋体" pitchFamily="2" charset="-122"/>
                <a:cs typeface="+mn-cs"/>
              </a:rPr>
              <a:t>Q</a:t>
            </a:r>
            <a:r>
              <a:rPr lang="en-US" altLang="zh-CN" sz="1800" b="0" baseline="-25000">
                <a:solidFill>
                  <a:schemeClr val="accent2">
                    <a:lumMod val="75000"/>
                  </a:schemeClr>
                </a:solidFill>
                <a:latin typeface="Arial" charset="0"/>
                <a:ea typeface="宋体" pitchFamily="2" charset="-122"/>
                <a:cs typeface="+mn-cs"/>
              </a:rPr>
              <a:t>5</a:t>
            </a:r>
          </a:p>
        </p:txBody>
      </p:sp>
      <p:cxnSp>
        <p:nvCxnSpPr>
          <p:cNvPr id="48" name="直接箭头连接符 47">
            <a:extLst>
              <a:ext uri="{FF2B5EF4-FFF2-40B4-BE49-F238E27FC236}">
                <a16:creationId xmlns:a16="http://schemas.microsoft.com/office/drawing/2014/main" id="{1729E9DA-D8BC-4BCA-906B-7AC745C90423}"/>
              </a:ext>
            </a:extLst>
          </p:cNvPr>
          <p:cNvCxnSpPr>
            <a:cxnSpLocks noChangeShapeType="1"/>
          </p:cNvCxnSpPr>
          <p:nvPr/>
        </p:nvCxnSpPr>
        <p:spPr bwMode="auto">
          <a:xfrm rot="5400000" flipH="1" flipV="1">
            <a:off x="2142331" y="2713832"/>
            <a:ext cx="714375" cy="1588"/>
          </a:xfrm>
          <a:prstGeom prst="straightConnector1">
            <a:avLst/>
          </a:prstGeom>
          <a:noFill/>
          <a:ln w="28575" algn="ctr">
            <a:solidFill>
              <a:srgbClr val="33CC33"/>
            </a:solidFill>
            <a:prstDash val="sysDash"/>
            <a:round/>
            <a:headEnd type="arrow" w="med" len="med"/>
            <a:tailEnd type="arrow" w="med" len="med"/>
          </a:ln>
          <a:extLst>
            <a:ext uri="{909E8E84-426E-40DD-AFC4-6F175D3DCCD1}">
              <a14:hiddenFill xmlns:a14="http://schemas.microsoft.com/office/drawing/2010/main">
                <a:noFill/>
              </a14:hiddenFill>
            </a:ext>
          </a:extLst>
        </p:spPr>
      </p:cxnSp>
      <p:sp>
        <p:nvSpPr>
          <p:cNvPr id="51" name="Rectangle 31">
            <a:extLst>
              <a:ext uri="{FF2B5EF4-FFF2-40B4-BE49-F238E27FC236}">
                <a16:creationId xmlns:a16="http://schemas.microsoft.com/office/drawing/2014/main" id="{D7B4BD98-4357-4C5C-9D56-6D056E606AD5}"/>
              </a:ext>
            </a:extLst>
          </p:cNvPr>
          <p:cNvSpPr>
            <a:spLocks noChangeArrowheads="1"/>
          </p:cNvSpPr>
          <p:nvPr/>
        </p:nvSpPr>
        <p:spPr bwMode="auto">
          <a:xfrm>
            <a:off x="5357813" y="5857875"/>
            <a:ext cx="360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L</a:t>
            </a:r>
            <a:r>
              <a:rPr lang="en-US" altLang="zh-CN" sz="1800" b="0" baseline="-25000">
                <a:solidFill>
                  <a:schemeClr val="tx2"/>
                </a:solidFill>
                <a:ea typeface="楷体_GB2312"/>
              </a:rPr>
              <a:t>5</a:t>
            </a:r>
          </a:p>
        </p:txBody>
      </p:sp>
      <p:cxnSp>
        <p:nvCxnSpPr>
          <p:cNvPr id="55" name="直接连接符 54">
            <a:extLst>
              <a:ext uri="{FF2B5EF4-FFF2-40B4-BE49-F238E27FC236}">
                <a16:creationId xmlns:a16="http://schemas.microsoft.com/office/drawing/2014/main" id="{F531E7CE-9AD4-4C71-A1C2-8A260634FD00}"/>
              </a:ext>
            </a:extLst>
          </p:cNvPr>
          <p:cNvCxnSpPr>
            <a:cxnSpLocks noChangeShapeType="1"/>
          </p:cNvCxnSpPr>
          <p:nvPr/>
        </p:nvCxnSpPr>
        <p:spPr bwMode="auto">
          <a:xfrm rot="5400000">
            <a:off x="2535238" y="5394325"/>
            <a:ext cx="1071562" cy="1588"/>
          </a:xfrm>
          <a:prstGeom prst="line">
            <a:avLst/>
          </a:prstGeom>
          <a:noFill/>
          <a:ln w="28575"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58" name="直接连接符 57">
            <a:extLst>
              <a:ext uri="{FF2B5EF4-FFF2-40B4-BE49-F238E27FC236}">
                <a16:creationId xmlns:a16="http://schemas.microsoft.com/office/drawing/2014/main" id="{4ECD09BF-1601-450F-AB37-7A4577EA8FF4}"/>
              </a:ext>
            </a:extLst>
          </p:cNvPr>
          <p:cNvCxnSpPr>
            <a:cxnSpLocks noChangeShapeType="1"/>
          </p:cNvCxnSpPr>
          <p:nvPr/>
        </p:nvCxnSpPr>
        <p:spPr bwMode="auto">
          <a:xfrm rot="10800000">
            <a:off x="1785938" y="4857750"/>
            <a:ext cx="1285875" cy="1588"/>
          </a:xfrm>
          <a:prstGeom prst="line">
            <a:avLst/>
          </a:prstGeom>
          <a:noFill/>
          <a:ln w="28575"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63" name="直接箭头连接符 62">
            <a:extLst>
              <a:ext uri="{FF2B5EF4-FFF2-40B4-BE49-F238E27FC236}">
                <a16:creationId xmlns:a16="http://schemas.microsoft.com/office/drawing/2014/main" id="{5E2554DF-C5CC-451B-83FC-21DB03C7F543}"/>
              </a:ext>
            </a:extLst>
          </p:cNvPr>
          <p:cNvCxnSpPr>
            <a:cxnSpLocks noChangeShapeType="1"/>
          </p:cNvCxnSpPr>
          <p:nvPr/>
        </p:nvCxnSpPr>
        <p:spPr bwMode="auto">
          <a:xfrm>
            <a:off x="3714750" y="5500688"/>
            <a:ext cx="642938" cy="1587"/>
          </a:xfrm>
          <a:prstGeom prst="straightConnector1">
            <a:avLst/>
          </a:prstGeom>
          <a:noFill/>
          <a:ln w="28575" algn="ctr">
            <a:solidFill>
              <a:schemeClr val="tx2"/>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64" name="Rectangle 31">
            <a:extLst>
              <a:ext uri="{FF2B5EF4-FFF2-40B4-BE49-F238E27FC236}">
                <a16:creationId xmlns:a16="http://schemas.microsoft.com/office/drawing/2014/main" id="{A6596B4D-DCED-4961-A3DC-56E0A68A1F8D}"/>
              </a:ext>
            </a:extLst>
          </p:cNvPr>
          <p:cNvSpPr>
            <a:spLocks noChangeArrowheads="1"/>
          </p:cNvSpPr>
          <p:nvPr/>
        </p:nvSpPr>
        <p:spPr bwMode="auto">
          <a:xfrm>
            <a:off x="6643688" y="5929313"/>
            <a:ext cx="3603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L</a:t>
            </a:r>
            <a:r>
              <a:rPr lang="en-US" altLang="zh-CN" sz="1800" b="0" baseline="-25000">
                <a:solidFill>
                  <a:schemeClr val="tx2"/>
                </a:solidFill>
                <a:ea typeface="楷体_GB2312"/>
              </a:rPr>
              <a:t>6</a:t>
            </a:r>
          </a:p>
        </p:txBody>
      </p:sp>
      <p:cxnSp>
        <p:nvCxnSpPr>
          <p:cNvPr id="66" name="直接连接符 65">
            <a:extLst>
              <a:ext uri="{FF2B5EF4-FFF2-40B4-BE49-F238E27FC236}">
                <a16:creationId xmlns:a16="http://schemas.microsoft.com/office/drawing/2014/main" id="{6268890F-2531-44FD-A88B-C88317D08FF3}"/>
              </a:ext>
            </a:extLst>
          </p:cNvPr>
          <p:cNvCxnSpPr>
            <a:cxnSpLocks noChangeShapeType="1"/>
          </p:cNvCxnSpPr>
          <p:nvPr/>
        </p:nvCxnSpPr>
        <p:spPr bwMode="auto">
          <a:xfrm rot="10800000">
            <a:off x="1785938" y="2571750"/>
            <a:ext cx="5000625" cy="1588"/>
          </a:xfrm>
          <a:prstGeom prst="line">
            <a:avLst/>
          </a:prstGeom>
          <a:noFill/>
          <a:ln w="28575" algn="ctr">
            <a:solidFill>
              <a:schemeClr val="tx2"/>
            </a:solidFill>
            <a:prstDash val="sysDot"/>
            <a:round/>
            <a:headEnd/>
            <a:tailEnd/>
          </a:ln>
          <a:extLst>
            <a:ext uri="{909E8E84-426E-40DD-AFC4-6F175D3DCCD1}">
              <a14:hiddenFill xmlns:a14="http://schemas.microsoft.com/office/drawing/2010/main">
                <a:noFill/>
              </a14:hiddenFill>
            </a:ext>
          </a:extLst>
        </p:spPr>
      </p:cxnSp>
      <p:sp>
        <p:nvSpPr>
          <p:cNvPr id="67" name="Rectangle 26">
            <a:extLst>
              <a:ext uri="{FF2B5EF4-FFF2-40B4-BE49-F238E27FC236}">
                <a16:creationId xmlns:a16="http://schemas.microsoft.com/office/drawing/2014/main" id="{7488796F-6B90-4B90-B504-AD88A6B1F2C3}"/>
              </a:ext>
            </a:extLst>
          </p:cNvPr>
          <p:cNvSpPr>
            <a:spLocks noChangeArrowheads="1"/>
          </p:cNvSpPr>
          <p:nvPr/>
        </p:nvSpPr>
        <p:spPr bwMode="auto">
          <a:xfrm>
            <a:off x="1214438" y="2428875"/>
            <a:ext cx="504825" cy="3857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800" b="0" dirty="0">
                <a:solidFill>
                  <a:schemeClr val="accent2">
                    <a:lumMod val="75000"/>
                  </a:schemeClr>
                </a:solidFill>
                <a:latin typeface="Arial" charset="0"/>
                <a:ea typeface="宋体" pitchFamily="2" charset="-122"/>
                <a:cs typeface="+mn-cs"/>
              </a:rPr>
              <a:t>Q</a:t>
            </a:r>
            <a:r>
              <a:rPr lang="en-US" altLang="zh-CN" sz="1800" b="0" baseline="-25000" dirty="0">
                <a:solidFill>
                  <a:schemeClr val="accent2">
                    <a:lumMod val="75000"/>
                  </a:schemeClr>
                </a:solidFill>
                <a:latin typeface="Arial" charset="0"/>
                <a:ea typeface="宋体" pitchFamily="2" charset="-122"/>
                <a:cs typeface="+mn-cs"/>
              </a:rPr>
              <a:t>6</a:t>
            </a:r>
          </a:p>
        </p:txBody>
      </p:sp>
    </p:spTree>
    <p:extLst>
      <p:ext uri="{BB962C8B-B14F-4D97-AF65-F5344CB8AC3E}">
        <p14:creationId xmlns:p14="http://schemas.microsoft.com/office/powerpoint/2010/main" val="3801655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5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17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17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3176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17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p:bldP spid="31758" grpId="0"/>
      <p:bldP spid="31759" grpId="0"/>
      <p:bldP spid="31760" grpId="0"/>
      <p:bldP spid="31765" grpId="0"/>
      <p:bldP spid="31766" grpId="0"/>
      <p:bldP spid="31769" grpId="0"/>
      <p:bldP spid="43" grpId="0"/>
      <p:bldP spid="46" grpId="0"/>
      <p:bldP spid="51" grpId="0"/>
      <p:bldP spid="64"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7E00D99-D955-4CED-9BC1-D372BE1A3386}"/>
              </a:ext>
            </a:extLst>
          </p:cNvPr>
          <p:cNvSpPr>
            <a:spLocks noGrp="1" noRot="1" noChangeArrowheads="1"/>
          </p:cNvSpPr>
          <p:nvPr>
            <p:ph type="title" idx="4294967295"/>
          </p:nvPr>
        </p:nvSpPr>
        <p:spPr>
          <a:xfrm>
            <a:off x="301625" y="609600"/>
            <a:ext cx="5413375" cy="515938"/>
          </a:xfrm>
        </p:spPr>
        <p:txBody>
          <a:bodyPr/>
          <a:lstStyle/>
          <a:p>
            <a:pPr algn="l" eaLnBrk="1" hangingPunct="1">
              <a:defRPr/>
            </a:pP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平均产量</a:t>
            </a:r>
            <a:r>
              <a:rPr lang="en-US" altLang="zh-CN" sz="2800" b="1" dirty="0">
                <a:solidFill>
                  <a:schemeClr val="accent2">
                    <a:lumMod val="75000"/>
                  </a:schemeClr>
                </a:solidFill>
                <a:latin typeface="楷体" pitchFamily="49" charset="-122"/>
                <a:ea typeface="楷体" pitchFamily="49" charset="-122"/>
              </a:rPr>
              <a:t>AP</a:t>
            </a:r>
            <a:r>
              <a:rPr lang="zh-CN" altLang="en-US" sz="2800" b="1" dirty="0">
                <a:solidFill>
                  <a:schemeClr val="accent2">
                    <a:lumMod val="75000"/>
                  </a:schemeClr>
                </a:solidFill>
                <a:latin typeface="楷体" pitchFamily="49" charset="-122"/>
                <a:ea typeface="楷体" pitchFamily="49" charset="-122"/>
              </a:rPr>
              <a:t>图示</a:t>
            </a:r>
          </a:p>
        </p:txBody>
      </p:sp>
      <p:grpSp>
        <p:nvGrpSpPr>
          <p:cNvPr id="20483" name="Group 3">
            <a:extLst>
              <a:ext uri="{FF2B5EF4-FFF2-40B4-BE49-F238E27FC236}">
                <a16:creationId xmlns:a16="http://schemas.microsoft.com/office/drawing/2014/main" id="{57FEAE38-38C0-4B47-8262-4A4BF07F7418}"/>
              </a:ext>
            </a:extLst>
          </p:cNvPr>
          <p:cNvGrpSpPr>
            <a:grpSpLocks/>
          </p:cNvGrpSpPr>
          <p:nvPr/>
        </p:nvGrpSpPr>
        <p:grpSpPr bwMode="auto">
          <a:xfrm>
            <a:off x="250825" y="1052513"/>
            <a:ext cx="8712200" cy="5283200"/>
            <a:chOff x="0" y="0"/>
            <a:chExt cx="5488" cy="3328"/>
          </a:xfrm>
        </p:grpSpPr>
        <p:sp>
          <p:nvSpPr>
            <p:cNvPr id="29700" name="Rectangle 29">
              <a:extLst>
                <a:ext uri="{FF2B5EF4-FFF2-40B4-BE49-F238E27FC236}">
                  <a16:creationId xmlns:a16="http://schemas.microsoft.com/office/drawing/2014/main" id="{0B905551-6CC9-44A2-BA1E-41449D19FBFB}"/>
                </a:ext>
              </a:extLst>
            </p:cNvPr>
            <p:cNvSpPr>
              <a:spLocks noChangeArrowheads="1"/>
            </p:cNvSpPr>
            <p:nvPr/>
          </p:nvSpPr>
          <p:spPr bwMode="auto">
            <a:xfrm>
              <a:off x="472" y="2847"/>
              <a:ext cx="2177" cy="481"/>
            </a:xfrm>
            <a:prstGeom prst="rect">
              <a:avLst/>
            </a:prstGeom>
            <a:noFill/>
            <a:ln w="9525">
              <a:noFill/>
              <a:miter lim="800000"/>
              <a:headEnd/>
              <a:tailEnd/>
            </a:ln>
          </p:spPr>
          <p:txBody>
            <a:bodyPr wrap="none" anchor="ctr"/>
            <a:lstStyle/>
            <a:p>
              <a:pPr eaLnBrk="1" hangingPunct="1">
                <a:buFont typeface="Arial" charset="0"/>
                <a:buNone/>
                <a:defRPr/>
              </a:pPr>
              <a:r>
                <a:rPr lang="en-US" altLang="zh-CN" sz="2400" dirty="0">
                  <a:solidFill>
                    <a:schemeClr val="accent2">
                      <a:lumMod val="75000"/>
                    </a:schemeClr>
                  </a:solidFill>
                  <a:latin typeface="楷体" pitchFamily="49" charset="-122"/>
                  <a:ea typeface="楷体" pitchFamily="49" charset="-122"/>
                  <a:cs typeface="+mn-cs"/>
                </a:rPr>
                <a:t>AP</a:t>
              </a:r>
              <a:r>
                <a:rPr lang="zh-CN" altLang="en-US" sz="2400" dirty="0">
                  <a:solidFill>
                    <a:schemeClr val="accent2">
                      <a:lumMod val="75000"/>
                    </a:schemeClr>
                  </a:solidFill>
                  <a:latin typeface="楷体" pitchFamily="49" charset="-122"/>
                  <a:ea typeface="楷体" pitchFamily="49" charset="-122"/>
                  <a:cs typeface="+mn-cs"/>
                </a:rPr>
                <a:t>平均产量为总产量曲线每一点</a:t>
              </a:r>
            </a:p>
            <a:p>
              <a:pPr eaLnBrk="1" hangingPunct="1">
                <a:buFont typeface="Arial" charset="0"/>
                <a:buNone/>
                <a:defRPr/>
              </a:pPr>
              <a:r>
                <a:rPr lang="zh-CN" altLang="en-US" sz="2400" dirty="0">
                  <a:solidFill>
                    <a:schemeClr val="accent2">
                      <a:lumMod val="75000"/>
                    </a:schemeClr>
                  </a:solidFill>
                  <a:latin typeface="楷体" pitchFamily="49" charset="-122"/>
                  <a:ea typeface="楷体" pitchFamily="49" charset="-122"/>
                  <a:cs typeface="+mn-cs"/>
                </a:rPr>
                <a:t>与原点连线的斜率即＝</a:t>
              </a:r>
              <a:r>
                <a:rPr lang="en-US" altLang="zh-CN" sz="2400" dirty="0">
                  <a:solidFill>
                    <a:schemeClr val="accent2">
                      <a:lumMod val="75000"/>
                    </a:schemeClr>
                  </a:solidFill>
                  <a:latin typeface="楷体" pitchFamily="49" charset="-122"/>
                  <a:ea typeface="楷体" pitchFamily="49" charset="-122"/>
                  <a:cs typeface="+mn-cs"/>
                </a:rPr>
                <a:t>TP/P</a:t>
              </a:r>
            </a:p>
          </p:txBody>
        </p:sp>
        <p:sp>
          <p:nvSpPr>
            <p:cNvPr id="20486" name="Line 5">
              <a:extLst>
                <a:ext uri="{FF2B5EF4-FFF2-40B4-BE49-F238E27FC236}">
                  <a16:creationId xmlns:a16="http://schemas.microsoft.com/office/drawing/2014/main" id="{4214326F-A412-4DD1-93F6-F31E292DD26E}"/>
                </a:ext>
              </a:extLst>
            </p:cNvPr>
            <p:cNvSpPr>
              <a:spLocks noChangeShapeType="1"/>
            </p:cNvSpPr>
            <p:nvPr/>
          </p:nvSpPr>
          <p:spPr bwMode="auto">
            <a:xfrm>
              <a:off x="888" y="2586"/>
              <a:ext cx="193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7" name="Line 6">
              <a:extLst>
                <a:ext uri="{FF2B5EF4-FFF2-40B4-BE49-F238E27FC236}">
                  <a16:creationId xmlns:a16="http://schemas.microsoft.com/office/drawing/2014/main" id="{8F5663CC-F99D-4C1A-89F9-E476F687D5AF}"/>
                </a:ext>
              </a:extLst>
            </p:cNvPr>
            <p:cNvSpPr>
              <a:spLocks noChangeShapeType="1"/>
            </p:cNvSpPr>
            <p:nvPr/>
          </p:nvSpPr>
          <p:spPr bwMode="auto">
            <a:xfrm flipV="1">
              <a:off x="888" y="182"/>
              <a:ext cx="0" cy="240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8" name="Freeform 7">
              <a:extLst>
                <a:ext uri="{FF2B5EF4-FFF2-40B4-BE49-F238E27FC236}">
                  <a16:creationId xmlns:a16="http://schemas.microsoft.com/office/drawing/2014/main" id="{6820FAB6-F7E5-400D-980E-BDBD2B21DC0F}"/>
                </a:ext>
              </a:extLst>
            </p:cNvPr>
            <p:cNvSpPr>
              <a:spLocks/>
            </p:cNvSpPr>
            <p:nvPr/>
          </p:nvSpPr>
          <p:spPr bwMode="auto">
            <a:xfrm>
              <a:off x="888" y="363"/>
              <a:ext cx="1468" cy="2223"/>
            </a:xfrm>
            <a:custGeom>
              <a:avLst/>
              <a:gdLst>
                <a:gd name="T0" fmla="*/ 0 w 1587"/>
                <a:gd name="T1" fmla="*/ 2223 h 2223"/>
                <a:gd name="T2" fmla="*/ 23 w 1587"/>
                <a:gd name="T3" fmla="*/ 2087 h 2223"/>
                <a:gd name="T4" fmla="*/ 43 w 1587"/>
                <a:gd name="T5" fmla="*/ 1588 h 2223"/>
                <a:gd name="T6" fmla="*/ 54 w 1587"/>
                <a:gd name="T7" fmla="*/ 545 h 2223"/>
                <a:gd name="T8" fmla="*/ 89 w 1587"/>
                <a:gd name="T9" fmla="*/ 0 h 2223"/>
                <a:gd name="T10" fmla="*/ 0 60000 65536"/>
                <a:gd name="T11" fmla="*/ 0 60000 65536"/>
                <a:gd name="T12" fmla="*/ 0 60000 65536"/>
                <a:gd name="T13" fmla="*/ 0 60000 65536"/>
                <a:gd name="T14" fmla="*/ 0 60000 65536"/>
                <a:gd name="T15" fmla="*/ 0 w 1587"/>
                <a:gd name="T16" fmla="*/ 0 h 2223"/>
                <a:gd name="T17" fmla="*/ 1587 w 1587"/>
                <a:gd name="T18" fmla="*/ 2223 h 2223"/>
              </a:gdLst>
              <a:ahLst/>
              <a:cxnLst>
                <a:cxn ang="T10">
                  <a:pos x="T0" y="T1"/>
                </a:cxn>
                <a:cxn ang="T11">
                  <a:pos x="T2" y="T3"/>
                </a:cxn>
                <a:cxn ang="T12">
                  <a:pos x="T4" y="T5"/>
                </a:cxn>
                <a:cxn ang="T13">
                  <a:pos x="T6" y="T7"/>
                </a:cxn>
                <a:cxn ang="T14">
                  <a:pos x="T8" y="T9"/>
                </a:cxn>
              </a:cxnLst>
              <a:rect l="T15" t="T16" r="T17" b="T18"/>
              <a:pathLst>
                <a:path w="1587" h="2223">
                  <a:moveTo>
                    <a:pt x="0" y="2223"/>
                  </a:moveTo>
                  <a:cubicBezTo>
                    <a:pt x="140" y="2208"/>
                    <a:pt x="280" y="2193"/>
                    <a:pt x="408" y="2087"/>
                  </a:cubicBezTo>
                  <a:cubicBezTo>
                    <a:pt x="536" y="1981"/>
                    <a:pt x="680" y="1845"/>
                    <a:pt x="771" y="1588"/>
                  </a:cubicBezTo>
                  <a:cubicBezTo>
                    <a:pt x="862" y="1331"/>
                    <a:pt x="816" y="810"/>
                    <a:pt x="952" y="545"/>
                  </a:cubicBezTo>
                  <a:cubicBezTo>
                    <a:pt x="1088" y="280"/>
                    <a:pt x="1337" y="140"/>
                    <a:pt x="1587" y="0"/>
                  </a:cubicBezTo>
                </a:path>
              </a:pathLst>
            </a:cu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9" name="Rectangle 8">
              <a:extLst>
                <a:ext uri="{FF2B5EF4-FFF2-40B4-BE49-F238E27FC236}">
                  <a16:creationId xmlns:a16="http://schemas.microsoft.com/office/drawing/2014/main" id="{42C6DF68-6D24-4D39-B31C-B5FBB785E0F9}"/>
                </a:ext>
              </a:extLst>
            </p:cNvPr>
            <p:cNvSpPr>
              <a:spLocks noChangeArrowheads="1"/>
            </p:cNvSpPr>
            <p:nvPr/>
          </p:nvSpPr>
          <p:spPr bwMode="auto">
            <a:xfrm>
              <a:off x="594" y="2450"/>
              <a:ext cx="29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0</a:t>
              </a:r>
            </a:p>
          </p:txBody>
        </p:sp>
        <p:sp>
          <p:nvSpPr>
            <p:cNvPr id="20490" name="Rectangle 9">
              <a:extLst>
                <a:ext uri="{FF2B5EF4-FFF2-40B4-BE49-F238E27FC236}">
                  <a16:creationId xmlns:a16="http://schemas.microsoft.com/office/drawing/2014/main" id="{7354A89F-26E1-4D36-B2C3-885275EC9312}"/>
                </a:ext>
              </a:extLst>
            </p:cNvPr>
            <p:cNvSpPr>
              <a:spLocks noChangeArrowheads="1"/>
            </p:cNvSpPr>
            <p:nvPr/>
          </p:nvSpPr>
          <p:spPr bwMode="auto">
            <a:xfrm>
              <a:off x="2818" y="2586"/>
              <a:ext cx="25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楷体_GB2312"/>
                </a:rPr>
                <a:t>L</a:t>
              </a:r>
            </a:p>
          </p:txBody>
        </p:sp>
        <p:sp>
          <p:nvSpPr>
            <p:cNvPr id="20491" name="Rectangle 10">
              <a:extLst>
                <a:ext uri="{FF2B5EF4-FFF2-40B4-BE49-F238E27FC236}">
                  <a16:creationId xmlns:a16="http://schemas.microsoft.com/office/drawing/2014/main" id="{4D31747A-50BB-45C4-AD73-5259A78E8EF5}"/>
                </a:ext>
              </a:extLst>
            </p:cNvPr>
            <p:cNvSpPr>
              <a:spLocks noChangeArrowheads="1"/>
            </p:cNvSpPr>
            <p:nvPr/>
          </p:nvSpPr>
          <p:spPr bwMode="auto">
            <a:xfrm>
              <a:off x="552" y="0"/>
              <a:ext cx="29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楷体_GB2312"/>
                </a:rPr>
                <a:t>Q</a:t>
              </a:r>
            </a:p>
          </p:txBody>
        </p:sp>
        <p:sp>
          <p:nvSpPr>
            <p:cNvPr id="20492" name="Line 12">
              <a:extLst>
                <a:ext uri="{FF2B5EF4-FFF2-40B4-BE49-F238E27FC236}">
                  <a16:creationId xmlns:a16="http://schemas.microsoft.com/office/drawing/2014/main" id="{B323A197-E175-42FC-95F2-471BA99A9489}"/>
                </a:ext>
              </a:extLst>
            </p:cNvPr>
            <p:cNvSpPr>
              <a:spLocks noChangeShapeType="1"/>
            </p:cNvSpPr>
            <p:nvPr/>
          </p:nvSpPr>
          <p:spPr bwMode="auto">
            <a:xfrm>
              <a:off x="1616" y="1943"/>
              <a:ext cx="0" cy="63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Rectangle 17">
              <a:extLst>
                <a:ext uri="{FF2B5EF4-FFF2-40B4-BE49-F238E27FC236}">
                  <a16:creationId xmlns:a16="http://schemas.microsoft.com/office/drawing/2014/main" id="{730F9372-23E2-4536-B532-34A5E9595960}"/>
                </a:ext>
              </a:extLst>
            </p:cNvPr>
            <p:cNvSpPr>
              <a:spLocks noChangeArrowheads="1"/>
            </p:cNvSpPr>
            <p:nvPr/>
          </p:nvSpPr>
          <p:spPr bwMode="auto">
            <a:xfrm>
              <a:off x="1769" y="2494"/>
              <a:ext cx="21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ea typeface="楷体_GB2312"/>
                </a:rPr>
                <a:t>L</a:t>
              </a:r>
              <a:r>
                <a:rPr lang="en-US" altLang="zh-CN" sz="2400" baseline="-25000">
                  <a:solidFill>
                    <a:schemeClr val="tx2"/>
                  </a:solidFill>
                  <a:ea typeface="楷体_GB2312"/>
                </a:rPr>
                <a:t>2</a:t>
              </a:r>
            </a:p>
          </p:txBody>
        </p:sp>
        <p:sp>
          <p:nvSpPr>
            <p:cNvPr id="20494" name="Rectangle 18">
              <a:extLst>
                <a:ext uri="{FF2B5EF4-FFF2-40B4-BE49-F238E27FC236}">
                  <a16:creationId xmlns:a16="http://schemas.microsoft.com/office/drawing/2014/main" id="{BC30374A-AED5-4542-B6E3-89A76042F240}"/>
                </a:ext>
              </a:extLst>
            </p:cNvPr>
            <p:cNvSpPr>
              <a:spLocks noChangeArrowheads="1"/>
            </p:cNvSpPr>
            <p:nvPr/>
          </p:nvSpPr>
          <p:spPr bwMode="auto">
            <a:xfrm>
              <a:off x="1517" y="2495"/>
              <a:ext cx="21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ea typeface="楷体_GB2312"/>
                </a:rPr>
                <a:t>L</a:t>
              </a:r>
              <a:r>
                <a:rPr lang="en-US" altLang="zh-CN" sz="2400" baseline="-25000">
                  <a:solidFill>
                    <a:schemeClr val="tx2"/>
                  </a:solidFill>
                  <a:ea typeface="楷体_GB2312"/>
                </a:rPr>
                <a:t>1</a:t>
              </a:r>
            </a:p>
          </p:txBody>
        </p:sp>
        <p:sp>
          <p:nvSpPr>
            <p:cNvPr id="20495" name="Line 19">
              <a:extLst>
                <a:ext uri="{FF2B5EF4-FFF2-40B4-BE49-F238E27FC236}">
                  <a16:creationId xmlns:a16="http://schemas.microsoft.com/office/drawing/2014/main" id="{5005360A-11E0-40E4-95EE-522D1FBC7F0A}"/>
                </a:ext>
              </a:extLst>
            </p:cNvPr>
            <p:cNvSpPr>
              <a:spLocks noChangeShapeType="1"/>
            </p:cNvSpPr>
            <p:nvPr/>
          </p:nvSpPr>
          <p:spPr bwMode="auto">
            <a:xfrm flipV="1">
              <a:off x="888" y="1951"/>
              <a:ext cx="713" cy="63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20">
              <a:extLst>
                <a:ext uri="{FF2B5EF4-FFF2-40B4-BE49-F238E27FC236}">
                  <a16:creationId xmlns:a16="http://schemas.microsoft.com/office/drawing/2014/main" id="{E91A2CF8-02FE-46E1-B295-8B879A3CCCD4}"/>
                </a:ext>
              </a:extLst>
            </p:cNvPr>
            <p:cNvSpPr>
              <a:spLocks noChangeShapeType="1"/>
            </p:cNvSpPr>
            <p:nvPr/>
          </p:nvSpPr>
          <p:spPr bwMode="auto">
            <a:xfrm flipV="1">
              <a:off x="882" y="1270"/>
              <a:ext cx="804" cy="133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22">
              <a:extLst>
                <a:ext uri="{FF2B5EF4-FFF2-40B4-BE49-F238E27FC236}">
                  <a16:creationId xmlns:a16="http://schemas.microsoft.com/office/drawing/2014/main" id="{3D7B8B7A-4436-46FC-8E37-390CCDCB0928}"/>
                </a:ext>
              </a:extLst>
            </p:cNvPr>
            <p:cNvSpPr>
              <a:spLocks noChangeShapeType="1"/>
            </p:cNvSpPr>
            <p:nvPr/>
          </p:nvSpPr>
          <p:spPr bwMode="auto">
            <a:xfrm>
              <a:off x="1688" y="1270"/>
              <a:ext cx="0" cy="1316"/>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Freeform 23">
              <a:extLst>
                <a:ext uri="{FF2B5EF4-FFF2-40B4-BE49-F238E27FC236}">
                  <a16:creationId xmlns:a16="http://schemas.microsoft.com/office/drawing/2014/main" id="{1566262C-5189-4E7A-9070-12FD73F90987}"/>
                </a:ext>
              </a:extLst>
            </p:cNvPr>
            <p:cNvSpPr>
              <a:spLocks/>
            </p:cNvSpPr>
            <p:nvPr/>
          </p:nvSpPr>
          <p:spPr bwMode="auto">
            <a:xfrm>
              <a:off x="1197" y="2313"/>
              <a:ext cx="123" cy="273"/>
            </a:xfrm>
            <a:custGeom>
              <a:avLst/>
              <a:gdLst>
                <a:gd name="T0" fmla="*/ 0 w 181"/>
                <a:gd name="T1" fmla="*/ 0 h 273"/>
                <a:gd name="T2" fmla="*/ 1 w 181"/>
                <a:gd name="T3" fmla="*/ 91 h 273"/>
                <a:gd name="T4" fmla="*/ 1 w 181"/>
                <a:gd name="T5" fmla="*/ 273 h 273"/>
                <a:gd name="T6" fmla="*/ 0 60000 65536"/>
                <a:gd name="T7" fmla="*/ 0 60000 65536"/>
                <a:gd name="T8" fmla="*/ 0 60000 65536"/>
                <a:gd name="T9" fmla="*/ 0 w 181"/>
                <a:gd name="T10" fmla="*/ 0 h 273"/>
                <a:gd name="T11" fmla="*/ 181 w 181"/>
                <a:gd name="T12" fmla="*/ 273 h 273"/>
              </a:gdLst>
              <a:ahLst/>
              <a:cxnLst>
                <a:cxn ang="T6">
                  <a:pos x="T0" y="T1"/>
                </a:cxn>
                <a:cxn ang="T7">
                  <a:pos x="T2" y="T3"/>
                </a:cxn>
                <a:cxn ang="T8">
                  <a:pos x="T4" y="T5"/>
                </a:cxn>
              </a:cxnLst>
              <a:rect l="T9" t="T10" r="T11" b="T12"/>
              <a:pathLst>
                <a:path w="181" h="273">
                  <a:moveTo>
                    <a:pt x="0" y="0"/>
                  </a:moveTo>
                  <a:cubicBezTo>
                    <a:pt x="53" y="23"/>
                    <a:pt x="106" y="46"/>
                    <a:pt x="136" y="91"/>
                  </a:cubicBezTo>
                  <a:cubicBezTo>
                    <a:pt x="166" y="136"/>
                    <a:pt x="173" y="204"/>
                    <a:pt x="181" y="273"/>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9" name="Freeform 25">
              <a:extLst>
                <a:ext uri="{FF2B5EF4-FFF2-40B4-BE49-F238E27FC236}">
                  <a16:creationId xmlns:a16="http://schemas.microsoft.com/office/drawing/2014/main" id="{A29CE0AA-D10F-4662-A22D-81369978CEC9}"/>
                </a:ext>
              </a:extLst>
            </p:cNvPr>
            <p:cNvSpPr>
              <a:spLocks/>
            </p:cNvSpPr>
            <p:nvPr/>
          </p:nvSpPr>
          <p:spPr bwMode="auto">
            <a:xfrm>
              <a:off x="1197" y="2041"/>
              <a:ext cx="338" cy="545"/>
            </a:xfrm>
            <a:custGeom>
              <a:avLst/>
              <a:gdLst>
                <a:gd name="T0" fmla="*/ 0 w 499"/>
                <a:gd name="T1" fmla="*/ 0 h 545"/>
                <a:gd name="T2" fmla="*/ 1 w 499"/>
                <a:gd name="T3" fmla="*/ 136 h 545"/>
                <a:gd name="T4" fmla="*/ 1 w 499"/>
                <a:gd name="T5" fmla="*/ 545 h 545"/>
                <a:gd name="T6" fmla="*/ 0 60000 65536"/>
                <a:gd name="T7" fmla="*/ 0 60000 65536"/>
                <a:gd name="T8" fmla="*/ 0 60000 65536"/>
                <a:gd name="T9" fmla="*/ 0 w 499"/>
                <a:gd name="T10" fmla="*/ 0 h 545"/>
                <a:gd name="T11" fmla="*/ 499 w 499"/>
                <a:gd name="T12" fmla="*/ 545 h 545"/>
              </a:gdLst>
              <a:ahLst/>
              <a:cxnLst>
                <a:cxn ang="T6">
                  <a:pos x="T0" y="T1"/>
                </a:cxn>
                <a:cxn ang="T7">
                  <a:pos x="T2" y="T3"/>
                </a:cxn>
                <a:cxn ang="T8">
                  <a:pos x="T4" y="T5"/>
                </a:cxn>
              </a:cxnLst>
              <a:rect l="T9" t="T10" r="T11" b="T12"/>
              <a:pathLst>
                <a:path w="499" h="545">
                  <a:moveTo>
                    <a:pt x="0" y="0"/>
                  </a:moveTo>
                  <a:cubicBezTo>
                    <a:pt x="117" y="22"/>
                    <a:pt x="234" y="45"/>
                    <a:pt x="317" y="136"/>
                  </a:cubicBezTo>
                  <a:cubicBezTo>
                    <a:pt x="400" y="227"/>
                    <a:pt x="469" y="477"/>
                    <a:pt x="499" y="545"/>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5" name="AutoShape 27">
              <a:extLst>
                <a:ext uri="{FF2B5EF4-FFF2-40B4-BE49-F238E27FC236}">
                  <a16:creationId xmlns:a16="http://schemas.microsoft.com/office/drawing/2014/main" id="{9F6F262D-0636-42DF-81CB-B4A374991A91}"/>
                </a:ext>
              </a:extLst>
            </p:cNvPr>
            <p:cNvSpPr>
              <a:spLocks/>
            </p:cNvSpPr>
            <p:nvPr/>
          </p:nvSpPr>
          <p:spPr bwMode="auto">
            <a:xfrm>
              <a:off x="0" y="1134"/>
              <a:ext cx="697" cy="792"/>
            </a:xfrm>
            <a:prstGeom prst="borderCallout2">
              <a:avLst>
                <a:gd name="adj1" fmla="val 9093"/>
                <a:gd name="adj2" fmla="val 107560"/>
                <a:gd name="adj3" fmla="val 9093"/>
                <a:gd name="adj4" fmla="val 156537"/>
                <a:gd name="adj5" fmla="val 117551"/>
                <a:gd name="adj6" fmla="val 205356"/>
              </a:avLst>
            </a:prstGeom>
            <a:noFill/>
            <a:ln w="9525">
              <a:solidFill>
                <a:schemeClr val="accent2"/>
              </a:solidFill>
              <a:miter lim="800000"/>
              <a:headEnd/>
              <a:tailEnd/>
            </a:ln>
          </p:spPr>
          <p:txBody>
            <a:bodyPr/>
            <a:lstStyle/>
            <a:p>
              <a:pPr eaLnBrk="1" hangingPunct="1">
                <a:buFont typeface="Arial" charset="0"/>
                <a:buNone/>
                <a:defRPr/>
              </a:pPr>
              <a:r>
                <a:rPr lang="en-US" altLang="zh-CN" sz="2400" dirty="0">
                  <a:solidFill>
                    <a:schemeClr val="accent2">
                      <a:lumMod val="75000"/>
                    </a:schemeClr>
                  </a:solidFill>
                  <a:latin typeface="楷体" pitchFamily="49" charset="-122"/>
                  <a:ea typeface="楷体" pitchFamily="49" charset="-122"/>
                  <a:cs typeface="+mn-cs"/>
                </a:rPr>
                <a:t>AP</a:t>
              </a:r>
              <a:r>
                <a:rPr lang="zh-CN" altLang="en-US" sz="2400" dirty="0">
                  <a:solidFill>
                    <a:schemeClr val="accent2">
                      <a:lumMod val="75000"/>
                    </a:schemeClr>
                  </a:solidFill>
                  <a:latin typeface="楷体" pitchFamily="49" charset="-122"/>
                  <a:ea typeface="楷体" pitchFamily="49" charset="-122"/>
                  <a:cs typeface="+mn-cs"/>
                </a:rPr>
                <a:t>平均产量</a:t>
              </a:r>
            </a:p>
          </p:txBody>
        </p:sp>
        <p:sp>
          <p:nvSpPr>
            <p:cNvPr id="20501" name="Freeform 30">
              <a:extLst>
                <a:ext uri="{FF2B5EF4-FFF2-40B4-BE49-F238E27FC236}">
                  <a16:creationId xmlns:a16="http://schemas.microsoft.com/office/drawing/2014/main" id="{114724D4-70FE-419F-9EBE-6250103E34D4}"/>
                </a:ext>
              </a:extLst>
            </p:cNvPr>
            <p:cNvSpPr>
              <a:spLocks/>
            </p:cNvSpPr>
            <p:nvPr/>
          </p:nvSpPr>
          <p:spPr bwMode="auto">
            <a:xfrm>
              <a:off x="2354" y="267"/>
              <a:ext cx="775" cy="123"/>
            </a:xfrm>
            <a:custGeom>
              <a:avLst/>
              <a:gdLst>
                <a:gd name="T0" fmla="*/ 0 w 1134"/>
                <a:gd name="T1" fmla="*/ 1 h 189"/>
                <a:gd name="T2" fmla="*/ 1 w 1134"/>
                <a:gd name="T3" fmla="*/ 1 h 189"/>
                <a:gd name="T4" fmla="*/ 1 w 1134"/>
                <a:gd name="T5" fmla="*/ 1 h 189"/>
                <a:gd name="T6" fmla="*/ 1 w 1134"/>
                <a:gd name="T7" fmla="*/ 1 h 189"/>
                <a:gd name="T8" fmla="*/ 1 w 1134"/>
                <a:gd name="T9" fmla="*/ 1 h 189"/>
                <a:gd name="T10" fmla="*/ 0 60000 65536"/>
                <a:gd name="T11" fmla="*/ 0 60000 65536"/>
                <a:gd name="T12" fmla="*/ 0 60000 65536"/>
                <a:gd name="T13" fmla="*/ 0 60000 65536"/>
                <a:gd name="T14" fmla="*/ 0 60000 65536"/>
                <a:gd name="T15" fmla="*/ 0 w 1134"/>
                <a:gd name="T16" fmla="*/ 0 h 189"/>
                <a:gd name="T17" fmla="*/ 1134 w 1134"/>
                <a:gd name="T18" fmla="*/ 189 h 189"/>
              </a:gdLst>
              <a:ahLst/>
              <a:cxnLst>
                <a:cxn ang="T10">
                  <a:pos x="T0" y="T1"/>
                </a:cxn>
                <a:cxn ang="T11">
                  <a:pos x="T2" y="T3"/>
                </a:cxn>
                <a:cxn ang="T12">
                  <a:pos x="T4" y="T5"/>
                </a:cxn>
                <a:cxn ang="T13">
                  <a:pos x="T6" y="T7"/>
                </a:cxn>
                <a:cxn ang="T14">
                  <a:pos x="T8" y="T9"/>
                </a:cxn>
              </a:cxnLst>
              <a:rect l="T15" t="T16" r="T17" b="T18"/>
              <a:pathLst>
                <a:path w="1134" h="189">
                  <a:moveTo>
                    <a:pt x="0" y="143"/>
                  </a:moveTo>
                  <a:cubicBezTo>
                    <a:pt x="68" y="109"/>
                    <a:pt x="136" y="76"/>
                    <a:pt x="227" y="53"/>
                  </a:cubicBezTo>
                  <a:cubicBezTo>
                    <a:pt x="318" y="30"/>
                    <a:pt x="424" y="0"/>
                    <a:pt x="545" y="7"/>
                  </a:cubicBezTo>
                  <a:cubicBezTo>
                    <a:pt x="666" y="14"/>
                    <a:pt x="855" y="68"/>
                    <a:pt x="953" y="98"/>
                  </a:cubicBezTo>
                  <a:cubicBezTo>
                    <a:pt x="1051" y="128"/>
                    <a:pt x="1092" y="158"/>
                    <a:pt x="1134" y="189"/>
                  </a:cubicBezTo>
                </a:path>
              </a:pathLst>
            </a:cu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2" name="Line 32">
              <a:extLst>
                <a:ext uri="{FF2B5EF4-FFF2-40B4-BE49-F238E27FC236}">
                  <a16:creationId xmlns:a16="http://schemas.microsoft.com/office/drawing/2014/main" id="{DBAD8F2A-FBE6-450F-BCB5-A005247603CD}"/>
                </a:ext>
              </a:extLst>
            </p:cNvPr>
            <p:cNvSpPr>
              <a:spLocks noChangeShapeType="1"/>
            </p:cNvSpPr>
            <p:nvPr/>
          </p:nvSpPr>
          <p:spPr bwMode="auto">
            <a:xfrm flipV="1">
              <a:off x="874" y="453"/>
              <a:ext cx="1122" cy="214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35">
              <a:extLst>
                <a:ext uri="{FF2B5EF4-FFF2-40B4-BE49-F238E27FC236}">
                  <a16:creationId xmlns:a16="http://schemas.microsoft.com/office/drawing/2014/main" id="{50821254-90DC-41EC-AB88-D1A3D48FF5D9}"/>
                </a:ext>
              </a:extLst>
            </p:cNvPr>
            <p:cNvSpPr>
              <a:spLocks noChangeShapeType="1"/>
            </p:cNvSpPr>
            <p:nvPr/>
          </p:nvSpPr>
          <p:spPr bwMode="auto">
            <a:xfrm>
              <a:off x="1815" y="816"/>
              <a:ext cx="0" cy="1769"/>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Line 36">
              <a:extLst>
                <a:ext uri="{FF2B5EF4-FFF2-40B4-BE49-F238E27FC236}">
                  <a16:creationId xmlns:a16="http://schemas.microsoft.com/office/drawing/2014/main" id="{C68D2BA8-5C1F-4F70-9368-101B9DC92BB0}"/>
                </a:ext>
              </a:extLst>
            </p:cNvPr>
            <p:cNvSpPr>
              <a:spLocks noChangeShapeType="1"/>
            </p:cNvSpPr>
            <p:nvPr/>
          </p:nvSpPr>
          <p:spPr bwMode="auto">
            <a:xfrm>
              <a:off x="908" y="816"/>
              <a:ext cx="861"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Oval 37">
              <a:extLst>
                <a:ext uri="{FF2B5EF4-FFF2-40B4-BE49-F238E27FC236}">
                  <a16:creationId xmlns:a16="http://schemas.microsoft.com/office/drawing/2014/main" id="{8ED3416B-0F7D-42E5-9B1C-109B1522FE6A}"/>
                </a:ext>
              </a:extLst>
            </p:cNvPr>
            <p:cNvSpPr>
              <a:spLocks noChangeArrowheads="1"/>
            </p:cNvSpPr>
            <p:nvPr/>
          </p:nvSpPr>
          <p:spPr bwMode="auto">
            <a:xfrm>
              <a:off x="1769" y="771"/>
              <a:ext cx="91" cy="91"/>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0506" name="Rectangle 38">
              <a:extLst>
                <a:ext uri="{FF2B5EF4-FFF2-40B4-BE49-F238E27FC236}">
                  <a16:creationId xmlns:a16="http://schemas.microsoft.com/office/drawing/2014/main" id="{CE000795-090A-4A6A-9360-23E399F1E3AC}"/>
                </a:ext>
              </a:extLst>
            </p:cNvPr>
            <p:cNvSpPr>
              <a:spLocks noChangeArrowheads="1"/>
            </p:cNvSpPr>
            <p:nvPr/>
          </p:nvSpPr>
          <p:spPr bwMode="auto">
            <a:xfrm>
              <a:off x="635" y="680"/>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chemeClr val="tx2"/>
                  </a:solidFill>
                  <a:ea typeface="楷体_GB2312"/>
                </a:rPr>
                <a:t>Q</a:t>
              </a:r>
              <a:r>
                <a:rPr lang="en-US" altLang="zh-CN" sz="1800" baseline="-25000">
                  <a:solidFill>
                    <a:schemeClr val="tx2"/>
                  </a:solidFill>
                  <a:ea typeface="楷体_GB2312"/>
                </a:rPr>
                <a:t>2</a:t>
              </a:r>
            </a:p>
          </p:txBody>
        </p:sp>
        <p:sp>
          <p:nvSpPr>
            <p:cNvPr id="20507" name="Line 39">
              <a:extLst>
                <a:ext uri="{FF2B5EF4-FFF2-40B4-BE49-F238E27FC236}">
                  <a16:creationId xmlns:a16="http://schemas.microsoft.com/office/drawing/2014/main" id="{6B0A4B6F-77CC-4D2F-AA47-157530DCF220}"/>
                </a:ext>
              </a:extLst>
            </p:cNvPr>
            <p:cNvSpPr>
              <a:spLocks noChangeShapeType="1"/>
            </p:cNvSpPr>
            <p:nvPr/>
          </p:nvSpPr>
          <p:spPr bwMode="auto">
            <a:xfrm>
              <a:off x="3811" y="2540"/>
              <a:ext cx="1587"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8" name="Line 40">
              <a:extLst>
                <a:ext uri="{FF2B5EF4-FFF2-40B4-BE49-F238E27FC236}">
                  <a16:creationId xmlns:a16="http://schemas.microsoft.com/office/drawing/2014/main" id="{BEC47A70-EFD8-4983-9228-DE7C4327BE4D}"/>
                </a:ext>
              </a:extLst>
            </p:cNvPr>
            <p:cNvSpPr>
              <a:spLocks noChangeShapeType="1"/>
            </p:cNvSpPr>
            <p:nvPr/>
          </p:nvSpPr>
          <p:spPr bwMode="auto">
            <a:xfrm flipV="1">
              <a:off x="3811" y="725"/>
              <a:ext cx="0" cy="181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9" name="Freeform 42">
              <a:extLst>
                <a:ext uri="{FF2B5EF4-FFF2-40B4-BE49-F238E27FC236}">
                  <a16:creationId xmlns:a16="http://schemas.microsoft.com/office/drawing/2014/main" id="{33F3CFB8-FA7D-49DB-8CC7-A254766515A5}"/>
                </a:ext>
              </a:extLst>
            </p:cNvPr>
            <p:cNvSpPr>
              <a:spLocks/>
            </p:cNvSpPr>
            <p:nvPr/>
          </p:nvSpPr>
          <p:spPr bwMode="auto">
            <a:xfrm>
              <a:off x="3947" y="1315"/>
              <a:ext cx="1179" cy="771"/>
            </a:xfrm>
            <a:custGeom>
              <a:avLst/>
              <a:gdLst>
                <a:gd name="T0" fmla="*/ 0 w 1179"/>
                <a:gd name="T1" fmla="*/ 771 h 771"/>
                <a:gd name="T2" fmla="*/ 181 w 1179"/>
                <a:gd name="T3" fmla="*/ 272 h 771"/>
                <a:gd name="T4" fmla="*/ 589 w 1179"/>
                <a:gd name="T5" fmla="*/ 0 h 771"/>
                <a:gd name="T6" fmla="*/ 998 w 1179"/>
                <a:gd name="T7" fmla="*/ 272 h 771"/>
                <a:gd name="T8" fmla="*/ 1179 w 1179"/>
                <a:gd name="T9" fmla="*/ 680 h 771"/>
                <a:gd name="T10" fmla="*/ 0 60000 65536"/>
                <a:gd name="T11" fmla="*/ 0 60000 65536"/>
                <a:gd name="T12" fmla="*/ 0 60000 65536"/>
                <a:gd name="T13" fmla="*/ 0 60000 65536"/>
                <a:gd name="T14" fmla="*/ 0 60000 65536"/>
                <a:gd name="T15" fmla="*/ 0 w 1179"/>
                <a:gd name="T16" fmla="*/ 0 h 771"/>
                <a:gd name="T17" fmla="*/ 1179 w 1179"/>
                <a:gd name="T18" fmla="*/ 771 h 771"/>
              </a:gdLst>
              <a:ahLst/>
              <a:cxnLst>
                <a:cxn ang="T10">
                  <a:pos x="T0" y="T1"/>
                </a:cxn>
                <a:cxn ang="T11">
                  <a:pos x="T2" y="T3"/>
                </a:cxn>
                <a:cxn ang="T12">
                  <a:pos x="T4" y="T5"/>
                </a:cxn>
                <a:cxn ang="T13">
                  <a:pos x="T6" y="T7"/>
                </a:cxn>
                <a:cxn ang="T14">
                  <a:pos x="T8" y="T9"/>
                </a:cxn>
              </a:cxnLst>
              <a:rect l="T15" t="T16" r="T17" b="T18"/>
              <a:pathLst>
                <a:path w="1179" h="771">
                  <a:moveTo>
                    <a:pt x="0" y="771"/>
                  </a:moveTo>
                  <a:cubicBezTo>
                    <a:pt x="41" y="585"/>
                    <a:pt x="83" y="400"/>
                    <a:pt x="181" y="272"/>
                  </a:cubicBezTo>
                  <a:cubicBezTo>
                    <a:pt x="279" y="144"/>
                    <a:pt x="453" y="0"/>
                    <a:pt x="589" y="0"/>
                  </a:cubicBezTo>
                  <a:cubicBezTo>
                    <a:pt x="725" y="0"/>
                    <a:pt x="900" y="159"/>
                    <a:pt x="998" y="272"/>
                  </a:cubicBezTo>
                  <a:cubicBezTo>
                    <a:pt x="1096" y="385"/>
                    <a:pt x="1137" y="532"/>
                    <a:pt x="1179" y="680"/>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0" name="Rectangle 44">
              <a:extLst>
                <a:ext uri="{FF2B5EF4-FFF2-40B4-BE49-F238E27FC236}">
                  <a16:creationId xmlns:a16="http://schemas.microsoft.com/office/drawing/2014/main" id="{5AE1F312-4FBB-4502-BFDE-C174E2E3DF73}"/>
                </a:ext>
              </a:extLst>
            </p:cNvPr>
            <p:cNvSpPr>
              <a:spLocks noChangeArrowheads="1"/>
            </p:cNvSpPr>
            <p:nvPr/>
          </p:nvSpPr>
          <p:spPr bwMode="auto">
            <a:xfrm>
              <a:off x="3584" y="408"/>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AP</a:t>
              </a:r>
            </a:p>
          </p:txBody>
        </p:sp>
        <p:sp>
          <p:nvSpPr>
            <p:cNvPr id="20511" name="Rectangle 45">
              <a:extLst>
                <a:ext uri="{FF2B5EF4-FFF2-40B4-BE49-F238E27FC236}">
                  <a16:creationId xmlns:a16="http://schemas.microsoft.com/office/drawing/2014/main" id="{05BBEFAC-63E8-4C22-B89B-8B057C2DCE31}"/>
                </a:ext>
              </a:extLst>
            </p:cNvPr>
            <p:cNvSpPr>
              <a:spLocks noChangeArrowheads="1"/>
            </p:cNvSpPr>
            <p:nvPr/>
          </p:nvSpPr>
          <p:spPr bwMode="auto">
            <a:xfrm>
              <a:off x="5171" y="2630"/>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L</a:t>
              </a:r>
            </a:p>
          </p:txBody>
        </p:sp>
        <p:sp>
          <p:nvSpPr>
            <p:cNvPr id="20512" name="Rectangle 46">
              <a:extLst>
                <a:ext uri="{FF2B5EF4-FFF2-40B4-BE49-F238E27FC236}">
                  <a16:creationId xmlns:a16="http://schemas.microsoft.com/office/drawing/2014/main" id="{135BE338-7EEA-489B-9532-9DD395745791}"/>
                </a:ext>
              </a:extLst>
            </p:cNvPr>
            <p:cNvSpPr>
              <a:spLocks noChangeArrowheads="1"/>
            </p:cNvSpPr>
            <p:nvPr/>
          </p:nvSpPr>
          <p:spPr bwMode="auto">
            <a:xfrm>
              <a:off x="3538" y="2494"/>
              <a:ext cx="2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0</a:t>
              </a:r>
            </a:p>
          </p:txBody>
        </p:sp>
        <p:sp>
          <p:nvSpPr>
            <p:cNvPr id="20513" name="Line 47">
              <a:extLst>
                <a:ext uri="{FF2B5EF4-FFF2-40B4-BE49-F238E27FC236}">
                  <a16:creationId xmlns:a16="http://schemas.microsoft.com/office/drawing/2014/main" id="{ADBDCD15-E74D-45CA-899A-47AC36912248}"/>
                </a:ext>
              </a:extLst>
            </p:cNvPr>
            <p:cNvSpPr>
              <a:spLocks noChangeShapeType="1"/>
            </p:cNvSpPr>
            <p:nvPr/>
          </p:nvSpPr>
          <p:spPr bwMode="auto">
            <a:xfrm>
              <a:off x="4536" y="1315"/>
              <a:ext cx="0" cy="12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48">
              <a:extLst>
                <a:ext uri="{FF2B5EF4-FFF2-40B4-BE49-F238E27FC236}">
                  <a16:creationId xmlns:a16="http://schemas.microsoft.com/office/drawing/2014/main" id="{3995777C-152A-4318-BFCC-D574957766F9}"/>
                </a:ext>
              </a:extLst>
            </p:cNvPr>
            <p:cNvSpPr>
              <a:spLocks noChangeShapeType="1"/>
            </p:cNvSpPr>
            <p:nvPr/>
          </p:nvSpPr>
          <p:spPr bwMode="auto">
            <a:xfrm flipH="1">
              <a:off x="3811" y="1315"/>
              <a:ext cx="7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Oval 49">
              <a:extLst>
                <a:ext uri="{FF2B5EF4-FFF2-40B4-BE49-F238E27FC236}">
                  <a16:creationId xmlns:a16="http://schemas.microsoft.com/office/drawing/2014/main" id="{809B724C-FDA1-4926-941B-5B87883888C8}"/>
                </a:ext>
              </a:extLst>
            </p:cNvPr>
            <p:cNvSpPr>
              <a:spLocks noChangeArrowheads="1"/>
            </p:cNvSpPr>
            <p:nvPr/>
          </p:nvSpPr>
          <p:spPr bwMode="auto">
            <a:xfrm>
              <a:off x="4491" y="1270"/>
              <a:ext cx="91" cy="91"/>
            </a:xfrm>
            <a:prstGeom prst="ellipse">
              <a:avLst/>
            </a:prstGeom>
            <a:solidFill>
              <a:srgbClr val="000000"/>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0516" name="Rectangle 50">
              <a:extLst>
                <a:ext uri="{FF2B5EF4-FFF2-40B4-BE49-F238E27FC236}">
                  <a16:creationId xmlns:a16="http://schemas.microsoft.com/office/drawing/2014/main" id="{58088EB2-A204-4AC2-BBCA-72EC9709F51B}"/>
                </a:ext>
              </a:extLst>
            </p:cNvPr>
            <p:cNvSpPr>
              <a:spLocks noChangeArrowheads="1"/>
            </p:cNvSpPr>
            <p:nvPr/>
          </p:nvSpPr>
          <p:spPr bwMode="auto">
            <a:xfrm>
              <a:off x="4536" y="952"/>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M</a:t>
              </a:r>
            </a:p>
          </p:txBody>
        </p:sp>
        <p:sp>
          <p:nvSpPr>
            <p:cNvPr id="29732" name="Rectangle 51">
              <a:extLst>
                <a:ext uri="{FF2B5EF4-FFF2-40B4-BE49-F238E27FC236}">
                  <a16:creationId xmlns:a16="http://schemas.microsoft.com/office/drawing/2014/main" id="{2E2AD0DE-369D-48D2-881B-B15137B61007}"/>
                </a:ext>
              </a:extLst>
            </p:cNvPr>
            <p:cNvSpPr>
              <a:spLocks noChangeArrowheads="1"/>
            </p:cNvSpPr>
            <p:nvPr/>
          </p:nvSpPr>
          <p:spPr bwMode="auto">
            <a:xfrm>
              <a:off x="1951" y="725"/>
              <a:ext cx="1134" cy="272"/>
            </a:xfrm>
            <a:prstGeom prst="rect">
              <a:avLst/>
            </a:prstGeom>
            <a:noFill/>
            <a:ln w="9525">
              <a:noFill/>
              <a:miter lim="800000"/>
              <a:headEnd/>
              <a:tailEnd/>
            </a:ln>
          </p:spPr>
          <p:txBody>
            <a:bodyPr wrap="none" anchor="ctr"/>
            <a:lstStyle/>
            <a:p>
              <a:pPr eaLnBrk="1" hangingPunct="1">
                <a:buFont typeface="Arial" charset="0"/>
                <a:buNone/>
                <a:defRPr/>
              </a:pPr>
              <a:r>
                <a:rPr lang="en-US" altLang="zh-CN" sz="2400" dirty="0">
                  <a:solidFill>
                    <a:schemeClr val="accent2">
                      <a:lumMod val="75000"/>
                    </a:schemeClr>
                  </a:solidFill>
                  <a:latin typeface="楷体" pitchFamily="49" charset="-122"/>
                  <a:ea typeface="楷体" pitchFamily="49" charset="-122"/>
                  <a:cs typeface="+mn-cs"/>
                </a:rPr>
                <a:t>A </a:t>
              </a:r>
              <a:r>
                <a:rPr lang="zh-CN" altLang="en-US" sz="2400" dirty="0">
                  <a:solidFill>
                    <a:schemeClr val="accent2">
                      <a:lumMod val="75000"/>
                    </a:schemeClr>
                  </a:solidFill>
                  <a:latin typeface="楷体" pitchFamily="49" charset="-122"/>
                  <a:ea typeface="楷体" pitchFamily="49" charset="-122"/>
                  <a:cs typeface="+mn-cs"/>
                </a:rPr>
                <a:t>平均产量最大</a:t>
              </a:r>
            </a:p>
          </p:txBody>
        </p:sp>
        <p:sp>
          <p:nvSpPr>
            <p:cNvPr id="29733" name="Rectangle 52">
              <a:extLst>
                <a:ext uri="{FF2B5EF4-FFF2-40B4-BE49-F238E27FC236}">
                  <a16:creationId xmlns:a16="http://schemas.microsoft.com/office/drawing/2014/main" id="{5CE22524-28D2-4375-ABB3-22EDEF31D9D0}"/>
                </a:ext>
              </a:extLst>
            </p:cNvPr>
            <p:cNvSpPr>
              <a:spLocks noChangeArrowheads="1"/>
            </p:cNvSpPr>
            <p:nvPr/>
          </p:nvSpPr>
          <p:spPr bwMode="auto">
            <a:xfrm>
              <a:off x="3675" y="2903"/>
              <a:ext cx="1496" cy="40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400" dirty="0">
                  <a:solidFill>
                    <a:schemeClr val="accent2">
                      <a:lumMod val="75000"/>
                    </a:schemeClr>
                  </a:solidFill>
                  <a:latin typeface="楷体" pitchFamily="49" charset="-122"/>
                  <a:ea typeface="楷体" pitchFamily="49" charset="-122"/>
                  <a:cs typeface="+mn-cs"/>
                </a:rPr>
                <a:t>M</a:t>
              </a:r>
              <a:r>
                <a:rPr lang="zh-CN" altLang="en-US" sz="2400" dirty="0">
                  <a:solidFill>
                    <a:schemeClr val="accent2">
                      <a:lumMod val="75000"/>
                    </a:schemeClr>
                  </a:solidFill>
                  <a:latin typeface="楷体" pitchFamily="49" charset="-122"/>
                  <a:ea typeface="楷体" pitchFamily="49" charset="-122"/>
                  <a:cs typeface="+mn-cs"/>
                </a:rPr>
                <a:t>点对应左图</a:t>
              </a:r>
              <a:r>
                <a:rPr lang="en-US" altLang="zh-CN" sz="2400" dirty="0">
                  <a:solidFill>
                    <a:schemeClr val="accent2">
                      <a:lumMod val="75000"/>
                    </a:schemeClr>
                  </a:solidFill>
                  <a:latin typeface="楷体" pitchFamily="49" charset="-122"/>
                  <a:ea typeface="楷体" pitchFamily="49" charset="-122"/>
                  <a:cs typeface="+mn-cs"/>
                </a:rPr>
                <a:t>A</a:t>
              </a:r>
              <a:r>
                <a:rPr lang="zh-CN" altLang="en-US" sz="2400" dirty="0">
                  <a:solidFill>
                    <a:schemeClr val="accent2">
                      <a:lumMod val="75000"/>
                    </a:schemeClr>
                  </a:solidFill>
                  <a:latin typeface="楷体" pitchFamily="49" charset="-122"/>
                  <a:ea typeface="楷体" pitchFamily="49" charset="-122"/>
                  <a:cs typeface="+mn-cs"/>
                </a:rPr>
                <a:t>点</a:t>
              </a:r>
            </a:p>
            <a:p>
              <a:pPr algn="ctr" eaLnBrk="1" hangingPunct="1">
                <a:buFont typeface="Arial" charset="0"/>
                <a:buNone/>
                <a:defRPr/>
              </a:pPr>
              <a:r>
                <a:rPr lang="zh-CN" altLang="en-US" sz="2400" dirty="0">
                  <a:solidFill>
                    <a:schemeClr val="accent2">
                      <a:lumMod val="75000"/>
                    </a:schemeClr>
                  </a:solidFill>
                  <a:latin typeface="楷体" pitchFamily="49" charset="-122"/>
                  <a:ea typeface="楷体" pitchFamily="49" charset="-122"/>
                  <a:cs typeface="+mn-cs"/>
                </a:rPr>
                <a:t>为什么</a:t>
              </a:r>
              <a:r>
                <a:rPr lang="en-US" altLang="zh-CN" sz="2400" dirty="0">
                  <a:solidFill>
                    <a:schemeClr val="accent2">
                      <a:lumMod val="75000"/>
                    </a:schemeClr>
                  </a:solidFill>
                  <a:latin typeface="楷体" pitchFamily="49" charset="-122"/>
                  <a:ea typeface="楷体" pitchFamily="49" charset="-122"/>
                  <a:cs typeface="+mn-cs"/>
                </a:rPr>
                <a:t>?</a:t>
              </a:r>
            </a:p>
          </p:txBody>
        </p:sp>
      </p:grpSp>
      <p:sp>
        <p:nvSpPr>
          <p:cNvPr id="20484" name="Rectangle 17">
            <a:extLst>
              <a:ext uri="{FF2B5EF4-FFF2-40B4-BE49-F238E27FC236}">
                <a16:creationId xmlns:a16="http://schemas.microsoft.com/office/drawing/2014/main" id="{B869B5C7-445C-4A14-8400-2D6F03FE4BE6}"/>
              </a:ext>
            </a:extLst>
          </p:cNvPr>
          <p:cNvSpPr>
            <a:spLocks noChangeArrowheads="1"/>
          </p:cNvSpPr>
          <p:nvPr/>
        </p:nvSpPr>
        <p:spPr bwMode="auto">
          <a:xfrm>
            <a:off x="7215188" y="5072063"/>
            <a:ext cx="3603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ea typeface="楷体_GB2312"/>
              </a:rPr>
              <a:t>L</a:t>
            </a:r>
            <a:r>
              <a:rPr lang="en-US" altLang="zh-CN" sz="2400" baseline="-25000">
                <a:solidFill>
                  <a:schemeClr val="tx2"/>
                </a:solidFill>
                <a:ea typeface="楷体_GB2312"/>
              </a:rPr>
              <a:t>2</a:t>
            </a:r>
          </a:p>
        </p:txBody>
      </p:sp>
    </p:spTree>
    <p:extLst>
      <p:ext uri="{BB962C8B-B14F-4D97-AF65-F5344CB8AC3E}">
        <p14:creationId xmlns:p14="http://schemas.microsoft.com/office/powerpoint/2010/main" val="1515997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9">
            <a:extLst>
              <a:ext uri="{FF2B5EF4-FFF2-40B4-BE49-F238E27FC236}">
                <a16:creationId xmlns:a16="http://schemas.microsoft.com/office/drawing/2014/main" id="{9C885820-70A7-433A-8E9A-53E56E70342F}"/>
              </a:ext>
            </a:extLst>
          </p:cNvPr>
          <p:cNvSpPr>
            <a:spLocks noChangeShapeType="1"/>
          </p:cNvSpPr>
          <p:nvPr/>
        </p:nvSpPr>
        <p:spPr bwMode="auto">
          <a:xfrm>
            <a:off x="3854450" y="5945188"/>
            <a:ext cx="2906713"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7" name="Line 40">
            <a:extLst>
              <a:ext uri="{FF2B5EF4-FFF2-40B4-BE49-F238E27FC236}">
                <a16:creationId xmlns:a16="http://schemas.microsoft.com/office/drawing/2014/main" id="{8565DAF7-64B7-4F61-B655-5B9A3D1B1C2C}"/>
              </a:ext>
            </a:extLst>
          </p:cNvPr>
          <p:cNvSpPr>
            <a:spLocks noChangeShapeType="1"/>
          </p:cNvSpPr>
          <p:nvPr/>
        </p:nvSpPr>
        <p:spPr bwMode="auto">
          <a:xfrm flipV="1">
            <a:off x="3854450" y="4022725"/>
            <a:ext cx="0" cy="19224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8" name="Freeform 42">
            <a:extLst>
              <a:ext uri="{FF2B5EF4-FFF2-40B4-BE49-F238E27FC236}">
                <a16:creationId xmlns:a16="http://schemas.microsoft.com/office/drawing/2014/main" id="{39B7A703-2489-4FDB-8216-DA1BE9D6808A}"/>
              </a:ext>
            </a:extLst>
          </p:cNvPr>
          <p:cNvSpPr>
            <a:spLocks/>
          </p:cNvSpPr>
          <p:nvPr/>
        </p:nvSpPr>
        <p:spPr bwMode="auto">
          <a:xfrm>
            <a:off x="3997325" y="4614863"/>
            <a:ext cx="2159000" cy="817562"/>
          </a:xfrm>
          <a:custGeom>
            <a:avLst/>
            <a:gdLst>
              <a:gd name="T0" fmla="*/ 0 w 1179"/>
              <a:gd name="T1" fmla="*/ 2147483646 h 771"/>
              <a:gd name="T2" fmla="*/ 2147483646 w 1179"/>
              <a:gd name="T3" fmla="*/ 2147483646 h 771"/>
              <a:gd name="T4" fmla="*/ 2147483646 w 1179"/>
              <a:gd name="T5" fmla="*/ 0 h 771"/>
              <a:gd name="T6" fmla="*/ 2147483646 w 1179"/>
              <a:gd name="T7" fmla="*/ 2147483646 h 771"/>
              <a:gd name="T8" fmla="*/ 2147483646 w 1179"/>
              <a:gd name="T9" fmla="*/ 2147483646 h 771"/>
              <a:gd name="T10" fmla="*/ 0 60000 65536"/>
              <a:gd name="T11" fmla="*/ 0 60000 65536"/>
              <a:gd name="T12" fmla="*/ 0 60000 65536"/>
              <a:gd name="T13" fmla="*/ 0 60000 65536"/>
              <a:gd name="T14" fmla="*/ 0 60000 65536"/>
              <a:gd name="T15" fmla="*/ 0 w 1179"/>
              <a:gd name="T16" fmla="*/ 0 h 771"/>
              <a:gd name="T17" fmla="*/ 1179 w 1179"/>
              <a:gd name="T18" fmla="*/ 771 h 771"/>
            </a:gdLst>
            <a:ahLst/>
            <a:cxnLst>
              <a:cxn ang="T10">
                <a:pos x="T0" y="T1"/>
              </a:cxn>
              <a:cxn ang="T11">
                <a:pos x="T2" y="T3"/>
              </a:cxn>
              <a:cxn ang="T12">
                <a:pos x="T4" y="T5"/>
              </a:cxn>
              <a:cxn ang="T13">
                <a:pos x="T6" y="T7"/>
              </a:cxn>
              <a:cxn ang="T14">
                <a:pos x="T8" y="T9"/>
              </a:cxn>
            </a:cxnLst>
            <a:rect l="T15" t="T16" r="T17" b="T18"/>
            <a:pathLst>
              <a:path w="1179" h="771">
                <a:moveTo>
                  <a:pt x="0" y="771"/>
                </a:moveTo>
                <a:cubicBezTo>
                  <a:pt x="41" y="585"/>
                  <a:pt x="83" y="400"/>
                  <a:pt x="181" y="272"/>
                </a:cubicBezTo>
                <a:cubicBezTo>
                  <a:pt x="279" y="144"/>
                  <a:pt x="453" y="0"/>
                  <a:pt x="589" y="0"/>
                </a:cubicBezTo>
                <a:cubicBezTo>
                  <a:pt x="725" y="0"/>
                  <a:pt x="900" y="159"/>
                  <a:pt x="998" y="272"/>
                </a:cubicBezTo>
                <a:cubicBezTo>
                  <a:pt x="1096" y="385"/>
                  <a:pt x="1137" y="532"/>
                  <a:pt x="1179" y="680"/>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09" name="Rectangle 44">
            <a:extLst>
              <a:ext uri="{FF2B5EF4-FFF2-40B4-BE49-F238E27FC236}">
                <a16:creationId xmlns:a16="http://schemas.microsoft.com/office/drawing/2014/main" id="{3848C928-5D01-4443-8314-51947194E2B2}"/>
              </a:ext>
            </a:extLst>
          </p:cNvPr>
          <p:cNvSpPr>
            <a:spLocks noChangeArrowheads="1"/>
          </p:cNvSpPr>
          <p:nvPr/>
        </p:nvSpPr>
        <p:spPr bwMode="auto">
          <a:xfrm>
            <a:off x="3438525" y="3686175"/>
            <a:ext cx="581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0">
                <a:solidFill>
                  <a:schemeClr val="tx2"/>
                </a:solidFill>
                <a:ea typeface="楷体_GB2312"/>
              </a:rPr>
              <a:t>AP</a:t>
            </a:r>
          </a:p>
        </p:txBody>
      </p:sp>
      <p:sp>
        <p:nvSpPr>
          <p:cNvPr id="21510" name="Rectangle 45">
            <a:extLst>
              <a:ext uri="{FF2B5EF4-FFF2-40B4-BE49-F238E27FC236}">
                <a16:creationId xmlns:a16="http://schemas.microsoft.com/office/drawing/2014/main" id="{C88F816F-578B-4863-86EA-FC96BE8EDBB3}"/>
              </a:ext>
            </a:extLst>
          </p:cNvPr>
          <p:cNvSpPr>
            <a:spLocks noChangeArrowheads="1"/>
          </p:cNvSpPr>
          <p:nvPr/>
        </p:nvSpPr>
        <p:spPr bwMode="auto">
          <a:xfrm>
            <a:off x="6345238" y="6040438"/>
            <a:ext cx="581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0">
                <a:solidFill>
                  <a:schemeClr val="tx2"/>
                </a:solidFill>
                <a:ea typeface="楷体_GB2312"/>
              </a:rPr>
              <a:t>L</a:t>
            </a:r>
          </a:p>
        </p:txBody>
      </p:sp>
      <p:sp>
        <p:nvSpPr>
          <p:cNvPr id="21511" name="Rectangle 46">
            <a:extLst>
              <a:ext uri="{FF2B5EF4-FFF2-40B4-BE49-F238E27FC236}">
                <a16:creationId xmlns:a16="http://schemas.microsoft.com/office/drawing/2014/main" id="{D717D4DC-630E-40C0-9F28-E082E96607AE}"/>
              </a:ext>
            </a:extLst>
          </p:cNvPr>
          <p:cNvSpPr>
            <a:spLocks noChangeArrowheads="1"/>
          </p:cNvSpPr>
          <p:nvPr/>
        </p:nvSpPr>
        <p:spPr bwMode="auto">
          <a:xfrm>
            <a:off x="3354388" y="5897563"/>
            <a:ext cx="415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0">
                <a:solidFill>
                  <a:schemeClr val="tx2"/>
                </a:solidFill>
                <a:ea typeface="楷体_GB2312"/>
              </a:rPr>
              <a:t>0</a:t>
            </a:r>
          </a:p>
        </p:txBody>
      </p:sp>
      <p:sp>
        <p:nvSpPr>
          <p:cNvPr id="21512" name="Line 48">
            <a:extLst>
              <a:ext uri="{FF2B5EF4-FFF2-40B4-BE49-F238E27FC236}">
                <a16:creationId xmlns:a16="http://schemas.microsoft.com/office/drawing/2014/main" id="{E9383DCE-76A1-41E9-9460-D0D1C4D828BC}"/>
              </a:ext>
            </a:extLst>
          </p:cNvPr>
          <p:cNvSpPr>
            <a:spLocks noChangeShapeType="1"/>
          </p:cNvSpPr>
          <p:nvPr/>
        </p:nvSpPr>
        <p:spPr bwMode="auto">
          <a:xfrm flipH="1">
            <a:off x="3854450" y="4614863"/>
            <a:ext cx="132873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Rectangle 50">
            <a:extLst>
              <a:ext uri="{FF2B5EF4-FFF2-40B4-BE49-F238E27FC236}">
                <a16:creationId xmlns:a16="http://schemas.microsoft.com/office/drawing/2014/main" id="{D80C0A88-66A2-4BA5-8334-2A86E9388FA4}"/>
              </a:ext>
            </a:extLst>
          </p:cNvPr>
          <p:cNvSpPr>
            <a:spLocks noChangeArrowheads="1"/>
          </p:cNvSpPr>
          <p:nvPr/>
        </p:nvSpPr>
        <p:spPr bwMode="auto">
          <a:xfrm>
            <a:off x="5183188" y="4262438"/>
            <a:ext cx="414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0">
                <a:solidFill>
                  <a:schemeClr val="tx2"/>
                </a:solidFill>
                <a:ea typeface="楷体_GB2312"/>
              </a:rPr>
              <a:t>M</a:t>
            </a:r>
          </a:p>
        </p:txBody>
      </p:sp>
      <p:sp>
        <p:nvSpPr>
          <p:cNvPr id="21514" name="Line 6">
            <a:extLst>
              <a:ext uri="{FF2B5EF4-FFF2-40B4-BE49-F238E27FC236}">
                <a16:creationId xmlns:a16="http://schemas.microsoft.com/office/drawing/2014/main" id="{3BDD6BA0-DD84-4116-972A-132405A58577}"/>
              </a:ext>
            </a:extLst>
          </p:cNvPr>
          <p:cNvSpPr>
            <a:spLocks noChangeShapeType="1"/>
          </p:cNvSpPr>
          <p:nvPr/>
        </p:nvSpPr>
        <p:spPr bwMode="auto">
          <a:xfrm flipV="1">
            <a:off x="3857625" y="879475"/>
            <a:ext cx="0" cy="255746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5" name="Freeform 7">
            <a:extLst>
              <a:ext uri="{FF2B5EF4-FFF2-40B4-BE49-F238E27FC236}">
                <a16:creationId xmlns:a16="http://schemas.microsoft.com/office/drawing/2014/main" id="{EBB94C3F-4192-40F1-B3EF-E8769157C288}"/>
              </a:ext>
            </a:extLst>
          </p:cNvPr>
          <p:cNvSpPr>
            <a:spLocks/>
          </p:cNvSpPr>
          <p:nvPr/>
        </p:nvSpPr>
        <p:spPr bwMode="auto">
          <a:xfrm>
            <a:off x="3857625" y="1071563"/>
            <a:ext cx="2011363" cy="2365375"/>
          </a:xfrm>
          <a:custGeom>
            <a:avLst/>
            <a:gdLst>
              <a:gd name="T0" fmla="*/ 0 w 1587"/>
              <a:gd name="T1" fmla="*/ 2147483646 h 2223"/>
              <a:gd name="T2" fmla="*/ 2147483646 w 1587"/>
              <a:gd name="T3" fmla="*/ 2147483646 h 2223"/>
              <a:gd name="T4" fmla="*/ 2147483646 w 1587"/>
              <a:gd name="T5" fmla="*/ 2147483646 h 2223"/>
              <a:gd name="T6" fmla="*/ 2147483646 w 1587"/>
              <a:gd name="T7" fmla="*/ 2147483646 h 2223"/>
              <a:gd name="T8" fmla="*/ 2147483646 w 1587"/>
              <a:gd name="T9" fmla="*/ 0 h 2223"/>
              <a:gd name="T10" fmla="*/ 0 60000 65536"/>
              <a:gd name="T11" fmla="*/ 0 60000 65536"/>
              <a:gd name="T12" fmla="*/ 0 60000 65536"/>
              <a:gd name="T13" fmla="*/ 0 60000 65536"/>
              <a:gd name="T14" fmla="*/ 0 60000 65536"/>
              <a:gd name="T15" fmla="*/ 0 w 1587"/>
              <a:gd name="T16" fmla="*/ 0 h 2223"/>
              <a:gd name="T17" fmla="*/ 1587 w 1587"/>
              <a:gd name="T18" fmla="*/ 2223 h 2223"/>
            </a:gdLst>
            <a:ahLst/>
            <a:cxnLst>
              <a:cxn ang="T10">
                <a:pos x="T0" y="T1"/>
              </a:cxn>
              <a:cxn ang="T11">
                <a:pos x="T2" y="T3"/>
              </a:cxn>
              <a:cxn ang="T12">
                <a:pos x="T4" y="T5"/>
              </a:cxn>
              <a:cxn ang="T13">
                <a:pos x="T6" y="T7"/>
              </a:cxn>
              <a:cxn ang="T14">
                <a:pos x="T8" y="T9"/>
              </a:cxn>
            </a:cxnLst>
            <a:rect l="T15" t="T16" r="T17" b="T18"/>
            <a:pathLst>
              <a:path w="1587" h="2223">
                <a:moveTo>
                  <a:pt x="0" y="2223"/>
                </a:moveTo>
                <a:cubicBezTo>
                  <a:pt x="140" y="2208"/>
                  <a:pt x="280" y="2193"/>
                  <a:pt x="408" y="2087"/>
                </a:cubicBezTo>
                <a:cubicBezTo>
                  <a:pt x="536" y="1981"/>
                  <a:pt x="680" y="1845"/>
                  <a:pt x="771" y="1588"/>
                </a:cubicBezTo>
                <a:cubicBezTo>
                  <a:pt x="862" y="1331"/>
                  <a:pt x="816" y="810"/>
                  <a:pt x="952" y="545"/>
                </a:cubicBezTo>
                <a:cubicBezTo>
                  <a:pt x="1088" y="280"/>
                  <a:pt x="1337" y="140"/>
                  <a:pt x="1587" y="0"/>
                </a:cubicBezTo>
              </a:path>
            </a:pathLst>
          </a:cu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6" name="Rectangle 8">
            <a:extLst>
              <a:ext uri="{FF2B5EF4-FFF2-40B4-BE49-F238E27FC236}">
                <a16:creationId xmlns:a16="http://schemas.microsoft.com/office/drawing/2014/main" id="{2C4CB2D2-BBB3-44E9-804C-F23A6F1EBF9B}"/>
              </a:ext>
            </a:extLst>
          </p:cNvPr>
          <p:cNvSpPr>
            <a:spLocks noChangeArrowheads="1"/>
          </p:cNvSpPr>
          <p:nvPr/>
        </p:nvSpPr>
        <p:spPr bwMode="auto">
          <a:xfrm>
            <a:off x="3454400" y="3292475"/>
            <a:ext cx="40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b="0">
                <a:solidFill>
                  <a:schemeClr val="tx2"/>
                </a:solidFill>
                <a:ea typeface="楷体_GB2312"/>
              </a:rPr>
              <a:t>0</a:t>
            </a:r>
          </a:p>
        </p:txBody>
      </p:sp>
      <p:sp>
        <p:nvSpPr>
          <p:cNvPr id="21517" name="Rectangle 9">
            <a:extLst>
              <a:ext uri="{FF2B5EF4-FFF2-40B4-BE49-F238E27FC236}">
                <a16:creationId xmlns:a16="http://schemas.microsoft.com/office/drawing/2014/main" id="{0F26854C-A2E1-445D-AB73-AADC0F3A0BB0}"/>
              </a:ext>
            </a:extLst>
          </p:cNvPr>
          <p:cNvSpPr>
            <a:spLocks noChangeArrowheads="1"/>
          </p:cNvSpPr>
          <p:nvPr/>
        </p:nvSpPr>
        <p:spPr bwMode="auto">
          <a:xfrm>
            <a:off x="7283450" y="3543300"/>
            <a:ext cx="344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b="0">
                <a:solidFill>
                  <a:schemeClr val="tx2"/>
                </a:solidFill>
                <a:ea typeface="楷体_GB2312"/>
              </a:rPr>
              <a:t>L</a:t>
            </a:r>
          </a:p>
        </p:txBody>
      </p:sp>
      <p:sp>
        <p:nvSpPr>
          <p:cNvPr id="21518" name="Rectangle 10">
            <a:extLst>
              <a:ext uri="{FF2B5EF4-FFF2-40B4-BE49-F238E27FC236}">
                <a16:creationId xmlns:a16="http://schemas.microsoft.com/office/drawing/2014/main" id="{B67D4E16-C571-4A4F-880A-A3F768B05DA9}"/>
              </a:ext>
            </a:extLst>
          </p:cNvPr>
          <p:cNvSpPr>
            <a:spLocks noChangeArrowheads="1"/>
          </p:cNvSpPr>
          <p:nvPr/>
        </p:nvSpPr>
        <p:spPr bwMode="auto">
          <a:xfrm>
            <a:off x="3397250" y="685800"/>
            <a:ext cx="4016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b="0">
                <a:solidFill>
                  <a:schemeClr val="tx2"/>
                </a:solidFill>
                <a:ea typeface="楷体_GB2312"/>
              </a:rPr>
              <a:t>Q</a:t>
            </a:r>
          </a:p>
        </p:txBody>
      </p:sp>
      <p:sp>
        <p:nvSpPr>
          <p:cNvPr id="21519" name="Line 12">
            <a:extLst>
              <a:ext uri="{FF2B5EF4-FFF2-40B4-BE49-F238E27FC236}">
                <a16:creationId xmlns:a16="http://schemas.microsoft.com/office/drawing/2014/main" id="{689D8011-FA33-44F9-85B2-99A32F7729E0}"/>
              </a:ext>
            </a:extLst>
          </p:cNvPr>
          <p:cNvSpPr>
            <a:spLocks noChangeShapeType="1"/>
          </p:cNvSpPr>
          <p:nvPr/>
        </p:nvSpPr>
        <p:spPr bwMode="auto">
          <a:xfrm>
            <a:off x="4854575" y="2752725"/>
            <a:ext cx="0" cy="67627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Rectangle 17">
            <a:extLst>
              <a:ext uri="{FF2B5EF4-FFF2-40B4-BE49-F238E27FC236}">
                <a16:creationId xmlns:a16="http://schemas.microsoft.com/office/drawing/2014/main" id="{B204BF30-DE57-4623-AA9D-18EF36C3749E}"/>
              </a:ext>
            </a:extLst>
          </p:cNvPr>
          <p:cNvSpPr>
            <a:spLocks noChangeArrowheads="1"/>
          </p:cNvSpPr>
          <p:nvPr/>
        </p:nvSpPr>
        <p:spPr bwMode="auto">
          <a:xfrm>
            <a:off x="5140325" y="3328988"/>
            <a:ext cx="2873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a:solidFill>
                  <a:schemeClr val="tx2"/>
                </a:solidFill>
                <a:ea typeface="楷体_GB2312"/>
              </a:rPr>
              <a:t>L</a:t>
            </a:r>
            <a:r>
              <a:rPr lang="en-US" altLang="zh-CN" sz="1200" baseline="-25000">
                <a:solidFill>
                  <a:schemeClr val="tx2"/>
                </a:solidFill>
                <a:ea typeface="楷体_GB2312"/>
              </a:rPr>
              <a:t>2</a:t>
            </a:r>
          </a:p>
        </p:txBody>
      </p:sp>
      <p:sp>
        <p:nvSpPr>
          <p:cNvPr id="21521" name="Rectangle 18">
            <a:extLst>
              <a:ext uri="{FF2B5EF4-FFF2-40B4-BE49-F238E27FC236}">
                <a16:creationId xmlns:a16="http://schemas.microsoft.com/office/drawing/2014/main" id="{9A0B8BBE-88B7-42DB-B0B8-9D4032D657E8}"/>
              </a:ext>
            </a:extLst>
          </p:cNvPr>
          <p:cNvSpPr>
            <a:spLocks noChangeArrowheads="1"/>
          </p:cNvSpPr>
          <p:nvPr/>
        </p:nvSpPr>
        <p:spPr bwMode="auto">
          <a:xfrm>
            <a:off x="4719638" y="3340100"/>
            <a:ext cx="287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a:solidFill>
                  <a:schemeClr val="tx2"/>
                </a:solidFill>
                <a:ea typeface="楷体_GB2312"/>
              </a:rPr>
              <a:t>L</a:t>
            </a:r>
            <a:r>
              <a:rPr lang="en-US" altLang="zh-CN" sz="1200" baseline="-25000">
                <a:solidFill>
                  <a:schemeClr val="tx2"/>
                </a:solidFill>
                <a:ea typeface="楷体_GB2312"/>
              </a:rPr>
              <a:t>1</a:t>
            </a:r>
          </a:p>
        </p:txBody>
      </p:sp>
      <p:sp>
        <p:nvSpPr>
          <p:cNvPr id="21522" name="Line 19">
            <a:extLst>
              <a:ext uri="{FF2B5EF4-FFF2-40B4-BE49-F238E27FC236}">
                <a16:creationId xmlns:a16="http://schemas.microsoft.com/office/drawing/2014/main" id="{1719B206-8F6C-4C6E-9CE8-7A68F7AC0193}"/>
              </a:ext>
            </a:extLst>
          </p:cNvPr>
          <p:cNvSpPr>
            <a:spLocks noChangeShapeType="1"/>
          </p:cNvSpPr>
          <p:nvPr/>
        </p:nvSpPr>
        <p:spPr bwMode="auto">
          <a:xfrm flipV="1">
            <a:off x="3857625" y="2762250"/>
            <a:ext cx="977900" cy="6746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20">
            <a:extLst>
              <a:ext uri="{FF2B5EF4-FFF2-40B4-BE49-F238E27FC236}">
                <a16:creationId xmlns:a16="http://schemas.microsoft.com/office/drawing/2014/main" id="{CD7B67A5-B639-4DCB-A43B-80A98A781CB6}"/>
              </a:ext>
            </a:extLst>
          </p:cNvPr>
          <p:cNvSpPr>
            <a:spLocks noChangeShapeType="1"/>
          </p:cNvSpPr>
          <p:nvPr/>
        </p:nvSpPr>
        <p:spPr bwMode="auto">
          <a:xfrm flipV="1">
            <a:off x="3849688" y="2036763"/>
            <a:ext cx="1101725" cy="14192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22">
            <a:extLst>
              <a:ext uri="{FF2B5EF4-FFF2-40B4-BE49-F238E27FC236}">
                <a16:creationId xmlns:a16="http://schemas.microsoft.com/office/drawing/2014/main" id="{FB7F8DE9-51CC-45D4-9EBB-6458FC5AD8B5}"/>
              </a:ext>
            </a:extLst>
          </p:cNvPr>
          <p:cNvSpPr>
            <a:spLocks noChangeShapeType="1"/>
          </p:cNvSpPr>
          <p:nvPr/>
        </p:nvSpPr>
        <p:spPr bwMode="auto">
          <a:xfrm>
            <a:off x="4954588" y="2036763"/>
            <a:ext cx="0" cy="140017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Freeform 23">
            <a:extLst>
              <a:ext uri="{FF2B5EF4-FFF2-40B4-BE49-F238E27FC236}">
                <a16:creationId xmlns:a16="http://schemas.microsoft.com/office/drawing/2014/main" id="{F1D1CC06-2E78-4584-AB3A-F4B611B3B503}"/>
              </a:ext>
            </a:extLst>
          </p:cNvPr>
          <p:cNvSpPr>
            <a:spLocks/>
          </p:cNvSpPr>
          <p:nvPr/>
        </p:nvSpPr>
        <p:spPr bwMode="auto">
          <a:xfrm>
            <a:off x="4281488" y="3146425"/>
            <a:ext cx="168275" cy="290513"/>
          </a:xfrm>
          <a:custGeom>
            <a:avLst/>
            <a:gdLst>
              <a:gd name="T0" fmla="*/ 0 w 181"/>
              <a:gd name="T1" fmla="*/ 0 h 273"/>
              <a:gd name="T2" fmla="*/ 2147483646 w 181"/>
              <a:gd name="T3" fmla="*/ 2147483646 h 273"/>
              <a:gd name="T4" fmla="*/ 2147483646 w 181"/>
              <a:gd name="T5" fmla="*/ 2147483646 h 273"/>
              <a:gd name="T6" fmla="*/ 0 60000 65536"/>
              <a:gd name="T7" fmla="*/ 0 60000 65536"/>
              <a:gd name="T8" fmla="*/ 0 60000 65536"/>
              <a:gd name="T9" fmla="*/ 0 w 181"/>
              <a:gd name="T10" fmla="*/ 0 h 273"/>
              <a:gd name="T11" fmla="*/ 181 w 181"/>
              <a:gd name="T12" fmla="*/ 273 h 273"/>
            </a:gdLst>
            <a:ahLst/>
            <a:cxnLst>
              <a:cxn ang="T6">
                <a:pos x="T0" y="T1"/>
              </a:cxn>
              <a:cxn ang="T7">
                <a:pos x="T2" y="T3"/>
              </a:cxn>
              <a:cxn ang="T8">
                <a:pos x="T4" y="T5"/>
              </a:cxn>
            </a:cxnLst>
            <a:rect l="T9" t="T10" r="T11" b="T12"/>
            <a:pathLst>
              <a:path w="181" h="273">
                <a:moveTo>
                  <a:pt x="0" y="0"/>
                </a:moveTo>
                <a:cubicBezTo>
                  <a:pt x="53" y="23"/>
                  <a:pt x="106" y="46"/>
                  <a:pt x="136" y="91"/>
                </a:cubicBezTo>
                <a:cubicBezTo>
                  <a:pt x="166" y="136"/>
                  <a:pt x="173" y="204"/>
                  <a:pt x="181" y="273"/>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6" name="Freeform 25">
            <a:extLst>
              <a:ext uri="{FF2B5EF4-FFF2-40B4-BE49-F238E27FC236}">
                <a16:creationId xmlns:a16="http://schemas.microsoft.com/office/drawing/2014/main" id="{019387A5-A162-46C9-B5D2-67B1F996AC9F}"/>
              </a:ext>
            </a:extLst>
          </p:cNvPr>
          <p:cNvSpPr>
            <a:spLocks/>
          </p:cNvSpPr>
          <p:nvPr/>
        </p:nvSpPr>
        <p:spPr bwMode="auto">
          <a:xfrm>
            <a:off x="4281488" y="2857500"/>
            <a:ext cx="463550" cy="579438"/>
          </a:xfrm>
          <a:custGeom>
            <a:avLst/>
            <a:gdLst>
              <a:gd name="T0" fmla="*/ 0 w 499"/>
              <a:gd name="T1" fmla="*/ 0 h 545"/>
              <a:gd name="T2" fmla="*/ 2147483646 w 499"/>
              <a:gd name="T3" fmla="*/ 2147483646 h 545"/>
              <a:gd name="T4" fmla="*/ 2147483646 w 499"/>
              <a:gd name="T5" fmla="*/ 2147483646 h 545"/>
              <a:gd name="T6" fmla="*/ 0 60000 65536"/>
              <a:gd name="T7" fmla="*/ 0 60000 65536"/>
              <a:gd name="T8" fmla="*/ 0 60000 65536"/>
              <a:gd name="T9" fmla="*/ 0 w 499"/>
              <a:gd name="T10" fmla="*/ 0 h 545"/>
              <a:gd name="T11" fmla="*/ 499 w 499"/>
              <a:gd name="T12" fmla="*/ 545 h 545"/>
            </a:gdLst>
            <a:ahLst/>
            <a:cxnLst>
              <a:cxn ang="T6">
                <a:pos x="T0" y="T1"/>
              </a:cxn>
              <a:cxn ang="T7">
                <a:pos x="T2" y="T3"/>
              </a:cxn>
              <a:cxn ang="T8">
                <a:pos x="T4" y="T5"/>
              </a:cxn>
            </a:cxnLst>
            <a:rect l="T9" t="T10" r="T11" b="T12"/>
            <a:pathLst>
              <a:path w="499" h="545">
                <a:moveTo>
                  <a:pt x="0" y="0"/>
                </a:moveTo>
                <a:cubicBezTo>
                  <a:pt x="117" y="22"/>
                  <a:pt x="234" y="45"/>
                  <a:pt x="317" y="136"/>
                </a:cubicBezTo>
                <a:cubicBezTo>
                  <a:pt x="400" y="227"/>
                  <a:pt x="469" y="477"/>
                  <a:pt x="499" y="545"/>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7" name="AutoShape 27">
            <a:extLst>
              <a:ext uri="{FF2B5EF4-FFF2-40B4-BE49-F238E27FC236}">
                <a16:creationId xmlns:a16="http://schemas.microsoft.com/office/drawing/2014/main" id="{D460134D-76F4-4A9C-8AD2-BCB5FC6910E3}"/>
              </a:ext>
            </a:extLst>
          </p:cNvPr>
          <p:cNvSpPr>
            <a:spLocks/>
          </p:cNvSpPr>
          <p:nvPr/>
        </p:nvSpPr>
        <p:spPr bwMode="auto">
          <a:xfrm>
            <a:off x="2640013" y="1892300"/>
            <a:ext cx="869950" cy="842963"/>
          </a:xfrm>
          <a:prstGeom prst="borderCallout2">
            <a:avLst>
              <a:gd name="adj1" fmla="val 9093"/>
              <a:gd name="adj2" fmla="val 107560"/>
              <a:gd name="adj3" fmla="val 9093"/>
              <a:gd name="adj4" fmla="val 156537"/>
              <a:gd name="adj5" fmla="val 117551"/>
              <a:gd name="adj6" fmla="val 2053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a:solidFill>
                  <a:schemeClr val="tx2"/>
                </a:solidFill>
                <a:latin typeface="楷体_GB2312"/>
                <a:ea typeface="楷体_GB2312"/>
              </a:rPr>
              <a:t>AP</a:t>
            </a:r>
          </a:p>
          <a:p>
            <a:pPr algn="ctr" eaLnBrk="1" hangingPunct="1">
              <a:spcBef>
                <a:spcPct val="0"/>
              </a:spcBef>
              <a:buClrTx/>
              <a:buSzTx/>
              <a:buFont typeface="Arial" panose="020B0604020202020204" pitchFamily="34" charset="0"/>
              <a:buNone/>
            </a:pPr>
            <a:r>
              <a:rPr lang="zh-CN" altLang="en-US" sz="1200">
                <a:solidFill>
                  <a:schemeClr val="tx2"/>
                </a:solidFill>
                <a:latin typeface="楷体_GB2312"/>
                <a:ea typeface="楷体_GB2312"/>
              </a:rPr>
              <a:t>平均产量</a:t>
            </a:r>
          </a:p>
        </p:txBody>
      </p:sp>
      <p:sp>
        <p:nvSpPr>
          <p:cNvPr id="21528" name="Freeform 30">
            <a:extLst>
              <a:ext uri="{FF2B5EF4-FFF2-40B4-BE49-F238E27FC236}">
                <a16:creationId xmlns:a16="http://schemas.microsoft.com/office/drawing/2014/main" id="{D788EC52-F7C6-4630-A7C8-515BDA53D21A}"/>
              </a:ext>
            </a:extLst>
          </p:cNvPr>
          <p:cNvSpPr>
            <a:spLocks/>
          </p:cNvSpPr>
          <p:nvPr/>
        </p:nvSpPr>
        <p:spPr bwMode="auto">
          <a:xfrm>
            <a:off x="5867400" y="969963"/>
            <a:ext cx="1062038" cy="130175"/>
          </a:xfrm>
          <a:custGeom>
            <a:avLst/>
            <a:gdLst>
              <a:gd name="T0" fmla="*/ 0 w 1134"/>
              <a:gd name="T1" fmla="*/ 2147483646 h 189"/>
              <a:gd name="T2" fmla="*/ 2147483646 w 1134"/>
              <a:gd name="T3" fmla="*/ 2147483646 h 189"/>
              <a:gd name="T4" fmla="*/ 2147483646 w 1134"/>
              <a:gd name="T5" fmla="*/ 2147483646 h 189"/>
              <a:gd name="T6" fmla="*/ 2147483646 w 1134"/>
              <a:gd name="T7" fmla="*/ 2147483646 h 189"/>
              <a:gd name="T8" fmla="*/ 2147483646 w 1134"/>
              <a:gd name="T9" fmla="*/ 2147483646 h 189"/>
              <a:gd name="T10" fmla="*/ 0 60000 65536"/>
              <a:gd name="T11" fmla="*/ 0 60000 65536"/>
              <a:gd name="T12" fmla="*/ 0 60000 65536"/>
              <a:gd name="T13" fmla="*/ 0 60000 65536"/>
              <a:gd name="T14" fmla="*/ 0 60000 65536"/>
              <a:gd name="T15" fmla="*/ 0 w 1134"/>
              <a:gd name="T16" fmla="*/ 0 h 189"/>
              <a:gd name="T17" fmla="*/ 1134 w 1134"/>
              <a:gd name="T18" fmla="*/ 189 h 189"/>
            </a:gdLst>
            <a:ahLst/>
            <a:cxnLst>
              <a:cxn ang="T10">
                <a:pos x="T0" y="T1"/>
              </a:cxn>
              <a:cxn ang="T11">
                <a:pos x="T2" y="T3"/>
              </a:cxn>
              <a:cxn ang="T12">
                <a:pos x="T4" y="T5"/>
              </a:cxn>
              <a:cxn ang="T13">
                <a:pos x="T6" y="T7"/>
              </a:cxn>
              <a:cxn ang="T14">
                <a:pos x="T8" y="T9"/>
              </a:cxn>
            </a:cxnLst>
            <a:rect l="T15" t="T16" r="T17" b="T18"/>
            <a:pathLst>
              <a:path w="1134" h="189">
                <a:moveTo>
                  <a:pt x="0" y="143"/>
                </a:moveTo>
                <a:cubicBezTo>
                  <a:pt x="68" y="109"/>
                  <a:pt x="136" y="76"/>
                  <a:pt x="227" y="53"/>
                </a:cubicBezTo>
                <a:cubicBezTo>
                  <a:pt x="318" y="30"/>
                  <a:pt x="424" y="0"/>
                  <a:pt x="545" y="7"/>
                </a:cubicBezTo>
                <a:cubicBezTo>
                  <a:pt x="666" y="14"/>
                  <a:pt x="855" y="68"/>
                  <a:pt x="953" y="98"/>
                </a:cubicBezTo>
                <a:cubicBezTo>
                  <a:pt x="1051" y="128"/>
                  <a:pt x="1092" y="158"/>
                  <a:pt x="1134" y="189"/>
                </a:cubicBezTo>
              </a:path>
            </a:pathLst>
          </a:cu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9" name="Line 32">
            <a:extLst>
              <a:ext uri="{FF2B5EF4-FFF2-40B4-BE49-F238E27FC236}">
                <a16:creationId xmlns:a16="http://schemas.microsoft.com/office/drawing/2014/main" id="{F2CF6CB5-700C-4A5C-99EF-E3FC06A1A32A}"/>
              </a:ext>
            </a:extLst>
          </p:cNvPr>
          <p:cNvSpPr>
            <a:spLocks noChangeShapeType="1"/>
          </p:cNvSpPr>
          <p:nvPr/>
        </p:nvSpPr>
        <p:spPr bwMode="auto">
          <a:xfrm flipV="1">
            <a:off x="3838575" y="1168400"/>
            <a:ext cx="1538288" cy="22796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35">
            <a:extLst>
              <a:ext uri="{FF2B5EF4-FFF2-40B4-BE49-F238E27FC236}">
                <a16:creationId xmlns:a16="http://schemas.microsoft.com/office/drawing/2014/main" id="{90AB2CB1-BED1-4828-8563-8BEF5C017FCB}"/>
              </a:ext>
            </a:extLst>
          </p:cNvPr>
          <p:cNvSpPr>
            <a:spLocks noChangeShapeType="1"/>
          </p:cNvSpPr>
          <p:nvPr/>
        </p:nvSpPr>
        <p:spPr bwMode="auto">
          <a:xfrm>
            <a:off x="5127625" y="1554163"/>
            <a:ext cx="0" cy="188277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36">
            <a:extLst>
              <a:ext uri="{FF2B5EF4-FFF2-40B4-BE49-F238E27FC236}">
                <a16:creationId xmlns:a16="http://schemas.microsoft.com/office/drawing/2014/main" id="{021FC08E-3777-4B11-922E-58E5AC5EF666}"/>
              </a:ext>
            </a:extLst>
          </p:cNvPr>
          <p:cNvSpPr>
            <a:spLocks noChangeShapeType="1"/>
          </p:cNvSpPr>
          <p:nvPr/>
        </p:nvSpPr>
        <p:spPr bwMode="auto">
          <a:xfrm>
            <a:off x="3884613" y="1554163"/>
            <a:ext cx="11811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Oval 37">
            <a:extLst>
              <a:ext uri="{FF2B5EF4-FFF2-40B4-BE49-F238E27FC236}">
                <a16:creationId xmlns:a16="http://schemas.microsoft.com/office/drawing/2014/main" id="{FB98F7ED-F5FD-4FB7-9CAC-A5BEC921438D}"/>
              </a:ext>
            </a:extLst>
          </p:cNvPr>
          <p:cNvSpPr>
            <a:spLocks noChangeArrowheads="1"/>
          </p:cNvSpPr>
          <p:nvPr/>
        </p:nvSpPr>
        <p:spPr bwMode="auto">
          <a:xfrm>
            <a:off x="5065713" y="1506538"/>
            <a:ext cx="123825" cy="96837"/>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200" b="0">
              <a:ea typeface="楷体_GB2312"/>
            </a:endParaRPr>
          </a:p>
        </p:txBody>
      </p:sp>
      <p:sp>
        <p:nvSpPr>
          <p:cNvPr id="21533" name="Rectangle 38">
            <a:extLst>
              <a:ext uri="{FF2B5EF4-FFF2-40B4-BE49-F238E27FC236}">
                <a16:creationId xmlns:a16="http://schemas.microsoft.com/office/drawing/2014/main" id="{E863995B-DF42-4D04-B985-8A9ECB5BF55E}"/>
              </a:ext>
            </a:extLst>
          </p:cNvPr>
          <p:cNvSpPr>
            <a:spLocks noChangeArrowheads="1"/>
          </p:cNvSpPr>
          <p:nvPr/>
        </p:nvSpPr>
        <p:spPr bwMode="auto">
          <a:xfrm>
            <a:off x="3509963" y="1409700"/>
            <a:ext cx="2492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b="0">
                <a:solidFill>
                  <a:schemeClr val="tx2"/>
                </a:solidFill>
                <a:ea typeface="楷体_GB2312"/>
              </a:rPr>
              <a:t>Q</a:t>
            </a:r>
            <a:r>
              <a:rPr lang="en-US" altLang="zh-CN" sz="1200" baseline="-25000">
                <a:solidFill>
                  <a:schemeClr val="tx2"/>
                </a:solidFill>
                <a:ea typeface="楷体_GB2312"/>
              </a:rPr>
              <a:t>2</a:t>
            </a:r>
          </a:p>
        </p:txBody>
      </p:sp>
      <p:sp>
        <p:nvSpPr>
          <p:cNvPr id="21534" name="Rectangle 51">
            <a:extLst>
              <a:ext uri="{FF2B5EF4-FFF2-40B4-BE49-F238E27FC236}">
                <a16:creationId xmlns:a16="http://schemas.microsoft.com/office/drawing/2014/main" id="{958C248A-56C3-49B7-ADF8-E13BD7263BCF}"/>
              </a:ext>
            </a:extLst>
          </p:cNvPr>
          <p:cNvSpPr>
            <a:spLocks noChangeArrowheads="1"/>
          </p:cNvSpPr>
          <p:nvPr/>
        </p:nvSpPr>
        <p:spPr bwMode="auto">
          <a:xfrm>
            <a:off x="5211763" y="1471613"/>
            <a:ext cx="1554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200">
                <a:solidFill>
                  <a:schemeClr val="tx2"/>
                </a:solidFill>
                <a:latin typeface="楷体_GB2312"/>
                <a:ea typeface="楷体_GB2312"/>
              </a:rPr>
              <a:t>A </a:t>
            </a:r>
            <a:r>
              <a:rPr lang="zh-CN" altLang="en-US" sz="1200">
                <a:solidFill>
                  <a:schemeClr val="tx2"/>
                </a:solidFill>
                <a:latin typeface="楷体_GB2312"/>
                <a:ea typeface="楷体_GB2312"/>
              </a:rPr>
              <a:t>平均产量最大</a:t>
            </a:r>
          </a:p>
        </p:txBody>
      </p:sp>
      <p:sp>
        <p:nvSpPr>
          <p:cNvPr id="34847" name="Rectangle 52">
            <a:extLst>
              <a:ext uri="{FF2B5EF4-FFF2-40B4-BE49-F238E27FC236}">
                <a16:creationId xmlns:a16="http://schemas.microsoft.com/office/drawing/2014/main" id="{2DAA0D83-5700-46EA-A1C6-AE5549BED571}"/>
              </a:ext>
            </a:extLst>
          </p:cNvPr>
          <p:cNvSpPr>
            <a:spLocks noChangeArrowheads="1"/>
          </p:cNvSpPr>
          <p:nvPr/>
        </p:nvSpPr>
        <p:spPr bwMode="auto">
          <a:xfrm>
            <a:off x="6586538" y="4054475"/>
            <a:ext cx="2374900" cy="647700"/>
          </a:xfrm>
          <a:prstGeom prst="rect">
            <a:avLst/>
          </a:prstGeom>
          <a:noFill/>
          <a:ln w="9525">
            <a:noFill/>
            <a:miter lim="800000"/>
            <a:headEnd/>
            <a:tailEnd/>
          </a:ln>
        </p:spPr>
        <p:txBody>
          <a:bodyPr wrap="none" anchor="ctr"/>
          <a:lstStyle/>
          <a:p>
            <a:pPr eaLnBrk="1" hangingPunct="1">
              <a:buFont typeface="Arial" charset="0"/>
              <a:buNone/>
              <a:defRPr/>
            </a:pPr>
            <a:r>
              <a:rPr lang="en-US" altLang="zh-CN" sz="1800" dirty="0">
                <a:solidFill>
                  <a:schemeClr val="accent2">
                    <a:lumMod val="75000"/>
                  </a:schemeClr>
                </a:solidFill>
                <a:latin typeface="楷体" pitchFamily="49" charset="-122"/>
                <a:ea typeface="楷体" pitchFamily="49" charset="-122"/>
                <a:cs typeface="+mn-cs"/>
              </a:rPr>
              <a:t>M</a:t>
            </a:r>
            <a:r>
              <a:rPr lang="zh-CN" altLang="en-US" sz="1800" dirty="0">
                <a:solidFill>
                  <a:schemeClr val="accent2">
                    <a:lumMod val="75000"/>
                  </a:schemeClr>
                </a:solidFill>
                <a:latin typeface="楷体" pitchFamily="49" charset="-122"/>
                <a:ea typeface="楷体" pitchFamily="49" charset="-122"/>
                <a:cs typeface="+mn-cs"/>
              </a:rPr>
              <a:t>点对应左图</a:t>
            </a:r>
            <a:r>
              <a:rPr lang="en-US" altLang="zh-CN" sz="1800" dirty="0">
                <a:solidFill>
                  <a:schemeClr val="accent2">
                    <a:lumMod val="75000"/>
                  </a:schemeClr>
                </a:solidFill>
                <a:latin typeface="楷体" pitchFamily="49" charset="-122"/>
                <a:ea typeface="楷体" pitchFamily="49" charset="-122"/>
                <a:cs typeface="+mn-cs"/>
              </a:rPr>
              <a:t>A</a:t>
            </a:r>
            <a:r>
              <a:rPr lang="zh-CN" altLang="en-US" sz="1800" dirty="0">
                <a:solidFill>
                  <a:schemeClr val="accent2">
                    <a:lumMod val="75000"/>
                  </a:schemeClr>
                </a:solidFill>
                <a:latin typeface="楷体" pitchFamily="49" charset="-122"/>
                <a:ea typeface="楷体" pitchFamily="49" charset="-122"/>
                <a:cs typeface="+mn-cs"/>
              </a:rPr>
              <a:t>点</a:t>
            </a:r>
          </a:p>
          <a:p>
            <a:pPr eaLnBrk="1" hangingPunct="1">
              <a:buFont typeface="Arial" charset="0"/>
              <a:buNone/>
              <a:defRPr/>
            </a:pPr>
            <a:r>
              <a:rPr lang="zh-CN" altLang="en-US" sz="1800" dirty="0">
                <a:solidFill>
                  <a:schemeClr val="accent2">
                    <a:lumMod val="75000"/>
                  </a:schemeClr>
                </a:solidFill>
                <a:latin typeface="楷体" pitchFamily="49" charset="-122"/>
                <a:ea typeface="楷体" pitchFamily="49" charset="-122"/>
                <a:cs typeface="+mn-cs"/>
              </a:rPr>
              <a:t>为什么</a:t>
            </a:r>
            <a:r>
              <a:rPr lang="en-US" altLang="zh-CN" sz="1800" dirty="0">
                <a:solidFill>
                  <a:schemeClr val="accent2">
                    <a:lumMod val="75000"/>
                  </a:schemeClr>
                </a:solidFill>
                <a:latin typeface="楷体" pitchFamily="49" charset="-122"/>
                <a:ea typeface="楷体" pitchFamily="49" charset="-122"/>
                <a:cs typeface="+mn-cs"/>
              </a:rPr>
              <a:t>?</a:t>
            </a:r>
          </a:p>
        </p:txBody>
      </p:sp>
      <p:cxnSp>
        <p:nvCxnSpPr>
          <p:cNvPr id="21536" name="直接连接符 41">
            <a:extLst>
              <a:ext uri="{FF2B5EF4-FFF2-40B4-BE49-F238E27FC236}">
                <a16:creationId xmlns:a16="http://schemas.microsoft.com/office/drawing/2014/main" id="{2DA31B6B-7634-4F10-9494-6C3CA8A7FC6D}"/>
              </a:ext>
            </a:extLst>
          </p:cNvPr>
          <p:cNvCxnSpPr>
            <a:cxnSpLocks noChangeShapeType="1"/>
            <a:stCxn id="21530" idx="1"/>
          </p:cNvCxnSpPr>
          <p:nvPr/>
        </p:nvCxnSpPr>
        <p:spPr bwMode="auto">
          <a:xfrm rot="16200000" flipH="1">
            <a:off x="3866356" y="4698207"/>
            <a:ext cx="2535237" cy="12700"/>
          </a:xfrm>
          <a:prstGeom prst="line">
            <a:avLst/>
          </a:prstGeom>
          <a:noFill/>
          <a:ln w="28575" algn="ctr">
            <a:solidFill>
              <a:schemeClr val="tx2"/>
            </a:solidFill>
            <a:prstDash val="dash"/>
            <a:round/>
            <a:headEnd/>
            <a:tailEnd/>
          </a:ln>
          <a:extLst>
            <a:ext uri="{909E8E84-426E-40DD-AFC4-6F175D3DCCD1}">
              <a14:hiddenFill xmlns:a14="http://schemas.microsoft.com/office/drawing/2010/main">
                <a:noFill/>
              </a14:hiddenFill>
            </a:ext>
          </a:extLst>
        </p:spPr>
      </p:cxnSp>
      <p:sp>
        <p:nvSpPr>
          <p:cNvPr id="21537" name="Oval 49">
            <a:extLst>
              <a:ext uri="{FF2B5EF4-FFF2-40B4-BE49-F238E27FC236}">
                <a16:creationId xmlns:a16="http://schemas.microsoft.com/office/drawing/2014/main" id="{ED1BBC35-875E-4258-899D-FE7937E2B6F3}"/>
              </a:ext>
            </a:extLst>
          </p:cNvPr>
          <p:cNvSpPr>
            <a:spLocks noChangeArrowheads="1"/>
          </p:cNvSpPr>
          <p:nvPr/>
        </p:nvSpPr>
        <p:spPr bwMode="auto">
          <a:xfrm>
            <a:off x="5068888" y="4543425"/>
            <a:ext cx="142875" cy="142875"/>
          </a:xfrm>
          <a:prstGeom prst="ellipse">
            <a:avLst/>
          </a:prstGeom>
          <a:solidFill>
            <a:srgbClr val="000000"/>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400" b="0">
              <a:ea typeface="楷体_GB2312"/>
            </a:endParaRPr>
          </a:p>
        </p:txBody>
      </p:sp>
      <p:cxnSp>
        <p:nvCxnSpPr>
          <p:cNvPr id="21538" name="直接箭头连接符 44">
            <a:extLst>
              <a:ext uri="{FF2B5EF4-FFF2-40B4-BE49-F238E27FC236}">
                <a16:creationId xmlns:a16="http://schemas.microsoft.com/office/drawing/2014/main" id="{FFCCF664-C9B0-4D9B-8293-A414F358ED1C}"/>
              </a:ext>
            </a:extLst>
          </p:cNvPr>
          <p:cNvCxnSpPr>
            <a:cxnSpLocks noChangeShapeType="1"/>
            <a:stCxn id="21529" idx="0"/>
          </p:cNvCxnSpPr>
          <p:nvPr/>
        </p:nvCxnSpPr>
        <p:spPr bwMode="auto">
          <a:xfrm rot="5400000" flipH="1" flipV="1">
            <a:off x="5680075" y="1558925"/>
            <a:ext cx="47625" cy="3730625"/>
          </a:xfrm>
          <a:prstGeom prst="straightConnector1">
            <a:avLst/>
          </a:prstGeom>
          <a:noFill/>
          <a:ln w="28575" algn="ctr">
            <a:solidFill>
              <a:schemeClr val="tx2"/>
            </a:solidFill>
            <a:round/>
            <a:headEnd/>
            <a:tailEnd type="arrow" w="med" len="med"/>
          </a:ln>
          <a:extLst>
            <a:ext uri="{909E8E84-426E-40DD-AFC4-6F175D3DCCD1}">
              <a14:hiddenFill xmlns:a14="http://schemas.microsoft.com/office/drawing/2010/main">
                <a:noFill/>
              </a14:hiddenFill>
            </a:ext>
          </a:extLst>
        </p:spPr>
      </p:cxnSp>
      <p:sp>
        <p:nvSpPr>
          <p:cNvPr id="21539" name="Rectangle 17">
            <a:extLst>
              <a:ext uri="{FF2B5EF4-FFF2-40B4-BE49-F238E27FC236}">
                <a16:creationId xmlns:a16="http://schemas.microsoft.com/office/drawing/2014/main" id="{EA31844C-34D6-4279-89BE-532DE5053F38}"/>
              </a:ext>
            </a:extLst>
          </p:cNvPr>
          <p:cNvSpPr>
            <a:spLocks noChangeArrowheads="1"/>
          </p:cNvSpPr>
          <p:nvPr/>
        </p:nvSpPr>
        <p:spPr bwMode="auto">
          <a:xfrm>
            <a:off x="5068888" y="5900738"/>
            <a:ext cx="287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200">
                <a:solidFill>
                  <a:schemeClr val="tx2"/>
                </a:solidFill>
                <a:ea typeface="楷体_GB2312"/>
              </a:rPr>
              <a:t>L</a:t>
            </a:r>
            <a:r>
              <a:rPr lang="en-US" altLang="zh-CN" sz="1200" baseline="-25000">
                <a:solidFill>
                  <a:schemeClr val="tx2"/>
                </a:solidFill>
                <a:ea typeface="楷体_GB2312"/>
              </a:rPr>
              <a:t>2</a:t>
            </a:r>
          </a:p>
        </p:txBody>
      </p:sp>
      <p:sp>
        <p:nvSpPr>
          <p:cNvPr id="36" name="Rectangle 2">
            <a:extLst>
              <a:ext uri="{FF2B5EF4-FFF2-40B4-BE49-F238E27FC236}">
                <a16:creationId xmlns:a16="http://schemas.microsoft.com/office/drawing/2014/main" id="{30614AFF-82C6-4B28-A795-D74FC6D28F5C}"/>
              </a:ext>
            </a:extLst>
          </p:cNvPr>
          <p:cNvSpPr txBox="1">
            <a:spLocks noRot="1" noChangeArrowheads="1"/>
          </p:cNvSpPr>
          <p:nvPr/>
        </p:nvSpPr>
        <p:spPr bwMode="auto">
          <a:xfrm>
            <a:off x="142875" y="500063"/>
            <a:ext cx="3357563" cy="515937"/>
          </a:xfrm>
          <a:prstGeom prst="rect">
            <a:avLst/>
          </a:prstGeom>
          <a:noFill/>
          <a:ln w="9525">
            <a:noFill/>
            <a:miter lim="800000"/>
            <a:headEnd/>
            <a:tailEnd/>
          </a:ln>
        </p:spPr>
        <p:txBody>
          <a:bodyPr anchor="ctr"/>
          <a:lstStyle/>
          <a:p>
            <a:pPr eaLnBrk="1" hangingPunct="1">
              <a:defRPr/>
            </a:pPr>
            <a:r>
              <a:rPr lang="en-US" altLang="zh-CN" sz="2800" kern="0">
                <a:solidFill>
                  <a:schemeClr val="accent2"/>
                </a:solidFill>
                <a:latin typeface="楷体" pitchFamily="49" charset="-122"/>
                <a:ea typeface="楷体" pitchFamily="49" charset="-122"/>
                <a:cs typeface="+mj-cs"/>
              </a:rPr>
              <a:t>2.</a:t>
            </a:r>
            <a:r>
              <a:rPr lang="zh-CN" altLang="en-US" sz="2800" kern="0">
                <a:solidFill>
                  <a:schemeClr val="accent2"/>
                </a:solidFill>
                <a:latin typeface="楷体" pitchFamily="49" charset="-122"/>
                <a:ea typeface="楷体" pitchFamily="49" charset="-122"/>
                <a:cs typeface="+mj-cs"/>
              </a:rPr>
              <a:t>平均产量</a:t>
            </a:r>
            <a:r>
              <a:rPr lang="en-US" altLang="zh-CN" sz="2800" kern="0">
                <a:solidFill>
                  <a:schemeClr val="accent2"/>
                </a:solidFill>
                <a:latin typeface="楷体" pitchFamily="49" charset="-122"/>
                <a:ea typeface="楷体" pitchFamily="49" charset="-122"/>
                <a:cs typeface="+mj-cs"/>
              </a:rPr>
              <a:t>AP</a:t>
            </a:r>
            <a:r>
              <a:rPr lang="zh-CN" altLang="en-US" sz="2800" kern="0">
                <a:solidFill>
                  <a:schemeClr val="accent2"/>
                </a:solidFill>
                <a:latin typeface="楷体" pitchFamily="49" charset="-122"/>
                <a:ea typeface="楷体" pitchFamily="49" charset="-122"/>
                <a:cs typeface="+mj-cs"/>
              </a:rPr>
              <a:t>图示</a:t>
            </a:r>
            <a:endParaRPr lang="zh-CN" altLang="en-US" sz="2800" kern="0" dirty="0">
              <a:solidFill>
                <a:schemeClr val="accent2"/>
              </a:solidFill>
              <a:latin typeface="楷体" pitchFamily="49" charset="-122"/>
              <a:ea typeface="楷体" pitchFamily="49" charset="-122"/>
              <a:cs typeface="+mj-cs"/>
            </a:endParaRPr>
          </a:p>
        </p:txBody>
      </p:sp>
    </p:spTree>
    <p:extLst>
      <p:ext uri="{BB962C8B-B14F-4D97-AF65-F5344CB8AC3E}">
        <p14:creationId xmlns:p14="http://schemas.microsoft.com/office/powerpoint/2010/main" val="242087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D67E134-8EA8-48CD-B7C1-BD1E954A7A5A}"/>
              </a:ext>
            </a:extLst>
          </p:cNvPr>
          <p:cNvSpPr>
            <a:spLocks noGrp="1" noRot="1" noChangeArrowheads="1"/>
          </p:cNvSpPr>
          <p:nvPr>
            <p:ph type="title" idx="4294967295"/>
          </p:nvPr>
        </p:nvSpPr>
        <p:spPr>
          <a:xfrm>
            <a:off x="357188" y="357188"/>
            <a:ext cx="8229600" cy="703262"/>
          </a:xfrm>
        </p:spPr>
        <p:txBody>
          <a:bodyPr/>
          <a:lstStyle/>
          <a:p>
            <a:pPr algn="l" eaLnBrk="1" hangingPunct="1"/>
            <a:r>
              <a:rPr lang="en-US" altLang="zh-CN" sz="3600" b="1">
                <a:solidFill>
                  <a:schemeClr val="accent2"/>
                </a:solidFill>
                <a:latin typeface="楷体" panose="02010609060101010101" pitchFamily="49" charset="-122"/>
                <a:ea typeface="楷体" panose="02010609060101010101" pitchFamily="49" charset="-122"/>
              </a:rPr>
              <a:t>3.</a:t>
            </a:r>
            <a:r>
              <a:rPr lang="zh-CN" altLang="en-US" sz="3600" b="1">
                <a:solidFill>
                  <a:schemeClr val="accent2"/>
                </a:solidFill>
                <a:latin typeface="楷体" panose="02010609060101010101" pitchFamily="49" charset="-122"/>
                <a:ea typeface="楷体" panose="02010609060101010101" pitchFamily="49" charset="-122"/>
              </a:rPr>
              <a:t>边际产量</a:t>
            </a:r>
            <a:r>
              <a:rPr lang="en-US" altLang="zh-CN" sz="3600" b="1">
                <a:solidFill>
                  <a:schemeClr val="accent2"/>
                </a:solidFill>
                <a:latin typeface="楷体" panose="02010609060101010101" pitchFamily="49" charset="-122"/>
                <a:ea typeface="楷体" panose="02010609060101010101" pitchFamily="49" charset="-122"/>
              </a:rPr>
              <a:t>MP</a:t>
            </a:r>
            <a:r>
              <a:rPr lang="zh-CN" altLang="en-US" sz="3600" b="1">
                <a:solidFill>
                  <a:schemeClr val="accent2"/>
                </a:solidFill>
                <a:latin typeface="楷体" panose="02010609060101010101" pitchFamily="49" charset="-122"/>
                <a:ea typeface="楷体" panose="02010609060101010101" pitchFamily="49" charset="-122"/>
              </a:rPr>
              <a:t>曲线图示</a:t>
            </a:r>
          </a:p>
        </p:txBody>
      </p:sp>
      <p:sp>
        <p:nvSpPr>
          <p:cNvPr id="35843" name="Rectangle 35">
            <a:extLst>
              <a:ext uri="{FF2B5EF4-FFF2-40B4-BE49-F238E27FC236}">
                <a16:creationId xmlns:a16="http://schemas.microsoft.com/office/drawing/2014/main" id="{7A217E23-EFE4-4466-9424-B691D63076B3}"/>
              </a:ext>
            </a:extLst>
          </p:cNvPr>
          <p:cNvSpPr>
            <a:spLocks noChangeArrowheads="1"/>
          </p:cNvSpPr>
          <p:nvPr/>
        </p:nvSpPr>
        <p:spPr bwMode="auto">
          <a:xfrm>
            <a:off x="395288" y="5589588"/>
            <a:ext cx="3959225" cy="792162"/>
          </a:xfrm>
          <a:prstGeom prst="rect">
            <a:avLst/>
          </a:prstGeom>
          <a:noFill/>
          <a:ln w="9525">
            <a:noFill/>
            <a:miter lim="800000"/>
            <a:headEnd/>
            <a:tailEnd/>
          </a:ln>
        </p:spPr>
        <p:txBody>
          <a:bodyPr wrap="none" anchor="ctr"/>
          <a:lstStyle/>
          <a:p>
            <a:pPr eaLnBrk="1" hangingPunct="1">
              <a:buFont typeface="Arial" charset="0"/>
              <a:buNone/>
              <a:defRPr/>
            </a:pPr>
            <a:r>
              <a:rPr lang="zh-CN" sz="2400" dirty="0">
                <a:solidFill>
                  <a:schemeClr val="accent2">
                    <a:lumMod val="75000"/>
                  </a:schemeClr>
                </a:solidFill>
                <a:latin typeface="楷体" pitchFamily="49" charset="-122"/>
                <a:ea typeface="楷体" pitchFamily="49" charset="-122"/>
                <a:cs typeface="+mn-cs"/>
              </a:rPr>
              <a:t>边际产量等于总产量曲线</a:t>
            </a:r>
          </a:p>
          <a:p>
            <a:pPr eaLnBrk="1" hangingPunct="1">
              <a:buFont typeface="Arial" charset="0"/>
              <a:buNone/>
              <a:defRPr/>
            </a:pPr>
            <a:r>
              <a:rPr lang="zh-CN" sz="2400" dirty="0">
                <a:solidFill>
                  <a:schemeClr val="accent2">
                    <a:lumMod val="75000"/>
                  </a:schemeClr>
                </a:solidFill>
                <a:latin typeface="楷体" pitchFamily="49" charset="-122"/>
                <a:ea typeface="楷体" pitchFamily="49" charset="-122"/>
                <a:cs typeface="+mn-cs"/>
              </a:rPr>
              <a:t>每一点切线的斜率</a:t>
            </a:r>
          </a:p>
        </p:txBody>
      </p:sp>
      <p:grpSp>
        <p:nvGrpSpPr>
          <p:cNvPr id="22532" name="Group 4">
            <a:extLst>
              <a:ext uri="{FF2B5EF4-FFF2-40B4-BE49-F238E27FC236}">
                <a16:creationId xmlns:a16="http://schemas.microsoft.com/office/drawing/2014/main" id="{4BFD0EBC-58BA-4CF5-AAB8-B8624C6EBB92}"/>
              </a:ext>
            </a:extLst>
          </p:cNvPr>
          <p:cNvGrpSpPr>
            <a:grpSpLocks/>
          </p:cNvGrpSpPr>
          <p:nvPr/>
        </p:nvGrpSpPr>
        <p:grpSpPr bwMode="auto">
          <a:xfrm>
            <a:off x="323850" y="1268413"/>
            <a:ext cx="4373563" cy="4059237"/>
            <a:chOff x="0" y="0"/>
            <a:chExt cx="2755" cy="2557"/>
          </a:xfrm>
        </p:grpSpPr>
        <p:sp>
          <p:nvSpPr>
            <p:cNvPr id="22550" name="Line 5">
              <a:extLst>
                <a:ext uri="{FF2B5EF4-FFF2-40B4-BE49-F238E27FC236}">
                  <a16:creationId xmlns:a16="http://schemas.microsoft.com/office/drawing/2014/main" id="{DC4DEA2B-4666-4CBF-9845-323A5BD647D3}"/>
                </a:ext>
              </a:extLst>
            </p:cNvPr>
            <p:cNvSpPr>
              <a:spLocks noChangeShapeType="1"/>
            </p:cNvSpPr>
            <p:nvPr/>
          </p:nvSpPr>
          <p:spPr bwMode="auto">
            <a:xfrm flipV="1">
              <a:off x="286" y="2393"/>
              <a:ext cx="2223" cy="1"/>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1" name="Line 6">
              <a:extLst>
                <a:ext uri="{FF2B5EF4-FFF2-40B4-BE49-F238E27FC236}">
                  <a16:creationId xmlns:a16="http://schemas.microsoft.com/office/drawing/2014/main" id="{635231CF-1137-4551-B67D-CE3D69AB36CD}"/>
                </a:ext>
              </a:extLst>
            </p:cNvPr>
            <p:cNvSpPr>
              <a:spLocks noChangeShapeType="1"/>
            </p:cNvSpPr>
            <p:nvPr/>
          </p:nvSpPr>
          <p:spPr bwMode="auto">
            <a:xfrm flipV="1">
              <a:off x="286" y="246"/>
              <a:ext cx="0" cy="214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2" name="Rectangle 8">
              <a:extLst>
                <a:ext uri="{FF2B5EF4-FFF2-40B4-BE49-F238E27FC236}">
                  <a16:creationId xmlns:a16="http://schemas.microsoft.com/office/drawing/2014/main" id="{56EBEE95-7222-4855-A14D-D6D824793FD2}"/>
                </a:ext>
              </a:extLst>
            </p:cNvPr>
            <p:cNvSpPr>
              <a:spLocks noChangeArrowheads="1"/>
            </p:cNvSpPr>
            <p:nvPr/>
          </p:nvSpPr>
          <p:spPr bwMode="auto">
            <a:xfrm>
              <a:off x="36" y="2272"/>
              <a:ext cx="25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0</a:t>
              </a:r>
            </a:p>
          </p:txBody>
        </p:sp>
        <p:sp>
          <p:nvSpPr>
            <p:cNvPr id="22553" name="Rectangle 9">
              <a:extLst>
                <a:ext uri="{FF2B5EF4-FFF2-40B4-BE49-F238E27FC236}">
                  <a16:creationId xmlns:a16="http://schemas.microsoft.com/office/drawing/2014/main" id="{F8F7D866-0EA1-4940-ACC0-674FD33DEBFA}"/>
                </a:ext>
              </a:extLst>
            </p:cNvPr>
            <p:cNvSpPr>
              <a:spLocks noChangeArrowheads="1"/>
            </p:cNvSpPr>
            <p:nvPr/>
          </p:nvSpPr>
          <p:spPr bwMode="auto">
            <a:xfrm>
              <a:off x="2541" y="2314"/>
              <a:ext cx="21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楷体_GB2312"/>
                </a:rPr>
                <a:t>L</a:t>
              </a:r>
            </a:p>
          </p:txBody>
        </p:sp>
        <p:sp>
          <p:nvSpPr>
            <p:cNvPr id="22554" name="Rectangle 10">
              <a:extLst>
                <a:ext uri="{FF2B5EF4-FFF2-40B4-BE49-F238E27FC236}">
                  <a16:creationId xmlns:a16="http://schemas.microsoft.com/office/drawing/2014/main" id="{88C9B866-03A4-49A3-A55A-01D1A2D3937E}"/>
                </a:ext>
              </a:extLst>
            </p:cNvPr>
            <p:cNvSpPr>
              <a:spLocks noChangeArrowheads="1"/>
            </p:cNvSpPr>
            <p:nvPr/>
          </p:nvSpPr>
          <p:spPr bwMode="auto">
            <a:xfrm>
              <a:off x="0" y="84"/>
              <a:ext cx="24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楷体_GB2312"/>
                </a:rPr>
                <a:t>Q</a:t>
              </a:r>
            </a:p>
          </p:txBody>
        </p:sp>
        <p:sp>
          <p:nvSpPr>
            <p:cNvPr id="22555" name="Rectangle 20">
              <a:extLst>
                <a:ext uri="{FF2B5EF4-FFF2-40B4-BE49-F238E27FC236}">
                  <a16:creationId xmlns:a16="http://schemas.microsoft.com/office/drawing/2014/main" id="{6BEDED98-41DA-4E75-961B-DB943662FFF6}"/>
                </a:ext>
              </a:extLst>
            </p:cNvPr>
            <p:cNvSpPr>
              <a:spLocks noChangeArrowheads="1"/>
            </p:cNvSpPr>
            <p:nvPr/>
          </p:nvSpPr>
          <p:spPr bwMode="auto">
            <a:xfrm>
              <a:off x="2178" y="635"/>
              <a:ext cx="52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a:ea typeface="楷体_GB2312"/>
                </a:rPr>
                <a:t>TP</a:t>
              </a:r>
              <a:r>
                <a:rPr lang="zh-CN" altLang="en-US" sz="2400">
                  <a:solidFill>
                    <a:schemeClr val="tx2"/>
                  </a:solidFill>
                  <a:latin typeface="楷体_GB2312"/>
                  <a:ea typeface="楷体_GB2312"/>
                </a:rPr>
                <a:t>总成本</a:t>
              </a:r>
            </a:p>
          </p:txBody>
        </p:sp>
        <p:sp>
          <p:nvSpPr>
            <p:cNvPr id="22556" name="Freeform 22">
              <a:extLst>
                <a:ext uri="{FF2B5EF4-FFF2-40B4-BE49-F238E27FC236}">
                  <a16:creationId xmlns:a16="http://schemas.microsoft.com/office/drawing/2014/main" id="{D535E978-1FEB-4A39-A74C-312A1E08A7B1}"/>
                </a:ext>
              </a:extLst>
            </p:cNvPr>
            <p:cNvSpPr>
              <a:spLocks/>
            </p:cNvSpPr>
            <p:nvPr/>
          </p:nvSpPr>
          <p:spPr bwMode="auto">
            <a:xfrm>
              <a:off x="288" y="448"/>
              <a:ext cx="1254" cy="1945"/>
            </a:xfrm>
            <a:custGeom>
              <a:avLst/>
              <a:gdLst>
                <a:gd name="T0" fmla="*/ 0 w 2177"/>
                <a:gd name="T1" fmla="*/ 34 h 2177"/>
                <a:gd name="T2" fmla="*/ 1 w 2177"/>
                <a:gd name="T3" fmla="*/ 29 h 2177"/>
                <a:gd name="T4" fmla="*/ 1 w 2177"/>
                <a:gd name="T5" fmla="*/ 21 h 2177"/>
                <a:gd name="T6" fmla="*/ 1 w 2177"/>
                <a:gd name="T7" fmla="*/ 10 h 2177"/>
                <a:gd name="T8" fmla="*/ 1 w 2177"/>
                <a:gd name="T9" fmla="*/ 4 h 2177"/>
                <a:gd name="T10" fmla="*/ 1 w 2177"/>
                <a:gd name="T11" fmla="*/ 0 h 2177"/>
                <a:gd name="T12" fmla="*/ 0 60000 65536"/>
                <a:gd name="T13" fmla="*/ 0 60000 65536"/>
                <a:gd name="T14" fmla="*/ 0 60000 65536"/>
                <a:gd name="T15" fmla="*/ 0 60000 65536"/>
                <a:gd name="T16" fmla="*/ 0 60000 65536"/>
                <a:gd name="T17" fmla="*/ 0 60000 65536"/>
                <a:gd name="T18" fmla="*/ 0 w 2177"/>
                <a:gd name="T19" fmla="*/ 0 h 2177"/>
                <a:gd name="T20" fmla="*/ 2177 w 2177"/>
                <a:gd name="T21" fmla="*/ 2177 h 2177"/>
              </a:gdLst>
              <a:ahLst/>
              <a:cxnLst>
                <a:cxn ang="T12">
                  <a:pos x="T0" y="T1"/>
                </a:cxn>
                <a:cxn ang="T13">
                  <a:pos x="T2" y="T3"/>
                </a:cxn>
                <a:cxn ang="T14">
                  <a:pos x="T4" y="T5"/>
                </a:cxn>
                <a:cxn ang="T15">
                  <a:pos x="T6" y="T7"/>
                </a:cxn>
                <a:cxn ang="T16">
                  <a:pos x="T8" y="T9"/>
                </a:cxn>
                <a:cxn ang="T17">
                  <a:pos x="T10" y="T11"/>
                </a:cxn>
              </a:cxnLst>
              <a:rect l="T18" t="T19" r="T20" b="T21"/>
              <a:pathLst>
                <a:path w="2177" h="2177">
                  <a:moveTo>
                    <a:pt x="0" y="2177"/>
                  </a:moveTo>
                  <a:cubicBezTo>
                    <a:pt x="185" y="2109"/>
                    <a:pt x="370" y="2041"/>
                    <a:pt x="544" y="1905"/>
                  </a:cubicBezTo>
                  <a:cubicBezTo>
                    <a:pt x="718" y="1769"/>
                    <a:pt x="907" y="1580"/>
                    <a:pt x="1043" y="1361"/>
                  </a:cubicBezTo>
                  <a:cubicBezTo>
                    <a:pt x="1179" y="1142"/>
                    <a:pt x="1263" y="770"/>
                    <a:pt x="1361" y="589"/>
                  </a:cubicBezTo>
                  <a:cubicBezTo>
                    <a:pt x="1459" y="408"/>
                    <a:pt x="1497" y="370"/>
                    <a:pt x="1633" y="272"/>
                  </a:cubicBezTo>
                  <a:cubicBezTo>
                    <a:pt x="1769" y="174"/>
                    <a:pt x="1973" y="87"/>
                    <a:pt x="2177" y="0"/>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7" name="Line 23">
              <a:extLst>
                <a:ext uri="{FF2B5EF4-FFF2-40B4-BE49-F238E27FC236}">
                  <a16:creationId xmlns:a16="http://schemas.microsoft.com/office/drawing/2014/main" id="{8781B139-6D31-4E89-8882-4EA4C0DBB654}"/>
                </a:ext>
              </a:extLst>
            </p:cNvPr>
            <p:cNvSpPr>
              <a:spLocks noChangeShapeType="1"/>
            </p:cNvSpPr>
            <p:nvPr/>
          </p:nvSpPr>
          <p:spPr bwMode="auto">
            <a:xfrm flipV="1">
              <a:off x="288" y="0"/>
              <a:ext cx="1300" cy="239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24">
              <a:extLst>
                <a:ext uri="{FF2B5EF4-FFF2-40B4-BE49-F238E27FC236}">
                  <a16:creationId xmlns:a16="http://schemas.microsoft.com/office/drawing/2014/main" id="{493ED1E9-60E4-4135-A970-C05078F5865F}"/>
                </a:ext>
              </a:extLst>
            </p:cNvPr>
            <p:cNvSpPr>
              <a:spLocks noChangeShapeType="1"/>
            </p:cNvSpPr>
            <p:nvPr/>
          </p:nvSpPr>
          <p:spPr bwMode="auto">
            <a:xfrm flipV="1">
              <a:off x="676" y="1180"/>
              <a:ext cx="396" cy="103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Freeform 27">
              <a:extLst>
                <a:ext uri="{FF2B5EF4-FFF2-40B4-BE49-F238E27FC236}">
                  <a16:creationId xmlns:a16="http://schemas.microsoft.com/office/drawing/2014/main" id="{14F4A2F3-8565-48D3-8BC7-BED92562F356}"/>
                </a:ext>
              </a:extLst>
            </p:cNvPr>
            <p:cNvSpPr>
              <a:spLocks/>
            </p:cNvSpPr>
            <p:nvPr/>
          </p:nvSpPr>
          <p:spPr bwMode="auto">
            <a:xfrm>
              <a:off x="1542" y="360"/>
              <a:ext cx="707" cy="210"/>
            </a:xfrm>
            <a:custGeom>
              <a:avLst/>
              <a:gdLst>
                <a:gd name="T0" fmla="*/ 0 w 1225"/>
                <a:gd name="T1" fmla="*/ 4 h 235"/>
                <a:gd name="T2" fmla="*/ 1 w 1225"/>
                <a:gd name="T3" fmla="*/ 4 h 235"/>
                <a:gd name="T4" fmla="*/ 1 w 1225"/>
                <a:gd name="T5" fmla="*/ 4 h 235"/>
                <a:gd name="T6" fmla="*/ 1 w 1225"/>
                <a:gd name="T7" fmla="*/ 4 h 235"/>
                <a:gd name="T8" fmla="*/ 0 60000 65536"/>
                <a:gd name="T9" fmla="*/ 0 60000 65536"/>
                <a:gd name="T10" fmla="*/ 0 60000 65536"/>
                <a:gd name="T11" fmla="*/ 0 60000 65536"/>
                <a:gd name="T12" fmla="*/ 0 w 1225"/>
                <a:gd name="T13" fmla="*/ 0 h 235"/>
                <a:gd name="T14" fmla="*/ 1225 w 1225"/>
                <a:gd name="T15" fmla="*/ 235 h 235"/>
              </a:gdLst>
              <a:ahLst/>
              <a:cxnLst>
                <a:cxn ang="T8">
                  <a:pos x="T0" y="T1"/>
                </a:cxn>
                <a:cxn ang="T9">
                  <a:pos x="T2" y="T3"/>
                </a:cxn>
                <a:cxn ang="T10">
                  <a:pos x="T4" y="T5"/>
                </a:cxn>
                <a:cxn ang="T11">
                  <a:pos x="T6" y="T7"/>
                </a:cxn>
              </a:cxnLst>
              <a:rect l="T12" t="T13" r="T14" b="T15"/>
              <a:pathLst>
                <a:path w="1225" h="235">
                  <a:moveTo>
                    <a:pt x="0" y="99"/>
                  </a:moveTo>
                  <a:cubicBezTo>
                    <a:pt x="159" y="57"/>
                    <a:pt x="318" y="16"/>
                    <a:pt x="454" y="8"/>
                  </a:cubicBezTo>
                  <a:cubicBezTo>
                    <a:pt x="590" y="0"/>
                    <a:pt x="689" y="15"/>
                    <a:pt x="817" y="53"/>
                  </a:cubicBezTo>
                  <a:cubicBezTo>
                    <a:pt x="945" y="91"/>
                    <a:pt x="1085" y="163"/>
                    <a:pt x="1225" y="235"/>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0" name="Line 28">
              <a:extLst>
                <a:ext uri="{FF2B5EF4-FFF2-40B4-BE49-F238E27FC236}">
                  <a16:creationId xmlns:a16="http://schemas.microsoft.com/office/drawing/2014/main" id="{7FD4C8DC-D263-476F-A13F-20FCCF5A3527}"/>
                </a:ext>
              </a:extLst>
            </p:cNvPr>
            <p:cNvSpPr>
              <a:spLocks noChangeShapeType="1"/>
            </p:cNvSpPr>
            <p:nvPr/>
          </p:nvSpPr>
          <p:spPr bwMode="auto">
            <a:xfrm flipV="1">
              <a:off x="1045" y="351"/>
              <a:ext cx="1468" cy="1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Oval 29">
              <a:extLst>
                <a:ext uri="{FF2B5EF4-FFF2-40B4-BE49-F238E27FC236}">
                  <a16:creationId xmlns:a16="http://schemas.microsoft.com/office/drawing/2014/main" id="{7EAA2003-8C14-4902-A1E8-0B9BF4B7F8BB}"/>
                </a:ext>
              </a:extLst>
            </p:cNvPr>
            <p:cNvSpPr>
              <a:spLocks noChangeArrowheads="1"/>
            </p:cNvSpPr>
            <p:nvPr/>
          </p:nvSpPr>
          <p:spPr bwMode="auto">
            <a:xfrm flipH="1" flipV="1">
              <a:off x="786" y="1676"/>
              <a:ext cx="155" cy="135"/>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2562" name="Oval 30">
              <a:extLst>
                <a:ext uri="{FF2B5EF4-FFF2-40B4-BE49-F238E27FC236}">
                  <a16:creationId xmlns:a16="http://schemas.microsoft.com/office/drawing/2014/main" id="{0A5C45C9-2E13-46BD-B4DC-ECCA815236D8}"/>
                </a:ext>
              </a:extLst>
            </p:cNvPr>
            <p:cNvSpPr>
              <a:spLocks noChangeArrowheads="1"/>
            </p:cNvSpPr>
            <p:nvPr/>
          </p:nvSpPr>
          <p:spPr bwMode="auto">
            <a:xfrm flipH="1" flipV="1">
              <a:off x="1134" y="771"/>
              <a:ext cx="44" cy="74"/>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2563" name="Oval 31">
              <a:extLst>
                <a:ext uri="{FF2B5EF4-FFF2-40B4-BE49-F238E27FC236}">
                  <a16:creationId xmlns:a16="http://schemas.microsoft.com/office/drawing/2014/main" id="{E4331289-E35F-4772-9117-83866C2062DE}"/>
                </a:ext>
              </a:extLst>
            </p:cNvPr>
            <p:cNvSpPr>
              <a:spLocks noChangeArrowheads="1"/>
            </p:cNvSpPr>
            <p:nvPr/>
          </p:nvSpPr>
          <p:spPr bwMode="auto">
            <a:xfrm flipH="1">
              <a:off x="1769" y="318"/>
              <a:ext cx="81" cy="109"/>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2564" name="Rectangle 32">
              <a:extLst>
                <a:ext uri="{FF2B5EF4-FFF2-40B4-BE49-F238E27FC236}">
                  <a16:creationId xmlns:a16="http://schemas.microsoft.com/office/drawing/2014/main" id="{FDA4F3A0-47A0-4AC8-9D87-AC3ADCDC79F9}"/>
                </a:ext>
              </a:extLst>
            </p:cNvPr>
            <p:cNvSpPr>
              <a:spLocks noChangeArrowheads="1"/>
            </p:cNvSpPr>
            <p:nvPr/>
          </p:nvSpPr>
          <p:spPr bwMode="auto">
            <a:xfrm>
              <a:off x="953" y="1588"/>
              <a:ext cx="7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b="0">
                  <a:solidFill>
                    <a:schemeClr val="tx2"/>
                  </a:solidFill>
                  <a:ea typeface="楷体_GB2312"/>
                </a:rPr>
                <a:t>A</a:t>
              </a:r>
              <a:r>
                <a:rPr lang="zh-CN" altLang="en-US" sz="2400">
                  <a:solidFill>
                    <a:schemeClr val="tx2"/>
                  </a:solidFill>
                  <a:ea typeface="楷体_GB2312"/>
                </a:rPr>
                <a:t>（切线斜率最大）</a:t>
              </a:r>
            </a:p>
          </p:txBody>
        </p:sp>
        <p:sp>
          <p:nvSpPr>
            <p:cNvPr id="22565" name="Rectangle 33">
              <a:extLst>
                <a:ext uri="{FF2B5EF4-FFF2-40B4-BE49-F238E27FC236}">
                  <a16:creationId xmlns:a16="http://schemas.microsoft.com/office/drawing/2014/main" id="{7DC9C261-7C39-4876-9262-A5E79A9D5B84}"/>
                </a:ext>
              </a:extLst>
            </p:cNvPr>
            <p:cNvSpPr>
              <a:spLocks noChangeArrowheads="1"/>
            </p:cNvSpPr>
            <p:nvPr/>
          </p:nvSpPr>
          <p:spPr bwMode="auto">
            <a:xfrm>
              <a:off x="1724" y="0"/>
              <a:ext cx="15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C</a:t>
              </a:r>
            </a:p>
          </p:txBody>
        </p:sp>
        <p:sp>
          <p:nvSpPr>
            <p:cNvPr id="22566" name="Rectangle 34">
              <a:extLst>
                <a:ext uri="{FF2B5EF4-FFF2-40B4-BE49-F238E27FC236}">
                  <a16:creationId xmlns:a16="http://schemas.microsoft.com/office/drawing/2014/main" id="{A5630656-194F-4763-B98B-45F2BEB7F6F2}"/>
                </a:ext>
              </a:extLst>
            </p:cNvPr>
            <p:cNvSpPr>
              <a:spLocks noChangeArrowheads="1"/>
            </p:cNvSpPr>
            <p:nvPr/>
          </p:nvSpPr>
          <p:spPr bwMode="auto">
            <a:xfrm>
              <a:off x="953" y="590"/>
              <a:ext cx="15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B</a:t>
              </a:r>
            </a:p>
          </p:txBody>
        </p:sp>
        <p:sp>
          <p:nvSpPr>
            <p:cNvPr id="22567" name="Line 46">
              <a:extLst>
                <a:ext uri="{FF2B5EF4-FFF2-40B4-BE49-F238E27FC236}">
                  <a16:creationId xmlns:a16="http://schemas.microsoft.com/office/drawing/2014/main" id="{D6021EFE-BF78-46B8-BA56-607D98D1005A}"/>
                </a:ext>
              </a:extLst>
            </p:cNvPr>
            <p:cNvSpPr>
              <a:spLocks noChangeShapeType="1"/>
            </p:cNvSpPr>
            <p:nvPr/>
          </p:nvSpPr>
          <p:spPr bwMode="auto">
            <a:xfrm flipV="1">
              <a:off x="199" y="1951"/>
              <a:ext cx="714" cy="54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Oval 47">
              <a:extLst>
                <a:ext uri="{FF2B5EF4-FFF2-40B4-BE49-F238E27FC236}">
                  <a16:creationId xmlns:a16="http://schemas.microsoft.com/office/drawing/2014/main" id="{9BDD9FA7-0C82-4906-9340-633485F2B8E1}"/>
                </a:ext>
              </a:extLst>
            </p:cNvPr>
            <p:cNvSpPr>
              <a:spLocks noChangeArrowheads="1"/>
            </p:cNvSpPr>
            <p:nvPr/>
          </p:nvSpPr>
          <p:spPr bwMode="auto">
            <a:xfrm>
              <a:off x="437" y="2268"/>
              <a:ext cx="62" cy="46"/>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2569" name="Oval 48">
              <a:extLst>
                <a:ext uri="{FF2B5EF4-FFF2-40B4-BE49-F238E27FC236}">
                  <a16:creationId xmlns:a16="http://schemas.microsoft.com/office/drawing/2014/main" id="{735FB6D4-F453-45CF-9A86-3E47075A5585}"/>
                </a:ext>
              </a:extLst>
            </p:cNvPr>
            <p:cNvSpPr>
              <a:spLocks noChangeArrowheads="1"/>
            </p:cNvSpPr>
            <p:nvPr/>
          </p:nvSpPr>
          <p:spPr bwMode="auto">
            <a:xfrm>
              <a:off x="516" y="2223"/>
              <a:ext cx="120"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E</a:t>
              </a:r>
            </a:p>
          </p:txBody>
        </p:sp>
      </p:grpSp>
      <p:sp>
        <p:nvSpPr>
          <p:cNvPr id="35845" name="Rectangle 51">
            <a:extLst>
              <a:ext uri="{FF2B5EF4-FFF2-40B4-BE49-F238E27FC236}">
                <a16:creationId xmlns:a16="http://schemas.microsoft.com/office/drawing/2014/main" id="{00715FA0-6F50-4E4D-B698-8B109D02DBFC}"/>
              </a:ext>
            </a:extLst>
          </p:cNvPr>
          <p:cNvSpPr>
            <a:spLocks noChangeArrowheads="1"/>
          </p:cNvSpPr>
          <p:nvPr/>
        </p:nvSpPr>
        <p:spPr bwMode="auto">
          <a:xfrm>
            <a:off x="5219700" y="5300663"/>
            <a:ext cx="3311525" cy="1123950"/>
          </a:xfrm>
          <a:prstGeom prst="rect">
            <a:avLst/>
          </a:prstGeom>
          <a:noFill/>
          <a:ln w="9525">
            <a:noFill/>
            <a:miter lim="800000"/>
            <a:headEnd/>
            <a:tailEnd/>
          </a:ln>
        </p:spPr>
        <p:txBody>
          <a:bodyPr wrap="none" anchor="ctr"/>
          <a:lstStyle/>
          <a:p>
            <a:pPr eaLnBrk="1" hangingPunct="1">
              <a:buFont typeface="Arial" charset="0"/>
              <a:buNone/>
              <a:defRPr/>
            </a:pPr>
            <a:r>
              <a:rPr lang="en-US" altLang="zh-CN" sz="2000" dirty="0">
                <a:solidFill>
                  <a:schemeClr val="accent2">
                    <a:lumMod val="75000"/>
                  </a:schemeClr>
                </a:solidFill>
                <a:latin typeface="楷体" pitchFamily="49" charset="-122"/>
                <a:ea typeface="楷体" pitchFamily="49" charset="-122"/>
                <a:cs typeface="+mn-cs"/>
              </a:rPr>
              <a:t>M</a:t>
            </a:r>
            <a:r>
              <a:rPr lang="zh-CN" altLang="en-US" sz="2000" dirty="0">
                <a:solidFill>
                  <a:schemeClr val="accent2">
                    <a:lumMod val="75000"/>
                  </a:schemeClr>
                </a:solidFill>
                <a:latin typeface="楷体" pitchFamily="49" charset="-122"/>
                <a:ea typeface="楷体" pitchFamily="49" charset="-122"/>
                <a:cs typeface="+mn-cs"/>
              </a:rPr>
              <a:t>点对应左图</a:t>
            </a:r>
            <a:r>
              <a:rPr lang="en-US" altLang="zh-CN" sz="2000" dirty="0">
                <a:solidFill>
                  <a:schemeClr val="accent2">
                    <a:lumMod val="75000"/>
                  </a:schemeClr>
                </a:solidFill>
                <a:latin typeface="楷体" pitchFamily="49" charset="-122"/>
                <a:ea typeface="楷体" pitchFamily="49" charset="-122"/>
                <a:cs typeface="+mn-cs"/>
              </a:rPr>
              <a:t>A</a:t>
            </a:r>
            <a:r>
              <a:rPr lang="zh-CN" altLang="en-US" sz="2000" dirty="0">
                <a:solidFill>
                  <a:schemeClr val="accent2">
                    <a:lumMod val="75000"/>
                  </a:schemeClr>
                </a:solidFill>
                <a:latin typeface="楷体" pitchFamily="49" charset="-122"/>
                <a:ea typeface="楷体" pitchFamily="49" charset="-122"/>
                <a:cs typeface="+mn-cs"/>
              </a:rPr>
              <a:t>点</a:t>
            </a:r>
          </a:p>
          <a:p>
            <a:pPr eaLnBrk="1" hangingPunct="1">
              <a:buFont typeface="Arial" charset="0"/>
              <a:buNone/>
              <a:defRPr/>
            </a:pPr>
            <a:r>
              <a:rPr lang="en-US" altLang="zh-CN" sz="2000" dirty="0">
                <a:solidFill>
                  <a:schemeClr val="accent2">
                    <a:lumMod val="75000"/>
                  </a:schemeClr>
                </a:solidFill>
                <a:latin typeface="楷体" pitchFamily="49" charset="-122"/>
                <a:ea typeface="楷体" pitchFamily="49" charset="-122"/>
                <a:cs typeface="+mn-cs"/>
              </a:rPr>
              <a:t>N</a:t>
            </a:r>
            <a:r>
              <a:rPr lang="zh-CN" altLang="en-US" sz="2000" dirty="0">
                <a:solidFill>
                  <a:schemeClr val="accent2">
                    <a:lumMod val="75000"/>
                  </a:schemeClr>
                </a:solidFill>
                <a:latin typeface="楷体" pitchFamily="49" charset="-122"/>
                <a:ea typeface="楷体" pitchFamily="49" charset="-122"/>
                <a:cs typeface="+mn-cs"/>
              </a:rPr>
              <a:t>点对应左图</a:t>
            </a:r>
            <a:r>
              <a:rPr lang="en-US" altLang="zh-CN" sz="2000" dirty="0">
                <a:solidFill>
                  <a:schemeClr val="accent2">
                    <a:lumMod val="75000"/>
                  </a:schemeClr>
                </a:solidFill>
                <a:latin typeface="楷体" pitchFamily="49" charset="-122"/>
                <a:ea typeface="楷体" pitchFamily="49" charset="-122"/>
                <a:cs typeface="+mn-cs"/>
              </a:rPr>
              <a:t>C</a:t>
            </a:r>
            <a:r>
              <a:rPr lang="zh-CN" altLang="en-US" sz="2000" dirty="0">
                <a:solidFill>
                  <a:schemeClr val="accent2">
                    <a:lumMod val="75000"/>
                  </a:schemeClr>
                </a:solidFill>
                <a:latin typeface="楷体" pitchFamily="49" charset="-122"/>
                <a:ea typeface="楷体" pitchFamily="49" charset="-122"/>
                <a:cs typeface="+mn-cs"/>
              </a:rPr>
              <a:t>点</a:t>
            </a:r>
          </a:p>
          <a:p>
            <a:pPr eaLnBrk="1" hangingPunct="1">
              <a:buFont typeface="Arial" charset="0"/>
              <a:buNone/>
              <a:defRPr/>
            </a:pPr>
            <a:r>
              <a:rPr lang="zh-CN" altLang="en-US" sz="2000" dirty="0">
                <a:solidFill>
                  <a:schemeClr val="accent2">
                    <a:lumMod val="75000"/>
                  </a:schemeClr>
                </a:solidFill>
                <a:latin typeface="楷体" pitchFamily="49" charset="-122"/>
                <a:ea typeface="楷体" pitchFamily="49" charset="-122"/>
                <a:cs typeface="+mn-cs"/>
              </a:rPr>
              <a:t>为什么？</a:t>
            </a:r>
          </a:p>
        </p:txBody>
      </p:sp>
      <p:grpSp>
        <p:nvGrpSpPr>
          <p:cNvPr id="22534" name="Group 26">
            <a:extLst>
              <a:ext uri="{FF2B5EF4-FFF2-40B4-BE49-F238E27FC236}">
                <a16:creationId xmlns:a16="http://schemas.microsoft.com/office/drawing/2014/main" id="{3F4AB9F2-A2DB-482D-A6E8-1CE884FF9E42}"/>
              </a:ext>
            </a:extLst>
          </p:cNvPr>
          <p:cNvGrpSpPr>
            <a:grpSpLocks/>
          </p:cNvGrpSpPr>
          <p:nvPr/>
        </p:nvGrpSpPr>
        <p:grpSpPr bwMode="auto">
          <a:xfrm>
            <a:off x="5256213" y="981075"/>
            <a:ext cx="3887787" cy="4465638"/>
            <a:chOff x="0" y="0"/>
            <a:chExt cx="2449" cy="2813"/>
          </a:xfrm>
        </p:grpSpPr>
        <p:grpSp>
          <p:nvGrpSpPr>
            <p:cNvPr id="22538" name="Group 27">
              <a:extLst>
                <a:ext uri="{FF2B5EF4-FFF2-40B4-BE49-F238E27FC236}">
                  <a16:creationId xmlns:a16="http://schemas.microsoft.com/office/drawing/2014/main" id="{63748BF4-A906-42C2-887F-458E057A076E}"/>
                </a:ext>
              </a:extLst>
            </p:cNvPr>
            <p:cNvGrpSpPr>
              <a:grpSpLocks/>
            </p:cNvGrpSpPr>
            <p:nvPr/>
          </p:nvGrpSpPr>
          <p:grpSpPr bwMode="auto">
            <a:xfrm>
              <a:off x="0" y="0"/>
              <a:ext cx="2449" cy="2813"/>
              <a:chOff x="0" y="0"/>
              <a:chExt cx="2132" cy="2450"/>
            </a:xfrm>
          </p:grpSpPr>
          <p:sp>
            <p:nvSpPr>
              <p:cNvPr id="22540" name="Line 37">
                <a:extLst>
                  <a:ext uri="{FF2B5EF4-FFF2-40B4-BE49-F238E27FC236}">
                    <a16:creationId xmlns:a16="http://schemas.microsoft.com/office/drawing/2014/main" id="{6A4EC3A9-5DEC-4CF1-A668-79D017DDEB50}"/>
                  </a:ext>
                </a:extLst>
              </p:cNvPr>
              <p:cNvSpPr>
                <a:spLocks noChangeShapeType="1"/>
              </p:cNvSpPr>
              <p:nvPr/>
            </p:nvSpPr>
            <p:spPr bwMode="auto">
              <a:xfrm>
                <a:off x="272" y="2177"/>
                <a:ext cx="1633"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38">
                <a:extLst>
                  <a:ext uri="{FF2B5EF4-FFF2-40B4-BE49-F238E27FC236}">
                    <a16:creationId xmlns:a16="http://schemas.microsoft.com/office/drawing/2014/main" id="{57236823-1B9A-45A7-A0DA-4FE59C4A7F50}"/>
                  </a:ext>
                </a:extLst>
              </p:cNvPr>
              <p:cNvSpPr>
                <a:spLocks noChangeShapeType="1"/>
              </p:cNvSpPr>
              <p:nvPr/>
            </p:nvSpPr>
            <p:spPr bwMode="auto">
              <a:xfrm flipV="1">
                <a:off x="272" y="318"/>
                <a:ext cx="0" cy="1859"/>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Freeform 39">
                <a:extLst>
                  <a:ext uri="{FF2B5EF4-FFF2-40B4-BE49-F238E27FC236}">
                    <a16:creationId xmlns:a16="http://schemas.microsoft.com/office/drawing/2014/main" id="{9CF26C91-3557-49C5-8C2C-985C2E7A470B}"/>
                  </a:ext>
                </a:extLst>
              </p:cNvPr>
              <p:cNvSpPr>
                <a:spLocks/>
              </p:cNvSpPr>
              <p:nvPr/>
            </p:nvSpPr>
            <p:spPr bwMode="auto">
              <a:xfrm>
                <a:off x="318" y="1217"/>
                <a:ext cx="1406" cy="1233"/>
              </a:xfrm>
              <a:custGeom>
                <a:avLst/>
                <a:gdLst>
                  <a:gd name="T0" fmla="*/ 0 w 1360"/>
                  <a:gd name="T1" fmla="*/ 253644 h 1051"/>
                  <a:gd name="T2" fmla="*/ 772 w 1360"/>
                  <a:gd name="T3" fmla="*/ 86703 h 1051"/>
                  <a:gd name="T4" fmla="*/ 2171 w 1360"/>
                  <a:gd name="T5" fmla="*/ 2975 h 1051"/>
                  <a:gd name="T6" fmla="*/ 3419 w 1360"/>
                  <a:gd name="T7" fmla="*/ 69618 h 1051"/>
                  <a:gd name="T8" fmla="*/ 4344 w 1360"/>
                  <a:gd name="T9" fmla="*/ 253644 h 1051"/>
                  <a:gd name="T10" fmla="*/ 4658 w 1360"/>
                  <a:gd name="T11" fmla="*/ 387533 h 1051"/>
                  <a:gd name="T12" fmla="*/ 0 60000 65536"/>
                  <a:gd name="T13" fmla="*/ 0 60000 65536"/>
                  <a:gd name="T14" fmla="*/ 0 60000 65536"/>
                  <a:gd name="T15" fmla="*/ 0 60000 65536"/>
                  <a:gd name="T16" fmla="*/ 0 60000 65536"/>
                  <a:gd name="T17" fmla="*/ 0 60000 65536"/>
                  <a:gd name="T18" fmla="*/ 0 w 1360"/>
                  <a:gd name="T19" fmla="*/ 0 h 1051"/>
                  <a:gd name="T20" fmla="*/ 1360 w 1360"/>
                  <a:gd name="T21" fmla="*/ 1051 h 1051"/>
                </a:gdLst>
                <a:ahLst/>
                <a:cxnLst>
                  <a:cxn ang="T12">
                    <a:pos x="T0" y="T1"/>
                  </a:cxn>
                  <a:cxn ang="T13">
                    <a:pos x="T2" y="T3"/>
                  </a:cxn>
                  <a:cxn ang="T14">
                    <a:pos x="T4" y="T5"/>
                  </a:cxn>
                  <a:cxn ang="T15">
                    <a:pos x="T6" y="T7"/>
                  </a:cxn>
                  <a:cxn ang="T16">
                    <a:pos x="T8" y="T9"/>
                  </a:cxn>
                  <a:cxn ang="T17">
                    <a:pos x="T10" y="T11"/>
                  </a:cxn>
                </a:cxnLst>
                <a:rect l="T18" t="T19" r="T20" b="T21"/>
                <a:pathLst>
                  <a:path w="1360" h="1051">
                    <a:moveTo>
                      <a:pt x="0" y="688"/>
                    </a:moveTo>
                    <a:cubicBezTo>
                      <a:pt x="60" y="518"/>
                      <a:pt x="120" y="348"/>
                      <a:pt x="226" y="235"/>
                    </a:cubicBezTo>
                    <a:cubicBezTo>
                      <a:pt x="332" y="122"/>
                      <a:pt x="507" y="16"/>
                      <a:pt x="635" y="8"/>
                    </a:cubicBezTo>
                    <a:cubicBezTo>
                      <a:pt x="763" y="0"/>
                      <a:pt x="891" y="76"/>
                      <a:pt x="997" y="189"/>
                    </a:cubicBezTo>
                    <a:cubicBezTo>
                      <a:pt x="1103" y="302"/>
                      <a:pt x="1209" y="544"/>
                      <a:pt x="1270" y="688"/>
                    </a:cubicBezTo>
                    <a:cubicBezTo>
                      <a:pt x="1331" y="832"/>
                      <a:pt x="1345" y="941"/>
                      <a:pt x="1360" y="1051"/>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3" name="Rectangle 40">
                <a:extLst>
                  <a:ext uri="{FF2B5EF4-FFF2-40B4-BE49-F238E27FC236}">
                    <a16:creationId xmlns:a16="http://schemas.microsoft.com/office/drawing/2014/main" id="{352F7654-B55C-4FE0-A1E2-7AA91E69E273}"/>
                  </a:ext>
                </a:extLst>
              </p:cNvPr>
              <p:cNvSpPr>
                <a:spLocks noChangeArrowheads="1"/>
              </p:cNvSpPr>
              <p:nvPr/>
            </p:nvSpPr>
            <p:spPr bwMode="auto">
              <a:xfrm>
                <a:off x="0" y="0"/>
                <a:ext cx="31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MP</a:t>
                </a:r>
              </a:p>
            </p:txBody>
          </p:sp>
          <p:sp>
            <p:nvSpPr>
              <p:cNvPr id="22544" name="Rectangle 41">
                <a:extLst>
                  <a:ext uri="{FF2B5EF4-FFF2-40B4-BE49-F238E27FC236}">
                    <a16:creationId xmlns:a16="http://schemas.microsoft.com/office/drawing/2014/main" id="{91EAD096-3DAA-4D38-8F9F-6BF4C2F3C040}"/>
                  </a:ext>
                </a:extLst>
              </p:cNvPr>
              <p:cNvSpPr>
                <a:spLocks noChangeArrowheads="1"/>
              </p:cNvSpPr>
              <p:nvPr/>
            </p:nvSpPr>
            <p:spPr bwMode="auto">
              <a:xfrm>
                <a:off x="1905" y="222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L</a:t>
                </a:r>
              </a:p>
            </p:txBody>
          </p:sp>
          <p:sp>
            <p:nvSpPr>
              <p:cNvPr id="22545" name="Oval 42">
                <a:extLst>
                  <a:ext uri="{FF2B5EF4-FFF2-40B4-BE49-F238E27FC236}">
                    <a16:creationId xmlns:a16="http://schemas.microsoft.com/office/drawing/2014/main" id="{EC956C69-8B25-449B-958E-267B308F6A84}"/>
                  </a:ext>
                </a:extLst>
              </p:cNvPr>
              <p:cNvSpPr>
                <a:spLocks noChangeArrowheads="1"/>
              </p:cNvSpPr>
              <p:nvPr/>
            </p:nvSpPr>
            <p:spPr bwMode="auto">
              <a:xfrm>
                <a:off x="0" y="2132"/>
                <a:ext cx="317"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3333FF"/>
                    </a:solidFill>
                    <a:ea typeface="楷体_GB2312"/>
                  </a:rPr>
                  <a:t>O</a:t>
                </a:r>
              </a:p>
            </p:txBody>
          </p:sp>
          <p:sp>
            <p:nvSpPr>
              <p:cNvPr id="22546" name="Line 43">
                <a:extLst>
                  <a:ext uri="{FF2B5EF4-FFF2-40B4-BE49-F238E27FC236}">
                    <a16:creationId xmlns:a16="http://schemas.microsoft.com/office/drawing/2014/main" id="{870F52DC-3A1C-4DB3-BFF7-7DEB62C7BF55}"/>
                  </a:ext>
                </a:extLst>
              </p:cNvPr>
              <p:cNvSpPr>
                <a:spLocks noChangeShapeType="1"/>
              </p:cNvSpPr>
              <p:nvPr/>
            </p:nvSpPr>
            <p:spPr bwMode="auto">
              <a:xfrm>
                <a:off x="998" y="1225"/>
                <a:ext cx="0" cy="95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44">
                <a:extLst>
                  <a:ext uri="{FF2B5EF4-FFF2-40B4-BE49-F238E27FC236}">
                    <a16:creationId xmlns:a16="http://schemas.microsoft.com/office/drawing/2014/main" id="{3156DB6C-47A1-419B-B394-9F1DA3E4E263}"/>
                  </a:ext>
                </a:extLst>
              </p:cNvPr>
              <p:cNvSpPr>
                <a:spLocks noChangeShapeType="1"/>
              </p:cNvSpPr>
              <p:nvPr/>
            </p:nvSpPr>
            <p:spPr bwMode="auto">
              <a:xfrm flipH="1">
                <a:off x="272" y="1225"/>
                <a:ext cx="726"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Rectangle 49">
                <a:extLst>
                  <a:ext uri="{FF2B5EF4-FFF2-40B4-BE49-F238E27FC236}">
                    <a16:creationId xmlns:a16="http://schemas.microsoft.com/office/drawing/2014/main" id="{10E410B2-A3A9-4A6A-99DA-00E43150778A}"/>
                  </a:ext>
                </a:extLst>
              </p:cNvPr>
              <p:cNvSpPr>
                <a:spLocks noChangeArrowheads="1"/>
              </p:cNvSpPr>
              <p:nvPr/>
            </p:nvSpPr>
            <p:spPr bwMode="auto">
              <a:xfrm>
                <a:off x="907" y="907"/>
                <a:ext cx="31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M</a:t>
                </a:r>
              </a:p>
            </p:txBody>
          </p:sp>
          <p:sp>
            <p:nvSpPr>
              <p:cNvPr id="22549" name="Rectangle 50">
                <a:extLst>
                  <a:ext uri="{FF2B5EF4-FFF2-40B4-BE49-F238E27FC236}">
                    <a16:creationId xmlns:a16="http://schemas.microsoft.com/office/drawing/2014/main" id="{D5888CF9-B2DC-4878-BEFD-4CCFB816B9F5}"/>
                  </a:ext>
                </a:extLst>
              </p:cNvPr>
              <p:cNvSpPr>
                <a:spLocks noChangeArrowheads="1"/>
              </p:cNvSpPr>
              <p:nvPr/>
            </p:nvSpPr>
            <p:spPr bwMode="auto">
              <a:xfrm>
                <a:off x="1497" y="2223"/>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3333FF"/>
                    </a:solidFill>
                    <a:ea typeface="楷体_GB2312"/>
                  </a:rPr>
                  <a:t>N</a:t>
                </a:r>
              </a:p>
            </p:txBody>
          </p:sp>
        </p:grpSp>
        <p:sp>
          <p:nvSpPr>
            <p:cNvPr id="22539" name="Oval 55">
              <a:extLst>
                <a:ext uri="{FF2B5EF4-FFF2-40B4-BE49-F238E27FC236}">
                  <a16:creationId xmlns:a16="http://schemas.microsoft.com/office/drawing/2014/main" id="{45025EF2-270B-4C1D-8C2B-304BB9AE72B4}"/>
                </a:ext>
              </a:extLst>
            </p:cNvPr>
            <p:cNvSpPr>
              <a:spLocks noChangeArrowheads="1"/>
            </p:cNvSpPr>
            <p:nvPr/>
          </p:nvSpPr>
          <p:spPr bwMode="auto">
            <a:xfrm>
              <a:off x="1111" y="1361"/>
              <a:ext cx="91" cy="91"/>
            </a:xfrm>
            <a:prstGeom prst="ellipse">
              <a:avLst/>
            </a:prstGeom>
            <a:solidFill>
              <a:srgbClr val="000000"/>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grpSp>
      <p:sp>
        <p:nvSpPr>
          <p:cNvPr id="22535" name="Rectangle 17">
            <a:extLst>
              <a:ext uri="{FF2B5EF4-FFF2-40B4-BE49-F238E27FC236}">
                <a16:creationId xmlns:a16="http://schemas.microsoft.com/office/drawing/2014/main" id="{AB9B2243-FE09-415C-BF82-BD3E1093212E}"/>
              </a:ext>
            </a:extLst>
          </p:cNvPr>
          <p:cNvSpPr>
            <a:spLocks noChangeArrowheads="1"/>
          </p:cNvSpPr>
          <p:nvPr/>
        </p:nvSpPr>
        <p:spPr bwMode="auto">
          <a:xfrm>
            <a:off x="1500188" y="5000625"/>
            <a:ext cx="3603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ea typeface="楷体_GB2312"/>
              </a:rPr>
              <a:t>L</a:t>
            </a:r>
            <a:r>
              <a:rPr lang="en-US" altLang="zh-CN" sz="2400" baseline="-25000">
                <a:solidFill>
                  <a:schemeClr val="tx2"/>
                </a:solidFill>
                <a:ea typeface="楷体_GB2312"/>
              </a:rPr>
              <a:t>1</a:t>
            </a:r>
          </a:p>
        </p:txBody>
      </p:sp>
      <p:sp>
        <p:nvSpPr>
          <p:cNvPr id="22536" name="Rectangle 17">
            <a:extLst>
              <a:ext uri="{FF2B5EF4-FFF2-40B4-BE49-F238E27FC236}">
                <a16:creationId xmlns:a16="http://schemas.microsoft.com/office/drawing/2014/main" id="{9673BE06-11B3-4346-BEDE-D7A136628C31}"/>
              </a:ext>
            </a:extLst>
          </p:cNvPr>
          <p:cNvSpPr>
            <a:spLocks noChangeArrowheads="1"/>
          </p:cNvSpPr>
          <p:nvPr/>
        </p:nvSpPr>
        <p:spPr bwMode="auto">
          <a:xfrm>
            <a:off x="7000875" y="4857750"/>
            <a:ext cx="3603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ea typeface="楷体_GB2312"/>
              </a:rPr>
              <a:t>L</a:t>
            </a:r>
            <a:r>
              <a:rPr lang="en-US" altLang="zh-CN" sz="2400" baseline="-25000">
                <a:solidFill>
                  <a:schemeClr val="tx2"/>
                </a:solidFill>
                <a:ea typeface="楷体_GB2312"/>
              </a:rPr>
              <a:t>1</a:t>
            </a:r>
          </a:p>
        </p:txBody>
      </p:sp>
      <p:cxnSp>
        <p:nvCxnSpPr>
          <p:cNvPr id="22537" name="直接连接符 46">
            <a:extLst>
              <a:ext uri="{FF2B5EF4-FFF2-40B4-BE49-F238E27FC236}">
                <a16:creationId xmlns:a16="http://schemas.microsoft.com/office/drawing/2014/main" id="{8B42AFDE-1DBF-4E6F-94FA-AE5B9097C4B6}"/>
              </a:ext>
            </a:extLst>
          </p:cNvPr>
          <p:cNvCxnSpPr>
            <a:cxnSpLocks noChangeShapeType="1"/>
            <a:stCxn id="22561" idx="0"/>
          </p:cNvCxnSpPr>
          <p:nvPr/>
        </p:nvCxnSpPr>
        <p:spPr bwMode="auto">
          <a:xfrm rot="16200000" flipH="1">
            <a:off x="1239838" y="4597400"/>
            <a:ext cx="928688" cy="20637"/>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681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B71EE89-F386-4E53-A81A-562928C6240F}"/>
              </a:ext>
            </a:extLst>
          </p:cNvPr>
          <p:cNvSpPr>
            <a:spLocks noGrp="1" noRot="1" noChangeArrowheads="1"/>
          </p:cNvSpPr>
          <p:nvPr>
            <p:ph type="title" idx="4294967295"/>
          </p:nvPr>
        </p:nvSpPr>
        <p:spPr>
          <a:xfrm>
            <a:off x="301625" y="476250"/>
            <a:ext cx="8540750" cy="649288"/>
          </a:xfrm>
        </p:spPr>
        <p:txBody>
          <a:bodyPr/>
          <a:lstStyle/>
          <a:p>
            <a:pPr algn="l" eaLnBrk="1" hangingPunct="1">
              <a:defRPr/>
            </a:pPr>
            <a:r>
              <a:rPr lang="zh-CN" sz="2400" b="1" dirty="0">
                <a:solidFill>
                  <a:schemeClr val="accent2">
                    <a:lumMod val="75000"/>
                  </a:schemeClr>
                </a:solidFill>
                <a:latin typeface="楷体" pitchFamily="49" charset="-122"/>
                <a:ea typeface="楷体" pitchFamily="49" charset="-122"/>
              </a:rPr>
              <a:t>总产量曲线、边际产量曲线、平均产量曲线关系</a:t>
            </a:r>
          </a:p>
        </p:txBody>
      </p:sp>
      <p:sp>
        <p:nvSpPr>
          <p:cNvPr id="32771" name="Rectangle 33">
            <a:extLst>
              <a:ext uri="{FF2B5EF4-FFF2-40B4-BE49-F238E27FC236}">
                <a16:creationId xmlns:a16="http://schemas.microsoft.com/office/drawing/2014/main" id="{647CF77C-16F2-4041-9D0B-867F8040168A}"/>
              </a:ext>
            </a:extLst>
          </p:cNvPr>
          <p:cNvSpPr>
            <a:spLocks noChangeArrowheads="1"/>
          </p:cNvSpPr>
          <p:nvPr/>
        </p:nvSpPr>
        <p:spPr bwMode="auto">
          <a:xfrm>
            <a:off x="214313" y="1643063"/>
            <a:ext cx="2000250" cy="1944687"/>
          </a:xfrm>
          <a:prstGeom prst="rect">
            <a:avLst/>
          </a:prstGeom>
          <a:noFill/>
          <a:ln w="9525">
            <a:noFill/>
            <a:miter lim="800000"/>
            <a:headEnd/>
            <a:tailEnd/>
          </a:ln>
        </p:spPr>
        <p:txBody>
          <a:bodyPr wrap="none" anchor="ctr"/>
          <a:lstStyle/>
          <a:p>
            <a:pPr eaLnBrk="1" hangingPunct="1">
              <a:buFont typeface="Arial" charset="0"/>
              <a:buNone/>
              <a:defRPr/>
            </a:pPr>
            <a:r>
              <a:rPr lang="zh-CN" altLang="en-US" sz="2800" dirty="0">
                <a:solidFill>
                  <a:schemeClr val="accent2">
                    <a:lumMod val="75000"/>
                  </a:schemeClr>
                </a:solidFill>
                <a:latin typeface="楷体" pitchFamily="49" charset="-122"/>
                <a:ea typeface="楷体" pitchFamily="49" charset="-122"/>
                <a:cs typeface="+mn-cs"/>
              </a:rPr>
              <a:t>为什么</a:t>
            </a:r>
            <a:r>
              <a:rPr lang="en-US" altLang="zh-CN" sz="2800" dirty="0">
                <a:solidFill>
                  <a:schemeClr val="accent2">
                    <a:lumMod val="75000"/>
                  </a:schemeClr>
                </a:solidFill>
                <a:latin typeface="楷体" pitchFamily="49" charset="-122"/>
                <a:ea typeface="楷体" pitchFamily="49" charset="-122"/>
                <a:cs typeface="+mn-cs"/>
              </a:rPr>
              <a:t>MP</a:t>
            </a:r>
          </a:p>
          <a:p>
            <a:pPr eaLnBrk="1" hangingPunct="1">
              <a:buFont typeface="Arial" charset="0"/>
              <a:buNone/>
              <a:defRPr/>
            </a:pPr>
            <a:r>
              <a:rPr lang="zh-CN" altLang="en-US" sz="2800" dirty="0">
                <a:solidFill>
                  <a:schemeClr val="accent2">
                    <a:lumMod val="75000"/>
                  </a:schemeClr>
                </a:solidFill>
                <a:latin typeface="楷体" pitchFamily="49" charset="-122"/>
                <a:ea typeface="楷体" pitchFamily="49" charset="-122"/>
                <a:cs typeface="+mn-cs"/>
              </a:rPr>
              <a:t>过</a:t>
            </a:r>
            <a:r>
              <a:rPr lang="en-US" altLang="zh-CN" sz="2800" dirty="0">
                <a:solidFill>
                  <a:schemeClr val="accent2">
                    <a:lumMod val="75000"/>
                  </a:schemeClr>
                </a:solidFill>
                <a:latin typeface="楷体" pitchFamily="49" charset="-122"/>
                <a:ea typeface="楷体" pitchFamily="49" charset="-122"/>
                <a:cs typeface="+mn-cs"/>
              </a:rPr>
              <a:t>AP</a:t>
            </a:r>
            <a:r>
              <a:rPr lang="zh-CN" altLang="en-US" sz="2800" dirty="0">
                <a:solidFill>
                  <a:schemeClr val="accent2">
                    <a:lumMod val="75000"/>
                  </a:schemeClr>
                </a:solidFill>
                <a:latin typeface="楷体" pitchFamily="49" charset="-122"/>
                <a:ea typeface="楷体" pitchFamily="49" charset="-122"/>
                <a:cs typeface="+mn-cs"/>
              </a:rPr>
              <a:t>的顶点</a:t>
            </a:r>
          </a:p>
        </p:txBody>
      </p:sp>
      <p:sp>
        <p:nvSpPr>
          <p:cNvPr id="32785" name="AutoShape 19">
            <a:extLst>
              <a:ext uri="{FF2B5EF4-FFF2-40B4-BE49-F238E27FC236}">
                <a16:creationId xmlns:a16="http://schemas.microsoft.com/office/drawing/2014/main" id="{96EAE20E-A37B-4541-9E40-89FAD698E7F0}"/>
              </a:ext>
            </a:extLst>
          </p:cNvPr>
          <p:cNvSpPr>
            <a:spLocks/>
          </p:cNvSpPr>
          <p:nvPr/>
        </p:nvSpPr>
        <p:spPr bwMode="auto">
          <a:xfrm>
            <a:off x="642938" y="4508500"/>
            <a:ext cx="1531937" cy="1222375"/>
          </a:xfrm>
          <a:prstGeom prst="borderCallout1">
            <a:avLst>
              <a:gd name="adj1" fmla="val 9338"/>
              <a:gd name="adj2" fmla="val 106333"/>
              <a:gd name="adj3" fmla="val 25943"/>
              <a:gd name="adj4" fmla="val 182356"/>
            </a:avLst>
          </a:prstGeom>
          <a:noFill/>
          <a:ln w="9525">
            <a:solidFill>
              <a:schemeClr val="tx2"/>
            </a:solidFill>
            <a:miter lim="800000"/>
            <a:headEnd/>
            <a:tailEnd/>
          </a:ln>
        </p:spPr>
        <p:txBody>
          <a:bodyPr/>
          <a:lstStyle/>
          <a:p>
            <a:pPr eaLnBrk="1" hangingPunct="1">
              <a:buFont typeface="Arial" charset="0"/>
              <a:buNone/>
              <a:defRPr/>
            </a:pPr>
            <a:r>
              <a:rPr lang="en-US" altLang="zh-CN" sz="2400" dirty="0">
                <a:solidFill>
                  <a:schemeClr val="accent2">
                    <a:lumMod val="75000"/>
                  </a:schemeClr>
                </a:solidFill>
                <a:latin typeface="楷体" pitchFamily="49" charset="-122"/>
                <a:ea typeface="楷体" pitchFamily="49" charset="-122"/>
                <a:cs typeface="+mn-cs"/>
              </a:rPr>
              <a:t>MP</a:t>
            </a:r>
            <a:r>
              <a:rPr lang="zh-CN" altLang="en-US" sz="2400" dirty="0">
                <a:solidFill>
                  <a:schemeClr val="accent2">
                    <a:lumMod val="75000"/>
                  </a:schemeClr>
                </a:solidFill>
                <a:latin typeface="楷体" pitchFamily="49" charset="-122"/>
                <a:ea typeface="楷体" pitchFamily="49" charset="-122"/>
                <a:cs typeface="+mn-cs"/>
              </a:rPr>
              <a:t>边际产量曲线</a:t>
            </a:r>
          </a:p>
        </p:txBody>
      </p:sp>
      <p:cxnSp>
        <p:nvCxnSpPr>
          <p:cNvPr id="46" name="直接连接符 45">
            <a:extLst>
              <a:ext uri="{FF2B5EF4-FFF2-40B4-BE49-F238E27FC236}">
                <a16:creationId xmlns:a16="http://schemas.microsoft.com/office/drawing/2014/main" id="{CDD5C922-9E58-4C44-AD39-E454773F19F3}"/>
              </a:ext>
            </a:extLst>
          </p:cNvPr>
          <p:cNvCxnSpPr>
            <a:cxnSpLocks noChangeShapeType="1"/>
          </p:cNvCxnSpPr>
          <p:nvPr/>
        </p:nvCxnSpPr>
        <p:spPr bwMode="auto">
          <a:xfrm rot="5400000" flipH="1" flipV="1">
            <a:off x="3750469" y="2678906"/>
            <a:ext cx="1000125" cy="785813"/>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3558" name="Line 4">
            <a:extLst>
              <a:ext uri="{FF2B5EF4-FFF2-40B4-BE49-F238E27FC236}">
                <a16:creationId xmlns:a16="http://schemas.microsoft.com/office/drawing/2014/main" id="{F05F30CA-4117-4FC2-AB66-E9B2D17CC042}"/>
              </a:ext>
            </a:extLst>
          </p:cNvPr>
          <p:cNvSpPr>
            <a:spLocks noChangeShapeType="1"/>
          </p:cNvSpPr>
          <p:nvPr/>
        </p:nvSpPr>
        <p:spPr bwMode="auto">
          <a:xfrm>
            <a:off x="2987675" y="3579813"/>
            <a:ext cx="424815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5">
            <a:extLst>
              <a:ext uri="{FF2B5EF4-FFF2-40B4-BE49-F238E27FC236}">
                <a16:creationId xmlns:a16="http://schemas.microsoft.com/office/drawing/2014/main" id="{218A41D0-C1D2-425D-9635-4E8F041C49D5}"/>
              </a:ext>
            </a:extLst>
          </p:cNvPr>
          <p:cNvSpPr>
            <a:spLocks noChangeShapeType="1"/>
          </p:cNvSpPr>
          <p:nvPr/>
        </p:nvSpPr>
        <p:spPr bwMode="auto">
          <a:xfrm flipV="1">
            <a:off x="2987675" y="1406525"/>
            <a:ext cx="0" cy="21732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Line 6">
            <a:extLst>
              <a:ext uri="{FF2B5EF4-FFF2-40B4-BE49-F238E27FC236}">
                <a16:creationId xmlns:a16="http://schemas.microsoft.com/office/drawing/2014/main" id="{D4199007-DE5C-432B-A15D-463F78F91B94}"/>
              </a:ext>
            </a:extLst>
          </p:cNvPr>
          <p:cNvSpPr>
            <a:spLocks noChangeShapeType="1"/>
          </p:cNvSpPr>
          <p:nvPr/>
        </p:nvSpPr>
        <p:spPr bwMode="auto">
          <a:xfrm>
            <a:off x="2987675" y="5754688"/>
            <a:ext cx="38862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Line 7">
            <a:extLst>
              <a:ext uri="{FF2B5EF4-FFF2-40B4-BE49-F238E27FC236}">
                <a16:creationId xmlns:a16="http://schemas.microsoft.com/office/drawing/2014/main" id="{755AE3C0-BA58-4403-A01F-41B254F53E10}"/>
              </a:ext>
            </a:extLst>
          </p:cNvPr>
          <p:cNvSpPr>
            <a:spLocks noChangeShapeType="1"/>
          </p:cNvSpPr>
          <p:nvPr/>
        </p:nvSpPr>
        <p:spPr bwMode="auto">
          <a:xfrm flipV="1">
            <a:off x="2987675" y="3883025"/>
            <a:ext cx="0" cy="18716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6" name="Freeform 8">
            <a:extLst>
              <a:ext uri="{FF2B5EF4-FFF2-40B4-BE49-F238E27FC236}">
                <a16:creationId xmlns:a16="http://schemas.microsoft.com/office/drawing/2014/main" id="{99E33FDD-E810-408C-A791-A7BB7D7CE48E}"/>
              </a:ext>
            </a:extLst>
          </p:cNvPr>
          <p:cNvSpPr>
            <a:spLocks/>
          </p:cNvSpPr>
          <p:nvPr/>
        </p:nvSpPr>
        <p:spPr bwMode="auto">
          <a:xfrm>
            <a:off x="3203575" y="4414838"/>
            <a:ext cx="2447925" cy="1519237"/>
          </a:xfrm>
          <a:custGeom>
            <a:avLst/>
            <a:gdLst>
              <a:gd name="T0" fmla="*/ 0 w 1542"/>
              <a:gd name="T1" fmla="*/ 2147483646 h 1141"/>
              <a:gd name="T2" fmla="*/ 2147483646 w 1542"/>
              <a:gd name="T3" fmla="*/ 2147483646 h 1141"/>
              <a:gd name="T4" fmla="*/ 2147483646 w 1542"/>
              <a:gd name="T5" fmla="*/ 2147483646 h 1141"/>
              <a:gd name="T6" fmla="*/ 2147483646 w 1542"/>
              <a:gd name="T7" fmla="*/ 2147483646 h 1141"/>
              <a:gd name="T8" fmla="*/ 2147483646 w 1542"/>
              <a:gd name="T9" fmla="*/ 2147483646 h 1141"/>
              <a:gd name="T10" fmla="*/ 2147483646 w 1542"/>
              <a:gd name="T11" fmla="*/ 2147483646 h 1141"/>
              <a:gd name="T12" fmla="*/ 0 60000 65536"/>
              <a:gd name="T13" fmla="*/ 0 60000 65536"/>
              <a:gd name="T14" fmla="*/ 0 60000 65536"/>
              <a:gd name="T15" fmla="*/ 0 60000 65536"/>
              <a:gd name="T16" fmla="*/ 0 60000 65536"/>
              <a:gd name="T17" fmla="*/ 0 60000 65536"/>
              <a:gd name="T18" fmla="*/ 0 w 1542"/>
              <a:gd name="T19" fmla="*/ 0 h 1141"/>
              <a:gd name="T20" fmla="*/ 1542 w 1542"/>
              <a:gd name="T21" fmla="*/ 1141 h 1141"/>
            </a:gdLst>
            <a:ahLst/>
            <a:cxnLst>
              <a:cxn ang="T12">
                <a:pos x="T0" y="T1"/>
              </a:cxn>
              <a:cxn ang="T13">
                <a:pos x="T2" y="T3"/>
              </a:cxn>
              <a:cxn ang="T14">
                <a:pos x="T4" y="T5"/>
              </a:cxn>
              <a:cxn ang="T15">
                <a:pos x="T6" y="T7"/>
              </a:cxn>
              <a:cxn ang="T16">
                <a:pos x="T8" y="T9"/>
              </a:cxn>
              <a:cxn ang="T17">
                <a:pos x="T10" y="T11"/>
              </a:cxn>
            </a:cxnLst>
            <a:rect l="T18" t="T19" r="T20" b="T21"/>
            <a:pathLst>
              <a:path w="1542" h="1141">
                <a:moveTo>
                  <a:pt x="0" y="597"/>
                </a:moveTo>
                <a:cubicBezTo>
                  <a:pt x="83" y="442"/>
                  <a:pt x="166" y="287"/>
                  <a:pt x="272" y="189"/>
                </a:cubicBezTo>
                <a:cubicBezTo>
                  <a:pt x="378" y="91"/>
                  <a:pt x="499" y="0"/>
                  <a:pt x="635" y="7"/>
                </a:cubicBezTo>
                <a:cubicBezTo>
                  <a:pt x="771" y="14"/>
                  <a:pt x="952" y="90"/>
                  <a:pt x="1088" y="234"/>
                </a:cubicBezTo>
                <a:cubicBezTo>
                  <a:pt x="1224" y="378"/>
                  <a:pt x="1375" y="718"/>
                  <a:pt x="1451" y="869"/>
                </a:cubicBezTo>
                <a:cubicBezTo>
                  <a:pt x="1527" y="1020"/>
                  <a:pt x="1534" y="1080"/>
                  <a:pt x="1542" y="1141"/>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7" name="Freeform 9">
            <a:extLst>
              <a:ext uri="{FF2B5EF4-FFF2-40B4-BE49-F238E27FC236}">
                <a16:creationId xmlns:a16="http://schemas.microsoft.com/office/drawing/2014/main" id="{E2BD35E7-6418-41FD-A545-6BA70E113DAE}"/>
              </a:ext>
            </a:extLst>
          </p:cNvPr>
          <p:cNvSpPr>
            <a:spLocks/>
          </p:cNvSpPr>
          <p:nvPr/>
        </p:nvSpPr>
        <p:spPr bwMode="auto">
          <a:xfrm>
            <a:off x="3562350" y="4606925"/>
            <a:ext cx="2952750" cy="635000"/>
          </a:xfrm>
          <a:custGeom>
            <a:avLst/>
            <a:gdLst>
              <a:gd name="T0" fmla="*/ 0 w 1860"/>
              <a:gd name="T1" fmla="*/ 2147483646 h 477"/>
              <a:gd name="T2" fmla="*/ 2147483646 w 1860"/>
              <a:gd name="T3" fmla="*/ 2147483646 h 477"/>
              <a:gd name="T4" fmla="*/ 2147483646 w 1860"/>
              <a:gd name="T5" fmla="*/ 2147483646 h 477"/>
              <a:gd name="T6" fmla="*/ 2147483646 w 1860"/>
              <a:gd name="T7" fmla="*/ 2147483646 h 477"/>
              <a:gd name="T8" fmla="*/ 2147483646 w 1860"/>
              <a:gd name="T9" fmla="*/ 2147483646 h 477"/>
              <a:gd name="T10" fmla="*/ 2147483646 w 1860"/>
              <a:gd name="T11" fmla="*/ 2147483646 h 477"/>
              <a:gd name="T12" fmla="*/ 2147483646 w 1860"/>
              <a:gd name="T13" fmla="*/ 2147483646 h 477"/>
              <a:gd name="T14" fmla="*/ 0 60000 65536"/>
              <a:gd name="T15" fmla="*/ 0 60000 65536"/>
              <a:gd name="T16" fmla="*/ 0 60000 65536"/>
              <a:gd name="T17" fmla="*/ 0 60000 65536"/>
              <a:gd name="T18" fmla="*/ 0 60000 65536"/>
              <a:gd name="T19" fmla="*/ 0 60000 65536"/>
              <a:gd name="T20" fmla="*/ 0 60000 65536"/>
              <a:gd name="T21" fmla="*/ 0 w 1860"/>
              <a:gd name="T22" fmla="*/ 0 h 477"/>
              <a:gd name="T23" fmla="*/ 1860 w 1860"/>
              <a:gd name="T24" fmla="*/ 477 h 4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0" h="477">
                <a:moveTo>
                  <a:pt x="0" y="386"/>
                </a:moveTo>
                <a:cubicBezTo>
                  <a:pt x="79" y="302"/>
                  <a:pt x="159" y="219"/>
                  <a:pt x="272" y="159"/>
                </a:cubicBezTo>
                <a:cubicBezTo>
                  <a:pt x="385" y="99"/>
                  <a:pt x="582" y="46"/>
                  <a:pt x="680" y="23"/>
                </a:cubicBezTo>
                <a:cubicBezTo>
                  <a:pt x="778" y="0"/>
                  <a:pt x="764" y="8"/>
                  <a:pt x="862" y="23"/>
                </a:cubicBezTo>
                <a:cubicBezTo>
                  <a:pt x="960" y="38"/>
                  <a:pt x="1126" y="53"/>
                  <a:pt x="1270" y="114"/>
                </a:cubicBezTo>
                <a:cubicBezTo>
                  <a:pt x="1414" y="175"/>
                  <a:pt x="1626" y="326"/>
                  <a:pt x="1724" y="386"/>
                </a:cubicBezTo>
                <a:cubicBezTo>
                  <a:pt x="1822" y="446"/>
                  <a:pt x="1841" y="461"/>
                  <a:pt x="1860" y="477"/>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8" name="Line 10">
            <a:extLst>
              <a:ext uri="{FF2B5EF4-FFF2-40B4-BE49-F238E27FC236}">
                <a16:creationId xmlns:a16="http://schemas.microsoft.com/office/drawing/2014/main" id="{8DBA8B64-20F8-4F35-9BC1-45FF97462CFD}"/>
              </a:ext>
            </a:extLst>
          </p:cNvPr>
          <p:cNvSpPr>
            <a:spLocks noChangeShapeType="1"/>
          </p:cNvSpPr>
          <p:nvPr/>
        </p:nvSpPr>
        <p:spPr bwMode="auto">
          <a:xfrm flipV="1">
            <a:off x="4211638" y="3098800"/>
            <a:ext cx="0" cy="26543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11">
            <a:extLst>
              <a:ext uri="{FF2B5EF4-FFF2-40B4-BE49-F238E27FC236}">
                <a16:creationId xmlns:a16="http://schemas.microsoft.com/office/drawing/2014/main" id="{7F326CF1-855F-4C93-9E28-32C5EEC9831E}"/>
              </a:ext>
            </a:extLst>
          </p:cNvPr>
          <p:cNvSpPr>
            <a:spLocks noChangeShapeType="1"/>
          </p:cNvSpPr>
          <p:nvPr/>
        </p:nvSpPr>
        <p:spPr bwMode="auto">
          <a:xfrm flipV="1">
            <a:off x="4787900" y="2130425"/>
            <a:ext cx="0" cy="362267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3">
            <a:extLst>
              <a:ext uri="{FF2B5EF4-FFF2-40B4-BE49-F238E27FC236}">
                <a16:creationId xmlns:a16="http://schemas.microsoft.com/office/drawing/2014/main" id="{0C5296D8-FC29-4B45-88F8-E1D45F6E814D}"/>
              </a:ext>
            </a:extLst>
          </p:cNvPr>
          <p:cNvSpPr>
            <a:spLocks noChangeShapeType="1"/>
          </p:cNvSpPr>
          <p:nvPr/>
        </p:nvSpPr>
        <p:spPr bwMode="auto">
          <a:xfrm flipV="1">
            <a:off x="5559425" y="1768475"/>
            <a:ext cx="0" cy="39846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Freeform 14">
            <a:extLst>
              <a:ext uri="{FF2B5EF4-FFF2-40B4-BE49-F238E27FC236}">
                <a16:creationId xmlns:a16="http://schemas.microsoft.com/office/drawing/2014/main" id="{E9870071-7C3C-40A3-97B8-7A8ABA08EC6F}"/>
              </a:ext>
            </a:extLst>
          </p:cNvPr>
          <p:cNvSpPr>
            <a:spLocks/>
          </p:cNvSpPr>
          <p:nvPr/>
        </p:nvSpPr>
        <p:spPr bwMode="auto">
          <a:xfrm>
            <a:off x="2987675" y="1760538"/>
            <a:ext cx="3527425" cy="1817687"/>
          </a:xfrm>
          <a:custGeom>
            <a:avLst/>
            <a:gdLst>
              <a:gd name="T0" fmla="*/ 0 w 2222"/>
              <a:gd name="T1" fmla="*/ 2147483646 h 1367"/>
              <a:gd name="T2" fmla="*/ 2147483646 w 2222"/>
              <a:gd name="T3" fmla="*/ 2147483646 h 1367"/>
              <a:gd name="T4" fmla="*/ 2147483646 w 2222"/>
              <a:gd name="T5" fmla="*/ 2147483646 h 1367"/>
              <a:gd name="T6" fmla="*/ 2147483646 w 2222"/>
              <a:gd name="T7" fmla="*/ 2147483646 h 1367"/>
              <a:gd name="T8" fmla="*/ 2147483646 w 2222"/>
              <a:gd name="T9" fmla="*/ 2147483646 h 1367"/>
              <a:gd name="T10" fmla="*/ 2147483646 w 2222"/>
              <a:gd name="T11" fmla="*/ 2147483646 h 1367"/>
              <a:gd name="T12" fmla="*/ 0 60000 65536"/>
              <a:gd name="T13" fmla="*/ 0 60000 65536"/>
              <a:gd name="T14" fmla="*/ 0 60000 65536"/>
              <a:gd name="T15" fmla="*/ 0 60000 65536"/>
              <a:gd name="T16" fmla="*/ 0 60000 65536"/>
              <a:gd name="T17" fmla="*/ 0 60000 65536"/>
              <a:gd name="T18" fmla="*/ 0 w 2222"/>
              <a:gd name="T19" fmla="*/ 0 h 1367"/>
              <a:gd name="T20" fmla="*/ 2222 w 2222"/>
              <a:gd name="T21" fmla="*/ 1367 h 1367"/>
            </a:gdLst>
            <a:ahLst/>
            <a:cxnLst>
              <a:cxn ang="T12">
                <a:pos x="T0" y="T1"/>
              </a:cxn>
              <a:cxn ang="T13">
                <a:pos x="T2" y="T3"/>
              </a:cxn>
              <a:cxn ang="T14">
                <a:pos x="T4" y="T5"/>
              </a:cxn>
              <a:cxn ang="T15">
                <a:pos x="T6" y="T7"/>
              </a:cxn>
              <a:cxn ang="T16">
                <a:pos x="T8" y="T9"/>
              </a:cxn>
              <a:cxn ang="T17">
                <a:pos x="T10" y="T11"/>
              </a:cxn>
            </a:cxnLst>
            <a:rect l="T18" t="T19" r="T20" b="T21"/>
            <a:pathLst>
              <a:path w="2222" h="1367">
                <a:moveTo>
                  <a:pt x="0" y="1367"/>
                </a:moveTo>
                <a:cubicBezTo>
                  <a:pt x="219" y="1329"/>
                  <a:pt x="438" y="1292"/>
                  <a:pt x="589" y="1186"/>
                </a:cubicBezTo>
                <a:cubicBezTo>
                  <a:pt x="740" y="1080"/>
                  <a:pt x="816" y="883"/>
                  <a:pt x="907" y="732"/>
                </a:cubicBezTo>
                <a:cubicBezTo>
                  <a:pt x="998" y="581"/>
                  <a:pt x="1013" y="400"/>
                  <a:pt x="1134" y="279"/>
                </a:cubicBezTo>
                <a:cubicBezTo>
                  <a:pt x="1255" y="158"/>
                  <a:pt x="1452" y="0"/>
                  <a:pt x="1633" y="7"/>
                </a:cubicBezTo>
                <a:cubicBezTo>
                  <a:pt x="1814" y="14"/>
                  <a:pt x="2018" y="169"/>
                  <a:pt x="2222" y="324"/>
                </a:cubicBezTo>
              </a:path>
            </a:pathLst>
          </a:cu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2" name="Line 15">
            <a:extLst>
              <a:ext uri="{FF2B5EF4-FFF2-40B4-BE49-F238E27FC236}">
                <a16:creationId xmlns:a16="http://schemas.microsoft.com/office/drawing/2014/main" id="{6A087DFD-94EC-4CC7-A0C8-4E000C548F95}"/>
              </a:ext>
            </a:extLst>
          </p:cNvPr>
          <p:cNvSpPr>
            <a:spLocks noChangeShapeType="1"/>
          </p:cNvSpPr>
          <p:nvPr/>
        </p:nvSpPr>
        <p:spPr bwMode="auto">
          <a:xfrm flipV="1">
            <a:off x="2987675" y="2132013"/>
            <a:ext cx="1800225" cy="1447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Rectangle 16">
            <a:extLst>
              <a:ext uri="{FF2B5EF4-FFF2-40B4-BE49-F238E27FC236}">
                <a16:creationId xmlns:a16="http://schemas.microsoft.com/office/drawing/2014/main" id="{07CC8592-F87B-448F-B4B3-B32C432197C0}"/>
              </a:ext>
            </a:extLst>
          </p:cNvPr>
          <p:cNvSpPr>
            <a:spLocks noChangeArrowheads="1"/>
          </p:cNvSpPr>
          <p:nvPr/>
        </p:nvSpPr>
        <p:spPr bwMode="auto">
          <a:xfrm>
            <a:off x="7162800" y="2190750"/>
            <a:ext cx="431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a:ea typeface="楷体_GB2312"/>
              </a:rPr>
              <a:t>TP </a:t>
            </a:r>
            <a:r>
              <a:rPr lang="zh-CN" altLang="en-US" sz="2400">
                <a:solidFill>
                  <a:schemeClr val="tx2"/>
                </a:solidFill>
                <a:latin typeface="楷体_GB2312"/>
                <a:ea typeface="楷体_GB2312"/>
              </a:rPr>
              <a:t>总产量曲线</a:t>
            </a:r>
          </a:p>
        </p:txBody>
      </p:sp>
      <p:sp>
        <p:nvSpPr>
          <p:cNvPr id="32784" name="Rectangle 17">
            <a:extLst>
              <a:ext uri="{FF2B5EF4-FFF2-40B4-BE49-F238E27FC236}">
                <a16:creationId xmlns:a16="http://schemas.microsoft.com/office/drawing/2014/main" id="{F8D68756-A573-46C4-A8D5-24AF924A86B7}"/>
              </a:ext>
            </a:extLst>
          </p:cNvPr>
          <p:cNvSpPr>
            <a:spLocks noChangeArrowheads="1"/>
          </p:cNvSpPr>
          <p:nvPr/>
        </p:nvSpPr>
        <p:spPr bwMode="auto">
          <a:xfrm>
            <a:off x="7523163" y="4848225"/>
            <a:ext cx="431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a:ea typeface="楷体_GB2312"/>
              </a:rPr>
              <a:t>AP </a:t>
            </a:r>
            <a:r>
              <a:rPr lang="zh-CN" altLang="en-US" sz="2400">
                <a:solidFill>
                  <a:schemeClr val="tx2"/>
                </a:solidFill>
                <a:latin typeface="楷体_GB2312"/>
                <a:ea typeface="楷体_GB2312"/>
              </a:rPr>
              <a:t>平均产量曲线</a:t>
            </a:r>
          </a:p>
        </p:txBody>
      </p:sp>
      <p:sp>
        <p:nvSpPr>
          <p:cNvPr id="32786" name="Oval 20">
            <a:extLst>
              <a:ext uri="{FF2B5EF4-FFF2-40B4-BE49-F238E27FC236}">
                <a16:creationId xmlns:a16="http://schemas.microsoft.com/office/drawing/2014/main" id="{53227B38-26A8-4FD0-A52C-BB8F65CEBFFA}"/>
              </a:ext>
            </a:extLst>
          </p:cNvPr>
          <p:cNvSpPr>
            <a:spLocks noChangeArrowheads="1"/>
          </p:cNvSpPr>
          <p:nvPr/>
        </p:nvSpPr>
        <p:spPr bwMode="auto">
          <a:xfrm>
            <a:off x="4138613" y="3036888"/>
            <a:ext cx="142875" cy="119062"/>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32787" name="Oval 21">
            <a:extLst>
              <a:ext uri="{FF2B5EF4-FFF2-40B4-BE49-F238E27FC236}">
                <a16:creationId xmlns:a16="http://schemas.microsoft.com/office/drawing/2014/main" id="{15343203-9A95-466E-A271-F5ABD7AB6012}"/>
              </a:ext>
            </a:extLst>
          </p:cNvPr>
          <p:cNvSpPr>
            <a:spLocks noChangeArrowheads="1"/>
          </p:cNvSpPr>
          <p:nvPr/>
        </p:nvSpPr>
        <p:spPr bwMode="auto">
          <a:xfrm>
            <a:off x="4714875" y="2070100"/>
            <a:ext cx="142875" cy="119063"/>
          </a:xfrm>
          <a:prstGeom prst="ellipse">
            <a:avLst/>
          </a:prstGeom>
          <a:solidFill>
            <a:srgbClr val="00B050"/>
          </a:solidFill>
          <a:ln w="9525">
            <a:solidFill>
              <a:srgbClr val="00B05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32788" name="Oval 22">
            <a:extLst>
              <a:ext uri="{FF2B5EF4-FFF2-40B4-BE49-F238E27FC236}">
                <a16:creationId xmlns:a16="http://schemas.microsoft.com/office/drawing/2014/main" id="{AA3F44D3-96E1-49A2-AE1A-0209F44C0EB3}"/>
              </a:ext>
            </a:extLst>
          </p:cNvPr>
          <p:cNvSpPr>
            <a:spLocks noChangeArrowheads="1"/>
          </p:cNvSpPr>
          <p:nvPr/>
        </p:nvSpPr>
        <p:spPr bwMode="auto">
          <a:xfrm>
            <a:off x="5507038" y="1708150"/>
            <a:ext cx="142875" cy="119063"/>
          </a:xfrm>
          <a:prstGeom prst="ellipse">
            <a:avLst/>
          </a:prstGeom>
          <a:solidFill>
            <a:schemeClr val="tx2"/>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32789" name="Oval 23">
            <a:extLst>
              <a:ext uri="{FF2B5EF4-FFF2-40B4-BE49-F238E27FC236}">
                <a16:creationId xmlns:a16="http://schemas.microsoft.com/office/drawing/2014/main" id="{8D2BB9C4-6E1D-466F-A9E0-F98FF04E2D94}"/>
              </a:ext>
            </a:extLst>
          </p:cNvPr>
          <p:cNvSpPr>
            <a:spLocks noChangeArrowheads="1"/>
          </p:cNvSpPr>
          <p:nvPr/>
        </p:nvSpPr>
        <p:spPr bwMode="auto">
          <a:xfrm>
            <a:off x="4138613" y="4365625"/>
            <a:ext cx="142875" cy="119063"/>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32790" name="Oval 24">
            <a:extLst>
              <a:ext uri="{FF2B5EF4-FFF2-40B4-BE49-F238E27FC236}">
                <a16:creationId xmlns:a16="http://schemas.microsoft.com/office/drawing/2014/main" id="{263E753E-028C-40A2-91C5-F171D6E15E5E}"/>
              </a:ext>
            </a:extLst>
          </p:cNvPr>
          <p:cNvSpPr>
            <a:spLocks noChangeArrowheads="1"/>
          </p:cNvSpPr>
          <p:nvPr/>
        </p:nvSpPr>
        <p:spPr bwMode="auto">
          <a:xfrm>
            <a:off x="4714875" y="4546600"/>
            <a:ext cx="142875" cy="120650"/>
          </a:xfrm>
          <a:prstGeom prst="ellipse">
            <a:avLst/>
          </a:prstGeom>
          <a:solidFill>
            <a:srgbClr val="00B050"/>
          </a:solidFill>
          <a:ln w="9525">
            <a:solidFill>
              <a:srgbClr val="00B05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32791" name="Oval 25">
            <a:extLst>
              <a:ext uri="{FF2B5EF4-FFF2-40B4-BE49-F238E27FC236}">
                <a16:creationId xmlns:a16="http://schemas.microsoft.com/office/drawing/2014/main" id="{8716C9D9-DAB9-42F2-824E-E539F7BD906F}"/>
              </a:ext>
            </a:extLst>
          </p:cNvPr>
          <p:cNvSpPr>
            <a:spLocks noChangeArrowheads="1"/>
          </p:cNvSpPr>
          <p:nvPr/>
        </p:nvSpPr>
        <p:spPr bwMode="auto">
          <a:xfrm>
            <a:off x="5507038" y="5694363"/>
            <a:ext cx="142875" cy="120650"/>
          </a:xfrm>
          <a:prstGeom prst="ellipse">
            <a:avLst/>
          </a:prstGeom>
          <a:solidFill>
            <a:schemeClr val="tx2"/>
          </a:solidFill>
          <a:ln w="952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32792" name="Rectangle 26">
            <a:extLst>
              <a:ext uri="{FF2B5EF4-FFF2-40B4-BE49-F238E27FC236}">
                <a16:creationId xmlns:a16="http://schemas.microsoft.com/office/drawing/2014/main" id="{69D47E28-B61B-493C-BBAF-89B17E56D666}"/>
              </a:ext>
            </a:extLst>
          </p:cNvPr>
          <p:cNvSpPr>
            <a:spLocks noChangeArrowheads="1"/>
          </p:cNvSpPr>
          <p:nvPr/>
        </p:nvSpPr>
        <p:spPr bwMode="auto">
          <a:xfrm>
            <a:off x="4283075" y="2976563"/>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FF0000"/>
                </a:solidFill>
                <a:ea typeface="楷体_GB2312"/>
              </a:rPr>
              <a:t>A</a:t>
            </a:r>
          </a:p>
        </p:txBody>
      </p:sp>
      <p:sp>
        <p:nvSpPr>
          <p:cNvPr id="32793" name="Rectangle 27">
            <a:extLst>
              <a:ext uri="{FF2B5EF4-FFF2-40B4-BE49-F238E27FC236}">
                <a16:creationId xmlns:a16="http://schemas.microsoft.com/office/drawing/2014/main" id="{80AD4341-410D-41B4-96FA-8589AD10D79A}"/>
              </a:ext>
            </a:extLst>
          </p:cNvPr>
          <p:cNvSpPr>
            <a:spLocks noChangeArrowheads="1"/>
          </p:cNvSpPr>
          <p:nvPr/>
        </p:nvSpPr>
        <p:spPr bwMode="auto">
          <a:xfrm>
            <a:off x="4427538" y="1828800"/>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B</a:t>
            </a:r>
          </a:p>
        </p:txBody>
      </p:sp>
      <p:sp>
        <p:nvSpPr>
          <p:cNvPr id="32794" name="Rectangle 28">
            <a:extLst>
              <a:ext uri="{FF2B5EF4-FFF2-40B4-BE49-F238E27FC236}">
                <a16:creationId xmlns:a16="http://schemas.microsoft.com/office/drawing/2014/main" id="{EFBFE904-53F6-461A-8C0D-D73AA8F3F58A}"/>
              </a:ext>
            </a:extLst>
          </p:cNvPr>
          <p:cNvSpPr>
            <a:spLocks noChangeArrowheads="1"/>
          </p:cNvSpPr>
          <p:nvPr/>
        </p:nvSpPr>
        <p:spPr bwMode="auto">
          <a:xfrm>
            <a:off x="5219700" y="1406525"/>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C</a:t>
            </a:r>
          </a:p>
        </p:txBody>
      </p:sp>
      <p:sp>
        <p:nvSpPr>
          <p:cNvPr id="32795" name="Rectangle 30">
            <a:extLst>
              <a:ext uri="{FF2B5EF4-FFF2-40B4-BE49-F238E27FC236}">
                <a16:creationId xmlns:a16="http://schemas.microsoft.com/office/drawing/2014/main" id="{ACBCD240-5D7B-4AEC-8126-8860DD48BD57}"/>
              </a:ext>
            </a:extLst>
          </p:cNvPr>
          <p:cNvSpPr>
            <a:spLocks noChangeArrowheads="1"/>
          </p:cNvSpPr>
          <p:nvPr/>
        </p:nvSpPr>
        <p:spPr bwMode="auto">
          <a:xfrm>
            <a:off x="3851275" y="4124325"/>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FF0000"/>
                </a:solidFill>
                <a:ea typeface="楷体_GB2312"/>
              </a:rPr>
              <a:t>D</a:t>
            </a:r>
          </a:p>
        </p:txBody>
      </p:sp>
      <p:sp>
        <p:nvSpPr>
          <p:cNvPr id="32796" name="Rectangle 31">
            <a:extLst>
              <a:ext uri="{FF2B5EF4-FFF2-40B4-BE49-F238E27FC236}">
                <a16:creationId xmlns:a16="http://schemas.microsoft.com/office/drawing/2014/main" id="{049CC8F0-23D7-4AA9-BF91-86B1D6C43E5D}"/>
              </a:ext>
            </a:extLst>
          </p:cNvPr>
          <p:cNvSpPr>
            <a:spLocks noChangeArrowheads="1"/>
          </p:cNvSpPr>
          <p:nvPr/>
        </p:nvSpPr>
        <p:spPr bwMode="auto">
          <a:xfrm>
            <a:off x="5651500" y="5392738"/>
            <a:ext cx="2889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ea typeface="楷体_GB2312"/>
              </a:rPr>
              <a:t>F</a:t>
            </a:r>
          </a:p>
        </p:txBody>
      </p:sp>
      <p:sp>
        <p:nvSpPr>
          <p:cNvPr id="32797" name="Rectangle 32">
            <a:extLst>
              <a:ext uri="{FF2B5EF4-FFF2-40B4-BE49-F238E27FC236}">
                <a16:creationId xmlns:a16="http://schemas.microsoft.com/office/drawing/2014/main" id="{2D9875C2-EE23-4F38-B777-D35DB4A1FFD0}"/>
              </a:ext>
            </a:extLst>
          </p:cNvPr>
          <p:cNvSpPr>
            <a:spLocks noChangeArrowheads="1"/>
          </p:cNvSpPr>
          <p:nvPr/>
        </p:nvSpPr>
        <p:spPr bwMode="auto">
          <a:xfrm>
            <a:off x="4859338" y="4305300"/>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E</a:t>
            </a:r>
          </a:p>
        </p:txBody>
      </p:sp>
      <p:sp>
        <p:nvSpPr>
          <p:cNvPr id="23583" name="Rectangle 34">
            <a:extLst>
              <a:ext uri="{FF2B5EF4-FFF2-40B4-BE49-F238E27FC236}">
                <a16:creationId xmlns:a16="http://schemas.microsoft.com/office/drawing/2014/main" id="{35D07F5B-1A73-477E-8935-FED65BC19D90}"/>
              </a:ext>
            </a:extLst>
          </p:cNvPr>
          <p:cNvSpPr>
            <a:spLocks noChangeArrowheads="1"/>
          </p:cNvSpPr>
          <p:nvPr/>
        </p:nvSpPr>
        <p:spPr bwMode="auto">
          <a:xfrm>
            <a:off x="2627313" y="3460750"/>
            <a:ext cx="288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0</a:t>
            </a:r>
          </a:p>
        </p:txBody>
      </p:sp>
      <p:sp>
        <p:nvSpPr>
          <p:cNvPr id="23584" name="Rectangle 35">
            <a:extLst>
              <a:ext uri="{FF2B5EF4-FFF2-40B4-BE49-F238E27FC236}">
                <a16:creationId xmlns:a16="http://schemas.microsoft.com/office/drawing/2014/main" id="{6E5564D7-E3CC-41E1-BC7F-81D9ACDFA677}"/>
              </a:ext>
            </a:extLst>
          </p:cNvPr>
          <p:cNvSpPr>
            <a:spLocks noChangeArrowheads="1"/>
          </p:cNvSpPr>
          <p:nvPr/>
        </p:nvSpPr>
        <p:spPr bwMode="auto">
          <a:xfrm>
            <a:off x="2627313" y="1285875"/>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Q</a:t>
            </a:r>
          </a:p>
        </p:txBody>
      </p:sp>
      <p:sp>
        <p:nvSpPr>
          <p:cNvPr id="23585" name="Rectangle 36">
            <a:extLst>
              <a:ext uri="{FF2B5EF4-FFF2-40B4-BE49-F238E27FC236}">
                <a16:creationId xmlns:a16="http://schemas.microsoft.com/office/drawing/2014/main" id="{2AE0658C-B7D8-4203-8365-CD514353F1C9}"/>
              </a:ext>
            </a:extLst>
          </p:cNvPr>
          <p:cNvSpPr>
            <a:spLocks noChangeArrowheads="1"/>
          </p:cNvSpPr>
          <p:nvPr/>
        </p:nvSpPr>
        <p:spPr bwMode="auto">
          <a:xfrm>
            <a:off x="7308850" y="3460750"/>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L</a:t>
            </a:r>
          </a:p>
        </p:txBody>
      </p:sp>
      <p:sp>
        <p:nvSpPr>
          <p:cNvPr id="23586" name="Rectangle 37">
            <a:extLst>
              <a:ext uri="{FF2B5EF4-FFF2-40B4-BE49-F238E27FC236}">
                <a16:creationId xmlns:a16="http://schemas.microsoft.com/office/drawing/2014/main" id="{F667B274-8317-40DD-A42B-FC5E3A8DD49E}"/>
              </a:ext>
            </a:extLst>
          </p:cNvPr>
          <p:cNvSpPr>
            <a:spLocks noChangeArrowheads="1"/>
          </p:cNvSpPr>
          <p:nvPr/>
        </p:nvSpPr>
        <p:spPr bwMode="auto">
          <a:xfrm>
            <a:off x="2627313" y="3822700"/>
            <a:ext cx="288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Q</a:t>
            </a:r>
          </a:p>
        </p:txBody>
      </p:sp>
      <p:sp>
        <p:nvSpPr>
          <p:cNvPr id="23587" name="Rectangle 38">
            <a:extLst>
              <a:ext uri="{FF2B5EF4-FFF2-40B4-BE49-F238E27FC236}">
                <a16:creationId xmlns:a16="http://schemas.microsoft.com/office/drawing/2014/main" id="{AE420204-3380-4DD9-8CB7-A67845D55C54}"/>
              </a:ext>
            </a:extLst>
          </p:cNvPr>
          <p:cNvSpPr>
            <a:spLocks noChangeArrowheads="1"/>
          </p:cNvSpPr>
          <p:nvPr/>
        </p:nvSpPr>
        <p:spPr bwMode="auto">
          <a:xfrm>
            <a:off x="2554288" y="5634038"/>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0</a:t>
            </a:r>
          </a:p>
        </p:txBody>
      </p:sp>
      <p:sp>
        <p:nvSpPr>
          <p:cNvPr id="23588" name="Rectangle 39">
            <a:extLst>
              <a:ext uri="{FF2B5EF4-FFF2-40B4-BE49-F238E27FC236}">
                <a16:creationId xmlns:a16="http://schemas.microsoft.com/office/drawing/2014/main" id="{9884A865-7C7B-4430-8699-E89E7CB8EE7F}"/>
              </a:ext>
            </a:extLst>
          </p:cNvPr>
          <p:cNvSpPr>
            <a:spLocks noChangeArrowheads="1"/>
          </p:cNvSpPr>
          <p:nvPr/>
        </p:nvSpPr>
        <p:spPr bwMode="auto">
          <a:xfrm>
            <a:off x="6948488" y="5513388"/>
            <a:ext cx="288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3333FF"/>
                </a:solidFill>
                <a:ea typeface="楷体_GB2312"/>
              </a:rPr>
              <a:t>L</a:t>
            </a:r>
          </a:p>
        </p:txBody>
      </p:sp>
      <p:sp>
        <p:nvSpPr>
          <p:cNvPr id="38" name="Rectangle 17">
            <a:extLst>
              <a:ext uri="{FF2B5EF4-FFF2-40B4-BE49-F238E27FC236}">
                <a16:creationId xmlns:a16="http://schemas.microsoft.com/office/drawing/2014/main" id="{AAC9E723-0315-40A4-9E88-2BA84ED67E1C}"/>
              </a:ext>
            </a:extLst>
          </p:cNvPr>
          <p:cNvSpPr>
            <a:spLocks noChangeArrowheads="1"/>
          </p:cNvSpPr>
          <p:nvPr/>
        </p:nvSpPr>
        <p:spPr bwMode="auto">
          <a:xfrm>
            <a:off x="4286250" y="3578225"/>
            <a:ext cx="2857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L</a:t>
            </a:r>
            <a:r>
              <a:rPr lang="en-US" altLang="zh-CN" sz="1600" baseline="-25000">
                <a:solidFill>
                  <a:schemeClr val="tx2"/>
                </a:solidFill>
                <a:ea typeface="楷体_GB2312"/>
              </a:rPr>
              <a:t>1</a:t>
            </a:r>
          </a:p>
        </p:txBody>
      </p:sp>
      <p:sp>
        <p:nvSpPr>
          <p:cNvPr id="39" name="Rectangle 17">
            <a:extLst>
              <a:ext uri="{FF2B5EF4-FFF2-40B4-BE49-F238E27FC236}">
                <a16:creationId xmlns:a16="http://schemas.microsoft.com/office/drawing/2014/main" id="{8FC79B1C-2BD3-4C12-AC4E-8B7FC173BED6}"/>
              </a:ext>
            </a:extLst>
          </p:cNvPr>
          <p:cNvSpPr>
            <a:spLocks noChangeArrowheads="1"/>
          </p:cNvSpPr>
          <p:nvPr/>
        </p:nvSpPr>
        <p:spPr bwMode="auto">
          <a:xfrm>
            <a:off x="4857750" y="3578225"/>
            <a:ext cx="2857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L</a:t>
            </a:r>
            <a:r>
              <a:rPr lang="en-US" altLang="zh-CN" sz="1600" baseline="-25000">
                <a:solidFill>
                  <a:schemeClr val="tx2"/>
                </a:solidFill>
                <a:ea typeface="楷体_GB2312"/>
              </a:rPr>
              <a:t>2</a:t>
            </a:r>
          </a:p>
        </p:txBody>
      </p:sp>
      <p:sp>
        <p:nvSpPr>
          <p:cNvPr id="40" name="Rectangle 17">
            <a:extLst>
              <a:ext uri="{FF2B5EF4-FFF2-40B4-BE49-F238E27FC236}">
                <a16:creationId xmlns:a16="http://schemas.microsoft.com/office/drawing/2014/main" id="{60A21E6D-3A5E-43B0-84B6-F0B339D29BE3}"/>
              </a:ext>
            </a:extLst>
          </p:cNvPr>
          <p:cNvSpPr>
            <a:spLocks noChangeArrowheads="1"/>
          </p:cNvSpPr>
          <p:nvPr/>
        </p:nvSpPr>
        <p:spPr bwMode="auto">
          <a:xfrm>
            <a:off x="5500688" y="3578225"/>
            <a:ext cx="500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L</a:t>
            </a:r>
            <a:r>
              <a:rPr lang="en-US" altLang="zh-CN" sz="1600" baseline="-25000">
                <a:solidFill>
                  <a:schemeClr val="tx2"/>
                </a:solidFill>
                <a:ea typeface="楷体_GB2312"/>
              </a:rPr>
              <a:t>3</a:t>
            </a:r>
          </a:p>
        </p:txBody>
      </p:sp>
      <p:sp>
        <p:nvSpPr>
          <p:cNvPr id="41" name="Rectangle 17">
            <a:extLst>
              <a:ext uri="{FF2B5EF4-FFF2-40B4-BE49-F238E27FC236}">
                <a16:creationId xmlns:a16="http://schemas.microsoft.com/office/drawing/2014/main" id="{3E3873BB-C688-4ACD-A685-E60AE87F2306}"/>
              </a:ext>
            </a:extLst>
          </p:cNvPr>
          <p:cNvSpPr>
            <a:spLocks noChangeArrowheads="1"/>
          </p:cNvSpPr>
          <p:nvPr/>
        </p:nvSpPr>
        <p:spPr bwMode="auto">
          <a:xfrm>
            <a:off x="4071938" y="5848350"/>
            <a:ext cx="2857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L</a:t>
            </a:r>
            <a:r>
              <a:rPr lang="en-US" altLang="zh-CN" sz="1600" baseline="-25000">
                <a:solidFill>
                  <a:schemeClr val="tx2"/>
                </a:solidFill>
                <a:ea typeface="楷体_GB2312"/>
              </a:rPr>
              <a:t>1</a:t>
            </a:r>
          </a:p>
        </p:txBody>
      </p:sp>
      <p:sp>
        <p:nvSpPr>
          <p:cNvPr id="42" name="Rectangle 17">
            <a:extLst>
              <a:ext uri="{FF2B5EF4-FFF2-40B4-BE49-F238E27FC236}">
                <a16:creationId xmlns:a16="http://schemas.microsoft.com/office/drawing/2014/main" id="{E4794480-95D4-4516-84FC-CD1C2BA10228}"/>
              </a:ext>
            </a:extLst>
          </p:cNvPr>
          <p:cNvSpPr>
            <a:spLocks noChangeArrowheads="1"/>
          </p:cNvSpPr>
          <p:nvPr/>
        </p:nvSpPr>
        <p:spPr bwMode="auto">
          <a:xfrm>
            <a:off x="4643438" y="5848350"/>
            <a:ext cx="2857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L</a:t>
            </a:r>
            <a:r>
              <a:rPr lang="en-US" altLang="zh-CN" sz="1600" baseline="-25000">
                <a:solidFill>
                  <a:schemeClr val="tx2"/>
                </a:solidFill>
                <a:ea typeface="楷体_GB2312"/>
              </a:rPr>
              <a:t>2</a:t>
            </a:r>
          </a:p>
        </p:txBody>
      </p:sp>
      <p:sp>
        <p:nvSpPr>
          <p:cNvPr id="43" name="Rectangle 17">
            <a:extLst>
              <a:ext uri="{FF2B5EF4-FFF2-40B4-BE49-F238E27FC236}">
                <a16:creationId xmlns:a16="http://schemas.microsoft.com/office/drawing/2014/main" id="{9DACE703-F79A-4BB6-8BDB-31380964EA28}"/>
              </a:ext>
            </a:extLst>
          </p:cNvPr>
          <p:cNvSpPr>
            <a:spLocks noChangeArrowheads="1"/>
          </p:cNvSpPr>
          <p:nvPr/>
        </p:nvSpPr>
        <p:spPr bwMode="auto">
          <a:xfrm>
            <a:off x="5286375" y="5848350"/>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L</a:t>
            </a:r>
            <a:r>
              <a:rPr lang="en-US" altLang="zh-CN" sz="1600" baseline="-25000">
                <a:solidFill>
                  <a:schemeClr val="tx2"/>
                </a:solidFill>
                <a:ea typeface="楷体_GB2312"/>
              </a:rPr>
              <a:t>3</a:t>
            </a:r>
          </a:p>
        </p:txBody>
      </p:sp>
    </p:spTree>
    <p:extLst>
      <p:ext uri="{BB962C8B-B14F-4D97-AF65-F5344CB8AC3E}">
        <p14:creationId xmlns:p14="http://schemas.microsoft.com/office/powerpoint/2010/main" val="1599482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8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7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78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27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7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78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78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27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7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79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79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78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327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79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79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85" grpId="0" animBg="1"/>
      <p:bldP spid="32783" grpId="0"/>
      <p:bldP spid="32784" grpId="0"/>
      <p:bldP spid="32786" grpId="0" animBg="1"/>
      <p:bldP spid="32787" grpId="0" animBg="1"/>
      <p:bldP spid="32788" grpId="0" animBg="1"/>
      <p:bldP spid="32789" grpId="0" animBg="1"/>
      <p:bldP spid="32790" grpId="0" animBg="1"/>
      <p:bldP spid="32791" grpId="0" animBg="1"/>
      <p:bldP spid="32792" grpId="0"/>
      <p:bldP spid="32793" grpId="0"/>
      <p:bldP spid="32794" grpId="0"/>
      <p:bldP spid="32795" grpId="0"/>
      <p:bldP spid="32796" grpId="0"/>
      <p:bldP spid="32797" grpId="0"/>
      <p:bldP spid="38" grpId="0"/>
      <p:bldP spid="39" grpId="0"/>
      <p:bldP spid="40" grpId="0"/>
      <p:bldP spid="41" grpId="0"/>
      <p:bldP spid="42"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9B6AC-3B4A-4981-B687-64A398C2DCA4}"/>
              </a:ext>
            </a:extLst>
          </p:cNvPr>
          <p:cNvSpPr txBox="1">
            <a:spLocks/>
          </p:cNvSpPr>
          <p:nvPr/>
        </p:nvSpPr>
        <p:spPr>
          <a:xfrm>
            <a:off x="301625" y="609600"/>
            <a:ext cx="8540750" cy="1143000"/>
          </a:xfrm>
          <a:prstGeom prst="rect">
            <a:avLst/>
          </a:prstGeom>
        </p:spPr>
        <p:txBody>
          <a:bodyPr/>
          <a:lstStyle/>
          <a:p>
            <a:pPr algn="ctr">
              <a:defRPr/>
            </a:pPr>
            <a:r>
              <a:rPr lang="zh-CN" altLang="en-US" sz="3600" kern="0" dirty="0">
                <a:solidFill>
                  <a:schemeClr val="accent2">
                    <a:lumMod val="75000"/>
                  </a:schemeClr>
                </a:solidFill>
                <a:latin typeface="黑体" pitchFamily="49" charset="-122"/>
                <a:ea typeface="黑体" pitchFamily="49" charset="-122"/>
                <a:cs typeface="+mj-cs"/>
              </a:rPr>
              <a:t>本章讲述内容</a:t>
            </a:r>
          </a:p>
        </p:txBody>
      </p:sp>
      <p:sp>
        <p:nvSpPr>
          <p:cNvPr id="74755" name="内容占位符 2">
            <a:extLst>
              <a:ext uri="{FF2B5EF4-FFF2-40B4-BE49-F238E27FC236}">
                <a16:creationId xmlns:a16="http://schemas.microsoft.com/office/drawing/2014/main" id="{3F8B021F-CED4-466D-977C-47CB40B29677}"/>
              </a:ext>
            </a:extLst>
          </p:cNvPr>
          <p:cNvSpPr txBox="1">
            <a:spLocks/>
          </p:cNvSpPr>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r>
              <a:rPr lang="zh-CN" altLang="en-US" sz="2800" dirty="0">
                <a:solidFill>
                  <a:srgbClr val="0039E5"/>
                </a:solidFill>
                <a:latin typeface="仿宋" panose="02010609060101010101" pitchFamily="49" charset="-122"/>
                <a:ea typeface="仿宋" panose="02010609060101010101" pitchFamily="49" charset="-122"/>
              </a:rPr>
              <a:t>第一节成本的定义及分类</a:t>
            </a:r>
            <a:endParaRPr lang="en-US" altLang="zh-CN" sz="2800" dirty="0">
              <a:solidFill>
                <a:srgbClr val="0039E5"/>
              </a:solidFill>
              <a:latin typeface="仿宋" panose="02010609060101010101" pitchFamily="49" charset="-122"/>
              <a:ea typeface="仿宋" panose="02010609060101010101" pitchFamily="49" charset="-122"/>
            </a:endParaRPr>
          </a:p>
          <a:p>
            <a:r>
              <a:rPr lang="zh-CN" altLang="en-US" sz="2800" dirty="0">
                <a:solidFill>
                  <a:srgbClr val="0039E5"/>
                </a:solidFill>
                <a:latin typeface="仿宋" panose="02010609060101010101" pitchFamily="49" charset="-122"/>
                <a:ea typeface="仿宋" panose="02010609060101010101" pitchFamily="49" charset="-122"/>
              </a:rPr>
              <a:t>第二节　短期生产函数</a:t>
            </a:r>
            <a:endParaRPr lang="en-US" altLang="zh-CN" sz="2800" dirty="0">
              <a:solidFill>
                <a:srgbClr val="0039E5"/>
              </a:solidFill>
              <a:latin typeface="仿宋" panose="02010609060101010101" pitchFamily="49" charset="-122"/>
              <a:ea typeface="仿宋" panose="02010609060101010101" pitchFamily="49" charset="-122"/>
            </a:endParaRPr>
          </a:p>
          <a:p>
            <a:r>
              <a:rPr lang="zh-CN" altLang="en-US" dirty="0">
                <a:solidFill>
                  <a:srgbClr val="FF0000"/>
                </a:solidFill>
                <a:latin typeface="仿宋" panose="02010609060101010101" pitchFamily="49" charset="-122"/>
                <a:ea typeface="仿宋" panose="02010609060101010101" pitchFamily="49" charset="-122"/>
              </a:rPr>
              <a:t>第三节  短期与长期成本函数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C5442FA2-BF0F-455D-A658-C1E7771A0A7F}"/>
              </a:ext>
            </a:extLst>
          </p:cNvPr>
          <p:cNvSpPr>
            <a:spLocks noGrp="1" noRot="1" noChangeArrowheads="1"/>
          </p:cNvSpPr>
          <p:nvPr>
            <p:ph type="body" sz="half" idx="4294967295"/>
          </p:nvPr>
        </p:nvSpPr>
        <p:spPr>
          <a:xfrm>
            <a:off x="301625" y="928688"/>
            <a:ext cx="8842375" cy="5453062"/>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一</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短期成本概念</a:t>
            </a: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1.</a:t>
            </a:r>
            <a:r>
              <a:rPr lang="zh-CN" altLang="en-US" sz="2400" b="1" dirty="0">
                <a:solidFill>
                  <a:schemeClr val="accent2">
                    <a:lumMod val="75000"/>
                  </a:schemeClr>
                </a:solidFill>
                <a:latin typeface="楷体" pitchFamily="49" charset="-122"/>
                <a:ea typeface="楷体" pitchFamily="49" charset="-122"/>
              </a:rPr>
              <a:t>总成本</a:t>
            </a:r>
            <a:r>
              <a:rPr lang="en-US" altLang="zh-CN" sz="2400" b="1" dirty="0">
                <a:solidFill>
                  <a:schemeClr val="accent2">
                    <a:lumMod val="75000"/>
                  </a:schemeClr>
                </a:solidFill>
                <a:latin typeface="楷体" pitchFamily="49" charset="-122"/>
                <a:ea typeface="楷体" pitchFamily="49" charset="-122"/>
              </a:rPr>
              <a:t>TC(Q)</a:t>
            </a:r>
            <a:r>
              <a:rPr lang="zh-CN" altLang="en-US" sz="2400" b="1" dirty="0">
                <a:solidFill>
                  <a:schemeClr val="accent2">
                    <a:lumMod val="75000"/>
                  </a:schemeClr>
                </a:solidFill>
                <a:latin typeface="楷体" pitchFamily="49" charset="-122"/>
                <a:ea typeface="楷体" pitchFamily="49" charset="-122"/>
              </a:rPr>
              <a:t>是厂商在一定时期内生产一定数量产品的全部</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成本。它由固定成本</a:t>
            </a:r>
            <a:r>
              <a:rPr lang="en-US" altLang="zh-CN" sz="2400" b="1" dirty="0">
                <a:solidFill>
                  <a:schemeClr val="accent2">
                    <a:lumMod val="75000"/>
                  </a:schemeClr>
                </a:solidFill>
                <a:latin typeface="楷体" pitchFamily="49" charset="-122"/>
                <a:ea typeface="楷体" pitchFamily="49" charset="-122"/>
              </a:rPr>
              <a:t>FC (Q)</a:t>
            </a:r>
            <a:r>
              <a:rPr lang="zh-CN" altLang="en-US" sz="2400" b="1" dirty="0">
                <a:solidFill>
                  <a:schemeClr val="accent2">
                    <a:lumMod val="75000"/>
                  </a:schemeClr>
                </a:solidFill>
                <a:latin typeface="楷体" pitchFamily="49" charset="-122"/>
                <a:ea typeface="楷体" pitchFamily="49" charset="-122"/>
              </a:rPr>
              <a:t>与可变成本</a:t>
            </a:r>
            <a:r>
              <a:rPr lang="en-US" altLang="zh-CN" sz="2400" b="1" dirty="0">
                <a:solidFill>
                  <a:schemeClr val="accent2">
                    <a:lumMod val="75000"/>
                  </a:schemeClr>
                </a:solidFill>
                <a:latin typeface="楷体" pitchFamily="49" charset="-122"/>
                <a:ea typeface="楷体" pitchFamily="49" charset="-122"/>
              </a:rPr>
              <a:t>VC (Q)</a:t>
            </a:r>
            <a:r>
              <a:rPr lang="zh-CN" altLang="en-US" sz="2400" b="1" dirty="0">
                <a:solidFill>
                  <a:schemeClr val="accent2">
                    <a:lumMod val="75000"/>
                  </a:schemeClr>
                </a:solidFill>
                <a:latin typeface="楷体" pitchFamily="49" charset="-122"/>
                <a:ea typeface="楷体" pitchFamily="49" charset="-122"/>
              </a:rPr>
              <a:t>之和构成。固定</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成本</a:t>
            </a:r>
            <a:r>
              <a:rPr lang="en-US" altLang="zh-CN" sz="2400" b="1" dirty="0">
                <a:solidFill>
                  <a:schemeClr val="accent2">
                    <a:lumMod val="75000"/>
                  </a:schemeClr>
                </a:solidFill>
                <a:latin typeface="楷体" pitchFamily="49" charset="-122"/>
                <a:ea typeface="楷体" pitchFamily="49" charset="-122"/>
              </a:rPr>
              <a:t>FC</a:t>
            </a:r>
            <a:r>
              <a:rPr lang="zh-CN" altLang="en-US" sz="2400" b="1" dirty="0">
                <a:solidFill>
                  <a:schemeClr val="accent2">
                    <a:lumMod val="75000"/>
                  </a:schemeClr>
                </a:solidFill>
                <a:latin typeface="楷体" pitchFamily="49" charset="-122"/>
                <a:ea typeface="楷体" pitchFamily="49" charset="-122"/>
              </a:rPr>
              <a:t>是一常数，与产量的变化无关。可变成本</a:t>
            </a:r>
            <a:r>
              <a:rPr lang="en-US" altLang="zh-CN" sz="2400" b="1" dirty="0">
                <a:solidFill>
                  <a:schemeClr val="accent2">
                    <a:lumMod val="75000"/>
                  </a:schemeClr>
                </a:solidFill>
                <a:latin typeface="楷体" pitchFamily="49" charset="-122"/>
                <a:ea typeface="楷体" pitchFamily="49" charset="-122"/>
              </a:rPr>
              <a:t>VC</a:t>
            </a:r>
            <a:r>
              <a:rPr lang="zh-CN" altLang="en-US" sz="2400" b="1" dirty="0">
                <a:solidFill>
                  <a:schemeClr val="accent2">
                    <a:lumMod val="75000"/>
                  </a:schemeClr>
                </a:solidFill>
                <a:latin typeface="楷体" pitchFamily="49" charset="-122"/>
                <a:ea typeface="楷体" pitchFamily="49" charset="-122"/>
              </a:rPr>
              <a:t>随产量增加而增加。</a:t>
            </a:r>
            <a:r>
              <a:rPr lang="en-US" altLang="zh-CN" sz="2400" b="1" dirty="0">
                <a:solidFill>
                  <a:schemeClr val="accent2">
                    <a:lumMod val="75000"/>
                  </a:schemeClr>
                </a:solidFill>
                <a:latin typeface="楷体" pitchFamily="49" charset="-122"/>
                <a:ea typeface="楷体" pitchFamily="49" charset="-122"/>
              </a:rPr>
              <a:t>TC(Q) = FC(Q) + VC(Q) </a:t>
            </a: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2.</a:t>
            </a:r>
            <a:r>
              <a:rPr lang="zh-CN" altLang="en-US" sz="2400" b="1" dirty="0">
                <a:solidFill>
                  <a:schemeClr val="accent2">
                    <a:lumMod val="75000"/>
                  </a:schemeClr>
                </a:solidFill>
                <a:latin typeface="楷体" pitchFamily="49" charset="-122"/>
                <a:ea typeface="楷体" pitchFamily="49" charset="-122"/>
              </a:rPr>
              <a:t>平均固定成本：            </a:t>
            </a:r>
            <a:r>
              <a:rPr lang="en-US" altLang="zh-CN" sz="2400" b="1" dirty="0">
                <a:solidFill>
                  <a:schemeClr val="accent2">
                    <a:lumMod val="75000"/>
                  </a:schemeClr>
                </a:solidFill>
                <a:latin typeface="楷体" pitchFamily="49" charset="-122"/>
                <a:ea typeface="楷体" pitchFamily="49" charset="-122"/>
              </a:rPr>
              <a:t> </a:t>
            </a:r>
            <a:endParaRPr lang="zh-CN" altLang="en-US" sz="24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zh-CN" altLang="en-US" sz="24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zh-CN" altLang="en-US" sz="24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4.</a:t>
            </a:r>
            <a:r>
              <a:rPr lang="zh-CN" altLang="en-US" sz="2400" b="1" dirty="0">
                <a:solidFill>
                  <a:schemeClr val="accent2">
                    <a:lumMod val="75000"/>
                  </a:schemeClr>
                </a:solidFill>
                <a:latin typeface="楷体" pitchFamily="49" charset="-122"/>
                <a:ea typeface="楷体" pitchFamily="49" charset="-122"/>
              </a:rPr>
              <a:t>平均成本：</a:t>
            </a:r>
          </a:p>
          <a:p>
            <a:pPr eaLnBrk="1" hangingPunct="1">
              <a:buFont typeface="Wingdings" panose="05000000000000000000" pitchFamily="2" charset="2"/>
              <a:buNone/>
              <a:defRPr/>
            </a:pPr>
            <a:endParaRPr lang="zh-CN" altLang="en-US" sz="24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5.</a:t>
            </a:r>
            <a:r>
              <a:rPr lang="zh-CN" altLang="en-US" sz="2400" b="1" dirty="0">
                <a:solidFill>
                  <a:schemeClr val="accent2">
                    <a:lumMod val="75000"/>
                  </a:schemeClr>
                </a:solidFill>
                <a:latin typeface="楷体" pitchFamily="49" charset="-122"/>
                <a:ea typeface="楷体" pitchFamily="49" charset="-122"/>
              </a:rPr>
              <a:t>边际成本：</a:t>
            </a:r>
          </a:p>
        </p:txBody>
      </p:sp>
      <p:graphicFrame>
        <p:nvGraphicFramePr>
          <p:cNvPr id="60420" name="Object 4">
            <a:extLst>
              <a:ext uri="{FF2B5EF4-FFF2-40B4-BE49-F238E27FC236}">
                <a16:creationId xmlns:a16="http://schemas.microsoft.com/office/drawing/2014/main" id="{3E521A99-9C13-4480-971C-B17C1AC2AEE4}"/>
              </a:ext>
            </a:extLst>
          </p:cNvPr>
          <p:cNvGraphicFramePr>
            <a:graphicFrameLocks noGrp="1" noChangeAspect="1"/>
          </p:cNvGraphicFramePr>
          <p:nvPr>
            <p:ph sz="quarter" idx="4294967295"/>
          </p:nvPr>
        </p:nvGraphicFramePr>
        <p:xfrm>
          <a:off x="2714625" y="3357563"/>
          <a:ext cx="1866900" cy="773112"/>
        </p:xfrm>
        <a:graphic>
          <a:graphicData uri="http://schemas.openxmlformats.org/presentationml/2006/ole">
            <mc:AlternateContent xmlns:mc="http://schemas.openxmlformats.org/markup-compatibility/2006">
              <mc:Choice xmlns:v="urn:schemas-microsoft-com:vml" Requires="v">
                <p:oleObj r:id="rId2" imgW="738845" imgH="420377" progId="Equation.DSMT4">
                  <p:embed/>
                </p:oleObj>
              </mc:Choice>
              <mc:Fallback>
                <p:oleObj r:id="rId2" imgW="738845" imgH="420377"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357563"/>
                        <a:ext cx="1866900"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4" name="Rectangle 5">
            <a:extLst>
              <a:ext uri="{FF2B5EF4-FFF2-40B4-BE49-F238E27FC236}">
                <a16:creationId xmlns:a16="http://schemas.microsoft.com/office/drawing/2014/main" id="{A74FD4A5-77D9-40F7-947B-2191B88B2D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76805" name="Rectangle 7">
            <a:extLst>
              <a:ext uri="{FF2B5EF4-FFF2-40B4-BE49-F238E27FC236}">
                <a16:creationId xmlns:a16="http://schemas.microsoft.com/office/drawing/2014/main" id="{DAC54C35-AD6F-42F1-8AF4-E85381C89E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76806" name="Rectangle 9">
            <a:extLst>
              <a:ext uri="{FF2B5EF4-FFF2-40B4-BE49-F238E27FC236}">
                <a16:creationId xmlns:a16="http://schemas.microsoft.com/office/drawing/2014/main" id="{B939B771-8841-4BBE-A818-FD27BD2D24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76807" name="Rectangle 11">
            <a:extLst>
              <a:ext uri="{FF2B5EF4-FFF2-40B4-BE49-F238E27FC236}">
                <a16:creationId xmlns:a16="http://schemas.microsoft.com/office/drawing/2014/main" id="{48D77E16-8ED1-4F9D-8841-EA2F48F4AB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graphicFrame>
        <p:nvGraphicFramePr>
          <p:cNvPr id="60425" name="Object 9">
            <a:extLst>
              <a:ext uri="{FF2B5EF4-FFF2-40B4-BE49-F238E27FC236}">
                <a16:creationId xmlns:a16="http://schemas.microsoft.com/office/drawing/2014/main" id="{5E5ADDDB-F892-4809-B820-5FCDD8DEB147}"/>
              </a:ext>
            </a:extLst>
          </p:cNvPr>
          <p:cNvGraphicFramePr>
            <a:graphicFrameLocks noGrp="1" noChangeAspect="1"/>
          </p:cNvGraphicFramePr>
          <p:nvPr>
            <p:ph sz="quarter" idx="4294967295"/>
          </p:nvPr>
        </p:nvGraphicFramePr>
        <p:xfrm>
          <a:off x="2286000" y="5286375"/>
          <a:ext cx="4098925" cy="836613"/>
        </p:xfrm>
        <a:graphic>
          <a:graphicData uri="http://schemas.openxmlformats.org/presentationml/2006/ole">
            <mc:AlternateContent xmlns:mc="http://schemas.openxmlformats.org/markup-compatibility/2006">
              <mc:Choice xmlns:v="urn:schemas-microsoft-com:vml" Requires="v">
                <p:oleObj r:id="rId4" imgW="1235116" imgH="420194" progId="Equation.DSMT4">
                  <p:embed/>
                </p:oleObj>
              </mc:Choice>
              <mc:Fallback>
                <p:oleObj r:id="rId4" imgW="1235116" imgH="420194"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286375"/>
                        <a:ext cx="409892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6" name="Object 10">
            <a:extLst>
              <a:ext uri="{FF2B5EF4-FFF2-40B4-BE49-F238E27FC236}">
                <a16:creationId xmlns:a16="http://schemas.microsoft.com/office/drawing/2014/main" id="{CAE6C059-D15D-4002-B580-D4922B8092ED}"/>
              </a:ext>
            </a:extLst>
          </p:cNvPr>
          <p:cNvGraphicFramePr>
            <a:graphicFrameLocks noChangeAspect="1"/>
          </p:cNvGraphicFramePr>
          <p:nvPr/>
        </p:nvGraphicFramePr>
        <p:xfrm>
          <a:off x="2214563" y="4357688"/>
          <a:ext cx="5616575" cy="800100"/>
        </p:xfrm>
        <a:graphic>
          <a:graphicData uri="http://schemas.openxmlformats.org/presentationml/2006/ole">
            <mc:AlternateContent xmlns:mc="http://schemas.openxmlformats.org/markup-compatibility/2006">
              <mc:Choice xmlns:v="urn:schemas-microsoft-com:vml" Requires="v">
                <p:oleObj r:id="rId6" imgW="2274287" imgH="419282" progId="Equation.DSMT4">
                  <p:embed/>
                </p:oleObj>
              </mc:Choice>
              <mc:Fallback>
                <p:oleObj r:id="rId6" imgW="2274287" imgH="419282"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4563" y="4357688"/>
                        <a:ext cx="56165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7" name="Object 11">
            <a:extLst>
              <a:ext uri="{FF2B5EF4-FFF2-40B4-BE49-F238E27FC236}">
                <a16:creationId xmlns:a16="http://schemas.microsoft.com/office/drawing/2014/main" id="{3BA3EBE2-CB98-4DC6-B6F4-9B04DE3B7770}"/>
              </a:ext>
            </a:extLst>
          </p:cNvPr>
          <p:cNvGraphicFramePr>
            <a:graphicFrameLocks noChangeAspect="1"/>
          </p:cNvGraphicFramePr>
          <p:nvPr/>
        </p:nvGraphicFramePr>
        <p:xfrm>
          <a:off x="7286625" y="3429000"/>
          <a:ext cx="1649413" cy="739775"/>
        </p:xfrm>
        <a:graphic>
          <a:graphicData uri="http://schemas.openxmlformats.org/presentationml/2006/ole">
            <mc:AlternateContent xmlns:mc="http://schemas.openxmlformats.org/markup-compatibility/2006">
              <mc:Choice xmlns:v="urn:schemas-microsoft-com:vml" Requires="v">
                <p:oleObj r:id="rId8" imgW="725790" imgH="420194" progId="Equation.DSMT4">
                  <p:embed/>
                </p:oleObj>
              </mc:Choice>
              <mc:Fallback>
                <p:oleObj r:id="rId8" imgW="725790" imgH="420194"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6625" y="3429000"/>
                        <a:ext cx="164941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2071F1D7-FF02-470D-A44B-9A5A46DB131A}"/>
              </a:ext>
            </a:extLst>
          </p:cNvPr>
          <p:cNvSpPr/>
          <p:nvPr/>
        </p:nvSpPr>
        <p:spPr>
          <a:xfrm>
            <a:off x="5000625" y="3571875"/>
            <a:ext cx="2392363" cy="461963"/>
          </a:xfrm>
          <a:prstGeom prst="rect">
            <a:avLst/>
          </a:prstGeom>
        </p:spPr>
        <p:txBody>
          <a:bodyPr>
            <a:spAutoFit/>
          </a:bodyPr>
          <a:lstStyle/>
          <a:p>
            <a:pPr>
              <a:buFont typeface="Arial" charset="0"/>
              <a:buNone/>
              <a:defRPr/>
            </a:pPr>
            <a:r>
              <a:rPr lang="en-US" altLang="zh-CN" sz="2400" dirty="0">
                <a:solidFill>
                  <a:schemeClr val="accent2">
                    <a:lumMod val="75000"/>
                  </a:schemeClr>
                </a:solidFill>
                <a:latin typeface="楷体" pitchFamily="49" charset="-122"/>
                <a:ea typeface="楷体" pitchFamily="49" charset="-122"/>
                <a:cs typeface="+mn-cs"/>
              </a:rPr>
              <a:t>3.</a:t>
            </a:r>
            <a:r>
              <a:rPr lang="zh-CN" altLang="en-US" sz="2400" dirty="0">
                <a:solidFill>
                  <a:schemeClr val="accent2">
                    <a:lumMod val="75000"/>
                  </a:schemeClr>
                </a:solidFill>
                <a:latin typeface="楷体" pitchFamily="49" charset="-122"/>
                <a:ea typeface="楷体" pitchFamily="49" charset="-122"/>
                <a:cs typeface="+mn-cs"/>
              </a:rPr>
              <a:t>平均可变成本</a:t>
            </a:r>
            <a:endParaRPr lang="zh-CN" altLang="en-US" sz="2400" dirty="0">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4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4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0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83600-9C59-4241-AD42-1988C34A2BEA}"/>
              </a:ext>
            </a:extLst>
          </p:cNvPr>
          <p:cNvSpPr>
            <a:spLocks noGrp="1"/>
          </p:cNvSpPr>
          <p:nvPr>
            <p:ph type="title"/>
          </p:nvPr>
        </p:nvSpPr>
        <p:spPr>
          <a:xfrm>
            <a:off x="301625" y="609600"/>
            <a:ext cx="5770563" cy="461963"/>
          </a:xfrm>
        </p:spPr>
        <p:txBody>
          <a:bodyPr/>
          <a:lstStyle/>
          <a:p>
            <a:pPr algn="l">
              <a:defRPr/>
            </a:pPr>
            <a:r>
              <a:rPr lang="zh-CN" altLang="en-US" sz="2800" b="1" dirty="0">
                <a:solidFill>
                  <a:schemeClr val="accent2">
                    <a:lumMod val="75000"/>
                  </a:schemeClr>
                </a:solidFill>
                <a:latin typeface="楷体" pitchFamily="49" charset="-122"/>
                <a:ea typeface="楷体" pitchFamily="49" charset="-122"/>
              </a:rPr>
              <a:t>二、各短期成本曲线的形状和关系</a:t>
            </a:r>
            <a:endParaRPr lang="zh-CN" altLang="en-US" sz="2800" b="1" dirty="0"/>
          </a:p>
        </p:txBody>
      </p:sp>
      <p:sp>
        <p:nvSpPr>
          <p:cNvPr id="77827" name="内容占位符 2">
            <a:extLst>
              <a:ext uri="{FF2B5EF4-FFF2-40B4-BE49-F238E27FC236}">
                <a16:creationId xmlns:a16="http://schemas.microsoft.com/office/drawing/2014/main" id="{BBE7247A-85AB-41D1-A87C-6D302754D4B0}"/>
              </a:ext>
            </a:extLst>
          </p:cNvPr>
          <p:cNvSpPr>
            <a:spLocks noGrp="1"/>
          </p:cNvSpPr>
          <p:nvPr>
            <p:ph idx="1"/>
          </p:nvPr>
        </p:nvSpPr>
        <p:spPr>
          <a:xfrm>
            <a:off x="142875" y="1428750"/>
            <a:ext cx="2786063" cy="1928813"/>
          </a:xfrm>
        </p:spPr>
        <p:txBody>
          <a:bodyPr/>
          <a:lstStyle/>
          <a:p>
            <a:pPr>
              <a:buFont typeface="Arial" panose="020B0604020202020204" pitchFamily="34" charset="0"/>
              <a:buNone/>
            </a:pPr>
            <a:r>
              <a:rPr lang="en-US" altLang="zh-CN" b="1">
                <a:solidFill>
                  <a:srgbClr val="0000FF"/>
                </a:solidFill>
                <a:latin typeface="楷体" panose="02010609060101010101" pitchFamily="49" charset="-122"/>
                <a:ea typeface="楷体" panose="02010609060101010101" pitchFamily="49" charset="-122"/>
              </a:rPr>
              <a:t>1.</a:t>
            </a:r>
            <a:r>
              <a:rPr lang="zh-CN" altLang="en-US" b="1">
                <a:solidFill>
                  <a:srgbClr val="0000FF"/>
                </a:solidFill>
                <a:latin typeface="楷体" panose="02010609060101010101" pitchFamily="49" charset="-122"/>
                <a:ea typeface="楷体" panose="02010609060101010101" pitchFamily="49" charset="-122"/>
              </a:rPr>
              <a:t>各短期成本曲线直观图形</a:t>
            </a:r>
          </a:p>
        </p:txBody>
      </p:sp>
      <p:graphicFrame>
        <p:nvGraphicFramePr>
          <p:cNvPr id="4" name="表格 3">
            <a:extLst>
              <a:ext uri="{FF2B5EF4-FFF2-40B4-BE49-F238E27FC236}">
                <a16:creationId xmlns:a16="http://schemas.microsoft.com/office/drawing/2014/main" id="{E503C636-7530-4069-B048-BB4C0E910B40}"/>
              </a:ext>
            </a:extLst>
          </p:cNvPr>
          <p:cNvGraphicFramePr>
            <a:graphicFrameLocks noGrp="1"/>
          </p:cNvGraphicFramePr>
          <p:nvPr/>
        </p:nvGraphicFramePr>
        <p:xfrm>
          <a:off x="3000375" y="1214438"/>
          <a:ext cx="6000750" cy="2576513"/>
        </p:xfrm>
        <a:graphic>
          <a:graphicData uri="http://schemas.openxmlformats.org/drawingml/2006/table">
            <a:tbl>
              <a:tblPr/>
              <a:tblGrid>
                <a:gridCol w="750888">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50887">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50888">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gridCol w="750887">
                  <a:extLst>
                    <a:ext uri="{9D8B030D-6E8A-4147-A177-3AD203B41FA5}">
                      <a16:colId xmlns:a16="http://schemas.microsoft.com/office/drawing/2014/main" val="20006"/>
                    </a:ext>
                  </a:extLst>
                </a:gridCol>
                <a:gridCol w="749300">
                  <a:extLst>
                    <a:ext uri="{9D8B030D-6E8A-4147-A177-3AD203B41FA5}">
                      <a16:colId xmlns:a16="http://schemas.microsoft.com/office/drawing/2014/main" val="20007"/>
                    </a:ext>
                  </a:extLst>
                </a:gridCol>
              </a:tblGrid>
              <a:tr h="3667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产量</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Q</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总成本 </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TC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固定成本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可变成本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平均固定成本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平均可变成本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边际成本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MC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285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171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38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182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149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415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2460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224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5" name="图表 4">
            <a:extLst>
              <a:ext uri="{FF2B5EF4-FFF2-40B4-BE49-F238E27FC236}">
                <a16:creationId xmlns:a16="http://schemas.microsoft.com/office/drawing/2014/main" id="{4E84E02A-9C8D-47AE-976F-E8BED59C7B5A}"/>
              </a:ext>
            </a:extLst>
          </p:cNvPr>
          <p:cNvGraphicFramePr/>
          <p:nvPr/>
        </p:nvGraphicFramePr>
        <p:xfrm>
          <a:off x="285720" y="3714752"/>
          <a:ext cx="3857652" cy="26003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2224675F-D2F2-449C-841F-707B207A2320}"/>
              </a:ext>
            </a:extLst>
          </p:cNvPr>
          <p:cNvGraphicFramePr/>
          <p:nvPr/>
        </p:nvGraphicFramePr>
        <p:xfrm>
          <a:off x="4786314" y="3786190"/>
          <a:ext cx="3929058" cy="2243134"/>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a:extLst>
              <a:ext uri="{FF2B5EF4-FFF2-40B4-BE49-F238E27FC236}">
                <a16:creationId xmlns:a16="http://schemas.microsoft.com/office/drawing/2014/main" id="{C1292414-DDB9-42EC-A467-CF3B82F700E9}"/>
              </a:ext>
            </a:extLst>
          </p:cNvPr>
          <p:cNvSpPr/>
          <p:nvPr/>
        </p:nvSpPr>
        <p:spPr>
          <a:xfrm>
            <a:off x="3786188" y="4429125"/>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92D050"/>
                </a:solidFill>
              </a:rPr>
              <a:t>VC</a:t>
            </a:r>
            <a:endParaRPr lang="zh-CN" dirty="0">
              <a:solidFill>
                <a:srgbClr val="92D050"/>
              </a:solidFill>
            </a:endParaRPr>
          </a:p>
        </p:txBody>
      </p:sp>
      <p:sp>
        <p:nvSpPr>
          <p:cNvPr id="8" name="矩形 7">
            <a:extLst>
              <a:ext uri="{FF2B5EF4-FFF2-40B4-BE49-F238E27FC236}">
                <a16:creationId xmlns:a16="http://schemas.microsoft.com/office/drawing/2014/main" id="{988CBE47-A964-4422-A3B9-00C52CF30256}"/>
              </a:ext>
            </a:extLst>
          </p:cNvPr>
          <p:cNvSpPr/>
          <p:nvPr/>
        </p:nvSpPr>
        <p:spPr>
          <a:xfrm>
            <a:off x="8429625" y="4071938"/>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7030A0"/>
                </a:solidFill>
              </a:rPr>
              <a:t>MC</a:t>
            </a:r>
            <a:endParaRPr lang="zh-CN" dirty="0">
              <a:solidFill>
                <a:srgbClr val="7030A0"/>
              </a:solidFill>
            </a:endParaRPr>
          </a:p>
        </p:txBody>
      </p:sp>
      <p:sp>
        <p:nvSpPr>
          <p:cNvPr id="9" name="矩形 8">
            <a:extLst>
              <a:ext uri="{FF2B5EF4-FFF2-40B4-BE49-F238E27FC236}">
                <a16:creationId xmlns:a16="http://schemas.microsoft.com/office/drawing/2014/main" id="{F38C5828-4AE7-407F-98D5-521500502273}"/>
              </a:ext>
            </a:extLst>
          </p:cNvPr>
          <p:cNvSpPr/>
          <p:nvPr/>
        </p:nvSpPr>
        <p:spPr>
          <a:xfrm>
            <a:off x="8429625" y="4714875"/>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0070C0"/>
                </a:solidFill>
              </a:rPr>
              <a:t>AC</a:t>
            </a:r>
            <a:endParaRPr lang="zh-CN" dirty="0">
              <a:solidFill>
                <a:srgbClr val="0070C0"/>
              </a:solidFill>
            </a:endParaRPr>
          </a:p>
        </p:txBody>
      </p:sp>
      <p:sp>
        <p:nvSpPr>
          <p:cNvPr id="10" name="矩形 9">
            <a:extLst>
              <a:ext uri="{FF2B5EF4-FFF2-40B4-BE49-F238E27FC236}">
                <a16:creationId xmlns:a16="http://schemas.microsoft.com/office/drawing/2014/main" id="{A9A7744F-9EA8-4DAE-80EC-DE9320A5AC79}"/>
              </a:ext>
            </a:extLst>
          </p:cNvPr>
          <p:cNvSpPr/>
          <p:nvPr/>
        </p:nvSpPr>
        <p:spPr>
          <a:xfrm>
            <a:off x="8501063" y="5000625"/>
            <a:ext cx="500062"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92D050"/>
                </a:solidFill>
              </a:rPr>
              <a:t>AVC</a:t>
            </a:r>
            <a:endParaRPr lang="zh-CN" dirty="0">
              <a:solidFill>
                <a:srgbClr val="92D050"/>
              </a:solidFill>
            </a:endParaRPr>
          </a:p>
        </p:txBody>
      </p:sp>
      <p:sp>
        <p:nvSpPr>
          <p:cNvPr id="11" name="矩形 10">
            <a:extLst>
              <a:ext uri="{FF2B5EF4-FFF2-40B4-BE49-F238E27FC236}">
                <a16:creationId xmlns:a16="http://schemas.microsoft.com/office/drawing/2014/main" id="{5C0C8D95-7309-4373-A57B-5316A7B6C68E}"/>
              </a:ext>
            </a:extLst>
          </p:cNvPr>
          <p:cNvSpPr/>
          <p:nvPr/>
        </p:nvSpPr>
        <p:spPr>
          <a:xfrm>
            <a:off x="8572500" y="5357813"/>
            <a:ext cx="571500"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0000FF"/>
                </a:solidFill>
              </a:rPr>
              <a:t>AFC</a:t>
            </a:r>
            <a:endParaRPr lang="zh-C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B2DFD3BC-B832-4F95-9D26-0C705557BA4F}"/>
              </a:ext>
            </a:extLst>
          </p:cNvPr>
          <p:cNvGrpSpPr>
            <a:grpSpLocks/>
          </p:cNvGrpSpPr>
          <p:nvPr/>
        </p:nvGrpSpPr>
        <p:grpSpPr bwMode="auto">
          <a:xfrm>
            <a:off x="250825" y="765175"/>
            <a:ext cx="8210550" cy="5589588"/>
            <a:chOff x="0" y="0"/>
            <a:chExt cx="5172" cy="3521"/>
          </a:xfrm>
        </p:grpSpPr>
        <p:sp>
          <p:nvSpPr>
            <p:cNvPr id="7172" name="Oval 5">
              <a:extLst>
                <a:ext uri="{FF2B5EF4-FFF2-40B4-BE49-F238E27FC236}">
                  <a16:creationId xmlns:a16="http://schemas.microsoft.com/office/drawing/2014/main" id="{82FD953E-DD3E-4F12-92B6-9EBE11DA6A49}"/>
                </a:ext>
              </a:extLst>
            </p:cNvPr>
            <p:cNvSpPr>
              <a:spLocks noChangeArrowheads="1"/>
            </p:cNvSpPr>
            <p:nvPr/>
          </p:nvSpPr>
          <p:spPr bwMode="auto">
            <a:xfrm>
              <a:off x="1815" y="1996"/>
              <a:ext cx="1678" cy="907"/>
            </a:xfrm>
            <a:prstGeom prst="ellipse">
              <a:avLst/>
            </a:prstGeom>
            <a:solidFill>
              <a:schemeClr val="bg1"/>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0">
                  <a:solidFill>
                    <a:srgbClr val="0000FF"/>
                  </a:solidFill>
                  <a:latin typeface="楷体" panose="02010609060101010101" pitchFamily="49" charset="-122"/>
                  <a:ea typeface="楷体" panose="02010609060101010101" pitchFamily="49" charset="-122"/>
                </a:rPr>
                <a:t>生产要素市场</a:t>
              </a:r>
            </a:p>
            <a:p>
              <a:pPr algn="ctr" eaLnBrk="1" hangingPunct="1">
                <a:spcBef>
                  <a:spcPct val="0"/>
                </a:spcBef>
                <a:buClrTx/>
                <a:buSzTx/>
                <a:buFont typeface="Arial" panose="020B0604020202020204" pitchFamily="34" charset="0"/>
                <a:buNone/>
              </a:pPr>
              <a:r>
                <a:rPr lang="zh-CN" altLang="en-US" sz="2000" b="0">
                  <a:solidFill>
                    <a:srgbClr val="0000FF"/>
                  </a:solidFill>
                  <a:latin typeface="楷体" panose="02010609060101010101" pitchFamily="49" charset="-122"/>
                  <a:ea typeface="楷体" panose="02010609060101010101" pitchFamily="49" charset="-122"/>
                </a:rPr>
                <a:t>（家庭出售</a:t>
              </a:r>
            </a:p>
            <a:p>
              <a:pPr algn="ctr" eaLnBrk="1" hangingPunct="1">
                <a:spcBef>
                  <a:spcPct val="0"/>
                </a:spcBef>
                <a:buClrTx/>
                <a:buSzTx/>
                <a:buFont typeface="Arial" panose="020B0604020202020204" pitchFamily="34" charset="0"/>
                <a:buNone/>
              </a:pPr>
              <a:r>
                <a:rPr lang="zh-CN" altLang="en-US" sz="2000" b="0">
                  <a:solidFill>
                    <a:srgbClr val="0000FF"/>
                  </a:solidFill>
                  <a:latin typeface="楷体" panose="02010609060101010101" pitchFamily="49" charset="-122"/>
                  <a:ea typeface="楷体" panose="02010609060101010101" pitchFamily="49" charset="-122"/>
                </a:rPr>
                <a:t>企业购买）</a:t>
              </a:r>
            </a:p>
          </p:txBody>
        </p:sp>
        <p:sp>
          <p:nvSpPr>
            <p:cNvPr id="27653" name="Oval 6">
              <a:extLst>
                <a:ext uri="{FF2B5EF4-FFF2-40B4-BE49-F238E27FC236}">
                  <a16:creationId xmlns:a16="http://schemas.microsoft.com/office/drawing/2014/main" id="{22AC2B63-E80A-4920-84CB-4AB6ADB18821}"/>
                </a:ext>
              </a:extLst>
            </p:cNvPr>
            <p:cNvSpPr>
              <a:spLocks noChangeArrowheads="1"/>
            </p:cNvSpPr>
            <p:nvPr/>
          </p:nvSpPr>
          <p:spPr bwMode="auto">
            <a:xfrm>
              <a:off x="1769" y="182"/>
              <a:ext cx="1678" cy="907"/>
            </a:xfrm>
            <a:prstGeom prst="ellipse">
              <a:avLst/>
            </a:prstGeom>
            <a:solidFill>
              <a:schemeClr val="bg1">
                <a:lumMod val="65000"/>
              </a:schemeClr>
            </a:solidFill>
            <a:ln w="9525">
              <a:solidFill>
                <a:schemeClr val="tx1"/>
              </a:solidFill>
              <a:round/>
              <a:headEnd/>
              <a:tailEnd/>
            </a:ln>
          </p:spPr>
          <p:txBody>
            <a:bodyPr wrap="none" anchor="ctr"/>
            <a:lstStyle>
              <a:lvl1pPr eaLnBrk="0" hangingPunct="0">
                <a:defRPr sz="3200" b="1">
                  <a:solidFill>
                    <a:schemeClr val="tx2"/>
                  </a:solidFill>
                  <a:latin typeface="楷体_GB2312"/>
                  <a:ea typeface="楷体_GB2312"/>
                  <a:cs typeface="楷体_GB2312"/>
                </a:defRPr>
              </a:lvl1pPr>
              <a:lvl2pPr marL="742950" indent="-285750" eaLnBrk="0" hangingPunct="0">
                <a:defRPr sz="3200" b="1">
                  <a:solidFill>
                    <a:schemeClr val="tx2"/>
                  </a:solidFill>
                  <a:latin typeface="楷体_GB2312"/>
                  <a:ea typeface="楷体_GB2312"/>
                  <a:cs typeface="楷体_GB2312"/>
                </a:defRPr>
              </a:lvl2pPr>
              <a:lvl3pPr marL="1143000" indent="-228600" eaLnBrk="0" hangingPunct="0">
                <a:defRPr sz="3200" b="1">
                  <a:solidFill>
                    <a:schemeClr val="tx2"/>
                  </a:solidFill>
                  <a:latin typeface="楷体_GB2312"/>
                  <a:ea typeface="楷体_GB2312"/>
                  <a:cs typeface="楷体_GB2312"/>
                </a:defRPr>
              </a:lvl3pPr>
              <a:lvl4pPr marL="1600200" indent="-228600" eaLnBrk="0" hangingPunct="0">
                <a:defRPr sz="3200" b="1">
                  <a:solidFill>
                    <a:schemeClr val="tx2"/>
                  </a:solidFill>
                  <a:latin typeface="楷体_GB2312"/>
                  <a:ea typeface="楷体_GB2312"/>
                  <a:cs typeface="楷体_GB2312"/>
                </a:defRPr>
              </a:lvl4pPr>
              <a:lvl5pPr marL="2057400" indent="-228600" eaLnBrk="0" hangingPunct="0">
                <a:defRPr sz="3200" b="1">
                  <a:solidFill>
                    <a:schemeClr val="tx2"/>
                  </a:solidFill>
                  <a:latin typeface="楷体_GB2312"/>
                  <a:ea typeface="楷体_GB2312"/>
                  <a:cs typeface="楷体_GB2312"/>
                </a:defRPr>
              </a:lvl5pPr>
              <a:lvl6pPr marL="2514600" indent="-228600" eaLnBrk="0" fontAlgn="base" hangingPunct="0">
                <a:spcBef>
                  <a:spcPct val="0"/>
                </a:spcBef>
                <a:spcAft>
                  <a:spcPct val="0"/>
                </a:spcAft>
                <a:defRPr sz="3200" b="1">
                  <a:solidFill>
                    <a:schemeClr val="tx2"/>
                  </a:solidFill>
                  <a:latin typeface="楷体_GB2312"/>
                  <a:ea typeface="楷体_GB2312"/>
                  <a:cs typeface="楷体_GB2312"/>
                </a:defRPr>
              </a:lvl6pPr>
              <a:lvl7pPr marL="2971800" indent="-228600" eaLnBrk="0" fontAlgn="base" hangingPunct="0">
                <a:spcBef>
                  <a:spcPct val="0"/>
                </a:spcBef>
                <a:spcAft>
                  <a:spcPct val="0"/>
                </a:spcAft>
                <a:defRPr sz="3200" b="1">
                  <a:solidFill>
                    <a:schemeClr val="tx2"/>
                  </a:solidFill>
                  <a:latin typeface="楷体_GB2312"/>
                  <a:ea typeface="楷体_GB2312"/>
                  <a:cs typeface="楷体_GB2312"/>
                </a:defRPr>
              </a:lvl7pPr>
              <a:lvl8pPr marL="3429000" indent="-228600" eaLnBrk="0" fontAlgn="base" hangingPunct="0">
                <a:spcBef>
                  <a:spcPct val="0"/>
                </a:spcBef>
                <a:spcAft>
                  <a:spcPct val="0"/>
                </a:spcAft>
                <a:defRPr sz="3200" b="1">
                  <a:solidFill>
                    <a:schemeClr val="tx2"/>
                  </a:solidFill>
                  <a:latin typeface="楷体_GB2312"/>
                  <a:ea typeface="楷体_GB2312"/>
                  <a:cs typeface="楷体_GB2312"/>
                </a:defRPr>
              </a:lvl8pPr>
              <a:lvl9pPr marL="3886200" indent="-228600" eaLnBrk="0" fontAlgn="base" hangingPunct="0">
                <a:spcBef>
                  <a:spcPct val="0"/>
                </a:spcBef>
                <a:spcAft>
                  <a:spcPct val="0"/>
                </a:spcAft>
                <a:defRPr sz="3200" b="1">
                  <a:solidFill>
                    <a:schemeClr val="tx2"/>
                  </a:solidFill>
                  <a:latin typeface="楷体_GB2312"/>
                  <a:ea typeface="楷体_GB2312"/>
                  <a:cs typeface="楷体_GB2312"/>
                </a:defRPr>
              </a:lvl9pPr>
            </a:lstStyle>
            <a:p>
              <a:pPr algn="ctr" eaLnBrk="1" hangingPunct="1">
                <a:buFont typeface="Arial" panose="020B0604020202020204" pitchFamily="34" charset="0"/>
                <a:buNone/>
                <a:defRPr/>
              </a:pPr>
              <a:r>
                <a:rPr lang="zh-CN" altLang="en-US" sz="2800" b="0" dirty="0">
                  <a:solidFill>
                    <a:srgbClr val="0000FF"/>
                  </a:solidFill>
                  <a:latin typeface="楷体" panose="02010609060101010101" pitchFamily="49" charset="-122"/>
                  <a:ea typeface="楷体" panose="02010609060101010101" pitchFamily="49" charset="-122"/>
                </a:rPr>
                <a:t>产品市场</a:t>
              </a:r>
            </a:p>
            <a:p>
              <a:pPr algn="ctr" eaLnBrk="1" hangingPunct="1">
                <a:buFont typeface="Arial" panose="020B0604020202020204" pitchFamily="34" charset="0"/>
                <a:buNone/>
                <a:defRPr/>
              </a:pPr>
              <a:r>
                <a:rPr lang="zh-CN" altLang="en-US" sz="1800" b="0" dirty="0">
                  <a:solidFill>
                    <a:srgbClr val="0000FF"/>
                  </a:solidFill>
                  <a:latin typeface="楷体" panose="02010609060101010101" pitchFamily="49" charset="-122"/>
                  <a:ea typeface="楷体" panose="02010609060101010101" pitchFamily="49" charset="-122"/>
                </a:rPr>
                <a:t>（企业出售</a:t>
              </a:r>
            </a:p>
            <a:p>
              <a:pPr algn="ctr" eaLnBrk="1" hangingPunct="1">
                <a:buFont typeface="Arial" panose="020B0604020202020204" pitchFamily="34" charset="0"/>
                <a:buNone/>
                <a:defRPr/>
              </a:pPr>
              <a:r>
                <a:rPr lang="zh-CN" altLang="en-US" sz="1800" b="0" dirty="0">
                  <a:solidFill>
                    <a:srgbClr val="0000FF"/>
                  </a:solidFill>
                  <a:latin typeface="楷体" panose="02010609060101010101" pitchFamily="49" charset="-122"/>
                  <a:ea typeface="楷体" panose="02010609060101010101" pitchFamily="49" charset="-122"/>
                </a:rPr>
                <a:t>消费者购买）</a:t>
              </a:r>
            </a:p>
          </p:txBody>
        </p:sp>
        <p:sp>
          <p:nvSpPr>
            <p:cNvPr id="7174" name="Rectangle 7">
              <a:extLst>
                <a:ext uri="{FF2B5EF4-FFF2-40B4-BE49-F238E27FC236}">
                  <a16:creationId xmlns:a16="http://schemas.microsoft.com/office/drawing/2014/main" id="{E755C2DC-A45D-48EA-90EB-C93C524F9EE5}"/>
                </a:ext>
              </a:extLst>
            </p:cNvPr>
            <p:cNvSpPr>
              <a:spLocks noChangeArrowheads="1"/>
            </p:cNvSpPr>
            <p:nvPr/>
          </p:nvSpPr>
          <p:spPr bwMode="auto">
            <a:xfrm>
              <a:off x="0" y="1044"/>
              <a:ext cx="1316" cy="998"/>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rgbClr val="FF0000"/>
                  </a:solidFill>
                  <a:latin typeface="楷体" panose="02010609060101010101" pitchFamily="49" charset="-122"/>
                  <a:ea typeface="楷体" panose="02010609060101010101" pitchFamily="49" charset="-122"/>
                </a:rPr>
                <a:t>企业</a:t>
              </a:r>
              <a:r>
                <a:rPr lang="en-US" altLang="zh-CN" sz="2400">
                  <a:solidFill>
                    <a:srgbClr val="FF0000"/>
                  </a:solidFill>
                  <a:latin typeface="楷体" panose="02010609060101010101" pitchFamily="49" charset="-122"/>
                  <a:ea typeface="楷体" panose="02010609060101010101" pitchFamily="49" charset="-122"/>
                </a:rPr>
                <a:t>/</a:t>
              </a:r>
              <a:r>
                <a:rPr lang="zh-CN" altLang="en-US" sz="2400">
                  <a:solidFill>
                    <a:srgbClr val="FF0000"/>
                  </a:solidFill>
                  <a:latin typeface="楷体" panose="02010609060101010101" pitchFamily="49" charset="-122"/>
                  <a:ea typeface="楷体" panose="02010609060101010101" pitchFamily="49" charset="-122"/>
                </a:rPr>
                <a:t>厂商</a:t>
              </a:r>
              <a:endParaRPr lang="en-US" altLang="zh-CN" sz="2400">
                <a:solidFill>
                  <a:srgbClr val="FF0000"/>
                </a:solidFill>
                <a:latin typeface="楷体" panose="02010609060101010101" pitchFamily="49" charset="-122"/>
                <a:ea typeface="楷体" panose="02010609060101010101" pitchFamily="49" charset="-122"/>
              </a:endParaRPr>
            </a:p>
            <a:p>
              <a:pPr algn="ctr" eaLnBrk="1" hangingPunct="1">
                <a:spcBef>
                  <a:spcPct val="0"/>
                </a:spcBef>
                <a:buClrTx/>
                <a:buSzTx/>
                <a:buFontTx/>
                <a:buNone/>
              </a:pPr>
              <a:r>
                <a:rPr lang="zh-CN" altLang="en-US" sz="2400">
                  <a:solidFill>
                    <a:schemeClr val="accent2"/>
                  </a:solidFill>
                  <a:latin typeface="楷体" panose="02010609060101010101" pitchFamily="49" charset="-122"/>
                  <a:ea typeface="楷体" panose="02010609060101010101" pitchFamily="49" charset="-122"/>
                </a:rPr>
                <a:t>（生产、</a:t>
              </a:r>
              <a:endParaRPr lang="en-US" altLang="zh-CN" sz="2400">
                <a:solidFill>
                  <a:schemeClr val="accent2"/>
                </a:solidFill>
                <a:latin typeface="楷体" panose="02010609060101010101" pitchFamily="49" charset="-122"/>
                <a:ea typeface="楷体" panose="02010609060101010101" pitchFamily="49" charset="-122"/>
              </a:endParaRPr>
            </a:p>
            <a:p>
              <a:pPr algn="ctr" eaLnBrk="1" hangingPunct="1">
                <a:spcBef>
                  <a:spcPct val="0"/>
                </a:spcBef>
                <a:buClrTx/>
                <a:buSzTx/>
                <a:buFontTx/>
                <a:buNone/>
              </a:pPr>
              <a:r>
                <a:rPr lang="zh-CN" altLang="en-US" sz="2400">
                  <a:solidFill>
                    <a:schemeClr val="accent2"/>
                  </a:solidFill>
                  <a:latin typeface="楷体" panose="02010609060101010101" pitchFamily="49" charset="-122"/>
                  <a:ea typeface="楷体" panose="02010609060101010101" pitchFamily="49" charset="-122"/>
                </a:rPr>
                <a:t>成本理论）</a:t>
              </a:r>
            </a:p>
            <a:p>
              <a:pPr algn="ctr" eaLnBrk="1" hangingPunct="1">
                <a:spcBef>
                  <a:spcPct val="0"/>
                </a:spcBef>
                <a:buClrTx/>
                <a:buSzTx/>
                <a:buFont typeface="Arial" panose="020B0604020202020204" pitchFamily="34" charset="0"/>
                <a:buNone/>
              </a:pPr>
              <a:endParaRPr lang="zh-CN" altLang="en-US" sz="2400">
                <a:solidFill>
                  <a:srgbClr val="FF0000"/>
                </a:solidFill>
                <a:latin typeface="楷体" panose="02010609060101010101" pitchFamily="49" charset="-122"/>
                <a:ea typeface="楷体" panose="02010609060101010101" pitchFamily="49" charset="-122"/>
              </a:endParaRPr>
            </a:p>
          </p:txBody>
        </p:sp>
        <p:sp>
          <p:nvSpPr>
            <p:cNvPr id="20487" name="Rectangle 8">
              <a:extLst>
                <a:ext uri="{FF2B5EF4-FFF2-40B4-BE49-F238E27FC236}">
                  <a16:creationId xmlns:a16="http://schemas.microsoft.com/office/drawing/2014/main" id="{1AA2411B-FECC-4CEB-B590-642911042E8C}"/>
                </a:ext>
              </a:extLst>
            </p:cNvPr>
            <p:cNvSpPr>
              <a:spLocks noChangeArrowheads="1"/>
            </p:cNvSpPr>
            <p:nvPr/>
          </p:nvSpPr>
          <p:spPr bwMode="auto">
            <a:xfrm>
              <a:off x="3856" y="998"/>
              <a:ext cx="1316" cy="998"/>
            </a:xfrm>
            <a:prstGeom prst="rect">
              <a:avLst/>
            </a:prstGeom>
            <a:solidFill>
              <a:schemeClr val="bg1">
                <a:lumMod val="65000"/>
              </a:schemeClr>
            </a:solidFill>
            <a:ln w="9525">
              <a:solidFill>
                <a:schemeClr val="tx1"/>
              </a:solidFill>
              <a:miter lim="800000"/>
              <a:headEnd/>
              <a:tailEnd/>
            </a:ln>
          </p:spPr>
          <p:txBody>
            <a:bodyPr wrap="none" anchor="ctr"/>
            <a:lstStyle/>
            <a:p>
              <a:pPr algn="ctr" eaLnBrk="1" hangingPunct="1">
                <a:buFont typeface="Arial" pitchFamily="34" charset="0"/>
                <a:buNone/>
                <a:defRPr/>
              </a:pPr>
              <a:r>
                <a:rPr lang="zh-CN" altLang="en-US" sz="2800" b="0" dirty="0">
                  <a:solidFill>
                    <a:schemeClr val="accent2">
                      <a:lumMod val="75000"/>
                    </a:schemeClr>
                  </a:solidFill>
                  <a:latin typeface="楷体" pitchFamily="49" charset="-122"/>
                  <a:ea typeface="楷体" pitchFamily="49" charset="-122"/>
                </a:rPr>
                <a:t>消费者</a:t>
              </a:r>
              <a:r>
                <a:rPr lang="en-US" altLang="zh-CN" sz="2800" b="0" dirty="0">
                  <a:solidFill>
                    <a:schemeClr val="accent2">
                      <a:lumMod val="75000"/>
                    </a:schemeClr>
                  </a:solidFill>
                  <a:latin typeface="楷体" pitchFamily="49" charset="-122"/>
                  <a:ea typeface="楷体" pitchFamily="49" charset="-122"/>
                </a:rPr>
                <a:t>/</a:t>
              </a:r>
              <a:r>
                <a:rPr lang="zh-CN" altLang="en-US" sz="2800" b="0" dirty="0">
                  <a:solidFill>
                    <a:schemeClr val="accent2">
                      <a:lumMod val="75000"/>
                    </a:schemeClr>
                  </a:solidFill>
                  <a:latin typeface="楷体" pitchFamily="49" charset="-122"/>
                  <a:ea typeface="楷体" pitchFamily="49" charset="-122"/>
                </a:rPr>
                <a:t>家庭</a:t>
              </a:r>
              <a:endParaRPr lang="en-US" altLang="zh-CN" sz="2800" b="0" dirty="0">
                <a:solidFill>
                  <a:schemeClr val="accent2">
                    <a:lumMod val="75000"/>
                  </a:schemeClr>
                </a:solidFill>
                <a:latin typeface="楷体" pitchFamily="49" charset="-122"/>
                <a:ea typeface="楷体" pitchFamily="49" charset="-122"/>
              </a:endParaRPr>
            </a:p>
            <a:p>
              <a:pPr algn="ctr" eaLnBrk="1" hangingPunct="1">
                <a:defRPr/>
              </a:pPr>
              <a:r>
                <a:rPr lang="zh-CN" altLang="en-US" sz="2800" b="0" dirty="0">
                  <a:solidFill>
                    <a:schemeClr val="accent2">
                      <a:lumMod val="75000"/>
                    </a:schemeClr>
                  </a:solidFill>
                  <a:latin typeface="楷体" pitchFamily="49" charset="-122"/>
                  <a:ea typeface="楷体" pitchFamily="49" charset="-122"/>
                </a:rPr>
                <a:t>（消费者理论）</a:t>
              </a:r>
            </a:p>
            <a:p>
              <a:pPr algn="ctr" eaLnBrk="1" hangingPunct="1">
                <a:buFont typeface="Arial" pitchFamily="34" charset="0"/>
                <a:buNone/>
                <a:defRPr/>
              </a:pPr>
              <a:endParaRPr lang="zh-CN" altLang="en-US" sz="2800" b="0" dirty="0">
                <a:solidFill>
                  <a:schemeClr val="accent2">
                    <a:lumMod val="75000"/>
                  </a:schemeClr>
                </a:solidFill>
                <a:latin typeface="楷体" pitchFamily="49" charset="-122"/>
                <a:ea typeface="楷体" pitchFamily="49" charset="-122"/>
              </a:endParaRPr>
            </a:p>
          </p:txBody>
        </p:sp>
        <p:sp>
          <p:nvSpPr>
            <p:cNvPr id="7176" name="Line 9">
              <a:extLst>
                <a:ext uri="{FF2B5EF4-FFF2-40B4-BE49-F238E27FC236}">
                  <a16:creationId xmlns:a16="http://schemas.microsoft.com/office/drawing/2014/main" id="{A0C1B85D-AB47-4515-8A2F-7D4FD38CE480}"/>
                </a:ext>
              </a:extLst>
            </p:cNvPr>
            <p:cNvSpPr>
              <a:spLocks noChangeShapeType="1"/>
            </p:cNvSpPr>
            <p:nvPr/>
          </p:nvSpPr>
          <p:spPr bwMode="auto">
            <a:xfrm flipV="1">
              <a:off x="4854" y="318"/>
              <a:ext cx="0"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Line 10">
              <a:extLst>
                <a:ext uri="{FF2B5EF4-FFF2-40B4-BE49-F238E27FC236}">
                  <a16:creationId xmlns:a16="http://schemas.microsoft.com/office/drawing/2014/main" id="{7005CB3F-1137-4ACA-9D1F-E4E9E675A426}"/>
                </a:ext>
              </a:extLst>
            </p:cNvPr>
            <p:cNvSpPr>
              <a:spLocks noChangeShapeType="1"/>
            </p:cNvSpPr>
            <p:nvPr/>
          </p:nvSpPr>
          <p:spPr bwMode="auto">
            <a:xfrm flipH="1">
              <a:off x="3266" y="318"/>
              <a:ext cx="1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Line 11">
              <a:extLst>
                <a:ext uri="{FF2B5EF4-FFF2-40B4-BE49-F238E27FC236}">
                  <a16:creationId xmlns:a16="http://schemas.microsoft.com/office/drawing/2014/main" id="{9F62DF19-5DE3-49BC-865B-25B48628651B}"/>
                </a:ext>
              </a:extLst>
            </p:cNvPr>
            <p:cNvSpPr>
              <a:spLocks noChangeShapeType="1"/>
            </p:cNvSpPr>
            <p:nvPr/>
          </p:nvSpPr>
          <p:spPr bwMode="auto">
            <a:xfrm>
              <a:off x="3448" y="499"/>
              <a:ext cx="104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Line 12">
              <a:extLst>
                <a:ext uri="{FF2B5EF4-FFF2-40B4-BE49-F238E27FC236}">
                  <a16:creationId xmlns:a16="http://schemas.microsoft.com/office/drawing/2014/main" id="{3AC446FC-72AF-4B2C-B9EB-EA4A40230F27}"/>
                </a:ext>
              </a:extLst>
            </p:cNvPr>
            <p:cNvSpPr>
              <a:spLocks noChangeShapeType="1"/>
            </p:cNvSpPr>
            <p:nvPr/>
          </p:nvSpPr>
          <p:spPr bwMode="auto">
            <a:xfrm>
              <a:off x="4491" y="499"/>
              <a:ext cx="0" cy="454"/>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Rectangle 13">
              <a:extLst>
                <a:ext uri="{FF2B5EF4-FFF2-40B4-BE49-F238E27FC236}">
                  <a16:creationId xmlns:a16="http://schemas.microsoft.com/office/drawing/2014/main" id="{2385B62E-C249-4080-9800-ADABEAF3D9ED}"/>
                </a:ext>
              </a:extLst>
            </p:cNvPr>
            <p:cNvSpPr>
              <a:spLocks noChangeArrowheads="1"/>
            </p:cNvSpPr>
            <p:nvPr/>
          </p:nvSpPr>
          <p:spPr bwMode="auto">
            <a:xfrm>
              <a:off x="3947" y="0"/>
              <a:ext cx="63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0">
                  <a:solidFill>
                    <a:srgbClr val="0000FF"/>
                  </a:solidFill>
                  <a:latin typeface="楷体" panose="02010609060101010101" pitchFamily="49" charset="-122"/>
                  <a:ea typeface="楷体" panose="02010609060101010101" pitchFamily="49" charset="-122"/>
                </a:rPr>
                <a:t>支出</a:t>
              </a:r>
            </a:p>
          </p:txBody>
        </p:sp>
        <p:sp>
          <p:nvSpPr>
            <p:cNvPr id="7181" name="Line 14">
              <a:extLst>
                <a:ext uri="{FF2B5EF4-FFF2-40B4-BE49-F238E27FC236}">
                  <a16:creationId xmlns:a16="http://schemas.microsoft.com/office/drawing/2014/main" id="{98306D18-1869-43AF-9BF6-37DB172EBA02}"/>
                </a:ext>
              </a:extLst>
            </p:cNvPr>
            <p:cNvSpPr>
              <a:spLocks noChangeShapeType="1"/>
            </p:cNvSpPr>
            <p:nvPr/>
          </p:nvSpPr>
          <p:spPr bwMode="auto">
            <a:xfrm>
              <a:off x="3357" y="276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5">
              <a:extLst>
                <a:ext uri="{FF2B5EF4-FFF2-40B4-BE49-F238E27FC236}">
                  <a16:creationId xmlns:a16="http://schemas.microsoft.com/office/drawing/2014/main" id="{A71D9794-DCD2-4D94-A413-24AFCC997A10}"/>
                </a:ext>
              </a:extLst>
            </p:cNvPr>
            <p:cNvSpPr>
              <a:spLocks noChangeShapeType="1"/>
            </p:cNvSpPr>
            <p:nvPr/>
          </p:nvSpPr>
          <p:spPr bwMode="auto">
            <a:xfrm flipV="1">
              <a:off x="4854" y="2042"/>
              <a:ext cx="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Rectangle 16">
              <a:extLst>
                <a:ext uri="{FF2B5EF4-FFF2-40B4-BE49-F238E27FC236}">
                  <a16:creationId xmlns:a16="http://schemas.microsoft.com/office/drawing/2014/main" id="{0DF27B2F-EF6F-4DCC-B240-0B2D3E8A467E}"/>
                </a:ext>
              </a:extLst>
            </p:cNvPr>
            <p:cNvSpPr>
              <a:spLocks noChangeArrowheads="1"/>
            </p:cNvSpPr>
            <p:nvPr/>
          </p:nvSpPr>
          <p:spPr bwMode="auto">
            <a:xfrm>
              <a:off x="4899" y="2268"/>
              <a:ext cx="22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0">
                  <a:solidFill>
                    <a:srgbClr val="0000FF"/>
                  </a:solidFill>
                  <a:latin typeface="楷体" panose="02010609060101010101" pitchFamily="49" charset="-122"/>
                  <a:ea typeface="楷体" panose="02010609060101010101" pitchFamily="49" charset="-122"/>
                </a:rPr>
                <a:t>收</a:t>
              </a:r>
            </a:p>
            <a:p>
              <a:pPr algn="ctr" eaLnBrk="1" hangingPunct="1">
                <a:spcBef>
                  <a:spcPct val="0"/>
                </a:spcBef>
                <a:buClrTx/>
                <a:buSzTx/>
                <a:buFont typeface="Arial" panose="020B0604020202020204" pitchFamily="34" charset="0"/>
                <a:buNone/>
              </a:pPr>
              <a:r>
                <a:rPr lang="zh-CN" altLang="en-US" sz="2400" b="0">
                  <a:solidFill>
                    <a:srgbClr val="0000FF"/>
                  </a:solidFill>
                  <a:latin typeface="楷体" panose="02010609060101010101" pitchFamily="49" charset="-122"/>
                  <a:ea typeface="楷体" panose="02010609060101010101" pitchFamily="49" charset="-122"/>
                </a:rPr>
                <a:t>入</a:t>
              </a:r>
            </a:p>
          </p:txBody>
        </p:sp>
        <p:sp>
          <p:nvSpPr>
            <p:cNvPr id="7184" name="Line 17">
              <a:extLst>
                <a:ext uri="{FF2B5EF4-FFF2-40B4-BE49-F238E27FC236}">
                  <a16:creationId xmlns:a16="http://schemas.microsoft.com/office/drawing/2014/main" id="{441EB82F-76A2-46CF-B726-F69E2AA43596}"/>
                </a:ext>
              </a:extLst>
            </p:cNvPr>
            <p:cNvSpPr>
              <a:spLocks noChangeShapeType="1"/>
            </p:cNvSpPr>
            <p:nvPr/>
          </p:nvSpPr>
          <p:spPr bwMode="auto">
            <a:xfrm flipH="1">
              <a:off x="409" y="318"/>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18">
              <a:extLst>
                <a:ext uri="{FF2B5EF4-FFF2-40B4-BE49-F238E27FC236}">
                  <a16:creationId xmlns:a16="http://schemas.microsoft.com/office/drawing/2014/main" id="{478E9481-5F91-4774-A391-26FC69ABD2FA}"/>
                </a:ext>
              </a:extLst>
            </p:cNvPr>
            <p:cNvSpPr>
              <a:spLocks noChangeShapeType="1"/>
            </p:cNvSpPr>
            <p:nvPr/>
          </p:nvSpPr>
          <p:spPr bwMode="auto">
            <a:xfrm>
              <a:off x="409" y="318"/>
              <a:ext cx="0"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Rectangle 19">
              <a:extLst>
                <a:ext uri="{FF2B5EF4-FFF2-40B4-BE49-F238E27FC236}">
                  <a16:creationId xmlns:a16="http://schemas.microsoft.com/office/drawing/2014/main" id="{06428AE9-0816-439E-8D59-1213C4DDEEA8}"/>
                </a:ext>
              </a:extLst>
            </p:cNvPr>
            <p:cNvSpPr>
              <a:spLocks noChangeArrowheads="1"/>
            </p:cNvSpPr>
            <p:nvPr/>
          </p:nvSpPr>
          <p:spPr bwMode="auto">
            <a:xfrm>
              <a:off x="681" y="91"/>
              <a:ext cx="49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0">
                  <a:solidFill>
                    <a:srgbClr val="0000FF"/>
                  </a:solidFill>
                  <a:latin typeface="楷体" panose="02010609060101010101" pitchFamily="49" charset="-122"/>
                  <a:ea typeface="楷体" panose="02010609060101010101" pitchFamily="49" charset="-122"/>
                </a:rPr>
                <a:t>收益</a:t>
              </a:r>
            </a:p>
          </p:txBody>
        </p:sp>
        <p:sp>
          <p:nvSpPr>
            <p:cNvPr id="7187" name="Line 20">
              <a:extLst>
                <a:ext uri="{FF2B5EF4-FFF2-40B4-BE49-F238E27FC236}">
                  <a16:creationId xmlns:a16="http://schemas.microsoft.com/office/drawing/2014/main" id="{F6C60F87-E867-4D7B-A443-80CF7E895C97}"/>
                </a:ext>
              </a:extLst>
            </p:cNvPr>
            <p:cNvSpPr>
              <a:spLocks noChangeShapeType="1"/>
            </p:cNvSpPr>
            <p:nvPr/>
          </p:nvSpPr>
          <p:spPr bwMode="auto">
            <a:xfrm>
              <a:off x="273" y="2042"/>
              <a:ext cx="0"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21">
              <a:extLst>
                <a:ext uri="{FF2B5EF4-FFF2-40B4-BE49-F238E27FC236}">
                  <a16:creationId xmlns:a16="http://schemas.microsoft.com/office/drawing/2014/main" id="{CBEB5169-F082-4D21-AAE7-78B0375A6B68}"/>
                </a:ext>
              </a:extLst>
            </p:cNvPr>
            <p:cNvSpPr>
              <a:spLocks noChangeShapeType="1"/>
            </p:cNvSpPr>
            <p:nvPr/>
          </p:nvSpPr>
          <p:spPr bwMode="auto">
            <a:xfrm>
              <a:off x="273" y="2767"/>
              <a:ext cx="17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9" name="Rectangle 22">
              <a:extLst>
                <a:ext uri="{FF2B5EF4-FFF2-40B4-BE49-F238E27FC236}">
                  <a16:creationId xmlns:a16="http://schemas.microsoft.com/office/drawing/2014/main" id="{4F6E04C9-7FF2-4A29-AB51-6FFF1B51BB4A}"/>
                </a:ext>
              </a:extLst>
            </p:cNvPr>
            <p:cNvSpPr>
              <a:spLocks noChangeArrowheads="1"/>
            </p:cNvSpPr>
            <p:nvPr/>
          </p:nvSpPr>
          <p:spPr bwMode="auto">
            <a:xfrm>
              <a:off x="590" y="2813"/>
              <a:ext cx="10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0">
                  <a:solidFill>
                    <a:srgbClr val="0000FF"/>
                  </a:solidFill>
                  <a:latin typeface="楷体" panose="02010609060101010101" pitchFamily="49" charset="-122"/>
                  <a:ea typeface="楷体" panose="02010609060101010101" pitchFamily="49" charset="-122"/>
                </a:rPr>
                <a:t>工资、租金、利润</a:t>
              </a:r>
            </a:p>
          </p:txBody>
        </p:sp>
        <p:sp>
          <p:nvSpPr>
            <p:cNvPr id="7190" name="Line 23">
              <a:extLst>
                <a:ext uri="{FF2B5EF4-FFF2-40B4-BE49-F238E27FC236}">
                  <a16:creationId xmlns:a16="http://schemas.microsoft.com/office/drawing/2014/main" id="{2F39A0DD-3C59-40DE-8CA6-9313DA7B571A}"/>
                </a:ext>
              </a:extLst>
            </p:cNvPr>
            <p:cNvSpPr>
              <a:spLocks noChangeShapeType="1"/>
            </p:cNvSpPr>
            <p:nvPr/>
          </p:nvSpPr>
          <p:spPr bwMode="auto">
            <a:xfrm flipH="1">
              <a:off x="635" y="2586"/>
              <a:ext cx="118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Line 24">
              <a:extLst>
                <a:ext uri="{FF2B5EF4-FFF2-40B4-BE49-F238E27FC236}">
                  <a16:creationId xmlns:a16="http://schemas.microsoft.com/office/drawing/2014/main" id="{FE0B0262-215D-4E5E-8822-271670B72892}"/>
                </a:ext>
              </a:extLst>
            </p:cNvPr>
            <p:cNvSpPr>
              <a:spLocks noChangeShapeType="1"/>
            </p:cNvSpPr>
            <p:nvPr/>
          </p:nvSpPr>
          <p:spPr bwMode="auto">
            <a:xfrm flipV="1">
              <a:off x="635" y="2087"/>
              <a:ext cx="0" cy="499"/>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2" name="Rectangle 25">
              <a:extLst>
                <a:ext uri="{FF2B5EF4-FFF2-40B4-BE49-F238E27FC236}">
                  <a16:creationId xmlns:a16="http://schemas.microsoft.com/office/drawing/2014/main" id="{BC309760-7F90-40FF-BB92-0E24A4408C85}"/>
                </a:ext>
              </a:extLst>
            </p:cNvPr>
            <p:cNvSpPr>
              <a:spLocks noChangeArrowheads="1"/>
            </p:cNvSpPr>
            <p:nvPr/>
          </p:nvSpPr>
          <p:spPr bwMode="auto">
            <a:xfrm>
              <a:off x="772" y="2314"/>
              <a:ext cx="7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0">
                  <a:solidFill>
                    <a:srgbClr val="0000FF"/>
                  </a:solidFill>
                  <a:latin typeface="楷体" panose="02010609060101010101" pitchFamily="49" charset="-122"/>
                  <a:ea typeface="楷体" panose="02010609060101010101" pitchFamily="49" charset="-122"/>
                </a:rPr>
                <a:t>生产投入</a:t>
              </a:r>
            </a:p>
          </p:txBody>
        </p:sp>
        <p:sp>
          <p:nvSpPr>
            <p:cNvPr id="7193" name="Line 26">
              <a:extLst>
                <a:ext uri="{FF2B5EF4-FFF2-40B4-BE49-F238E27FC236}">
                  <a16:creationId xmlns:a16="http://schemas.microsoft.com/office/drawing/2014/main" id="{1E0A9F6E-CF67-41F1-9C0B-B69FE5658EBE}"/>
                </a:ext>
              </a:extLst>
            </p:cNvPr>
            <p:cNvSpPr>
              <a:spLocks noChangeShapeType="1"/>
            </p:cNvSpPr>
            <p:nvPr/>
          </p:nvSpPr>
          <p:spPr bwMode="auto">
            <a:xfrm>
              <a:off x="4627" y="1996"/>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27">
              <a:extLst>
                <a:ext uri="{FF2B5EF4-FFF2-40B4-BE49-F238E27FC236}">
                  <a16:creationId xmlns:a16="http://schemas.microsoft.com/office/drawing/2014/main" id="{5E671CA9-258D-4F95-8C30-02D4801922DA}"/>
                </a:ext>
              </a:extLst>
            </p:cNvPr>
            <p:cNvSpPr>
              <a:spLocks noChangeShapeType="1"/>
            </p:cNvSpPr>
            <p:nvPr/>
          </p:nvSpPr>
          <p:spPr bwMode="auto">
            <a:xfrm flipH="1">
              <a:off x="3538" y="2586"/>
              <a:ext cx="1089"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Rectangle 28">
              <a:extLst>
                <a:ext uri="{FF2B5EF4-FFF2-40B4-BE49-F238E27FC236}">
                  <a16:creationId xmlns:a16="http://schemas.microsoft.com/office/drawing/2014/main" id="{B8B094C9-F07E-464F-B735-770B4BB128A7}"/>
                </a:ext>
              </a:extLst>
            </p:cNvPr>
            <p:cNvSpPr>
              <a:spLocks noChangeArrowheads="1"/>
            </p:cNvSpPr>
            <p:nvPr/>
          </p:nvSpPr>
          <p:spPr bwMode="auto">
            <a:xfrm>
              <a:off x="3856" y="2223"/>
              <a:ext cx="5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0">
                  <a:solidFill>
                    <a:srgbClr val="0000FF"/>
                  </a:solidFill>
                  <a:latin typeface="楷体" panose="02010609060101010101" pitchFamily="49" charset="-122"/>
                  <a:ea typeface="楷体" panose="02010609060101010101" pitchFamily="49" charset="-122"/>
                </a:rPr>
                <a:t>劳动、土地</a:t>
              </a:r>
            </a:p>
            <a:p>
              <a:pPr algn="ctr" eaLnBrk="1" hangingPunct="1">
                <a:spcBef>
                  <a:spcPct val="0"/>
                </a:spcBef>
                <a:buClrTx/>
                <a:buSzTx/>
                <a:buFont typeface="Arial" panose="020B0604020202020204" pitchFamily="34" charset="0"/>
                <a:buNone/>
              </a:pPr>
              <a:r>
                <a:rPr lang="zh-CN" altLang="en-US" sz="2000" b="0">
                  <a:solidFill>
                    <a:srgbClr val="0000FF"/>
                  </a:solidFill>
                  <a:latin typeface="楷体" panose="02010609060101010101" pitchFamily="49" charset="-122"/>
                  <a:ea typeface="楷体" panose="02010609060101010101" pitchFamily="49" charset="-122"/>
                </a:rPr>
                <a:t>和资本</a:t>
              </a:r>
            </a:p>
          </p:txBody>
        </p:sp>
        <p:sp>
          <p:nvSpPr>
            <p:cNvPr id="7196" name="Rectangle 29">
              <a:extLst>
                <a:ext uri="{FF2B5EF4-FFF2-40B4-BE49-F238E27FC236}">
                  <a16:creationId xmlns:a16="http://schemas.microsoft.com/office/drawing/2014/main" id="{9DA5FA06-A3DF-4E80-B2C3-B9C9952ED368}"/>
                </a:ext>
              </a:extLst>
            </p:cNvPr>
            <p:cNvSpPr>
              <a:spLocks noChangeArrowheads="1"/>
            </p:cNvSpPr>
            <p:nvPr/>
          </p:nvSpPr>
          <p:spPr bwMode="auto">
            <a:xfrm>
              <a:off x="3584" y="545"/>
              <a:ext cx="7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0">
                  <a:solidFill>
                    <a:srgbClr val="0000FF"/>
                  </a:solidFill>
                  <a:latin typeface="楷体" panose="02010609060101010101" pitchFamily="49" charset="-122"/>
                  <a:ea typeface="楷体" panose="02010609060101010101" pitchFamily="49" charset="-122"/>
                </a:rPr>
                <a:t>物品与</a:t>
              </a:r>
            </a:p>
            <a:p>
              <a:pPr algn="ctr" eaLnBrk="1" hangingPunct="1">
                <a:spcBef>
                  <a:spcPct val="0"/>
                </a:spcBef>
                <a:buClrTx/>
                <a:buSzTx/>
                <a:buFont typeface="Arial" panose="020B0604020202020204" pitchFamily="34" charset="0"/>
                <a:buNone/>
              </a:pPr>
              <a:r>
                <a:rPr lang="zh-CN" altLang="en-US" sz="1800" b="0">
                  <a:solidFill>
                    <a:srgbClr val="0000FF"/>
                  </a:solidFill>
                  <a:latin typeface="楷体" panose="02010609060101010101" pitchFamily="49" charset="-122"/>
                  <a:ea typeface="楷体" panose="02010609060101010101" pitchFamily="49" charset="-122"/>
                </a:rPr>
                <a:t>劳务购买</a:t>
              </a:r>
            </a:p>
          </p:txBody>
        </p:sp>
        <p:sp>
          <p:nvSpPr>
            <p:cNvPr id="7197" name="Line 30">
              <a:extLst>
                <a:ext uri="{FF2B5EF4-FFF2-40B4-BE49-F238E27FC236}">
                  <a16:creationId xmlns:a16="http://schemas.microsoft.com/office/drawing/2014/main" id="{18914A9E-9ECC-42D2-ADFF-EC6F7471C7C1}"/>
                </a:ext>
              </a:extLst>
            </p:cNvPr>
            <p:cNvSpPr>
              <a:spLocks noChangeShapeType="1"/>
            </p:cNvSpPr>
            <p:nvPr/>
          </p:nvSpPr>
          <p:spPr bwMode="auto">
            <a:xfrm flipV="1">
              <a:off x="590" y="454"/>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Line 31">
              <a:extLst>
                <a:ext uri="{FF2B5EF4-FFF2-40B4-BE49-F238E27FC236}">
                  <a16:creationId xmlns:a16="http://schemas.microsoft.com/office/drawing/2014/main" id="{CD38EAA7-925C-4DA2-91F8-354CFFEF925A}"/>
                </a:ext>
              </a:extLst>
            </p:cNvPr>
            <p:cNvSpPr>
              <a:spLocks noChangeShapeType="1"/>
            </p:cNvSpPr>
            <p:nvPr/>
          </p:nvSpPr>
          <p:spPr bwMode="auto">
            <a:xfrm>
              <a:off x="590" y="454"/>
              <a:ext cx="1179"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9" name="Rectangle 32">
              <a:extLst>
                <a:ext uri="{FF2B5EF4-FFF2-40B4-BE49-F238E27FC236}">
                  <a16:creationId xmlns:a16="http://schemas.microsoft.com/office/drawing/2014/main" id="{54C1B5B7-B51A-43C9-9AE6-31F5EBB236AF}"/>
                </a:ext>
              </a:extLst>
            </p:cNvPr>
            <p:cNvSpPr>
              <a:spLocks noChangeArrowheads="1"/>
            </p:cNvSpPr>
            <p:nvPr/>
          </p:nvSpPr>
          <p:spPr bwMode="auto">
            <a:xfrm>
              <a:off x="726" y="499"/>
              <a:ext cx="77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0">
                  <a:solidFill>
                    <a:srgbClr val="0000FF"/>
                  </a:solidFill>
                  <a:latin typeface="楷体" panose="02010609060101010101" pitchFamily="49" charset="-122"/>
                  <a:ea typeface="楷体" panose="02010609060101010101" pitchFamily="49" charset="-122"/>
                </a:rPr>
                <a:t>物品与</a:t>
              </a:r>
            </a:p>
            <a:p>
              <a:pPr algn="ctr" eaLnBrk="1" hangingPunct="1">
                <a:spcBef>
                  <a:spcPct val="0"/>
                </a:spcBef>
                <a:buClrTx/>
                <a:buSzTx/>
                <a:buFont typeface="Arial" panose="020B0604020202020204" pitchFamily="34" charset="0"/>
                <a:buNone/>
              </a:pPr>
              <a:r>
                <a:rPr lang="zh-CN" altLang="en-US" sz="1800" b="0">
                  <a:solidFill>
                    <a:srgbClr val="0000FF"/>
                  </a:solidFill>
                  <a:latin typeface="楷体" panose="02010609060101010101" pitchFamily="49" charset="-122"/>
                  <a:ea typeface="楷体" panose="02010609060101010101" pitchFamily="49" charset="-122"/>
                </a:rPr>
                <a:t>劳务出售</a:t>
              </a:r>
            </a:p>
          </p:txBody>
        </p:sp>
        <p:sp>
          <p:nvSpPr>
            <p:cNvPr id="7200" name="Rectangle 33">
              <a:extLst>
                <a:ext uri="{FF2B5EF4-FFF2-40B4-BE49-F238E27FC236}">
                  <a16:creationId xmlns:a16="http://schemas.microsoft.com/office/drawing/2014/main" id="{06075B57-E892-4B27-929E-A9EC13DA7800}"/>
                </a:ext>
              </a:extLst>
            </p:cNvPr>
            <p:cNvSpPr>
              <a:spLocks noChangeArrowheads="1"/>
            </p:cNvSpPr>
            <p:nvPr/>
          </p:nvSpPr>
          <p:spPr bwMode="auto">
            <a:xfrm>
              <a:off x="499" y="3085"/>
              <a:ext cx="4536" cy="436"/>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0">
                  <a:solidFill>
                    <a:srgbClr val="0000FF"/>
                  </a:solidFill>
                  <a:latin typeface="楷体" panose="02010609060101010101" pitchFamily="49" charset="-122"/>
                  <a:ea typeface="楷体" panose="02010609060101010101" pitchFamily="49" charset="-122"/>
                </a:rPr>
                <a:t>以 市 场 为 基 础</a:t>
              </a:r>
            </a:p>
          </p:txBody>
        </p:sp>
      </p:grpSp>
      <p:sp>
        <p:nvSpPr>
          <p:cNvPr id="7171" name="Rectangle 34">
            <a:extLst>
              <a:ext uri="{FF2B5EF4-FFF2-40B4-BE49-F238E27FC236}">
                <a16:creationId xmlns:a16="http://schemas.microsoft.com/office/drawing/2014/main" id="{9947340F-318B-42B2-A628-2B13179590DC}"/>
              </a:ext>
            </a:extLst>
          </p:cNvPr>
          <p:cNvSpPr>
            <a:spLocks noChangeArrowheads="1"/>
          </p:cNvSpPr>
          <p:nvPr/>
        </p:nvSpPr>
        <p:spPr bwMode="auto">
          <a:xfrm>
            <a:off x="2339975" y="404813"/>
            <a:ext cx="4319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a:solidFill>
                  <a:srgbClr val="0000FF"/>
                </a:solidFill>
                <a:latin typeface="楷体" panose="02010609060101010101" pitchFamily="49" charset="-122"/>
                <a:ea typeface="楷体" panose="02010609060101010101" pitchFamily="49" charset="-122"/>
              </a:rPr>
              <a:t>本章在书中理论结构的位置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7963987-AB70-45AC-A9C7-4788C6DA3B91}"/>
              </a:ext>
            </a:extLst>
          </p:cNvPr>
          <p:cNvGraphicFramePr>
            <a:graphicFrameLocks noGrp="1"/>
          </p:cNvGraphicFramePr>
          <p:nvPr/>
        </p:nvGraphicFramePr>
        <p:xfrm>
          <a:off x="642938" y="617538"/>
          <a:ext cx="7000875" cy="2346960"/>
        </p:xfrm>
        <a:graphic>
          <a:graphicData uri="http://schemas.openxmlformats.org/drawingml/2006/table">
            <a:tbl>
              <a:tblPr/>
              <a:tblGrid>
                <a:gridCol w="874712">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4713">
                  <a:extLst>
                    <a:ext uri="{9D8B030D-6E8A-4147-A177-3AD203B41FA5}">
                      <a16:colId xmlns:a16="http://schemas.microsoft.com/office/drawing/2014/main" val="20002"/>
                    </a:ext>
                  </a:extLst>
                </a:gridCol>
                <a:gridCol w="874712">
                  <a:extLst>
                    <a:ext uri="{9D8B030D-6E8A-4147-A177-3AD203B41FA5}">
                      <a16:colId xmlns:a16="http://schemas.microsoft.com/office/drawing/2014/main" val="20003"/>
                    </a:ext>
                  </a:extLst>
                </a:gridCol>
                <a:gridCol w="874713">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4712">
                  <a:extLst>
                    <a:ext uri="{9D8B030D-6E8A-4147-A177-3AD203B41FA5}">
                      <a16:colId xmlns:a16="http://schemas.microsoft.com/office/drawing/2014/main" val="20006"/>
                    </a:ext>
                  </a:extLst>
                </a:gridCol>
                <a:gridCol w="874713">
                  <a:extLst>
                    <a:ext uri="{9D8B030D-6E8A-4147-A177-3AD203B41FA5}">
                      <a16:colId xmlns:a16="http://schemas.microsoft.com/office/drawing/2014/main" val="20007"/>
                    </a:ext>
                  </a:extLst>
                </a:gridCol>
              </a:tblGrid>
              <a:tr h="33518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产量</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Q</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总成本 </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TC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固定成本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可变成本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平均固定成本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平均可变成本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边际成本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MC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285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171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38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182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149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675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2460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224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3" name="图表 2">
            <a:extLst>
              <a:ext uri="{FF2B5EF4-FFF2-40B4-BE49-F238E27FC236}">
                <a16:creationId xmlns:a16="http://schemas.microsoft.com/office/drawing/2014/main" id="{841F71AD-C060-41F6-9E9D-F1E4883171BC}"/>
              </a:ext>
            </a:extLst>
          </p:cNvPr>
          <p:cNvGraphicFramePr/>
          <p:nvPr/>
        </p:nvGraphicFramePr>
        <p:xfrm>
          <a:off x="142844" y="3143248"/>
          <a:ext cx="392909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a:extLst>
              <a:ext uri="{FF2B5EF4-FFF2-40B4-BE49-F238E27FC236}">
                <a16:creationId xmlns:a16="http://schemas.microsoft.com/office/drawing/2014/main" id="{C8386DC7-3CD0-4CB4-BAA2-38E16F8EE0C3}"/>
              </a:ext>
            </a:extLst>
          </p:cNvPr>
          <p:cNvGraphicFramePr/>
          <p:nvPr/>
        </p:nvGraphicFramePr>
        <p:xfrm>
          <a:off x="4786314" y="3214686"/>
          <a:ext cx="421481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a:extLst>
              <a:ext uri="{FF2B5EF4-FFF2-40B4-BE49-F238E27FC236}">
                <a16:creationId xmlns:a16="http://schemas.microsoft.com/office/drawing/2014/main" id="{8A7E0FE4-7905-4A2A-90AD-B6E31D4F5FEA}"/>
              </a:ext>
            </a:extLst>
          </p:cNvPr>
          <p:cNvSpPr/>
          <p:nvPr/>
        </p:nvSpPr>
        <p:spPr>
          <a:xfrm>
            <a:off x="3643313" y="4000500"/>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92D050"/>
                </a:solidFill>
              </a:rPr>
              <a:t>VC</a:t>
            </a:r>
            <a:endParaRPr lang="zh-CN" dirty="0">
              <a:solidFill>
                <a:srgbClr val="92D050"/>
              </a:solidFill>
            </a:endParaRPr>
          </a:p>
        </p:txBody>
      </p:sp>
      <p:sp>
        <p:nvSpPr>
          <p:cNvPr id="6" name="矩形 5">
            <a:extLst>
              <a:ext uri="{FF2B5EF4-FFF2-40B4-BE49-F238E27FC236}">
                <a16:creationId xmlns:a16="http://schemas.microsoft.com/office/drawing/2014/main" id="{3159ECB9-B94C-429A-A55E-009FC336754B}"/>
              </a:ext>
            </a:extLst>
          </p:cNvPr>
          <p:cNvSpPr/>
          <p:nvPr/>
        </p:nvSpPr>
        <p:spPr>
          <a:xfrm>
            <a:off x="8429625" y="3429000"/>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7030A0"/>
                </a:solidFill>
              </a:rPr>
              <a:t>MC</a:t>
            </a:r>
            <a:endParaRPr lang="zh-CN" dirty="0">
              <a:solidFill>
                <a:srgbClr val="7030A0"/>
              </a:solidFill>
            </a:endParaRPr>
          </a:p>
        </p:txBody>
      </p:sp>
      <p:sp>
        <p:nvSpPr>
          <p:cNvPr id="7" name="矩形 6">
            <a:extLst>
              <a:ext uri="{FF2B5EF4-FFF2-40B4-BE49-F238E27FC236}">
                <a16:creationId xmlns:a16="http://schemas.microsoft.com/office/drawing/2014/main" id="{44CFD4DF-5991-4C29-93F4-EEE13660C194}"/>
              </a:ext>
            </a:extLst>
          </p:cNvPr>
          <p:cNvSpPr/>
          <p:nvPr/>
        </p:nvSpPr>
        <p:spPr>
          <a:xfrm>
            <a:off x="8572500" y="4429125"/>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0070C0"/>
                </a:solidFill>
              </a:rPr>
              <a:t>AC</a:t>
            </a:r>
            <a:endParaRPr lang="zh-CN" dirty="0">
              <a:solidFill>
                <a:srgbClr val="0070C0"/>
              </a:solidFill>
            </a:endParaRPr>
          </a:p>
        </p:txBody>
      </p:sp>
      <p:sp>
        <p:nvSpPr>
          <p:cNvPr id="8" name="矩形 7">
            <a:extLst>
              <a:ext uri="{FF2B5EF4-FFF2-40B4-BE49-F238E27FC236}">
                <a16:creationId xmlns:a16="http://schemas.microsoft.com/office/drawing/2014/main" id="{1A67E7A3-D6E1-47C5-9B31-9D76DBA97115}"/>
              </a:ext>
            </a:extLst>
          </p:cNvPr>
          <p:cNvSpPr/>
          <p:nvPr/>
        </p:nvSpPr>
        <p:spPr>
          <a:xfrm>
            <a:off x="8643938" y="4857750"/>
            <a:ext cx="500062"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92D050"/>
                </a:solidFill>
              </a:rPr>
              <a:t>AVC</a:t>
            </a:r>
            <a:endParaRPr lang="zh-CN" dirty="0">
              <a:solidFill>
                <a:srgbClr val="92D050"/>
              </a:solidFill>
            </a:endParaRPr>
          </a:p>
        </p:txBody>
      </p:sp>
      <p:sp>
        <p:nvSpPr>
          <p:cNvPr id="9" name="矩形 8">
            <a:extLst>
              <a:ext uri="{FF2B5EF4-FFF2-40B4-BE49-F238E27FC236}">
                <a16:creationId xmlns:a16="http://schemas.microsoft.com/office/drawing/2014/main" id="{7C4A89F4-98AA-444A-AA72-F2E506A98B7A}"/>
              </a:ext>
            </a:extLst>
          </p:cNvPr>
          <p:cNvSpPr/>
          <p:nvPr/>
        </p:nvSpPr>
        <p:spPr>
          <a:xfrm>
            <a:off x="8572500" y="5143500"/>
            <a:ext cx="571500"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0000FF"/>
                </a:solidFill>
              </a:rPr>
              <a:t>AFC</a:t>
            </a:r>
            <a:endParaRPr lang="zh-CN" dirty="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4E82B94-1B51-4882-BA96-4CD0ABC1487A}"/>
              </a:ext>
            </a:extLst>
          </p:cNvPr>
          <p:cNvSpPr>
            <a:spLocks noGrp="1" noRot="1" noChangeArrowheads="1"/>
          </p:cNvSpPr>
          <p:nvPr>
            <p:ph type="body" idx="1"/>
          </p:nvPr>
        </p:nvSpPr>
        <p:spPr>
          <a:xfrm>
            <a:off x="285750" y="714375"/>
            <a:ext cx="8540750" cy="2857500"/>
          </a:xfrm>
        </p:spPr>
        <p:txBody>
          <a:bodyPr/>
          <a:lstStyle/>
          <a:p>
            <a:pPr>
              <a:defRPr/>
            </a:pPr>
            <a:r>
              <a:rPr lang="zh-CN" altLang="en-US" sz="3600" b="1" dirty="0">
                <a:solidFill>
                  <a:schemeClr val="accent2">
                    <a:lumMod val="75000"/>
                  </a:schemeClr>
                </a:solidFill>
                <a:latin typeface="楷体" pitchFamily="49" charset="-122"/>
                <a:ea typeface="楷体" pitchFamily="49" charset="-122"/>
              </a:rPr>
              <a:t>短期成本变动的决定因素是</a:t>
            </a:r>
            <a:r>
              <a:rPr lang="zh-CN" altLang="en-US" sz="3600" b="1" dirty="0">
                <a:solidFill>
                  <a:srgbClr val="FF3300"/>
                </a:solidFill>
                <a:latin typeface="楷体" pitchFamily="49" charset="-122"/>
                <a:ea typeface="楷体" pitchFamily="49" charset="-122"/>
              </a:rPr>
              <a:t>边际报酬递减规律，</a:t>
            </a:r>
            <a:r>
              <a:rPr lang="zh-CN" altLang="en-US" sz="3600" b="1" dirty="0">
                <a:solidFill>
                  <a:schemeClr val="accent2">
                    <a:lumMod val="75000"/>
                  </a:schemeClr>
                </a:solidFill>
                <a:latin typeface="楷体" pitchFamily="49" charset="-122"/>
                <a:ea typeface="楷体" pitchFamily="49" charset="-122"/>
              </a:rPr>
              <a:t>它决定了短期成本曲线的特征</a:t>
            </a:r>
            <a:r>
              <a:rPr lang="zh-CN" altLang="en-US" sz="3600" b="1" dirty="0">
                <a:solidFill>
                  <a:schemeClr val="tx2"/>
                </a:solidFill>
                <a:latin typeface="楷体" pitchFamily="49" charset="-122"/>
                <a:ea typeface="楷体" pitchFamily="49" charset="-122"/>
              </a:rPr>
              <a:t>——</a:t>
            </a:r>
            <a:r>
              <a:rPr lang="zh-CN" altLang="en-US" sz="3600" b="1" dirty="0">
                <a:solidFill>
                  <a:srgbClr val="FF3300"/>
                </a:solidFill>
                <a:latin typeface="楷体" pitchFamily="49" charset="-122"/>
                <a:ea typeface="楷体" pitchFamily="49" charset="-122"/>
              </a:rPr>
              <a:t>边际成本MC曲线</a:t>
            </a:r>
            <a:r>
              <a:rPr lang="zh-CN" altLang="en-US" sz="3600" b="1" dirty="0">
                <a:solidFill>
                  <a:schemeClr val="accent2">
                    <a:lumMod val="75000"/>
                  </a:schemeClr>
                </a:solidFill>
                <a:latin typeface="楷体" pitchFamily="49" charset="-122"/>
                <a:ea typeface="楷体" pitchFamily="49" charset="-122"/>
              </a:rPr>
              <a:t>表现为先降后升的</a:t>
            </a:r>
            <a:r>
              <a:rPr lang="zh-CN" altLang="en-US" sz="3600" b="1" dirty="0">
                <a:solidFill>
                  <a:srgbClr val="FF3300"/>
                </a:solidFill>
                <a:latin typeface="楷体" pitchFamily="49" charset="-122"/>
                <a:ea typeface="楷体" pitchFamily="49" charset="-122"/>
              </a:rPr>
              <a:t>U型特征。这也决定了其它短期成本曲线的特征。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4BDAD25-A412-4A85-9B3F-6FE104286297}"/>
              </a:ext>
            </a:extLst>
          </p:cNvPr>
          <p:cNvSpPr txBox="1">
            <a:spLocks noRot="1" noChangeArrowheads="1"/>
          </p:cNvSpPr>
          <p:nvPr/>
        </p:nvSpPr>
        <p:spPr bwMode="auto">
          <a:xfrm>
            <a:off x="539750" y="549275"/>
            <a:ext cx="8208963" cy="792163"/>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hlink"/>
              </a:buClr>
              <a:buSzPct val="75000"/>
              <a:buFont typeface="Wingdings" pitchFamily="2" charset="2"/>
              <a:buNone/>
              <a:defRPr/>
            </a:pPr>
            <a:endParaRPr lang="en-US" altLang="zh-CN" sz="2400" b="0" kern="0">
              <a:solidFill>
                <a:schemeClr val="tx1"/>
              </a:solidFill>
              <a:latin typeface="+mn-lt"/>
              <a:ea typeface="+mn-ea"/>
              <a:cs typeface="+mn-cs"/>
            </a:endParaRPr>
          </a:p>
          <a:p>
            <a:pPr marL="342900" indent="-342900" eaLnBrk="1" hangingPunct="1">
              <a:lnSpc>
                <a:spcPct val="80000"/>
              </a:lnSpc>
              <a:spcBef>
                <a:spcPct val="20000"/>
              </a:spcBef>
              <a:buClr>
                <a:schemeClr val="hlink"/>
              </a:buClr>
              <a:buSzPct val="75000"/>
              <a:buFont typeface="Wingdings" pitchFamily="2" charset="2"/>
              <a:buNone/>
              <a:defRPr/>
            </a:pPr>
            <a:endParaRPr lang="en-US" altLang="zh-CN" sz="2400" b="0" kern="0">
              <a:solidFill>
                <a:schemeClr val="tx1"/>
              </a:solidFill>
              <a:latin typeface="+mn-lt"/>
              <a:ea typeface="+mn-ea"/>
              <a:cs typeface="+mn-cs"/>
            </a:endParaRPr>
          </a:p>
        </p:txBody>
      </p:sp>
      <p:sp>
        <p:nvSpPr>
          <p:cNvPr id="3" name="Rectangle 41">
            <a:extLst>
              <a:ext uri="{FF2B5EF4-FFF2-40B4-BE49-F238E27FC236}">
                <a16:creationId xmlns:a16="http://schemas.microsoft.com/office/drawing/2014/main" id="{980010CC-141E-4CF7-AF3E-10C62C6C48CA}"/>
              </a:ext>
            </a:extLst>
          </p:cNvPr>
          <p:cNvSpPr>
            <a:spLocks noChangeArrowheads="1"/>
          </p:cNvSpPr>
          <p:nvPr/>
        </p:nvSpPr>
        <p:spPr bwMode="auto">
          <a:xfrm>
            <a:off x="468313" y="476250"/>
            <a:ext cx="8207375" cy="1008063"/>
          </a:xfrm>
          <a:prstGeom prst="rect">
            <a:avLst/>
          </a:prstGeom>
          <a:noFill/>
          <a:ln w="9525">
            <a:noFill/>
            <a:miter lim="800000"/>
            <a:headEnd/>
            <a:tailEnd/>
          </a:ln>
        </p:spPr>
        <p:txBody>
          <a:bodyPr wrap="none" anchor="ctr"/>
          <a:lstStyle/>
          <a:p>
            <a:pPr algn="ctr" eaLnBrk="1" hangingPunct="1">
              <a:buFont typeface="Arial" pitchFamily="34" charset="0"/>
              <a:buNone/>
              <a:defRPr/>
            </a:pPr>
            <a:r>
              <a:rPr lang="zh-CN" sz="2800" dirty="0">
                <a:solidFill>
                  <a:srgbClr val="FF3300"/>
                </a:solidFill>
                <a:latin typeface="楷体" pitchFamily="49" charset="-122"/>
                <a:ea typeface="楷体" pitchFamily="49" charset="-122"/>
                <a:cs typeface="+mn-cs"/>
              </a:rPr>
              <a:t>与边际产量递增部分相对应的是边际成本曲线递减，</a:t>
            </a:r>
          </a:p>
          <a:p>
            <a:pPr algn="ctr" eaLnBrk="1" hangingPunct="1">
              <a:buFont typeface="Arial" pitchFamily="34" charset="0"/>
              <a:buNone/>
              <a:defRPr/>
            </a:pPr>
            <a:r>
              <a:rPr lang="zh-CN" sz="2800" dirty="0">
                <a:solidFill>
                  <a:srgbClr val="FF3300"/>
                </a:solidFill>
                <a:latin typeface="楷体" pitchFamily="49" charset="-122"/>
                <a:ea typeface="楷体" pitchFamily="49" charset="-122"/>
                <a:cs typeface="+mn-cs"/>
              </a:rPr>
              <a:t>与边际产量递减部分相对应的是边际成本曲线递增</a:t>
            </a:r>
            <a:r>
              <a:rPr lang="zh-CN" sz="2800" dirty="0">
                <a:solidFill>
                  <a:srgbClr val="FF3300"/>
                </a:solidFill>
                <a:effectLst>
                  <a:outerShdw blurRad="38100" dist="38100" dir="2700000" algn="tl">
                    <a:srgbClr val="C0C0C0"/>
                  </a:outerShdw>
                </a:effectLst>
                <a:latin typeface="楷体" pitchFamily="49" charset="-122"/>
                <a:ea typeface="楷体" pitchFamily="49" charset="-122"/>
                <a:cs typeface="+mn-cs"/>
              </a:rPr>
              <a:t>。</a:t>
            </a:r>
          </a:p>
        </p:txBody>
      </p:sp>
      <p:sp>
        <p:nvSpPr>
          <p:cNvPr id="5" name="Freeform 12">
            <a:extLst>
              <a:ext uri="{FF2B5EF4-FFF2-40B4-BE49-F238E27FC236}">
                <a16:creationId xmlns:a16="http://schemas.microsoft.com/office/drawing/2014/main" id="{BFF68DF7-1CF8-4CD2-AB8F-B2ACCE78F0E2}"/>
              </a:ext>
            </a:extLst>
          </p:cNvPr>
          <p:cNvSpPr>
            <a:spLocks/>
          </p:cNvSpPr>
          <p:nvPr/>
        </p:nvSpPr>
        <p:spPr bwMode="auto">
          <a:xfrm>
            <a:off x="2433638" y="1690688"/>
            <a:ext cx="2808287" cy="1498600"/>
          </a:xfrm>
          <a:custGeom>
            <a:avLst/>
            <a:gdLst>
              <a:gd name="T0" fmla="*/ 0 w 1769"/>
              <a:gd name="T1" fmla="*/ 2147483646 h 1399"/>
              <a:gd name="T2" fmla="*/ 2147483646 w 1769"/>
              <a:gd name="T3" fmla="*/ 2147483646 h 1399"/>
              <a:gd name="T4" fmla="*/ 2147483646 w 1769"/>
              <a:gd name="T5" fmla="*/ 2147483646 h 1399"/>
              <a:gd name="T6" fmla="*/ 0 60000 65536"/>
              <a:gd name="T7" fmla="*/ 0 60000 65536"/>
              <a:gd name="T8" fmla="*/ 0 60000 65536"/>
              <a:gd name="T9" fmla="*/ 0 w 1769"/>
              <a:gd name="T10" fmla="*/ 0 h 1399"/>
              <a:gd name="T11" fmla="*/ 1769 w 1769"/>
              <a:gd name="T12" fmla="*/ 1399 h 1399"/>
            </a:gdLst>
            <a:ahLst/>
            <a:cxnLst>
              <a:cxn ang="T6">
                <a:pos x="T0" y="T1"/>
              </a:cxn>
              <a:cxn ang="T7">
                <a:pos x="T2" y="T3"/>
              </a:cxn>
              <a:cxn ang="T8">
                <a:pos x="T4" y="T5"/>
              </a:cxn>
            </a:cxnLst>
            <a:rect l="T9" t="T10" r="T11" b="T12"/>
            <a:pathLst>
              <a:path w="1769" h="1399">
                <a:moveTo>
                  <a:pt x="0" y="900"/>
                </a:moveTo>
                <a:cubicBezTo>
                  <a:pt x="215" y="450"/>
                  <a:pt x="431" y="0"/>
                  <a:pt x="726" y="83"/>
                </a:cubicBezTo>
                <a:cubicBezTo>
                  <a:pt x="1021" y="166"/>
                  <a:pt x="1595" y="1180"/>
                  <a:pt x="1769" y="1399"/>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Line 13">
            <a:extLst>
              <a:ext uri="{FF2B5EF4-FFF2-40B4-BE49-F238E27FC236}">
                <a16:creationId xmlns:a16="http://schemas.microsoft.com/office/drawing/2014/main" id="{2106914F-83E7-48BB-B6D5-53E8A5091243}"/>
              </a:ext>
            </a:extLst>
          </p:cNvPr>
          <p:cNvSpPr>
            <a:spLocks noChangeShapeType="1"/>
          </p:cNvSpPr>
          <p:nvPr/>
        </p:nvSpPr>
        <p:spPr bwMode="auto">
          <a:xfrm>
            <a:off x="4233863" y="2174875"/>
            <a:ext cx="0" cy="38433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5">
            <a:extLst>
              <a:ext uri="{FF2B5EF4-FFF2-40B4-BE49-F238E27FC236}">
                <a16:creationId xmlns:a16="http://schemas.microsoft.com/office/drawing/2014/main" id="{48D2215D-7854-48DD-87B2-53F08499388A}"/>
              </a:ext>
            </a:extLst>
          </p:cNvPr>
          <p:cNvSpPr>
            <a:spLocks noChangeShapeType="1"/>
          </p:cNvSpPr>
          <p:nvPr/>
        </p:nvSpPr>
        <p:spPr bwMode="auto">
          <a:xfrm>
            <a:off x="3441700" y="1787525"/>
            <a:ext cx="0" cy="423068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28">
            <a:extLst>
              <a:ext uri="{FF2B5EF4-FFF2-40B4-BE49-F238E27FC236}">
                <a16:creationId xmlns:a16="http://schemas.microsoft.com/office/drawing/2014/main" id="{FD0127D7-CFB1-412B-B56D-7940664B72F4}"/>
              </a:ext>
            </a:extLst>
          </p:cNvPr>
          <p:cNvSpPr txBox="1">
            <a:spLocks noChangeArrowheads="1"/>
          </p:cNvSpPr>
          <p:nvPr/>
        </p:nvSpPr>
        <p:spPr bwMode="auto">
          <a:xfrm>
            <a:off x="6105525" y="4217988"/>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a:solidFill>
                  <a:srgbClr val="000000"/>
                </a:solidFill>
                <a:ea typeface="楷体_GB2312"/>
              </a:rPr>
              <a:t>AC</a:t>
            </a:r>
          </a:p>
        </p:txBody>
      </p:sp>
      <p:sp>
        <p:nvSpPr>
          <p:cNvPr id="9" name="Text Box 29">
            <a:extLst>
              <a:ext uri="{FF2B5EF4-FFF2-40B4-BE49-F238E27FC236}">
                <a16:creationId xmlns:a16="http://schemas.microsoft.com/office/drawing/2014/main" id="{BD4B9BAC-AEE5-43CE-9A38-944920B17E5E}"/>
              </a:ext>
            </a:extLst>
          </p:cNvPr>
          <p:cNvSpPr txBox="1">
            <a:spLocks noChangeArrowheads="1"/>
          </p:cNvSpPr>
          <p:nvPr/>
        </p:nvSpPr>
        <p:spPr bwMode="auto">
          <a:xfrm>
            <a:off x="4643438" y="4500563"/>
            <a:ext cx="86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a:solidFill>
                  <a:srgbClr val="0000FF"/>
                </a:solidFill>
                <a:ea typeface="楷体_GB2312"/>
              </a:rPr>
              <a:t>MC</a:t>
            </a:r>
          </a:p>
        </p:txBody>
      </p:sp>
      <p:sp>
        <p:nvSpPr>
          <p:cNvPr id="11" name="Text Box 31">
            <a:extLst>
              <a:ext uri="{FF2B5EF4-FFF2-40B4-BE49-F238E27FC236}">
                <a16:creationId xmlns:a16="http://schemas.microsoft.com/office/drawing/2014/main" id="{0B7288D3-DF4C-49F8-99B2-759A7B6C1957}"/>
              </a:ext>
            </a:extLst>
          </p:cNvPr>
          <p:cNvSpPr txBox="1">
            <a:spLocks noChangeArrowheads="1"/>
          </p:cNvSpPr>
          <p:nvPr/>
        </p:nvSpPr>
        <p:spPr bwMode="auto">
          <a:xfrm>
            <a:off x="4665663" y="3001963"/>
            <a:ext cx="10080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0">
                <a:solidFill>
                  <a:srgbClr val="FF0000"/>
                </a:solidFill>
                <a:ea typeface="楷体_GB2312"/>
              </a:rPr>
              <a:t>MP</a:t>
            </a:r>
          </a:p>
        </p:txBody>
      </p:sp>
      <p:sp>
        <p:nvSpPr>
          <p:cNvPr id="81932" name="Text Box 34">
            <a:extLst>
              <a:ext uri="{FF2B5EF4-FFF2-40B4-BE49-F238E27FC236}">
                <a16:creationId xmlns:a16="http://schemas.microsoft.com/office/drawing/2014/main" id="{F321E905-EB94-4CDF-BB61-D4B99BF3B314}"/>
              </a:ext>
            </a:extLst>
          </p:cNvPr>
          <p:cNvSpPr txBox="1">
            <a:spLocks noChangeArrowheads="1"/>
          </p:cNvSpPr>
          <p:nvPr/>
        </p:nvSpPr>
        <p:spPr bwMode="auto">
          <a:xfrm>
            <a:off x="7885113" y="5753100"/>
            <a:ext cx="4603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800" b="0">
                <a:ea typeface="楷体_GB2312"/>
              </a:rPr>
              <a:t>Q</a:t>
            </a:r>
          </a:p>
        </p:txBody>
      </p:sp>
      <p:sp>
        <p:nvSpPr>
          <p:cNvPr id="81933" name="Text Box 35">
            <a:extLst>
              <a:ext uri="{FF2B5EF4-FFF2-40B4-BE49-F238E27FC236}">
                <a16:creationId xmlns:a16="http://schemas.microsoft.com/office/drawing/2014/main" id="{C90BCC31-900A-4DAA-A0C1-2B224B9270B1}"/>
              </a:ext>
            </a:extLst>
          </p:cNvPr>
          <p:cNvSpPr txBox="1">
            <a:spLocks noChangeArrowheads="1"/>
          </p:cNvSpPr>
          <p:nvPr/>
        </p:nvSpPr>
        <p:spPr bwMode="auto">
          <a:xfrm>
            <a:off x="7813675" y="3465513"/>
            <a:ext cx="3825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800" b="0">
                <a:ea typeface="楷体_GB2312"/>
              </a:rPr>
              <a:t>L</a:t>
            </a:r>
          </a:p>
        </p:txBody>
      </p:sp>
      <p:sp>
        <p:nvSpPr>
          <p:cNvPr id="81934" name="Line 36">
            <a:extLst>
              <a:ext uri="{FF2B5EF4-FFF2-40B4-BE49-F238E27FC236}">
                <a16:creationId xmlns:a16="http://schemas.microsoft.com/office/drawing/2014/main" id="{E690473B-72FA-40F8-A771-D6A776FF33A9}"/>
              </a:ext>
            </a:extLst>
          </p:cNvPr>
          <p:cNvSpPr>
            <a:spLocks noChangeShapeType="1"/>
          </p:cNvSpPr>
          <p:nvPr/>
        </p:nvSpPr>
        <p:spPr bwMode="auto">
          <a:xfrm flipV="1">
            <a:off x="2000250" y="1690688"/>
            <a:ext cx="0" cy="20399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5" name="Line 37">
            <a:extLst>
              <a:ext uri="{FF2B5EF4-FFF2-40B4-BE49-F238E27FC236}">
                <a16:creationId xmlns:a16="http://schemas.microsoft.com/office/drawing/2014/main" id="{C45D5857-3BF8-44E3-BC45-FCC401A3A47B}"/>
              </a:ext>
            </a:extLst>
          </p:cNvPr>
          <p:cNvSpPr>
            <a:spLocks noChangeShapeType="1"/>
          </p:cNvSpPr>
          <p:nvPr/>
        </p:nvSpPr>
        <p:spPr bwMode="auto">
          <a:xfrm>
            <a:off x="2000250" y="3711575"/>
            <a:ext cx="56165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6" name="Line 38">
            <a:extLst>
              <a:ext uri="{FF2B5EF4-FFF2-40B4-BE49-F238E27FC236}">
                <a16:creationId xmlns:a16="http://schemas.microsoft.com/office/drawing/2014/main" id="{DE2B3232-60AF-420A-969E-720118B4AFD4}"/>
              </a:ext>
            </a:extLst>
          </p:cNvPr>
          <p:cNvSpPr>
            <a:spLocks noChangeShapeType="1"/>
          </p:cNvSpPr>
          <p:nvPr/>
        </p:nvSpPr>
        <p:spPr bwMode="auto">
          <a:xfrm flipV="1">
            <a:off x="2000250" y="3975100"/>
            <a:ext cx="0" cy="20431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7" name="Line 39">
            <a:extLst>
              <a:ext uri="{FF2B5EF4-FFF2-40B4-BE49-F238E27FC236}">
                <a16:creationId xmlns:a16="http://schemas.microsoft.com/office/drawing/2014/main" id="{7F9CE977-3FAD-4243-A9BC-0F5FDF54E6D0}"/>
              </a:ext>
            </a:extLst>
          </p:cNvPr>
          <p:cNvSpPr>
            <a:spLocks noChangeShapeType="1"/>
          </p:cNvSpPr>
          <p:nvPr/>
        </p:nvSpPr>
        <p:spPr bwMode="auto">
          <a:xfrm>
            <a:off x="2000250" y="6018213"/>
            <a:ext cx="56165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Freeform 42">
            <a:extLst>
              <a:ext uri="{FF2B5EF4-FFF2-40B4-BE49-F238E27FC236}">
                <a16:creationId xmlns:a16="http://schemas.microsoft.com/office/drawing/2014/main" id="{835DB0BE-F0C2-4627-9BC1-E35989D2B180}"/>
              </a:ext>
            </a:extLst>
          </p:cNvPr>
          <p:cNvSpPr>
            <a:spLocks/>
          </p:cNvSpPr>
          <p:nvPr/>
        </p:nvSpPr>
        <p:spPr bwMode="auto">
          <a:xfrm>
            <a:off x="2360613" y="4903788"/>
            <a:ext cx="2519362" cy="812800"/>
          </a:xfrm>
          <a:custGeom>
            <a:avLst/>
            <a:gdLst>
              <a:gd name="T0" fmla="*/ 0 w 1723"/>
              <a:gd name="T1" fmla="*/ 2147483646 h 967"/>
              <a:gd name="T2" fmla="*/ 2147483646 w 1723"/>
              <a:gd name="T3" fmla="*/ 2147483646 h 967"/>
              <a:gd name="T4" fmla="*/ 2147483646 w 1723"/>
              <a:gd name="T5" fmla="*/ 2147483646 h 967"/>
              <a:gd name="T6" fmla="*/ 2147483646 w 1723"/>
              <a:gd name="T7" fmla="*/ 2147483646 h 967"/>
              <a:gd name="T8" fmla="*/ 2147483646 w 1723"/>
              <a:gd name="T9" fmla="*/ 0 h 967"/>
              <a:gd name="T10" fmla="*/ 0 60000 65536"/>
              <a:gd name="T11" fmla="*/ 0 60000 65536"/>
              <a:gd name="T12" fmla="*/ 0 60000 65536"/>
              <a:gd name="T13" fmla="*/ 0 60000 65536"/>
              <a:gd name="T14" fmla="*/ 0 60000 65536"/>
              <a:gd name="T15" fmla="*/ 0 w 1723"/>
              <a:gd name="T16" fmla="*/ 0 h 967"/>
              <a:gd name="T17" fmla="*/ 1723 w 1723"/>
              <a:gd name="T18" fmla="*/ 967 h 967"/>
            </a:gdLst>
            <a:ahLst/>
            <a:cxnLst>
              <a:cxn ang="T10">
                <a:pos x="T0" y="T1"/>
              </a:cxn>
              <a:cxn ang="T11">
                <a:pos x="T2" y="T3"/>
              </a:cxn>
              <a:cxn ang="T12">
                <a:pos x="T4" y="T5"/>
              </a:cxn>
              <a:cxn ang="T13">
                <a:pos x="T6" y="T7"/>
              </a:cxn>
              <a:cxn ang="T14">
                <a:pos x="T8" y="T9"/>
              </a:cxn>
            </a:cxnLst>
            <a:rect l="T15" t="T16" r="T17" b="T18"/>
            <a:pathLst>
              <a:path w="1723" h="967">
                <a:moveTo>
                  <a:pt x="0" y="136"/>
                </a:moveTo>
                <a:cubicBezTo>
                  <a:pt x="105" y="367"/>
                  <a:pt x="211" y="598"/>
                  <a:pt x="317" y="726"/>
                </a:cubicBezTo>
                <a:cubicBezTo>
                  <a:pt x="423" y="854"/>
                  <a:pt x="522" y="892"/>
                  <a:pt x="635" y="907"/>
                </a:cubicBezTo>
                <a:cubicBezTo>
                  <a:pt x="748" y="922"/>
                  <a:pt x="816" y="967"/>
                  <a:pt x="997" y="816"/>
                </a:cubicBezTo>
                <a:cubicBezTo>
                  <a:pt x="1178" y="665"/>
                  <a:pt x="1450" y="332"/>
                  <a:pt x="1723" y="0"/>
                </a:cubicBezTo>
              </a:path>
            </a:pathLst>
          </a:cu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Oval 45">
            <a:extLst>
              <a:ext uri="{FF2B5EF4-FFF2-40B4-BE49-F238E27FC236}">
                <a16:creationId xmlns:a16="http://schemas.microsoft.com/office/drawing/2014/main" id="{25D0841A-56D6-4A27-BB45-3D5EBF17F5B7}"/>
              </a:ext>
            </a:extLst>
          </p:cNvPr>
          <p:cNvSpPr>
            <a:spLocks noChangeArrowheads="1"/>
          </p:cNvSpPr>
          <p:nvPr/>
        </p:nvSpPr>
        <p:spPr bwMode="auto">
          <a:xfrm>
            <a:off x="3368675" y="5607050"/>
            <a:ext cx="144463" cy="127000"/>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1" name="Oval 46">
            <a:extLst>
              <a:ext uri="{FF2B5EF4-FFF2-40B4-BE49-F238E27FC236}">
                <a16:creationId xmlns:a16="http://schemas.microsoft.com/office/drawing/2014/main" id="{426DE3A3-4A67-48AE-AE1F-4A347CD73A74}"/>
              </a:ext>
            </a:extLst>
          </p:cNvPr>
          <p:cNvSpPr>
            <a:spLocks noChangeArrowheads="1"/>
          </p:cNvSpPr>
          <p:nvPr/>
        </p:nvSpPr>
        <p:spPr bwMode="auto">
          <a:xfrm>
            <a:off x="4160838" y="5291138"/>
            <a:ext cx="144462" cy="127000"/>
          </a:xfrm>
          <a:prstGeom prst="ellipse">
            <a:avLst/>
          </a:prstGeom>
          <a:solidFill>
            <a:schemeClr val="accent2">
              <a:lumMod val="75000"/>
            </a:schemeClr>
          </a:solidFill>
          <a:ln w="9525">
            <a:solidFill>
              <a:schemeClr val="accent2">
                <a:lumMod val="75000"/>
              </a:schemeClr>
            </a:solidFill>
            <a:round/>
            <a:headEnd/>
            <a:tailEnd/>
          </a:ln>
        </p:spPr>
        <p:txBody>
          <a:bodyPr wrap="none" anchor="ctr"/>
          <a:lstStyle/>
          <a:p>
            <a:pPr eaLnBrk="1" hangingPunct="1">
              <a:buFont typeface="Arial" charset="0"/>
              <a:buNone/>
              <a:defRPr/>
            </a:pPr>
            <a:endParaRPr lang="zh-CN" altLang="en-US" sz="1800" b="0">
              <a:solidFill>
                <a:schemeClr val="tx1"/>
              </a:solidFill>
              <a:latin typeface="Arial" charset="0"/>
              <a:ea typeface="楷体_GB2312" pitchFamily="49" charset="-122"/>
              <a:cs typeface="+mn-cs"/>
            </a:endParaRPr>
          </a:p>
        </p:txBody>
      </p:sp>
      <p:sp>
        <p:nvSpPr>
          <p:cNvPr id="22" name="Oval 47">
            <a:extLst>
              <a:ext uri="{FF2B5EF4-FFF2-40B4-BE49-F238E27FC236}">
                <a16:creationId xmlns:a16="http://schemas.microsoft.com/office/drawing/2014/main" id="{4EAF9D58-A676-4700-B364-951C41ECD541}"/>
              </a:ext>
            </a:extLst>
          </p:cNvPr>
          <p:cNvSpPr>
            <a:spLocks noChangeArrowheads="1"/>
          </p:cNvSpPr>
          <p:nvPr/>
        </p:nvSpPr>
        <p:spPr bwMode="auto">
          <a:xfrm>
            <a:off x="3368675" y="1690688"/>
            <a:ext cx="144463" cy="1254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23" name="Oval 48">
            <a:extLst>
              <a:ext uri="{FF2B5EF4-FFF2-40B4-BE49-F238E27FC236}">
                <a16:creationId xmlns:a16="http://schemas.microsoft.com/office/drawing/2014/main" id="{5C269506-1520-4CDE-BA05-A0984F707506}"/>
              </a:ext>
            </a:extLst>
          </p:cNvPr>
          <p:cNvSpPr>
            <a:spLocks noChangeArrowheads="1"/>
          </p:cNvSpPr>
          <p:nvPr/>
        </p:nvSpPr>
        <p:spPr bwMode="auto">
          <a:xfrm>
            <a:off x="4160838" y="2133600"/>
            <a:ext cx="144462" cy="125413"/>
          </a:xfrm>
          <a:prstGeom prst="ellipse">
            <a:avLst/>
          </a:prstGeom>
          <a:solidFill>
            <a:schemeClr val="tx2">
              <a:lumMod val="50000"/>
            </a:schemeClr>
          </a:solidFill>
          <a:ln w="9525">
            <a:solidFill>
              <a:srgbClr val="000000"/>
            </a:solidFill>
            <a:round/>
            <a:headEnd/>
            <a:tailEnd/>
          </a:ln>
        </p:spPr>
        <p:txBody>
          <a:bodyPr wrap="none" anchor="ctr"/>
          <a:lstStyle/>
          <a:p>
            <a:pPr eaLnBrk="1" hangingPunct="1">
              <a:buFont typeface="Arial" charset="0"/>
              <a:buNone/>
              <a:defRPr/>
            </a:pPr>
            <a:endParaRPr lang="zh-CN" altLang="en-US" sz="1800" b="0">
              <a:solidFill>
                <a:schemeClr val="tx1"/>
              </a:solidFill>
              <a:latin typeface="Arial" charset="0"/>
              <a:ea typeface="楷体_GB2312" pitchFamily="49" charset="-122"/>
              <a:cs typeface="+mn-cs"/>
            </a:endParaRPr>
          </a:p>
        </p:txBody>
      </p:sp>
      <p:sp>
        <p:nvSpPr>
          <p:cNvPr id="24" name="Rectangle 49">
            <a:extLst>
              <a:ext uri="{FF2B5EF4-FFF2-40B4-BE49-F238E27FC236}">
                <a16:creationId xmlns:a16="http://schemas.microsoft.com/office/drawing/2014/main" id="{FB6D4779-6336-483C-8663-BDAA839AC9E9}"/>
              </a:ext>
            </a:extLst>
          </p:cNvPr>
          <p:cNvSpPr>
            <a:spLocks noChangeArrowheads="1"/>
          </p:cNvSpPr>
          <p:nvPr/>
        </p:nvSpPr>
        <p:spPr bwMode="auto">
          <a:xfrm>
            <a:off x="2936875" y="1500188"/>
            <a:ext cx="431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FF0000"/>
                </a:solidFill>
                <a:ea typeface="楷体_GB2312"/>
              </a:rPr>
              <a:t>A</a:t>
            </a:r>
          </a:p>
        </p:txBody>
      </p:sp>
      <p:sp>
        <p:nvSpPr>
          <p:cNvPr id="81945" name="Rectangle 27">
            <a:extLst>
              <a:ext uri="{FF2B5EF4-FFF2-40B4-BE49-F238E27FC236}">
                <a16:creationId xmlns:a16="http://schemas.microsoft.com/office/drawing/2014/main" id="{F9C3D6D0-105A-4896-8225-459FF9DB1996}"/>
              </a:ext>
            </a:extLst>
          </p:cNvPr>
          <p:cNvSpPr>
            <a:spLocks noChangeArrowheads="1"/>
          </p:cNvSpPr>
          <p:nvPr/>
        </p:nvSpPr>
        <p:spPr bwMode="auto">
          <a:xfrm>
            <a:off x="1403350" y="1412875"/>
            <a:ext cx="431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MP</a:t>
            </a:r>
          </a:p>
        </p:txBody>
      </p:sp>
      <p:sp>
        <p:nvSpPr>
          <p:cNvPr id="81946" name="Rectangle 28">
            <a:extLst>
              <a:ext uri="{FF2B5EF4-FFF2-40B4-BE49-F238E27FC236}">
                <a16:creationId xmlns:a16="http://schemas.microsoft.com/office/drawing/2014/main" id="{D969DF2A-6A9F-490E-BF9C-C7855F95E2C4}"/>
              </a:ext>
            </a:extLst>
          </p:cNvPr>
          <p:cNvSpPr>
            <a:spLocks noChangeArrowheads="1"/>
          </p:cNvSpPr>
          <p:nvPr/>
        </p:nvSpPr>
        <p:spPr bwMode="auto">
          <a:xfrm>
            <a:off x="1331913" y="3860800"/>
            <a:ext cx="431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C</a:t>
            </a:r>
          </a:p>
        </p:txBody>
      </p:sp>
      <p:sp>
        <p:nvSpPr>
          <p:cNvPr id="27" name="Rectangle 23">
            <a:extLst>
              <a:ext uri="{FF2B5EF4-FFF2-40B4-BE49-F238E27FC236}">
                <a16:creationId xmlns:a16="http://schemas.microsoft.com/office/drawing/2014/main" id="{1BE0EC2B-768A-478D-8BB1-94797042261D}"/>
              </a:ext>
            </a:extLst>
          </p:cNvPr>
          <p:cNvSpPr>
            <a:spLocks noChangeArrowheads="1"/>
          </p:cNvSpPr>
          <p:nvPr/>
        </p:nvSpPr>
        <p:spPr bwMode="auto">
          <a:xfrm>
            <a:off x="3429000" y="3714750"/>
            <a:ext cx="503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0">
                <a:ea typeface="楷体_GB2312"/>
              </a:rPr>
              <a:t>L</a:t>
            </a:r>
            <a:r>
              <a:rPr lang="en-US" altLang="zh-CN" sz="1600" b="0" baseline="-25000">
                <a:ea typeface="楷体_GB2312"/>
              </a:rPr>
              <a:t>1</a:t>
            </a:r>
          </a:p>
        </p:txBody>
      </p:sp>
      <p:sp>
        <p:nvSpPr>
          <p:cNvPr id="28" name="Rectangle 23">
            <a:extLst>
              <a:ext uri="{FF2B5EF4-FFF2-40B4-BE49-F238E27FC236}">
                <a16:creationId xmlns:a16="http://schemas.microsoft.com/office/drawing/2014/main" id="{B3B16362-F4C3-4D58-B0CA-92F9180DAE0F}"/>
              </a:ext>
            </a:extLst>
          </p:cNvPr>
          <p:cNvSpPr>
            <a:spLocks noChangeArrowheads="1"/>
          </p:cNvSpPr>
          <p:nvPr/>
        </p:nvSpPr>
        <p:spPr bwMode="auto">
          <a:xfrm>
            <a:off x="3214688" y="6000750"/>
            <a:ext cx="5032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0">
                <a:ea typeface="楷体_GB2312"/>
              </a:rPr>
              <a:t>Q</a:t>
            </a:r>
            <a:r>
              <a:rPr lang="en-US" altLang="zh-CN" sz="1600" b="0" baseline="-25000">
                <a:ea typeface="楷体_GB2312"/>
              </a:rPr>
              <a:t>1</a:t>
            </a:r>
          </a:p>
        </p:txBody>
      </p:sp>
      <p:sp>
        <p:nvSpPr>
          <p:cNvPr id="29" name="Rectangle 23">
            <a:extLst>
              <a:ext uri="{FF2B5EF4-FFF2-40B4-BE49-F238E27FC236}">
                <a16:creationId xmlns:a16="http://schemas.microsoft.com/office/drawing/2014/main" id="{9056A425-DE20-4054-A6F6-92BF90D396F4}"/>
              </a:ext>
            </a:extLst>
          </p:cNvPr>
          <p:cNvSpPr>
            <a:spLocks noChangeArrowheads="1"/>
          </p:cNvSpPr>
          <p:nvPr/>
        </p:nvSpPr>
        <p:spPr bwMode="auto">
          <a:xfrm>
            <a:off x="4214813" y="3714750"/>
            <a:ext cx="5032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0">
                <a:ea typeface="楷体_GB2312"/>
              </a:rPr>
              <a:t>L</a:t>
            </a:r>
            <a:r>
              <a:rPr lang="en-US" altLang="zh-CN" sz="1600" b="0" baseline="-25000">
                <a:ea typeface="楷体_GB2312"/>
              </a:rPr>
              <a:t>2</a:t>
            </a:r>
          </a:p>
        </p:txBody>
      </p:sp>
      <p:sp>
        <p:nvSpPr>
          <p:cNvPr id="30" name="Rectangle 23">
            <a:extLst>
              <a:ext uri="{FF2B5EF4-FFF2-40B4-BE49-F238E27FC236}">
                <a16:creationId xmlns:a16="http://schemas.microsoft.com/office/drawing/2014/main" id="{2D8A60FB-16A0-44C7-B1DD-1316059EE259}"/>
              </a:ext>
            </a:extLst>
          </p:cNvPr>
          <p:cNvSpPr>
            <a:spLocks noChangeArrowheads="1"/>
          </p:cNvSpPr>
          <p:nvPr/>
        </p:nvSpPr>
        <p:spPr bwMode="auto">
          <a:xfrm>
            <a:off x="4143375" y="6000750"/>
            <a:ext cx="503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0">
                <a:ea typeface="楷体_GB2312"/>
              </a:rPr>
              <a:t>Q</a:t>
            </a:r>
            <a:r>
              <a:rPr lang="en-US" altLang="zh-CN" sz="1600" b="0" baseline="-25000">
                <a:ea typeface="楷体_GB2312"/>
              </a:rPr>
              <a:t>2</a:t>
            </a:r>
          </a:p>
        </p:txBody>
      </p:sp>
      <p:sp>
        <p:nvSpPr>
          <p:cNvPr id="31" name="Rectangle 49">
            <a:extLst>
              <a:ext uri="{FF2B5EF4-FFF2-40B4-BE49-F238E27FC236}">
                <a16:creationId xmlns:a16="http://schemas.microsoft.com/office/drawing/2014/main" id="{9489BA23-5AEE-44D7-A3CA-55182FECA450}"/>
              </a:ext>
            </a:extLst>
          </p:cNvPr>
          <p:cNvSpPr>
            <a:spLocks noChangeArrowheads="1"/>
          </p:cNvSpPr>
          <p:nvPr/>
        </p:nvSpPr>
        <p:spPr bwMode="auto">
          <a:xfrm>
            <a:off x="3071813" y="5357813"/>
            <a:ext cx="431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rgbClr val="FF0000"/>
                </a:solidFill>
                <a:ea typeface="楷体_GB2312"/>
              </a:rPr>
              <a:t>C</a:t>
            </a:r>
          </a:p>
        </p:txBody>
      </p:sp>
      <p:sp>
        <p:nvSpPr>
          <p:cNvPr id="32" name="Rectangle 49">
            <a:extLst>
              <a:ext uri="{FF2B5EF4-FFF2-40B4-BE49-F238E27FC236}">
                <a16:creationId xmlns:a16="http://schemas.microsoft.com/office/drawing/2014/main" id="{46DF31A9-46AB-4677-855A-F899228594A6}"/>
              </a:ext>
            </a:extLst>
          </p:cNvPr>
          <p:cNvSpPr>
            <a:spLocks noChangeArrowheads="1"/>
          </p:cNvSpPr>
          <p:nvPr/>
        </p:nvSpPr>
        <p:spPr bwMode="auto">
          <a:xfrm>
            <a:off x="4071938" y="1785938"/>
            <a:ext cx="431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E</a:t>
            </a:r>
          </a:p>
        </p:txBody>
      </p:sp>
      <p:sp>
        <p:nvSpPr>
          <p:cNvPr id="33" name="Rectangle 49">
            <a:extLst>
              <a:ext uri="{FF2B5EF4-FFF2-40B4-BE49-F238E27FC236}">
                <a16:creationId xmlns:a16="http://schemas.microsoft.com/office/drawing/2014/main" id="{3B219A9D-FF20-4A50-A467-3BE968D11C42}"/>
              </a:ext>
            </a:extLst>
          </p:cNvPr>
          <p:cNvSpPr>
            <a:spLocks noChangeArrowheads="1"/>
          </p:cNvSpPr>
          <p:nvPr/>
        </p:nvSpPr>
        <p:spPr bwMode="auto">
          <a:xfrm>
            <a:off x="3857625" y="5000625"/>
            <a:ext cx="50323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20" grpId="0" animBg="1"/>
      <p:bldP spid="21" grpId="0" animBg="1"/>
      <p:bldP spid="22" grpId="0" animBg="1"/>
      <p:bldP spid="23" grpId="0" animBg="1"/>
      <p:bldP spid="24" grpId="0"/>
      <p:bldP spid="27" grpId="0"/>
      <p:bldP spid="28" grpId="0"/>
      <p:bldP spid="29" grpId="0"/>
      <p:bldP spid="30" grpId="0"/>
      <p:bldP spid="31" grpId="0"/>
      <p:bldP spid="32"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C909A45-E80D-40D5-8146-92D56DA58C45}"/>
              </a:ext>
            </a:extLst>
          </p:cNvPr>
          <p:cNvGraphicFramePr>
            <a:graphicFrameLocks noGrp="1"/>
          </p:cNvGraphicFramePr>
          <p:nvPr/>
        </p:nvGraphicFramePr>
        <p:xfrm>
          <a:off x="642938" y="428625"/>
          <a:ext cx="7000875" cy="2527300"/>
        </p:xfrm>
        <a:graphic>
          <a:graphicData uri="http://schemas.openxmlformats.org/drawingml/2006/table">
            <a:tbl>
              <a:tblPr/>
              <a:tblGrid>
                <a:gridCol w="874712">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4713">
                  <a:extLst>
                    <a:ext uri="{9D8B030D-6E8A-4147-A177-3AD203B41FA5}">
                      <a16:colId xmlns:a16="http://schemas.microsoft.com/office/drawing/2014/main" val="20002"/>
                    </a:ext>
                  </a:extLst>
                </a:gridCol>
                <a:gridCol w="874712">
                  <a:extLst>
                    <a:ext uri="{9D8B030D-6E8A-4147-A177-3AD203B41FA5}">
                      <a16:colId xmlns:a16="http://schemas.microsoft.com/office/drawing/2014/main" val="20003"/>
                    </a:ext>
                  </a:extLst>
                </a:gridCol>
                <a:gridCol w="874713">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4712">
                  <a:extLst>
                    <a:ext uri="{9D8B030D-6E8A-4147-A177-3AD203B41FA5}">
                      <a16:colId xmlns:a16="http://schemas.microsoft.com/office/drawing/2014/main" val="20006"/>
                    </a:ext>
                  </a:extLst>
                </a:gridCol>
                <a:gridCol w="874713">
                  <a:extLst>
                    <a:ext uri="{9D8B030D-6E8A-4147-A177-3AD203B41FA5}">
                      <a16:colId xmlns:a16="http://schemas.microsoft.com/office/drawing/2014/main" val="20007"/>
                    </a:ext>
                  </a:extLst>
                </a:gridCol>
              </a:tblGrid>
              <a:tr h="355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产量</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Q</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总成本 </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TC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固定成本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可变成本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平均固定成本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平均可变成本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边际成本</a:t>
                      </a:r>
                      <a:endPar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楷体_GB2312"/>
                          <a:cs typeface="楷体_GB2312"/>
                        </a:rPr>
                        <a:t>MC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285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171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174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38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182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149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250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320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2460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224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500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1" name="图表 10">
            <a:extLst>
              <a:ext uri="{FF2B5EF4-FFF2-40B4-BE49-F238E27FC236}">
                <a16:creationId xmlns:a16="http://schemas.microsoft.com/office/drawing/2014/main" id="{CDF731D4-76F4-4E91-B448-1B3F8D4F5441}"/>
              </a:ext>
            </a:extLst>
          </p:cNvPr>
          <p:cNvGraphicFramePr/>
          <p:nvPr/>
        </p:nvGraphicFramePr>
        <p:xfrm>
          <a:off x="285720" y="314324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a:extLst>
              <a:ext uri="{FF2B5EF4-FFF2-40B4-BE49-F238E27FC236}">
                <a16:creationId xmlns:a16="http://schemas.microsoft.com/office/drawing/2014/main" id="{1E76D039-32ED-474B-B2A6-7A6224103FCB}"/>
              </a:ext>
            </a:extLst>
          </p:cNvPr>
          <p:cNvSpPr/>
          <p:nvPr/>
        </p:nvSpPr>
        <p:spPr>
          <a:xfrm>
            <a:off x="4214813" y="5072063"/>
            <a:ext cx="4786312" cy="1200150"/>
          </a:xfrm>
          <a:prstGeom prst="rect">
            <a:avLst/>
          </a:prstGeom>
        </p:spPr>
        <p:txBody>
          <a:bodyPr>
            <a:spAutoFit/>
          </a:bodyPr>
          <a:lstStyle/>
          <a:p>
            <a:pPr eaLnBrk="1" hangingPunct="1">
              <a:defRPr/>
            </a:pPr>
            <a:r>
              <a:rPr lang="zh-CN" altLang="en-US" sz="2400" dirty="0">
                <a:solidFill>
                  <a:srgbClr val="FF3300"/>
                </a:solidFill>
                <a:latin typeface="楷体" pitchFamily="49" charset="-122"/>
                <a:ea typeface="楷体" pitchFamily="49" charset="-122"/>
              </a:rPr>
              <a:t>边际报酬递减规律，</a:t>
            </a:r>
            <a:r>
              <a:rPr lang="zh-CN" altLang="en-US" sz="2400" dirty="0">
                <a:solidFill>
                  <a:schemeClr val="accent2">
                    <a:lumMod val="75000"/>
                  </a:schemeClr>
                </a:solidFill>
                <a:latin typeface="楷体" pitchFamily="49" charset="-122"/>
                <a:ea typeface="楷体" pitchFamily="49" charset="-122"/>
              </a:rPr>
              <a:t>它决定了短期成本曲线的特征</a:t>
            </a:r>
            <a:r>
              <a:rPr lang="zh-CN" altLang="en-US" sz="2400" dirty="0">
                <a:latin typeface="楷体" pitchFamily="49" charset="-122"/>
                <a:ea typeface="楷体" pitchFamily="49" charset="-122"/>
              </a:rPr>
              <a:t>——</a:t>
            </a:r>
            <a:r>
              <a:rPr lang="zh-CN" altLang="en-US" sz="2400" dirty="0">
                <a:solidFill>
                  <a:srgbClr val="FF3300"/>
                </a:solidFill>
                <a:latin typeface="楷体" pitchFamily="49" charset="-122"/>
                <a:ea typeface="楷体" pitchFamily="49" charset="-122"/>
              </a:rPr>
              <a:t>边际成本MC曲线</a:t>
            </a:r>
            <a:r>
              <a:rPr lang="zh-CN" altLang="en-US" sz="2400" dirty="0">
                <a:solidFill>
                  <a:schemeClr val="accent2">
                    <a:lumMod val="75000"/>
                  </a:schemeClr>
                </a:solidFill>
                <a:latin typeface="楷体" pitchFamily="49" charset="-122"/>
                <a:ea typeface="楷体" pitchFamily="49" charset="-122"/>
              </a:rPr>
              <a:t>表现为先降后升的</a:t>
            </a:r>
            <a:r>
              <a:rPr lang="zh-CN" altLang="en-US" sz="2400" dirty="0">
                <a:solidFill>
                  <a:srgbClr val="FF3300"/>
                </a:solidFill>
                <a:latin typeface="楷体" pitchFamily="49" charset="-122"/>
                <a:ea typeface="楷体" pitchFamily="49" charset="-122"/>
              </a:rPr>
              <a:t>U型特征。</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a:extLst>
              <a:ext uri="{FF2B5EF4-FFF2-40B4-BE49-F238E27FC236}">
                <a16:creationId xmlns:a16="http://schemas.microsoft.com/office/drawing/2014/main" id="{0DEF879C-C6EE-464E-8D2B-F70F23209BCB}"/>
              </a:ext>
            </a:extLst>
          </p:cNvPr>
          <p:cNvGraphicFramePr/>
          <p:nvPr/>
        </p:nvGraphicFramePr>
        <p:xfrm>
          <a:off x="3214678" y="378619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a:extLst>
              <a:ext uri="{FF2B5EF4-FFF2-40B4-BE49-F238E27FC236}">
                <a16:creationId xmlns:a16="http://schemas.microsoft.com/office/drawing/2014/main" id="{FAA59049-6CA9-43F9-B491-49FD21483DDD}"/>
              </a:ext>
            </a:extLst>
          </p:cNvPr>
          <p:cNvGraphicFramePr>
            <a:graphicFrameLocks noGrp="1"/>
          </p:cNvGraphicFramePr>
          <p:nvPr/>
        </p:nvGraphicFramePr>
        <p:xfrm>
          <a:off x="785813" y="1071563"/>
          <a:ext cx="7000875" cy="2527300"/>
        </p:xfrm>
        <a:graphic>
          <a:graphicData uri="http://schemas.openxmlformats.org/drawingml/2006/table">
            <a:tbl>
              <a:tblPr/>
              <a:tblGrid>
                <a:gridCol w="874712">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4713">
                  <a:extLst>
                    <a:ext uri="{9D8B030D-6E8A-4147-A177-3AD203B41FA5}">
                      <a16:colId xmlns:a16="http://schemas.microsoft.com/office/drawing/2014/main" val="20002"/>
                    </a:ext>
                  </a:extLst>
                </a:gridCol>
                <a:gridCol w="874712">
                  <a:extLst>
                    <a:ext uri="{9D8B030D-6E8A-4147-A177-3AD203B41FA5}">
                      <a16:colId xmlns:a16="http://schemas.microsoft.com/office/drawing/2014/main" val="20003"/>
                    </a:ext>
                  </a:extLst>
                </a:gridCol>
                <a:gridCol w="874713">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4712">
                  <a:extLst>
                    <a:ext uri="{9D8B030D-6E8A-4147-A177-3AD203B41FA5}">
                      <a16:colId xmlns:a16="http://schemas.microsoft.com/office/drawing/2014/main" val="20006"/>
                    </a:ext>
                  </a:extLst>
                </a:gridCol>
                <a:gridCol w="874713">
                  <a:extLst>
                    <a:ext uri="{9D8B030D-6E8A-4147-A177-3AD203B41FA5}">
                      <a16:colId xmlns:a16="http://schemas.microsoft.com/office/drawing/2014/main" val="20007"/>
                    </a:ext>
                  </a:extLst>
                </a:gridCol>
              </a:tblGrid>
              <a:tr h="355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产量</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Q</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总成本 </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TC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固定成本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可变成本</a:t>
                      </a:r>
                      <a:endPar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平均成本</a:t>
                      </a:r>
                      <a:endPar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楷体_GB2312"/>
                          <a:cs typeface="楷体_GB2312"/>
                        </a:rPr>
                        <a:t>AC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平均固定成本</a:t>
                      </a:r>
                      <a:r>
                        <a:rPr kumimoji="0" lang="en-US" altLang="zh-CN" sz="1100" b="0" i="0" u="none" strike="noStrike" cap="none" normalizeH="0" baseline="0">
                          <a:ln>
                            <a:noFill/>
                          </a:ln>
                          <a:solidFill>
                            <a:srgbClr val="000000"/>
                          </a:solidFill>
                          <a:effectLst/>
                          <a:latin typeface="宋体" panose="02010600030101010101" pitchFamily="2" charset="-122"/>
                          <a:ea typeface="楷体_GB2312"/>
                          <a:cs typeface="楷体_GB2312"/>
                        </a:rPr>
                        <a:t>AFC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平均可变成本</a:t>
                      </a:r>
                      <a:r>
                        <a:rPr kumimoji="0" lang="en-US" altLang="zh-CN" sz="1100" b="1" i="0" u="none" strike="noStrike" cap="none" normalizeH="0" baseline="0">
                          <a:ln>
                            <a:noFill/>
                          </a:ln>
                          <a:solidFill>
                            <a:srgbClr val="FF0000"/>
                          </a:solidFill>
                          <a:effectLst/>
                          <a:latin typeface="宋体" panose="02010600030101010101" pitchFamily="2" charset="-122"/>
                          <a:ea typeface="楷体_GB2312"/>
                          <a:cs typeface="楷体_GB2312"/>
                        </a:rPr>
                        <a:t>AVC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边际成本</a:t>
                      </a:r>
                      <a:endPar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楷体_GB2312"/>
                          <a:cs typeface="楷体_GB2312"/>
                        </a:rPr>
                        <a:t>MC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450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285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135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370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223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480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195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75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180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173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50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1200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171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43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129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174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38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136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190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1340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182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33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149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250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1960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1660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166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320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09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2460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300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2160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224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楷体_GB2312"/>
                        </a:rPr>
                        <a:t>27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196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楷体_GB2312"/>
                        </a:rPr>
                        <a:t>500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 name="矩形 4">
            <a:extLst>
              <a:ext uri="{FF2B5EF4-FFF2-40B4-BE49-F238E27FC236}">
                <a16:creationId xmlns:a16="http://schemas.microsoft.com/office/drawing/2014/main" id="{CC77D404-D755-46A5-86AA-F497A4DC0CD1}"/>
              </a:ext>
            </a:extLst>
          </p:cNvPr>
          <p:cNvSpPr/>
          <p:nvPr/>
        </p:nvSpPr>
        <p:spPr>
          <a:xfrm>
            <a:off x="6215063" y="4000500"/>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C00000"/>
                </a:solidFill>
              </a:rPr>
              <a:t>MC</a:t>
            </a:r>
            <a:endParaRPr lang="zh-CN" dirty="0">
              <a:solidFill>
                <a:srgbClr val="C00000"/>
              </a:solidFill>
            </a:endParaRPr>
          </a:p>
        </p:txBody>
      </p:sp>
      <p:sp>
        <p:nvSpPr>
          <p:cNvPr id="6" name="矩形 5">
            <a:extLst>
              <a:ext uri="{FF2B5EF4-FFF2-40B4-BE49-F238E27FC236}">
                <a16:creationId xmlns:a16="http://schemas.microsoft.com/office/drawing/2014/main" id="{50FD5679-E9DA-4906-879E-1D7AD4573769}"/>
              </a:ext>
            </a:extLst>
          </p:cNvPr>
          <p:cNvSpPr/>
          <p:nvPr/>
        </p:nvSpPr>
        <p:spPr>
          <a:xfrm>
            <a:off x="6143625" y="4929188"/>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0000FF"/>
                </a:solidFill>
              </a:rPr>
              <a:t>AC</a:t>
            </a:r>
            <a:endParaRPr lang="zh-CN" dirty="0">
              <a:solidFill>
                <a:srgbClr val="0000FF"/>
              </a:solidFill>
            </a:endParaRPr>
          </a:p>
        </p:txBody>
      </p:sp>
      <p:sp>
        <p:nvSpPr>
          <p:cNvPr id="7" name="矩形 6">
            <a:extLst>
              <a:ext uri="{FF2B5EF4-FFF2-40B4-BE49-F238E27FC236}">
                <a16:creationId xmlns:a16="http://schemas.microsoft.com/office/drawing/2014/main" id="{8698E44B-4D4F-40D1-992D-EA1C8C60FA2B}"/>
              </a:ext>
            </a:extLst>
          </p:cNvPr>
          <p:cNvSpPr/>
          <p:nvPr/>
        </p:nvSpPr>
        <p:spPr>
          <a:xfrm>
            <a:off x="6143625" y="5357813"/>
            <a:ext cx="428625"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defRPr/>
            </a:pPr>
            <a:r>
              <a:rPr lang="en-US" altLang="zh-CN" dirty="0">
                <a:solidFill>
                  <a:srgbClr val="00B050"/>
                </a:solidFill>
              </a:rPr>
              <a:t>AVC</a:t>
            </a:r>
            <a:endParaRPr lang="zh-CN" dirty="0">
              <a:solidFill>
                <a:srgbClr val="00B050"/>
              </a:solidFill>
            </a:endParaRPr>
          </a:p>
        </p:txBody>
      </p:sp>
      <p:sp>
        <p:nvSpPr>
          <p:cNvPr id="8" name="Rectangle 2">
            <a:extLst>
              <a:ext uri="{FF2B5EF4-FFF2-40B4-BE49-F238E27FC236}">
                <a16:creationId xmlns:a16="http://schemas.microsoft.com/office/drawing/2014/main" id="{3CEB24BE-D2B0-4A99-A0AC-69A0E36158E1}"/>
              </a:ext>
            </a:extLst>
          </p:cNvPr>
          <p:cNvSpPr txBox="1">
            <a:spLocks noRot="1" noChangeArrowheads="1"/>
          </p:cNvSpPr>
          <p:nvPr/>
        </p:nvSpPr>
        <p:spPr bwMode="auto">
          <a:xfrm>
            <a:off x="214313" y="142875"/>
            <a:ext cx="8713787" cy="576263"/>
          </a:xfrm>
          <a:prstGeom prst="rect">
            <a:avLst/>
          </a:prstGeom>
          <a:noFill/>
          <a:ln w="9525">
            <a:noFill/>
            <a:miter lim="800000"/>
            <a:headEnd/>
            <a:tailEnd/>
          </a:ln>
        </p:spPr>
        <p:txBody>
          <a:bodyPr anchor="ctr"/>
          <a:lstStyle/>
          <a:p>
            <a:pPr eaLnBrk="1" hangingPunct="1">
              <a:defRPr/>
            </a:pPr>
            <a:r>
              <a:rPr lang="en-US" altLang="zh-CN" sz="2800" kern="0" dirty="0">
                <a:solidFill>
                  <a:schemeClr val="accent2">
                    <a:lumMod val="75000"/>
                  </a:schemeClr>
                </a:solidFill>
                <a:latin typeface="楷体" pitchFamily="49" charset="-122"/>
                <a:ea typeface="楷体" pitchFamily="49" charset="-122"/>
                <a:cs typeface="+mj-cs"/>
              </a:rPr>
              <a:t>3.</a:t>
            </a:r>
            <a:r>
              <a:rPr lang="zh-CN" altLang="en-US" sz="2800" kern="0" dirty="0">
                <a:solidFill>
                  <a:schemeClr val="accent2">
                    <a:lumMod val="75000"/>
                  </a:schemeClr>
                </a:solidFill>
                <a:latin typeface="楷体" pitchFamily="49" charset="-122"/>
                <a:ea typeface="楷体" pitchFamily="49" charset="-122"/>
                <a:cs typeface="+mj-cs"/>
              </a:rPr>
              <a:t>边际成本MC与</a:t>
            </a:r>
            <a:r>
              <a:rPr lang="en-US" altLang="zh-CN" sz="2800" kern="0" dirty="0">
                <a:solidFill>
                  <a:schemeClr val="accent2">
                    <a:lumMod val="75000"/>
                  </a:schemeClr>
                </a:solidFill>
                <a:latin typeface="楷体" pitchFamily="49" charset="-122"/>
                <a:ea typeface="楷体" pitchFamily="49" charset="-122"/>
                <a:cs typeface="+mj-cs"/>
              </a:rPr>
              <a:t>AC</a:t>
            </a:r>
            <a:r>
              <a:rPr lang="zh-CN" altLang="en-US" sz="2800" kern="0" dirty="0">
                <a:solidFill>
                  <a:schemeClr val="accent2">
                    <a:lumMod val="75000"/>
                  </a:schemeClr>
                </a:solidFill>
                <a:latin typeface="楷体" pitchFamily="49" charset="-122"/>
                <a:ea typeface="楷体" pitchFamily="49" charset="-122"/>
                <a:cs typeface="+mj-cs"/>
              </a:rPr>
              <a:t>、</a:t>
            </a:r>
            <a:r>
              <a:rPr lang="en-US" altLang="zh-CN" sz="2800" kern="0" dirty="0">
                <a:solidFill>
                  <a:schemeClr val="accent2">
                    <a:lumMod val="75000"/>
                  </a:schemeClr>
                </a:solidFill>
                <a:latin typeface="楷体" pitchFamily="49" charset="-122"/>
                <a:ea typeface="楷体" pitchFamily="49" charset="-122"/>
                <a:cs typeface="+mj-cs"/>
              </a:rPr>
              <a:t>AVC</a:t>
            </a:r>
            <a:r>
              <a:rPr lang="zh-CN" altLang="en-US" sz="2800" kern="0" dirty="0">
                <a:solidFill>
                  <a:schemeClr val="accent2">
                    <a:lumMod val="75000"/>
                  </a:schemeClr>
                </a:solidFill>
                <a:latin typeface="楷体" pitchFamily="49" charset="-122"/>
                <a:ea typeface="楷体" pitchFamily="49" charset="-122"/>
                <a:cs typeface="+mj-cs"/>
              </a:rPr>
              <a:t>的关系</a:t>
            </a:r>
          </a:p>
        </p:txBody>
      </p:sp>
      <p:sp>
        <p:nvSpPr>
          <p:cNvPr id="9" name="矩形 8">
            <a:extLst>
              <a:ext uri="{FF2B5EF4-FFF2-40B4-BE49-F238E27FC236}">
                <a16:creationId xmlns:a16="http://schemas.microsoft.com/office/drawing/2014/main" id="{35C18C0F-9411-40FA-97F8-2B07E42A7117}"/>
              </a:ext>
            </a:extLst>
          </p:cNvPr>
          <p:cNvSpPr/>
          <p:nvPr/>
        </p:nvSpPr>
        <p:spPr>
          <a:xfrm>
            <a:off x="500063" y="3857625"/>
            <a:ext cx="1890712" cy="461963"/>
          </a:xfrm>
          <a:prstGeom prst="rect">
            <a:avLst/>
          </a:prstGeom>
        </p:spPr>
        <p:txBody>
          <a:bodyPr wrap="none">
            <a:spAutoFit/>
          </a:bodyPr>
          <a:lstStyle/>
          <a:p>
            <a:pPr eaLnBrk="1" hangingPunct="1">
              <a:defRPr/>
            </a:pPr>
            <a:r>
              <a:rPr lang="en-US" altLang="zh-CN" sz="2400" kern="0" dirty="0">
                <a:solidFill>
                  <a:schemeClr val="accent2">
                    <a:lumMod val="75000"/>
                  </a:schemeClr>
                </a:solidFill>
                <a:latin typeface="楷体" pitchFamily="49" charset="-122"/>
                <a:ea typeface="楷体" pitchFamily="49" charset="-122"/>
              </a:rPr>
              <a:t>3.1.</a:t>
            </a:r>
            <a:r>
              <a:rPr lang="zh-CN" altLang="en-US" sz="2400" kern="0" dirty="0">
                <a:solidFill>
                  <a:schemeClr val="accent2">
                    <a:lumMod val="75000"/>
                  </a:schemeClr>
                </a:solidFill>
                <a:latin typeface="楷体" pitchFamily="49" charset="-122"/>
                <a:ea typeface="楷体" pitchFamily="49" charset="-122"/>
              </a:rPr>
              <a:t> 直观图</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B0A8CAA-48A7-4D2F-B3F5-3BA986CA8554}"/>
              </a:ext>
            </a:extLst>
          </p:cNvPr>
          <p:cNvSpPr txBox="1">
            <a:spLocks noRot="1" noChangeArrowheads="1"/>
          </p:cNvSpPr>
          <p:nvPr/>
        </p:nvSpPr>
        <p:spPr bwMode="auto">
          <a:xfrm>
            <a:off x="457200" y="692150"/>
            <a:ext cx="8229600" cy="1800225"/>
          </a:xfrm>
          <a:prstGeom prst="rect">
            <a:avLst/>
          </a:prstGeom>
          <a:noFill/>
          <a:ln w="9525">
            <a:noFill/>
            <a:miter lim="800000"/>
            <a:headEnd/>
            <a:tailEnd/>
          </a:ln>
        </p:spPr>
        <p:txBody>
          <a:bodyPr/>
          <a:lstStyle/>
          <a:p>
            <a:pPr marL="342900" indent="-342900" eaLnBrk="1" hangingPunct="1">
              <a:lnSpc>
                <a:spcPct val="90000"/>
              </a:lnSpc>
              <a:spcBef>
                <a:spcPct val="20000"/>
              </a:spcBef>
              <a:buFont typeface="Wingdings" pitchFamily="2" charset="2"/>
              <a:buNone/>
              <a:defRPr/>
            </a:pPr>
            <a:r>
              <a:rPr lang="en-US" altLang="zh-CN" sz="2400" dirty="0">
                <a:solidFill>
                  <a:schemeClr val="accent2">
                    <a:lumMod val="75000"/>
                  </a:schemeClr>
                </a:solidFill>
                <a:latin typeface="楷体" pitchFamily="49" charset="-122"/>
                <a:ea typeface="楷体" pitchFamily="49" charset="-122"/>
                <a:cs typeface="+mn-cs"/>
              </a:rPr>
              <a:t>3.2.MC</a:t>
            </a:r>
            <a:r>
              <a:rPr lang="zh-CN" altLang="en-US" sz="2400" dirty="0">
                <a:solidFill>
                  <a:schemeClr val="accent2">
                    <a:lumMod val="75000"/>
                  </a:schemeClr>
                </a:solidFill>
                <a:latin typeface="楷体" pitchFamily="49" charset="-122"/>
                <a:ea typeface="楷体" pitchFamily="49" charset="-122"/>
                <a:cs typeface="+mn-cs"/>
              </a:rPr>
              <a:t>曲线与</a:t>
            </a:r>
            <a:r>
              <a:rPr lang="en-US" altLang="zh-CN" sz="2400" dirty="0">
                <a:solidFill>
                  <a:schemeClr val="accent2">
                    <a:lumMod val="75000"/>
                  </a:schemeClr>
                </a:solidFill>
                <a:latin typeface="楷体" pitchFamily="49" charset="-122"/>
                <a:ea typeface="楷体" pitchFamily="49" charset="-122"/>
                <a:cs typeface="+mn-cs"/>
              </a:rPr>
              <a:t>AC</a:t>
            </a:r>
            <a:r>
              <a:rPr lang="zh-CN" altLang="en-US" sz="2400" dirty="0">
                <a:solidFill>
                  <a:schemeClr val="accent2">
                    <a:lumMod val="75000"/>
                  </a:schemeClr>
                </a:solidFill>
                <a:latin typeface="楷体" pitchFamily="49" charset="-122"/>
                <a:ea typeface="楷体" pitchFamily="49" charset="-122"/>
                <a:cs typeface="+mn-cs"/>
              </a:rPr>
              <a:t>曲线的关系是：</a:t>
            </a:r>
          </a:p>
          <a:p>
            <a:pPr marL="342900" indent="-342900" eaLnBrk="1" hangingPunct="1">
              <a:lnSpc>
                <a:spcPct val="90000"/>
              </a:lnSpc>
              <a:spcBef>
                <a:spcPct val="20000"/>
              </a:spcBef>
              <a:buFont typeface="Wingdings" pitchFamily="2" charset="2"/>
              <a:buNone/>
              <a:defRPr/>
            </a:pPr>
            <a:r>
              <a:rPr lang="zh-CN" altLang="en-US" sz="2400" dirty="0">
                <a:solidFill>
                  <a:schemeClr val="accent2">
                    <a:lumMod val="75000"/>
                  </a:schemeClr>
                </a:solidFill>
                <a:latin typeface="楷体" pitchFamily="49" charset="-122"/>
                <a:ea typeface="楷体" pitchFamily="49" charset="-122"/>
                <a:cs typeface="+mn-cs"/>
              </a:rPr>
              <a:t>     </a:t>
            </a:r>
            <a:r>
              <a:rPr lang="en-US" altLang="zh-CN" sz="2400" dirty="0">
                <a:solidFill>
                  <a:schemeClr val="accent2">
                    <a:lumMod val="75000"/>
                  </a:schemeClr>
                </a:solidFill>
                <a:latin typeface="楷体" pitchFamily="49" charset="-122"/>
                <a:ea typeface="楷体" pitchFamily="49" charset="-122"/>
                <a:cs typeface="+mn-cs"/>
              </a:rPr>
              <a:t>(1)MC</a:t>
            </a:r>
            <a:r>
              <a:rPr lang="zh-CN" altLang="en-US" sz="2400" dirty="0">
                <a:solidFill>
                  <a:schemeClr val="accent2">
                    <a:lumMod val="75000"/>
                  </a:schemeClr>
                </a:solidFill>
                <a:latin typeface="楷体" pitchFamily="49" charset="-122"/>
                <a:ea typeface="楷体" pitchFamily="49" charset="-122"/>
                <a:cs typeface="+mn-cs"/>
              </a:rPr>
              <a:t>曲线位于</a:t>
            </a:r>
            <a:r>
              <a:rPr lang="en-US" altLang="zh-CN" sz="2400" dirty="0">
                <a:solidFill>
                  <a:schemeClr val="accent2">
                    <a:lumMod val="75000"/>
                  </a:schemeClr>
                </a:solidFill>
                <a:latin typeface="楷体" pitchFamily="49" charset="-122"/>
                <a:ea typeface="楷体" pitchFamily="49" charset="-122"/>
                <a:cs typeface="+mn-cs"/>
              </a:rPr>
              <a:t>AC</a:t>
            </a:r>
            <a:r>
              <a:rPr lang="zh-CN" altLang="en-US" sz="2400" dirty="0">
                <a:solidFill>
                  <a:schemeClr val="accent2">
                    <a:lumMod val="75000"/>
                  </a:schemeClr>
                </a:solidFill>
                <a:latin typeface="楷体" pitchFamily="49" charset="-122"/>
                <a:ea typeface="楷体" pitchFamily="49" charset="-122"/>
                <a:cs typeface="+mn-cs"/>
              </a:rPr>
              <a:t>曲线下方时，</a:t>
            </a:r>
            <a:r>
              <a:rPr lang="en-US" altLang="zh-CN" sz="2400" dirty="0">
                <a:solidFill>
                  <a:schemeClr val="accent2">
                    <a:lumMod val="75000"/>
                  </a:schemeClr>
                </a:solidFill>
                <a:latin typeface="楷体" pitchFamily="49" charset="-122"/>
                <a:ea typeface="楷体" pitchFamily="49" charset="-122"/>
                <a:cs typeface="+mn-cs"/>
              </a:rPr>
              <a:t>AC</a:t>
            </a:r>
            <a:r>
              <a:rPr lang="zh-CN" altLang="en-US" sz="2400" dirty="0">
                <a:solidFill>
                  <a:schemeClr val="accent2">
                    <a:lumMod val="75000"/>
                  </a:schemeClr>
                </a:solidFill>
                <a:latin typeface="楷体" pitchFamily="49" charset="-122"/>
                <a:ea typeface="楷体" pitchFamily="49" charset="-122"/>
                <a:cs typeface="+mn-cs"/>
              </a:rPr>
              <a:t>曲线处于递减阶段。 </a:t>
            </a:r>
          </a:p>
          <a:p>
            <a:pPr marL="342900" indent="-342900" eaLnBrk="1" hangingPunct="1">
              <a:lnSpc>
                <a:spcPct val="90000"/>
              </a:lnSpc>
              <a:spcBef>
                <a:spcPct val="20000"/>
              </a:spcBef>
              <a:buFont typeface="Wingdings" pitchFamily="2" charset="2"/>
              <a:buNone/>
              <a:defRPr/>
            </a:pPr>
            <a:r>
              <a:rPr lang="zh-CN" altLang="en-US" sz="2400" dirty="0">
                <a:solidFill>
                  <a:schemeClr val="accent2">
                    <a:lumMod val="75000"/>
                  </a:schemeClr>
                </a:solidFill>
                <a:latin typeface="楷体" pitchFamily="49" charset="-122"/>
                <a:ea typeface="楷体" pitchFamily="49" charset="-122"/>
                <a:cs typeface="+mn-cs"/>
              </a:rPr>
              <a:t>     </a:t>
            </a:r>
            <a:r>
              <a:rPr lang="en-US" altLang="zh-CN" sz="2400" dirty="0">
                <a:solidFill>
                  <a:schemeClr val="accent2">
                    <a:lumMod val="75000"/>
                  </a:schemeClr>
                </a:solidFill>
                <a:latin typeface="楷体" pitchFamily="49" charset="-122"/>
                <a:ea typeface="楷体" pitchFamily="49" charset="-122"/>
                <a:cs typeface="+mn-cs"/>
              </a:rPr>
              <a:t>(2)MC</a:t>
            </a:r>
            <a:r>
              <a:rPr lang="zh-CN" altLang="en-US" sz="2400" dirty="0">
                <a:solidFill>
                  <a:schemeClr val="accent2">
                    <a:lumMod val="75000"/>
                  </a:schemeClr>
                </a:solidFill>
                <a:latin typeface="楷体" pitchFamily="49" charset="-122"/>
                <a:ea typeface="楷体" pitchFamily="49" charset="-122"/>
                <a:cs typeface="+mn-cs"/>
              </a:rPr>
              <a:t>曲线位于</a:t>
            </a:r>
            <a:r>
              <a:rPr lang="en-US" altLang="zh-CN" sz="2400" dirty="0">
                <a:solidFill>
                  <a:schemeClr val="accent2">
                    <a:lumMod val="75000"/>
                  </a:schemeClr>
                </a:solidFill>
                <a:latin typeface="楷体" pitchFamily="49" charset="-122"/>
                <a:ea typeface="楷体" pitchFamily="49" charset="-122"/>
                <a:cs typeface="+mn-cs"/>
              </a:rPr>
              <a:t>AC</a:t>
            </a:r>
            <a:r>
              <a:rPr lang="zh-CN" altLang="en-US" sz="2400" dirty="0">
                <a:solidFill>
                  <a:schemeClr val="accent2">
                    <a:lumMod val="75000"/>
                  </a:schemeClr>
                </a:solidFill>
                <a:latin typeface="楷体" pitchFamily="49" charset="-122"/>
                <a:ea typeface="楷体" pitchFamily="49" charset="-122"/>
                <a:cs typeface="+mn-cs"/>
              </a:rPr>
              <a:t>曲线上方时，</a:t>
            </a:r>
            <a:r>
              <a:rPr lang="en-US" altLang="zh-CN" sz="2400" dirty="0">
                <a:solidFill>
                  <a:schemeClr val="accent2">
                    <a:lumMod val="75000"/>
                  </a:schemeClr>
                </a:solidFill>
                <a:latin typeface="楷体" pitchFamily="49" charset="-122"/>
                <a:ea typeface="楷体" pitchFamily="49" charset="-122"/>
                <a:cs typeface="+mn-cs"/>
              </a:rPr>
              <a:t>AC</a:t>
            </a:r>
            <a:r>
              <a:rPr lang="zh-CN" altLang="en-US" sz="2400" dirty="0">
                <a:solidFill>
                  <a:schemeClr val="accent2">
                    <a:lumMod val="75000"/>
                  </a:schemeClr>
                </a:solidFill>
                <a:latin typeface="楷体" pitchFamily="49" charset="-122"/>
                <a:ea typeface="楷体" pitchFamily="49" charset="-122"/>
                <a:cs typeface="+mn-cs"/>
              </a:rPr>
              <a:t>曲线处于递增阶段。 </a:t>
            </a:r>
          </a:p>
          <a:p>
            <a:pPr marL="342900" indent="-342900" eaLnBrk="1" hangingPunct="1">
              <a:lnSpc>
                <a:spcPct val="90000"/>
              </a:lnSpc>
              <a:spcBef>
                <a:spcPct val="20000"/>
              </a:spcBef>
              <a:buFont typeface="Wingdings" pitchFamily="2" charset="2"/>
              <a:buNone/>
              <a:defRPr/>
            </a:pPr>
            <a:r>
              <a:rPr lang="zh-CN" altLang="en-US" sz="2400" dirty="0">
                <a:solidFill>
                  <a:schemeClr val="accent2">
                    <a:lumMod val="75000"/>
                  </a:schemeClr>
                </a:solidFill>
                <a:latin typeface="楷体" pitchFamily="49" charset="-122"/>
                <a:ea typeface="楷体" pitchFamily="49" charset="-122"/>
                <a:cs typeface="+mn-cs"/>
              </a:rPr>
              <a:t>     </a:t>
            </a:r>
            <a:r>
              <a:rPr lang="en-US" altLang="zh-CN" sz="2400" dirty="0">
                <a:solidFill>
                  <a:schemeClr val="accent2">
                    <a:lumMod val="75000"/>
                  </a:schemeClr>
                </a:solidFill>
                <a:latin typeface="楷体" pitchFamily="49" charset="-122"/>
                <a:ea typeface="楷体" pitchFamily="49" charset="-122"/>
                <a:cs typeface="+mn-cs"/>
              </a:rPr>
              <a:t>(</a:t>
            </a:r>
            <a:r>
              <a:rPr lang="en-US" altLang="zh-CN" sz="2400" dirty="0">
                <a:solidFill>
                  <a:schemeClr val="accent2">
                    <a:lumMod val="75000"/>
                  </a:schemeClr>
                </a:solidFill>
                <a:latin typeface="楷体" pitchFamily="49" charset="-122"/>
                <a:ea typeface="楷体" pitchFamily="49" charset="-122"/>
                <a:cs typeface="+mn-cs"/>
                <a:hlinkClick r:id="" action="ppaction://noaction"/>
              </a:rPr>
              <a:t>3)MC</a:t>
            </a:r>
            <a:r>
              <a:rPr lang="zh-CN" altLang="en-US" sz="2400" dirty="0">
                <a:solidFill>
                  <a:schemeClr val="accent2">
                    <a:lumMod val="75000"/>
                  </a:schemeClr>
                </a:solidFill>
                <a:latin typeface="楷体" pitchFamily="49" charset="-122"/>
                <a:ea typeface="楷体" pitchFamily="49" charset="-122"/>
                <a:cs typeface="+mn-cs"/>
                <a:hlinkClick r:id="" action="ppaction://noaction"/>
              </a:rPr>
              <a:t>曲线与</a:t>
            </a:r>
            <a:r>
              <a:rPr lang="en-US" altLang="zh-CN" sz="2400" dirty="0">
                <a:solidFill>
                  <a:schemeClr val="accent2">
                    <a:lumMod val="75000"/>
                  </a:schemeClr>
                </a:solidFill>
                <a:latin typeface="楷体" pitchFamily="49" charset="-122"/>
                <a:ea typeface="楷体" pitchFamily="49" charset="-122"/>
                <a:cs typeface="+mn-cs"/>
                <a:hlinkClick r:id="" action="ppaction://noaction"/>
              </a:rPr>
              <a:t>AC</a:t>
            </a:r>
            <a:r>
              <a:rPr lang="zh-CN" altLang="en-US" sz="2400" dirty="0">
                <a:solidFill>
                  <a:schemeClr val="accent2">
                    <a:lumMod val="75000"/>
                  </a:schemeClr>
                </a:solidFill>
                <a:latin typeface="楷体" pitchFamily="49" charset="-122"/>
                <a:ea typeface="楷体" pitchFamily="49" charset="-122"/>
                <a:cs typeface="+mn-cs"/>
                <a:hlinkClick r:id="" action="ppaction://noaction"/>
              </a:rPr>
              <a:t>曲线相交于</a:t>
            </a:r>
            <a:r>
              <a:rPr lang="en-US" altLang="zh-CN" sz="2400" dirty="0">
                <a:solidFill>
                  <a:schemeClr val="accent2">
                    <a:lumMod val="75000"/>
                  </a:schemeClr>
                </a:solidFill>
                <a:latin typeface="楷体" pitchFamily="49" charset="-122"/>
                <a:ea typeface="楷体" pitchFamily="49" charset="-122"/>
                <a:cs typeface="+mn-cs"/>
                <a:hlinkClick r:id="" action="ppaction://noaction"/>
              </a:rPr>
              <a:t>AC</a:t>
            </a:r>
            <a:r>
              <a:rPr lang="zh-CN" altLang="en-US" sz="2400" dirty="0">
                <a:solidFill>
                  <a:schemeClr val="accent2">
                    <a:lumMod val="75000"/>
                  </a:schemeClr>
                </a:solidFill>
                <a:latin typeface="楷体" pitchFamily="49" charset="-122"/>
                <a:ea typeface="楷体" pitchFamily="49" charset="-122"/>
                <a:cs typeface="+mn-cs"/>
                <a:hlinkClick r:id="" action="ppaction://noaction"/>
              </a:rPr>
              <a:t>的最低点</a:t>
            </a:r>
            <a:r>
              <a:rPr lang="zh-CN" altLang="en-US" sz="2400" dirty="0">
                <a:solidFill>
                  <a:schemeClr val="accent2">
                    <a:lumMod val="75000"/>
                  </a:schemeClr>
                </a:solidFill>
                <a:latin typeface="楷体" pitchFamily="49" charset="-122"/>
                <a:ea typeface="楷体" pitchFamily="49" charset="-122"/>
                <a:cs typeface="+mn-cs"/>
              </a:rPr>
              <a:t>。    </a:t>
            </a:r>
          </a:p>
        </p:txBody>
      </p:sp>
      <p:sp>
        <p:nvSpPr>
          <p:cNvPr id="3" name="Line 4">
            <a:extLst>
              <a:ext uri="{FF2B5EF4-FFF2-40B4-BE49-F238E27FC236}">
                <a16:creationId xmlns:a16="http://schemas.microsoft.com/office/drawing/2014/main" id="{C610E41C-3E02-4A74-9DFF-1B4F0A3F5E6A}"/>
              </a:ext>
            </a:extLst>
          </p:cNvPr>
          <p:cNvSpPr>
            <a:spLocks noChangeShapeType="1"/>
          </p:cNvSpPr>
          <p:nvPr/>
        </p:nvSpPr>
        <p:spPr bwMode="auto">
          <a:xfrm>
            <a:off x="4284663" y="3429000"/>
            <a:ext cx="0" cy="25717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5">
            <a:extLst>
              <a:ext uri="{FF2B5EF4-FFF2-40B4-BE49-F238E27FC236}">
                <a16:creationId xmlns:a16="http://schemas.microsoft.com/office/drawing/2014/main" id="{FA2BBA14-7FB5-4E3E-9051-0B0B12821054}"/>
              </a:ext>
            </a:extLst>
          </p:cNvPr>
          <p:cNvSpPr>
            <a:spLocks noChangeShapeType="1"/>
          </p:cNvSpPr>
          <p:nvPr/>
        </p:nvSpPr>
        <p:spPr bwMode="auto">
          <a:xfrm>
            <a:off x="3492500" y="3429000"/>
            <a:ext cx="0" cy="2571750"/>
          </a:xfrm>
          <a:prstGeom prst="line">
            <a:avLst/>
          </a:prstGeom>
          <a:noFill/>
          <a:ln w="38100">
            <a:solidFill>
              <a:schemeClr val="accent2">
                <a:lumMod val="75000"/>
              </a:schemeClr>
            </a:solidFill>
            <a:prstDash val="dash"/>
            <a:round/>
            <a:headEnd/>
            <a:tailEnd/>
          </a:ln>
        </p:spPr>
        <p:txBody>
          <a:bodyPr/>
          <a:lstStyle/>
          <a:p>
            <a:pPr>
              <a:buFont typeface="Arial" charset="0"/>
              <a:buNone/>
              <a:defRPr/>
            </a:pPr>
            <a:endParaRPr lang="zh-CN" altLang="en-US">
              <a:latin typeface="楷体_GB2312" pitchFamily="49" charset="-122"/>
              <a:ea typeface="楷体_GB2312" pitchFamily="49" charset="-122"/>
              <a:cs typeface="+mn-cs"/>
            </a:endParaRPr>
          </a:p>
        </p:txBody>
      </p:sp>
      <p:sp>
        <p:nvSpPr>
          <p:cNvPr id="5" name="Freeform 6">
            <a:extLst>
              <a:ext uri="{FF2B5EF4-FFF2-40B4-BE49-F238E27FC236}">
                <a16:creationId xmlns:a16="http://schemas.microsoft.com/office/drawing/2014/main" id="{2352E1EA-4A5C-4299-A49F-9CCE14EDB770}"/>
              </a:ext>
            </a:extLst>
          </p:cNvPr>
          <p:cNvSpPr>
            <a:spLocks/>
          </p:cNvSpPr>
          <p:nvPr/>
        </p:nvSpPr>
        <p:spPr bwMode="auto">
          <a:xfrm>
            <a:off x="3203575" y="3543300"/>
            <a:ext cx="2520950" cy="2165350"/>
          </a:xfrm>
          <a:custGeom>
            <a:avLst/>
            <a:gdLst>
              <a:gd name="T0" fmla="*/ 0 w 1588"/>
              <a:gd name="T1" fmla="*/ 2147483647 h 1414"/>
              <a:gd name="T2" fmla="*/ 2147483647 w 1588"/>
              <a:gd name="T3" fmla="*/ 2147483647 h 1414"/>
              <a:gd name="T4" fmla="*/ 2147483647 w 1588"/>
              <a:gd name="T5" fmla="*/ 0 h 1414"/>
              <a:gd name="T6" fmla="*/ 0 60000 65536"/>
              <a:gd name="T7" fmla="*/ 0 60000 65536"/>
              <a:gd name="T8" fmla="*/ 0 60000 65536"/>
              <a:gd name="T9" fmla="*/ 0 w 1588"/>
              <a:gd name="T10" fmla="*/ 0 h 1414"/>
              <a:gd name="T11" fmla="*/ 1588 w 1588"/>
              <a:gd name="T12" fmla="*/ 1414 h 1414"/>
            </a:gdLst>
            <a:ahLst/>
            <a:cxnLst>
              <a:cxn ang="T6">
                <a:pos x="T0" y="T1"/>
              </a:cxn>
              <a:cxn ang="T7">
                <a:pos x="T2" y="T3"/>
              </a:cxn>
              <a:cxn ang="T8">
                <a:pos x="T4" y="T5"/>
              </a:cxn>
            </a:cxnLst>
            <a:rect l="T9" t="T10" r="T11" b="T12"/>
            <a:pathLst>
              <a:path w="1588" h="1414">
                <a:moveTo>
                  <a:pt x="0" y="862"/>
                </a:moveTo>
                <a:cubicBezTo>
                  <a:pt x="26" y="1138"/>
                  <a:pt x="53" y="1414"/>
                  <a:pt x="318" y="1270"/>
                </a:cubicBezTo>
                <a:cubicBezTo>
                  <a:pt x="583" y="1126"/>
                  <a:pt x="1376" y="212"/>
                  <a:pt x="1588" y="0"/>
                </a:cubicBezTo>
              </a:path>
            </a:pathLst>
          </a:custGeom>
          <a:noFill/>
          <a:ln w="38100">
            <a:solidFill>
              <a:schemeClr val="accent2">
                <a:lumMod val="75000"/>
              </a:schemeClr>
            </a:solidFill>
            <a:miter lim="800000"/>
            <a:headEnd/>
            <a:tailEnd/>
          </a:ln>
        </p:spPr>
        <p:txBody>
          <a:bodyPr/>
          <a:lstStyle/>
          <a:p>
            <a:pPr eaLnBrk="1" hangingPunct="1">
              <a:buFont typeface="Arial" charset="0"/>
              <a:buNone/>
              <a:defRPr/>
            </a:pPr>
            <a:endParaRPr lang="zh-CN" altLang="en-US" sz="1800" b="0">
              <a:solidFill>
                <a:schemeClr val="tx1"/>
              </a:solidFill>
              <a:latin typeface="Arial" charset="0"/>
              <a:ea typeface="楷体_GB2312" pitchFamily="49" charset="-122"/>
              <a:cs typeface="+mn-cs"/>
            </a:endParaRPr>
          </a:p>
        </p:txBody>
      </p:sp>
      <p:sp>
        <p:nvSpPr>
          <p:cNvPr id="6" name="Freeform 7">
            <a:extLst>
              <a:ext uri="{FF2B5EF4-FFF2-40B4-BE49-F238E27FC236}">
                <a16:creationId xmlns:a16="http://schemas.microsoft.com/office/drawing/2014/main" id="{92CDE8CB-0FE1-4A97-9623-0A9D0FD33BA4}"/>
              </a:ext>
            </a:extLst>
          </p:cNvPr>
          <p:cNvSpPr>
            <a:spLocks/>
          </p:cNvSpPr>
          <p:nvPr/>
        </p:nvSpPr>
        <p:spPr bwMode="auto">
          <a:xfrm>
            <a:off x="3851275" y="3640138"/>
            <a:ext cx="2665413" cy="1446212"/>
          </a:xfrm>
          <a:custGeom>
            <a:avLst/>
            <a:gdLst>
              <a:gd name="T0" fmla="*/ 0 w 1679"/>
              <a:gd name="T1" fmla="*/ 2147483646 h 862"/>
              <a:gd name="T2" fmla="*/ 2147483646 w 1679"/>
              <a:gd name="T3" fmla="*/ 2147483646 h 862"/>
              <a:gd name="T4" fmla="*/ 2147483646 w 1679"/>
              <a:gd name="T5" fmla="*/ 0 h 862"/>
              <a:gd name="T6" fmla="*/ 0 60000 65536"/>
              <a:gd name="T7" fmla="*/ 0 60000 65536"/>
              <a:gd name="T8" fmla="*/ 0 60000 65536"/>
              <a:gd name="T9" fmla="*/ 0 w 1679"/>
              <a:gd name="T10" fmla="*/ 0 h 862"/>
              <a:gd name="T11" fmla="*/ 1679 w 1679"/>
              <a:gd name="T12" fmla="*/ 862 h 862"/>
            </a:gdLst>
            <a:ahLst/>
            <a:cxnLst>
              <a:cxn ang="T6">
                <a:pos x="T0" y="T1"/>
              </a:cxn>
              <a:cxn ang="T7">
                <a:pos x="T2" y="T3"/>
              </a:cxn>
              <a:cxn ang="T8">
                <a:pos x="T4" y="T5"/>
              </a:cxn>
            </a:cxnLst>
            <a:rect l="T9" t="T10" r="T11" b="T12"/>
            <a:pathLst>
              <a:path w="1679" h="862">
                <a:moveTo>
                  <a:pt x="0" y="544"/>
                </a:moveTo>
                <a:cubicBezTo>
                  <a:pt x="64" y="703"/>
                  <a:pt x="129" y="862"/>
                  <a:pt x="409" y="771"/>
                </a:cubicBezTo>
                <a:cubicBezTo>
                  <a:pt x="689" y="680"/>
                  <a:pt x="1467" y="128"/>
                  <a:pt x="1679"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Text Box 8">
            <a:extLst>
              <a:ext uri="{FF2B5EF4-FFF2-40B4-BE49-F238E27FC236}">
                <a16:creationId xmlns:a16="http://schemas.microsoft.com/office/drawing/2014/main" id="{9152D795-1C57-4932-8840-C55659E65007}"/>
              </a:ext>
            </a:extLst>
          </p:cNvPr>
          <p:cNvSpPr txBox="1">
            <a:spLocks noChangeArrowheads="1"/>
          </p:cNvSpPr>
          <p:nvPr/>
        </p:nvSpPr>
        <p:spPr bwMode="auto">
          <a:xfrm>
            <a:off x="6443663" y="3487738"/>
            <a:ext cx="1065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b="0">
                <a:solidFill>
                  <a:srgbClr val="FF0000"/>
                </a:solidFill>
                <a:latin typeface="Arial" panose="020B0604020202020204" pitchFamily="34" charset="0"/>
                <a:ea typeface="楷体_GB2312"/>
              </a:rPr>
              <a:t>AC</a:t>
            </a:r>
          </a:p>
        </p:txBody>
      </p:sp>
      <p:sp>
        <p:nvSpPr>
          <p:cNvPr id="8" name="Text Box 9">
            <a:extLst>
              <a:ext uri="{FF2B5EF4-FFF2-40B4-BE49-F238E27FC236}">
                <a16:creationId xmlns:a16="http://schemas.microsoft.com/office/drawing/2014/main" id="{D4E6395E-0FBD-49E9-B9C3-A1B9C90E662F}"/>
              </a:ext>
            </a:extLst>
          </p:cNvPr>
          <p:cNvSpPr txBox="1">
            <a:spLocks noChangeArrowheads="1"/>
          </p:cNvSpPr>
          <p:nvPr/>
        </p:nvSpPr>
        <p:spPr bwMode="auto">
          <a:xfrm>
            <a:off x="5651500" y="2967038"/>
            <a:ext cx="865188" cy="40005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000" b="0" dirty="0">
                <a:solidFill>
                  <a:schemeClr val="accent2">
                    <a:lumMod val="75000"/>
                  </a:schemeClr>
                </a:solidFill>
                <a:latin typeface="Arial" charset="0"/>
                <a:ea typeface="宋体" pitchFamily="2" charset="-122"/>
                <a:cs typeface="+mn-cs"/>
              </a:rPr>
              <a:t>MC</a:t>
            </a:r>
          </a:p>
        </p:txBody>
      </p:sp>
      <p:sp>
        <p:nvSpPr>
          <p:cNvPr id="85001" name="Text Box 10">
            <a:extLst>
              <a:ext uri="{FF2B5EF4-FFF2-40B4-BE49-F238E27FC236}">
                <a16:creationId xmlns:a16="http://schemas.microsoft.com/office/drawing/2014/main" id="{E95501EB-D95E-432F-BCC6-6E8AB5882DA8}"/>
              </a:ext>
            </a:extLst>
          </p:cNvPr>
          <p:cNvSpPr txBox="1">
            <a:spLocks noChangeArrowheads="1"/>
          </p:cNvSpPr>
          <p:nvPr/>
        </p:nvSpPr>
        <p:spPr bwMode="auto">
          <a:xfrm>
            <a:off x="7935913" y="5588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0">
                <a:latin typeface="Arial" panose="020B0604020202020204" pitchFamily="34" charset="0"/>
                <a:ea typeface="楷体_GB2312"/>
              </a:rPr>
              <a:t>Q</a:t>
            </a:r>
          </a:p>
        </p:txBody>
      </p:sp>
      <p:sp>
        <p:nvSpPr>
          <p:cNvPr id="85002" name="Line 11">
            <a:extLst>
              <a:ext uri="{FF2B5EF4-FFF2-40B4-BE49-F238E27FC236}">
                <a16:creationId xmlns:a16="http://schemas.microsoft.com/office/drawing/2014/main" id="{22A2DF1A-F673-4CAD-90D9-E0A2B4EB2DF7}"/>
              </a:ext>
            </a:extLst>
          </p:cNvPr>
          <p:cNvSpPr>
            <a:spLocks noChangeShapeType="1"/>
          </p:cNvSpPr>
          <p:nvPr/>
        </p:nvSpPr>
        <p:spPr bwMode="auto">
          <a:xfrm flipV="1">
            <a:off x="2051050" y="2801938"/>
            <a:ext cx="0" cy="31988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3" name="Line 12">
            <a:extLst>
              <a:ext uri="{FF2B5EF4-FFF2-40B4-BE49-F238E27FC236}">
                <a16:creationId xmlns:a16="http://schemas.microsoft.com/office/drawing/2014/main" id="{4F4AAD3F-8B7B-4315-AF29-1F868632FAE8}"/>
              </a:ext>
            </a:extLst>
          </p:cNvPr>
          <p:cNvSpPr>
            <a:spLocks noChangeShapeType="1"/>
          </p:cNvSpPr>
          <p:nvPr/>
        </p:nvSpPr>
        <p:spPr bwMode="auto">
          <a:xfrm>
            <a:off x="2051050" y="6000750"/>
            <a:ext cx="56165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4" name="Rectangle 13">
            <a:extLst>
              <a:ext uri="{FF2B5EF4-FFF2-40B4-BE49-F238E27FC236}">
                <a16:creationId xmlns:a16="http://schemas.microsoft.com/office/drawing/2014/main" id="{48AD1D43-1598-4F3B-9287-DEDBC5FCC0BC}"/>
              </a:ext>
            </a:extLst>
          </p:cNvPr>
          <p:cNvSpPr>
            <a:spLocks noChangeArrowheads="1"/>
          </p:cNvSpPr>
          <p:nvPr/>
        </p:nvSpPr>
        <p:spPr bwMode="auto">
          <a:xfrm>
            <a:off x="1476375" y="2535238"/>
            <a:ext cx="503238"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800" b="0">
                <a:latin typeface="Arial" panose="020B0604020202020204" pitchFamily="34" charset="0"/>
                <a:ea typeface="楷体_GB2312"/>
              </a:rPr>
              <a:t>C</a:t>
            </a:r>
          </a:p>
        </p:txBody>
      </p:sp>
      <p:sp>
        <p:nvSpPr>
          <p:cNvPr id="13" name="Rectangle 14">
            <a:extLst>
              <a:ext uri="{FF2B5EF4-FFF2-40B4-BE49-F238E27FC236}">
                <a16:creationId xmlns:a16="http://schemas.microsoft.com/office/drawing/2014/main" id="{6087F401-031D-4CE1-8960-DDB4AC62CCC6}"/>
              </a:ext>
            </a:extLst>
          </p:cNvPr>
          <p:cNvSpPr>
            <a:spLocks noChangeArrowheads="1"/>
          </p:cNvSpPr>
          <p:nvPr/>
        </p:nvSpPr>
        <p:spPr bwMode="auto">
          <a:xfrm>
            <a:off x="4356100" y="4983163"/>
            <a:ext cx="2159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latin typeface="Arial" panose="020B0604020202020204" pitchFamily="34" charset="0"/>
                <a:ea typeface="楷体_GB2312"/>
              </a:rPr>
              <a:t>E</a:t>
            </a:r>
          </a:p>
        </p:txBody>
      </p:sp>
      <p:sp>
        <p:nvSpPr>
          <p:cNvPr id="14" name="Rectangle 15">
            <a:extLst>
              <a:ext uri="{FF2B5EF4-FFF2-40B4-BE49-F238E27FC236}">
                <a16:creationId xmlns:a16="http://schemas.microsoft.com/office/drawing/2014/main" id="{CEC96D57-9D3E-4976-85B3-D1659B1C450C}"/>
              </a:ext>
            </a:extLst>
          </p:cNvPr>
          <p:cNvSpPr>
            <a:spLocks noChangeArrowheads="1"/>
          </p:cNvSpPr>
          <p:nvPr/>
        </p:nvSpPr>
        <p:spPr bwMode="auto">
          <a:xfrm>
            <a:off x="3563938" y="5127625"/>
            <a:ext cx="2159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solidFill>
                  <a:srgbClr val="953735"/>
                </a:solidFill>
                <a:latin typeface="Arial" panose="020B0604020202020204" pitchFamily="34" charset="0"/>
                <a:ea typeface="楷体_GB2312"/>
              </a:rPr>
              <a:t>F</a:t>
            </a:r>
          </a:p>
        </p:txBody>
      </p:sp>
      <p:sp>
        <p:nvSpPr>
          <p:cNvPr id="15" name="Line 16">
            <a:extLst>
              <a:ext uri="{FF2B5EF4-FFF2-40B4-BE49-F238E27FC236}">
                <a16:creationId xmlns:a16="http://schemas.microsoft.com/office/drawing/2014/main" id="{224650A5-60A3-4A12-A159-0A650640749D}"/>
              </a:ext>
            </a:extLst>
          </p:cNvPr>
          <p:cNvSpPr>
            <a:spLocks noChangeShapeType="1"/>
          </p:cNvSpPr>
          <p:nvPr/>
        </p:nvSpPr>
        <p:spPr bwMode="auto">
          <a:xfrm flipH="1" flipV="1">
            <a:off x="3348038" y="3254375"/>
            <a:ext cx="503237" cy="12969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a:extLst>
              <a:ext uri="{FF2B5EF4-FFF2-40B4-BE49-F238E27FC236}">
                <a16:creationId xmlns:a16="http://schemas.microsoft.com/office/drawing/2014/main" id="{36348ACA-0C6E-4EB1-A665-A0263C3CC56F}"/>
              </a:ext>
            </a:extLst>
          </p:cNvPr>
          <p:cNvSpPr>
            <a:spLocks noChangeShapeType="1"/>
          </p:cNvSpPr>
          <p:nvPr/>
        </p:nvSpPr>
        <p:spPr bwMode="auto">
          <a:xfrm flipH="1" flipV="1">
            <a:off x="3132138" y="4013200"/>
            <a:ext cx="71437" cy="863600"/>
          </a:xfrm>
          <a:prstGeom prst="line">
            <a:avLst/>
          </a:prstGeom>
          <a:noFill/>
          <a:ln w="38100">
            <a:solidFill>
              <a:schemeClr val="accent2">
                <a:lumMod val="75000"/>
              </a:schemeClr>
            </a:solidFill>
            <a:round/>
            <a:headEnd/>
            <a:tailEnd/>
          </a:ln>
        </p:spPr>
        <p:txBody>
          <a:bodyPr/>
          <a:lstStyle/>
          <a:p>
            <a:pPr>
              <a:buFont typeface="Arial" charset="0"/>
              <a:buNone/>
              <a:defRPr/>
            </a:pPr>
            <a:endParaRPr lang="zh-CN" altLang="en-US">
              <a:latin typeface="楷体_GB2312" pitchFamily="49" charset="-122"/>
              <a:ea typeface="楷体_GB2312" pitchFamily="49" charset="-122"/>
              <a:cs typeface="+mn-cs"/>
            </a:endParaRPr>
          </a:p>
        </p:txBody>
      </p:sp>
      <p:sp>
        <p:nvSpPr>
          <p:cNvPr id="17" name="Rectangle 23">
            <a:extLst>
              <a:ext uri="{FF2B5EF4-FFF2-40B4-BE49-F238E27FC236}">
                <a16:creationId xmlns:a16="http://schemas.microsoft.com/office/drawing/2014/main" id="{8EB65592-A36B-4BCB-ADE3-1239FB6B32A9}"/>
              </a:ext>
            </a:extLst>
          </p:cNvPr>
          <p:cNvSpPr>
            <a:spLocks noChangeArrowheads="1"/>
          </p:cNvSpPr>
          <p:nvPr/>
        </p:nvSpPr>
        <p:spPr bwMode="auto">
          <a:xfrm>
            <a:off x="3214688" y="6000750"/>
            <a:ext cx="414337" cy="3857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b="0" dirty="0">
                <a:solidFill>
                  <a:schemeClr val="accent2">
                    <a:lumMod val="75000"/>
                  </a:schemeClr>
                </a:solidFill>
                <a:latin typeface="Arial" charset="0"/>
                <a:ea typeface="宋体" pitchFamily="2" charset="-122"/>
                <a:cs typeface="+mn-cs"/>
              </a:rPr>
              <a:t>Q</a:t>
            </a:r>
            <a:r>
              <a:rPr lang="en-US" altLang="zh-CN" sz="1600" b="0" baseline="-25000" dirty="0">
                <a:solidFill>
                  <a:schemeClr val="accent2">
                    <a:lumMod val="75000"/>
                  </a:schemeClr>
                </a:solidFill>
                <a:latin typeface="Arial" charset="0"/>
                <a:ea typeface="宋体" pitchFamily="2" charset="-122"/>
                <a:cs typeface="+mn-cs"/>
              </a:rPr>
              <a:t>1</a:t>
            </a:r>
          </a:p>
        </p:txBody>
      </p:sp>
      <p:sp>
        <p:nvSpPr>
          <p:cNvPr id="18" name="Rectangle 23">
            <a:extLst>
              <a:ext uri="{FF2B5EF4-FFF2-40B4-BE49-F238E27FC236}">
                <a16:creationId xmlns:a16="http://schemas.microsoft.com/office/drawing/2014/main" id="{20A12ACE-206C-4E77-8336-88299326C8C8}"/>
              </a:ext>
            </a:extLst>
          </p:cNvPr>
          <p:cNvSpPr>
            <a:spLocks noChangeArrowheads="1"/>
          </p:cNvSpPr>
          <p:nvPr/>
        </p:nvSpPr>
        <p:spPr bwMode="auto">
          <a:xfrm>
            <a:off x="4143375" y="6000750"/>
            <a:ext cx="4143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600" b="0">
                <a:latin typeface="Arial" panose="020B0604020202020204" pitchFamily="34" charset="0"/>
                <a:ea typeface="楷体_GB2312"/>
              </a:rPr>
              <a:t>Q</a:t>
            </a:r>
            <a:r>
              <a:rPr lang="en-US" altLang="zh-CN" sz="1600" b="0" baseline="-25000">
                <a:latin typeface="Arial" panose="020B0604020202020204" pitchFamily="34" charset="0"/>
                <a:ea typeface="楷体_GB231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D348909-5D84-4009-A3D5-D669766D2FB4}"/>
              </a:ext>
            </a:extLst>
          </p:cNvPr>
          <p:cNvSpPr txBox="1">
            <a:spLocks noRot="1" noChangeArrowheads="1"/>
          </p:cNvSpPr>
          <p:nvPr/>
        </p:nvSpPr>
        <p:spPr bwMode="auto">
          <a:xfrm>
            <a:off x="457200" y="476250"/>
            <a:ext cx="8229600" cy="2592388"/>
          </a:xfrm>
          <a:prstGeom prst="rect">
            <a:avLst/>
          </a:prstGeom>
          <a:noFill/>
          <a:ln w="9525">
            <a:noFill/>
            <a:miter lim="800000"/>
            <a:headEnd/>
            <a:tailEnd/>
          </a:ln>
        </p:spPr>
        <p:txBody>
          <a:bodyPr/>
          <a:lstStyle/>
          <a:p>
            <a:pPr marL="342900" indent="-342900" eaLnBrk="1" hangingPunct="1">
              <a:lnSpc>
                <a:spcPct val="80000"/>
              </a:lnSpc>
              <a:spcBef>
                <a:spcPct val="20000"/>
              </a:spcBef>
              <a:buFont typeface="Wingdings" pitchFamily="2" charset="2"/>
              <a:buNone/>
              <a:defRPr/>
            </a:pPr>
            <a:r>
              <a:rPr lang="en-US" altLang="zh-CN" sz="2800" dirty="0">
                <a:solidFill>
                  <a:schemeClr val="accent2">
                    <a:lumMod val="75000"/>
                  </a:schemeClr>
                </a:solidFill>
                <a:latin typeface="楷体" pitchFamily="49" charset="-122"/>
                <a:ea typeface="楷体" pitchFamily="49" charset="-122"/>
                <a:cs typeface="+mn-cs"/>
              </a:rPr>
              <a:t>3.3.MC</a:t>
            </a:r>
            <a:r>
              <a:rPr lang="zh-CN" altLang="en-US" sz="2800" dirty="0">
                <a:solidFill>
                  <a:schemeClr val="accent2">
                    <a:lumMod val="75000"/>
                  </a:schemeClr>
                </a:solidFill>
                <a:latin typeface="楷体" pitchFamily="49" charset="-122"/>
                <a:ea typeface="楷体" pitchFamily="49" charset="-122"/>
                <a:cs typeface="+mn-cs"/>
              </a:rPr>
              <a:t>曲线与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曲线的关系是：</a:t>
            </a:r>
          </a:p>
          <a:p>
            <a:pPr marL="342900" indent="-342900" eaLnBrk="1" hangingPunct="1">
              <a:lnSpc>
                <a:spcPct val="80000"/>
              </a:lnSpc>
              <a:spcBef>
                <a:spcPct val="20000"/>
              </a:spcBef>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a:t>
            </a:r>
            <a:r>
              <a:rPr lang="en-US" altLang="zh-CN" sz="2800" dirty="0">
                <a:solidFill>
                  <a:schemeClr val="accent2">
                    <a:lumMod val="75000"/>
                  </a:schemeClr>
                </a:solidFill>
                <a:latin typeface="楷体" pitchFamily="49" charset="-122"/>
                <a:ea typeface="楷体" pitchFamily="49" charset="-122"/>
                <a:cs typeface="+mn-cs"/>
              </a:rPr>
              <a:t>(1)MC</a:t>
            </a:r>
            <a:r>
              <a:rPr lang="zh-CN" altLang="en-US" sz="2800" dirty="0">
                <a:solidFill>
                  <a:schemeClr val="accent2">
                    <a:lumMod val="75000"/>
                  </a:schemeClr>
                </a:solidFill>
                <a:latin typeface="楷体" pitchFamily="49" charset="-122"/>
                <a:ea typeface="楷体" pitchFamily="49" charset="-122"/>
                <a:cs typeface="+mn-cs"/>
              </a:rPr>
              <a:t>曲线位于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曲线下方时，</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曲线处于递减阶段。 </a:t>
            </a:r>
          </a:p>
          <a:p>
            <a:pPr marL="342900" indent="-342900" eaLnBrk="1" hangingPunct="1">
              <a:lnSpc>
                <a:spcPct val="80000"/>
              </a:lnSpc>
              <a:spcBef>
                <a:spcPct val="20000"/>
              </a:spcBef>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a:t>
            </a:r>
            <a:r>
              <a:rPr lang="en-US" altLang="zh-CN" sz="2800" dirty="0">
                <a:solidFill>
                  <a:schemeClr val="accent2">
                    <a:lumMod val="75000"/>
                  </a:schemeClr>
                </a:solidFill>
                <a:latin typeface="楷体" pitchFamily="49" charset="-122"/>
                <a:ea typeface="楷体" pitchFamily="49" charset="-122"/>
                <a:cs typeface="+mn-cs"/>
              </a:rPr>
              <a:t>(2)MC</a:t>
            </a:r>
            <a:r>
              <a:rPr lang="zh-CN" altLang="en-US" sz="2800" dirty="0">
                <a:solidFill>
                  <a:schemeClr val="accent2">
                    <a:lumMod val="75000"/>
                  </a:schemeClr>
                </a:solidFill>
                <a:latin typeface="楷体" pitchFamily="49" charset="-122"/>
                <a:ea typeface="楷体" pitchFamily="49" charset="-122"/>
                <a:cs typeface="+mn-cs"/>
              </a:rPr>
              <a:t>曲线位于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曲线上方时，</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曲线处于递增阶段。 </a:t>
            </a:r>
          </a:p>
          <a:p>
            <a:pPr marL="342900" indent="-342900" eaLnBrk="1" hangingPunct="1">
              <a:lnSpc>
                <a:spcPct val="80000"/>
              </a:lnSpc>
              <a:spcBef>
                <a:spcPct val="20000"/>
              </a:spcBef>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a:t>
            </a:r>
            <a:r>
              <a:rPr lang="en-US" altLang="zh-CN" sz="2800" dirty="0">
                <a:solidFill>
                  <a:schemeClr val="accent2">
                    <a:lumMod val="75000"/>
                  </a:schemeClr>
                </a:solidFill>
                <a:latin typeface="楷体" pitchFamily="49" charset="-122"/>
                <a:ea typeface="楷体" pitchFamily="49" charset="-122"/>
                <a:cs typeface="+mn-cs"/>
              </a:rPr>
              <a:t>(3)MC</a:t>
            </a:r>
            <a:r>
              <a:rPr lang="zh-CN" altLang="en-US" sz="2800" dirty="0">
                <a:solidFill>
                  <a:schemeClr val="accent2">
                    <a:lumMod val="75000"/>
                  </a:schemeClr>
                </a:solidFill>
                <a:latin typeface="楷体" pitchFamily="49" charset="-122"/>
                <a:ea typeface="楷体" pitchFamily="49" charset="-122"/>
                <a:cs typeface="+mn-cs"/>
              </a:rPr>
              <a:t>曲线与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曲线相交于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的最低点。</a:t>
            </a:r>
          </a:p>
          <a:p>
            <a:pPr marL="342900" indent="-342900" eaLnBrk="1" hangingPunct="1">
              <a:lnSpc>
                <a:spcPct val="80000"/>
              </a:lnSpc>
              <a:spcBef>
                <a:spcPct val="20000"/>
              </a:spcBef>
              <a:buFont typeface="Arial" pitchFamily="34" charset="0"/>
              <a:buChar char="•"/>
              <a:defRPr/>
            </a:pPr>
            <a:endParaRPr lang="en-US" altLang="zh-CN" sz="2800" dirty="0">
              <a:solidFill>
                <a:schemeClr val="accent2">
                  <a:lumMod val="75000"/>
                </a:schemeClr>
              </a:solidFill>
              <a:latin typeface="楷体" pitchFamily="49" charset="-122"/>
              <a:ea typeface="楷体" pitchFamily="49" charset="-122"/>
              <a:cs typeface="+mn-cs"/>
            </a:endParaRPr>
          </a:p>
        </p:txBody>
      </p:sp>
      <p:sp>
        <p:nvSpPr>
          <p:cNvPr id="3" name="Line 4">
            <a:extLst>
              <a:ext uri="{FF2B5EF4-FFF2-40B4-BE49-F238E27FC236}">
                <a16:creationId xmlns:a16="http://schemas.microsoft.com/office/drawing/2014/main" id="{D2B96A7A-C1F1-4595-A1D8-B3382ED6377A}"/>
              </a:ext>
            </a:extLst>
          </p:cNvPr>
          <p:cNvSpPr>
            <a:spLocks noChangeShapeType="1"/>
          </p:cNvSpPr>
          <p:nvPr/>
        </p:nvSpPr>
        <p:spPr bwMode="auto">
          <a:xfrm>
            <a:off x="4237038" y="3733800"/>
            <a:ext cx="0" cy="23193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5">
            <a:extLst>
              <a:ext uri="{FF2B5EF4-FFF2-40B4-BE49-F238E27FC236}">
                <a16:creationId xmlns:a16="http://schemas.microsoft.com/office/drawing/2014/main" id="{AE202BA5-18D0-4777-BB5C-7004B630BDA2}"/>
              </a:ext>
            </a:extLst>
          </p:cNvPr>
          <p:cNvSpPr>
            <a:spLocks noChangeShapeType="1"/>
          </p:cNvSpPr>
          <p:nvPr/>
        </p:nvSpPr>
        <p:spPr bwMode="auto">
          <a:xfrm>
            <a:off x="3444875" y="3733800"/>
            <a:ext cx="0" cy="2319338"/>
          </a:xfrm>
          <a:prstGeom prst="line">
            <a:avLst/>
          </a:prstGeom>
          <a:noFill/>
          <a:ln w="38100">
            <a:solidFill>
              <a:schemeClr val="accent2">
                <a:lumMod val="75000"/>
              </a:schemeClr>
            </a:solidFill>
            <a:prstDash val="dash"/>
            <a:round/>
            <a:headEnd/>
            <a:tailEnd/>
          </a:ln>
        </p:spPr>
        <p:txBody>
          <a:bodyPr/>
          <a:lstStyle/>
          <a:p>
            <a:pPr>
              <a:buFont typeface="Arial" charset="0"/>
              <a:buNone/>
              <a:defRPr/>
            </a:pPr>
            <a:endParaRPr lang="zh-CN" altLang="en-US">
              <a:latin typeface="楷体_GB2312" pitchFamily="49" charset="-122"/>
              <a:ea typeface="楷体_GB2312" pitchFamily="49" charset="-122"/>
              <a:cs typeface="+mn-cs"/>
            </a:endParaRPr>
          </a:p>
        </p:txBody>
      </p:sp>
      <p:sp>
        <p:nvSpPr>
          <p:cNvPr id="5" name="Freeform 6">
            <a:extLst>
              <a:ext uri="{FF2B5EF4-FFF2-40B4-BE49-F238E27FC236}">
                <a16:creationId xmlns:a16="http://schemas.microsoft.com/office/drawing/2014/main" id="{274B0A1B-652E-4B90-9E86-75F60513803C}"/>
              </a:ext>
            </a:extLst>
          </p:cNvPr>
          <p:cNvSpPr>
            <a:spLocks/>
          </p:cNvSpPr>
          <p:nvPr/>
        </p:nvSpPr>
        <p:spPr bwMode="auto">
          <a:xfrm>
            <a:off x="3155950" y="3836988"/>
            <a:ext cx="2520950" cy="1952625"/>
          </a:xfrm>
          <a:custGeom>
            <a:avLst/>
            <a:gdLst>
              <a:gd name="T0" fmla="*/ 0 w 1588"/>
              <a:gd name="T1" fmla="*/ 2147483647 h 1414"/>
              <a:gd name="T2" fmla="*/ 2147483647 w 1588"/>
              <a:gd name="T3" fmla="*/ 2147483647 h 1414"/>
              <a:gd name="T4" fmla="*/ 2147483647 w 1588"/>
              <a:gd name="T5" fmla="*/ 0 h 1414"/>
              <a:gd name="T6" fmla="*/ 0 60000 65536"/>
              <a:gd name="T7" fmla="*/ 0 60000 65536"/>
              <a:gd name="T8" fmla="*/ 0 60000 65536"/>
              <a:gd name="T9" fmla="*/ 0 w 1588"/>
              <a:gd name="T10" fmla="*/ 0 h 1414"/>
              <a:gd name="T11" fmla="*/ 1588 w 1588"/>
              <a:gd name="T12" fmla="*/ 1414 h 1414"/>
            </a:gdLst>
            <a:ahLst/>
            <a:cxnLst>
              <a:cxn ang="T6">
                <a:pos x="T0" y="T1"/>
              </a:cxn>
              <a:cxn ang="T7">
                <a:pos x="T2" y="T3"/>
              </a:cxn>
              <a:cxn ang="T8">
                <a:pos x="T4" y="T5"/>
              </a:cxn>
            </a:cxnLst>
            <a:rect l="T9" t="T10" r="T11" b="T12"/>
            <a:pathLst>
              <a:path w="1588" h="1414">
                <a:moveTo>
                  <a:pt x="0" y="862"/>
                </a:moveTo>
                <a:cubicBezTo>
                  <a:pt x="26" y="1138"/>
                  <a:pt x="53" y="1414"/>
                  <a:pt x="318" y="1270"/>
                </a:cubicBezTo>
                <a:cubicBezTo>
                  <a:pt x="583" y="1126"/>
                  <a:pt x="1376" y="212"/>
                  <a:pt x="1588" y="0"/>
                </a:cubicBezTo>
              </a:path>
            </a:pathLst>
          </a:custGeom>
          <a:noFill/>
          <a:ln w="38100">
            <a:solidFill>
              <a:schemeClr val="accent2">
                <a:lumMod val="75000"/>
              </a:schemeClr>
            </a:solidFill>
            <a:miter lim="800000"/>
            <a:headEnd/>
            <a:tailEnd/>
          </a:ln>
        </p:spPr>
        <p:txBody>
          <a:bodyPr/>
          <a:lstStyle/>
          <a:p>
            <a:pPr eaLnBrk="1" hangingPunct="1">
              <a:buFont typeface="Arial" charset="0"/>
              <a:buNone/>
              <a:defRPr/>
            </a:pPr>
            <a:endParaRPr lang="zh-CN" altLang="en-US" sz="1800" b="0">
              <a:solidFill>
                <a:schemeClr val="tx1"/>
              </a:solidFill>
              <a:latin typeface="Arial" charset="0"/>
              <a:ea typeface="楷体_GB2312" pitchFamily="49" charset="-122"/>
              <a:cs typeface="+mn-cs"/>
            </a:endParaRPr>
          </a:p>
        </p:txBody>
      </p:sp>
      <p:sp>
        <p:nvSpPr>
          <p:cNvPr id="6" name="Freeform 7">
            <a:extLst>
              <a:ext uri="{FF2B5EF4-FFF2-40B4-BE49-F238E27FC236}">
                <a16:creationId xmlns:a16="http://schemas.microsoft.com/office/drawing/2014/main" id="{4D9F3CD2-7E86-4620-AFBD-55BF9A26B9FD}"/>
              </a:ext>
            </a:extLst>
          </p:cNvPr>
          <p:cNvSpPr>
            <a:spLocks/>
          </p:cNvSpPr>
          <p:nvPr/>
        </p:nvSpPr>
        <p:spPr bwMode="auto">
          <a:xfrm>
            <a:off x="3803650" y="3924300"/>
            <a:ext cx="2665413" cy="1303338"/>
          </a:xfrm>
          <a:custGeom>
            <a:avLst/>
            <a:gdLst>
              <a:gd name="T0" fmla="*/ 0 w 1679"/>
              <a:gd name="T1" fmla="*/ 2147483646 h 862"/>
              <a:gd name="T2" fmla="*/ 2147483646 w 1679"/>
              <a:gd name="T3" fmla="*/ 2147483646 h 862"/>
              <a:gd name="T4" fmla="*/ 2147483646 w 1679"/>
              <a:gd name="T5" fmla="*/ 0 h 862"/>
              <a:gd name="T6" fmla="*/ 0 60000 65536"/>
              <a:gd name="T7" fmla="*/ 0 60000 65536"/>
              <a:gd name="T8" fmla="*/ 0 60000 65536"/>
              <a:gd name="T9" fmla="*/ 0 w 1679"/>
              <a:gd name="T10" fmla="*/ 0 h 862"/>
              <a:gd name="T11" fmla="*/ 1679 w 1679"/>
              <a:gd name="T12" fmla="*/ 862 h 862"/>
            </a:gdLst>
            <a:ahLst/>
            <a:cxnLst>
              <a:cxn ang="T6">
                <a:pos x="T0" y="T1"/>
              </a:cxn>
              <a:cxn ang="T7">
                <a:pos x="T2" y="T3"/>
              </a:cxn>
              <a:cxn ang="T8">
                <a:pos x="T4" y="T5"/>
              </a:cxn>
            </a:cxnLst>
            <a:rect l="T9" t="T10" r="T11" b="T12"/>
            <a:pathLst>
              <a:path w="1679" h="862">
                <a:moveTo>
                  <a:pt x="0" y="544"/>
                </a:moveTo>
                <a:cubicBezTo>
                  <a:pt x="64" y="703"/>
                  <a:pt x="129" y="862"/>
                  <a:pt x="409" y="771"/>
                </a:cubicBezTo>
                <a:cubicBezTo>
                  <a:pt x="689" y="680"/>
                  <a:pt x="1467" y="128"/>
                  <a:pt x="167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Text Box 8">
            <a:extLst>
              <a:ext uri="{FF2B5EF4-FFF2-40B4-BE49-F238E27FC236}">
                <a16:creationId xmlns:a16="http://schemas.microsoft.com/office/drawing/2014/main" id="{F52DA873-46F6-46AF-9012-3E63A191D922}"/>
              </a:ext>
            </a:extLst>
          </p:cNvPr>
          <p:cNvSpPr txBox="1">
            <a:spLocks noChangeArrowheads="1"/>
          </p:cNvSpPr>
          <p:nvPr/>
        </p:nvSpPr>
        <p:spPr bwMode="auto">
          <a:xfrm>
            <a:off x="6396038" y="3787775"/>
            <a:ext cx="10652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b="0">
                <a:latin typeface="Arial" panose="020B0604020202020204" pitchFamily="34" charset="0"/>
                <a:ea typeface="楷体_GB2312"/>
              </a:rPr>
              <a:t>AVC</a:t>
            </a:r>
          </a:p>
        </p:txBody>
      </p:sp>
      <p:sp>
        <p:nvSpPr>
          <p:cNvPr id="8" name="Text Box 9">
            <a:extLst>
              <a:ext uri="{FF2B5EF4-FFF2-40B4-BE49-F238E27FC236}">
                <a16:creationId xmlns:a16="http://schemas.microsoft.com/office/drawing/2014/main" id="{CF692244-150E-4265-864B-417B3BB5EA8D}"/>
              </a:ext>
            </a:extLst>
          </p:cNvPr>
          <p:cNvSpPr txBox="1">
            <a:spLocks noChangeArrowheads="1"/>
          </p:cNvSpPr>
          <p:nvPr/>
        </p:nvSpPr>
        <p:spPr bwMode="auto">
          <a:xfrm>
            <a:off x="5603875" y="3317875"/>
            <a:ext cx="865188" cy="40005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000" b="0" dirty="0">
                <a:solidFill>
                  <a:schemeClr val="accent2">
                    <a:lumMod val="75000"/>
                  </a:schemeClr>
                </a:solidFill>
                <a:latin typeface="Arial" charset="0"/>
                <a:ea typeface="宋体" pitchFamily="2" charset="-122"/>
                <a:cs typeface="+mn-cs"/>
              </a:rPr>
              <a:t>MC</a:t>
            </a:r>
          </a:p>
        </p:txBody>
      </p:sp>
      <p:sp>
        <p:nvSpPr>
          <p:cNvPr id="87049" name="Text Box 10">
            <a:extLst>
              <a:ext uri="{FF2B5EF4-FFF2-40B4-BE49-F238E27FC236}">
                <a16:creationId xmlns:a16="http://schemas.microsoft.com/office/drawing/2014/main" id="{75A99B15-C655-40FE-A450-00D10F94783E}"/>
              </a:ext>
            </a:extLst>
          </p:cNvPr>
          <p:cNvSpPr txBox="1">
            <a:spLocks noChangeArrowheads="1"/>
          </p:cNvSpPr>
          <p:nvPr/>
        </p:nvSpPr>
        <p:spPr bwMode="auto">
          <a:xfrm>
            <a:off x="7596188" y="5765800"/>
            <a:ext cx="4603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0">
                <a:latin typeface="Arial" panose="020B0604020202020204" pitchFamily="34" charset="0"/>
                <a:ea typeface="楷体_GB2312"/>
              </a:rPr>
              <a:t>Q</a:t>
            </a:r>
          </a:p>
        </p:txBody>
      </p:sp>
      <p:sp>
        <p:nvSpPr>
          <p:cNvPr id="87050" name="Line 11">
            <a:extLst>
              <a:ext uri="{FF2B5EF4-FFF2-40B4-BE49-F238E27FC236}">
                <a16:creationId xmlns:a16="http://schemas.microsoft.com/office/drawing/2014/main" id="{66353B4E-9D5B-42B8-9791-F0D0FC3EC8F6}"/>
              </a:ext>
            </a:extLst>
          </p:cNvPr>
          <p:cNvSpPr>
            <a:spLocks noChangeShapeType="1"/>
          </p:cNvSpPr>
          <p:nvPr/>
        </p:nvSpPr>
        <p:spPr bwMode="auto">
          <a:xfrm flipV="1">
            <a:off x="2003425" y="3168650"/>
            <a:ext cx="0" cy="28844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1" name="Line 12">
            <a:extLst>
              <a:ext uri="{FF2B5EF4-FFF2-40B4-BE49-F238E27FC236}">
                <a16:creationId xmlns:a16="http://schemas.microsoft.com/office/drawing/2014/main" id="{F8B9511A-13A1-4E46-A7F5-4F8627C4E541}"/>
              </a:ext>
            </a:extLst>
          </p:cNvPr>
          <p:cNvSpPr>
            <a:spLocks noChangeShapeType="1"/>
          </p:cNvSpPr>
          <p:nvPr/>
        </p:nvSpPr>
        <p:spPr bwMode="auto">
          <a:xfrm>
            <a:off x="2003425" y="6053138"/>
            <a:ext cx="56165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2" name="Rectangle 13">
            <a:extLst>
              <a:ext uri="{FF2B5EF4-FFF2-40B4-BE49-F238E27FC236}">
                <a16:creationId xmlns:a16="http://schemas.microsoft.com/office/drawing/2014/main" id="{0EA0126C-E52F-4A3C-8A63-CFE553B475E3}"/>
              </a:ext>
            </a:extLst>
          </p:cNvPr>
          <p:cNvSpPr>
            <a:spLocks noChangeArrowheads="1"/>
          </p:cNvSpPr>
          <p:nvPr/>
        </p:nvSpPr>
        <p:spPr bwMode="auto">
          <a:xfrm>
            <a:off x="1428750" y="2928938"/>
            <a:ext cx="50323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800" b="0">
                <a:latin typeface="Arial" panose="020B0604020202020204" pitchFamily="34" charset="0"/>
                <a:ea typeface="楷体_GB2312"/>
              </a:rPr>
              <a:t>C</a:t>
            </a:r>
          </a:p>
        </p:txBody>
      </p:sp>
      <p:sp>
        <p:nvSpPr>
          <p:cNvPr id="13" name="Rectangle 14">
            <a:extLst>
              <a:ext uri="{FF2B5EF4-FFF2-40B4-BE49-F238E27FC236}">
                <a16:creationId xmlns:a16="http://schemas.microsoft.com/office/drawing/2014/main" id="{74F461CA-5443-4D45-B5BC-B56A16569B53}"/>
              </a:ext>
            </a:extLst>
          </p:cNvPr>
          <p:cNvSpPr>
            <a:spLocks noChangeArrowheads="1"/>
          </p:cNvSpPr>
          <p:nvPr/>
        </p:nvSpPr>
        <p:spPr bwMode="auto">
          <a:xfrm>
            <a:off x="4308475" y="5135563"/>
            <a:ext cx="2159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latin typeface="Arial" panose="020B0604020202020204" pitchFamily="34" charset="0"/>
                <a:ea typeface="楷体_GB2312"/>
              </a:rPr>
              <a:t>E</a:t>
            </a:r>
          </a:p>
        </p:txBody>
      </p:sp>
      <p:sp>
        <p:nvSpPr>
          <p:cNvPr id="14" name="Rectangle 15">
            <a:extLst>
              <a:ext uri="{FF2B5EF4-FFF2-40B4-BE49-F238E27FC236}">
                <a16:creationId xmlns:a16="http://schemas.microsoft.com/office/drawing/2014/main" id="{DC55D721-E9E3-4D4E-A3B4-911CFA751341}"/>
              </a:ext>
            </a:extLst>
          </p:cNvPr>
          <p:cNvSpPr>
            <a:spLocks noChangeArrowheads="1"/>
          </p:cNvSpPr>
          <p:nvPr/>
        </p:nvSpPr>
        <p:spPr bwMode="auto">
          <a:xfrm>
            <a:off x="3516313" y="5265738"/>
            <a:ext cx="215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solidFill>
                  <a:srgbClr val="953735"/>
                </a:solidFill>
                <a:latin typeface="Arial" panose="020B0604020202020204" pitchFamily="34" charset="0"/>
                <a:ea typeface="楷体_GB2312"/>
              </a:rPr>
              <a:t>F</a:t>
            </a:r>
          </a:p>
        </p:txBody>
      </p:sp>
      <p:sp>
        <p:nvSpPr>
          <p:cNvPr id="15" name="Line 16">
            <a:extLst>
              <a:ext uri="{FF2B5EF4-FFF2-40B4-BE49-F238E27FC236}">
                <a16:creationId xmlns:a16="http://schemas.microsoft.com/office/drawing/2014/main" id="{C87DE2D8-64F1-4AE3-9D34-ED7C35C1241A}"/>
              </a:ext>
            </a:extLst>
          </p:cNvPr>
          <p:cNvSpPr>
            <a:spLocks noChangeShapeType="1"/>
          </p:cNvSpPr>
          <p:nvPr/>
        </p:nvSpPr>
        <p:spPr bwMode="auto">
          <a:xfrm flipH="1" flipV="1">
            <a:off x="3300413" y="3576638"/>
            <a:ext cx="503237" cy="1169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a:extLst>
              <a:ext uri="{FF2B5EF4-FFF2-40B4-BE49-F238E27FC236}">
                <a16:creationId xmlns:a16="http://schemas.microsoft.com/office/drawing/2014/main" id="{B133C98B-12AB-4CFD-BAD2-F038BFE5F560}"/>
              </a:ext>
            </a:extLst>
          </p:cNvPr>
          <p:cNvSpPr>
            <a:spLocks noChangeShapeType="1"/>
          </p:cNvSpPr>
          <p:nvPr/>
        </p:nvSpPr>
        <p:spPr bwMode="auto">
          <a:xfrm flipH="1" flipV="1">
            <a:off x="3084513" y="4260850"/>
            <a:ext cx="71437" cy="777875"/>
          </a:xfrm>
          <a:prstGeom prst="line">
            <a:avLst/>
          </a:prstGeom>
          <a:noFill/>
          <a:ln w="38100">
            <a:solidFill>
              <a:schemeClr val="accent2">
                <a:lumMod val="75000"/>
              </a:schemeClr>
            </a:solidFill>
            <a:round/>
            <a:headEnd/>
            <a:tailEnd/>
          </a:ln>
        </p:spPr>
        <p:txBody>
          <a:bodyPr/>
          <a:lstStyle/>
          <a:p>
            <a:pPr>
              <a:buFont typeface="Arial" charset="0"/>
              <a:buNone/>
              <a:defRPr/>
            </a:pPr>
            <a:endParaRPr lang="zh-CN" altLang="en-US">
              <a:latin typeface="楷体_GB2312" pitchFamily="49" charset="-122"/>
              <a:ea typeface="楷体_GB2312" pitchFamily="49" charset="-122"/>
              <a:cs typeface="+mn-cs"/>
            </a:endParaRPr>
          </a:p>
        </p:txBody>
      </p:sp>
      <p:sp>
        <p:nvSpPr>
          <p:cNvPr id="17" name="Rectangle 23">
            <a:extLst>
              <a:ext uri="{FF2B5EF4-FFF2-40B4-BE49-F238E27FC236}">
                <a16:creationId xmlns:a16="http://schemas.microsoft.com/office/drawing/2014/main" id="{1BF05055-0304-4049-9B83-1BA4C22C982C}"/>
              </a:ext>
            </a:extLst>
          </p:cNvPr>
          <p:cNvSpPr>
            <a:spLocks noChangeArrowheads="1"/>
          </p:cNvSpPr>
          <p:nvPr/>
        </p:nvSpPr>
        <p:spPr bwMode="auto">
          <a:xfrm>
            <a:off x="3214688" y="6000750"/>
            <a:ext cx="414337" cy="3857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b="0" dirty="0">
                <a:solidFill>
                  <a:schemeClr val="accent2">
                    <a:lumMod val="75000"/>
                  </a:schemeClr>
                </a:solidFill>
                <a:latin typeface="Arial" charset="0"/>
                <a:ea typeface="宋体" pitchFamily="2" charset="-122"/>
                <a:cs typeface="+mn-cs"/>
              </a:rPr>
              <a:t>Q</a:t>
            </a:r>
            <a:r>
              <a:rPr lang="en-US" altLang="zh-CN" sz="1600" b="0" baseline="-25000" dirty="0">
                <a:solidFill>
                  <a:schemeClr val="accent2">
                    <a:lumMod val="75000"/>
                  </a:schemeClr>
                </a:solidFill>
                <a:latin typeface="Arial" charset="0"/>
                <a:ea typeface="宋体" pitchFamily="2" charset="-122"/>
                <a:cs typeface="+mn-cs"/>
              </a:rPr>
              <a:t>1</a:t>
            </a:r>
          </a:p>
        </p:txBody>
      </p:sp>
      <p:sp>
        <p:nvSpPr>
          <p:cNvPr id="18" name="Rectangle 23">
            <a:extLst>
              <a:ext uri="{FF2B5EF4-FFF2-40B4-BE49-F238E27FC236}">
                <a16:creationId xmlns:a16="http://schemas.microsoft.com/office/drawing/2014/main" id="{52A34173-3DB2-41C4-B88A-F7A5AA7A6FE8}"/>
              </a:ext>
            </a:extLst>
          </p:cNvPr>
          <p:cNvSpPr>
            <a:spLocks noChangeArrowheads="1"/>
          </p:cNvSpPr>
          <p:nvPr/>
        </p:nvSpPr>
        <p:spPr bwMode="auto">
          <a:xfrm>
            <a:off x="4071938" y="6000750"/>
            <a:ext cx="4143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600" b="0">
                <a:latin typeface="Arial" panose="020B0604020202020204" pitchFamily="34" charset="0"/>
                <a:ea typeface="楷体_GB2312"/>
              </a:rPr>
              <a:t>Q</a:t>
            </a:r>
            <a:r>
              <a:rPr lang="en-US" altLang="zh-CN" sz="1600" b="0" baseline="-25000">
                <a:latin typeface="Arial" panose="020B0604020202020204" pitchFamily="34" charset="0"/>
                <a:ea typeface="楷体_GB231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P spid="17"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C5B3E91-CDBA-42BB-BEF0-B7F0716F8989}"/>
              </a:ext>
            </a:extLst>
          </p:cNvPr>
          <p:cNvSpPr txBox="1">
            <a:spLocks noRot="1" noChangeArrowheads="1"/>
          </p:cNvSpPr>
          <p:nvPr/>
        </p:nvSpPr>
        <p:spPr bwMode="auto">
          <a:xfrm>
            <a:off x="179388" y="620713"/>
            <a:ext cx="8435975" cy="2016125"/>
          </a:xfrm>
          <a:prstGeom prst="rect">
            <a:avLst/>
          </a:prstGeom>
          <a:noFill/>
          <a:ln w="9525">
            <a:noFill/>
            <a:miter lim="800000"/>
            <a:headEnd/>
            <a:tailEnd/>
          </a:ln>
        </p:spPr>
        <p:txBody>
          <a:bodyPr/>
          <a:lstStyle/>
          <a:p>
            <a:pPr marL="342900" indent="-342900" eaLnBrk="1" hangingPunct="1">
              <a:spcBef>
                <a:spcPct val="20000"/>
              </a:spcBef>
              <a:buFont typeface="Wingdings" pitchFamily="2" charset="2"/>
              <a:buNone/>
              <a:defRPr/>
            </a:pPr>
            <a:r>
              <a:rPr lang="zh-CN" altLang="en-US" sz="2800" dirty="0">
                <a:solidFill>
                  <a:schemeClr val="accent2">
                    <a:lumMod val="75000"/>
                  </a:schemeClr>
                </a:solidFill>
                <a:latin typeface="楷体" pitchFamily="49" charset="-122"/>
                <a:ea typeface="楷体" pitchFamily="49" charset="-122"/>
                <a:cs typeface="+mn-cs"/>
              </a:rPr>
              <a:t> </a:t>
            </a:r>
            <a:r>
              <a:rPr lang="en-US" altLang="zh-CN" sz="2800" dirty="0">
                <a:solidFill>
                  <a:schemeClr val="accent2">
                    <a:lumMod val="75000"/>
                  </a:schemeClr>
                </a:solidFill>
                <a:latin typeface="楷体" pitchFamily="49" charset="-122"/>
                <a:ea typeface="楷体" pitchFamily="49" charset="-122"/>
                <a:cs typeface="+mn-cs"/>
              </a:rPr>
              <a:t>3.4.AC</a:t>
            </a:r>
            <a:r>
              <a:rPr lang="zh-CN" altLang="en-US" sz="2800" dirty="0">
                <a:solidFill>
                  <a:schemeClr val="accent2">
                    <a:lumMod val="75000"/>
                  </a:schemeClr>
                </a:solidFill>
                <a:latin typeface="楷体" pitchFamily="49" charset="-122"/>
                <a:ea typeface="楷体" pitchFamily="49" charset="-122"/>
                <a:cs typeface="+mn-cs"/>
              </a:rPr>
              <a:t>曲线始终位于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的上方。</a:t>
            </a:r>
            <a:r>
              <a:rPr lang="en-US" altLang="zh-CN" sz="2800" dirty="0">
                <a:solidFill>
                  <a:schemeClr val="accent2">
                    <a:lumMod val="75000"/>
                  </a:schemeClr>
                </a:solidFill>
                <a:latin typeface="楷体" pitchFamily="49" charset="-122"/>
                <a:ea typeface="楷体" pitchFamily="49" charset="-122"/>
                <a:cs typeface="+mn-cs"/>
              </a:rPr>
              <a:t>AC</a:t>
            </a:r>
            <a:r>
              <a:rPr lang="zh-CN" altLang="en-US" sz="2800" dirty="0">
                <a:solidFill>
                  <a:schemeClr val="accent2">
                    <a:lumMod val="75000"/>
                  </a:schemeClr>
                </a:solidFill>
                <a:latin typeface="楷体" pitchFamily="49" charset="-122"/>
                <a:ea typeface="楷体" pitchFamily="49" charset="-122"/>
                <a:cs typeface="+mn-cs"/>
              </a:rPr>
              <a:t>的最低点</a:t>
            </a:r>
            <a:r>
              <a:rPr lang="en-US" altLang="zh-CN" sz="2800" dirty="0">
                <a:solidFill>
                  <a:schemeClr val="accent2">
                    <a:lumMod val="75000"/>
                  </a:schemeClr>
                </a:solidFill>
                <a:latin typeface="楷体" pitchFamily="49" charset="-122"/>
                <a:ea typeface="楷体" pitchFamily="49" charset="-122"/>
                <a:cs typeface="+mn-cs"/>
              </a:rPr>
              <a:t>(E)</a:t>
            </a:r>
            <a:r>
              <a:rPr lang="zh-CN" altLang="en-US" sz="2800" dirty="0">
                <a:solidFill>
                  <a:schemeClr val="accent2">
                    <a:lumMod val="75000"/>
                  </a:schemeClr>
                </a:solidFill>
                <a:latin typeface="楷体" pitchFamily="49" charset="-122"/>
                <a:ea typeface="楷体" pitchFamily="49" charset="-122"/>
                <a:cs typeface="+mn-cs"/>
              </a:rPr>
              <a:t>高于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的最低点</a:t>
            </a:r>
            <a:r>
              <a:rPr lang="en-US" altLang="zh-CN" sz="2800" dirty="0">
                <a:solidFill>
                  <a:schemeClr val="accent2">
                    <a:lumMod val="75000"/>
                  </a:schemeClr>
                </a:solidFill>
                <a:latin typeface="楷体" pitchFamily="49" charset="-122"/>
                <a:ea typeface="楷体" pitchFamily="49" charset="-122"/>
                <a:cs typeface="+mn-cs"/>
              </a:rPr>
              <a:t>(F)</a:t>
            </a:r>
            <a:r>
              <a:rPr lang="zh-CN" altLang="en-US" sz="2800" dirty="0">
                <a:solidFill>
                  <a:schemeClr val="accent2">
                    <a:lumMod val="75000"/>
                  </a:schemeClr>
                </a:solidFill>
                <a:latin typeface="楷体" pitchFamily="49" charset="-122"/>
                <a:ea typeface="楷体" pitchFamily="49" charset="-122"/>
                <a:cs typeface="+mn-cs"/>
              </a:rPr>
              <a:t>，即</a:t>
            </a:r>
            <a:r>
              <a:rPr lang="en-US" altLang="zh-CN" sz="2800" dirty="0">
                <a:solidFill>
                  <a:schemeClr val="accent2">
                    <a:lumMod val="75000"/>
                  </a:schemeClr>
                </a:solidFill>
                <a:latin typeface="楷体" pitchFamily="49" charset="-122"/>
                <a:ea typeface="楷体" pitchFamily="49" charset="-122"/>
                <a:cs typeface="+mn-cs"/>
              </a:rPr>
              <a:t>AC</a:t>
            </a:r>
            <a:r>
              <a:rPr lang="zh-CN" altLang="en-US" sz="2800" dirty="0">
                <a:solidFill>
                  <a:schemeClr val="accent2">
                    <a:lumMod val="75000"/>
                  </a:schemeClr>
                </a:solidFill>
                <a:latin typeface="楷体" pitchFamily="49" charset="-122"/>
                <a:ea typeface="楷体" pitchFamily="49" charset="-122"/>
                <a:cs typeface="+mn-cs"/>
              </a:rPr>
              <a:t>的最低点处于</a:t>
            </a:r>
            <a:r>
              <a:rPr lang="en-US" altLang="zh-CN" sz="2800" dirty="0">
                <a:solidFill>
                  <a:schemeClr val="accent2">
                    <a:lumMod val="75000"/>
                  </a:schemeClr>
                </a:solidFill>
                <a:latin typeface="楷体" pitchFamily="49" charset="-122"/>
                <a:ea typeface="楷体" pitchFamily="49" charset="-122"/>
                <a:cs typeface="+mn-cs"/>
              </a:rPr>
              <a:t>AVC</a:t>
            </a:r>
            <a:r>
              <a:rPr lang="zh-CN" altLang="en-US" sz="2800" dirty="0">
                <a:solidFill>
                  <a:schemeClr val="accent2">
                    <a:lumMod val="75000"/>
                  </a:schemeClr>
                </a:solidFill>
                <a:latin typeface="楷体" pitchFamily="49" charset="-122"/>
                <a:ea typeface="楷体" pitchFamily="49" charset="-122"/>
                <a:cs typeface="+mn-cs"/>
              </a:rPr>
              <a:t>最低点的右上方。    </a:t>
            </a:r>
          </a:p>
        </p:txBody>
      </p:sp>
      <p:sp>
        <p:nvSpPr>
          <p:cNvPr id="3" name="Line 5">
            <a:extLst>
              <a:ext uri="{FF2B5EF4-FFF2-40B4-BE49-F238E27FC236}">
                <a16:creationId xmlns:a16="http://schemas.microsoft.com/office/drawing/2014/main" id="{48731A40-3369-459A-B254-07693C8E67AE}"/>
              </a:ext>
            </a:extLst>
          </p:cNvPr>
          <p:cNvSpPr>
            <a:spLocks noChangeShapeType="1"/>
          </p:cNvSpPr>
          <p:nvPr/>
        </p:nvSpPr>
        <p:spPr bwMode="auto">
          <a:xfrm>
            <a:off x="1895475" y="3489325"/>
            <a:ext cx="0" cy="228123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6">
            <a:extLst>
              <a:ext uri="{FF2B5EF4-FFF2-40B4-BE49-F238E27FC236}">
                <a16:creationId xmlns:a16="http://schemas.microsoft.com/office/drawing/2014/main" id="{35548195-CE75-4F07-BE42-2304D7C1F230}"/>
              </a:ext>
            </a:extLst>
          </p:cNvPr>
          <p:cNvSpPr>
            <a:spLocks noChangeShapeType="1"/>
          </p:cNvSpPr>
          <p:nvPr/>
        </p:nvSpPr>
        <p:spPr bwMode="auto">
          <a:xfrm>
            <a:off x="1550988" y="3552825"/>
            <a:ext cx="0" cy="22796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9">
            <a:extLst>
              <a:ext uri="{FF2B5EF4-FFF2-40B4-BE49-F238E27FC236}">
                <a16:creationId xmlns:a16="http://schemas.microsoft.com/office/drawing/2014/main" id="{7B833EC7-1540-4B6E-8E8C-5C6F5A7C7CCF}"/>
              </a:ext>
            </a:extLst>
          </p:cNvPr>
          <p:cNvSpPr txBox="1">
            <a:spLocks noChangeArrowheads="1"/>
          </p:cNvSpPr>
          <p:nvPr/>
        </p:nvSpPr>
        <p:spPr bwMode="auto">
          <a:xfrm>
            <a:off x="2843213" y="3168650"/>
            <a:ext cx="63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b="0">
                <a:solidFill>
                  <a:srgbClr val="FF0000"/>
                </a:solidFill>
                <a:latin typeface="Arial" panose="020B0604020202020204" pitchFamily="34" charset="0"/>
                <a:ea typeface="楷体_GB2312"/>
              </a:rPr>
              <a:t>AC</a:t>
            </a:r>
          </a:p>
        </p:txBody>
      </p:sp>
      <p:sp>
        <p:nvSpPr>
          <p:cNvPr id="6" name="Text Box 10">
            <a:extLst>
              <a:ext uri="{FF2B5EF4-FFF2-40B4-BE49-F238E27FC236}">
                <a16:creationId xmlns:a16="http://schemas.microsoft.com/office/drawing/2014/main" id="{073FD5F6-92C9-4FED-B60D-8FDC546649F2}"/>
              </a:ext>
            </a:extLst>
          </p:cNvPr>
          <p:cNvSpPr txBox="1">
            <a:spLocks noChangeArrowheads="1"/>
          </p:cNvSpPr>
          <p:nvPr/>
        </p:nvSpPr>
        <p:spPr bwMode="auto">
          <a:xfrm>
            <a:off x="3275013" y="3808413"/>
            <a:ext cx="654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1600" b="0">
                <a:latin typeface="Arial" panose="020B0604020202020204" pitchFamily="34" charset="0"/>
                <a:ea typeface="楷体_GB2312"/>
              </a:rPr>
              <a:t>AVC</a:t>
            </a:r>
          </a:p>
        </p:txBody>
      </p:sp>
      <p:sp>
        <p:nvSpPr>
          <p:cNvPr id="89095" name="Text Box 15">
            <a:extLst>
              <a:ext uri="{FF2B5EF4-FFF2-40B4-BE49-F238E27FC236}">
                <a16:creationId xmlns:a16="http://schemas.microsoft.com/office/drawing/2014/main" id="{0F3E0AD1-D8DB-421D-8240-DD9D648CC662}"/>
              </a:ext>
            </a:extLst>
          </p:cNvPr>
          <p:cNvSpPr txBox="1">
            <a:spLocks noChangeArrowheads="1"/>
          </p:cNvSpPr>
          <p:nvPr/>
        </p:nvSpPr>
        <p:spPr bwMode="auto">
          <a:xfrm>
            <a:off x="3714750" y="5857875"/>
            <a:ext cx="38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0">
                <a:latin typeface="Arial" panose="020B0604020202020204" pitchFamily="34" charset="0"/>
                <a:ea typeface="楷体_GB2312"/>
              </a:rPr>
              <a:t>Q</a:t>
            </a:r>
          </a:p>
        </p:txBody>
      </p:sp>
      <p:sp>
        <p:nvSpPr>
          <p:cNvPr id="89096" name="Line 19">
            <a:extLst>
              <a:ext uri="{FF2B5EF4-FFF2-40B4-BE49-F238E27FC236}">
                <a16:creationId xmlns:a16="http://schemas.microsoft.com/office/drawing/2014/main" id="{28278CD6-3403-4CB9-924A-51FAA847DBFA}"/>
              </a:ext>
            </a:extLst>
          </p:cNvPr>
          <p:cNvSpPr>
            <a:spLocks noChangeShapeType="1"/>
          </p:cNvSpPr>
          <p:nvPr/>
        </p:nvSpPr>
        <p:spPr bwMode="auto">
          <a:xfrm flipV="1">
            <a:off x="558800" y="3022600"/>
            <a:ext cx="0" cy="28368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7" name="Line 20">
            <a:extLst>
              <a:ext uri="{FF2B5EF4-FFF2-40B4-BE49-F238E27FC236}">
                <a16:creationId xmlns:a16="http://schemas.microsoft.com/office/drawing/2014/main" id="{1C8B2884-A878-45B9-9D52-2A61F10C25B3}"/>
              </a:ext>
            </a:extLst>
          </p:cNvPr>
          <p:cNvSpPr>
            <a:spLocks noChangeShapeType="1"/>
          </p:cNvSpPr>
          <p:nvPr/>
        </p:nvSpPr>
        <p:spPr bwMode="auto">
          <a:xfrm>
            <a:off x="558800" y="5859463"/>
            <a:ext cx="33639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8" name="Rectangle 21">
            <a:extLst>
              <a:ext uri="{FF2B5EF4-FFF2-40B4-BE49-F238E27FC236}">
                <a16:creationId xmlns:a16="http://schemas.microsoft.com/office/drawing/2014/main" id="{3E638A23-17DC-4B8F-82BB-FFDEE4E4CBD1}"/>
              </a:ext>
            </a:extLst>
          </p:cNvPr>
          <p:cNvSpPr>
            <a:spLocks noChangeArrowheads="1"/>
          </p:cNvSpPr>
          <p:nvPr/>
        </p:nvSpPr>
        <p:spPr bwMode="auto">
          <a:xfrm>
            <a:off x="214313" y="2786063"/>
            <a:ext cx="301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0">
                <a:latin typeface="Arial" panose="020B0604020202020204" pitchFamily="34" charset="0"/>
                <a:ea typeface="楷体_GB2312"/>
              </a:rPr>
              <a:t>C</a:t>
            </a:r>
          </a:p>
        </p:txBody>
      </p:sp>
      <p:sp>
        <p:nvSpPr>
          <p:cNvPr id="11" name="Rectangle 23">
            <a:extLst>
              <a:ext uri="{FF2B5EF4-FFF2-40B4-BE49-F238E27FC236}">
                <a16:creationId xmlns:a16="http://schemas.microsoft.com/office/drawing/2014/main" id="{AF624AAB-4CAE-41FE-822F-69894D750B0E}"/>
              </a:ext>
            </a:extLst>
          </p:cNvPr>
          <p:cNvSpPr>
            <a:spLocks noChangeArrowheads="1"/>
          </p:cNvSpPr>
          <p:nvPr/>
        </p:nvSpPr>
        <p:spPr bwMode="auto">
          <a:xfrm>
            <a:off x="1981200" y="4511675"/>
            <a:ext cx="1301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latin typeface="Arial" panose="020B0604020202020204" pitchFamily="34" charset="0"/>
                <a:ea typeface="楷体_GB2312"/>
              </a:rPr>
              <a:t>E</a:t>
            </a:r>
          </a:p>
        </p:txBody>
      </p:sp>
      <p:sp>
        <p:nvSpPr>
          <p:cNvPr id="12" name="Rectangle 24">
            <a:extLst>
              <a:ext uri="{FF2B5EF4-FFF2-40B4-BE49-F238E27FC236}">
                <a16:creationId xmlns:a16="http://schemas.microsoft.com/office/drawing/2014/main" id="{B7DA9657-692A-4255-899F-F7F4010B2459}"/>
              </a:ext>
            </a:extLst>
          </p:cNvPr>
          <p:cNvSpPr>
            <a:spLocks noChangeArrowheads="1"/>
          </p:cNvSpPr>
          <p:nvPr/>
        </p:nvSpPr>
        <p:spPr bwMode="auto">
          <a:xfrm>
            <a:off x="1285875" y="5143500"/>
            <a:ext cx="2206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latin typeface="Arial" panose="020B0604020202020204" pitchFamily="34" charset="0"/>
                <a:ea typeface="楷体_GB2312"/>
              </a:rPr>
              <a:t>F</a:t>
            </a:r>
          </a:p>
        </p:txBody>
      </p:sp>
      <p:sp>
        <p:nvSpPr>
          <p:cNvPr id="13" name="Freeform 26">
            <a:extLst>
              <a:ext uri="{FF2B5EF4-FFF2-40B4-BE49-F238E27FC236}">
                <a16:creationId xmlns:a16="http://schemas.microsoft.com/office/drawing/2014/main" id="{1249D5F8-7672-48F6-BFDD-0751C298603C}"/>
              </a:ext>
            </a:extLst>
          </p:cNvPr>
          <p:cNvSpPr>
            <a:spLocks/>
          </p:cNvSpPr>
          <p:nvPr/>
        </p:nvSpPr>
        <p:spPr bwMode="auto">
          <a:xfrm>
            <a:off x="990600" y="3360738"/>
            <a:ext cx="1811338" cy="1608137"/>
          </a:xfrm>
          <a:custGeom>
            <a:avLst/>
            <a:gdLst>
              <a:gd name="T0" fmla="*/ 0 w 1905"/>
              <a:gd name="T1" fmla="*/ 0 h 1142"/>
              <a:gd name="T2" fmla="*/ 2147483646 w 1905"/>
              <a:gd name="T3" fmla="*/ 2147483646 h 1142"/>
              <a:gd name="T4" fmla="*/ 2147483646 w 1905"/>
              <a:gd name="T5" fmla="*/ 2147483646 h 1142"/>
              <a:gd name="T6" fmla="*/ 2147483646 w 1905"/>
              <a:gd name="T7" fmla="*/ 2147483646 h 1142"/>
              <a:gd name="T8" fmla="*/ 2147483646 w 1905"/>
              <a:gd name="T9" fmla="*/ 2147483646 h 1142"/>
              <a:gd name="T10" fmla="*/ 0 60000 65536"/>
              <a:gd name="T11" fmla="*/ 0 60000 65536"/>
              <a:gd name="T12" fmla="*/ 0 60000 65536"/>
              <a:gd name="T13" fmla="*/ 0 60000 65536"/>
              <a:gd name="T14" fmla="*/ 0 60000 65536"/>
              <a:gd name="T15" fmla="*/ 0 w 1905"/>
              <a:gd name="T16" fmla="*/ 0 h 1142"/>
              <a:gd name="T17" fmla="*/ 1905 w 1905"/>
              <a:gd name="T18" fmla="*/ 1142 h 1142"/>
            </a:gdLst>
            <a:ahLst/>
            <a:cxnLst>
              <a:cxn ang="T10">
                <a:pos x="T0" y="T1"/>
              </a:cxn>
              <a:cxn ang="T11">
                <a:pos x="T2" y="T3"/>
              </a:cxn>
              <a:cxn ang="T12">
                <a:pos x="T4" y="T5"/>
              </a:cxn>
              <a:cxn ang="T13">
                <a:pos x="T6" y="T7"/>
              </a:cxn>
              <a:cxn ang="T14">
                <a:pos x="T8" y="T9"/>
              </a:cxn>
            </a:cxnLst>
            <a:rect l="T15" t="T16" r="T17" b="T18"/>
            <a:pathLst>
              <a:path w="1905" h="1142">
                <a:moveTo>
                  <a:pt x="0" y="0"/>
                </a:moveTo>
                <a:cubicBezTo>
                  <a:pt x="124" y="291"/>
                  <a:pt x="249" y="582"/>
                  <a:pt x="408" y="771"/>
                </a:cubicBezTo>
                <a:cubicBezTo>
                  <a:pt x="567" y="960"/>
                  <a:pt x="756" y="1126"/>
                  <a:pt x="953" y="1134"/>
                </a:cubicBezTo>
                <a:cubicBezTo>
                  <a:pt x="1150" y="1142"/>
                  <a:pt x="1429" y="998"/>
                  <a:pt x="1588" y="817"/>
                </a:cubicBezTo>
                <a:cubicBezTo>
                  <a:pt x="1747" y="636"/>
                  <a:pt x="1826" y="340"/>
                  <a:pt x="1905" y="45"/>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29">
            <a:extLst>
              <a:ext uri="{FF2B5EF4-FFF2-40B4-BE49-F238E27FC236}">
                <a16:creationId xmlns:a16="http://schemas.microsoft.com/office/drawing/2014/main" id="{3768E139-0F37-45DD-B16F-B078FD790FA5}"/>
              </a:ext>
            </a:extLst>
          </p:cNvPr>
          <p:cNvSpPr>
            <a:spLocks/>
          </p:cNvSpPr>
          <p:nvPr/>
        </p:nvSpPr>
        <p:spPr bwMode="auto">
          <a:xfrm>
            <a:off x="731838" y="3808413"/>
            <a:ext cx="2457450" cy="1820862"/>
          </a:xfrm>
          <a:custGeom>
            <a:avLst/>
            <a:gdLst>
              <a:gd name="T0" fmla="*/ 0 w 2585"/>
              <a:gd name="T1" fmla="*/ 2147483646 h 1293"/>
              <a:gd name="T2" fmla="*/ 2147483646 w 2585"/>
              <a:gd name="T3" fmla="*/ 2147483646 h 1293"/>
              <a:gd name="T4" fmla="*/ 2147483646 w 2585"/>
              <a:gd name="T5" fmla="*/ 2147483646 h 1293"/>
              <a:gd name="T6" fmla="*/ 2147483646 w 2585"/>
              <a:gd name="T7" fmla="*/ 2147483646 h 1293"/>
              <a:gd name="T8" fmla="*/ 2147483646 w 2585"/>
              <a:gd name="T9" fmla="*/ 2147483646 h 1293"/>
              <a:gd name="T10" fmla="*/ 2147483646 w 2585"/>
              <a:gd name="T11" fmla="*/ 0 h 1293"/>
              <a:gd name="T12" fmla="*/ 0 60000 65536"/>
              <a:gd name="T13" fmla="*/ 0 60000 65536"/>
              <a:gd name="T14" fmla="*/ 0 60000 65536"/>
              <a:gd name="T15" fmla="*/ 0 60000 65536"/>
              <a:gd name="T16" fmla="*/ 0 60000 65536"/>
              <a:gd name="T17" fmla="*/ 0 60000 65536"/>
              <a:gd name="T18" fmla="*/ 0 w 2585"/>
              <a:gd name="T19" fmla="*/ 0 h 1293"/>
              <a:gd name="T20" fmla="*/ 2585 w 2585"/>
              <a:gd name="T21" fmla="*/ 1293 h 1293"/>
            </a:gdLst>
            <a:ahLst/>
            <a:cxnLst>
              <a:cxn ang="T12">
                <a:pos x="T0" y="T1"/>
              </a:cxn>
              <a:cxn ang="T13">
                <a:pos x="T2" y="T3"/>
              </a:cxn>
              <a:cxn ang="T14">
                <a:pos x="T4" y="T5"/>
              </a:cxn>
              <a:cxn ang="T15">
                <a:pos x="T6" y="T7"/>
              </a:cxn>
              <a:cxn ang="T16">
                <a:pos x="T8" y="T9"/>
              </a:cxn>
              <a:cxn ang="T17">
                <a:pos x="T10" y="T11"/>
              </a:cxn>
            </a:cxnLst>
            <a:rect l="T18" t="T19" r="T20" b="T21"/>
            <a:pathLst>
              <a:path w="2585" h="1293">
                <a:moveTo>
                  <a:pt x="0" y="453"/>
                </a:moveTo>
                <a:cubicBezTo>
                  <a:pt x="109" y="634"/>
                  <a:pt x="219" y="816"/>
                  <a:pt x="363" y="952"/>
                </a:cubicBezTo>
                <a:cubicBezTo>
                  <a:pt x="507" y="1088"/>
                  <a:pt x="673" y="1247"/>
                  <a:pt x="862" y="1270"/>
                </a:cubicBezTo>
                <a:cubicBezTo>
                  <a:pt x="1051" y="1293"/>
                  <a:pt x="1248" y="1224"/>
                  <a:pt x="1497" y="1088"/>
                </a:cubicBezTo>
                <a:cubicBezTo>
                  <a:pt x="1746" y="952"/>
                  <a:pt x="2178" y="634"/>
                  <a:pt x="2359" y="453"/>
                </a:cubicBezTo>
                <a:cubicBezTo>
                  <a:pt x="2540" y="272"/>
                  <a:pt x="2562" y="136"/>
                  <a:pt x="2585"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Oval 30">
            <a:extLst>
              <a:ext uri="{FF2B5EF4-FFF2-40B4-BE49-F238E27FC236}">
                <a16:creationId xmlns:a16="http://schemas.microsoft.com/office/drawing/2014/main" id="{3AB04972-A48D-4325-BE2A-AA30AAAEBE04}"/>
              </a:ext>
            </a:extLst>
          </p:cNvPr>
          <p:cNvSpPr>
            <a:spLocks noChangeArrowheads="1"/>
          </p:cNvSpPr>
          <p:nvPr/>
        </p:nvSpPr>
        <p:spPr bwMode="auto">
          <a:xfrm>
            <a:off x="1506538" y="5532438"/>
            <a:ext cx="87312" cy="127000"/>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b="0">
              <a:latin typeface="Arial" panose="020B0604020202020204" pitchFamily="34" charset="0"/>
              <a:ea typeface="楷体_GB2312"/>
            </a:endParaRPr>
          </a:p>
        </p:txBody>
      </p:sp>
      <p:sp>
        <p:nvSpPr>
          <p:cNvPr id="16" name="Oval 31">
            <a:extLst>
              <a:ext uri="{FF2B5EF4-FFF2-40B4-BE49-F238E27FC236}">
                <a16:creationId xmlns:a16="http://schemas.microsoft.com/office/drawing/2014/main" id="{CF507F76-D64E-4628-91B4-A2053E179824}"/>
              </a:ext>
            </a:extLst>
          </p:cNvPr>
          <p:cNvSpPr>
            <a:spLocks noChangeArrowheads="1"/>
          </p:cNvSpPr>
          <p:nvPr/>
        </p:nvSpPr>
        <p:spPr bwMode="auto">
          <a:xfrm>
            <a:off x="1852613" y="4894263"/>
            <a:ext cx="85725" cy="128587"/>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b="0">
              <a:latin typeface="Arial" panose="020B0604020202020204" pitchFamily="34" charset="0"/>
              <a:ea typeface="楷体_GB2312"/>
            </a:endParaRPr>
          </a:p>
        </p:txBody>
      </p:sp>
      <p:sp>
        <p:nvSpPr>
          <p:cNvPr id="17" name="Rectangle 23">
            <a:extLst>
              <a:ext uri="{FF2B5EF4-FFF2-40B4-BE49-F238E27FC236}">
                <a16:creationId xmlns:a16="http://schemas.microsoft.com/office/drawing/2014/main" id="{DF0ED21D-66E8-4657-A3CF-D6122324CB05}"/>
              </a:ext>
            </a:extLst>
          </p:cNvPr>
          <p:cNvSpPr>
            <a:spLocks noChangeArrowheads="1"/>
          </p:cNvSpPr>
          <p:nvPr/>
        </p:nvSpPr>
        <p:spPr bwMode="auto">
          <a:xfrm>
            <a:off x="1216025" y="5857875"/>
            <a:ext cx="4143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600" b="0">
                <a:latin typeface="Arial" panose="020B0604020202020204" pitchFamily="34" charset="0"/>
                <a:ea typeface="楷体_GB2312"/>
              </a:rPr>
              <a:t>Q</a:t>
            </a:r>
            <a:r>
              <a:rPr lang="en-US" altLang="zh-CN" sz="1600" b="0" baseline="-25000">
                <a:latin typeface="Arial" panose="020B0604020202020204" pitchFamily="34" charset="0"/>
                <a:ea typeface="楷体_GB2312"/>
              </a:rPr>
              <a:t>1</a:t>
            </a:r>
          </a:p>
        </p:txBody>
      </p:sp>
      <p:sp>
        <p:nvSpPr>
          <p:cNvPr id="18" name="Rectangle 23">
            <a:extLst>
              <a:ext uri="{FF2B5EF4-FFF2-40B4-BE49-F238E27FC236}">
                <a16:creationId xmlns:a16="http://schemas.microsoft.com/office/drawing/2014/main" id="{FA9424F7-F44A-42FC-9FFD-E9558127A98D}"/>
              </a:ext>
            </a:extLst>
          </p:cNvPr>
          <p:cNvSpPr>
            <a:spLocks noChangeArrowheads="1"/>
          </p:cNvSpPr>
          <p:nvPr/>
        </p:nvSpPr>
        <p:spPr bwMode="auto">
          <a:xfrm>
            <a:off x="1687513" y="5857875"/>
            <a:ext cx="4143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600" b="0">
                <a:solidFill>
                  <a:srgbClr val="FF0000"/>
                </a:solidFill>
                <a:latin typeface="Arial" panose="020B0604020202020204" pitchFamily="34" charset="0"/>
                <a:ea typeface="楷体_GB2312"/>
              </a:rPr>
              <a:t>Q</a:t>
            </a:r>
            <a:r>
              <a:rPr lang="en-US" altLang="zh-CN" sz="1600" b="0" baseline="-25000">
                <a:solidFill>
                  <a:srgbClr val="FF0000"/>
                </a:solidFill>
                <a:latin typeface="Arial" panose="020B0604020202020204" pitchFamily="34" charset="0"/>
                <a:ea typeface="楷体_GB2312"/>
              </a:rPr>
              <a:t>2</a:t>
            </a:r>
          </a:p>
        </p:txBody>
      </p:sp>
      <p:graphicFrame>
        <p:nvGraphicFramePr>
          <p:cNvPr id="19" name="Object 19">
            <a:extLst>
              <a:ext uri="{FF2B5EF4-FFF2-40B4-BE49-F238E27FC236}">
                <a16:creationId xmlns:a16="http://schemas.microsoft.com/office/drawing/2014/main" id="{0DE25CD4-5B3E-474E-A526-143FAD5FCBE5}"/>
              </a:ext>
            </a:extLst>
          </p:cNvPr>
          <p:cNvGraphicFramePr>
            <a:graphicFrameLocks noChangeAspect="1"/>
          </p:cNvGraphicFramePr>
          <p:nvPr/>
        </p:nvGraphicFramePr>
        <p:xfrm>
          <a:off x="4214813" y="2428875"/>
          <a:ext cx="4259262" cy="749300"/>
        </p:xfrm>
        <a:graphic>
          <a:graphicData uri="http://schemas.openxmlformats.org/presentationml/2006/ole">
            <mc:AlternateContent xmlns:mc="http://schemas.openxmlformats.org/markup-compatibility/2006">
              <mc:Choice xmlns:v="urn:schemas-microsoft-com:vml" Requires="v">
                <p:oleObj name="Equation" r:id="rId2" imgW="1841500" imgH="419100" progId="Equation.DSMT4">
                  <p:embed/>
                </p:oleObj>
              </mc:Choice>
              <mc:Fallback>
                <p:oleObj name="Equation" r:id="rId2" imgW="1841500" imgH="419100" progId="Equation.DSMT4">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3" y="2428875"/>
                        <a:ext cx="425926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0">
            <a:extLst>
              <a:ext uri="{FF2B5EF4-FFF2-40B4-BE49-F238E27FC236}">
                <a16:creationId xmlns:a16="http://schemas.microsoft.com/office/drawing/2014/main" id="{2D69272F-F343-4782-A015-965AF3DC11A0}"/>
              </a:ext>
            </a:extLst>
          </p:cNvPr>
          <p:cNvGraphicFramePr>
            <a:graphicFrameLocks noChangeAspect="1"/>
          </p:cNvGraphicFramePr>
          <p:nvPr/>
        </p:nvGraphicFramePr>
        <p:xfrm>
          <a:off x="4357688" y="3286125"/>
          <a:ext cx="4275137" cy="692150"/>
        </p:xfrm>
        <a:graphic>
          <a:graphicData uri="http://schemas.openxmlformats.org/presentationml/2006/ole">
            <mc:AlternateContent xmlns:mc="http://schemas.openxmlformats.org/markup-compatibility/2006">
              <mc:Choice xmlns:v="urn:schemas-microsoft-com:vml" Requires="v">
                <p:oleObj name="Equation" r:id="rId4" imgW="2235200" imgH="419100" progId="Equation.DSMT4">
                  <p:embed/>
                </p:oleObj>
              </mc:Choice>
              <mc:Fallback>
                <p:oleObj name="Equation" r:id="rId4" imgW="2235200" imgH="4191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8" y="3286125"/>
                        <a:ext cx="42751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1">
            <a:extLst>
              <a:ext uri="{FF2B5EF4-FFF2-40B4-BE49-F238E27FC236}">
                <a16:creationId xmlns:a16="http://schemas.microsoft.com/office/drawing/2014/main" id="{D925E542-B473-4AD1-9B3F-4114C8FE7DB8}"/>
              </a:ext>
            </a:extLst>
          </p:cNvPr>
          <p:cNvGraphicFramePr>
            <a:graphicFrameLocks noChangeAspect="1"/>
          </p:cNvGraphicFramePr>
          <p:nvPr/>
        </p:nvGraphicFramePr>
        <p:xfrm>
          <a:off x="4214813" y="5000625"/>
          <a:ext cx="4760912" cy="1109663"/>
        </p:xfrm>
        <a:graphic>
          <a:graphicData uri="http://schemas.openxmlformats.org/presentationml/2006/ole">
            <mc:AlternateContent xmlns:mc="http://schemas.openxmlformats.org/markup-compatibility/2006">
              <mc:Choice xmlns:v="urn:schemas-microsoft-com:vml" Requires="v">
                <p:oleObj name="Equation" r:id="rId6" imgW="2603500" imgH="673100" progId="Equation.DSMT4">
                  <p:embed/>
                </p:oleObj>
              </mc:Choice>
              <mc:Fallback>
                <p:oleObj name="Equation" r:id="rId6" imgW="2603500" imgH="6731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4813" y="5000625"/>
                        <a:ext cx="4760912"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5">
            <a:extLst>
              <a:ext uri="{FF2B5EF4-FFF2-40B4-BE49-F238E27FC236}">
                <a16:creationId xmlns:a16="http://schemas.microsoft.com/office/drawing/2014/main" id="{E326BBB7-0A75-42B3-8BD2-53EAF2C4D2F9}"/>
              </a:ext>
            </a:extLst>
          </p:cNvPr>
          <p:cNvGraphicFramePr>
            <a:graphicFrameLocks noChangeAspect="1"/>
          </p:cNvGraphicFramePr>
          <p:nvPr/>
        </p:nvGraphicFramePr>
        <p:xfrm>
          <a:off x="4500563" y="4071938"/>
          <a:ext cx="4249737" cy="690562"/>
        </p:xfrm>
        <a:graphic>
          <a:graphicData uri="http://schemas.openxmlformats.org/presentationml/2006/ole">
            <mc:AlternateContent xmlns:mc="http://schemas.openxmlformats.org/markup-compatibility/2006">
              <mc:Choice xmlns:v="urn:schemas-microsoft-com:vml" Requires="v">
                <p:oleObj name="Equation" r:id="rId8" imgW="2324100" imgH="419100" progId="Equation.DSMT4">
                  <p:embed/>
                </p:oleObj>
              </mc:Choice>
              <mc:Fallback>
                <p:oleObj name="Equation" r:id="rId8" imgW="2324100" imgH="4191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4071938"/>
                        <a:ext cx="42497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15" grpId="0" animBg="1"/>
      <p:bldP spid="16" grpId="0" animBg="1"/>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A271DA5-7343-42AD-905E-89FECFA79FB1}"/>
              </a:ext>
            </a:extLst>
          </p:cNvPr>
          <p:cNvSpPr txBox="1">
            <a:spLocks noRot="1" noChangeArrowheads="1"/>
          </p:cNvSpPr>
          <p:nvPr/>
        </p:nvSpPr>
        <p:spPr bwMode="auto">
          <a:xfrm>
            <a:off x="457200" y="857250"/>
            <a:ext cx="8229600" cy="627063"/>
          </a:xfrm>
          <a:prstGeom prst="rect">
            <a:avLst/>
          </a:prstGeom>
          <a:noFill/>
          <a:ln w="9525">
            <a:noFill/>
            <a:miter lim="800000"/>
            <a:headEnd/>
            <a:tailEnd/>
          </a:ln>
        </p:spPr>
        <p:txBody>
          <a:bodyPr/>
          <a:lstStyle/>
          <a:p>
            <a:pPr marL="342900" indent="-342900" eaLnBrk="1" hangingPunct="1">
              <a:spcBef>
                <a:spcPct val="20000"/>
              </a:spcBef>
              <a:defRPr/>
            </a:pPr>
            <a:r>
              <a:rPr lang="en-US" altLang="zh-CN" dirty="0">
                <a:solidFill>
                  <a:schemeClr val="accent2">
                    <a:lumMod val="75000"/>
                  </a:schemeClr>
                </a:solidFill>
                <a:latin typeface="楷体" pitchFamily="49" charset="-122"/>
                <a:ea typeface="楷体" pitchFamily="49" charset="-122"/>
                <a:cs typeface="+mn-cs"/>
              </a:rPr>
              <a:t>3.5.MC</a:t>
            </a:r>
            <a:r>
              <a:rPr lang="zh-CN" altLang="en-US" dirty="0">
                <a:solidFill>
                  <a:schemeClr val="accent2">
                    <a:lumMod val="75000"/>
                  </a:schemeClr>
                </a:solidFill>
                <a:latin typeface="楷体" pitchFamily="49" charset="-122"/>
                <a:ea typeface="楷体" pitchFamily="49" charset="-122"/>
                <a:cs typeface="+mn-cs"/>
              </a:rPr>
              <a:t>曲线与</a:t>
            </a:r>
            <a:r>
              <a:rPr lang="en-US" altLang="zh-CN" dirty="0">
                <a:solidFill>
                  <a:schemeClr val="accent2">
                    <a:lumMod val="75000"/>
                  </a:schemeClr>
                </a:solidFill>
                <a:latin typeface="楷体" pitchFamily="49" charset="-122"/>
                <a:ea typeface="楷体" pitchFamily="49" charset="-122"/>
                <a:cs typeface="+mn-cs"/>
              </a:rPr>
              <a:t>AVC</a:t>
            </a:r>
            <a:r>
              <a:rPr lang="zh-CN" altLang="en-US" dirty="0">
                <a:solidFill>
                  <a:schemeClr val="accent2">
                    <a:lumMod val="75000"/>
                  </a:schemeClr>
                </a:solidFill>
                <a:latin typeface="楷体" pitchFamily="49" charset="-122"/>
                <a:ea typeface="楷体" pitchFamily="49" charset="-122"/>
                <a:cs typeface="+mn-cs"/>
              </a:rPr>
              <a:t>、</a:t>
            </a:r>
            <a:r>
              <a:rPr lang="en-US" altLang="zh-CN" dirty="0">
                <a:solidFill>
                  <a:schemeClr val="accent2">
                    <a:lumMod val="75000"/>
                  </a:schemeClr>
                </a:solidFill>
                <a:latin typeface="楷体" pitchFamily="49" charset="-122"/>
                <a:ea typeface="楷体" pitchFamily="49" charset="-122"/>
                <a:cs typeface="+mn-cs"/>
              </a:rPr>
              <a:t>AC</a:t>
            </a:r>
            <a:r>
              <a:rPr lang="zh-CN" altLang="en-US" dirty="0">
                <a:solidFill>
                  <a:schemeClr val="accent2">
                    <a:lumMod val="75000"/>
                  </a:schemeClr>
                </a:solidFill>
                <a:latin typeface="楷体" pitchFamily="49" charset="-122"/>
                <a:ea typeface="楷体" pitchFamily="49" charset="-122"/>
                <a:cs typeface="+mn-cs"/>
              </a:rPr>
              <a:t>曲线的关系（合并）：</a:t>
            </a:r>
          </a:p>
        </p:txBody>
      </p:sp>
      <p:sp>
        <p:nvSpPr>
          <p:cNvPr id="3" name="Line 4">
            <a:extLst>
              <a:ext uri="{FF2B5EF4-FFF2-40B4-BE49-F238E27FC236}">
                <a16:creationId xmlns:a16="http://schemas.microsoft.com/office/drawing/2014/main" id="{4EE45D7B-B897-461C-8241-E7597163ECEB}"/>
              </a:ext>
            </a:extLst>
          </p:cNvPr>
          <p:cNvSpPr>
            <a:spLocks noChangeShapeType="1"/>
          </p:cNvSpPr>
          <p:nvPr/>
        </p:nvSpPr>
        <p:spPr bwMode="auto">
          <a:xfrm>
            <a:off x="4343400" y="2649538"/>
            <a:ext cx="0" cy="2957512"/>
          </a:xfrm>
          <a:prstGeom prst="line">
            <a:avLst/>
          </a:prstGeom>
          <a:noFill/>
          <a:ln w="38100">
            <a:solidFill>
              <a:schemeClr val="accent2">
                <a:lumMod val="75000"/>
              </a:schemeClr>
            </a:solidFill>
            <a:prstDash val="dash"/>
            <a:round/>
            <a:headEnd/>
            <a:tailEnd/>
          </a:ln>
        </p:spPr>
        <p:txBody>
          <a:bodyPr/>
          <a:lstStyle/>
          <a:p>
            <a:pPr>
              <a:buFont typeface="Arial" charset="0"/>
              <a:buNone/>
              <a:defRPr/>
            </a:pPr>
            <a:endParaRPr lang="zh-CN" altLang="en-US">
              <a:latin typeface="楷体_GB2312" pitchFamily="49" charset="-122"/>
              <a:ea typeface="楷体_GB2312" pitchFamily="49" charset="-122"/>
              <a:cs typeface="+mn-cs"/>
            </a:endParaRPr>
          </a:p>
        </p:txBody>
      </p:sp>
      <p:sp>
        <p:nvSpPr>
          <p:cNvPr id="4" name="Line 5">
            <a:extLst>
              <a:ext uri="{FF2B5EF4-FFF2-40B4-BE49-F238E27FC236}">
                <a16:creationId xmlns:a16="http://schemas.microsoft.com/office/drawing/2014/main" id="{7ADD81B8-10C6-4C54-B08B-23492709A625}"/>
              </a:ext>
            </a:extLst>
          </p:cNvPr>
          <p:cNvSpPr>
            <a:spLocks noChangeShapeType="1"/>
          </p:cNvSpPr>
          <p:nvPr/>
        </p:nvSpPr>
        <p:spPr bwMode="auto">
          <a:xfrm>
            <a:off x="4019550" y="2649538"/>
            <a:ext cx="0" cy="2957512"/>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8">
            <a:extLst>
              <a:ext uri="{FF2B5EF4-FFF2-40B4-BE49-F238E27FC236}">
                <a16:creationId xmlns:a16="http://schemas.microsoft.com/office/drawing/2014/main" id="{E6C639C4-E773-43D6-966D-208072660C55}"/>
              </a:ext>
            </a:extLst>
          </p:cNvPr>
          <p:cNvSpPr txBox="1">
            <a:spLocks noChangeArrowheads="1"/>
          </p:cNvSpPr>
          <p:nvPr/>
        </p:nvSpPr>
        <p:spPr bwMode="auto">
          <a:xfrm>
            <a:off x="5537200" y="3024188"/>
            <a:ext cx="1198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b="0">
                <a:solidFill>
                  <a:srgbClr val="FF0000"/>
                </a:solidFill>
                <a:latin typeface="Arial" panose="020B0604020202020204" pitchFamily="34" charset="0"/>
                <a:ea typeface="楷体_GB2312"/>
              </a:rPr>
              <a:t>AVC</a:t>
            </a:r>
          </a:p>
        </p:txBody>
      </p:sp>
      <p:sp>
        <p:nvSpPr>
          <p:cNvPr id="6" name="Text Box 9">
            <a:extLst>
              <a:ext uri="{FF2B5EF4-FFF2-40B4-BE49-F238E27FC236}">
                <a16:creationId xmlns:a16="http://schemas.microsoft.com/office/drawing/2014/main" id="{455234B9-138C-4525-9C49-717CC8FA987A}"/>
              </a:ext>
            </a:extLst>
          </p:cNvPr>
          <p:cNvSpPr txBox="1">
            <a:spLocks noChangeArrowheads="1"/>
          </p:cNvSpPr>
          <p:nvPr/>
        </p:nvSpPr>
        <p:spPr bwMode="auto">
          <a:xfrm>
            <a:off x="4529138" y="1795463"/>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b="0">
                <a:solidFill>
                  <a:srgbClr val="002060"/>
                </a:solidFill>
                <a:latin typeface="Arial" panose="020B0604020202020204" pitchFamily="34" charset="0"/>
                <a:ea typeface="楷体_GB2312"/>
              </a:rPr>
              <a:t>MC</a:t>
            </a:r>
          </a:p>
        </p:txBody>
      </p:sp>
      <p:sp>
        <p:nvSpPr>
          <p:cNvPr id="90119" name="Text Box 10">
            <a:extLst>
              <a:ext uri="{FF2B5EF4-FFF2-40B4-BE49-F238E27FC236}">
                <a16:creationId xmlns:a16="http://schemas.microsoft.com/office/drawing/2014/main" id="{4BA34AED-EDDB-4C41-A58A-274527100FE5}"/>
              </a:ext>
            </a:extLst>
          </p:cNvPr>
          <p:cNvSpPr txBox="1">
            <a:spLocks noChangeArrowheads="1"/>
          </p:cNvSpPr>
          <p:nvPr/>
        </p:nvSpPr>
        <p:spPr bwMode="auto">
          <a:xfrm>
            <a:off x="7886700" y="5294313"/>
            <a:ext cx="4603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0">
                <a:latin typeface="Arial" panose="020B0604020202020204" pitchFamily="34" charset="0"/>
                <a:ea typeface="楷体_GB2312"/>
              </a:rPr>
              <a:t>Q</a:t>
            </a:r>
          </a:p>
        </p:txBody>
      </p:sp>
      <p:sp>
        <p:nvSpPr>
          <p:cNvPr id="90120" name="Line 11">
            <a:extLst>
              <a:ext uri="{FF2B5EF4-FFF2-40B4-BE49-F238E27FC236}">
                <a16:creationId xmlns:a16="http://schemas.microsoft.com/office/drawing/2014/main" id="{E6612ECD-0335-4798-848B-72131B013CC2}"/>
              </a:ext>
            </a:extLst>
          </p:cNvPr>
          <p:cNvSpPr>
            <a:spLocks noChangeShapeType="1"/>
          </p:cNvSpPr>
          <p:nvPr/>
        </p:nvSpPr>
        <p:spPr bwMode="auto">
          <a:xfrm flipV="1">
            <a:off x="1504950" y="1878013"/>
            <a:ext cx="0" cy="36798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1" name="Line 12">
            <a:extLst>
              <a:ext uri="{FF2B5EF4-FFF2-40B4-BE49-F238E27FC236}">
                <a16:creationId xmlns:a16="http://schemas.microsoft.com/office/drawing/2014/main" id="{19450AE1-9FE1-45F6-88CA-418722059B1F}"/>
              </a:ext>
            </a:extLst>
          </p:cNvPr>
          <p:cNvSpPr>
            <a:spLocks noChangeShapeType="1"/>
          </p:cNvSpPr>
          <p:nvPr/>
        </p:nvSpPr>
        <p:spPr bwMode="auto">
          <a:xfrm>
            <a:off x="1504950" y="5557838"/>
            <a:ext cx="6324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2" name="Rectangle 13">
            <a:extLst>
              <a:ext uri="{FF2B5EF4-FFF2-40B4-BE49-F238E27FC236}">
                <a16:creationId xmlns:a16="http://schemas.microsoft.com/office/drawing/2014/main" id="{959CB818-B747-4E4F-A413-6EE9F5134027}"/>
              </a:ext>
            </a:extLst>
          </p:cNvPr>
          <p:cNvSpPr>
            <a:spLocks noChangeArrowheads="1"/>
          </p:cNvSpPr>
          <p:nvPr/>
        </p:nvSpPr>
        <p:spPr bwMode="auto">
          <a:xfrm>
            <a:off x="857250" y="1571625"/>
            <a:ext cx="5667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800" b="0">
                <a:latin typeface="Arial" panose="020B0604020202020204" pitchFamily="34" charset="0"/>
                <a:ea typeface="楷体_GB2312"/>
              </a:rPr>
              <a:t>C</a:t>
            </a:r>
          </a:p>
        </p:txBody>
      </p:sp>
      <p:sp>
        <p:nvSpPr>
          <p:cNvPr id="11" name="Rectangle 14">
            <a:extLst>
              <a:ext uri="{FF2B5EF4-FFF2-40B4-BE49-F238E27FC236}">
                <a16:creationId xmlns:a16="http://schemas.microsoft.com/office/drawing/2014/main" id="{8C1B2A91-6C5A-47D1-AC8B-A0EDEFCC541E}"/>
              </a:ext>
            </a:extLst>
          </p:cNvPr>
          <p:cNvSpPr>
            <a:spLocks noChangeArrowheads="1"/>
          </p:cNvSpPr>
          <p:nvPr/>
        </p:nvSpPr>
        <p:spPr bwMode="auto">
          <a:xfrm>
            <a:off x="4071938" y="3571875"/>
            <a:ext cx="2428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solidFill>
                  <a:srgbClr val="953735"/>
                </a:solidFill>
                <a:latin typeface="Arial" panose="020B0604020202020204" pitchFamily="34" charset="0"/>
                <a:ea typeface="楷体_GB2312"/>
              </a:rPr>
              <a:t>E</a:t>
            </a:r>
          </a:p>
        </p:txBody>
      </p:sp>
      <p:sp>
        <p:nvSpPr>
          <p:cNvPr id="12" name="Rectangle 15">
            <a:extLst>
              <a:ext uri="{FF2B5EF4-FFF2-40B4-BE49-F238E27FC236}">
                <a16:creationId xmlns:a16="http://schemas.microsoft.com/office/drawing/2014/main" id="{ABAE2957-E323-41B6-A58D-A38DAE4B4066}"/>
              </a:ext>
            </a:extLst>
          </p:cNvPr>
          <p:cNvSpPr>
            <a:spLocks noChangeArrowheads="1"/>
          </p:cNvSpPr>
          <p:nvPr/>
        </p:nvSpPr>
        <p:spPr bwMode="auto">
          <a:xfrm>
            <a:off x="3694113" y="4143375"/>
            <a:ext cx="2428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0">
                <a:solidFill>
                  <a:srgbClr val="FF0000"/>
                </a:solidFill>
                <a:latin typeface="Arial" panose="020B0604020202020204" pitchFamily="34" charset="0"/>
                <a:ea typeface="楷体_GB2312"/>
              </a:rPr>
              <a:t>F</a:t>
            </a:r>
          </a:p>
        </p:txBody>
      </p:sp>
      <p:sp>
        <p:nvSpPr>
          <p:cNvPr id="13" name="Freeform 18">
            <a:extLst>
              <a:ext uri="{FF2B5EF4-FFF2-40B4-BE49-F238E27FC236}">
                <a16:creationId xmlns:a16="http://schemas.microsoft.com/office/drawing/2014/main" id="{CA8E866B-7281-41B8-9D2F-3219EDF30EA0}"/>
              </a:ext>
            </a:extLst>
          </p:cNvPr>
          <p:cNvSpPr>
            <a:spLocks/>
          </p:cNvSpPr>
          <p:nvPr/>
        </p:nvSpPr>
        <p:spPr bwMode="auto">
          <a:xfrm>
            <a:off x="1992313" y="1985963"/>
            <a:ext cx="3322637" cy="2940050"/>
          </a:xfrm>
          <a:custGeom>
            <a:avLst/>
            <a:gdLst>
              <a:gd name="T0" fmla="*/ 0 w 1859"/>
              <a:gd name="T1" fmla="*/ 2147483646 h 1610"/>
              <a:gd name="T2" fmla="*/ 2147483646 w 1859"/>
              <a:gd name="T3" fmla="*/ 2147483646 h 1610"/>
              <a:gd name="T4" fmla="*/ 2147483646 w 1859"/>
              <a:gd name="T5" fmla="*/ 2147483646 h 1610"/>
              <a:gd name="T6" fmla="*/ 2147483646 w 1859"/>
              <a:gd name="T7" fmla="*/ 2147483646 h 1610"/>
              <a:gd name="T8" fmla="*/ 2147483646 w 1859"/>
              <a:gd name="T9" fmla="*/ 2147483646 h 1610"/>
              <a:gd name="T10" fmla="*/ 2147483646 w 1859"/>
              <a:gd name="T11" fmla="*/ 2147483646 h 1610"/>
              <a:gd name="T12" fmla="*/ 2147483646 w 1859"/>
              <a:gd name="T13" fmla="*/ 0 h 1610"/>
              <a:gd name="T14" fmla="*/ 0 60000 65536"/>
              <a:gd name="T15" fmla="*/ 0 60000 65536"/>
              <a:gd name="T16" fmla="*/ 0 60000 65536"/>
              <a:gd name="T17" fmla="*/ 0 60000 65536"/>
              <a:gd name="T18" fmla="*/ 0 60000 65536"/>
              <a:gd name="T19" fmla="*/ 0 60000 65536"/>
              <a:gd name="T20" fmla="*/ 0 60000 65536"/>
              <a:gd name="T21" fmla="*/ 0 w 1859"/>
              <a:gd name="T22" fmla="*/ 0 h 1610"/>
              <a:gd name="T23" fmla="*/ 1859 w 1859"/>
              <a:gd name="T24" fmla="*/ 1610 h 1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59" h="1610">
                <a:moveTo>
                  <a:pt x="0" y="725"/>
                </a:moveTo>
                <a:cubicBezTo>
                  <a:pt x="18" y="785"/>
                  <a:pt x="37" y="846"/>
                  <a:pt x="90" y="952"/>
                </a:cubicBezTo>
                <a:cubicBezTo>
                  <a:pt x="143" y="1058"/>
                  <a:pt x="211" y="1254"/>
                  <a:pt x="317" y="1360"/>
                </a:cubicBezTo>
                <a:cubicBezTo>
                  <a:pt x="423" y="1466"/>
                  <a:pt x="619" y="1564"/>
                  <a:pt x="725" y="1587"/>
                </a:cubicBezTo>
                <a:cubicBezTo>
                  <a:pt x="831" y="1610"/>
                  <a:pt x="846" y="1580"/>
                  <a:pt x="952" y="1497"/>
                </a:cubicBezTo>
                <a:cubicBezTo>
                  <a:pt x="1058" y="1414"/>
                  <a:pt x="1209" y="1337"/>
                  <a:pt x="1360" y="1088"/>
                </a:cubicBezTo>
                <a:cubicBezTo>
                  <a:pt x="1511" y="839"/>
                  <a:pt x="1776" y="181"/>
                  <a:pt x="1859"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9">
            <a:extLst>
              <a:ext uri="{FF2B5EF4-FFF2-40B4-BE49-F238E27FC236}">
                <a16:creationId xmlns:a16="http://schemas.microsoft.com/office/drawing/2014/main" id="{CC6D790F-CE3B-4085-A0E9-77DBD2797BCD}"/>
              </a:ext>
            </a:extLst>
          </p:cNvPr>
          <p:cNvSpPr>
            <a:spLocks/>
          </p:cNvSpPr>
          <p:nvPr/>
        </p:nvSpPr>
        <p:spPr bwMode="auto">
          <a:xfrm>
            <a:off x="2316163" y="3062288"/>
            <a:ext cx="3162300" cy="1462087"/>
          </a:xfrm>
          <a:custGeom>
            <a:avLst/>
            <a:gdLst>
              <a:gd name="T0" fmla="*/ 0 w 1769"/>
              <a:gd name="T1" fmla="*/ 0 h 801"/>
              <a:gd name="T2" fmla="*/ 2147483646 w 1769"/>
              <a:gd name="T3" fmla="*/ 2147483646 h 801"/>
              <a:gd name="T4" fmla="*/ 2147483646 w 1769"/>
              <a:gd name="T5" fmla="*/ 2147483646 h 801"/>
              <a:gd name="T6" fmla="*/ 2147483646 w 1769"/>
              <a:gd name="T7" fmla="*/ 2147483646 h 801"/>
              <a:gd name="T8" fmla="*/ 2147483646 w 1769"/>
              <a:gd name="T9" fmla="*/ 2147483646 h 801"/>
              <a:gd name="T10" fmla="*/ 2147483646 w 1769"/>
              <a:gd name="T11" fmla="*/ 0 h 801"/>
              <a:gd name="T12" fmla="*/ 0 60000 65536"/>
              <a:gd name="T13" fmla="*/ 0 60000 65536"/>
              <a:gd name="T14" fmla="*/ 0 60000 65536"/>
              <a:gd name="T15" fmla="*/ 0 60000 65536"/>
              <a:gd name="T16" fmla="*/ 0 60000 65536"/>
              <a:gd name="T17" fmla="*/ 0 60000 65536"/>
              <a:gd name="T18" fmla="*/ 0 w 1769"/>
              <a:gd name="T19" fmla="*/ 0 h 801"/>
              <a:gd name="T20" fmla="*/ 1769 w 1769"/>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1769" h="801">
                <a:moveTo>
                  <a:pt x="0" y="0"/>
                </a:moveTo>
                <a:cubicBezTo>
                  <a:pt x="3" y="4"/>
                  <a:pt x="7" y="8"/>
                  <a:pt x="45" y="91"/>
                </a:cubicBezTo>
                <a:cubicBezTo>
                  <a:pt x="83" y="174"/>
                  <a:pt x="136" y="393"/>
                  <a:pt x="227" y="499"/>
                </a:cubicBezTo>
                <a:cubicBezTo>
                  <a:pt x="318" y="605"/>
                  <a:pt x="431" y="696"/>
                  <a:pt x="590" y="726"/>
                </a:cubicBezTo>
                <a:cubicBezTo>
                  <a:pt x="749" y="756"/>
                  <a:pt x="983" y="801"/>
                  <a:pt x="1179" y="680"/>
                </a:cubicBezTo>
                <a:cubicBezTo>
                  <a:pt x="1375" y="559"/>
                  <a:pt x="1572" y="279"/>
                  <a:pt x="1769" y="0"/>
                </a:cubicBezTo>
              </a:path>
            </a:pathLst>
          </a:cu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21">
            <a:extLst>
              <a:ext uri="{FF2B5EF4-FFF2-40B4-BE49-F238E27FC236}">
                <a16:creationId xmlns:a16="http://schemas.microsoft.com/office/drawing/2014/main" id="{2E03AA1E-2B8A-4530-981F-DF43B97AD1A9}"/>
              </a:ext>
            </a:extLst>
          </p:cNvPr>
          <p:cNvSpPr>
            <a:spLocks/>
          </p:cNvSpPr>
          <p:nvPr/>
        </p:nvSpPr>
        <p:spPr bwMode="auto">
          <a:xfrm>
            <a:off x="3208338" y="1738313"/>
            <a:ext cx="2432050" cy="2387600"/>
          </a:xfrm>
          <a:custGeom>
            <a:avLst/>
            <a:gdLst>
              <a:gd name="T0" fmla="*/ 0 w 1361"/>
              <a:gd name="T1" fmla="*/ 2147483647 h 1308"/>
              <a:gd name="T2" fmla="*/ 2147483647 w 1361"/>
              <a:gd name="T3" fmla="*/ 2147483647 h 1308"/>
              <a:gd name="T4" fmla="*/ 2147483647 w 1361"/>
              <a:gd name="T5" fmla="*/ 2147483647 h 1308"/>
              <a:gd name="T6" fmla="*/ 2147483647 w 1361"/>
              <a:gd name="T7" fmla="*/ 2147483647 h 1308"/>
              <a:gd name="T8" fmla="*/ 2147483647 w 1361"/>
              <a:gd name="T9" fmla="*/ 0 h 1308"/>
              <a:gd name="T10" fmla="*/ 0 60000 65536"/>
              <a:gd name="T11" fmla="*/ 0 60000 65536"/>
              <a:gd name="T12" fmla="*/ 0 60000 65536"/>
              <a:gd name="T13" fmla="*/ 0 60000 65536"/>
              <a:gd name="T14" fmla="*/ 0 60000 65536"/>
              <a:gd name="T15" fmla="*/ 0 w 1361"/>
              <a:gd name="T16" fmla="*/ 0 h 1308"/>
              <a:gd name="T17" fmla="*/ 1361 w 1361"/>
              <a:gd name="T18" fmla="*/ 1308 h 1308"/>
            </a:gdLst>
            <a:ahLst/>
            <a:cxnLst>
              <a:cxn ang="T10">
                <a:pos x="T0" y="T1"/>
              </a:cxn>
              <a:cxn ang="T11">
                <a:pos x="T2" y="T3"/>
              </a:cxn>
              <a:cxn ang="T12">
                <a:pos x="T4" y="T5"/>
              </a:cxn>
              <a:cxn ang="T13">
                <a:pos x="T6" y="T7"/>
              </a:cxn>
              <a:cxn ang="T14">
                <a:pos x="T8" y="T9"/>
              </a:cxn>
            </a:cxnLst>
            <a:rect l="T15" t="T16" r="T17" b="T18"/>
            <a:pathLst>
              <a:path w="1361" h="1308">
                <a:moveTo>
                  <a:pt x="0" y="725"/>
                </a:moveTo>
                <a:cubicBezTo>
                  <a:pt x="102" y="884"/>
                  <a:pt x="204" y="1043"/>
                  <a:pt x="317" y="1134"/>
                </a:cubicBezTo>
                <a:cubicBezTo>
                  <a:pt x="430" y="1225"/>
                  <a:pt x="559" y="1308"/>
                  <a:pt x="680" y="1270"/>
                </a:cubicBezTo>
                <a:cubicBezTo>
                  <a:pt x="801" y="1232"/>
                  <a:pt x="930" y="1119"/>
                  <a:pt x="1043" y="907"/>
                </a:cubicBezTo>
                <a:cubicBezTo>
                  <a:pt x="1156" y="695"/>
                  <a:pt x="1258" y="347"/>
                  <a:pt x="1361" y="0"/>
                </a:cubicBezTo>
              </a:path>
            </a:pathLst>
          </a:custGeom>
          <a:noFill/>
          <a:ln w="38100">
            <a:solidFill>
              <a:schemeClr val="accent2">
                <a:lumMod val="75000"/>
              </a:schemeClr>
            </a:solidFill>
            <a:miter lim="800000"/>
            <a:headEnd/>
            <a:tailEnd/>
          </a:ln>
        </p:spPr>
        <p:txBody>
          <a:bodyPr/>
          <a:lstStyle/>
          <a:p>
            <a:pPr eaLnBrk="1" hangingPunct="1">
              <a:buFont typeface="Arial" charset="0"/>
              <a:buNone/>
              <a:defRPr/>
            </a:pPr>
            <a:endParaRPr lang="zh-CN" altLang="en-US" sz="1800" b="0">
              <a:solidFill>
                <a:schemeClr val="tx1"/>
              </a:solidFill>
              <a:latin typeface="Arial" charset="0"/>
              <a:ea typeface="楷体_GB2312" pitchFamily="49" charset="-122"/>
              <a:cs typeface="+mn-cs"/>
            </a:endParaRPr>
          </a:p>
        </p:txBody>
      </p:sp>
      <p:sp>
        <p:nvSpPr>
          <p:cNvPr id="16" name="Text Box 23">
            <a:extLst>
              <a:ext uri="{FF2B5EF4-FFF2-40B4-BE49-F238E27FC236}">
                <a16:creationId xmlns:a16="http://schemas.microsoft.com/office/drawing/2014/main" id="{15841BD3-5F89-419C-A0A3-F0A117ED01E3}"/>
              </a:ext>
            </a:extLst>
          </p:cNvPr>
          <p:cNvSpPr txBox="1">
            <a:spLocks noChangeArrowheads="1"/>
          </p:cNvSpPr>
          <p:nvPr/>
        </p:nvSpPr>
        <p:spPr bwMode="auto">
          <a:xfrm>
            <a:off x="5681663" y="1684338"/>
            <a:ext cx="719137" cy="40005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000" b="0" dirty="0">
                <a:solidFill>
                  <a:schemeClr val="accent2">
                    <a:lumMod val="75000"/>
                  </a:schemeClr>
                </a:solidFill>
                <a:latin typeface="Arial" charset="0"/>
                <a:ea typeface="宋体" pitchFamily="2" charset="-122"/>
                <a:cs typeface="+mn-cs"/>
              </a:rPr>
              <a:t>AC</a:t>
            </a:r>
          </a:p>
        </p:txBody>
      </p:sp>
      <p:sp>
        <p:nvSpPr>
          <p:cNvPr id="17" name="Rectangle 23">
            <a:extLst>
              <a:ext uri="{FF2B5EF4-FFF2-40B4-BE49-F238E27FC236}">
                <a16:creationId xmlns:a16="http://schemas.microsoft.com/office/drawing/2014/main" id="{43E5780D-517B-43B7-8A7E-E5373443A5AA}"/>
              </a:ext>
            </a:extLst>
          </p:cNvPr>
          <p:cNvSpPr>
            <a:spLocks noChangeArrowheads="1"/>
          </p:cNvSpPr>
          <p:nvPr/>
        </p:nvSpPr>
        <p:spPr bwMode="auto">
          <a:xfrm>
            <a:off x="3714750" y="5643563"/>
            <a:ext cx="4143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600" b="0">
                <a:solidFill>
                  <a:srgbClr val="FF0000"/>
                </a:solidFill>
                <a:latin typeface="Arial" panose="020B0604020202020204" pitchFamily="34" charset="0"/>
                <a:ea typeface="楷体_GB2312"/>
              </a:rPr>
              <a:t>Q</a:t>
            </a:r>
            <a:r>
              <a:rPr lang="en-US" altLang="zh-CN" sz="1600" b="0" baseline="-25000">
                <a:solidFill>
                  <a:srgbClr val="FF0000"/>
                </a:solidFill>
                <a:latin typeface="Arial" panose="020B0604020202020204" pitchFamily="34" charset="0"/>
                <a:ea typeface="楷体_GB2312"/>
              </a:rPr>
              <a:t>1</a:t>
            </a:r>
          </a:p>
        </p:txBody>
      </p:sp>
      <p:sp>
        <p:nvSpPr>
          <p:cNvPr id="18" name="Rectangle 23">
            <a:extLst>
              <a:ext uri="{FF2B5EF4-FFF2-40B4-BE49-F238E27FC236}">
                <a16:creationId xmlns:a16="http://schemas.microsoft.com/office/drawing/2014/main" id="{1C80A522-A5CA-41F0-B39A-C46B8F819081}"/>
              </a:ext>
            </a:extLst>
          </p:cNvPr>
          <p:cNvSpPr>
            <a:spLocks noChangeArrowheads="1"/>
          </p:cNvSpPr>
          <p:nvPr/>
        </p:nvSpPr>
        <p:spPr bwMode="auto">
          <a:xfrm>
            <a:off x="4143375" y="5643563"/>
            <a:ext cx="414338" cy="298450"/>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b="0" dirty="0">
                <a:solidFill>
                  <a:schemeClr val="accent2">
                    <a:lumMod val="75000"/>
                  </a:schemeClr>
                </a:solidFill>
                <a:latin typeface="Arial" charset="0"/>
                <a:ea typeface="宋体" pitchFamily="2" charset="-122"/>
                <a:cs typeface="+mn-cs"/>
              </a:rPr>
              <a:t>Q</a:t>
            </a:r>
            <a:r>
              <a:rPr lang="en-US" altLang="zh-CN" sz="1600" b="0" baseline="-25000" dirty="0">
                <a:solidFill>
                  <a:schemeClr val="accent2">
                    <a:lumMod val="75000"/>
                  </a:schemeClr>
                </a:solidFill>
                <a:latin typeface="Arial" charset="0"/>
                <a:ea typeface="宋体" pitchFamily="2" charset="-122"/>
                <a:cs typeface="+mn-cs"/>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16" grpId="0"/>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2">
            <a:extLst>
              <a:ext uri="{FF2B5EF4-FFF2-40B4-BE49-F238E27FC236}">
                <a16:creationId xmlns:a16="http://schemas.microsoft.com/office/drawing/2014/main" id="{7A9EA5C5-D36F-417A-A176-9A06606070E9}"/>
              </a:ext>
            </a:extLst>
          </p:cNvPr>
          <p:cNvSpPr>
            <a:spLocks noChangeArrowheads="1"/>
          </p:cNvSpPr>
          <p:nvPr/>
        </p:nvSpPr>
        <p:spPr bwMode="auto">
          <a:xfrm>
            <a:off x="323850" y="476250"/>
            <a:ext cx="4895850" cy="692150"/>
          </a:xfrm>
          <a:prstGeom prst="rect">
            <a:avLst/>
          </a:prstGeom>
          <a:noFill/>
          <a:ln w="9525">
            <a:noFill/>
            <a:miter lim="800000"/>
            <a:headEnd/>
            <a:tailEnd/>
          </a:ln>
        </p:spPr>
        <p:txBody>
          <a:bodyPr wrap="none" anchor="ctr"/>
          <a:lstStyle/>
          <a:p>
            <a:pPr eaLnBrk="1" hangingPunct="1">
              <a:buFont typeface="Arial" charset="0"/>
              <a:buNone/>
              <a:defRPr/>
            </a:pPr>
            <a:r>
              <a:rPr lang="zh-CN" altLang="en-US" dirty="0">
                <a:solidFill>
                  <a:schemeClr val="accent2">
                    <a:lumMod val="75000"/>
                  </a:schemeClr>
                </a:solidFill>
                <a:latin typeface="Arial" charset="0"/>
                <a:ea typeface="楷体_GB2312" pitchFamily="49" charset="-122"/>
                <a:cs typeface="+mn-cs"/>
              </a:rPr>
              <a:t>总结：短期成本曲线关系汇总图</a:t>
            </a:r>
          </a:p>
        </p:txBody>
      </p:sp>
      <p:sp>
        <p:nvSpPr>
          <p:cNvPr id="82947" name="Line 4">
            <a:extLst>
              <a:ext uri="{FF2B5EF4-FFF2-40B4-BE49-F238E27FC236}">
                <a16:creationId xmlns:a16="http://schemas.microsoft.com/office/drawing/2014/main" id="{6757AF9A-B929-43FD-A40B-11BFA7C0CCFA}"/>
              </a:ext>
            </a:extLst>
          </p:cNvPr>
          <p:cNvSpPr>
            <a:spLocks noChangeShapeType="1"/>
          </p:cNvSpPr>
          <p:nvPr/>
        </p:nvSpPr>
        <p:spPr bwMode="auto">
          <a:xfrm>
            <a:off x="2339975" y="5895975"/>
            <a:ext cx="39608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48" name="Line 5">
            <a:extLst>
              <a:ext uri="{FF2B5EF4-FFF2-40B4-BE49-F238E27FC236}">
                <a16:creationId xmlns:a16="http://schemas.microsoft.com/office/drawing/2014/main" id="{3BC1D3B0-8565-4E5A-BE93-5923EF4BBDF3}"/>
              </a:ext>
            </a:extLst>
          </p:cNvPr>
          <p:cNvSpPr>
            <a:spLocks noChangeShapeType="1"/>
          </p:cNvSpPr>
          <p:nvPr/>
        </p:nvSpPr>
        <p:spPr bwMode="auto">
          <a:xfrm flipV="1">
            <a:off x="2339975" y="3946525"/>
            <a:ext cx="0" cy="19494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57" name="Line 6">
            <a:extLst>
              <a:ext uri="{FF2B5EF4-FFF2-40B4-BE49-F238E27FC236}">
                <a16:creationId xmlns:a16="http://schemas.microsoft.com/office/drawing/2014/main" id="{53D28215-DDEA-40AE-9646-19954B2090CC}"/>
              </a:ext>
            </a:extLst>
          </p:cNvPr>
          <p:cNvSpPr>
            <a:spLocks noChangeShapeType="1"/>
          </p:cNvSpPr>
          <p:nvPr/>
        </p:nvSpPr>
        <p:spPr bwMode="auto">
          <a:xfrm flipV="1">
            <a:off x="2339975" y="1571625"/>
            <a:ext cx="0" cy="19494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58" name="Line 7">
            <a:extLst>
              <a:ext uri="{FF2B5EF4-FFF2-40B4-BE49-F238E27FC236}">
                <a16:creationId xmlns:a16="http://schemas.microsoft.com/office/drawing/2014/main" id="{85937937-4541-4B0C-B306-B736EBE36487}"/>
              </a:ext>
            </a:extLst>
          </p:cNvPr>
          <p:cNvSpPr>
            <a:spLocks noChangeShapeType="1"/>
          </p:cNvSpPr>
          <p:nvPr/>
        </p:nvSpPr>
        <p:spPr bwMode="auto">
          <a:xfrm>
            <a:off x="2339975" y="3521075"/>
            <a:ext cx="39608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8">
            <a:extLst>
              <a:ext uri="{FF2B5EF4-FFF2-40B4-BE49-F238E27FC236}">
                <a16:creationId xmlns:a16="http://schemas.microsoft.com/office/drawing/2014/main" id="{0FF4AED6-BB84-40E3-B6DB-A34880C125B5}"/>
              </a:ext>
            </a:extLst>
          </p:cNvPr>
          <p:cNvGrpSpPr>
            <a:grpSpLocks/>
          </p:cNvGrpSpPr>
          <p:nvPr/>
        </p:nvGrpSpPr>
        <p:grpSpPr bwMode="auto">
          <a:xfrm>
            <a:off x="2339975" y="2058988"/>
            <a:ext cx="2881313" cy="1462087"/>
            <a:chOff x="0" y="0"/>
            <a:chExt cx="1815" cy="1089"/>
          </a:xfrm>
        </p:grpSpPr>
        <p:sp>
          <p:nvSpPr>
            <p:cNvPr id="100406" name="Freeform 9">
              <a:extLst>
                <a:ext uri="{FF2B5EF4-FFF2-40B4-BE49-F238E27FC236}">
                  <a16:creationId xmlns:a16="http://schemas.microsoft.com/office/drawing/2014/main" id="{DDFECF23-2CF4-4184-A5C2-EB97A75A8D6B}"/>
                </a:ext>
              </a:extLst>
            </p:cNvPr>
            <p:cNvSpPr>
              <a:spLocks/>
            </p:cNvSpPr>
            <p:nvPr/>
          </p:nvSpPr>
          <p:spPr bwMode="auto">
            <a:xfrm>
              <a:off x="0" y="545"/>
              <a:ext cx="1088" cy="544"/>
            </a:xfrm>
            <a:custGeom>
              <a:avLst/>
              <a:gdLst>
                <a:gd name="T0" fmla="*/ 0 w 1088"/>
                <a:gd name="T1" fmla="*/ 544 h 544"/>
                <a:gd name="T2" fmla="*/ 317 w 1088"/>
                <a:gd name="T3" fmla="*/ 136 h 544"/>
                <a:gd name="T4" fmla="*/ 1088 w 1088"/>
                <a:gd name="T5" fmla="*/ 0 h 544"/>
                <a:gd name="T6" fmla="*/ 0 60000 65536"/>
                <a:gd name="T7" fmla="*/ 0 60000 65536"/>
                <a:gd name="T8" fmla="*/ 0 60000 65536"/>
                <a:gd name="T9" fmla="*/ 0 w 1088"/>
                <a:gd name="T10" fmla="*/ 0 h 544"/>
                <a:gd name="T11" fmla="*/ 1088 w 1088"/>
                <a:gd name="T12" fmla="*/ 544 h 544"/>
              </a:gdLst>
              <a:ahLst/>
              <a:cxnLst>
                <a:cxn ang="T6">
                  <a:pos x="T0" y="T1"/>
                </a:cxn>
                <a:cxn ang="T7">
                  <a:pos x="T2" y="T3"/>
                </a:cxn>
                <a:cxn ang="T8">
                  <a:pos x="T4" y="T5"/>
                </a:cxn>
              </a:cxnLst>
              <a:rect l="T9" t="T10" r="T11" b="T12"/>
              <a:pathLst>
                <a:path w="1088" h="544">
                  <a:moveTo>
                    <a:pt x="0" y="544"/>
                  </a:moveTo>
                  <a:cubicBezTo>
                    <a:pt x="68" y="385"/>
                    <a:pt x="136" y="227"/>
                    <a:pt x="317" y="136"/>
                  </a:cubicBezTo>
                  <a:cubicBezTo>
                    <a:pt x="498" y="45"/>
                    <a:pt x="793" y="22"/>
                    <a:pt x="1088" y="0"/>
                  </a:cubicBezTo>
                </a:path>
              </a:pathLst>
            </a:cu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407" name="Freeform 10">
              <a:extLst>
                <a:ext uri="{FF2B5EF4-FFF2-40B4-BE49-F238E27FC236}">
                  <a16:creationId xmlns:a16="http://schemas.microsoft.com/office/drawing/2014/main" id="{21141156-0EA3-403B-912A-0B0EDD580F8A}"/>
                </a:ext>
              </a:extLst>
            </p:cNvPr>
            <p:cNvSpPr>
              <a:spLocks/>
            </p:cNvSpPr>
            <p:nvPr/>
          </p:nvSpPr>
          <p:spPr bwMode="auto">
            <a:xfrm>
              <a:off x="1043" y="0"/>
              <a:ext cx="772" cy="544"/>
            </a:xfrm>
            <a:custGeom>
              <a:avLst/>
              <a:gdLst>
                <a:gd name="T0" fmla="*/ 0 w 1044"/>
                <a:gd name="T1" fmla="*/ 3 h 635"/>
                <a:gd name="T2" fmla="*/ 1 w 1044"/>
                <a:gd name="T3" fmla="*/ 3 h 635"/>
                <a:gd name="T4" fmla="*/ 1 w 1044"/>
                <a:gd name="T5" fmla="*/ 0 h 635"/>
                <a:gd name="T6" fmla="*/ 0 60000 65536"/>
                <a:gd name="T7" fmla="*/ 0 60000 65536"/>
                <a:gd name="T8" fmla="*/ 0 60000 65536"/>
                <a:gd name="T9" fmla="*/ 0 w 1044"/>
                <a:gd name="T10" fmla="*/ 0 h 635"/>
                <a:gd name="T11" fmla="*/ 1044 w 1044"/>
                <a:gd name="T12" fmla="*/ 635 h 635"/>
              </a:gdLst>
              <a:ahLst/>
              <a:cxnLst>
                <a:cxn ang="T6">
                  <a:pos x="T0" y="T1"/>
                </a:cxn>
                <a:cxn ang="T7">
                  <a:pos x="T2" y="T3"/>
                </a:cxn>
                <a:cxn ang="T8">
                  <a:pos x="T4" y="T5"/>
                </a:cxn>
              </a:cxnLst>
              <a:rect l="T9" t="T10" r="T11" b="T12"/>
              <a:pathLst>
                <a:path w="1044" h="635">
                  <a:moveTo>
                    <a:pt x="0" y="635"/>
                  </a:moveTo>
                  <a:cubicBezTo>
                    <a:pt x="299" y="597"/>
                    <a:pt x="598" y="559"/>
                    <a:pt x="772" y="453"/>
                  </a:cubicBezTo>
                  <a:cubicBezTo>
                    <a:pt x="946" y="347"/>
                    <a:pt x="995" y="173"/>
                    <a:pt x="1044" y="0"/>
                  </a:cubicBezTo>
                </a:path>
              </a:pathLst>
            </a:cu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11">
            <a:extLst>
              <a:ext uri="{FF2B5EF4-FFF2-40B4-BE49-F238E27FC236}">
                <a16:creationId xmlns:a16="http://schemas.microsoft.com/office/drawing/2014/main" id="{643406CB-F3C5-4D91-97A2-F7205E768666}"/>
              </a:ext>
            </a:extLst>
          </p:cNvPr>
          <p:cNvGrpSpPr>
            <a:grpSpLocks/>
          </p:cNvGrpSpPr>
          <p:nvPr/>
        </p:nvGrpSpPr>
        <p:grpSpPr bwMode="auto">
          <a:xfrm>
            <a:off x="2339975" y="1571625"/>
            <a:ext cx="2881313" cy="1462088"/>
            <a:chOff x="0" y="0"/>
            <a:chExt cx="1815" cy="1089"/>
          </a:xfrm>
          <a:noFill/>
        </p:grpSpPr>
        <p:sp>
          <p:nvSpPr>
            <p:cNvPr id="85043" name="Freeform 12">
              <a:extLst>
                <a:ext uri="{FF2B5EF4-FFF2-40B4-BE49-F238E27FC236}">
                  <a16:creationId xmlns:a16="http://schemas.microsoft.com/office/drawing/2014/main" id="{D34C003C-6C44-45AA-B765-2C28AE9C2B3B}"/>
                </a:ext>
              </a:extLst>
            </p:cNvPr>
            <p:cNvSpPr>
              <a:spLocks/>
            </p:cNvSpPr>
            <p:nvPr/>
          </p:nvSpPr>
          <p:spPr bwMode="auto">
            <a:xfrm>
              <a:off x="0" y="545"/>
              <a:ext cx="1088" cy="544"/>
            </a:xfrm>
            <a:custGeom>
              <a:avLst/>
              <a:gdLst>
                <a:gd name="T0" fmla="*/ 0 w 1088"/>
                <a:gd name="T1" fmla="*/ 544 h 544"/>
                <a:gd name="T2" fmla="*/ 317 w 1088"/>
                <a:gd name="T3" fmla="*/ 136 h 544"/>
                <a:gd name="T4" fmla="*/ 1088 w 1088"/>
                <a:gd name="T5" fmla="*/ 0 h 544"/>
                <a:gd name="T6" fmla="*/ 0 60000 65536"/>
                <a:gd name="T7" fmla="*/ 0 60000 65536"/>
                <a:gd name="T8" fmla="*/ 0 60000 65536"/>
                <a:gd name="T9" fmla="*/ 0 w 1088"/>
                <a:gd name="T10" fmla="*/ 0 h 544"/>
                <a:gd name="T11" fmla="*/ 1088 w 1088"/>
                <a:gd name="T12" fmla="*/ 544 h 544"/>
              </a:gdLst>
              <a:ahLst/>
              <a:cxnLst>
                <a:cxn ang="T6">
                  <a:pos x="T0" y="T1"/>
                </a:cxn>
                <a:cxn ang="T7">
                  <a:pos x="T2" y="T3"/>
                </a:cxn>
                <a:cxn ang="T8">
                  <a:pos x="T4" y="T5"/>
                </a:cxn>
              </a:cxnLst>
              <a:rect l="T9" t="T10" r="T11" b="T12"/>
              <a:pathLst>
                <a:path w="1088" h="544">
                  <a:moveTo>
                    <a:pt x="0" y="544"/>
                  </a:moveTo>
                  <a:cubicBezTo>
                    <a:pt x="68" y="385"/>
                    <a:pt x="136" y="227"/>
                    <a:pt x="317" y="136"/>
                  </a:cubicBezTo>
                  <a:cubicBezTo>
                    <a:pt x="498" y="45"/>
                    <a:pt x="793" y="22"/>
                    <a:pt x="1088" y="0"/>
                  </a:cubicBezTo>
                </a:path>
              </a:pathLst>
            </a:custGeom>
            <a:grpFill/>
            <a:ln w="28575">
              <a:solidFill>
                <a:srgbClr val="FF0000"/>
              </a:solidFill>
              <a:miter lim="800000"/>
              <a:headEnd/>
              <a:tailEnd/>
            </a:ln>
          </p:spPr>
          <p:txBody>
            <a:bodyPr/>
            <a:lstStyle/>
            <a:p>
              <a:pPr eaLnBrk="1" hangingPunct="1">
                <a:buFont typeface="Arial" charset="0"/>
                <a:buNone/>
                <a:defRPr/>
              </a:pPr>
              <a:endParaRPr lang="zh-CN" altLang="en-US" sz="1800">
                <a:latin typeface="Arial" charset="0"/>
                <a:ea typeface="楷体_GB2312" pitchFamily="49" charset="-122"/>
                <a:cs typeface="+mn-cs"/>
              </a:endParaRPr>
            </a:p>
          </p:txBody>
        </p:sp>
        <p:sp>
          <p:nvSpPr>
            <p:cNvPr id="85044" name="Freeform 13">
              <a:extLst>
                <a:ext uri="{FF2B5EF4-FFF2-40B4-BE49-F238E27FC236}">
                  <a16:creationId xmlns:a16="http://schemas.microsoft.com/office/drawing/2014/main" id="{60902119-302B-4CE7-A398-7FCB4783CBFE}"/>
                </a:ext>
              </a:extLst>
            </p:cNvPr>
            <p:cNvSpPr>
              <a:spLocks/>
            </p:cNvSpPr>
            <p:nvPr/>
          </p:nvSpPr>
          <p:spPr bwMode="auto">
            <a:xfrm>
              <a:off x="1043" y="0"/>
              <a:ext cx="772" cy="544"/>
            </a:xfrm>
            <a:custGeom>
              <a:avLst/>
              <a:gdLst>
                <a:gd name="T0" fmla="*/ 0 w 1044"/>
                <a:gd name="T1" fmla="*/ 24 h 635"/>
                <a:gd name="T2" fmla="*/ 1 w 1044"/>
                <a:gd name="T3" fmla="*/ 18 h 635"/>
                <a:gd name="T4" fmla="*/ 2 w 1044"/>
                <a:gd name="T5" fmla="*/ 0 h 635"/>
                <a:gd name="T6" fmla="*/ 0 60000 65536"/>
                <a:gd name="T7" fmla="*/ 0 60000 65536"/>
                <a:gd name="T8" fmla="*/ 0 60000 65536"/>
                <a:gd name="T9" fmla="*/ 0 w 1044"/>
                <a:gd name="T10" fmla="*/ 0 h 635"/>
                <a:gd name="T11" fmla="*/ 1044 w 1044"/>
                <a:gd name="T12" fmla="*/ 635 h 635"/>
              </a:gdLst>
              <a:ahLst/>
              <a:cxnLst>
                <a:cxn ang="T6">
                  <a:pos x="T0" y="T1"/>
                </a:cxn>
                <a:cxn ang="T7">
                  <a:pos x="T2" y="T3"/>
                </a:cxn>
                <a:cxn ang="T8">
                  <a:pos x="T4" y="T5"/>
                </a:cxn>
              </a:cxnLst>
              <a:rect l="T9" t="T10" r="T11" b="T12"/>
              <a:pathLst>
                <a:path w="1044" h="635">
                  <a:moveTo>
                    <a:pt x="0" y="635"/>
                  </a:moveTo>
                  <a:cubicBezTo>
                    <a:pt x="299" y="597"/>
                    <a:pt x="598" y="559"/>
                    <a:pt x="772" y="453"/>
                  </a:cubicBezTo>
                  <a:cubicBezTo>
                    <a:pt x="946" y="347"/>
                    <a:pt x="995" y="173"/>
                    <a:pt x="1044" y="0"/>
                  </a:cubicBezTo>
                </a:path>
              </a:pathLst>
            </a:custGeom>
            <a:grpFill/>
            <a:ln w="28575">
              <a:solidFill>
                <a:srgbClr val="FF0000"/>
              </a:solidFill>
              <a:miter lim="800000"/>
              <a:headEnd/>
              <a:tailEnd/>
            </a:ln>
          </p:spPr>
          <p:txBody>
            <a:bodyPr/>
            <a:lstStyle/>
            <a:p>
              <a:pPr eaLnBrk="1" hangingPunct="1">
                <a:buFont typeface="Arial" charset="0"/>
                <a:buNone/>
                <a:defRPr/>
              </a:pPr>
              <a:endParaRPr lang="zh-CN" altLang="en-US" sz="1800">
                <a:latin typeface="Arial" charset="0"/>
                <a:ea typeface="楷体_GB2312" pitchFamily="49" charset="-122"/>
                <a:cs typeface="+mn-cs"/>
              </a:endParaRPr>
            </a:p>
          </p:txBody>
        </p:sp>
      </p:grpSp>
      <p:sp>
        <p:nvSpPr>
          <p:cNvPr id="82953" name="Line 14">
            <a:extLst>
              <a:ext uri="{FF2B5EF4-FFF2-40B4-BE49-F238E27FC236}">
                <a16:creationId xmlns:a16="http://schemas.microsoft.com/office/drawing/2014/main" id="{D5EAE130-4803-42B5-B526-DD517BFEF22D}"/>
              </a:ext>
            </a:extLst>
          </p:cNvPr>
          <p:cNvSpPr>
            <a:spLocks noChangeShapeType="1"/>
          </p:cNvSpPr>
          <p:nvPr/>
        </p:nvSpPr>
        <p:spPr bwMode="auto">
          <a:xfrm>
            <a:off x="2339975" y="3033713"/>
            <a:ext cx="34559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4" name="Line 15">
            <a:extLst>
              <a:ext uri="{FF2B5EF4-FFF2-40B4-BE49-F238E27FC236}">
                <a16:creationId xmlns:a16="http://schemas.microsoft.com/office/drawing/2014/main" id="{EA8DF0B5-D46B-457E-98AA-7BF9B7EC4A3C}"/>
              </a:ext>
            </a:extLst>
          </p:cNvPr>
          <p:cNvSpPr>
            <a:spLocks noChangeShapeType="1"/>
          </p:cNvSpPr>
          <p:nvPr/>
        </p:nvSpPr>
        <p:spPr bwMode="auto">
          <a:xfrm flipV="1">
            <a:off x="2339975" y="2363788"/>
            <a:ext cx="3240088" cy="11572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5" name="Line 16">
            <a:extLst>
              <a:ext uri="{FF2B5EF4-FFF2-40B4-BE49-F238E27FC236}">
                <a16:creationId xmlns:a16="http://schemas.microsoft.com/office/drawing/2014/main" id="{F40598D7-7E7C-4E68-B5BB-85B91F414008}"/>
              </a:ext>
            </a:extLst>
          </p:cNvPr>
          <p:cNvSpPr>
            <a:spLocks noChangeShapeType="1"/>
          </p:cNvSpPr>
          <p:nvPr/>
        </p:nvSpPr>
        <p:spPr bwMode="auto">
          <a:xfrm>
            <a:off x="3924300" y="2303463"/>
            <a:ext cx="0" cy="35925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6" name="Line 17">
            <a:extLst>
              <a:ext uri="{FF2B5EF4-FFF2-40B4-BE49-F238E27FC236}">
                <a16:creationId xmlns:a16="http://schemas.microsoft.com/office/drawing/2014/main" id="{BE9C614E-4ABE-4ED3-A5DE-327D892A15E3}"/>
              </a:ext>
            </a:extLst>
          </p:cNvPr>
          <p:cNvSpPr>
            <a:spLocks noChangeShapeType="1"/>
          </p:cNvSpPr>
          <p:nvPr/>
        </p:nvSpPr>
        <p:spPr bwMode="auto">
          <a:xfrm>
            <a:off x="4859338" y="2120900"/>
            <a:ext cx="0" cy="37750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7" name="Line 18">
            <a:extLst>
              <a:ext uri="{FF2B5EF4-FFF2-40B4-BE49-F238E27FC236}">
                <a16:creationId xmlns:a16="http://schemas.microsoft.com/office/drawing/2014/main" id="{E59C2713-48C3-4A0D-8057-6D9DD9582661}"/>
              </a:ext>
            </a:extLst>
          </p:cNvPr>
          <p:cNvSpPr>
            <a:spLocks noChangeShapeType="1"/>
          </p:cNvSpPr>
          <p:nvPr/>
        </p:nvSpPr>
        <p:spPr bwMode="auto">
          <a:xfrm>
            <a:off x="4716463" y="2181225"/>
            <a:ext cx="0" cy="37147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8" name="Freeform 19">
            <a:extLst>
              <a:ext uri="{FF2B5EF4-FFF2-40B4-BE49-F238E27FC236}">
                <a16:creationId xmlns:a16="http://schemas.microsoft.com/office/drawing/2014/main" id="{6DA2CCA4-3386-49AB-A31C-BA0C8C75C8A2}"/>
              </a:ext>
            </a:extLst>
          </p:cNvPr>
          <p:cNvSpPr>
            <a:spLocks/>
          </p:cNvSpPr>
          <p:nvPr/>
        </p:nvSpPr>
        <p:spPr bwMode="auto">
          <a:xfrm rot="-461039">
            <a:off x="2755900" y="4110038"/>
            <a:ext cx="2832100" cy="1887537"/>
          </a:xfrm>
          <a:custGeom>
            <a:avLst/>
            <a:gdLst>
              <a:gd name="T0" fmla="*/ 2147483646 w 1784"/>
              <a:gd name="T1" fmla="*/ 0 h 1270"/>
              <a:gd name="T2" fmla="*/ 2147483646 w 1784"/>
              <a:gd name="T3" fmla="*/ 2147483646 h 1270"/>
              <a:gd name="T4" fmla="*/ 2147483646 w 1784"/>
              <a:gd name="T5" fmla="*/ 2147483646 h 1270"/>
              <a:gd name="T6" fmla="*/ 0 60000 65536"/>
              <a:gd name="T7" fmla="*/ 0 60000 65536"/>
              <a:gd name="T8" fmla="*/ 0 60000 65536"/>
              <a:gd name="T9" fmla="*/ 0 w 1784"/>
              <a:gd name="T10" fmla="*/ 0 h 1270"/>
              <a:gd name="T11" fmla="*/ 1784 w 1784"/>
              <a:gd name="T12" fmla="*/ 1270 h 1270"/>
            </a:gdLst>
            <a:ahLst/>
            <a:cxnLst>
              <a:cxn ang="T6">
                <a:pos x="T0" y="T1"/>
              </a:cxn>
              <a:cxn ang="T7">
                <a:pos x="T2" y="T3"/>
              </a:cxn>
              <a:cxn ang="T8">
                <a:pos x="T4" y="T5"/>
              </a:cxn>
            </a:cxnLst>
            <a:rect l="T9" t="T10" r="T11" b="T12"/>
            <a:pathLst>
              <a:path w="1784" h="1270">
                <a:moveTo>
                  <a:pt x="60" y="0"/>
                </a:moveTo>
                <a:cubicBezTo>
                  <a:pt x="30" y="302"/>
                  <a:pt x="0" y="605"/>
                  <a:pt x="287" y="817"/>
                </a:cubicBezTo>
                <a:cubicBezTo>
                  <a:pt x="574" y="1029"/>
                  <a:pt x="1179" y="1149"/>
                  <a:pt x="1784" y="1270"/>
                </a:cubicBez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59" name="Freeform 20">
            <a:extLst>
              <a:ext uri="{FF2B5EF4-FFF2-40B4-BE49-F238E27FC236}">
                <a16:creationId xmlns:a16="http://schemas.microsoft.com/office/drawing/2014/main" id="{B03C4B39-4DF1-46B2-B238-0DCA5D3DD744}"/>
              </a:ext>
            </a:extLst>
          </p:cNvPr>
          <p:cNvSpPr>
            <a:spLocks/>
          </p:cNvSpPr>
          <p:nvPr/>
        </p:nvSpPr>
        <p:spPr bwMode="auto">
          <a:xfrm>
            <a:off x="3563938" y="3825875"/>
            <a:ext cx="1800225" cy="1795463"/>
          </a:xfrm>
          <a:custGeom>
            <a:avLst/>
            <a:gdLst>
              <a:gd name="T0" fmla="*/ 0 w 1134"/>
              <a:gd name="T1" fmla="*/ 2147483646 h 1338"/>
              <a:gd name="T2" fmla="*/ 2147483646 w 1134"/>
              <a:gd name="T3" fmla="*/ 2147483646 h 1338"/>
              <a:gd name="T4" fmla="*/ 2147483646 w 1134"/>
              <a:gd name="T5" fmla="*/ 0 h 1338"/>
              <a:gd name="T6" fmla="*/ 0 60000 65536"/>
              <a:gd name="T7" fmla="*/ 0 60000 65536"/>
              <a:gd name="T8" fmla="*/ 0 60000 65536"/>
              <a:gd name="T9" fmla="*/ 0 w 1134"/>
              <a:gd name="T10" fmla="*/ 0 h 1338"/>
              <a:gd name="T11" fmla="*/ 1134 w 1134"/>
              <a:gd name="T12" fmla="*/ 1338 h 1338"/>
            </a:gdLst>
            <a:ahLst/>
            <a:cxnLst>
              <a:cxn ang="T6">
                <a:pos x="T0" y="T1"/>
              </a:cxn>
              <a:cxn ang="T7">
                <a:pos x="T2" y="T3"/>
              </a:cxn>
              <a:cxn ang="T8">
                <a:pos x="T4" y="T5"/>
              </a:cxn>
            </a:cxnLst>
            <a:rect l="T9" t="T10" r="T11" b="T12"/>
            <a:pathLst>
              <a:path w="1134" h="1338">
                <a:moveTo>
                  <a:pt x="0" y="952"/>
                </a:moveTo>
                <a:cubicBezTo>
                  <a:pt x="86" y="1145"/>
                  <a:pt x="173" y="1338"/>
                  <a:pt x="362" y="1179"/>
                </a:cubicBezTo>
                <a:cubicBezTo>
                  <a:pt x="551" y="1020"/>
                  <a:pt x="842" y="510"/>
                  <a:pt x="1134" y="0"/>
                </a:cubicBezTo>
              </a:path>
            </a:pathLst>
          </a:custGeom>
          <a:noFill/>
          <a:ln w="28575">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60" name="Freeform 21">
            <a:extLst>
              <a:ext uri="{FF2B5EF4-FFF2-40B4-BE49-F238E27FC236}">
                <a16:creationId xmlns:a16="http://schemas.microsoft.com/office/drawing/2014/main" id="{7371AA06-CBD2-4AB6-9BB5-C302E33A67A8}"/>
              </a:ext>
            </a:extLst>
          </p:cNvPr>
          <p:cNvSpPr>
            <a:spLocks/>
          </p:cNvSpPr>
          <p:nvPr/>
        </p:nvSpPr>
        <p:spPr bwMode="auto">
          <a:xfrm>
            <a:off x="3635375" y="3946525"/>
            <a:ext cx="2089150" cy="871538"/>
          </a:xfrm>
          <a:custGeom>
            <a:avLst/>
            <a:gdLst>
              <a:gd name="T0" fmla="*/ 0 w 1316"/>
              <a:gd name="T1" fmla="*/ 0 h 649"/>
              <a:gd name="T2" fmla="*/ 2147483646 w 1316"/>
              <a:gd name="T3" fmla="*/ 2147483646 h 649"/>
              <a:gd name="T4" fmla="*/ 2147483646 w 1316"/>
              <a:gd name="T5" fmla="*/ 2147483646 h 649"/>
              <a:gd name="T6" fmla="*/ 0 60000 65536"/>
              <a:gd name="T7" fmla="*/ 0 60000 65536"/>
              <a:gd name="T8" fmla="*/ 0 60000 65536"/>
              <a:gd name="T9" fmla="*/ 0 w 1316"/>
              <a:gd name="T10" fmla="*/ 0 h 649"/>
              <a:gd name="T11" fmla="*/ 1316 w 1316"/>
              <a:gd name="T12" fmla="*/ 649 h 649"/>
            </a:gdLst>
            <a:ahLst/>
            <a:cxnLst>
              <a:cxn ang="T6">
                <a:pos x="T0" y="T1"/>
              </a:cxn>
              <a:cxn ang="T7">
                <a:pos x="T2" y="T3"/>
              </a:cxn>
              <a:cxn ang="T8">
                <a:pos x="T4" y="T5"/>
              </a:cxn>
            </a:cxnLst>
            <a:rect l="T9" t="T10" r="T11" b="T12"/>
            <a:pathLst>
              <a:path w="1316" h="649">
                <a:moveTo>
                  <a:pt x="0" y="0"/>
                </a:moveTo>
                <a:cubicBezTo>
                  <a:pt x="208" y="264"/>
                  <a:pt x="416" y="529"/>
                  <a:pt x="635" y="589"/>
                </a:cubicBezTo>
                <a:cubicBezTo>
                  <a:pt x="854" y="649"/>
                  <a:pt x="1203" y="401"/>
                  <a:pt x="1316" y="363"/>
                </a:cubicBezTo>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61" name="Freeform 22">
            <a:extLst>
              <a:ext uri="{FF2B5EF4-FFF2-40B4-BE49-F238E27FC236}">
                <a16:creationId xmlns:a16="http://schemas.microsoft.com/office/drawing/2014/main" id="{EB2C88DB-02AA-4C6B-9530-578C3B2380DD}"/>
              </a:ext>
            </a:extLst>
          </p:cNvPr>
          <p:cNvSpPr>
            <a:spLocks/>
          </p:cNvSpPr>
          <p:nvPr/>
        </p:nvSpPr>
        <p:spPr bwMode="auto">
          <a:xfrm>
            <a:off x="3779838" y="3763963"/>
            <a:ext cx="2089150" cy="871537"/>
          </a:xfrm>
          <a:custGeom>
            <a:avLst/>
            <a:gdLst>
              <a:gd name="T0" fmla="*/ 0 w 1316"/>
              <a:gd name="T1" fmla="*/ 0 h 649"/>
              <a:gd name="T2" fmla="*/ 2147483646 w 1316"/>
              <a:gd name="T3" fmla="*/ 2147483646 h 649"/>
              <a:gd name="T4" fmla="*/ 2147483646 w 1316"/>
              <a:gd name="T5" fmla="*/ 2147483646 h 649"/>
              <a:gd name="T6" fmla="*/ 0 60000 65536"/>
              <a:gd name="T7" fmla="*/ 0 60000 65536"/>
              <a:gd name="T8" fmla="*/ 0 60000 65536"/>
              <a:gd name="T9" fmla="*/ 0 w 1316"/>
              <a:gd name="T10" fmla="*/ 0 h 649"/>
              <a:gd name="T11" fmla="*/ 1316 w 1316"/>
              <a:gd name="T12" fmla="*/ 649 h 649"/>
            </a:gdLst>
            <a:ahLst/>
            <a:cxnLst>
              <a:cxn ang="T6">
                <a:pos x="T0" y="T1"/>
              </a:cxn>
              <a:cxn ang="T7">
                <a:pos x="T2" y="T3"/>
              </a:cxn>
              <a:cxn ang="T8">
                <a:pos x="T4" y="T5"/>
              </a:cxn>
            </a:cxnLst>
            <a:rect l="T9" t="T10" r="T11" b="T12"/>
            <a:pathLst>
              <a:path w="1316" h="649">
                <a:moveTo>
                  <a:pt x="0" y="0"/>
                </a:moveTo>
                <a:cubicBezTo>
                  <a:pt x="208" y="264"/>
                  <a:pt x="416" y="529"/>
                  <a:pt x="635" y="589"/>
                </a:cubicBezTo>
                <a:cubicBezTo>
                  <a:pt x="854" y="649"/>
                  <a:pt x="1203" y="401"/>
                  <a:pt x="1316" y="363"/>
                </a:cubicBez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62" name="Text Box 23">
            <a:extLst>
              <a:ext uri="{FF2B5EF4-FFF2-40B4-BE49-F238E27FC236}">
                <a16:creationId xmlns:a16="http://schemas.microsoft.com/office/drawing/2014/main" id="{BC0944F7-8425-4B16-81AF-F543A27EC3E6}"/>
              </a:ext>
            </a:extLst>
          </p:cNvPr>
          <p:cNvSpPr txBox="1">
            <a:spLocks noChangeArrowheads="1"/>
          </p:cNvSpPr>
          <p:nvPr/>
        </p:nvSpPr>
        <p:spPr bwMode="auto">
          <a:xfrm>
            <a:off x="5148263" y="12684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FF0000"/>
                </a:solidFill>
                <a:latin typeface="宋体" panose="02010600030101010101" pitchFamily="2" charset="-122"/>
                <a:ea typeface="楷体_GB2312"/>
              </a:rPr>
              <a:t>TC</a:t>
            </a:r>
          </a:p>
        </p:txBody>
      </p:sp>
      <p:sp>
        <p:nvSpPr>
          <p:cNvPr id="82963" name="Text Box 24">
            <a:extLst>
              <a:ext uri="{FF2B5EF4-FFF2-40B4-BE49-F238E27FC236}">
                <a16:creationId xmlns:a16="http://schemas.microsoft.com/office/drawing/2014/main" id="{6C729F12-5CC7-4525-A4CF-3838E62EA164}"/>
              </a:ext>
            </a:extLst>
          </p:cNvPr>
          <p:cNvSpPr txBox="1">
            <a:spLocks noChangeArrowheads="1"/>
          </p:cNvSpPr>
          <p:nvPr/>
        </p:nvSpPr>
        <p:spPr bwMode="auto">
          <a:xfrm>
            <a:off x="5148263" y="1755775"/>
            <a:ext cx="863600"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dirty="0">
                <a:solidFill>
                  <a:schemeClr val="accent2">
                    <a:lumMod val="60000"/>
                    <a:lumOff val="40000"/>
                  </a:schemeClr>
                </a:solidFill>
                <a:latin typeface="宋体" pitchFamily="2" charset="-122"/>
                <a:ea typeface="宋体" pitchFamily="2" charset="-122"/>
                <a:cs typeface="+mn-cs"/>
              </a:rPr>
              <a:t>VC</a:t>
            </a:r>
          </a:p>
        </p:txBody>
      </p:sp>
      <p:sp>
        <p:nvSpPr>
          <p:cNvPr id="82964" name="Text Box 25">
            <a:extLst>
              <a:ext uri="{FF2B5EF4-FFF2-40B4-BE49-F238E27FC236}">
                <a16:creationId xmlns:a16="http://schemas.microsoft.com/office/drawing/2014/main" id="{B21DD358-56A1-47BA-A453-EF15F3117DA6}"/>
              </a:ext>
            </a:extLst>
          </p:cNvPr>
          <p:cNvSpPr txBox="1">
            <a:spLocks noChangeArrowheads="1"/>
          </p:cNvSpPr>
          <p:nvPr/>
        </p:nvSpPr>
        <p:spPr bwMode="auto">
          <a:xfrm>
            <a:off x="5795963" y="2790825"/>
            <a:ext cx="863600"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dirty="0">
                <a:solidFill>
                  <a:schemeClr val="accent1">
                    <a:lumMod val="10000"/>
                  </a:schemeClr>
                </a:solidFill>
                <a:latin typeface="宋体" pitchFamily="2" charset="-122"/>
                <a:ea typeface="宋体" pitchFamily="2" charset="-122"/>
                <a:cs typeface="+mn-cs"/>
              </a:rPr>
              <a:t>FC</a:t>
            </a:r>
          </a:p>
        </p:txBody>
      </p:sp>
      <p:sp>
        <p:nvSpPr>
          <p:cNvPr id="82965" name="Text Box 26">
            <a:extLst>
              <a:ext uri="{FF2B5EF4-FFF2-40B4-BE49-F238E27FC236}">
                <a16:creationId xmlns:a16="http://schemas.microsoft.com/office/drawing/2014/main" id="{4EAFE0E7-15FD-4885-997B-F81C1DF3E648}"/>
              </a:ext>
            </a:extLst>
          </p:cNvPr>
          <p:cNvSpPr txBox="1">
            <a:spLocks noChangeArrowheads="1"/>
          </p:cNvSpPr>
          <p:nvPr/>
        </p:nvSpPr>
        <p:spPr bwMode="auto">
          <a:xfrm>
            <a:off x="3714750" y="1857375"/>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1600">
                <a:solidFill>
                  <a:schemeClr val="tx2"/>
                </a:solidFill>
                <a:latin typeface="宋体" panose="02010600030101010101" pitchFamily="2" charset="-122"/>
                <a:ea typeface="楷体_GB2312"/>
              </a:rPr>
              <a:t>N</a:t>
            </a:r>
          </a:p>
        </p:txBody>
      </p:sp>
      <p:sp>
        <p:nvSpPr>
          <p:cNvPr id="82966" name="Text Box 27">
            <a:extLst>
              <a:ext uri="{FF2B5EF4-FFF2-40B4-BE49-F238E27FC236}">
                <a16:creationId xmlns:a16="http://schemas.microsoft.com/office/drawing/2014/main" id="{1F1851E7-E503-4615-B14D-822EDE3C6991}"/>
              </a:ext>
            </a:extLst>
          </p:cNvPr>
          <p:cNvSpPr txBox="1">
            <a:spLocks noChangeArrowheads="1"/>
          </p:cNvSpPr>
          <p:nvPr/>
        </p:nvSpPr>
        <p:spPr bwMode="auto">
          <a:xfrm>
            <a:off x="5651500" y="553085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chemeClr val="tx2"/>
                </a:solidFill>
                <a:latin typeface="宋体" panose="02010600030101010101" pitchFamily="2" charset="-122"/>
                <a:ea typeface="楷体_GB2312"/>
              </a:rPr>
              <a:t>AFC</a:t>
            </a:r>
          </a:p>
        </p:txBody>
      </p:sp>
      <p:sp>
        <p:nvSpPr>
          <p:cNvPr id="82967" name="Text Box 28">
            <a:extLst>
              <a:ext uri="{FF2B5EF4-FFF2-40B4-BE49-F238E27FC236}">
                <a16:creationId xmlns:a16="http://schemas.microsoft.com/office/drawing/2014/main" id="{95F66F76-084D-41A9-B477-D4CC0EB0B9E9}"/>
              </a:ext>
            </a:extLst>
          </p:cNvPr>
          <p:cNvSpPr txBox="1">
            <a:spLocks noChangeArrowheads="1"/>
          </p:cNvSpPr>
          <p:nvPr/>
        </p:nvSpPr>
        <p:spPr bwMode="auto">
          <a:xfrm>
            <a:off x="5724525" y="41910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B050"/>
                </a:solidFill>
                <a:latin typeface="宋体" panose="02010600030101010101" pitchFamily="2" charset="-122"/>
                <a:ea typeface="楷体_GB2312"/>
              </a:rPr>
              <a:t>AVC</a:t>
            </a:r>
          </a:p>
        </p:txBody>
      </p:sp>
      <p:sp>
        <p:nvSpPr>
          <p:cNvPr id="82968" name="Text Box 29">
            <a:extLst>
              <a:ext uri="{FF2B5EF4-FFF2-40B4-BE49-F238E27FC236}">
                <a16:creationId xmlns:a16="http://schemas.microsoft.com/office/drawing/2014/main" id="{7EEF7D6E-D243-448D-A23A-B3E257E04AA1}"/>
              </a:ext>
            </a:extLst>
          </p:cNvPr>
          <p:cNvSpPr txBox="1">
            <a:spLocks noChangeArrowheads="1"/>
          </p:cNvSpPr>
          <p:nvPr/>
        </p:nvSpPr>
        <p:spPr bwMode="auto">
          <a:xfrm>
            <a:off x="5795963" y="39465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0000"/>
                </a:solidFill>
                <a:latin typeface="宋体" panose="02010600030101010101" pitchFamily="2" charset="-122"/>
                <a:ea typeface="楷体_GB2312"/>
              </a:rPr>
              <a:t>AC</a:t>
            </a:r>
          </a:p>
        </p:txBody>
      </p:sp>
      <p:sp>
        <p:nvSpPr>
          <p:cNvPr id="82969" name="Text Box 30">
            <a:extLst>
              <a:ext uri="{FF2B5EF4-FFF2-40B4-BE49-F238E27FC236}">
                <a16:creationId xmlns:a16="http://schemas.microsoft.com/office/drawing/2014/main" id="{6A1299B4-2792-4EC5-8C8E-BD6FBEA6F35C}"/>
              </a:ext>
            </a:extLst>
          </p:cNvPr>
          <p:cNvSpPr txBox="1">
            <a:spLocks noChangeArrowheads="1"/>
          </p:cNvSpPr>
          <p:nvPr/>
        </p:nvSpPr>
        <p:spPr bwMode="auto">
          <a:xfrm>
            <a:off x="5286375" y="357187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FF66FF"/>
                </a:solidFill>
                <a:latin typeface="宋体" panose="02010600030101010101" pitchFamily="2" charset="-122"/>
                <a:ea typeface="楷体_GB2312"/>
              </a:rPr>
              <a:t>MC</a:t>
            </a:r>
          </a:p>
        </p:txBody>
      </p:sp>
      <p:sp>
        <p:nvSpPr>
          <p:cNvPr id="82970" name="Text Box 31">
            <a:extLst>
              <a:ext uri="{FF2B5EF4-FFF2-40B4-BE49-F238E27FC236}">
                <a16:creationId xmlns:a16="http://schemas.microsoft.com/office/drawing/2014/main" id="{F43E175A-A030-4F0D-8339-A5FBE374AD74}"/>
              </a:ext>
            </a:extLst>
          </p:cNvPr>
          <p:cNvSpPr txBox="1">
            <a:spLocks noChangeArrowheads="1"/>
          </p:cNvSpPr>
          <p:nvPr/>
        </p:nvSpPr>
        <p:spPr bwMode="auto">
          <a:xfrm>
            <a:off x="4284663" y="4614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chemeClr val="tx2"/>
                </a:solidFill>
                <a:latin typeface="宋体" panose="02010600030101010101" pitchFamily="2" charset="-122"/>
                <a:ea typeface="楷体_GB2312"/>
              </a:rPr>
              <a:t>F</a:t>
            </a:r>
          </a:p>
        </p:txBody>
      </p:sp>
      <p:sp>
        <p:nvSpPr>
          <p:cNvPr id="82971" name="Text Box 32">
            <a:extLst>
              <a:ext uri="{FF2B5EF4-FFF2-40B4-BE49-F238E27FC236}">
                <a16:creationId xmlns:a16="http://schemas.microsoft.com/office/drawing/2014/main" id="{96A0000B-B965-48BD-8E1C-1EC6A3EDCFB5}"/>
              </a:ext>
            </a:extLst>
          </p:cNvPr>
          <p:cNvSpPr txBox="1">
            <a:spLocks noChangeArrowheads="1"/>
          </p:cNvSpPr>
          <p:nvPr/>
        </p:nvSpPr>
        <p:spPr bwMode="auto">
          <a:xfrm>
            <a:off x="4932363" y="41910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a:solidFill>
                  <a:schemeClr val="tx2"/>
                </a:solidFill>
                <a:latin typeface="宋体" panose="02010600030101010101" pitchFamily="2" charset="-122"/>
                <a:ea typeface="楷体_GB2312"/>
              </a:rPr>
              <a:t>E</a:t>
            </a:r>
          </a:p>
        </p:txBody>
      </p:sp>
      <p:sp>
        <p:nvSpPr>
          <p:cNvPr id="82972" name="Rectangle 33">
            <a:extLst>
              <a:ext uri="{FF2B5EF4-FFF2-40B4-BE49-F238E27FC236}">
                <a16:creationId xmlns:a16="http://schemas.microsoft.com/office/drawing/2014/main" id="{276B48A1-D32E-42DD-9288-DF44E3747B27}"/>
              </a:ext>
            </a:extLst>
          </p:cNvPr>
          <p:cNvSpPr>
            <a:spLocks noChangeArrowheads="1"/>
          </p:cNvSpPr>
          <p:nvPr/>
        </p:nvSpPr>
        <p:spPr bwMode="auto">
          <a:xfrm>
            <a:off x="6443663" y="5835650"/>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楷体_GB2312"/>
              </a:rPr>
              <a:t>Q</a:t>
            </a:r>
          </a:p>
        </p:txBody>
      </p:sp>
      <p:sp>
        <p:nvSpPr>
          <p:cNvPr id="100381" name="Rectangle 34">
            <a:extLst>
              <a:ext uri="{FF2B5EF4-FFF2-40B4-BE49-F238E27FC236}">
                <a16:creationId xmlns:a16="http://schemas.microsoft.com/office/drawing/2014/main" id="{26B222AF-B72A-4EA0-B3E1-A737E2033A2A}"/>
              </a:ext>
            </a:extLst>
          </p:cNvPr>
          <p:cNvSpPr>
            <a:spLocks noChangeArrowheads="1"/>
          </p:cNvSpPr>
          <p:nvPr/>
        </p:nvSpPr>
        <p:spPr bwMode="auto">
          <a:xfrm>
            <a:off x="6300788" y="3338513"/>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楷体_GB2312"/>
              </a:rPr>
              <a:t>Q</a:t>
            </a:r>
          </a:p>
        </p:txBody>
      </p:sp>
      <p:sp>
        <p:nvSpPr>
          <p:cNvPr id="82974" name="Rectangle 35">
            <a:extLst>
              <a:ext uri="{FF2B5EF4-FFF2-40B4-BE49-F238E27FC236}">
                <a16:creationId xmlns:a16="http://schemas.microsoft.com/office/drawing/2014/main" id="{950CCB0C-210E-445B-AE85-1C7F40065DD0}"/>
              </a:ext>
            </a:extLst>
          </p:cNvPr>
          <p:cNvSpPr>
            <a:spLocks noChangeArrowheads="1"/>
          </p:cNvSpPr>
          <p:nvPr/>
        </p:nvSpPr>
        <p:spPr bwMode="auto">
          <a:xfrm>
            <a:off x="1692275" y="3886200"/>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楷体_GB2312"/>
              </a:rPr>
              <a:t>C</a:t>
            </a:r>
          </a:p>
        </p:txBody>
      </p:sp>
      <p:sp>
        <p:nvSpPr>
          <p:cNvPr id="100383" name="Rectangle 36">
            <a:extLst>
              <a:ext uri="{FF2B5EF4-FFF2-40B4-BE49-F238E27FC236}">
                <a16:creationId xmlns:a16="http://schemas.microsoft.com/office/drawing/2014/main" id="{D143097F-6A81-42E2-959B-1D869665B1E9}"/>
              </a:ext>
            </a:extLst>
          </p:cNvPr>
          <p:cNvSpPr>
            <a:spLocks noChangeArrowheads="1"/>
          </p:cNvSpPr>
          <p:nvPr/>
        </p:nvSpPr>
        <p:spPr bwMode="auto">
          <a:xfrm>
            <a:off x="1619250" y="1328738"/>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楷体_GB2312"/>
              </a:rPr>
              <a:t>C</a:t>
            </a:r>
          </a:p>
        </p:txBody>
      </p:sp>
      <p:sp>
        <p:nvSpPr>
          <p:cNvPr id="82976" name="Rectangle 37">
            <a:extLst>
              <a:ext uri="{FF2B5EF4-FFF2-40B4-BE49-F238E27FC236}">
                <a16:creationId xmlns:a16="http://schemas.microsoft.com/office/drawing/2014/main" id="{4B86E041-1EE1-464D-AF55-1BBBBFE52EF6}"/>
              </a:ext>
            </a:extLst>
          </p:cNvPr>
          <p:cNvSpPr>
            <a:spLocks noChangeArrowheads="1"/>
          </p:cNvSpPr>
          <p:nvPr/>
        </p:nvSpPr>
        <p:spPr bwMode="auto">
          <a:xfrm>
            <a:off x="1835150" y="5773738"/>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楷体_GB2312"/>
              </a:rPr>
              <a:t>0</a:t>
            </a:r>
          </a:p>
        </p:txBody>
      </p:sp>
      <p:sp>
        <p:nvSpPr>
          <p:cNvPr id="100385" name="Rectangle 38">
            <a:extLst>
              <a:ext uri="{FF2B5EF4-FFF2-40B4-BE49-F238E27FC236}">
                <a16:creationId xmlns:a16="http://schemas.microsoft.com/office/drawing/2014/main" id="{DD7C2951-DE2A-448E-A181-72D159235684}"/>
              </a:ext>
            </a:extLst>
          </p:cNvPr>
          <p:cNvSpPr>
            <a:spLocks noChangeArrowheads="1"/>
          </p:cNvSpPr>
          <p:nvPr/>
        </p:nvSpPr>
        <p:spPr bwMode="auto">
          <a:xfrm>
            <a:off x="1835150" y="3338513"/>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楷体_GB2312"/>
              </a:rPr>
              <a:t>0</a:t>
            </a:r>
          </a:p>
        </p:txBody>
      </p:sp>
      <p:sp>
        <p:nvSpPr>
          <p:cNvPr id="82978" name="Rectangle 39">
            <a:extLst>
              <a:ext uri="{FF2B5EF4-FFF2-40B4-BE49-F238E27FC236}">
                <a16:creationId xmlns:a16="http://schemas.microsoft.com/office/drawing/2014/main" id="{C09F13FB-7AD6-4A5B-B35E-4C6DE1B06F5A}"/>
              </a:ext>
            </a:extLst>
          </p:cNvPr>
          <p:cNvSpPr>
            <a:spLocks noChangeArrowheads="1"/>
          </p:cNvSpPr>
          <p:nvPr/>
        </p:nvSpPr>
        <p:spPr bwMode="auto">
          <a:xfrm>
            <a:off x="3786188" y="5857875"/>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Q</a:t>
            </a:r>
            <a:r>
              <a:rPr lang="en-US" altLang="zh-CN" sz="1600" baseline="-25000">
                <a:solidFill>
                  <a:schemeClr val="tx2"/>
                </a:solidFill>
                <a:ea typeface="楷体_GB2312"/>
              </a:rPr>
              <a:t>1</a:t>
            </a:r>
          </a:p>
        </p:txBody>
      </p:sp>
      <p:sp>
        <p:nvSpPr>
          <p:cNvPr id="82979" name="Rectangle 40">
            <a:extLst>
              <a:ext uri="{FF2B5EF4-FFF2-40B4-BE49-F238E27FC236}">
                <a16:creationId xmlns:a16="http://schemas.microsoft.com/office/drawing/2014/main" id="{20010EC2-1C66-4F90-AD05-B4DF327E427C}"/>
              </a:ext>
            </a:extLst>
          </p:cNvPr>
          <p:cNvSpPr>
            <a:spLocks noChangeArrowheads="1"/>
          </p:cNvSpPr>
          <p:nvPr/>
        </p:nvSpPr>
        <p:spPr bwMode="auto">
          <a:xfrm>
            <a:off x="4786313" y="5857875"/>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Q</a:t>
            </a:r>
            <a:r>
              <a:rPr lang="en-US" altLang="zh-CN" sz="1600" baseline="-25000">
                <a:solidFill>
                  <a:schemeClr val="tx2"/>
                </a:solidFill>
                <a:ea typeface="楷体_GB2312"/>
              </a:rPr>
              <a:t>3</a:t>
            </a:r>
          </a:p>
        </p:txBody>
      </p:sp>
      <p:sp>
        <p:nvSpPr>
          <p:cNvPr id="82980" name="Rectangle 41">
            <a:extLst>
              <a:ext uri="{FF2B5EF4-FFF2-40B4-BE49-F238E27FC236}">
                <a16:creationId xmlns:a16="http://schemas.microsoft.com/office/drawing/2014/main" id="{4332670E-21F6-4C75-8067-921E3F06F04A}"/>
              </a:ext>
            </a:extLst>
          </p:cNvPr>
          <p:cNvSpPr>
            <a:spLocks noChangeArrowheads="1"/>
          </p:cNvSpPr>
          <p:nvPr/>
        </p:nvSpPr>
        <p:spPr bwMode="auto">
          <a:xfrm>
            <a:off x="4429125" y="5857875"/>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Q</a:t>
            </a:r>
            <a:r>
              <a:rPr lang="en-US" altLang="zh-CN" sz="1600" baseline="-25000">
                <a:solidFill>
                  <a:schemeClr val="tx2"/>
                </a:solidFill>
                <a:ea typeface="楷体_GB2312"/>
              </a:rPr>
              <a:t>2</a:t>
            </a:r>
          </a:p>
        </p:txBody>
      </p:sp>
      <p:sp>
        <p:nvSpPr>
          <p:cNvPr id="82981" name="Line 43">
            <a:extLst>
              <a:ext uri="{FF2B5EF4-FFF2-40B4-BE49-F238E27FC236}">
                <a16:creationId xmlns:a16="http://schemas.microsoft.com/office/drawing/2014/main" id="{F1E7D966-F5A6-43FB-B3B3-5EB207EC819D}"/>
              </a:ext>
            </a:extLst>
          </p:cNvPr>
          <p:cNvSpPr>
            <a:spLocks noChangeShapeType="1"/>
          </p:cNvSpPr>
          <p:nvPr/>
        </p:nvSpPr>
        <p:spPr bwMode="auto">
          <a:xfrm flipV="1">
            <a:off x="2339975" y="1938338"/>
            <a:ext cx="2879725" cy="1582737"/>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2" name="Rectangle 44">
            <a:extLst>
              <a:ext uri="{FF2B5EF4-FFF2-40B4-BE49-F238E27FC236}">
                <a16:creationId xmlns:a16="http://schemas.microsoft.com/office/drawing/2014/main" id="{1B342780-56BB-40E6-8025-1EB87387A280}"/>
              </a:ext>
            </a:extLst>
          </p:cNvPr>
          <p:cNvSpPr>
            <a:spLocks noChangeArrowheads="1"/>
          </p:cNvSpPr>
          <p:nvPr/>
        </p:nvSpPr>
        <p:spPr bwMode="auto">
          <a:xfrm>
            <a:off x="4427538" y="2424113"/>
            <a:ext cx="28733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2"/>
                </a:solidFill>
                <a:ea typeface="楷体_GB2312"/>
              </a:rPr>
              <a:t>H</a:t>
            </a:r>
          </a:p>
        </p:txBody>
      </p:sp>
      <p:sp>
        <p:nvSpPr>
          <p:cNvPr id="82983" name="Rectangle 45">
            <a:extLst>
              <a:ext uri="{FF2B5EF4-FFF2-40B4-BE49-F238E27FC236}">
                <a16:creationId xmlns:a16="http://schemas.microsoft.com/office/drawing/2014/main" id="{809239FE-0CDC-420A-8F53-046FC01C3B2C}"/>
              </a:ext>
            </a:extLst>
          </p:cNvPr>
          <p:cNvSpPr>
            <a:spLocks noChangeArrowheads="1"/>
          </p:cNvSpPr>
          <p:nvPr/>
        </p:nvSpPr>
        <p:spPr bwMode="auto">
          <a:xfrm>
            <a:off x="4643438" y="1816100"/>
            <a:ext cx="28733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2"/>
                </a:solidFill>
                <a:ea typeface="楷体_GB2312"/>
              </a:rPr>
              <a:t>G</a:t>
            </a:r>
          </a:p>
        </p:txBody>
      </p:sp>
      <p:sp>
        <p:nvSpPr>
          <p:cNvPr id="82984" name="Rectangle 39">
            <a:extLst>
              <a:ext uri="{FF2B5EF4-FFF2-40B4-BE49-F238E27FC236}">
                <a16:creationId xmlns:a16="http://schemas.microsoft.com/office/drawing/2014/main" id="{7AE70DBC-8611-451E-BC77-120279120C8E}"/>
              </a:ext>
            </a:extLst>
          </p:cNvPr>
          <p:cNvSpPr>
            <a:spLocks noChangeArrowheads="1"/>
          </p:cNvSpPr>
          <p:nvPr/>
        </p:nvSpPr>
        <p:spPr bwMode="auto">
          <a:xfrm>
            <a:off x="3857625" y="3429000"/>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Q</a:t>
            </a:r>
            <a:r>
              <a:rPr lang="en-US" altLang="zh-CN" sz="1600" baseline="-25000">
                <a:solidFill>
                  <a:schemeClr val="tx2"/>
                </a:solidFill>
                <a:ea typeface="楷体_GB2312"/>
              </a:rPr>
              <a:t>1</a:t>
            </a:r>
          </a:p>
        </p:txBody>
      </p:sp>
      <p:sp>
        <p:nvSpPr>
          <p:cNvPr id="82985" name="Rectangle 40">
            <a:extLst>
              <a:ext uri="{FF2B5EF4-FFF2-40B4-BE49-F238E27FC236}">
                <a16:creationId xmlns:a16="http://schemas.microsoft.com/office/drawing/2014/main" id="{896AC2CA-969E-4924-9068-5B87270E3489}"/>
              </a:ext>
            </a:extLst>
          </p:cNvPr>
          <p:cNvSpPr>
            <a:spLocks noChangeArrowheads="1"/>
          </p:cNvSpPr>
          <p:nvPr/>
        </p:nvSpPr>
        <p:spPr bwMode="auto">
          <a:xfrm>
            <a:off x="4786313" y="3429000"/>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Q</a:t>
            </a:r>
            <a:r>
              <a:rPr lang="en-US" altLang="zh-CN" sz="1600" baseline="-25000">
                <a:solidFill>
                  <a:schemeClr val="tx2"/>
                </a:solidFill>
                <a:ea typeface="楷体_GB2312"/>
              </a:rPr>
              <a:t>3</a:t>
            </a:r>
          </a:p>
        </p:txBody>
      </p:sp>
      <p:sp>
        <p:nvSpPr>
          <p:cNvPr id="82986" name="Rectangle 41">
            <a:extLst>
              <a:ext uri="{FF2B5EF4-FFF2-40B4-BE49-F238E27FC236}">
                <a16:creationId xmlns:a16="http://schemas.microsoft.com/office/drawing/2014/main" id="{50052652-B4FD-410C-AD22-680B6D4C90A8}"/>
              </a:ext>
            </a:extLst>
          </p:cNvPr>
          <p:cNvSpPr>
            <a:spLocks noChangeArrowheads="1"/>
          </p:cNvSpPr>
          <p:nvPr/>
        </p:nvSpPr>
        <p:spPr bwMode="auto">
          <a:xfrm>
            <a:off x="4286250" y="3429000"/>
            <a:ext cx="504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2"/>
                </a:solidFill>
                <a:ea typeface="楷体_GB2312"/>
              </a:rPr>
              <a:t>Q</a:t>
            </a:r>
            <a:r>
              <a:rPr lang="en-US" altLang="zh-CN" sz="1600" baseline="-25000">
                <a:solidFill>
                  <a:schemeClr val="tx2"/>
                </a:solidFill>
                <a:ea typeface="楷体_GB2312"/>
              </a:rPr>
              <a:t>2</a:t>
            </a:r>
          </a:p>
        </p:txBody>
      </p:sp>
      <p:sp>
        <p:nvSpPr>
          <p:cNvPr id="47" name="椭圆 46">
            <a:extLst>
              <a:ext uri="{FF2B5EF4-FFF2-40B4-BE49-F238E27FC236}">
                <a16:creationId xmlns:a16="http://schemas.microsoft.com/office/drawing/2014/main" id="{940BE5FA-CF11-48E5-9BB4-7269DFF54A4A}"/>
              </a:ext>
            </a:extLst>
          </p:cNvPr>
          <p:cNvSpPr/>
          <p:nvPr/>
        </p:nvSpPr>
        <p:spPr bwMode="auto">
          <a:xfrm>
            <a:off x="4786313" y="4500563"/>
            <a:ext cx="142875"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sp>
        <p:nvSpPr>
          <p:cNvPr id="48" name="椭圆 47">
            <a:extLst>
              <a:ext uri="{FF2B5EF4-FFF2-40B4-BE49-F238E27FC236}">
                <a16:creationId xmlns:a16="http://schemas.microsoft.com/office/drawing/2014/main" id="{7566468F-62DD-40FB-9EF8-FC9FFD38199C}"/>
              </a:ext>
            </a:extLst>
          </p:cNvPr>
          <p:cNvSpPr/>
          <p:nvPr/>
        </p:nvSpPr>
        <p:spPr bwMode="auto">
          <a:xfrm>
            <a:off x="4786313" y="2071688"/>
            <a:ext cx="142875"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sp>
        <p:nvSpPr>
          <p:cNvPr id="49" name="椭圆 48">
            <a:extLst>
              <a:ext uri="{FF2B5EF4-FFF2-40B4-BE49-F238E27FC236}">
                <a16:creationId xmlns:a16="http://schemas.microsoft.com/office/drawing/2014/main" id="{3E43A687-E972-48A8-872F-D124F97AAC56}"/>
              </a:ext>
            </a:extLst>
          </p:cNvPr>
          <p:cNvSpPr/>
          <p:nvPr/>
        </p:nvSpPr>
        <p:spPr bwMode="auto">
          <a:xfrm>
            <a:off x="4643438" y="4714875"/>
            <a:ext cx="133350"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sp>
        <p:nvSpPr>
          <p:cNvPr id="50" name="椭圆 49">
            <a:extLst>
              <a:ext uri="{FF2B5EF4-FFF2-40B4-BE49-F238E27FC236}">
                <a16:creationId xmlns:a16="http://schemas.microsoft.com/office/drawing/2014/main" id="{363C18BA-B72A-4AE4-AE60-19F4AE627667}"/>
              </a:ext>
            </a:extLst>
          </p:cNvPr>
          <p:cNvSpPr/>
          <p:nvPr/>
        </p:nvSpPr>
        <p:spPr bwMode="auto">
          <a:xfrm>
            <a:off x="4643438" y="2571750"/>
            <a:ext cx="142875"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sp>
        <p:nvSpPr>
          <p:cNvPr id="51" name="椭圆 50">
            <a:extLst>
              <a:ext uri="{FF2B5EF4-FFF2-40B4-BE49-F238E27FC236}">
                <a16:creationId xmlns:a16="http://schemas.microsoft.com/office/drawing/2014/main" id="{589181A6-B022-4945-B52A-3A8C6A21302D}"/>
              </a:ext>
            </a:extLst>
          </p:cNvPr>
          <p:cNvSpPr/>
          <p:nvPr/>
        </p:nvSpPr>
        <p:spPr bwMode="auto">
          <a:xfrm>
            <a:off x="3857625" y="2214563"/>
            <a:ext cx="142875"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cxnSp>
        <p:nvCxnSpPr>
          <p:cNvPr id="55" name="直接连接符 54">
            <a:extLst>
              <a:ext uri="{FF2B5EF4-FFF2-40B4-BE49-F238E27FC236}">
                <a16:creationId xmlns:a16="http://schemas.microsoft.com/office/drawing/2014/main" id="{E55B60C0-6256-4B39-85B2-3EFD424B582E}"/>
              </a:ext>
            </a:extLst>
          </p:cNvPr>
          <p:cNvCxnSpPr>
            <a:cxnSpLocks noChangeShapeType="1"/>
          </p:cNvCxnSpPr>
          <p:nvPr/>
        </p:nvCxnSpPr>
        <p:spPr bwMode="auto">
          <a:xfrm flipV="1">
            <a:off x="3357563" y="2286000"/>
            <a:ext cx="1071562" cy="7143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
        <p:nvSpPr>
          <p:cNvPr id="56" name="椭圆 55">
            <a:extLst>
              <a:ext uri="{FF2B5EF4-FFF2-40B4-BE49-F238E27FC236}">
                <a16:creationId xmlns:a16="http://schemas.microsoft.com/office/drawing/2014/main" id="{06C8A5ED-4638-4312-8157-6404882F4ABB}"/>
              </a:ext>
            </a:extLst>
          </p:cNvPr>
          <p:cNvSpPr/>
          <p:nvPr/>
        </p:nvSpPr>
        <p:spPr bwMode="auto">
          <a:xfrm>
            <a:off x="3857625" y="5429250"/>
            <a:ext cx="142875"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sp>
        <p:nvSpPr>
          <p:cNvPr id="57" name="Text Box 26">
            <a:extLst>
              <a:ext uri="{FF2B5EF4-FFF2-40B4-BE49-F238E27FC236}">
                <a16:creationId xmlns:a16="http://schemas.microsoft.com/office/drawing/2014/main" id="{18B09308-235E-4283-9B0D-870E574DBC67}"/>
              </a:ext>
            </a:extLst>
          </p:cNvPr>
          <p:cNvSpPr txBox="1">
            <a:spLocks noChangeArrowheads="1"/>
          </p:cNvSpPr>
          <p:nvPr/>
        </p:nvSpPr>
        <p:spPr bwMode="auto">
          <a:xfrm>
            <a:off x="3857625" y="5143500"/>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1600">
                <a:solidFill>
                  <a:schemeClr val="tx2"/>
                </a:solidFill>
                <a:latin typeface="宋体" panose="02010600030101010101" pitchFamily="2" charset="-122"/>
                <a:ea typeface="楷体_GB2312"/>
              </a:rPr>
              <a:t>K</a:t>
            </a:r>
          </a:p>
        </p:txBody>
      </p:sp>
      <p:sp>
        <p:nvSpPr>
          <p:cNvPr id="58" name="Text Box 26">
            <a:extLst>
              <a:ext uri="{FF2B5EF4-FFF2-40B4-BE49-F238E27FC236}">
                <a16:creationId xmlns:a16="http://schemas.microsoft.com/office/drawing/2014/main" id="{AD1D9714-B910-4A96-AC63-F58E9131B3FF}"/>
              </a:ext>
            </a:extLst>
          </p:cNvPr>
          <p:cNvSpPr txBox="1">
            <a:spLocks noChangeArrowheads="1"/>
          </p:cNvSpPr>
          <p:nvPr/>
        </p:nvSpPr>
        <p:spPr bwMode="auto">
          <a:xfrm>
            <a:off x="3571875" y="2428875"/>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1600">
                <a:solidFill>
                  <a:schemeClr val="tx2"/>
                </a:solidFill>
                <a:latin typeface="宋体" panose="02010600030101010101" pitchFamily="2" charset="-122"/>
                <a:ea typeface="楷体_GB2312"/>
              </a:rPr>
              <a:t>M</a:t>
            </a:r>
          </a:p>
        </p:txBody>
      </p:sp>
      <p:sp>
        <p:nvSpPr>
          <p:cNvPr id="59" name="椭圆 58">
            <a:extLst>
              <a:ext uri="{FF2B5EF4-FFF2-40B4-BE49-F238E27FC236}">
                <a16:creationId xmlns:a16="http://schemas.microsoft.com/office/drawing/2014/main" id="{6E40B03E-9B51-42CA-814F-36D38C3061DF}"/>
              </a:ext>
            </a:extLst>
          </p:cNvPr>
          <p:cNvSpPr/>
          <p:nvPr/>
        </p:nvSpPr>
        <p:spPr bwMode="auto">
          <a:xfrm>
            <a:off x="3833813" y="2700338"/>
            <a:ext cx="142875" cy="142875"/>
          </a:xfrm>
          <a:prstGeom prst="ellipse">
            <a:avLst/>
          </a:prstGeom>
          <a:solidFill>
            <a:schemeClr val="accent2">
              <a:lumMod val="50000"/>
            </a:schemeClr>
          </a:solidFill>
          <a:ln w="28575" cap="flat" cmpd="sng" algn="ctr">
            <a:solidFill>
              <a:schemeClr val="tx2"/>
            </a:solidFill>
            <a:prstDash val="solid"/>
            <a:round/>
            <a:headEnd type="none" w="med" len="med"/>
            <a:tailEnd type="none" w="med" len="med"/>
          </a:ln>
          <a:effectLst/>
        </p:spPr>
        <p:txBody>
          <a:bodyPr anchor="ctr" anchorCtr="1"/>
          <a:lstStyle/>
          <a:p>
            <a:pPr algn="ctr">
              <a:buFont typeface="Arial" charset="0"/>
              <a:buNone/>
              <a:defRPr/>
            </a:pPr>
            <a:endParaRPr lang="zh-CN" altLang="en-US" dirty="0">
              <a:latin typeface="楷体_GB2312" pitchFamily="49" charset="-122"/>
              <a:ea typeface="楷体_GB2312" pitchFamily="49" charset="-122"/>
              <a:cs typeface="+mn-cs"/>
            </a:endParaRPr>
          </a:p>
        </p:txBody>
      </p:sp>
      <p:cxnSp>
        <p:nvCxnSpPr>
          <p:cNvPr id="60" name="直接连接符 59">
            <a:extLst>
              <a:ext uri="{FF2B5EF4-FFF2-40B4-BE49-F238E27FC236}">
                <a16:creationId xmlns:a16="http://schemas.microsoft.com/office/drawing/2014/main" id="{85FC4F64-B9A2-4852-9484-9D3805A706D1}"/>
              </a:ext>
            </a:extLst>
          </p:cNvPr>
          <p:cNvCxnSpPr>
            <a:cxnSpLocks noChangeShapeType="1"/>
          </p:cNvCxnSpPr>
          <p:nvPr/>
        </p:nvCxnSpPr>
        <p:spPr bwMode="auto">
          <a:xfrm flipV="1">
            <a:off x="3286125" y="2787650"/>
            <a:ext cx="1143000" cy="69850"/>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6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6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9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9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9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29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96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9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96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9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298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29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29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297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29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296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9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298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295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829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9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298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29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295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29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829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298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297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p:bldP spid="82963" grpId="0"/>
      <p:bldP spid="82964" grpId="0"/>
      <p:bldP spid="82965" grpId="0"/>
      <p:bldP spid="82966" grpId="0"/>
      <p:bldP spid="82967" grpId="0"/>
      <p:bldP spid="82968" grpId="0"/>
      <p:bldP spid="82969" grpId="0"/>
      <p:bldP spid="82970" grpId="0"/>
      <p:bldP spid="82971" grpId="0"/>
      <p:bldP spid="82972" grpId="0"/>
      <p:bldP spid="82974" grpId="0"/>
      <p:bldP spid="82976" grpId="0"/>
      <p:bldP spid="82978" grpId="0"/>
      <p:bldP spid="82979" grpId="0"/>
      <p:bldP spid="82980" grpId="0"/>
      <p:bldP spid="82982" grpId="0"/>
      <p:bldP spid="82983" grpId="0"/>
      <p:bldP spid="82984" grpId="0"/>
      <p:bldP spid="82985" grpId="0"/>
      <p:bldP spid="82986" grpId="0"/>
      <p:bldP spid="47" grpId="0" animBg="1"/>
      <p:bldP spid="48" grpId="0" animBg="1"/>
      <p:bldP spid="49" grpId="0" animBg="1"/>
      <p:bldP spid="50" grpId="0" animBg="1"/>
      <p:bldP spid="51" grpId="0" animBg="1"/>
      <p:bldP spid="56" grpId="0" animBg="1"/>
      <p:bldP spid="57" grpId="0"/>
      <p:bldP spid="58" grpId="0"/>
      <p:bldP spid="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05259-677F-4E9F-9A07-52193EDCA87B}"/>
              </a:ext>
            </a:extLst>
          </p:cNvPr>
          <p:cNvSpPr txBox="1">
            <a:spLocks/>
          </p:cNvSpPr>
          <p:nvPr/>
        </p:nvSpPr>
        <p:spPr>
          <a:xfrm>
            <a:off x="301625" y="609600"/>
            <a:ext cx="8540750" cy="1143000"/>
          </a:xfrm>
          <a:prstGeom prst="rect">
            <a:avLst/>
          </a:prstGeom>
        </p:spPr>
        <p:txBody>
          <a:bodyPr/>
          <a:lstStyle/>
          <a:p>
            <a:pPr algn="ctr">
              <a:defRPr/>
            </a:pPr>
            <a:r>
              <a:rPr lang="zh-CN" altLang="en-US" sz="3600" kern="0" dirty="0">
                <a:solidFill>
                  <a:schemeClr val="accent2">
                    <a:lumMod val="75000"/>
                  </a:schemeClr>
                </a:solidFill>
                <a:latin typeface="黑体" pitchFamily="49" charset="-122"/>
                <a:ea typeface="黑体" pitchFamily="49" charset="-122"/>
                <a:cs typeface="+mj-cs"/>
              </a:rPr>
              <a:t>本章讲述内容</a:t>
            </a:r>
          </a:p>
        </p:txBody>
      </p:sp>
      <p:sp>
        <p:nvSpPr>
          <p:cNvPr id="61443" name="内容占位符 2">
            <a:extLst>
              <a:ext uri="{FF2B5EF4-FFF2-40B4-BE49-F238E27FC236}">
                <a16:creationId xmlns:a16="http://schemas.microsoft.com/office/drawing/2014/main" id="{72588ABB-E473-4398-9621-D2AC622AD567}"/>
              </a:ext>
            </a:extLst>
          </p:cNvPr>
          <p:cNvSpPr txBox="1">
            <a:spLocks/>
          </p:cNvSpPr>
          <p:nvPr/>
        </p:nvSpPr>
        <p:spPr bwMode="auto">
          <a:xfrm>
            <a:off x="301625" y="1905000"/>
            <a:ext cx="64135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r>
              <a:rPr lang="zh-CN" altLang="en-US" sz="2800" dirty="0">
                <a:solidFill>
                  <a:srgbClr val="FF0000"/>
                </a:solidFill>
                <a:latin typeface="仿宋" panose="02010609060101010101" pitchFamily="49" charset="-122"/>
                <a:ea typeface="仿宋" panose="02010609060101010101" pitchFamily="49" charset="-122"/>
              </a:rPr>
              <a:t>第一节  成本的定义及分类</a:t>
            </a:r>
          </a:p>
          <a:p>
            <a:r>
              <a:rPr lang="zh-CN" altLang="en-US" sz="2800" dirty="0">
                <a:solidFill>
                  <a:srgbClr val="0039E5"/>
                </a:solidFill>
                <a:latin typeface="仿宋" panose="02010609060101010101" pitchFamily="49" charset="-122"/>
                <a:ea typeface="仿宋" panose="02010609060101010101" pitchFamily="49" charset="-122"/>
              </a:rPr>
              <a:t>第二节  短期生产函数</a:t>
            </a:r>
            <a:endParaRPr lang="en-US" altLang="zh-CN" sz="2800" dirty="0">
              <a:solidFill>
                <a:srgbClr val="0039E5"/>
              </a:solidFill>
              <a:latin typeface="仿宋" panose="02010609060101010101" pitchFamily="49" charset="-122"/>
              <a:ea typeface="仿宋" panose="02010609060101010101" pitchFamily="49" charset="-122"/>
            </a:endParaRPr>
          </a:p>
          <a:p>
            <a:r>
              <a:rPr lang="zh-CN" altLang="en-US" sz="2800" dirty="0">
                <a:solidFill>
                  <a:srgbClr val="0039E5"/>
                </a:solidFill>
                <a:latin typeface="仿宋" panose="02010609060101010101" pitchFamily="49" charset="-122"/>
                <a:ea typeface="仿宋" panose="02010609060101010101" pitchFamily="49" charset="-122"/>
              </a:rPr>
              <a:t>第五节  短期与长期成本函数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5D6A73C-F78F-442D-B3BD-C784B25BB06B}"/>
              </a:ext>
            </a:extLst>
          </p:cNvPr>
          <p:cNvSpPr>
            <a:spLocks noGrp="1" noRot="1" noChangeArrowheads="1"/>
          </p:cNvSpPr>
          <p:nvPr>
            <p:ph type="title" idx="4294967295"/>
          </p:nvPr>
        </p:nvSpPr>
        <p:spPr>
          <a:xfrm>
            <a:off x="323850" y="1557338"/>
            <a:ext cx="8540750" cy="1143000"/>
          </a:xfrm>
        </p:spPr>
        <p:txBody>
          <a:bodyPr/>
          <a:lstStyle/>
          <a:p>
            <a:pPr eaLnBrk="1" hangingPunct="1">
              <a:defRPr/>
            </a:pPr>
            <a:r>
              <a:rPr lang="zh-CN" altLang="en-US" b="1" dirty="0">
                <a:solidFill>
                  <a:schemeClr val="accent2">
                    <a:lumMod val="75000"/>
                  </a:schemeClr>
                </a:solidFill>
                <a:latin typeface="楷体_GB2312" pitchFamily="49" charset="-122"/>
                <a:ea typeface="楷体_GB2312" pitchFamily="49" charset="-122"/>
              </a:rPr>
              <a:t>考察成本曲线</a:t>
            </a:r>
            <a:r>
              <a:rPr lang="en-US" altLang="zh-CN" b="1" dirty="0">
                <a:solidFill>
                  <a:schemeClr val="accent2">
                    <a:lumMod val="75000"/>
                  </a:schemeClr>
                </a:solidFill>
                <a:latin typeface="楷体_GB2312" pitchFamily="49" charset="-122"/>
                <a:ea typeface="楷体_GB2312" pitchFamily="49" charset="-122"/>
              </a:rPr>
              <a:t>c(Q)=Q</a:t>
            </a:r>
            <a:r>
              <a:rPr lang="en-US" altLang="zh-CN" b="1" baseline="30000" dirty="0">
                <a:solidFill>
                  <a:schemeClr val="accent2">
                    <a:lumMod val="75000"/>
                  </a:schemeClr>
                </a:solidFill>
                <a:latin typeface="楷体_GB2312" pitchFamily="49" charset="-122"/>
                <a:ea typeface="楷体_GB2312" pitchFamily="49" charset="-122"/>
              </a:rPr>
              <a:t>2</a:t>
            </a:r>
            <a:r>
              <a:rPr lang="en-US" altLang="zh-CN" b="1" dirty="0">
                <a:solidFill>
                  <a:schemeClr val="accent2">
                    <a:lumMod val="75000"/>
                  </a:schemeClr>
                </a:solidFill>
                <a:latin typeface="楷体_GB2312" pitchFamily="49" charset="-122"/>
                <a:ea typeface="楷体_GB2312" pitchFamily="49" charset="-122"/>
              </a:rPr>
              <a:t>+1</a:t>
            </a:r>
          </a:p>
        </p:txBody>
      </p:sp>
      <p:sp>
        <p:nvSpPr>
          <p:cNvPr id="83971" name="Rectangle 3">
            <a:extLst>
              <a:ext uri="{FF2B5EF4-FFF2-40B4-BE49-F238E27FC236}">
                <a16:creationId xmlns:a16="http://schemas.microsoft.com/office/drawing/2014/main" id="{982ACCCE-5511-4D9D-8F76-0B9413821C15}"/>
              </a:ext>
            </a:extLst>
          </p:cNvPr>
          <p:cNvSpPr>
            <a:spLocks noGrp="1" noRot="1" noChangeArrowheads="1"/>
          </p:cNvSpPr>
          <p:nvPr>
            <p:ph type="body" idx="4294967295"/>
          </p:nvPr>
        </p:nvSpPr>
        <p:spPr>
          <a:xfrm>
            <a:off x="301625" y="2852738"/>
            <a:ext cx="8540750" cy="3246437"/>
          </a:xfrm>
        </p:spPr>
        <p:txBody>
          <a:bodyPr/>
          <a:lstStyle/>
          <a:p>
            <a:pPr eaLnBrk="1" hangingPunct="1">
              <a:defRPr/>
            </a:pPr>
            <a:r>
              <a:rPr lang="zh-CN" altLang="en-US" sz="4000" b="1" dirty="0">
                <a:solidFill>
                  <a:schemeClr val="accent2">
                    <a:lumMod val="75000"/>
                  </a:schemeClr>
                </a:solidFill>
                <a:latin typeface="楷体_GB2312" pitchFamily="49" charset="-122"/>
                <a:ea typeface="楷体_GB2312" pitchFamily="49" charset="-122"/>
              </a:rPr>
              <a:t>求：</a:t>
            </a:r>
            <a:r>
              <a:rPr lang="en-US" altLang="zh-CN" sz="4000" b="1" dirty="0">
                <a:solidFill>
                  <a:schemeClr val="accent2">
                    <a:lumMod val="75000"/>
                  </a:schemeClr>
                </a:solidFill>
                <a:latin typeface="楷体_GB2312" pitchFamily="49" charset="-122"/>
                <a:ea typeface="楷体_GB2312" pitchFamily="49" charset="-122"/>
              </a:rPr>
              <a:t>VC</a:t>
            </a:r>
            <a:r>
              <a:rPr lang="zh-CN" altLang="en-US" sz="4000" b="1" dirty="0">
                <a:solidFill>
                  <a:schemeClr val="accent2">
                    <a:lumMod val="75000"/>
                  </a:schemeClr>
                </a:solidFill>
                <a:latin typeface="楷体_GB2312" pitchFamily="49" charset="-122"/>
                <a:ea typeface="楷体_GB2312" pitchFamily="49" charset="-122"/>
              </a:rPr>
              <a:t>；</a:t>
            </a:r>
            <a:r>
              <a:rPr lang="en-US" altLang="zh-CN" sz="4000" b="1" dirty="0">
                <a:solidFill>
                  <a:schemeClr val="accent2">
                    <a:lumMod val="75000"/>
                  </a:schemeClr>
                </a:solidFill>
                <a:latin typeface="楷体_GB2312" pitchFamily="49" charset="-122"/>
                <a:ea typeface="楷体_GB2312" pitchFamily="49" charset="-122"/>
              </a:rPr>
              <a:t>FC</a:t>
            </a:r>
            <a:r>
              <a:rPr lang="zh-CN" altLang="en-US" sz="4000" b="1" dirty="0">
                <a:solidFill>
                  <a:schemeClr val="accent2">
                    <a:lumMod val="75000"/>
                  </a:schemeClr>
                </a:solidFill>
                <a:latin typeface="楷体_GB2312" pitchFamily="49" charset="-122"/>
                <a:ea typeface="楷体_GB2312" pitchFamily="49" charset="-122"/>
              </a:rPr>
              <a:t>；</a:t>
            </a:r>
            <a:r>
              <a:rPr lang="en-US" altLang="zh-CN" sz="4000" b="1" dirty="0">
                <a:solidFill>
                  <a:schemeClr val="accent2">
                    <a:lumMod val="75000"/>
                  </a:schemeClr>
                </a:solidFill>
                <a:latin typeface="楷体_GB2312" pitchFamily="49" charset="-122"/>
                <a:ea typeface="楷体_GB2312" pitchFamily="49" charset="-122"/>
              </a:rPr>
              <a:t>AC</a:t>
            </a:r>
            <a:r>
              <a:rPr lang="zh-CN" altLang="en-US" sz="4000" b="1" dirty="0">
                <a:solidFill>
                  <a:schemeClr val="accent2">
                    <a:lumMod val="75000"/>
                  </a:schemeClr>
                </a:solidFill>
                <a:latin typeface="楷体_GB2312" pitchFamily="49" charset="-122"/>
                <a:ea typeface="楷体_GB2312" pitchFamily="49" charset="-122"/>
              </a:rPr>
              <a:t>；</a:t>
            </a:r>
            <a:r>
              <a:rPr lang="en-US" altLang="zh-CN" sz="4000" b="1" dirty="0">
                <a:solidFill>
                  <a:schemeClr val="accent2">
                    <a:lumMod val="75000"/>
                  </a:schemeClr>
                </a:solidFill>
                <a:latin typeface="楷体_GB2312" pitchFamily="49" charset="-122"/>
                <a:ea typeface="楷体_GB2312" pitchFamily="49" charset="-122"/>
              </a:rPr>
              <a:t>AVC</a:t>
            </a:r>
            <a:r>
              <a:rPr lang="zh-CN" altLang="en-US" sz="4000" b="1" dirty="0">
                <a:solidFill>
                  <a:schemeClr val="accent2">
                    <a:lumMod val="75000"/>
                  </a:schemeClr>
                </a:solidFill>
                <a:latin typeface="楷体_GB2312" pitchFamily="49" charset="-122"/>
                <a:ea typeface="楷体_GB2312" pitchFamily="49" charset="-122"/>
              </a:rPr>
              <a:t>；</a:t>
            </a:r>
            <a:r>
              <a:rPr lang="en-US" altLang="zh-CN" sz="4000" b="1" dirty="0">
                <a:solidFill>
                  <a:schemeClr val="accent2">
                    <a:lumMod val="75000"/>
                  </a:schemeClr>
                </a:solidFill>
                <a:latin typeface="楷体_GB2312" pitchFamily="49" charset="-122"/>
                <a:ea typeface="楷体_GB2312" pitchFamily="49" charset="-122"/>
              </a:rPr>
              <a:t>AFC</a:t>
            </a:r>
            <a:r>
              <a:rPr lang="zh-CN" altLang="en-US" sz="4000" b="1" dirty="0">
                <a:solidFill>
                  <a:schemeClr val="accent2">
                    <a:lumMod val="75000"/>
                  </a:schemeClr>
                </a:solidFill>
                <a:latin typeface="楷体_GB2312" pitchFamily="49" charset="-122"/>
                <a:ea typeface="楷体_GB2312" pitchFamily="49" charset="-122"/>
              </a:rPr>
              <a:t>；</a:t>
            </a:r>
            <a:r>
              <a:rPr lang="en-US" altLang="zh-CN" sz="4000" b="1" dirty="0">
                <a:solidFill>
                  <a:schemeClr val="accent2">
                    <a:lumMod val="75000"/>
                  </a:schemeClr>
                </a:solidFill>
                <a:latin typeface="楷体_GB2312" pitchFamily="49" charset="-122"/>
                <a:ea typeface="楷体_GB2312" pitchFamily="49" charset="-122"/>
              </a:rPr>
              <a:t>MC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9321D8C-AF0F-435B-9420-3499716B59F8}"/>
              </a:ext>
            </a:extLst>
          </p:cNvPr>
          <p:cNvSpPr>
            <a:spLocks noGrp="1" noRot="1" noChangeArrowheads="1"/>
          </p:cNvSpPr>
          <p:nvPr>
            <p:ph type="title" idx="4294967295"/>
          </p:nvPr>
        </p:nvSpPr>
        <p:spPr/>
        <p:txBody>
          <a:bodyPr/>
          <a:lstStyle/>
          <a:p>
            <a:pPr algn="l" eaLnBrk="1" hangingPunct="1">
              <a:defRPr/>
            </a:pPr>
            <a:r>
              <a:rPr lang="zh-CN" altLang="en-US" b="1">
                <a:solidFill>
                  <a:schemeClr val="accent2">
                    <a:lumMod val="75000"/>
                  </a:schemeClr>
                </a:solidFill>
                <a:latin typeface="楷体" pitchFamily="49" charset="-122"/>
                <a:ea typeface="楷体" pitchFamily="49" charset="-122"/>
              </a:rPr>
              <a:t>例一：考察成本曲线</a:t>
            </a:r>
            <a:r>
              <a:rPr lang="en-US" altLang="zh-CN" b="1">
                <a:solidFill>
                  <a:schemeClr val="accent2">
                    <a:lumMod val="75000"/>
                  </a:schemeClr>
                </a:solidFill>
                <a:latin typeface="楷体" pitchFamily="49" charset="-122"/>
                <a:ea typeface="楷体" pitchFamily="49" charset="-122"/>
              </a:rPr>
              <a:t>c(Q)=Q</a:t>
            </a:r>
            <a:r>
              <a:rPr lang="en-US" altLang="zh-CN" b="1" baseline="30000">
                <a:solidFill>
                  <a:schemeClr val="accent2">
                    <a:lumMod val="75000"/>
                  </a:schemeClr>
                </a:solidFill>
                <a:latin typeface="楷体" pitchFamily="49" charset="-122"/>
                <a:ea typeface="楷体" pitchFamily="49" charset="-122"/>
              </a:rPr>
              <a:t>2</a:t>
            </a:r>
            <a:r>
              <a:rPr lang="en-US" altLang="zh-CN" b="1">
                <a:solidFill>
                  <a:schemeClr val="accent2">
                    <a:lumMod val="75000"/>
                  </a:schemeClr>
                </a:solidFill>
                <a:latin typeface="楷体" pitchFamily="49" charset="-122"/>
                <a:ea typeface="楷体" pitchFamily="49" charset="-122"/>
              </a:rPr>
              <a:t>+1</a:t>
            </a:r>
          </a:p>
        </p:txBody>
      </p:sp>
      <p:sp>
        <p:nvSpPr>
          <p:cNvPr id="75779" name="Rectangle 3">
            <a:extLst>
              <a:ext uri="{FF2B5EF4-FFF2-40B4-BE49-F238E27FC236}">
                <a16:creationId xmlns:a16="http://schemas.microsoft.com/office/drawing/2014/main" id="{D2340455-3502-4A71-9E1C-3E62D0B53A5E}"/>
              </a:ext>
            </a:extLst>
          </p:cNvPr>
          <p:cNvSpPr>
            <a:spLocks noGrp="1" noRot="1" noChangeArrowheads="1"/>
          </p:cNvSpPr>
          <p:nvPr>
            <p:ph type="body" idx="4294967295"/>
          </p:nvPr>
        </p:nvSpPr>
        <p:spPr/>
        <p:txBody>
          <a:bodyPr/>
          <a:lstStyle/>
          <a:p>
            <a:pPr eaLnBrk="1" hangingPunct="1">
              <a:defRPr/>
            </a:pPr>
            <a:r>
              <a:rPr lang="zh-CN" altLang="en-US" b="1">
                <a:solidFill>
                  <a:schemeClr val="accent2">
                    <a:lumMod val="75000"/>
                  </a:schemeClr>
                </a:solidFill>
                <a:latin typeface="楷体" pitchFamily="49" charset="-122"/>
                <a:ea typeface="楷体" pitchFamily="49" charset="-122"/>
              </a:rPr>
              <a:t>可变成本：</a:t>
            </a:r>
            <a:r>
              <a:rPr lang="en-US" altLang="zh-CN" b="1">
                <a:solidFill>
                  <a:schemeClr val="accent2">
                    <a:lumMod val="75000"/>
                  </a:schemeClr>
                </a:solidFill>
                <a:latin typeface="楷体" pitchFamily="49" charset="-122"/>
                <a:ea typeface="楷体" pitchFamily="49" charset="-122"/>
              </a:rPr>
              <a:t>C</a:t>
            </a:r>
            <a:r>
              <a:rPr lang="en-US" altLang="zh-CN" b="1" baseline="-25000">
                <a:solidFill>
                  <a:schemeClr val="accent2">
                    <a:lumMod val="75000"/>
                  </a:schemeClr>
                </a:solidFill>
                <a:latin typeface="楷体" pitchFamily="49" charset="-122"/>
                <a:ea typeface="楷体" pitchFamily="49" charset="-122"/>
              </a:rPr>
              <a:t>v</a:t>
            </a:r>
            <a:r>
              <a:rPr lang="en-US" altLang="zh-CN" b="1">
                <a:solidFill>
                  <a:schemeClr val="accent2">
                    <a:lumMod val="75000"/>
                  </a:schemeClr>
                </a:solidFill>
                <a:latin typeface="楷体" pitchFamily="49" charset="-122"/>
                <a:ea typeface="楷体" pitchFamily="49" charset="-122"/>
              </a:rPr>
              <a:t>(Q)=Q</a:t>
            </a:r>
            <a:r>
              <a:rPr lang="en-US" altLang="zh-CN" b="1" baseline="30000">
                <a:solidFill>
                  <a:schemeClr val="accent2">
                    <a:lumMod val="75000"/>
                  </a:schemeClr>
                </a:solidFill>
                <a:latin typeface="楷体" pitchFamily="49" charset="-122"/>
                <a:ea typeface="楷体" pitchFamily="49" charset="-122"/>
              </a:rPr>
              <a:t>2</a:t>
            </a:r>
          </a:p>
          <a:p>
            <a:pPr eaLnBrk="1" hangingPunct="1">
              <a:defRPr/>
            </a:pPr>
            <a:r>
              <a:rPr lang="zh-CN" altLang="en-US" b="1">
                <a:solidFill>
                  <a:schemeClr val="accent2">
                    <a:lumMod val="75000"/>
                  </a:schemeClr>
                </a:solidFill>
                <a:latin typeface="楷体" pitchFamily="49" charset="-122"/>
                <a:ea typeface="楷体" pitchFamily="49" charset="-122"/>
              </a:rPr>
              <a:t>不变成本：</a:t>
            </a:r>
            <a:r>
              <a:rPr lang="en-US" altLang="zh-CN" b="1">
                <a:solidFill>
                  <a:schemeClr val="accent2">
                    <a:lumMod val="75000"/>
                  </a:schemeClr>
                </a:solidFill>
                <a:latin typeface="楷体" pitchFamily="49" charset="-122"/>
                <a:ea typeface="楷体" pitchFamily="49" charset="-122"/>
              </a:rPr>
              <a:t>C</a:t>
            </a:r>
            <a:r>
              <a:rPr lang="en-US" altLang="zh-CN" b="1" baseline="-25000">
                <a:solidFill>
                  <a:schemeClr val="accent2">
                    <a:lumMod val="75000"/>
                  </a:schemeClr>
                </a:solidFill>
                <a:latin typeface="楷体" pitchFamily="49" charset="-122"/>
                <a:ea typeface="楷体" pitchFamily="49" charset="-122"/>
              </a:rPr>
              <a:t>f</a:t>
            </a:r>
            <a:r>
              <a:rPr lang="en-US" altLang="zh-CN" b="1">
                <a:solidFill>
                  <a:schemeClr val="accent2">
                    <a:lumMod val="75000"/>
                  </a:schemeClr>
                </a:solidFill>
                <a:latin typeface="楷体" pitchFamily="49" charset="-122"/>
                <a:ea typeface="楷体" pitchFamily="49" charset="-122"/>
              </a:rPr>
              <a:t>(Q)=1</a:t>
            </a:r>
          </a:p>
          <a:p>
            <a:pPr eaLnBrk="1" hangingPunct="1">
              <a:defRPr/>
            </a:pPr>
            <a:r>
              <a:rPr lang="zh-CN" altLang="en-US" b="1">
                <a:solidFill>
                  <a:schemeClr val="accent2">
                    <a:lumMod val="75000"/>
                  </a:schemeClr>
                </a:solidFill>
                <a:latin typeface="楷体" pitchFamily="49" charset="-122"/>
                <a:ea typeface="楷体" pitchFamily="49" charset="-122"/>
              </a:rPr>
              <a:t>平均可变成本：</a:t>
            </a:r>
            <a:r>
              <a:rPr lang="en-US" altLang="zh-CN" b="1">
                <a:solidFill>
                  <a:schemeClr val="accent2">
                    <a:lumMod val="75000"/>
                  </a:schemeClr>
                </a:solidFill>
                <a:latin typeface="楷体" pitchFamily="49" charset="-122"/>
                <a:ea typeface="楷体" pitchFamily="49" charset="-122"/>
              </a:rPr>
              <a:t>AVC(Q)=Q</a:t>
            </a:r>
            <a:r>
              <a:rPr lang="en-US" altLang="zh-CN" b="1" baseline="30000">
                <a:solidFill>
                  <a:schemeClr val="accent2">
                    <a:lumMod val="75000"/>
                  </a:schemeClr>
                </a:solidFill>
                <a:latin typeface="楷体" pitchFamily="49" charset="-122"/>
                <a:ea typeface="楷体" pitchFamily="49" charset="-122"/>
              </a:rPr>
              <a:t>2</a:t>
            </a:r>
            <a:r>
              <a:rPr lang="en-US" altLang="zh-CN" b="1">
                <a:solidFill>
                  <a:schemeClr val="accent2">
                    <a:lumMod val="75000"/>
                  </a:schemeClr>
                </a:solidFill>
                <a:latin typeface="楷体" pitchFamily="49" charset="-122"/>
                <a:ea typeface="楷体" pitchFamily="49" charset="-122"/>
              </a:rPr>
              <a:t>/Q=Q</a:t>
            </a:r>
          </a:p>
          <a:p>
            <a:pPr eaLnBrk="1" hangingPunct="1">
              <a:defRPr/>
            </a:pPr>
            <a:r>
              <a:rPr lang="zh-CN" altLang="en-US" b="1">
                <a:solidFill>
                  <a:schemeClr val="accent2">
                    <a:lumMod val="75000"/>
                  </a:schemeClr>
                </a:solidFill>
                <a:latin typeface="楷体" pitchFamily="49" charset="-122"/>
                <a:ea typeface="楷体" pitchFamily="49" charset="-122"/>
              </a:rPr>
              <a:t>平均不变成本：</a:t>
            </a:r>
            <a:r>
              <a:rPr lang="en-US" altLang="zh-CN" b="1">
                <a:solidFill>
                  <a:schemeClr val="accent2">
                    <a:lumMod val="75000"/>
                  </a:schemeClr>
                </a:solidFill>
                <a:latin typeface="楷体" pitchFamily="49" charset="-122"/>
                <a:ea typeface="楷体" pitchFamily="49" charset="-122"/>
              </a:rPr>
              <a:t>AFC(Q)=1/Q</a:t>
            </a:r>
          </a:p>
          <a:p>
            <a:pPr eaLnBrk="1" hangingPunct="1">
              <a:defRPr/>
            </a:pPr>
            <a:r>
              <a:rPr lang="zh-CN" altLang="en-US" b="1">
                <a:solidFill>
                  <a:schemeClr val="accent2">
                    <a:lumMod val="75000"/>
                  </a:schemeClr>
                </a:solidFill>
                <a:latin typeface="楷体" pitchFamily="49" charset="-122"/>
                <a:ea typeface="楷体" pitchFamily="49" charset="-122"/>
              </a:rPr>
              <a:t>平均成本：</a:t>
            </a:r>
            <a:r>
              <a:rPr lang="en-US" altLang="zh-CN" b="1">
                <a:solidFill>
                  <a:schemeClr val="accent2">
                    <a:lumMod val="75000"/>
                  </a:schemeClr>
                </a:solidFill>
                <a:latin typeface="楷体" pitchFamily="49" charset="-122"/>
                <a:ea typeface="楷体" pitchFamily="49" charset="-122"/>
              </a:rPr>
              <a:t>AC(Q)=(Q</a:t>
            </a:r>
            <a:r>
              <a:rPr lang="en-US" altLang="zh-CN" b="1" baseline="30000">
                <a:solidFill>
                  <a:schemeClr val="accent2">
                    <a:lumMod val="75000"/>
                  </a:schemeClr>
                </a:solidFill>
                <a:latin typeface="楷体" pitchFamily="49" charset="-122"/>
                <a:ea typeface="楷体" pitchFamily="49" charset="-122"/>
              </a:rPr>
              <a:t>2</a:t>
            </a:r>
            <a:r>
              <a:rPr lang="en-US" altLang="zh-CN" b="1">
                <a:solidFill>
                  <a:schemeClr val="accent2">
                    <a:lumMod val="75000"/>
                  </a:schemeClr>
                </a:solidFill>
                <a:latin typeface="楷体" pitchFamily="49" charset="-122"/>
                <a:ea typeface="楷体" pitchFamily="49" charset="-122"/>
              </a:rPr>
              <a:t>+1)/Q=Q+1/Q</a:t>
            </a:r>
          </a:p>
          <a:p>
            <a:pPr eaLnBrk="1" hangingPunct="1">
              <a:defRPr/>
            </a:pPr>
            <a:r>
              <a:rPr lang="zh-CN" altLang="en-US" b="1">
                <a:solidFill>
                  <a:schemeClr val="accent2">
                    <a:lumMod val="75000"/>
                  </a:schemeClr>
                </a:solidFill>
                <a:latin typeface="楷体" pitchFamily="49" charset="-122"/>
                <a:ea typeface="楷体" pitchFamily="49" charset="-122"/>
              </a:rPr>
              <a:t>边际成本：</a:t>
            </a:r>
            <a:r>
              <a:rPr lang="en-US" altLang="zh-CN" b="1">
                <a:solidFill>
                  <a:schemeClr val="accent2">
                    <a:lumMod val="75000"/>
                  </a:schemeClr>
                </a:solidFill>
                <a:latin typeface="楷体" pitchFamily="49" charset="-122"/>
                <a:ea typeface="楷体" pitchFamily="49" charset="-122"/>
              </a:rPr>
              <a:t>MC(Q)=2Q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0DFA322-96B8-4BEC-8B2B-83A4D5C643B6}"/>
              </a:ext>
            </a:extLst>
          </p:cNvPr>
          <p:cNvSpPr>
            <a:spLocks noGrp="1" noRot="1" noChangeArrowheads="1"/>
          </p:cNvSpPr>
          <p:nvPr>
            <p:ph type="title" idx="4294967295"/>
          </p:nvPr>
        </p:nvSpPr>
        <p:spPr/>
        <p:txBody>
          <a:bodyPr/>
          <a:lstStyle/>
          <a:p>
            <a:pPr eaLnBrk="1" hangingPunct="1">
              <a:defRPr/>
            </a:pPr>
            <a:r>
              <a:rPr lang="zh-CN" altLang="en-US" sz="3200" b="1" dirty="0">
                <a:solidFill>
                  <a:schemeClr val="accent2">
                    <a:lumMod val="75000"/>
                  </a:schemeClr>
                </a:solidFill>
                <a:latin typeface="楷体" pitchFamily="49" charset="-122"/>
                <a:ea typeface="楷体" pitchFamily="49" charset="-122"/>
              </a:rPr>
              <a:t>例一：部分成本曲线</a:t>
            </a:r>
          </a:p>
        </p:txBody>
      </p:sp>
      <p:sp>
        <p:nvSpPr>
          <p:cNvPr id="103427" name="Line 4">
            <a:extLst>
              <a:ext uri="{FF2B5EF4-FFF2-40B4-BE49-F238E27FC236}">
                <a16:creationId xmlns:a16="http://schemas.microsoft.com/office/drawing/2014/main" id="{99FBC0B5-1591-4F94-930C-DE65009A74F3}"/>
              </a:ext>
            </a:extLst>
          </p:cNvPr>
          <p:cNvSpPr>
            <a:spLocks noChangeShapeType="1"/>
          </p:cNvSpPr>
          <p:nvPr/>
        </p:nvSpPr>
        <p:spPr bwMode="auto">
          <a:xfrm>
            <a:off x="1763713" y="5949950"/>
            <a:ext cx="52562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28" name="Line 5">
            <a:extLst>
              <a:ext uri="{FF2B5EF4-FFF2-40B4-BE49-F238E27FC236}">
                <a16:creationId xmlns:a16="http://schemas.microsoft.com/office/drawing/2014/main" id="{B53F6520-B3D6-48E5-8317-DD25DFA5A766}"/>
              </a:ext>
            </a:extLst>
          </p:cNvPr>
          <p:cNvSpPr>
            <a:spLocks noChangeShapeType="1"/>
          </p:cNvSpPr>
          <p:nvPr/>
        </p:nvSpPr>
        <p:spPr bwMode="auto">
          <a:xfrm flipV="1">
            <a:off x="1763713" y="1844675"/>
            <a:ext cx="0" cy="41052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29" name="Line 6">
            <a:extLst>
              <a:ext uri="{FF2B5EF4-FFF2-40B4-BE49-F238E27FC236}">
                <a16:creationId xmlns:a16="http://schemas.microsoft.com/office/drawing/2014/main" id="{86106C99-F78C-4B20-9FB8-27B3BCBA2D1B}"/>
              </a:ext>
            </a:extLst>
          </p:cNvPr>
          <p:cNvSpPr>
            <a:spLocks noChangeShapeType="1"/>
          </p:cNvSpPr>
          <p:nvPr/>
        </p:nvSpPr>
        <p:spPr bwMode="auto">
          <a:xfrm flipV="1">
            <a:off x="1763713" y="2781300"/>
            <a:ext cx="4392612" cy="3168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0" name="Line 7">
            <a:extLst>
              <a:ext uri="{FF2B5EF4-FFF2-40B4-BE49-F238E27FC236}">
                <a16:creationId xmlns:a16="http://schemas.microsoft.com/office/drawing/2014/main" id="{C4C6C7D3-6BEC-4098-958E-3B24796C180B}"/>
              </a:ext>
            </a:extLst>
          </p:cNvPr>
          <p:cNvSpPr>
            <a:spLocks noChangeShapeType="1"/>
          </p:cNvSpPr>
          <p:nvPr/>
        </p:nvSpPr>
        <p:spPr bwMode="auto">
          <a:xfrm flipV="1">
            <a:off x="1763713" y="2420938"/>
            <a:ext cx="2087562" cy="35290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1" name="Freeform 8">
            <a:extLst>
              <a:ext uri="{FF2B5EF4-FFF2-40B4-BE49-F238E27FC236}">
                <a16:creationId xmlns:a16="http://schemas.microsoft.com/office/drawing/2014/main" id="{DE0636B5-CF32-453A-8102-F5222DA10DB2}"/>
              </a:ext>
            </a:extLst>
          </p:cNvPr>
          <p:cNvSpPr>
            <a:spLocks/>
          </p:cNvSpPr>
          <p:nvPr/>
        </p:nvSpPr>
        <p:spPr bwMode="auto">
          <a:xfrm>
            <a:off x="1979613" y="2636838"/>
            <a:ext cx="3313112" cy="2052637"/>
          </a:xfrm>
          <a:custGeom>
            <a:avLst/>
            <a:gdLst>
              <a:gd name="T0" fmla="*/ 0 w 2087"/>
              <a:gd name="T1" fmla="*/ 0 h 1293"/>
              <a:gd name="T2" fmla="*/ 2147483646 w 2087"/>
              <a:gd name="T3" fmla="*/ 2147483646 h 1293"/>
              <a:gd name="T4" fmla="*/ 2147483646 w 2087"/>
              <a:gd name="T5" fmla="*/ 2147483646 h 1293"/>
              <a:gd name="T6" fmla="*/ 2147483646 w 2087"/>
              <a:gd name="T7" fmla="*/ 2147483646 h 1293"/>
              <a:gd name="T8" fmla="*/ 2147483646 w 2087"/>
              <a:gd name="T9" fmla="*/ 2147483646 h 1293"/>
              <a:gd name="T10" fmla="*/ 0 60000 65536"/>
              <a:gd name="T11" fmla="*/ 0 60000 65536"/>
              <a:gd name="T12" fmla="*/ 0 60000 65536"/>
              <a:gd name="T13" fmla="*/ 0 60000 65536"/>
              <a:gd name="T14" fmla="*/ 0 60000 65536"/>
              <a:gd name="T15" fmla="*/ 0 w 2087"/>
              <a:gd name="T16" fmla="*/ 0 h 1293"/>
              <a:gd name="T17" fmla="*/ 2087 w 2087"/>
              <a:gd name="T18" fmla="*/ 1293 h 1293"/>
            </a:gdLst>
            <a:ahLst/>
            <a:cxnLst>
              <a:cxn ang="T10">
                <a:pos x="T0" y="T1"/>
              </a:cxn>
              <a:cxn ang="T11">
                <a:pos x="T2" y="T3"/>
              </a:cxn>
              <a:cxn ang="T12">
                <a:pos x="T4" y="T5"/>
              </a:cxn>
              <a:cxn ang="T13">
                <a:pos x="T6" y="T7"/>
              </a:cxn>
              <a:cxn ang="T14">
                <a:pos x="T8" y="T9"/>
              </a:cxn>
            </a:cxnLst>
            <a:rect l="T15" t="T16" r="T17" b="T18"/>
            <a:pathLst>
              <a:path w="2087" h="1293">
                <a:moveTo>
                  <a:pt x="0" y="0"/>
                </a:moveTo>
                <a:cubicBezTo>
                  <a:pt x="19" y="325"/>
                  <a:pt x="38" y="650"/>
                  <a:pt x="91" y="862"/>
                </a:cubicBezTo>
                <a:cubicBezTo>
                  <a:pt x="144" y="1074"/>
                  <a:pt x="152" y="1247"/>
                  <a:pt x="318" y="1270"/>
                </a:cubicBezTo>
                <a:cubicBezTo>
                  <a:pt x="484" y="1293"/>
                  <a:pt x="794" y="1149"/>
                  <a:pt x="1089" y="998"/>
                </a:cubicBezTo>
                <a:cubicBezTo>
                  <a:pt x="1384" y="847"/>
                  <a:pt x="1735" y="605"/>
                  <a:pt x="2087" y="363"/>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32" name="Line 9">
            <a:extLst>
              <a:ext uri="{FF2B5EF4-FFF2-40B4-BE49-F238E27FC236}">
                <a16:creationId xmlns:a16="http://schemas.microsoft.com/office/drawing/2014/main" id="{349F53B9-064E-4EC1-A37F-DDF07183CE05}"/>
              </a:ext>
            </a:extLst>
          </p:cNvPr>
          <p:cNvSpPr>
            <a:spLocks noChangeShapeType="1"/>
          </p:cNvSpPr>
          <p:nvPr/>
        </p:nvSpPr>
        <p:spPr bwMode="auto">
          <a:xfrm>
            <a:off x="2527300" y="4638675"/>
            <a:ext cx="0" cy="129698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3" name="Line 10">
            <a:extLst>
              <a:ext uri="{FF2B5EF4-FFF2-40B4-BE49-F238E27FC236}">
                <a16:creationId xmlns:a16="http://schemas.microsoft.com/office/drawing/2014/main" id="{B8E8742D-6536-439C-9448-3D2447C89C4A}"/>
              </a:ext>
            </a:extLst>
          </p:cNvPr>
          <p:cNvSpPr>
            <a:spLocks noChangeShapeType="1"/>
          </p:cNvSpPr>
          <p:nvPr/>
        </p:nvSpPr>
        <p:spPr bwMode="auto">
          <a:xfrm flipH="1">
            <a:off x="1763713" y="4667250"/>
            <a:ext cx="720725"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4" name="Rectangle 11">
            <a:extLst>
              <a:ext uri="{FF2B5EF4-FFF2-40B4-BE49-F238E27FC236}">
                <a16:creationId xmlns:a16="http://schemas.microsoft.com/office/drawing/2014/main" id="{657D7B2B-6594-49B7-BF1E-B332ADEBC042}"/>
              </a:ext>
            </a:extLst>
          </p:cNvPr>
          <p:cNvSpPr>
            <a:spLocks noChangeArrowheads="1"/>
          </p:cNvSpPr>
          <p:nvPr/>
        </p:nvSpPr>
        <p:spPr bwMode="auto">
          <a:xfrm>
            <a:off x="7092950" y="5876925"/>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Y</a:t>
            </a:r>
          </a:p>
        </p:txBody>
      </p:sp>
      <p:sp>
        <p:nvSpPr>
          <p:cNvPr id="103435" name="Rectangle 12">
            <a:extLst>
              <a:ext uri="{FF2B5EF4-FFF2-40B4-BE49-F238E27FC236}">
                <a16:creationId xmlns:a16="http://schemas.microsoft.com/office/drawing/2014/main" id="{37FA3B9C-9178-4E40-9C27-123A3523A8E6}"/>
              </a:ext>
            </a:extLst>
          </p:cNvPr>
          <p:cNvSpPr>
            <a:spLocks noChangeArrowheads="1"/>
          </p:cNvSpPr>
          <p:nvPr/>
        </p:nvSpPr>
        <p:spPr bwMode="auto">
          <a:xfrm>
            <a:off x="2339975" y="594995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1</a:t>
            </a:r>
          </a:p>
        </p:txBody>
      </p:sp>
      <p:sp>
        <p:nvSpPr>
          <p:cNvPr id="103436" name="Rectangle 13">
            <a:extLst>
              <a:ext uri="{FF2B5EF4-FFF2-40B4-BE49-F238E27FC236}">
                <a16:creationId xmlns:a16="http://schemas.microsoft.com/office/drawing/2014/main" id="{95C53000-0CC4-4F60-8337-563C80E993EB}"/>
              </a:ext>
            </a:extLst>
          </p:cNvPr>
          <p:cNvSpPr>
            <a:spLocks noChangeArrowheads="1"/>
          </p:cNvSpPr>
          <p:nvPr/>
        </p:nvSpPr>
        <p:spPr bwMode="auto">
          <a:xfrm>
            <a:off x="1331913" y="4437063"/>
            <a:ext cx="358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2</a:t>
            </a:r>
          </a:p>
        </p:txBody>
      </p:sp>
      <p:sp>
        <p:nvSpPr>
          <p:cNvPr id="103437" name="Rectangle 14">
            <a:extLst>
              <a:ext uri="{FF2B5EF4-FFF2-40B4-BE49-F238E27FC236}">
                <a16:creationId xmlns:a16="http://schemas.microsoft.com/office/drawing/2014/main" id="{481480F6-01D6-459E-91DB-8D5067573391}"/>
              </a:ext>
            </a:extLst>
          </p:cNvPr>
          <p:cNvSpPr>
            <a:spLocks noChangeArrowheads="1"/>
          </p:cNvSpPr>
          <p:nvPr/>
        </p:nvSpPr>
        <p:spPr bwMode="auto">
          <a:xfrm>
            <a:off x="6227763" y="2781300"/>
            <a:ext cx="11525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AVC=Q</a:t>
            </a:r>
          </a:p>
        </p:txBody>
      </p:sp>
      <p:sp>
        <p:nvSpPr>
          <p:cNvPr id="103438" name="Rectangle 15">
            <a:extLst>
              <a:ext uri="{FF2B5EF4-FFF2-40B4-BE49-F238E27FC236}">
                <a16:creationId xmlns:a16="http://schemas.microsoft.com/office/drawing/2014/main" id="{6E188908-1DBD-49F6-B3F2-F86E5C9FDA4A}"/>
              </a:ext>
            </a:extLst>
          </p:cNvPr>
          <p:cNvSpPr>
            <a:spLocks noChangeArrowheads="1"/>
          </p:cNvSpPr>
          <p:nvPr/>
        </p:nvSpPr>
        <p:spPr bwMode="auto">
          <a:xfrm>
            <a:off x="4643438" y="2492375"/>
            <a:ext cx="71913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FF0000"/>
                </a:solidFill>
                <a:ea typeface="楷体_GB2312"/>
              </a:rPr>
              <a:t>AC</a:t>
            </a:r>
          </a:p>
          <a:p>
            <a:pPr algn="ctr" eaLnBrk="1" hangingPunct="1">
              <a:spcBef>
                <a:spcPct val="0"/>
              </a:spcBef>
              <a:buClrTx/>
              <a:buSzTx/>
              <a:buFont typeface="Arial" panose="020B0604020202020204" pitchFamily="34" charset="0"/>
              <a:buNone/>
            </a:pPr>
            <a:r>
              <a:rPr lang="en-US" altLang="zh-CN" sz="1800">
                <a:solidFill>
                  <a:srgbClr val="FF0000"/>
                </a:solidFill>
                <a:ea typeface="楷体_GB2312"/>
              </a:rPr>
              <a:t>Q+1/Q</a:t>
            </a:r>
          </a:p>
        </p:txBody>
      </p:sp>
      <p:sp>
        <p:nvSpPr>
          <p:cNvPr id="103439" name="Rectangle 16">
            <a:extLst>
              <a:ext uri="{FF2B5EF4-FFF2-40B4-BE49-F238E27FC236}">
                <a16:creationId xmlns:a16="http://schemas.microsoft.com/office/drawing/2014/main" id="{AB861339-8749-4AF2-8785-0834DFF0DFF7}"/>
              </a:ext>
            </a:extLst>
          </p:cNvPr>
          <p:cNvSpPr>
            <a:spLocks noChangeArrowheads="1"/>
          </p:cNvSpPr>
          <p:nvPr/>
        </p:nvSpPr>
        <p:spPr bwMode="auto">
          <a:xfrm>
            <a:off x="3851275" y="1989138"/>
            <a:ext cx="936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0000"/>
                </a:solidFill>
                <a:ea typeface="楷体_GB2312"/>
              </a:rPr>
              <a:t>MC=2Q</a:t>
            </a:r>
          </a:p>
        </p:txBody>
      </p:sp>
      <p:sp>
        <p:nvSpPr>
          <p:cNvPr id="103440" name="Rectangle 17">
            <a:extLst>
              <a:ext uri="{FF2B5EF4-FFF2-40B4-BE49-F238E27FC236}">
                <a16:creationId xmlns:a16="http://schemas.microsoft.com/office/drawing/2014/main" id="{7314599F-8AFE-448C-9444-41D477192ABE}"/>
              </a:ext>
            </a:extLst>
          </p:cNvPr>
          <p:cNvSpPr>
            <a:spLocks noChangeArrowheads="1"/>
          </p:cNvSpPr>
          <p:nvPr/>
        </p:nvSpPr>
        <p:spPr bwMode="auto">
          <a:xfrm>
            <a:off x="900113" y="1700213"/>
            <a:ext cx="6477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AC</a:t>
            </a:r>
          </a:p>
          <a:p>
            <a:pPr algn="ctr" eaLnBrk="1" hangingPunct="1">
              <a:spcBef>
                <a:spcPct val="0"/>
              </a:spcBef>
              <a:buClrTx/>
              <a:buSzTx/>
              <a:buFont typeface="Arial" panose="020B0604020202020204" pitchFamily="34" charset="0"/>
              <a:buNone/>
            </a:pPr>
            <a:r>
              <a:rPr lang="en-US" altLang="zh-CN" sz="1800">
                <a:ea typeface="楷体_GB2312"/>
              </a:rPr>
              <a:t>MC</a:t>
            </a:r>
          </a:p>
          <a:p>
            <a:pPr algn="ctr" eaLnBrk="1" hangingPunct="1">
              <a:spcBef>
                <a:spcPct val="0"/>
              </a:spcBef>
              <a:buClrTx/>
              <a:buSzTx/>
              <a:buFont typeface="Arial" panose="020B0604020202020204" pitchFamily="34" charset="0"/>
              <a:buNone/>
            </a:pPr>
            <a:r>
              <a:rPr lang="en-US" altLang="zh-CN" sz="1800">
                <a:ea typeface="楷体_GB2312"/>
              </a:rPr>
              <a:t>AVC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B1506DA-4F90-48C6-917D-26A3053F46BA}"/>
              </a:ext>
            </a:extLst>
          </p:cNvPr>
          <p:cNvSpPr>
            <a:spLocks noGrp="1" noRot="1" noChangeArrowheads="1"/>
          </p:cNvSpPr>
          <p:nvPr>
            <p:ph type="title" idx="4294967295"/>
          </p:nvPr>
        </p:nvSpPr>
        <p:spPr>
          <a:xfrm>
            <a:off x="301625" y="609600"/>
            <a:ext cx="8540750" cy="874713"/>
          </a:xfrm>
        </p:spPr>
        <p:txBody>
          <a:bodyPr/>
          <a:lstStyle/>
          <a:p>
            <a:pPr algn="l" eaLnBrk="1" hangingPunct="1">
              <a:defRPr/>
            </a:pPr>
            <a:r>
              <a:rPr lang="zh-CN" altLang="en-US" sz="3600" b="1" dirty="0">
                <a:solidFill>
                  <a:schemeClr val="accent2">
                    <a:lumMod val="75000"/>
                  </a:schemeClr>
                </a:solidFill>
                <a:latin typeface="黑体" pitchFamily="49" charset="-122"/>
                <a:ea typeface="黑体" pitchFamily="49" charset="-122"/>
              </a:rPr>
              <a:t>四、 长期成本函数</a:t>
            </a:r>
          </a:p>
        </p:txBody>
      </p:sp>
      <p:sp>
        <p:nvSpPr>
          <p:cNvPr id="87043" name="Rectangle 3">
            <a:extLst>
              <a:ext uri="{FF2B5EF4-FFF2-40B4-BE49-F238E27FC236}">
                <a16:creationId xmlns:a16="http://schemas.microsoft.com/office/drawing/2014/main" id="{F40FEB0E-30BF-4A0C-B6AC-68A5401726AD}"/>
              </a:ext>
            </a:extLst>
          </p:cNvPr>
          <p:cNvSpPr>
            <a:spLocks noGrp="1" noRot="1" noChangeArrowheads="1"/>
          </p:cNvSpPr>
          <p:nvPr>
            <p:ph type="body" idx="4294967295"/>
          </p:nvPr>
        </p:nvSpPr>
        <p:spPr>
          <a:xfrm>
            <a:off x="323850" y="1714500"/>
            <a:ext cx="8391525" cy="4883150"/>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（一）长期成本函数的涵义</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长期总成本   </a:t>
            </a:r>
            <a:endParaRPr lang="en-US" altLang="zh-CN"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长期成本函数考察的是，在所有投入要素都可以改变和调整的情况下，产出量的变化与成本变化之间的关系。 </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长期总成本（</a:t>
            </a:r>
            <a:r>
              <a:rPr lang="en-US" altLang="zh-CN" sz="2400" b="1" dirty="0">
                <a:solidFill>
                  <a:schemeClr val="accent2">
                    <a:lumMod val="75000"/>
                  </a:schemeClr>
                </a:solidFill>
                <a:latin typeface="楷体" pitchFamily="49" charset="-122"/>
                <a:ea typeface="楷体" pitchFamily="49" charset="-122"/>
              </a:rPr>
              <a:t>LTC</a:t>
            </a:r>
            <a:r>
              <a:rPr lang="zh-CN" altLang="en-US" sz="2400" b="1" dirty="0">
                <a:solidFill>
                  <a:schemeClr val="accent2">
                    <a:lumMod val="75000"/>
                  </a:schemeClr>
                </a:solidFill>
                <a:latin typeface="楷体" pitchFamily="49" charset="-122"/>
                <a:ea typeface="楷体" pitchFamily="49" charset="-122"/>
              </a:rPr>
              <a:t>）曲线是企业在</a:t>
            </a:r>
            <a:r>
              <a:rPr lang="zh-CN" altLang="en-US" sz="2400" b="1" dirty="0">
                <a:solidFill>
                  <a:srgbClr val="FF0000"/>
                </a:solidFill>
                <a:latin typeface="楷体" pitchFamily="49" charset="-122"/>
                <a:ea typeface="楷体" pitchFamily="49" charset="-122"/>
              </a:rPr>
              <a:t>长期中对于每一产量通过选择最优生产规模所能达到的最低总成本</a:t>
            </a:r>
            <a:r>
              <a:rPr lang="zh-CN" altLang="en-US" sz="2400" b="1" dirty="0">
                <a:solidFill>
                  <a:schemeClr val="accent2">
                    <a:lumMod val="75000"/>
                  </a:schemeClr>
                </a:solidFill>
                <a:latin typeface="楷体" pitchFamily="49" charset="-122"/>
                <a:ea typeface="楷体" pitchFamily="49" charset="-122"/>
              </a:rPr>
              <a:t>的轨迹。</a:t>
            </a:r>
            <a:endParaRPr lang="en-US" altLang="zh-CN" sz="24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    </a:t>
            </a:r>
            <a:r>
              <a:rPr lang="zh-CN" altLang="en-US" sz="2400" b="1" dirty="0">
                <a:solidFill>
                  <a:schemeClr val="accent2">
                    <a:lumMod val="75000"/>
                  </a:schemeClr>
                </a:solidFill>
                <a:latin typeface="楷体" pitchFamily="49" charset="-122"/>
                <a:ea typeface="楷体" pitchFamily="49" charset="-122"/>
              </a:rPr>
              <a:t>相应地，长期平均成本（</a:t>
            </a:r>
            <a:r>
              <a:rPr lang="en-US" altLang="zh-CN" sz="2400" b="1" dirty="0">
                <a:solidFill>
                  <a:schemeClr val="accent2">
                    <a:lumMod val="75000"/>
                  </a:schemeClr>
                </a:solidFill>
                <a:latin typeface="楷体" pitchFamily="49" charset="-122"/>
                <a:ea typeface="楷体" pitchFamily="49" charset="-122"/>
              </a:rPr>
              <a:t>LAC</a:t>
            </a:r>
            <a:r>
              <a:rPr lang="zh-CN" altLang="en-US" sz="2400" b="1" dirty="0">
                <a:solidFill>
                  <a:schemeClr val="accent2">
                    <a:lumMod val="75000"/>
                  </a:schemeClr>
                </a:solidFill>
                <a:latin typeface="楷体" pitchFamily="49" charset="-122"/>
                <a:ea typeface="楷体" pitchFamily="49" charset="-122"/>
              </a:rPr>
              <a:t>）曲线就是企业在长期中对于每一产量所能达到的最低平均成本的轨迹。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205326A-5028-4E98-B991-9CC0901A8451}"/>
              </a:ext>
            </a:extLst>
          </p:cNvPr>
          <p:cNvSpPr>
            <a:spLocks noGrp="1" noRot="1" noChangeArrowheads="1"/>
          </p:cNvSpPr>
          <p:nvPr>
            <p:ph type="body" sz="half" idx="4294967295"/>
          </p:nvPr>
        </p:nvSpPr>
        <p:spPr>
          <a:xfrm>
            <a:off x="396875" y="693738"/>
            <a:ext cx="7993063" cy="1008062"/>
          </a:xfrm>
        </p:spPr>
        <p:txBody>
          <a:bodyPr/>
          <a:lstStyle/>
          <a:p>
            <a:r>
              <a:rPr lang="zh-CN" altLang="en-US" sz="2800" b="1">
                <a:solidFill>
                  <a:srgbClr val="0000FF"/>
                </a:solidFill>
                <a:latin typeface="楷体" panose="02010609060101010101" pitchFamily="49" charset="-122"/>
                <a:ea typeface="楷体" panose="02010609060101010101" pitchFamily="49" charset="-122"/>
              </a:rPr>
              <a:t>长期看，生产规模可变，则每一产量</a:t>
            </a:r>
            <a:r>
              <a:rPr lang="en-US" altLang="zh-CN" sz="2800" b="1">
                <a:solidFill>
                  <a:srgbClr val="0000FF"/>
                </a:solidFill>
                <a:latin typeface="楷体" panose="02010609060101010101" pitchFamily="49" charset="-122"/>
                <a:ea typeface="楷体" panose="02010609060101010101" pitchFamily="49" charset="-122"/>
              </a:rPr>
              <a:t>Q</a:t>
            </a:r>
            <a:r>
              <a:rPr lang="zh-CN" altLang="en-US" sz="2800" b="1">
                <a:solidFill>
                  <a:srgbClr val="0000FF"/>
                </a:solidFill>
                <a:latin typeface="楷体" panose="02010609060101010101" pitchFamily="49" charset="-122"/>
                <a:ea typeface="楷体" panose="02010609060101010101" pitchFamily="49" charset="-122"/>
              </a:rPr>
              <a:t>都有一最优生产规模：</a:t>
            </a:r>
            <a:r>
              <a:rPr lang="en-US" altLang="zh-CN" sz="2800" b="1">
                <a:solidFill>
                  <a:srgbClr val="0000FF"/>
                </a:solidFill>
                <a:latin typeface="楷体" panose="02010609060101010101" pitchFamily="49" charset="-122"/>
                <a:ea typeface="楷体" panose="02010609060101010101" pitchFamily="49" charset="-122"/>
              </a:rPr>
              <a:t>K=K(Q)</a:t>
            </a:r>
            <a:r>
              <a:rPr lang="zh-CN" altLang="en-US" sz="2800" b="1">
                <a:solidFill>
                  <a:srgbClr val="0000FF"/>
                </a:solidFill>
                <a:latin typeface="楷体" panose="02010609060101010101" pitchFamily="49" charset="-122"/>
                <a:ea typeface="楷体" panose="02010609060101010101" pitchFamily="49" charset="-122"/>
              </a:rPr>
              <a:t>，如表一。</a:t>
            </a:r>
            <a:endParaRPr lang="en-US" altLang="zh-CN" sz="2800" b="1">
              <a:solidFill>
                <a:srgbClr val="0000FF"/>
              </a:solidFill>
              <a:latin typeface="楷体" panose="02010609060101010101" pitchFamily="49" charset="-122"/>
              <a:ea typeface="楷体" panose="02010609060101010101" pitchFamily="49" charset="-122"/>
            </a:endParaRPr>
          </a:p>
        </p:txBody>
      </p:sp>
      <p:graphicFrame>
        <p:nvGraphicFramePr>
          <p:cNvPr id="78851" name="Group 3">
            <a:extLst>
              <a:ext uri="{FF2B5EF4-FFF2-40B4-BE49-F238E27FC236}">
                <a16:creationId xmlns:a16="http://schemas.microsoft.com/office/drawing/2014/main" id="{A4562A70-99BA-4311-9F27-15E5C08BF8C7}"/>
              </a:ext>
            </a:extLst>
          </p:cNvPr>
          <p:cNvGraphicFramePr>
            <a:graphicFrameLocks noGrp="1"/>
          </p:cNvGraphicFramePr>
          <p:nvPr>
            <p:ph sz="half" idx="4294967295"/>
            <p:extLst>
              <p:ext uri="{D42A27DB-BD31-4B8C-83A1-F6EECF244321}">
                <p14:modId xmlns:p14="http://schemas.microsoft.com/office/powerpoint/2010/main" val="2485012810"/>
              </p:ext>
            </p:extLst>
          </p:nvPr>
        </p:nvGraphicFramePr>
        <p:xfrm>
          <a:off x="4610100" y="1925638"/>
          <a:ext cx="4211638" cy="4248150"/>
        </p:xfrm>
        <a:graphic>
          <a:graphicData uri="http://schemas.openxmlformats.org/drawingml/2006/table">
            <a:tbl>
              <a:tblPr/>
              <a:tblGrid>
                <a:gridCol w="1050925">
                  <a:extLst>
                    <a:ext uri="{9D8B030D-6E8A-4147-A177-3AD203B41FA5}">
                      <a16:colId xmlns:a16="http://schemas.microsoft.com/office/drawing/2014/main" val="20000"/>
                    </a:ext>
                  </a:extLst>
                </a:gridCol>
                <a:gridCol w="1071563">
                  <a:extLst>
                    <a:ext uri="{9D8B030D-6E8A-4147-A177-3AD203B41FA5}">
                      <a16:colId xmlns:a16="http://schemas.microsoft.com/office/drawing/2014/main" val="20001"/>
                    </a:ext>
                  </a:extLst>
                </a:gridCol>
                <a:gridCol w="1138237">
                  <a:extLst>
                    <a:ext uri="{9D8B030D-6E8A-4147-A177-3AD203B41FA5}">
                      <a16:colId xmlns:a16="http://schemas.microsoft.com/office/drawing/2014/main" val="20002"/>
                    </a:ext>
                  </a:extLst>
                </a:gridCol>
                <a:gridCol w="950913">
                  <a:extLst>
                    <a:ext uri="{9D8B030D-6E8A-4147-A177-3AD203B41FA5}">
                      <a16:colId xmlns:a16="http://schemas.microsoft.com/office/drawing/2014/main" val="20003"/>
                    </a:ext>
                  </a:extLst>
                </a:gridCol>
              </a:tblGrid>
              <a:tr h="104775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100双袜子</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1000双袜子</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10000双</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rgbClr val="FF0000"/>
                          </a:solidFill>
                          <a:effectLst/>
                          <a:latin typeface="宋体" pitchFamily="2" charset="-122"/>
                          <a:ea typeface="宋体" pitchFamily="2" charset="-122"/>
                          <a:sym typeface="宋体" pitchFamily="2" charset="-122"/>
                        </a:rPr>
                        <a:t>10台机器</a:t>
                      </a:r>
                      <a:endParaRPr kumimoji="0" lang="zh-CN" altLang="en-US" sz="2400" b="0" i="0" u="none" strike="noStrike" cap="none" normalizeH="0" baseline="0" dirty="0">
                        <a:ln>
                          <a:noFill/>
                        </a:ln>
                        <a:solidFill>
                          <a:srgbClr val="FF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rgbClr val="FF0000"/>
                          </a:solidFill>
                          <a:effectLst/>
                          <a:latin typeface="宋体" pitchFamily="2" charset="-122"/>
                          <a:ea typeface="宋体" pitchFamily="2" charset="-122"/>
                          <a:sym typeface="宋体" pitchFamily="2" charset="-122"/>
                        </a:rPr>
                        <a:t>1000元</a:t>
                      </a:r>
                      <a:endParaRPr kumimoji="0" lang="zh-CN" altLang="en-US" sz="2800" b="0" i="0" u="none" strike="noStrike" cap="none" normalizeH="0" baseline="0">
                        <a:ln>
                          <a:noFill/>
                        </a:ln>
                        <a:solidFill>
                          <a:srgbClr val="FF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2000元</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3000元</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rgbClr val="0000FF"/>
                          </a:solidFill>
                          <a:effectLst/>
                          <a:latin typeface="宋体" pitchFamily="2" charset="-122"/>
                          <a:ea typeface="宋体" pitchFamily="2" charset="-122"/>
                          <a:sym typeface="宋体" pitchFamily="2" charset="-122"/>
                        </a:rPr>
                        <a:t>20台机器</a:t>
                      </a:r>
                      <a:endParaRPr kumimoji="0" lang="zh-CN" altLang="en-US" sz="2400" b="0" i="0" u="none" strike="noStrike" cap="none" normalizeH="0" baseline="0" dirty="0">
                        <a:ln>
                          <a:noFill/>
                        </a:ln>
                        <a:solidFill>
                          <a:srgbClr val="0000FF"/>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1500元</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rgbClr val="0000FF"/>
                          </a:solidFill>
                          <a:effectLst/>
                          <a:latin typeface="宋体" pitchFamily="2" charset="-122"/>
                          <a:ea typeface="宋体" pitchFamily="2" charset="-122"/>
                          <a:sym typeface="宋体" pitchFamily="2" charset="-122"/>
                        </a:rPr>
                        <a:t>1600元</a:t>
                      </a:r>
                      <a:endParaRPr kumimoji="0" lang="zh-CN" altLang="en-US" sz="2800" b="0" i="0" u="none" strike="noStrike" cap="none" normalizeH="0" baseline="0" dirty="0">
                        <a:ln>
                          <a:noFill/>
                        </a:ln>
                        <a:solidFill>
                          <a:srgbClr val="0000FF"/>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2200元</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80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rgbClr val="00B050"/>
                          </a:solidFill>
                          <a:effectLst/>
                          <a:latin typeface="宋体" pitchFamily="2" charset="-122"/>
                          <a:ea typeface="宋体" pitchFamily="2" charset="-122"/>
                          <a:sym typeface="宋体" pitchFamily="2" charset="-122"/>
                        </a:rPr>
                        <a:t>30台机器</a:t>
                      </a:r>
                      <a:endParaRPr kumimoji="0" lang="zh-CN" altLang="en-US" sz="2400" b="0" i="0" u="none" strike="noStrike" cap="none" normalizeH="0" baseline="0" dirty="0">
                        <a:ln>
                          <a:noFill/>
                        </a:ln>
                        <a:solidFill>
                          <a:srgbClr val="00B05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1700元</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sym typeface="宋体" pitchFamily="2" charset="-122"/>
                        </a:rPr>
                        <a:t>1800元</a:t>
                      </a:r>
                      <a:endParaRPr kumimoji="0" lang="zh-CN" altLang="en-US" sz="2400" b="0" i="0" u="none" strike="noStrike" cap="none" normalizeH="0" baseline="0">
                        <a:ln>
                          <a:noFill/>
                        </a:ln>
                        <a:solidFill>
                          <a:srgbClr val="00000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rgbClr val="00B050"/>
                          </a:solidFill>
                          <a:effectLst/>
                          <a:latin typeface="宋体" pitchFamily="2" charset="-122"/>
                          <a:ea typeface="宋体" pitchFamily="2" charset="-122"/>
                          <a:sym typeface="宋体" pitchFamily="2" charset="-122"/>
                        </a:rPr>
                        <a:t>2000元</a:t>
                      </a:r>
                      <a:endParaRPr kumimoji="0" lang="zh-CN" altLang="en-US" sz="2800" b="0" i="0" u="none" strike="noStrike" cap="none" normalizeH="0" baseline="0" dirty="0">
                        <a:ln>
                          <a:noFill/>
                        </a:ln>
                        <a:solidFill>
                          <a:srgbClr val="00B050"/>
                        </a:solidFill>
                        <a:effectLst/>
                        <a:latin typeface="宋体" pitchFamily="2" charset="-122"/>
                        <a:ea typeface="宋体" pitchFamily="2" charset="-122"/>
                        <a:sym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8879" name="Rectangle 61">
            <a:extLst>
              <a:ext uri="{FF2B5EF4-FFF2-40B4-BE49-F238E27FC236}">
                <a16:creationId xmlns:a16="http://schemas.microsoft.com/office/drawing/2014/main" id="{717C05BB-DB20-4EB8-9C50-FBDEFE451118}"/>
              </a:ext>
            </a:extLst>
          </p:cNvPr>
          <p:cNvSpPr>
            <a:spLocks noChangeArrowheads="1"/>
          </p:cNvSpPr>
          <p:nvPr/>
        </p:nvSpPr>
        <p:spPr bwMode="auto">
          <a:xfrm>
            <a:off x="6300788" y="1485900"/>
            <a:ext cx="935037" cy="431800"/>
          </a:xfrm>
          <a:prstGeom prst="rect">
            <a:avLst/>
          </a:prstGeom>
          <a:noFill/>
          <a:ln w="9525">
            <a:noFill/>
            <a:miter lim="800000"/>
            <a:headEnd/>
            <a:tailEnd/>
          </a:ln>
        </p:spPr>
        <p:txBody>
          <a:bodyPr wrap="none" anchor="ctr"/>
          <a:lstStyle/>
          <a:p>
            <a:pPr algn="ctr">
              <a:buFont typeface="Arial" charset="0"/>
              <a:buNone/>
              <a:defRPr/>
            </a:pPr>
            <a:r>
              <a:rPr lang="zh-CN" altLang="en-US" dirty="0">
                <a:solidFill>
                  <a:schemeClr val="accent2">
                    <a:lumMod val="75000"/>
                  </a:schemeClr>
                </a:solidFill>
                <a:latin typeface="仿宋" pitchFamily="49" charset="-122"/>
                <a:ea typeface="仿宋" pitchFamily="49" charset="-122"/>
                <a:cs typeface="+mn-cs"/>
              </a:rPr>
              <a:t>表一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FBBBB83-6411-4921-81D2-1D54042162EB}"/>
              </a:ext>
            </a:extLst>
          </p:cNvPr>
          <p:cNvSpPr>
            <a:spLocks noGrp="1" noChangeArrowheads="1"/>
          </p:cNvSpPr>
          <p:nvPr>
            <p:ph type="body" sz="half" idx="4294967295"/>
          </p:nvPr>
        </p:nvSpPr>
        <p:spPr>
          <a:xfrm>
            <a:off x="303213" y="785813"/>
            <a:ext cx="8518525" cy="5314950"/>
          </a:xfrm>
        </p:spPr>
        <p:txBody>
          <a:bodyPr/>
          <a:lstStyle/>
          <a:p>
            <a:r>
              <a:rPr lang="zh-CN" altLang="en-US" b="1" dirty="0">
                <a:solidFill>
                  <a:srgbClr val="0000FF"/>
                </a:solidFill>
                <a:latin typeface="楷体_GB2312"/>
                <a:ea typeface="楷体_GB2312"/>
                <a:cs typeface="楷体_GB2312"/>
              </a:rPr>
              <a:t>长期成本≤短期成本，</a:t>
            </a:r>
          </a:p>
          <a:p>
            <a:r>
              <a:rPr lang="zh-CN" altLang="en-US" b="1" dirty="0">
                <a:solidFill>
                  <a:srgbClr val="FF3300"/>
                </a:solidFill>
                <a:latin typeface="楷体_GB2312"/>
                <a:ea typeface="楷体_GB2312"/>
                <a:cs typeface="楷体_GB2312"/>
              </a:rPr>
              <a:t>长期成本是短期成本曲线的包络线</a:t>
            </a:r>
            <a:r>
              <a:rPr lang="en-US" altLang="zh-CN" b="1" dirty="0">
                <a:solidFill>
                  <a:srgbClr val="FF3300"/>
                </a:solidFill>
                <a:latin typeface="楷体_GB2312"/>
                <a:ea typeface="楷体_GB2312"/>
                <a:cs typeface="楷体_GB2312"/>
              </a:rPr>
              <a:t>,</a:t>
            </a:r>
            <a:r>
              <a:rPr lang="zh-CN" altLang="en-US" b="1" dirty="0">
                <a:solidFill>
                  <a:srgbClr val="FF3300"/>
                </a:solidFill>
                <a:latin typeface="楷体_GB2312"/>
                <a:ea typeface="楷体_GB2312"/>
                <a:cs typeface="楷体_GB2312"/>
              </a:rPr>
              <a:t>与每条短期成本曲线相切，切点所对应的总成本就是生产该产量的最低总成本。</a:t>
            </a:r>
            <a:endParaRPr lang="en-US" altLang="zh-CN" b="1" dirty="0">
              <a:solidFill>
                <a:srgbClr val="FF3300"/>
              </a:solidFill>
              <a:latin typeface="楷体_GB2312"/>
              <a:ea typeface="楷体_GB2312"/>
              <a:cs typeface="楷体_GB2312"/>
            </a:endParaRPr>
          </a:p>
          <a:p>
            <a:r>
              <a:rPr lang="zh-CN" altLang="en-US" b="1" dirty="0">
                <a:solidFill>
                  <a:srgbClr val="FF3300"/>
                </a:solidFill>
                <a:latin typeface="楷体_GB2312"/>
                <a:ea typeface="楷体_GB2312"/>
                <a:cs typeface="楷体_GB2312"/>
              </a:rPr>
              <a:t>进一步推论得：</a:t>
            </a:r>
          </a:p>
          <a:p>
            <a:r>
              <a:rPr lang="zh-CN" altLang="en-US" b="1" dirty="0">
                <a:solidFill>
                  <a:srgbClr val="0000FF"/>
                </a:solidFill>
                <a:latin typeface="楷体_GB2312"/>
                <a:ea typeface="楷体_GB2312"/>
                <a:cs typeface="楷体_GB2312"/>
              </a:rPr>
              <a:t>长期平均成本≤短期平均成本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EBB09D4A-B3D0-4A47-8F05-A80C2986EB86}"/>
              </a:ext>
            </a:extLst>
          </p:cNvPr>
          <p:cNvSpPr>
            <a:spLocks noGrp="1" noRot="1" noChangeArrowheads="1"/>
          </p:cNvSpPr>
          <p:nvPr>
            <p:ph type="body" idx="4294967295"/>
          </p:nvPr>
        </p:nvSpPr>
        <p:spPr>
          <a:xfrm>
            <a:off x="0" y="549275"/>
            <a:ext cx="9144000" cy="6308725"/>
          </a:xfrm>
        </p:spPr>
        <p:txBody>
          <a:bodyPr/>
          <a:lstStyle/>
          <a:p>
            <a:pPr eaLnBrk="1" hangingPunct="1">
              <a:lnSpc>
                <a:spcPct val="80000"/>
              </a:lnSpc>
              <a:buFont typeface="Wingdings" panose="05000000000000000000" pitchFamily="2" charset="2"/>
              <a:buNone/>
            </a:pPr>
            <a:r>
              <a:rPr lang="en-US" altLang="zh-CN" b="1">
                <a:solidFill>
                  <a:srgbClr val="0000FF"/>
                </a:solidFill>
                <a:latin typeface="楷体_GB2312"/>
                <a:ea typeface="楷体_GB2312"/>
                <a:cs typeface="楷体_GB2312"/>
              </a:rPr>
              <a:t>2</a:t>
            </a:r>
            <a:r>
              <a:rPr lang="zh-CN" altLang="en-US" b="1">
                <a:solidFill>
                  <a:srgbClr val="0000FF"/>
                </a:solidFill>
                <a:latin typeface="楷体_GB2312"/>
                <a:ea typeface="楷体_GB2312"/>
                <a:cs typeface="楷体_GB2312"/>
              </a:rPr>
              <a:t>、</a:t>
            </a:r>
            <a:r>
              <a:rPr lang="en-US" altLang="zh-CN" b="1">
                <a:solidFill>
                  <a:srgbClr val="0000FF"/>
                </a:solidFill>
                <a:latin typeface="楷体_GB2312"/>
                <a:ea typeface="楷体_GB2312"/>
                <a:cs typeface="楷体_GB2312"/>
              </a:rPr>
              <a:t>LMC LAC SMC SAC</a:t>
            </a:r>
            <a:r>
              <a:rPr lang="zh-CN" altLang="en-US" b="1">
                <a:solidFill>
                  <a:srgbClr val="0000FF"/>
                </a:solidFill>
                <a:latin typeface="楷体_GB2312"/>
                <a:ea typeface="楷体_GB2312"/>
                <a:cs typeface="楷体_GB2312"/>
              </a:rPr>
              <a:t>曲线关系</a:t>
            </a: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endParaRPr lang="zh-CN" altLang="en-US">
              <a:solidFill>
                <a:srgbClr val="0000FF"/>
              </a:solidFill>
            </a:endParaRPr>
          </a:p>
          <a:p>
            <a:pPr eaLnBrk="1" hangingPunct="1">
              <a:lnSpc>
                <a:spcPct val="80000"/>
              </a:lnSpc>
              <a:buFont typeface="Wingdings" panose="05000000000000000000" pitchFamily="2" charset="2"/>
              <a:buNone/>
            </a:pPr>
            <a:r>
              <a:rPr lang="zh-CN" altLang="en-US">
                <a:solidFill>
                  <a:srgbClr val="0000FF"/>
                </a:solidFill>
              </a:rPr>
              <a:t>                    </a:t>
            </a:r>
          </a:p>
          <a:p>
            <a:pPr eaLnBrk="1" hangingPunct="1">
              <a:lnSpc>
                <a:spcPct val="80000"/>
              </a:lnSpc>
              <a:buFont typeface="Wingdings" panose="05000000000000000000" pitchFamily="2" charset="2"/>
              <a:buNone/>
            </a:pPr>
            <a:endParaRPr lang="zh-CN" altLang="en-US" sz="1800">
              <a:solidFill>
                <a:srgbClr val="0000FF"/>
              </a:solidFill>
            </a:endParaRPr>
          </a:p>
          <a:p>
            <a:pPr eaLnBrk="1" hangingPunct="1">
              <a:lnSpc>
                <a:spcPct val="80000"/>
              </a:lnSpc>
              <a:buFont typeface="Wingdings" panose="05000000000000000000" pitchFamily="2" charset="2"/>
              <a:buNone/>
            </a:pPr>
            <a:endParaRPr lang="zh-CN" altLang="en-US" sz="1800">
              <a:solidFill>
                <a:srgbClr val="0000FF"/>
              </a:solidFill>
            </a:endParaRPr>
          </a:p>
          <a:p>
            <a:pPr eaLnBrk="1" hangingPunct="1">
              <a:lnSpc>
                <a:spcPct val="80000"/>
              </a:lnSpc>
              <a:buFont typeface="Wingdings" panose="05000000000000000000" pitchFamily="2" charset="2"/>
              <a:buNone/>
            </a:pPr>
            <a:r>
              <a:rPr lang="zh-CN" altLang="en-US" sz="1800">
                <a:solidFill>
                  <a:srgbClr val="0000FF"/>
                </a:solidFill>
              </a:rPr>
              <a:t>                                </a:t>
            </a:r>
          </a:p>
          <a:p>
            <a:pPr algn="ctr" eaLnBrk="1" hangingPunct="1">
              <a:lnSpc>
                <a:spcPct val="80000"/>
              </a:lnSpc>
              <a:buFont typeface="Wingdings" panose="05000000000000000000" pitchFamily="2" charset="2"/>
              <a:buNone/>
            </a:pPr>
            <a:r>
              <a:rPr lang="zh-CN" altLang="en-US" sz="1800">
                <a:solidFill>
                  <a:srgbClr val="0000FF"/>
                </a:solidFill>
              </a:rPr>
              <a:t> </a:t>
            </a:r>
          </a:p>
        </p:txBody>
      </p:sp>
      <p:sp>
        <p:nvSpPr>
          <p:cNvPr id="112643" name="Line 4">
            <a:extLst>
              <a:ext uri="{FF2B5EF4-FFF2-40B4-BE49-F238E27FC236}">
                <a16:creationId xmlns:a16="http://schemas.microsoft.com/office/drawing/2014/main" id="{3C68BFE3-76E8-4166-A668-F36364019EE0}"/>
              </a:ext>
            </a:extLst>
          </p:cNvPr>
          <p:cNvSpPr>
            <a:spLocks noChangeShapeType="1"/>
          </p:cNvSpPr>
          <p:nvPr/>
        </p:nvSpPr>
        <p:spPr bwMode="auto">
          <a:xfrm>
            <a:off x="1331913" y="1924050"/>
            <a:ext cx="0" cy="4154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4" name="Line 5">
            <a:extLst>
              <a:ext uri="{FF2B5EF4-FFF2-40B4-BE49-F238E27FC236}">
                <a16:creationId xmlns:a16="http://schemas.microsoft.com/office/drawing/2014/main" id="{2EE0C1B9-2F5D-40BD-A056-225598901DBA}"/>
              </a:ext>
            </a:extLst>
          </p:cNvPr>
          <p:cNvSpPr>
            <a:spLocks noChangeShapeType="1"/>
          </p:cNvSpPr>
          <p:nvPr/>
        </p:nvSpPr>
        <p:spPr bwMode="auto">
          <a:xfrm>
            <a:off x="1331913" y="6078538"/>
            <a:ext cx="6911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37" name="Freeform 7">
            <a:extLst>
              <a:ext uri="{FF2B5EF4-FFF2-40B4-BE49-F238E27FC236}">
                <a16:creationId xmlns:a16="http://schemas.microsoft.com/office/drawing/2014/main" id="{56143E8C-2159-45E7-A6D6-13F6C52A9D2E}"/>
              </a:ext>
            </a:extLst>
          </p:cNvPr>
          <p:cNvSpPr>
            <a:spLocks/>
          </p:cNvSpPr>
          <p:nvPr/>
        </p:nvSpPr>
        <p:spPr bwMode="auto">
          <a:xfrm>
            <a:off x="1763713" y="2435225"/>
            <a:ext cx="5976937" cy="2003425"/>
          </a:xfrm>
          <a:custGeom>
            <a:avLst/>
            <a:gdLst>
              <a:gd name="T0" fmla="*/ 0 w 3765"/>
              <a:gd name="T1" fmla="*/ 2147483646 h 1421"/>
              <a:gd name="T2" fmla="*/ 2147483646 w 3765"/>
              <a:gd name="T3" fmla="*/ 2147483646 h 1421"/>
              <a:gd name="T4" fmla="*/ 2147483646 w 3765"/>
              <a:gd name="T5" fmla="*/ 0 h 1421"/>
              <a:gd name="T6" fmla="*/ 0 60000 65536"/>
              <a:gd name="T7" fmla="*/ 0 60000 65536"/>
              <a:gd name="T8" fmla="*/ 0 60000 65536"/>
              <a:gd name="T9" fmla="*/ 0 w 3765"/>
              <a:gd name="T10" fmla="*/ 0 h 1421"/>
              <a:gd name="T11" fmla="*/ 3765 w 3765"/>
              <a:gd name="T12" fmla="*/ 1421 h 1421"/>
            </a:gdLst>
            <a:ahLst/>
            <a:cxnLst>
              <a:cxn ang="T6">
                <a:pos x="T0" y="T1"/>
              </a:cxn>
              <a:cxn ang="T7">
                <a:pos x="T2" y="T3"/>
              </a:cxn>
              <a:cxn ang="T8">
                <a:pos x="T4" y="T5"/>
              </a:cxn>
            </a:cxnLst>
            <a:rect l="T9" t="T10" r="T11" b="T12"/>
            <a:pathLst>
              <a:path w="3765" h="1421">
                <a:moveTo>
                  <a:pt x="0" y="91"/>
                </a:moveTo>
                <a:cubicBezTo>
                  <a:pt x="571" y="756"/>
                  <a:pt x="1142" y="1421"/>
                  <a:pt x="1769" y="1406"/>
                </a:cubicBezTo>
                <a:cubicBezTo>
                  <a:pt x="2396" y="1391"/>
                  <a:pt x="3432" y="234"/>
                  <a:pt x="3765"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8" name="Freeform 11">
            <a:extLst>
              <a:ext uri="{FF2B5EF4-FFF2-40B4-BE49-F238E27FC236}">
                <a16:creationId xmlns:a16="http://schemas.microsoft.com/office/drawing/2014/main" id="{5E69BD7F-16A0-49E2-8501-D18D6540B801}"/>
              </a:ext>
            </a:extLst>
          </p:cNvPr>
          <p:cNvSpPr>
            <a:spLocks/>
          </p:cNvSpPr>
          <p:nvPr/>
        </p:nvSpPr>
        <p:spPr bwMode="auto">
          <a:xfrm>
            <a:off x="1476375" y="3213100"/>
            <a:ext cx="4464050" cy="2800350"/>
          </a:xfrm>
          <a:custGeom>
            <a:avLst/>
            <a:gdLst>
              <a:gd name="T0" fmla="*/ 0 w 2359"/>
              <a:gd name="T1" fmla="*/ 2147483646 h 2026"/>
              <a:gd name="T2" fmla="*/ 2147483646 w 2359"/>
              <a:gd name="T3" fmla="*/ 2147483646 h 2026"/>
              <a:gd name="T4" fmla="*/ 2147483646 w 2359"/>
              <a:gd name="T5" fmla="*/ 0 h 2026"/>
              <a:gd name="T6" fmla="*/ 0 60000 65536"/>
              <a:gd name="T7" fmla="*/ 0 60000 65536"/>
              <a:gd name="T8" fmla="*/ 0 60000 65536"/>
              <a:gd name="T9" fmla="*/ 0 w 2359"/>
              <a:gd name="T10" fmla="*/ 0 h 2026"/>
              <a:gd name="T11" fmla="*/ 2359 w 2359"/>
              <a:gd name="T12" fmla="*/ 2026 h 2026"/>
            </a:gdLst>
            <a:ahLst/>
            <a:cxnLst>
              <a:cxn ang="T6">
                <a:pos x="T0" y="T1"/>
              </a:cxn>
              <a:cxn ang="T7">
                <a:pos x="T2" y="T3"/>
              </a:cxn>
              <a:cxn ang="T8">
                <a:pos x="T4" y="T5"/>
              </a:cxn>
            </a:cxnLst>
            <a:rect l="T9" t="T10" r="T11" b="T12"/>
            <a:pathLst>
              <a:path w="2359" h="2026">
                <a:moveTo>
                  <a:pt x="0" y="1542"/>
                </a:moveTo>
                <a:cubicBezTo>
                  <a:pt x="144" y="1784"/>
                  <a:pt x="288" y="2026"/>
                  <a:pt x="681" y="1769"/>
                </a:cubicBezTo>
                <a:cubicBezTo>
                  <a:pt x="1074" y="1512"/>
                  <a:pt x="2079" y="295"/>
                  <a:pt x="2359"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9" name="Freeform 13">
            <a:extLst>
              <a:ext uri="{FF2B5EF4-FFF2-40B4-BE49-F238E27FC236}">
                <a16:creationId xmlns:a16="http://schemas.microsoft.com/office/drawing/2014/main" id="{5D9AD291-6E49-41E6-9E5C-550AE24AF3C1}"/>
              </a:ext>
            </a:extLst>
          </p:cNvPr>
          <p:cNvSpPr>
            <a:spLocks/>
          </p:cNvSpPr>
          <p:nvPr/>
        </p:nvSpPr>
        <p:spPr bwMode="auto">
          <a:xfrm>
            <a:off x="2411413" y="1557338"/>
            <a:ext cx="3529012" cy="2973387"/>
          </a:xfrm>
          <a:custGeom>
            <a:avLst/>
            <a:gdLst>
              <a:gd name="T0" fmla="*/ 0 w 1769"/>
              <a:gd name="T1" fmla="*/ 0 h 846"/>
              <a:gd name="T2" fmla="*/ 2147483647 w 1769"/>
              <a:gd name="T3" fmla="*/ 2147483647 h 846"/>
              <a:gd name="T4" fmla="*/ 2147483647 w 1769"/>
              <a:gd name="T5" fmla="*/ 2147483647 h 846"/>
              <a:gd name="T6" fmla="*/ 0 60000 65536"/>
              <a:gd name="T7" fmla="*/ 0 60000 65536"/>
              <a:gd name="T8" fmla="*/ 0 60000 65536"/>
              <a:gd name="T9" fmla="*/ 0 w 1769"/>
              <a:gd name="T10" fmla="*/ 0 h 846"/>
              <a:gd name="T11" fmla="*/ 1769 w 1769"/>
              <a:gd name="T12" fmla="*/ 846 h 846"/>
            </a:gdLst>
            <a:ahLst/>
            <a:cxnLst>
              <a:cxn ang="T6">
                <a:pos x="T0" y="T1"/>
              </a:cxn>
              <a:cxn ang="T7">
                <a:pos x="T2" y="T3"/>
              </a:cxn>
              <a:cxn ang="T8">
                <a:pos x="T4" y="T5"/>
              </a:cxn>
            </a:cxnLst>
            <a:rect l="T9" t="T10" r="T11" b="T12"/>
            <a:pathLst>
              <a:path w="1769" h="846">
                <a:moveTo>
                  <a:pt x="0" y="0"/>
                </a:moveTo>
                <a:cubicBezTo>
                  <a:pt x="374" y="393"/>
                  <a:pt x="749" y="786"/>
                  <a:pt x="1044" y="816"/>
                </a:cubicBezTo>
                <a:cubicBezTo>
                  <a:pt x="1339" y="846"/>
                  <a:pt x="1648" y="287"/>
                  <a:pt x="1769" y="181"/>
                </a:cubicBezTo>
              </a:path>
            </a:pathLst>
          </a:custGeom>
          <a:noFill/>
          <a:ln w="38100">
            <a:solidFill>
              <a:schemeClr val="accent2">
                <a:lumMod val="75000"/>
              </a:schemeClr>
            </a:solidFill>
            <a:miter lim="800000"/>
            <a:headEnd/>
            <a:tailEnd/>
          </a:ln>
        </p:spPr>
        <p:txBody>
          <a:bodyPr/>
          <a:lstStyle/>
          <a:p>
            <a:pPr eaLnBrk="1" hangingPunct="1">
              <a:buFont typeface="Arial" charset="0"/>
              <a:buNone/>
              <a:defRPr/>
            </a:pPr>
            <a:endParaRPr lang="zh-CN" altLang="en-US" sz="1800" b="0">
              <a:solidFill>
                <a:schemeClr val="tx1"/>
              </a:solidFill>
              <a:latin typeface="Arial" charset="0"/>
              <a:ea typeface="楷体_GB2312" pitchFamily="49" charset="-122"/>
              <a:cs typeface="+mn-cs"/>
            </a:endParaRPr>
          </a:p>
        </p:txBody>
      </p:sp>
      <p:sp>
        <p:nvSpPr>
          <p:cNvPr id="95240" name="Freeform 14">
            <a:extLst>
              <a:ext uri="{FF2B5EF4-FFF2-40B4-BE49-F238E27FC236}">
                <a16:creationId xmlns:a16="http://schemas.microsoft.com/office/drawing/2014/main" id="{AFC5D9DF-F26A-4A28-979B-0D5C35B9E7AA}"/>
              </a:ext>
            </a:extLst>
          </p:cNvPr>
          <p:cNvSpPr>
            <a:spLocks/>
          </p:cNvSpPr>
          <p:nvPr/>
        </p:nvSpPr>
        <p:spPr bwMode="auto">
          <a:xfrm>
            <a:off x="3635375" y="3213100"/>
            <a:ext cx="1655763" cy="2246313"/>
          </a:xfrm>
          <a:custGeom>
            <a:avLst/>
            <a:gdLst>
              <a:gd name="T0" fmla="*/ 2147483647 w 862"/>
              <a:gd name="T1" fmla="*/ 0 h 1239"/>
              <a:gd name="T2" fmla="*/ 2147483647 w 862"/>
              <a:gd name="T3" fmla="*/ 2147483647 h 1239"/>
              <a:gd name="T4" fmla="*/ 0 w 862"/>
              <a:gd name="T5" fmla="*/ 2147483647 h 1239"/>
              <a:gd name="T6" fmla="*/ 0 60000 65536"/>
              <a:gd name="T7" fmla="*/ 0 60000 65536"/>
              <a:gd name="T8" fmla="*/ 0 60000 65536"/>
              <a:gd name="T9" fmla="*/ 0 w 862"/>
              <a:gd name="T10" fmla="*/ 0 h 1239"/>
              <a:gd name="T11" fmla="*/ 862 w 862"/>
              <a:gd name="T12" fmla="*/ 1239 h 1239"/>
            </a:gdLst>
            <a:ahLst/>
            <a:cxnLst>
              <a:cxn ang="T6">
                <a:pos x="T0" y="T1"/>
              </a:cxn>
              <a:cxn ang="T7">
                <a:pos x="T2" y="T3"/>
              </a:cxn>
              <a:cxn ang="T8">
                <a:pos x="T4" y="T5"/>
              </a:cxn>
            </a:cxnLst>
            <a:rect l="T9" t="T10" r="T11" b="T12"/>
            <a:pathLst>
              <a:path w="862" h="1239">
                <a:moveTo>
                  <a:pt x="862" y="0"/>
                </a:moveTo>
                <a:cubicBezTo>
                  <a:pt x="593" y="423"/>
                  <a:pt x="325" y="847"/>
                  <a:pt x="181" y="1043"/>
                </a:cubicBezTo>
                <a:cubicBezTo>
                  <a:pt x="37" y="1239"/>
                  <a:pt x="15" y="1156"/>
                  <a:pt x="0" y="1179"/>
                </a:cubicBezTo>
              </a:path>
            </a:pathLst>
          </a:custGeom>
          <a:noFill/>
          <a:ln w="38100">
            <a:solidFill>
              <a:schemeClr val="accent2">
                <a:lumMod val="75000"/>
              </a:schemeClr>
            </a:solidFill>
            <a:miter lim="800000"/>
            <a:headEnd/>
            <a:tailEnd/>
          </a:ln>
        </p:spPr>
        <p:txBody>
          <a:bodyPr/>
          <a:lstStyle/>
          <a:p>
            <a:pPr eaLnBrk="1" hangingPunct="1">
              <a:buFont typeface="Arial" charset="0"/>
              <a:buNone/>
              <a:defRPr/>
            </a:pPr>
            <a:endParaRPr lang="zh-CN" altLang="en-US" sz="1800" b="0">
              <a:solidFill>
                <a:schemeClr val="accent2">
                  <a:lumMod val="75000"/>
                </a:schemeClr>
              </a:solidFill>
              <a:latin typeface="Arial" charset="0"/>
              <a:ea typeface="楷体_GB2312" pitchFamily="49" charset="-122"/>
              <a:cs typeface="+mn-cs"/>
            </a:endParaRPr>
          </a:p>
        </p:txBody>
      </p:sp>
      <p:sp>
        <p:nvSpPr>
          <p:cNvPr id="95241" name="Text Box 15">
            <a:extLst>
              <a:ext uri="{FF2B5EF4-FFF2-40B4-BE49-F238E27FC236}">
                <a16:creationId xmlns:a16="http://schemas.microsoft.com/office/drawing/2014/main" id="{ABE4C3F8-AC7B-464C-AE31-AD0E929A82E3}"/>
              </a:ext>
            </a:extLst>
          </p:cNvPr>
          <p:cNvSpPr txBox="1">
            <a:spLocks noChangeArrowheads="1"/>
          </p:cNvSpPr>
          <p:nvPr/>
        </p:nvSpPr>
        <p:spPr bwMode="auto">
          <a:xfrm>
            <a:off x="7451725" y="2116138"/>
            <a:ext cx="955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0">
                <a:solidFill>
                  <a:srgbClr val="FF0000"/>
                </a:solidFill>
                <a:ea typeface="楷体_GB2312"/>
              </a:rPr>
              <a:t>LAC</a:t>
            </a:r>
          </a:p>
        </p:txBody>
      </p:sp>
      <p:sp>
        <p:nvSpPr>
          <p:cNvPr id="95242" name="Text Box 16">
            <a:extLst>
              <a:ext uri="{FF2B5EF4-FFF2-40B4-BE49-F238E27FC236}">
                <a16:creationId xmlns:a16="http://schemas.microsoft.com/office/drawing/2014/main" id="{527A656E-C7D9-45DB-BD6E-3A7D1E0024E8}"/>
              </a:ext>
            </a:extLst>
          </p:cNvPr>
          <p:cNvSpPr txBox="1">
            <a:spLocks noChangeArrowheads="1"/>
          </p:cNvSpPr>
          <p:nvPr/>
        </p:nvSpPr>
        <p:spPr bwMode="auto">
          <a:xfrm>
            <a:off x="1476375" y="5013325"/>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0">
                <a:solidFill>
                  <a:srgbClr val="000000"/>
                </a:solidFill>
                <a:ea typeface="楷体_GB2312"/>
              </a:rPr>
              <a:t>LMC</a:t>
            </a:r>
          </a:p>
        </p:txBody>
      </p:sp>
      <p:sp>
        <p:nvSpPr>
          <p:cNvPr id="95243" name="Text Box 17">
            <a:extLst>
              <a:ext uri="{FF2B5EF4-FFF2-40B4-BE49-F238E27FC236}">
                <a16:creationId xmlns:a16="http://schemas.microsoft.com/office/drawing/2014/main" id="{2C6FAC13-EFE6-42BA-96B4-5311062E9919}"/>
              </a:ext>
            </a:extLst>
          </p:cNvPr>
          <p:cNvSpPr txBox="1">
            <a:spLocks noChangeArrowheads="1"/>
          </p:cNvSpPr>
          <p:nvPr/>
        </p:nvSpPr>
        <p:spPr bwMode="auto">
          <a:xfrm>
            <a:off x="4572000" y="2786063"/>
            <a:ext cx="1028700" cy="396875"/>
          </a:xfrm>
          <a:prstGeom prst="rect">
            <a:avLst/>
          </a:prstGeom>
          <a:noFill/>
          <a:ln w="9525">
            <a:noFill/>
            <a:miter lim="800000"/>
            <a:headEnd/>
            <a:tailEnd/>
          </a:ln>
        </p:spPr>
        <p:txBody>
          <a:bodyPr>
            <a:spAutoFit/>
          </a:bodyPr>
          <a:lstStyle/>
          <a:p>
            <a:pPr marL="342900" indent="-342900" eaLnBrk="1" hangingPunct="1">
              <a:spcBef>
                <a:spcPct val="20000"/>
              </a:spcBef>
              <a:buFont typeface="Arial" charset="0"/>
              <a:buNone/>
              <a:defRPr/>
            </a:pPr>
            <a:r>
              <a:rPr lang="en-US" altLang="zh-CN" sz="2000" b="0" dirty="0">
                <a:solidFill>
                  <a:schemeClr val="accent2">
                    <a:lumMod val="75000"/>
                  </a:schemeClr>
                </a:solidFill>
                <a:latin typeface="Arial" charset="0"/>
                <a:ea typeface="宋体" pitchFamily="2" charset="-122"/>
                <a:cs typeface="+mn-cs"/>
              </a:rPr>
              <a:t>SMC</a:t>
            </a:r>
            <a:r>
              <a:rPr lang="en-US" altLang="zh-CN" sz="2000" b="0" baseline="-25000" dirty="0">
                <a:solidFill>
                  <a:schemeClr val="accent2">
                    <a:lumMod val="75000"/>
                  </a:schemeClr>
                </a:solidFill>
                <a:latin typeface="Arial" charset="0"/>
                <a:ea typeface="宋体" pitchFamily="2" charset="-122"/>
                <a:cs typeface="+mn-cs"/>
              </a:rPr>
              <a:t>2</a:t>
            </a:r>
          </a:p>
        </p:txBody>
      </p:sp>
      <p:sp>
        <p:nvSpPr>
          <p:cNvPr id="95244" name="Text Box 18">
            <a:extLst>
              <a:ext uri="{FF2B5EF4-FFF2-40B4-BE49-F238E27FC236}">
                <a16:creationId xmlns:a16="http://schemas.microsoft.com/office/drawing/2014/main" id="{285E8C88-3B0B-4FBD-8E11-5901C48AAEEB}"/>
              </a:ext>
            </a:extLst>
          </p:cNvPr>
          <p:cNvSpPr txBox="1">
            <a:spLocks noChangeArrowheads="1"/>
          </p:cNvSpPr>
          <p:nvPr/>
        </p:nvSpPr>
        <p:spPr bwMode="auto">
          <a:xfrm>
            <a:off x="5292725" y="1701800"/>
            <a:ext cx="110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0">
                <a:solidFill>
                  <a:schemeClr val="accent2"/>
                </a:solidFill>
                <a:ea typeface="楷体_GB2312"/>
              </a:rPr>
              <a:t>SAC</a:t>
            </a:r>
            <a:r>
              <a:rPr lang="en-US" altLang="zh-CN" sz="2000" b="0" baseline="-25000">
                <a:solidFill>
                  <a:schemeClr val="accent2"/>
                </a:solidFill>
                <a:ea typeface="楷体_GB2312"/>
              </a:rPr>
              <a:t>2</a:t>
            </a:r>
          </a:p>
        </p:txBody>
      </p:sp>
      <p:sp>
        <p:nvSpPr>
          <p:cNvPr id="95245" name="Freeform 19">
            <a:extLst>
              <a:ext uri="{FF2B5EF4-FFF2-40B4-BE49-F238E27FC236}">
                <a16:creationId xmlns:a16="http://schemas.microsoft.com/office/drawing/2014/main" id="{6677ACFF-937E-473A-8938-5979CAECE60F}"/>
              </a:ext>
            </a:extLst>
          </p:cNvPr>
          <p:cNvSpPr>
            <a:spLocks/>
          </p:cNvSpPr>
          <p:nvPr/>
        </p:nvSpPr>
        <p:spPr bwMode="auto">
          <a:xfrm>
            <a:off x="2124075" y="2371725"/>
            <a:ext cx="2376488" cy="1363663"/>
          </a:xfrm>
          <a:custGeom>
            <a:avLst/>
            <a:gdLst>
              <a:gd name="T0" fmla="*/ 0 w 1497"/>
              <a:gd name="T1" fmla="*/ 2147483646 h 967"/>
              <a:gd name="T2" fmla="*/ 2147483646 w 1497"/>
              <a:gd name="T3" fmla="*/ 2147483646 h 967"/>
              <a:gd name="T4" fmla="*/ 2147483646 w 1497"/>
              <a:gd name="T5" fmla="*/ 2147483646 h 967"/>
              <a:gd name="T6" fmla="*/ 2147483646 w 1497"/>
              <a:gd name="T7" fmla="*/ 2147483646 h 967"/>
              <a:gd name="T8" fmla="*/ 2147483646 w 1497"/>
              <a:gd name="T9" fmla="*/ 2147483646 h 967"/>
              <a:gd name="T10" fmla="*/ 2147483646 w 1497"/>
              <a:gd name="T11" fmla="*/ 0 h 967"/>
              <a:gd name="T12" fmla="*/ 0 60000 65536"/>
              <a:gd name="T13" fmla="*/ 0 60000 65536"/>
              <a:gd name="T14" fmla="*/ 0 60000 65536"/>
              <a:gd name="T15" fmla="*/ 0 60000 65536"/>
              <a:gd name="T16" fmla="*/ 0 60000 65536"/>
              <a:gd name="T17" fmla="*/ 0 60000 65536"/>
              <a:gd name="T18" fmla="*/ 0 w 1497"/>
              <a:gd name="T19" fmla="*/ 0 h 967"/>
              <a:gd name="T20" fmla="*/ 1497 w 1497"/>
              <a:gd name="T21" fmla="*/ 967 h 967"/>
            </a:gdLst>
            <a:ahLst/>
            <a:cxnLst>
              <a:cxn ang="T12">
                <a:pos x="T0" y="T1"/>
              </a:cxn>
              <a:cxn ang="T13">
                <a:pos x="T2" y="T3"/>
              </a:cxn>
              <a:cxn ang="T14">
                <a:pos x="T4" y="T5"/>
              </a:cxn>
              <a:cxn ang="T15">
                <a:pos x="T6" y="T7"/>
              </a:cxn>
              <a:cxn ang="T16">
                <a:pos x="T8" y="T9"/>
              </a:cxn>
              <a:cxn ang="T17">
                <a:pos x="T10" y="T11"/>
              </a:cxn>
            </a:cxnLst>
            <a:rect l="T18" t="T19" r="T20" b="T21"/>
            <a:pathLst>
              <a:path w="1497" h="967">
                <a:moveTo>
                  <a:pt x="0" y="136"/>
                </a:moveTo>
                <a:cubicBezTo>
                  <a:pt x="19" y="223"/>
                  <a:pt x="38" y="310"/>
                  <a:pt x="91" y="408"/>
                </a:cubicBezTo>
                <a:cubicBezTo>
                  <a:pt x="144" y="506"/>
                  <a:pt x="189" y="642"/>
                  <a:pt x="317" y="725"/>
                </a:cubicBezTo>
                <a:cubicBezTo>
                  <a:pt x="445" y="808"/>
                  <a:pt x="688" y="967"/>
                  <a:pt x="862" y="907"/>
                </a:cubicBezTo>
                <a:cubicBezTo>
                  <a:pt x="1036" y="847"/>
                  <a:pt x="1255" y="513"/>
                  <a:pt x="1361" y="362"/>
                </a:cubicBezTo>
                <a:cubicBezTo>
                  <a:pt x="1467" y="211"/>
                  <a:pt x="1482" y="105"/>
                  <a:pt x="149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6" name="Freeform 20">
            <a:extLst>
              <a:ext uri="{FF2B5EF4-FFF2-40B4-BE49-F238E27FC236}">
                <a16:creationId xmlns:a16="http://schemas.microsoft.com/office/drawing/2014/main" id="{8042B510-DCE2-4E41-93BE-CEF99470885F}"/>
              </a:ext>
            </a:extLst>
          </p:cNvPr>
          <p:cNvSpPr>
            <a:spLocks/>
          </p:cNvSpPr>
          <p:nvPr/>
        </p:nvSpPr>
        <p:spPr bwMode="auto">
          <a:xfrm>
            <a:off x="1476375" y="2181225"/>
            <a:ext cx="2374900" cy="4003675"/>
          </a:xfrm>
          <a:custGeom>
            <a:avLst/>
            <a:gdLst>
              <a:gd name="T0" fmla="*/ 2147483646 w 1496"/>
              <a:gd name="T1" fmla="*/ 0 h 2842"/>
              <a:gd name="T2" fmla="*/ 2147483646 w 1496"/>
              <a:gd name="T3" fmla="*/ 2147483646 h 2842"/>
              <a:gd name="T4" fmla="*/ 2147483646 w 1496"/>
              <a:gd name="T5" fmla="*/ 2147483646 h 2842"/>
              <a:gd name="T6" fmla="*/ 0 w 1496"/>
              <a:gd name="T7" fmla="*/ 2147483646 h 2842"/>
              <a:gd name="T8" fmla="*/ 0 60000 65536"/>
              <a:gd name="T9" fmla="*/ 0 60000 65536"/>
              <a:gd name="T10" fmla="*/ 0 60000 65536"/>
              <a:gd name="T11" fmla="*/ 0 60000 65536"/>
              <a:gd name="T12" fmla="*/ 0 w 1496"/>
              <a:gd name="T13" fmla="*/ 0 h 2842"/>
              <a:gd name="T14" fmla="*/ 1496 w 1496"/>
              <a:gd name="T15" fmla="*/ 2842 h 2842"/>
            </a:gdLst>
            <a:ahLst/>
            <a:cxnLst>
              <a:cxn ang="T8">
                <a:pos x="T0" y="T1"/>
              </a:cxn>
              <a:cxn ang="T9">
                <a:pos x="T2" y="T3"/>
              </a:cxn>
              <a:cxn ang="T10">
                <a:pos x="T4" y="T5"/>
              </a:cxn>
              <a:cxn ang="T11">
                <a:pos x="T6" y="T7"/>
              </a:cxn>
            </a:cxnLst>
            <a:rect l="T12" t="T13" r="T14" b="T15"/>
            <a:pathLst>
              <a:path w="1496" h="2842">
                <a:moveTo>
                  <a:pt x="1496" y="0"/>
                </a:moveTo>
                <a:cubicBezTo>
                  <a:pt x="1417" y="325"/>
                  <a:pt x="1338" y="650"/>
                  <a:pt x="1179" y="1088"/>
                </a:cubicBezTo>
                <a:cubicBezTo>
                  <a:pt x="1020" y="1526"/>
                  <a:pt x="740" y="2418"/>
                  <a:pt x="544" y="2630"/>
                </a:cubicBezTo>
                <a:cubicBezTo>
                  <a:pt x="348" y="2842"/>
                  <a:pt x="174" y="2600"/>
                  <a:pt x="0" y="2358"/>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7" name="Line 21">
            <a:extLst>
              <a:ext uri="{FF2B5EF4-FFF2-40B4-BE49-F238E27FC236}">
                <a16:creationId xmlns:a16="http://schemas.microsoft.com/office/drawing/2014/main" id="{7E29AF2C-6995-48CD-B386-42860E181DE9}"/>
              </a:ext>
            </a:extLst>
          </p:cNvPr>
          <p:cNvSpPr>
            <a:spLocks noChangeShapeType="1"/>
          </p:cNvSpPr>
          <p:nvPr/>
        </p:nvSpPr>
        <p:spPr bwMode="auto">
          <a:xfrm>
            <a:off x="2484438" y="3330575"/>
            <a:ext cx="0" cy="27479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8" name="Rectangle 22">
            <a:extLst>
              <a:ext uri="{FF2B5EF4-FFF2-40B4-BE49-F238E27FC236}">
                <a16:creationId xmlns:a16="http://schemas.microsoft.com/office/drawing/2014/main" id="{BD3AEA25-9A63-4BB0-BAC3-73A8F415A22C}"/>
              </a:ext>
            </a:extLst>
          </p:cNvPr>
          <p:cNvSpPr>
            <a:spLocks noChangeArrowheads="1"/>
          </p:cNvSpPr>
          <p:nvPr/>
        </p:nvSpPr>
        <p:spPr bwMode="auto">
          <a:xfrm>
            <a:off x="4427538" y="1860550"/>
            <a:ext cx="5048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SAC</a:t>
            </a:r>
            <a:r>
              <a:rPr lang="en-US" altLang="zh-CN" sz="1800" baseline="-25000">
                <a:ea typeface="楷体_GB2312"/>
              </a:rPr>
              <a:t>1</a:t>
            </a:r>
          </a:p>
        </p:txBody>
      </p:sp>
      <p:sp>
        <p:nvSpPr>
          <p:cNvPr id="95249" name="Rectangle 23">
            <a:extLst>
              <a:ext uri="{FF2B5EF4-FFF2-40B4-BE49-F238E27FC236}">
                <a16:creationId xmlns:a16="http://schemas.microsoft.com/office/drawing/2014/main" id="{02BB1386-5C35-43D7-94D1-9ED40F644EB0}"/>
              </a:ext>
            </a:extLst>
          </p:cNvPr>
          <p:cNvSpPr>
            <a:spLocks noChangeArrowheads="1"/>
          </p:cNvSpPr>
          <p:nvPr/>
        </p:nvSpPr>
        <p:spPr bwMode="auto">
          <a:xfrm>
            <a:off x="3492500" y="1670050"/>
            <a:ext cx="5048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SMC</a:t>
            </a:r>
            <a:r>
              <a:rPr lang="en-US" altLang="zh-CN" sz="1800" baseline="-25000">
                <a:ea typeface="楷体_GB2312"/>
              </a:rPr>
              <a:t>1</a:t>
            </a:r>
          </a:p>
        </p:txBody>
      </p:sp>
      <p:sp>
        <p:nvSpPr>
          <p:cNvPr id="95250" name="Freeform 26">
            <a:extLst>
              <a:ext uri="{FF2B5EF4-FFF2-40B4-BE49-F238E27FC236}">
                <a16:creationId xmlns:a16="http://schemas.microsoft.com/office/drawing/2014/main" id="{888CFBAA-3AF8-48F4-82F8-A4024A5D00A2}"/>
              </a:ext>
            </a:extLst>
          </p:cNvPr>
          <p:cNvSpPr>
            <a:spLocks/>
          </p:cNvSpPr>
          <p:nvPr/>
        </p:nvSpPr>
        <p:spPr bwMode="auto">
          <a:xfrm>
            <a:off x="5556250" y="1857375"/>
            <a:ext cx="1871663" cy="1365250"/>
          </a:xfrm>
          <a:custGeom>
            <a:avLst/>
            <a:gdLst>
              <a:gd name="T0" fmla="*/ 0 w 1179"/>
              <a:gd name="T1" fmla="*/ 2147483646 h 968"/>
              <a:gd name="T2" fmla="*/ 2147483646 w 1179"/>
              <a:gd name="T3" fmla="*/ 2147483646 h 968"/>
              <a:gd name="T4" fmla="*/ 2147483646 w 1179"/>
              <a:gd name="T5" fmla="*/ 2147483646 h 968"/>
              <a:gd name="T6" fmla="*/ 2147483646 w 1179"/>
              <a:gd name="T7" fmla="*/ 2147483646 h 968"/>
              <a:gd name="T8" fmla="*/ 2147483646 w 1179"/>
              <a:gd name="T9" fmla="*/ 0 h 968"/>
              <a:gd name="T10" fmla="*/ 0 60000 65536"/>
              <a:gd name="T11" fmla="*/ 0 60000 65536"/>
              <a:gd name="T12" fmla="*/ 0 60000 65536"/>
              <a:gd name="T13" fmla="*/ 0 60000 65536"/>
              <a:gd name="T14" fmla="*/ 0 60000 65536"/>
              <a:gd name="T15" fmla="*/ 0 w 1179"/>
              <a:gd name="T16" fmla="*/ 0 h 968"/>
              <a:gd name="T17" fmla="*/ 1179 w 1179"/>
              <a:gd name="T18" fmla="*/ 968 h 968"/>
            </a:gdLst>
            <a:ahLst/>
            <a:cxnLst>
              <a:cxn ang="T10">
                <a:pos x="T0" y="T1"/>
              </a:cxn>
              <a:cxn ang="T11">
                <a:pos x="T2" y="T3"/>
              </a:cxn>
              <a:cxn ang="T12">
                <a:pos x="T4" y="T5"/>
              </a:cxn>
              <a:cxn ang="T13">
                <a:pos x="T6" y="T7"/>
              </a:cxn>
              <a:cxn ang="T14">
                <a:pos x="T8" y="T9"/>
              </a:cxn>
            </a:cxnLst>
            <a:rect l="T15" t="T16" r="T17" b="T18"/>
            <a:pathLst>
              <a:path w="1179" h="968">
                <a:moveTo>
                  <a:pt x="0" y="363"/>
                </a:moveTo>
                <a:cubicBezTo>
                  <a:pt x="60" y="541"/>
                  <a:pt x="120" y="719"/>
                  <a:pt x="226" y="817"/>
                </a:cubicBezTo>
                <a:cubicBezTo>
                  <a:pt x="332" y="915"/>
                  <a:pt x="514" y="968"/>
                  <a:pt x="635" y="953"/>
                </a:cubicBezTo>
                <a:cubicBezTo>
                  <a:pt x="756" y="938"/>
                  <a:pt x="861" y="885"/>
                  <a:pt x="952" y="726"/>
                </a:cubicBezTo>
                <a:cubicBezTo>
                  <a:pt x="1043" y="567"/>
                  <a:pt x="1111" y="283"/>
                  <a:pt x="117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1" name="Freeform 27">
            <a:extLst>
              <a:ext uri="{FF2B5EF4-FFF2-40B4-BE49-F238E27FC236}">
                <a16:creationId xmlns:a16="http://schemas.microsoft.com/office/drawing/2014/main" id="{D8E4AC46-2279-452D-8A99-655549CA2232}"/>
              </a:ext>
            </a:extLst>
          </p:cNvPr>
          <p:cNvSpPr>
            <a:spLocks/>
          </p:cNvSpPr>
          <p:nvPr/>
        </p:nvSpPr>
        <p:spPr bwMode="auto">
          <a:xfrm>
            <a:off x="5651500" y="1795463"/>
            <a:ext cx="1296988" cy="1854200"/>
          </a:xfrm>
          <a:custGeom>
            <a:avLst/>
            <a:gdLst>
              <a:gd name="T0" fmla="*/ 2147483646 w 635"/>
              <a:gd name="T1" fmla="*/ 0 h 1406"/>
              <a:gd name="T2" fmla="*/ 2147483646 w 635"/>
              <a:gd name="T3" fmla="*/ 2147483646 h 1406"/>
              <a:gd name="T4" fmla="*/ 0 w 635"/>
              <a:gd name="T5" fmla="*/ 2147483646 h 1406"/>
              <a:gd name="T6" fmla="*/ 0 60000 65536"/>
              <a:gd name="T7" fmla="*/ 0 60000 65536"/>
              <a:gd name="T8" fmla="*/ 0 60000 65536"/>
              <a:gd name="T9" fmla="*/ 0 w 635"/>
              <a:gd name="T10" fmla="*/ 0 h 1406"/>
              <a:gd name="T11" fmla="*/ 635 w 635"/>
              <a:gd name="T12" fmla="*/ 1406 h 1406"/>
            </a:gdLst>
            <a:ahLst/>
            <a:cxnLst>
              <a:cxn ang="T6">
                <a:pos x="T0" y="T1"/>
              </a:cxn>
              <a:cxn ang="T7">
                <a:pos x="T2" y="T3"/>
              </a:cxn>
              <a:cxn ang="T8">
                <a:pos x="T4" y="T5"/>
              </a:cxn>
            </a:cxnLst>
            <a:rect l="T9" t="T10" r="T11" b="T12"/>
            <a:pathLst>
              <a:path w="635" h="1406">
                <a:moveTo>
                  <a:pt x="635" y="0"/>
                </a:moveTo>
                <a:cubicBezTo>
                  <a:pt x="597" y="382"/>
                  <a:pt x="560" y="764"/>
                  <a:pt x="454" y="998"/>
                </a:cubicBezTo>
                <a:cubicBezTo>
                  <a:pt x="348" y="1232"/>
                  <a:pt x="174" y="1319"/>
                  <a:pt x="0" y="1406"/>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2" name="Line 28">
            <a:extLst>
              <a:ext uri="{FF2B5EF4-FFF2-40B4-BE49-F238E27FC236}">
                <a16:creationId xmlns:a16="http://schemas.microsoft.com/office/drawing/2014/main" id="{90907917-9974-487C-92AA-9757C8D66E88}"/>
              </a:ext>
            </a:extLst>
          </p:cNvPr>
          <p:cNvSpPr>
            <a:spLocks noChangeShapeType="1"/>
          </p:cNvSpPr>
          <p:nvPr/>
        </p:nvSpPr>
        <p:spPr bwMode="auto">
          <a:xfrm flipV="1">
            <a:off x="5911850" y="1166813"/>
            <a:ext cx="1871663" cy="20764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3" name="Line 29">
            <a:extLst>
              <a:ext uri="{FF2B5EF4-FFF2-40B4-BE49-F238E27FC236}">
                <a16:creationId xmlns:a16="http://schemas.microsoft.com/office/drawing/2014/main" id="{3735070B-635B-4089-8A1D-8B9B34B69CAD}"/>
              </a:ext>
            </a:extLst>
          </p:cNvPr>
          <p:cNvSpPr>
            <a:spLocks noChangeShapeType="1"/>
          </p:cNvSpPr>
          <p:nvPr/>
        </p:nvSpPr>
        <p:spPr bwMode="auto">
          <a:xfrm>
            <a:off x="6902450" y="2192338"/>
            <a:ext cx="0" cy="38973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4" name="Line 30">
            <a:extLst>
              <a:ext uri="{FF2B5EF4-FFF2-40B4-BE49-F238E27FC236}">
                <a16:creationId xmlns:a16="http://schemas.microsoft.com/office/drawing/2014/main" id="{E22346EA-8EE7-4626-8416-36EFC16CC9FE}"/>
              </a:ext>
            </a:extLst>
          </p:cNvPr>
          <p:cNvSpPr>
            <a:spLocks noChangeShapeType="1"/>
          </p:cNvSpPr>
          <p:nvPr/>
        </p:nvSpPr>
        <p:spPr bwMode="auto">
          <a:xfrm>
            <a:off x="4500563" y="4437063"/>
            <a:ext cx="0" cy="16621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5" name="Rectangle 31">
            <a:extLst>
              <a:ext uri="{FF2B5EF4-FFF2-40B4-BE49-F238E27FC236}">
                <a16:creationId xmlns:a16="http://schemas.microsoft.com/office/drawing/2014/main" id="{3EFF74D8-5B59-4E6E-AC1F-5B977B34EC0B}"/>
              </a:ext>
            </a:extLst>
          </p:cNvPr>
          <p:cNvSpPr>
            <a:spLocks noChangeArrowheads="1"/>
          </p:cNvSpPr>
          <p:nvPr/>
        </p:nvSpPr>
        <p:spPr bwMode="auto">
          <a:xfrm>
            <a:off x="2195513" y="6143625"/>
            <a:ext cx="57626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ea typeface="楷体_GB2312"/>
              </a:rPr>
              <a:t>Q</a:t>
            </a:r>
            <a:r>
              <a:rPr lang="en-US" altLang="zh-CN" sz="2400" baseline="-25000">
                <a:ea typeface="楷体_GB2312"/>
              </a:rPr>
              <a:t>1</a:t>
            </a:r>
          </a:p>
        </p:txBody>
      </p:sp>
      <p:sp>
        <p:nvSpPr>
          <p:cNvPr id="95256" name="Rectangle 32">
            <a:extLst>
              <a:ext uri="{FF2B5EF4-FFF2-40B4-BE49-F238E27FC236}">
                <a16:creationId xmlns:a16="http://schemas.microsoft.com/office/drawing/2014/main" id="{95A8D77F-AD54-4CA7-9713-005003F32926}"/>
              </a:ext>
            </a:extLst>
          </p:cNvPr>
          <p:cNvSpPr>
            <a:spLocks noChangeArrowheads="1"/>
          </p:cNvSpPr>
          <p:nvPr/>
        </p:nvSpPr>
        <p:spPr bwMode="auto">
          <a:xfrm>
            <a:off x="4140200" y="6143625"/>
            <a:ext cx="5762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ea typeface="楷体_GB2312"/>
              </a:rPr>
              <a:t>Q</a:t>
            </a:r>
            <a:r>
              <a:rPr lang="en-US" altLang="zh-CN" sz="2400" baseline="-25000">
                <a:ea typeface="楷体_GB2312"/>
              </a:rPr>
              <a:t>2</a:t>
            </a:r>
          </a:p>
        </p:txBody>
      </p:sp>
      <p:sp>
        <p:nvSpPr>
          <p:cNvPr id="95257" name="Rectangle 33">
            <a:extLst>
              <a:ext uri="{FF2B5EF4-FFF2-40B4-BE49-F238E27FC236}">
                <a16:creationId xmlns:a16="http://schemas.microsoft.com/office/drawing/2014/main" id="{AF4F790B-899D-4826-9B13-EA24C69C5A03}"/>
              </a:ext>
            </a:extLst>
          </p:cNvPr>
          <p:cNvSpPr>
            <a:spLocks noChangeArrowheads="1"/>
          </p:cNvSpPr>
          <p:nvPr/>
        </p:nvSpPr>
        <p:spPr bwMode="auto">
          <a:xfrm>
            <a:off x="6516688" y="6143625"/>
            <a:ext cx="57626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ea typeface="楷体_GB2312"/>
              </a:rPr>
              <a:t>Q</a:t>
            </a:r>
            <a:r>
              <a:rPr lang="en-US" altLang="zh-CN" sz="2400" baseline="-25000">
                <a:ea typeface="楷体_GB2312"/>
              </a:rPr>
              <a:t>3</a:t>
            </a:r>
          </a:p>
        </p:txBody>
      </p:sp>
      <p:sp>
        <p:nvSpPr>
          <p:cNvPr id="95258" name="Rectangle 34">
            <a:extLst>
              <a:ext uri="{FF2B5EF4-FFF2-40B4-BE49-F238E27FC236}">
                <a16:creationId xmlns:a16="http://schemas.microsoft.com/office/drawing/2014/main" id="{C3E4F380-CD3A-48E2-9B6C-CCA1ADC538AD}"/>
              </a:ext>
            </a:extLst>
          </p:cNvPr>
          <p:cNvSpPr>
            <a:spLocks noChangeArrowheads="1"/>
          </p:cNvSpPr>
          <p:nvPr/>
        </p:nvSpPr>
        <p:spPr bwMode="auto">
          <a:xfrm>
            <a:off x="7524750" y="1604963"/>
            <a:ext cx="5048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SAC</a:t>
            </a:r>
            <a:r>
              <a:rPr lang="en-US" altLang="zh-CN" sz="1800" baseline="-25000">
                <a:ea typeface="楷体_GB2312"/>
              </a:rPr>
              <a:t>3</a:t>
            </a:r>
          </a:p>
        </p:txBody>
      </p:sp>
      <p:sp>
        <p:nvSpPr>
          <p:cNvPr id="95259" name="Rectangle 35">
            <a:extLst>
              <a:ext uri="{FF2B5EF4-FFF2-40B4-BE49-F238E27FC236}">
                <a16:creationId xmlns:a16="http://schemas.microsoft.com/office/drawing/2014/main" id="{35FFF743-D965-41FC-8A08-9FBD859ECE6C}"/>
              </a:ext>
            </a:extLst>
          </p:cNvPr>
          <p:cNvSpPr>
            <a:spLocks noChangeArrowheads="1"/>
          </p:cNvSpPr>
          <p:nvPr/>
        </p:nvSpPr>
        <p:spPr bwMode="auto">
          <a:xfrm>
            <a:off x="6516688" y="1412875"/>
            <a:ext cx="5048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ea typeface="楷体_GB2312"/>
              </a:rPr>
              <a:t>SMC</a:t>
            </a:r>
            <a:r>
              <a:rPr lang="en-US" altLang="zh-CN" sz="1800" baseline="-25000">
                <a:ea typeface="楷体_GB2312"/>
              </a:rPr>
              <a:t>3</a:t>
            </a:r>
          </a:p>
        </p:txBody>
      </p:sp>
      <p:sp>
        <p:nvSpPr>
          <p:cNvPr id="95260" name="Text Box 37">
            <a:extLst>
              <a:ext uri="{FF2B5EF4-FFF2-40B4-BE49-F238E27FC236}">
                <a16:creationId xmlns:a16="http://schemas.microsoft.com/office/drawing/2014/main" id="{EA22A882-B823-422C-BE23-EEC0425D830F}"/>
              </a:ext>
            </a:extLst>
          </p:cNvPr>
          <p:cNvSpPr txBox="1">
            <a:spLocks noChangeArrowheads="1"/>
          </p:cNvSpPr>
          <p:nvPr/>
        </p:nvSpPr>
        <p:spPr bwMode="auto">
          <a:xfrm>
            <a:off x="7524750" y="765175"/>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0">
                <a:solidFill>
                  <a:srgbClr val="000000"/>
                </a:solidFill>
                <a:ea typeface="楷体_GB2312"/>
              </a:rPr>
              <a:t>LMC</a:t>
            </a:r>
          </a:p>
        </p:txBody>
      </p:sp>
      <p:sp>
        <p:nvSpPr>
          <p:cNvPr id="112669" name="Line 39">
            <a:extLst>
              <a:ext uri="{FF2B5EF4-FFF2-40B4-BE49-F238E27FC236}">
                <a16:creationId xmlns:a16="http://schemas.microsoft.com/office/drawing/2014/main" id="{6C9D2827-DE76-4CE0-A6BA-CB5C8FF7F153}"/>
              </a:ext>
            </a:extLst>
          </p:cNvPr>
          <p:cNvSpPr>
            <a:spLocks noChangeShapeType="1"/>
          </p:cNvSpPr>
          <p:nvPr/>
        </p:nvSpPr>
        <p:spPr bwMode="auto">
          <a:xfrm flipV="1">
            <a:off x="1331913" y="1052513"/>
            <a:ext cx="0" cy="9366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70" name="Line 40">
            <a:extLst>
              <a:ext uri="{FF2B5EF4-FFF2-40B4-BE49-F238E27FC236}">
                <a16:creationId xmlns:a16="http://schemas.microsoft.com/office/drawing/2014/main" id="{A245CD90-92CB-4D5F-8254-E1939B426C51}"/>
              </a:ext>
            </a:extLst>
          </p:cNvPr>
          <p:cNvSpPr>
            <a:spLocks noChangeShapeType="1"/>
          </p:cNvSpPr>
          <p:nvPr/>
        </p:nvSpPr>
        <p:spPr bwMode="auto">
          <a:xfrm>
            <a:off x="8243888" y="6080125"/>
            <a:ext cx="43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71" name="Rectangle 42">
            <a:extLst>
              <a:ext uri="{FF2B5EF4-FFF2-40B4-BE49-F238E27FC236}">
                <a16:creationId xmlns:a16="http://schemas.microsoft.com/office/drawing/2014/main" id="{F541DA87-DC2C-4815-949C-894C639D715E}"/>
              </a:ext>
            </a:extLst>
          </p:cNvPr>
          <p:cNvSpPr>
            <a:spLocks noChangeArrowheads="1"/>
          </p:cNvSpPr>
          <p:nvPr/>
        </p:nvSpPr>
        <p:spPr bwMode="auto">
          <a:xfrm>
            <a:off x="684213" y="908050"/>
            <a:ext cx="5032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0">
                <a:ea typeface="楷体_GB2312"/>
              </a:rPr>
              <a:t>C</a:t>
            </a:r>
          </a:p>
        </p:txBody>
      </p:sp>
      <p:sp>
        <p:nvSpPr>
          <p:cNvPr id="112672" name="Rectangle 43">
            <a:extLst>
              <a:ext uri="{FF2B5EF4-FFF2-40B4-BE49-F238E27FC236}">
                <a16:creationId xmlns:a16="http://schemas.microsoft.com/office/drawing/2014/main" id="{A55AD507-2F95-493E-A1EB-FFC124FE50A2}"/>
              </a:ext>
            </a:extLst>
          </p:cNvPr>
          <p:cNvSpPr>
            <a:spLocks noChangeArrowheads="1"/>
          </p:cNvSpPr>
          <p:nvPr/>
        </p:nvSpPr>
        <p:spPr bwMode="auto">
          <a:xfrm>
            <a:off x="8459788" y="6092825"/>
            <a:ext cx="5032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0">
                <a:ea typeface="楷体_GB2312"/>
              </a:rPr>
              <a:t>Q</a:t>
            </a:r>
          </a:p>
        </p:txBody>
      </p:sp>
      <p:sp>
        <p:nvSpPr>
          <p:cNvPr id="112673" name="Rectangle 44">
            <a:extLst>
              <a:ext uri="{FF2B5EF4-FFF2-40B4-BE49-F238E27FC236}">
                <a16:creationId xmlns:a16="http://schemas.microsoft.com/office/drawing/2014/main" id="{A68A8048-21C3-40CD-8D7B-08D78D1315E3}"/>
              </a:ext>
            </a:extLst>
          </p:cNvPr>
          <p:cNvSpPr>
            <a:spLocks noChangeArrowheads="1"/>
          </p:cNvSpPr>
          <p:nvPr/>
        </p:nvSpPr>
        <p:spPr bwMode="auto">
          <a:xfrm>
            <a:off x="827088" y="5876925"/>
            <a:ext cx="5032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0">
                <a:ea typeface="楷体_GB2312"/>
              </a:rPr>
              <a:t>0</a:t>
            </a:r>
          </a:p>
        </p:txBody>
      </p:sp>
      <p:sp>
        <p:nvSpPr>
          <p:cNvPr id="95266" name="Oval 45">
            <a:extLst>
              <a:ext uri="{FF2B5EF4-FFF2-40B4-BE49-F238E27FC236}">
                <a16:creationId xmlns:a16="http://schemas.microsoft.com/office/drawing/2014/main" id="{A9466A1F-2EEC-4752-ACA6-B88980FC61A1}"/>
              </a:ext>
            </a:extLst>
          </p:cNvPr>
          <p:cNvSpPr>
            <a:spLocks noChangeArrowheads="1"/>
          </p:cNvSpPr>
          <p:nvPr/>
        </p:nvSpPr>
        <p:spPr bwMode="auto">
          <a:xfrm>
            <a:off x="2411413" y="3213100"/>
            <a:ext cx="144462" cy="144463"/>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67" name="Oval 46">
            <a:extLst>
              <a:ext uri="{FF2B5EF4-FFF2-40B4-BE49-F238E27FC236}">
                <a16:creationId xmlns:a16="http://schemas.microsoft.com/office/drawing/2014/main" id="{98EEE8A0-4528-48B5-9877-015529C4DF09}"/>
              </a:ext>
            </a:extLst>
          </p:cNvPr>
          <p:cNvSpPr>
            <a:spLocks noChangeArrowheads="1"/>
          </p:cNvSpPr>
          <p:nvPr/>
        </p:nvSpPr>
        <p:spPr bwMode="auto">
          <a:xfrm>
            <a:off x="2411413" y="5661025"/>
            <a:ext cx="144462" cy="144463"/>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68" name="Oval 47">
            <a:extLst>
              <a:ext uri="{FF2B5EF4-FFF2-40B4-BE49-F238E27FC236}">
                <a16:creationId xmlns:a16="http://schemas.microsoft.com/office/drawing/2014/main" id="{06C4FCB9-8578-4927-B3AB-6AE4318219B8}"/>
              </a:ext>
            </a:extLst>
          </p:cNvPr>
          <p:cNvSpPr>
            <a:spLocks noChangeArrowheads="1"/>
          </p:cNvSpPr>
          <p:nvPr/>
        </p:nvSpPr>
        <p:spPr bwMode="auto">
          <a:xfrm>
            <a:off x="3276600" y="3573463"/>
            <a:ext cx="144463" cy="14446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69" name="Oval 48">
            <a:extLst>
              <a:ext uri="{FF2B5EF4-FFF2-40B4-BE49-F238E27FC236}">
                <a16:creationId xmlns:a16="http://schemas.microsoft.com/office/drawing/2014/main" id="{87E7598C-BE57-473A-B78B-41F6B477DEC4}"/>
              </a:ext>
            </a:extLst>
          </p:cNvPr>
          <p:cNvSpPr>
            <a:spLocks noChangeArrowheads="1"/>
          </p:cNvSpPr>
          <p:nvPr/>
        </p:nvSpPr>
        <p:spPr bwMode="auto">
          <a:xfrm>
            <a:off x="4427538" y="4365625"/>
            <a:ext cx="144462" cy="144463"/>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70" name="Oval 49">
            <a:extLst>
              <a:ext uri="{FF2B5EF4-FFF2-40B4-BE49-F238E27FC236}">
                <a16:creationId xmlns:a16="http://schemas.microsoft.com/office/drawing/2014/main" id="{084E95E3-DC1B-44A1-A3FC-A8657D35154C}"/>
              </a:ext>
            </a:extLst>
          </p:cNvPr>
          <p:cNvSpPr>
            <a:spLocks noChangeArrowheads="1"/>
          </p:cNvSpPr>
          <p:nvPr/>
        </p:nvSpPr>
        <p:spPr bwMode="auto">
          <a:xfrm>
            <a:off x="6804025" y="2060575"/>
            <a:ext cx="144463" cy="144463"/>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71" name="Oval 50">
            <a:extLst>
              <a:ext uri="{FF2B5EF4-FFF2-40B4-BE49-F238E27FC236}">
                <a16:creationId xmlns:a16="http://schemas.microsoft.com/office/drawing/2014/main" id="{0ED6361E-B9DA-4106-873D-B025DF01F05C}"/>
              </a:ext>
            </a:extLst>
          </p:cNvPr>
          <p:cNvSpPr>
            <a:spLocks noChangeArrowheads="1"/>
          </p:cNvSpPr>
          <p:nvPr/>
        </p:nvSpPr>
        <p:spPr bwMode="auto">
          <a:xfrm>
            <a:off x="6804025" y="2997200"/>
            <a:ext cx="144463" cy="144463"/>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72" name="Oval 51">
            <a:extLst>
              <a:ext uri="{FF2B5EF4-FFF2-40B4-BE49-F238E27FC236}">
                <a16:creationId xmlns:a16="http://schemas.microsoft.com/office/drawing/2014/main" id="{69A928EE-7C78-458F-8230-40C46F97A6D5}"/>
              </a:ext>
            </a:extLst>
          </p:cNvPr>
          <p:cNvSpPr>
            <a:spLocks noChangeArrowheads="1"/>
          </p:cNvSpPr>
          <p:nvPr/>
        </p:nvSpPr>
        <p:spPr bwMode="auto">
          <a:xfrm>
            <a:off x="6443663" y="3141663"/>
            <a:ext cx="144462" cy="14446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b="0">
              <a:ea typeface="楷体_GB2312"/>
            </a:endParaRPr>
          </a:p>
        </p:txBody>
      </p:sp>
      <p:sp>
        <p:nvSpPr>
          <p:cNvPr id="95273" name="Rectangle 52">
            <a:extLst>
              <a:ext uri="{FF2B5EF4-FFF2-40B4-BE49-F238E27FC236}">
                <a16:creationId xmlns:a16="http://schemas.microsoft.com/office/drawing/2014/main" id="{ADE74E40-311D-4C22-AF93-DA5B5E4615BC}"/>
              </a:ext>
            </a:extLst>
          </p:cNvPr>
          <p:cNvSpPr>
            <a:spLocks noChangeArrowheads="1"/>
          </p:cNvSpPr>
          <p:nvPr/>
        </p:nvSpPr>
        <p:spPr bwMode="auto">
          <a:xfrm>
            <a:off x="1979613" y="314166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A</a:t>
            </a:r>
          </a:p>
        </p:txBody>
      </p:sp>
      <p:sp>
        <p:nvSpPr>
          <p:cNvPr id="95274" name="Rectangle 53">
            <a:extLst>
              <a:ext uri="{FF2B5EF4-FFF2-40B4-BE49-F238E27FC236}">
                <a16:creationId xmlns:a16="http://schemas.microsoft.com/office/drawing/2014/main" id="{2574D79A-6B24-402D-BBCA-8087283AACCD}"/>
              </a:ext>
            </a:extLst>
          </p:cNvPr>
          <p:cNvSpPr>
            <a:spLocks noChangeArrowheads="1"/>
          </p:cNvSpPr>
          <p:nvPr/>
        </p:nvSpPr>
        <p:spPr bwMode="auto">
          <a:xfrm>
            <a:off x="2916238" y="32131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B</a:t>
            </a:r>
          </a:p>
        </p:txBody>
      </p:sp>
      <p:sp>
        <p:nvSpPr>
          <p:cNvPr id="95275" name="Rectangle 54">
            <a:extLst>
              <a:ext uri="{FF2B5EF4-FFF2-40B4-BE49-F238E27FC236}">
                <a16:creationId xmlns:a16="http://schemas.microsoft.com/office/drawing/2014/main" id="{1CB23580-5375-475F-A667-885388F583F7}"/>
              </a:ext>
            </a:extLst>
          </p:cNvPr>
          <p:cNvSpPr>
            <a:spLocks noChangeArrowheads="1"/>
          </p:cNvSpPr>
          <p:nvPr/>
        </p:nvSpPr>
        <p:spPr bwMode="auto">
          <a:xfrm>
            <a:off x="2124075" y="5373688"/>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C</a:t>
            </a:r>
          </a:p>
        </p:txBody>
      </p:sp>
      <p:sp>
        <p:nvSpPr>
          <p:cNvPr id="95276" name="Rectangle 55">
            <a:extLst>
              <a:ext uri="{FF2B5EF4-FFF2-40B4-BE49-F238E27FC236}">
                <a16:creationId xmlns:a16="http://schemas.microsoft.com/office/drawing/2014/main" id="{A9C4F05B-86F2-4FA0-A00E-27579B54BB93}"/>
              </a:ext>
            </a:extLst>
          </p:cNvPr>
          <p:cNvSpPr>
            <a:spLocks noChangeArrowheads="1"/>
          </p:cNvSpPr>
          <p:nvPr/>
        </p:nvSpPr>
        <p:spPr bwMode="auto">
          <a:xfrm>
            <a:off x="4572000" y="45085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D</a:t>
            </a:r>
          </a:p>
        </p:txBody>
      </p:sp>
      <p:sp>
        <p:nvSpPr>
          <p:cNvPr id="95277" name="Rectangle 56">
            <a:extLst>
              <a:ext uri="{FF2B5EF4-FFF2-40B4-BE49-F238E27FC236}">
                <a16:creationId xmlns:a16="http://schemas.microsoft.com/office/drawing/2014/main" id="{B1A891F8-7AFF-4C9B-9A20-F7D84142F98C}"/>
              </a:ext>
            </a:extLst>
          </p:cNvPr>
          <p:cNvSpPr>
            <a:spLocks noChangeArrowheads="1"/>
          </p:cNvSpPr>
          <p:nvPr/>
        </p:nvSpPr>
        <p:spPr bwMode="auto">
          <a:xfrm>
            <a:off x="7019925" y="3068638"/>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E</a:t>
            </a:r>
          </a:p>
        </p:txBody>
      </p:sp>
      <p:sp>
        <p:nvSpPr>
          <p:cNvPr id="95278" name="Rectangle 57">
            <a:extLst>
              <a:ext uri="{FF2B5EF4-FFF2-40B4-BE49-F238E27FC236}">
                <a16:creationId xmlns:a16="http://schemas.microsoft.com/office/drawing/2014/main" id="{3CEF7C43-D63E-4F4C-BD41-37FA57CAD5C9}"/>
              </a:ext>
            </a:extLst>
          </p:cNvPr>
          <p:cNvSpPr>
            <a:spLocks noChangeArrowheads="1"/>
          </p:cNvSpPr>
          <p:nvPr/>
        </p:nvSpPr>
        <p:spPr bwMode="auto">
          <a:xfrm>
            <a:off x="6227763" y="27813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F</a:t>
            </a:r>
          </a:p>
        </p:txBody>
      </p:sp>
      <p:sp>
        <p:nvSpPr>
          <p:cNvPr id="95279" name="Rectangle 58">
            <a:extLst>
              <a:ext uri="{FF2B5EF4-FFF2-40B4-BE49-F238E27FC236}">
                <a16:creationId xmlns:a16="http://schemas.microsoft.com/office/drawing/2014/main" id="{3039FB49-1E04-4ECD-ACC0-165F85A45291}"/>
              </a:ext>
            </a:extLst>
          </p:cNvPr>
          <p:cNvSpPr>
            <a:spLocks noChangeArrowheads="1"/>
          </p:cNvSpPr>
          <p:nvPr/>
        </p:nvSpPr>
        <p:spPr bwMode="auto">
          <a:xfrm>
            <a:off x="6443663" y="1844675"/>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ea typeface="楷体_GB2312"/>
              </a:rPr>
              <a:t>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52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2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2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2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52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2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24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52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24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52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26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952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524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52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27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52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52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52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524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952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2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2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527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527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5277"/>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952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2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527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5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p:bldP spid="95242" grpId="0"/>
      <p:bldP spid="95243" grpId="0"/>
      <p:bldP spid="95244" grpId="0"/>
      <p:bldP spid="95248" grpId="0"/>
      <p:bldP spid="95249" grpId="0"/>
      <p:bldP spid="95255" grpId="0"/>
      <p:bldP spid="95256" grpId="0"/>
      <p:bldP spid="95257" grpId="0"/>
      <p:bldP spid="95258" grpId="0"/>
      <p:bldP spid="95259" grpId="0"/>
      <p:bldP spid="95260" grpId="0"/>
      <p:bldP spid="95266" grpId="0" animBg="1"/>
      <p:bldP spid="95267" grpId="0" animBg="1"/>
      <p:bldP spid="95268" grpId="0" animBg="1"/>
      <p:bldP spid="95269" grpId="0" animBg="1"/>
      <p:bldP spid="95270" grpId="0" animBg="1"/>
      <p:bldP spid="95271" grpId="0" animBg="1"/>
      <p:bldP spid="95272" grpId="0" animBg="1"/>
      <p:bldP spid="95273" grpId="0"/>
      <p:bldP spid="95274" grpId="0"/>
      <p:bldP spid="95275" grpId="0"/>
      <p:bldP spid="95276" grpId="0"/>
      <p:bldP spid="95277" grpId="0"/>
      <p:bldP spid="95278" grpId="0"/>
      <p:bldP spid="9527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a:extLst>
              <a:ext uri="{FF2B5EF4-FFF2-40B4-BE49-F238E27FC236}">
                <a16:creationId xmlns:a16="http://schemas.microsoft.com/office/drawing/2014/main" id="{9BC31294-D9BE-4F85-9B25-C7A3EC8E007E}"/>
              </a:ext>
            </a:extLst>
          </p:cNvPr>
          <p:cNvSpPr>
            <a:spLocks noGrp="1" noChangeArrowheads="1"/>
          </p:cNvSpPr>
          <p:nvPr>
            <p:ph idx="1"/>
          </p:nvPr>
        </p:nvSpPr>
        <p:spPr>
          <a:xfrm>
            <a:off x="301625" y="1905000"/>
            <a:ext cx="8540750" cy="1309688"/>
          </a:xfrm>
        </p:spPr>
        <p:txBody>
          <a:bodyPr/>
          <a:lstStyle/>
          <a:p>
            <a:r>
              <a:rPr lang="zh-CN" altLang="en-US" b="1">
                <a:solidFill>
                  <a:srgbClr val="FF0000"/>
                </a:solidFill>
                <a:latin typeface="仿宋" panose="02010609060101010101" pitchFamily="49" charset="-122"/>
                <a:ea typeface="仿宋" panose="02010609060101010101" pitchFamily="49" charset="-122"/>
              </a:rPr>
              <a:t>长期生产的规模经济和规模不经济的作用，决定了</a:t>
            </a:r>
            <a:r>
              <a:rPr lang="en-US" altLang="zh-CN" b="1">
                <a:solidFill>
                  <a:srgbClr val="FF0000"/>
                </a:solidFill>
                <a:latin typeface="仿宋" panose="02010609060101010101" pitchFamily="49" charset="-122"/>
                <a:ea typeface="仿宋" panose="02010609060101010101" pitchFamily="49" charset="-122"/>
              </a:rPr>
              <a:t>LAC</a:t>
            </a:r>
            <a:r>
              <a:rPr lang="zh-CN" altLang="en-US" b="1">
                <a:solidFill>
                  <a:srgbClr val="FF0000"/>
                </a:solidFill>
                <a:latin typeface="仿宋" panose="02010609060101010101" pitchFamily="49" charset="-122"/>
                <a:ea typeface="仿宋" panose="02010609060101010101" pitchFamily="49" charset="-122"/>
              </a:rPr>
              <a:t>曲线先下降后上升的</a:t>
            </a:r>
            <a:r>
              <a:rPr lang="en-US" altLang="zh-CN" b="1">
                <a:solidFill>
                  <a:srgbClr val="FF0000"/>
                </a:solidFill>
                <a:latin typeface="仿宋" panose="02010609060101010101" pitchFamily="49" charset="-122"/>
                <a:ea typeface="仿宋" panose="02010609060101010101" pitchFamily="49" charset="-122"/>
              </a:rPr>
              <a:t>U</a:t>
            </a:r>
            <a:r>
              <a:rPr lang="zh-CN" altLang="en-US" b="1">
                <a:solidFill>
                  <a:srgbClr val="FF0000"/>
                </a:solidFill>
                <a:latin typeface="仿宋" panose="02010609060101010101" pitchFamily="49" charset="-122"/>
                <a:ea typeface="仿宋" panose="02010609060101010101" pitchFamily="49" charset="-122"/>
              </a:rPr>
              <a:t>型特征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72DF1-FA12-4580-8EC2-6056A734A2A9}"/>
              </a:ext>
            </a:extLst>
          </p:cNvPr>
          <p:cNvSpPr>
            <a:spLocks noGrp="1"/>
          </p:cNvSpPr>
          <p:nvPr>
            <p:ph type="title"/>
          </p:nvPr>
        </p:nvSpPr>
        <p:spPr/>
        <p:txBody>
          <a:bodyPr/>
          <a:lstStyle/>
          <a:p>
            <a:pPr algn="l">
              <a:defRPr/>
            </a:pPr>
            <a:r>
              <a:rPr lang="en-US" altLang="zh-CN" sz="3200" b="1" dirty="0">
                <a:solidFill>
                  <a:schemeClr val="accent2">
                    <a:lumMod val="75000"/>
                  </a:schemeClr>
                </a:solidFill>
                <a:latin typeface="黑体" pitchFamily="49" charset="-122"/>
                <a:ea typeface="黑体" pitchFamily="49" charset="-122"/>
              </a:rPr>
              <a:t>3.</a:t>
            </a:r>
            <a:r>
              <a:rPr lang="zh-CN" altLang="en-US" sz="3200" b="1" dirty="0">
                <a:solidFill>
                  <a:schemeClr val="accent2">
                    <a:lumMod val="75000"/>
                  </a:schemeClr>
                </a:solidFill>
                <a:latin typeface="黑体" pitchFamily="49" charset="-122"/>
                <a:ea typeface="黑体" pitchFamily="49" charset="-122"/>
              </a:rPr>
              <a:t>规模经济与规模报酬递增</a:t>
            </a:r>
          </a:p>
        </p:txBody>
      </p:sp>
      <p:sp>
        <p:nvSpPr>
          <p:cNvPr id="3" name="内容占位符 2">
            <a:extLst>
              <a:ext uri="{FF2B5EF4-FFF2-40B4-BE49-F238E27FC236}">
                <a16:creationId xmlns:a16="http://schemas.microsoft.com/office/drawing/2014/main" id="{7EA522ED-9A75-4EED-A40F-398AD123B372}"/>
              </a:ext>
            </a:extLst>
          </p:cNvPr>
          <p:cNvSpPr>
            <a:spLocks noGrp="1"/>
          </p:cNvSpPr>
          <p:nvPr>
            <p:ph idx="1"/>
          </p:nvPr>
        </p:nvSpPr>
        <p:spPr/>
        <p:txBody>
          <a:bodyPr/>
          <a:lstStyle/>
          <a:p>
            <a:pPr>
              <a:defRPr/>
            </a:pPr>
            <a:r>
              <a:rPr lang="en-US" altLang="zh-CN" b="1" dirty="0">
                <a:solidFill>
                  <a:schemeClr val="accent2">
                    <a:lumMod val="75000"/>
                  </a:schemeClr>
                </a:solidFill>
                <a:latin typeface="楷体" pitchFamily="49" charset="-122"/>
                <a:ea typeface="楷体" pitchFamily="49" charset="-122"/>
              </a:rPr>
              <a:t>5.1.</a:t>
            </a:r>
            <a:r>
              <a:rPr lang="zh-CN" altLang="en-US" b="1" dirty="0">
                <a:solidFill>
                  <a:schemeClr val="accent2">
                    <a:lumMod val="75000"/>
                  </a:schemeClr>
                </a:solidFill>
                <a:latin typeface="楷体" pitchFamily="49" charset="-122"/>
                <a:ea typeface="楷体" pitchFamily="49" charset="-122"/>
              </a:rPr>
              <a:t>规模经济，指随着产量的增加平均成本下降</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原因：</a:t>
            </a:r>
            <a:endParaRPr lang="en-US" altLang="zh-CN" b="1" dirty="0">
              <a:solidFill>
                <a:schemeClr val="accent2">
                  <a:lumMod val="75000"/>
                </a:schemeClr>
              </a:solidFill>
              <a:latin typeface="楷体" pitchFamily="49" charset="-122"/>
              <a:ea typeface="楷体" pitchFamily="49" charset="-122"/>
            </a:endParaRPr>
          </a:p>
          <a:p>
            <a:pPr lvl="2">
              <a:defRPr/>
            </a:pPr>
            <a:r>
              <a:rPr lang="zh-CN" altLang="en-US" b="1" dirty="0">
                <a:solidFill>
                  <a:schemeClr val="accent2">
                    <a:lumMod val="75000"/>
                  </a:schemeClr>
                </a:solidFill>
                <a:latin typeface="楷体" pitchFamily="49" charset="-122"/>
                <a:ea typeface="楷体" pitchFamily="49" charset="-122"/>
              </a:rPr>
              <a:t>如果企业大规模生产，则工人可实现专业化生产，提高效率</a:t>
            </a:r>
            <a:endParaRPr lang="en-US" altLang="zh-CN" b="1" dirty="0">
              <a:solidFill>
                <a:schemeClr val="accent2">
                  <a:lumMod val="75000"/>
                </a:schemeClr>
              </a:solidFill>
              <a:latin typeface="楷体" pitchFamily="49" charset="-122"/>
              <a:ea typeface="楷体" pitchFamily="49" charset="-122"/>
            </a:endParaRPr>
          </a:p>
          <a:p>
            <a:pPr lvl="2">
              <a:defRPr/>
            </a:pPr>
            <a:r>
              <a:rPr lang="zh-CN" altLang="en-US" b="1" dirty="0">
                <a:solidFill>
                  <a:schemeClr val="accent2">
                    <a:lumMod val="75000"/>
                  </a:schemeClr>
                </a:solidFill>
                <a:latin typeface="楷体" pitchFamily="49" charset="-122"/>
                <a:ea typeface="楷体" pitchFamily="49" charset="-122"/>
              </a:rPr>
              <a:t>规模可以产生弹性，通过改变企业生产中的投入要素组合方式，经营者可以使生产过程更有效率</a:t>
            </a:r>
            <a:endParaRPr lang="en-US" altLang="zh-CN" b="1" dirty="0">
              <a:solidFill>
                <a:schemeClr val="accent2">
                  <a:lumMod val="75000"/>
                </a:schemeClr>
              </a:solidFill>
              <a:latin typeface="楷体" pitchFamily="49" charset="-122"/>
              <a:ea typeface="楷体" pitchFamily="49" charset="-122"/>
            </a:endParaRPr>
          </a:p>
          <a:p>
            <a:pPr lvl="2">
              <a:defRPr/>
            </a:pPr>
            <a:r>
              <a:rPr lang="zh-CN" altLang="en-US" b="1" dirty="0">
                <a:solidFill>
                  <a:schemeClr val="accent2">
                    <a:lumMod val="75000"/>
                  </a:schemeClr>
                </a:solidFill>
                <a:latin typeface="楷体" pitchFamily="49" charset="-122"/>
                <a:ea typeface="楷体" pitchFamily="49" charset="-122"/>
              </a:rPr>
              <a:t>企业可以较低成本购入生产投入要素，因为购买量巨大，还价能力强。</a:t>
            </a:r>
            <a:endParaRPr lang="en-US" altLang="zh-CN" b="1" dirty="0">
              <a:solidFill>
                <a:schemeClr val="accent2">
                  <a:lumMod val="75000"/>
                </a:schemeClr>
              </a:solidFill>
              <a:latin typeface="楷体" pitchFamily="49" charset="-122"/>
              <a:ea typeface="楷体" pitchFamily="49" charset="-122"/>
            </a:endParaRPr>
          </a:p>
        </p:txBody>
      </p:sp>
    </p:spTree>
    <p:extLst>
      <p:ext uri="{BB962C8B-B14F-4D97-AF65-F5344CB8AC3E}">
        <p14:creationId xmlns:p14="http://schemas.microsoft.com/office/powerpoint/2010/main" val="2521594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DA38A1-5CC3-4427-BDA8-83B83371FBE3}"/>
              </a:ext>
            </a:extLst>
          </p:cNvPr>
          <p:cNvSpPr>
            <a:spLocks noGrp="1"/>
          </p:cNvSpPr>
          <p:nvPr>
            <p:ph idx="1"/>
          </p:nvPr>
        </p:nvSpPr>
        <p:spPr>
          <a:xfrm>
            <a:off x="301625" y="1071563"/>
            <a:ext cx="8540750" cy="5027612"/>
          </a:xfrm>
        </p:spPr>
        <p:txBody>
          <a:bodyPr/>
          <a:lstStyle/>
          <a:p>
            <a:pPr>
              <a:defRPr/>
            </a:pPr>
            <a:r>
              <a:rPr lang="en-US" altLang="zh-CN" b="1" dirty="0">
                <a:solidFill>
                  <a:schemeClr val="accent2">
                    <a:lumMod val="75000"/>
                  </a:schemeClr>
                </a:solidFill>
                <a:latin typeface="楷体" pitchFamily="49" charset="-122"/>
                <a:ea typeface="楷体" pitchFamily="49" charset="-122"/>
              </a:rPr>
              <a:t>5.2.</a:t>
            </a:r>
            <a:r>
              <a:rPr lang="zh-CN" altLang="en-US" b="1" dirty="0">
                <a:solidFill>
                  <a:schemeClr val="accent2">
                    <a:lumMod val="75000"/>
                  </a:schemeClr>
                </a:solidFill>
                <a:latin typeface="楷体" pitchFamily="49" charset="-122"/>
                <a:ea typeface="楷体" pitchFamily="49" charset="-122"/>
              </a:rPr>
              <a:t>规模不经济</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原因：</a:t>
            </a:r>
            <a:endParaRPr lang="en-US" altLang="zh-CN" b="1" dirty="0">
              <a:solidFill>
                <a:schemeClr val="accent2">
                  <a:lumMod val="75000"/>
                </a:schemeClr>
              </a:solidFill>
              <a:latin typeface="楷体" pitchFamily="49" charset="-122"/>
              <a:ea typeface="楷体" pitchFamily="49" charset="-122"/>
            </a:endParaRPr>
          </a:p>
          <a:p>
            <a:pPr lvl="2">
              <a:defRPr/>
            </a:pPr>
            <a:r>
              <a:rPr lang="zh-CN" altLang="en-US" b="1" dirty="0">
                <a:solidFill>
                  <a:schemeClr val="accent2">
                    <a:lumMod val="75000"/>
                  </a:schemeClr>
                </a:solidFill>
                <a:latin typeface="楷体" pitchFamily="49" charset="-122"/>
                <a:ea typeface="楷体" pitchFamily="49" charset="-122"/>
              </a:rPr>
              <a:t>企业的管理会随任务的增加而变得更加复杂和无效率</a:t>
            </a:r>
            <a:endParaRPr lang="en-US" altLang="zh-CN" b="1" dirty="0">
              <a:solidFill>
                <a:schemeClr val="accent2">
                  <a:lumMod val="75000"/>
                </a:schemeClr>
              </a:solidFill>
              <a:latin typeface="楷体" pitchFamily="49" charset="-122"/>
              <a:ea typeface="楷体" pitchFamily="49" charset="-122"/>
            </a:endParaRPr>
          </a:p>
          <a:p>
            <a:pPr lvl="2">
              <a:defRPr/>
            </a:pPr>
            <a:r>
              <a:rPr lang="zh-CN" altLang="en-US" b="1" dirty="0">
                <a:solidFill>
                  <a:schemeClr val="accent2">
                    <a:lumMod val="75000"/>
                  </a:schemeClr>
                </a:solidFill>
                <a:latin typeface="楷体" pitchFamily="49" charset="-122"/>
                <a:ea typeface="楷体" pitchFamily="49" charset="-122"/>
              </a:rPr>
              <a:t>当产量达到一定数量后，批量采购的优势可能消失。</a:t>
            </a:r>
            <a:endParaRPr lang="en-US" altLang="zh-CN" b="1" dirty="0">
              <a:solidFill>
                <a:schemeClr val="accent2">
                  <a:lumMod val="75000"/>
                </a:schemeClr>
              </a:solidFill>
              <a:latin typeface="楷体" pitchFamily="49" charset="-122"/>
              <a:ea typeface="楷体" pitchFamily="49" charset="-122"/>
            </a:endParaRPr>
          </a:p>
          <a:p>
            <a:pPr>
              <a:defRPr/>
            </a:pPr>
            <a:r>
              <a:rPr lang="en-US" altLang="zh-CN" b="1" dirty="0">
                <a:solidFill>
                  <a:schemeClr val="accent2">
                    <a:lumMod val="75000"/>
                  </a:schemeClr>
                </a:solidFill>
                <a:latin typeface="楷体" pitchFamily="49" charset="-122"/>
                <a:ea typeface="楷体" pitchFamily="49" charset="-122"/>
              </a:rPr>
              <a:t>5.3.</a:t>
            </a:r>
            <a:r>
              <a:rPr lang="zh-CN" altLang="en-US" b="1" dirty="0">
                <a:solidFill>
                  <a:schemeClr val="accent2">
                    <a:lumMod val="75000"/>
                  </a:schemeClr>
                </a:solidFill>
                <a:latin typeface="楷体" pitchFamily="49" charset="-122"/>
                <a:ea typeface="楷体" pitchFamily="49" charset="-122"/>
              </a:rPr>
              <a:t>规模经济与规模报酬递增</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规模经济包含规模报酬递增这一特殊情况。当投入要素之间的比例随产量变化而变化，企业扩张线就不是一条直线，规模报酬的概念不再适用。</a:t>
            </a:r>
          </a:p>
          <a:p>
            <a:pPr>
              <a:defRPr/>
            </a:pPr>
            <a:endParaRPr lang="zh-CN" altLang="en-US" b="1" dirty="0">
              <a:solidFill>
                <a:schemeClr val="accent2">
                  <a:lumMod val="75000"/>
                </a:schemeClr>
              </a:solidFill>
              <a:latin typeface="楷体" pitchFamily="49" charset="-122"/>
              <a:ea typeface="楷体" pitchFamily="49" charset="-122"/>
            </a:endParaRPr>
          </a:p>
        </p:txBody>
      </p:sp>
      <p:sp>
        <p:nvSpPr>
          <p:cNvPr id="4" name="标题 1">
            <a:extLst>
              <a:ext uri="{FF2B5EF4-FFF2-40B4-BE49-F238E27FC236}">
                <a16:creationId xmlns:a16="http://schemas.microsoft.com/office/drawing/2014/main" id="{5B1A17CE-CF8B-42A7-BBE0-2CCB8E8CD685}"/>
              </a:ext>
            </a:extLst>
          </p:cNvPr>
          <p:cNvSpPr>
            <a:spLocks noGrp="1"/>
          </p:cNvSpPr>
          <p:nvPr>
            <p:ph type="title"/>
          </p:nvPr>
        </p:nvSpPr>
        <p:spPr>
          <a:xfrm>
            <a:off x="301625" y="609600"/>
            <a:ext cx="8540750" cy="461963"/>
          </a:xfrm>
        </p:spPr>
        <p:txBody>
          <a:bodyPr/>
          <a:lstStyle/>
          <a:p>
            <a:pPr>
              <a:defRPr/>
            </a:pPr>
            <a:r>
              <a:rPr lang="en-US" altLang="zh-CN" sz="1600" b="1" dirty="0">
                <a:solidFill>
                  <a:schemeClr val="accent2">
                    <a:lumMod val="75000"/>
                  </a:schemeClr>
                </a:solidFill>
                <a:latin typeface="黑体" pitchFamily="49" charset="-122"/>
                <a:ea typeface="黑体" pitchFamily="49" charset="-122"/>
              </a:rPr>
              <a:t>5.</a:t>
            </a:r>
            <a:r>
              <a:rPr lang="zh-CN" altLang="en-US" sz="1600" b="1" dirty="0">
                <a:solidFill>
                  <a:schemeClr val="accent2">
                    <a:lumMod val="75000"/>
                  </a:schemeClr>
                </a:solidFill>
                <a:latin typeface="黑体" pitchFamily="49" charset="-122"/>
                <a:ea typeface="黑体" pitchFamily="49" charset="-122"/>
              </a:rPr>
              <a:t>规模经济与规模报酬</a:t>
            </a:r>
          </a:p>
        </p:txBody>
      </p:sp>
    </p:spTree>
    <p:extLst>
      <p:ext uri="{BB962C8B-B14F-4D97-AF65-F5344CB8AC3E}">
        <p14:creationId xmlns:p14="http://schemas.microsoft.com/office/powerpoint/2010/main" val="174964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F385743-ED9A-493A-BF31-B0092A6CD71B}"/>
              </a:ext>
            </a:extLst>
          </p:cNvPr>
          <p:cNvSpPr>
            <a:spLocks noGrp="1" noRot="1" noChangeArrowheads="1"/>
          </p:cNvSpPr>
          <p:nvPr>
            <p:ph type="title" idx="4294967295"/>
          </p:nvPr>
        </p:nvSpPr>
        <p:spPr/>
        <p:txBody>
          <a:bodyPr/>
          <a:lstStyle/>
          <a:p>
            <a:pPr eaLnBrk="1" hangingPunct="1">
              <a:defRPr/>
            </a:pPr>
            <a:r>
              <a:rPr lang="zh-CN" altLang="en-US" b="1" dirty="0">
                <a:solidFill>
                  <a:schemeClr val="accent2">
                    <a:lumMod val="75000"/>
                  </a:schemeClr>
                </a:solidFill>
                <a:latin typeface="黑体" pitchFamily="49" charset="-122"/>
                <a:ea typeface="黑体" pitchFamily="49" charset="-122"/>
              </a:rPr>
              <a:t>第四节  成本的定义及分类</a:t>
            </a:r>
          </a:p>
        </p:txBody>
      </p:sp>
      <p:sp>
        <p:nvSpPr>
          <p:cNvPr id="51203" name="Rectangle 3">
            <a:extLst>
              <a:ext uri="{FF2B5EF4-FFF2-40B4-BE49-F238E27FC236}">
                <a16:creationId xmlns:a16="http://schemas.microsoft.com/office/drawing/2014/main" id="{7B079963-0540-42BC-B80C-54DB5ADCE400}"/>
              </a:ext>
            </a:extLst>
          </p:cNvPr>
          <p:cNvSpPr>
            <a:spLocks noGrp="1" noRot="1" noChangeArrowheads="1"/>
          </p:cNvSpPr>
          <p:nvPr>
            <p:ph type="body" idx="4294967295"/>
          </p:nvPr>
        </p:nvSpPr>
        <p:spPr/>
        <p:txBody>
          <a:bodyPr/>
          <a:lstStyle/>
          <a:p>
            <a:pPr eaLnBrk="1" hangingPunct="1">
              <a:buFont typeface="Wingdings" panose="05000000000000000000" pitchFamily="2" charset="2"/>
              <a:buNone/>
              <a:defRPr/>
            </a:pPr>
            <a:r>
              <a:rPr lang="zh-CN" altLang="en-US" b="1" dirty="0">
                <a:solidFill>
                  <a:schemeClr val="accent2">
                    <a:lumMod val="75000"/>
                  </a:schemeClr>
                </a:solidFill>
                <a:ea typeface="楷体" pitchFamily="49" charset="-122"/>
              </a:rPr>
              <a:t>一、什么是成本</a:t>
            </a:r>
          </a:p>
          <a:p>
            <a:pPr eaLnBrk="1" hangingPunct="1">
              <a:buFont typeface="Wingdings" panose="05000000000000000000" pitchFamily="2" charset="2"/>
              <a:buNone/>
              <a:defRPr/>
            </a:pPr>
            <a:r>
              <a:rPr lang="zh-CN" altLang="en-US" b="1" dirty="0">
                <a:solidFill>
                  <a:schemeClr val="accent2">
                    <a:lumMod val="75000"/>
                  </a:schemeClr>
                </a:solidFill>
                <a:ea typeface="楷体" pitchFamily="49" charset="-122"/>
              </a:rPr>
              <a:t>首先要明确：</a:t>
            </a:r>
          </a:p>
          <a:p>
            <a:pPr eaLnBrk="1" hangingPunct="1">
              <a:buFont typeface="Wingdings" panose="05000000000000000000" pitchFamily="2" charset="2"/>
              <a:buNone/>
              <a:defRPr/>
            </a:pPr>
            <a:r>
              <a:rPr lang="zh-CN" altLang="en-US" b="1" dirty="0">
                <a:solidFill>
                  <a:schemeClr val="accent2">
                    <a:lumMod val="75000"/>
                  </a:schemeClr>
                </a:solidFill>
                <a:ea typeface="楷体" pitchFamily="49" charset="-122"/>
              </a:rPr>
              <a:t>总收益：企业从销售其产品中得到的货币量。</a:t>
            </a:r>
          </a:p>
          <a:p>
            <a:pPr eaLnBrk="1" hangingPunct="1">
              <a:buFont typeface="Wingdings" panose="05000000000000000000" pitchFamily="2" charset="2"/>
              <a:buNone/>
              <a:defRPr/>
            </a:pPr>
            <a:r>
              <a:rPr lang="zh-CN" altLang="en-US" b="1" dirty="0">
                <a:solidFill>
                  <a:schemeClr val="accent2">
                    <a:lumMod val="75000"/>
                  </a:schemeClr>
                </a:solidFill>
                <a:ea typeface="楷体" pitchFamily="49" charset="-122"/>
              </a:rPr>
              <a:t>总成本：企业为购买投入所支付的货币量。</a:t>
            </a:r>
          </a:p>
          <a:p>
            <a:pPr eaLnBrk="1" hangingPunct="1">
              <a:buFont typeface="Wingdings" panose="05000000000000000000" pitchFamily="2" charset="2"/>
              <a:buNone/>
              <a:defRPr/>
            </a:pPr>
            <a:r>
              <a:rPr lang="zh-CN" altLang="en-US" b="1" dirty="0">
                <a:solidFill>
                  <a:schemeClr val="accent2">
                    <a:lumMod val="75000"/>
                  </a:schemeClr>
                </a:solidFill>
                <a:ea typeface="楷体" pitchFamily="49" charset="-122"/>
              </a:rPr>
              <a:t>利润：企业总收益－总成本</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A5221A-F4F0-48D5-8154-55D1C8F4D778}"/>
              </a:ext>
            </a:extLst>
          </p:cNvPr>
          <p:cNvSpPr>
            <a:spLocks noGrp="1"/>
          </p:cNvSpPr>
          <p:nvPr>
            <p:ph idx="1"/>
          </p:nvPr>
        </p:nvSpPr>
        <p:spPr>
          <a:xfrm>
            <a:off x="301625" y="2143125"/>
            <a:ext cx="8540750" cy="3956050"/>
          </a:xfrm>
        </p:spPr>
        <p:txBody>
          <a:bodyPr/>
          <a:lstStyle/>
          <a:p>
            <a:pPr>
              <a:defRPr/>
            </a:pPr>
            <a:r>
              <a:rPr lang="zh-CN" altLang="en-US" b="1" dirty="0">
                <a:solidFill>
                  <a:schemeClr val="accent2">
                    <a:lumMod val="75000"/>
                  </a:schemeClr>
                </a:solidFill>
                <a:latin typeface="楷体" pitchFamily="49" charset="-122"/>
                <a:ea typeface="楷体" pitchFamily="49" charset="-122"/>
              </a:rPr>
              <a:t>规模报酬递增：</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当所有投入要素的数量都翻倍时，产量大于原来的两倍</a:t>
            </a:r>
            <a:endParaRPr lang="en-US" altLang="zh-CN" b="1" dirty="0">
              <a:solidFill>
                <a:schemeClr val="accent2">
                  <a:lumMod val="75000"/>
                </a:schemeClr>
              </a:solidFill>
              <a:latin typeface="楷体" pitchFamily="49" charset="-122"/>
              <a:ea typeface="楷体" pitchFamily="49" charset="-122"/>
            </a:endParaRPr>
          </a:p>
          <a:p>
            <a:pPr lvl="1">
              <a:defRPr/>
            </a:pPr>
            <a:endParaRPr lang="en-US" altLang="zh-CN"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规模经济：</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b="1" dirty="0">
                <a:solidFill>
                  <a:schemeClr val="accent2">
                    <a:lumMod val="75000"/>
                  </a:schemeClr>
                </a:solidFill>
                <a:latin typeface="楷体" pitchFamily="49" charset="-122"/>
                <a:ea typeface="楷体" pitchFamily="49" charset="-122"/>
              </a:rPr>
              <a:t>当产量变为原来的两倍时所需要的成本小于原来的两倍。</a:t>
            </a:r>
          </a:p>
        </p:txBody>
      </p:sp>
      <p:sp>
        <p:nvSpPr>
          <p:cNvPr id="4" name="矩形 3">
            <a:extLst>
              <a:ext uri="{FF2B5EF4-FFF2-40B4-BE49-F238E27FC236}">
                <a16:creationId xmlns:a16="http://schemas.microsoft.com/office/drawing/2014/main" id="{1D7E3389-E209-4E84-853E-8EB32FA74968}"/>
              </a:ext>
            </a:extLst>
          </p:cNvPr>
          <p:cNvSpPr/>
          <p:nvPr/>
        </p:nvSpPr>
        <p:spPr>
          <a:xfrm>
            <a:off x="285750" y="1285875"/>
            <a:ext cx="7143750" cy="584200"/>
          </a:xfrm>
          <a:prstGeom prst="rect">
            <a:avLst/>
          </a:prstGeom>
        </p:spPr>
        <p:txBody>
          <a:bodyPr>
            <a:spAutoFit/>
          </a:bodyPr>
          <a:lstStyle/>
          <a:p>
            <a:pPr>
              <a:buFont typeface="Arial" charset="0"/>
              <a:buNone/>
              <a:defRPr/>
            </a:pPr>
            <a:r>
              <a:rPr lang="en-US" altLang="zh-CN" dirty="0">
                <a:solidFill>
                  <a:schemeClr val="accent2">
                    <a:lumMod val="75000"/>
                  </a:schemeClr>
                </a:solidFill>
                <a:latin typeface="楷体" pitchFamily="49" charset="-122"/>
                <a:ea typeface="楷体" pitchFamily="49" charset="-122"/>
                <a:cs typeface="+mn-cs"/>
              </a:rPr>
              <a:t>5.3.</a:t>
            </a:r>
            <a:r>
              <a:rPr lang="zh-CN" altLang="en-US" dirty="0">
                <a:solidFill>
                  <a:schemeClr val="accent2">
                    <a:lumMod val="75000"/>
                  </a:schemeClr>
                </a:solidFill>
                <a:latin typeface="楷体" pitchFamily="49" charset="-122"/>
                <a:ea typeface="楷体" pitchFamily="49" charset="-122"/>
                <a:cs typeface="+mn-cs"/>
              </a:rPr>
              <a:t>规模经济与规模报酬递增</a:t>
            </a:r>
            <a:endParaRPr lang="en-US" altLang="zh-CN" dirty="0">
              <a:solidFill>
                <a:schemeClr val="accent2">
                  <a:lumMod val="75000"/>
                </a:schemeClr>
              </a:solidFill>
              <a:latin typeface="楷体" pitchFamily="49" charset="-122"/>
              <a:ea typeface="楷体" pitchFamily="49" charset="-122"/>
              <a:cs typeface="+mn-cs"/>
            </a:endParaRPr>
          </a:p>
        </p:txBody>
      </p:sp>
    </p:spTree>
    <p:extLst>
      <p:ext uri="{BB962C8B-B14F-4D97-AF65-F5344CB8AC3E}">
        <p14:creationId xmlns:p14="http://schemas.microsoft.com/office/powerpoint/2010/main" val="1723628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D38A9-4992-4CFD-B722-BBA72EDC421E}"/>
              </a:ext>
            </a:extLst>
          </p:cNvPr>
          <p:cNvSpPr>
            <a:spLocks noGrp="1"/>
          </p:cNvSpPr>
          <p:nvPr>
            <p:ph type="title"/>
          </p:nvPr>
        </p:nvSpPr>
        <p:spPr>
          <a:xfrm>
            <a:off x="301625" y="609600"/>
            <a:ext cx="8540750" cy="533400"/>
          </a:xfrm>
        </p:spPr>
        <p:txBody>
          <a:bodyPr/>
          <a:lstStyle/>
          <a:p>
            <a:pPr>
              <a:defRPr/>
            </a:pPr>
            <a:r>
              <a:rPr lang="zh-CN" altLang="en-US" sz="3200" dirty="0">
                <a:solidFill>
                  <a:schemeClr val="accent2">
                    <a:lumMod val="75000"/>
                  </a:schemeClr>
                </a:solidFill>
              </a:rPr>
              <a:t>练习</a:t>
            </a:r>
          </a:p>
        </p:txBody>
      </p:sp>
      <p:sp>
        <p:nvSpPr>
          <p:cNvPr id="3" name="内容占位符 2">
            <a:extLst>
              <a:ext uri="{FF2B5EF4-FFF2-40B4-BE49-F238E27FC236}">
                <a16:creationId xmlns:a16="http://schemas.microsoft.com/office/drawing/2014/main" id="{928280E3-A7B1-4CC5-ACA3-166D2696731A}"/>
              </a:ext>
            </a:extLst>
          </p:cNvPr>
          <p:cNvSpPr>
            <a:spLocks noGrp="1"/>
          </p:cNvSpPr>
          <p:nvPr>
            <p:ph idx="1"/>
          </p:nvPr>
        </p:nvSpPr>
        <p:spPr/>
        <p:txBody>
          <a:bodyPr/>
          <a:lstStyle/>
          <a:p>
            <a:pPr>
              <a:defRPr/>
            </a:pPr>
            <a:r>
              <a:rPr lang="zh-CN" altLang="en-US" sz="2400" dirty="0">
                <a:solidFill>
                  <a:schemeClr val="accent2">
                    <a:lumMod val="75000"/>
                  </a:schemeClr>
                </a:solidFill>
              </a:rPr>
              <a:t>名词解释：</a:t>
            </a:r>
            <a:endParaRPr lang="en-US" altLang="zh-CN" sz="2400" dirty="0">
              <a:solidFill>
                <a:schemeClr val="accent2">
                  <a:lumMod val="75000"/>
                </a:schemeClr>
              </a:solidFill>
            </a:endParaRPr>
          </a:p>
          <a:p>
            <a:pPr lvl="1">
              <a:defRPr/>
            </a:pPr>
            <a:r>
              <a:rPr lang="zh-CN" altLang="en-US" sz="2000" dirty="0">
                <a:solidFill>
                  <a:schemeClr val="accent2">
                    <a:lumMod val="75000"/>
                  </a:schemeClr>
                </a:solidFill>
              </a:rPr>
              <a:t>生产函数  边际报酬递减规律  规模经济  显性成本  隐性成本  正常利润  经济利润 可变成本  不变（固定）成本  沉没成本  长期总成本  </a:t>
            </a:r>
            <a:endParaRPr lang="en-US" altLang="zh-CN" sz="2000" dirty="0">
              <a:solidFill>
                <a:schemeClr val="accent2">
                  <a:lumMod val="75000"/>
                </a:schemeClr>
              </a:solidFill>
            </a:endParaRPr>
          </a:p>
          <a:p>
            <a:pPr lvl="1">
              <a:defRPr/>
            </a:pPr>
            <a:r>
              <a:rPr lang="en-US" altLang="zh-CN" sz="2000" dirty="0">
                <a:solidFill>
                  <a:schemeClr val="accent2">
                    <a:lumMod val="75000"/>
                  </a:schemeClr>
                </a:solidFill>
              </a:rPr>
              <a:t>1.</a:t>
            </a:r>
            <a:r>
              <a:rPr lang="zh-CN" altLang="en-US" sz="2000" dirty="0">
                <a:solidFill>
                  <a:schemeClr val="accent2">
                    <a:lumMod val="75000"/>
                  </a:schemeClr>
                </a:solidFill>
              </a:rPr>
              <a:t>图示说明短期成本曲线的关系</a:t>
            </a:r>
            <a:endParaRPr lang="en-US" altLang="zh-CN" sz="2000" dirty="0">
              <a:solidFill>
                <a:schemeClr val="accent2">
                  <a:lumMod val="75000"/>
                </a:schemeClr>
              </a:solidFill>
            </a:endParaRPr>
          </a:p>
          <a:p>
            <a:pPr lvl="1">
              <a:defRPr/>
            </a:pPr>
            <a:r>
              <a:rPr lang="en-US" altLang="zh-CN" sz="2000" dirty="0">
                <a:solidFill>
                  <a:schemeClr val="accent2">
                    <a:lumMod val="75000"/>
                  </a:schemeClr>
                </a:solidFill>
              </a:rPr>
              <a:t>2.</a:t>
            </a:r>
            <a:r>
              <a:rPr lang="zh-CN" altLang="en-US" sz="2000" dirty="0">
                <a:solidFill>
                  <a:schemeClr val="accent2">
                    <a:lumMod val="75000"/>
                  </a:schemeClr>
                </a:solidFill>
              </a:rPr>
              <a:t>图示说总产量、平均产量、边际产量之间的关系</a:t>
            </a:r>
            <a:endParaRPr lang="en-US" altLang="zh-CN" sz="2000" dirty="0">
              <a:solidFill>
                <a:schemeClr val="accent2">
                  <a:lumMod val="75000"/>
                </a:schemeClr>
              </a:solidFill>
            </a:endParaRPr>
          </a:p>
          <a:p>
            <a:pPr lvl="1">
              <a:defRPr/>
            </a:pPr>
            <a:endParaRPr lang="zh-CN" altLang="en-US" sz="2000"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3959AD42-74FE-44CD-BBDD-32D97D87C180}"/>
              </a:ext>
            </a:extLst>
          </p:cNvPr>
          <p:cNvSpPr>
            <a:spLocks noGrp="1" noRot="1" noChangeArrowheads="1"/>
          </p:cNvSpPr>
          <p:nvPr>
            <p:ph type="body" idx="4294967295"/>
          </p:nvPr>
        </p:nvSpPr>
        <p:spPr>
          <a:xfrm>
            <a:off x="0" y="1341438"/>
            <a:ext cx="9144000" cy="5516562"/>
          </a:xfrm>
        </p:spPr>
        <p:txBody>
          <a:bodyPr/>
          <a:lstStyle/>
          <a:p>
            <a:pPr eaLnBrk="1" hangingPunct="1">
              <a:lnSpc>
                <a:spcPct val="95000"/>
              </a:lnSpc>
              <a:spcBef>
                <a:spcPct val="40000"/>
              </a:spcBef>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机会成本：机会成本是指由于使用某些资源</a:t>
            </a:r>
          </a:p>
          <a:p>
            <a:pPr eaLnBrk="1" hangingPunct="1">
              <a:lnSpc>
                <a:spcPct val="95000"/>
              </a:lnSpc>
              <a:spcBef>
                <a:spcPct val="40000"/>
              </a:spcBef>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所放弃的该资源其他用途的最高代价。</a:t>
            </a:r>
          </a:p>
          <a:p>
            <a:pPr eaLnBrk="1" hangingPunct="1">
              <a:lnSpc>
                <a:spcPct val="95000"/>
              </a:lnSpc>
              <a:spcBef>
                <a:spcPct val="40000"/>
              </a:spcBef>
              <a:buFont typeface="Wingdings" panose="05000000000000000000" pitchFamily="2" charset="2"/>
              <a:buNone/>
              <a:defRPr/>
            </a:pPr>
            <a:endParaRPr lang="zh-CN" altLang="en-US" b="1" dirty="0">
              <a:solidFill>
                <a:schemeClr val="accent2">
                  <a:lumMod val="75000"/>
                </a:schemeClr>
              </a:solidFill>
              <a:latin typeface="楷体" pitchFamily="49" charset="-122"/>
              <a:ea typeface="楷体" pitchFamily="49" charset="-122"/>
            </a:endParaRPr>
          </a:p>
          <a:p>
            <a:pPr eaLnBrk="1" hangingPunct="1">
              <a:lnSpc>
                <a:spcPct val="95000"/>
              </a:lnSpc>
              <a:spcBef>
                <a:spcPct val="40000"/>
              </a:spcBef>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开小商店</a:t>
            </a:r>
            <a:r>
              <a:rPr lang="en-US" altLang="zh-CN" b="1" dirty="0">
                <a:solidFill>
                  <a:schemeClr val="accent2">
                    <a:lumMod val="75000"/>
                  </a:schemeClr>
                </a:solidFill>
                <a:latin typeface="楷体" pitchFamily="49" charset="-122"/>
                <a:ea typeface="楷体" pitchFamily="49" charset="-122"/>
              </a:rPr>
              <a:t>(800</a:t>
            </a:r>
            <a:r>
              <a:rPr lang="zh-CN" altLang="en-US" b="1" dirty="0">
                <a:solidFill>
                  <a:schemeClr val="accent2">
                    <a:lumMod val="75000"/>
                  </a:schemeClr>
                </a:solidFill>
                <a:latin typeface="楷体" pitchFamily="49" charset="-122"/>
                <a:ea typeface="楷体" pitchFamily="49" charset="-122"/>
              </a:rPr>
              <a:t>元</a:t>
            </a:r>
            <a:r>
              <a:rPr lang="en-US" altLang="zh-CN" b="1" dirty="0">
                <a:solidFill>
                  <a:schemeClr val="accent2">
                    <a:lumMod val="75000"/>
                  </a:schemeClr>
                </a:solidFill>
                <a:latin typeface="楷体" pitchFamily="49" charset="-122"/>
                <a:ea typeface="楷体" pitchFamily="49" charset="-122"/>
              </a:rPr>
              <a:t>) </a:t>
            </a:r>
          </a:p>
          <a:p>
            <a:pPr eaLnBrk="1" hangingPunct="1">
              <a:lnSpc>
                <a:spcPct val="95000"/>
              </a:lnSpc>
              <a:spcBef>
                <a:spcPct val="40000"/>
              </a:spcBef>
              <a:buFont typeface="Wingdings" panose="05000000000000000000" pitchFamily="2" charset="2"/>
              <a:buNone/>
              <a:defRPr/>
            </a:pPr>
            <a:r>
              <a:rPr lang="en-US" b="1" dirty="0">
                <a:solidFill>
                  <a:schemeClr val="accent2">
                    <a:lumMod val="75000"/>
                  </a:schemeClr>
                </a:solidFill>
                <a:latin typeface="楷体" pitchFamily="49" charset="-122"/>
                <a:ea typeface="楷体" pitchFamily="49" charset="-122"/>
              </a:rPr>
              <a:t>  </a:t>
            </a:r>
            <a:r>
              <a:rPr lang="zh-CN" altLang="en-US" b="1" dirty="0">
                <a:solidFill>
                  <a:schemeClr val="accent2">
                    <a:lumMod val="75000"/>
                  </a:schemeClr>
                </a:solidFill>
                <a:latin typeface="楷体" pitchFamily="49" charset="-122"/>
                <a:ea typeface="楷体" pitchFamily="49" charset="-122"/>
              </a:rPr>
              <a:t>开咖啡馆 </a:t>
            </a:r>
          </a:p>
          <a:p>
            <a:pPr eaLnBrk="1" hangingPunct="1">
              <a:lnSpc>
                <a:spcPct val="95000"/>
              </a:lnSpc>
              <a:spcBef>
                <a:spcPct val="40000"/>
              </a:spcBef>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出租房子</a:t>
            </a:r>
            <a:r>
              <a:rPr lang="en-US" altLang="zh-CN" b="1" dirty="0">
                <a:solidFill>
                  <a:schemeClr val="accent2">
                    <a:lumMod val="75000"/>
                  </a:schemeClr>
                </a:solidFill>
                <a:latin typeface="楷体" pitchFamily="49" charset="-122"/>
                <a:ea typeface="楷体" pitchFamily="49" charset="-122"/>
              </a:rPr>
              <a:t>(900</a:t>
            </a:r>
            <a:r>
              <a:rPr lang="zh-CN" altLang="en-US" b="1" dirty="0">
                <a:solidFill>
                  <a:schemeClr val="accent2">
                    <a:lumMod val="75000"/>
                  </a:schemeClr>
                </a:solidFill>
                <a:latin typeface="楷体" pitchFamily="49" charset="-122"/>
                <a:ea typeface="楷体" pitchFamily="49" charset="-122"/>
              </a:rPr>
              <a:t>元</a:t>
            </a:r>
            <a:r>
              <a:rPr lang="en-US" altLang="zh-CN" b="1" dirty="0">
                <a:solidFill>
                  <a:schemeClr val="accent2">
                    <a:lumMod val="75000"/>
                  </a:schemeClr>
                </a:solidFill>
                <a:latin typeface="楷体" pitchFamily="49" charset="-122"/>
                <a:ea typeface="楷体" pitchFamily="49" charset="-122"/>
              </a:rPr>
              <a:t>)  </a:t>
            </a:r>
          </a:p>
          <a:p>
            <a:pPr eaLnBrk="1" hangingPunct="1">
              <a:lnSpc>
                <a:spcPct val="95000"/>
              </a:lnSpc>
              <a:spcBef>
                <a:spcPct val="40000"/>
              </a:spcBef>
              <a:buFont typeface="Wingdings" panose="05000000000000000000" pitchFamily="2" charset="2"/>
              <a:buNone/>
              <a:defRPr/>
            </a:pPr>
            <a:endParaRPr lang="en-US" b="1" dirty="0">
              <a:solidFill>
                <a:schemeClr val="accent2">
                  <a:lumMod val="75000"/>
                </a:schemeClr>
              </a:solidFill>
              <a:latin typeface="楷体" pitchFamily="49" charset="-122"/>
              <a:ea typeface="楷体" pitchFamily="49" charset="-122"/>
            </a:endParaRPr>
          </a:p>
        </p:txBody>
      </p:sp>
      <p:sp>
        <p:nvSpPr>
          <p:cNvPr id="63491" name="Line 2">
            <a:extLst>
              <a:ext uri="{FF2B5EF4-FFF2-40B4-BE49-F238E27FC236}">
                <a16:creationId xmlns:a16="http://schemas.microsoft.com/office/drawing/2014/main" id="{E1C8F779-A265-4829-9F79-55A9FC01D460}"/>
              </a:ext>
            </a:extLst>
          </p:cNvPr>
          <p:cNvSpPr>
            <a:spLocks noChangeShapeType="1"/>
          </p:cNvSpPr>
          <p:nvPr/>
        </p:nvSpPr>
        <p:spPr bwMode="auto">
          <a:xfrm flipV="1">
            <a:off x="1979613" y="3644900"/>
            <a:ext cx="1368425"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2" name="Line 3">
            <a:extLst>
              <a:ext uri="{FF2B5EF4-FFF2-40B4-BE49-F238E27FC236}">
                <a16:creationId xmlns:a16="http://schemas.microsoft.com/office/drawing/2014/main" id="{30F03FAB-9760-484B-910B-8A850A05FB7C}"/>
              </a:ext>
            </a:extLst>
          </p:cNvPr>
          <p:cNvSpPr>
            <a:spLocks noChangeShapeType="1"/>
          </p:cNvSpPr>
          <p:nvPr/>
        </p:nvSpPr>
        <p:spPr bwMode="auto">
          <a:xfrm>
            <a:off x="1979613" y="4508500"/>
            <a:ext cx="1439862"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3" name="Line 4">
            <a:extLst>
              <a:ext uri="{FF2B5EF4-FFF2-40B4-BE49-F238E27FC236}">
                <a16:creationId xmlns:a16="http://schemas.microsoft.com/office/drawing/2014/main" id="{91CB2844-F839-492F-ACCD-8806FF436378}"/>
              </a:ext>
            </a:extLst>
          </p:cNvPr>
          <p:cNvSpPr>
            <a:spLocks noChangeShapeType="1"/>
          </p:cNvSpPr>
          <p:nvPr/>
        </p:nvSpPr>
        <p:spPr bwMode="auto">
          <a:xfrm>
            <a:off x="6516688" y="3644900"/>
            <a:ext cx="504825"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Line 5">
            <a:extLst>
              <a:ext uri="{FF2B5EF4-FFF2-40B4-BE49-F238E27FC236}">
                <a16:creationId xmlns:a16="http://schemas.microsoft.com/office/drawing/2014/main" id="{2A4BC19F-8244-4B93-B874-49D13839DCC5}"/>
              </a:ext>
            </a:extLst>
          </p:cNvPr>
          <p:cNvSpPr>
            <a:spLocks noChangeShapeType="1"/>
          </p:cNvSpPr>
          <p:nvPr/>
        </p:nvSpPr>
        <p:spPr bwMode="auto">
          <a:xfrm flipH="1">
            <a:off x="6443663" y="4508500"/>
            <a:ext cx="504825"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1" name="Text Box 6">
            <a:extLst>
              <a:ext uri="{FF2B5EF4-FFF2-40B4-BE49-F238E27FC236}">
                <a16:creationId xmlns:a16="http://schemas.microsoft.com/office/drawing/2014/main" id="{1B3A4E36-DA85-4B0C-B9E6-017C2F159011}"/>
              </a:ext>
            </a:extLst>
          </p:cNvPr>
          <p:cNvSpPr txBox="1">
            <a:spLocks noChangeArrowheads="1"/>
          </p:cNvSpPr>
          <p:nvPr/>
        </p:nvSpPr>
        <p:spPr bwMode="auto">
          <a:xfrm>
            <a:off x="6891338" y="3789363"/>
            <a:ext cx="2252662" cy="1160462"/>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800" b="0" dirty="0">
                <a:solidFill>
                  <a:schemeClr val="accent2">
                    <a:lumMod val="75000"/>
                  </a:schemeClr>
                </a:solidFill>
                <a:latin typeface="Arial" charset="0"/>
                <a:ea typeface="宋体" pitchFamily="2" charset="-122"/>
                <a:cs typeface="+mn-cs"/>
              </a:rPr>
              <a:t> </a:t>
            </a:r>
            <a:r>
              <a:rPr lang="zh-CN" altLang="en-US" sz="2800" dirty="0">
                <a:solidFill>
                  <a:schemeClr val="accent2">
                    <a:lumMod val="75000"/>
                  </a:schemeClr>
                </a:solidFill>
                <a:latin typeface="Arial" charset="0"/>
                <a:ea typeface="宋体" pitchFamily="2" charset="-122"/>
                <a:cs typeface="+mn-cs"/>
              </a:rPr>
              <a:t>机会成本</a:t>
            </a:r>
          </a:p>
          <a:p>
            <a:pPr marL="342900" indent="-342900" eaLnBrk="1" hangingPunct="1">
              <a:spcBef>
                <a:spcPct val="50000"/>
              </a:spcBef>
              <a:buFont typeface="Arial" charset="0"/>
              <a:buNone/>
              <a:defRPr/>
            </a:pPr>
            <a:r>
              <a:rPr lang="zh-CN" altLang="en-US" sz="2800" dirty="0">
                <a:solidFill>
                  <a:schemeClr val="accent2">
                    <a:lumMod val="75000"/>
                  </a:schemeClr>
                </a:solidFill>
                <a:latin typeface="Arial" charset="0"/>
                <a:ea typeface="宋体" pitchFamily="2" charset="-122"/>
                <a:cs typeface="+mn-cs"/>
              </a:rPr>
              <a:t>  </a:t>
            </a:r>
            <a:r>
              <a:rPr lang="en-US" altLang="zh-CN" sz="2800" dirty="0">
                <a:solidFill>
                  <a:schemeClr val="accent2">
                    <a:lumMod val="75000"/>
                  </a:schemeClr>
                </a:solidFill>
                <a:latin typeface="Arial" charset="0"/>
                <a:ea typeface="宋体" pitchFamily="2" charset="-122"/>
                <a:cs typeface="+mn-cs"/>
              </a:rPr>
              <a:t>900</a:t>
            </a:r>
            <a:r>
              <a:rPr lang="zh-CN" altLang="en-US" sz="2800" dirty="0">
                <a:solidFill>
                  <a:schemeClr val="accent2">
                    <a:lumMod val="75000"/>
                  </a:schemeClr>
                </a:solidFill>
                <a:latin typeface="Arial" charset="0"/>
                <a:ea typeface="宋体" pitchFamily="2" charset="-122"/>
                <a:cs typeface="+mn-cs"/>
              </a:rPr>
              <a:t>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1228E399-AF83-4A95-98F1-C466830144BC}"/>
              </a:ext>
            </a:extLst>
          </p:cNvPr>
          <p:cNvSpPr>
            <a:spLocks noGrp="1" noChangeArrowheads="1"/>
          </p:cNvSpPr>
          <p:nvPr>
            <p:ph type="body" idx="4294967295"/>
          </p:nvPr>
        </p:nvSpPr>
        <p:spPr>
          <a:xfrm>
            <a:off x="228600" y="476250"/>
            <a:ext cx="8675688" cy="5799138"/>
          </a:xfrm>
        </p:spPr>
        <p:txBody>
          <a:bodyPr/>
          <a:lstStyle/>
          <a:p>
            <a:pPr algn="just" eaLnBrk="1" hangingPunct="1">
              <a:lnSpc>
                <a:spcPct val="110000"/>
              </a:lnSpc>
              <a:spcBef>
                <a:spcPct val="30000"/>
              </a:spcBef>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二</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显性成本、隐形成本与正常利润</a:t>
            </a:r>
          </a:p>
          <a:p>
            <a:pPr algn="just" eaLnBrk="1" hangingPunct="1">
              <a:lnSpc>
                <a:spcPct val="110000"/>
              </a:lnSpc>
              <a:spcBef>
                <a:spcPct val="30000"/>
              </a:spcBef>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r>
              <a:rPr lang="en-US" altLang="zh-CN" sz="2400" b="1" dirty="0">
                <a:solidFill>
                  <a:schemeClr val="accent2">
                    <a:lumMod val="75000"/>
                  </a:schemeClr>
                </a:solidFill>
                <a:latin typeface="楷体" pitchFamily="49" charset="-122"/>
                <a:ea typeface="楷体" pitchFamily="49" charset="-122"/>
              </a:rPr>
              <a:t>1.</a:t>
            </a:r>
            <a:r>
              <a:rPr lang="zh-CN" altLang="en-US" sz="2400" b="1" dirty="0">
                <a:solidFill>
                  <a:srgbClr val="FF0000"/>
                </a:solidFill>
                <a:latin typeface="楷体" pitchFamily="49" charset="-122"/>
                <a:ea typeface="楷体" pitchFamily="49" charset="-122"/>
              </a:rPr>
              <a:t>显性成本</a:t>
            </a:r>
            <a:r>
              <a:rPr lang="zh-CN" altLang="en-US" sz="2400" b="1" dirty="0">
                <a:solidFill>
                  <a:schemeClr val="accent2">
                    <a:lumMod val="75000"/>
                  </a:schemeClr>
                </a:solidFill>
                <a:latin typeface="楷体" pitchFamily="49" charset="-122"/>
                <a:ea typeface="楷体" pitchFamily="49" charset="-122"/>
              </a:rPr>
              <a:t>：是指厂商在生产要素市场上购买或租用他人所拥有的生产要素的实际支出。如工人的工资等。付给</a:t>
            </a:r>
          </a:p>
          <a:p>
            <a:pPr algn="just" eaLnBrk="1" hangingPunct="1">
              <a:lnSpc>
                <a:spcPct val="110000"/>
              </a:lnSpc>
              <a:spcBef>
                <a:spcPct val="30000"/>
              </a:spcBef>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r>
              <a:rPr lang="en-US" altLang="zh-CN" sz="2400" b="1" dirty="0">
                <a:solidFill>
                  <a:schemeClr val="accent2">
                    <a:lumMod val="75000"/>
                  </a:schemeClr>
                </a:solidFill>
                <a:latin typeface="楷体" pitchFamily="49" charset="-122"/>
                <a:ea typeface="楷体" pitchFamily="49" charset="-122"/>
              </a:rPr>
              <a:t>2.</a:t>
            </a:r>
            <a:r>
              <a:rPr lang="zh-CN" altLang="en-US" sz="2400" b="1" dirty="0">
                <a:solidFill>
                  <a:srgbClr val="FF0000"/>
                </a:solidFill>
                <a:latin typeface="楷体" pitchFamily="49" charset="-122"/>
                <a:ea typeface="楷体" pitchFamily="49" charset="-122"/>
              </a:rPr>
              <a:t>隐性成本</a:t>
            </a:r>
            <a:r>
              <a:rPr lang="zh-CN" altLang="en-US" sz="2400" b="1" dirty="0">
                <a:solidFill>
                  <a:schemeClr val="accent2">
                    <a:lumMod val="75000"/>
                  </a:schemeClr>
                </a:solidFill>
                <a:latin typeface="楷体" pitchFamily="49" charset="-122"/>
                <a:ea typeface="楷体" pitchFamily="49" charset="-122"/>
              </a:rPr>
              <a:t>：是指厂商本身所拥有的且被用于该企业生产过程的那些生产要素（劳动、资本、土地等）的总价格。</a:t>
            </a:r>
          </a:p>
          <a:p>
            <a:pPr algn="just" eaLnBrk="1" hangingPunct="1">
              <a:lnSpc>
                <a:spcPct val="110000"/>
              </a:lnSpc>
              <a:spcBef>
                <a:spcPct val="30000"/>
              </a:spcBef>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r>
              <a:rPr lang="en-US" altLang="zh-CN" sz="2400" b="1" dirty="0">
                <a:solidFill>
                  <a:schemeClr val="accent2">
                    <a:lumMod val="75000"/>
                  </a:schemeClr>
                </a:solidFill>
                <a:latin typeface="楷体" pitchFamily="49" charset="-122"/>
                <a:ea typeface="楷体" pitchFamily="49" charset="-122"/>
              </a:rPr>
              <a:t>3.</a:t>
            </a:r>
            <a:r>
              <a:rPr lang="zh-CN" altLang="en-US" sz="2400" b="1" dirty="0">
                <a:solidFill>
                  <a:srgbClr val="FF0000"/>
                </a:solidFill>
                <a:latin typeface="楷体" pitchFamily="49" charset="-122"/>
                <a:ea typeface="楷体" pitchFamily="49" charset="-122"/>
              </a:rPr>
              <a:t>正常利润</a:t>
            </a:r>
            <a:r>
              <a:rPr lang="en-US" altLang="zh-CN" sz="2400" b="1" dirty="0">
                <a:solidFill>
                  <a:schemeClr val="accent2">
                    <a:lumMod val="75000"/>
                  </a:schemeClr>
                </a:solidFill>
                <a:latin typeface="楷体" pitchFamily="49" charset="-122"/>
                <a:ea typeface="楷体" pitchFamily="49" charset="-122"/>
              </a:rPr>
              <a:t>: </a:t>
            </a:r>
            <a:r>
              <a:rPr lang="zh-CN" altLang="en-US" sz="2400" b="1" dirty="0">
                <a:solidFill>
                  <a:schemeClr val="accent2">
                    <a:lumMod val="75000"/>
                  </a:schemeClr>
                </a:solidFill>
                <a:latin typeface="楷体" pitchFamily="49" charset="-122"/>
                <a:ea typeface="楷体" pitchFamily="49" charset="-122"/>
              </a:rPr>
              <a:t>指厂商对自己所提供的企业家才能的报酬的支付。它是让一个厂商所有者继续留在原产业从事生产经营所必需的最低报酬。      </a:t>
            </a:r>
          </a:p>
          <a:p>
            <a:pPr algn="just" eaLnBrk="1" hangingPunct="1">
              <a:lnSpc>
                <a:spcPct val="110000"/>
              </a:lnSpc>
              <a:spcBef>
                <a:spcPct val="30000"/>
              </a:spcBef>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隐性成本中包含了正常利润。隐性成本包括在经济成本中，所以经济成本中包含了正常利润。厂商的利润为零时，并不意味着它不存在正常利润。当某个厂商存在</a:t>
            </a:r>
            <a:r>
              <a:rPr lang="zh-CN" altLang="en-US" sz="2400" b="1" dirty="0">
                <a:solidFill>
                  <a:srgbClr val="FF0000"/>
                </a:solidFill>
                <a:latin typeface="楷体" pitchFamily="49" charset="-122"/>
                <a:ea typeface="楷体" pitchFamily="49" charset="-122"/>
              </a:rPr>
              <a:t>经济利润</a:t>
            </a:r>
            <a:r>
              <a:rPr lang="zh-CN" altLang="en-US" sz="2400" b="1" dirty="0">
                <a:solidFill>
                  <a:schemeClr val="accent2">
                    <a:lumMod val="75000"/>
                  </a:schemeClr>
                </a:solidFill>
                <a:latin typeface="楷体" pitchFamily="49" charset="-122"/>
                <a:ea typeface="楷体" pitchFamily="49" charset="-122"/>
              </a:rPr>
              <a:t>时，说明它在得到正常利润之外，还得到了超额利润。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24DEE9A1-F1FB-4FC2-8192-99EB8C2F5B26}"/>
              </a:ext>
            </a:extLst>
          </p:cNvPr>
          <p:cNvSpPr>
            <a:spLocks noChangeArrowheads="1"/>
          </p:cNvSpPr>
          <p:nvPr/>
        </p:nvSpPr>
        <p:spPr bwMode="auto">
          <a:xfrm>
            <a:off x="3071813" y="714375"/>
            <a:ext cx="3714750" cy="2214563"/>
          </a:xfrm>
          <a:prstGeom prst="rect">
            <a:avLst/>
          </a:prstGeom>
          <a:solidFill>
            <a:schemeClr val="accent1"/>
          </a:solidFill>
          <a:ln w="28575" algn="ctr">
            <a:solidFill>
              <a:schemeClr val="tx2"/>
            </a:solidFill>
            <a:round/>
            <a:headEnd/>
            <a:tailEnd/>
          </a:ln>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显</a:t>
            </a:r>
            <a:endParaRPr lang="en-US" altLang="zh-CN">
              <a:solidFill>
                <a:srgbClr val="0000FF"/>
              </a:solidFill>
              <a:latin typeface="楷体" panose="02010609060101010101" pitchFamily="49" charset="-122"/>
              <a:ea typeface="楷体" panose="02010609060101010101" pitchFamily="49" charset="-122"/>
            </a:endParaRPr>
          </a:p>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性</a:t>
            </a:r>
            <a:endParaRPr lang="en-US" altLang="zh-CN">
              <a:solidFill>
                <a:srgbClr val="0000FF"/>
              </a:solidFill>
              <a:latin typeface="楷体" panose="02010609060101010101" pitchFamily="49" charset="-122"/>
              <a:ea typeface="楷体" panose="02010609060101010101" pitchFamily="49" charset="-122"/>
            </a:endParaRPr>
          </a:p>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成</a:t>
            </a:r>
            <a:endParaRPr lang="en-US" altLang="zh-CN">
              <a:solidFill>
                <a:srgbClr val="0000FF"/>
              </a:solidFill>
              <a:latin typeface="楷体" panose="02010609060101010101" pitchFamily="49" charset="-122"/>
              <a:ea typeface="楷体" panose="02010609060101010101" pitchFamily="49" charset="-122"/>
            </a:endParaRPr>
          </a:p>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本</a:t>
            </a:r>
          </a:p>
        </p:txBody>
      </p:sp>
      <p:sp>
        <p:nvSpPr>
          <p:cNvPr id="59395" name="矩形 2">
            <a:extLst>
              <a:ext uri="{FF2B5EF4-FFF2-40B4-BE49-F238E27FC236}">
                <a16:creationId xmlns:a16="http://schemas.microsoft.com/office/drawing/2014/main" id="{8B6DD54A-BF21-402E-8AA7-1EA9B883DFE2}"/>
              </a:ext>
            </a:extLst>
          </p:cNvPr>
          <p:cNvSpPr>
            <a:spLocks noChangeArrowheads="1"/>
          </p:cNvSpPr>
          <p:nvPr/>
        </p:nvSpPr>
        <p:spPr bwMode="auto">
          <a:xfrm>
            <a:off x="3071813" y="2928938"/>
            <a:ext cx="1571625" cy="2357437"/>
          </a:xfrm>
          <a:prstGeom prst="rect">
            <a:avLst/>
          </a:prstGeom>
          <a:solidFill>
            <a:schemeClr val="accent1"/>
          </a:solidFill>
          <a:ln w="28575" algn="ctr">
            <a:solidFill>
              <a:schemeClr val="tx2"/>
            </a:solidFill>
            <a:round/>
            <a:headEnd/>
            <a:tailEnd/>
          </a:ln>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隐</a:t>
            </a:r>
            <a:endParaRPr lang="en-US" altLang="zh-CN">
              <a:solidFill>
                <a:srgbClr val="0000FF"/>
              </a:solidFill>
              <a:latin typeface="楷体" panose="02010609060101010101" pitchFamily="49" charset="-122"/>
              <a:ea typeface="楷体" panose="02010609060101010101" pitchFamily="49" charset="-122"/>
            </a:endParaRPr>
          </a:p>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性</a:t>
            </a:r>
            <a:endParaRPr lang="en-US" altLang="zh-CN">
              <a:solidFill>
                <a:srgbClr val="0000FF"/>
              </a:solidFill>
              <a:latin typeface="楷体" panose="02010609060101010101" pitchFamily="49" charset="-122"/>
              <a:ea typeface="楷体" panose="02010609060101010101" pitchFamily="49" charset="-122"/>
            </a:endParaRPr>
          </a:p>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成</a:t>
            </a:r>
            <a:endParaRPr lang="en-US" altLang="zh-CN">
              <a:solidFill>
                <a:srgbClr val="0000FF"/>
              </a:solidFill>
              <a:latin typeface="楷体" panose="02010609060101010101" pitchFamily="49" charset="-122"/>
              <a:ea typeface="楷体" panose="02010609060101010101" pitchFamily="49" charset="-122"/>
            </a:endParaRPr>
          </a:p>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本</a:t>
            </a:r>
          </a:p>
        </p:txBody>
      </p:sp>
      <p:sp>
        <p:nvSpPr>
          <p:cNvPr id="65540" name="左大括号 3">
            <a:extLst>
              <a:ext uri="{FF2B5EF4-FFF2-40B4-BE49-F238E27FC236}">
                <a16:creationId xmlns:a16="http://schemas.microsoft.com/office/drawing/2014/main" id="{00084F64-2059-4531-B011-10B1AF18F5F2}"/>
              </a:ext>
            </a:extLst>
          </p:cNvPr>
          <p:cNvSpPr>
            <a:spLocks/>
          </p:cNvSpPr>
          <p:nvPr/>
        </p:nvSpPr>
        <p:spPr bwMode="auto">
          <a:xfrm>
            <a:off x="2071688" y="1000125"/>
            <a:ext cx="785812" cy="4000500"/>
          </a:xfrm>
          <a:prstGeom prst="leftBrace">
            <a:avLst>
              <a:gd name="adj1" fmla="val 8343"/>
              <a:gd name="adj2" fmla="val 50000"/>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solidFill>
                <a:srgbClr val="0000FF"/>
              </a:solidFill>
              <a:latin typeface="楷体" panose="02010609060101010101" pitchFamily="49" charset="-122"/>
              <a:ea typeface="楷体" panose="02010609060101010101" pitchFamily="49" charset="-122"/>
            </a:endParaRPr>
          </a:p>
        </p:txBody>
      </p:sp>
      <p:sp>
        <p:nvSpPr>
          <p:cNvPr id="65541" name="矩形 4">
            <a:extLst>
              <a:ext uri="{FF2B5EF4-FFF2-40B4-BE49-F238E27FC236}">
                <a16:creationId xmlns:a16="http://schemas.microsoft.com/office/drawing/2014/main" id="{A93FE0E6-93E9-4426-A8AE-596DBA9C8AF8}"/>
              </a:ext>
            </a:extLst>
          </p:cNvPr>
          <p:cNvSpPr>
            <a:spLocks noChangeArrowheads="1"/>
          </p:cNvSpPr>
          <p:nvPr/>
        </p:nvSpPr>
        <p:spPr bwMode="auto">
          <a:xfrm>
            <a:off x="785813" y="1857375"/>
            <a:ext cx="1214437"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a:tailEnd/>
              </a14:hiddenLine>
            </a:ext>
          </a:extLst>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经济成本</a:t>
            </a:r>
          </a:p>
        </p:txBody>
      </p:sp>
      <p:sp>
        <p:nvSpPr>
          <p:cNvPr id="59398" name="矩形 5">
            <a:extLst>
              <a:ext uri="{FF2B5EF4-FFF2-40B4-BE49-F238E27FC236}">
                <a16:creationId xmlns:a16="http://schemas.microsoft.com/office/drawing/2014/main" id="{B11DF46D-F5A4-40B3-A6A2-BA6557C5735E}"/>
              </a:ext>
            </a:extLst>
          </p:cNvPr>
          <p:cNvSpPr>
            <a:spLocks noChangeArrowheads="1"/>
          </p:cNvSpPr>
          <p:nvPr/>
        </p:nvSpPr>
        <p:spPr bwMode="auto">
          <a:xfrm>
            <a:off x="4643438" y="2928938"/>
            <a:ext cx="2143125" cy="785812"/>
          </a:xfrm>
          <a:prstGeom prst="rect">
            <a:avLst/>
          </a:prstGeom>
          <a:solidFill>
            <a:schemeClr val="accent1"/>
          </a:solidFill>
          <a:ln w="28575" algn="ctr">
            <a:solidFill>
              <a:schemeClr val="tx2"/>
            </a:solidFill>
            <a:round/>
            <a:headEnd/>
            <a:tailEnd/>
          </a:ln>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折旧</a:t>
            </a:r>
          </a:p>
        </p:txBody>
      </p:sp>
      <p:sp>
        <p:nvSpPr>
          <p:cNvPr id="59399" name="矩形 6">
            <a:extLst>
              <a:ext uri="{FF2B5EF4-FFF2-40B4-BE49-F238E27FC236}">
                <a16:creationId xmlns:a16="http://schemas.microsoft.com/office/drawing/2014/main" id="{BA4FD9A7-6A56-43F1-B1FB-049D3CDADF8D}"/>
              </a:ext>
            </a:extLst>
          </p:cNvPr>
          <p:cNvSpPr>
            <a:spLocks noChangeArrowheads="1"/>
          </p:cNvSpPr>
          <p:nvPr/>
        </p:nvSpPr>
        <p:spPr bwMode="auto">
          <a:xfrm>
            <a:off x="4643438" y="3714750"/>
            <a:ext cx="2143125" cy="785813"/>
          </a:xfrm>
          <a:prstGeom prst="rect">
            <a:avLst/>
          </a:prstGeom>
          <a:solidFill>
            <a:schemeClr val="accent1"/>
          </a:solidFill>
          <a:ln w="28575" algn="ctr">
            <a:solidFill>
              <a:schemeClr val="tx2"/>
            </a:solidFill>
            <a:round/>
            <a:headEnd/>
            <a:tailEnd/>
          </a:ln>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机会成本</a:t>
            </a:r>
          </a:p>
        </p:txBody>
      </p:sp>
      <p:sp>
        <p:nvSpPr>
          <p:cNvPr id="59400" name="矩形 7">
            <a:extLst>
              <a:ext uri="{FF2B5EF4-FFF2-40B4-BE49-F238E27FC236}">
                <a16:creationId xmlns:a16="http://schemas.microsoft.com/office/drawing/2014/main" id="{A5E9E285-C853-43BE-958A-1E4F31E0E76C}"/>
              </a:ext>
            </a:extLst>
          </p:cNvPr>
          <p:cNvSpPr>
            <a:spLocks noChangeArrowheads="1"/>
          </p:cNvSpPr>
          <p:nvPr/>
        </p:nvSpPr>
        <p:spPr bwMode="auto">
          <a:xfrm>
            <a:off x="4643438" y="4500563"/>
            <a:ext cx="2143125" cy="785812"/>
          </a:xfrm>
          <a:prstGeom prst="rect">
            <a:avLst/>
          </a:prstGeom>
          <a:solidFill>
            <a:schemeClr val="accent1"/>
          </a:solidFill>
          <a:ln w="28575" algn="ctr">
            <a:solidFill>
              <a:schemeClr val="tx2"/>
            </a:solidFill>
            <a:round/>
            <a:headEnd/>
            <a:tailEnd/>
          </a:ln>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正常利润</a:t>
            </a:r>
          </a:p>
        </p:txBody>
      </p:sp>
      <p:sp>
        <p:nvSpPr>
          <p:cNvPr id="59401" name="右大括号 8">
            <a:extLst>
              <a:ext uri="{FF2B5EF4-FFF2-40B4-BE49-F238E27FC236}">
                <a16:creationId xmlns:a16="http://schemas.microsoft.com/office/drawing/2014/main" id="{05DC504A-C518-4287-9F7D-7507EA74CC11}"/>
              </a:ext>
            </a:extLst>
          </p:cNvPr>
          <p:cNvSpPr>
            <a:spLocks/>
          </p:cNvSpPr>
          <p:nvPr/>
        </p:nvSpPr>
        <p:spPr bwMode="auto">
          <a:xfrm>
            <a:off x="6929438" y="928688"/>
            <a:ext cx="500062" cy="2571750"/>
          </a:xfrm>
          <a:prstGeom prst="rightBrace">
            <a:avLst>
              <a:gd name="adj1" fmla="val 8333"/>
              <a:gd name="adj2" fmla="val 50000"/>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solidFill>
                <a:srgbClr val="0000FF"/>
              </a:solidFill>
              <a:latin typeface="楷体" panose="02010609060101010101" pitchFamily="49" charset="-122"/>
              <a:ea typeface="楷体" panose="02010609060101010101" pitchFamily="49" charset="-122"/>
            </a:endParaRPr>
          </a:p>
        </p:txBody>
      </p:sp>
      <p:sp>
        <p:nvSpPr>
          <p:cNvPr id="59402" name="矩形 9">
            <a:extLst>
              <a:ext uri="{FF2B5EF4-FFF2-40B4-BE49-F238E27FC236}">
                <a16:creationId xmlns:a16="http://schemas.microsoft.com/office/drawing/2014/main" id="{B4718127-546D-4438-81C8-0E804214C21B}"/>
              </a:ext>
            </a:extLst>
          </p:cNvPr>
          <p:cNvSpPr>
            <a:spLocks noChangeArrowheads="1"/>
          </p:cNvSpPr>
          <p:nvPr/>
        </p:nvSpPr>
        <p:spPr bwMode="auto">
          <a:xfrm>
            <a:off x="7500938" y="1285875"/>
            <a:ext cx="121443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a:tailEnd/>
              </a14:hiddenLine>
            </a:ext>
          </a:extLst>
        </p:spPr>
        <p:txBody>
          <a:bodyPr anchor="ctr" anchorCtr="1"/>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a:solidFill>
                  <a:srgbClr val="0000FF"/>
                </a:solidFill>
                <a:latin typeface="楷体" panose="02010609060101010101" pitchFamily="49" charset="-122"/>
                <a:ea typeface="楷体" panose="02010609060101010101" pitchFamily="49" charset="-122"/>
              </a:rPr>
              <a:t>会计成本</a:t>
            </a:r>
          </a:p>
        </p:txBody>
      </p:sp>
      <p:sp>
        <p:nvSpPr>
          <p:cNvPr id="11" name="左大括号 10">
            <a:extLst>
              <a:ext uri="{FF2B5EF4-FFF2-40B4-BE49-F238E27FC236}">
                <a16:creationId xmlns:a16="http://schemas.microsoft.com/office/drawing/2014/main" id="{34B85BB4-F140-43ED-AD04-B8B660045550}"/>
              </a:ext>
            </a:extLst>
          </p:cNvPr>
          <p:cNvSpPr>
            <a:spLocks/>
          </p:cNvSpPr>
          <p:nvPr/>
        </p:nvSpPr>
        <p:spPr bwMode="auto">
          <a:xfrm>
            <a:off x="4286250" y="3214688"/>
            <a:ext cx="214313" cy="1857375"/>
          </a:xfrm>
          <a:prstGeom prst="leftBrace">
            <a:avLst>
              <a:gd name="adj1" fmla="val 8346"/>
              <a:gd name="adj2" fmla="val 48731"/>
            </a:avLst>
          </a:prstGeom>
          <a:solidFill>
            <a:schemeClr val="accent1"/>
          </a:solidFill>
          <a:ln w="28575" algn="ctr">
            <a:solidFill>
              <a:schemeClr val="tx2"/>
            </a:solidFill>
            <a:round/>
            <a:headEnd/>
            <a:tailEnd/>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solidFill>
                <a:srgbClr val="0000FF"/>
              </a:solidFill>
              <a:latin typeface="楷体" panose="02010609060101010101" pitchFamily="49" charset="-122"/>
              <a:ea typeface="楷体" panose="02010609060101010101" pitchFamily="49" charset="-122"/>
            </a:endParaRPr>
          </a:p>
        </p:txBody>
      </p:sp>
      <p:sp>
        <p:nvSpPr>
          <p:cNvPr id="12" name="Rectangle 3">
            <a:extLst>
              <a:ext uri="{FF2B5EF4-FFF2-40B4-BE49-F238E27FC236}">
                <a16:creationId xmlns:a16="http://schemas.microsoft.com/office/drawing/2014/main" id="{D260F60B-F68D-4C93-AD04-F8FEF6CA5B1F}"/>
              </a:ext>
            </a:extLst>
          </p:cNvPr>
          <p:cNvSpPr txBox="1">
            <a:spLocks noRot="1" noChangeArrowheads="1"/>
          </p:cNvSpPr>
          <p:nvPr/>
        </p:nvSpPr>
        <p:spPr bwMode="auto">
          <a:xfrm>
            <a:off x="428625" y="5286375"/>
            <a:ext cx="8302625" cy="1000125"/>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cs typeface="+mn-cs"/>
              </a:rPr>
              <a:t>经济意义的折旧和会计意义上的折旧还是有区别的</a:t>
            </a:r>
            <a:endParaRPr lang="en-US" altLang="zh-CN" sz="2800" kern="0" dirty="0">
              <a:solidFill>
                <a:schemeClr val="accent2">
                  <a:lumMod val="75000"/>
                </a:schemeClr>
              </a:solidFill>
              <a:latin typeface="楷体" pitchFamily="49" charset="-122"/>
              <a:ea typeface="楷体" pitchFamily="49" charset="-122"/>
              <a:cs typeface="+mn-cs"/>
            </a:endParaRPr>
          </a:p>
          <a:p>
            <a:pPr marL="342900" indent="-342900" eaLnBrk="1" hangingPunct="1">
              <a:spcBef>
                <a:spcPct val="20000"/>
              </a:spcBef>
              <a:buClr>
                <a:schemeClr val="hlink"/>
              </a:buClr>
              <a:buSzPct val="75000"/>
              <a:buFont typeface="Wingdings" pitchFamily="2" charset="2"/>
              <a:buNone/>
              <a:defRPr/>
            </a:pPr>
            <a:r>
              <a:rPr lang="zh-CN" altLang="en-US" sz="2800" kern="0" dirty="0">
                <a:solidFill>
                  <a:srgbClr val="FF0000"/>
                </a:solidFill>
                <a:latin typeface="楷体" pitchFamily="49" charset="-122"/>
                <a:ea typeface="楷体" pitchFamily="49" charset="-122"/>
                <a:cs typeface="+mn-cs"/>
              </a:rPr>
              <a:t>经济成本与会计成本不能简单的比较大小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4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4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395" grpId="0" animBg="1"/>
      <p:bldP spid="59398" grpId="0" animBg="1"/>
      <p:bldP spid="59399" grpId="0" animBg="1"/>
      <p:bldP spid="59400" grpId="0" animBg="1"/>
      <p:bldP spid="59401" grpId="0" animBg="1"/>
      <p:bldP spid="59402"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3146168A-104C-403C-B010-EEA3951014DE}"/>
              </a:ext>
            </a:extLst>
          </p:cNvPr>
          <p:cNvSpPr>
            <a:spLocks noGrp="1" noRot="1" noChangeArrowheads="1"/>
          </p:cNvSpPr>
          <p:nvPr>
            <p:ph type="body" sz="half" idx="4294967295"/>
          </p:nvPr>
        </p:nvSpPr>
        <p:spPr>
          <a:xfrm>
            <a:off x="301625" y="1989138"/>
            <a:ext cx="8302625" cy="4110037"/>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例如 小王经营一家毛衣厂，他一年出售毛衣得</a:t>
            </a:r>
            <a:r>
              <a:rPr lang="en-US" altLang="zh-CN" sz="2800" b="1" dirty="0">
                <a:solidFill>
                  <a:schemeClr val="accent2">
                    <a:lumMod val="75000"/>
                  </a:schemeClr>
                </a:solidFill>
                <a:latin typeface="楷体" pitchFamily="49" charset="-122"/>
                <a:ea typeface="楷体" pitchFamily="49" charset="-122"/>
              </a:rPr>
              <a:t>40</a:t>
            </a:r>
            <a:r>
              <a:rPr lang="zh-CN" altLang="en-US" sz="2800" b="1" dirty="0">
                <a:solidFill>
                  <a:schemeClr val="accent2">
                    <a:lumMod val="75000"/>
                  </a:schemeClr>
                </a:solidFill>
                <a:latin typeface="楷体" pitchFamily="49" charset="-122"/>
                <a:ea typeface="楷体" pitchFamily="49" charset="-122"/>
              </a:rPr>
              <a:t>万元，他用于毛线的支出</a:t>
            </a:r>
            <a:r>
              <a:rPr lang="en-US" altLang="zh-CN" sz="2800" b="1" dirty="0">
                <a:solidFill>
                  <a:schemeClr val="accent2">
                    <a:lumMod val="75000"/>
                  </a:schemeClr>
                </a:solidFill>
                <a:latin typeface="楷体" pitchFamily="49" charset="-122"/>
                <a:ea typeface="楷体" pitchFamily="49" charset="-122"/>
              </a:rPr>
              <a:t>8</a:t>
            </a:r>
            <a:r>
              <a:rPr lang="zh-CN" altLang="en-US" sz="2800" b="1" dirty="0">
                <a:solidFill>
                  <a:schemeClr val="accent2">
                    <a:lumMod val="75000"/>
                  </a:schemeClr>
                </a:solidFill>
                <a:latin typeface="楷体" pitchFamily="49" charset="-122"/>
                <a:ea typeface="楷体" pitchFamily="49" charset="-122"/>
              </a:rPr>
              <a:t>万，水、电力支出</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万，劳动工资支出</a:t>
            </a:r>
            <a:r>
              <a:rPr lang="en-US" altLang="zh-CN" sz="2800" b="1" dirty="0">
                <a:solidFill>
                  <a:schemeClr val="accent2">
                    <a:lumMod val="75000"/>
                  </a:schemeClr>
                </a:solidFill>
                <a:latin typeface="楷体" pitchFamily="49" charset="-122"/>
                <a:ea typeface="楷体" pitchFamily="49" charset="-122"/>
              </a:rPr>
              <a:t>12</a:t>
            </a:r>
            <a:r>
              <a:rPr lang="zh-CN" altLang="en-US" sz="2800" b="1" dirty="0">
                <a:solidFill>
                  <a:schemeClr val="accent2">
                    <a:lumMod val="75000"/>
                  </a:schemeClr>
                </a:solidFill>
                <a:latin typeface="楷体" pitchFamily="49" charset="-122"/>
                <a:ea typeface="楷体" pitchFamily="49" charset="-122"/>
              </a:rPr>
              <a:t>万，还银行贷款利息</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万（借银行</a:t>
            </a:r>
            <a:r>
              <a:rPr lang="en-US" altLang="zh-CN" sz="2800" b="1" dirty="0">
                <a:solidFill>
                  <a:schemeClr val="accent2">
                    <a:lumMod val="75000"/>
                  </a:schemeClr>
                </a:solidFill>
                <a:latin typeface="楷体" pitchFamily="49" charset="-122"/>
                <a:ea typeface="楷体" pitchFamily="49" charset="-122"/>
              </a:rPr>
              <a:t>10</a:t>
            </a:r>
            <a:r>
              <a:rPr lang="zh-CN" altLang="en-US" sz="2800" b="1" dirty="0">
                <a:solidFill>
                  <a:schemeClr val="accent2">
                    <a:lumMod val="75000"/>
                  </a:schemeClr>
                </a:solidFill>
                <a:latin typeface="楷体" pitchFamily="49" charset="-122"/>
                <a:ea typeface="楷体" pitchFamily="49" charset="-122"/>
              </a:rPr>
              <a:t>万），机器折旧</a:t>
            </a:r>
            <a:r>
              <a:rPr lang="en-US" altLang="zh-CN" sz="2800" b="1" dirty="0">
                <a:solidFill>
                  <a:schemeClr val="accent2">
                    <a:lumMod val="75000"/>
                  </a:schemeClr>
                </a:solidFill>
                <a:latin typeface="楷体" pitchFamily="49" charset="-122"/>
                <a:ea typeface="楷体" pitchFamily="49" charset="-122"/>
              </a:rPr>
              <a:t>2.5</a:t>
            </a:r>
            <a:r>
              <a:rPr lang="zh-CN" altLang="en-US" sz="2800" b="1" dirty="0">
                <a:solidFill>
                  <a:schemeClr val="accent2">
                    <a:lumMod val="75000"/>
                  </a:schemeClr>
                </a:solidFill>
                <a:latin typeface="楷体" pitchFamily="49" charset="-122"/>
                <a:ea typeface="楷体" pitchFamily="49" charset="-122"/>
              </a:rPr>
              <a:t>万，小王放弃为别的毛衣厂工作的工资</a:t>
            </a:r>
            <a:r>
              <a:rPr lang="en-US" altLang="zh-CN" sz="2800" b="1" dirty="0">
                <a:solidFill>
                  <a:schemeClr val="accent2">
                    <a:lumMod val="75000"/>
                  </a:schemeClr>
                </a:solidFill>
                <a:latin typeface="楷体" pitchFamily="49" charset="-122"/>
                <a:ea typeface="楷体" pitchFamily="49" charset="-122"/>
              </a:rPr>
              <a:t>4</a:t>
            </a:r>
            <a:r>
              <a:rPr lang="zh-CN" altLang="en-US" sz="2800" b="1" dirty="0">
                <a:solidFill>
                  <a:schemeClr val="accent2">
                    <a:lumMod val="75000"/>
                  </a:schemeClr>
                </a:solidFill>
                <a:latin typeface="楷体" pitchFamily="49" charset="-122"/>
                <a:ea typeface="楷体" pitchFamily="49" charset="-122"/>
              </a:rPr>
              <a:t>万，放弃的利息</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万（</a:t>
            </a:r>
            <a:r>
              <a:rPr lang="en-US" altLang="zh-CN" sz="2800" b="1" dirty="0">
                <a:solidFill>
                  <a:schemeClr val="accent2">
                    <a:lumMod val="75000"/>
                  </a:schemeClr>
                </a:solidFill>
                <a:latin typeface="楷体" pitchFamily="49" charset="-122"/>
                <a:ea typeface="楷体" pitchFamily="49" charset="-122"/>
              </a:rPr>
              <a:t>30</a:t>
            </a:r>
            <a:r>
              <a:rPr lang="zh-CN" altLang="en-US" sz="2800" b="1" dirty="0">
                <a:solidFill>
                  <a:schemeClr val="accent2">
                    <a:lumMod val="75000"/>
                  </a:schemeClr>
                </a:solidFill>
                <a:latin typeface="楷体" pitchFamily="49" charset="-122"/>
                <a:ea typeface="楷体" pitchFamily="49" charset="-122"/>
              </a:rPr>
              <a:t>万如果存银行所得利息），正常利润</a:t>
            </a:r>
            <a:r>
              <a:rPr lang="en-US" altLang="zh-CN" sz="2800" b="1" dirty="0">
                <a:solidFill>
                  <a:schemeClr val="accent2">
                    <a:lumMod val="75000"/>
                  </a:schemeClr>
                </a:solidFill>
                <a:latin typeface="楷体" pitchFamily="49" charset="-122"/>
                <a:ea typeface="楷体" pitchFamily="49" charset="-122"/>
              </a:rPr>
              <a:t>5</a:t>
            </a:r>
            <a:r>
              <a:rPr lang="zh-CN" altLang="en-US" sz="2800" b="1" dirty="0">
                <a:solidFill>
                  <a:schemeClr val="accent2">
                    <a:lumMod val="75000"/>
                  </a:schemeClr>
                </a:solidFill>
                <a:latin typeface="楷体" pitchFamily="49" charset="-122"/>
                <a:ea typeface="楷体" pitchFamily="49" charset="-122"/>
              </a:rPr>
              <a:t>万</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会计利润，经济利润是多少？</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solidFill>
            <a:schemeClr val="tx2"/>
          </a:solidFill>
          <a:prstDash val="solid"/>
          <a:round/>
          <a:headEnd type="none" w="med" len="med"/>
          <a:tailEnd type="none" w="med" len="med"/>
        </a:ln>
        <a:effectLst/>
      </a:spPr>
      <a:bodyPr vert="horz" wrap="square" lIns="91440" tIns="45720" rIns="91440" bIns="45720" numCol="1" rtlCol="0" anchor="ctr" anchorCtr="1" compatLnSpc="1">
        <a:prstTxWarp prst="textNoShape">
          <a:avLst/>
        </a:prstTxWarp>
      </a:bodyPr>
      <a:lstStyle>
        <a:defPPr>
          <a:defRPr dirty="0"/>
        </a:defPPr>
      </a:lstStyle>
    </a:spDef>
    <a:ln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2"/>
            </a:solidFill>
            <a:effectLst/>
            <a:latin typeface="楷体_GB2312" pitchFamily="49" charset="-122"/>
            <a:ea typeface="楷体_GB2312" pitchFamily="49"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诗情画意">
  <a:themeElements>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2"/>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2"/>
            </a:solidFill>
            <a:effectLst/>
            <a:latin typeface="楷体_GB2312" pitchFamily="49" charset="-122"/>
            <a:ea typeface="楷体_GB2312" pitchFamily="49" charset="-122"/>
          </a:defRPr>
        </a:defPPr>
      </a:lstStyle>
    </a:lnDef>
  </a:objectDefaults>
  <a:extraClrSchemeLst>
    <a:extraClrScheme>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157257570</TotalTime>
  <Pages>0</Pages>
  <Words>3562</Words>
  <Characters>0</Characters>
  <Application>Microsoft Office PowerPoint</Application>
  <DocSecurity>0</DocSecurity>
  <PresentationFormat>全屏显示(4:3)</PresentationFormat>
  <Lines>0</Lines>
  <Paragraphs>1004</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2</vt:i4>
      </vt:variant>
      <vt:variant>
        <vt:lpstr>幻灯片标题</vt:lpstr>
      </vt:variant>
      <vt:variant>
        <vt:i4>51</vt:i4>
      </vt:variant>
    </vt:vector>
  </HeadingPairs>
  <TitlesOfParts>
    <vt:vector size="64" baseType="lpstr">
      <vt:lpstr>仿宋</vt:lpstr>
      <vt:lpstr>黑体</vt:lpstr>
      <vt:lpstr>楷体</vt:lpstr>
      <vt:lpstr>楷体_GB2312</vt:lpstr>
      <vt:lpstr>宋体</vt:lpstr>
      <vt:lpstr>Arial</vt:lpstr>
      <vt:lpstr>Calibri</vt:lpstr>
      <vt:lpstr>Wingdings</vt:lpstr>
      <vt:lpstr>诗情画意</vt:lpstr>
      <vt:lpstr>1_诗情画意</vt:lpstr>
      <vt:lpstr>Office 主题</vt:lpstr>
      <vt:lpstr>MathType 6.0 Equation</vt:lpstr>
      <vt:lpstr>Equation</vt:lpstr>
      <vt:lpstr>第四章   生产与成本</vt:lpstr>
      <vt:lpstr>       本章我们将通过假设厂商在生产函数约束下追求利润最大化，来研究厂商面对稀缺资源如何进行有目的的选择。</vt:lpstr>
      <vt:lpstr>PowerPoint 演示文稿</vt:lpstr>
      <vt:lpstr>PowerPoint 演示文稿</vt:lpstr>
      <vt:lpstr>第四节  成本的定义及分类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短期生产函数 （一种可变要素生产函数）</vt:lpstr>
      <vt:lpstr>第二节 短期生产函数</vt:lpstr>
      <vt:lpstr>PowerPoint 演示文稿</vt:lpstr>
      <vt:lpstr>PowerPoint 演示文稿</vt:lpstr>
      <vt:lpstr>PowerPoint 演示文稿</vt:lpstr>
      <vt:lpstr>PowerPoint 演示文稿</vt:lpstr>
      <vt:lpstr>PowerPoint 演示文稿</vt:lpstr>
      <vt:lpstr>1.总产量曲线图示</vt:lpstr>
      <vt:lpstr>2.平均产量AP图示</vt:lpstr>
      <vt:lpstr>PowerPoint 演示文稿</vt:lpstr>
      <vt:lpstr>3.边际产量MP曲线图示</vt:lpstr>
      <vt:lpstr>总产量曲线、边际产量曲线、平均产量曲线关系</vt:lpstr>
      <vt:lpstr>PowerPoint 演示文稿</vt:lpstr>
      <vt:lpstr>PowerPoint 演示文稿</vt:lpstr>
      <vt:lpstr>二、各短期成本曲线的形状和关系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考察成本曲线c(Q)=Q2+1</vt:lpstr>
      <vt:lpstr>例一：考察成本曲线c(Q)=Q2+1</vt:lpstr>
      <vt:lpstr>例一：部分成本曲线</vt:lpstr>
      <vt:lpstr>四、 长期成本函数</vt:lpstr>
      <vt:lpstr>PowerPoint 演示文稿</vt:lpstr>
      <vt:lpstr>PowerPoint 演示文稿</vt:lpstr>
      <vt:lpstr>PowerPoint 演示文稿</vt:lpstr>
      <vt:lpstr>PowerPoint 演示文稿</vt:lpstr>
      <vt:lpstr>3.规模经济与规模报酬递增</vt:lpstr>
      <vt:lpstr>5.规模经济与规模报酬</vt:lpstr>
      <vt:lpstr>PowerPoint 演示文稿</vt:lpstr>
      <vt:lpstr>练习</vt:lpstr>
    </vt:vector>
  </TitlesOfParts>
  <Company>home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osh</dc:creator>
  <cp:lastModifiedBy>kin willian</cp:lastModifiedBy>
  <cp:revision>1328</cp:revision>
  <cp:lastPrinted>1899-12-30T00:00:00Z</cp:lastPrinted>
  <dcterms:created xsi:type="dcterms:W3CDTF">2005-01-14T12:17:37Z</dcterms:created>
  <dcterms:modified xsi:type="dcterms:W3CDTF">2022-09-22T03:10:26Z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