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22"/>
  </p:notesMasterIdLst>
  <p:sldIdLst>
    <p:sldId id="399" r:id="rId2"/>
    <p:sldId id="1156" r:id="rId3"/>
    <p:sldId id="1189" r:id="rId4"/>
    <p:sldId id="1158" r:id="rId5"/>
    <p:sldId id="1157" r:id="rId6"/>
    <p:sldId id="1190" r:id="rId7"/>
    <p:sldId id="400" r:id="rId8"/>
    <p:sldId id="401" r:id="rId9"/>
    <p:sldId id="402" r:id="rId10"/>
    <p:sldId id="1159" r:id="rId11"/>
    <p:sldId id="1173" r:id="rId12"/>
    <p:sldId id="403" r:id="rId13"/>
    <p:sldId id="1166" r:id="rId14"/>
    <p:sldId id="406" r:id="rId15"/>
    <p:sldId id="407" r:id="rId16"/>
    <p:sldId id="1174" r:id="rId17"/>
    <p:sldId id="1175" r:id="rId18"/>
    <p:sldId id="1176" r:id="rId19"/>
    <p:sldId id="1177" r:id="rId20"/>
    <p:sldId id="1200" r:id="rId21"/>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3300"/>
    <a:srgbClr val="00FF00"/>
    <a:srgbClr val="3333FF"/>
    <a:srgbClr val="000000"/>
    <a:srgbClr val="CC3300"/>
    <a:srgbClr val="00CC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588" autoAdjust="0"/>
    <p:restoredTop sz="94805" autoAdjust="0"/>
  </p:normalViewPr>
  <p:slideViewPr>
    <p:cSldViewPr>
      <p:cViewPr varScale="1">
        <p:scale>
          <a:sx n="67" d="100"/>
          <a:sy n="67" d="100"/>
        </p:scale>
        <p:origin x="1596" y="5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10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14.xml"/><Relationship Id="rId1"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22" name="Rectangle 2">
            <a:extLst>
              <a:ext uri="{FF2B5EF4-FFF2-40B4-BE49-F238E27FC236}">
                <a16:creationId xmlns:a16="http://schemas.microsoft.com/office/drawing/2014/main" id="{9D754B87-BFE6-422C-A936-B85EF14E1FE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1566723" name="Rectangle 3">
            <a:extLst>
              <a:ext uri="{FF2B5EF4-FFF2-40B4-BE49-F238E27FC236}">
                <a16:creationId xmlns:a16="http://schemas.microsoft.com/office/drawing/2014/main" id="{788E9104-94FA-4055-A084-80ED4D714E0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zh-CN"/>
          </a:p>
        </p:txBody>
      </p:sp>
      <p:sp>
        <p:nvSpPr>
          <p:cNvPr id="3076" name="Rectangle 4">
            <a:extLst>
              <a:ext uri="{FF2B5EF4-FFF2-40B4-BE49-F238E27FC236}">
                <a16:creationId xmlns:a16="http://schemas.microsoft.com/office/drawing/2014/main" id="{D2250CD6-BDDF-489C-B856-FB8A01C4700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25" name="Rectangle 5">
            <a:extLst>
              <a:ext uri="{FF2B5EF4-FFF2-40B4-BE49-F238E27FC236}">
                <a16:creationId xmlns:a16="http://schemas.microsoft.com/office/drawing/2014/main" id="{3C323513-5F7F-4922-B136-CA688CA70CD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66726" name="Rectangle 6">
            <a:extLst>
              <a:ext uri="{FF2B5EF4-FFF2-40B4-BE49-F238E27FC236}">
                <a16:creationId xmlns:a16="http://schemas.microsoft.com/office/drawing/2014/main" id="{4A5C82C8-32EB-409B-AB6C-4D24AAF1437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1566727" name="Rectangle 7">
            <a:extLst>
              <a:ext uri="{FF2B5EF4-FFF2-40B4-BE49-F238E27FC236}">
                <a16:creationId xmlns:a16="http://schemas.microsoft.com/office/drawing/2014/main" id="{A44C0402-3AC0-46A6-AD54-F93A5841E36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lvl1pPr>
          </a:lstStyle>
          <a:p>
            <a:pPr>
              <a:defRPr/>
            </a:pPr>
            <a:fld id="{E38DC3EE-EC2A-432D-83D3-0C7B936ADE9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9266"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2059267"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a:extLst>
              <a:ext uri="{FF2B5EF4-FFF2-40B4-BE49-F238E27FC236}">
                <a16:creationId xmlns:a16="http://schemas.microsoft.com/office/drawing/2014/main" id="{8C63C4C2-4BC4-4A37-A4AD-A833D1B9ED1C}"/>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4729CDD-08B3-45E4-81FA-5C409DF4C958}"/>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618472B-DB86-475D-AFE4-96F61A4300C3}"/>
              </a:ext>
            </a:extLst>
          </p:cNvPr>
          <p:cNvSpPr>
            <a:spLocks noGrp="1" noChangeArrowheads="1"/>
          </p:cNvSpPr>
          <p:nvPr>
            <p:ph type="sldNum" sz="quarter" idx="12"/>
          </p:nvPr>
        </p:nvSpPr>
        <p:spPr/>
        <p:txBody>
          <a:bodyPr/>
          <a:lstStyle>
            <a:lvl1pPr>
              <a:defRPr smtClean="0"/>
            </a:lvl1pPr>
          </a:lstStyle>
          <a:p>
            <a:pPr>
              <a:defRPr/>
            </a:pPr>
            <a:fld id="{BC164277-9D1D-4ECD-8890-18FE1597B58A}" type="slidenum">
              <a:rPr lang="en-US" altLang="zh-CN"/>
              <a:pPr>
                <a:defRPr/>
              </a:pPr>
              <a:t>‹#›</a:t>
            </a:fld>
            <a:endParaRPr lang="en-US" altLang="zh-CN"/>
          </a:p>
        </p:txBody>
      </p:sp>
    </p:spTree>
    <p:extLst>
      <p:ext uri="{BB962C8B-B14F-4D97-AF65-F5344CB8AC3E}">
        <p14:creationId xmlns:p14="http://schemas.microsoft.com/office/powerpoint/2010/main" val="485197328"/>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DC201D8-6140-4504-9CFF-0931461112A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03B546D-410B-4BFC-8CCF-EA487FC5297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BD65325-E1DB-4493-8B22-CB8B6F393C92}"/>
              </a:ext>
            </a:extLst>
          </p:cNvPr>
          <p:cNvSpPr>
            <a:spLocks noGrp="1" noChangeArrowheads="1"/>
          </p:cNvSpPr>
          <p:nvPr>
            <p:ph type="sldNum" sz="quarter" idx="12"/>
          </p:nvPr>
        </p:nvSpPr>
        <p:spPr>
          <a:ln/>
        </p:spPr>
        <p:txBody>
          <a:bodyPr/>
          <a:lstStyle>
            <a:lvl1pPr>
              <a:defRPr/>
            </a:lvl1pPr>
          </a:lstStyle>
          <a:p>
            <a:pPr>
              <a:defRPr/>
            </a:pPr>
            <a:fld id="{F8CEA0C6-A39A-4F1F-B893-531D672802E6}" type="slidenum">
              <a:rPr lang="en-US" altLang="zh-CN"/>
              <a:pPr>
                <a:defRPr/>
              </a:pPr>
              <a:t>‹#›</a:t>
            </a:fld>
            <a:endParaRPr lang="en-US" altLang="zh-CN"/>
          </a:p>
        </p:txBody>
      </p:sp>
    </p:spTree>
    <p:extLst>
      <p:ext uri="{BB962C8B-B14F-4D97-AF65-F5344CB8AC3E}">
        <p14:creationId xmlns:p14="http://schemas.microsoft.com/office/powerpoint/2010/main" val="3485583859"/>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9219AEE-ED07-4C3A-BE35-C6322590851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0DA0F5E-0764-49DB-B2CE-193917BF6B5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AF716DC-B92A-4DCC-BC52-4C989EF7CDB5}"/>
              </a:ext>
            </a:extLst>
          </p:cNvPr>
          <p:cNvSpPr>
            <a:spLocks noGrp="1" noChangeArrowheads="1"/>
          </p:cNvSpPr>
          <p:nvPr>
            <p:ph type="sldNum" sz="quarter" idx="12"/>
          </p:nvPr>
        </p:nvSpPr>
        <p:spPr>
          <a:ln/>
        </p:spPr>
        <p:txBody>
          <a:bodyPr/>
          <a:lstStyle>
            <a:lvl1pPr>
              <a:defRPr/>
            </a:lvl1pPr>
          </a:lstStyle>
          <a:p>
            <a:pPr>
              <a:defRPr/>
            </a:pPr>
            <a:fld id="{0CECE0DF-A40D-4662-A287-735BF4D655D6}" type="slidenum">
              <a:rPr lang="en-US" altLang="zh-CN"/>
              <a:pPr>
                <a:defRPr/>
              </a:pPr>
              <a:t>‹#›</a:t>
            </a:fld>
            <a:endParaRPr lang="en-US" altLang="zh-CN"/>
          </a:p>
        </p:txBody>
      </p:sp>
    </p:spTree>
    <p:extLst>
      <p:ext uri="{BB962C8B-B14F-4D97-AF65-F5344CB8AC3E}">
        <p14:creationId xmlns:p14="http://schemas.microsoft.com/office/powerpoint/2010/main" val="192307628"/>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069DB43-DA18-46EB-ABD1-80E12DCFD78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6FE5BF4-B798-4A33-9903-ABCF627A807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6462B3A-6AEC-40DA-AFAD-842835AB9CC6}"/>
              </a:ext>
            </a:extLst>
          </p:cNvPr>
          <p:cNvSpPr>
            <a:spLocks noGrp="1" noChangeArrowheads="1"/>
          </p:cNvSpPr>
          <p:nvPr>
            <p:ph type="sldNum" sz="quarter" idx="12"/>
          </p:nvPr>
        </p:nvSpPr>
        <p:spPr>
          <a:ln/>
        </p:spPr>
        <p:txBody>
          <a:bodyPr/>
          <a:lstStyle>
            <a:lvl1pPr>
              <a:defRPr/>
            </a:lvl1pPr>
          </a:lstStyle>
          <a:p>
            <a:pPr>
              <a:defRPr/>
            </a:pPr>
            <a:fld id="{4A7200D2-A020-4008-A241-1D970EACD76D}" type="slidenum">
              <a:rPr lang="en-US" altLang="zh-CN"/>
              <a:pPr>
                <a:defRPr/>
              </a:pPr>
              <a:t>‹#›</a:t>
            </a:fld>
            <a:endParaRPr lang="en-US" altLang="zh-CN"/>
          </a:p>
        </p:txBody>
      </p:sp>
    </p:spTree>
    <p:extLst>
      <p:ext uri="{BB962C8B-B14F-4D97-AF65-F5344CB8AC3E}">
        <p14:creationId xmlns:p14="http://schemas.microsoft.com/office/powerpoint/2010/main" val="3281101764"/>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ADBBAE1-B7B8-492A-97BD-1D093D019BE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820F61A-2F0E-4584-8CD4-0A0576A1712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B48611F-BD48-4D60-A189-039B2DB40E85}"/>
              </a:ext>
            </a:extLst>
          </p:cNvPr>
          <p:cNvSpPr>
            <a:spLocks noGrp="1" noChangeArrowheads="1"/>
          </p:cNvSpPr>
          <p:nvPr>
            <p:ph type="sldNum" sz="quarter" idx="12"/>
          </p:nvPr>
        </p:nvSpPr>
        <p:spPr>
          <a:ln/>
        </p:spPr>
        <p:txBody>
          <a:bodyPr/>
          <a:lstStyle>
            <a:lvl1pPr>
              <a:defRPr/>
            </a:lvl1pPr>
          </a:lstStyle>
          <a:p>
            <a:pPr>
              <a:defRPr/>
            </a:pPr>
            <a:fld id="{AF843A96-F786-43D4-93B3-FFEF4BD45E4E}" type="slidenum">
              <a:rPr lang="en-US" altLang="zh-CN"/>
              <a:pPr>
                <a:defRPr/>
              </a:pPr>
              <a:t>‹#›</a:t>
            </a:fld>
            <a:endParaRPr lang="en-US" altLang="zh-CN"/>
          </a:p>
        </p:txBody>
      </p:sp>
    </p:spTree>
    <p:extLst>
      <p:ext uri="{BB962C8B-B14F-4D97-AF65-F5344CB8AC3E}">
        <p14:creationId xmlns:p14="http://schemas.microsoft.com/office/powerpoint/2010/main" val="1473932741"/>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A30BE490-28D3-4B99-B796-4DB8B27E3AE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5DE08E3-51F7-4C0D-92CB-38B742EB884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FAC4B54-1007-49DD-B0CD-08344931BFEA}"/>
              </a:ext>
            </a:extLst>
          </p:cNvPr>
          <p:cNvSpPr>
            <a:spLocks noGrp="1" noChangeArrowheads="1"/>
          </p:cNvSpPr>
          <p:nvPr>
            <p:ph type="sldNum" sz="quarter" idx="12"/>
          </p:nvPr>
        </p:nvSpPr>
        <p:spPr>
          <a:ln/>
        </p:spPr>
        <p:txBody>
          <a:bodyPr/>
          <a:lstStyle>
            <a:lvl1pPr>
              <a:defRPr/>
            </a:lvl1pPr>
          </a:lstStyle>
          <a:p>
            <a:pPr>
              <a:defRPr/>
            </a:pPr>
            <a:fld id="{AC29658A-06DE-4D50-A7BE-E9BC501726A4}" type="slidenum">
              <a:rPr lang="en-US" altLang="zh-CN"/>
              <a:pPr>
                <a:defRPr/>
              </a:pPr>
              <a:t>‹#›</a:t>
            </a:fld>
            <a:endParaRPr lang="en-US" altLang="zh-CN"/>
          </a:p>
        </p:txBody>
      </p:sp>
    </p:spTree>
    <p:extLst>
      <p:ext uri="{BB962C8B-B14F-4D97-AF65-F5344CB8AC3E}">
        <p14:creationId xmlns:p14="http://schemas.microsoft.com/office/powerpoint/2010/main" val="1340975301"/>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27C2E8A8-C42B-4904-A1F5-2ACB4887412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36A262F-E40D-4520-867C-BFE2215DBAF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F50DF8B-A470-46F4-BF73-94F14107875C}"/>
              </a:ext>
            </a:extLst>
          </p:cNvPr>
          <p:cNvSpPr>
            <a:spLocks noGrp="1" noChangeArrowheads="1"/>
          </p:cNvSpPr>
          <p:nvPr>
            <p:ph type="sldNum" sz="quarter" idx="12"/>
          </p:nvPr>
        </p:nvSpPr>
        <p:spPr>
          <a:ln/>
        </p:spPr>
        <p:txBody>
          <a:bodyPr/>
          <a:lstStyle>
            <a:lvl1pPr>
              <a:defRPr/>
            </a:lvl1pPr>
          </a:lstStyle>
          <a:p>
            <a:pPr>
              <a:defRPr/>
            </a:pPr>
            <a:fld id="{B294206D-B0EF-4EB8-806A-700F73D1F61B}" type="slidenum">
              <a:rPr lang="en-US" altLang="zh-CN"/>
              <a:pPr>
                <a:defRPr/>
              </a:pPr>
              <a:t>‹#›</a:t>
            </a:fld>
            <a:endParaRPr lang="en-US" altLang="zh-CN"/>
          </a:p>
        </p:txBody>
      </p:sp>
    </p:spTree>
    <p:extLst>
      <p:ext uri="{BB962C8B-B14F-4D97-AF65-F5344CB8AC3E}">
        <p14:creationId xmlns:p14="http://schemas.microsoft.com/office/powerpoint/2010/main" val="2429965590"/>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828BC1E2-24E1-4962-9903-31678F962D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27DED68F-EC86-43D0-84D7-E41200FCCDA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3118D7CF-224A-4C0B-834F-81D5C113218C}"/>
              </a:ext>
            </a:extLst>
          </p:cNvPr>
          <p:cNvSpPr>
            <a:spLocks noGrp="1" noChangeArrowheads="1"/>
          </p:cNvSpPr>
          <p:nvPr>
            <p:ph type="sldNum" sz="quarter" idx="12"/>
          </p:nvPr>
        </p:nvSpPr>
        <p:spPr>
          <a:ln/>
        </p:spPr>
        <p:txBody>
          <a:bodyPr/>
          <a:lstStyle>
            <a:lvl1pPr>
              <a:defRPr/>
            </a:lvl1pPr>
          </a:lstStyle>
          <a:p>
            <a:pPr>
              <a:defRPr/>
            </a:pPr>
            <a:fld id="{B7DFEDB0-A23A-4A60-A053-1B725EC76559}" type="slidenum">
              <a:rPr lang="en-US" altLang="zh-CN"/>
              <a:pPr>
                <a:defRPr/>
              </a:pPr>
              <a:t>‹#›</a:t>
            </a:fld>
            <a:endParaRPr lang="en-US" altLang="zh-CN"/>
          </a:p>
        </p:txBody>
      </p:sp>
    </p:spTree>
    <p:extLst>
      <p:ext uri="{BB962C8B-B14F-4D97-AF65-F5344CB8AC3E}">
        <p14:creationId xmlns:p14="http://schemas.microsoft.com/office/powerpoint/2010/main" val="3890176344"/>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DF47130C-CF09-47F8-B858-8375DE93835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F757E416-C0BF-49BA-9F0B-A5164FBBCFF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0B8C8DC-3E27-4187-B0A7-384385A76CEA}"/>
              </a:ext>
            </a:extLst>
          </p:cNvPr>
          <p:cNvSpPr>
            <a:spLocks noGrp="1" noChangeArrowheads="1"/>
          </p:cNvSpPr>
          <p:nvPr>
            <p:ph type="sldNum" sz="quarter" idx="12"/>
          </p:nvPr>
        </p:nvSpPr>
        <p:spPr>
          <a:ln/>
        </p:spPr>
        <p:txBody>
          <a:bodyPr/>
          <a:lstStyle>
            <a:lvl1pPr>
              <a:defRPr/>
            </a:lvl1pPr>
          </a:lstStyle>
          <a:p>
            <a:pPr>
              <a:defRPr/>
            </a:pPr>
            <a:fld id="{835FBD4E-D555-4B1B-8DCA-D3C070407B71}" type="slidenum">
              <a:rPr lang="en-US" altLang="zh-CN"/>
              <a:pPr>
                <a:defRPr/>
              </a:pPr>
              <a:t>‹#›</a:t>
            </a:fld>
            <a:endParaRPr lang="en-US" altLang="zh-CN"/>
          </a:p>
        </p:txBody>
      </p:sp>
    </p:spTree>
    <p:extLst>
      <p:ext uri="{BB962C8B-B14F-4D97-AF65-F5344CB8AC3E}">
        <p14:creationId xmlns:p14="http://schemas.microsoft.com/office/powerpoint/2010/main" val="2065274713"/>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380A33D-BDD4-4434-B055-394473B2B08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BAB32802-4EA6-4616-ABD2-7265AF95CC7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A00B1E22-4A54-4050-A6AC-496E07F4A80F}"/>
              </a:ext>
            </a:extLst>
          </p:cNvPr>
          <p:cNvSpPr>
            <a:spLocks noGrp="1" noChangeArrowheads="1"/>
          </p:cNvSpPr>
          <p:nvPr>
            <p:ph type="sldNum" sz="quarter" idx="12"/>
          </p:nvPr>
        </p:nvSpPr>
        <p:spPr>
          <a:ln/>
        </p:spPr>
        <p:txBody>
          <a:bodyPr/>
          <a:lstStyle>
            <a:lvl1pPr>
              <a:defRPr/>
            </a:lvl1pPr>
          </a:lstStyle>
          <a:p>
            <a:pPr>
              <a:defRPr/>
            </a:pPr>
            <a:fld id="{65C9F392-B64F-404A-AADC-4FC24A59F2B5}" type="slidenum">
              <a:rPr lang="en-US" altLang="zh-CN"/>
              <a:pPr>
                <a:defRPr/>
              </a:pPr>
              <a:t>‹#›</a:t>
            </a:fld>
            <a:endParaRPr lang="en-US" altLang="zh-CN"/>
          </a:p>
        </p:txBody>
      </p:sp>
    </p:spTree>
    <p:extLst>
      <p:ext uri="{BB962C8B-B14F-4D97-AF65-F5344CB8AC3E}">
        <p14:creationId xmlns:p14="http://schemas.microsoft.com/office/powerpoint/2010/main" val="2264122356"/>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FDD518F-989D-4586-8EFB-E6D6D88973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5F13E47-CAE0-4580-AAEA-010CC132B6E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AEBB379-937A-418B-A7DC-AC498F8E42ED}"/>
              </a:ext>
            </a:extLst>
          </p:cNvPr>
          <p:cNvSpPr>
            <a:spLocks noGrp="1" noChangeArrowheads="1"/>
          </p:cNvSpPr>
          <p:nvPr>
            <p:ph type="sldNum" sz="quarter" idx="12"/>
          </p:nvPr>
        </p:nvSpPr>
        <p:spPr>
          <a:ln/>
        </p:spPr>
        <p:txBody>
          <a:bodyPr/>
          <a:lstStyle>
            <a:lvl1pPr>
              <a:defRPr/>
            </a:lvl1pPr>
          </a:lstStyle>
          <a:p>
            <a:pPr>
              <a:defRPr/>
            </a:pPr>
            <a:fld id="{3C255195-6123-4FA5-81DA-77AD36F7B845}" type="slidenum">
              <a:rPr lang="en-US" altLang="zh-CN"/>
              <a:pPr>
                <a:defRPr/>
              </a:pPr>
              <a:t>‹#›</a:t>
            </a:fld>
            <a:endParaRPr lang="en-US" altLang="zh-CN"/>
          </a:p>
        </p:txBody>
      </p:sp>
    </p:spTree>
    <p:extLst>
      <p:ext uri="{BB962C8B-B14F-4D97-AF65-F5344CB8AC3E}">
        <p14:creationId xmlns:p14="http://schemas.microsoft.com/office/powerpoint/2010/main" val="1202799411"/>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BE0AE3B-BB76-4C9A-B913-063DE841C48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88CF11F-90B5-424C-851D-30999FD211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9B0C9EC-4A66-4A7D-A375-5446E03BD7A7}"/>
              </a:ext>
            </a:extLst>
          </p:cNvPr>
          <p:cNvSpPr>
            <a:spLocks noGrp="1" noChangeArrowheads="1"/>
          </p:cNvSpPr>
          <p:nvPr>
            <p:ph type="sldNum" sz="quarter" idx="12"/>
          </p:nvPr>
        </p:nvSpPr>
        <p:spPr>
          <a:ln/>
        </p:spPr>
        <p:txBody>
          <a:bodyPr/>
          <a:lstStyle>
            <a:lvl1pPr>
              <a:defRPr/>
            </a:lvl1pPr>
          </a:lstStyle>
          <a:p>
            <a:pPr>
              <a:defRPr/>
            </a:pPr>
            <a:fld id="{5201CAA9-5D29-49A7-B58E-217FE41D709E}" type="slidenum">
              <a:rPr lang="en-US" altLang="zh-CN"/>
              <a:pPr>
                <a:defRPr/>
              </a:pPr>
              <a:t>‹#›</a:t>
            </a:fld>
            <a:endParaRPr lang="en-US" altLang="zh-CN"/>
          </a:p>
        </p:txBody>
      </p:sp>
    </p:spTree>
    <p:extLst>
      <p:ext uri="{BB962C8B-B14F-4D97-AF65-F5344CB8AC3E}">
        <p14:creationId xmlns:p14="http://schemas.microsoft.com/office/powerpoint/2010/main" val="3441650513"/>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14579A1-00EE-4498-AF53-A3C36AB8A60B}"/>
              </a:ext>
            </a:extLst>
          </p:cNvPr>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E73F2A75-9C61-438F-87ED-95623238CB58}"/>
              </a:ext>
            </a:extLst>
          </p:cNvPr>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8244" name="Rectangle 4">
            <a:extLst>
              <a:ext uri="{FF2B5EF4-FFF2-40B4-BE49-F238E27FC236}">
                <a16:creationId xmlns:a16="http://schemas.microsoft.com/office/drawing/2014/main" id="{F33A119E-299E-4648-84FB-02D31612A27E}"/>
              </a:ext>
            </a:extLst>
          </p:cNvPr>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defRPr>
            </a:lvl1pPr>
          </a:lstStyle>
          <a:p>
            <a:pPr>
              <a:defRPr/>
            </a:pPr>
            <a:endParaRPr lang="en-US" altLang="zh-CN"/>
          </a:p>
        </p:txBody>
      </p:sp>
      <p:sp>
        <p:nvSpPr>
          <p:cNvPr id="2058245" name="Rectangle 5">
            <a:extLst>
              <a:ext uri="{FF2B5EF4-FFF2-40B4-BE49-F238E27FC236}">
                <a16:creationId xmlns:a16="http://schemas.microsoft.com/office/drawing/2014/main" id="{132A45B8-177A-48FC-95E7-CF703C138D1D}"/>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defRPr>
            </a:lvl1pPr>
          </a:lstStyle>
          <a:p>
            <a:pPr>
              <a:defRPr/>
            </a:pPr>
            <a:endParaRPr lang="en-US" altLang="zh-CN"/>
          </a:p>
        </p:txBody>
      </p:sp>
      <p:sp>
        <p:nvSpPr>
          <p:cNvPr id="2058246" name="Rectangle 6">
            <a:extLst>
              <a:ext uri="{FF2B5EF4-FFF2-40B4-BE49-F238E27FC236}">
                <a16:creationId xmlns:a16="http://schemas.microsoft.com/office/drawing/2014/main" id="{16C6BB8D-DB52-4E68-88CE-F3F59FEAE081}"/>
              </a:ext>
            </a:extLst>
          </p:cNvPr>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smtClean="0"/>
            </a:lvl1pPr>
          </a:lstStyle>
          <a:p>
            <a:pPr>
              <a:defRPr/>
            </a:pPr>
            <a:fld id="{EB46117F-6549-42EC-8E5F-804CE1294A4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65"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Lst>
  <p:transition spd="slow">
    <p:pull dir="ru"/>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12.x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955CC8C-30A0-4C7C-8472-3601E3202B73}"/>
              </a:ext>
            </a:extLst>
          </p:cNvPr>
          <p:cNvSpPr>
            <a:spLocks noGrp="1" noRot="1" noChangeArrowheads="1"/>
          </p:cNvSpPr>
          <p:nvPr>
            <p:ph type="title"/>
          </p:nvPr>
        </p:nvSpPr>
        <p:spPr>
          <a:xfrm>
            <a:off x="250825" y="1773238"/>
            <a:ext cx="8893175" cy="1143000"/>
          </a:xfrm>
        </p:spPr>
        <p:txBody>
          <a:bodyPr/>
          <a:lstStyle/>
          <a:p>
            <a:pPr eaLnBrk="1" hangingPunct="1">
              <a:defRPr/>
            </a:pPr>
            <a:r>
              <a:rPr lang="zh-CN" altLang="en-US" sz="4000" b="1" dirty="0">
                <a:solidFill>
                  <a:schemeClr val="accent2">
                    <a:lumMod val="75000"/>
                  </a:schemeClr>
                </a:solidFill>
                <a:latin typeface="黑体" pitchFamily="49" charset="-122"/>
                <a:ea typeface="黑体" pitchFamily="49" charset="-122"/>
              </a:rPr>
              <a:t>第五章 不同市场的价格与产量决定</a:t>
            </a:r>
          </a:p>
        </p:txBody>
      </p:sp>
      <p:sp>
        <p:nvSpPr>
          <p:cNvPr id="8195" name="Rectangle 3">
            <a:extLst>
              <a:ext uri="{FF2B5EF4-FFF2-40B4-BE49-F238E27FC236}">
                <a16:creationId xmlns:a16="http://schemas.microsoft.com/office/drawing/2014/main" id="{8CC7D3EE-A762-4A1E-A58A-7EA3E92F1064}"/>
              </a:ext>
            </a:extLst>
          </p:cNvPr>
          <p:cNvSpPr>
            <a:spLocks noGrp="1" noRot="1" noChangeArrowheads="1"/>
          </p:cNvSpPr>
          <p:nvPr>
            <p:ph type="body" idx="1"/>
          </p:nvPr>
        </p:nvSpPr>
        <p:spPr>
          <a:xfrm>
            <a:off x="312738" y="3398838"/>
            <a:ext cx="8443912" cy="2132012"/>
          </a:xfrm>
        </p:spPr>
        <p:txBody>
          <a:bodyPr/>
          <a:lstStyle/>
          <a:p>
            <a:pPr eaLnBrk="1" hangingPunct="1">
              <a:buFont typeface="Wingdings" panose="05000000000000000000" pitchFamily="2" charset="2"/>
              <a:buNone/>
              <a:defRPr/>
            </a:pPr>
            <a:r>
              <a:rPr lang="en-US" altLang="zh-CN" sz="3600" dirty="0">
                <a:solidFill>
                  <a:schemeClr val="accent2">
                    <a:lumMod val="75000"/>
                  </a:schemeClr>
                </a:solidFill>
                <a:latin typeface="楷体" pitchFamily="49" charset="-122"/>
                <a:ea typeface="楷体" pitchFamily="49" charset="-122"/>
              </a:rPr>
              <a:t>     </a:t>
            </a:r>
            <a:r>
              <a:rPr lang="zh-CN" altLang="en-US" b="1" dirty="0">
                <a:solidFill>
                  <a:schemeClr val="accent2">
                    <a:lumMod val="75000"/>
                  </a:schemeClr>
                </a:solidFill>
                <a:latin typeface="楷体" pitchFamily="49" charset="-122"/>
                <a:ea typeface="楷体" pitchFamily="49" charset="-122"/>
              </a:rPr>
              <a:t>本章开始我们将进一步研究在不同的市场条件下，为了取得利润极大化，厂商如何组织生产与销售？如何确定价格与产量？</a:t>
            </a:r>
            <a:r>
              <a:rPr lang="zh-CN" altLang="en-US" dirty="0">
                <a:solidFill>
                  <a:schemeClr val="accent2">
                    <a:lumMod val="75000"/>
                  </a:schemeClr>
                </a:solidFill>
                <a:latin typeface="楷体" pitchFamily="49" charset="-122"/>
                <a:ea typeface="楷体" pitchFamily="49" charset="-122"/>
              </a:rPr>
              <a:t>  </a:t>
            </a:r>
            <a:r>
              <a:rPr lang="zh-CN" altLang="en-US" dirty="0">
                <a:solidFill>
                  <a:schemeClr val="accent2">
                    <a:lumMod val="75000"/>
                  </a:schemeClr>
                </a:solidFill>
                <a:latin typeface="楷体" pitchFamily="49" charset="-122"/>
                <a:ea typeface="楷体" pitchFamily="49" charset="-122"/>
                <a:hlinkClick r:id="" action="ppaction://noaction"/>
              </a:rPr>
              <a:t>   </a:t>
            </a:r>
            <a:endParaRPr lang="zh-CN" altLang="en-US" dirty="0">
              <a:solidFill>
                <a:schemeClr val="accent2">
                  <a:lumMod val="75000"/>
                </a:schemeClr>
              </a:solidFill>
              <a:latin typeface="楷体" pitchFamily="49" charset="-122"/>
              <a:ea typeface="楷体" pitchFamily="49" charset="-122"/>
            </a:endParaRPr>
          </a:p>
        </p:txBody>
      </p:sp>
    </p:spTree>
  </p:cSld>
  <p:clrMapOvr>
    <a:masterClrMapping/>
  </p:clrMapOvr>
  <p:transition>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91133632-D315-40EE-B7E9-BFAEB733C5B1}"/>
              </a:ext>
            </a:extLst>
          </p:cNvPr>
          <p:cNvSpPr>
            <a:spLocks noGrp="1" noRot="1" noChangeArrowheads="1"/>
          </p:cNvSpPr>
          <p:nvPr>
            <p:ph type="title"/>
          </p:nvPr>
        </p:nvSpPr>
        <p:spPr>
          <a:xfrm>
            <a:off x="468313" y="476250"/>
            <a:ext cx="7940675" cy="720725"/>
          </a:xfrm>
        </p:spPr>
        <p:txBody>
          <a:bodyPr/>
          <a:lstStyle/>
          <a:p>
            <a:pPr algn="l" eaLnBrk="1" hangingPunct="1">
              <a:defRPr/>
            </a:pPr>
            <a:r>
              <a:rPr lang="zh-CN" altLang="en-US" sz="4000" b="1" dirty="0">
                <a:solidFill>
                  <a:schemeClr val="accent2">
                    <a:lumMod val="75000"/>
                  </a:schemeClr>
                </a:solidFill>
                <a:latin typeface="黑体" pitchFamily="49" charset="-122"/>
                <a:ea typeface="黑体" pitchFamily="49" charset="-122"/>
              </a:rPr>
              <a:t>四、 厂商短期均衡</a:t>
            </a:r>
          </a:p>
        </p:txBody>
      </p:sp>
      <p:sp>
        <p:nvSpPr>
          <p:cNvPr id="2053" name="Rectangle 3">
            <a:extLst>
              <a:ext uri="{FF2B5EF4-FFF2-40B4-BE49-F238E27FC236}">
                <a16:creationId xmlns:a16="http://schemas.microsoft.com/office/drawing/2014/main" id="{F639D4B7-70F6-4454-9398-9E26F57EFDDD}"/>
              </a:ext>
            </a:extLst>
          </p:cNvPr>
          <p:cNvSpPr>
            <a:spLocks noGrp="1" noRot="1" noChangeArrowheads="1"/>
          </p:cNvSpPr>
          <p:nvPr>
            <p:ph type="body" sz="half" idx="1"/>
          </p:nvPr>
        </p:nvSpPr>
        <p:spPr>
          <a:xfrm>
            <a:off x="395288" y="1268413"/>
            <a:ext cx="8435975" cy="1008062"/>
          </a:xfrm>
        </p:spPr>
        <p:txBody>
          <a:bodyPr/>
          <a:lstStyle/>
          <a:p>
            <a:pPr eaLnBrk="1" hangingPunct="1">
              <a:buFont typeface="Wingdings" panose="05000000000000000000" pitchFamily="2" charset="2"/>
              <a:buNone/>
              <a:defRPr/>
            </a:pPr>
            <a:r>
              <a:rPr kumimoji="1" lang="zh-CN" altLang="en-US" sz="2800" b="1" dirty="0">
                <a:solidFill>
                  <a:schemeClr val="accent2">
                    <a:lumMod val="75000"/>
                  </a:schemeClr>
                </a:solidFill>
                <a:latin typeface="楷体" pitchFamily="49" charset="-122"/>
                <a:ea typeface="楷体" pitchFamily="49" charset="-122"/>
              </a:rPr>
              <a:t>（一）均衡的必要条件</a:t>
            </a:r>
            <a:r>
              <a:rPr kumimoji="1" lang="en-US" altLang="zh-CN" sz="2800" b="1" dirty="0">
                <a:solidFill>
                  <a:schemeClr val="accent2">
                    <a:lumMod val="75000"/>
                  </a:schemeClr>
                </a:solidFill>
                <a:latin typeface="楷体" pitchFamily="49" charset="-122"/>
                <a:ea typeface="楷体" pitchFamily="49" charset="-122"/>
              </a:rPr>
              <a:t>——</a:t>
            </a:r>
            <a:r>
              <a:rPr kumimoji="1" lang="zh-CN" altLang="en-US" sz="2800" b="1" dirty="0">
                <a:solidFill>
                  <a:schemeClr val="accent2">
                    <a:lumMod val="75000"/>
                  </a:schemeClr>
                </a:solidFill>
                <a:latin typeface="楷体" pitchFamily="49" charset="-122"/>
                <a:ea typeface="楷体" pitchFamily="49" charset="-122"/>
              </a:rPr>
              <a:t>边际收益等于边际成本</a:t>
            </a:r>
          </a:p>
          <a:p>
            <a:pPr lvl="1" eaLnBrk="1" hangingPunct="1">
              <a:buFont typeface="Wingdings" panose="05000000000000000000" pitchFamily="2" charset="2"/>
              <a:buNone/>
              <a:defRPr/>
            </a:pPr>
            <a:r>
              <a:rPr kumimoji="1" lang="zh-CN" altLang="en-US" sz="2400" dirty="0">
                <a:solidFill>
                  <a:schemeClr val="accent2">
                    <a:lumMod val="75000"/>
                  </a:schemeClr>
                </a:solidFill>
                <a:latin typeface="楷体" pitchFamily="49" charset="-122"/>
                <a:ea typeface="楷体" pitchFamily="49" charset="-122"/>
              </a:rPr>
              <a:t> </a:t>
            </a:r>
            <a:r>
              <a:rPr kumimoji="1" lang="zh-CN" altLang="en-US" sz="2400" b="1" dirty="0">
                <a:solidFill>
                  <a:schemeClr val="accent2">
                    <a:lumMod val="75000"/>
                  </a:schemeClr>
                </a:solidFill>
                <a:latin typeface="楷体" pitchFamily="49" charset="-122"/>
                <a:ea typeface="楷体" pitchFamily="49" charset="-122"/>
              </a:rPr>
              <a:t>厂商利润最大化的必要条件是边际收益等于边际成本。</a:t>
            </a:r>
          </a:p>
        </p:txBody>
      </p:sp>
      <p:graphicFrame>
        <p:nvGraphicFramePr>
          <p:cNvPr id="2025545" name="Object 73">
            <a:extLst>
              <a:ext uri="{FF2B5EF4-FFF2-40B4-BE49-F238E27FC236}">
                <a16:creationId xmlns:a16="http://schemas.microsoft.com/office/drawing/2014/main" id="{0E752D31-FBE3-4879-A00E-DC05B37D8B8A}"/>
              </a:ext>
            </a:extLst>
          </p:cNvPr>
          <p:cNvGraphicFramePr>
            <a:graphicFrameLocks noChangeAspect="1"/>
          </p:cNvGraphicFramePr>
          <p:nvPr/>
        </p:nvGraphicFramePr>
        <p:xfrm>
          <a:off x="755650" y="2205038"/>
          <a:ext cx="4752975" cy="1439862"/>
        </p:xfrm>
        <a:graphic>
          <a:graphicData uri="http://schemas.openxmlformats.org/presentationml/2006/ole">
            <mc:AlternateContent xmlns:mc="http://schemas.openxmlformats.org/markup-compatibility/2006">
              <mc:Choice xmlns:v="urn:schemas-microsoft-com:vml" Requires="v">
                <p:oleObj name="Equation" r:id="rId2" imgW="1600200" imgH="698500" progId="Equation.DSMT4">
                  <p:embed/>
                </p:oleObj>
              </mc:Choice>
              <mc:Fallback>
                <p:oleObj name="Equation" r:id="rId2" imgW="1600200" imgH="698500" progId="Equation.DSMT4">
                  <p:embed/>
                  <p:pic>
                    <p:nvPicPr>
                      <p:cNvPr id="0" name="Object 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205038"/>
                        <a:ext cx="475297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25548" name="Object 76">
            <a:extLst>
              <a:ext uri="{FF2B5EF4-FFF2-40B4-BE49-F238E27FC236}">
                <a16:creationId xmlns:a16="http://schemas.microsoft.com/office/drawing/2014/main" id="{13583C8A-B1F4-46F7-87CA-390FCC6C6DE7}"/>
              </a:ext>
            </a:extLst>
          </p:cNvPr>
          <p:cNvGraphicFramePr>
            <a:graphicFrameLocks noChangeAspect="1"/>
          </p:cNvGraphicFramePr>
          <p:nvPr/>
        </p:nvGraphicFramePr>
        <p:xfrm>
          <a:off x="571500" y="3643313"/>
          <a:ext cx="5981700" cy="2424112"/>
        </p:xfrm>
        <a:graphic>
          <a:graphicData uri="http://schemas.openxmlformats.org/presentationml/2006/ole">
            <mc:AlternateContent xmlns:mc="http://schemas.openxmlformats.org/markup-compatibility/2006">
              <mc:Choice xmlns:v="urn:schemas-microsoft-com:vml" Requires="v">
                <p:oleObj name="Equation" r:id="rId4" imgW="2197100" imgH="1104900" progId="Equation.DSMT4">
                  <p:embed/>
                </p:oleObj>
              </mc:Choice>
              <mc:Fallback>
                <p:oleObj name="Equation" r:id="rId4" imgW="2197100" imgH="1104900" progId="Equation.DSMT4">
                  <p:embed/>
                  <p:pic>
                    <p:nvPicPr>
                      <p:cNvPr id="0" name="Object 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3643313"/>
                        <a:ext cx="5981700" cy="242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25549" name="Rectangle 77">
            <a:extLst>
              <a:ext uri="{FF2B5EF4-FFF2-40B4-BE49-F238E27FC236}">
                <a16:creationId xmlns:a16="http://schemas.microsoft.com/office/drawing/2014/main" id="{3A6688B9-9D80-46A0-A20A-A6F7368E17B8}"/>
              </a:ext>
            </a:extLst>
          </p:cNvPr>
          <p:cNvSpPr>
            <a:spLocks noRot="1" noChangeArrowheads="1"/>
          </p:cNvSpPr>
          <p:nvPr/>
        </p:nvSpPr>
        <p:spPr bwMode="auto">
          <a:xfrm>
            <a:off x="4429125" y="5786438"/>
            <a:ext cx="35274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zh-CN" altLang="en-US" sz="2800">
                <a:solidFill>
                  <a:srgbClr val="FF3300"/>
                </a:solidFill>
                <a:latin typeface="楷体" panose="02010609060101010101" pitchFamily="49" charset="-122"/>
                <a:ea typeface="楷体" panose="02010609060101010101" pitchFamily="49" charset="-122"/>
              </a:rPr>
              <a:t>适用于任何市场类型</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255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255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25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55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4">
            <a:extLst>
              <a:ext uri="{FF2B5EF4-FFF2-40B4-BE49-F238E27FC236}">
                <a16:creationId xmlns:a16="http://schemas.microsoft.com/office/drawing/2014/main" id="{D020CCC5-5148-409D-AF86-BC9DD1F3FBEA}"/>
              </a:ext>
            </a:extLst>
          </p:cNvPr>
          <p:cNvSpPr>
            <a:spLocks noChangeShapeType="1"/>
          </p:cNvSpPr>
          <p:nvPr/>
        </p:nvSpPr>
        <p:spPr bwMode="auto">
          <a:xfrm>
            <a:off x="1692275" y="4435475"/>
            <a:ext cx="554355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11" name="Line 5">
            <a:extLst>
              <a:ext uri="{FF2B5EF4-FFF2-40B4-BE49-F238E27FC236}">
                <a16:creationId xmlns:a16="http://schemas.microsoft.com/office/drawing/2014/main" id="{729C3D8F-0792-4805-9829-1254E3465F50}"/>
              </a:ext>
            </a:extLst>
          </p:cNvPr>
          <p:cNvSpPr>
            <a:spLocks noChangeShapeType="1"/>
          </p:cNvSpPr>
          <p:nvPr/>
        </p:nvSpPr>
        <p:spPr bwMode="auto">
          <a:xfrm flipV="1">
            <a:off x="1692275" y="1817688"/>
            <a:ext cx="0" cy="26177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2886" name="Line 6">
            <a:extLst>
              <a:ext uri="{FF2B5EF4-FFF2-40B4-BE49-F238E27FC236}">
                <a16:creationId xmlns:a16="http://schemas.microsoft.com/office/drawing/2014/main" id="{29E3E117-D799-495C-A94A-D8AFCF6D02E8}"/>
              </a:ext>
            </a:extLst>
          </p:cNvPr>
          <p:cNvSpPr>
            <a:spLocks noChangeShapeType="1"/>
          </p:cNvSpPr>
          <p:nvPr/>
        </p:nvSpPr>
        <p:spPr bwMode="auto">
          <a:xfrm>
            <a:off x="1692275" y="3074988"/>
            <a:ext cx="41036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2888" name="Freeform 8">
            <a:extLst>
              <a:ext uri="{FF2B5EF4-FFF2-40B4-BE49-F238E27FC236}">
                <a16:creationId xmlns:a16="http://schemas.microsoft.com/office/drawing/2014/main" id="{20A6258D-CAC1-434F-93C4-FE034E584C45}"/>
              </a:ext>
            </a:extLst>
          </p:cNvPr>
          <p:cNvSpPr>
            <a:spLocks/>
          </p:cNvSpPr>
          <p:nvPr/>
        </p:nvSpPr>
        <p:spPr bwMode="auto">
          <a:xfrm>
            <a:off x="2124075" y="2079625"/>
            <a:ext cx="2584450" cy="1989138"/>
          </a:xfrm>
          <a:custGeom>
            <a:avLst/>
            <a:gdLst>
              <a:gd name="T0" fmla="*/ 0 w 1633"/>
              <a:gd name="T1" fmla="*/ 2147483646 h 1724"/>
              <a:gd name="T2" fmla="*/ 2147483646 w 1633"/>
              <a:gd name="T3" fmla="*/ 2147483646 h 1724"/>
              <a:gd name="T4" fmla="*/ 2147483646 w 1633"/>
              <a:gd name="T5" fmla="*/ 2147483646 h 1724"/>
              <a:gd name="T6" fmla="*/ 2147483646 w 1633"/>
              <a:gd name="T7" fmla="*/ 0 h 1724"/>
              <a:gd name="T8" fmla="*/ 0 60000 65536"/>
              <a:gd name="T9" fmla="*/ 0 60000 65536"/>
              <a:gd name="T10" fmla="*/ 0 60000 65536"/>
              <a:gd name="T11" fmla="*/ 0 60000 65536"/>
              <a:gd name="T12" fmla="*/ 0 w 1633"/>
              <a:gd name="T13" fmla="*/ 0 h 1724"/>
              <a:gd name="T14" fmla="*/ 1633 w 1633"/>
              <a:gd name="T15" fmla="*/ 1724 h 1724"/>
            </a:gdLst>
            <a:ahLst/>
            <a:cxnLst>
              <a:cxn ang="T8">
                <a:pos x="T0" y="T1"/>
              </a:cxn>
              <a:cxn ang="T9">
                <a:pos x="T2" y="T3"/>
              </a:cxn>
              <a:cxn ang="T10">
                <a:pos x="T4" y="T5"/>
              </a:cxn>
              <a:cxn ang="T11">
                <a:pos x="T6" y="T7"/>
              </a:cxn>
            </a:cxnLst>
            <a:rect l="T12" t="T13" r="T14" b="T15"/>
            <a:pathLst>
              <a:path w="1633" h="1724">
                <a:moveTo>
                  <a:pt x="0" y="1316"/>
                </a:moveTo>
                <a:cubicBezTo>
                  <a:pt x="60" y="1463"/>
                  <a:pt x="121" y="1610"/>
                  <a:pt x="272" y="1633"/>
                </a:cubicBezTo>
                <a:cubicBezTo>
                  <a:pt x="423" y="1656"/>
                  <a:pt x="680" y="1724"/>
                  <a:pt x="907" y="1452"/>
                </a:cubicBezTo>
                <a:cubicBezTo>
                  <a:pt x="1134" y="1180"/>
                  <a:pt x="1383" y="590"/>
                  <a:pt x="1633" y="0"/>
                </a:cubicBezTo>
              </a:path>
            </a:pathLst>
          </a:custGeom>
          <a:noFill/>
          <a:ln w="38100">
            <a:solidFill>
              <a:srgbClr val="3333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4" name="Rectangle 9">
            <a:extLst>
              <a:ext uri="{FF2B5EF4-FFF2-40B4-BE49-F238E27FC236}">
                <a16:creationId xmlns:a16="http://schemas.microsoft.com/office/drawing/2014/main" id="{0071BC42-7AF2-42C3-9C73-858812749ADD}"/>
              </a:ext>
            </a:extLst>
          </p:cNvPr>
          <p:cNvSpPr>
            <a:spLocks noChangeArrowheads="1"/>
          </p:cNvSpPr>
          <p:nvPr/>
        </p:nvSpPr>
        <p:spPr bwMode="auto">
          <a:xfrm>
            <a:off x="1042988" y="1608138"/>
            <a:ext cx="5048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a:solidFill>
                  <a:schemeClr val="tx2"/>
                </a:solidFill>
              </a:rPr>
              <a:t>P</a:t>
            </a:r>
          </a:p>
        </p:txBody>
      </p:sp>
      <p:sp>
        <p:nvSpPr>
          <p:cNvPr id="17415" name="Rectangle 10">
            <a:extLst>
              <a:ext uri="{FF2B5EF4-FFF2-40B4-BE49-F238E27FC236}">
                <a16:creationId xmlns:a16="http://schemas.microsoft.com/office/drawing/2014/main" id="{E82F7A87-377D-4CD0-92A1-F6E036688E1F}"/>
              </a:ext>
            </a:extLst>
          </p:cNvPr>
          <p:cNvSpPr>
            <a:spLocks noChangeArrowheads="1"/>
          </p:cNvSpPr>
          <p:nvPr/>
        </p:nvSpPr>
        <p:spPr bwMode="auto">
          <a:xfrm>
            <a:off x="7308850" y="4383088"/>
            <a:ext cx="5048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a:solidFill>
                  <a:schemeClr val="tx2"/>
                </a:solidFill>
              </a:rPr>
              <a:t>Q</a:t>
            </a:r>
          </a:p>
        </p:txBody>
      </p:sp>
      <p:sp>
        <p:nvSpPr>
          <p:cNvPr id="17416" name="Rectangle 11">
            <a:extLst>
              <a:ext uri="{FF2B5EF4-FFF2-40B4-BE49-F238E27FC236}">
                <a16:creationId xmlns:a16="http://schemas.microsoft.com/office/drawing/2014/main" id="{6E760E7A-9A34-4823-8F35-6EB4321C92FC}"/>
              </a:ext>
            </a:extLst>
          </p:cNvPr>
          <p:cNvSpPr>
            <a:spLocks noChangeArrowheads="1"/>
          </p:cNvSpPr>
          <p:nvPr/>
        </p:nvSpPr>
        <p:spPr bwMode="auto">
          <a:xfrm>
            <a:off x="1187450" y="4225925"/>
            <a:ext cx="50482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a:solidFill>
                  <a:schemeClr val="tx2"/>
                </a:solidFill>
              </a:rPr>
              <a:t>0</a:t>
            </a:r>
          </a:p>
        </p:txBody>
      </p:sp>
      <p:sp>
        <p:nvSpPr>
          <p:cNvPr id="2042892" name="Line 12">
            <a:extLst>
              <a:ext uri="{FF2B5EF4-FFF2-40B4-BE49-F238E27FC236}">
                <a16:creationId xmlns:a16="http://schemas.microsoft.com/office/drawing/2014/main" id="{05854804-0010-47E6-9A59-5200B82ECE4C}"/>
              </a:ext>
            </a:extLst>
          </p:cNvPr>
          <p:cNvSpPr>
            <a:spLocks noChangeShapeType="1"/>
          </p:cNvSpPr>
          <p:nvPr/>
        </p:nvSpPr>
        <p:spPr bwMode="auto">
          <a:xfrm>
            <a:off x="3059113" y="3074988"/>
            <a:ext cx="0" cy="136048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2893" name="Line 13">
            <a:extLst>
              <a:ext uri="{FF2B5EF4-FFF2-40B4-BE49-F238E27FC236}">
                <a16:creationId xmlns:a16="http://schemas.microsoft.com/office/drawing/2014/main" id="{D0535F5E-16B4-49DC-A1AE-A4093405B9CE}"/>
              </a:ext>
            </a:extLst>
          </p:cNvPr>
          <p:cNvSpPr>
            <a:spLocks noChangeShapeType="1"/>
          </p:cNvSpPr>
          <p:nvPr/>
        </p:nvSpPr>
        <p:spPr bwMode="auto">
          <a:xfrm>
            <a:off x="4140200" y="3074988"/>
            <a:ext cx="0" cy="136048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2894" name="Line 14">
            <a:extLst>
              <a:ext uri="{FF2B5EF4-FFF2-40B4-BE49-F238E27FC236}">
                <a16:creationId xmlns:a16="http://schemas.microsoft.com/office/drawing/2014/main" id="{852EE888-0BB3-441A-A02E-1F84E34317EB}"/>
              </a:ext>
            </a:extLst>
          </p:cNvPr>
          <p:cNvSpPr>
            <a:spLocks noChangeShapeType="1"/>
          </p:cNvSpPr>
          <p:nvPr/>
        </p:nvSpPr>
        <p:spPr bwMode="auto">
          <a:xfrm>
            <a:off x="4643438" y="2289175"/>
            <a:ext cx="0" cy="21463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2897" name="Rectangle 17">
            <a:extLst>
              <a:ext uri="{FF2B5EF4-FFF2-40B4-BE49-F238E27FC236}">
                <a16:creationId xmlns:a16="http://schemas.microsoft.com/office/drawing/2014/main" id="{D4443FC1-3EFF-42F0-BD3C-E194CD53275A}"/>
              </a:ext>
            </a:extLst>
          </p:cNvPr>
          <p:cNvSpPr>
            <a:spLocks noChangeArrowheads="1"/>
          </p:cNvSpPr>
          <p:nvPr/>
        </p:nvSpPr>
        <p:spPr bwMode="auto">
          <a:xfrm>
            <a:off x="4643438" y="4435475"/>
            <a:ext cx="5048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a:solidFill>
                  <a:schemeClr val="tx2"/>
                </a:solidFill>
              </a:rPr>
              <a:t>Q</a:t>
            </a:r>
            <a:r>
              <a:rPr lang="en-US" altLang="zh-CN" baseline="-25000">
                <a:solidFill>
                  <a:schemeClr val="tx2"/>
                </a:solidFill>
              </a:rPr>
              <a:t>1</a:t>
            </a:r>
          </a:p>
        </p:txBody>
      </p:sp>
      <p:sp>
        <p:nvSpPr>
          <p:cNvPr id="2042898" name="Rectangle 18">
            <a:extLst>
              <a:ext uri="{FF2B5EF4-FFF2-40B4-BE49-F238E27FC236}">
                <a16:creationId xmlns:a16="http://schemas.microsoft.com/office/drawing/2014/main" id="{9B7368C1-D0DC-4E3C-8FF7-DACBCE5A7768}"/>
              </a:ext>
            </a:extLst>
          </p:cNvPr>
          <p:cNvSpPr>
            <a:spLocks noChangeArrowheads="1"/>
          </p:cNvSpPr>
          <p:nvPr/>
        </p:nvSpPr>
        <p:spPr bwMode="auto">
          <a:xfrm>
            <a:off x="3851275" y="4435475"/>
            <a:ext cx="5048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a:solidFill>
                  <a:schemeClr val="tx2"/>
                </a:solidFill>
              </a:rPr>
              <a:t>Q</a:t>
            </a:r>
            <a:r>
              <a:rPr lang="en-US" altLang="zh-CN" baseline="-25000">
                <a:solidFill>
                  <a:schemeClr val="tx2"/>
                </a:solidFill>
              </a:rPr>
              <a:t>0</a:t>
            </a:r>
          </a:p>
        </p:txBody>
      </p:sp>
      <p:sp>
        <p:nvSpPr>
          <p:cNvPr id="2042899" name="Rectangle 19">
            <a:extLst>
              <a:ext uri="{FF2B5EF4-FFF2-40B4-BE49-F238E27FC236}">
                <a16:creationId xmlns:a16="http://schemas.microsoft.com/office/drawing/2014/main" id="{5AEEE113-47D4-4C46-9E92-EB92FD0A2DC0}"/>
              </a:ext>
            </a:extLst>
          </p:cNvPr>
          <p:cNvSpPr>
            <a:spLocks noChangeArrowheads="1"/>
          </p:cNvSpPr>
          <p:nvPr/>
        </p:nvSpPr>
        <p:spPr bwMode="auto">
          <a:xfrm>
            <a:off x="2771775" y="4435475"/>
            <a:ext cx="5048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a:solidFill>
                  <a:schemeClr val="tx2"/>
                </a:solidFill>
              </a:rPr>
              <a:t>Q</a:t>
            </a:r>
            <a:r>
              <a:rPr lang="en-US" altLang="zh-CN" baseline="-25000">
                <a:solidFill>
                  <a:schemeClr val="tx2"/>
                </a:solidFill>
              </a:rPr>
              <a:t>2</a:t>
            </a:r>
          </a:p>
        </p:txBody>
      </p:sp>
      <p:sp>
        <p:nvSpPr>
          <p:cNvPr id="2042900" name="Rectangle 20">
            <a:extLst>
              <a:ext uri="{FF2B5EF4-FFF2-40B4-BE49-F238E27FC236}">
                <a16:creationId xmlns:a16="http://schemas.microsoft.com/office/drawing/2014/main" id="{BD20CCFE-BA26-40B7-AFC8-E8E6A09783BE}"/>
              </a:ext>
            </a:extLst>
          </p:cNvPr>
          <p:cNvSpPr>
            <a:spLocks noChangeArrowheads="1"/>
          </p:cNvSpPr>
          <p:nvPr/>
        </p:nvSpPr>
        <p:spPr bwMode="auto">
          <a:xfrm>
            <a:off x="3563938" y="2549525"/>
            <a:ext cx="50482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a:solidFill>
                  <a:schemeClr val="tx2"/>
                </a:solidFill>
              </a:rPr>
              <a:t>E</a:t>
            </a:r>
            <a:endParaRPr lang="en-US" altLang="zh-CN" baseline="-25000">
              <a:solidFill>
                <a:schemeClr val="tx2"/>
              </a:solidFill>
            </a:endParaRPr>
          </a:p>
        </p:txBody>
      </p:sp>
      <p:sp>
        <p:nvSpPr>
          <p:cNvPr id="2042901" name="Rectangle 21">
            <a:extLst>
              <a:ext uri="{FF2B5EF4-FFF2-40B4-BE49-F238E27FC236}">
                <a16:creationId xmlns:a16="http://schemas.microsoft.com/office/drawing/2014/main" id="{EE62D9F4-708E-49A0-8851-EF946EDFFCD2}"/>
              </a:ext>
            </a:extLst>
          </p:cNvPr>
          <p:cNvSpPr>
            <a:spLocks noChangeArrowheads="1"/>
          </p:cNvSpPr>
          <p:nvPr/>
        </p:nvSpPr>
        <p:spPr bwMode="auto">
          <a:xfrm>
            <a:off x="4140200" y="1557338"/>
            <a:ext cx="1008063" cy="431800"/>
          </a:xfrm>
          <a:prstGeom prst="rect">
            <a:avLst/>
          </a:prstGeom>
          <a:noFill/>
          <a:ln w="9525" algn="ctr">
            <a:noFill/>
            <a:miter lim="800000"/>
            <a:headEnd/>
            <a:tailEnd/>
          </a:ln>
        </p:spPr>
        <p:txBody>
          <a:bodyPr wrap="none" anchor="ctr"/>
          <a:lstStyle/>
          <a:p>
            <a:pPr algn="ctr" eaLnBrk="1" hangingPunct="1">
              <a:defRPr/>
            </a:pPr>
            <a:r>
              <a:rPr lang="en-US" altLang="zh-CN" sz="3200" dirty="0">
                <a:solidFill>
                  <a:schemeClr val="accent2">
                    <a:lumMod val="75000"/>
                  </a:schemeClr>
                </a:solidFill>
                <a:latin typeface="Arial" charset="0"/>
              </a:rPr>
              <a:t>SMC</a:t>
            </a:r>
            <a:endParaRPr lang="en-US" altLang="zh-CN" sz="3200" baseline="-25000" dirty="0">
              <a:solidFill>
                <a:schemeClr val="accent2">
                  <a:lumMod val="75000"/>
                </a:schemeClr>
              </a:solidFill>
              <a:latin typeface="Arial" charset="0"/>
            </a:endParaRPr>
          </a:p>
        </p:txBody>
      </p:sp>
      <p:sp>
        <p:nvSpPr>
          <p:cNvPr id="2042902" name="Rectangle 22">
            <a:extLst>
              <a:ext uri="{FF2B5EF4-FFF2-40B4-BE49-F238E27FC236}">
                <a16:creationId xmlns:a16="http://schemas.microsoft.com/office/drawing/2014/main" id="{0B5C2BB7-EC77-4396-A37A-3736E985E717}"/>
              </a:ext>
            </a:extLst>
          </p:cNvPr>
          <p:cNvSpPr>
            <a:spLocks noChangeArrowheads="1"/>
          </p:cNvSpPr>
          <p:nvPr/>
        </p:nvSpPr>
        <p:spPr bwMode="auto">
          <a:xfrm>
            <a:off x="5929313" y="2786063"/>
            <a:ext cx="2952750" cy="501650"/>
          </a:xfrm>
          <a:prstGeom prst="rect">
            <a:avLst/>
          </a:prstGeom>
          <a:noFill/>
          <a:ln w="9525" algn="ctr">
            <a:noFill/>
            <a:miter lim="800000"/>
            <a:headEnd/>
            <a:tailEnd/>
          </a:ln>
        </p:spPr>
        <p:txBody>
          <a:bodyPr wrap="none" anchor="ctr"/>
          <a:lstStyle/>
          <a:p>
            <a:pPr algn="ctr" eaLnBrk="1" hangingPunct="1">
              <a:defRPr/>
            </a:pPr>
            <a:r>
              <a:rPr lang="en-US" altLang="zh-CN" sz="3200" dirty="0">
                <a:solidFill>
                  <a:schemeClr val="accent2">
                    <a:lumMod val="75000"/>
                  </a:schemeClr>
                </a:solidFill>
                <a:latin typeface="Arial" charset="0"/>
              </a:rPr>
              <a:t>d</a:t>
            </a:r>
            <a:r>
              <a:rPr lang="zh-CN" altLang="en-US" sz="3200" dirty="0">
                <a:solidFill>
                  <a:schemeClr val="accent2">
                    <a:lumMod val="75000"/>
                  </a:schemeClr>
                </a:solidFill>
                <a:latin typeface="Arial" charset="0"/>
              </a:rPr>
              <a:t>（</a:t>
            </a:r>
            <a:r>
              <a:rPr lang="en-US" altLang="zh-CN" sz="3200" dirty="0">
                <a:solidFill>
                  <a:schemeClr val="accent2">
                    <a:lumMod val="75000"/>
                  </a:schemeClr>
                </a:solidFill>
                <a:latin typeface="Arial" charset="0"/>
              </a:rPr>
              <a:t>AR=MR=P</a:t>
            </a:r>
            <a:r>
              <a:rPr lang="zh-CN" altLang="en-US" sz="3200" dirty="0">
                <a:solidFill>
                  <a:schemeClr val="accent2">
                    <a:lumMod val="75000"/>
                  </a:schemeClr>
                </a:solidFill>
                <a:latin typeface="Arial" charset="0"/>
              </a:rPr>
              <a:t>）</a:t>
            </a:r>
            <a:endParaRPr lang="en-US" altLang="zh-CN" sz="3200" baseline="-25000" dirty="0">
              <a:solidFill>
                <a:schemeClr val="accent2">
                  <a:lumMod val="75000"/>
                </a:schemeClr>
              </a:solidFill>
              <a:latin typeface="Arial" charset="0"/>
            </a:endParaRPr>
          </a:p>
        </p:txBody>
      </p:sp>
      <p:sp>
        <p:nvSpPr>
          <p:cNvPr id="2042903" name="Line 23">
            <a:extLst>
              <a:ext uri="{FF2B5EF4-FFF2-40B4-BE49-F238E27FC236}">
                <a16:creationId xmlns:a16="http://schemas.microsoft.com/office/drawing/2014/main" id="{C47B30E5-14FD-4668-9758-296D1E1F6896}"/>
              </a:ext>
            </a:extLst>
          </p:cNvPr>
          <p:cNvSpPr>
            <a:spLocks noChangeShapeType="1"/>
          </p:cNvSpPr>
          <p:nvPr/>
        </p:nvSpPr>
        <p:spPr bwMode="auto">
          <a:xfrm>
            <a:off x="3203575" y="4121150"/>
            <a:ext cx="7921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2904" name="Line 24">
            <a:extLst>
              <a:ext uri="{FF2B5EF4-FFF2-40B4-BE49-F238E27FC236}">
                <a16:creationId xmlns:a16="http://schemas.microsoft.com/office/drawing/2014/main" id="{4155835F-D3F8-478C-A22D-2D064679B37C}"/>
              </a:ext>
            </a:extLst>
          </p:cNvPr>
          <p:cNvSpPr>
            <a:spLocks noChangeShapeType="1"/>
          </p:cNvSpPr>
          <p:nvPr/>
        </p:nvSpPr>
        <p:spPr bwMode="auto">
          <a:xfrm flipH="1">
            <a:off x="4284663" y="4121150"/>
            <a:ext cx="28733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2" name="Rectangle 25">
            <a:extLst>
              <a:ext uri="{FF2B5EF4-FFF2-40B4-BE49-F238E27FC236}">
                <a16:creationId xmlns:a16="http://schemas.microsoft.com/office/drawing/2014/main" id="{9DB81918-C7E3-4779-B3BF-9EF1FE42A268}"/>
              </a:ext>
            </a:extLst>
          </p:cNvPr>
          <p:cNvSpPr>
            <a:spLocks noChangeArrowheads="1"/>
          </p:cNvSpPr>
          <p:nvPr/>
        </p:nvSpPr>
        <p:spPr bwMode="auto">
          <a:xfrm>
            <a:off x="684213" y="549275"/>
            <a:ext cx="7704137" cy="719138"/>
          </a:xfrm>
          <a:prstGeom prst="rect">
            <a:avLst/>
          </a:prstGeom>
          <a:noFill/>
          <a:ln w="9525" algn="ctr">
            <a:noFill/>
            <a:miter lim="800000"/>
            <a:headEnd/>
            <a:tailEnd/>
          </a:ln>
        </p:spPr>
        <p:txBody>
          <a:bodyPr wrap="none" anchor="ctr"/>
          <a:lstStyle/>
          <a:p>
            <a:pPr algn="ctr" eaLnBrk="1" hangingPunct="1">
              <a:defRPr/>
            </a:pPr>
            <a:r>
              <a:rPr lang="zh-CN" altLang="en-US" sz="3200" dirty="0">
                <a:solidFill>
                  <a:schemeClr val="accent2">
                    <a:lumMod val="75000"/>
                  </a:schemeClr>
                </a:solidFill>
                <a:latin typeface="楷体" pitchFamily="49" charset="-122"/>
                <a:ea typeface="楷体" pitchFamily="49" charset="-122"/>
              </a:rPr>
              <a:t>边际收益和边际成本曲线表示最大利润</a:t>
            </a:r>
          </a:p>
        </p:txBody>
      </p:sp>
      <p:sp>
        <p:nvSpPr>
          <p:cNvPr id="18453" name="Rectangle 26">
            <a:extLst>
              <a:ext uri="{FF2B5EF4-FFF2-40B4-BE49-F238E27FC236}">
                <a16:creationId xmlns:a16="http://schemas.microsoft.com/office/drawing/2014/main" id="{B2147C16-CD9D-4D94-BBF2-7D8DFAAA70B9}"/>
              </a:ext>
            </a:extLst>
          </p:cNvPr>
          <p:cNvSpPr>
            <a:spLocks noChangeArrowheads="1"/>
          </p:cNvSpPr>
          <p:nvPr/>
        </p:nvSpPr>
        <p:spPr bwMode="auto">
          <a:xfrm>
            <a:off x="357188" y="5072063"/>
            <a:ext cx="8572500" cy="1384300"/>
          </a:xfrm>
          <a:prstGeom prst="rect">
            <a:avLst/>
          </a:prstGeom>
          <a:noFill/>
          <a:ln w="9525" algn="ctr">
            <a:noFill/>
            <a:miter lim="800000"/>
            <a:headEnd/>
            <a:tailEnd/>
          </a:ln>
        </p:spPr>
        <p:txBody>
          <a:bodyPr wrap="none" tIns="0" bIns="0" anchor="ctr"/>
          <a:lstStyle/>
          <a:p>
            <a:pPr eaLnBrk="1" hangingPunct="1">
              <a:defRPr/>
            </a:pPr>
            <a:r>
              <a:rPr lang="en-US" altLang="zh-CN" sz="2400" dirty="0">
                <a:solidFill>
                  <a:schemeClr val="accent2">
                    <a:lumMod val="75000"/>
                  </a:schemeClr>
                </a:solidFill>
                <a:latin typeface="仿宋" pitchFamily="49" charset="-122"/>
                <a:ea typeface="仿宋" pitchFamily="49" charset="-122"/>
              </a:rPr>
              <a:t>     Q</a:t>
            </a:r>
            <a:r>
              <a:rPr lang="en-US" altLang="zh-CN" sz="2400" baseline="-25000" dirty="0">
                <a:solidFill>
                  <a:schemeClr val="accent2">
                    <a:lumMod val="75000"/>
                  </a:schemeClr>
                </a:solidFill>
                <a:latin typeface="仿宋" pitchFamily="49" charset="-122"/>
                <a:ea typeface="仿宋" pitchFamily="49" charset="-122"/>
              </a:rPr>
              <a:t>0</a:t>
            </a:r>
            <a:r>
              <a:rPr lang="zh-CN" altLang="en-US" sz="2400" dirty="0">
                <a:solidFill>
                  <a:schemeClr val="accent2">
                    <a:lumMod val="75000"/>
                  </a:schemeClr>
                </a:solidFill>
                <a:latin typeface="仿宋" pitchFamily="49" charset="-122"/>
                <a:ea typeface="仿宋" pitchFamily="49" charset="-122"/>
              </a:rPr>
              <a:t>处利润最大。</a:t>
            </a:r>
            <a:r>
              <a:rPr lang="en-US" altLang="zh-CN" sz="2400" dirty="0">
                <a:solidFill>
                  <a:schemeClr val="accent2">
                    <a:lumMod val="75000"/>
                  </a:schemeClr>
                </a:solidFill>
                <a:latin typeface="仿宋" pitchFamily="49" charset="-122"/>
                <a:ea typeface="仿宋" pitchFamily="49" charset="-122"/>
              </a:rPr>
              <a:t>MR</a:t>
            </a:r>
            <a:r>
              <a:rPr lang="zh-CN" altLang="en-US" sz="2400" dirty="0">
                <a:solidFill>
                  <a:schemeClr val="accent2">
                    <a:lumMod val="75000"/>
                  </a:schemeClr>
                </a:solidFill>
                <a:latin typeface="仿宋" pitchFamily="49" charset="-122"/>
                <a:ea typeface="仿宋" pitchFamily="49" charset="-122"/>
              </a:rPr>
              <a:t>与</a:t>
            </a:r>
            <a:r>
              <a:rPr lang="en-US" altLang="zh-CN" sz="2400" dirty="0">
                <a:solidFill>
                  <a:schemeClr val="accent2">
                    <a:lumMod val="75000"/>
                  </a:schemeClr>
                </a:solidFill>
                <a:latin typeface="仿宋" pitchFamily="49" charset="-122"/>
                <a:ea typeface="仿宋" pitchFamily="49" charset="-122"/>
              </a:rPr>
              <a:t>MC</a:t>
            </a:r>
            <a:r>
              <a:rPr lang="zh-CN" altLang="en-US" sz="2400" dirty="0">
                <a:solidFill>
                  <a:schemeClr val="accent2">
                    <a:lumMod val="75000"/>
                  </a:schemeClr>
                </a:solidFill>
                <a:latin typeface="仿宋" pitchFamily="49" charset="-122"/>
                <a:ea typeface="仿宋" pitchFamily="49" charset="-122"/>
              </a:rPr>
              <a:t>相交于</a:t>
            </a:r>
            <a:r>
              <a:rPr lang="en-US" altLang="zh-CN" sz="2400" dirty="0">
                <a:solidFill>
                  <a:schemeClr val="accent2">
                    <a:lumMod val="75000"/>
                  </a:schemeClr>
                </a:solidFill>
                <a:latin typeface="仿宋" pitchFamily="49" charset="-122"/>
                <a:ea typeface="仿宋" pitchFamily="49" charset="-122"/>
              </a:rPr>
              <a:t>E</a:t>
            </a:r>
            <a:r>
              <a:rPr lang="zh-CN" altLang="en-US" sz="2400" dirty="0">
                <a:solidFill>
                  <a:schemeClr val="accent2">
                    <a:lumMod val="75000"/>
                  </a:schemeClr>
                </a:solidFill>
                <a:latin typeface="仿宋" pitchFamily="49" charset="-122"/>
                <a:ea typeface="仿宋" pitchFamily="49" charset="-122"/>
              </a:rPr>
              <a:t>点，这里</a:t>
            </a:r>
            <a:r>
              <a:rPr lang="en-US" altLang="zh-CN" sz="2400" dirty="0">
                <a:solidFill>
                  <a:schemeClr val="accent2">
                    <a:lumMod val="75000"/>
                  </a:schemeClr>
                </a:solidFill>
                <a:latin typeface="仿宋" pitchFamily="49" charset="-122"/>
                <a:ea typeface="仿宋" pitchFamily="49" charset="-122"/>
              </a:rPr>
              <a:t>MR=MC,</a:t>
            </a:r>
            <a:r>
              <a:rPr lang="zh-CN" altLang="en-US" sz="2400" dirty="0">
                <a:solidFill>
                  <a:schemeClr val="accent2">
                    <a:lumMod val="75000"/>
                  </a:schemeClr>
                </a:solidFill>
                <a:latin typeface="仿宋" pitchFamily="49" charset="-122"/>
                <a:ea typeface="仿宋" pitchFamily="49" charset="-122"/>
              </a:rPr>
              <a:t>厂商利润</a:t>
            </a:r>
            <a:endParaRPr lang="en-US" altLang="zh-CN" sz="2400" dirty="0">
              <a:solidFill>
                <a:schemeClr val="accent2">
                  <a:lumMod val="75000"/>
                </a:schemeClr>
              </a:solidFill>
              <a:latin typeface="仿宋" pitchFamily="49" charset="-122"/>
              <a:ea typeface="仿宋" pitchFamily="49" charset="-122"/>
            </a:endParaRPr>
          </a:p>
          <a:p>
            <a:pPr eaLnBrk="1" hangingPunct="1">
              <a:defRPr/>
            </a:pPr>
            <a:r>
              <a:rPr lang="zh-CN" altLang="en-US" sz="2400" dirty="0">
                <a:solidFill>
                  <a:schemeClr val="accent2">
                    <a:lumMod val="75000"/>
                  </a:schemeClr>
                </a:solidFill>
                <a:latin typeface="仿宋" pitchFamily="49" charset="-122"/>
                <a:ea typeface="仿宋" pitchFamily="49" charset="-122"/>
              </a:rPr>
              <a:t>达到极大值。注：这里的所谓成本包含了正常利润，经济利润</a:t>
            </a:r>
            <a:endParaRPr lang="en-US" altLang="zh-CN" sz="2400" dirty="0">
              <a:solidFill>
                <a:schemeClr val="accent2">
                  <a:lumMod val="75000"/>
                </a:schemeClr>
              </a:solidFill>
              <a:latin typeface="仿宋" pitchFamily="49" charset="-122"/>
              <a:ea typeface="仿宋" pitchFamily="49" charset="-122"/>
            </a:endParaRPr>
          </a:p>
          <a:p>
            <a:pPr eaLnBrk="1" hangingPunct="1">
              <a:defRPr/>
            </a:pPr>
            <a:r>
              <a:rPr lang="zh-CN" altLang="en-US" sz="2400" dirty="0">
                <a:solidFill>
                  <a:schemeClr val="accent2">
                    <a:lumMod val="75000"/>
                  </a:schemeClr>
                </a:solidFill>
                <a:latin typeface="仿宋" pitchFamily="49" charset="-122"/>
                <a:ea typeface="仿宋" pitchFamily="49" charset="-122"/>
              </a:rPr>
              <a:t>指的是超过正常利润的超额利润。</a:t>
            </a:r>
            <a:r>
              <a:rPr lang="zh-CN" altLang="en-US" dirty="0">
                <a:solidFill>
                  <a:schemeClr val="accent2">
                    <a:lumMod val="75000"/>
                  </a:schemeClr>
                </a:solidFill>
                <a:latin typeface="仿宋" pitchFamily="49" charset="-122"/>
                <a:ea typeface="仿宋" pitchFamily="49" charset="-122"/>
              </a:rPr>
              <a:t> </a:t>
            </a:r>
          </a:p>
        </p:txBody>
      </p:sp>
      <p:sp>
        <p:nvSpPr>
          <p:cNvPr id="2042909" name="Line 29">
            <a:extLst>
              <a:ext uri="{FF2B5EF4-FFF2-40B4-BE49-F238E27FC236}">
                <a16:creationId xmlns:a16="http://schemas.microsoft.com/office/drawing/2014/main" id="{567DB2A0-EA9A-41D5-AA3C-753334FF56BF}"/>
              </a:ext>
            </a:extLst>
          </p:cNvPr>
          <p:cNvSpPr>
            <a:spLocks noChangeShapeType="1"/>
          </p:cNvSpPr>
          <p:nvPr/>
        </p:nvSpPr>
        <p:spPr bwMode="auto">
          <a:xfrm>
            <a:off x="3059113" y="3068638"/>
            <a:ext cx="0" cy="93662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2910" name="AutoShape 30">
            <a:extLst>
              <a:ext uri="{FF2B5EF4-FFF2-40B4-BE49-F238E27FC236}">
                <a16:creationId xmlns:a16="http://schemas.microsoft.com/office/drawing/2014/main" id="{59E2A80C-DFD6-4C38-9573-E9EEEF140B53}"/>
              </a:ext>
            </a:extLst>
          </p:cNvPr>
          <p:cNvSpPr>
            <a:spLocks/>
          </p:cNvSpPr>
          <p:nvPr/>
        </p:nvSpPr>
        <p:spPr bwMode="auto">
          <a:xfrm>
            <a:off x="5926138" y="1989138"/>
            <a:ext cx="914400" cy="401637"/>
          </a:xfrm>
          <a:prstGeom prst="borderCallout1">
            <a:avLst>
              <a:gd name="adj1" fmla="val 28458"/>
              <a:gd name="adj2" fmla="val -8333"/>
              <a:gd name="adj3" fmla="val 183398"/>
              <a:gd name="adj4" fmla="val -130556"/>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t>亏损</a:t>
            </a:r>
          </a:p>
        </p:txBody>
      </p:sp>
      <p:sp>
        <p:nvSpPr>
          <p:cNvPr id="2042911" name="Line 31">
            <a:extLst>
              <a:ext uri="{FF2B5EF4-FFF2-40B4-BE49-F238E27FC236}">
                <a16:creationId xmlns:a16="http://schemas.microsoft.com/office/drawing/2014/main" id="{4304704C-0B3E-4E2F-BF3A-F305D025C282}"/>
              </a:ext>
            </a:extLst>
          </p:cNvPr>
          <p:cNvSpPr>
            <a:spLocks noChangeShapeType="1"/>
          </p:cNvSpPr>
          <p:nvPr/>
        </p:nvSpPr>
        <p:spPr bwMode="auto">
          <a:xfrm>
            <a:off x="4643438" y="2276475"/>
            <a:ext cx="0" cy="792163"/>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2912" name="AutoShape 32">
            <a:extLst>
              <a:ext uri="{FF2B5EF4-FFF2-40B4-BE49-F238E27FC236}">
                <a16:creationId xmlns:a16="http://schemas.microsoft.com/office/drawing/2014/main" id="{9E3B5E03-2663-447A-95A0-4D4BCDABFD68}"/>
              </a:ext>
            </a:extLst>
          </p:cNvPr>
          <p:cNvSpPr>
            <a:spLocks/>
          </p:cNvSpPr>
          <p:nvPr/>
        </p:nvSpPr>
        <p:spPr bwMode="auto">
          <a:xfrm>
            <a:off x="1835150" y="2492375"/>
            <a:ext cx="914400" cy="401638"/>
          </a:xfrm>
          <a:prstGeom prst="borderCallout1">
            <a:avLst>
              <a:gd name="adj1" fmla="val 28458"/>
              <a:gd name="adj2" fmla="val 108333"/>
              <a:gd name="adj3" fmla="val 297231"/>
              <a:gd name="adj4" fmla="val 131944"/>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t>获利</a:t>
            </a:r>
          </a:p>
        </p:txBody>
      </p:sp>
      <p:sp>
        <p:nvSpPr>
          <p:cNvPr id="2042913" name="Oval 33">
            <a:extLst>
              <a:ext uri="{FF2B5EF4-FFF2-40B4-BE49-F238E27FC236}">
                <a16:creationId xmlns:a16="http://schemas.microsoft.com/office/drawing/2014/main" id="{F7880846-E563-441D-B9C1-666D062EEB6A}"/>
              </a:ext>
            </a:extLst>
          </p:cNvPr>
          <p:cNvSpPr>
            <a:spLocks noChangeArrowheads="1"/>
          </p:cNvSpPr>
          <p:nvPr/>
        </p:nvSpPr>
        <p:spPr bwMode="auto">
          <a:xfrm>
            <a:off x="3995738" y="2924175"/>
            <a:ext cx="215900" cy="217488"/>
          </a:xfrm>
          <a:prstGeom prst="ellipse">
            <a:avLst/>
          </a:prstGeom>
          <a:solidFill>
            <a:srgbClr val="FF3300"/>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7" name="Rectangle 9">
            <a:extLst>
              <a:ext uri="{FF2B5EF4-FFF2-40B4-BE49-F238E27FC236}">
                <a16:creationId xmlns:a16="http://schemas.microsoft.com/office/drawing/2014/main" id="{0729104A-CF0E-4287-8DEE-4D89B65656A4}"/>
              </a:ext>
            </a:extLst>
          </p:cNvPr>
          <p:cNvSpPr>
            <a:spLocks noChangeArrowheads="1"/>
          </p:cNvSpPr>
          <p:nvPr/>
        </p:nvSpPr>
        <p:spPr bwMode="auto">
          <a:xfrm>
            <a:off x="2928938" y="2643188"/>
            <a:ext cx="5048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tx2"/>
                </a:solidFill>
              </a:rPr>
              <a:t>A</a:t>
            </a:r>
          </a:p>
        </p:txBody>
      </p:sp>
      <p:sp>
        <p:nvSpPr>
          <p:cNvPr id="28" name="Rectangle 9">
            <a:extLst>
              <a:ext uri="{FF2B5EF4-FFF2-40B4-BE49-F238E27FC236}">
                <a16:creationId xmlns:a16="http://schemas.microsoft.com/office/drawing/2014/main" id="{04E2352A-9C4B-4ECB-A7B7-7AB8A3FA885F}"/>
              </a:ext>
            </a:extLst>
          </p:cNvPr>
          <p:cNvSpPr>
            <a:spLocks noChangeArrowheads="1"/>
          </p:cNvSpPr>
          <p:nvPr/>
        </p:nvSpPr>
        <p:spPr bwMode="auto">
          <a:xfrm>
            <a:off x="2714625" y="3929063"/>
            <a:ext cx="433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tx2"/>
                </a:solidFill>
              </a:rPr>
              <a:t>C</a:t>
            </a:r>
          </a:p>
        </p:txBody>
      </p:sp>
      <p:sp>
        <p:nvSpPr>
          <p:cNvPr id="29" name="Rectangle 9">
            <a:extLst>
              <a:ext uri="{FF2B5EF4-FFF2-40B4-BE49-F238E27FC236}">
                <a16:creationId xmlns:a16="http://schemas.microsoft.com/office/drawing/2014/main" id="{879E2C1E-B2E0-41D4-BBFB-1046D7F63EAB}"/>
              </a:ext>
            </a:extLst>
          </p:cNvPr>
          <p:cNvSpPr>
            <a:spLocks noChangeArrowheads="1"/>
          </p:cNvSpPr>
          <p:nvPr/>
        </p:nvSpPr>
        <p:spPr bwMode="auto">
          <a:xfrm>
            <a:off x="4643438" y="3071813"/>
            <a:ext cx="5048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tx2"/>
                </a:solidFill>
              </a:rPr>
              <a:t>F</a:t>
            </a:r>
          </a:p>
        </p:txBody>
      </p:sp>
      <p:sp>
        <p:nvSpPr>
          <p:cNvPr id="30" name="Rectangle 9">
            <a:extLst>
              <a:ext uri="{FF2B5EF4-FFF2-40B4-BE49-F238E27FC236}">
                <a16:creationId xmlns:a16="http://schemas.microsoft.com/office/drawing/2014/main" id="{379E5064-F85F-4F7E-92F7-AAF85A99297D}"/>
              </a:ext>
            </a:extLst>
          </p:cNvPr>
          <p:cNvSpPr>
            <a:spLocks noChangeArrowheads="1"/>
          </p:cNvSpPr>
          <p:nvPr/>
        </p:nvSpPr>
        <p:spPr bwMode="auto">
          <a:xfrm>
            <a:off x="4572000" y="2071688"/>
            <a:ext cx="5048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tx2"/>
                </a:solidFill>
              </a:rPr>
              <a:t>H</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28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290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4288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29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28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28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04290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4291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04290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04289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4289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04291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4291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04290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4291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42900"/>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204289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042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2897" grpId="0"/>
      <p:bldP spid="2042898" grpId="0"/>
      <p:bldP spid="2042899" grpId="0"/>
      <p:bldP spid="2042900" grpId="0"/>
      <p:bldP spid="2042901" grpId="0"/>
      <p:bldP spid="2042902" grpId="0"/>
      <p:bldP spid="2042910" grpId="0" animBg="1"/>
      <p:bldP spid="2042912" grpId="0" animBg="1"/>
      <p:bldP spid="2042913" grpId="0" animBg="1"/>
      <p:bldP spid="27" grpId="0"/>
      <p:bldP spid="28" grpId="0"/>
      <p:bldP spid="29"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FFEF31F3-5FD1-4784-96E1-8F37B378FACA}"/>
              </a:ext>
            </a:extLst>
          </p:cNvPr>
          <p:cNvSpPr>
            <a:spLocks noGrp="1" noRot="1" noChangeArrowheads="1"/>
          </p:cNvSpPr>
          <p:nvPr>
            <p:ph type="body" idx="1"/>
          </p:nvPr>
        </p:nvSpPr>
        <p:spPr>
          <a:xfrm>
            <a:off x="395288" y="692150"/>
            <a:ext cx="8229600" cy="1296988"/>
          </a:xfrm>
        </p:spPr>
        <p:txBody>
          <a:bodyPr/>
          <a:lstStyle/>
          <a:p>
            <a:pPr eaLnBrk="1" hangingPunct="1">
              <a:lnSpc>
                <a:spcPct val="90000"/>
              </a:lnSpc>
              <a:buNone/>
              <a:defRPr/>
            </a:pPr>
            <a:r>
              <a:rPr lang="en-US" altLang="zh-CN" sz="3600" b="1" dirty="0">
                <a:solidFill>
                  <a:schemeClr val="accent2">
                    <a:lumMod val="75000"/>
                  </a:schemeClr>
                </a:solidFill>
                <a:latin typeface="楷体" pitchFamily="49" charset="-122"/>
                <a:ea typeface="楷体" pitchFamily="49" charset="-122"/>
              </a:rPr>
              <a:t>(</a:t>
            </a:r>
            <a:r>
              <a:rPr lang="zh-CN" altLang="en-US" sz="3600" b="1" dirty="0">
                <a:solidFill>
                  <a:schemeClr val="accent2">
                    <a:lumMod val="75000"/>
                  </a:schemeClr>
                </a:solidFill>
                <a:latin typeface="楷体" pitchFamily="49" charset="-122"/>
                <a:ea typeface="楷体" pitchFamily="49" charset="-122"/>
              </a:rPr>
              <a:t>二）完全竞争厂商短期均衡的几种情况</a:t>
            </a:r>
          </a:p>
          <a:p>
            <a:pPr eaLnBrk="1" hangingPunct="1">
              <a:lnSpc>
                <a:spcPct val="90000"/>
              </a:lnSpc>
              <a:buFont typeface="Wingdings" panose="05000000000000000000" pitchFamily="2" charset="2"/>
              <a:buNone/>
              <a:defRPr/>
            </a:pPr>
            <a:r>
              <a:rPr lang="en-US" altLang="zh-CN" sz="3600" b="1" dirty="0">
                <a:solidFill>
                  <a:schemeClr val="accent2">
                    <a:lumMod val="75000"/>
                  </a:schemeClr>
                </a:solidFill>
                <a:latin typeface="楷体" pitchFamily="49" charset="-122"/>
                <a:ea typeface="楷体" pitchFamily="49" charset="-122"/>
              </a:rPr>
              <a:t>1</a:t>
            </a:r>
            <a:r>
              <a:rPr lang="zh-CN" altLang="en-US" sz="3600" b="1" dirty="0">
                <a:solidFill>
                  <a:schemeClr val="accent2">
                    <a:lumMod val="75000"/>
                  </a:schemeClr>
                </a:solidFill>
                <a:latin typeface="楷体" pitchFamily="49" charset="-122"/>
                <a:ea typeface="楷体" pitchFamily="49" charset="-122"/>
              </a:rPr>
              <a:t>、能赚得超额利润的均衡产量</a:t>
            </a:r>
            <a:endParaRPr lang="zh-CN" altLang="en-US" sz="2400" dirty="0">
              <a:solidFill>
                <a:schemeClr val="accent2">
                  <a:lumMod val="75000"/>
                </a:schemeClr>
              </a:solidFill>
              <a:latin typeface="楷体" pitchFamily="49" charset="-122"/>
              <a:ea typeface="楷体" pitchFamily="49" charset="-122"/>
            </a:endParaRPr>
          </a:p>
        </p:txBody>
      </p:sp>
      <p:sp>
        <p:nvSpPr>
          <p:cNvPr id="1124407" name="Rectangle 55">
            <a:extLst>
              <a:ext uri="{FF2B5EF4-FFF2-40B4-BE49-F238E27FC236}">
                <a16:creationId xmlns:a16="http://schemas.microsoft.com/office/drawing/2014/main" id="{2E3B0394-14EB-4F75-B32C-FDC040CE7D41}"/>
              </a:ext>
            </a:extLst>
          </p:cNvPr>
          <p:cNvSpPr>
            <a:spLocks noChangeArrowheads="1"/>
          </p:cNvSpPr>
          <p:nvPr/>
        </p:nvSpPr>
        <p:spPr bwMode="auto">
          <a:xfrm>
            <a:off x="1116013" y="3933825"/>
            <a:ext cx="3344862" cy="684213"/>
          </a:xfrm>
          <a:prstGeom prst="rect">
            <a:avLst/>
          </a:prstGeom>
          <a:solidFill>
            <a:srgbClr val="FFCC00"/>
          </a:solidFill>
          <a:ln w="9525" algn="ctr">
            <a:solidFill>
              <a:srgbClr val="FF33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24357" name="Line 5">
            <a:extLst>
              <a:ext uri="{FF2B5EF4-FFF2-40B4-BE49-F238E27FC236}">
                <a16:creationId xmlns:a16="http://schemas.microsoft.com/office/drawing/2014/main" id="{93618515-08DA-4541-9326-A59E0F464629}"/>
              </a:ext>
            </a:extLst>
          </p:cNvPr>
          <p:cNvSpPr>
            <a:spLocks noChangeShapeType="1"/>
          </p:cNvSpPr>
          <p:nvPr/>
        </p:nvSpPr>
        <p:spPr bwMode="auto">
          <a:xfrm>
            <a:off x="1130300" y="3925888"/>
            <a:ext cx="572452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4358" name="Freeform 6">
            <a:extLst>
              <a:ext uri="{FF2B5EF4-FFF2-40B4-BE49-F238E27FC236}">
                <a16:creationId xmlns:a16="http://schemas.microsoft.com/office/drawing/2014/main" id="{52AE67F3-5C30-4A77-B856-C1DBDA7DDB8A}"/>
              </a:ext>
            </a:extLst>
          </p:cNvPr>
          <p:cNvSpPr>
            <a:spLocks/>
          </p:cNvSpPr>
          <p:nvPr/>
        </p:nvSpPr>
        <p:spPr bwMode="auto">
          <a:xfrm>
            <a:off x="2097088" y="3179763"/>
            <a:ext cx="4311650" cy="1604962"/>
          </a:xfrm>
          <a:custGeom>
            <a:avLst/>
            <a:gdLst>
              <a:gd name="T0" fmla="*/ 0 w 2631"/>
              <a:gd name="T1" fmla="*/ 2147483646 h 1172"/>
              <a:gd name="T2" fmla="*/ 2147483646 w 2631"/>
              <a:gd name="T3" fmla="*/ 2147483646 h 1172"/>
              <a:gd name="T4" fmla="*/ 2147483646 w 2631"/>
              <a:gd name="T5" fmla="*/ 0 h 1172"/>
              <a:gd name="T6" fmla="*/ 0 60000 65536"/>
              <a:gd name="T7" fmla="*/ 0 60000 65536"/>
              <a:gd name="T8" fmla="*/ 0 60000 65536"/>
              <a:gd name="T9" fmla="*/ 0 w 2631"/>
              <a:gd name="T10" fmla="*/ 0 h 1172"/>
              <a:gd name="T11" fmla="*/ 2631 w 2631"/>
              <a:gd name="T12" fmla="*/ 1172 h 1172"/>
            </a:gdLst>
            <a:ahLst/>
            <a:cxnLst>
              <a:cxn ang="T6">
                <a:pos x="T0" y="T1"/>
              </a:cxn>
              <a:cxn ang="T7">
                <a:pos x="T2" y="T3"/>
              </a:cxn>
              <a:cxn ang="T8">
                <a:pos x="T4" y="T5"/>
              </a:cxn>
            </a:cxnLst>
            <a:rect l="T9" t="T10" r="T11" b="T12"/>
            <a:pathLst>
              <a:path w="2631" h="1172">
                <a:moveTo>
                  <a:pt x="0" y="227"/>
                </a:moveTo>
                <a:cubicBezTo>
                  <a:pt x="370" y="699"/>
                  <a:pt x="741" y="1172"/>
                  <a:pt x="1179" y="1134"/>
                </a:cubicBezTo>
                <a:cubicBezTo>
                  <a:pt x="1617" y="1096"/>
                  <a:pt x="2389" y="189"/>
                  <a:pt x="2631" y="0"/>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4360" name="Freeform 8">
            <a:extLst>
              <a:ext uri="{FF2B5EF4-FFF2-40B4-BE49-F238E27FC236}">
                <a16:creationId xmlns:a16="http://schemas.microsoft.com/office/drawing/2014/main" id="{8FC229E2-9072-46F9-B2F6-3C99E2C20A2F}"/>
              </a:ext>
            </a:extLst>
          </p:cNvPr>
          <p:cNvSpPr>
            <a:spLocks/>
          </p:cNvSpPr>
          <p:nvPr/>
        </p:nvSpPr>
        <p:spPr bwMode="auto">
          <a:xfrm>
            <a:off x="1403350" y="3500438"/>
            <a:ext cx="3419475" cy="1857375"/>
          </a:xfrm>
          <a:custGeom>
            <a:avLst/>
            <a:gdLst>
              <a:gd name="T0" fmla="*/ 0 w 2087"/>
              <a:gd name="T1" fmla="*/ 2147483646 h 1262"/>
              <a:gd name="T2" fmla="*/ 2147483646 w 2087"/>
              <a:gd name="T3" fmla="*/ 2147483646 h 1262"/>
              <a:gd name="T4" fmla="*/ 2147483646 w 2087"/>
              <a:gd name="T5" fmla="*/ 0 h 1262"/>
              <a:gd name="T6" fmla="*/ 0 60000 65536"/>
              <a:gd name="T7" fmla="*/ 0 60000 65536"/>
              <a:gd name="T8" fmla="*/ 0 60000 65536"/>
              <a:gd name="T9" fmla="*/ 0 w 2087"/>
              <a:gd name="T10" fmla="*/ 0 h 1262"/>
              <a:gd name="T11" fmla="*/ 2087 w 2087"/>
              <a:gd name="T12" fmla="*/ 1262 h 1262"/>
            </a:gdLst>
            <a:ahLst/>
            <a:cxnLst>
              <a:cxn ang="T6">
                <a:pos x="T0" y="T1"/>
              </a:cxn>
              <a:cxn ang="T7">
                <a:pos x="T2" y="T3"/>
              </a:cxn>
              <a:cxn ang="T8">
                <a:pos x="T4" y="T5"/>
              </a:cxn>
            </a:cxnLst>
            <a:rect l="T9" t="T10" r="T11" b="T12"/>
            <a:pathLst>
              <a:path w="2087" h="1262">
                <a:moveTo>
                  <a:pt x="0" y="226"/>
                </a:moveTo>
                <a:cubicBezTo>
                  <a:pt x="370" y="744"/>
                  <a:pt x="741" y="1262"/>
                  <a:pt x="1089" y="1224"/>
                </a:cubicBezTo>
                <a:cubicBezTo>
                  <a:pt x="1437" y="1186"/>
                  <a:pt x="1921" y="204"/>
                  <a:pt x="2087" y="0"/>
                </a:cubicBezTo>
              </a:path>
            </a:pathLst>
          </a:custGeom>
          <a:noFill/>
          <a:ln w="38100">
            <a:solidFill>
              <a:srgbClr val="3333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4363" name="Line 11">
            <a:extLst>
              <a:ext uri="{FF2B5EF4-FFF2-40B4-BE49-F238E27FC236}">
                <a16:creationId xmlns:a16="http://schemas.microsoft.com/office/drawing/2014/main" id="{BADF3D52-665C-449D-B97E-B4DDF3449263}"/>
              </a:ext>
            </a:extLst>
          </p:cNvPr>
          <p:cNvSpPr>
            <a:spLocks noChangeShapeType="1"/>
          </p:cNvSpPr>
          <p:nvPr/>
        </p:nvSpPr>
        <p:spPr bwMode="auto">
          <a:xfrm>
            <a:off x="4475163" y="3925888"/>
            <a:ext cx="0" cy="2049462"/>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4365" name="Text Box 13">
            <a:extLst>
              <a:ext uri="{FF2B5EF4-FFF2-40B4-BE49-F238E27FC236}">
                <a16:creationId xmlns:a16="http://schemas.microsoft.com/office/drawing/2014/main" id="{409ECC5B-136D-4B63-9CCC-08BDB8C63C74}"/>
              </a:ext>
            </a:extLst>
          </p:cNvPr>
          <p:cNvSpPr txBox="1">
            <a:spLocks noChangeArrowheads="1"/>
          </p:cNvSpPr>
          <p:nvPr/>
        </p:nvSpPr>
        <p:spPr bwMode="auto">
          <a:xfrm>
            <a:off x="4529138" y="3181350"/>
            <a:ext cx="985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000" b="0">
                <a:solidFill>
                  <a:srgbClr val="3333FF"/>
                </a:solidFill>
              </a:rPr>
              <a:t>SMC</a:t>
            </a:r>
          </a:p>
        </p:txBody>
      </p:sp>
      <p:sp>
        <p:nvSpPr>
          <p:cNvPr id="1124366" name="Text Box 14">
            <a:extLst>
              <a:ext uri="{FF2B5EF4-FFF2-40B4-BE49-F238E27FC236}">
                <a16:creationId xmlns:a16="http://schemas.microsoft.com/office/drawing/2014/main" id="{F68F7E0D-F9C2-4212-8E9A-EE19505D85B2}"/>
              </a:ext>
            </a:extLst>
          </p:cNvPr>
          <p:cNvSpPr txBox="1">
            <a:spLocks noChangeArrowheads="1"/>
          </p:cNvSpPr>
          <p:nvPr/>
        </p:nvSpPr>
        <p:spPr bwMode="auto">
          <a:xfrm>
            <a:off x="6183313" y="2808288"/>
            <a:ext cx="1433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000" b="0">
                <a:solidFill>
                  <a:srgbClr val="000000"/>
                </a:solidFill>
              </a:rPr>
              <a:t>SAC</a:t>
            </a:r>
          </a:p>
        </p:txBody>
      </p:sp>
      <p:sp>
        <p:nvSpPr>
          <p:cNvPr id="21514" name="Text Box 15">
            <a:extLst>
              <a:ext uri="{FF2B5EF4-FFF2-40B4-BE49-F238E27FC236}">
                <a16:creationId xmlns:a16="http://schemas.microsoft.com/office/drawing/2014/main" id="{B9BFC04A-9FAB-46C8-9EFA-A2016C9E6934}"/>
              </a:ext>
            </a:extLst>
          </p:cNvPr>
          <p:cNvSpPr txBox="1">
            <a:spLocks noChangeArrowheads="1"/>
          </p:cNvSpPr>
          <p:nvPr/>
        </p:nvSpPr>
        <p:spPr bwMode="auto">
          <a:xfrm>
            <a:off x="684213" y="3676650"/>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000" b="0"/>
              <a:t>P</a:t>
            </a:r>
            <a:r>
              <a:rPr lang="en-US" altLang="zh-CN" sz="2000" b="0" baseline="-25000"/>
              <a:t>1</a:t>
            </a:r>
          </a:p>
        </p:txBody>
      </p:sp>
      <p:sp>
        <p:nvSpPr>
          <p:cNvPr id="1124369" name="Text Box 17">
            <a:extLst>
              <a:ext uri="{FF2B5EF4-FFF2-40B4-BE49-F238E27FC236}">
                <a16:creationId xmlns:a16="http://schemas.microsoft.com/office/drawing/2014/main" id="{836784DE-505D-4D46-8F7B-BE050888DA14}"/>
              </a:ext>
            </a:extLst>
          </p:cNvPr>
          <p:cNvSpPr txBox="1">
            <a:spLocks noChangeArrowheads="1"/>
          </p:cNvSpPr>
          <p:nvPr/>
        </p:nvSpPr>
        <p:spPr bwMode="auto">
          <a:xfrm>
            <a:off x="4251325" y="5975350"/>
            <a:ext cx="473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000" b="0"/>
              <a:t>Q</a:t>
            </a:r>
            <a:r>
              <a:rPr lang="en-US" altLang="zh-CN" sz="2000" baseline="-25000"/>
              <a:t>0</a:t>
            </a:r>
          </a:p>
        </p:txBody>
      </p:sp>
      <p:sp>
        <p:nvSpPr>
          <p:cNvPr id="1124372" name="Text Box 20">
            <a:extLst>
              <a:ext uri="{FF2B5EF4-FFF2-40B4-BE49-F238E27FC236}">
                <a16:creationId xmlns:a16="http://schemas.microsoft.com/office/drawing/2014/main" id="{D224C632-5F9B-410D-A15D-9DABE37F99CE}"/>
              </a:ext>
            </a:extLst>
          </p:cNvPr>
          <p:cNvSpPr txBox="1">
            <a:spLocks noChangeArrowheads="1"/>
          </p:cNvSpPr>
          <p:nvPr/>
        </p:nvSpPr>
        <p:spPr bwMode="auto">
          <a:xfrm>
            <a:off x="6832600" y="3676650"/>
            <a:ext cx="1916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000" b="0"/>
              <a:t>MR </a:t>
            </a:r>
            <a:r>
              <a:rPr lang="en-US" altLang="zh-CN" sz="1800" b="0"/>
              <a:t>=</a:t>
            </a:r>
            <a:r>
              <a:rPr lang="en-US" altLang="zh-CN" sz="1800"/>
              <a:t> </a:t>
            </a:r>
            <a:r>
              <a:rPr lang="en-US" altLang="zh-CN" sz="2000" b="0"/>
              <a:t>P</a:t>
            </a:r>
            <a:r>
              <a:rPr lang="en-US" altLang="zh-CN" sz="2000" b="0" baseline="-25000"/>
              <a:t>1</a:t>
            </a:r>
            <a:r>
              <a:rPr lang="en-US" altLang="zh-CN" sz="2000" b="0"/>
              <a:t>=AR</a:t>
            </a:r>
          </a:p>
        </p:txBody>
      </p:sp>
      <p:sp>
        <p:nvSpPr>
          <p:cNvPr id="21517" name="Text Box 22">
            <a:extLst>
              <a:ext uri="{FF2B5EF4-FFF2-40B4-BE49-F238E27FC236}">
                <a16:creationId xmlns:a16="http://schemas.microsoft.com/office/drawing/2014/main" id="{97DA3A2E-2329-477D-8179-DF9E368E81BA}"/>
              </a:ext>
            </a:extLst>
          </p:cNvPr>
          <p:cNvSpPr txBox="1">
            <a:spLocks noChangeArrowheads="1"/>
          </p:cNvSpPr>
          <p:nvPr/>
        </p:nvSpPr>
        <p:spPr bwMode="auto">
          <a:xfrm>
            <a:off x="757238" y="442277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000" b="0"/>
              <a:t>K</a:t>
            </a:r>
          </a:p>
        </p:txBody>
      </p:sp>
      <p:sp>
        <p:nvSpPr>
          <p:cNvPr id="1124376" name="Text Box 24">
            <a:extLst>
              <a:ext uri="{FF2B5EF4-FFF2-40B4-BE49-F238E27FC236}">
                <a16:creationId xmlns:a16="http://schemas.microsoft.com/office/drawing/2014/main" id="{64B592FE-3F79-4DD7-951A-840A3B21AC1D}"/>
              </a:ext>
            </a:extLst>
          </p:cNvPr>
          <p:cNvSpPr txBox="1">
            <a:spLocks noChangeArrowheads="1"/>
          </p:cNvSpPr>
          <p:nvPr/>
        </p:nvSpPr>
        <p:spPr bwMode="auto">
          <a:xfrm>
            <a:off x="4214813" y="3500438"/>
            <a:ext cx="279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000" b="0">
                <a:solidFill>
                  <a:srgbClr val="FF0000"/>
                </a:solidFill>
              </a:rPr>
              <a:t>E</a:t>
            </a:r>
          </a:p>
        </p:txBody>
      </p:sp>
      <p:sp>
        <p:nvSpPr>
          <p:cNvPr id="21519" name="Text Box 27">
            <a:extLst>
              <a:ext uri="{FF2B5EF4-FFF2-40B4-BE49-F238E27FC236}">
                <a16:creationId xmlns:a16="http://schemas.microsoft.com/office/drawing/2014/main" id="{62419AF2-0FA4-43E1-969B-3A07EFA29BA3}"/>
              </a:ext>
            </a:extLst>
          </p:cNvPr>
          <p:cNvSpPr txBox="1">
            <a:spLocks noChangeArrowheads="1"/>
          </p:cNvSpPr>
          <p:nvPr/>
        </p:nvSpPr>
        <p:spPr bwMode="auto">
          <a:xfrm>
            <a:off x="833438" y="5788025"/>
            <a:ext cx="912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000" b="0"/>
              <a:t>0</a:t>
            </a:r>
          </a:p>
        </p:txBody>
      </p:sp>
      <p:sp>
        <p:nvSpPr>
          <p:cNvPr id="1124401" name="Rectangle 49">
            <a:extLst>
              <a:ext uri="{FF2B5EF4-FFF2-40B4-BE49-F238E27FC236}">
                <a16:creationId xmlns:a16="http://schemas.microsoft.com/office/drawing/2014/main" id="{736FC5EF-175D-4E42-B144-872141C80C89}"/>
              </a:ext>
            </a:extLst>
          </p:cNvPr>
          <p:cNvSpPr>
            <a:spLocks noChangeArrowheads="1"/>
          </p:cNvSpPr>
          <p:nvPr/>
        </p:nvSpPr>
        <p:spPr bwMode="auto">
          <a:xfrm>
            <a:off x="1143000" y="3929063"/>
            <a:ext cx="3344863" cy="682625"/>
          </a:xfrm>
          <a:prstGeom prst="rect">
            <a:avLst/>
          </a:prstGeom>
          <a:noFill/>
          <a:ln w="38100"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521" name="Line 52">
            <a:extLst>
              <a:ext uri="{FF2B5EF4-FFF2-40B4-BE49-F238E27FC236}">
                <a16:creationId xmlns:a16="http://schemas.microsoft.com/office/drawing/2014/main" id="{C96A6532-43DC-46ED-B4F3-C5F150EB33DA}"/>
              </a:ext>
            </a:extLst>
          </p:cNvPr>
          <p:cNvSpPr>
            <a:spLocks noChangeShapeType="1"/>
          </p:cNvSpPr>
          <p:nvPr/>
        </p:nvSpPr>
        <p:spPr bwMode="auto">
          <a:xfrm flipV="1">
            <a:off x="1130300" y="2435225"/>
            <a:ext cx="0" cy="35401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2" name="Line 53">
            <a:extLst>
              <a:ext uri="{FF2B5EF4-FFF2-40B4-BE49-F238E27FC236}">
                <a16:creationId xmlns:a16="http://schemas.microsoft.com/office/drawing/2014/main" id="{6637CDF6-4DF8-4C74-B93F-62F88BA126B9}"/>
              </a:ext>
            </a:extLst>
          </p:cNvPr>
          <p:cNvSpPr>
            <a:spLocks noChangeShapeType="1"/>
          </p:cNvSpPr>
          <p:nvPr/>
        </p:nvSpPr>
        <p:spPr bwMode="auto">
          <a:xfrm>
            <a:off x="1130300" y="5975350"/>
            <a:ext cx="609441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4409" name="Line 57">
            <a:extLst>
              <a:ext uri="{FF2B5EF4-FFF2-40B4-BE49-F238E27FC236}">
                <a16:creationId xmlns:a16="http://schemas.microsoft.com/office/drawing/2014/main" id="{1839A6F7-1289-4037-8E6A-F216160D6DFF}"/>
              </a:ext>
            </a:extLst>
          </p:cNvPr>
          <p:cNvSpPr>
            <a:spLocks noChangeShapeType="1"/>
          </p:cNvSpPr>
          <p:nvPr/>
        </p:nvSpPr>
        <p:spPr bwMode="auto">
          <a:xfrm flipH="1">
            <a:off x="1116013" y="4581525"/>
            <a:ext cx="3344862"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4410" name="Text Box 58">
            <a:extLst>
              <a:ext uri="{FF2B5EF4-FFF2-40B4-BE49-F238E27FC236}">
                <a16:creationId xmlns:a16="http://schemas.microsoft.com/office/drawing/2014/main" id="{8D1137F0-BF49-4487-A7E1-213090E56E43}"/>
              </a:ext>
            </a:extLst>
          </p:cNvPr>
          <p:cNvSpPr txBox="1">
            <a:spLocks noChangeArrowheads="1"/>
          </p:cNvSpPr>
          <p:nvPr/>
        </p:nvSpPr>
        <p:spPr bwMode="auto">
          <a:xfrm>
            <a:off x="4500563" y="4581525"/>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000" b="0"/>
              <a:t>F</a:t>
            </a:r>
          </a:p>
        </p:txBody>
      </p:sp>
      <p:sp>
        <p:nvSpPr>
          <p:cNvPr id="1124411" name="Oval 59">
            <a:extLst>
              <a:ext uri="{FF2B5EF4-FFF2-40B4-BE49-F238E27FC236}">
                <a16:creationId xmlns:a16="http://schemas.microsoft.com/office/drawing/2014/main" id="{165CB9F2-CD45-444D-9520-00C8DE0F8883}"/>
              </a:ext>
            </a:extLst>
          </p:cNvPr>
          <p:cNvSpPr>
            <a:spLocks noChangeArrowheads="1"/>
          </p:cNvSpPr>
          <p:nvPr/>
        </p:nvSpPr>
        <p:spPr bwMode="auto">
          <a:xfrm>
            <a:off x="4427538" y="3860800"/>
            <a:ext cx="144462" cy="144463"/>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24412" name="Oval 60">
            <a:extLst>
              <a:ext uri="{FF2B5EF4-FFF2-40B4-BE49-F238E27FC236}">
                <a16:creationId xmlns:a16="http://schemas.microsoft.com/office/drawing/2014/main" id="{8A6E1FAE-74AC-41F2-8585-F81E0327B85C}"/>
              </a:ext>
            </a:extLst>
          </p:cNvPr>
          <p:cNvSpPr>
            <a:spLocks noChangeArrowheads="1"/>
          </p:cNvSpPr>
          <p:nvPr/>
        </p:nvSpPr>
        <p:spPr bwMode="auto">
          <a:xfrm>
            <a:off x="4427538" y="4508500"/>
            <a:ext cx="144462" cy="144463"/>
          </a:xfrm>
          <a:prstGeom prst="ellipse">
            <a:avLst/>
          </a:prstGeom>
          <a:solidFill>
            <a:srgbClr val="FF3300"/>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24413" name="AutoShape 61">
            <a:extLst>
              <a:ext uri="{FF2B5EF4-FFF2-40B4-BE49-F238E27FC236}">
                <a16:creationId xmlns:a16="http://schemas.microsoft.com/office/drawing/2014/main" id="{5A1C7844-FB12-4290-B483-3B0D719AD6AF}"/>
              </a:ext>
            </a:extLst>
          </p:cNvPr>
          <p:cNvSpPr>
            <a:spLocks/>
          </p:cNvSpPr>
          <p:nvPr/>
        </p:nvSpPr>
        <p:spPr bwMode="auto">
          <a:xfrm>
            <a:off x="2700338" y="2133600"/>
            <a:ext cx="3311525" cy="503238"/>
          </a:xfrm>
          <a:prstGeom prst="borderCallout1">
            <a:avLst>
              <a:gd name="adj1" fmla="val 22713"/>
              <a:gd name="adj2" fmla="val -2301"/>
              <a:gd name="adj3" fmla="val 423343"/>
              <a:gd name="adj4" fmla="val -17259"/>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800">
                <a:solidFill>
                  <a:srgbClr val="A50021"/>
                </a:solidFill>
              </a:rPr>
              <a:t>黄色框部分超额利润</a:t>
            </a:r>
            <a:r>
              <a:rPr kumimoji="1" lang="en-US" altLang="zh-CN" sz="1800">
                <a:solidFill>
                  <a:srgbClr val="A50021"/>
                </a:solidFill>
              </a:rPr>
              <a:t>P</a:t>
            </a:r>
            <a:r>
              <a:rPr kumimoji="1" lang="en-US" altLang="zh-CN" sz="1800" baseline="-25000">
                <a:solidFill>
                  <a:srgbClr val="A50021"/>
                </a:solidFill>
              </a:rPr>
              <a:t>1</a:t>
            </a:r>
            <a:r>
              <a:rPr kumimoji="1" lang="en-US" altLang="zh-CN" sz="1800">
                <a:solidFill>
                  <a:srgbClr val="A50021"/>
                </a:solidFill>
              </a:rPr>
              <a:t>EFK</a:t>
            </a:r>
            <a:endParaRPr kumimoji="1" lang="en-US" altLang="zh-CN" sz="1800" b="0">
              <a:solidFill>
                <a:srgbClr val="A50021"/>
              </a:solidFill>
            </a:endParaRPr>
          </a:p>
        </p:txBody>
      </p:sp>
      <p:sp>
        <p:nvSpPr>
          <p:cNvPr id="24" name="Text Box 14">
            <a:extLst>
              <a:ext uri="{FF2B5EF4-FFF2-40B4-BE49-F238E27FC236}">
                <a16:creationId xmlns:a16="http://schemas.microsoft.com/office/drawing/2014/main" id="{2220895A-DCC5-435A-9A80-51C39274E65B}"/>
              </a:ext>
            </a:extLst>
          </p:cNvPr>
          <p:cNvSpPr txBox="1">
            <a:spLocks noChangeArrowheads="1"/>
          </p:cNvSpPr>
          <p:nvPr/>
        </p:nvSpPr>
        <p:spPr bwMode="auto">
          <a:xfrm>
            <a:off x="6715125" y="2071688"/>
            <a:ext cx="143351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000" b="0">
                <a:solidFill>
                  <a:srgbClr val="FF0000"/>
                </a:solidFill>
              </a:rPr>
              <a:t>MR=MC</a:t>
            </a:r>
          </a:p>
          <a:p>
            <a:pPr eaLnBrk="1" hangingPunct="1">
              <a:buClrTx/>
              <a:buSzTx/>
              <a:buFontTx/>
              <a:buNone/>
            </a:pPr>
            <a:r>
              <a:rPr lang="en-US" altLang="zh-CN" sz="2000" b="0">
                <a:solidFill>
                  <a:srgbClr val="FF0000"/>
                </a:solidFill>
              </a:rPr>
              <a:t>P&gt;SAC</a:t>
            </a:r>
          </a:p>
        </p:txBody>
      </p:sp>
      <p:sp>
        <p:nvSpPr>
          <p:cNvPr id="21529" name="Text Box 17">
            <a:extLst>
              <a:ext uri="{FF2B5EF4-FFF2-40B4-BE49-F238E27FC236}">
                <a16:creationId xmlns:a16="http://schemas.microsoft.com/office/drawing/2014/main" id="{85388582-451C-4829-BD19-FA2FA134D9C4}"/>
              </a:ext>
            </a:extLst>
          </p:cNvPr>
          <p:cNvSpPr txBox="1">
            <a:spLocks noChangeArrowheads="1"/>
          </p:cNvSpPr>
          <p:nvPr/>
        </p:nvSpPr>
        <p:spPr bwMode="auto">
          <a:xfrm>
            <a:off x="7215188" y="5786438"/>
            <a:ext cx="596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000" b="0"/>
              <a:t>Q</a:t>
            </a:r>
            <a:endParaRPr lang="en-US" altLang="zh-CN" sz="2000" baseline="-25000"/>
          </a:p>
        </p:txBody>
      </p:sp>
      <p:sp>
        <p:nvSpPr>
          <p:cNvPr id="21530" name="Text Box 17">
            <a:extLst>
              <a:ext uri="{FF2B5EF4-FFF2-40B4-BE49-F238E27FC236}">
                <a16:creationId xmlns:a16="http://schemas.microsoft.com/office/drawing/2014/main" id="{98F72F65-B7D7-4D4E-861C-1C42E7D3FB51}"/>
              </a:ext>
            </a:extLst>
          </p:cNvPr>
          <p:cNvSpPr txBox="1">
            <a:spLocks noChangeArrowheads="1"/>
          </p:cNvSpPr>
          <p:nvPr/>
        </p:nvSpPr>
        <p:spPr bwMode="auto">
          <a:xfrm>
            <a:off x="500063" y="2143125"/>
            <a:ext cx="47942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000" baseline="-25000"/>
              <a:t>P;C</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43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436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243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43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243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437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244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437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243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436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244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44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2440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2440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440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2441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4407" grpId="0" animBg="1"/>
      <p:bldP spid="1124365" grpId="0"/>
      <p:bldP spid="1124366" grpId="0"/>
      <p:bldP spid="1124369" grpId="0"/>
      <p:bldP spid="1124372" grpId="0"/>
      <p:bldP spid="1124376" grpId="0"/>
      <p:bldP spid="1124401" grpId="0" animBg="1"/>
      <p:bldP spid="1124410" grpId="0"/>
      <p:bldP spid="1124411" grpId="0" animBg="1"/>
      <p:bldP spid="1124412" grpId="0" animBg="1"/>
      <p:bldP spid="1124413" grpId="0" animBg="1"/>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9">
            <a:extLst>
              <a:ext uri="{FF2B5EF4-FFF2-40B4-BE49-F238E27FC236}">
                <a16:creationId xmlns:a16="http://schemas.microsoft.com/office/drawing/2014/main" id="{325DE71D-E118-4B16-9578-7F3442E5B945}"/>
              </a:ext>
            </a:extLst>
          </p:cNvPr>
          <p:cNvSpPr>
            <a:spLocks noChangeArrowheads="1"/>
          </p:cNvSpPr>
          <p:nvPr/>
        </p:nvSpPr>
        <p:spPr bwMode="auto">
          <a:xfrm>
            <a:off x="468313" y="549275"/>
            <a:ext cx="3167062" cy="647700"/>
          </a:xfrm>
          <a:prstGeom prst="rect">
            <a:avLst/>
          </a:prstGeom>
          <a:noFill/>
          <a:ln w="9525" algn="ctr">
            <a:noFill/>
            <a:miter lim="800000"/>
            <a:headEnd/>
            <a:tailEnd/>
          </a:ln>
        </p:spPr>
        <p:txBody>
          <a:bodyPr wrap="none" anchor="ctr"/>
          <a:lstStyle/>
          <a:p>
            <a:pPr eaLnBrk="1" hangingPunct="1">
              <a:defRPr/>
            </a:pPr>
            <a:r>
              <a:rPr lang="en-US" altLang="zh-CN" sz="3600" dirty="0">
                <a:solidFill>
                  <a:schemeClr val="accent2">
                    <a:lumMod val="75000"/>
                  </a:schemeClr>
                </a:solidFill>
                <a:latin typeface="楷体" pitchFamily="49" charset="-122"/>
                <a:ea typeface="楷体" pitchFamily="49" charset="-122"/>
              </a:rPr>
              <a:t>2</a:t>
            </a:r>
            <a:r>
              <a:rPr lang="zh-CN" altLang="en-US" sz="3600" dirty="0">
                <a:solidFill>
                  <a:schemeClr val="accent2">
                    <a:lumMod val="75000"/>
                  </a:schemeClr>
                </a:solidFill>
                <a:latin typeface="楷体" pitchFamily="49" charset="-122"/>
                <a:ea typeface="楷体" pitchFamily="49" charset="-122"/>
              </a:rPr>
              <a:t>、收支相抵</a:t>
            </a:r>
          </a:p>
        </p:txBody>
      </p:sp>
      <p:sp>
        <p:nvSpPr>
          <p:cNvPr id="23555" name="Line 4">
            <a:extLst>
              <a:ext uri="{FF2B5EF4-FFF2-40B4-BE49-F238E27FC236}">
                <a16:creationId xmlns:a16="http://schemas.microsoft.com/office/drawing/2014/main" id="{2D1740FE-BDA9-4EB3-90CB-A73B0504B0FC}"/>
              </a:ext>
            </a:extLst>
          </p:cNvPr>
          <p:cNvSpPr>
            <a:spLocks noChangeShapeType="1"/>
          </p:cNvSpPr>
          <p:nvPr/>
        </p:nvSpPr>
        <p:spPr bwMode="auto">
          <a:xfrm>
            <a:off x="5233988" y="5856288"/>
            <a:ext cx="3481387" cy="0"/>
          </a:xfrm>
          <a:prstGeom prst="line">
            <a:avLst/>
          </a:prstGeom>
          <a:noFill/>
          <a:ln w="38100">
            <a:solidFill>
              <a:schemeClr val="tx1"/>
            </a:solidFill>
            <a:round/>
            <a:headEnd/>
            <a:tailEnd type="triangle" w="med" len="med"/>
          </a:ln>
        </p:spPr>
        <p:txBody>
          <a:bodyPr/>
          <a:lstStyle/>
          <a:p>
            <a:pP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3556" name="Line 5">
            <a:extLst>
              <a:ext uri="{FF2B5EF4-FFF2-40B4-BE49-F238E27FC236}">
                <a16:creationId xmlns:a16="http://schemas.microsoft.com/office/drawing/2014/main" id="{6B9AC993-AB99-47FC-9321-A4B208EBC37A}"/>
              </a:ext>
            </a:extLst>
          </p:cNvPr>
          <p:cNvSpPr>
            <a:spLocks noChangeShapeType="1"/>
          </p:cNvSpPr>
          <p:nvPr/>
        </p:nvSpPr>
        <p:spPr bwMode="auto">
          <a:xfrm flipV="1">
            <a:off x="5233988" y="2960688"/>
            <a:ext cx="0" cy="2895600"/>
          </a:xfrm>
          <a:prstGeom prst="line">
            <a:avLst/>
          </a:prstGeom>
          <a:noFill/>
          <a:ln w="38100">
            <a:solidFill>
              <a:schemeClr val="tx1"/>
            </a:solidFill>
            <a:round/>
            <a:headEnd/>
            <a:tailEnd type="triangle" w="med" len="med"/>
          </a:ln>
        </p:spPr>
        <p:txBody>
          <a:bodyPr/>
          <a:lstStyle/>
          <a:p>
            <a:pP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034694" name="Line 6">
            <a:extLst>
              <a:ext uri="{FF2B5EF4-FFF2-40B4-BE49-F238E27FC236}">
                <a16:creationId xmlns:a16="http://schemas.microsoft.com/office/drawing/2014/main" id="{E4FC3147-1832-454D-AE50-723E91635B6D}"/>
              </a:ext>
            </a:extLst>
          </p:cNvPr>
          <p:cNvSpPr>
            <a:spLocks noChangeShapeType="1"/>
          </p:cNvSpPr>
          <p:nvPr/>
        </p:nvSpPr>
        <p:spPr bwMode="auto">
          <a:xfrm>
            <a:off x="5233988" y="4475163"/>
            <a:ext cx="2678112" cy="0"/>
          </a:xfrm>
          <a:prstGeom prst="line">
            <a:avLst/>
          </a:prstGeom>
          <a:noFill/>
          <a:ln w="38100">
            <a:solidFill>
              <a:srgbClr val="FF0000"/>
            </a:solidFill>
            <a:round/>
            <a:headEnd/>
            <a:tailEnd/>
          </a:ln>
        </p:spPr>
        <p:txBody>
          <a:bodyPr/>
          <a:lstStyle/>
          <a:p>
            <a:pP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034695" name="Freeform 7">
            <a:extLst>
              <a:ext uri="{FF2B5EF4-FFF2-40B4-BE49-F238E27FC236}">
                <a16:creationId xmlns:a16="http://schemas.microsoft.com/office/drawing/2014/main" id="{6166BFAA-83AF-447D-BA61-8C202D40AD8A}"/>
              </a:ext>
            </a:extLst>
          </p:cNvPr>
          <p:cNvSpPr>
            <a:spLocks/>
          </p:cNvSpPr>
          <p:nvPr/>
        </p:nvSpPr>
        <p:spPr bwMode="auto">
          <a:xfrm>
            <a:off x="5822950" y="3684588"/>
            <a:ext cx="2141538" cy="790575"/>
          </a:xfrm>
          <a:custGeom>
            <a:avLst/>
            <a:gdLst>
              <a:gd name="T0" fmla="*/ 0 w 1814"/>
              <a:gd name="T1" fmla="*/ 2147483647 h 545"/>
              <a:gd name="T2" fmla="*/ 2147483647 w 1814"/>
              <a:gd name="T3" fmla="*/ 2147483647 h 545"/>
              <a:gd name="T4" fmla="*/ 2147483647 w 1814"/>
              <a:gd name="T5" fmla="*/ 2147483647 h 545"/>
              <a:gd name="T6" fmla="*/ 2147483647 w 1814"/>
              <a:gd name="T7" fmla="*/ 2147483647 h 545"/>
              <a:gd name="T8" fmla="*/ 2147483647 w 1814"/>
              <a:gd name="T9" fmla="*/ 0 h 545"/>
              <a:gd name="T10" fmla="*/ 0 60000 65536"/>
              <a:gd name="T11" fmla="*/ 0 60000 65536"/>
              <a:gd name="T12" fmla="*/ 0 60000 65536"/>
              <a:gd name="T13" fmla="*/ 0 60000 65536"/>
              <a:gd name="T14" fmla="*/ 0 60000 65536"/>
              <a:gd name="T15" fmla="*/ 0 w 1814"/>
              <a:gd name="T16" fmla="*/ 0 h 545"/>
              <a:gd name="T17" fmla="*/ 1814 w 1814"/>
              <a:gd name="T18" fmla="*/ 545 h 545"/>
            </a:gdLst>
            <a:ahLst/>
            <a:cxnLst>
              <a:cxn ang="T10">
                <a:pos x="T0" y="T1"/>
              </a:cxn>
              <a:cxn ang="T11">
                <a:pos x="T2" y="T3"/>
              </a:cxn>
              <a:cxn ang="T12">
                <a:pos x="T4" y="T5"/>
              </a:cxn>
              <a:cxn ang="T13">
                <a:pos x="T6" y="T7"/>
              </a:cxn>
              <a:cxn ang="T14">
                <a:pos x="T8" y="T9"/>
              </a:cxn>
            </a:cxnLst>
            <a:rect l="T15" t="T16" r="T17" b="T18"/>
            <a:pathLst>
              <a:path w="1814" h="545">
                <a:moveTo>
                  <a:pt x="0" y="46"/>
                </a:moveTo>
                <a:cubicBezTo>
                  <a:pt x="106" y="185"/>
                  <a:pt x="212" y="325"/>
                  <a:pt x="363" y="408"/>
                </a:cubicBezTo>
                <a:cubicBezTo>
                  <a:pt x="514" y="491"/>
                  <a:pt x="726" y="545"/>
                  <a:pt x="907" y="545"/>
                </a:cubicBezTo>
                <a:cubicBezTo>
                  <a:pt x="1088" y="545"/>
                  <a:pt x="1300" y="499"/>
                  <a:pt x="1451" y="408"/>
                </a:cubicBezTo>
                <a:cubicBezTo>
                  <a:pt x="1602" y="317"/>
                  <a:pt x="1708" y="158"/>
                  <a:pt x="1814" y="0"/>
                </a:cubicBezTo>
              </a:path>
            </a:pathLst>
          </a:custGeom>
          <a:noFill/>
          <a:ln w="38100">
            <a:solidFill>
              <a:schemeClr val="tx1"/>
            </a:solidFill>
            <a:round/>
            <a:headEnd/>
            <a:tailEnd/>
          </a:ln>
        </p:spPr>
        <p:txBody>
          <a:bodyPr/>
          <a:lstStyle/>
          <a:p>
            <a:pP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034696" name="Freeform 8">
            <a:extLst>
              <a:ext uri="{FF2B5EF4-FFF2-40B4-BE49-F238E27FC236}">
                <a16:creationId xmlns:a16="http://schemas.microsoft.com/office/drawing/2014/main" id="{8D71526A-08A0-4781-A54A-B85E155209E0}"/>
              </a:ext>
            </a:extLst>
          </p:cNvPr>
          <p:cNvSpPr>
            <a:spLocks/>
          </p:cNvSpPr>
          <p:nvPr/>
        </p:nvSpPr>
        <p:spPr bwMode="auto">
          <a:xfrm>
            <a:off x="5607050" y="3092450"/>
            <a:ext cx="1822450" cy="1963738"/>
          </a:xfrm>
          <a:custGeom>
            <a:avLst/>
            <a:gdLst>
              <a:gd name="T0" fmla="*/ 0 w 1543"/>
              <a:gd name="T1" fmla="*/ 2147483647 h 1353"/>
              <a:gd name="T2" fmla="*/ 2147483647 w 1543"/>
              <a:gd name="T3" fmla="*/ 2147483647 h 1353"/>
              <a:gd name="T4" fmla="*/ 2147483647 w 1543"/>
              <a:gd name="T5" fmla="*/ 2147483647 h 1353"/>
              <a:gd name="T6" fmla="*/ 2147483647 w 1543"/>
              <a:gd name="T7" fmla="*/ 0 h 1353"/>
              <a:gd name="T8" fmla="*/ 0 60000 65536"/>
              <a:gd name="T9" fmla="*/ 0 60000 65536"/>
              <a:gd name="T10" fmla="*/ 0 60000 65536"/>
              <a:gd name="T11" fmla="*/ 0 60000 65536"/>
              <a:gd name="T12" fmla="*/ 0 w 1543"/>
              <a:gd name="T13" fmla="*/ 0 h 1353"/>
              <a:gd name="T14" fmla="*/ 1543 w 1543"/>
              <a:gd name="T15" fmla="*/ 1353 h 1353"/>
            </a:gdLst>
            <a:ahLst/>
            <a:cxnLst>
              <a:cxn ang="T8">
                <a:pos x="T0" y="T1"/>
              </a:cxn>
              <a:cxn ang="T9">
                <a:pos x="T2" y="T3"/>
              </a:cxn>
              <a:cxn ang="T10">
                <a:pos x="T4" y="T5"/>
              </a:cxn>
              <a:cxn ang="T11">
                <a:pos x="T6" y="T7"/>
              </a:cxn>
            </a:cxnLst>
            <a:rect l="T12" t="T13" r="T14" b="T15"/>
            <a:pathLst>
              <a:path w="1543" h="1353">
                <a:moveTo>
                  <a:pt x="0" y="1179"/>
                </a:moveTo>
                <a:cubicBezTo>
                  <a:pt x="204" y="1266"/>
                  <a:pt x="409" y="1353"/>
                  <a:pt x="590" y="1315"/>
                </a:cubicBezTo>
                <a:cubicBezTo>
                  <a:pt x="771" y="1277"/>
                  <a:pt x="930" y="1172"/>
                  <a:pt x="1089" y="953"/>
                </a:cubicBezTo>
                <a:cubicBezTo>
                  <a:pt x="1248" y="734"/>
                  <a:pt x="1395" y="367"/>
                  <a:pt x="1543" y="0"/>
                </a:cubicBezTo>
              </a:path>
            </a:pathLst>
          </a:custGeom>
          <a:noFill/>
          <a:ln w="38100">
            <a:solidFill>
              <a:srgbClr val="3333FF"/>
            </a:solidFill>
            <a:round/>
            <a:headEnd/>
            <a:tailEnd/>
          </a:ln>
        </p:spPr>
        <p:txBody>
          <a:bodyPr/>
          <a:lstStyle/>
          <a:p>
            <a:pP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034697" name="Rectangle 9">
            <a:extLst>
              <a:ext uri="{FF2B5EF4-FFF2-40B4-BE49-F238E27FC236}">
                <a16:creationId xmlns:a16="http://schemas.microsoft.com/office/drawing/2014/main" id="{BA60A6AD-FE04-4F47-85E6-1063AEC1A1B4}"/>
              </a:ext>
            </a:extLst>
          </p:cNvPr>
          <p:cNvSpPr>
            <a:spLocks noChangeArrowheads="1"/>
          </p:cNvSpPr>
          <p:nvPr/>
        </p:nvSpPr>
        <p:spPr bwMode="auto">
          <a:xfrm>
            <a:off x="8072438" y="3486150"/>
            <a:ext cx="696912" cy="395288"/>
          </a:xfrm>
          <a:prstGeom prst="rect">
            <a:avLst/>
          </a:prstGeom>
          <a:noFill/>
          <a:ln w="9525" algn="ctr">
            <a:noFill/>
            <a:miter lim="800000"/>
            <a:headEnd/>
            <a:tailEnd/>
          </a:ln>
        </p:spPr>
        <p:txBody>
          <a:bodyPr wrap="none" anchor="ctr"/>
          <a:lstStyle/>
          <a:p>
            <a:pPr algn="ctr" eaLnBrk="1" hangingPunct="1">
              <a:defRPr/>
            </a:pPr>
            <a:r>
              <a:rPr lang="en-US" altLang="zh-CN" sz="2400" b="0">
                <a:solidFill>
                  <a:schemeClr val="accent2">
                    <a:lumMod val="75000"/>
                  </a:schemeClr>
                </a:solidFill>
                <a:latin typeface="楷体" pitchFamily="49" charset="-122"/>
                <a:ea typeface="楷体" pitchFamily="49" charset="-122"/>
              </a:rPr>
              <a:t>SAC</a:t>
            </a:r>
          </a:p>
        </p:txBody>
      </p:sp>
      <p:sp>
        <p:nvSpPr>
          <p:cNvPr id="2034698" name="Rectangle 10">
            <a:extLst>
              <a:ext uri="{FF2B5EF4-FFF2-40B4-BE49-F238E27FC236}">
                <a16:creationId xmlns:a16="http://schemas.microsoft.com/office/drawing/2014/main" id="{020FFBDD-C3DB-4692-B88B-89877315B94B}"/>
              </a:ext>
            </a:extLst>
          </p:cNvPr>
          <p:cNvSpPr>
            <a:spLocks noChangeArrowheads="1"/>
          </p:cNvSpPr>
          <p:nvPr/>
        </p:nvSpPr>
        <p:spPr bwMode="auto">
          <a:xfrm>
            <a:off x="7235825" y="2708275"/>
            <a:ext cx="695325" cy="395288"/>
          </a:xfrm>
          <a:prstGeom prst="rect">
            <a:avLst/>
          </a:prstGeom>
          <a:noFill/>
          <a:ln w="9525" algn="ctr">
            <a:noFill/>
            <a:miter lim="800000"/>
            <a:headEnd/>
            <a:tailEnd/>
          </a:ln>
        </p:spPr>
        <p:txBody>
          <a:bodyPr wrap="none" anchor="ctr"/>
          <a:lstStyle/>
          <a:p>
            <a:pPr algn="ctr" eaLnBrk="1" hangingPunct="1">
              <a:defRPr/>
            </a:pPr>
            <a:r>
              <a:rPr lang="en-US" altLang="zh-CN" sz="2400" b="0">
                <a:solidFill>
                  <a:schemeClr val="accent2">
                    <a:lumMod val="75000"/>
                  </a:schemeClr>
                </a:solidFill>
                <a:latin typeface="楷体" pitchFamily="49" charset="-122"/>
                <a:ea typeface="楷体" pitchFamily="49" charset="-122"/>
              </a:rPr>
              <a:t>SMC</a:t>
            </a:r>
          </a:p>
        </p:txBody>
      </p:sp>
      <p:sp>
        <p:nvSpPr>
          <p:cNvPr id="2034699" name="Rectangle 11">
            <a:extLst>
              <a:ext uri="{FF2B5EF4-FFF2-40B4-BE49-F238E27FC236}">
                <a16:creationId xmlns:a16="http://schemas.microsoft.com/office/drawing/2014/main" id="{CD69CF91-6038-41A1-9567-26A685059CA8}"/>
              </a:ext>
            </a:extLst>
          </p:cNvPr>
          <p:cNvSpPr>
            <a:spLocks noChangeArrowheads="1"/>
          </p:cNvSpPr>
          <p:nvPr/>
        </p:nvSpPr>
        <p:spPr bwMode="auto">
          <a:xfrm>
            <a:off x="8018463" y="4211638"/>
            <a:ext cx="3222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solidFill>
                  <a:srgbClr val="FF0000"/>
                </a:solidFill>
                <a:latin typeface="楷体" panose="02010609060101010101" pitchFamily="49" charset="-122"/>
                <a:ea typeface="楷体" panose="02010609060101010101" pitchFamily="49" charset="-122"/>
              </a:rPr>
              <a:t>d</a:t>
            </a:r>
          </a:p>
        </p:txBody>
      </p:sp>
      <p:sp>
        <p:nvSpPr>
          <p:cNvPr id="2034700" name="Line 12">
            <a:extLst>
              <a:ext uri="{FF2B5EF4-FFF2-40B4-BE49-F238E27FC236}">
                <a16:creationId xmlns:a16="http://schemas.microsoft.com/office/drawing/2014/main" id="{3CE13BCB-CA31-445A-923F-5E10C4CDA1FE}"/>
              </a:ext>
            </a:extLst>
          </p:cNvPr>
          <p:cNvSpPr>
            <a:spLocks noChangeShapeType="1"/>
          </p:cNvSpPr>
          <p:nvPr/>
        </p:nvSpPr>
        <p:spPr bwMode="auto">
          <a:xfrm>
            <a:off x="6894513" y="4475163"/>
            <a:ext cx="0" cy="1381125"/>
          </a:xfrm>
          <a:prstGeom prst="line">
            <a:avLst/>
          </a:prstGeom>
          <a:noFill/>
          <a:ln w="28575">
            <a:solidFill>
              <a:schemeClr val="tx1"/>
            </a:solidFill>
            <a:prstDash val="dash"/>
            <a:round/>
            <a:headEnd/>
            <a:tailEnd/>
          </a:ln>
        </p:spPr>
        <p:txBody>
          <a:bodyPr/>
          <a:lstStyle/>
          <a:p>
            <a:pP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034701" name="Rectangle 13">
            <a:extLst>
              <a:ext uri="{FF2B5EF4-FFF2-40B4-BE49-F238E27FC236}">
                <a16:creationId xmlns:a16="http://schemas.microsoft.com/office/drawing/2014/main" id="{555C7FE7-A68C-43BF-B221-32D147636DF5}"/>
              </a:ext>
            </a:extLst>
          </p:cNvPr>
          <p:cNvSpPr>
            <a:spLocks noChangeArrowheads="1"/>
          </p:cNvSpPr>
          <p:nvPr/>
        </p:nvSpPr>
        <p:spPr bwMode="auto">
          <a:xfrm>
            <a:off x="6572250" y="4078288"/>
            <a:ext cx="4286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solidFill>
                  <a:srgbClr val="0039E5"/>
                </a:solidFill>
                <a:latin typeface="楷体" panose="02010609060101010101" pitchFamily="49" charset="-122"/>
                <a:ea typeface="楷体" panose="02010609060101010101" pitchFamily="49" charset="-122"/>
              </a:rPr>
              <a:t>E</a:t>
            </a:r>
          </a:p>
        </p:txBody>
      </p:sp>
      <p:sp>
        <p:nvSpPr>
          <p:cNvPr id="2034702" name="Rectangle 14">
            <a:extLst>
              <a:ext uri="{FF2B5EF4-FFF2-40B4-BE49-F238E27FC236}">
                <a16:creationId xmlns:a16="http://schemas.microsoft.com/office/drawing/2014/main" id="{B007EDC6-5FC4-433B-A1BF-41F07A040483}"/>
              </a:ext>
            </a:extLst>
          </p:cNvPr>
          <p:cNvSpPr>
            <a:spLocks noChangeArrowheads="1"/>
          </p:cNvSpPr>
          <p:nvPr/>
        </p:nvSpPr>
        <p:spPr bwMode="auto">
          <a:xfrm>
            <a:off x="4787900" y="4149725"/>
            <a:ext cx="374650" cy="458788"/>
          </a:xfrm>
          <a:prstGeom prst="rect">
            <a:avLst/>
          </a:prstGeom>
          <a:noFill/>
          <a:ln w="9525" algn="ctr">
            <a:noFill/>
            <a:miter lim="800000"/>
            <a:headEnd/>
            <a:tailEnd/>
          </a:ln>
        </p:spPr>
        <p:txBody>
          <a:bodyPr wrap="none" anchor="ctr"/>
          <a:lstStyle/>
          <a:p>
            <a:pPr algn="ctr" eaLnBrk="1" hangingPunct="1">
              <a:defRPr/>
            </a:pPr>
            <a:r>
              <a:rPr lang="en-US" altLang="zh-CN" sz="2400" b="0">
                <a:solidFill>
                  <a:schemeClr val="accent2">
                    <a:lumMod val="75000"/>
                  </a:schemeClr>
                </a:solidFill>
                <a:latin typeface="楷体" pitchFamily="49" charset="-122"/>
                <a:ea typeface="楷体" pitchFamily="49" charset="-122"/>
              </a:rPr>
              <a:t>P</a:t>
            </a:r>
            <a:r>
              <a:rPr lang="en-US" altLang="zh-CN" sz="2400" baseline="-25000">
                <a:solidFill>
                  <a:schemeClr val="accent2">
                    <a:lumMod val="75000"/>
                  </a:schemeClr>
                </a:solidFill>
                <a:latin typeface="楷体" pitchFamily="49" charset="-122"/>
                <a:ea typeface="楷体" pitchFamily="49" charset="-122"/>
              </a:rPr>
              <a:t>0</a:t>
            </a:r>
          </a:p>
        </p:txBody>
      </p:sp>
      <p:sp>
        <p:nvSpPr>
          <p:cNvPr id="23566" name="Rectangle 15">
            <a:extLst>
              <a:ext uri="{FF2B5EF4-FFF2-40B4-BE49-F238E27FC236}">
                <a16:creationId xmlns:a16="http://schemas.microsoft.com/office/drawing/2014/main" id="{F79C0E93-2DA7-4859-87E9-FFA4C916D8F8}"/>
              </a:ext>
            </a:extLst>
          </p:cNvPr>
          <p:cNvSpPr>
            <a:spLocks noChangeArrowheads="1"/>
          </p:cNvSpPr>
          <p:nvPr/>
        </p:nvSpPr>
        <p:spPr bwMode="auto">
          <a:xfrm>
            <a:off x="4857750" y="2643188"/>
            <a:ext cx="590550" cy="285750"/>
          </a:xfrm>
          <a:prstGeom prst="rect">
            <a:avLst/>
          </a:prstGeom>
          <a:noFill/>
          <a:ln w="9525" algn="ctr">
            <a:noFill/>
            <a:miter lim="800000"/>
            <a:headEnd/>
            <a:tailEnd/>
          </a:ln>
        </p:spPr>
        <p:txBody>
          <a:bodyPr wrap="none" anchor="ctr"/>
          <a:lstStyle/>
          <a:p>
            <a:pPr algn="ctr" eaLnBrk="1" hangingPunct="1">
              <a:defRPr/>
            </a:pPr>
            <a:r>
              <a:rPr lang="en-US" altLang="zh-CN" sz="2400" b="0" dirty="0">
                <a:solidFill>
                  <a:schemeClr val="accent2">
                    <a:lumMod val="75000"/>
                  </a:schemeClr>
                </a:solidFill>
                <a:latin typeface="楷体" pitchFamily="49" charset="-122"/>
                <a:ea typeface="楷体" pitchFamily="49" charset="-122"/>
              </a:rPr>
              <a:t>P;C</a:t>
            </a:r>
            <a:endParaRPr lang="en-US" altLang="zh-CN" sz="2400" baseline="-25000" dirty="0">
              <a:solidFill>
                <a:schemeClr val="accent2">
                  <a:lumMod val="75000"/>
                </a:schemeClr>
              </a:solidFill>
              <a:latin typeface="楷体" pitchFamily="49" charset="-122"/>
              <a:ea typeface="楷体" pitchFamily="49" charset="-122"/>
            </a:endParaRPr>
          </a:p>
        </p:txBody>
      </p:sp>
      <p:sp>
        <p:nvSpPr>
          <p:cNvPr id="23567" name="Rectangle 16">
            <a:extLst>
              <a:ext uri="{FF2B5EF4-FFF2-40B4-BE49-F238E27FC236}">
                <a16:creationId xmlns:a16="http://schemas.microsoft.com/office/drawing/2014/main" id="{5368B1BD-DEDB-4F88-A562-970E6FA63BA0}"/>
              </a:ext>
            </a:extLst>
          </p:cNvPr>
          <p:cNvSpPr>
            <a:spLocks noChangeArrowheads="1"/>
          </p:cNvSpPr>
          <p:nvPr/>
        </p:nvSpPr>
        <p:spPr bwMode="auto">
          <a:xfrm>
            <a:off x="4859338" y="5589588"/>
            <a:ext cx="374650" cy="458787"/>
          </a:xfrm>
          <a:prstGeom prst="rect">
            <a:avLst/>
          </a:prstGeom>
          <a:noFill/>
          <a:ln w="9525" algn="ctr">
            <a:noFill/>
            <a:miter lim="800000"/>
            <a:headEnd/>
            <a:tailEnd/>
          </a:ln>
        </p:spPr>
        <p:txBody>
          <a:bodyPr wrap="none" anchor="ctr"/>
          <a:lstStyle/>
          <a:p>
            <a:pPr algn="ctr" eaLnBrk="1" hangingPunct="1">
              <a:defRPr/>
            </a:pPr>
            <a:r>
              <a:rPr lang="en-US" altLang="zh-CN" sz="2400" b="0">
                <a:solidFill>
                  <a:schemeClr val="accent2">
                    <a:lumMod val="75000"/>
                  </a:schemeClr>
                </a:solidFill>
                <a:latin typeface="楷体" pitchFamily="49" charset="-122"/>
                <a:ea typeface="楷体" pitchFamily="49" charset="-122"/>
              </a:rPr>
              <a:t>0</a:t>
            </a:r>
            <a:endParaRPr lang="en-US" altLang="zh-CN" sz="2400" baseline="-25000">
              <a:solidFill>
                <a:schemeClr val="accent2">
                  <a:lumMod val="75000"/>
                </a:schemeClr>
              </a:solidFill>
              <a:latin typeface="楷体" pitchFamily="49" charset="-122"/>
              <a:ea typeface="楷体" pitchFamily="49" charset="-122"/>
            </a:endParaRPr>
          </a:p>
        </p:txBody>
      </p:sp>
      <p:sp>
        <p:nvSpPr>
          <p:cNvPr id="23568" name="Rectangle 17">
            <a:extLst>
              <a:ext uri="{FF2B5EF4-FFF2-40B4-BE49-F238E27FC236}">
                <a16:creationId xmlns:a16="http://schemas.microsoft.com/office/drawing/2014/main" id="{01F5A7DC-EC57-4223-917D-11408385E3AB}"/>
              </a:ext>
            </a:extLst>
          </p:cNvPr>
          <p:cNvSpPr>
            <a:spLocks noChangeArrowheads="1"/>
          </p:cNvSpPr>
          <p:nvPr/>
        </p:nvSpPr>
        <p:spPr bwMode="auto">
          <a:xfrm>
            <a:off x="8388350" y="5876925"/>
            <a:ext cx="287338" cy="360363"/>
          </a:xfrm>
          <a:prstGeom prst="rect">
            <a:avLst/>
          </a:prstGeom>
          <a:noFill/>
          <a:ln w="9525" algn="ctr">
            <a:noFill/>
            <a:miter lim="800000"/>
            <a:headEnd/>
            <a:tailEnd/>
          </a:ln>
        </p:spPr>
        <p:txBody>
          <a:bodyPr wrap="none" anchor="ctr"/>
          <a:lstStyle/>
          <a:p>
            <a:pPr algn="ctr" eaLnBrk="1" hangingPunct="1">
              <a:defRPr/>
            </a:pPr>
            <a:r>
              <a:rPr lang="en-US" altLang="zh-CN" sz="2400" b="0">
                <a:solidFill>
                  <a:schemeClr val="accent2">
                    <a:lumMod val="75000"/>
                  </a:schemeClr>
                </a:solidFill>
                <a:latin typeface="楷体" pitchFamily="49" charset="-122"/>
                <a:ea typeface="楷体" pitchFamily="49" charset="-122"/>
              </a:rPr>
              <a:t>Q</a:t>
            </a:r>
            <a:endParaRPr lang="en-US" altLang="zh-CN" sz="2400" baseline="-25000">
              <a:solidFill>
                <a:schemeClr val="accent2">
                  <a:lumMod val="75000"/>
                </a:schemeClr>
              </a:solidFill>
              <a:latin typeface="楷体" pitchFamily="49" charset="-122"/>
              <a:ea typeface="楷体" pitchFamily="49" charset="-122"/>
            </a:endParaRPr>
          </a:p>
        </p:txBody>
      </p:sp>
      <p:sp>
        <p:nvSpPr>
          <p:cNvPr id="2034706" name="Rectangle 18">
            <a:extLst>
              <a:ext uri="{FF2B5EF4-FFF2-40B4-BE49-F238E27FC236}">
                <a16:creationId xmlns:a16="http://schemas.microsoft.com/office/drawing/2014/main" id="{A2C519DA-A33D-4E35-B2C1-585C74049A8E}"/>
              </a:ext>
            </a:extLst>
          </p:cNvPr>
          <p:cNvSpPr>
            <a:spLocks noChangeArrowheads="1"/>
          </p:cNvSpPr>
          <p:nvPr/>
        </p:nvSpPr>
        <p:spPr bwMode="auto">
          <a:xfrm>
            <a:off x="6659563" y="5876925"/>
            <a:ext cx="393700" cy="387350"/>
          </a:xfrm>
          <a:prstGeom prst="rect">
            <a:avLst/>
          </a:prstGeom>
          <a:noFill/>
          <a:ln w="9525" algn="ctr">
            <a:noFill/>
            <a:miter lim="800000"/>
            <a:headEnd/>
            <a:tailEnd/>
          </a:ln>
        </p:spPr>
        <p:txBody>
          <a:bodyPr wrap="none" anchor="ctr"/>
          <a:lstStyle/>
          <a:p>
            <a:pPr algn="ctr" eaLnBrk="1" hangingPunct="1">
              <a:defRPr/>
            </a:pPr>
            <a:r>
              <a:rPr lang="en-US" altLang="zh-CN" sz="2400" b="0">
                <a:solidFill>
                  <a:schemeClr val="accent2">
                    <a:lumMod val="75000"/>
                  </a:schemeClr>
                </a:solidFill>
                <a:latin typeface="楷体" pitchFamily="49" charset="-122"/>
                <a:ea typeface="楷体" pitchFamily="49" charset="-122"/>
              </a:rPr>
              <a:t>Q</a:t>
            </a:r>
            <a:r>
              <a:rPr lang="en-US" altLang="zh-CN" sz="2400" baseline="30000">
                <a:solidFill>
                  <a:schemeClr val="accent2">
                    <a:lumMod val="75000"/>
                  </a:schemeClr>
                </a:solidFill>
                <a:latin typeface="楷体" pitchFamily="49" charset="-122"/>
                <a:ea typeface="楷体" pitchFamily="49" charset="-122"/>
              </a:rPr>
              <a:t>*</a:t>
            </a:r>
          </a:p>
        </p:txBody>
      </p:sp>
      <p:sp>
        <p:nvSpPr>
          <p:cNvPr id="2034709" name="Oval 21">
            <a:extLst>
              <a:ext uri="{FF2B5EF4-FFF2-40B4-BE49-F238E27FC236}">
                <a16:creationId xmlns:a16="http://schemas.microsoft.com/office/drawing/2014/main" id="{CBD9006E-B294-40C4-BD52-E9CE1C48788E}"/>
              </a:ext>
            </a:extLst>
          </p:cNvPr>
          <p:cNvSpPr>
            <a:spLocks noChangeArrowheads="1"/>
          </p:cNvSpPr>
          <p:nvPr/>
        </p:nvSpPr>
        <p:spPr bwMode="auto">
          <a:xfrm>
            <a:off x="6840538" y="4408488"/>
            <a:ext cx="106362" cy="131762"/>
          </a:xfrm>
          <a:prstGeom prst="ellipse">
            <a:avLst/>
          </a:prstGeom>
          <a:solidFill>
            <a:srgbClr val="000000"/>
          </a:solidFill>
          <a:ln w="9525" algn="ctr">
            <a:solidFill>
              <a:schemeClr val="tx1"/>
            </a:solidFill>
            <a:round/>
            <a:headEnd/>
            <a:tailEnd/>
          </a:ln>
        </p:spPr>
        <p:txBody>
          <a:bodyPr wrap="none" anchor="ctr"/>
          <a:lstStyle/>
          <a:p>
            <a:pP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3571" name="Rectangle 25">
            <a:extLst>
              <a:ext uri="{FF2B5EF4-FFF2-40B4-BE49-F238E27FC236}">
                <a16:creationId xmlns:a16="http://schemas.microsoft.com/office/drawing/2014/main" id="{2858A129-647E-475D-8FFF-57CBE6E6B7C2}"/>
              </a:ext>
            </a:extLst>
          </p:cNvPr>
          <p:cNvSpPr>
            <a:spLocks noChangeArrowheads="1"/>
          </p:cNvSpPr>
          <p:nvPr/>
        </p:nvSpPr>
        <p:spPr bwMode="auto">
          <a:xfrm>
            <a:off x="684213" y="2420938"/>
            <a:ext cx="7704137" cy="719137"/>
          </a:xfrm>
          <a:prstGeom prst="rect">
            <a:avLst/>
          </a:prstGeom>
          <a:noFill/>
          <a:ln w="9525" algn="ctr">
            <a:noFill/>
            <a:miter lim="800000"/>
            <a:headEnd/>
            <a:tailEnd/>
          </a:ln>
        </p:spPr>
        <p:txBody>
          <a:bodyPr wrap="none" anchor="ctr"/>
          <a:lstStyle/>
          <a:p>
            <a:pPr algn="ctr" eaLnBrk="1" hangingPunct="1">
              <a:defRPr/>
            </a:pPr>
            <a:endParaRPr lang="zh-CN" altLang="zh-CN" sz="3200">
              <a:solidFill>
                <a:schemeClr val="accent2">
                  <a:lumMod val="75000"/>
                </a:schemeClr>
              </a:solidFill>
              <a:latin typeface="楷体" pitchFamily="49" charset="-122"/>
              <a:ea typeface="楷体" pitchFamily="49" charset="-122"/>
            </a:endParaRPr>
          </a:p>
        </p:txBody>
      </p:sp>
      <p:sp>
        <p:nvSpPr>
          <p:cNvPr id="23572" name="Rectangle 27">
            <a:extLst>
              <a:ext uri="{FF2B5EF4-FFF2-40B4-BE49-F238E27FC236}">
                <a16:creationId xmlns:a16="http://schemas.microsoft.com/office/drawing/2014/main" id="{F03180A9-3B66-4772-8FD7-2551D9F70A77}"/>
              </a:ext>
            </a:extLst>
          </p:cNvPr>
          <p:cNvSpPr>
            <a:spLocks noGrp="1" noRot="1" noChangeArrowheads="1"/>
          </p:cNvSpPr>
          <p:nvPr>
            <p:ph type="body" idx="1"/>
          </p:nvPr>
        </p:nvSpPr>
        <p:spPr>
          <a:xfrm>
            <a:off x="323850" y="1125538"/>
            <a:ext cx="8194675" cy="1655762"/>
          </a:xfrm>
        </p:spPr>
        <p:txBody>
          <a:bodyPr/>
          <a:lstStyle/>
          <a:p>
            <a:pPr eaLnBrk="1" hangingPunct="1">
              <a:defRPr/>
            </a:pPr>
            <a:r>
              <a:rPr lang="zh-CN" altLang="en-US" b="1">
                <a:solidFill>
                  <a:schemeClr val="accent2">
                    <a:lumMod val="75000"/>
                  </a:schemeClr>
                </a:solidFill>
                <a:latin typeface="楷体" pitchFamily="49" charset="-122"/>
                <a:ea typeface="楷体" pitchFamily="49" charset="-122"/>
              </a:rPr>
              <a:t>需求曲线</a:t>
            </a:r>
            <a:r>
              <a:rPr lang="en-US" altLang="zh-CN" b="1">
                <a:solidFill>
                  <a:schemeClr val="accent2">
                    <a:lumMod val="75000"/>
                  </a:schemeClr>
                </a:solidFill>
                <a:latin typeface="楷体" pitchFamily="49" charset="-122"/>
                <a:ea typeface="楷体" pitchFamily="49" charset="-122"/>
              </a:rPr>
              <a:t>d</a:t>
            </a:r>
            <a:r>
              <a:rPr lang="zh-CN" altLang="en-US" b="1">
                <a:solidFill>
                  <a:schemeClr val="accent2">
                    <a:lumMod val="75000"/>
                  </a:schemeClr>
                </a:solidFill>
                <a:latin typeface="楷体" pitchFamily="49" charset="-122"/>
                <a:ea typeface="楷体" pitchFamily="49" charset="-122"/>
              </a:rPr>
              <a:t>与</a:t>
            </a:r>
            <a:r>
              <a:rPr lang="en-US" altLang="zh-CN" b="1">
                <a:solidFill>
                  <a:schemeClr val="accent2">
                    <a:lumMod val="75000"/>
                  </a:schemeClr>
                </a:solidFill>
                <a:latin typeface="楷体" pitchFamily="49" charset="-122"/>
                <a:ea typeface="楷体" pitchFamily="49" charset="-122"/>
              </a:rPr>
              <a:t>SAC</a:t>
            </a:r>
            <a:r>
              <a:rPr lang="zh-CN" altLang="en-US" b="1">
                <a:solidFill>
                  <a:schemeClr val="accent2">
                    <a:lumMod val="75000"/>
                  </a:schemeClr>
                </a:solidFill>
                <a:latin typeface="楷体" pitchFamily="49" charset="-122"/>
                <a:ea typeface="楷体" pitchFamily="49" charset="-122"/>
              </a:rPr>
              <a:t>曲线相切于最低点</a:t>
            </a:r>
            <a:r>
              <a:rPr lang="en-US" altLang="zh-CN" b="1">
                <a:solidFill>
                  <a:schemeClr val="accent2">
                    <a:lumMod val="75000"/>
                  </a:schemeClr>
                </a:solidFill>
                <a:latin typeface="楷体" pitchFamily="49" charset="-122"/>
                <a:ea typeface="楷体" pitchFamily="49" charset="-122"/>
              </a:rPr>
              <a:t>E</a:t>
            </a:r>
            <a:r>
              <a:rPr lang="zh-CN" altLang="en-US" b="1">
                <a:solidFill>
                  <a:schemeClr val="accent2">
                    <a:lumMod val="75000"/>
                  </a:schemeClr>
                </a:solidFill>
                <a:latin typeface="楷体" pitchFamily="49" charset="-122"/>
                <a:ea typeface="楷体" pitchFamily="49" charset="-122"/>
              </a:rPr>
              <a:t>，</a:t>
            </a:r>
            <a:r>
              <a:rPr lang="en-US" altLang="zh-CN" b="1">
                <a:solidFill>
                  <a:schemeClr val="accent2">
                    <a:lumMod val="75000"/>
                  </a:schemeClr>
                </a:solidFill>
                <a:latin typeface="楷体" pitchFamily="49" charset="-122"/>
                <a:ea typeface="楷体" pitchFamily="49" charset="-122"/>
              </a:rPr>
              <a:t>E</a:t>
            </a:r>
            <a:r>
              <a:rPr lang="zh-CN" altLang="en-US" b="1">
                <a:solidFill>
                  <a:schemeClr val="accent2">
                    <a:lumMod val="75000"/>
                  </a:schemeClr>
                </a:solidFill>
                <a:latin typeface="楷体" pitchFamily="49" charset="-122"/>
                <a:ea typeface="楷体" pitchFamily="49" charset="-122"/>
              </a:rPr>
              <a:t>点也是</a:t>
            </a:r>
            <a:r>
              <a:rPr lang="en-US" altLang="zh-CN" b="1">
                <a:solidFill>
                  <a:schemeClr val="accent2">
                    <a:lumMod val="75000"/>
                  </a:schemeClr>
                </a:solidFill>
                <a:latin typeface="楷体" pitchFamily="49" charset="-122"/>
                <a:ea typeface="楷体" pitchFamily="49" charset="-122"/>
              </a:rPr>
              <a:t>SAC</a:t>
            </a:r>
            <a:r>
              <a:rPr lang="zh-CN" altLang="en-US" b="1">
                <a:solidFill>
                  <a:schemeClr val="accent2">
                    <a:lumMod val="75000"/>
                  </a:schemeClr>
                </a:solidFill>
                <a:latin typeface="楷体" pitchFamily="49" charset="-122"/>
                <a:ea typeface="楷体" pitchFamily="49" charset="-122"/>
              </a:rPr>
              <a:t>和</a:t>
            </a:r>
            <a:r>
              <a:rPr lang="en-US" altLang="zh-CN" b="1">
                <a:solidFill>
                  <a:schemeClr val="accent2">
                    <a:lumMod val="75000"/>
                  </a:schemeClr>
                </a:solidFill>
                <a:latin typeface="楷体" pitchFamily="49" charset="-122"/>
                <a:ea typeface="楷体" pitchFamily="49" charset="-122"/>
              </a:rPr>
              <a:t>SMC</a:t>
            </a:r>
            <a:r>
              <a:rPr lang="zh-CN" altLang="en-US" b="1">
                <a:solidFill>
                  <a:schemeClr val="accent2">
                    <a:lumMod val="75000"/>
                  </a:schemeClr>
                </a:solidFill>
                <a:latin typeface="楷体" pitchFamily="49" charset="-122"/>
                <a:ea typeface="楷体" pitchFamily="49" charset="-122"/>
              </a:rPr>
              <a:t>的交点，这点</a:t>
            </a:r>
            <a:r>
              <a:rPr lang="en-US" altLang="zh-CN" b="1">
                <a:solidFill>
                  <a:schemeClr val="accent2">
                    <a:lumMod val="75000"/>
                  </a:schemeClr>
                </a:solidFill>
                <a:latin typeface="楷体" pitchFamily="49" charset="-122"/>
                <a:ea typeface="楷体" pitchFamily="49" charset="-122"/>
              </a:rPr>
              <a:t>MR=SMC</a:t>
            </a:r>
            <a:r>
              <a:rPr lang="zh-CN" altLang="en-US" b="1">
                <a:solidFill>
                  <a:schemeClr val="accent2">
                    <a:lumMod val="75000"/>
                  </a:schemeClr>
                </a:solidFill>
                <a:latin typeface="楷体" pitchFamily="49" charset="-122"/>
                <a:ea typeface="楷体" pitchFamily="49" charset="-122"/>
              </a:rPr>
              <a:t>是利润最大化的均衡点。</a:t>
            </a:r>
          </a:p>
        </p:txBody>
      </p:sp>
      <p:sp>
        <p:nvSpPr>
          <p:cNvPr id="23573" name="Rectangle 28">
            <a:extLst>
              <a:ext uri="{FF2B5EF4-FFF2-40B4-BE49-F238E27FC236}">
                <a16:creationId xmlns:a16="http://schemas.microsoft.com/office/drawing/2014/main" id="{303BB21A-54AC-408F-8B4A-3706AE11729C}"/>
              </a:ext>
            </a:extLst>
          </p:cNvPr>
          <p:cNvSpPr>
            <a:spLocks noRot="1" noChangeArrowheads="1"/>
          </p:cNvSpPr>
          <p:nvPr/>
        </p:nvSpPr>
        <p:spPr bwMode="auto">
          <a:xfrm>
            <a:off x="179388" y="2781300"/>
            <a:ext cx="4608512" cy="3529013"/>
          </a:xfrm>
          <a:prstGeom prst="rect">
            <a:avLst/>
          </a:prstGeom>
          <a:noFill/>
          <a:ln w="9525">
            <a:noFill/>
            <a:miter lim="800000"/>
            <a:headEnd/>
            <a:tailEnd/>
          </a:ln>
        </p:spPr>
        <p:txBody>
          <a:bodyPr/>
          <a:lstStyle/>
          <a:p>
            <a:pPr marL="342900" indent="-342900" eaLnBrk="1" hangingPunct="1">
              <a:spcBef>
                <a:spcPct val="20000"/>
              </a:spcBef>
              <a:buClr>
                <a:schemeClr val="hlink"/>
              </a:buClr>
              <a:buSzPct val="75000"/>
              <a:buFont typeface="Wingdings" pitchFamily="2" charset="2"/>
              <a:buChar char="v"/>
              <a:defRPr/>
            </a:pPr>
            <a:r>
              <a:rPr lang="zh-CN" altLang="en-US" sz="3200" dirty="0">
                <a:solidFill>
                  <a:schemeClr val="accent2">
                    <a:lumMod val="75000"/>
                  </a:schemeClr>
                </a:solidFill>
                <a:latin typeface="楷体" pitchFamily="49" charset="-122"/>
                <a:ea typeface="楷体" pitchFamily="49" charset="-122"/>
              </a:rPr>
              <a:t>在</a:t>
            </a:r>
            <a:r>
              <a:rPr lang="en-US" altLang="zh-CN" sz="3200" dirty="0">
                <a:solidFill>
                  <a:schemeClr val="accent2">
                    <a:lumMod val="75000"/>
                  </a:schemeClr>
                </a:solidFill>
                <a:latin typeface="楷体" pitchFamily="49" charset="-122"/>
                <a:ea typeface="楷体" pitchFamily="49" charset="-122"/>
              </a:rPr>
              <a:t>Q</a:t>
            </a:r>
            <a:r>
              <a:rPr lang="en-US" altLang="zh-CN" sz="3200" baseline="30000" dirty="0">
                <a:solidFill>
                  <a:schemeClr val="accent2">
                    <a:lumMod val="75000"/>
                  </a:schemeClr>
                </a:solidFill>
                <a:latin typeface="楷体" pitchFamily="49" charset="-122"/>
                <a:ea typeface="楷体" pitchFamily="49" charset="-122"/>
              </a:rPr>
              <a:t>*</a:t>
            </a:r>
            <a:r>
              <a:rPr lang="zh-CN" altLang="en-US" sz="3200" dirty="0">
                <a:solidFill>
                  <a:schemeClr val="accent2">
                    <a:lumMod val="75000"/>
                  </a:schemeClr>
                </a:solidFill>
                <a:latin typeface="楷体" pitchFamily="49" charset="-122"/>
                <a:ea typeface="楷体" pitchFamily="49" charset="-122"/>
              </a:rPr>
              <a:t>上，平均收益等于平均成本，厂商利润为零，但厂商实现正常利润。因此</a:t>
            </a:r>
            <a:r>
              <a:rPr lang="en-US" altLang="zh-CN" sz="3200" dirty="0">
                <a:solidFill>
                  <a:schemeClr val="accent2">
                    <a:lumMod val="75000"/>
                  </a:schemeClr>
                </a:solidFill>
                <a:latin typeface="楷体" pitchFamily="49" charset="-122"/>
                <a:ea typeface="楷体" pitchFamily="49" charset="-122"/>
              </a:rPr>
              <a:t>,</a:t>
            </a:r>
            <a:r>
              <a:rPr lang="zh-CN" altLang="en-US" sz="3200" dirty="0">
                <a:solidFill>
                  <a:schemeClr val="accent2">
                    <a:lumMod val="75000"/>
                  </a:schemeClr>
                </a:solidFill>
                <a:latin typeface="楷体" pitchFamily="49" charset="-122"/>
                <a:ea typeface="楷体" pitchFamily="49" charset="-122"/>
              </a:rPr>
              <a:t>厂商既无利润，也无亏损，所以该点为收支相抵点。</a:t>
            </a:r>
          </a:p>
        </p:txBody>
      </p:sp>
      <p:sp>
        <p:nvSpPr>
          <p:cNvPr id="22" name="Text Box 14">
            <a:extLst>
              <a:ext uri="{FF2B5EF4-FFF2-40B4-BE49-F238E27FC236}">
                <a16:creationId xmlns:a16="http://schemas.microsoft.com/office/drawing/2014/main" id="{F4CF41CB-61BD-4E2B-A699-3C8D4FEB1A6F}"/>
              </a:ext>
            </a:extLst>
          </p:cNvPr>
          <p:cNvSpPr txBox="1">
            <a:spLocks noChangeArrowheads="1"/>
          </p:cNvSpPr>
          <p:nvPr/>
        </p:nvSpPr>
        <p:spPr bwMode="auto">
          <a:xfrm>
            <a:off x="5643563" y="2143125"/>
            <a:ext cx="14335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000" b="0">
                <a:solidFill>
                  <a:srgbClr val="FF0000"/>
                </a:solidFill>
                <a:latin typeface="楷体" panose="02010609060101010101" pitchFamily="49" charset="-122"/>
                <a:ea typeface="楷体" panose="02010609060101010101" pitchFamily="49" charset="-122"/>
              </a:rPr>
              <a:t>MR=MC</a:t>
            </a:r>
          </a:p>
          <a:p>
            <a:pPr eaLnBrk="1" hangingPunct="1">
              <a:buClrTx/>
              <a:buSzTx/>
              <a:buFontTx/>
              <a:buNone/>
            </a:pPr>
            <a:r>
              <a:rPr lang="en-US" altLang="zh-CN" sz="2000" b="0">
                <a:solidFill>
                  <a:srgbClr val="FF0000"/>
                </a:solidFill>
                <a:latin typeface="楷体" panose="02010609060101010101" pitchFamily="49" charset="-122"/>
                <a:ea typeface="楷体" panose="02010609060101010101" pitchFamily="49" charset="-122"/>
              </a:rPr>
              <a:t>P=SAC</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346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469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346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346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3470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470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03469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347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469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0347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3470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4697" grpId="0"/>
      <p:bldP spid="2034698" grpId="0"/>
      <p:bldP spid="2034699" grpId="0"/>
      <p:bldP spid="2034701" grpId="0"/>
      <p:bldP spid="2034702" grpId="0"/>
      <p:bldP spid="2034706" grpId="0"/>
      <p:bldP spid="2034709" grpId="0" animBg="1"/>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01A7DC5D-4A23-494F-B49C-0D2C62319F22}"/>
              </a:ext>
            </a:extLst>
          </p:cNvPr>
          <p:cNvSpPr>
            <a:spLocks noGrp="1" noRot="1" noChangeArrowheads="1"/>
          </p:cNvSpPr>
          <p:nvPr>
            <p:ph type="body" idx="1"/>
          </p:nvPr>
        </p:nvSpPr>
        <p:spPr>
          <a:xfrm>
            <a:off x="179388" y="549275"/>
            <a:ext cx="8569325" cy="2376488"/>
          </a:xfrm>
        </p:spPr>
        <p:txBody>
          <a:bodyPr/>
          <a:lstStyle/>
          <a:p>
            <a:pPr eaLnBrk="1" hangingPunct="1">
              <a:lnSpc>
                <a:spcPct val="80000"/>
              </a:lnSpc>
              <a:buFont typeface="Wingdings" panose="05000000000000000000" pitchFamily="2" charset="2"/>
              <a:buNone/>
            </a:pPr>
            <a:r>
              <a:rPr lang="en-US" altLang="zh-CN" sz="3600" b="1">
                <a:solidFill>
                  <a:srgbClr val="3333FF"/>
                </a:solidFill>
                <a:latin typeface="楷体" panose="02010609060101010101" pitchFamily="49" charset="-122"/>
                <a:ea typeface="楷体" panose="02010609060101010101" pitchFamily="49" charset="-122"/>
              </a:rPr>
              <a:t>3</a:t>
            </a:r>
            <a:r>
              <a:rPr lang="zh-CN" altLang="en-US" sz="3600" b="1">
                <a:solidFill>
                  <a:srgbClr val="3333FF"/>
                </a:solidFill>
                <a:latin typeface="楷体" panose="02010609060101010101" pitchFamily="49" charset="-122"/>
                <a:ea typeface="楷体" panose="02010609060101010101" pitchFamily="49" charset="-122"/>
              </a:rPr>
              <a:t>、弥补部分固定成本</a:t>
            </a:r>
          </a:p>
          <a:p>
            <a:pPr eaLnBrk="1" hangingPunct="1">
              <a:lnSpc>
                <a:spcPct val="95000"/>
              </a:lnSpc>
              <a:buFont typeface="Wingdings" panose="05000000000000000000" pitchFamily="2" charset="2"/>
              <a:buNone/>
            </a:pPr>
            <a:r>
              <a:rPr lang="zh-CN" altLang="en-US" sz="2000">
                <a:solidFill>
                  <a:srgbClr val="3333FF"/>
                </a:solidFill>
                <a:latin typeface="楷体" panose="02010609060101010101" pitchFamily="49" charset="-122"/>
                <a:ea typeface="楷体" panose="02010609060101010101" pitchFamily="49" charset="-122"/>
              </a:rPr>
              <a:t> </a:t>
            </a:r>
            <a:r>
              <a:rPr lang="zh-CN" altLang="en-US" sz="2800" b="1">
                <a:solidFill>
                  <a:srgbClr val="3333FF"/>
                </a:solidFill>
                <a:latin typeface="楷体" panose="02010609060101010101" pitchFamily="49" charset="-122"/>
                <a:ea typeface="楷体" panose="02010609060101010101" pitchFamily="49" charset="-122"/>
              </a:rPr>
              <a:t>当市场价格进一步降低为</a:t>
            </a:r>
            <a:r>
              <a:rPr lang="en-US" altLang="zh-CN" sz="2800" b="1">
                <a:solidFill>
                  <a:srgbClr val="3333FF"/>
                </a:solidFill>
                <a:latin typeface="楷体" panose="02010609060101010101" pitchFamily="49" charset="-122"/>
                <a:ea typeface="楷体" panose="02010609060101010101" pitchFamily="49" charset="-122"/>
              </a:rPr>
              <a:t>P</a:t>
            </a:r>
            <a:r>
              <a:rPr lang="en-US" altLang="zh-CN" sz="2800" b="1" baseline="-25000">
                <a:solidFill>
                  <a:srgbClr val="3333FF"/>
                </a:solidFill>
                <a:latin typeface="楷体" panose="02010609060101010101" pitchFamily="49" charset="-122"/>
                <a:ea typeface="楷体" panose="02010609060101010101" pitchFamily="49" charset="-122"/>
              </a:rPr>
              <a:t>3</a:t>
            </a:r>
            <a:r>
              <a:rPr lang="zh-CN" altLang="en-US" sz="2800" b="1">
                <a:solidFill>
                  <a:srgbClr val="3333FF"/>
                </a:solidFill>
                <a:latin typeface="楷体" panose="02010609060101010101" pitchFamily="49" charset="-122"/>
                <a:ea typeface="楷体" panose="02010609060101010101" pitchFamily="49" charset="-122"/>
              </a:rPr>
              <a:t>时，任何产量的平均收益都低于平均成本</a:t>
            </a:r>
            <a:r>
              <a:rPr lang="en-US" altLang="zh-CN" sz="2800" b="1">
                <a:solidFill>
                  <a:srgbClr val="3333FF"/>
                </a:solidFill>
                <a:latin typeface="楷体" panose="02010609060101010101" pitchFamily="49" charset="-122"/>
                <a:ea typeface="楷体" panose="02010609060101010101" pitchFamily="49" charset="-122"/>
              </a:rPr>
              <a:t>AC</a:t>
            </a:r>
            <a:r>
              <a:rPr lang="zh-CN" altLang="en-US" sz="2800" b="1">
                <a:solidFill>
                  <a:srgbClr val="3333FF"/>
                </a:solidFill>
                <a:latin typeface="楷体" panose="02010609060101010101" pitchFamily="49" charset="-122"/>
                <a:ea typeface="楷体" panose="02010609060101010101" pitchFamily="49" charset="-122"/>
              </a:rPr>
              <a:t>。厂商把产量定为</a:t>
            </a:r>
            <a:r>
              <a:rPr lang="en-US" altLang="zh-CN" sz="2800" b="1">
                <a:solidFill>
                  <a:srgbClr val="3333FF"/>
                </a:solidFill>
                <a:latin typeface="楷体" panose="02010609060101010101" pitchFamily="49" charset="-122"/>
                <a:ea typeface="楷体" panose="02010609060101010101" pitchFamily="49" charset="-122"/>
              </a:rPr>
              <a:t>Q</a:t>
            </a:r>
            <a:r>
              <a:rPr lang="en-US" altLang="zh-CN" sz="2800" b="1" baseline="-25000">
                <a:solidFill>
                  <a:srgbClr val="3333FF"/>
                </a:solidFill>
                <a:latin typeface="楷体" panose="02010609060101010101" pitchFamily="49" charset="-122"/>
                <a:ea typeface="楷体" panose="02010609060101010101" pitchFamily="49" charset="-122"/>
              </a:rPr>
              <a:t>3</a:t>
            </a:r>
            <a:r>
              <a:rPr lang="zh-CN" altLang="en-US" sz="2800" b="1">
                <a:solidFill>
                  <a:srgbClr val="3333FF"/>
                </a:solidFill>
                <a:latin typeface="楷体" panose="02010609060101010101" pitchFamily="49" charset="-122"/>
                <a:ea typeface="楷体" panose="02010609060101010101" pitchFamily="49" charset="-122"/>
              </a:rPr>
              <a:t>是他在产品价格</a:t>
            </a:r>
            <a:r>
              <a:rPr lang="en-US" altLang="zh-CN" sz="2800" b="1">
                <a:solidFill>
                  <a:srgbClr val="3333FF"/>
                </a:solidFill>
                <a:latin typeface="楷体" panose="02010609060101010101" pitchFamily="49" charset="-122"/>
                <a:ea typeface="楷体" panose="02010609060101010101" pitchFamily="49" charset="-122"/>
              </a:rPr>
              <a:t>P</a:t>
            </a:r>
            <a:r>
              <a:rPr lang="en-US" altLang="zh-CN" sz="2800" b="1" baseline="-25000">
                <a:solidFill>
                  <a:srgbClr val="3333FF"/>
                </a:solidFill>
                <a:latin typeface="楷体" panose="02010609060101010101" pitchFamily="49" charset="-122"/>
                <a:ea typeface="楷体" panose="02010609060101010101" pitchFamily="49" charset="-122"/>
              </a:rPr>
              <a:t>3</a:t>
            </a:r>
            <a:r>
              <a:rPr lang="zh-CN" altLang="en-US" sz="2800" b="1">
                <a:solidFill>
                  <a:srgbClr val="3333FF"/>
                </a:solidFill>
                <a:latin typeface="楷体" panose="02010609060101010101" pitchFamily="49" charset="-122"/>
                <a:ea typeface="楷体" panose="02010609060101010101" pitchFamily="49" charset="-122"/>
              </a:rPr>
              <a:t>条件下亏损最小的产量。在</a:t>
            </a:r>
            <a:r>
              <a:rPr lang="en-US" altLang="zh-CN" sz="2800" b="1">
                <a:solidFill>
                  <a:srgbClr val="3333FF"/>
                </a:solidFill>
                <a:latin typeface="楷体" panose="02010609060101010101" pitchFamily="49" charset="-122"/>
                <a:ea typeface="楷体" panose="02010609060101010101" pitchFamily="49" charset="-122"/>
              </a:rPr>
              <a:t>Q</a:t>
            </a:r>
            <a:r>
              <a:rPr lang="en-US" altLang="zh-CN" sz="2800" b="1" baseline="-25000">
                <a:solidFill>
                  <a:srgbClr val="3333FF"/>
                </a:solidFill>
                <a:latin typeface="楷体" panose="02010609060101010101" pitchFamily="49" charset="-122"/>
                <a:ea typeface="楷体" panose="02010609060101010101" pitchFamily="49" charset="-122"/>
              </a:rPr>
              <a:t>3</a:t>
            </a:r>
            <a:r>
              <a:rPr lang="zh-CN" altLang="en-US" sz="2800" b="1">
                <a:solidFill>
                  <a:srgbClr val="3333FF"/>
                </a:solidFill>
                <a:latin typeface="楷体" panose="02010609060101010101" pitchFamily="49" charset="-122"/>
                <a:ea typeface="楷体" panose="02010609060101010101" pitchFamily="49" charset="-122"/>
              </a:rPr>
              <a:t>水平上，</a:t>
            </a:r>
            <a:r>
              <a:rPr lang="en-US" altLang="zh-CN" sz="2800" b="1">
                <a:solidFill>
                  <a:srgbClr val="3333FF"/>
                </a:solidFill>
                <a:latin typeface="楷体" panose="02010609060101010101" pitchFamily="49" charset="-122"/>
                <a:ea typeface="楷体" panose="02010609060101010101" pitchFamily="49" charset="-122"/>
              </a:rPr>
              <a:t>MC=MR</a:t>
            </a:r>
            <a:r>
              <a:rPr lang="zh-CN" altLang="en-US" sz="2800" b="1">
                <a:solidFill>
                  <a:srgbClr val="3333FF"/>
                </a:solidFill>
                <a:latin typeface="楷体" panose="02010609060101010101" pitchFamily="49" charset="-122"/>
                <a:ea typeface="楷体" panose="02010609060101010101" pitchFamily="49" charset="-122"/>
              </a:rPr>
              <a:t>。</a:t>
            </a:r>
          </a:p>
        </p:txBody>
      </p:sp>
      <p:sp>
        <p:nvSpPr>
          <p:cNvPr id="234513" name="Text Box 17">
            <a:extLst>
              <a:ext uri="{FF2B5EF4-FFF2-40B4-BE49-F238E27FC236}">
                <a16:creationId xmlns:a16="http://schemas.microsoft.com/office/drawing/2014/main" id="{B20ED184-3BED-425C-A23B-51822AD417E2}"/>
              </a:ext>
            </a:extLst>
          </p:cNvPr>
          <p:cNvSpPr txBox="1">
            <a:spLocks noChangeArrowheads="1"/>
          </p:cNvSpPr>
          <p:nvPr/>
        </p:nvSpPr>
        <p:spPr bwMode="auto">
          <a:xfrm>
            <a:off x="6697663" y="2565400"/>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3333FF"/>
                </a:solidFill>
                <a:latin typeface="楷体" panose="02010609060101010101" pitchFamily="49" charset="-122"/>
                <a:ea typeface="楷体" panose="02010609060101010101" pitchFamily="49" charset="-122"/>
              </a:rPr>
              <a:t>SMC</a:t>
            </a:r>
          </a:p>
        </p:txBody>
      </p:sp>
      <p:sp>
        <p:nvSpPr>
          <p:cNvPr id="234512" name="Rectangle 16">
            <a:extLst>
              <a:ext uri="{FF2B5EF4-FFF2-40B4-BE49-F238E27FC236}">
                <a16:creationId xmlns:a16="http://schemas.microsoft.com/office/drawing/2014/main" id="{DBE67CDA-ECF0-4223-9D50-9569FD9CBB9C}"/>
              </a:ext>
            </a:extLst>
          </p:cNvPr>
          <p:cNvSpPr>
            <a:spLocks noChangeArrowheads="1"/>
          </p:cNvSpPr>
          <p:nvPr/>
        </p:nvSpPr>
        <p:spPr bwMode="auto">
          <a:xfrm>
            <a:off x="4178300" y="3657600"/>
            <a:ext cx="2122488" cy="655638"/>
          </a:xfrm>
          <a:prstGeom prst="rect">
            <a:avLst/>
          </a:prstGeom>
          <a:solidFill>
            <a:srgbClr val="FF66FF"/>
          </a:solidFill>
          <a:ln w="38100" algn="ctr">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3333FF"/>
                </a:solidFill>
                <a:latin typeface="楷体" panose="02010609060101010101" pitchFamily="49" charset="-122"/>
                <a:ea typeface="楷体" panose="02010609060101010101" pitchFamily="49" charset="-122"/>
              </a:rPr>
              <a:t>亏损</a:t>
            </a:r>
          </a:p>
        </p:txBody>
      </p:sp>
      <p:sp>
        <p:nvSpPr>
          <p:cNvPr id="23557" name="Line 4">
            <a:extLst>
              <a:ext uri="{FF2B5EF4-FFF2-40B4-BE49-F238E27FC236}">
                <a16:creationId xmlns:a16="http://schemas.microsoft.com/office/drawing/2014/main" id="{7F541D8D-D2D2-4842-86C1-75738E62FED9}"/>
              </a:ext>
            </a:extLst>
          </p:cNvPr>
          <p:cNvSpPr>
            <a:spLocks noChangeShapeType="1"/>
          </p:cNvSpPr>
          <p:nvPr/>
        </p:nvSpPr>
        <p:spPr bwMode="auto">
          <a:xfrm>
            <a:off x="4176713" y="5775325"/>
            <a:ext cx="374491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8" name="Line 5">
            <a:extLst>
              <a:ext uri="{FF2B5EF4-FFF2-40B4-BE49-F238E27FC236}">
                <a16:creationId xmlns:a16="http://schemas.microsoft.com/office/drawing/2014/main" id="{3D76A80D-07A0-47D7-A4E1-AA4A90DB8781}"/>
              </a:ext>
            </a:extLst>
          </p:cNvPr>
          <p:cNvSpPr>
            <a:spLocks noChangeShapeType="1"/>
          </p:cNvSpPr>
          <p:nvPr/>
        </p:nvSpPr>
        <p:spPr bwMode="auto">
          <a:xfrm flipV="1">
            <a:off x="4176713" y="3040063"/>
            <a:ext cx="0" cy="27352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03" name="Freeform 7">
            <a:extLst>
              <a:ext uri="{FF2B5EF4-FFF2-40B4-BE49-F238E27FC236}">
                <a16:creationId xmlns:a16="http://schemas.microsoft.com/office/drawing/2014/main" id="{63983802-D378-4C55-9A23-9B1528A56D1F}"/>
              </a:ext>
            </a:extLst>
          </p:cNvPr>
          <p:cNvSpPr>
            <a:spLocks/>
          </p:cNvSpPr>
          <p:nvPr/>
        </p:nvSpPr>
        <p:spPr bwMode="auto">
          <a:xfrm>
            <a:off x="4608513" y="2895600"/>
            <a:ext cx="2665412" cy="2832100"/>
          </a:xfrm>
          <a:custGeom>
            <a:avLst/>
            <a:gdLst>
              <a:gd name="T0" fmla="*/ 0 w 1543"/>
              <a:gd name="T1" fmla="*/ 2147483646 h 1557"/>
              <a:gd name="T2" fmla="*/ 2147483646 w 1543"/>
              <a:gd name="T3" fmla="*/ 2147483646 h 1557"/>
              <a:gd name="T4" fmla="*/ 2147483646 w 1543"/>
              <a:gd name="T5" fmla="*/ 0 h 1557"/>
              <a:gd name="T6" fmla="*/ 0 60000 65536"/>
              <a:gd name="T7" fmla="*/ 0 60000 65536"/>
              <a:gd name="T8" fmla="*/ 0 60000 65536"/>
              <a:gd name="T9" fmla="*/ 0 w 1543"/>
              <a:gd name="T10" fmla="*/ 0 h 1557"/>
              <a:gd name="T11" fmla="*/ 1543 w 1543"/>
              <a:gd name="T12" fmla="*/ 1557 h 1557"/>
            </a:gdLst>
            <a:ahLst/>
            <a:cxnLst>
              <a:cxn ang="T6">
                <a:pos x="T0" y="T1"/>
              </a:cxn>
              <a:cxn ang="T7">
                <a:pos x="T2" y="T3"/>
              </a:cxn>
              <a:cxn ang="T8">
                <a:pos x="T4" y="T5"/>
              </a:cxn>
            </a:cxnLst>
            <a:rect l="T9" t="T10" r="T11" b="T12"/>
            <a:pathLst>
              <a:path w="1543" h="1557">
                <a:moveTo>
                  <a:pt x="0" y="1179"/>
                </a:moveTo>
                <a:cubicBezTo>
                  <a:pt x="121" y="1368"/>
                  <a:pt x="242" y="1557"/>
                  <a:pt x="499" y="1360"/>
                </a:cubicBezTo>
                <a:cubicBezTo>
                  <a:pt x="756" y="1163"/>
                  <a:pt x="1149" y="581"/>
                  <a:pt x="1543" y="0"/>
                </a:cubicBezTo>
              </a:path>
            </a:pathLst>
          </a:custGeom>
          <a:noFill/>
          <a:ln w="38100">
            <a:solidFill>
              <a:srgbClr val="3333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505" name="Freeform 9">
            <a:extLst>
              <a:ext uri="{FF2B5EF4-FFF2-40B4-BE49-F238E27FC236}">
                <a16:creationId xmlns:a16="http://schemas.microsoft.com/office/drawing/2014/main" id="{F95DB3DD-9B1E-4EF3-8C41-EE35881CC0D7}"/>
              </a:ext>
            </a:extLst>
          </p:cNvPr>
          <p:cNvSpPr>
            <a:spLocks/>
          </p:cNvSpPr>
          <p:nvPr/>
        </p:nvSpPr>
        <p:spPr bwMode="auto">
          <a:xfrm>
            <a:off x="5184775" y="3759200"/>
            <a:ext cx="2519363" cy="1344613"/>
          </a:xfrm>
          <a:custGeom>
            <a:avLst/>
            <a:gdLst>
              <a:gd name="T0" fmla="*/ 0 w 1587"/>
              <a:gd name="T1" fmla="*/ 2147483646 h 847"/>
              <a:gd name="T2" fmla="*/ 2147483646 w 1587"/>
              <a:gd name="T3" fmla="*/ 2147483646 h 847"/>
              <a:gd name="T4" fmla="*/ 2147483646 w 1587"/>
              <a:gd name="T5" fmla="*/ 0 h 847"/>
              <a:gd name="T6" fmla="*/ 0 60000 65536"/>
              <a:gd name="T7" fmla="*/ 0 60000 65536"/>
              <a:gd name="T8" fmla="*/ 0 60000 65536"/>
              <a:gd name="T9" fmla="*/ 0 w 1587"/>
              <a:gd name="T10" fmla="*/ 0 h 847"/>
              <a:gd name="T11" fmla="*/ 1587 w 1587"/>
              <a:gd name="T12" fmla="*/ 847 h 847"/>
            </a:gdLst>
            <a:ahLst/>
            <a:cxnLst>
              <a:cxn ang="T6">
                <a:pos x="T0" y="T1"/>
              </a:cxn>
              <a:cxn ang="T7">
                <a:pos x="T2" y="T3"/>
              </a:cxn>
              <a:cxn ang="T8">
                <a:pos x="T4" y="T5"/>
              </a:cxn>
            </a:cxnLst>
            <a:rect l="T9" t="T10" r="T11" b="T12"/>
            <a:pathLst>
              <a:path w="1587" h="847">
                <a:moveTo>
                  <a:pt x="0" y="454"/>
                </a:moveTo>
                <a:cubicBezTo>
                  <a:pt x="117" y="650"/>
                  <a:pt x="235" y="847"/>
                  <a:pt x="499" y="771"/>
                </a:cubicBezTo>
                <a:cubicBezTo>
                  <a:pt x="763" y="695"/>
                  <a:pt x="1175" y="347"/>
                  <a:pt x="1587" y="0"/>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506" name="Freeform 10">
            <a:extLst>
              <a:ext uri="{FF2B5EF4-FFF2-40B4-BE49-F238E27FC236}">
                <a16:creationId xmlns:a16="http://schemas.microsoft.com/office/drawing/2014/main" id="{9EBA22F9-76BF-4CB3-AF70-8900B2867BF8}"/>
              </a:ext>
            </a:extLst>
          </p:cNvPr>
          <p:cNvSpPr>
            <a:spLocks/>
          </p:cNvSpPr>
          <p:nvPr/>
        </p:nvSpPr>
        <p:spPr bwMode="auto">
          <a:xfrm rot="296900">
            <a:off x="5761038" y="3111500"/>
            <a:ext cx="2089150" cy="731838"/>
          </a:xfrm>
          <a:custGeom>
            <a:avLst/>
            <a:gdLst>
              <a:gd name="T0" fmla="*/ 0 w 1542"/>
              <a:gd name="T1" fmla="*/ 2147483646 h 733"/>
              <a:gd name="T2" fmla="*/ 2147483646 w 1542"/>
              <a:gd name="T3" fmla="*/ 2147483646 h 733"/>
              <a:gd name="T4" fmla="*/ 2147483646 w 1542"/>
              <a:gd name="T5" fmla="*/ 0 h 733"/>
              <a:gd name="T6" fmla="*/ 0 60000 65536"/>
              <a:gd name="T7" fmla="*/ 0 60000 65536"/>
              <a:gd name="T8" fmla="*/ 0 60000 65536"/>
              <a:gd name="T9" fmla="*/ 0 w 1542"/>
              <a:gd name="T10" fmla="*/ 0 h 733"/>
              <a:gd name="T11" fmla="*/ 1542 w 1542"/>
              <a:gd name="T12" fmla="*/ 733 h 733"/>
            </a:gdLst>
            <a:ahLst/>
            <a:cxnLst>
              <a:cxn ang="T6">
                <a:pos x="T0" y="T1"/>
              </a:cxn>
              <a:cxn ang="T7">
                <a:pos x="T2" y="T3"/>
              </a:cxn>
              <a:cxn ang="T8">
                <a:pos x="T4" y="T5"/>
              </a:cxn>
            </a:cxnLst>
            <a:rect l="T9" t="T10" r="T11" b="T12"/>
            <a:pathLst>
              <a:path w="1542" h="733">
                <a:moveTo>
                  <a:pt x="0" y="317"/>
                </a:moveTo>
                <a:cubicBezTo>
                  <a:pt x="234" y="525"/>
                  <a:pt x="469" y="733"/>
                  <a:pt x="726" y="680"/>
                </a:cubicBezTo>
                <a:cubicBezTo>
                  <a:pt x="983" y="627"/>
                  <a:pt x="1262" y="313"/>
                  <a:pt x="1542"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507" name="Line 11">
            <a:extLst>
              <a:ext uri="{FF2B5EF4-FFF2-40B4-BE49-F238E27FC236}">
                <a16:creationId xmlns:a16="http://schemas.microsoft.com/office/drawing/2014/main" id="{D153B8F3-08B7-4329-8E55-D1075915B82D}"/>
              </a:ext>
            </a:extLst>
          </p:cNvPr>
          <p:cNvSpPr>
            <a:spLocks noChangeShapeType="1"/>
          </p:cNvSpPr>
          <p:nvPr/>
        </p:nvSpPr>
        <p:spPr bwMode="auto">
          <a:xfrm>
            <a:off x="4176713" y="4335463"/>
            <a:ext cx="374491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09" name="Line 13">
            <a:extLst>
              <a:ext uri="{FF2B5EF4-FFF2-40B4-BE49-F238E27FC236}">
                <a16:creationId xmlns:a16="http://schemas.microsoft.com/office/drawing/2014/main" id="{8CCC5215-7CF5-4FB5-891C-05FCFD4C1F21}"/>
              </a:ext>
            </a:extLst>
          </p:cNvPr>
          <p:cNvSpPr>
            <a:spLocks noChangeShapeType="1"/>
          </p:cNvSpPr>
          <p:nvPr/>
        </p:nvSpPr>
        <p:spPr bwMode="auto">
          <a:xfrm flipH="1">
            <a:off x="6300788" y="4292600"/>
            <a:ext cx="3175" cy="1473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10" name="Line 14">
            <a:extLst>
              <a:ext uri="{FF2B5EF4-FFF2-40B4-BE49-F238E27FC236}">
                <a16:creationId xmlns:a16="http://schemas.microsoft.com/office/drawing/2014/main" id="{EA7507AA-8826-4B9A-98AE-38FE0C7D2222}"/>
              </a:ext>
            </a:extLst>
          </p:cNvPr>
          <p:cNvSpPr>
            <a:spLocks noChangeShapeType="1"/>
          </p:cNvSpPr>
          <p:nvPr/>
        </p:nvSpPr>
        <p:spPr bwMode="auto">
          <a:xfrm flipH="1">
            <a:off x="4176713" y="3687763"/>
            <a:ext cx="2160587"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11" name="Line 15">
            <a:extLst>
              <a:ext uri="{FF2B5EF4-FFF2-40B4-BE49-F238E27FC236}">
                <a16:creationId xmlns:a16="http://schemas.microsoft.com/office/drawing/2014/main" id="{71BC9DCF-3461-4393-B377-4558AA611161}"/>
              </a:ext>
            </a:extLst>
          </p:cNvPr>
          <p:cNvSpPr>
            <a:spLocks noChangeShapeType="1"/>
          </p:cNvSpPr>
          <p:nvPr/>
        </p:nvSpPr>
        <p:spPr bwMode="auto">
          <a:xfrm flipH="1">
            <a:off x="4176713" y="4840288"/>
            <a:ext cx="2160587"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14" name="Text Box 18">
            <a:extLst>
              <a:ext uri="{FF2B5EF4-FFF2-40B4-BE49-F238E27FC236}">
                <a16:creationId xmlns:a16="http://schemas.microsoft.com/office/drawing/2014/main" id="{80D8BF90-CB49-49D6-A79B-34DB7401B04D}"/>
              </a:ext>
            </a:extLst>
          </p:cNvPr>
          <p:cNvSpPr txBox="1">
            <a:spLocks noChangeArrowheads="1"/>
          </p:cNvSpPr>
          <p:nvPr/>
        </p:nvSpPr>
        <p:spPr bwMode="auto">
          <a:xfrm>
            <a:off x="7850188" y="2967038"/>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00B050"/>
                </a:solidFill>
                <a:latin typeface="楷体" panose="02010609060101010101" pitchFamily="49" charset="-122"/>
                <a:ea typeface="楷体" panose="02010609060101010101" pitchFamily="49" charset="-122"/>
              </a:rPr>
              <a:t>SAC</a:t>
            </a:r>
          </a:p>
        </p:txBody>
      </p:sp>
      <p:sp>
        <p:nvSpPr>
          <p:cNvPr id="234515" name="Text Box 19">
            <a:extLst>
              <a:ext uri="{FF2B5EF4-FFF2-40B4-BE49-F238E27FC236}">
                <a16:creationId xmlns:a16="http://schemas.microsoft.com/office/drawing/2014/main" id="{D8F065CD-B35B-4A58-9608-F2EF9CDB88A6}"/>
              </a:ext>
            </a:extLst>
          </p:cNvPr>
          <p:cNvSpPr txBox="1">
            <a:spLocks noChangeArrowheads="1"/>
          </p:cNvSpPr>
          <p:nvPr/>
        </p:nvSpPr>
        <p:spPr bwMode="auto">
          <a:xfrm>
            <a:off x="7705725" y="3471863"/>
            <a:ext cx="1150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000000"/>
                </a:solidFill>
                <a:latin typeface="楷体" panose="02010609060101010101" pitchFamily="49" charset="-122"/>
                <a:ea typeface="楷体" panose="02010609060101010101" pitchFamily="49" charset="-122"/>
              </a:rPr>
              <a:t>AVC</a:t>
            </a:r>
          </a:p>
        </p:txBody>
      </p:sp>
      <p:sp>
        <p:nvSpPr>
          <p:cNvPr id="234516" name="Text Box 20">
            <a:extLst>
              <a:ext uri="{FF2B5EF4-FFF2-40B4-BE49-F238E27FC236}">
                <a16:creationId xmlns:a16="http://schemas.microsoft.com/office/drawing/2014/main" id="{807E90E5-A921-4153-91A8-92991D5346F6}"/>
              </a:ext>
            </a:extLst>
          </p:cNvPr>
          <p:cNvSpPr txBox="1">
            <a:spLocks noChangeArrowheads="1"/>
          </p:cNvSpPr>
          <p:nvPr/>
        </p:nvSpPr>
        <p:spPr bwMode="auto">
          <a:xfrm>
            <a:off x="7993063" y="4119563"/>
            <a:ext cx="1150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latin typeface="楷体" panose="02010609060101010101" pitchFamily="49" charset="-122"/>
                <a:ea typeface="楷体" panose="02010609060101010101" pitchFamily="49" charset="-122"/>
              </a:rPr>
              <a:t>MR=P=AR</a:t>
            </a:r>
          </a:p>
        </p:txBody>
      </p:sp>
      <p:sp>
        <p:nvSpPr>
          <p:cNvPr id="234517" name="Text Box 21">
            <a:extLst>
              <a:ext uri="{FF2B5EF4-FFF2-40B4-BE49-F238E27FC236}">
                <a16:creationId xmlns:a16="http://schemas.microsoft.com/office/drawing/2014/main" id="{BD4D5C92-D4CC-4BCF-9773-29DAECF410E6}"/>
              </a:ext>
            </a:extLst>
          </p:cNvPr>
          <p:cNvSpPr txBox="1">
            <a:spLocks noChangeArrowheads="1"/>
          </p:cNvSpPr>
          <p:nvPr/>
        </p:nvSpPr>
        <p:spPr bwMode="auto">
          <a:xfrm>
            <a:off x="6408738" y="3975100"/>
            <a:ext cx="468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3333FF"/>
                </a:solidFill>
                <a:latin typeface="楷体" panose="02010609060101010101" pitchFamily="49" charset="-122"/>
                <a:ea typeface="楷体" panose="02010609060101010101" pitchFamily="49" charset="-122"/>
              </a:rPr>
              <a:t>E</a:t>
            </a:r>
          </a:p>
        </p:txBody>
      </p:sp>
      <p:sp>
        <p:nvSpPr>
          <p:cNvPr id="23570" name="Text Box 4">
            <a:extLst>
              <a:ext uri="{FF2B5EF4-FFF2-40B4-BE49-F238E27FC236}">
                <a16:creationId xmlns:a16="http://schemas.microsoft.com/office/drawing/2014/main" id="{25A32AB2-C45E-4FD4-A86A-95C74B6A5FC6}"/>
              </a:ext>
            </a:extLst>
          </p:cNvPr>
          <p:cNvSpPr txBox="1">
            <a:spLocks noChangeArrowheads="1"/>
          </p:cNvSpPr>
          <p:nvPr/>
        </p:nvSpPr>
        <p:spPr bwMode="auto">
          <a:xfrm>
            <a:off x="3889375" y="2709863"/>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3333FF"/>
                </a:solidFill>
                <a:latin typeface="楷体" panose="02010609060101010101" pitchFamily="49" charset="-122"/>
                <a:ea typeface="楷体" panose="02010609060101010101" pitchFamily="49" charset="-122"/>
              </a:rPr>
              <a:t>P,C</a:t>
            </a:r>
          </a:p>
        </p:txBody>
      </p:sp>
      <p:sp>
        <p:nvSpPr>
          <p:cNvPr id="1121285" name="Text Box 5">
            <a:extLst>
              <a:ext uri="{FF2B5EF4-FFF2-40B4-BE49-F238E27FC236}">
                <a16:creationId xmlns:a16="http://schemas.microsoft.com/office/drawing/2014/main" id="{E512AC56-FF89-4552-8D6C-29B6D339AE01}"/>
              </a:ext>
            </a:extLst>
          </p:cNvPr>
          <p:cNvSpPr txBox="1">
            <a:spLocks noChangeArrowheads="1"/>
          </p:cNvSpPr>
          <p:nvPr/>
        </p:nvSpPr>
        <p:spPr bwMode="auto">
          <a:xfrm>
            <a:off x="3744913" y="3502025"/>
            <a:ext cx="360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3333FF"/>
                </a:solidFill>
                <a:latin typeface="楷体" panose="02010609060101010101" pitchFamily="49" charset="-122"/>
                <a:ea typeface="楷体" panose="02010609060101010101" pitchFamily="49" charset="-122"/>
              </a:rPr>
              <a:t>A</a:t>
            </a:r>
          </a:p>
        </p:txBody>
      </p:sp>
      <p:sp>
        <p:nvSpPr>
          <p:cNvPr id="1121286" name="Text Box 6">
            <a:extLst>
              <a:ext uri="{FF2B5EF4-FFF2-40B4-BE49-F238E27FC236}">
                <a16:creationId xmlns:a16="http://schemas.microsoft.com/office/drawing/2014/main" id="{B218BB10-1A5E-4E7A-BAE5-C38678A8CA79}"/>
              </a:ext>
            </a:extLst>
          </p:cNvPr>
          <p:cNvSpPr txBox="1">
            <a:spLocks noChangeArrowheads="1"/>
          </p:cNvSpPr>
          <p:nvPr/>
        </p:nvSpPr>
        <p:spPr bwMode="auto">
          <a:xfrm>
            <a:off x="3744913" y="4078288"/>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3333FF"/>
                </a:solidFill>
                <a:latin typeface="楷体" panose="02010609060101010101" pitchFamily="49" charset="-122"/>
                <a:ea typeface="楷体" panose="02010609060101010101" pitchFamily="49" charset="-122"/>
              </a:rPr>
              <a:t>P</a:t>
            </a:r>
            <a:r>
              <a:rPr lang="en-US" altLang="zh-CN" sz="2000" baseline="-25000">
                <a:solidFill>
                  <a:srgbClr val="3333FF"/>
                </a:solidFill>
                <a:latin typeface="楷体" panose="02010609060101010101" pitchFamily="49" charset="-122"/>
                <a:ea typeface="楷体" panose="02010609060101010101" pitchFamily="49" charset="-122"/>
              </a:rPr>
              <a:t>3</a:t>
            </a:r>
          </a:p>
        </p:txBody>
      </p:sp>
      <p:sp>
        <p:nvSpPr>
          <p:cNvPr id="1121287" name="Text Box 7">
            <a:extLst>
              <a:ext uri="{FF2B5EF4-FFF2-40B4-BE49-F238E27FC236}">
                <a16:creationId xmlns:a16="http://schemas.microsoft.com/office/drawing/2014/main" id="{55BF882D-1CE0-4CB3-861D-5146E1DF5994}"/>
              </a:ext>
            </a:extLst>
          </p:cNvPr>
          <p:cNvSpPr txBox="1">
            <a:spLocks noChangeArrowheads="1"/>
          </p:cNvSpPr>
          <p:nvPr/>
        </p:nvSpPr>
        <p:spPr bwMode="auto">
          <a:xfrm>
            <a:off x="6156325" y="3213100"/>
            <a:ext cx="36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3333FF"/>
                </a:solidFill>
                <a:latin typeface="楷体" panose="02010609060101010101" pitchFamily="49" charset="-122"/>
                <a:ea typeface="楷体" panose="02010609060101010101" pitchFamily="49" charset="-122"/>
              </a:rPr>
              <a:t>B</a:t>
            </a:r>
          </a:p>
        </p:txBody>
      </p:sp>
      <p:sp>
        <p:nvSpPr>
          <p:cNvPr id="1121288" name="Text Box 8">
            <a:extLst>
              <a:ext uri="{FF2B5EF4-FFF2-40B4-BE49-F238E27FC236}">
                <a16:creationId xmlns:a16="http://schemas.microsoft.com/office/drawing/2014/main" id="{CB0343F1-571F-4F59-ACFF-C7F62F0ABFF8}"/>
              </a:ext>
            </a:extLst>
          </p:cNvPr>
          <p:cNvSpPr txBox="1">
            <a:spLocks noChangeArrowheads="1"/>
          </p:cNvSpPr>
          <p:nvPr/>
        </p:nvSpPr>
        <p:spPr bwMode="auto">
          <a:xfrm>
            <a:off x="6408738" y="4797425"/>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3333FF"/>
                </a:solidFill>
                <a:latin typeface="楷体" panose="02010609060101010101" pitchFamily="49" charset="-122"/>
                <a:ea typeface="楷体" panose="02010609060101010101" pitchFamily="49" charset="-122"/>
              </a:rPr>
              <a:t>N</a:t>
            </a:r>
          </a:p>
        </p:txBody>
      </p:sp>
      <p:sp>
        <p:nvSpPr>
          <p:cNvPr id="1121289" name="Text Box 9">
            <a:extLst>
              <a:ext uri="{FF2B5EF4-FFF2-40B4-BE49-F238E27FC236}">
                <a16:creationId xmlns:a16="http://schemas.microsoft.com/office/drawing/2014/main" id="{7BAE9217-1298-4C99-9CD3-1FF6BDFE151B}"/>
              </a:ext>
            </a:extLst>
          </p:cNvPr>
          <p:cNvSpPr txBox="1">
            <a:spLocks noChangeArrowheads="1"/>
          </p:cNvSpPr>
          <p:nvPr/>
        </p:nvSpPr>
        <p:spPr bwMode="auto">
          <a:xfrm>
            <a:off x="6192838" y="5734050"/>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3333FF"/>
                </a:solidFill>
                <a:latin typeface="楷体" panose="02010609060101010101" pitchFamily="49" charset="-122"/>
                <a:ea typeface="楷体" panose="02010609060101010101" pitchFamily="49" charset="-122"/>
              </a:rPr>
              <a:t>Q</a:t>
            </a:r>
            <a:r>
              <a:rPr lang="en-US" altLang="zh-CN" sz="2000" baseline="-25000">
                <a:solidFill>
                  <a:srgbClr val="3333FF"/>
                </a:solidFill>
                <a:latin typeface="楷体" panose="02010609060101010101" pitchFamily="49" charset="-122"/>
                <a:ea typeface="楷体" panose="02010609060101010101" pitchFamily="49" charset="-122"/>
              </a:rPr>
              <a:t>3</a:t>
            </a:r>
          </a:p>
        </p:txBody>
      </p:sp>
      <p:sp>
        <p:nvSpPr>
          <p:cNvPr id="23576" name="Text Box 10">
            <a:extLst>
              <a:ext uri="{FF2B5EF4-FFF2-40B4-BE49-F238E27FC236}">
                <a16:creationId xmlns:a16="http://schemas.microsoft.com/office/drawing/2014/main" id="{B74327B2-E2EB-4C7F-AF71-C996FE5883AC}"/>
              </a:ext>
            </a:extLst>
          </p:cNvPr>
          <p:cNvSpPr txBox="1">
            <a:spLocks noChangeArrowheads="1"/>
          </p:cNvSpPr>
          <p:nvPr/>
        </p:nvSpPr>
        <p:spPr bwMode="auto">
          <a:xfrm>
            <a:off x="7921625" y="5662613"/>
            <a:ext cx="36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3333FF"/>
                </a:solidFill>
                <a:latin typeface="楷体" panose="02010609060101010101" pitchFamily="49" charset="-122"/>
                <a:ea typeface="楷体" panose="02010609060101010101" pitchFamily="49" charset="-122"/>
              </a:rPr>
              <a:t>Q</a:t>
            </a:r>
          </a:p>
        </p:txBody>
      </p:sp>
      <p:sp>
        <p:nvSpPr>
          <p:cNvPr id="1121291" name="Text Box 11">
            <a:extLst>
              <a:ext uri="{FF2B5EF4-FFF2-40B4-BE49-F238E27FC236}">
                <a16:creationId xmlns:a16="http://schemas.microsoft.com/office/drawing/2014/main" id="{60A07942-C03B-4595-9DED-8C6185FEEDE0}"/>
              </a:ext>
            </a:extLst>
          </p:cNvPr>
          <p:cNvSpPr txBox="1">
            <a:spLocks noChangeArrowheads="1"/>
          </p:cNvSpPr>
          <p:nvPr/>
        </p:nvSpPr>
        <p:spPr bwMode="auto">
          <a:xfrm>
            <a:off x="3817938" y="4654550"/>
            <a:ext cx="360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3333FF"/>
                </a:solidFill>
                <a:latin typeface="楷体" panose="02010609060101010101" pitchFamily="49" charset="-122"/>
                <a:ea typeface="楷体" panose="02010609060101010101" pitchFamily="49" charset="-122"/>
              </a:rPr>
              <a:t>M</a:t>
            </a:r>
          </a:p>
        </p:txBody>
      </p:sp>
      <p:sp>
        <p:nvSpPr>
          <p:cNvPr id="23578" name="Text Box 12">
            <a:extLst>
              <a:ext uri="{FF2B5EF4-FFF2-40B4-BE49-F238E27FC236}">
                <a16:creationId xmlns:a16="http://schemas.microsoft.com/office/drawing/2014/main" id="{334E1D48-C672-45A4-A01E-50551803F15F}"/>
              </a:ext>
            </a:extLst>
          </p:cNvPr>
          <p:cNvSpPr txBox="1">
            <a:spLocks noChangeArrowheads="1"/>
          </p:cNvSpPr>
          <p:nvPr/>
        </p:nvSpPr>
        <p:spPr bwMode="auto">
          <a:xfrm>
            <a:off x="3817938" y="5589588"/>
            <a:ext cx="360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3333FF"/>
                </a:solidFill>
                <a:latin typeface="楷体" panose="02010609060101010101" pitchFamily="49" charset="-122"/>
                <a:ea typeface="楷体" panose="02010609060101010101" pitchFamily="49" charset="-122"/>
              </a:rPr>
              <a:t>O</a:t>
            </a:r>
          </a:p>
        </p:txBody>
      </p:sp>
      <p:sp>
        <p:nvSpPr>
          <p:cNvPr id="23579" name="Rectangle 14">
            <a:extLst>
              <a:ext uri="{FF2B5EF4-FFF2-40B4-BE49-F238E27FC236}">
                <a16:creationId xmlns:a16="http://schemas.microsoft.com/office/drawing/2014/main" id="{925B44B4-15B1-4EBF-906F-6A9C4D920180}"/>
              </a:ext>
            </a:extLst>
          </p:cNvPr>
          <p:cNvSpPr>
            <a:spLocks noRot="1" noChangeArrowheads="1"/>
          </p:cNvSpPr>
          <p:nvPr/>
        </p:nvSpPr>
        <p:spPr bwMode="auto">
          <a:xfrm>
            <a:off x="323850" y="2420938"/>
            <a:ext cx="3240088"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solidFill>
                  <a:srgbClr val="3333FF"/>
                </a:solidFill>
                <a:latin typeface="楷体" panose="02010609060101010101" pitchFamily="49" charset="-122"/>
                <a:ea typeface="楷体" panose="02010609060101010101" pitchFamily="49" charset="-122"/>
              </a:rPr>
              <a:t>此时，亏损总额为矩形</a:t>
            </a:r>
            <a:r>
              <a:rPr lang="en-US" altLang="zh-CN" sz="2800">
                <a:solidFill>
                  <a:srgbClr val="3333FF"/>
                </a:solidFill>
                <a:latin typeface="楷体" panose="02010609060101010101" pitchFamily="49" charset="-122"/>
                <a:ea typeface="楷体" panose="02010609060101010101" pitchFamily="49" charset="-122"/>
              </a:rPr>
              <a:t>ABEP</a:t>
            </a:r>
            <a:r>
              <a:rPr lang="en-US" altLang="zh-CN" sz="2800" baseline="-25000">
                <a:solidFill>
                  <a:srgbClr val="3333FF"/>
                </a:solidFill>
                <a:latin typeface="楷体" panose="02010609060101010101" pitchFamily="49" charset="-122"/>
                <a:ea typeface="楷体" panose="02010609060101010101" pitchFamily="49" charset="-122"/>
              </a:rPr>
              <a:t>3</a:t>
            </a:r>
            <a:r>
              <a:rPr lang="zh-CN" altLang="en-US" sz="2800">
                <a:solidFill>
                  <a:srgbClr val="3333FF"/>
                </a:solidFill>
                <a:latin typeface="楷体" panose="02010609060101010101" pitchFamily="49" charset="-122"/>
                <a:ea typeface="楷体" panose="02010609060101010101" pitchFamily="49" charset="-122"/>
              </a:rPr>
              <a:t>的面积。产品的全部卖价</a:t>
            </a:r>
            <a:r>
              <a:rPr lang="en-US" altLang="zh-CN" sz="2800">
                <a:solidFill>
                  <a:srgbClr val="3333FF"/>
                </a:solidFill>
                <a:latin typeface="楷体" panose="02010609060101010101" pitchFamily="49" charset="-122"/>
                <a:ea typeface="楷体" panose="02010609060101010101" pitchFamily="49" charset="-122"/>
              </a:rPr>
              <a:t>OP</a:t>
            </a:r>
            <a:r>
              <a:rPr lang="en-US" altLang="zh-CN" sz="2800" baseline="-25000">
                <a:solidFill>
                  <a:srgbClr val="3333FF"/>
                </a:solidFill>
                <a:latin typeface="楷体" panose="02010609060101010101" pitchFamily="49" charset="-122"/>
                <a:ea typeface="楷体" panose="02010609060101010101" pitchFamily="49" charset="-122"/>
              </a:rPr>
              <a:t>3</a:t>
            </a:r>
            <a:r>
              <a:rPr lang="en-US" altLang="zh-CN" sz="2800">
                <a:solidFill>
                  <a:srgbClr val="3333FF"/>
                </a:solidFill>
                <a:latin typeface="楷体" panose="02010609060101010101" pitchFamily="49" charset="-122"/>
                <a:ea typeface="楷体" panose="02010609060101010101" pitchFamily="49" charset="-122"/>
              </a:rPr>
              <a:t>EQ</a:t>
            </a:r>
            <a:r>
              <a:rPr lang="en-US" altLang="zh-CN" sz="2800" baseline="-25000">
                <a:solidFill>
                  <a:srgbClr val="3333FF"/>
                </a:solidFill>
                <a:latin typeface="楷体" panose="02010609060101010101" pitchFamily="49" charset="-122"/>
                <a:ea typeface="楷体" panose="02010609060101010101" pitchFamily="49" charset="-122"/>
              </a:rPr>
              <a:t>3</a:t>
            </a:r>
            <a:r>
              <a:rPr lang="zh-CN" altLang="en-US" sz="2800">
                <a:solidFill>
                  <a:srgbClr val="3333FF"/>
                </a:solidFill>
                <a:latin typeface="楷体" panose="02010609060101010101" pitchFamily="49" charset="-122"/>
                <a:ea typeface="楷体" panose="02010609060101010101" pitchFamily="49" charset="-122"/>
              </a:rPr>
              <a:t>除收回全部可变成本</a:t>
            </a:r>
            <a:r>
              <a:rPr lang="en-US" altLang="zh-CN" sz="2800">
                <a:solidFill>
                  <a:srgbClr val="3333FF"/>
                </a:solidFill>
                <a:latin typeface="楷体" panose="02010609060101010101" pitchFamily="49" charset="-122"/>
                <a:ea typeface="楷体" panose="02010609060101010101" pitchFamily="49" charset="-122"/>
              </a:rPr>
              <a:t>OMNQ</a:t>
            </a:r>
            <a:r>
              <a:rPr lang="en-US" altLang="zh-CN" sz="2800" baseline="-25000">
                <a:solidFill>
                  <a:srgbClr val="3333FF"/>
                </a:solidFill>
                <a:latin typeface="楷体" panose="02010609060101010101" pitchFamily="49" charset="-122"/>
                <a:ea typeface="楷体" panose="02010609060101010101" pitchFamily="49" charset="-122"/>
              </a:rPr>
              <a:t>3</a:t>
            </a:r>
            <a:r>
              <a:rPr lang="zh-CN" altLang="en-US" sz="2800">
                <a:solidFill>
                  <a:srgbClr val="3333FF"/>
                </a:solidFill>
                <a:latin typeface="楷体" panose="02010609060101010101" pitchFamily="49" charset="-122"/>
                <a:ea typeface="楷体" panose="02010609060101010101" pitchFamily="49" charset="-122"/>
              </a:rPr>
              <a:t>外，还可补偿一部分固定成本</a:t>
            </a:r>
          </a:p>
          <a:p>
            <a:pPr eaLnBrk="1" hangingPunct="1">
              <a:buFont typeface="Wingdings" panose="05000000000000000000" pitchFamily="2" charset="2"/>
              <a:buNone/>
            </a:pPr>
            <a:r>
              <a:rPr lang="en-US" altLang="zh-CN" sz="2800">
                <a:solidFill>
                  <a:srgbClr val="3333FF"/>
                </a:solidFill>
                <a:latin typeface="楷体" panose="02010609060101010101" pitchFamily="49" charset="-122"/>
                <a:ea typeface="楷体" panose="02010609060101010101" pitchFamily="49" charset="-122"/>
              </a:rPr>
              <a:t>P</a:t>
            </a:r>
            <a:r>
              <a:rPr lang="en-US" altLang="zh-CN" sz="2800" baseline="-25000">
                <a:solidFill>
                  <a:srgbClr val="3333FF"/>
                </a:solidFill>
                <a:latin typeface="楷体" panose="02010609060101010101" pitchFamily="49" charset="-122"/>
                <a:ea typeface="楷体" panose="02010609060101010101" pitchFamily="49" charset="-122"/>
              </a:rPr>
              <a:t>3</a:t>
            </a:r>
            <a:r>
              <a:rPr lang="en-US" altLang="zh-CN" sz="2800">
                <a:solidFill>
                  <a:srgbClr val="3333FF"/>
                </a:solidFill>
                <a:latin typeface="楷体" panose="02010609060101010101" pitchFamily="49" charset="-122"/>
                <a:ea typeface="楷体" panose="02010609060101010101" pitchFamily="49" charset="-122"/>
              </a:rPr>
              <a:t>ENM</a:t>
            </a:r>
            <a:r>
              <a:rPr lang="zh-CN" altLang="en-US" sz="2800">
                <a:solidFill>
                  <a:srgbClr val="3333FF"/>
                </a:solidFill>
                <a:latin typeface="楷体" panose="02010609060101010101" pitchFamily="49" charset="-122"/>
                <a:ea typeface="楷体" panose="02010609060101010101" pitchFamily="49" charset="-122"/>
              </a:rPr>
              <a:t>。</a:t>
            </a:r>
          </a:p>
        </p:txBody>
      </p:sp>
      <p:sp>
        <p:nvSpPr>
          <p:cNvPr id="1121295" name="Oval 15">
            <a:extLst>
              <a:ext uri="{FF2B5EF4-FFF2-40B4-BE49-F238E27FC236}">
                <a16:creationId xmlns:a16="http://schemas.microsoft.com/office/drawing/2014/main" id="{47447077-BCB3-4CBF-9B8E-FD1BB3F663C8}"/>
              </a:ext>
            </a:extLst>
          </p:cNvPr>
          <p:cNvSpPr>
            <a:spLocks noChangeArrowheads="1"/>
          </p:cNvSpPr>
          <p:nvPr/>
        </p:nvSpPr>
        <p:spPr bwMode="auto">
          <a:xfrm>
            <a:off x="6232525" y="4257675"/>
            <a:ext cx="144463" cy="144463"/>
          </a:xfrm>
          <a:prstGeom prst="ellipse">
            <a:avLst/>
          </a:prstGeom>
          <a:solidFill>
            <a:srgbClr val="FF3300"/>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3333FF"/>
              </a:solidFill>
              <a:latin typeface="楷体" panose="02010609060101010101" pitchFamily="49" charset="-122"/>
              <a:ea typeface="楷体" panose="02010609060101010101" pitchFamily="49" charset="-122"/>
            </a:endParaRPr>
          </a:p>
        </p:txBody>
      </p:sp>
      <p:sp>
        <p:nvSpPr>
          <p:cNvPr id="1121296" name="Line 16">
            <a:extLst>
              <a:ext uri="{FF2B5EF4-FFF2-40B4-BE49-F238E27FC236}">
                <a16:creationId xmlns:a16="http://schemas.microsoft.com/office/drawing/2014/main" id="{BA912B53-2FB7-479A-A58A-87C83AC4458F}"/>
              </a:ext>
            </a:extLst>
          </p:cNvPr>
          <p:cNvSpPr>
            <a:spLocks noChangeShapeType="1"/>
          </p:cNvSpPr>
          <p:nvPr/>
        </p:nvSpPr>
        <p:spPr bwMode="auto">
          <a:xfrm flipV="1">
            <a:off x="6300788" y="3683000"/>
            <a:ext cx="11112" cy="609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1297" name="Oval 17">
            <a:extLst>
              <a:ext uri="{FF2B5EF4-FFF2-40B4-BE49-F238E27FC236}">
                <a16:creationId xmlns:a16="http://schemas.microsoft.com/office/drawing/2014/main" id="{0A502AB9-4182-4AEC-824F-6C5A497D6A1C}"/>
              </a:ext>
            </a:extLst>
          </p:cNvPr>
          <p:cNvSpPr>
            <a:spLocks noChangeArrowheads="1"/>
          </p:cNvSpPr>
          <p:nvPr/>
        </p:nvSpPr>
        <p:spPr bwMode="auto">
          <a:xfrm>
            <a:off x="6240463" y="3598863"/>
            <a:ext cx="144462" cy="142875"/>
          </a:xfrm>
          <a:prstGeom prst="ellipse">
            <a:avLst/>
          </a:prstGeom>
          <a:solidFill>
            <a:srgbClr val="FF3300"/>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3333FF"/>
              </a:solidFill>
              <a:latin typeface="楷体" panose="02010609060101010101" pitchFamily="49" charset="-122"/>
              <a:ea typeface="楷体" panose="02010609060101010101" pitchFamily="49" charset="-122"/>
            </a:endParaRPr>
          </a:p>
        </p:txBody>
      </p:sp>
      <p:sp>
        <p:nvSpPr>
          <p:cNvPr id="1121298" name="Oval 18">
            <a:extLst>
              <a:ext uri="{FF2B5EF4-FFF2-40B4-BE49-F238E27FC236}">
                <a16:creationId xmlns:a16="http://schemas.microsoft.com/office/drawing/2014/main" id="{69E7B589-26FC-4A45-9BE4-0221B8051103}"/>
              </a:ext>
            </a:extLst>
          </p:cNvPr>
          <p:cNvSpPr>
            <a:spLocks noChangeArrowheads="1"/>
          </p:cNvSpPr>
          <p:nvPr/>
        </p:nvSpPr>
        <p:spPr bwMode="auto">
          <a:xfrm>
            <a:off x="6227763" y="4762500"/>
            <a:ext cx="144462" cy="144463"/>
          </a:xfrm>
          <a:prstGeom prst="ellipse">
            <a:avLst/>
          </a:prstGeom>
          <a:solidFill>
            <a:srgbClr val="FF3300"/>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3333FF"/>
              </a:solidFill>
              <a:latin typeface="楷体" panose="02010609060101010101" pitchFamily="49" charset="-122"/>
              <a:ea typeface="楷体" panose="02010609060101010101" pitchFamily="49" charset="-122"/>
            </a:endParaRPr>
          </a:p>
        </p:txBody>
      </p:sp>
      <p:sp>
        <p:nvSpPr>
          <p:cNvPr id="32" name="Text Box 14">
            <a:extLst>
              <a:ext uri="{FF2B5EF4-FFF2-40B4-BE49-F238E27FC236}">
                <a16:creationId xmlns:a16="http://schemas.microsoft.com/office/drawing/2014/main" id="{AF44CB9F-2442-4CED-8B63-93F9757DA9E4}"/>
              </a:ext>
            </a:extLst>
          </p:cNvPr>
          <p:cNvSpPr txBox="1">
            <a:spLocks noChangeArrowheads="1"/>
          </p:cNvSpPr>
          <p:nvPr/>
        </p:nvSpPr>
        <p:spPr bwMode="auto">
          <a:xfrm>
            <a:off x="4643438" y="2357438"/>
            <a:ext cx="207168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000" b="0">
                <a:solidFill>
                  <a:srgbClr val="FF0000"/>
                </a:solidFill>
                <a:latin typeface="楷体" panose="02010609060101010101" pitchFamily="49" charset="-122"/>
                <a:ea typeface="楷体" panose="02010609060101010101" pitchFamily="49" charset="-122"/>
              </a:rPr>
              <a:t>MR=MC</a:t>
            </a:r>
          </a:p>
          <a:p>
            <a:pPr eaLnBrk="1" hangingPunct="1">
              <a:buClrTx/>
              <a:buSzTx/>
              <a:buFontTx/>
              <a:buNone/>
            </a:pPr>
            <a:r>
              <a:rPr lang="en-US" altLang="zh-CN" sz="2000" b="0">
                <a:solidFill>
                  <a:srgbClr val="FF0000"/>
                </a:solidFill>
                <a:latin typeface="楷体" panose="02010609060101010101" pitchFamily="49" charset="-122"/>
                <a:ea typeface="楷体" panose="02010609060101010101" pitchFamily="49" charset="-122"/>
              </a:rPr>
              <a:t>SAC&gt;P&gt;SAVC</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45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451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345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45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45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451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2128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450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451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212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451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3450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2128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1212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2128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2129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345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2128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451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2129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212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23451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212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3" grpId="0"/>
      <p:bldP spid="234512" grpId="0" animBg="1"/>
      <p:bldP spid="234514" grpId="0"/>
      <p:bldP spid="234515" grpId="0"/>
      <p:bldP spid="234516" grpId="0"/>
      <p:bldP spid="234517" grpId="0"/>
      <p:bldP spid="1121285" grpId="0"/>
      <p:bldP spid="1121286" grpId="0"/>
      <p:bldP spid="1121287" grpId="0"/>
      <p:bldP spid="1121288" grpId="0"/>
      <p:bldP spid="1121289" grpId="0"/>
      <p:bldP spid="1121291" grpId="0"/>
      <p:bldP spid="1121295" grpId="0" animBg="1"/>
      <p:bldP spid="1121297" grpId="0" animBg="1"/>
      <p:bldP spid="1121298" grpId="0" animBg="1"/>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5A8B8774-870E-4CB5-9326-0A3A7D522BC8}"/>
              </a:ext>
            </a:extLst>
          </p:cNvPr>
          <p:cNvSpPr>
            <a:spLocks noGrp="1" noRot="1" noChangeArrowheads="1"/>
          </p:cNvSpPr>
          <p:nvPr>
            <p:ph type="body" idx="1"/>
          </p:nvPr>
        </p:nvSpPr>
        <p:spPr>
          <a:xfrm>
            <a:off x="179388" y="549275"/>
            <a:ext cx="8496300" cy="1439863"/>
          </a:xfrm>
        </p:spPr>
        <p:txBody>
          <a:bodyPr/>
          <a:lstStyle/>
          <a:p>
            <a:pPr eaLnBrk="1" hangingPunct="1">
              <a:lnSpc>
                <a:spcPct val="90000"/>
              </a:lnSpc>
              <a:buFont typeface="Wingdings" panose="05000000000000000000" pitchFamily="2" charset="2"/>
              <a:buNone/>
              <a:defRPr/>
            </a:pPr>
            <a:r>
              <a:rPr lang="en-US" altLang="zh-CN" b="1">
                <a:solidFill>
                  <a:schemeClr val="accent2">
                    <a:lumMod val="75000"/>
                  </a:schemeClr>
                </a:solidFill>
                <a:latin typeface="楷体" pitchFamily="49" charset="-122"/>
                <a:ea typeface="楷体" pitchFamily="49" charset="-122"/>
              </a:rPr>
              <a:t>4</a:t>
            </a:r>
            <a:r>
              <a:rPr lang="zh-CN" altLang="en-US" b="1">
                <a:solidFill>
                  <a:schemeClr val="accent2">
                    <a:lumMod val="75000"/>
                  </a:schemeClr>
                </a:solidFill>
                <a:latin typeface="楷体" pitchFamily="49" charset="-122"/>
                <a:ea typeface="楷体" pitchFamily="49" charset="-122"/>
              </a:rPr>
              <a:t>、收回全部可变成本的均衡产量</a:t>
            </a:r>
            <a:r>
              <a:rPr lang="en-US" altLang="zh-CN" b="1">
                <a:solidFill>
                  <a:schemeClr val="accent2">
                    <a:lumMod val="75000"/>
                  </a:schemeClr>
                </a:solidFill>
                <a:latin typeface="楷体" pitchFamily="49" charset="-122"/>
                <a:ea typeface="楷体" pitchFamily="49" charset="-122"/>
              </a:rPr>
              <a:t>(</a:t>
            </a:r>
            <a:r>
              <a:rPr lang="zh-CN" altLang="en-US" b="1">
                <a:solidFill>
                  <a:schemeClr val="accent2">
                    <a:lumMod val="75000"/>
                  </a:schemeClr>
                </a:solidFill>
                <a:latin typeface="楷体" pitchFamily="49" charset="-122"/>
                <a:ea typeface="楷体" pitchFamily="49" charset="-122"/>
              </a:rPr>
              <a:t>停止营业点</a:t>
            </a:r>
            <a:r>
              <a:rPr lang="en-US" altLang="zh-CN" b="1">
                <a:solidFill>
                  <a:schemeClr val="accent2">
                    <a:lumMod val="75000"/>
                  </a:schemeClr>
                </a:solidFill>
                <a:latin typeface="楷体" pitchFamily="49" charset="-122"/>
                <a:ea typeface="楷体" pitchFamily="49" charset="-122"/>
              </a:rPr>
              <a:t>)</a:t>
            </a:r>
            <a:r>
              <a:rPr lang="en-US" altLang="zh-CN">
                <a:solidFill>
                  <a:schemeClr val="accent2">
                    <a:lumMod val="75000"/>
                  </a:schemeClr>
                </a:solidFill>
                <a:latin typeface="楷体" pitchFamily="49" charset="-122"/>
                <a:ea typeface="楷体" pitchFamily="49" charset="-122"/>
              </a:rPr>
              <a:t> </a:t>
            </a:r>
            <a:endParaRPr lang="en-US" altLang="zh-CN" b="1">
              <a:solidFill>
                <a:schemeClr val="accent2">
                  <a:lumMod val="75000"/>
                </a:schemeClr>
              </a:solidFill>
              <a:latin typeface="楷体" pitchFamily="49" charset="-122"/>
              <a:ea typeface="楷体" pitchFamily="49" charset="-122"/>
            </a:endParaRPr>
          </a:p>
          <a:p>
            <a:pPr eaLnBrk="1" hangingPunct="1">
              <a:lnSpc>
                <a:spcPct val="90000"/>
              </a:lnSpc>
              <a:buFont typeface="Wingdings" panose="05000000000000000000" pitchFamily="2" charset="2"/>
              <a:buNone/>
              <a:defRPr/>
            </a:pPr>
            <a:r>
              <a:rPr lang="en-US" altLang="zh-CN" sz="2400">
                <a:solidFill>
                  <a:schemeClr val="accent2">
                    <a:lumMod val="75000"/>
                  </a:schemeClr>
                </a:solidFill>
                <a:latin typeface="楷体" pitchFamily="49" charset="-122"/>
                <a:ea typeface="楷体" pitchFamily="49" charset="-122"/>
              </a:rPr>
              <a:t>    </a:t>
            </a:r>
            <a:r>
              <a:rPr lang="zh-CN" altLang="en-US" sz="2800" b="1">
                <a:solidFill>
                  <a:schemeClr val="accent2">
                    <a:lumMod val="75000"/>
                  </a:schemeClr>
                </a:solidFill>
                <a:latin typeface="楷体" pitchFamily="49" charset="-122"/>
                <a:ea typeface="楷体" pitchFamily="49" charset="-122"/>
              </a:rPr>
              <a:t>当市场价格非常低，为</a:t>
            </a:r>
            <a:r>
              <a:rPr lang="en-US" altLang="zh-CN" sz="2800" b="1">
                <a:solidFill>
                  <a:schemeClr val="accent2">
                    <a:lumMod val="75000"/>
                  </a:schemeClr>
                </a:solidFill>
                <a:latin typeface="楷体" pitchFamily="49" charset="-122"/>
                <a:ea typeface="楷体" pitchFamily="49" charset="-122"/>
              </a:rPr>
              <a:t>P</a:t>
            </a:r>
            <a:r>
              <a:rPr lang="en-US" altLang="zh-CN" sz="2800" b="1" baseline="-25000">
                <a:solidFill>
                  <a:schemeClr val="accent2">
                    <a:lumMod val="75000"/>
                  </a:schemeClr>
                </a:solidFill>
                <a:latin typeface="楷体" pitchFamily="49" charset="-122"/>
                <a:ea typeface="楷体" pitchFamily="49" charset="-122"/>
              </a:rPr>
              <a:t>4</a:t>
            </a:r>
            <a:r>
              <a:rPr lang="zh-CN" altLang="en-US" sz="2800" b="1">
                <a:solidFill>
                  <a:schemeClr val="accent2">
                    <a:lumMod val="75000"/>
                  </a:schemeClr>
                </a:solidFill>
                <a:latin typeface="楷体" pitchFamily="49" charset="-122"/>
                <a:ea typeface="楷体" pitchFamily="49" charset="-122"/>
              </a:rPr>
              <a:t>的时候，均衡产量为</a:t>
            </a:r>
            <a:r>
              <a:rPr lang="en-US" altLang="zh-CN" sz="2800" b="1">
                <a:solidFill>
                  <a:schemeClr val="accent2">
                    <a:lumMod val="75000"/>
                  </a:schemeClr>
                </a:solidFill>
                <a:latin typeface="楷体" pitchFamily="49" charset="-122"/>
                <a:ea typeface="楷体" pitchFamily="49" charset="-122"/>
              </a:rPr>
              <a:t>Q</a:t>
            </a:r>
            <a:r>
              <a:rPr lang="en-US" altLang="zh-CN" sz="2800" b="1" baseline="-25000">
                <a:solidFill>
                  <a:schemeClr val="accent2">
                    <a:lumMod val="75000"/>
                  </a:schemeClr>
                </a:solidFill>
                <a:latin typeface="楷体" pitchFamily="49" charset="-122"/>
                <a:ea typeface="楷体" pitchFamily="49" charset="-122"/>
              </a:rPr>
              <a:t>4</a:t>
            </a:r>
            <a:r>
              <a:rPr lang="zh-CN" altLang="en-US" sz="2800" b="1">
                <a:solidFill>
                  <a:schemeClr val="accent2">
                    <a:lumMod val="75000"/>
                  </a:schemeClr>
                </a:solidFill>
                <a:latin typeface="楷体" pitchFamily="49" charset="-122"/>
                <a:ea typeface="楷体" pitchFamily="49" charset="-122"/>
              </a:rPr>
              <a:t>。这时，平均收益等于平均可变成本，即</a:t>
            </a:r>
            <a:r>
              <a:rPr lang="en-US" altLang="zh-CN" sz="2800" b="1">
                <a:solidFill>
                  <a:schemeClr val="accent2">
                    <a:lumMod val="75000"/>
                  </a:schemeClr>
                </a:solidFill>
                <a:latin typeface="楷体" pitchFamily="49" charset="-122"/>
                <a:ea typeface="楷体" pitchFamily="49" charset="-122"/>
              </a:rPr>
              <a:t>AR=P</a:t>
            </a:r>
            <a:r>
              <a:rPr lang="en-US" altLang="zh-CN" sz="2800" b="1" baseline="-25000">
                <a:solidFill>
                  <a:schemeClr val="accent2">
                    <a:lumMod val="75000"/>
                  </a:schemeClr>
                </a:solidFill>
                <a:latin typeface="楷体" pitchFamily="49" charset="-122"/>
                <a:ea typeface="楷体" pitchFamily="49" charset="-122"/>
              </a:rPr>
              <a:t>4</a:t>
            </a:r>
            <a:r>
              <a:rPr lang="en-US" altLang="zh-CN" sz="2800" b="1">
                <a:solidFill>
                  <a:schemeClr val="accent2">
                    <a:lumMod val="75000"/>
                  </a:schemeClr>
                </a:solidFill>
                <a:latin typeface="楷体" pitchFamily="49" charset="-122"/>
                <a:ea typeface="楷体" pitchFamily="49" charset="-122"/>
              </a:rPr>
              <a:t>=AVC</a:t>
            </a:r>
            <a:r>
              <a:rPr lang="zh-CN" altLang="en-US" sz="2000" b="1">
                <a:solidFill>
                  <a:schemeClr val="accent2">
                    <a:lumMod val="75000"/>
                  </a:schemeClr>
                </a:solidFill>
                <a:latin typeface="楷体" pitchFamily="49" charset="-122"/>
                <a:ea typeface="楷体" pitchFamily="49" charset="-122"/>
              </a:rPr>
              <a:t>，</a:t>
            </a:r>
            <a:r>
              <a:rPr lang="zh-CN" altLang="en-US" sz="2800" b="1">
                <a:solidFill>
                  <a:schemeClr val="accent2">
                    <a:lumMod val="75000"/>
                  </a:schemeClr>
                </a:solidFill>
                <a:latin typeface="楷体" pitchFamily="49" charset="-122"/>
                <a:ea typeface="楷体" pitchFamily="49" charset="-122"/>
              </a:rPr>
              <a:t> </a:t>
            </a:r>
          </a:p>
        </p:txBody>
      </p:sp>
      <p:sp>
        <p:nvSpPr>
          <p:cNvPr id="1120259" name="Rectangle 3">
            <a:extLst>
              <a:ext uri="{FF2B5EF4-FFF2-40B4-BE49-F238E27FC236}">
                <a16:creationId xmlns:a16="http://schemas.microsoft.com/office/drawing/2014/main" id="{731E74E7-6DF2-4AEA-A2E9-A7A9C583E2D3}"/>
              </a:ext>
            </a:extLst>
          </p:cNvPr>
          <p:cNvSpPr>
            <a:spLocks noChangeArrowheads="1"/>
          </p:cNvSpPr>
          <p:nvPr/>
        </p:nvSpPr>
        <p:spPr bwMode="auto">
          <a:xfrm>
            <a:off x="3924300" y="3213100"/>
            <a:ext cx="1901825" cy="1430338"/>
          </a:xfrm>
          <a:prstGeom prst="rect">
            <a:avLst/>
          </a:prstGeom>
          <a:solidFill>
            <a:srgbClr val="FF3300"/>
          </a:solidFill>
          <a:ln w="9525" algn="ctr">
            <a:solidFill>
              <a:schemeClr val="tx1"/>
            </a:solidFill>
            <a:miter lim="800000"/>
            <a:headEnd/>
            <a:tailEnd/>
          </a:ln>
        </p:spPr>
        <p:txBody>
          <a:bodyPr wrap="none" anchor="ctr"/>
          <a:lstStyle/>
          <a:p>
            <a:pPr algn="ctr" eaLnBrk="1" hangingPunct="1">
              <a:defRPr/>
            </a:pPr>
            <a:r>
              <a:rPr lang="zh-CN" altLang="en-US" sz="2800">
                <a:solidFill>
                  <a:schemeClr val="accent2">
                    <a:lumMod val="75000"/>
                  </a:schemeClr>
                </a:solidFill>
                <a:latin typeface="楷体" pitchFamily="49" charset="-122"/>
                <a:ea typeface="楷体" pitchFamily="49" charset="-122"/>
              </a:rPr>
              <a:t>亏损</a:t>
            </a:r>
          </a:p>
        </p:txBody>
      </p:sp>
      <p:sp>
        <p:nvSpPr>
          <p:cNvPr id="25604" name="Line 4">
            <a:extLst>
              <a:ext uri="{FF2B5EF4-FFF2-40B4-BE49-F238E27FC236}">
                <a16:creationId xmlns:a16="http://schemas.microsoft.com/office/drawing/2014/main" id="{BE75B421-31A7-4539-AA59-8432F421FE9F}"/>
              </a:ext>
            </a:extLst>
          </p:cNvPr>
          <p:cNvSpPr>
            <a:spLocks noChangeShapeType="1"/>
          </p:cNvSpPr>
          <p:nvPr/>
        </p:nvSpPr>
        <p:spPr bwMode="auto">
          <a:xfrm>
            <a:off x="3900488" y="5581650"/>
            <a:ext cx="4414837" cy="0"/>
          </a:xfrm>
          <a:prstGeom prst="line">
            <a:avLst/>
          </a:prstGeom>
          <a:noFill/>
          <a:ln w="28575">
            <a:solidFill>
              <a:schemeClr val="tx1"/>
            </a:solidFill>
            <a:round/>
            <a:headEnd/>
            <a:tailEnd type="triangle" w="med" len="med"/>
          </a:ln>
        </p:spPr>
        <p:txBody>
          <a:bodyPr/>
          <a:lstStyle/>
          <a:p>
            <a:pP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5605" name="Line 5">
            <a:extLst>
              <a:ext uri="{FF2B5EF4-FFF2-40B4-BE49-F238E27FC236}">
                <a16:creationId xmlns:a16="http://schemas.microsoft.com/office/drawing/2014/main" id="{99472E93-1A6E-43B4-BF1E-053C17A58BF4}"/>
              </a:ext>
            </a:extLst>
          </p:cNvPr>
          <p:cNvSpPr>
            <a:spLocks noChangeShapeType="1"/>
          </p:cNvSpPr>
          <p:nvPr/>
        </p:nvSpPr>
        <p:spPr bwMode="auto">
          <a:xfrm flipV="1">
            <a:off x="3900488" y="2570163"/>
            <a:ext cx="0" cy="3011487"/>
          </a:xfrm>
          <a:prstGeom prst="line">
            <a:avLst/>
          </a:prstGeom>
          <a:noFill/>
          <a:ln w="28575">
            <a:solidFill>
              <a:schemeClr val="tx1"/>
            </a:solidFill>
            <a:round/>
            <a:headEnd/>
            <a:tailEnd type="triangle" w="med" len="med"/>
          </a:ln>
        </p:spPr>
        <p:txBody>
          <a:bodyPr/>
          <a:lstStyle/>
          <a:p>
            <a:pP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35527" name="Freeform 7">
            <a:extLst>
              <a:ext uri="{FF2B5EF4-FFF2-40B4-BE49-F238E27FC236}">
                <a16:creationId xmlns:a16="http://schemas.microsoft.com/office/drawing/2014/main" id="{29EF1242-C04C-4BBA-9CA8-620AC209B141}"/>
              </a:ext>
            </a:extLst>
          </p:cNvPr>
          <p:cNvSpPr>
            <a:spLocks/>
          </p:cNvSpPr>
          <p:nvPr/>
        </p:nvSpPr>
        <p:spPr bwMode="auto">
          <a:xfrm>
            <a:off x="4579938" y="2644775"/>
            <a:ext cx="2514600" cy="2889250"/>
          </a:xfrm>
          <a:custGeom>
            <a:avLst/>
            <a:gdLst>
              <a:gd name="T0" fmla="*/ 0 w 1543"/>
              <a:gd name="T1" fmla="*/ 2147483647 h 1557"/>
              <a:gd name="T2" fmla="*/ 2147483647 w 1543"/>
              <a:gd name="T3" fmla="*/ 2147483647 h 1557"/>
              <a:gd name="T4" fmla="*/ 2147483647 w 1543"/>
              <a:gd name="T5" fmla="*/ 0 h 1557"/>
              <a:gd name="T6" fmla="*/ 0 60000 65536"/>
              <a:gd name="T7" fmla="*/ 0 60000 65536"/>
              <a:gd name="T8" fmla="*/ 0 60000 65536"/>
              <a:gd name="T9" fmla="*/ 0 w 1543"/>
              <a:gd name="T10" fmla="*/ 0 h 1557"/>
              <a:gd name="T11" fmla="*/ 1543 w 1543"/>
              <a:gd name="T12" fmla="*/ 1557 h 1557"/>
            </a:gdLst>
            <a:ahLst/>
            <a:cxnLst>
              <a:cxn ang="T6">
                <a:pos x="T0" y="T1"/>
              </a:cxn>
              <a:cxn ang="T7">
                <a:pos x="T2" y="T3"/>
              </a:cxn>
              <a:cxn ang="T8">
                <a:pos x="T4" y="T5"/>
              </a:cxn>
            </a:cxnLst>
            <a:rect l="T9" t="T10" r="T11" b="T12"/>
            <a:pathLst>
              <a:path w="1543" h="1557">
                <a:moveTo>
                  <a:pt x="0" y="1179"/>
                </a:moveTo>
                <a:cubicBezTo>
                  <a:pt x="121" y="1368"/>
                  <a:pt x="242" y="1557"/>
                  <a:pt x="499" y="1360"/>
                </a:cubicBezTo>
                <a:cubicBezTo>
                  <a:pt x="756" y="1163"/>
                  <a:pt x="1149" y="581"/>
                  <a:pt x="1543" y="0"/>
                </a:cubicBezTo>
              </a:path>
            </a:pathLst>
          </a:custGeom>
          <a:noFill/>
          <a:ln w="28575">
            <a:solidFill>
              <a:srgbClr val="3333FF"/>
            </a:solidFill>
            <a:round/>
            <a:headEnd/>
            <a:tailEnd/>
          </a:ln>
        </p:spPr>
        <p:txBody>
          <a:bodyPr/>
          <a:lstStyle/>
          <a:p>
            <a:pP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35529" name="Freeform 9">
            <a:extLst>
              <a:ext uri="{FF2B5EF4-FFF2-40B4-BE49-F238E27FC236}">
                <a16:creationId xmlns:a16="http://schemas.microsoft.com/office/drawing/2014/main" id="{8ED6FFEF-5E62-46B0-BB17-4BBAF2F4699E}"/>
              </a:ext>
            </a:extLst>
          </p:cNvPr>
          <p:cNvSpPr>
            <a:spLocks/>
          </p:cNvSpPr>
          <p:nvPr/>
        </p:nvSpPr>
        <p:spPr bwMode="auto">
          <a:xfrm rot="296900">
            <a:off x="5667375" y="2863850"/>
            <a:ext cx="1970088" cy="747713"/>
          </a:xfrm>
          <a:custGeom>
            <a:avLst/>
            <a:gdLst>
              <a:gd name="T0" fmla="*/ 0 w 1542"/>
              <a:gd name="T1" fmla="*/ 2147483647 h 733"/>
              <a:gd name="T2" fmla="*/ 2147483647 w 1542"/>
              <a:gd name="T3" fmla="*/ 2147483647 h 733"/>
              <a:gd name="T4" fmla="*/ 2147483647 w 1542"/>
              <a:gd name="T5" fmla="*/ 0 h 733"/>
              <a:gd name="T6" fmla="*/ 0 60000 65536"/>
              <a:gd name="T7" fmla="*/ 0 60000 65536"/>
              <a:gd name="T8" fmla="*/ 0 60000 65536"/>
              <a:gd name="T9" fmla="*/ 0 w 1542"/>
              <a:gd name="T10" fmla="*/ 0 h 733"/>
              <a:gd name="T11" fmla="*/ 1542 w 1542"/>
              <a:gd name="T12" fmla="*/ 733 h 733"/>
            </a:gdLst>
            <a:ahLst/>
            <a:cxnLst>
              <a:cxn ang="T6">
                <a:pos x="T0" y="T1"/>
              </a:cxn>
              <a:cxn ang="T7">
                <a:pos x="T2" y="T3"/>
              </a:cxn>
              <a:cxn ang="T8">
                <a:pos x="T4" y="T5"/>
              </a:cxn>
            </a:cxnLst>
            <a:rect l="T9" t="T10" r="T11" b="T12"/>
            <a:pathLst>
              <a:path w="1542" h="733">
                <a:moveTo>
                  <a:pt x="0" y="317"/>
                </a:moveTo>
                <a:cubicBezTo>
                  <a:pt x="234" y="525"/>
                  <a:pt x="469" y="733"/>
                  <a:pt x="726" y="680"/>
                </a:cubicBezTo>
                <a:cubicBezTo>
                  <a:pt x="983" y="627"/>
                  <a:pt x="1262" y="313"/>
                  <a:pt x="1542" y="0"/>
                </a:cubicBezTo>
              </a:path>
            </a:pathLst>
          </a:custGeom>
          <a:noFill/>
          <a:ln w="28575">
            <a:solidFill>
              <a:schemeClr val="tx1"/>
            </a:solidFill>
            <a:round/>
            <a:headEnd/>
            <a:tailEnd/>
          </a:ln>
        </p:spPr>
        <p:txBody>
          <a:bodyPr/>
          <a:lstStyle/>
          <a:p>
            <a:pP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35533" name="Line 13">
            <a:extLst>
              <a:ext uri="{FF2B5EF4-FFF2-40B4-BE49-F238E27FC236}">
                <a16:creationId xmlns:a16="http://schemas.microsoft.com/office/drawing/2014/main" id="{D89BC405-DE06-404C-AAAF-C351343E7752}"/>
              </a:ext>
            </a:extLst>
          </p:cNvPr>
          <p:cNvSpPr>
            <a:spLocks noChangeShapeType="1"/>
          </p:cNvSpPr>
          <p:nvPr/>
        </p:nvSpPr>
        <p:spPr bwMode="auto">
          <a:xfrm>
            <a:off x="3959225" y="4675188"/>
            <a:ext cx="3192463" cy="23812"/>
          </a:xfrm>
          <a:prstGeom prst="line">
            <a:avLst/>
          </a:prstGeom>
          <a:noFill/>
          <a:ln w="28575">
            <a:solidFill>
              <a:srgbClr val="FF0000"/>
            </a:solidFill>
            <a:round/>
            <a:headEnd/>
            <a:tailEnd/>
          </a:ln>
        </p:spPr>
        <p:txBody>
          <a:bodyPr/>
          <a:lstStyle/>
          <a:p>
            <a:pP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35534" name="Freeform 14">
            <a:extLst>
              <a:ext uri="{FF2B5EF4-FFF2-40B4-BE49-F238E27FC236}">
                <a16:creationId xmlns:a16="http://schemas.microsoft.com/office/drawing/2014/main" id="{4B9F5310-5B8D-4868-BA2B-4F3E04DB01E6}"/>
              </a:ext>
            </a:extLst>
          </p:cNvPr>
          <p:cNvSpPr>
            <a:spLocks/>
          </p:cNvSpPr>
          <p:nvPr/>
        </p:nvSpPr>
        <p:spPr bwMode="auto">
          <a:xfrm>
            <a:off x="5394325" y="3232150"/>
            <a:ext cx="2716213" cy="1568450"/>
          </a:xfrm>
          <a:custGeom>
            <a:avLst/>
            <a:gdLst>
              <a:gd name="T0" fmla="*/ 0 w 1814"/>
              <a:gd name="T1" fmla="*/ 2147483647 h 968"/>
              <a:gd name="T2" fmla="*/ 2147483647 w 1814"/>
              <a:gd name="T3" fmla="*/ 2147483647 h 968"/>
              <a:gd name="T4" fmla="*/ 2147483647 w 1814"/>
              <a:gd name="T5" fmla="*/ 0 h 968"/>
              <a:gd name="T6" fmla="*/ 0 60000 65536"/>
              <a:gd name="T7" fmla="*/ 0 60000 65536"/>
              <a:gd name="T8" fmla="*/ 0 60000 65536"/>
              <a:gd name="T9" fmla="*/ 0 w 1814"/>
              <a:gd name="T10" fmla="*/ 0 h 968"/>
              <a:gd name="T11" fmla="*/ 1814 w 1814"/>
              <a:gd name="T12" fmla="*/ 968 h 968"/>
            </a:gdLst>
            <a:ahLst/>
            <a:cxnLst>
              <a:cxn ang="T6">
                <a:pos x="T0" y="T1"/>
              </a:cxn>
              <a:cxn ang="T7">
                <a:pos x="T2" y="T3"/>
              </a:cxn>
              <a:cxn ang="T8">
                <a:pos x="T4" y="T5"/>
              </a:cxn>
            </a:cxnLst>
            <a:rect l="T9" t="T10" r="T11" b="T12"/>
            <a:pathLst>
              <a:path w="1814" h="968">
                <a:moveTo>
                  <a:pt x="0" y="635"/>
                </a:moveTo>
                <a:cubicBezTo>
                  <a:pt x="75" y="801"/>
                  <a:pt x="151" y="968"/>
                  <a:pt x="453" y="862"/>
                </a:cubicBezTo>
                <a:cubicBezTo>
                  <a:pt x="755" y="756"/>
                  <a:pt x="1284" y="378"/>
                  <a:pt x="1814" y="0"/>
                </a:cubicBezTo>
              </a:path>
            </a:pathLst>
          </a:custGeom>
          <a:noFill/>
          <a:ln w="28575">
            <a:solidFill>
              <a:srgbClr val="000000"/>
            </a:solidFill>
            <a:round/>
            <a:headEnd/>
            <a:tailEnd/>
          </a:ln>
        </p:spPr>
        <p:txBody>
          <a:bodyPr/>
          <a:lstStyle/>
          <a:p>
            <a:pP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35535" name="Line 15">
            <a:extLst>
              <a:ext uri="{FF2B5EF4-FFF2-40B4-BE49-F238E27FC236}">
                <a16:creationId xmlns:a16="http://schemas.microsoft.com/office/drawing/2014/main" id="{5A933C81-455E-4F39-B950-80C2C440CEEB}"/>
              </a:ext>
            </a:extLst>
          </p:cNvPr>
          <p:cNvSpPr>
            <a:spLocks noChangeShapeType="1"/>
          </p:cNvSpPr>
          <p:nvPr/>
        </p:nvSpPr>
        <p:spPr bwMode="auto">
          <a:xfrm>
            <a:off x="5802313" y="4700588"/>
            <a:ext cx="0" cy="881062"/>
          </a:xfrm>
          <a:prstGeom prst="line">
            <a:avLst/>
          </a:prstGeom>
          <a:noFill/>
          <a:ln w="28575">
            <a:solidFill>
              <a:schemeClr val="tx1"/>
            </a:solidFill>
            <a:prstDash val="dash"/>
            <a:round/>
            <a:headEnd/>
            <a:tailEnd/>
          </a:ln>
        </p:spPr>
        <p:txBody>
          <a:bodyPr/>
          <a:lstStyle/>
          <a:p>
            <a:pP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35536" name="Text Box 16">
            <a:extLst>
              <a:ext uri="{FF2B5EF4-FFF2-40B4-BE49-F238E27FC236}">
                <a16:creationId xmlns:a16="http://schemas.microsoft.com/office/drawing/2014/main" id="{D85C2A80-BB9D-4353-BBB6-E1B84771782A}"/>
              </a:ext>
            </a:extLst>
          </p:cNvPr>
          <p:cNvSpPr txBox="1">
            <a:spLocks noChangeArrowheads="1"/>
          </p:cNvSpPr>
          <p:nvPr/>
        </p:nvSpPr>
        <p:spPr bwMode="auto">
          <a:xfrm>
            <a:off x="8110538" y="3009900"/>
            <a:ext cx="746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solidFill>
                  <a:srgbClr val="000000"/>
                </a:solidFill>
                <a:latin typeface="楷体" panose="02010609060101010101" pitchFamily="49" charset="-122"/>
                <a:ea typeface="楷体" panose="02010609060101010101" pitchFamily="49" charset="-122"/>
              </a:rPr>
              <a:t>AVC</a:t>
            </a:r>
          </a:p>
        </p:txBody>
      </p:sp>
      <p:sp>
        <p:nvSpPr>
          <p:cNvPr id="235537" name="Text Box 17">
            <a:extLst>
              <a:ext uri="{FF2B5EF4-FFF2-40B4-BE49-F238E27FC236}">
                <a16:creationId xmlns:a16="http://schemas.microsoft.com/office/drawing/2014/main" id="{FA985F98-0339-4C46-B5E2-EEDFE1282A24}"/>
              </a:ext>
            </a:extLst>
          </p:cNvPr>
          <p:cNvSpPr txBox="1">
            <a:spLocks noChangeArrowheads="1"/>
          </p:cNvSpPr>
          <p:nvPr/>
        </p:nvSpPr>
        <p:spPr bwMode="auto">
          <a:xfrm>
            <a:off x="7635875" y="2644775"/>
            <a:ext cx="747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solidFill>
                  <a:srgbClr val="00B050"/>
                </a:solidFill>
                <a:latin typeface="楷体" panose="02010609060101010101" pitchFamily="49" charset="-122"/>
                <a:ea typeface="楷体" panose="02010609060101010101" pitchFamily="49" charset="-122"/>
              </a:rPr>
              <a:t>SAC</a:t>
            </a:r>
          </a:p>
        </p:txBody>
      </p:sp>
      <p:sp>
        <p:nvSpPr>
          <p:cNvPr id="235538" name="Text Box 18">
            <a:extLst>
              <a:ext uri="{FF2B5EF4-FFF2-40B4-BE49-F238E27FC236}">
                <a16:creationId xmlns:a16="http://schemas.microsoft.com/office/drawing/2014/main" id="{A6895082-85E1-4D75-B3FD-BA52CA3C6E9B}"/>
              </a:ext>
            </a:extLst>
          </p:cNvPr>
          <p:cNvSpPr txBox="1">
            <a:spLocks noChangeArrowheads="1"/>
          </p:cNvSpPr>
          <p:nvPr/>
        </p:nvSpPr>
        <p:spPr bwMode="auto">
          <a:xfrm>
            <a:off x="6877050" y="2349500"/>
            <a:ext cx="962025" cy="396875"/>
          </a:xfrm>
          <a:prstGeom prst="rect">
            <a:avLst/>
          </a:prstGeom>
          <a:noFill/>
          <a:ln w="28575" algn="ctr">
            <a:noFill/>
            <a:miter lim="800000"/>
            <a:headEnd/>
            <a:tailEnd/>
          </a:ln>
        </p:spPr>
        <p:txBody>
          <a:bodyPr>
            <a:spAutoFit/>
          </a:bodyPr>
          <a:lstStyle/>
          <a:p>
            <a:pPr marL="342900" indent="-342900" eaLnBrk="1" hangingPunct="1">
              <a:spcBef>
                <a:spcPct val="50000"/>
              </a:spcBef>
              <a:defRPr/>
            </a:pPr>
            <a:r>
              <a:rPr lang="en-US" altLang="zh-CN" sz="2000" b="0">
                <a:solidFill>
                  <a:schemeClr val="accent2">
                    <a:lumMod val="75000"/>
                  </a:schemeClr>
                </a:solidFill>
                <a:latin typeface="楷体" pitchFamily="49" charset="-122"/>
                <a:ea typeface="楷体" pitchFamily="49" charset="-122"/>
              </a:rPr>
              <a:t>SMC</a:t>
            </a:r>
          </a:p>
        </p:txBody>
      </p:sp>
      <p:sp>
        <p:nvSpPr>
          <p:cNvPr id="235539" name="Text Box 19">
            <a:extLst>
              <a:ext uri="{FF2B5EF4-FFF2-40B4-BE49-F238E27FC236}">
                <a16:creationId xmlns:a16="http://schemas.microsoft.com/office/drawing/2014/main" id="{82D6C60A-64BA-49C4-9800-72FB38414E63}"/>
              </a:ext>
            </a:extLst>
          </p:cNvPr>
          <p:cNvSpPr txBox="1">
            <a:spLocks noChangeArrowheads="1"/>
          </p:cNvSpPr>
          <p:nvPr/>
        </p:nvSpPr>
        <p:spPr bwMode="auto">
          <a:xfrm>
            <a:off x="7164388" y="4508500"/>
            <a:ext cx="1800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solidFill>
                  <a:srgbClr val="FF0000"/>
                </a:solidFill>
                <a:latin typeface="楷体" panose="02010609060101010101" pitchFamily="49" charset="-122"/>
                <a:ea typeface="楷体" panose="02010609060101010101" pitchFamily="49" charset="-122"/>
              </a:rPr>
              <a:t>MR=P=AR</a:t>
            </a:r>
          </a:p>
        </p:txBody>
      </p:sp>
      <p:sp>
        <p:nvSpPr>
          <p:cNvPr id="235540" name="Text Box 20">
            <a:extLst>
              <a:ext uri="{FF2B5EF4-FFF2-40B4-BE49-F238E27FC236}">
                <a16:creationId xmlns:a16="http://schemas.microsoft.com/office/drawing/2014/main" id="{5642B808-5E8F-44C0-8BF6-E804E23CC766}"/>
              </a:ext>
            </a:extLst>
          </p:cNvPr>
          <p:cNvSpPr txBox="1">
            <a:spLocks noChangeArrowheads="1"/>
          </p:cNvSpPr>
          <p:nvPr/>
        </p:nvSpPr>
        <p:spPr bwMode="auto">
          <a:xfrm>
            <a:off x="5802313" y="4700588"/>
            <a:ext cx="555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0039E5"/>
                </a:solidFill>
                <a:latin typeface="楷体" panose="02010609060101010101" pitchFamily="49" charset="-122"/>
                <a:ea typeface="楷体" panose="02010609060101010101" pitchFamily="49" charset="-122"/>
              </a:rPr>
              <a:t>E</a:t>
            </a:r>
          </a:p>
        </p:txBody>
      </p:sp>
      <p:sp>
        <p:nvSpPr>
          <p:cNvPr id="25616" name="Rectangle 5">
            <a:extLst>
              <a:ext uri="{FF2B5EF4-FFF2-40B4-BE49-F238E27FC236}">
                <a16:creationId xmlns:a16="http://schemas.microsoft.com/office/drawing/2014/main" id="{716E3A6B-EE74-47CC-A0C5-A23E2E46A9F2}"/>
              </a:ext>
            </a:extLst>
          </p:cNvPr>
          <p:cNvSpPr>
            <a:spLocks noChangeArrowheads="1"/>
          </p:cNvSpPr>
          <p:nvPr/>
        </p:nvSpPr>
        <p:spPr bwMode="auto">
          <a:xfrm>
            <a:off x="3559175" y="2349500"/>
            <a:ext cx="679450" cy="366713"/>
          </a:xfrm>
          <a:prstGeom prst="rect">
            <a:avLst/>
          </a:prstGeom>
          <a:noFill/>
          <a:ln w="9525" algn="ctr">
            <a:noFill/>
            <a:miter lim="800000"/>
            <a:headEnd/>
            <a:tailEnd/>
          </a:ln>
        </p:spPr>
        <p:txBody>
          <a:bodyPr wrap="none" anchor="ctr"/>
          <a:lstStyle/>
          <a:p>
            <a:pPr algn="ctr" eaLnBrk="1" hangingPunct="1">
              <a:defRPr/>
            </a:pPr>
            <a:r>
              <a:rPr lang="en-US" altLang="zh-CN" b="0" dirty="0">
                <a:solidFill>
                  <a:schemeClr val="accent2">
                    <a:lumMod val="75000"/>
                  </a:schemeClr>
                </a:solidFill>
                <a:latin typeface="楷体" pitchFamily="49" charset="-122"/>
                <a:ea typeface="楷体" pitchFamily="49" charset="-122"/>
              </a:rPr>
              <a:t>P</a:t>
            </a:r>
            <a:r>
              <a:rPr lang="zh-CN" altLang="en-US" b="0" dirty="0">
                <a:solidFill>
                  <a:schemeClr val="accent2">
                    <a:lumMod val="75000"/>
                  </a:schemeClr>
                </a:solidFill>
                <a:latin typeface="楷体" pitchFamily="49" charset="-122"/>
                <a:ea typeface="楷体" pitchFamily="49" charset="-122"/>
              </a:rPr>
              <a:t>，</a:t>
            </a:r>
            <a:r>
              <a:rPr lang="en-US" altLang="zh-CN" b="0" dirty="0">
                <a:solidFill>
                  <a:schemeClr val="accent2">
                    <a:lumMod val="75000"/>
                  </a:schemeClr>
                </a:solidFill>
                <a:latin typeface="楷体" pitchFamily="49" charset="-122"/>
                <a:ea typeface="楷体" pitchFamily="49" charset="-122"/>
              </a:rPr>
              <a:t>C</a:t>
            </a:r>
          </a:p>
        </p:txBody>
      </p:sp>
      <p:sp>
        <p:nvSpPr>
          <p:cNvPr id="1120263" name="Rectangle 7">
            <a:extLst>
              <a:ext uri="{FF2B5EF4-FFF2-40B4-BE49-F238E27FC236}">
                <a16:creationId xmlns:a16="http://schemas.microsoft.com/office/drawing/2014/main" id="{A5BD3C00-1587-4632-B008-B0F22B62469A}"/>
              </a:ext>
            </a:extLst>
          </p:cNvPr>
          <p:cNvSpPr>
            <a:spLocks noChangeArrowheads="1"/>
          </p:cNvSpPr>
          <p:nvPr/>
        </p:nvSpPr>
        <p:spPr bwMode="auto">
          <a:xfrm>
            <a:off x="3492500" y="4554538"/>
            <a:ext cx="407988" cy="365125"/>
          </a:xfrm>
          <a:prstGeom prst="rect">
            <a:avLst/>
          </a:prstGeom>
          <a:noFill/>
          <a:ln w="9525" algn="ctr">
            <a:noFill/>
            <a:miter lim="800000"/>
            <a:headEnd/>
            <a:tailEnd/>
          </a:ln>
        </p:spPr>
        <p:txBody>
          <a:bodyPr wrap="none" anchor="ctr"/>
          <a:lstStyle/>
          <a:p>
            <a:pPr algn="ctr" eaLnBrk="1" hangingPunct="1">
              <a:defRPr/>
            </a:pPr>
            <a:r>
              <a:rPr lang="en-US" altLang="zh-CN" b="0">
                <a:solidFill>
                  <a:schemeClr val="accent2">
                    <a:lumMod val="75000"/>
                  </a:schemeClr>
                </a:solidFill>
                <a:latin typeface="楷体" pitchFamily="49" charset="-122"/>
                <a:ea typeface="楷体" pitchFamily="49" charset="-122"/>
              </a:rPr>
              <a:t>P</a:t>
            </a:r>
            <a:r>
              <a:rPr lang="en-US" altLang="zh-CN" baseline="-25000">
                <a:solidFill>
                  <a:schemeClr val="accent2">
                    <a:lumMod val="75000"/>
                  </a:schemeClr>
                </a:solidFill>
                <a:latin typeface="楷体" pitchFamily="49" charset="-122"/>
                <a:ea typeface="楷体" pitchFamily="49" charset="-122"/>
              </a:rPr>
              <a:t>4</a:t>
            </a:r>
          </a:p>
        </p:txBody>
      </p:sp>
      <p:sp>
        <p:nvSpPr>
          <p:cNvPr id="25618" name="Rectangle 8">
            <a:extLst>
              <a:ext uri="{FF2B5EF4-FFF2-40B4-BE49-F238E27FC236}">
                <a16:creationId xmlns:a16="http://schemas.microsoft.com/office/drawing/2014/main" id="{2F24BF91-3FD6-4B8B-A83C-6E6B5CEFE607}"/>
              </a:ext>
            </a:extLst>
          </p:cNvPr>
          <p:cNvSpPr>
            <a:spLocks noChangeArrowheads="1"/>
          </p:cNvSpPr>
          <p:nvPr/>
        </p:nvSpPr>
        <p:spPr bwMode="auto">
          <a:xfrm>
            <a:off x="3559175" y="5362575"/>
            <a:ext cx="339725" cy="365125"/>
          </a:xfrm>
          <a:prstGeom prst="rect">
            <a:avLst/>
          </a:prstGeom>
          <a:noFill/>
          <a:ln w="9525" algn="ctr">
            <a:noFill/>
            <a:miter lim="800000"/>
            <a:headEnd/>
            <a:tailEnd/>
          </a:ln>
        </p:spPr>
        <p:txBody>
          <a:bodyPr wrap="none" anchor="ctr"/>
          <a:lstStyle/>
          <a:p>
            <a:pPr algn="ctr" eaLnBrk="1" hangingPunct="1">
              <a:defRPr/>
            </a:pPr>
            <a:r>
              <a:rPr lang="en-US" altLang="zh-CN" b="0">
                <a:solidFill>
                  <a:schemeClr val="accent2">
                    <a:lumMod val="75000"/>
                  </a:schemeClr>
                </a:solidFill>
                <a:latin typeface="楷体" pitchFamily="49" charset="-122"/>
                <a:ea typeface="楷体" pitchFamily="49" charset="-122"/>
              </a:rPr>
              <a:t>O</a:t>
            </a:r>
            <a:endParaRPr lang="en-US" altLang="zh-CN" baseline="-25000">
              <a:solidFill>
                <a:schemeClr val="accent2">
                  <a:lumMod val="75000"/>
                </a:schemeClr>
              </a:solidFill>
              <a:latin typeface="楷体" pitchFamily="49" charset="-122"/>
              <a:ea typeface="楷体" pitchFamily="49" charset="-122"/>
            </a:endParaRPr>
          </a:p>
        </p:txBody>
      </p:sp>
      <p:sp>
        <p:nvSpPr>
          <p:cNvPr id="1120265" name="Rectangle 9">
            <a:extLst>
              <a:ext uri="{FF2B5EF4-FFF2-40B4-BE49-F238E27FC236}">
                <a16:creationId xmlns:a16="http://schemas.microsoft.com/office/drawing/2014/main" id="{309CBA85-222F-4A10-9692-BF20D737C8B8}"/>
              </a:ext>
            </a:extLst>
          </p:cNvPr>
          <p:cNvSpPr>
            <a:spLocks noChangeArrowheads="1"/>
          </p:cNvSpPr>
          <p:nvPr/>
        </p:nvSpPr>
        <p:spPr bwMode="auto">
          <a:xfrm>
            <a:off x="5597525" y="5581650"/>
            <a:ext cx="474663" cy="366713"/>
          </a:xfrm>
          <a:prstGeom prst="rect">
            <a:avLst/>
          </a:prstGeom>
          <a:noFill/>
          <a:ln w="9525" algn="ctr">
            <a:noFill/>
            <a:miter lim="800000"/>
            <a:headEnd/>
            <a:tailEnd/>
          </a:ln>
        </p:spPr>
        <p:txBody>
          <a:bodyPr wrap="none" anchor="ctr"/>
          <a:lstStyle/>
          <a:p>
            <a:pPr algn="ctr" eaLnBrk="1" hangingPunct="1">
              <a:defRPr/>
            </a:pPr>
            <a:r>
              <a:rPr lang="en-US" altLang="zh-CN" b="0">
                <a:solidFill>
                  <a:schemeClr val="accent2">
                    <a:lumMod val="75000"/>
                  </a:schemeClr>
                </a:solidFill>
                <a:latin typeface="楷体" pitchFamily="49" charset="-122"/>
                <a:ea typeface="楷体" pitchFamily="49" charset="-122"/>
              </a:rPr>
              <a:t>Q</a:t>
            </a:r>
            <a:r>
              <a:rPr lang="en-US" altLang="zh-CN" baseline="-25000">
                <a:solidFill>
                  <a:schemeClr val="accent2">
                    <a:lumMod val="75000"/>
                  </a:schemeClr>
                </a:solidFill>
                <a:latin typeface="楷体" pitchFamily="49" charset="-122"/>
                <a:ea typeface="楷体" pitchFamily="49" charset="-122"/>
              </a:rPr>
              <a:t>4</a:t>
            </a:r>
          </a:p>
        </p:txBody>
      </p:sp>
      <p:sp>
        <p:nvSpPr>
          <p:cNvPr id="25620" name="Rectangle 10">
            <a:extLst>
              <a:ext uri="{FF2B5EF4-FFF2-40B4-BE49-F238E27FC236}">
                <a16:creationId xmlns:a16="http://schemas.microsoft.com/office/drawing/2014/main" id="{FF1C89B6-40E7-4CA1-B208-D5B92F58F156}"/>
              </a:ext>
            </a:extLst>
          </p:cNvPr>
          <p:cNvSpPr>
            <a:spLocks noChangeArrowheads="1"/>
          </p:cNvSpPr>
          <p:nvPr/>
        </p:nvSpPr>
        <p:spPr bwMode="auto">
          <a:xfrm>
            <a:off x="8180388" y="5581650"/>
            <a:ext cx="339725" cy="366713"/>
          </a:xfrm>
          <a:prstGeom prst="rect">
            <a:avLst/>
          </a:prstGeom>
          <a:noFill/>
          <a:ln w="9525" algn="ctr">
            <a:noFill/>
            <a:miter lim="800000"/>
            <a:headEnd/>
            <a:tailEnd/>
          </a:ln>
        </p:spPr>
        <p:txBody>
          <a:bodyPr wrap="none" anchor="ctr"/>
          <a:lstStyle/>
          <a:p>
            <a:pPr algn="ctr" eaLnBrk="1" hangingPunct="1">
              <a:defRPr/>
            </a:pPr>
            <a:r>
              <a:rPr lang="en-US" altLang="zh-CN" b="0">
                <a:solidFill>
                  <a:schemeClr val="accent2">
                    <a:lumMod val="75000"/>
                  </a:schemeClr>
                </a:solidFill>
                <a:latin typeface="楷体" pitchFamily="49" charset="-122"/>
                <a:ea typeface="楷体" pitchFamily="49" charset="-122"/>
              </a:rPr>
              <a:t>Q</a:t>
            </a:r>
            <a:endParaRPr lang="en-US" altLang="zh-CN" baseline="-25000">
              <a:solidFill>
                <a:schemeClr val="accent2">
                  <a:lumMod val="75000"/>
                </a:schemeClr>
              </a:solidFill>
              <a:latin typeface="楷体" pitchFamily="49" charset="-122"/>
              <a:ea typeface="楷体" pitchFamily="49" charset="-122"/>
            </a:endParaRPr>
          </a:p>
        </p:txBody>
      </p:sp>
      <p:sp>
        <p:nvSpPr>
          <p:cNvPr id="25621" name="Rectangle 12">
            <a:extLst>
              <a:ext uri="{FF2B5EF4-FFF2-40B4-BE49-F238E27FC236}">
                <a16:creationId xmlns:a16="http://schemas.microsoft.com/office/drawing/2014/main" id="{AFCBDFA2-7A8F-4503-B2D3-1B44507451F9}"/>
              </a:ext>
            </a:extLst>
          </p:cNvPr>
          <p:cNvSpPr>
            <a:spLocks noRot="1" noChangeArrowheads="1"/>
          </p:cNvSpPr>
          <p:nvPr/>
        </p:nvSpPr>
        <p:spPr bwMode="auto">
          <a:xfrm>
            <a:off x="250825" y="2133600"/>
            <a:ext cx="3313113" cy="360045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hlink"/>
              </a:buClr>
              <a:buSzPct val="75000"/>
              <a:buFont typeface="Wingdings" pitchFamily="2" charset="2"/>
              <a:buNone/>
              <a:defRPr/>
            </a:pPr>
            <a:r>
              <a:rPr lang="zh-CN" altLang="en-US" sz="2800">
                <a:solidFill>
                  <a:schemeClr val="accent2">
                    <a:lumMod val="75000"/>
                  </a:schemeClr>
                </a:solidFill>
                <a:latin typeface="楷体" pitchFamily="49" charset="-122"/>
                <a:ea typeface="楷体" pitchFamily="49" charset="-122"/>
              </a:rPr>
              <a:t>表示产品的销售收入恰好能收回全部可变成本，固定成本则得不到任何补偿。这样的卖价是厂商开工生产的最低价格，</a:t>
            </a:r>
            <a:r>
              <a:rPr lang="en-US" altLang="zh-CN" sz="2800">
                <a:solidFill>
                  <a:schemeClr val="accent2">
                    <a:lumMod val="75000"/>
                  </a:schemeClr>
                </a:solidFill>
                <a:latin typeface="楷体" pitchFamily="49" charset="-122"/>
                <a:ea typeface="楷体" pitchFamily="49" charset="-122"/>
              </a:rPr>
              <a:t>E</a:t>
            </a:r>
            <a:r>
              <a:rPr lang="zh-CN" altLang="en-US" sz="2800">
                <a:solidFill>
                  <a:schemeClr val="accent2">
                    <a:lumMod val="75000"/>
                  </a:schemeClr>
                </a:solidFill>
                <a:latin typeface="楷体" pitchFamily="49" charset="-122"/>
                <a:ea typeface="楷体" pitchFamily="49" charset="-122"/>
              </a:rPr>
              <a:t>点称为停止营业点。</a:t>
            </a:r>
            <a:endParaRPr lang="zh-CN" altLang="en-US" b="0">
              <a:solidFill>
                <a:schemeClr val="accent2">
                  <a:lumMod val="75000"/>
                </a:schemeClr>
              </a:solidFill>
              <a:latin typeface="楷体" pitchFamily="49" charset="-122"/>
              <a:ea typeface="楷体" pitchFamily="49" charset="-122"/>
            </a:endParaRPr>
          </a:p>
        </p:txBody>
      </p:sp>
      <p:sp>
        <p:nvSpPr>
          <p:cNvPr id="1120269" name="Text Box 13">
            <a:extLst>
              <a:ext uri="{FF2B5EF4-FFF2-40B4-BE49-F238E27FC236}">
                <a16:creationId xmlns:a16="http://schemas.microsoft.com/office/drawing/2014/main" id="{7C3F3D79-EBF0-4477-923A-E27095F313B1}"/>
              </a:ext>
            </a:extLst>
          </p:cNvPr>
          <p:cNvSpPr txBox="1">
            <a:spLocks noChangeArrowheads="1"/>
          </p:cNvSpPr>
          <p:nvPr/>
        </p:nvSpPr>
        <p:spPr bwMode="auto">
          <a:xfrm>
            <a:off x="5795963" y="2781300"/>
            <a:ext cx="654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0039E5"/>
                </a:solidFill>
                <a:latin typeface="楷体" panose="02010609060101010101" pitchFamily="49" charset="-122"/>
                <a:ea typeface="楷体" panose="02010609060101010101" pitchFamily="49" charset="-122"/>
              </a:rPr>
              <a:t>F</a:t>
            </a:r>
          </a:p>
        </p:txBody>
      </p:sp>
      <p:sp>
        <p:nvSpPr>
          <p:cNvPr id="1120270" name="Text Box 14">
            <a:extLst>
              <a:ext uri="{FF2B5EF4-FFF2-40B4-BE49-F238E27FC236}">
                <a16:creationId xmlns:a16="http://schemas.microsoft.com/office/drawing/2014/main" id="{6F6C4380-0641-4F85-8B4D-4BD8FAB3A8CB}"/>
              </a:ext>
            </a:extLst>
          </p:cNvPr>
          <p:cNvSpPr txBox="1">
            <a:spLocks noChangeArrowheads="1"/>
          </p:cNvSpPr>
          <p:nvPr/>
        </p:nvSpPr>
        <p:spPr bwMode="auto">
          <a:xfrm>
            <a:off x="3348038" y="306863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0039E5"/>
                </a:solidFill>
                <a:latin typeface="楷体" panose="02010609060101010101" pitchFamily="49" charset="-122"/>
                <a:ea typeface="楷体" panose="02010609060101010101" pitchFamily="49" charset="-122"/>
              </a:rPr>
              <a:t>T</a:t>
            </a:r>
          </a:p>
        </p:txBody>
      </p:sp>
      <p:sp>
        <p:nvSpPr>
          <p:cNvPr id="1120271" name="Oval 15">
            <a:extLst>
              <a:ext uri="{FF2B5EF4-FFF2-40B4-BE49-F238E27FC236}">
                <a16:creationId xmlns:a16="http://schemas.microsoft.com/office/drawing/2014/main" id="{6DD38F48-E052-47F5-BBA7-F710CBE15BC9}"/>
              </a:ext>
            </a:extLst>
          </p:cNvPr>
          <p:cNvSpPr>
            <a:spLocks noChangeArrowheads="1"/>
          </p:cNvSpPr>
          <p:nvPr/>
        </p:nvSpPr>
        <p:spPr bwMode="auto">
          <a:xfrm>
            <a:off x="5724525" y="3141663"/>
            <a:ext cx="142875" cy="142875"/>
          </a:xfrm>
          <a:prstGeom prst="ellipse">
            <a:avLst/>
          </a:prstGeom>
          <a:solidFill>
            <a:schemeClr val="tx2"/>
          </a:solidFill>
          <a:ln w="9525" algn="ctr">
            <a:solidFill>
              <a:schemeClr val="tx1"/>
            </a:solidFill>
            <a:round/>
            <a:headEnd/>
            <a:tailEnd/>
          </a:ln>
        </p:spPr>
        <p:txBody>
          <a:bodyPr wrap="none" anchor="ctr"/>
          <a:lstStyle/>
          <a:p>
            <a:pP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1120272" name="Oval 16">
            <a:extLst>
              <a:ext uri="{FF2B5EF4-FFF2-40B4-BE49-F238E27FC236}">
                <a16:creationId xmlns:a16="http://schemas.microsoft.com/office/drawing/2014/main" id="{D349ED15-D010-48A9-A5C5-BE8E559F467C}"/>
              </a:ext>
            </a:extLst>
          </p:cNvPr>
          <p:cNvSpPr>
            <a:spLocks noChangeArrowheads="1"/>
          </p:cNvSpPr>
          <p:nvPr/>
        </p:nvSpPr>
        <p:spPr bwMode="auto">
          <a:xfrm>
            <a:off x="5729288" y="4611688"/>
            <a:ext cx="142875" cy="144462"/>
          </a:xfrm>
          <a:prstGeom prst="ellipse">
            <a:avLst/>
          </a:prstGeom>
          <a:solidFill>
            <a:schemeClr val="tx2"/>
          </a:solidFill>
          <a:ln w="9525" algn="ctr">
            <a:solidFill>
              <a:schemeClr val="tx1"/>
            </a:solidFill>
            <a:round/>
            <a:headEnd/>
            <a:tailEnd/>
          </a:ln>
        </p:spPr>
        <p:txBody>
          <a:bodyPr wrap="none" anchor="ctr"/>
          <a:lstStyle/>
          <a:p>
            <a:pP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1120273" name="Line 17">
            <a:extLst>
              <a:ext uri="{FF2B5EF4-FFF2-40B4-BE49-F238E27FC236}">
                <a16:creationId xmlns:a16="http://schemas.microsoft.com/office/drawing/2014/main" id="{791D35F2-E132-491B-9ED7-FBA9E2D348BF}"/>
              </a:ext>
            </a:extLst>
          </p:cNvPr>
          <p:cNvSpPr>
            <a:spLocks noChangeShapeType="1"/>
          </p:cNvSpPr>
          <p:nvPr/>
        </p:nvSpPr>
        <p:spPr bwMode="auto">
          <a:xfrm flipV="1">
            <a:off x="5795963" y="3213100"/>
            <a:ext cx="0" cy="1511300"/>
          </a:xfrm>
          <a:prstGeom prst="line">
            <a:avLst/>
          </a:prstGeom>
          <a:noFill/>
          <a:ln w="38100">
            <a:solidFill>
              <a:schemeClr val="tx1"/>
            </a:solidFill>
            <a:prstDash val="dash"/>
            <a:round/>
            <a:headEnd/>
            <a:tailEnd/>
          </a:ln>
        </p:spPr>
        <p:txBody>
          <a:bodyPr/>
          <a:lstStyle/>
          <a:p>
            <a:pP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1120274" name="Line 18">
            <a:extLst>
              <a:ext uri="{FF2B5EF4-FFF2-40B4-BE49-F238E27FC236}">
                <a16:creationId xmlns:a16="http://schemas.microsoft.com/office/drawing/2014/main" id="{BE4CC270-F4C9-44CA-A6EC-3080709DB07F}"/>
              </a:ext>
            </a:extLst>
          </p:cNvPr>
          <p:cNvSpPr>
            <a:spLocks noChangeShapeType="1"/>
          </p:cNvSpPr>
          <p:nvPr/>
        </p:nvSpPr>
        <p:spPr bwMode="auto">
          <a:xfrm flipH="1">
            <a:off x="3924300" y="3213100"/>
            <a:ext cx="1871663" cy="0"/>
          </a:xfrm>
          <a:prstGeom prst="line">
            <a:avLst/>
          </a:prstGeom>
          <a:noFill/>
          <a:ln w="38100">
            <a:solidFill>
              <a:schemeClr val="tx1"/>
            </a:solidFill>
            <a:prstDash val="dash"/>
            <a:round/>
            <a:headEnd/>
            <a:tailEnd/>
          </a:ln>
        </p:spPr>
        <p:txBody>
          <a:bodyPr/>
          <a:lstStyle/>
          <a:p>
            <a:pP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8" name="Text Box 14">
            <a:extLst>
              <a:ext uri="{FF2B5EF4-FFF2-40B4-BE49-F238E27FC236}">
                <a16:creationId xmlns:a16="http://schemas.microsoft.com/office/drawing/2014/main" id="{814871E7-083E-4FE8-96F8-A8C72CCABDB1}"/>
              </a:ext>
            </a:extLst>
          </p:cNvPr>
          <p:cNvSpPr txBox="1">
            <a:spLocks noChangeArrowheads="1"/>
          </p:cNvSpPr>
          <p:nvPr/>
        </p:nvSpPr>
        <p:spPr bwMode="auto">
          <a:xfrm>
            <a:off x="4786313" y="1928813"/>
            <a:ext cx="10763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000" b="0">
                <a:solidFill>
                  <a:srgbClr val="FF0000"/>
                </a:solidFill>
                <a:latin typeface="楷体" panose="02010609060101010101" pitchFamily="49" charset="-122"/>
                <a:ea typeface="楷体" panose="02010609060101010101" pitchFamily="49" charset="-122"/>
              </a:rPr>
              <a:t>MR=MC</a:t>
            </a:r>
          </a:p>
          <a:p>
            <a:pPr eaLnBrk="1" hangingPunct="1">
              <a:buClrTx/>
              <a:buSzTx/>
              <a:buFontTx/>
              <a:buNone/>
            </a:pPr>
            <a:r>
              <a:rPr lang="en-US" altLang="zh-CN" sz="2000" b="0">
                <a:solidFill>
                  <a:srgbClr val="FF0000"/>
                </a:solidFill>
                <a:latin typeface="楷体" panose="02010609060101010101" pitchFamily="49" charset="-122"/>
                <a:ea typeface="楷体" panose="02010609060101010101" pitchFamily="49" charset="-122"/>
              </a:rPr>
              <a:t>P=SAVC</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355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3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355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5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02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55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53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02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554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120272"/>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355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55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026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1202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202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2026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12027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2027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2025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0259" grpId="0" animBg="1"/>
      <p:bldP spid="235536" grpId="0"/>
      <p:bldP spid="235537" grpId="0"/>
      <p:bldP spid="235538" grpId="0"/>
      <p:bldP spid="235539" grpId="0"/>
      <p:bldP spid="235540" grpId="0"/>
      <p:bldP spid="235540" grpId="1"/>
      <p:bldP spid="1120263" grpId="0"/>
      <p:bldP spid="1120265" grpId="0"/>
      <p:bldP spid="1120269" grpId="0"/>
      <p:bldP spid="1120270" grpId="0"/>
      <p:bldP spid="1120271" grpId="0" animBg="1"/>
      <p:bldP spid="1120272" grpId="0" animBg="1"/>
      <p:bldP spid="1120272" grpId="1" animBg="1"/>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DE75B892-433A-4E08-8C6C-087D17A22C80}"/>
              </a:ext>
            </a:extLst>
          </p:cNvPr>
          <p:cNvSpPr>
            <a:spLocks noGrp="1" noRot="1" noChangeArrowheads="1"/>
          </p:cNvSpPr>
          <p:nvPr>
            <p:ph type="body" idx="1"/>
          </p:nvPr>
        </p:nvSpPr>
        <p:spPr>
          <a:xfrm>
            <a:off x="457200" y="765175"/>
            <a:ext cx="8229600" cy="1584325"/>
          </a:xfrm>
        </p:spPr>
        <p:txBody>
          <a:bodyPr/>
          <a:lstStyle/>
          <a:p>
            <a:pPr eaLnBrk="1" hangingPunct="1">
              <a:buFont typeface="Wingdings" panose="05000000000000000000" pitchFamily="2" charset="2"/>
              <a:buNone/>
              <a:defRPr/>
            </a:pPr>
            <a:r>
              <a:rPr lang="en-US" altLang="zh-CN" b="1" dirty="0">
                <a:solidFill>
                  <a:schemeClr val="accent2">
                    <a:lumMod val="75000"/>
                  </a:schemeClr>
                </a:solidFill>
                <a:latin typeface="楷体" pitchFamily="49" charset="-122"/>
                <a:ea typeface="楷体" pitchFamily="49" charset="-122"/>
              </a:rPr>
              <a:t>5</a:t>
            </a:r>
            <a:r>
              <a:rPr lang="zh-CN" altLang="en-US" b="1" dirty="0">
                <a:solidFill>
                  <a:schemeClr val="accent2">
                    <a:lumMod val="75000"/>
                  </a:schemeClr>
                </a:solidFill>
                <a:latin typeface="楷体" pitchFamily="49" charset="-122"/>
                <a:ea typeface="楷体" pitchFamily="49" charset="-122"/>
              </a:rPr>
              <a:t>、亏损企业彻底停产</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亏损</a:t>
            </a:r>
            <a:r>
              <a:rPr lang="en-US" altLang="zh-CN" dirty="0">
                <a:solidFill>
                  <a:schemeClr val="accent2">
                    <a:lumMod val="75000"/>
                  </a:schemeClr>
                </a:solidFill>
                <a:latin typeface="楷体" pitchFamily="49" charset="-122"/>
                <a:ea typeface="楷体" pitchFamily="49" charset="-122"/>
              </a:rPr>
              <a:t>EFGP</a:t>
            </a:r>
            <a:r>
              <a:rPr lang="en-US" altLang="zh-CN" baseline="-25000" dirty="0">
                <a:solidFill>
                  <a:schemeClr val="accent2">
                    <a:lumMod val="75000"/>
                  </a:schemeClr>
                </a:solidFill>
                <a:latin typeface="楷体" pitchFamily="49" charset="-122"/>
                <a:ea typeface="楷体" pitchFamily="49" charset="-122"/>
              </a:rPr>
              <a:t>0</a:t>
            </a:r>
          </a:p>
        </p:txBody>
      </p:sp>
      <p:sp>
        <p:nvSpPr>
          <p:cNvPr id="2043925" name="Rectangle 21">
            <a:extLst>
              <a:ext uri="{FF2B5EF4-FFF2-40B4-BE49-F238E27FC236}">
                <a16:creationId xmlns:a16="http://schemas.microsoft.com/office/drawing/2014/main" id="{9672B306-C8A2-4CD0-9B72-2C3BC263E952}"/>
              </a:ext>
            </a:extLst>
          </p:cNvPr>
          <p:cNvSpPr>
            <a:spLocks noChangeArrowheads="1"/>
          </p:cNvSpPr>
          <p:nvPr/>
        </p:nvSpPr>
        <p:spPr bwMode="auto">
          <a:xfrm>
            <a:off x="2051050" y="3500438"/>
            <a:ext cx="1873250" cy="1512887"/>
          </a:xfrm>
          <a:prstGeom prst="rect">
            <a:avLst/>
          </a:prstGeom>
          <a:solidFill>
            <a:srgbClr val="FF3300"/>
          </a:solidFill>
          <a:ln w="9525" algn="ctr">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600"/>
              <a:t>亏损</a:t>
            </a:r>
          </a:p>
        </p:txBody>
      </p:sp>
      <p:sp>
        <p:nvSpPr>
          <p:cNvPr id="2043909" name="Line 5">
            <a:extLst>
              <a:ext uri="{FF2B5EF4-FFF2-40B4-BE49-F238E27FC236}">
                <a16:creationId xmlns:a16="http://schemas.microsoft.com/office/drawing/2014/main" id="{BE4ECCDD-B397-4E19-A982-1A43E289C203}"/>
              </a:ext>
            </a:extLst>
          </p:cNvPr>
          <p:cNvSpPr>
            <a:spLocks noChangeShapeType="1"/>
          </p:cNvSpPr>
          <p:nvPr/>
        </p:nvSpPr>
        <p:spPr bwMode="auto">
          <a:xfrm>
            <a:off x="2051050" y="5734050"/>
            <a:ext cx="468153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3910" name="Line 6">
            <a:extLst>
              <a:ext uri="{FF2B5EF4-FFF2-40B4-BE49-F238E27FC236}">
                <a16:creationId xmlns:a16="http://schemas.microsoft.com/office/drawing/2014/main" id="{C2CF4621-2526-4373-B1D2-371982D34EA8}"/>
              </a:ext>
            </a:extLst>
          </p:cNvPr>
          <p:cNvSpPr>
            <a:spLocks noChangeShapeType="1"/>
          </p:cNvSpPr>
          <p:nvPr/>
        </p:nvSpPr>
        <p:spPr bwMode="auto">
          <a:xfrm flipV="1">
            <a:off x="2051050" y="2781300"/>
            <a:ext cx="0" cy="29527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3911" name="Freeform 7">
            <a:extLst>
              <a:ext uri="{FF2B5EF4-FFF2-40B4-BE49-F238E27FC236}">
                <a16:creationId xmlns:a16="http://schemas.microsoft.com/office/drawing/2014/main" id="{46A50F2B-DBA9-4B42-992B-849B8AED8447}"/>
              </a:ext>
            </a:extLst>
          </p:cNvPr>
          <p:cNvSpPr>
            <a:spLocks/>
          </p:cNvSpPr>
          <p:nvPr/>
        </p:nvSpPr>
        <p:spPr bwMode="auto">
          <a:xfrm>
            <a:off x="2771775" y="2854325"/>
            <a:ext cx="2665413" cy="2832100"/>
          </a:xfrm>
          <a:custGeom>
            <a:avLst/>
            <a:gdLst>
              <a:gd name="T0" fmla="*/ 0 w 1543"/>
              <a:gd name="T1" fmla="*/ 2147483646 h 1557"/>
              <a:gd name="T2" fmla="*/ 2147483646 w 1543"/>
              <a:gd name="T3" fmla="*/ 2147483646 h 1557"/>
              <a:gd name="T4" fmla="*/ 2147483646 w 1543"/>
              <a:gd name="T5" fmla="*/ 0 h 1557"/>
              <a:gd name="T6" fmla="*/ 0 60000 65536"/>
              <a:gd name="T7" fmla="*/ 0 60000 65536"/>
              <a:gd name="T8" fmla="*/ 0 60000 65536"/>
              <a:gd name="T9" fmla="*/ 0 w 1543"/>
              <a:gd name="T10" fmla="*/ 0 h 1557"/>
              <a:gd name="T11" fmla="*/ 1543 w 1543"/>
              <a:gd name="T12" fmla="*/ 1557 h 1557"/>
            </a:gdLst>
            <a:ahLst/>
            <a:cxnLst>
              <a:cxn ang="T6">
                <a:pos x="T0" y="T1"/>
              </a:cxn>
              <a:cxn ang="T7">
                <a:pos x="T2" y="T3"/>
              </a:cxn>
              <a:cxn ang="T8">
                <a:pos x="T4" y="T5"/>
              </a:cxn>
            </a:cxnLst>
            <a:rect l="T9" t="T10" r="T11" b="T12"/>
            <a:pathLst>
              <a:path w="1543" h="1557">
                <a:moveTo>
                  <a:pt x="0" y="1179"/>
                </a:moveTo>
                <a:cubicBezTo>
                  <a:pt x="121" y="1368"/>
                  <a:pt x="242" y="1557"/>
                  <a:pt x="499" y="1360"/>
                </a:cubicBezTo>
                <a:cubicBezTo>
                  <a:pt x="756" y="1163"/>
                  <a:pt x="1149" y="581"/>
                  <a:pt x="1543" y="0"/>
                </a:cubicBezTo>
              </a:path>
            </a:pathLst>
          </a:custGeom>
          <a:noFill/>
          <a:ln w="28575">
            <a:solidFill>
              <a:srgbClr val="3333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3912" name="Freeform 8">
            <a:extLst>
              <a:ext uri="{FF2B5EF4-FFF2-40B4-BE49-F238E27FC236}">
                <a16:creationId xmlns:a16="http://schemas.microsoft.com/office/drawing/2014/main" id="{982004E0-531C-48B7-82E0-3A9369DED12F}"/>
              </a:ext>
            </a:extLst>
          </p:cNvPr>
          <p:cNvSpPr>
            <a:spLocks/>
          </p:cNvSpPr>
          <p:nvPr/>
        </p:nvSpPr>
        <p:spPr bwMode="auto">
          <a:xfrm rot="296900">
            <a:off x="3563938" y="3068638"/>
            <a:ext cx="2449512" cy="731837"/>
          </a:xfrm>
          <a:custGeom>
            <a:avLst/>
            <a:gdLst>
              <a:gd name="T0" fmla="*/ 0 w 1542"/>
              <a:gd name="T1" fmla="*/ 2147483646 h 733"/>
              <a:gd name="T2" fmla="*/ 2147483646 w 1542"/>
              <a:gd name="T3" fmla="*/ 2147483646 h 733"/>
              <a:gd name="T4" fmla="*/ 2147483646 w 1542"/>
              <a:gd name="T5" fmla="*/ 0 h 733"/>
              <a:gd name="T6" fmla="*/ 0 60000 65536"/>
              <a:gd name="T7" fmla="*/ 0 60000 65536"/>
              <a:gd name="T8" fmla="*/ 0 60000 65536"/>
              <a:gd name="T9" fmla="*/ 0 w 1542"/>
              <a:gd name="T10" fmla="*/ 0 h 733"/>
              <a:gd name="T11" fmla="*/ 1542 w 1542"/>
              <a:gd name="T12" fmla="*/ 733 h 733"/>
            </a:gdLst>
            <a:ahLst/>
            <a:cxnLst>
              <a:cxn ang="T6">
                <a:pos x="T0" y="T1"/>
              </a:cxn>
              <a:cxn ang="T7">
                <a:pos x="T2" y="T3"/>
              </a:cxn>
              <a:cxn ang="T8">
                <a:pos x="T4" y="T5"/>
              </a:cxn>
            </a:cxnLst>
            <a:rect l="T9" t="T10" r="T11" b="T12"/>
            <a:pathLst>
              <a:path w="1542" h="733">
                <a:moveTo>
                  <a:pt x="0" y="317"/>
                </a:moveTo>
                <a:cubicBezTo>
                  <a:pt x="234" y="525"/>
                  <a:pt x="469" y="733"/>
                  <a:pt x="726" y="680"/>
                </a:cubicBezTo>
                <a:cubicBezTo>
                  <a:pt x="983" y="627"/>
                  <a:pt x="1262" y="313"/>
                  <a:pt x="1542"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3913" name="Line 9">
            <a:extLst>
              <a:ext uri="{FF2B5EF4-FFF2-40B4-BE49-F238E27FC236}">
                <a16:creationId xmlns:a16="http://schemas.microsoft.com/office/drawing/2014/main" id="{F60B5546-41CF-4D08-B571-5AB8920E7EBA}"/>
              </a:ext>
            </a:extLst>
          </p:cNvPr>
          <p:cNvSpPr>
            <a:spLocks noChangeShapeType="1"/>
          </p:cNvSpPr>
          <p:nvPr/>
        </p:nvSpPr>
        <p:spPr bwMode="auto">
          <a:xfrm>
            <a:off x="2051050" y="5013325"/>
            <a:ext cx="453707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3914" name="Freeform 10">
            <a:extLst>
              <a:ext uri="{FF2B5EF4-FFF2-40B4-BE49-F238E27FC236}">
                <a16:creationId xmlns:a16="http://schemas.microsoft.com/office/drawing/2014/main" id="{286BAB85-8761-4681-A8E7-C6E23A66E88B}"/>
              </a:ext>
            </a:extLst>
          </p:cNvPr>
          <p:cNvSpPr>
            <a:spLocks/>
          </p:cNvSpPr>
          <p:nvPr/>
        </p:nvSpPr>
        <p:spPr bwMode="auto">
          <a:xfrm>
            <a:off x="3635375" y="3430588"/>
            <a:ext cx="2879725" cy="1536700"/>
          </a:xfrm>
          <a:custGeom>
            <a:avLst/>
            <a:gdLst>
              <a:gd name="T0" fmla="*/ 0 w 1814"/>
              <a:gd name="T1" fmla="*/ 2147483646 h 968"/>
              <a:gd name="T2" fmla="*/ 2147483646 w 1814"/>
              <a:gd name="T3" fmla="*/ 2147483646 h 968"/>
              <a:gd name="T4" fmla="*/ 2147483646 w 1814"/>
              <a:gd name="T5" fmla="*/ 0 h 968"/>
              <a:gd name="T6" fmla="*/ 0 60000 65536"/>
              <a:gd name="T7" fmla="*/ 0 60000 65536"/>
              <a:gd name="T8" fmla="*/ 0 60000 65536"/>
              <a:gd name="T9" fmla="*/ 0 w 1814"/>
              <a:gd name="T10" fmla="*/ 0 h 968"/>
              <a:gd name="T11" fmla="*/ 1814 w 1814"/>
              <a:gd name="T12" fmla="*/ 968 h 968"/>
            </a:gdLst>
            <a:ahLst/>
            <a:cxnLst>
              <a:cxn ang="T6">
                <a:pos x="T0" y="T1"/>
              </a:cxn>
              <a:cxn ang="T7">
                <a:pos x="T2" y="T3"/>
              </a:cxn>
              <a:cxn ang="T8">
                <a:pos x="T4" y="T5"/>
              </a:cxn>
            </a:cxnLst>
            <a:rect l="T9" t="T10" r="T11" b="T12"/>
            <a:pathLst>
              <a:path w="1814" h="968">
                <a:moveTo>
                  <a:pt x="0" y="635"/>
                </a:moveTo>
                <a:cubicBezTo>
                  <a:pt x="75" y="801"/>
                  <a:pt x="151" y="968"/>
                  <a:pt x="453" y="862"/>
                </a:cubicBezTo>
                <a:cubicBezTo>
                  <a:pt x="755" y="756"/>
                  <a:pt x="1284" y="378"/>
                  <a:pt x="1814" y="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3915" name="Line 11">
            <a:extLst>
              <a:ext uri="{FF2B5EF4-FFF2-40B4-BE49-F238E27FC236}">
                <a16:creationId xmlns:a16="http://schemas.microsoft.com/office/drawing/2014/main" id="{60B9F62D-F96B-45B7-A2DA-D6D996AFC6EB}"/>
              </a:ext>
            </a:extLst>
          </p:cNvPr>
          <p:cNvSpPr>
            <a:spLocks noChangeShapeType="1"/>
          </p:cNvSpPr>
          <p:nvPr/>
        </p:nvSpPr>
        <p:spPr bwMode="auto">
          <a:xfrm>
            <a:off x="3924300" y="4941888"/>
            <a:ext cx="0" cy="7905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3916" name="Text Box 12">
            <a:extLst>
              <a:ext uri="{FF2B5EF4-FFF2-40B4-BE49-F238E27FC236}">
                <a16:creationId xmlns:a16="http://schemas.microsoft.com/office/drawing/2014/main" id="{0C8B0A5F-B6E5-4201-8B8C-17798FD759A8}"/>
              </a:ext>
            </a:extLst>
          </p:cNvPr>
          <p:cNvSpPr txBox="1">
            <a:spLocks noChangeArrowheads="1"/>
          </p:cNvSpPr>
          <p:nvPr/>
        </p:nvSpPr>
        <p:spPr bwMode="auto">
          <a:xfrm>
            <a:off x="6516688" y="3141663"/>
            <a:ext cx="1150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solidFill>
                  <a:srgbClr val="000000"/>
                </a:solidFill>
              </a:rPr>
              <a:t>AVC</a:t>
            </a:r>
          </a:p>
        </p:txBody>
      </p:sp>
      <p:sp>
        <p:nvSpPr>
          <p:cNvPr id="2043917" name="Text Box 13">
            <a:extLst>
              <a:ext uri="{FF2B5EF4-FFF2-40B4-BE49-F238E27FC236}">
                <a16:creationId xmlns:a16="http://schemas.microsoft.com/office/drawing/2014/main" id="{443EEAC7-2B45-4CBC-9972-79B9E455A069}"/>
              </a:ext>
            </a:extLst>
          </p:cNvPr>
          <p:cNvSpPr txBox="1">
            <a:spLocks noChangeArrowheads="1"/>
          </p:cNvSpPr>
          <p:nvPr/>
        </p:nvSpPr>
        <p:spPr bwMode="auto">
          <a:xfrm>
            <a:off x="6011863" y="2854325"/>
            <a:ext cx="1150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t>SAC</a:t>
            </a:r>
          </a:p>
        </p:txBody>
      </p:sp>
      <p:sp>
        <p:nvSpPr>
          <p:cNvPr id="2043918" name="Text Box 14">
            <a:extLst>
              <a:ext uri="{FF2B5EF4-FFF2-40B4-BE49-F238E27FC236}">
                <a16:creationId xmlns:a16="http://schemas.microsoft.com/office/drawing/2014/main" id="{59893D41-82E8-41DB-BABB-5439FA434E9A}"/>
              </a:ext>
            </a:extLst>
          </p:cNvPr>
          <p:cNvSpPr txBox="1">
            <a:spLocks noChangeArrowheads="1"/>
          </p:cNvSpPr>
          <p:nvPr/>
        </p:nvSpPr>
        <p:spPr bwMode="auto">
          <a:xfrm>
            <a:off x="5435600" y="2565400"/>
            <a:ext cx="1150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solidFill>
                  <a:srgbClr val="3333FF"/>
                </a:solidFill>
              </a:rPr>
              <a:t>SMC</a:t>
            </a:r>
          </a:p>
        </p:txBody>
      </p:sp>
      <p:sp>
        <p:nvSpPr>
          <p:cNvPr id="2043919" name="Text Box 15">
            <a:extLst>
              <a:ext uri="{FF2B5EF4-FFF2-40B4-BE49-F238E27FC236}">
                <a16:creationId xmlns:a16="http://schemas.microsoft.com/office/drawing/2014/main" id="{C4C32D4C-F003-46BC-97A1-6F9F4BB41FE3}"/>
              </a:ext>
            </a:extLst>
          </p:cNvPr>
          <p:cNvSpPr txBox="1">
            <a:spLocks noChangeArrowheads="1"/>
          </p:cNvSpPr>
          <p:nvPr/>
        </p:nvSpPr>
        <p:spPr bwMode="auto">
          <a:xfrm>
            <a:off x="6443663" y="4941888"/>
            <a:ext cx="158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latin typeface="宋体" panose="02010600030101010101" pitchFamily="2" charset="-122"/>
              </a:rPr>
              <a:t>AR=MR</a:t>
            </a:r>
            <a:r>
              <a:rPr lang="zh-CN" altLang="en-US" sz="2000">
                <a:solidFill>
                  <a:srgbClr val="FF0000"/>
                </a:solidFill>
                <a:latin typeface="宋体" panose="02010600030101010101" pitchFamily="2" charset="-122"/>
              </a:rPr>
              <a:t>＝</a:t>
            </a:r>
            <a:r>
              <a:rPr lang="en-US" altLang="zh-CN" sz="2000">
                <a:solidFill>
                  <a:srgbClr val="FF0000"/>
                </a:solidFill>
                <a:latin typeface="宋体" panose="02010600030101010101" pitchFamily="2" charset="-122"/>
              </a:rPr>
              <a:t>P</a:t>
            </a:r>
          </a:p>
        </p:txBody>
      </p:sp>
      <p:sp>
        <p:nvSpPr>
          <p:cNvPr id="2043920" name="Text Box 16">
            <a:extLst>
              <a:ext uri="{FF2B5EF4-FFF2-40B4-BE49-F238E27FC236}">
                <a16:creationId xmlns:a16="http://schemas.microsoft.com/office/drawing/2014/main" id="{C0084F05-DFE0-4E88-96D3-7083451A0466}"/>
              </a:ext>
            </a:extLst>
          </p:cNvPr>
          <p:cNvSpPr txBox="1">
            <a:spLocks noChangeArrowheads="1"/>
          </p:cNvSpPr>
          <p:nvPr/>
        </p:nvSpPr>
        <p:spPr bwMode="auto">
          <a:xfrm>
            <a:off x="3995738" y="501332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宋体" panose="02010600030101010101" pitchFamily="2" charset="-122"/>
              </a:rPr>
              <a:t>E</a:t>
            </a:r>
          </a:p>
        </p:txBody>
      </p:sp>
      <p:sp>
        <p:nvSpPr>
          <p:cNvPr id="2043921" name="Rectangle 17">
            <a:extLst>
              <a:ext uri="{FF2B5EF4-FFF2-40B4-BE49-F238E27FC236}">
                <a16:creationId xmlns:a16="http://schemas.microsoft.com/office/drawing/2014/main" id="{D4F4414D-B07B-47E7-9A3A-D2DB17E47DE4}"/>
              </a:ext>
            </a:extLst>
          </p:cNvPr>
          <p:cNvSpPr>
            <a:spLocks noChangeArrowheads="1"/>
          </p:cNvSpPr>
          <p:nvPr/>
        </p:nvSpPr>
        <p:spPr bwMode="auto">
          <a:xfrm>
            <a:off x="1619250" y="2565400"/>
            <a:ext cx="5048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0"/>
              <a:t>P</a:t>
            </a:r>
          </a:p>
        </p:txBody>
      </p:sp>
      <p:sp>
        <p:nvSpPr>
          <p:cNvPr id="2043922" name="Rectangle 18">
            <a:extLst>
              <a:ext uri="{FF2B5EF4-FFF2-40B4-BE49-F238E27FC236}">
                <a16:creationId xmlns:a16="http://schemas.microsoft.com/office/drawing/2014/main" id="{C709351B-B590-4F23-88E4-A48ADDC083DC}"/>
              </a:ext>
            </a:extLst>
          </p:cNvPr>
          <p:cNvSpPr>
            <a:spLocks noChangeArrowheads="1"/>
          </p:cNvSpPr>
          <p:nvPr/>
        </p:nvSpPr>
        <p:spPr bwMode="auto">
          <a:xfrm>
            <a:off x="1547813" y="4581525"/>
            <a:ext cx="4333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P</a:t>
            </a:r>
            <a:r>
              <a:rPr lang="en-US" altLang="zh-CN" sz="2400" b="0" baseline="-25000"/>
              <a:t>0</a:t>
            </a:r>
          </a:p>
        </p:txBody>
      </p:sp>
      <p:sp>
        <p:nvSpPr>
          <p:cNvPr id="2043923" name="Rectangle 19">
            <a:extLst>
              <a:ext uri="{FF2B5EF4-FFF2-40B4-BE49-F238E27FC236}">
                <a16:creationId xmlns:a16="http://schemas.microsoft.com/office/drawing/2014/main" id="{88D0CF2B-7DAF-4551-A5CA-C094A8DFFE80}"/>
              </a:ext>
            </a:extLst>
          </p:cNvPr>
          <p:cNvSpPr>
            <a:spLocks noChangeArrowheads="1"/>
          </p:cNvSpPr>
          <p:nvPr/>
        </p:nvSpPr>
        <p:spPr bwMode="auto">
          <a:xfrm>
            <a:off x="1547813" y="5373688"/>
            <a:ext cx="4333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0"/>
              <a:t>0</a:t>
            </a:r>
            <a:endParaRPr lang="en-US" altLang="zh-CN" b="0" baseline="-25000"/>
          </a:p>
        </p:txBody>
      </p:sp>
      <p:sp>
        <p:nvSpPr>
          <p:cNvPr id="2043924" name="Rectangle 20">
            <a:extLst>
              <a:ext uri="{FF2B5EF4-FFF2-40B4-BE49-F238E27FC236}">
                <a16:creationId xmlns:a16="http://schemas.microsoft.com/office/drawing/2014/main" id="{EB481EF1-8152-42E6-A727-BD6BF8310BF1}"/>
              </a:ext>
            </a:extLst>
          </p:cNvPr>
          <p:cNvSpPr>
            <a:spLocks noChangeArrowheads="1"/>
          </p:cNvSpPr>
          <p:nvPr/>
        </p:nvSpPr>
        <p:spPr bwMode="auto">
          <a:xfrm>
            <a:off x="6877050" y="5516563"/>
            <a:ext cx="3587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0"/>
              <a:t>Q</a:t>
            </a:r>
            <a:endParaRPr lang="en-US" altLang="zh-CN" b="0" baseline="-25000"/>
          </a:p>
        </p:txBody>
      </p:sp>
      <p:sp>
        <p:nvSpPr>
          <p:cNvPr id="2043926" name="Text Box 22">
            <a:extLst>
              <a:ext uri="{FF2B5EF4-FFF2-40B4-BE49-F238E27FC236}">
                <a16:creationId xmlns:a16="http://schemas.microsoft.com/office/drawing/2014/main" id="{2C037165-86CD-4C4C-92F8-F4B611DF4F49}"/>
              </a:ext>
            </a:extLst>
          </p:cNvPr>
          <p:cNvSpPr txBox="1">
            <a:spLocks noChangeArrowheads="1"/>
          </p:cNvSpPr>
          <p:nvPr/>
        </p:nvSpPr>
        <p:spPr bwMode="auto">
          <a:xfrm>
            <a:off x="1619250" y="3284538"/>
            <a:ext cx="360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a:latin typeface="宋体" panose="02010600030101010101" pitchFamily="2" charset="-122"/>
              </a:rPr>
              <a:t>G</a:t>
            </a:r>
          </a:p>
        </p:txBody>
      </p:sp>
      <p:sp>
        <p:nvSpPr>
          <p:cNvPr id="2043927" name="Text Box 23">
            <a:extLst>
              <a:ext uri="{FF2B5EF4-FFF2-40B4-BE49-F238E27FC236}">
                <a16:creationId xmlns:a16="http://schemas.microsoft.com/office/drawing/2014/main" id="{3BC72E97-39FD-498E-829C-99F51DCCDBBB}"/>
              </a:ext>
            </a:extLst>
          </p:cNvPr>
          <p:cNvSpPr txBox="1">
            <a:spLocks noChangeArrowheads="1"/>
          </p:cNvSpPr>
          <p:nvPr/>
        </p:nvSpPr>
        <p:spPr bwMode="auto">
          <a:xfrm>
            <a:off x="3851275" y="299720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宋体" panose="02010600030101010101" pitchFamily="2" charset="-122"/>
              </a:rPr>
              <a:t>F</a:t>
            </a:r>
          </a:p>
        </p:txBody>
      </p:sp>
      <p:sp>
        <p:nvSpPr>
          <p:cNvPr id="25622" name="Rectangle 25">
            <a:extLst>
              <a:ext uri="{FF2B5EF4-FFF2-40B4-BE49-F238E27FC236}">
                <a16:creationId xmlns:a16="http://schemas.microsoft.com/office/drawing/2014/main" id="{2ACD6507-79CB-4CA6-AF1C-E9E21167C417}"/>
              </a:ext>
            </a:extLst>
          </p:cNvPr>
          <p:cNvSpPr>
            <a:spLocks noChangeArrowheads="1"/>
          </p:cNvSpPr>
          <p:nvPr/>
        </p:nvSpPr>
        <p:spPr bwMode="auto">
          <a:xfrm>
            <a:off x="5508625" y="1341438"/>
            <a:ext cx="2519363" cy="10080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b="0">
                <a:solidFill>
                  <a:srgbClr val="FF0000"/>
                </a:solidFill>
              </a:rPr>
              <a:t>MR</a:t>
            </a:r>
            <a:r>
              <a:rPr lang="zh-CN" altLang="en-US" sz="2800" b="0">
                <a:solidFill>
                  <a:srgbClr val="FF0000"/>
                </a:solidFill>
              </a:rPr>
              <a:t>＝</a:t>
            </a:r>
            <a:r>
              <a:rPr lang="en-US" altLang="zh-CN" sz="2800" b="0">
                <a:solidFill>
                  <a:srgbClr val="FF0000"/>
                </a:solidFill>
              </a:rPr>
              <a:t>MC</a:t>
            </a:r>
          </a:p>
          <a:p>
            <a:pPr algn="ctr" eaLnBrk="1" hangingPunct="1">
              <a:spcBef>
                <a:spcPct val="0"/>
              </a:spcBef>
              <a:buClrTx/>
              <a:buSzTx/>
              <a:buFontTx/>
              <a:buNone/>
            </a:pPr>
            <a:r>
              <a:rPr lang="en-US" altLang="zh-CN" sz="2800" b="0">
                <a:solidFill>
                  <a:srgbClr val="FF0000"/>
                </a:solidFill>
              </a:rPr>
              <a:t>P&lt;AVC</a:t>
            </a:r>
          </a:p>
        </p:txBody>
      </p:sp>
      <p:sp>
        <p:nvSpPr>
          <p:cNvPr id="2043931" name="Text Box 27">
            <a:extLst>
              <a:ext uri="{FF2B5EF4-FFF2-40B4-BE49-F238E27FC236}">
                <a16:creationId xmlns:a16="http://schemas.microsoft.com/office/drawing/2014/main" id="{1EB0AEDF-F3BF-4A4B-BD68-D394EE39E2B8}"/>
              </a:ext>
            </a:extLst>
          </p:cNvPr>
          <p:cNvSpPr txBox="1">
            <a:spLocks noChangeArrowheads="1"/>
          </p:cNvSpPr>
          <p:nvPr/>
        </p:nvSpPr>
        <p:spPr bwMode="auto">
          <a:xfrm>
            <a:off x="3779838" y="5734050"/>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tx2"/>
                </a:solidFill>
                <a:latin typeface="宋体" panose="02010600030101010101" pitchFamily="2" charset="-122"/>
              </a:rPr>
              <a:t>A</a:t>
            </a:r>
          </a:p>
        </p:txBody>
      </p:sp>
      <p:sp>
        <p:nvSpPr>
          <p:cNvPr id="2043932" name="Oval 28">
            <a:extLst>
              <a:ext uri="{FF2B5EF4-FFF2-40B4-BE49-F238E27FC236}">
                <a16:creationId xmlns:a16="http://schemas.microsoft.com/office/drawing/2014/main" id="{F20457E0-9864-45B2-A24F-AD94FDDFEDEA}"/>
              </a:ext>
            </a:extLst>
          </p:cNvPr>
          <p:cNvSpPr>
            <a:spLocks noChangeArrowheads="1"/>
          </p:cNvSpPr>
          <p:nvPr/>
        </p:nvSpPr>
        <p:spPr bwMode="auto">
          <a:xfrm>
            <a:off x="3851275" y="4941888"/>
            <a:ext cx="144463" cy="142875"/>
          </a:xfrm>
          <a:prstGeom prst="ellipse">
            <a:avLst/>
          </a:prstGeom>
          <a:solidFill>
            <a:srgbClr val="00CC00"/>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43933" name="Line 29">
            <a:extLst>
              <a:ext uri="{FF2B5EF4-FFF2-40B4-BE49-F238E27FC236}">
                <a16:creationId xmlns:a16="http://schemas.microsoft.com/office/drawing/2014/main" id="{68A41EE8-18B1-4F23-A43F-43A7C2814174}"/>
              </a:ext>
            </a:extLst>
          </p:cNvPr>
          <p:cNvSpPr>
            <a:spLocks noChangeShapeType="1"/>
          </p:cNvSpPr>
          <p:nvPr/>
        </p:nvSpPr>
        <p:spPr bwMode="auto">
          <a:xfrm flipV="1">
            <a:off x="3924300" y="3500438"/>
            <a:ext cx="0" cy="1441450"/>
          </a:xfrm>
          <a:prstGeom prst="line">
            <a:avLst/>
          </a:prstGeom>
          <a:noFill/>
          <a:ln w="2857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3934" name="Oval 30">
            <a:extLst>
              <a:ext uri="{FF2B5EF4-FFF2-40B4-BE49-F238E27FC236}">
                <a16:creationId xmlns:a16="http://schemas.microsoft.com/office/drawing/2014/main" id="{39509FD1-5432-4D7D-8696-AE0CCDAD728E}"/>
              </a:ext>
            </a:extLst>
          </p:cNvPr>
          <p:cNvSpPr>
            <a:spLocks noChangeArrowheads="1"/>
          </p:cNvSpPr>
          <p:nvPr/>
        </p:nvSpPr>
        <p:spPr bwMode="auto">
          <a:xfrm>
            <a:off x="3851275" y="3429000"/>
            <a:ext cx="144463" cy="144463"/>
          </a:xfrm>
          <a:prstGeom prst="ellipse">
            <a:avLst/>
          </a:prstGeom>
          <a:solidFill>
            <a:srgbClr val="000000"/>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43935" name="Line 31">
            <a:extLst>
              <a:ext uri="{FF2B5EF4-FFF2-40B4-BE49-F238E27FC236}">
                <a16:creationId xmlns:a16="http://schemas.microsoft.com/office/drawing/2014/main" id="{31141AF6-2AD6-428E-931E-1ACA94580F32}"/>
              </a:ext>
            </a:extLst>
          </p:cNvPr>
          <p:cNvSpPr>
            <a:spLocks noChangeShapeType="1"/>
          </p:cNvSpPr>
          <p:nvPr/>
        </p:nvSpPr>
        <p:spPr bwMode="auto">
          <a:xfrm flipH="1">
            <a:off x="2051050" y="3500438"/>
            <a:ext cx="187325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39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39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39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390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39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39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39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39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391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0439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439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439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439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4391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4393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4392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0439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4393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204393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439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4392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0439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043926"/>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43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3925" grpId="0" animBg="1"/>
      <p:bldP spid="2043916" grpId="0"/>
      <p:bldP spid="2043917" grpId="0"/>
      <p:bldP spid="2043918" grpId="0"/>
      <p:bldP spid="2043919" grpId="0"/>
      <p:bldP spid="2043920" grpId="0"/>
      <p:bldP spid="2043921" grpId="0"/>
      <p:bldP spid="2043922" grpId="0"/>
      <p:bldP spid="2043923" grpId="0"/>
      <p:bldP spid="2043924" grpId="0"/>
      <p:bldP spid="2043926" grpId="0"/>
      <p:bldP spid="2043927" grpId="0"/>
      <p:bldP spid="2043931" grpId="0"/>
      <p:bldP spid="2043932" grpId="0" animBg="1"/>
      <p:bldP spid="20439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D19FCD3-5EE4-4BF5-8B5B-855BA74CAA15}"/>
              </a:ext>
            </a:extLst>
          </p:cNvPr>
          <p:cNvSpPr>
            <a:spLocks noGrp="1" noRot="1" noChangeArrowheads="1"/>
          </p:cNvSpPr>
          <p:nvPr>
            <p:ph type="title"/>
          </p:nvPr>
        </p:nvSpPr>
        <p:spPr>
          <a:xfrm>
            <a:off x="0" y="620713"/>
            <a:ext cx="9144000" cy="800100"/>
          </a:xfrm>
        </p:spPr>
        <p:txBody>
          <a:bodyPr/>
          <a:lstStyle/>
          <a:p>
            <a:pPr algn="l" eaLnBrk="1" hangingPunct="1">
              <a:defRPr/>
            </a:pPr>
            <a:r>
              <a:rPr lang="zh-CN" altLang="en-US" sz="4000" b="1" dirty="0">
                <a:solidFill>
                  <a:schemeClr val="accent2">
                    <a:lumMod val="75000"/>
                  </a:schemeClr>
                </a:solidFill>
                <a:latin typeface="黑体" pitchFamily="49" charset="-122"/>
                <a:ea typeface="黑体" pitchFamily="49" charset="-122"/>
              </a:rPr>
              <a:t>（三）完全竞争市场厂商短期供给曲线</a:t>
            </a:r>
          </a:p>
        </p:txBody>
      </p:sp>
      <p:sp>
        <p:nvSpPr>
          <p:cNvPr id="27651" name="Rectangle 3">
            <a:extLst>
              <a:ext uri="{FF2B5EF4-FFF2-40B4-BE49-F238E27FC236}">
                <a16:creationId xmlns:a16="http://schemas.microsoft.com/office/drawing/2014/main" id="{10B46774-9296-4440-A002-ED9F2C12C69D}"/>
              </a:ext>
            </a:extLst>
          </p:cNvPr>
          <p:cNvSpPr>
            <a:spLocks noGrp="1" noRot="1" noChangeArrowheads="1"/>
          </p:cNvSpPr>
          <p:nvPr>
            <p:ph type="body" idx="1"/>
          </p:nvPr>
        </p:nvSpPr>
        <p:spPr>
          <a:xfrm>
            <a:off x="301625" y="1628775"/>
            <a:ext cx="8540750" cy="4470400"/>
          </a:xfrm>
        </p:spPr>
        <p:txBody>
          <a:bodyPr/>
          <a:lstStyle/>
          <a:p>
            <a:pPr eaLnBrk="1" hangingPunct="1">
              <a:buFont typeface="Wingdings" panose="05000000000000000000" pitchFamily="2" charset="2"/>
              <a:buNone/>
              <a:defRPr/>
            </a:pPr>
            <a:r>
              <a:rPr kumimoji="1" lang="en-US" altLang="zh-CN" sz="4000" b="1" dirty="0">
                <a:solidFill>
                  <a:schemeClr val="accent2">
                    <a:lumMod val="75000"/>
                  </a:schemeClr>
                </a:solidFill>
                <a:latin typeface="楷体" pitchFamily="49" charset="-122"/>
                <a:ea typeface="楷体" pitchFamily="49" charset="-122"/>
              </a:rPr>
              <a:t>    </a:t>
            </a:r>
            <a:r>
              <a:rPr kumimoji="1" lang="zh-CN" altLang="en-US" sz="4000" b="1" dirty="0">
                <a:solidFill>
                  <a:schemeClr val="accent2">
                    <a:lumMod val="75000"/>
                  </a:schemeClr>
                </a:solidFill>
                <a:latin typeface="楷体" pitchFamily="49" charset="-122"/>
                <a:ea typeface="楷体" pitchFamily="49" charset="-122"/>
              </a:rPr>
              <a:t>供给曲线</a:t>
            </a:r>
            <a:r>
              <a:rPr kumimoji="1" lang="zh-CN" altLang="en-US"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厂商在每一个价格水平上愿意而且能够提供的产品的数量的轨迹。</a:t>
            </a:r>
          </a:p>
          <a:p>
            <a:pPr eaLnBrk="1" hangingPunct="1">
              <a:buFont typeface="Wingdings" panose="05000000000000000000" pitchFamily="2" charset="2"/>
              <a:buNone/>
              <a:defRPr/>
            </a:pPr>
            <a:r>
              <a:rPr kumimoji="1" lang="zh-CN" altLang="en-US" b="1" dirty="0">
                <a:solidFill>
                  <a:schemeClr val="accent2">
                    <a:lumMod val="75000"/>
                  </a:schemeClr>
                </a:solidFill>
                <a:latin typeface="楷体" pitchFamily="49" charset="-122"/>
                <a:ea typeface="楷体" pitchFamily="49" charset="-122"/>
              </a:rPr>
              <a:t>     完全竞争市场上厂商的短期供给曲线可以用</a:t>
            </a:r>
            <a:r>
              <a:rPr kumimoji="1" lang="zh-CN" altLang="en-US" sz="3600" b="1" dirty="0">
                <a:solidFill>
                  <a:schemeClr val="accent2">
                    <a:lumMod val="75000"/>
                  </a:schemeClr>
                </a:solidFill>
                <a:latin typeface="楷体" pitchFamily="49" charset="-122"/>
                <a:ea typeface="楷体" pitchFamily="49" charset="-122"/>
              </a:rPr>
              <a:t>短期边际成本</a:t>
            </a:r>
            <a:r>
              <a:rPr kumimoji="1" lang="en-US" altLang="zh-CN" sz="3600" b="1" dirty="0">
                <a:solidFill>
                  <a:schemeClr val="accent2">
                    <a:lumMod val="75000"/>
                  </a:schemeClr>
                </a:solidFill>
                <a:latin typeface="楷体" pitchFamily="49" charset="-122"/>
                <a:ea typeface="楷体" pitchFamily="49" charset="-122"/>
              </a:rPr>
              <a:t>SMC</a:t>
            </a:r>
            <a:r>
              <a:rPr kumimoji="1" lang="zh-CN" altLang="en-US" sz="3600" b="1" dirty="0">
                <a:solidFill>
                  <a:schemeClr val="accent2">
                    <a:lumMod val="75000"/>
                  </a:schemeClr>
                </a:solidFill>
                <a:latin typeface="楷体" pitchFamily="49" charset="-122"/>
                <a:ea typeface="楷体" pitchFamily="49" charset="-122"/>
              </a:rPr>
              <a:t>曲线</a:t>
            </a:r>
            <a:r>
              <a:rPr kumimoji="1" lang="zh-CN" altLang="en-US" b="1" dirty="0">
                <a:solidFill>
                  <a:schemeClr val="accent2">
                    <a:lumMod val="75000"/>
                  </a:schemeClr>
                </a:solidFill>
                <a:latin typeface="楷体" pitchFamily="49" charset="-122"/>
                <a:ea typeface="楷体" pitchFamily="49" charset="-122"/>
              </a:rPr>
              <a:t>来表示。完全竞争市场厂商短期供给曲线是</a:t>
            </a:r>
            <a:r>
              <a:rPr kumimoji="1" lang="zh-CN" altLang="en-US" sz="4000" b="1" dirty="0">
                <a:solidFill>
                  <a:srgbClr val="FF0000"/>
                </a:solidFill>
                <a:latin typeface="楷体" pitchFamily="49" charset="-122"/>
                <a:ea typeface="楷体" pitchFamily="49" charset="-122"/>
              </a:rPr>
              <a:t>位于</a:t>
            </a:r>
            <a:r>
              <a:rPr kumimoji="1" lang="en-US" altLang="zh-CN" sz="4000" b="1" dirty="0">
                <a:solidFill>
                  <a:srgbClr val="FF0000"/>
                </a:solidFill>
                <a:latin typeface="楷体" pitchFamily="49" charset="-122"/>
                <a:ea typeface="楷体" pitchFamily="49" charset="-122"/>
              </a:rPr>
              <a:t>AVC</a:t>
            </a:r>
            <a:r>
              <a:rPr kumimoji="1" lang="zh-CN" altLang="en-US" sz="4000" b="1" dirty="0">
                <a:solidFill>
                  <a:srgbClr val="FF0000"/>
                </a:solidFill>
                <a:latin typeface="楷体" pitchFamily="49" charset="-122"/>
                <a:ea typeface="楷体" pitchFamily="49" charset="-122"/>
              </a:rPr>
              <a:t>曲线最低点以上部分的</a:t>
            </a:r>
            <a:r>
              <a:rPr kumimoji="1" lang="en-US" altLang="zh-CN" sz="4000" b="1" dirty="0">
                <a:solidFill>
                  <a:srgbClr val="FF0000"/>
                </a:solidFill>
                <a:latin typeface="楷体" pitchFamily="49" charset="-122"/>
                <a:ea typeface="楷体" pitchFamily="49" charset="-122"/>
              </a:rPr>
              <a:t>MC</a:t>
            </a:r>
            <a:r>
              <a:rPr kumimoji="1" lang="zh-CN" altLang="en-US" sz="4000" b="1" dirty="0">
                <a:solidFill>
                  <a:srgbClr val="FF0000"/>
                </a:solidFill>
                <a:latin typeface="楷体" pitchFamily="49" charset="-122"/>
                <a:ea typeface="楷体" pitchFamily="49" charset="-122"/>
              </a:rPr>
              <a:t>曲线</a:t>
            </a:r>
            <a:r>
              <a:rPr kumimoji="1" lang="zh-CN" altLang="en-US" b="1" dirty="0">
                <a:solidFill>
                  <a:schemeClr val="accent2">
                    <a:lumMod val="75000"/>
                  </a:schemeClr>
                </a:solidFill>
                <a:latin typeface="楷体" pitchFamily="49" charset="-122"/>
                <a:ea typeface="楷体" pitchFamily="49" charset="-122"/>
              </a:rPr>
              <a:t>。供给曲线上每一点均为对应市场价格的利润最大或亏损最小的产量点，即均衡产量点。</a:t>
            </a:r>
          </a:p>
        </p:txBody>
      </p:sp>
    </p:spTree>
  </p:cSld>
  <p:clrMapOvr>
    <a:masterClrMapping/>
  </p:clrMapOvr>
  <p:transition spd="slow">
    <p:pull dir="ru"/>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8BD7EAC-17E5-4F15-91D8-43FF22A4C830}"/>
              </a:ext>
            </a:extLst>
          </p:cNvPr>
          <p:cNvSpPr>
            <a:spLocks noGrp="1" noRot="1" noChangeArrowheads="1"/>
          </p:cNvSpPr>
          <p:nvPr>
            <p:ph type="title"/>
          </p:nvPr>
        </p:nvSpPr>
        <p:spPr>
          <a:xfrm>
            <a:off x="301625" y="609600"/>
            <a:ext cx="8540750" cy="747713"/>
          </a:xfrm>
        </p:spPr>
        <p:txBody>
          <a:bodyPr/>
          <a:lstStyle/>
          <a:p>
            <a:pPr eaLnBrk="1" hangingPunct="1"/>
            <a:r>
              <a:rPr lang="zh-CN" altLang="en-US" b="1">
                <a:solidFill>
                  <a:srgbClr val="3333FF"/>
                </a:solidFill>
                <a:latin typeface="楷体" panose="02010609060101010101" pitchFamily="49" charset="-122"/>
                <a:ea typeface="楷体" panose="02010609060101010101" pitchFamily="49" charset="-122"/>
              </a:rPr>
              <a:t>完全竞争厂商短期供给曲线</a:t>
            </a:r>
          </a:p>
        </p:txBody>
      </p:sp>
      <p:sp>
        <p:nvSpPr>
          <p:cNvPr id="27651" name="Rectangle 3">
            <a:extLst>
              <a:ext uri="{FF2B5EF4-FFF2-40B4-BE49-F238E27FC236}">
                <a16:creationId xmlns:a16="http://schemas.microsoft.com/office/drawing/2014/main" id="{EE09F519-772A-40E3-B5A7-C0BC7ECCE33F}"/>
              </a:ext>
            </a:extLst>
          </p:cNvPr>
          <p:cNvSpPr>
            <a:spLocks noGrp="1" noRot="1" noChangeArrowheads="1"/>
          </p:cNvSpPr>
          <p:nvPr>
            <p:ph type="body" idx="1"/>
          </p:nvPr>
        </p:nvSpPr>
        <p:spPr>
          <a:xfrm>
            <a:off x="1692275" y="5157788"/>
            <a:ext cx="7451725" cy="1079500"/>
          </a:xfrm>
        </p:spPr>
        <p:txBody>
          <a:bodyPr/>
          <a:lstStyle/>
          <a:p>
            <a:pPr eaLnBrk="1" hangingPunct="1">
              <a:buFont typeface="Wingdings" panose="05000000000000000000" pitchFamily="2" charset="2"/>
              <a:buNone/>
            </a:pPr>
            <a:r>
              <a:rPr lang="zh-CN" altLang="en-US" b="1">
                <a:solidFill>
                  <a:srgbClr val="3333FF"/>
                </a:solidFill>
                <a:latin typeface="楷体" panose="02010609060101010101" pitchFamily="49" charset="-122"/>
                <a:ea typeface="楷体" panose="02010609060101010101" pitchFamily="49" charset="-122"/>
              </a:rPr>
              <a:t>注意：完全竞争厂商的供给曲线和短期边际成本</a:t>
            </a:r>
            <a:r>
              <a:rPr lang="en-US" altLang="zh-CN" b="1">
                <a:solidFill>
                  <a:srgbClr val="3333FF"/>
                </a:solidFill>
                <a:latin typeface="楷体" panose="02010609060101010101" pitchFamily="49" charset="-122"/>
                <a:ea typeface="楷体" panose="02010609060101010101" pitchFamily="49" charset="-122"/>
              </a:rPr>
              <a:t>SMC</a:t>
            </a:r>
            <a:r>
              <a:rPr lang="zh-CN" altLang="en-US" b="1">
                <a:solidFill>
                  <a:srgbClr val="3333FF"/>
                </a:solidFill>
                <a:latin typeface="楷体" panose="02010609060101010101" pitchFamily="49" charset="-122"/>
                <a:ea typeface="楷体" panose="02010609060101010101" pitchFamily="49" charset="-122"/>
              </a:rPr>
              <a:t>曲线并不完全相同。</a:t>
            </a:r>
          </a:p>
        </p:txBody>
      </p:sp>
      <p:sp>
        <p:nvSpPr>
          <p:cNvPr id="27652" name="Line 4">
            <a:extLst>
              <a:ext uri="{FF2B5EF4-FFF2-40B4-BE49-F238E27FC236}">
                <a16:creationId xmlns:a16="http://schemas.microsoft.com/office/drawing/2014/main" id="{5C094357-0031-4BC2-A1FE-4A80682BDD0D}"/>
              </a:ext>
            </a:extLst>
          </p:cNvPr>
          <p:cNvSpPr>
            <a:spLocks noChangeShapeType="1"/>
          </p:cNvSpPr>
          <p:nvPr/>
        </p:nvSpPr>
        <p:spPr bwMode="auto">
          <a:xfrm>
            <a:off x="561975" y="4537075"/>
            <a:ext cx="44227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53" name="Line 5">
            <a:extLst>
              <a:ext uri="{FF2B5EF4-FFF2-40B4-BE49-F238E27FC236}">
                <a16:creationId xmlns:a16="http://schemas.microsoft.com/office/drawing/2014/main" id="{270D9CDF-2DAE-4CDC-82A9-A78E98A9BC0E}"/>
              </a:ext>
            </a:extLst>
          </p:cNvPr>
          <p:cNvSpPr>
            <a:spLocks noChangeShapeType="1"/>
          </p:cNvSpPr>
          <p:nvPr/>
        </p:nvSpPr>
        <p:spPr bwMode="auto">
          <a:xfrm flipV="1">
            <a:off x="561975" y="1592263"/>
            <a:ext cx="0" cy="29448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54" name="Text Box 6">
            <a:extLst>
              <a:ext uri="{FF2B5EF4-FFF2-40B4-BE49-F238E27FC236}">
                <a16:creationId xmlns:a16="http://schemas.microsoft.com/office/drawing/2014/main" id="{FD2913FC-BEB0-4560-A0F6-8807B00452D6}"/>
              </a:ext>
            </a:extLst>
          </p:cNvPr>
          <p:cNvSpPr txBox="1">
            <a:spLocks noChangeArrowheads="1"/>
          </p:cNvSpPr>
          <p:nvPr/>
        </p:nvSpPr>
        <p:spPr bwMode="auto">
          <a:xfrm>
            <a:off x="188913" y="4475163"/>
            <a:ext cx="496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O</a:t>
            </a:r>
          </a:p>
        </p:txBody>
      </p:sp>
      <p:sp>
        <p:nvSpPr>
          <p:cNvPr id="27655" name="Text Box 7">
            <a:extLst>
              <a:ext uri="{FF2B5EF4-FFF2-40B4-BE49-F238E27FC236}">
                <a16:creationId xmlns:a16="http://schemas.microsoft.com/office/drawing/2014/main" id="{9AC826EE-2AA3-4E05-B196-1329CB0F3C0C}"/>
              </a:ext>
            </a:extLst>
          </p:cNvPr>
          <p:cNvSpPr txBox="1">
            <a:spLocks noChangeArrowheads="1"/>
          </p:cNvSpPr>
          <p:nvPr/>
        </p:nvSpPr>
        <p:spPr bwMode="auto">
          <a:xfrm>
            <a:off x="5048250" y="4281488"/>
            <a:ext cx="623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Q</a:t>
            </a:r>
          </a:p>
        </p:txBody>
      </p:sp>
      <p:sp>
        <p:nvSpPr>
          <p:cNvPr id="27656" name="Text Box 8">
            <a:extLst>
              <a:ext uri="{FF2B5EF4-FFF2-40B4-BE49-F238E27FC236}">
                <a16:creationId xmlns:a16="http://schemas.microsoft.com/office/drawing/2014/main" id="{2FAA13D7-1DCA-44BD-B1AD-2C5875D62978}"/>
              </a:ext>
            </a:extLst>
          </p:cNvPr>
          <p:cNvSpPr txBox="1">
            <a:spLocks noChangeArrowheads="1"/>
          </p:cNvSpPr>
          <p:nvPr/>
        </p:nvSpPr>
        <p:spPr bwMode="auto">
          <a:xfrm>
            <a:off x="63500" y="14636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P</a:t>
            </a:r>
          </a:p>
        </p:txBody>
      </p:sp>
      <p:sp>
        <p:nvSpPr>
          <p:cNvPr id="2049033" name="Line 9">
            <a:extLst>
              <a:ext uri="{FF2B5EF4-FFF2-40B4-BE49-F238E27FC236}">
                <a16:creationId xmlns:a16="http://schemas.microsoft.com/office/drawing/2014/main" id="{AB89A59A-2A6E-41EF-8375-14FE0BC69557}"/>
              </a:ext>
            </a:extLst>
          </p:cNvPr>
          <p:cNvSpPr>
            <a:spLocks noChangeShapeType="1"/>
          </p:cNvSpPr>
          <p:nvPr/>
        </p:nvSpPr>
        <p:spPr bwMode="auto">
          <a:xfrm>
            <a:off x="561975" y="2808288"/>
            <a:ext cx="42370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49034" name="Arc 10">
            <a:extLst>
              <a:ext uri="{FF2B5EF4-FFF2-40B4-BE49-F238E27FC236}">
                <a16:creationId xmlns:a16="http://schemas.microsoft.com/office/drawing/2014/main" id="{A0A52EE1-E74D-4390-82CE-4E5F3590E6D7}"/>
              </a:ext>
            </a:extLst>
          </p:cNvPr>
          <p:cNvSpPr>
            <a:spLocks/>
          </p:cNvSpPr>
          <p:nvPr/>
        </p:nvSpPr>
        <p:spPr bwMode="auto">
          <a:xfrm rot="8713356">
            <a:off x="1444625" y="1125538"/>
            <a:ext cx="3098800" cy="2490787"/>
          </a:xfrm>
          <a:custGeom>
            <a:avLst/>
            <a:gdLst>
              <a:gd name="T0" fmla="*/ 0 w 37225"/>
              <a:gd name="T1" fmla="*/ 2147483646 h 30020"/>
              <a:gd name="T2" fmla="*/ 2147483646 w 37225"/>
              <a:gd name="T3" fmla="*/ 2147483646 h 30020"/>
              <a:gd name="T4" fmla="*/ 2147483646 w 37225"/>
              <a:gd name="T5" fmla="*/ 2147483646 h 30020"/>
              <a:gd name="T6" fmla="*/ 0 60000 65536"/>
              <a:gd name="T7" fmla="*/ 0 60000 65536"/>
              <a:gd name="T8" fmla="*/ 0 60000 65536"/>
              <a:gd name="T9" fmla="*/ 0 w 37225"/>
              <a:gd name="T10" fmla="*/ 0 h 30020"/>
              <a:gd name="T11" fmla="*/ 37225 w 37225"/>
              <a:gd name="T12" fmla="*/ 30020 h 30020"/>
            </a:gdLst>
            <a:ahLst/>
            <a:cxnLst>
              <a:cxn ang="T6">
                <a:pos x="T0" y="T1"/>
              </a:cxn>
              <a:cxn ang="T7">
                <a:pos x="T2" y="T3"/>
              </a:cxn>
              <a:cxn ang="T8">
                <a:pos x="T4" y="T5"/>
              </a:cxn>
            </a:cxnLst>
            <a:rect l="T9" t="T10" r="T11" b="T12"/>
            <a:pathLst>
              <a:path w="37225" h="30020" fill="none" extrusionOk="0">
                <a:moveTo>
                  <a:pt x="-1" y="6686"/>
                </a:moveTo>
                <a:cubicBezTo>
                  <a:pt x="4075" y="2416"/>
                  <a:pt x="9721" y="-1"/>
                  <a:pt x="15625" y="0"/>
                </a:cubicBezTo>
                <a:cubicBezTo>
                  <a:pt x="27554" y="0"/>
                  <a:pt x="37225" y="9670"/>
                  <a:pt x="37225" y="21600"/>
                </a:cubicBezTo>
                <a:cubicBezTo>
                  <a:pt x="37225" y="24492"/>
                  <a:pt x="36643" y="27356"/>
                  <a:pt x="35516" y="30020"/>
                </a:cubicBezTo>
              </a:path>
              <a:path w="37225" h="30020" stroke="0" extrusionOk="0">
                <a:moveTo>
                  <a:pt x="-1" y="6686"/>
                </a:moveTo>
                <a:cubicBezTo>
                  <a:pt x="4075" y="2416"/>
                  <a:pt x="9721" y="-1"/>
                  <a:pt x="15625" y="0"/>
                </a:cubicBezTo>
                <a:cubicBezTo>
                  <a:pt x="27554" y="0"/>
                  <a:pt x="37225" y="9670"/>
                  <a:pt x="37225" y="21600"/>
                </a:cubicBezTo>
                <a:cubicBezTo>
                  <a:pt x="37225" y="24492"/>
                  <a:pt x="36643" y="27356"/>
                  <a:pt x="35516" y="30020"/>
                </a:cubicBezTo>
                <a:lnTo>
                  <a:pt x="15625" y="21600"/>
                </a:lnTo>
                <a:lnTo>
                  <a:pt x="-1" y="6686"/>
                </a:lnTo>
                <a:close/>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049035" name="Arc 11">
            <a:extLst>
              <a:ext uri="{FF2B5EF4-FFF2-40B4-BE49-F238E27FC236}">
                <a16:creationId xmlns:a16="http://schemas.microsoft.com/office/drawing/2014/main" id="{72A84A6E-4730-4B75-B8B0-B170E69F97F7}"/>
              </a:ext>
            </a:extLst>
          </p:cNvPr>
          <p:cNvSpPr>
            <a:spLocks/>
          </p:cNvSpPr>
          <p:nvPr/>
        </p:nvSpPr>
        <p:spPr bwMode="auto">
          <a:xfrm rot="6487871">
            <a:off x="1435100" y="1343026"/>
            <a:ext cx="2624137" cy="3249612"/>
          </a:xfrm>
          <a:custGeom>
            <a:avLst/>
            <a:gdLst>
              <a:gd name="T0" fmla="*/ 2147483646 w 21600"/>
              <a:gd name="T1" fmla="*/ 0 h 29154"/>
              <a:gd name="T2" fmla="*/ 2147483646 w 21600"/>
              <a:gd name="T3" fmla="*/ 2147483646 h 29154"/>
              <a:gd name="T4" fmla="*/ 0 w 21600"/>
              <a:gd name="T5" fmla="*/ 2147483646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2607" y="-1"/>
                </a:moveTo>
                <a:cubicBezTo>
                  <a:pt x="13448" y="1318"/>
                  <a:pt x="21600" y="10520"/>
                  <a:pt x="21600" y="21442"/>
                </a:cubicBezTo>
                <a:cubicBezTo>
                  <a:pt x="21600" y="24077"/>
                  <a:pt x="21117" y="26691"/>
                  <a:pt x="20176" y="29153"/>
                </a:cubicBezTo>
              </a:path>
              <a:path w="21600" h="29154" stroke="0" extrusionOk="0">
                <a:moveTo>
                  <a:pt x="2607" y="-1"/>
                </a:moveTo>
                <a:cubicBezTo>
                  <a:pt x="13448" y="1318"/>
                  <a:pt x="21600" y="10520"/>
                  <a:pt x="21600" y="21442"/>
                </a:cubicBezTo>
                <a:cubicBezTo>
                  <a:pt x="21600" y="24077"/>
                  <a:pt x="21117" y="26691"/>
                  <a:pt x="20176" y="29153"/>
                </a:cubicBezTo>
                <a:lnTo>
                  <a:pt x="0" y="21442"/>
                </a:lnTo>
                <a:lnTo>
                  <a:pt x="2607" y="-1"/>
                </a:lnTo>
                <a:close/>
              </a:path>
            </a:pathLst>
          </a:custGeom>
          <a:noFill/>
          <a:ln w="38100">
            <a:solidFill>
              <a:srgbClr val="990099"/>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049036" name="Arc 12">
            <a:extLst>
              <a:ext uri="{FF2B5EF4-FFF2-40B4-BE49-F238E27FC236}">
                <a16:creationId xmlns:a16="http://schemas.microsoft.com/office/drawing/2014/main" id="{1F176526-404B-4B20-853E-42E0F256DD11}"/>
              </a:ext>
            </a:extLst>
          </p:cNvPr>
          <p:cNvSpPr>
            <a:spLocks/>
          </p:cNvSpPr>
          <p:nvPr/>
        </p:nvSpPr>
        <p:spPr bwMode="auto">
          <a:xfrm flipV="1">
            <a:off x="811213" y="1335088"/>
            <a:ext cx="2838450" cy="2946400"/>
          </a:xfrm>
          <a:custGeom>
            <a:avLst/>
            <a:gdLst>
              <a:gd name="T0" fmla="*/ 0 w 27564"/>
              <a:gd name="T1" fmla="*/ 2147483646 h 21600"/>
              <a:gd name="T2" fmla="*/ 2147483646 w 27564"/>
              <a:gd name="T3" fmla="*/ 2147483646 h 21600"/>
              <a:gd name="T4" fmla="*/ 2147483646 w 27564"/>
              <a:gd name="T5" fmla="*/ 2147483646 h 21600"/>
              <a:gd name="T6" fmla="*/ 0 60000 65536"/>
              <a:gd name="T7" fmla="*/ 0 60000 65536"/>
              <a:gd name="T8" fmla="*/ 0 60000 65536"/>
              <a:gd name="T9" fmla="*/ 0 w 27564"/>
              <a:gd name="T10" fmla="*/ 0 h 21600"/>
              <a:gd name="T11" fmla="*/ 27564 w 27564"/>
              <a:gd name="T12" fmla="*/ 21600 h 21600"/>
            </a:gdLst>
            <a:ahLst/>
            <a:cxnLst>
              <a:cxn ang="T6">
                <a:pos x="T0" y="T1"/>
              </a:cxn>
              <a:cxn ang="T7">
                <a:pos x="T2" y="T3"/>
              </a:cxn>
              <a:cxn ang="T8">
                <a:pos x="T4" y="T5"/>
              </a:cxn>
            </a:cxnLst>
            <a:rect l="T9" t="T10" r="T11" b="T12"/>
            <a:pathLst>
              <a:path w="27564" h="21600" fill="none" extrusionOk="0">
                <a:moveTo>
                  <a:pt x="-1" y="920"/>
                </a:moveTo>
                <a:cubicBezTo>
                  <a:pt x="2023" y="310"/>
                  <a:pt x="4126" y="-1"/>
                  <a:pt x="6240" y="0"/>
                </a:cubicBezTo>
                <a:cubicBezTo>
                  <a:pt x="16841" y="0"/>
                  <a:pt x="25875" y="7693"/>
                  <a:pt x="27564" y="18159"/>
                </a:cubicBezTo>
              </a:path>
              <a:path w="27564" h="21600" stroke="0" extrusionOk="0">
                <a:moveTo>
                  <a:pt x="-1" y="920"/>
                </a:moveTo>
                <a:cubicBezTo>
                  <a:pt x="2023" y="310"/>
                  <a:pt x="4126" y="-1"/>
                  <a:pt x="6240" y="0"/>
                </a:cubicBezTo>
                <a:cubicBezTo>
                  <a:pt x="16841" y="0"/>
                  <a:pt x="25875" y="7693"/>
                  <a:pt x="27564" y="18159"/>
                </a:cubicBezTo>
                <a:lnTo>
                  <a:pt x="6240" y="21600"/>
                </a:lnTo>
                <a:lnTo>
                  <a:pt x="-1" y="920"/>
                </a:ln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049037" name="Text Box 13">
            <a:extLst>
              <a:ext uri="{FF2B5EF4-FFF2-40B4-BE49-F238E27FC236}">
                <a16:creationId xmlns:a16="http://schemas.microsoft.com/office/drawing/2014/main" id="{B4E23DD7-93FC-4028-BC77-7417FBF19B23}"/>
              </a:ext>
            </a:extLst>
          </p:cNvPr>
          <p:cNvSpPr txBox="1">
            <a:spLocks noChangeArrowheads="1"/>
          </p:cNvSpPr>
          <p:nvPr/>
        </p:nvSpPr>
        <p:spPr bwMode="auto">
          <a:xfrm>
            <a:off x="4611688" y="1336675"/>
            <a:ext cx="1184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i="1">
                <a:solidFill>
                  <a:srgbClr val="008000"/>
                </a:solidFill>
                <a:latin typeface="Times New Roman" panose="02020603050405020304" pitchFamily="18" charset="0"/>
                <a:ea typeface="楷体_GB2312" pitchFamily="49" charset="-122"/>
                <a:cs typeface="Times New Roman" panose="02020603050405020304" pitchFamily="18" charset="0"/>
              </a:rPr>
              <a:t>AC</a:t>
            </a:r>
          </a:p>
        </p:txBody>
      </p:sp>
      <p:sp>
        <p:nvSpPr>
          <p:cNvPr id="2049038" name="Text Box 14">
            <a:extLst>
              <a:ext uri="{FF2B5EF4-FFF2-40B4-BE49-F238E27FC236}">
                <a16:creationId xmlns:a16="http://schemas.microsoft.com/office/drawing/2014/main" id="{D51355A5-1FDD-4100-8E9D-A1B8FA3372D2}"/>
              </a:ext>
            </a:extLst>
          </p:cNvPr>
          <p:cNvSpPr txBox="1">
            <a:spLocks noChangeArrowheads="1"/>
          </p:cNvSpPr>
          <p:nvPr/>
        </p:nvSpPr>
        <p:spPr bwMode="auto">
          <a:xfrm>
            <a:off x="4611688" y="2166938"/>
            <a:ext cx="1184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i="1">
                <a:solidFill>
                  <a:srgbClr val="990099"/>
                </a:solidFill>
                <a:latin typeface="Times New Roman" panose="02020603050405020304" pitchFamily="18" charset="0"/>
                <a:ea typeface="楷体_GB2312" pitchFamily="49" charset="-122"/>
                <a:cs typeface="Times New Roman" panose="02020603050405020304" pitchFamily="18" charset="0"/>
              </a:rPr>
              <a:t>AVC</a:t>
            </a:r>
          </a:p>
        </p:txBody>
      </p:sp>
      <p:sp>
        <p:nvSpPr>
          <p:cNvPr id="2049039" name="Line 15">
            <a:extLst>
              <a:ext uri="{FF2B5EF4-FFF2-40B4-BE49-F238E27FC236}">
                <a16:creationId xmlns:a16="http://schemas.microsoft.com/office/drawing/2014/main" id="{55894FF7-BEEF-46BD-B5FB-FAFB7015BAEE}"/>
              </a:ext>
            </a:extLst>
          </p:cNvPr>
          <p:cNvSpPr>
            <a:spLocks noChangeShapeType="1"/>
          </p:cNvSpPr>
          <p:nvPr/>
        </p:nvSpPr>
        <p:spPr bwMode="auto">
          <a:xfrm>
            <a:off x="3365500" y="2808288"/>
            <a:ext cx="0" cy="172878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49040" name="Text Box 16">
            <a:extLst>
              <a:ext uri="{FF2B5EF4-FFF2-40B4-BE49-F238E27FC236}">
                <a16:creationId xmlns:a16="http://schemas.microsoft.com/office/drawing/2014/main" id="{AF0BE7B7-8E00-4065-8C34-AB14474A23BF}"/>
              </a:ext>
            </a:extLst>
          </p:cNvPr>
          <p:cNvSpPr txBox="1">
            <a:spLocks noChangeArrowheads="1"/>
          </p:cNvSpPr>
          <p:nvPr/>
        </p:nvSpPr>
        <p:spPr bwMode="auto">
          <a:xfrm>
            <a:off x="3240088" y="453707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r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Q</a:t>
            </a:r>
            <a:r>
              <a:rPr kumimoji="1" lang="en-US" altLang="zh-CN" sz="2000" baseline="-25000">
                <a:latin typeface="Times New Roman" panose="02020603050405020304" pitchFamily="18" charset="0"/>
                <a:ea typeface="楷体_GB2312" pitchFamily="49" charset="-122"/>
                <a:cs typeface="Times New Roman" panose="02020603050405020304" pitchFamily="18" charset="0"/>
              </a:rPr>
              <a:t>1</a:t>
            </a:r>
            <a:endParaRPr kumimoji="1"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2049041" name="Text Box 17">
            <a:extLst>
              <a:ext uri="{FF2B5EF4-FFF2-40B4-BE49-F238E27FC236}">
                <a16:creationId xmlns:a16="http://schemas.microsoft.com/office/drawing/2014/main" id="{05F25F08-191C-48AD-9723-6BF5B9084B9E}"/>
              </a:ext>
            </a:extLst>
          </p:cNvPr>
          <p:cNvSpPr txBox="1">
            <a:spLocks noChangeArrowheads="1"/>
          </p:cNvSpPr>
          <p:nvPr/>
        </p:nvSpPr>
        <p:spPr bwMode="auto">
          <a:xfrm>
            <a:off x="0" y="2424113"/>
            <a:ext cx="498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P</a:t>
            </a:r>
            <a:r>
              <a:rPr kumimoji="1" lang="en-US" altLang="zh-CN" sz="2000" baseline="-25000">
                <a:latin typeface="Times New Roman" panose="02020603050405020304" pitchFamily="18" charset="0"/>
                <a:ea typeface="楷体_GB2312" pitchFamily="49" charset="-122"/>
                <a:cs typeface="Times New Roman" panose="02020603050405020304" pitchFamily="18" charset="0"/>
              </a:rPr>
              <a:t>1</a:t>
            </a:r>
            <a:endParaRPr kumimoji="1"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2049042" name="Text Box 18">
            <a:extLst>
              <a:ext uri="{FF2B5EF4-FFF2-40B4-BE49-F238E27FC236}">
                <a16:creationId xmlns:a16="http://schemas.microsoft.com/office/drawing/2014/main" id="{04BB9AF2-31A2-4234-9CAC-1219A36B4573}"/>
              </a:ext>
            </a:extLst>
          </p:cNvPr>
          <p:cNvSpPr txBox="1">
            <a:spLocks noChangeArrowheads="1"/>
          </p:cNvSpPr>
          <p:nvPr/>
        </p:nvSpPr>
        <p:spPr bwMode="auto">
          <a:xfrm>
            <a:off x="2987675" y="2368550"/>
            <a:ext cx="36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A</a:t>
            </a:r>
          </a:p>
        </p:txBody>
      </p:sp>
      <p:sp>
        <p:nvSpPr>
          <p:cNvPr id="2049043" name="Line 19">
            <a:extLst>
              <a:ext uri="{FF2B5EF4-FFF2-40B4-BE49-F238E27FC236}">
                <a16:creationId xmlns:a16="http://schemas.microsoft.com/office/drawing/2014/main" id="{52FA063B-A8F6-48F1-8266-3C6EDCE64B5E}"/>
              </a:ext>
            </a:extLst>
          </p:cNvPr>
          <p:cNvSpPr>
            <a:spLocks noChangeShapeType="1"/>
          </p:cNvSpPr>
          <p:nvPr/>
        </p:nvSpPr>
        <p:spPr bwMode="auto">
          <a:xfrm>
            <a:off x="561975" y="3576638"/>
            <a:ext cx="43005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49044" name="Line 20">
            <a:extLst>
              <a:ext uri="{FF2B5EF4-FFF2-40B4-BE49-F238E27FC236}">
                <a16:creationId xmlns:a16="http://schemas.microsoft.com/office/drawing/2014/main" id="{A2C3EA14-7A54-4767-855A-84E6019A59D2}"/>
              </a:ext>
            </a:extLst>
          </p:cNvPr>
          <p:cNvSpPr>
            <a:spLocks noChangeShapeType="1"/>
          </p:cNvSpPr>
          <p:nvPr/>
        </p:nvSpPr>
        <p:spPr bwMode="auto">
          <a:xfrm>
            <a:off x="561975" y="3832225"/>
            <a:ext cx="43005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49045" name="Line 21">
            <a:extLst>
              <a:ext uri="{FF2B5EF4-FFF2-40B4-BE49-F238E27FC236}">
                <a16:creationId xmlns:a16="http://schemas.microsoft.com/office/drawing/2014/main" id="{9ECF1296-E549-4344-B67D-72003DD04513}"/>
              </a:ext>
            </a:extLst>
          </p:cNvPr>
          <p:cNvSpPr>
            <a:spLocks noChangeShapeType="1"/>
          </p:cNvSpPr>
          <p:nvPr/>
        </p:nvSpPr>
        <p:spPr bwMode="auto">
          <a:xfrm flipH="1">
            <a:off x="561975" y="4089400"/>
            <a:ext cx="43005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49046" name="Text Box 22">
            <a:extLst>
              <a:ext uri="{FF2B5EF4-FFF2-40B4-BE49-F238E27FC236}">
                <a16:creationId xmlns:a16="http://schemas.microsoft.com/office/drawing/2014/main" id="{1D8B4ACD-E445-4B10-AFD9-FA2E1A25057D}"/>
              </a:ext>
            </a:extLst>
          </p:cNvPr>
          <p:cNvSpPr txBox="1">
            <a:spLocks noChangeArrowheads="1"/>
          </p:cNvSpPr>
          <p:nvPr/>
        </p:nvSpPr>
        <p:spPr bwMode="auto">
          <a:xfrm>
            <a:off x="0" y="3319463"/>
            <a:ext cx="498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P</a:t>
            </a:r>
            <a:r>
              <a:rPr kumimoji="1" lang="en-US" altLang="zh-CN" sz="2000" baseline="-25000">
                <a:latin typeface="Times New Roman" panose="02020603050405020304" pitchFamily="18" charset="0"/>
                <a:ea typeface="楷体_GB2312" pitchFamily="49" charset="-122"/>
                <a:cs typeface="Times New Roman" panose="02020603050405020304" pitchFamily="18" charset="0"/>
              </a:rPr>
              <a:t>2</a:t>
            </a:r>
            <a:endParaRPr kumimoji="1"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2049047" name="Text Box 23">
            <a:extLst>
              <a:ext uri="{FF2B5EF4-FFF2-40B4-BE49-F238E27FC236}">
                <a16:creationId xmlns:a16="http://schemas.microsoft.com/office/drawing/2014/main" id="{0433AF5D-F88A-4464-AEB2-22818562E58C}"/>
              </a:ext>
            </a:extLst>
          </p:cNvPr>
          <p:cNvSpPr txBox="1">
            <a:spLocks noChangeArrowheads="1"/>
          </p:cNvSpPr>
          <p:nvPr/>
        </p:nvSpPr>
        <p:spPr bwMode="auto">
          <a:xfrm>
            <a:off x="0" y="3640138"/>
            <a:ext cx="622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P</a:t>
            </a:r>
            <a:r>
              <a:rPr kumimoji="1" lang="en-US" altLang="zh-CN" sz="2000" baseline="-25000">
                <a:latin typeface="Times New Roman" panose="02020603050405020304" pitchFamily="18" charset="0"/>
                <a:ea typeface="楷体_GB2312" pitchFamily="49" charset="-122"/>
                <a:cs typeface="Times New Roman" panose="02020603050405020304" pitchFamily="18" charset="0"/>
              </a:rPr>
              <a:t>3</a:t>
            </a:r>
            <a:endParaRPr kumimoji="1"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2049048" name="Text Box 24">
            <a:extLst>
              <a:ext uri="{FF2B5EF4-FFF2-40B4-BE49-F238E27FC236}">
                <a16:creationId xmlns:a16="http://schemas.microsoft.com/office/drawing/2014/main" id="{AF7CB43E-278B-431D-B690-A1A6792AA604}"/>
              </a:ext>
            </a:extLst>
          </p:cNvPr>
          <p:cNvSpPr txBox="1">
            <a:spLocks noChangeArrowheads="1"/>
          </p:cNvSpPr>
          <p:nvPr/>
        </p:nvSpPr>
        <p:spPr bwMode="auto">
          <a:xfrm>
            <a:off x="0" y="3960813"/>
            <a:ext cx="498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P</a:t>
            </a:r>
            <a:r>
              <a:rPr kumimoji="1" lang="en-US" altLang="zh-CN" sz="2000" baseline="-25000">
                <a:latin typeface="Times New Roman" panose="02020603050405020304" pitchFamily="18" charset="0"/>
                <a:ea typeface="楷体_GB2312" pitchFamily="49" charset="-122"/>
                <a:cs typeface="Times New Roman" panose="02020603050405020304" pitchFamily="18" charset="0"/>
              </a:rPr>
              <a:t>4</a:t>
            </a:r>
            <a:endParaRPr kumimoji="1"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2049049" name="Line 25">
            <a:extLst>
              <a:ext uri="{FF2B5EF4-FFF2-40B4-BE49-F238E27FC236}">
                <a16:creationId xmlns:a16="http://schemas.microsoft.com/office/drawing/2014/main" id="{6BFB4AEB-EFFC-4BE9-8DFA-6B01DFABC396}"/>
              </a:ext>
            </a:extLst>
          </p:cNvPr>
          <p:cNvSpPr>
            <a:spLocks noChangeShapeType="1"/>
          </p:cNvSpPr>
          <p:nvPr/>
        </p:nvSpPr>
        <p:spPr bwMode="auto">
          <a:xfrm>
            <a:off x="2867025" y="3576638"/>
            <a:ext cx="0" cy="96043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49050" name="Text Box 26">
            <a:extLst>
              <a:ext uri="{FF2B5EF4-FFF2-40B4-BE49-F238E27FC236}">
                <a16:creationId xmlns:a16="http://schemas.microsoft.com/office/drawing/2014/main" id="{7A9E17BB-84BE-45C3-A237-B687DDBDD9DC}"/>
              </a:ext>
            </a:extLst>
          </p:cNvPr>
          <p:cNvSpPr txBox="1">
            <a:spLocks noChangeArrowheads="1"/>
          </p:cNvSpPr>
          <p:nvPr/>
        </p:nvSpPr>
        <p:spPr bwMode="auto">
          <a:xfrm>
            <a:off x="2771775" y="4537075"/>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r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Q</a:t>
            </a:r>
            <a:r>
              <a:rPr kumimoji="1" lang="en-US" altLang="zh-CN" sz="2000" baseline="-25000">
                <a:latin typeface="Times New Roman" panose="02020603050405020304" pitchFamily="18" charset="0"/>
                <a:ea typeface="楷体_GB2312" pitchFamily="49" charset="-122"/>
                <a:cs typeface="Times New Roman" panose="02020603050405020304" pitchFamily="18" charset="0"/>
              </a:rPr>
              <a:t>2</a:t>
            </a:r>
            <a:endParaRPr kumimoji="1"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2049051" name="Line 27">
            <a:extLst>
              <a:ext uri="{FF2B5EF4-FFF2-40B4-BE49-F238E27FC236}">
                <a16:creationId xmlns:a16="http://schemas.microsoft.com/office/drawing/2014/main" id="{C5503126-DE13-4688-A5A6-734E77DC33E4}"/>
              </a:ext>
            </a:extLst>
          </p:cNvPr>
          <p:cNvSpPr>
            <a:spLocks noChangeShapeType="1"/>
          </p:cNvSpPr>
          <p:nvPr/>
        </p:nvSpPr>
        <p:spPr bwMode="auto">
          <a:xfrm>
            <a:off x="2617788" y="3832225"/>
            <a:ext cx="0" cy="70485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49052" name="Text Box 28">
            <a:extLst>
              <a:ext uri="{FF2B5EF4-FFF2-40B4-BE49-F238E27FC236}">
                <a16:creationId xmlns:a16="http://schemas.microsoft.com/office/drawing/2014/main" id="{62202D10-F57B-429B-A0B4-B3C92DC055D0}"/>
              </a:ext>
            </a:extLst>
          </p:cNvPr>
          <p:cNvSpPr txBox="1">
            <a:spLocks noChangeArrowheads="1"/>
          </p:cNvSpPr>
          <p:nvPr/>
        </p:nvSpPr>
        <p:spPr bwMode="auto">
          <a:xfrm>
            <a:off x="2411413" y="4508500"/>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r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Q</a:t>
            </a:r>
            <a:r>
              <a:rPr kumimoji="1" lang="en-US" altLang="zh-CN" sz="2000" baseline="-25000">
                <a:latin typeface="Times New Roman" panose="02020603050405020304" pitchFamily="18" charset="0"/>
                <a:ea typeface="楷体_GB2312" pitchFamily="49" charset="-122"/>
                <a:cs typeface="Times New Roman" panose="02020603050405020304" pitchFamily="18" charset="0"/>
              </a:rPr>
              <a:t>3</a:t>
            </a:r>
            <a:endParaRPr kumimoji="1"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2049053" name="Line 29">
            <a:extLst>
              <a:ext uri="{FF2B5EF4-FFF2-40B4-BE49-F238E27FC236}">
                <a16:creationId xmlns:a16="http://schemas.microsoft.com/office/drawing/2014/main" id="{1AD46F8F-F564-403A-B5E2-C57306B1BED5}"/>
              </a:ext>
            </a:extLst>
          </p:cNvPr>
          <p:cNvSpPr>
            <a:spLocks noChangeShapeType="1"/>
          </p:cNvSpPr>
          <p:nvPr/>
        </p:nvSpPr>
        <p:spPr bwMode="auto">
          <a:xfrm>
            <a:off x="2211388" y="4089400"/>
            <a:ext cx="0" cy="4476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49054" name="Text Box 30">
            <a:extLst>
              <a:ext uri="{FF2B5EF4-FFF2-40B4-BE49-F238E27FC236}">
                <a16:creationId xmlns:a16="http://schemas.microsoft.com/office/drawing/2014/main" id="{78953D2B-F4B0-4AB3-99E0-4E448CAF1DCE}"/>
              </a:ext>
            </a:extLst>
          </p:cNvPr>
          <p:cNvSpPr txBox="1">
            <a:spLocks noChangeArrowheads="1"/>
          </p:cNvSpPr>
          <p:nvPr/>
        </p:nvSpPr>
        <p:spPr bwMode="auto">
          <a:xfrm>
            <a:off x="1933575" y="4535488"/>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r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Q</a:t>
            </a:r>
            <a:r>
              <a:rPr kumimoji="1" lang="en-US" altLang="zh-CN" sz="2000" baseline="-25000">
                <a:latin typeface="Times New Roman" panose="02020603050405020304" pitchFamily="18" charset="0"/>
                <a:ea typeface="楷体_GB2312" pitchFamily="49" charset="-122"/>
                <a:cs typeface="Times New Roman" panose="02020603050405020304" pitchFamily="18" charset="0"/>
              </a:rPr>
              <a:t>4</a:t>
            </a:r>
            <a:endParaRPr kumimoji="1"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2049055" name="Text Box 31">
            <a:extLst>
              <a:ext uri="{FF2B5EF4-FFF2-40B4-BE49-F238E27FC236}">
                <a16:creationId xmlns:a16="http://schemas.microsoft.com/office/drawing/2014/main" id="{4166E1A5-91B7-45C6-B917-7CFA5CEEF847}"/>
              </a:ext>
            </a:extLst>
          </p:cNvPr>
          <p:cNvSpPr txBox="1">
            <a:spLocks noChangeArrowheads="1"/>
          </p:cNvSpPr>
          <p:nvPr/>
        </p:nvSpPr>
        <p:spPr bwMode="auto">
          <a:xfrm>
            <a:off x="4716463" y="2584450"/>
            <a:ext cx="623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i="1">
                <a:latin typeface="Times New Roman" panose="02020603050405020304" pitchFamily="18" charset="0"/>
                <a:ea typeface="楷体_GB2312" pitchFamily="49" charset="-122"/>
                <a:cs typeface="Times New Roman" panose="02020603050405020304" pitchFamily="18" charset="0"/>
              </a:rPr>
              <a:t>d</a:t>
            </a:r>
            <a:r>
              <a:rPr kumimoji="1" lang="en-US" altLang="zh-CN" sz="2000" i="1" baseline="-25000">
                <a:latin typeface="Times New Roman" panose="02020603050405020304" pitchFamily="18" charset="0"/>
                <a:ea typeface="楷体_GB2312" pitchFamily="49" charset="-122"/>
                <a:cs typeface="Times New Roman" panose="02020603050405020304" pitchFamily="18" charset="0"/>
              </a:rPr>
              <a:t>1</a:t>
            </a:r>
            <a:endParaRPr kumimoji="1" lang="en-US" altLang="zh-CN" sz="2000" i="1">
              <a:latin typeface="Times New Roman" panose="02020603050405020304" pitchFamily="18" charset="0"/>
              <a:ea typeface="楷体_GB2312" pitchFamily="49" charset="-122"/>
              <a:cs typeface="Times New Roman" panose="02020603050405020304" pitchFamily="18" charset="0"/>
            </a:endParaRPr>
          </a:p>
        </p:txBody>
      </p:sp>
      <p:sp>
        <p:nvSpPr>
          <p:cNvPr id="2049056" name="Text Box 32">
            <a:extLst>
              <a:ext uri="{FF2B5EF4-FFF2-40B4-BE49-F238E27FC236}">
                <a16:creationId xmlns:a16="http://schemas.microsoft.com/office/drawing/2014/main" id="{4472E610-0B4B-4D0D-A4CE-3CF79201F7CF}"/>
              </a:ext>
            </a:extLst>
          </p:cNvPr>
          <p:cNvSpPr txBox="1">
            <a:spLocks noChangeArrowheads="1"/>
          </p:cNvSpPr>
          <p:nvPr/>
        </p:nvSpPr>
        <p:spPr bwMode="auto">
          <a:xfrm>
            <a:off x="4787900" y="3233738"/>
            <a:ext cx="623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i="1">
                <a:latin typeface="Times New Roman" panose="02020603050405020304" pitchFamily="18" charset="0"/>
                <a:ea typeface="楷体_GB2312" pitchFamily="49" charset="-122"/>
                <a:cs typeface="Times New Roman" panose="02020603050405020304" pitchFamily="18" charset="0"/>
              </a:rPr>
              <a:t>d</a:t>
            </a:r>
            <a:r>
              <a:rPr kumimoji="1" lang="en-US" altLang="zh-CN" sz="2000" i="1" baseline="-25000">
                <a:latin typeface="Times New Roman" panose="02020603050405020304" pitchFamily="18" charset="0"/>
                <a:ea typeface="楷体_GB2312" pitchFamily="49" charset="-122"/>
                <a:cs typeface="Times New Roman" panose="02020603050405020304" pitchFamily="18" charset="0"/>
              </a:rPr>
              <a:t>2</a:t>
            </a:r>
            <a:endParaRPr kumimoji="1" lang="en-US" altLang="zh-CN" sz="2000" i="1">
              <a:latin typeface="Times New Roman" panose="02020603050405020304" pitchFamily="18" charset="0"/>
              <a:ea typeface="楷体_GB2312" pitchFamily="49" charset="-122"/>
              <a:cs typeface="Times New Roman" panose="02020603050405020304" pitchFamily="18" charset="0"/>
            </a:endParaRPr>
          </a:p>
        </p:txBody>
      </p:sp>
      <p:sp>
        <p:nvSpPr>
          <p:cNvPr id="2049057" name="Text Box 33">
            <a:extLst>
              <a:ext uri="{FF2B5EF4-FFF2-40B4-BE49-F238E27FC236}">
                <a16:creationId xmlns:a16="http://schemas.microsoft.com/office/drawing/2014/main" id="{252F9E6F-05DC-42AC-A254-FD9E153B3D44}"/>
              </a:ext>
            </a:extLst>
          </p:cNvPr>
          <p:cNvSpPr txBox="1">
            <a:spLocks noChangeArrowheads="1"/>
          </p:cNvSpPr>
          <p:nvPr/>
        </p:nvSpPr>
        <p:spPr bwMode="auto">
          <a:xfrm>
            <a:off x="4787900" y="3665538"/>
            <a:ext cx="623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i="1">
                <a:latin typeface="Times New Roman" panose="02020603050405020304" pitchFamily="18" charset="0"/>
                <a:ea typeface="楷体_GB2312" pitchFamily="49" charset="-122"/>
                <a:cs typeface="Times New Roman" panose="02020603050405020304" pitchFamily="18" charset="0"/>
              </a:rPr>
              <a:t>d</a:t>
            </a:r>
            <a:r>
              <a:rPr kumimoji="1" lang="en-US" altLang="zh-CN" sz="2000" i="1" baseline="-25000">
                <a:latin typeface="Times New Roman" panose="02020603050405020304" pitchFamily="18" charset="0"/>
                <a:ea typeface="楷体_GB2312" pitchFamily="49" charset="-122"/>
                <a:cs typeface="Times New Roman" panose="02020603050405020304" pitchFamily="18" charset="0"/>
              </a:rPr>
              <a:t>3</a:t>
            </a:r>
            <a:endParaRPr kumimoji="1" lang="en-US" altLang="zh-CN" sz="2000" i="1">
              <a:latin typeface="Times New Roman" panose="02020603050405020304" pitchFamily="18" charset="0"/>
              <a:ea typeface="楷体_GB2312" pitchFamily="49" charset="-122"/>
              <a:cs typeface="Times New Roman" panose="02020603050405020304" pitchFamily="18" charset="0"/>
            </a:endParaRPr>
          </a:p>
        </p:txBody>
      </p:sp>
      <p:sp>
        <p:nvSpPr>
          <p:cNvPr id="2049058" name="Text Box 34">
            <a:extLst>
              <a:ext uri="{FF2B5EF4-FFF2-40B4-BE49-F238E27FC236}">
                <a16:creationId xmlns:a16="http://schemas.microsoft.com/office/drawing/2014/main" id="{5D459318-7A55-47F0-BBAD-4DF4B195A5B1}"/>
              </a:ext>
            </a:extLst>
          </p:cNvPr>
          <p:cNvSpPr txBox="1">
            <a:spLocks noChangeArrowheads="1"/>
          </p:cNvSpPr>
          <p:nvPr/>
        </p:nvSpPr>
        <p:spPr bwMode="auto">
          <a:xfrm>
            <a:off x="4787900" y="3952875"/>
            <a:ext cx="623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i="1">
                <a:latin typeface="Times New Roman" panose="02020603050405020304" pitchFamily="18" charset="0"/>
                <a:ea typeface="楷体_GB2312" pitchFamily="49" charset="-122"/>
                <a:cs typeface="Times New Roman" panose="02020603050405020304" pitchFamily="18" charset="0"/>
              </a:rPr>
              <a:t>d</a:t>
            </a:r>
            <a:r>
              <a:rPr kumimoji="1" lang="en-US" altLang="zh-CN" sz="2000" i="1" baseline="-25000">
                <a:latin typeface="Times New Roman" panose="02020603050405020304" pitchFamily="18" charset="0"/>
                <a:ea typeface="楷体_GB2312" pitchFamily="49" charset="-122"/>
                <a:cs typeface="Times New Roman" panose="02020603050405020304" pitchFamily="18" charset="0"/>
              </a:rPr>
              <a:t>4</a:t>
            </a:r>
            <a:endParaRPr kumimoji="1" lang="en-US" altLang="zh-CN" sz="2000" i="1">
              <a:latin typeface="Times New Roman" panose="02020603050405020304" pitchFamily="18" charset="0"/>
              <a:ea typeface="楷体_GB2312" pitchFamily="49" charset="-122"/>
              <a:cs typeface="Times New Roman" panose="02020603050405020304" pitchFamily="18" charset="0"/>
            </a:endParaRPr>
          </a:p>
        </p:txBody>
      </p:sp>
      <p:sp>
        <p:nvSpPr>
          <p:cNvPr id="2049059" name="Text Box 35">
            <a:extLst>
              <a:ext uri="{FF2B5EF4-FFF2-40B4-BE49-F238E27FC236}">
                <a16:creationId xmlns:a16="http://schemas.microsoft.com/office/drawing/2014/main" id="{29660DCD-8D3F-4460-AF00-F1961F255C5C}"/>
              </a:ext>
            </a:extLst>
          </p:cNvPr>
          <p:cNvSpPr txBox="1">
            <a:spLocks noChangeArrowheads="1"/>
          </p:cNvSpPr>
          <p:nvPr/>
        </p:nvSpPr>
        <p:spPr bwMode="auto">
          <a:xfrm>
            <a:off x="2617788" y="3128963"/>
            <a:ext cx="500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C</a:t>
            </a:r>
          </a:p>
        </p:txBody>
      </p:sp>
      <p:sp>
        <p:nvSpPr>
          <p:cNvPr id="2049060" name="Text Box 36">
            <a:extLst>
              <a:ext uri="{FF2B5EF4-FFF2-40B4-BE49-F238E27FC236}">
                <a16:creationId xmlns:a16="http://schemas.microsoft.com/office/drawing/2014/main" id="{21E3EA07-97C0-4E0E-86F1-41E0FBCAC78B}"/>
              </a:ext>
            </a:extLst>
          </p:cNvPr>
          <p:cNvSpPr txBox="1">
            <a:spLocks noChangeArrowheads="1"/>
          </p:cNvSpPr>
          <p:nvPr/>
        </p:nvSpPr>
        <p:spPr bwMode="auto">
          <a:xfrm>
            <a:off x="2286000" y="3500438"/>
            <a:ext cx="363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D</a:t>
            </a:r>
          </a:p>
        </p:txBody>
      </p:sp>
      <p:sp>
        <p:nvSpPr>
          <p:cNvPr id="2049061" name="Text Box 37">
            <a:extLst>
              <a:ext uri="{FF2B5EF4-FFF2-40B4-BE49-F238E27FC236}">
                <a16:creationId xmlns:a16="http://schemas.microsoft.com/office/drawing/2014/main" id="{8A8CA0C2-1296-4E3A-869E-60CE553A90D2}"/>
              </a:ext>
            </a:extLst>
          </p:cNvPr>
          <p:cNvSpPr txBox="1">
            <a:spLocks noChangeArrowheads="1"/>
          </p:cNvSpPr>
          <p:nvPr/>
        </p:nvSpPr>
        <p:spPr bwMode="auto">
          <a:xfrm>
            <a:off x="1774825" y="4022725"/>
            <a:ext cx="373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solidFill>
                  <a:srgbClr val="FF3300"/>
                </a:solidFill>
                <a:latin typeface="Times New Roman" panose="02020603050405020304" pitchFamily="18" charset="0"/>
                <a:ea typeface="楷体_GB2312" pitchFamily="49" charset="-122"/>
                <a:cs typeface="Times New Roman" panose="02020603050405020304" pitchFamily="18" charset="0"/>
              </a:rPr>
              <a:t>E</a:t>
            </a:r>
          </a:p>
        </p:txBody>
      </p:sp>
      <p:sp>
        <p:nvSpPr>
          <p:cNvPr id="2049062" name="Line 38">
            <a:extLst>
              <a:ext uri="{FF2B5EF4-FFF2-40B4-BE49-F238E27FC236}">
                <a16:creationId xmlns:a16="http://schemas.microsoft.com/office/drawing/2014/main" id="{384CC8E4-4409-456C-AD2C-E1AB4F0AA4C1}"/>
              </a:ext>
            </a:extLst>
          </p:cNvPr>
          <p:cNvSpPr>
            <a:spLocks noChangeShapeType="1"/>
          </p:cNvSpPr>
          <p:nvPr/>
        </p:nvSpPr>
        <p:spPr bwMode="auto">
          <a:xfrm>
            <a:off x="5580063" y="4600575"/>
            <a:ext cx="33845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49063" name="Line 39">
            <a:extLst>
              <a:ext uri="{FF2B5EF4-FFF2-40B4-BE49-F238E27FC236}">
                <a16:creationId xmlns:a16="http://schemas.microsoft.com/office/drawing/2014/main" id="{12529512-C5B0-45D7-8F80-C43FF1B454E7}"/>
              </a:ext>
            </a:extLst>
          </p:cNvPr>
          <p:cNvSpPr>
            <a:spLocks noChangeShapeType="1"/>
          </p:cNvSpPr>
          <p:nvPr/>
        </p:nvSpPr>
        <p:spPr bwMode="auto">
          <a:xfrm flipV="1">
            <a:off x="5580063" y="1720850"/>
            <a:ext cx="0" cy="28797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49064" name="Text Box 40">
            <a:extLst>
              <a:ext uri="{FF2B5EF4-FFF2-40B4-BE49-F238E27FC236}">
                <a16:creationId xmlns:a16="http://schemas.microsoft.com/office/drawing/2014/main" id="{5AFF6771-7B0B-4D00-9BFD-DB40679874D0}"/>
              </a:ext>
            </a:extLst>
          </p:cNvPr>
          <p:cNvSpPr txBox="1">
            <a:spLocks noChangeArrowheads="1"/>
          </p:cNvSpPr>
          <p:nvPr/>
        </p:nvSpPr>
        <p:spPr bwMode="auto">
          <a:xfrm>
            <a:off x="5148263" y="1504950"/>
            <a:ext cx="360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P</a:t>
            </a:r>
          </a:p>
        </p:txBody>
      </p:sp>
      <p:sp>
        <p:nvSpPr>
          <p:cNvPr id="2049065" name="Text Box 41">
            <a:extLst>
              <a:ext uri="{FF2B5EF4-FFF2-40B4-BE49-F238E27FC236}">
                <a16:creationId xmlns:a16="http://schemas.microsoft.com/office/drawing/2014/main" id="{BA8B8A0F-25C0-4AAA-98D4-7C8D3AEDF85A}"/>
              </a:ext>
            </a:extLst>
          </p:cNvPr>
          <p:cNvSpPr txBox="1">
            <a:spLocks noChangeArrowheads="1"/>
          </p:cNvSpPr>
          <p:nvPr/>
        </p:nvSpPr>
        <p:spPr bwMode="auto">
          <a:xfrm>
            <a:off x="8820150" y="460057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Q</a:t>
            </a:r>
          </a:p>
        </p:txBody>
      </p:sp>
      <p:sp>
        <p:nvSpPr>
          <p:cNvPr id="2049066" name="Line 42">
            <a:extLst>
              <a:ext uri="{FF2B5EF4-FFF2-40B4-BE49-F238E27FC236}">
                <a16:creationId xmlns:a16="http://schemas.microsoft.com/office/drawing/2014/main" id="{9E7DA1C9-5988-4888-ACDD-C8EE70484E45}"/>
              </a:ext>
            </a:extLst>
          </p:cNvPr>
          <p:cNvSpPr>
            <a:spLocks noChangeShapeType="1"/>
          </p:cNvSpPr>
          <p:nvPr/>
        </p:nvSpPr>
        <p:spPr bwMode="auto">
          <a:xfrm>
            <a:off x="4859338" y="4097338"/>
            <a:ext cx="2520950"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49067" name="Text Box 43">
            <a:extLst>
              <a:ext uri="{FF2B5EF4-FFF2-40B4-BE49-F238E27FC236}">
                <a16:creationId xmlns:a16="http://schemas.microsoft.com/office/drawing/2014/main" id="{29CE5D3C-7CC6-4949-9383-3234343C7AA2}"/>
              </a:ext>
            </a:extLst>
          </p:cNvPr>
          <p:cNvSpPr txBox="1">
            <a:spLocks noChangeArrowheads="1"/>
          </p:cNvSpPr>
          <p:nvPr/>
        </p:nvSpPr>
        <p:spPr bwMode="auto">
          <a:xfrm>
            <a:off x="8385175" y="4600575"/>
            <a:ext cx="560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Q</a:t>
            </a:r>
            <a:r>
              <a:rPr kumimoji="1" lang="en-US" altLang="zh-CN" sz="2000" baseline="-25000">
                <a:latin typeface="Times New Roman" panose="02020603050405020304" pitchFamily="18" charset="0"/>
                <a:ea typeface="楷体_GB2312" pitchFamily="49" charset="-122"/>
                <a:cs typeface="Times New Roman" panose="02020603050405020304" pitchFamily="18" charset="0"/>
              </a:rPr>
              <a:t>1</a:t>
            </a:r>
            <a:endParaRPr kumimoji="1"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2049068" name="Text Box 44">
            <a:extLst>
              <a:ext uri="{FF2B5EF4-FFF2-40B4-BE49-F238E27FC236}">
                <a16:creationId xmlns:a16="http://schemas.microsoft.com/office/drawing/2014/main" id="{944DC30B-E668-4FF4-BFDC-387C682E5337}"/>
              </a:ext>
            </a:extLst>
          </p:cNvPr>
          <p:cNvSpPr txBox="1">
            <a:spLocks noChangeArrowheads="1"/>
          </p:cNvSpPr>
          <p:nvPr/>
        </p:nvSpPr>
        <p:spPr bwMode="auto">
          <a:xfrm>
            <a:off x="7956550" y="4600575"/>
            <a:ext cx="560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Q</a:t>
            </a:r>
            <a:r>
              <a:rPr kumimoji="1" lang="en-US" altLang="zh-CN" sz="2000" baseline="-25000">
                <a:latin typeface="Times New Roman" panose="02020603050405020304" pitchFamily="18" charset="0"/>
                <a:ea typeface="楷体_GB2312" pitchFamily="49" charset="-122"/>
                <a:cs typeface="Times New Roman" panose="02020603050405020304" pitchFamily="18" charset="0"/>
              </a:rPr>
              <a:t>2</a:t>
            </a:r>
            <a:endParaRPr kumimoji="1"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2049069" name="Text Box 45">
            <a:extLst>
              <a:ext uri="{FF2B5EF4-FFF2-40B4-BE49-F238E27FC236}">
                <a16:creationId xmlns:a16="http://schemas.microsoft.com/office/drawing/2014/main" id="{BC53DCE2-8DB7-4998-A88E-A29F4B9A0AC6}"/>
              </a:ext>
            </a:extLst>
          </p:cNvPr>
          <p:cNvSpPr txBox="1">
            <a:spLocks noChangeArrowheads="1"/>
          </p:cNvSpPr>
          <p:nvPr/>
        </p:nvSpPr>
        <p:spPr bwMode="auto">
          <a:xfrm>
            <a:off x="7596188" y="4600575"/>
            <a:ext cx="560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Q</a:t>
            </a:r>
            <a:r>
              <a:rPr kumimoji="1" lang="en-US" altLang="zh-CN" sz="2000" baseline="-25000">
                <a:latin typeface="Times New Roman" panose="02020603050405020304" pitchFamily="18" charset="0"/>
                <a:ea typeface="楷体_GB2312" pitchFamily="49" charset="-122"/>
                <a:cs typeface="Times New Roman" panose="02020603050405020304" pitchFamily="18" charset="0"/>
              </a:rPr>
              <a:t>3</a:t>
            </a:r>
            <a:endParaRPr kumimoji="1"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2049070" name="Text Box 46">
            <a:extLst>
              <a:ext uri="{FF2B5EF4-FFF2-40B4-BE49-F238E27FC236}">
                <a16:creationId xmlns:a16="http://schemas.microsoft.com/office/drawing/2014/main" id="{319CCE87-3086-4222-9BD5-CFABF5339F43}"/>
              </a:ext>
            </a:extLst>
          </p:cNvPr>
          <p:cNvSpPr txBox="1">
            <a:spLocks noChangeArrowheads="1"/>
          </p:cNvSpPr>
          <p:nvPr/>
        </p:nvSpPr>
        <p:spPr bwMode="auto">
          <a:xfrm>
            <a:off x="7164388" y="4600575"/>
            <a:ext cx="622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Q</a:t>
            </a:r>
            <a:r>
              <a:rPr kumimoji="1" lang="en-US" altLang="zh-CN" sz="2000" baseline="-25000">
                <a:latin typeface="Times New Roman" panose="02020603050405020304" pitchFamily="18" charset="0"/>
                <a:ea typeface="楷体_GB2312" pitchFamily="49" charset="-122"/>
                <a:cs typeface="Times New Roman" panose="02020603050405020304" pitchFamily="18" charset="0"/>
              </a:rPr>
              <a:t>4</a:t>
            </a:r>
            <a:endParaRPr kumimoji="1"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2049071" name="Line 47">
            <a:extLst>
              <a:ext uri="{FF2B5EF4-FFF2-40B4-BE49-F238E27FC236}">
                <a16:creationId xmlns:a16="http://schemas.microsoft.com/office/drawing/2014/main" id="{8C7A2F09-4C18-43B4-98D7-54768DFF7F7E}"/>
              </a:ext>
            </a:extLst>
          </p:cNvPr>
          <p:cNvSpPr>
            <a:spLocks noChangeShapeType="1"/>
          </p:cNvSpPr>
          <p:nvPr/>
        </p:nvSpPr>
        <p:spPr bwMode="auto">
          <a:xfrm>
            <a:off x="8532813" y="2800350"/>
            <a:ext cx="0" cy="17287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49072" name="Line 48">
            <a:extLst>
              <a:ext uri="{FF2B5EF4-FFF2-40B4-BE49-F238E27FC236}">
                <a16:creationId xmlns:a16="http://schemas.microsoft.com/office/drawing/2014/main" id="{362D4834-C46C-445C-A8EC-ED18215F58F0}"/>
              </a:ext>
            </a:extLst>
          </p:cNvPr>
          <p:cNvSpPr>
            <a:spLocks noChangeShapeType="1"/>
          </p:cNvSpPr>
          <p:nvPr/>
        </p:nvSpPr>
        <p:spPr bwMode="auto">
          <a:xfrm>
            <a:off x="8101013" y="3644900"/>
            <a:ext cx="0" cy="9556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49073" name="Line 49">
            <a:extLst>
              <a:ext uri="{FF2B5EF4-FFF2-40B4-BE49-F238E27FC236}">
                <a16:creationId xmlns:a16="http://schemas.microsoft.com/office/drawing/2014/main" id="{EBEFCAF0-BE49-48DC-81CB-E5E73BDFF9D7}"/>
              </a:ext>
            </a:extLst>
          </p:cNvPr>
          <p:cNvSpPr>
            <a:spLocks noChangeShapeType="1"/>
          </p:cNvSpPr>
          <p:nvPr/>
        </p:nvSpPr>
        <p:spPr bwMode="auto">
          <a:xfrm>
            <a:off x="7885113" y="3810000"/>
            <a:ext cx="0" cy="7905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49074" name="Line 50">
            <a:extLst>
              <a:ext uri="{FF2B5EF4-FFF2-40B4-BE49-F238E27FC236}">
                <a16:creationId xmlns:a16="http://schemas.microsoft.com/office/drawing/2014/main" id="{FB3B1173-76BD-4EB7-BB47-DD00548C536E}"/>
              </a:ext>
            </a:extLst>
          </p:cNvPr>
          <p:cNvSpPr>
            <a:spLocks noChangeShapeType="1"/>
          </p:cNvSpPr>
          <p:nvPr/>
        </p:nvSpPr>
        <p:spPr bwMode="auto">
          <a:xfrm>
            <a:off x="7451725" y="4097338"/>
            <a:ext cx="0" cy="5032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49075" name="Text Box 51">
            <a:extLst>
              <a:ext uri="{FF2B5EF4-FFF2-40B4-BE49-F238E27FC236}">
                <a16:creationId xmlns:a16="http://schemas.microsoft.com/office/drawing/2014/main" id="{6903238C-1B84-4BB6-A456-1147A73287AD}"/>
              </a:ext>
            </a:extLst>
          </p:cNvPr>
          <p:cNvSpPr txBox="1">
            <a:spLocks noChangeArrowheads="1"/>
          </p:cNvSpPr>
          <p:nvPr/>
        </p:nvSpPr>
        <p:spPr bwMode="auto">
          <a:xfrm>
            <a:off x="7773988" y="3201988"/>
            <a:ext cx="500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C</a:t>
            </a:r>
          </a:p>
        </p:txBody>
      </p:sp>
      <p:sp>
        <p:nvSpPr>
          <p:cNvPr id="2049076" name="Text Box 52">
            <a:extLst>
              <a:ext uri="{FF2B5EF4-FFF2-40B4-BE49-F238E27FC236}">
                <a16:creationId xmlns:a16="http://schemas.microsoft.com/office/drawing/2014/main" id="{50A462F3-5CC2-486C-A419-9B95E6BF90FD}"/>
              </a:ext>
            </a:extLst>
          </p:cNvPr>
          <p:cNvSpPr txBox="1">
            <a:spLocks noChangeArrowheads="1"/>
          </p:cNvSpPr>
          <p:nvPr/>
        </p:nvSpPr>
        <p:spPr bwMode="auto">
          <a:xfrm>
            <a:off x="7524750" y="3521075"/>
            <a:ext cx="309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D</a:t>
            </a:r>
          </a:p>
        </p:txBody>
      </p:sp>
      <p:sp>
        <p:nvSpPr>
          <p:cNvPr id="2049077" name="Text Box 53">
            <a:extLst>
              <a:ext uri="{FF2B5EF4-FFF2-40B4-BE49-F238E27FC236}">
                <a16:creationId xmlns:a16="http://schemas.microsoft.com/office/drawing/2014/main" id="{0020EE56-4DE7-40BB-BB64-9D12717BCDF6}"/>
              </a:ext>
            </a:extLst>
          </p:cNvPr>
          <p:cNvSpPr txBox="1">
            <a:spLocks noChangeArrowheads="1"/>
          </p:cNvSpPr>
          <p:nvPr/>
        </p:nvSpPr>
        <p:spPr bwMode="auto">
          <a:xfrm>
            <a:off x="5148263" y="381000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P</a:t>
            </a:r>
            <a:r>
              <a:rPr kumimoji="1" lang="en-US" altLang="zh-CN" sz="2000" baseline="-25000">
                <a:latin typeface="Times New Roman" panose="02020603050405020304" pitchFamily="18" charset="0"/>
                <a:ea typeface="楷体_GB2312" pitchFamily="49" charset="-122"/>
                <a:cs typeface="Times New Roman" panose="02020603050405020304" pitchFamily="18" charset="0"/>
              </a:rPr>
              <a:t>4</a:t>
            </a:r>
            <a:endParaRPr kumimoji="1"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2049078" name="Text Box 54">
            <a:extLst>
              <a:ext uri="{FF2B5EF4-FFF2-40B4-BE49-F238E27FC236}">
                <a16:creationId xmlns:a16="http://schemas.microsoft.com/office/drawing/2014/main" id="{E1A40D70-A33A-44B3-8147-1417AB22C17E}"/>
              </a:ext>
            </a:extLst>
          </p:cNvPr>
          <p:cNvSpPr txBox="1">
            <a:spLocks noChangeArrowheads="1"/>
          </p:cNvSpPr>
          <p:nvPr/>
        </p:nvSpPr>
        <p:spPr bwMode="auto">
          <a:xfrm>
            <a:off x="5148263" y="3632200"/>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P</a:t>
            </a:r>
            <a:r>
              <a:rPr kumimoji="1" lang="en-US" altLang="zh-CN" sz="2000" baseline="-25000">
                <a:latin typeface="Times New Roman" panose="02020603050405020304" pitchFamily="18" charset="0"/>
                <a:ea typeface="楷体_GB2312" pitchFamily="49" charset="-122"/>
                <a:cs typeface="Times New Roman" panose="02020603050405020304" pitchFamily="18" charset="0"/>
              </a:rPr>
              <a:t>3</a:t>
            </a:r>
            <a:endParaRPr kumimoji="1"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2049079" name="Text Box 55">
            <a:extLst>
              <a:ext uri="{FF2B5EF4-FFF2-40B4-BE49-F238E27FC236}">
                <a16:creationId xmlns:a16="http://schemas.microsoft.com/office/drawing/2014/main" id="{F113C944-4F6E-4FCB-84C9-79EDEB7A6366}"/>
              </a:ext>
            </a:extLst>
          </p:cNvPr>
          <p:cNvSpPr txBox="1">
            <a:spLocks noChangeArrowheads="1"/>
          </p:cNvSpPr>
          <p:nvPr/>
        </p:nvSpPr>
        <p:spPr bwMode="auto">
          <a:xfrm>
            <a:off x="5148263" y="316071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P</a:t>
            </a:r>
            <a:r>
              <a:rPr kumimoji="1" lang="en-US" altLang="zh-CN" sz="2000" baseline="-25000">
                <a:latin typeface="Times New Roman" panose="02020603050405020304" pitchFamily="18" charset="0"/>
                <a:ea typeface="楷体_GB2312" pitchFamily="49" charset="-122"/>
                <a:cs typeface="Times New Roman" panose="02020603050405020304" pitchFamily="18" charset="0"/>
              </a:rPr>
              <a:t>2</a:t>
            </a:r>
            <a:endParaRPr kumimoji="1"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2049080" name="Text Box 56">
            <a:extLst>
              <a:ext uri="{FF2B5EF4-FFF2-40B4-BE49-F238E27FC236}">
                <a16:creationId xmlns:a16="http://schemas.microsoft.com/office/drawing/2014/main" id="{037DD801-7A7D-4DF1-8B43-01BFF4CB3976}"/>
              </a:ext>
            </a:extLst>
          </p:cNvPr>
          <p:cNvSpPr txBox="1">
            <a:spLocks noChangeArrowheads="1"/>
          </p:cNvSpPr>
          <p:nvPr/>
        </p:nvSpPr>
        <p:spPr bwMode="auto">
          <a:xfrm>
            <a:off x="5148263" y="25844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P</a:t>
            </a:r>
            <a:r>
              <a:rPr kumimoji="1" lang="en-US" altLang="zh-CN" sz="2000" baseline="-25000">
                <a:latin typeface="Times New Roman" panose="02020603050405020304" pitchFamily="18" charset="0"/>
                <a:ea typeface="楷体_GB2312" pitchFamily="49" charset="-122"/>
                <a:cs typeface="Times New Roman" panose="02020603050405020304" pitchFamily="18" charset="0"/>
              </a:rPr>
              <a:t>1</a:t>
            </a:r>
            <a:endParaRPr kumimoji="1"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2049081" name="Line 57">
            <a:extLst>
              <a:ext uri="{FF2B5EF4-FFF2-40B4-BE49-F238E27FC236}">
                <a16:creationId xmlns:a16="http://schemas.microsoft.com/office/drawing/2014/main" id="{EC8B8123-4210-4513-BFD1-4E7EEB41C881}"/>
              </a:ext>
            </a:extLst>
          </p:cNvPr>
          <p:cNvSpPr>
            <a:spLocks noChangeShapeType="1"/>
          </p:cNvSpPr>
          <p:nvPr/>
        </p:nvSpPr>
        <p:spPr bwMode="auto">
          <a:xfrm>
            <a:off x="4787900" y="3810000"/>
            <a:ext cx="302418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49082" name="Line 58">
            <a:extLst>
              <a:ext uri="{FF2B5EF4-FFF2-40B4-BE49-F238E27FC236}">
                <a16:creationId xmlns:a16="http://schemas.microsoft.com/office/drawing/2014/main" id="{1D8BA1AC-E7C0-4F78-91EB-8014FE047C27}"/>
              </a:ext>
            </a:extLst>
          </p:cNvPr>
          <p:cNvSpPr>
            <a:spLocks noChangeShapeType="1"/>
          </p:cNvSpPr>
          <p:nvPr/>
        </p:nvSpPr>
        <p:spPr bwMode="auto">
          <a:xfrm>
            <a:off x="4787900" y="3592513"/>
            <a:ext cx="324008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49083" name="Line 59">
            <a:extLst>
              <a:ext uri="{FF2B5EF4-FFF2-40B4-BE49-F238E27FC236}">
                <a16:creationId xmlns:a16="http://schemas.microsoft.com/office/drawing/2014/main" id="{00EF943B-EF80-48CF-875D-87C4C257E13B}"/>
              </a:ext>
            </a:extLst>
          </p:cNvPr>
          <p:cNvSpPr>
            <a:spLocks noChangeShapeType="1"/>
          </p:cNvSpPr>
          <p:nvPr/>
        </p:nvSpPr>
        <p:spPr bwMode="auto">
          <a:xfrm>
            <a:off x="4787900" y="2800350"/>
            <a:ext cx="374491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49084" name="Text Box 60">
            <a:extLst>
              <a:ext uri="{FF2B5EF4-FFF2-40B4-BE49-F238E27FC236}">
                <a16:creationId xmlns:a16="http://schemas.microsoft.com/office/drawing/2014/main" id="{63867236-C235-4D20-BE61-8AD2AF291E98}"/>
              </a:ext>
            </a:extLst>
          </p:cNvPr>
          <p:cNvSpPr txBox="1">
            <a:spLocks noChangeArrowheads="1"/>
          </p:cNvSpPr>
          <p:nvPr/>
        </p:nvSpPr>
        <p:spPr bwMode="auto">
          <a:xfrm>
            <a:off x="8243888" y="2368550"/>
            <a:ext cx="498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A</a:t>
            </a:r>
          </a:p>
        </p:txBody>
      </p:sp>
      <p:sp>
        <p:nvSpPr>
          <p:cNvPr id="2049085" name="Text Box 61">
            <a:extLst>
              <a:ext uri="{FF2B5EF4-FFF2-40B4-BE49-F238E27FC236}">
                <a16:creationId xmlns:a16="http://schemas.microsoft.com/office/drawing/2014/main" id="{1B425A9B-998F-40AE-A510-10B5D5165CDD}"/>
              </a:ext>
            </a:extLst>
          </p:cNvPr>
          <p:cNvSpPr txBox="1">
            <a:spLocks noChangeArrowheads="1"/>
          </p:cNvSpPr>
          <p:nvPr/>
        </p:nvSpPr>
        <p:spPr bwMode="auto">
          <a:xfrm>
            <a:off x="7019925" y="3736975"/>
            <a:ext cx="373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楷体_GB2312" pitchFamily="49" charset="-122"/>
                <a:cs typeface="Times New Roman" panose="02020603050405020304" pitchFamily="18" charset="0"/>
              </a:rPr>
              <a:t>E</a:t>
            </a:r>
          </a:p>
        </p:txBody>
      </p:sp>
      <p:sp>
        <p:nvSpPr>
          <p:cNvPr id="2049086" name="Freeform 62">
            <a:extLst>
              <a:ext uri="{FF2B5EF4-FFF2-40B4-BE49-F238E27FC236}">
                <a16:creationId xmlns:a16="http://schemas.microsoft.com/office/drawing/2014/main" id="{3FA725DD-03CA-407A-9E28-94393A53D23E}"/>
              </a:ext>
            </a:extLst>
          </p:cNvPr>
          <p:cNvSpPr>
            <a:spLocks/>
          </p:cNvSpPr>
          <p:nvPr/>
        </p:nvSpPr>
        <p:spPr bwMode="auto">
          <a:xfrm>
            <a:off x="7380288" y="2225675"/>
            <a:ext cx="1368425" cy="1871663"/>
          </a:xfrm>
          <a:custGeom>
            <a:avLst/>
            <a:gdLst>
              <a:gd name="T0" fmla="*/ 0 w 1451"/>
              <a:gd name="T1" fmla="*/ 2147483646 h 1270"/>
              <a:gd name="T2" fmla="*/ 2147483646 w 1451"/>
              <a:gd name="T3" fmla="*/ 2147483646 h 1270"/>
              <a:gd name="T4" fmla="*/ 2147483646 w 1451"/>
              <a:gd name="T5" fmla="*/ 2147483646 h 1270"/>
              <a:gd name="T6" fmla="*/ 2147483646 w 1451"/>
              <a:gd name="T7" fmla="*/ 0 h 1270"/>
              <a:gd name="T8" fmla="*/ 0 60000 65536"/>
              <a:gd name="T9" fmla="*/ 0 60000 65536"/>
              <a:gd name="T10" fmla="*/ 0 60000 65536"/>
              <a:gd name="T11" fmla="*/ 0 60000 65536"/>
              <a:gd name="T12" fmla="*/ 0 w 1451"/>
              <a:gd name="T13" fmla="*/ 0 h 1270"/>
              <a:gd name="T14" fmla="*/ 1451 w 1451"/>
              <a:gd name="T15" fmla="*/ 1270 h 1270"/>
            </a:gdLst>
            <a:ahLst/>
            <a:cxnLst>
              <a:cxn ang="T8">
                <a:pos x="T0" y="T1"/>
              </a:cxn>
              <a:cxn ang="T9">
                <a:pos x="T2" y="T3"/>
              </a:cxn>
              <a:cxn ang="T10">
                <a:pos x="T4" y="T5"/>
              </a:cxn>
              <a:cxn ang="T11">
                <a:pos x="T6" y="T7"/>
              </a:cxn>
            </a:cxnLst>
            <a:rect l="T12" t="T13" r="T14" b="T15"/>
            <a:pathLst>
              <a:path w="1451" h="1270">
                <a:moveTo>
                  <a:pt x="0" y="1270"/>
                </a:moveTo>
                <a:cubicBezTo>
                  <a:pt x="92" y="1232"/>
                  <a:pt x="390" y="1140"/>
                  <a:pt x="551" y="1043"/>
                </a:cubicBezTo>
                <a:cubicBezTo>
                  <a:pt x="712" y="946"/>
                  <a:pt x="814" y="862"/>
                  <a:pt x="964" y="688"/>
                </a:cubicBezTo>
                <a:cubicBezTo>
                  <a:pt x="1114" y="514"/>
                  <a:pt x="1350" y="143"/>
                  <a:pt x="1451"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049091" name="Text Box 67">
            <a:extLst>
              <a:ext uri="{FF2B5EF4-FFF2-40B4-BE49-F238E27FC236}">
                <a16:creationId xmlns:a16="http://schemas.microsoft.com/office/drawing/2014/main" id="{5E2CB3BB-4E55-4D8B-90A5-2C671343B746}"/>
              </a:ext>
            </a:extLst>
          </p:cNvPr>
          <p:cNvSpPr txBox="1">
            <a:spLocks noChangeArrowheads="1"/>
          </p:cNvSpPr>
          <p:nvPr/>
        </p:nvSpPr>
        <p:spPr bwMode="auto">
          <a:xfrm>
            <a:off x="7956550" y="1792288"/>
            <a:ext cx="1006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a:solidFill>
                  <a:srgbClr val="FF0000"/>
                </a:solidFill>
                <a:latin typeface="Times New Roman" panose="02020603050405020304" pitchFamily="18" charset="0"/>
                <a:ea typeface="楷体_GB2312" pitchFamily="49" charset="-122"/>
                <a:cs typeface="Times New Roman" panose="02020603050405020304" pitchFamily="18" charset="0"/>
              </a:rPr>
              <a:t>SMC</a:t>
            </a:r>
          </a:p>
        </p:txBody>
      </p:sp>
      <p:sp>
        <p:nvSpPr>
          <p:cNvPr id="2049096" name="Rectangle 72">
            <a:extLst>
              <a:ext uri="{FF2B5EF4-FFF2-40B4-BE49-F238E27FC236}">
                <a16:creationId xmlns:a16="http://schemas.microsoft.com/office/drawing/2014/main" id="{733C6997-21A5-4B9F-B8E9-FD1A7F2A1CF4}"/>
              </a:ext>
            </a:extLst>
          </p:cNvPr>
          <p:cNvSpPr>
            <a:spLocks noChangeArrowheads="1"/>
          </p:cNvSpPr>
          <p:nvPr/>
        </p:nvSpPr>
        <p:spPr bwMode="auto">
          <a:xfrm>
            <a:off x="3203575" y="1412875"/>
            <a:ext cx="7921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SMC</a:t>
            </a:r>
          </a:p>
        </p:txBody>
      </p:sp>
      <p:sp>
        <p:nvSpPr>
          <p:cNvPr id="2049097" name="AutoShape 73">
            <a:extLst>
              <a:ext uri="{FF2B5EF4-FFF2-40B4-BE49-F238E27FC236}">
                <a16:creationId xmlns:a16="http://schemas.microsoft.com/office/drawing/2014/main" id="{85054250-5624-48C0-B0A2-0513E4C4E21A}"/>
              </a:ext>
            </a:extLst>
          </p:cNvPr>
          <p:cNvSpPr>
            <a:spLocks/>
          </p:cNvSpPr>
          <p:nvPr/>
        </p:nvSpPr>
        <p:spPr bwMode="auto">
          <a:xfrm>
            <a:off x="531813" y="4797425"/>
            <a:ext cx="1079500" cy="609600"/>
          </a:xfrm>
          <a:prstGeom prst="borderCallout1">
            <a:avLst>
              <a:gd name="adj1" fmla="val 18750"/>
              <a:gd name="adj2" fmla="val 107060"/>
              <a:gd name="adj3" fmla="val -100782"/>
              <a:gd name="adj4" fmla="val 149116"/>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3333FF"/>
                </a:solidFill>
                <a:ea typeface="楷体_GB2312" pitchFamily="49" charset="-122"/>
              </a:rPr>
              <a:t>停止</a:t>
            </a:r>
          </a:p>
          <a:p>
            <a:pPr algn="ctr" eaLnBrk="1" hangingPunct="1">
              <a:spcBef>
                <a:spcPct val="0"/>
              </a:spcBef>
              <a:buClrTx/>
              <a:buSzTx/>
              <a:buFontTx/>
              <a:buNone/>
            </a:pPr>
            <a:r>
              <a:rPr lang="zh-CN" altLang="en-US" sz="1800">
                <a:solidFill>
                  <a:srgbClr val="3333FF"/>
                </a:solidFill>
                <a:ea typeface="楷体_GB2312" pitchFamily="49" charset="-122"/>
              </a:rPr>
              <a:t>营业点</a:t>
            </a:r>
          </a:p>
        </p:txBody>
      </p:sp>
      <p:sp>
        <p:nvSpPr>
          <p:cNvPr id="2049099" name="Oval 75">
            <a:extLst>
              <a:ext uri="{FF2B5EF4-FFF2-40B4-BE49-F238E27FC236}">
                <a16:creationId xmlns:a16="http://schemas.microsoft.com/office/drawing/2014/main" id="{2BF947E8-CB86-41B3-8CCB-B50AA0CCAF5D}"/>
              </a:ext>
            </a:extLst>
          </p:cNvPr>
          <p:cNvSpPr>
            <a:spLocks noChangeArrowheads="1"/>
          </p:cNvSpPr>
          <p:nvPr/>
        </p:nvSpPr>
        <p:spPr bwMode="auto">
          <a:xfrm>
            <a:off x="2124075" y="4005263"/>
            <a:ext cx="144463" cy="144462"/>
          </a:xfrm>
          <a:prstGeom prst="ellipse">
            <a:avLst/>
          </a:prstGeom>
          <a:solidFill>
            <a:srgbClr val="FF3300"/>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49100" name="Rectangle 76">
            <a:extLst>
              <a:ext uri="{FF2B5EF4-FFF2-40B4-BE49-F238E27FC236}">
                <a16:creationId xmlns:a16="http://schemas.microsoft.com/office/drawing/2014/main" id="{59D44D33-E5AB-4690-8C11-E20FE2B5707C}"/>
              </a:ext>
            </a:extLst>
          </p:cNvPr>
          <p:cNvSpPr>
            <a:spLocks noChangeArrowheads="1"/>
          </p:cNvSpPr>
          <p:nvPr/>
        </p:nvSpPr>
        <p:spPr bwMode="auto">
          <a:xfrm>
            <a:off x="5364163" y="4581525"/>
            <a:ext cx="3587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O</a:t>
            </a:r>
          </a:p>
        </p:txBody>
      </p:sp>
      <p:sp>
        <p:nvSpPr>
          <p:cNvPr id="2049101" name="Oval 77">
            <a:extLst>
              <a:ext uri="{FF2B5EF4-FFF2-40B4-BE49-F238E27FC236}">
                <a16:creationId xmlns:a16="http://schemas.microsoft.com/office/drawing/2014/main" id="{5A9FE0C6-0628-4FF3-9012-D3EDAB7C5252}"/>
              </a:ext>
            </a:extLst>
          </p:cNvPr>
          <p:cNvSpPr>
            <a:spLocks noChangeArrowheads="1"/>
          </p:cNvSpPr>
          <p:nvPr/>
        </p:nvSpPr>
        <p:spPr bwMode="auto">
          <a:xfrm>
            <a:off x="7380288" y="4005263"/>
            <a:ext cx="144462" cy="144462"/>
          </a:xfrm>
          <a:prstGeom prst="ellipse">
            <a:avLst/>
          </a:prstGeom>
          <a:solidFill>
            <a:srgbClr val="00CC00"/>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49103" name="Freeform 79">
            <a:extLst>
              <a:ext uri="{FF2B5EF4-FFF2-40B4-BE49-F238E27FC236}">
                <a16:creationId xmlns:a16="http://schemas.microsoft.com/office/drawing/2014/main" id="{133BBBC8-4D14-48A0-844E-A6DE6E0327AF}"/>
              </a:ext>
            </a:extLst>
          </p:cNvPr>
          <p:cNvSpPr>
            <a:spLocks/>
          </p:cNvSpPr>
          <p:nvPr/>
        </p:nvSpPr>
        <p:spPr bwMode="auto">
          <a:xfrm>
            <a:off x="827088" y="4076700"/>
            <a:ext cx="1368425" cy="228600"/>
          </a:xfrm>
          <a:custGeom>
            <a:avLst/>
            <a:gdLst>
              <a:gd name="T0" fmla="*/ 0 w 862"/>
              <a:gd name="T1" fmla="*/ 2147483646 h 144"/>
              <a:gd name="T2" fmla="*/ 2147483646 w 862"/>
              <a:gd name="T3" fmla="*/ 2147483646 h 144"/>
              <a:gd name="T4" fmla="*/ 2147483646 w 862"/>
              <a:gd name="T5" fmla="*/ 2147483646 h 144"/>
              <a:gd name="T6" fmla="*/ 2147483646 w 862"/>
              <a:gd name="T7" fmla="*/ 2147483646 h 144"/>
              <a:gd name="T8" fmla="*/ 2147483646 w 862"/>
              <a:gd name="T9" fmla="*/ 2147483646 h 144"/>
              <a:gd name="T10" fmla="*/ 2147483646 w 862"/>
              <a:gd name="T11" fmla="*/ 2147483646 h 144"/>
              <a:gd name="T12" fmla="*/ 2147483646 w 862"/>
              <a:gd name="T13" fmla="*/ 0 h 144"/>
              <a:gd name="T14" fmla="*/ 0 60000 65536"/>
              <a:gd name="T15" fmla="*/ 0 60000 65536"/>
              <a:gd name="T16" fmla="*/ 0 60000 65536"/>
              <a:gd name="T17" fmla="*/ 0 60000 65536"/>
              <a:gd name="T18" fmla="*/ 0 60000 65536"/>
              <a:gd name="T19" fmla="*/ 0 60000 65536"/>
              <a:gd name="T20" fmla="*/ 0 60000 65536"/>
              <a:gd name="T21" fmla="*/ 0 w 862"/>
              <a:gd name="T22" fmla="*/ 0 h 144"/>
              <a:gd name="T23" fmla="*/ 862 w 862"/>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2" h="144">
                <a:moveTo>
                  <a:pt x="0" y="46"/>
                </a:moveTo>
                <a:cubicBezTo>
                  <a:pt x="19" y="61"/>
                  <a:pt x="38" y="76"/>
                  <a:pt x="91" y="91"/>
                </a:cubicBezTo>
                <a:cubicBezTo>
                  <a:pt x="144" y="106"/>
                  <a:pt x="257" y="128"/>
                  <a:pt x="318" y="136"/>
                </a:cubicBezTo>
                <a:cubicBezTo>
                  <a:pt x="379" y="144"/>
                  <a:pt x="416" y="136"/>
                  <a:pt x="454" y="136"/>
                </a:cubicBezTo>
                <a:cubicBezTo>
                  <a:pt x="492" y="136"/>
                  <a:pt x="507" y="143"/>
                  <a:pt x="545" y="136"/>
                </a:cubicBezTo>
                <a:cubicBezTo>
                  <a:pt x="583" y="129"/>
                  <a:pt x="628" y="114"/>
                  <a:pt x="681" y="91"/>
                </a:cubicBezTo>
                <a:cubicBezTo>
                  <a:pt x="734" y="68"/>
                  <a:pt x="798" y="34"/>
                  <a:pt x="862" y="0"/>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9104" name="Oval 80">
            <a:extLst>
              <a:ext uri="{FF2B5EF4-FFF2-40B4-BE49-F238E27FC236}">
                <a16:creationId xmlns:a16="http://schemas.microsoft.com/office/drawing/2014/main" id="{61ED1C76-F158-4BBF-BEE7-71E05DCC9FAB}"/>
              </a:ext>
            </a:extLst>
          </p:cNvPr>
          <p:cNvSpPr>
            <a:spLocks noChangeArrowheads="1"/>
          </p:cNvSpPr>
          <p:nvPr/>
        </p:nvSpPr>
        <p:spPr bwMode="auto">
          <a:xfrm>
            <a:off x="2517775" y="3751263"/>
            <a:ext cx="144463" cy="144462"/>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49106" name="Oval 82">
            <a:extLst>
              <a:ext uri="{FF2B5EF4-FFF2-40B4-BE49-F238E27FC236}">
                <a16:creationId xmlns:a16="http://schemas.microsoft.com/office/drawing/2014/main" id="{F7D4885A-FFD4-4E67-860F-D2ECE0C31994}"/>
              </a:ext>
            </a:extLst>
          </p:cNvPr>
          <p:cNvSpPr>
            <a:spLocks noChangeArrowheads="1"/>
          </p:cNvSpPr>
          <p:nvPr/>
        </p:nvSpPr>
        <p:spPr bwMode="auto">
          <a:xfrm>
            <a:off x="7812088" y="3716338"/>
            <a:ext cx="144462" cy="144462"/>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49107" name="Oval 83">
            <a:extLst>
              <a:ext uri="{FF2B5EF4-FFF2-40B4-BE49-F238E27FC236}">
                <a16:creationId xmlns:a16="http://schemas.microsoft.com/office/drawing/2014/main" id="{579223F2-8D12-4F5C-B7FA-DAB325B0DC2F}"/>
              </a:ext>
            </a:extLst>
          </p:cNvPr>
          <p:cNvSpPr>
            <a:spLocks noChangeArrowheads="1"/>
          </p:cNvSpPr>
          <p:nvPr/>
        </p:nvSpPr>
        <p:spPr bwMode="auto">
          <a:xfrm>
            <a:off x="2827338" y="3484563"/>
            <a:ext cx="144462" cy="144462"/>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49108" name="Oval 84">
            <a:extLst>
              <a:ext uri="{FF2B5EF4-FFF2-40B4-BE49-F238E27FC236}">
                <a16:creationId xmlns:a16="http://schemas.microsoft.com/office/drawing/2014/main" id="{EFC6547E-4403-4E92-9A77-F5A60798106C}"/>
              </a:ext>
            </a:extLst>
          </p:cNvPr>
          <p:cNvSpPr>
            <a:spLocks noChangeArrowheads="1"/>
          </p:cNvSpPr>
          <p:nvPr/>
        </p:nvSpPr>
        <p:spPr bwMode="auto">
          <a:xfrm>
            <a:off x="8027988" y="3500438"/>
            <a:ext cx="144462" cy="142875"/>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49109" name="Oval 85">
            <a:extLst>
              <a:ext uri="{FF2B5EF4-FFF2-40B4-BE49-F238E27FC236}">
                <a16:creationId xmlns:a16="http://schemas.microsoft.com/office/drawing/2014/main" id="{4A8EF58B-E6FD-4B09-9032-CC034B314529}"/>
              </a:ext>
            </a:extLst>
          </p:cNvPr>
          <p:cNvSpPr>
            <a:spLocks noChangeArrowheads="1"/>
          </p:cNvSpPr>
          <p:nvPr/>
        </p:nvSpPr>
        <p:spPr bwMode="auto">
          <a:xfrm>
            <a:off x="3297238" y="2754313"/>
            <a:ext cx="144462" cy="144462"/>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49110" name="Oval 86">
            <a:extLst>
              <a:ext uri="{FF2B5EF4-FFF2-40B4-BE49-F238E27FC236}">
                <a16:creationId xmlns:a16="http://schemas.microsoft.com/office/drawing/2014/main" id="{93B96D30-B265-47B5-9A1A-D16422E7A771}"/>
              </a:ext>
            </a:extLst>
          </p:cNvPr>
          <p:cNvSpPr>
            <a:spLocks noChangeArrowheads="1"/>
          </p:cNvSpPr>
          <p:nvPr/>
        </p:nvSpPr>
        <p:spPr bwMode="auto">
          <a:xfrm>
            <a:off x="8459788" y="2708275"/>
            <a:ext cx="144462" cy="144463"/>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90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90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90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90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90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09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490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90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905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4909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4906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4909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04910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0490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4905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4906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490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4910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490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4906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204906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4907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4908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4910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4907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04907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4904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0490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049057"/>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04906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049104"/>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204905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049052"/>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204908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049078"/>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1" nodeType="clickEffect">
                                  <p:stCondLst>
                                    <p:cond delay="0"/>
                                  </p:stCondLst>
                                  <p:childTnLst>
                                    <p:set>
                                      <p:cBhvr>
                                        <p:cTn id="100" dur="1" fill="hold">
                                          <p:stCondLst>
                                            <p:cond delay="0"/>
                                          </p:stCondLst>
                                        </p:cTn>
                                        <p:tgtEl>
                                          <p:spTgt spid="204907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04908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04907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049069"/>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04907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049106"/>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04904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0490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049056"/>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04910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049059"/>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204904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049050"/>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nodeType="clickEffect">
                                  <p:stCondLst>
                                    <p:cond delay="0"/>
                                  </p:stCondLst>
                                  <p:childTnLst>
                                    <p:set>
                                      <p:cBhvr>
                                        <p:cTn id="136" dur="1" fill="hold">
                                          <p:stCondLst>
                                            <p:cond delay="0"/>
                                          </p:stCondLst>
                                        </p:cTn>
                                        <p:tgtEl>
                                          <p:spTgt spid="204908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049079"/>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204907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049068"/>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2049108"/>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049075"/>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2049041"/>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049033"/>
                                        </p:tgtEl>
                                        <p:attrNameLst>
                                          <p:attrName>style.visibility</p:attrName>
                                        </p:attrNameLst>
                                      </p:cBhvr>
                                      <p:to>
                                        <p:strVal val="visible"/>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2049055"/>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ntr" presetSubtype="0" fill="hold" nodeType="clickEffect">
                                  <p:stCondLst>
                                    <p:cond delay="0"/>
                                  </p:stCondLst>
                                  <p:childTnLst>
                                    <p:set>
                                      <p:cBhvr>
                                        <p:cTn id="164" dur="1" fill="hold">
                                          <p:stCondLst>
                                            <p:cond delay="0"/>
                                          </p:stCondLst>
                                        </p:cTn>
                                        <p:tgtEl>
                                          <p:spTgt spid="204904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049109"/>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nodeType="clickEffect">
                                  <p:stCondLst>
                                    <p:cond delay="0"/>
                                  </p:stCondLst>
                                  <p:childTnLst>
                                    <p:set>
                                      <p:cBhvr>
                                        <p:cTn id="170" dur="1" fill="hold">
                                          <p:stCondLst>
                                            <p:cond delay="0"/>
                                          </p:stCondLst>
                                        </p:cTn>
                                        <p:tgtEl>
                                          <p:spTgt spid="2049039"/>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2049040"/>
                                        </p:tgtEl>
                                        <p:attrNameLst>
                                          <p:attrName>style.visibility</p:attrName>
                                        </p:attrNameLst>
                                      </p:cBhvr>
                                      <p:to>
                                        <p:strVal val="visible"/>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20490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049083"/>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ntr" presetSubtype="0" fill="hold" nodeType="clickEffect">
                                  <p:stCondLst>
                                    <p:cond delay="0"/>
                                  </p:stCondLst>
                                  <p:childTnLst>
                                    <p:set>
                                      <p:cBhvr>
                                        <p:cTn id="182" dur="1" fill="hold">
                                          <p:stCondLst>
                                            <p:cond delay="0"/>
                                          </p:stCondLst>
                                        </p:cTn>
                                        <p:tgtEl>
                                          <p:spTgt spid="2049071"/>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2049067"/>
                                        </p:tgtEl>
                                        <p:attrNameLst>
                                          <p:attrName>style.visibility</p:attrName>
                                        </p:attrNameLst>
                                      </p:cBhvr>
                                      <p:to>
                                        <p:strVal val="visible"/>
                                      </p:to>
                                    </p:se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2049110"/>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2049084"/>
                                        </p:tgtEl>
                                        <p:attrNameLst>
                                          <p:attrName>style.visibility</p:attrName>
                                        </p:attrNameLst>
                                      </p:cBhvr>
                                      <p:to>
                                        <p:strVal val="visible"/>
                                      </p:to>
                                    </p:se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ntr" presetSubtype="0" fill="hold" nodeType="clickEffect">
                                  <p:stCondLst>
                                    <p:cond delay="0"/>
                                  </p:stCondLst>
                                  <p:childTnLst>
                                    <p:set>
                                      <p:cBhvr>
                                        <p:cTn id="194" dur="1" fill="hold">
                                          <p:stCondLst>
                                            <p:cond delay="0"/>
                                          </p:stCondLst>
                                        </p:cTn>
                                        <p:tgtEl>
                                          <p:spTgt spid="2049086"/>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2049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037" grpId="0"/>
      <p:bldP spid="2049038" grpId="0"/>
      <p:bldP spid="2049040" grpId="0"/>
      <p:bldP spid="2049041" grpId="0"/>
      <p:bldP spid="2049046" grpId="0"/>
      <p:bldP spid="2049047" grpId="0"/>
      <p:bldP spid="2049048" grpId="0"/>
      <p:bldP spid="2049050" grpId="0"/>
      <p:bldP spid="2049052" grpId="0"/>
      <p:bldP spid="2049054" grpId="0"/>
      <p:bldP spid="2049055" grpId="0"/>
      <p:bldP spid="2049056" grpId="0"/>
      <p:bldP spid="2049057" grpId="0"/>
      <p:bldP spid="2049058" grpId="0"/>
      <p:bldP spid="2049059" grpId="0"/>
      <p:bldP spid="2049060" grpId="0"/>
      <p:bldP spid="2049061" grpId="0"/>
      <p:bldP spid="2049064" grpId="0"/>
      <p:bldP spid="2049065" grpId="0"/>
      <p:bldP spid="2049067" grpId="0"/>
      <p:bldP spid="2049068" grpId="0"/>
      <p:bldP spid="2049069" grpId="0"/>
      <p:bldP spid="2049070" grpId="0"/>
      <p:bldP spid="2049075" grpId="0"/>
      <p:bldP spid="2049076" grpId="0"/>
      <p:bldP spid="2049077" grpId="0"/>
      <p:bldP spid="2049078" grpId="0"/>
      <p:bldP spid="2049078" grpId="1"/>
      <p:bldP spid="2049079" grpId="0"/>
      <p:bldP spid="2049080" grpId="0"/>
      <p:bldP spid="2049084" grpId="0"/>
      <p:bldP spid="2049085" grpId="0"/>
      <p:bldP spid="2049091" grpId="0"/>
      <p:bldP spid="2049096" grpId="0"/>
      <p:bldP spid="2049097" grpId="0" animBg="1"/>
      <p:bldP spid="2049099" grpId="0" animBg="1"/>
      <p:bldP spid="2049100" grpId="0"/>
      <p:bldP spid="2049101" grpId="0" animBg="1"/>
      <p:bldP spid="2049104" grpId="0" animBg="1"/>
      <p:bldP spid="2049106" grpId="0" animBg="1"/>
      <p:bldP spid="2049107" grpId="0" animBg="1"/>
      <p:bldP spid="2049108" grpId="0" animBg="1"/>
      <p:bldP spid="2049109" grpId="0" animBg="1"/>
      <p:bldP spid="20491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AFEF288-48D4-40A6-ACC2-9FA355CA1FE0}"/>
              </a:ext>
            </a:extLst>
          </p:cNvPr>
          <p:cNvSpPr>
            <a:spLocks noGrp="1" noRot="1" noChangeArrowheads="1"/>
          </p:cNvSpPr>
          <p:nvPr>
            <p:ph type="title"/>
          </p:nvPr>
        </p:nvSpPr>
        <p:spPr>
          <a:xfrm>
            <a:off x="214313" y="500063"/>
            <a:ext cx="8643937" cy="785812"/>
          </a:xfrm>
        </p:spPr>
        <p:txBody>
          <a:bodyPr/>
          <a:lstStyle/>
          <a:p>
            <a:pPr algn="l" eaLnBrk="1" hangingPunct="1"/>
            <a:r>
              <a:rPr kumimoji="1" lang="zh-CN" altLang="en-US" sz="3200" b="1">
                <a:solidFill>
                  <a:srgbClr val="3333FF"/>
                </a:solidFill>
                <a:latin typeface="黑体" panose="02010609060101010101" pitchFamily="49" charset="-122"/>
                <a:ea typeface="黑体" panose="02010609060101010101" pitchFamily="49" charset="-122"/>
              </a:rPr>
              <a:t>（四）完全竞争行业的短期供给曲线</a:t>
            </a:r>
          </a:p>
        </p:txBody>
      </p:sp>
      <p:sp>
        <p:nvSpPr>
          <p:cNvPr id="28675" name="Rectangle 3">
            <a:extLst>
              <a:ext uri="{FF2B5EF4-FFF2-40B4-BE49-F238E27FC236}">
                <a16:creationId xmlns:a16="http://schemas.microsoft.com/office/drawing/2014/main" id="{5E351939-61F6-4376-A4E7-C007D154328C}"/>
              </a:ext>
            </a:extLst>
          </p:cNvPr>
          <p:cNvSpPr>
            <a:spLocks noGrp="1" noRot="1" noChangeArrowheads="1"/>
          </p:cNvSpPr>
          <p:nvPr>
            <p:ph type="body" idx="1"/>
          </p:nvPr>
        </p:nvSpPr>
        <p:spPr>
          <a:xfrm>
            <a:off x="457200" y="1196975"/>
            <a:ext cx="8472488" cy="2160588"/>
          </a:xfrm>
        </p:spPr>
        <p:txBody>
          <a:bodyPr/>
          <a:lstStyle/>
          <a:p>
            <a:pPr eaLnBrk="1" hangingPunct="1">
              <a:buFont typeface="Wingdings" panose="05000000000000000000" pitchFamily="2" charset="2"/>
              <a:buNone/>
            </a:pPr>
            <a:r>
              <a:rPr kumimoji="1" lang="zh-CN" altLang="en-US" b="1">
                <a:solidFill>
                  <a:srgbClr val="3333FF"/>
                </a:solidFill>
                <a:latin typeface="楷体" panose="02010609060101010101" pitchFamily="49" charset="-122"/>
                <a:ea typeface="楷体" panose="02010609060101010101" pitchFamily="49" charset="-122"/>
              </a:rPr>
              <a:t>行业：指为同一个商品市场生产和提供商品的所有的厂商的总体。</a:t>
            </a:r>
          </a:p>
          <a:p>
            <a:pPr eaLnBrk="1" hangingPunct="1">
              <a:buFont typeface="Wingdings" panose="05000000000000000000" pitchFamily="2" charset="2"/>
              <a:buNone/>
            </a:pPr>
            <a:r>
              <a:rPr kumimoji="1" lang="zh-CN" altLang="en-US" b="1">
                <a:solidFill>
                  <a:srgbClr val="3333FF"/>
                </a:solidFill>
                <a:latin typeface="楷体" panose="02010609060101010101" pitchFamily="49" charset="-122"/>
                <a:ea typeface="楷体" panose="02010609060101010101" pitchFamily="49" charset="-122"/>
              </a:rPr>
              <a:t>完全竞争行业的短期供给曲线是所有厂商短期供给曲线的水平叠加（假设要素价格不变）</a:t>
            </a:r>
          </a:p>
        </p:txBody>
      </p:sp>
      <p:grpSp>
        <p:nvGrpSpPr>
          <p:cNvPr id="28676" name="Group 52">
            <a:extLst>
              <a:ext uri="{FF2B5EF4-FFF2-40B4-BE49-F238E27FC236}">
                <a16:creationId xmlns:a16="http://schemas.microsoft.com/office/drawing/2014/main" id="{E6E0134D-2B13-44C2-916D-682D8671055E}"/>
              </a:ext>
            </a:extLst>
          </p:cNvPr>
          <p:cNvGrpSpPr>
            <a:grpSpLocks/>
          </p:cNvGrpSpPr>
          <p:nvPr/>
        </p:nvGrpSpPr>
        <p:grpSpPr bwMode="auto">
          <a:xfrm>
            <a:off x="323850" y="3573463"/>
            <a:ext cx="8642350" cy="2465387"/>
            <a:chOff x="158" y="2296"/>
            <a:chExt cx="5444" cy="1553"/>
          </a:xfrm>
        </p:grpSpPr>
        <p:sp>
          <p:nvSpPr>
            <p:cNvPr id="28677" name="Line 5">
              <a:extLst>
                <a:ext uri="{FF2B5EF4-FFF2-40B4-BE49-F238E27FC236}">
                  <a16:creationId xmlns:a16="http://schemas.microsoft.com/office/drawing/2014/main" id="{EDE5F412-4B0C-4250-BB84-CFB657F570B2}"/>
                </a:ext>
              </a:extLst>
            </p:cNvPr>
            <p:cNvSpPr>
              <a:spLocks noChangeShapeType="1"/>
            </p:cNvSpPr>
            <p:nvPr/>
          </p:nvSpPr>
          <p:spPr bwMode="auto">
            <a:xfrm flipV="1">
              <a:off x="333" y="2390"/>
              <a:ext cx="0" cy="1187"/>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78" name="Rectangle 6">
              <a:extLst>
                <a:ext uri="{FF2B5EF4-FFF2-40B4-BE49-F238E27FC236}">
                  <a16:creationId xmlns:a16="http://schemas.microsoft.com/office/drawing/2014/main" id="{3815C99C-FAB6-4B3B-8D7F-2E40681E0787}"/>
                </a:ext>
              </a:extLst>
            </p:cNvPr>
            <p:cNvSpPr>
              <a:spLocks noChangeArrowheads="1"/>
            </p:cNvSpPr>
            <p:nvPr/>
          </p:nvSpPr>
          <p:spPr bwMode="auto">
            <a:xfrm>
              <a:off x="180" y="2346"/>
              <a:ext cx="108"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P</a:t>
              </a:r>
            </a:p>
          </p:txBody>
        </p:sp>
        <p:sp>
          <p:nvSpPr>
            <p:cNvPr id="28679" name="Line 7">
              <a:extLst>
                <a:ext uri="{FF2B5EF4-FFF2-40B4-BE49-F238E27FC236}">
                  <a16:creationId xmlns:a16="http://schemas.microsoft.com/office/drawing/2014/main" id="{BCBF9666-2AB0-4422-98CD-BAFEA6801B4F}"/>
                </a:ext>
              </a:extLst>
            </p:cNvPr>
            <p:cNvSpPr>
              <a:spLocks noChangeShapeType="1"/>
            </p:cNvSpPr>
            <p:nvPr/>
          </p:nvSpPr>
          <p:spPr bwMode="auto">
            <a:xfrm flipV="1">
              <a:off x="333" y="3566"/>
              <a:ext cx="1096" cy="11"/>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80" name="Rectangle 8">
              <a:extLst>
                <a:ext uri="{FF2B5EF4-FFF2-40B4-BE49-F238E27FC236}">
                  <a16:creationId xmlns:a16="http://schemas.microsoft.com/office/drawing/2014/main" id="{DBA676DA-F538-41DF-805C-C58D08C09A21}"/>
                </a:ext>
              </a:extLst>
            </p:cNvPr>
            <p:cNvSpPr>
              <a:spLocks noChangeArrowheads="1"/>
            </p:cNvSpPr>
            <p:nvPr/>
          </p:nvSpPr>
          <p:spPr bwMode="auto">
            <a:xfrm>
              <a:off x="1383" y="3612"/>
              <a:ext cx="153"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Q</a:t>
              </a:r>
            </a:p>
          </p:txBody>
        </p:sp>
        <p:sp>
          <p:nvSpPr>
            <p:cNvPr id="28681" name="Rectangle 9">
              <a:extLst>
                <a:ext uri="{FF2B5EF4-FFF2-40B4-BE49-F238E27FC236}">
                  <a16:creationId xmlns:a16="http://schemas.microsoft.com/office/drawing/2014/main" id="{F9867CD6-2086-4BDF-8C8F-30745A528E02}"/>
                </a:ext>
              </a:extLst>
            </p:cNvPr>
            <p:cNvSpPr>
              <a:spLocks noChangeArrowheads="1"/>
            </p:cNvSpPr>
            <p:nvPr/>
          </p:nvSpPr>
          <p:spPr bwMode="auto">
            <a:xfrm>
              <a:off x="203" y="3622"/>
              <a:ext cx="153"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O</a:t>
              </a:r>
            </a:p>
          </p:txBody>
        </p:sp>
        <p:sp>
          <p:nvSpPr>
            <p:cNvPr id="28682" name="Line 10">
              <a:extLst>
                <a:ext uri="{FF2B5EF4-FFF2-40B4-BE49-F238E27FC236}">
                  <a16:creationId xmlns:a16="http://schemas.microsoft.com/office/drawing/2014/main" id="{7A67D1B8-BC16-4137-B14C-E89C83390A1B}"/>
                </a:ext>
              </a:extLst>
            </p:cNvPr>
            <p:cNvSpPr>
              <a:spLocks noChangeShapeType="1"/>
            </p:cNvSpPr>
            <p:nvPr/>
          </p:nvSpPr>
          <p:spPr bwMode="auto">
            <a:xfrm>
              <a:off x="839" y="2750"/>
              <a:ext cx="0" cy="835"/>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2050059" name="Rectangle 11">
              <a:extLst>
                <a:ext uri="{FF2B5EF4-FFF2-40B4-BE49-F238E27FC236}">
                  <a16:creationId xmlns:a16="http://schemas.microsoft.com/office/drawing/2014/main" id="{6AA5A9D1-F9F5-4E22-92D4-214500B3D557}"/>
                </a:ext>
              </a:extLst>
            </p:cNvPr>
            <p:cNvSpPr>
              <a:spLocks noChangeArrowheads="1"/>
            </p:cNvSpPr>
            <p:nvPr/>
          </p:nvSpPr>
          <p:spPr bwMode="auto">
            <a:xfrm>
              <a:off x="158" y="3183"/>
              <a:ext cx="109" cy="88"/>
            </a:xfrm>
            <a:prstGeom prst="rect">
              <a:avLst/>
            </a:prstGeom>
            <a:noFill/>
            <a:ln w="38100">
              <a:noFill/>
              <a:miter lim="800000"/>
              <a:headEnd/>
              <a:tailEnd/>
            </a:ln>
            <a:effectLst/>
          </p:spPr>
          <p:txBody>
            <a:bodyPr wrap="none" lIns="90000" tIns="46800" rIns="90000" bIns="46800" anchor="ctr"/>
            <a:lstStyle/>
            <a:p>
              <a:pPr algn="ctr" eaLnBrk="1" hangingPunct="1">
                <a:defRPr/>
              </a:pPr>
              <a:r>
                <a:rPr kumimoji="1" lang="en-US" altLang="zh-CN">
                  <a:effectLst>
                    <a:outerShdw blurRad="38100" dist="38100" dir="2700000" algn="tl">
                      <a:srgbClr val="C0C0C0"/>
                    </a:outerShdw>
                  </a:effectLst>
                  <a:latin typeface="Times New Roman" pitchFamily="18" charset="0"/>
                </a:rPr>
                <a:t>P</a:t>
              </a:r>
              <a:r>
                <a:rPr kumimoji="1" lang="en-US" altLang="zh-CN" sz="1000">
                  <a:effectLst>
                    <a:outerShdw blurRad="38100" dist="38100" dir="2700000" algn="tl">
                      <a:srgbClr val="C0C0C0"/>
                    </a:outerShdw>
                  </a:effectLst>
                  <a:latin typeface="Times New Roman" pitchFamily="18" charset="0"/>
                </a:rPr>
                <a:t>1</a:t>
              </a:r>
            </a:p>
          </p:txBody>
        </p:sp>
        <p:sp>
          <p:nvSpPr>
            <p:cNvPr id="2050060" name="Rectangle 12">
              <a:extLst>
                <a:ext uri="{FF2B5EF4-FFF2-40B4-BE49-F238E27FC236}">
                  <a16:creationId xmlns:a16="http://schemas.microsoft.com/office/drawing/2014/main" id="{BED72A1A-1185-4183-8813-9608F16848F5}"/>
                </a:ext>
              </a:extLst>
            </p:cNvPr>
            <p:cNvSpPr>
              <a:spLocks noChangeArrowheads="1"/>
            </p:cNvSpPr>
            <p:nvPr/>
          </p:nvSpPr>
          <p:spPr bwMode="auto">
            <a:xfrm>
              <a:off x="567" y="3612"/>
              <a:ext cx="109" cy="88"/>
            </a:xfrm>
            <a:prstGeom prst="rect">
              <a:avLst/>
            </a:prstGeom>
            <a:noFill/>
            <a:ln w="38100">
              <a:noFill/>
              <a:miter lim="800000"/>
              <a:headEnd/>
              <a:tailEnd/>
            </a:ln>
            <a:effectLst/>
          </p:spPr>
          <p:txBody>
            <a:bodyPr wrap="none" lIns="90000" tIns="46800" rIns="90000" bIns="46800" anchor="ctr"/>
            <a:lstStyle/>
            <a:p>
              <a:pPr algn="ctr" eaLnBrk="1" hangingPunct="1">
                <a:defRPr/>
              </a:pPr>
              <a:r>
                <a:rPr kumimoji="1" lang="en-US" altLang="zh-CN">
                  <a:effectLst>
                    <a:outerShdw blurRad="38100" dist="38100" dir="2700000" algn="tl">
                      <a:srgbClr val="C0C0C0"/>
                    </a:outerShdw>
                  </a:effectLst>
                  <a:latin typeface="Times New Roman" pitchFamily="18" charset="0"/>
                </a:rPr>
                <a:t>Q</a:t>
              </a:r>
              <a:r>
                <a:rPr kumimoji="1" lang="en-US" altLang="zh-CN" baseline="-25000">
                  <a:effectLst>
                    <a:outerShdw blurRad="38100" dist="38100" dir="2700000" algn="tl">
                      <a:srgbClr val="C0C0C0"/>
                    </a:outerShdw>
                  </a:effectLst>
                  <a:latin typeface="Times New Roman" pitchFamily="18" charset="0"/>
                </a:rPr>
                <a:t>1</a:t>
              </a:r>
              <a:endParaRPr kumimoji="1" lang="en-US" altLang="zh-CN" sz="1000">
                <a:effectLst>
                  <a:outerShdw blurRad="38100" dist="38100" dir="2700000" algn="tl">
                    <a:srgbClr val="C0C0C0"/>
                  </a:outerShdw>
                </a:effectLst>
                <a:latin typeface="Times New Roman" pitchFamily="18" charset="0"/>
              </a:endParaRPr>
            </a:p>
          </p:txBody>
        </p:sp>
        <p:sp>
          <p:nvSpPr>
            <p:cNvPr id="2050061" name="Rectangle 13">
              <a:extLst>
                <a:ext uri="{FF2B5EF4-FFF2-40B4-BE49-F238E27FC236}">
                  <a16:creationId xmlns:a16="http://schemas.microsoft.com/office/drawing/2014/main" id="{86AC24B4-7F17-4C5F-92CE-ED7EA5AF5F2A}"/>
                </a:ext>
              </a:extLst>
            </p:cNvPr>
            <p:cNvSpPr>
              <a:spLocks noChangeArrowheads="1"/>
            </p:cNvSpPr>
            <p:nvPr/>
          </p:nvSpPr>
          <p:spPr bwMode="auto">
            <a:xfrm>
              <a:off x="158" y="2731"/>
              <a:ext cx="109" cy="88"/>
            </a:xfrm>
            <a:prstGeom prst="rect">
              <a:avLst/>
            </a:prstGeom>
            <a:noFill/>
            <a:ln w="38100">
              <a:noFill/>
              <a:miter lim="800000"/>
              <a:headEnd/>
              <a:tailEnd/>
            </a:ln>
            <a:effectLst/>
          </p:spPr>
          <p:txBody>
            <a:bodyPr wrap="none" lIns="90000" tIns="46800" rIns="90000" bIns="46800" anchor="ctr"/>
            <a:lstStyle/>
            <a:p>
              <a:pPr algn="ctr" eaLnBrk="1" hangingPunct="1">
                <a:defRPr/>
              </a:pPr>
              <a:r>
                <a:rPr kumimoji="1" lang="en-US" altLang="zh-CN">
                  <a:effectLst>
                    <a:outerShdw blurRad="38100" dist="38100" dir="2700000" algn="tl">
                      <a:srgbClr val="C0C0C0"/>
                    </a:outerShdw>
                  </a:effectLst>
                  <a:latin typeface="Times New Roman" pitchFamily="18" charset="0"/>
                </a:rPr>
                <a:t>P</a:t>
              </a:r>
              <a:r>
                <a:rPr kumimoji="1" lang="en-US" altLang="zh-CN" sz="1000">
                  <a:effectLst>
                    <a:outerShdw blurRad="38100" dist="38100" dir="2700000" algn="tl">
                      <a:srgbClr val="C0C0C0"/>
                    </a:outerShdw>
                  </a:effectLst>
                  <a:latin typeface="Times New Roman" pitchFamily="18" charset="0"/>
                </a:rPr>
                <a:t>2</a:t>
              </a:r>
            </a:p>
          </p:txBody>
        </p:sp>
        <p:sp>
          <p:nvSpPr>
            <p:cNvPr id="2050062" name="Rectangle 14">
              <a:extLst>
                <a:ext uri="{FF2B5EF4-FFF2-40B4-BE49-F238E27FC236}">
                  <a16:creationId xmlns:a16="http://schemas.microsoft.com/office/drawing/2014/main" id="{797EE230-450C-4080-B0E6-2BD1B707EA42}"/>
                </a:ext>
              </a:extLst>
            </p:cNvPr>
            <p:cNvSpPr>
              <a:spLocks noChangeArrowheads="1"/>
            </p:cNvSpPr>
            <p:nvPr/>
          </p:nvSpPr>
          <p:spPr bwMode="auto">
            <a:xfrm>
              <a:off x="839" y="3612"/>
              <a:ext cx="139" cy="101"/>
            </a:xfrm>
            <a:prstGeom prst="rect">
              <a:avLst/>
            </a:prstGeom>
            <a:noFill/>
            <a:ln w="38100">
              <a:noFill/>
              <a:miter lim="800000"/>
              <a:headEnd/>
              <a:tailEnd/>
            </a:ln>
            <a:effectLst/>
          </p:spPr>
          <p:txBody>
            <a:bodyPr wrap="none" lIns="90000" tIns="46800" rIns="90000" bIns="46800" anchor="ctr"/>
            <a:lstStyle/>
            <a:p>
              <a:pPr algn="ctr" eaLnBrk="1" hangingPunct="1">
                <a:defRPr/>
              </a:pPr>
              <a:r>
                <a:rPr kumimoji="1" lang="en-US" altLang="zh-CN">
                  <a:effectLst>
                    <a:outerShdw blurRad="38100" dist="38100" dir="2700000" algn="tl">
                      <a:srgbClr val="C0C0C0"/>
                    </a:outerShdw>
                  </a:effectLst>
                  <a:latin typeface="Times New Roman" pitchFamily="18" charset="0"/>
                </a:rPr>
                <a:t>Q</a:t>
              </a:r>
              <a:r>
                <a:rPr kumimoji="1" lang="en-US" altLang="zh-CN" baseline="-25000">
                  <a:effectLst>
                    <a:outerShdw blurRad="38100" dist="38100" dir="2700000" algn="tl">
                      <a:srgbClr val="C0C0C0"/>
                    </a:outerShdw>
                  </a:effectLst>
                  <a:latin typeface="Times New Roman" pitchFamily="18" charset="0"/>
                </a:rPr>
                <a:t>2</a:t>
              </a:r>
              <a:endParaRPr kumimoji="1" lang="en-US" altLang="zh-CN" sz="1000">
                <a:effectLst>
                  <a:outerShdw blurRad="38100" dist="38100" dir="2700000" algn="tl">
                    <a:srgbClr val="C0C0C0"/>
                  </a:outerShdw>
                </a:effectLst>
                <a:latin typeface="Times New Roman" pitchFamily="18" charset="0"/>
              </a:endParaRPr>
            </a:p>
          </p:txBody>
        </p:sp>
        <p:sp>
          <p:nvSpPr>
            <p:cNvPr id="28687" name="Line 15">
              <a:extLst>
                <a:ext uri="{FF2B5EF4-FFF2-40B4-BE49-F238E27FC236}">
                  <a16:creationId xmlns:a16="http://schemas.microsoft.com/office/drawing/2014/main" id="{9512C8A4-4B8E-4522-9C32-6C1470EA102F}"/>
                </a:ext>
              </a:extLst>
            </p:cNvPr>
            <p:cNvSpPr>
              <a:spLocks noChangeShapeType="1"/>
            </p:cNvSpPr>
            <p:nvPr/>
          </p:nvSpPr>
          <p:spPr bwMode="auto">
            <a:xfrm>
              <a:off x="567" y="3249"/>
              <a:ext cx="0" cy="305"/>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28688" name="Freeform 16">
              <a:extLst>
                <a:ext uri="{FF2B5EF4-FFF2-40B4-BE49-F238E27FC236}">
                  <a16:creationId xmlns:a16="http://schemas.microsoft.com/office/drawing/2014/main" id="{612D4CAF-C98A-4FD2-B422-A077D6EA6AD3}"/>
                </a:ext>
              </a:extLst>
            </p:cNvPr>
            <p:cNvSpPr>
              <a:spLocks/>
            </p:cNvSpPr>
            <p:nvPr/>
          </p:nvSpPr>
          <p:spPr bwMode="auto">
            <a:xfrm>
              <a:off x="385" y="2523"/>
              <a:ext cx="533" cy="827"/>
            </a:xfrm>
            <a:custGeom>
              <a:avLst/>
              <a:gdLst>
                <a:gd name="T0" fmla="*/ 0 w 736"/>
                <a:gd name="T1" fmla="*/ 1 h 1176"/>
                <a:gd name="T2" fmla="*/ 1 w 736"/>
                <a:gd name="T3" fmla="*/ 1 h 1176"/>
                <a:gd name="T4" fmla="*/ 1 w 736"/>
                <a:gd name="T5" fmla="*/ 1 h 1176"/>
                <a:gd name="T6" fmla="*/ 1 w 736"/>
                <a:gd name="T7" fmla="*/ 1 h 1176"/>
                <a:gd name="T8" fmla="*/ 1 w 736"/>
                <a:gd name="T9" fmla="*/ 1 h 1176"/>
                <a:gd name="T10" fmla="*/ 1 w 736"/>
                <a:gd name="T11" fmla="*/ 0 h 1176"/>
                <a:gd name="T12" fmla="*/ 0 60000 65536"/>
                <a:gd name="T13" fmla="*/ 0 60000 65536"/>
                <a:gd name="T14" fmla="*/ 0 60000 65536"/>
                <a:gd name="T15" fmla="*/ 0 60000 65536"/>
                <a:gd name="T16" fmla="*/ 0 60000 65536"/>
                <a:gd name="T17" fmla="*/ 0 60000 65536"/>
                <a:gd name="T18" fmla="*/ 0 w 736"/>
                <a:gd name="T19" fmla="*/ 0 h 1176"/>
                <a:gd name="T20" fmla="*/ 736 w 736"/>
                <a:gd name="T21" fmla="*/ 1176 h 1176"/>
              </a:gdLst>
              <a:ahLst/>
              <a:cxnLst>
                <a:cxn ang="T12">
                  <a:pos x="T0" y="T1"/>
                </a:cxn>
                <a:cxn ang="T13">
                  <a:pos x="T2" y="T3"/>
                </a:cxn>
                <a:cxn ang="T14">
                  <a:pos x="T4" y="T5"/>
                </a:cxn>
                <a:cxn ang="T15">
                  <a:pos x="T6" y="T7"/>
                </a:cxn>
                <a:cxn ang="T16">
                  <a:pos x="T8" y="T9"/>
                </a:cxn>
                <a:cxn ang="T17">
                  <a:pos x="T10" y="T11"/>
                </a:cxn>
              </a:cxnLst>
              <a:rect l="T18" t="T19" r="T20" b="T21"/>
              <a:pathLst>
                <a:path w="736" h="1176">
                  <a:moveTo>
                    <a:pt x="0" y="1176"/>
                  </a:moveTo>
                  <a:cubicBezTo>
                    <a:pt x="36" y="1151"/>
                    <a:pt x="148" y="1094"/>
                    <a:pt x="215" y="1029"/>
                  </a:cubicBezTo>
                  <a:cubicBezTo>
                    <a:pt x="282" y="964"/>
                    <a:pt x="360" y="851"/>
                    <a:pt x="402" y="788"/>
                  </a:cubicBezTo>
                  <a:cubicBezTo>
                    <a:pt x="444" y="725"/>
                    <a:pt x="431" y="739"/>
                    <a:pt x="469" y="654"/>
                  </a:cubicBezTo>
                  <a:cubicBezTo>
                    <a:pt x="507" y="569"/>
                    <a:pt x="585" y="388"/>
                    <a:pt x="630" y="279"/>
                  </a:cubicBezTo>
                  <a:cubicBezTo>
                    <a:pt x="675" y="170"/>
                    <a:pt x="714" y="58"/>
                    <a:pt x="73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endParaRPr lang="zh-CN" altLang="en-US"/>
            </a:p>
          </p:txBody>
        </p:sp>
        <p:sp>
          <p:nvSpPr>
            <p:cNvPr id="28689" name="Rectangle 17">
              <a:extLst>
                <a:ext uri="{FF2B5EF4-FFF2-40B4-BE49-F238E27FC236}">
                  <a16:creationId xmlns:a16="http://schemas.microsoft.com/office/drawing/2014/main" id="{AE7AE2D7-8EB0-47F4-A417-9F6364FC8363}"/>
                </a:ext>
              </a:extLst>
            </p:cNvPr>
            <p:cNvSpPr>
              <a:spLocks noChangeArrowheads="1"/>
            </p:cNvSpPr>
            <p:nvPr/>
          </p:nvSpPr>
          <p:spPr bwMode="auto">
            <a:xfrm>
              <a:off x="793" y="2296"/>
              <a:ext cx="45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i="1">
                  <a:latin typeface="Times New Roman" panose="02020603050405020304" pitchFamily="18" charset="0"/>
                </a:rPr>
                <a:t>s</a:t>
              </a:r>
              <a:r>
                <a:rPr kumimoji="1" lang="en-US" altLang="zh-CN" sz="2400" i="1" baseline="-25000">
                  <a:latin typeface="Times New Roman" panose="02020603050405020304" pitchFamily="18" charset="0"/>
                </a:rPr>
                <a:t>1</a:t>
              </a:r>
              <a:r>
                <a:rPr kumimoji="1" lang="en-US" altLang="zh-CN" sz="2400" i="1">
                  <a:latin typeface="Times New Roman" panose="02020603050405020304" pitchFamily="18" charset="0"/>
                </a:rPr>
                <a:t>=MC</a:t>
              </a:r>
              <a:r>
                <a:rPr kumimoji="1" lang="en-US" altLang="zh-CN" sz="1200" i="1">
                  <a:latin typeface="Times New Roman" panose="02020603050405020304" pitchFamily="18" charset="0"/>
                </a:rPr>
                <a:t>1</a:t>
              </a:r>
            </a:p>
          </p:txBody>
        </p:sp>
        <p:sp>
          <p:nvSpPr>
            <p:cNvPr id="28690" name="Line 18">
              <a:extLst>
                <a:ext uri="{FF2B5EF4-FFF2-40B4-BE49-F238E27FC236}">
                  <a16:creationId xmlns:a16="http://schemas.microsoft.com/office/drawing/2014/main" id="{CDAA51D3-4FDF-45E2-9D5F-58EE0AFEBF77}"/>
                </a:ext>
              </a:extLst>
            </p:cNvPr>
            <p:cNvSpPr>
              <a:spLocks noChangeShapeType="1"/>
            </p:cNvSpPr>
            <p:nvPr/>
          </p:nvSpPr>
          <p:spPr bwMode="auto">
            <a:xfrm flipH="1">
              <a:off x="351" y="2750"/>
              <a:ext cx="1894"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28691" name="Line 19">
              <a:extLst>
                <a:ext uri="{FF2B5EF4-FFF2-40B4-BE49-F238E27FC236}">
                  <a16:creationId xmlns:a16="http://schemas.microsoft.com/office/drawing/2014/main" id="{5A7A02EC-AACB-4429-8AC7-8AAA748F92F0}"/>
                </a:ext>
              </a:extLst>
            </p:cNvPr>
            <p:cNvSpPr>
              <a:spLocks noChangeShapeType="1"/>
            </p:cNvSpPr>
            <p:nvPr/>
          </p:nvSpPr>
          <p:spPr bwMode="auto">
            <a:xfrm flipH="1" flipV="1">
              <a:off x="332" y="3228"/>
              <a:ext cx="192" cy="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28692" name="Line 20">
              <a:extLst>
                <a:ext uri="{FF2B5EF4-FFF2-40B4-BE49-F238E27FC236}">
                  <a16:creationId xmlns:a16="http://schemas.microsoft.com/office/drawing/2014/main" id="{218ECF3D-96A4-4B24-AA72-FF3C8D170FC6}"/>
                </a:ext>
              </a:extLst>
            </p:cNvPr>
            <p:cNvSpPr>
              <a:spLocks noChangeShapeType="1"/>
            </p:cNvSpPr>
            <p:nvPr/>
          </p:nvSpPr>
          <p:spPr bwMode="auto">
            <a:xfrm flipV="1">
              <a:off x="2233" y="2397"/>
              <a:ext cx="0" cy="1187"/>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93" name="Rectangle 21">
              <a:extLst>
                <a:ext uri="{FF2B5EF4-FFF2-40B4-BE49-F238E27FC236}">
                  <a16:creationId xmlns:a16="http://schemas.microsoft.com/office/drawing/2014/main" id="{360CBDE4-FC4D-4DD4-8374-FC9233475353}"/>
                </a:ext>
              </a:extLst>
            </p:cNvPr>
            <p:cNvSpPr>
              <a:spLocks noChangeArrowheads="1"/>
            </p:cNvSpPr>
            <p:nvPr/>
          </p:nvSpPr>
          <p:spPr bwMode="auto">
            <a:xfrm>
              <a:off x="2079" y="2353"/>
              <a:ext cx="109"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P</a:t>
              </a:r>
            </a:p>
          </p:txBody>
        </p:sp>
        <p:sp>
          <p:nvSpPr>
            <p:cNvPr id="28694" name="Line 22">
              <a:extLst>
                <a:ext uri="{FF2B5EF4-FFF2-40B4-BE49-F238E27FC236}">
                  <a16:creationId xmlns:a16="http://schemas.microsoft.com/office/drawing/2014/main" id="{5A467E15-5C26-43C0-A0B2-D8D047BEB059}"/>
                </a:ext>
              </a:extLst>
            </p:cNvPr>
            <p:cNvSpPr>
              <a:spLocks noChangeShapeType="1"/>
            </p:cNvSpPr>
            <p:nvPr/>
          </p:nvSpPr>
          <p:spPr bwMode="auto">
            <a:xfrm>
              <a:off x="2233" y="3584"/>
              <a:ext cx="1528"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95" name="Rectangle 23">
              <a:extLst>
                <a:ext uri="{FF2B5EF4-FFF2-40B4-BE49-F238E27FC236}">
                  <a16:creationId xmlns:a16="http://schemas.microsoft.com/office/drawing/2014/main" id="{32A91D30-A0F2-425E-A2C0-80999D539F52}"/>
                </a:ext>
              </a:extLst>
            </p:cNvPr>
            <p:cNvSpPr>
              <a:spLocks noChangeArrowheads="1"/>
            </p:cNvSpPr>
            <p:nvPr/>
          </p:nvSpPr>
          <p:spPr bwMode="auto">
            <a:xfrm>
              <a:off x="3609" y="3657"/>
              <a:ext cx="153"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Q</a:t>
              </a:r>
            </a:p>
          </p:txBody>
        </p:sp>
        <p:sp>
          <p:nvSpPr>
            <p:cNvPr id="28696" name="Rectangle 24">
              <a:extLst>
                <a:ext uri="{FF2B5EF4-FFF2-40B4-BE49-F238E27FC236}">
                  <a16:creationId xmlns:a16="http://schemas.microsoft.com/office/drawing/2014/main" id="{2862D177-3A19-4F42-9267-A089504297CC}"/>
                </a:ext>
              </a:extLst>
            </p:cNvPr>
            <p:cNvSpPr>
              <a:spLocks noChangeArrowheads="1"/>
            </p:cNvSpPr>
            <p:nvPr/>
          </p:nvSpPr>
          <p:spPr bwMode="auto">
            <a:xfrm>
              <a:off x="2103" y="3609"/>
              <a:ext cx="152"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O</a:t>
              </a:r>
            </a:p>
          </p:txBody>
        </p:sp>
        <p:sp>
          <p:nvSpPr>
            <p:cNvPr id="28697" name="Line 25">
              <a:extLst>
                <a:ext uri="{FF2B5EF4-FFF2-40B4-BE49-F238E27FC236}">
                  <a16:creationId xmlns:a16="http://schemas.microsoft.com/office/drawing/2014/main" id="{F1FAF480-F1F0-48BD-AD48-AF5B562A70B2}"/>
                </a:ext>
              </a:extLst>
            </p:cNvPr>
            <p:cNvSpPr>
              <a:spLocks noChangeShapeType="1"/>
            </p:cNvSpPr>
            <p:nvPr/>
          </p:nvSpPr>
          <p:spPr bwMode="auto">
            <a:xfrm>
              <a:off x="2828" y="2765"/>
              <a:ext cx="0" cy="835"/>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2050074" name="Rectangle 26">
              <a:extLst>
                <a:ext uri="{FF2B5EF4-FFF2-40B4-BE49-F238E27FC236}">
                  <a16:creationId xmlns:a16="http://schemas.microsoft.com/office/drawing/2014/main" id="{37D9B5F7-8379-4151-A433-946CD6264DE8}"/>
                </a:ext>
              </a:extLst>
            </p:cNvPr>
            <p:cNvSpPr>
              <a:spLocks noChangeArrowheads="1"/>
            </p:cNvSpPr>
            <p:nvPr/>
          </p:nvSpPr>
          <p:spPr bwMode="auto">
            <a:xfrm>
              <a:off x="2058" y="3190"/>
              <a:ext cx="108" cy="88"/>
            </a:xfrm>
            <a:prstGeom prst="rect">
              <a:avLst/>
            </a:prstGeom>
            <a:noFill/>
            <a:ln w="38100">
              <a:noFill/>
              <a:miter lim="800000"/>
              <a:headEnd/>
              <a:tailEnd/>
            </a:ln>
            <a:effectLst/>
          </p:spPr>
          <p:txBody>
            <a:bodyPr wrap="none" lIns="90000" tIns="46800" rIns="90000" bIns="46800" anchor="ctr"/>
            <a:lstStyle/>
            <a:p>
              <a:pPr algn="ctr" eaLnBrk="1" hangingPunct="1">
                <a:defRPr/>
              </a:pPr>
              <a:r>
                <a:rPr kumimoji="1" lang="en-US" altLang="zh-CN">
                  <a:effectLst>
                    <a:outerShdw blurRad="38100" dist="38100" dir="2700000" algn="tl">
                      <a:srgbClr val="C0C0C0"/>
                    </a:outerShdw>
                  </a:effectLst>
                  <a:latin typeface="Times New Roman" pitchFamily="18" charset="0"/>
                </a:rPr>
                <a:t>P</a:t>
              </a:r>
              <a:r>
                <a:rPr kumimoji="1" lang="en-US" altLang="zh-CN" sz="1000">
                  <a:effectLst>
                    <a:outerShdw blurRad="38100" dist="38100" dir="2700000" algn="tl">
                      <a:srgbClr val="C0C0C0"/>
                    </a:outerShdw>
                  </a:effectLst>
                  <a:latin typeface="Times New Roman" pitchFamily="18" charset="0"/>
                </a:rPr>
                <a:t>1</a:t>
              </a:r>
            </a:p>
          </p:txBody>
        </p:sp>
        <p:sp>
          <p:nvSpPr>
            <p:cNvPr id="2050075" name="Rectangle 27">
              <a:extLst>
                <a:ext uri="{FF2B5EF4-FFF2-40B4-BE49-F238E27FC236}">
                  <a16:creationId xmlns:a16="http://schemas.microsoft.com/office/drawing/2014/main" id="{BC679653-3F95-4654-8A7D-07071AF7959B}"/>
                </a:ext>
              </a:extLst>
            </p:cNvPr>
            <p:cNvSpPr>
              <a:spLocks noChangeArrowheads="1"/>
            </p:cNvSpPr>
            <p:nvPr/>
          </p:nvSpPr>
          <p:spPr bwMode="auto">
            <a:xfrm>
              <a:off x="2794" y="3657"/>
              <a:ext cx="110" cy="88"/>
            </a:xfrm>
            <a:prstGeom prst="rect">
              <a:avLst/>
            </a:prstGeom>
            <a:noFill/>
            <a:ln w="38100">
              <a:noFill/>
              <a:miter lim="800000"/>
              <a:headEnd/>
              <a:tailEnd/>
            </a:ln>
            <a:effectLst/>
          </p:spPr>
          <p:txBody>
            <a:bodyPr wrap="none" lIns="90000" tIns="46800" rIns="90000" bIns="46800" anchor="ctr"/>
            <a:lstStyle/>
            <a:p>
              <a:pPr algn="ctr" eaLnBrk="1" hangingPunct="1">
                <a:defRPr/>
              </a:pPr>
              <a:r>
                <a:rPr kumimoji="1" lang="en-US" altLang="zh-CN">
                  <a:effectLst>
                    <a:outerShdw blurRad="38100" dist="38100" dir="2700000" algn="tl">
                      <a:srgbClr val="C0C0C0"/>
                    </a:outerShdw>
                  </a:effectLst>
                  <a:latin typeface="Times New Roman" pitchFamily="18" charset="0"/>
                </a:rPr>
                <a:t>Q</a:t>
              </a:r>
              <a:r>
                <a:rPr kumimoji="1" lang="en-US" altLang="zh-CN" baseline="-25000">
                  <a:effectLst>
                    <a:outerShdw blurRad="38100" dist="38100" dir="2700000" algn="tl">
                      <a:srgbClr val="C0C0C0"/>
                    </a:outerShdw>
                  </a:effectLst>
                  <a:latin typeface="Times New Roman" pitchFamily="18" charset="0"/>
                </a:rPr>
                <a:t>3</a:t>
              </a:r>
              <a:endParaRPr kumimoji="1" lang="en-US" altLang="zh-CN" sz="1000">
                <a:effectLst>
                  <a:outerShdw blurRad="38100" dist="38100" dir="2700000" algn="tl">
                    <a:srgbClr val="C0C0C0"/>
                  </a:outerShdw>
                </a:effectLst>
                <a:latin typeface="Times New Roman" pitchFamily="18" charset="0"/>
              </a:endParaRPr>
            </a:p>
          </p:txBody>
        </p:sp>
        <p:sp>
          <p:nvSpPr>
            <p:cNvPr id="2050076" name="Rectangle 28">
              <a:extLst>
                <a:ext uri="{FF2B5EF4-FFF2-40B4-BE49-F238E27FC236}">
                  <a16:creationId xmlns:a16="http://schemas.microsoft.com/office/drawing/2014/main" id="{18E034F6-117A-4C79-9D93-AB1661C22AAE}"/>
                </a:ext>
              </a:extLst>
            </p:cNvPr>
            <p:cNvSpPr>
              <a:spLocks noChangeArrowheads="1"/>
            </p:cNvSpPr>
            <p:nvPr/>
          </p:nvSpPr>
          <p:spPr bwMode="auto">
            <a:xfrm>
              <a:off x="2064" y="2795"/>
              <a:ext cx="108" cy="88"/>
            </a:xfrm>
            <a:prstGeom prst="rect">
              <a:avLst/>
            </a:prstGeom>
            <a:noFill/>
            <a:ln w="38100">
              <a:noFill/>
              <a:miter lim="800000"/>
              <a:headEnd/>
              <a:tailEnd/>
            </a:ln>
            <a:effectLst/>
          </p:spPr>
          <p:txBody>
            <a:bodyPr wrap="none" lIns="90000" tIns="46800" rIns="90000" bIns="46800" anchor="ctr"/>
            <a:lstStyle/>
            <a:p>
              <a:pPr algn="ctr" eaLnBrk="1" hangingPunct="1">
                <a:defRPr/>
              </a:pPr>
              <a:r>
                <a:rPr kumimoji="1" lang="en-US" altLang="zh-CN">
                  <a:effectLst>
                    <a:outerShdw blurRad="38100" dist="38100" dir="2700000" algn="tl">
                      <a:srgbClr val="C0C0C0"/>
                    </a:outerShdw>
                  </a:effectLst>
                  <a:latin typeface="Times New Roman" pitchFamily="18" charset="0"/>
                </a:rPr>
                <a:t>P</a:t>
              </a:r>
              <a:r>
                <a:rPr kumimoji="1" lang="en-US" altLang="zh-CN" sz="1000">
                  <a:effectLst>
                    <a:outerShdw blurRad="38100" dist="38100" dir="2700000" algn="tl">
                      <a:srgbClr val="C0C0C0"/>
                    </a:outerShdw>
                  </a:effectLst>
                  <a:latin typeface="Times New Roman" pitchFamily="18" charset="0"/>
                </a:rPr>
                <a:t>2</a:t>
              </a:r>
            </a:p>
          </p:txBody>
        </p:sp>
        <p:sp>
          <p:nvSpPr>
            <p:cNvPr id="2050077" name="Rectangle 29">
              <a:extLst>
                <a:ext uri="{FF2B5EF4-FFF2-40B4-BE49-F238E27FC236}">
                  <a16:creationId xmlns:a16="http://schemas.microsoft.com/office/drawing/2014/main" id="{2A0F029B-008B-4746-9EF6-31E998644F91}"/>
                </a:ext>
              </a:extLst>
            </p:cNvPr>
            <p:cNvSpPr>
              <a:spLocks noChangeArrowheads="1"/>
            </p:cNvSpPr>
            <p:nvPr/>
          </p:nvSpPr>
          <p:spPr bwMode="auto">
            <a:xfrm>
              <a:off x="3037" y="3649"/>
              <a:ext cx="139" cy="101"/>
            </a:xfrm>
            <a:prstGeom prst="rect">
              <a:avLst/>
            </a:prstGeom>
            <a:noFill/>
            <a:ln w="38100">
              <a:noFill/>
              <a:miter lim="800000"/>
              <a:headEnd/>
              <a:tailEnd/>
            </a:ln>
            <a:effectLst/>
          </p:spPr>
          <p:txBody>
            <a:bodyPr wrap="none" lIns="90000" tIns="46800" rIns="90000" bIns="46800" anchor="ctr"/>
            <a:lstStyle/>
            <a:p>
              <a:pPr algn="ctr" eaLnBrk="1" hangingPunct="1">
                <a:defRPr/>
              </a:pPr>
              <a:r>
                <a:rPr kumimoji="1" lang="en-US" altLang="zh-CN">
                  <a:effectLst>
                    <a:outerShdw blurRad="38100" dist="38100" dir="2700000" algn="tl">
                      <a:srgbClr val="C0C0C0"/>
                    </a:outerShdw>
                  </a:effectLst>
                  <a:latin typeface="Times New Roman" pitchFamily="18" charset="0"/>
                </a:rPr>
                <a:t>Q</a:t>
              </a:r>
              <a:r>
                <a:rPr kumimoji="1" lang="en-US" altLang="zh-CN" baseline="-25000">
                  <a:effectLst>
                    <a:outerShdw blurRad="38100" dist="38100" dir="2700000" algn="tl">
                      <a:srgbClr val="C0C0C0"/>
                    </a:outerShdw>
                  </a:effectLst>
                  <a:latin typeface="Times New Roman" pitchFamily="18" charset="0"/>
                </a:rPr>
                <a:t>4</a:t>
              </a:r>
              <a:endParaRPr kumimoji="1" lang="en-US" altLang="zh-CN" sz="1000">
                <a:effectLst>
                  <a:outerShdw blurRad="38100" dist="38100" dir="2700000" algn="tl">
                    <a:srgbClr val="C0C0C0"/>
                  </a:outerShdw>
                </a:effectLst>
                <a:latin typeface="Times New Roman" pitchFamily="18" charset="0"/>
              </a:endParaRPr>
            </a:p>
          </p:txBody>
        </p:sp>
        <p:sp>
          <p:nvSpPr>
            <p:cNvPr id="28702" name="Line 30">
              <a:extLst>
                <a:ext uri="{FF2B5EF4-FFF2-40B4-BE49-F238E27FC236}">
                  <a16:creationId xmlns:a16="http://schemas.microsoft.com/office/drawing/2014/main" id="{E9595EA9-A9E1-4216-A52A-FF8146D4D58D}"/>
                </a:ext>
              </a:extLst>
            </p:cNvPr>
            <p:cNvSpPr>
              <a:spLocks noChangeShapeType="1"/>
            </p:cNvSpPr>
            <p:nvPr/>
          </p:nvSpPr>
          <p:spPr bwMode="auto">
            <a:xfrm>
              <a:off x="2608" y="3249"/>
              <a:ext cx="0" cy="351"/>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28703" name="Freeform 31">
              <a:extLst>
                <a:ext uri="{FF2B5EF4-FFF2-40B4-BE49-F238E27FC236}">
                  <a16:creationId xmlns:a16="http://schemas.microsoft.com/office/drawing/2014/main" id="{C80B3FC6-824A-4A7D-8279-F8466B2025FE}"/>
                </a:ext>
              </a:extLst>
            </p:cNvPr>
            <p:cNvSpPr>
              <a:spLocks/>
            </p:cNvSpPr>
            <p:nvPr/>
          </p:nvSpPr>
          <p:spPr bwMode="auto">
            <a:xfrm>
              <a:off x="2381" y="2568"/>
              <a:ext cx="532" cy="827"/>
            </a:xfrm>
            <a:custGeom>
              <a:avLst/>
              <a:gdLst>
                <a:gd name="T0" fmla="*/ 0 w 736"/>
                <a:gd name="T1" fmla="*/ 1 h 1176"/>
                <a:gd name="T2" fmla="*/ 1 w 736"/>
                <a:gd name="T3" fmla="*/ 1 h 1176"/>
                <a:gd name="T4" fmla="*/ 1 w 736"/>
                <a:gd name="T5" fmla="*/ 1 h 1176"/>
                <a:gd name="T6" fmla="*/ 1 w 736"/>
                <a:gd name="T7" fmla="*/ 1 h 1176"/>
                <a:gd name="T8" fmla="*/ 1 w 736"/>
                <a:gd name="T9" fmla="*/ 1 h 1176"/>
                <a:gd name="T10" fmla="*/ 1 w 736"/>
                <a:gd name="T11" fmla="*/ 0 h 1176"/>
                <a:gd name="T12" fmla="*/ 0 60000 65536"/>
                <a:gd name="T13" fmla="*/ 0 60000 65536"/>
                <a:gd name="T14" fmla="*/ 0 60000 65536"/>
                <a:gd name="T15" fmla="*/ 0 60000 65536"/>
                <a:gd name="T16" fmla="*/ 0 60000 65536"/>
                <a:gd name="T17" fmla="*/ 0 60000 65536"/>
                <a:gd name="T18" fmla="*/ 0 w 736"/>
                <a:gd name="T19" fmla="*/ 0 h 1176"/>
                <a:gd name="T20" fmla="*/ 736 w 736"/>
                <a:gd name="T21" fmla="*/ 1176 h 1176"/>
              </a:gdLst>
              <a:ahLst/>
              <a:cxnLst>
                <a:cxn ang="T12">
                  <a:pos x="T0" y="T1"/>
                </a:cxn>
                <a:cxn ang="T13">
                  <a:pos x="T2" y="T3"/>
                </a:cxn>
                <a:cxn ang="T14">
                  <a:pos x="T4" y="T5"/>
                </a:cxn>
                <a:cxn ang="T15">
                  <a:pos x="T6" y="T7"/>
                </a:cxn>
                <a:cxn ang="T16">
                  <a:pos x="T8" y="T9"/>
                </a:cxn>
                <a:cxn ang="T17">
                  <a:pos x="T10" y="T11"/>
                </a:cxn>
              </a:cxnLst>
              <a:rect l="T18" t="T19" r="T20" b="T21"/>
              <a:pathLst>
                <a:path w="736" h="1176">
                  <a:moveTo>
                    <a:pt x="0" y="1176"/>
                  </a:moveTo>
                  <a:cubicBezTo>
                    <a:pt x="36" y="1151"/>
                    <a:pt x="148" y="1094"/>
                    <a:pt x="215" y="1029"/>
                  </a:cubicBezTo>
                  <a:cubicBezTo>
                    <a:pt x="282" y="964"/>
                    <a:pt x="360" y="851"/>
                    <a:pt x="402" y="788"/>
                  </a:cubicBezTo>
                  <a:cubicBezTo>
                    <a:pt x="444" y="725"/>
                    <a:pt x="431" y="739"/>
                    <a:pt x="469" y="654"/>
                  </a:cubicBezTo>
                  <a:cubicBezTo>
                    <a:pt x="507" y="569"/>
                    <a:pt x="585" y="388"/>
                    <a:pt x="630" y="279"/>
                  </a:cubicBezTo>
                  <a:cubicBezTo>
                    <a:pt x="675" y="170"/>
                    <a:pt x="714" y="58"/>
                    <a:pt x="73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endParaRPr lang="zh-CN" altLang="en-US"/>
            </a:p>
          </p:txBody>
        </p:sp>
        <p:sp>
          <p:nvSpPr>
            <p:cNvPr id="2050080" name="Rectangle 32">
              <a:extLst>
                <a:ext uri="{FF2B5EF4-FFF2-40B4-BE49-F238E27FC236}">
                  <a16:creationId xmlns:a16="http://schemas.microsoft.com/office/drawing/2014/main" id="{9BA8BAA6-9AB5-4160-BFF7-C4783B4D2315}"/>
                </a:ext>
              </a:extLst>
            </p:cNvPr>
            <p:cNvSpPr>
              <a:spLocks noChangeArrowheads="1"/>
            </p:cNvSpPr>
            <p:nvPr/>
          </p:nvSpPr>
          <p:spPr bwMode="auto">
            <a:xfrm>
              <a:off x="3051" y="2341"/>
              <a:ext cx="772" cy="272"/>
            </a:xfrm>
            <a:prstGeom prst="rect">
              <a:avLst/>
            </a:prstGeom>
            <a:noFill/>
            <a:ln w="38100">
              <a:noFill/>
              <a:miter lim="800000"/>
              <a:headEnd/>
              <a:tailEnd/>
            </a:ln>
            <a:effectLst/>
          </p:spPr>
          <p:txBody>
            <a:bodyPr wrap="none" lIns="90000" tIns="46800" rIns="90000" bIns="46800" anchor="ctr"/>
            <a:lstStyle/>
            <a:p>
              <a:pPr algn="ctr" eaLnBrk="1" hangingPunct="1">
                <a:defRPr/>
              </a:pPr>
              <a:r>
                <a:rPr kumimoji="1" lang="en-US" altLang="zh-CN" sz="2400" i="1">
                  <a:latin typeface="Times New Roman" pitchFamily="18" charset="0"/>
                  <a:ea typeface="楷体_GB2312" pitchFamily="49" charset="-122"/>
                  <a:cs typeface="Times New Roman" pitchFamily="18" charset="0"/>
                </a:rPr>
                <a:t>s</a:t>
              </a:r>
              <a:r>
                <a:rPr kumimoji="1" lang="en-US" altLang="zh-CN" sz="2400" i="1" baseline="-25000">
                  <a:latin typeface="Times New Roman" pitchFamily="18" charset="0"/>
                  <a:ea typeface="楷体_GB2312" pitchFamily="49" charset="-122"/>
                  <a:cs typeface="Times New Roman" pitchFamily="18" charset="0"/>
                </a:rPr>
                <a:t>2</a:t>
              </a:r>
              <a:r>
                <a:rPr kumimoji="1" lang="en-US" altLang="zh-CN" sz="2400" i="1">
                  <a:latin typeface="Times New Roman" pitchFamily="18" charset="0"/>
                  <a:ea typeface="楷体_GB2312" pitchFamily="49" charset="-122"/>
                  <a:cs typeface="Times New Roman" pitchFamily="18" charset="0"/>
                </a:rPr>
                <a:t>=MC</a:t>
              </a:r>
              <a:r>
                <a:rPr kumimoji="1" lang="en-US" altLang="zh-CN" sz="2400" i="1" baseline="-25000">
                  <a:latin typeface="Times New Roman" pitchFamily="18" charset="0"/>
                  <a:ea typeface="楷体_GB2312" pitchFamily="49" charset="-122"/>
                  <a:cs typeface="Times New Roman" pitchFamily="18" charset="0"/>
                </a:rPr>
                <a:t>2</a:t>
              </a:r>
            </a:p>
            <a:p>
              <a:pPr algn="ctr" eaLnBrk="1" hangingPunct="1">
                <a:defRPr/>
              </a:pPr>
              <a:endParaRPr kumimoji="1" lang="en-US" altLang="zh-CN" sz="1200">
                <a:effectLst>
                  <a:outerShdw blurRad="38100" dist="38100" dir="2700000" algn="tl">
                    <a:srgbClr val="C0C0C0"/>
                  </a:outerShdw>
                </a:effectLst>
                <a:latin typeface="Times New Roman" pitchFamily="18" charset="0"/>
                <a:ea typeface="楷体_GB2312" pitchFamily="49" charset="-122"/>
                <a:cs typeface="Times New Roman" pitchFamily="18" charset="0"/>
              </a:endParaRPr>
            </a:p>
          </p:txBody>
        </p:sp>
        <p:sp>
          <p:nvSpPr>
            <p:cNvPr id="28705" name="Line 33">
              <a:extLst>
                <a:ext uri="{FF2B5EF4-FFF2-40B4-BE49-F238E27FC236}">
                  <a16:creationId xmlns:a16="http://schemas.microsoft.com/office/drawing/2014/main" id="{32E53EEE-A468-4EB6-9872-74F9D8D9871A}"/>
                </a:ext>
              </a:extLst>
            </p:cNvPr>
            <p:cNvSpPr>
              <a:spLocks noChangeShapeType="1"/>
            </p:cNvSpPr>
            <p:nvPr/>
          </p:nvSpPr>
          <p:spPr bwMode="auto">
            <a:xfrm flipH="1">
              <a:off x="2245" y="2750"/>
              <a:ext cx="1769" cy="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28706" name="Line 34">
              <a:extLst>
                <a:ext uri="{FF2B5EF4-FFF2-40B4-BE49-F238E27FC236}">
                  <a16:creationId xmlns:a16="http://schemas.microsoft.com/office/drawing/2014/main" id="{4C7338EA-142B-46F0-955D-03A5CD8580A2}"/>
                </a:ext>
              </a:extLst>
            </p:cNvPr>
            <p:cNvSpPr>
              <a:spLocks noChangeShapeType="1"/>
            </p:cNvSpPr>
            <p:nvPr/>
          </p:nvSpPr>
          <p:spPr bwMode="auto">
            <a:xfrm flipH="1">
              <a:off x="2232" y="3234"/>
              <a:ext cx="330" cy="1"/>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28707" name="Line 35">
              <a:extLst>
                <a:ext uri="{FF2B5EF4-FFF2-40B4-BE49-F238E27FC236}">
                  <a16:creationId xmlns:a16="http://schemas.microsoft.com/office/drawing/2014/main" id="{839DCD5F-C33A-4716-A6DF-8058FACB33DB}"/>
                </a:ext>
              </a:extLst>
            </p:cNvPr>
            <p:cNvSpPr>
              <a:spLocks noChangeShapeType="1"/>
            </p:cNvSpPr>
            <p:nvPr/>
          </p:nvSpPr>
          <p:spPr bwMode="auto">
            <a:xfrm flipV="1">
              <a:off x="4039" y="2399"/>
              <a:ext cx="0" cy="1187"/>
            </a:xfrm>
            <a:prstGeom prst="line">
              <a:avLst/>
            </a:prstGeom>
            <a:noFill/>
            <a:ln w="38100">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708" name="Rectangle 36">
              <a:extLst>
                <a:ext uri="{FF2B5EF4-FFF2-40B4-BE49-F238E27FC236}">
                  <a16:creationId xmlns:a16="http://schemas.microsoft.com/office/drawing/2014/main" id="{58029388-F70D-4EFF-B9B0-C37153B37D78}"/>
                </a:ext>
              </a:extLst>
            </p:cNvPr>
            <p:cNvSpPr>
              <a:spLocks noChangeArrowheads="1"/>
            </p:cNvSpPr>
            <p:nvPr/>
          </p:nvSpPr>
          <p:spPr bwMode="auto">
            <a:xfrm>
              <a:off x="3866" y="2387"/>
              <a:ext cx="108"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P</a:t>
              </a:r>
            </a:p>
          </p:txBody>
        </p:sp>
        <p:sp>
          <p:nvSpPr>
            <p:cNvPr id="28709" name="Line 37">
              <a:extLst>
                <a:ext uri="{FF2B5EF4-FFF2-40B4-BE49-F238E27FC236}">
                  <a16:creationId xmlns:a16="http://schemas.microsoft.com/office/drawing/2014/main" id="{A6360D64-E578-4BFB-9B6E-572CEC8D4D36}"/>
                </a:ext>
              </a:extLst>
            </p:cNvPr>
            <p:cNvSpPr>
              <a:spLocks noChangeShapeType="1"/>
            </p:cNvSpPr>
            <p:nvPr/>
          </p:nvSpPr>
          <p:spPr bwMode="auto">
            <a:xfrm>
              <a:off x="4039" y="3586"/>
              <a:ext cx="1528" cy="0"/>
            </a:xfrm>
            <a:prstGeom prst="line">
              <a:avLst/>
            </a:prstGeom>
            <a:noFill/>
            <a:ln w="38100">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710" name="Rectangle 38">
              <a:extLst>
                <a:ext uri="{FF2B5EF4-FFF2-40B4-BE49-F238E27FC236}">
                  <a16:creationId xmlns:a16="http://schemas.microsoft.com/office/drawing/2014/main" id="{C1D867C1-D9DD-43E6-A112-2F0B931D347A}"/>
                </a:ext>
              </a:extLst>
            </p:cNvPr>
            <p:cNvSpPr>
              <a:spLocks noChangeArrowheads="1"/>
            </p:cNvSpPr>
            <p:nvPr/>
          </p:nvSpPr>
          <p:spPr bwMode="auto">
            <a:xfrm>
              <a:off x="5449" y="3657"/>
              <a:ext cx="153"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Q</a:t>
              </a:r>
            </a:p>
          </p:txBody>
        </p:sp>
        <p:sp>
          <p:nvSpPr>
            <p:cNvPr id="28711" name="Rectangle 39">
              <a:extLst>
                <a:ext uri="{FF2B5EF4-FFF2-40B4-BE49-F238E27FC236}">
                  <a16:creationId xmlns:a16="http://schemas.microsoft.com/office/drawing/2014/main" id="{D9EBD830-2C69-4BAD-B3D3-E1C5DEC655E3}"/>
                </a:ext>
              </a:extLst>
            </p:cNvPr>
            <p:cNvSpPr>
              <a:spLocks noChangeArrowheads="1"/>
            </p:cNvSpPr>
            <p:nvPr/>
          </p:nvSpPr>
          <p:spPr bwMode="auto">
            <a:xfrm>
              <a:off x="3909" y="3611"/>
              <a:ext cx="152"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O</a:t>
              </a:r>
            </a:p>
          </p:txBody>
        </p:sp>
        <p:sp>
          <p:nvSpPr>
            <p:cNvPr id="28712" name="Line 40">
              <a:extLst>
                <a:ext uri="{FF2B5EF4-FFF2-40B4-BE49-F238E27FC236}">
                  <a16:creationId xmlns:a16="http://schemas.microsoft.com/office/drawing/2014/main" id="{26C3D54F-5E49-48D4-BCD8-73EDAE1B3815}"/>
                </a:ext>
              </a:extLst>
            </p:cNvPr>
            <p:cNvSpPr>
              <a:spLocks noChangeShapeType="1"/>
            </p:cNvSpPr>
            <p:nvPr/>
          </p:nvSpPr>
          <p:spPr bwMode="auto">
            <a:xfrm>
              <a:off x="4890" y="2751"/>
              <a:ext cx="0" cy="835"/>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2050089" name="Rectangle 41">
              <a:extLst>
                <a:ext uri="{FF2B5EF4-FFF2-40B4-BE49-F238E27FC236}">
                  <a16:creationId xmlns:a16="http://schemas.microsoft.com/office/drawing/2014/main" id="{8D24FD31-DA18-437C-BC1D-0A9E4DF0F863}"/>
                </a:ext>
              </a:extLst>
            </p:cNvPr>
            <p:cNvSpPr>
              <a:spLocks noChangeArrowheads="1"/>
            </p:cNvSpPr>
            <p:nvPr/>
          </p:nvSpPr>
          <p:spPr bwMode="auto">
            <a:xfrm>
              <a:off x="3864" y="3192"/>
              <a:ext cx="109" cy="88"/>
            </a:xfrm>
            <a:prstGeom prst="rect">
              <a:avLst/>
            </a:prstGeom>
            <a:noFill/>
            <a:ln w="38100">
              <a:noFill/>
              <a:miter lim="800000"/>
              <a:headEnd/>
              <a:tailEnd/>
            </a:ln>
            <a:effectLst/>
          </p:spPr>
          <p:txBody>
            <a:bodyPr wrap="none" lIns="90000" tIns="46800" rIns="90000" bIns="46800" anchor="ctr"/>
            <a:lstStyle/>
            <a:p>
              <a:pPr algn="ctr" eaLnBrk="1" hangingPunct="1">
                <a:defRPr/>
              </a:pPr>
              <a:r>
                <a:rPr kumimoji="1" lang="en-US" altLang="zh-CN">
                  <a:effectLst>
                    <a:outerShdw blurRad="38100" dist="38100" dir="2700000" algn="tl">
                      <a:srgbClr val="C0C0C0"/>
                    </a:outerShdw>
                  </a:effectLst>
                  <a:latin typeface="Times New Roman" pitchFamily="18" charset="0"/>
                </a:rPr>
                <a:t>P</a:t>
              </a:r>
              <a:r>
                <a:rPr kumimoji="1" lang="en-US" altLang="zh-CN" sz="1000">
                  <a:effectLst>
                    <a:outerShdw blurRad="38100" dist="38100" dir="2700000" algn="tl">
                      <a:srgbClr val="C0C0C0"/>
                    </a:outerShdw>
                  </a:effectLst>
                  <a:latin typeface="Times New Roman" pitchFamily="18" charset="0"/>
                </a:rPr>
                <a:t>1</a:t>
              </a:r>
            </a:p>
          </p:txBody>
        </p:sp>
        <p:sp>
          <p:nvSpPr>
            <p:cNvPr id="28714" name="Rectangle 42">
              <a:extLst>
                <a:ext uri="{FF2B5EF4-FFF2-40B4-BE49-F238E27FC236}">
                  <a16:creationId xmlns:a16="http://schemas.microsoft.com/office/drawing/2014/main" id="{764FAAAD-7E7A-4C17-A0CA-690BE3F551FA}"/>
                </a:ext>
              </a:extLst>
            </p:cNvPr>
            <p:cNvSpPr>
              <a:spLocks noChangeArrowheads="1"/>
            </p:cNvSpPr>
            <p:nvPr/>
          </p:nvSpPr>
          <p:spPr bwMode="auto">
            <a:xfrm>
              <a:off x="4295" y="3611"/>
              <a:ext cx="415"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latin typeface="Times New Roman" panose="02020603050405020304" pitchFamily="18" charset="0"/>
                </a:rPr>
                <a:t>Q</a:t>
              </a:r>
              <a:r>
                <a:rPr kumimoji="1" lang="en-US" altLang="zh-CN" sz="1800" baseline="-25000">
                  <a:latin typeface="Times New Roman" panose="02020603050405020304" pitchFamily="18" charset="0"/>
                </a:rPr>
                <a:t>1</a:t>
              </a:r>
              <a:r>
                <a:rPr kumimoji="1" lang="en-US" altLang="zh-CN" sz="1800">
                  <a:latin typeface="Times New Roman" panose="02020603050405020304" pitchFamily="18" charset="0"/>
                </a:rPr>
                <a:t>+Q</a:t>
              </a:r>
              <a:r>
                <a:rPr kumimoji="1" lang="en-US" altLang="zh-CN" sz="1800" baseline="-25000">
                  <a:latin typeface="Times New Roman" panose="02020603050405020304" pitchFamily="18" charset="0"/>
                </a:rPr>
                <a:t>3</a:t>
              </a:r>
              <a:endParaRPr kumimoji="1" lang="en-US" altLang="zh-CN" sz="1800">
                <a:latin typeface="Times New Roman" panose="02020603050405020304" pitchFamily="18" charset="0"/>
              </a:endParaRPr>
            </a:p>
          </p:txBody>
        </p:sp>
        <p:sp>
          <p:nvSpPr>
            <p:cNvPr id="2050091" name="Rectangle 43">
              <a:extLst>
                <a:ext uri="{FF2B5EF4-FFF2-40B4-BE49-F238E27FC236}">
                  <a16:creationId xmlns:a16="http://schemas.microsoft.com/office/drawing/2014/main" id="{6BF4EEAA-D53E-4B3E-B4BC-9283012A84BF}"/>
                </a:ext>
              </a:extLst>
            </p:cNvPr>
            <p:cNvSpPr>
              <a:spLocks noChangeArrowheads="1"/>
            </p:cNvSpPr>
            <p:nvPr/>
          </p:nvSpPr>
          <p:spPr bwMode="auto">
            <a:xfrm>
              <a:off x="3878" y="2795"/>
              <a:ext cx="109" cy="88"/>
            </a:xfrm>
            <a:prstGeom prst="rect">
              <a:avLst/>
            </a:prstGeom>
            <a:noFill/>
            <a:ln w="38100">
              <a:noFill/>
              <a:miter lim="800000"/>
              <a:headEnd/>
              <a:tailEnd/>
            </a:ln>
            <a:effectLst/>
          </p:spPr>
          <p:txBody>
            <a:bodyPr wrap="none" lIns="90000" tIns="46800" rIns="90000" bIns="46800" anchor="ctr"/>
            <a:lstStyle/>
            <a:p>
              <a:pPr algn="ctr" eaLnBrk="1" hangingPunct="1">
                <a:defRPr/>
              </a:pPr>
              <a:r>
                <a:rPr kumimoji="1" lang="en-US" altLang="zh-CN">
                  <a:effectLst>
                    <a:outerShdw blurRad="38100" dist="38100" dir="2700000" algn="tl">
                      <a:srgbClr val="C0C0C0"/>
                    </a:outerShdw>
                  </a:effectLst>
                  <a:latin typeface="Times New Roman" pitchFamily="18" charset="0"/>
                </a:rPr>
                <a:t>P</a:t>
              </a:r>
              <a:r>
                <a:rPr kumimoji="1" lang="en-US" altLang="zh-CN" sz="1000">
                  <a:effectLst>
                    <a:outerShdw blurRad="38100" dist="38100" dir="2700000" algn="tl">
                      <a:srgbClr val="C0C0C0"/>
                    </a:outerShdw>
                  </a:effectLst>
                  <a:latin typeface="Times New Roman" pitchFamily="18" charset="0"/>
                </a:rPr>
                <a:t>2</a:t>
              </a:r>
            </a:p>
          </p:txBody>
        </p:sp>
        <p:sp>
          <p:nvSpPr>
            <p:cNvPr id="28716" name="Rectangle 44">
              <a:extLst>
                <a:ext uri="{FF2B5EF4-FFF2-40B4-BE49-F238E27FC236}">
                  <a16:creationId xmlns:a16="http://schemas.microsoft.com/office/drawing/2014/main" id="{AE39206C-B42B-4E25-AB33-D9CE35625CF5}"/>
                </a:ext>
              </a:extLst>
            </p:cNvPr>
            <p:cNvSpPr>
              <a:spLocks noChangeArrowheads="1"/>
            </p:cNvSpPr>
            <p:nvPr/>
          </p:nvSpPr>
          <p:spPr bwMode="auto">
            <a:xfrm>
              <a:off x="4809" y="3611"/>
              <a:ext cx="39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latin typeface="Times New Roman" panose="02020603050405020304" pitchFamily="18" charset="0"/>
                </a:rPr>
                <a:t>Q</a:t>
              </a:r>
              <a:r>
                <a:rPr kumimoji="1" lang="en-US" altLang="zh-CN" sz="1800" baseline="-25000">
                  <a:latin typeface="Times New Roman" panose="02020603050405020304" pitchFamily="18" charset="0"/>
                </a:rPr>
                <a:t>2</a:t>
              </a:r>
              <a:r>
                <a:rPr kumimoji="1" lang="en-US" altLang="zh-CN" sz="1800">
                  <a:latin typeface="Times New Roman" panose="02020603050405020304" pitchFamily="18" charset="0"/>
                </a:rPr>
                <a:t>+Q</a:t>
              </a:r>
              <a:r>
                <a:rPr kumimoji="1" lang="en-US" altLang="zh-CN" sz="1800" baseline="-25000">
                  <a:latin typeface="Times New Roman" panose="02020603050405020304" pitchFamily="18" charset="0"/>
                </a:rPr>
                <a:t>4</a:t>
              </a:r>
              <a:endParaRPr kumimoji="1" lang="en-US" altLang="zh-CN" sz="1000">
                <a:latin typeface="Times New Roman" panose="02020603050405020304" pitchFamily="18" charset="0"/>
              </a:endParaRPr>
            </a:p>
          </p:txBody>
        </p:sp>
        <p:sp>
          <p:nvSpPr>
            <p:cNvPr id="28717" name="Line 45">
              <a:extLst>
                <a:ext uri="{FF2B5EF4-FFF2-40B4-BE49-F238E27FC236}">
                  <a16:creationId xmlns:a16="http://schemas.microsoft.com/office/drawing/2014/main" id="{1FFDA24A-A9FB-425E-8E19-11BE60287F25}"/>
                </a:ext>
              </a:extLst>
            </p:cNvPr>
            <p:cNvSpPr>
              <a:spLocks noChangeShapeType="1"/>
            </p:cNvSpPr>
            <p:nvPr/>
          </p:nvSpPr>
          <p:spPr bwMode="auto">
            <a:xfrm>
              <a:off x="4629" y="3235"/>
              <a:ext cx="0" cy="351"/>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28718" name="Freeform 46">
              <a:extLst>
                <a:ext uri="{FF2B5EF4-FFF2-40B4-BE49-F238E27FC236}">
                  <a16:creationId xmlns:a16="http://schemas.microsoft.com/office/drawing/2014/main" id="{610BA68E-44F3-4C94-B724-DC9E972728E2}"/>
                </a:ext>
              </a:extLst>
            </p:cNvPr>
            <p:cNvSpPr>
              <a:spLocks/>
            </p:cNvSpPr>
            <p:nvPr/>
          </p:nvSpPr>
          <p:spPr bwMode="auto">
            <a:xfrm>
              <a:off x="4442" y="2562"/>
              <a:ext cx="532" cy="827"/>
            </a:xfrm>
            <a:custGeom>
              <a:avLst/>
              <a:gdLst>
                <a:gd name="T0" fmla="*/ 0 w 736"/>
                <a:gd name="T1" fmla="*/ 1 h 1176"/>
                <a:gd name="T2" fmla="*/ 1 w 736"/>
                <a:gd name="T3" fmla="*/ 1 h 1176"/>
                <a:gd name="T4" fmla="*/ 1 w 736"/>
                <a:gd name="T5" fmla="*/ 1 h 1176"/>
                <a:gd name="T6" fmla="*/ 1 w 736"/>
                <a:gd name="T7" fmla="*/ 1 h 1176"/>
                <a:gd name="T8" fmla="*/ 1 w 736"/>
                <a:gd name="T9" fmla="*/ 1 h 1176"/>
                <a:gd name="T10" fmla="*/ 1 w 736"/>
                <a:gd name="T11" fmla="*/ 0 h 1176"/>
                <a:gd name="T12" fmla="*/ 0 60000 65536"/>
                <a:gd name="T13" fmla="*/ 0 60000 65536"/>
                <a:gd name="T14" fmla="*/ 0 60000 65536"/>
                <a:gd name="T15" fmla="*/ 0 60000 65536"/>
                <a:gd name="T16" fmla="*/ 0 60000 65536"/>
                <a:gd name="T17" fmla="*/ 0 60000 65536"/>
                <a:gd name="T18" fmla="*/ 0 w 736"/>
                <a:gd name="T19" fmla="*/ 0 h 1176"/>
                <a:gd name="T20" fmla="*/ 736 w 736"/>
                <a:gd name="T21" fmla="*/ 1176 h 1176"/>
              </a:gdLst>
              <a:ahLst/>
              <a:cxnLst>
                <a:cxn ang="T12">
                  <a:pos x="T0" y="T1"/>
                </a:cxn>
                <a:cxn ang="T13">
                  <a:pos x="T2" y="T3"/>
                </a:cxn>
                <a:cxn ang="T14">
                  <a:pos x="T4" y="T5"/>
                </a:cxn>
                <a:cxn ang="T15">
                  <a:pos x="T6" y="T7"/>
                </a:cxn>
                <a:cxn ang="T16">
                  <a:pos x="T8" y="T9"/>
                </a:cxn>
                <a:cxn ang="T17">
                  <a:pos x="T10" y="T11"/>
                </a:cxn>
              </a:cxnLst>
              <a:rect l="T18" t="T19" r="T20" b="T21"/>
              <a:pathLst>
                <a:path w="736" h="1176">
                  <a:moveTo>
                    <a:pt x="0" y="1176"/>
                  </a:moveTo>
                  <a:cubicBezTo>
                    <a:pt x="36" y="1151"/>
                    <a:pt x="148" y="1094"/>
                    <a:pt x="215" y="1029"/>
                  </a:cubicBezTo>
                  <a:cubicBezTo>
                    <a:pt x="282" y="964"/>
                    <a:pt x="360" y="851"/>
                    <a:pt x="402" y="788"/>
                  </a:cubicBezTo>
                  <a:cubicBezTo>
                    <a:pt x="444" y="725"/>
                    <a:pt x="431" y="739"/>
                    <a:pt x="469" y="654"/>
                  </a:cubicBezTo>
                  <a:cubicBezTo>
                    <a:pt x="507" y="569"/>
                    <a:pt x="585" y="388"/>
                    <a:pt x="630" y="279"/>
                  </a:cubicBezTo>
                  <a:cubicBezTo>
                    <a:pt x="675" y="170"/>
                    <a:pt x="714" y="58"/>
                    <a:pt x="736"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endParaRPr lang="zh-CN" altLang="en-US"/>
            </a:p>
          </p:txBody>
        </p:sp>
        <p:sp>
          <p:nvSpPr>
            <p:cNvPr id="28719" name="Rectangle 47">
              <a:extLst>
                <a:ext uri="{FF2B5EF4-FFF2-40B4-BE49-F238E27FC236}">
                  <a16:creationId xmlns:a16="http://schemas.microsoft.com/office/drawing/2014/main" id="{ED9B90B7-3A79-40E0-B6F9-FA7D60AB0EEE}"/>
                </a:ext>
              </a:extLst>
            </p:cNvPr>
            <p:cNvSpPr>
              <a:spLocks noChangeArrowheads="1"/>
            </p:cNvSpPr>
            <p:nvPr/>
          </p:nvSpPr>
          <p:spPr bwMode="auto">
            <a:xfrm>
              <a:off x="4594" y="2341"/>
              <a:ext cx="45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i="1">
                  <a:latin typeface="Times New Roman" panose="02020603050405020304" pitchFamily="18" charset="0"/>
                </a:rPr>
                <a:t>S=s</a:t>
              </a:r>
              <a:r>
                <a:rPr kumimoji="1" lang="en-US" altLang="zh-CN" sz="2400" i="1" baseline="-25000">
                  <a:latin typeface="Times New Roman" panose="02020603050405020304" pitchFamily="18" charset="0"/>
                </a:rPr>
                <a:t>1</a:t>
              </a:r>
              <a:r>
                <a:rPr kumimoji="1" lang="en-US" altLang="zh-CN" sz="2400" i="1">
                  <a:latin typeface="Times New Roman" panose="02020603050405020304" pitchFamily="18" charset="0"/>
                </a:rPr>
                <a:t>+s</a:t>
              </a:r>
              <a:r>
                <a:rPr kumimoji="1" lang="en-US" altLang="zh-CN" sz="2400" i="1" baseline="-25000">
                  <a:latin typeface="Times New Roman" panose="02020603050405020304" pitchFamily="18" charset="0"/>
                </a:rPr>
                <a:t>2</a:t>
              </a:r>
              <a:endParaRPr kumimoji="1" lang="en-US" altLang="zh-CN" sz="1200" i="1">
                <a:latin typeface="Times New Roman" panose="02020603050405020304" pitchFamily="18" charset="0"/>
              </a:endParaRPr>
            </a:p>
          </p:txBody>
        </p:sp>
        <p:sp>
          <p:nvSpPr>
            <p:cNvPr id="28720" name="Line 48">
              <a:extLst>
                <a:ext uri="{FF2B5EF4-FFF2-40B4-BE49-F238E27FC236}">
                  <a16:creationId xmlns:a16="http://schemas.microsoft.com/office/drawing/2014/main" id="{5612DF67-3292-497D-9432-E60E41E698EC}"/>
                </a:ext>
              </a:extLst>
            </p:cNvPr>
            <p:cNvSpPr>
              <a:spLocks noChangeShapeType="1"/>
            </p:cNvSpPr>
            <p:nvPr/>
          </p:nvSpPr>
          <p:spPr bwMode="auto">
            <a:xfrm flipH="1">
              <a:off x="4014" y="2750"/>
              <a:ext cx="866" cy="0"/>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28721" name="Line 49">
              <a:extLst>
                <a:ext uri="{FF2B5EF4-FFF2-40B4-BE49-F238E27FC236}">
                  <a16:creationId xmlns:a16="http://schemas.microsoft.com/office/drawing/2014/main" id="{5103EA52-7427-4F04-8339-0E32BA520E51}"/>
                </a:ext>
              </a:extLst>
            </p:cNvPr>
            <p:cNvSpPr>
              <a:spLocks noChangeShapeType="1"/>
            </p:cNvSpPr>
            <p:nvPr/>
          </p:nvSpPr>
          <p:spPr bwMode="auto">
            <a:xfrm flipH="1">
              <a:off x="4038" y="3237"/>
              <a:ext cx="590" cy="0"/>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pic>
          <p:nvPicPr>
            <p:cNvPr id="28722" name="Picture 50" descr="266">
              <a:extLst>
                <a:ext uri="{FF2B5EF4-FFF2-40B4-BE49-F238E27FC236}">
                  <a16:creationId xmlns:a16="http://schemas.microsoft.com/office/drawing/2014/main" id="{BFA794D2-BBA9-4802-844D-C025B1C0B9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0" y="3219"/>
              <a:ext cx="9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pic>
          <p:nvPicPr>
            <p:cNvPr id="28723" name="Picture 51" descr="266">
              <a:extLst>
                <a:ext uri="{FF2B5EF4-FFF2-40B4-BE49-F238E27FC236}">
                  <a16:creationId xmlns:a16="http://schemas.microsoft.com/office/drawing/2014/main" id="{CA32607C-1868-47DD-9E57-914E926EB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2" y="2739"/>
              <a:ext cx="76"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spTree>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4">
            <a:extLst>
              <a:ext uri="{FF2B5EF4-FFF2-40B4-BE49-F238E27FC236}">
                <a16:creationId xmlns:a16="http://schemas.microsoft.com/office/drawing/2014/main" id="{A8652AA3-6DA4-4BF1-9706-EB4D389A20AF}"/>
              </a:ext>
            </a:extLst>
          </p:cNvPr>
          <p:cNvGrpSpPr>
            <a:grpSpLocks/>
          </p:cNvGrpSpPr>
          <p:nvPr/>
        </p:nvGrpSpPr>
        <p:grpSpPr bwMode="auto">
          <a:xfrm>
            <a:off x="250825" y="1052513"/>
            <a:ext cx="8210550" cy="5302250"/>
            <a:chOff x="158" y="708"/>
            <a:chExt cx="5172" cy="3521"/>
          </a:xfrm>
        </p:grpSpPr>
        <p:sp>
          <p:nvSpPr>
            <p:cNvPr id="5124" name="Oval 5">
              <a:extLst>
                <a:ext uri="{FF2B5EF4-FFF2-40B4-BE49-F238E27FC236}">
                  <a16:creationId xmlns:a16="http://schemas.microsoft.com/office/drawing/2014/main" id="{5C39D75E-7D73-407D-84F4-68087038B193}"/>
                </a:ext>
              </a:extLst>
            </p:cNvPr>
            <p:cNvSpPr>
              <a:spLocks noChangeArrowheads="1"/>
            </p:cNvSpPr>
            <p:nvPr/>
          </p:nvSpPr>
          <p:spPr bwMode="auto">
            <a:xfrm>
              <a:off x="1973" y="2704"/>
              <a:ext cx="1678" cy="907"/>
            </a:xfrm>
            <a:prstGeom prst="ellipse">
              <a:avLst/>
            </a:prstGeom>
            <a:solidFill>
              <a:schemeClr val="bg1"/>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a:solidFill>
                    <a:srgbClr val="3333FF"/>
                  </a:solidFill>
                  <a:latin typeface="楷体" panose="02010609060101010101" pitchFamily="49" charset="-122"/>
                  <a:ea typeface="楷体" panose="02010609060101010101" pitchFamily="49" charset="-122"/>
                </a:rPr>
                <a:t>生产要素市场</a:t>
              </a:r>
            </a:p>
            <a:p>
              <a:pPr algn="ctr" eaLnBrk="1" hangingPunct="1">
                <a:spcBef>
                  <a:spcPct val="0"/>
                </a:spcBef>
                <a:buClrTx/>
                <a:buSzTx/>
                <a:buFontTx/>
                <a:buNone/>
              </a:pPr>
              <a:r>
                <a:rPr lang="zh-CN" altLang="en-US" sz="2000">
                  <a:solidFill>
                    <a:srgbClr val="3333FF"/>
                  </a:solidFill>
                  <a:latin typeface="楷体" panose="02010609060101010101" pitchFamily="49" charset="-122"/>
                  <a:ea typeface="楷体" panose="02010609060101010101" pitchFamily="49" charset="-122"/>
                </a:rPr>
                <a:t>（家庭出售</a:t>
              </a:r>
            </a:p>
            <a:p>
              <a:pPr algn="ctr" eaLnBrk="1" hangingPunct="1">
                <a:spcBef>
                  <a:spcPct val="0"/>
                </a:spcBef>
                <a:buClrTx/>
                <a:buSzTx/>
                <a:buFontTx/>
                <a:buNone/>
              </a:pPr>
              <a:r>
                <a:rPr lang="zh-CN" altLang="en-US" sz="2000">
                  <a:solidFill>
                    <a:srgbClr val="3333FF"/>
                  </a:solidFill>
                  <a:latin typeface="楷体" panose="02010609060101010101" pitchFamily="49" charset="-122"/>
                  <a:ea typeface="楷体" panose="02010609060101010101" pitchFamily="49" charset="-122"/>
                </a:rPr>
                <a:t>企业购买）</a:t>
              </a:r>
            </a:p>
          </p:txBody>
        </p:sp>
        <p:sp>
          <p:nvSpPr>
            <p:cNvPr id="9221" name="Oval 6">
              <a:extLst>
                <a:ext uri="{FF2B5EF4-FFF2-40B4-BE49-F238E27FC236}">
                  <a16:creationId xmlns:a16="http://schemas.microsoft.com/office/drawing/2014/main" id="{A40F0DB8-EE79-4DAF-ABE4-CACC351392E2}"/>
                </a:ext>
              </a:extLst>
            </p:cNvPr>
            <p:cNvSpPr>
              <a:spLocks noChangeArrowheads="1"/>
            </p:cNvSpPr>
            <p:nvPr/>
          </p:nvSpPr>
          <p:spPr bwMode="auto">
            <a:xfrm>
              <a:off x="1927" y="890"/>
              <a:ext cx="1678" cy="907"/>
            </a:xfrm>
            <a:prstGeom prst="ellipse">
              <a:avLst/>
            </a:prstGeom>
            <a:solidFill>
              <a:schemeClr val="bg1">
                <a:lumMod val="65000"/>
              </a:schemeClr>
            </a:solidFill>
            <a:ln w="9525">
              <a:solidFill>
                <a:schemeClr val="tx1"/>
              </a:solidFill>
              <a:round/>
              <a:headEnd/>
              <a:tailEnd/>
            </a:ln>
          </p:spPr>
          <p:txBody>
            <a:bodyPr wrap="none" anchor="ctr"/>
            <a:lstStyle/>
            <a:p>
              <a:pPr algn="ctr" eaLnBrk="1" hangingPunct="1">
                <a:defRPr/>
              </a:pPr>
              <a:r>
                <a:rPr lang="zh-CN" altLang="en-US" sz="2800" dirty="0">
                  <a:solidFill>
                    <a:srgbClr val="3333FF"/>
                  </a:solidFill>
                  <a:latin typeface="楷体" pitchFamily="49" charset="-122"/>
                  <a:ea typeface="楷体" pitchFamily="49" charset="-122"/>
                </a:rPr>
                <a:t>产品市场</a:t>
              </a:r>
            </a:p>
            <a:p>
              <a:pPr algn="ctr" eaLnBrk="1" hangingPunct="1">
                <a:defRPr/>
              </a:pPr>
              <a:r>
                <a:rPr lang="zh-CN" altLang="en-US" dirty="0">
                  <a:solidFill>
                    <a:srgbClr val="3333FF"/>
                  </a:solidFill>
                  <a:latin typeface="楷体" pitchFamily="49" charset="-122"/>
                  <a:ea typeface="楷体" pitchFamily="49" charset="-122"/>
                </a:rPr>
                <a:t>（企业出售</a:t>
              </a:r>
            </a:p>
            <a:p>
              <a:pPr algn="ctr" eaLnBrk="1" hangingPunct="1">
                <a:defRPr/>
              </a:pPr>
              <a:r>
                <a:rPr lang="zh-CN" altLang="en-US" dirty="0">
                  <a:solidFill>
                    <a:srgbClr val="3333FF"/>
                  </a:solidFill>
                  <a:latin typeface="楷体" pitchFamily="49" charset="-122"/>
                  <a:ea typeface="楷体" pitchFamily="49" charset="-122"/>
                </a:rPr>
                <a:t>消费者购买）</a:t>
              </a:r>
            </a:p>
          </p:txBody>
        </p:sp>
        <p:sp>
          <p:nvSpPr>
            <p:cNvPr id="9222" name="Rectangle 7">
              <a:extLst>
                <a:ext uri="{FF2B5EF4-FFF2-40B4-BE49-F238E27FC236}">
                  <a16:creationId xmlns:a16="http://schemas.microsoft.com/office/drawing/2014/main" id="{88FB8033-8673-4FAC-85F2-B5CD3E763105}"/>
                </a:ext>
              </a:extLst>
            </p:cNvPr>
            <p:cNvSpPr>
              <a:spLocks noChangeArrowheads="1"/>
            </p:cNvSpPr>
            <p:nvPr/>
          </p:nvSpPr>
          <p:spPr bwMode="auto">
            <a:xfrm>
              <a:off x="158" y="1752"/>
              <a:ext cx="1316" cy="998"/>
            </a:xfrm>
            <a:prstGeom prst="rect">
              <a:avLst/>
            </a:prstGeom>
            <a:solidFill>
              <a:schemeClr val="bg1">
                <a:lumMod val="65000"/>
              </a:schemeClr>
            </a:solidFill>
            <a:ln w="9525">
              <a:solidFill>
                <a:schemeClr val="tx1"/>
              </a:solidFill>
              <a:miter lim="800000"/>
              <a:headEnd/>
              <a:tailEnd/>
            </a:ln>
          </p:spPr>
          <p:txBody>
            <a:bodyPr wrap="none" anchor="ctr"/>
            <a:lstStyle/>
            <a:p>
              <a:pPr algn="ctr" eaLnBrk="1" hangingPunct="1">
                <a:defRPr/>
              </a:pPr>
              <a:r>
                <a:rPr lang="zh-CN" altLang="en-US" sz="2800">
                  <a:solidFill>
                    <a:srgbClr val="3333FF"/>
                  </a:solidFill>
                  <a:latin typeface="楷体" pitchFamily="49" charset="-122"/>
                  <a:ea typeface="楷体" pitchFamily="49" charset="-122"/>
                </a:rPr>
                <a:t>企业</a:t>
              </a:r>
            </a:p>
          </p:txBody>
        </p:sp>
        <p:sp>
          <p:nvSpPr>
            <p:cNvPr id="9223" name="Rectangle 8">
              <a:extLst>
                <a:ext uri="{FF2B5EF4-FFF2-40B4-BE49-F238E27FC236}">
                  <a16:creationId xmlns:a16="http://schemas.microsoft.com/office/drawing/2014/main" id="{F64A84CF-FF0B-4EE0-AC17-A22F8281CD18}"/>
                </a:ext>
              </a:extLst>
            </p:cNvPr>
            <p:cNvSpPr>
              <a:spLocks noChangeArrowheads="1"/>
            </p:cNvSpPr>
            <p:nvPr/>
          </p:nvSpPr>
          <p:spPr bwMode="auto">
            <a:xfrm>
              <a:off x="4014" y="1706"/>
              <a:ext cx="1316" cy="995"/>
            </a:xfrm>
            <a:prstGeom prst="rect">
              <a:avLst/>
            </a:prstGeom>
            <a:solidFill>
              <a:schemeClr val="bg1">
                <a:lumMod val="65000"/>
              </a:schemeClr>
            </a:solidFill>
            <a:ln w="9525">
              <a:solidFill>
                <a:schemeClr val="tx1"/>
              </a:solidFill>
              <a:miter lim="800000"/>
              <a:headEnd/>
              <a:tailEnd/>
            </a:ln>
          </p:spPr>
          <p:txBody>
            <a:bodyPr wrap="none" anchor="ctr"/>
            <a:lstStyle/>
            <a:p>
              <a:pPr algn="ctr" eaLnBrk="1" hangingPunct="1">
                <a:defRPr/>
              </a:pPr>
              <a:r>
                <a:rPr lang="zh-CN" altLang="en-US" sz="2800">
                  <a:solidFill>
                    <a:srgbClr val="3333FF"/>
                  </a:solidFill>
                  <a:latin typeface="楷体" pitchFamily="49" charset="-122"/>
                  <a:ea typeface="楷体" pitchFamily="49" charset="-122"/>
                </a:rPr>
                <a:t>消费者</a:t>
              </a:r>
              <a:r>
                <a:rPr lang="en-US" altLang="zh-CN" sz="2800" dirty="0">
                  <a:solidFill>
                    <a:srgbClr val="3333FF"/>
                  </a:solidFill>
                  <a:latin typeface="楷体" pitchFamily="49" charset="-122"/>
                  <a:ea typeface="楷体" pitchFamily="49" charset="-122"/>
                </a:rPr>
                <a:t>/</a:t>
              </a:r>
              <a:r>
                <a:rPr lang="zh-CN" altLang="en-US" sz="2800">
                  <a:solidFill>
                    <a:srgbClr val="3333FF"/>
                  </a:solidFill>
                  <a:latin typeface="楷体" pitchFamily="49" charset="-122"/>
                  <a:ea typeface="楷体" pitchFamily="49" charset="-122"/>
                </a:rPr>
                <a:t>家庭</a:t>
              </a:r>
            </a:p>
          </p:txBody>
        </p:sp>
        <p:sp>
          <p:nvSpPr>
            <p:cNvPr id="5128" name="Line 9">
              <a:extLst>
                <a:ext uri="{FF2B5EF4-FFF2-40B4-BE49-F238E27FC236}">
                  <a16:creationId xmlns:a16="http://schemas.microsoft.com/office/drawing/2014/main" id="{124E39B0-2027-420B-B423-465905B2FC41}"/>
                </a:ext>
              </a:extLst>
            </p:cNvPr>
            <p:cNvSpPr>
              <a:spLocks noChangeShapeType="1"/>
            </p:cNvSpPr>
            <p:nvPr/>
          </p:nvSpPr>
          <p:spPr bwMode="auto">
            <a:xfrm flipV="1">
              <a:off x="5012" y="1026"/>
              <a:ext cx="0" cy="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 name="Line 10">
              <a:extLst>
                <a:ext uri="{FF2B5EF4-FFF2-40B4-BE49-F238E27FC236}">
                  <a16:creationId xmlns:a16="http://schemas.microsoft.com/office/drawing/2014/main" id="{4FB470EC-D5BF-41C5-81A2-B67E85A73A13}"/>
                </a:ext>
              </a:extLst>
            </p:cNvPr>
            <p:cNvSpPr>
              <a:spLocks noChangeShapeType="1"/>
            </p:cNvSpPr>
            <p:nvPr/>
          </p:nvSpPr>
          <p:spPr bwMode="auto">
            <a:xfrm flipH="1">
              <a:off x="3424" y="1026"/>
              <a:ext cx="15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0" name="Line 11">
              <a:extLst>
                <a:ext uri="{FF2B5EF4-FFF2-40B4-BE49-F238E27FC236}">
                  <a16:creationId xmlns:a16="http://schemas.microsoft.com/office/drawing/2014/main" id="{A0E91549-0719-4560-B219-4FDBB106670B}"/>
                </a:ext>
              </a:extLst>
            </p:cNvPr>
            <p:cNvSpPr>
              <a:spLocks noChangeShapeType="1"/>
            </p:cNvSpPr>
            <p:nvPr/>
          </p:nvSpPr>
          <p:spPr bwMode="auto">
            <a:xfrm>
              <a:off x="3606" y="1207"/>
              <a:ext cx="1043"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 name="Line 12">
              <a:extLst>
                <a:ext uri="{FF2B5EF4-FFF2-40B4-BE49-F238E27FC236}">
                  <a16:creationId xmlns:a16="http://schemas.microsoft.com/office/drawing/2014/main" id="{185E6F19-6931-465D-B6A0-402E112D9CEA}"/>
                </a:ext>
              </a:extLst>
            </p:cNvPr>
            <p:cNvSpPr>
              <a:spLocks noChangeShapeType="1"/>
            </p:cNvSpPr>
            <p:nvPr/>
          </p:nvSpPr>
          <p:spPr bwMode="auto">
            <a:xfrm>
              <a:off x="4649" y="1207"/>
              <a:ext cx="0" cy="454"/>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2" name="Rectangle 13">
              <a:extLst>
                <a:ext uri="{FF2B5EF4-FFF2-40B4-BE49-F238E27FC236}">
                  <a16:creationId xmlns:a16="http://schemas.microsoft.com/office/drawing/2014/main" id="{5ABC4BB5-047C-42A3-92FA-6DF10A645E99}"/>
                </a:ext>
              </a:extLst>
            </p:cNvPr>
            <p:cNvSpPr>
              <a:spLocks noChangeArrowheads="1"/>
            </p:cNvSpPr>
            <p:nvPr/>
          </p:nvSpPr>
          <p:spPr bwMode="auto">
            <a:xfrm>
              <a:off x="4105" y="708"/>
              <a:ext cx="635"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3333FF"/>
                  </a:solidFill>
                  <a:latin typeface="楷体" panose="02010609060101010101" pitchFamily="49" charset="-122"/>
                  <a:ea typeface="楷体" panose="02010609060101010101" pitchFamily="49" charset="-122"/>
                </a:rPr>
                <a:t>支出</a:t>
              </a:r>
            </a:p>
          </p:txBody>
        </p:sp>
        <p:sp>
          <p:nvSpPr>
            <p:cNvPr id="5133" name="Line 14">
              <a:extLst>
                <a:ext uri="{FF2B5EF4-FFF2-40B4-BE49-F238E27FC236}">
                  <a16:creationId xmlns:a16="http://schemas.microsoft.com/office/drawing/2014/main" id="{1CCA711B-FDBF-4648-9CAC-74458223F097}"/>
                </a:ext>
              </a:extLst>
            </p:cNvPr>
            <p:cNvSpPr>
              <a:spLocks noChangeShapeType="1"/>
            </p:cNvSpPr>
            <p:nvPr/>
          </p:nvSpPr>
          <p:spPr bwMode="auto">
            <a:xfrm>
              <a:off x="3515" y="3475"/>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 name="Line 15">
              <a:extLst>
                <a:ext uri="{FF2B5EF4-FFF2-40B4-BE49-F238E27FC236}">
                  <a16:creationId xmlns:a16="http://schemas.microsoft.com/office/drawing/2014/main" id="{32FFAE5F-B016-415F-84FE-0DBF274F0A68}"/>
                </a:ext>
              </a:extLst>
            </p:cNvPr>
            <p:cNvSpPr>
              <a:spLocks noChangeShapeType="1"/>
            </p:cNvSpPr>
            <p:nvPr/>
          </p:nvSpPr>
          <p:spPr bwMode="auto">
            <a:xfrm flipV="1">
              <a:off x="5012" y="2750"/>
              <a:ext cx="0" cy="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5" name="Rectangle 16">
              <a:extLst>
                <a:ext uri="{FF2B5EF4-FFF2-40B4-BE49-F238E27FC236}">
                  <a16:creationId xmlns:a16="http://schemas.microsoft.com/office/drawing/2014/main" id="{DD16DAD8-8BCD-4DAA-85A9-64A0FEF03F72}"/>
                </a:ext>
              </a:extLst>
            </p:cNvPr>
            <p:cNvSpPr>
              <a:spLocks noChangeArrowheads="1"/>
            </p:cNvSpPr>
            <p:nvPr/>
          </p:nvSpPr>
          <p:spPr bwMode="auto">
            <a:xfrm>
              <a:off x="5057" y="2976"/>
              <a:ext cx="227"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3333FF"/>
                  </a:solidFill>
                  <a:latin typeface="楷体" panose="02010609060101010101" pitchFamily="49" charset="-122"/>
                  <a:ea typeface="楷体" panose="02010609060101010101" pitchFamily="49" charset="-122"/>
                </a:rPr>
                <a:t>收</a:t>
              </a:r>
            </a:p>
            <a:p>
              <a:pPr algn="ctr" eaLnBrk="1" hangingPunct="1">
                <a:spcBef>
                  <a:spcPct val="0"/>
                </a:spcBef>
                <a:buClrTx/>
                <a:buSzTx/>
                <a:buFontTx/>
                <a:buNone/>
              </a:pPr>
              <a:r>
                <a:rPr lang="zh-CN" altLang="en-US" sz="2400">
                  <a:solidFill>
                    <a:srgbClr val="3333FF"/>
                  </a:solidFill>
                  <a:latin typeface="楷体" panose="02010609060101010101" pitchFamily="49" charset="-122"/>
                  <a:ea typeface="楷体" panose="02010609060101010101" pitchFamily="49" charset="-122"/>
                </a:rPr>
                <a:t>入</a:t>
              </a:r>
            </a:p>
          </p:txBody>
        </p:sp>
        <p:sp>
          <p:nvSpPr>
            <p:cNvPr id="5136" name="Line 17">
              <a:extLst>
                <a:ext uri="{FF2B5EF4-FFF2-40B4-BE49-F238E27FC236}">
                  <a16:creationId xmlns:a16="http://schemas.microsoft.com/office/drawing/2014/main" id="{8663EACB-A137-44C6-975E-FC997C802144}"/>
                </a:ext>
              </a:extLst>
            </p:cNvPr>
            <p:cNvSpPr>
              <a:spLocks noChangeShapeType="1"/>
            </p:cNvSpPr>
            <p:nvPr/>
          </p:nvSpPr>
          <p:spPr bwMode="auto">
            <a:xfrm flipH="1">
              <a:off x="567" y="1026"/>
              <a:ext cx="15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 name="Line 18">
              <a:extLst>
                <a:ext uri="{FF2B5EF4-FFF2-40B4-BE49-F238E27FC236}">
                  <a16:creationId xmlns:a16="http://schemas.microsoft.com/office/drawing/2014/main" id="{891D0006-B594-495D-AB9A-E60D53FE732B}"/>
                </a:ext>
              </a:extLst>
            </p:cNvPr>
            <p:cNvSpPr>
              <a:spLocks noChangeShapeType="1"/>
            </p:cNvSpPr>
            <p:nvPr/>
          </p:nvSpPr>
          <p:spPr bwMode="auto">
            <a:xfrm>
              <a:off x="567" y="1026"/>
              <a:ext cx="0" cy="6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8" name="Rectangle 19">
              <a:extLst>
                <a:ext uri="{FF2B5EF4-FFF2-40B4-BE49-F238E27FC236}">
                  <a16:creationId xmlns:a16="http://schemas.microsoft.com/office/drawing/2014/main" id="{8215EB8B-D79A-4DDA-9B7E-9E6458184673}"/>
                </a:ext>
              </a:extLst>
            </p:cNvPr>
            <p:cNvSpPr>
              <a:spLocks noChangeArrowheads="1"/>
            </p:cNvSpPr>
            <p:nvPr/>
          </p:nvSpPr>
          <p:spPr bwMode="auto">
            <a:xfrm>
              <a:off x="839" y="799"/>
              <a:ext cx="49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3333FF"/>
                  </a:solidFill>
                  <a:latin typeface="楷体" panose="02010609060101010101" pitchFamily="49" charset="-122"/>
                  <a:ea typeface="楷体" panose="02010609060101010101" pitchFamily="49" charset="-122"/>
                </a:rPr>
                <a:t>收益</a:t>
              </a:r>
            </a:p>
          </p:txBody>
        </p:sp>
        <p:sp>
          <p:nvSpPr>
            <p:cNvPr id="5139" name="Line 20">
              <a:extLst>
                <a:ext uri="{FF2B5EF4-FFF2-40B4-BE49-F238E27FC236}">
                  <a16:creationId xmlns:a16="http://schemas.microsoft.com/office/drawing/2014/main" id="{81B78913-BFBA-47F5-9DD5-BB042E0E5692}"/>
                </a:ext>
              </a:extLst>
            </p:cNvPr>
            <p:cNvSpPr>
              <a:spLocks noChangeShapeType="1"/>
            </p:cNvSpPr>
            <p:nvPr/>
          </p:nvSpPr>
          <p:spPr bwMode="auto">
            <a:xfrm>
              <a:off x="431" y="2750"/>
              <a:ext cx="0" cy="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0" name="Line 21">
              <a:extLst>
                <a:ext uri="{FF2B5EF4-FFF2-40B4-BE49-F238E27FC236}">
                  <a16:creationId xmlns:a16="http://schemas.microsoft.com/office/drawing/2014/main" id="{FC50E260-EE20-4989-85D8-46AE3E047883}"/>
                </a:ext>
              </a:extLst>
            </p:cNvPr>
            <p:cNvSpPr>
              <a:spLocks noChangeShapeType="1"/>
            </p:cNvSpPr>
            <p:nvPr/>
          </p:nvSpPr>
          <p:spPr bwMode="auto">
            <a:xfrm>
              <a:off x="431" y="3475"/>
              <a:ext cx="17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1" name="Rectangle 22">
              <a:extLst>
                <a:ext uri="{FF2B5EF4-FFF2-40B4-BE49-F238E27FC236}">
                  <a16:creationId xmlns:a16="http://schemas.microsoft.com/office/drawing/2014/main" id="{6EA9CC89-EB34-4ED6-B842-A0A2301DEBC6}"/>
                </a:ext>
              </a:extLst>
            </p:cNvPr>
            <p:cNvSpPr>
              <a:spLocks noChangeArrowheads="1"/>
            </p:cNvSpPr>
            <p:nvPr/>
          </p:nvSpPr>
          <p:spPr bwMode="auto">
            <a:xfrm>
              <a:off x="748" y="3521"/>
              <a:ext cx="104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3333FF"/>
                  </a:solidFill>
                  <a:latin typeface="楷体" panose="02010609060101010101" pitchFamily="49" charset="-122"/>
                  <a:ea typeface="楷体" panose="02010609060101010101" pitchFamily="49" charset="-122"/>
                </a:rPr>
                <a:t>工资、租金、利润</a:t>
              </a:r>
            </a:p>
          </p:txBody>
        </p:sp>
        <p:sp>
          <p:nvSpPr>
            <p:cNvPr id="5142" name="Line 23">
              <a:extLst>
                <a:ext uri="{FF2B5EF4-FFF2-40B4-BE49-F238E27FC236}">
                  <a16:creationId xmlns:a16="http://schemas.microsoft.com/office/drawing/2014/main" id="{00C37F3B-D02D-4876-B628-331C3B4D5F2A}"/>
                </a:ext>
              </a:extLst>
            </p:cNvPr>
            <p:cNvSpPr>
              <a:spLocks noChangeShapeType="1"/>
            </p:cNvSpPr>
            <p:nvPr/>
          </p:nvSpPr>
          <p:spPr bwMode="auto">
            <a:xfrm flipH="1">
              <a:off x="793" y="3294"/>
              <a:ext cx="118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3" name="Line 24">
              <a:extLst>
                <a:ext uri="{FF2B5EF4-FFF2-40B4-BE49-F238E27FC236}">
                  <a16:creationId xmlns:a16="http://schemas.microsoft.com/office/drawing/2014/main" id="{05B12396-D5A5-4B2D-8C51-ABD861297B42}"/>
                </a:ext>
              </a:extLst>
            </p:cNvPr>
            <p:cNvSpPr>
              <a:spLocks noChangeShapeType="1"/>
            </p:cNvSpPr>
            <p:nvPr/>
          </p:nvSpPr>
          <p:spPr bwMode="auto">
            <a:xfrm flipV="1">
              <a:off x="793" y="2795"/>
              <a:ext cx="0" cy="499"/>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4" name="Rectangle 25">
              <a:extLst>
                <a:ext uri="{FF2B5EF4-FFF2-40B4-BE49-F238E27FC236}">
                  <a16:creationId xmlns:a16="http://schemas.microsoft.com/office/drawing/2014/main" id="{E089C27E-1B21-4720-BA45-4300491474F8}"/>
                </a:ext>
              </a:extLst>
            </p:cNvPr>
            <p:cNvSpPr>
              <a:spLocks noChangeArrowheads="1"/>
            </p:cNvSpPr>
            <p:nvPr/>
          </p:nvSpPr>
          <p:spPr bwMode="auto">
            <a:xfrm>
              <a:off x="930" y="3022"/>
              <a:ext cx="77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3333FF"/>
                  </a:solidFill>
                  <a:latin typeface="楷体" panose="02010609060101010101" pitchFamily="49" charset="-122"/>
                  <a:ea typeface="楷体" panose="02010609060101010101" pitchFamily="49" charset="-122"/>
                </a:rPr>
                <a:t>生产投入</a:t>
              </a:r>
            </a:p>
          </p:txBody>
        </p:sp>
        <p:sp>
          <p:nvSpPr>
            <p:cNvPr id="5145" name="Line 26">
              <a:extLst>
                <a:ext uri="{FF2B5EF4-FFF2-40B4-BE49-F238E27FC236}">
                  <a16:creationId xmlns:a16="http://schemas.microsoft.com/office/drawing/2014/main" id="{64CE50DB-117D-49CC-AAE1-CE8A1A8B661C}"/>
                </a:ext>
              </a:extLst>
            </p:cNvPr>
            <p:cNvSpPr>
              <a:spLocks noChangeShapeType="1"/>
            </p:cNvSpPr>
            <p:nvPr/>
          </p:nvSpPr>
          <p:spPr bwMode="auto">
            <a:xfrm>
              <a:off x="4785" y="2704"/>
              <a:ext cx="0" cy="59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6" name="Line 27">
              <a:extLst>
                <a:ext uri="{FF2B5EF4-FFF2-40B4-BE49-F238E27FC236}">
                  <a16:creationId xmlns:a16="http://schemas.microsoft.com/office/drawing/2014/main" id="{510F8BC2-EBCA-40EC-9F00-B3B97A0887DC}"/>
                </a:ext>
              </a:extLst>
            </p:cNvPr>
            <p:cNvSpPr>
              <a:spLocks noChangeShapeType="1"/>
            </p:cNvSpPr>
            <p:nvPr/>
          </p:nvSpPr>
          <p:spPr bwMode="auto">
            <a:xfrm flipH="1">
              <a:off x="3696" y="3294"/>
              <a:ext cx="1089" cy="0"/>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7" name="Rectangle 28">
              <a:extLst>
                <a:ext uri="{FF2B5EF4-FFF2-40B4-BE49-F238E27FC236}">
                  <a16:creationId xmlns:a16="http://schemas.microsoft.com/office/drawing/2014/main" id="{E1507811-298A-4D09-AA78-F6FDD83E3D32}"/>
                </a:ext>
              </a:extLst>
            </p:cNvPr>
            <p:cNvSpPr>
              <a:spLocks noChangeArrowheads="1"/>
            </p:cNvSpPr>
            <p:nvPr/>
          </p:nvSpPr>
          <p:spPr bwMode="auto">
            <a:xfrm>
              <a:off x="4014" y="2931"/>
              <a:ext cx="54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3333FF"/>
                  </a:solidFill>
                  <a:latin typeface="楷体" panose="02010609060101010101" pitchFamily="49" charset="-122"/>
                  <a:ea typeface="楷体" panose="02010609060101010101" pitchFamily="49" charset="-122"/>
                </a:rPr>
                <a:t>劳动、土地</a:t>
              </a:r>
            </a:p>
            <a:p>
              <a:pPr algn="ctr" eaLnBrk="1" hangingPunct="1">
                <a:spcBef>
                  <a:spcPct val="0"/>
                </a:spcBef>
                <a:buClrTx/>
                <a:buSzTx/>
                <a:buFontTx/>
                <a:buNone/>
              </a:pPr>
              <a:r>
                <a:rPr lang="zh-CN" altLang="en-US" sz="2000">
                  <a:solidFill>
                    <a:srgbClr val="3333FF"/>
                  </a:solidFill>
                  <a:latin typeface="楷体" panose="02010609060101010101" pitchFamily="49" charset="-122"/>
                  <a:ea typeface="楷体" panose="02010609060101010101" pitchFamily="49" charset="-122"/>
                </a:rPr>
                <a:t>和资本</a:t>
              </a:r>
            </a:p>
          </p:txBody>
        </p:sp>
        <p:sp>
          <p:nvSpPr>
            <p:cNvPr id="5148" name="Rectangle 29">
              <a:extLst>
                <a:ext uri="{FF2B5EF4-FFF2-40B4-BE49-F238E27FC236}">
                  <a16:creationId xmlns:a16="http://schemas.microsoft.com/office/drawing/2014/main" id="{20393A54-84E4-45DA-8AA3-1E13B6EAE7A2}"/>
                </a:ext>
              </a:extLst>
            </p:cNvPr>
            <p:cNvSpPr>
              <a:spLocks noChangeArrowheads="1"/>
            </p:cNvSpPr>
            <p:nvPr/>
          </p:nvSpPr>
          <p:spPr bwMode="auto">
            <a:xfrm>
              <a:off x="3742" y="1253"/>
              <a:ext cx="77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3333FF"/>
                  </a:solidFill>
                  <a:latin typeface="楷体" panose="02010609060101010101" pitchFamily="49" charset="-122"/>
                  <a:ea typeface="楷体" panose="02010609060101010101" pitchFamily="49" charset="-122"/>
                </a:rPr>
                <a:t>物品与</a:t>
              </a:r>
            </a:p>
            <a:p>
              <a:pPr algn="ctr" eaLnBrk="1" hangingPunct="1">
                <a:spcBef>
                  <a:spcPct val="0"/>
                </a:spcBef>
                <a:buClrTx/>
                <a:buSzTx/>
                <a:buFontTx/>
                <a:buNone/>
              </a:pPr>
              <a:r>
                <a:rPr lang="zh-CN" altLang="en-US" sz="1800">
                  <a:solidFill>
                    <a:srgbClr val="3333FF"/>
                  </a:solidFill>
                  <a:latin typeface="楷体" panose="02010609060101010101" pitchFamily="49" charset="-122"/>
                  <a:ea typeface="楷体" panose="02010609060101010101" pitchFamily="49" charset="-122"/>
                </a:rPr>
                <a:t>劳务购买</a:t>
              </a:r>
            </a:p>
          </p:txBody>
        </p:sp>
        <p:sp>
          <p:nvSpPr>
            <p:cNvPr id="5149" name="Line 30">
              <a:extLst>
                <a:ext uri="{FF2B5EF4-FFF2-40B4-BE49-F238E27FC236}">
                  <a16:creationId xmlns:a16="http://schemas.microsoft.com/office/drawing/2014/main" id="{7E2C6941-E595-494C-91DF-228AE149417C}"/>
                </a:ext>
              </a:extLst>
            </p:cNvPr>
            <p:cNvSpPr>
              <a:spLocks noChangeShapeType="1"/>
            </p:cNvSpPr>
            <p:nvPr/>
          </p:nvSpPr>
          <p:spPr bwMode="auto">
            <a:xfrm flipV="1">
              <a:off x="748" y="1162"/>
              <a:ext cx="0" cy="59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0" name="Line 31">
              <a:extLst>
                <a:ext uri="{FF2B5EF4-FFF2-40B4-BE49-F238E27FC236}">
                  <a16:creationId xmlns:a16="http://schemas.microsoft.com/office/drawing/2014/main" id="{6AAC038B-52E4-4B1F-A767-12D312D4CDB0}"/>
                </a:ext>
              </a:extLst>
            </p:cNvPr>
            <p:cNvSpPr>
              <a:spLocks noChangeShapeType="1"/>
            </p:cNvSpPr>
            <p:nvPr/>
          </p:nvSpPr>
          <p:spPr bwMode="auto">
            <a:xfrm>
              <a:off x="748" y="1162"/>
              <a:ext cx="1179" cy="0"/>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51" name="Rectangle 32">
              <a:extLst>
                <a:ext uri="{FF2B5EF4-FFF2-40B4-BE49-F238E27FC236}">
                  <a16:creationId xmlns:a16="http://schemas.microsoft.com/office/drawing/2014/main" id="{B3D0B89C-0A04-4481-9428-E6988A7DC9B5}"/>
                </a:ext>
              </a:extLst>
            </p:cNvPr>
            <p:cNvSpPr>
              <a:spLocks noChangeArrowheads="1"/>
            </p:cNvSpPr>
            <p:nvPr/>
          </p:nvSpPr>
          <p:spPr bwMode="auto">
            <a:xfrm>
              <a:off x="884" y="1207"/>
              <a:ext cx="77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3333FF"/>
                  </a:solidFill>
                  <a:latin typeface="楷体" panose="02010609060101010101" pitchFamily="49" charset="-122"/>
                  <a:ea typeface="楷体" panose="02010609060101010101" pitchFamily="49" charset="-122"/>
                </a:rPr>
                <a:t>物品与</a:t>
              </a:r>
            </a:p>
            <a:p>
              <a:pPr algn="ctr" eaLnBrk="1" hangingPunct="1">
                <a:spcBef>
                  <a:spcPct val="0"/>
                </a:spcBef>
                <a:buClrTx/>
                <a:buSzTx/>
                <a:buFontTx/>
                <a:buNone/>
              </a:pPr>
              <a:r>
                <a:rPr lang="zh-CN" altLang="en-US" sz="1800">
                  <a:solidFill>
                    <a:srgbClr val="3333FF"/>
                  </a:solidFill>
                  <a:latin typeface="楷体" panose="02010609060101010101" pitchFamily="49" charset="-122"/>
                  <a:ea typeface="楷体" panose="02010609060101010101" pitchFamily="49" charset="-122"/>
                </a:rPr>
                <a:t>劳务出售</a:t>
              </a:r>
            </a:p>
          </p:txBody>
        </p:sp>
        <p:sp>
          <p:nvSpPr>
            <p:cNvPr id="5152" name="Rectangle 33">
              <a:extLst>
                <a:ext uri="{FF2B5EF4-FFF2-40B4-BE49-F238E27FC236}">
                  <a16:creationId xmlns:a16="http://schemas.microsoft.com/office/drawing/2014/main" id="{831F5F50-486B-45FE-A28D-B3DBEBC76371}"/>
                </a:ext>
              </a:extLst>
            </p:cNvPr>
            <p:cNvSpPr>
              <a:spLocks noChangeArrowheads="1"/>
            </p:cNvSpPr>
            <p:nvPr/>
          </p:nvSpPr>
          <p:spPr bwMode="auto">
            <a:xfrm>
              <a:off x="657" y="3793"/>
              <a:ext cx="4536" cy="436"/>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a:solidFill>
                    <a:srgbClr val="FF0000"/>
                  </a:solidFill>
                  <a:latin typeface="楷体" panose="02010609060101010101" pitchFamily="49" charset="-122"/>
                  <a:ea typeface="楷体" panose="02010609060101010101" pitchFamily="49" charset="-122"/>
                </a:rPr>
                <a:t>以 市 场 为 基 础</a:t>
              </a:r>
            </a:p>
          </p:txBody>
        </p:sp>
      </p:grpSp>
      <p:sp>
        <p:nvSpPr>
          <p:cNvPr id="5123" name="Rectangle 34">
            <a:extLst>
              <a:ext uri="{FF2B5EF4-FFF2-40B4-BE49-F238E27FC236}">
                <a16:creationId xmlns:a16="http://schemas.microsoft.com/office/drawing/2014/main" id="{ACE0C392-F773-4FA1-868C-59D0C25AC375}"/>
              </a:ext>
            </a:extLst>
          </p:cNvPr>
          <p:cNvSpPr>
            <a:spLocks noChangeArrowheads="1"/>
          </p:cNvSpPr>
          <p:nvPr/>
        </p:nvSpPr>
        <p:spPr bwMode="auto">
          <a:xfrm>
            <a:off x="2051050" y="549275"/>
            <a:ext cx="44656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3333FF"/>
                </a:solidFill>
                <a:latin typeface="黑体" panose="02010609060101010101" pitchFamily="49" charset="-122"/>
                <a:ea typeface="黑体" panose="02010609060101010101" pitchFamily="49" charset="-122"/>
              </a:rPr>
              <a:t>本章位于本书的理论结构位置</a:t>
            </a:r>
          </a:p>
        </p:txBody>
      </p:sp>
    </p:spTree>
  </p:cSld>
  <p:clrMapOvr>
    <a:masterClrMapping/>
  </p:clrMapOvr>
  <p:transition spd="slow">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607BFC-9F27-4BB9-80D5-63B93CA5F284}"/>
              </a:ext>
            </a:extLst>
          </p:cNvPr>
          <p:cNvSpPr>
            <a:spLocks noGrp="1"/>
          </p:cNvSpPr>
          <p:nvPr>
            <p:ph type="title"/>
          </p:nvPr>
        </p:nvSpPr>
        <p:spPr/>
        <p:txBody>
          <a:bodyPr/>
          <a:lstStyle/>
          <a:p>
            <a:pPr>
              <a:defRPr/>
            </a:pPr>
            <a:r>
              <a:rPr lang="zh-CN" altLang="en-US" dirty="0">
                <a:solidFill>
                  <a:schemeClr val="accent2">
                    <a:lumMod val="75000"/>
                  </a:schemeClr>
                </a:solidFill>
              </a:rPr>
              <a:t>练习</a:t>
            </a:r>
          </a:p>
        </p:txBody>
      </p:sp>
      <p:sp>
        <p:nvSpPr>
          <p:cNvPr id="3" name="内容占位符 2">
            <a:extLst>
              <a:ext uri="{FF2B5EF4-FFF2-40B4-BE49-F238E27FC236}">
                <a16:creationId xmlns:a16="http://schemas.microsoft.com/office/drawing/2014/main" id="{E5930FD2-D53A-43B5-8824-6A2B733DABD2}"/>
              </a:ext>
            </a:extLst>
          </p:cNvPr>
          <p:cNvSpPr>
            <a:spLocks noGrp="1"/>
          </p:cNvSpPr>
          <p:nvPr>
            <p:ph idx="1"/>
          </p:nvPr>
        </p:nvSpPr>
        <p:spPr/>
        <p:txBody>
          <a:bodyPr/>
          <a:lstStyle/>
          <a:p>
            <a:pPr>
              <a:defRPr/>
            </a:pPr>
            <a:r>
              <a:rPr lang="zh-CN" altLang="en-US" sz="2400" dirty="0">
                <a:solidFill>
                  <a:schemeClr val="accent2">
                    <a:lumMod val="75000"/>
                  </a:schemeClr>
                </a:solidFill>
              </a:rPr>
              <a:t>名词解释：</a:t>
            </a:r>
            <a:endParaRPr lang="en-US" altLang="zh-CN" sz="2400" dirty="0">
              <a:solidFill>
                <a:schemeClr val="accent2">
                  <a:lumMod val="75000"/>
                </a:schemeClr>
              </a:solidFill>
            </a:endParaRPr>
          </a:p>
          <a:p>
            <a:pPr lvl="1">
              <a:defRPr/>
            </a:pPr>
            <a:r>
              <a:rPr lang="zh-CN" altLang="en-US" sz="2000" dirty="0">
                <a:solidFill>
                  <a:schemeClr val="accent2">
                    <a:lumMod val="75000"/>
                  </a:schemeClr>
                </a:solidFill>
              </a:rPr>
              <a:t>市场   行业  停止营业点   收支相抵点  边际收益  </a:t>
            </a:r>
            <a:r>
              <a:rPr lang="en-US" altLang="zh-CN" sz="2000" dirty="0">
                <a:solidFill>
                  <a:schemeClr val="accent2">
                    <a:lumMod val="75000"/>
                  </a:schemeClr>
                </a:solidFill>
              </a:rPr>
              <a:t>MR=MC</a:t>
            </a:r>
            <a:r>
              <a:rPr lang="zh-CN" altLang="en-US" sz="2000" dirty="0">
                <a:solidFill>
                  <a:schemeClr val="accent2">
                    <a:lumMod val="75000"/>
                  </a:schemeClr>
                </a:solidFill>
              </a:rPr>
              <a:t>定理  </a:t>
            </a:r>
            <a:endParaRPr lang="en-US" altLang="zh-CN" sz="2000" dirty="0">
              <a:solidFill>
                <a:schemeClr val="accent2">
                  <a:lumMod val="75000"/>
                </a:schemeClr>
              </a:solidFill>
            </a:endParaRPr>
          </a:p>
          <a:p>
            <a:pPr>
              <a:defRPr/>
            </a:pPr>
            <a:r>
              <a:rPr lang="zh-CN" altLang="en-US" sz="2400" dirty="0">
                <a:solidFill>
                  <a:schemeClr val="accent2">
                    <a:lumMod val="75000"/>
                  </a:schemeClr>
                </a:solidFill>
              </a:rPr>
              <a:t>问答题</a:t>
            </a:r>
            <a:endParaRPr lang="en-US" altLang="zh-CN" sz="2400" dirty="0">
              <a:solidFill>
                <a:schemeClr val="accent2">
                  <a:lumMod val="75000"/>
                </a:schemeClr>
              </a:solidFill>
            </a:endParaRPr>
          </a:p>
          <a:p>
            <a:pPr lvl="1">
              <a:defRPr/>
            </a:pPr>
            <a:r>
              <a:rPr lang="en-US" altLang="zh-CN" sz="2000" dirty="0">
                <a:solidFill>
                  <a:schemeClr val="accent2">
                    <a:lumMod val="75000"/>
                  </a:schemeClr>
                </a:solidFill>
              </a:rPr>
              <a:t>1.</a:t>
            </a:r>
            <a:r>
              <a:rPr lang="zh-CN" altLang="en-US" sz="2000" dirty="0">
                <a:solidFill>
                  <a:schemeClr val="accent2">
                    <a:lumMod val="75000"/>
                  </a:schemeClr>
                </a:solidFill>
              </a:rPr>
              <a:t>图示说明完全竞争厂商短期均衡的形成和条件</a:t>
            </a:r>
            <a:endParaRPr lang="en-US" altLang="zh-CN" sz="2000" dirty="0">
              <a:solidFill>
                <a:schemeClr val="accent2">
                  <a:lumMod val="75000"/>
                </a:schemeClr>
              </a:solidFill>
            </a:endParaRPr>
          </a:p>
          <a:p>
            <a:pPr lvl="1">
              <a:defRPr/>
            </a:pPr>
            <a:r>
              <a:rPr lang="en-US" altLang="zh-CN" sz="2000" dirty="0">
                <a:solidFill>
                  <a:schemeClr val="accent2">
                    <a:lumMod val="75000"/>
                  </a:schemeClr>
                </a:solidFill>
              </a:rPr>
              <a:t>2.</a:t>
            </a:r>
            <a:r>
              <a:rPr lang="zh-CN" altLang="en-US" sz="2000" dirty="0">
                <a:solidFill>
                  <a:schemeClr val="accent2">
                    <a:lumMod val="75000"/>
                  </a:schemeClr>
                </a:solidFill>
              </a:rPr>
              <a:t>图示说明完全竞争厂商短期供给曲线的形成</a:t>
            </a:r>
            <a:endParaRPr lang="en-US" altLang="zh-CN" sz="2000" dirty="0">
              <a:solidFill>
                <a:schemeClr val="accent2">
                  <a:lumMod val="75000"/>
                </a:schemeClr>
              </a:solidFill>
            </a:endParaRPr>
          </a:p>
          <a:p>
            <a:pPr lvl="1">
              <a:defRPr/>
            </a:pPr>
            <a:r>
              <a:rPr lang="en-US" altLang="zh-CN" sz="2000" dirty="0">
                <a:solidFill>
                  <a:schemeClr val="accent2">
                    <a:lumMod val="75000"/>
                  </a:schemeClr>
                </a:solidFill>
              </a:rPr>
              <a:t>3.</a:t>
            </a:r>
            <a:r>
              <a:rPr lang="zh-CN" altLang="en-US" sz="2000" dirty="0">
                <a:solidFill>
                  <a:schemeClr val="accent2">
                    <a:lumMod val="75000"/>
                  </a:schemeClr>
                </a:solidFill>
              </a:rPr>
              <a:t>图示说明完全竞争厂商短期需求曲线的特点</a:t>
            </a:r>
            <a:endParaRPr lang="en-US" altLang="zh-CN" sz="2000" dirty="0">
              <a:solidFill>
                <a:schemeClr val="accent2">
                  <a:lumMod val="75000"/>
                </a:schemeClr>
              </a:solidFill>
            </a:endParaRPr>
          </a:p>
        </p:txBody>
      </p:sp>
    </p:spTree>
  </p:cSld>
  <p:clrMapOvr>
    <a:masterClrMapping/>
  </p:clrMapOvr>
  <p:transition spd="slow">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F6D2F-390A-4368-93E4-45DEECE42A3B}"/>
              </a:ext>
            </a:extLst>
          </p:cNvPr>
          <p:cNvSpPr>
            <a:spLocks noGrp="1"/>
          </p:cNvSpPr>
          <p:nvPr>
            <p:ph type="title"/>
          </p:nvPr>
        </p:nvSpPr>
        <p:spPr/>
        <p:txBody>
          <a:bodyPr/>
          <a:lstStyle/>
          <a:p>
            <a:pPr>
              <a:defRPr/>
            </a:pPr>
            <a:r>
              <a:rPr lang="zh-CN" altLang="en-US" sz="3600" b="1" dirty="0">
                <a:solidFill>
                  <a:schemeClr val="accent2">
                    <a:lumMod val="75000"/>
                  </a:schemeClr>
                </a:solidFill>
                <a:latin typeface="黑体" pitchFamily="49" charset="-122"/>
                <a:ea typeface="黑体" pitchFamily="49" charset="-122"/>
              </a:rPr>
              <a:t>本章讲述内容</a:t>
            </a:r>
          </a:p>
        </p:txBody>
      </p:sp>
      <p:sp>
        <p:nvSpPr>
          <p:cNvPr id="3" name="内容占位符 2">
            <a:extLst>
              <a:ext uri="{FF2B5EF4-FFF2-40B4-BE49-F238E27FC236}">
                <a16:creationId xmlns:a16="http://schemas.microsoft.com/office/drawing/2014/main" id="{A3FC51FE-4DD2-4BFD-BE36-60E0F076C612}"/>
              </a:ext>
            </a:extLst>
          </p:cNvPr>
          <p:cNvSpPr>
            <a:spLocks noGrp="1"/>
          </p:cNvSpPr>
          <p:nvPr>
            <p:ph idx="1"/>
          </p:nvPr>
        </p:nvSpPr>
        <p:spPr/>
        <p:txBody>
          <a:bodyPr/>
          <a:lstStyle/>
          <a:p>
            <a:pPr>
              <a:defRPr/>
            </a:pPr>
            <a:r>
              <a:rPr lang="zh-CN" altLang="en-US" b="1" dirty="0">
                <a:solidFill>
                  <a:srgbClr val="FF0000"/>
                </a:solidFill>
                <a:latin typeface="楷体" pitchFamily="49" charset="-122"/>
                <a:ea typeface="楷体" pitchFamily="49" charset="-122"/>
              </a:rPr>
              <a:t>第一节 产品市场类型概述</a:t>
            </a:r>
            <a:endParaRPr lang="en-US" altLang="zh-CN" b="1" dirty="0">
              <a:solidFill>
                <a:srgbClr val="FF0000"/>
              </a:solidFill>
              <a:latin typeface="楷体" pitchFamily="49" charset="-122"/>
              <a:ea typeface="楷体" pitchFamily="49" charset="-122"/>
            </a:endParaRPr>
          </a:p>
          <a:p>
            <a:pPr>
              <a:defRPr/>
            </a:pPr>
            <a:r>
              <a:rPr lang="zh-CN" altLang="en-US" b="1" dirty="0">
                <a:solidFill>
                  <a:schemeClr val="accent2">
                    <a:lumMod val="75000"/>
                  </a:schemeClr>
                </a:solidFill>
                <a:latin typeface="楷体" pitchFamily="49" charset="-122"/>
                <a:ea typeface="楷体" pitchFamily="49" charset="-122"/>
              </a:rPr>
              <a:t>第二节 完全竞争市场的价格与产量决定</a:t>
            </a:r>
            <a:endParaRPr lang="en-US" altLang="zh-CN" b="1" dirty="0">
              <a:solidFill>
                <a:schemeClr val="accent2">
                  <a:lumMod val="75000"/>
                </a:schemeClr>
              </a:solidFill>
              <a:latin typeface="楷体" pitchFamily="49" charset="-122"/>
              <a:ea typeface="楷体" pitchFamily="49" charset="-122"/>
            </a:endParaRPr>
          </a:p>
          <a:p>
            <a:pPr lvl="1">
              <a:defRPr/>
            </a:pPr>
            <a:r>
              <a:rPr lang="zh-CN" altLang="en-US" sz="2400" b="1" dirty="0">
                <a:solidFill>
                  <a:schemeClr val="accent2">
                    <a:lumMod val="75000"/>
                  </a:schemeClr>
                </a:solidFill>
                <a:latin typeface="楷体" pitchFamily="49" charset="-122"/>
                <a:ea typeface="楷体" pitchFamily="49" charset="-122"/>
              </a:rPr>
              <a:t>一、完全竞争市场的特征</a:t>
            </a:r>
            <a:endParaRPr lang="en-US" altLang="zh-CN" sz="2400" b="1" dirty="0">
              <a:solidFill>
                <a:schemeClr val="accent2">
                  <a:lumMod val="75000"/>
                </a:schemeClr>
              </a:solidFill>
              <a:latin typeface="楷体" pitchFamily="49" charset="-122"/>
              <a:ea typeface="楷体" pitchFamily="49" charset="-122"/>
            </a:endParaRPr>
          </a:p>
          <a:p>
            <a:pPr lvl="1">
              <a:defRPr/>
            </a:pPr>
            <a:r>
              <a:rPr lang="zh-CN" altLang="en-US" sz="2400" b="1" dirty="0">
                <a:solidFill>
                  <a:schemeClr val="accent2">
                    <a:lumMod val="75000"/>
                  </a:schemeClr>
                </a:solidFill>
                <a:latin typeface="楷体" pitchFamily="49" charset="-122"/>
                <a:ea typeface="楷体" pitchFamily="49" charset="-122"/>
              </a:rPr>
              <a:t>二、市场需求与厂商需求</a:t>
            </a:r>
            <a:endParaRPr lang="en-US" altLang="zh-CN" sz="2400" b="1" dirty="0">
              <a:solidFill>
                <a:schemeClr val="accent2">
                  <a:lumMod val="75000"/>
                </a:schemeClr>
              </a:solidFill>
              <a:latin typeface="楷体" pitchFamily="49" charset="-122"/>
              <a:ea typeface="楷体" pitchFamily="49" charset="-122"/>
            </a:endParaRPr>
          </a:p>
          <a:p>
            <a:pPr lvl="1">
              <a:defRPr/>
            </a:pPr>
            <a:r>
              <a:rPr lang="zh-CN" altLang="en-US" sz="2400" b="1" dirty="0">
                <a:solidFill>
                  <a:schemeClr val="accent2">
                    <a:lumMod val="75000"/>
                  </a:schemeClr>
                </a:solidFill>
                <a:latin typeface="楷体" pitchFamily="49" charset="-122"/>
                <a:ea typeface="楷体" pitchFamily="49" charset="-122"/>
              </a:rPr>
              <a:t>三、厂商收益</a:t>
            </a:r>
            <a:endParaRPr lang="en-US" altLang="zh-CN" sz="2400" b="1" dirty="0">
              <a:solidFill>
                <a:schemeClr val="accent2">
                  <a:lumMod val="75000"/>
                </a:schemeClr>
              </a:solidFill>
              <a:latin typeface="楷体" pitchFamily="49" charset="-122"/>
              <a:ea typeface="楷体" pitchFamily="49" charset="-122"/>
            </a:endParaRPr>
          </a:p>
          <a:p>
            <a:pPr lvl="1">
              <a:defRPr/>
            </a:pPr>
            <a:r>
              <a:rPr lang="zh-CN" altLang="en-US" sz="2400" b="1" dirty="0">
                <a:solidFill>
                  <a:schemeClr val="accent2">
                    <a:lumMod val="75000"/>
                  </a:schemeClr>
                </a:solidFill>
                <a:latin typeface="楷体" pitchFamily="49" charset="-122"/>
                <a:ea typeface="楷体" pitchFamily="49" charset="-122"/>
              </a:rPr>
              <a:t>四、厂商短期均衡</a:t>
            </a:r>
            <a:endParaRPr lang="en-US" altLang="zh-CN" sz="2400" b="1" dirty="0">
              <a:solidFill>
                <a:schemeClr val="accent2">
                  <a:lumMod val="75000"/>
                </a:schemeClr>
              </a:solidFill>
              <a:latin typeface="楷体" pitchFamily="49" charset="-122"/>
              <a:ea typeface="楷体" pitchFamily="49" charset="-122"/>
            </a:endParaRPr>
          </a:p>
          <a:p>
            <a:pPr lvl="1">
              <a:defRPr/>
            </a:pPr>
            <a:r>
              <a:rPr lang="zh-CN" altLang="en-US" sz="2400" b="1" dirty="0">
                <a:solidFill>
                  <a:schemeClr val="accent2">
                    <a:lumMod val="75000"/>
                  </a:schemeClr>
                </a:solidFill>
                <a:latin typeface="楷体" pitchFamily="49" charset="-122"/>
                <a:ea typeface="楷体" pitchFamily="49" charset="-122"/>
              </a:rPr>
              <a:t>五、厂商长期均衡</a:t>
            </a:r>
            <a:endParaRPr lang="en-US" altLang="zh-CN" sz="2400" b="1" dirty="0">
              <a:solidFill>
                <a:schemeClr val="accent2">
                  <a:lumMod val="75000"/>
                </a:schemeClr>
              </a:solidFill>
              <a:latin typeface="楷体" pitchFamily="49" charset="-122"/>
              <a:ea typeface="楷体" pitchFamily="49" charset="-122"/>
            </a:endParaRPr>
          </a:p>
          <a:p>
            <a:pPr lvl="1">
              <a:defRPr/>
            </a:pPr>
            <a:r>
              <a:rPr kumimoji="1" lang="zh-CN" altLang="en-US" sz="2400" b="1" dirty="0">
                <a:solidFill>
                  <a:schemeClr val="accent2">
                    <a:lumMod val="75000"/>
                  </a:schemeClr>
                </a:solidFill>
                <a:latin typeface="楷体" pitchFamily="49" charset="-122"/>
                <a:ea typeface="楷体" pitchFamily="49" charset="-122"/>
              </a:rPr>
              <a:t>六、完全竞争市场的行业长期供给曲线</a:t>
            </a:r>
            <a:endParaRPr kumimoji="1" lang="en-US" altLang="zh-CN" sz="2400" b="1" dirty="0">
              <a:solidFill>
                <a:schemeClr val="accent2">
                  <a:lumMod val="75000"/>
                </a:schemeClr>
              </a:solidFill>
              <a:latin typeface="楷体" pitchFamily="49" charset="-122"/>
              <a:ea typeface="楷体" pitchFamily="49" charset="-122"/>
            </a:endParaRPr>
          </a:p>
          <a:p>
            <a:pPr lvl="1">
              <a:defRPr/>
            </a:pPr>
            <a:r>
              <a:rPr lang="zh-CN" altLang="en-US" sz="2400" b="1" dirty="0">
                <a:solidFill>
                  <a:schemeClr val="accent2">
                    <a:lumMod val="75000"/>
                  </a:schemeClr>
                </a:solidFill>
                <a:latin typeface="楷体" pitchFamily="49" charset="-122"/>
                <a:ea typeface="楷体" pitchFamily="49" charset="-122"/>
              </a:rPr>
              <a:t>七、完全竞争市场的短期和长期均衡</a:t>
            </a:r>
            <a:endParaRPr lang="zh-CN" altLang="en-US" sz="2400" dirty="0">
              <a:solidFill>
                <a:schemeClr val="accent2">
                  <a:lumMod val="75000"/>
                </a:schemeClr>
              </a:solidFill>
              <a:latin typeface="楷体" pitchFamily="49" charset="-122"/>
              <a:ea typeface="楷体" pitchFamily="49" charset="-122"/>
            </a:endParaRPr>
          </a:p>
          <a:p>
            <a:pPr lvl="1">
              <a:defRPr/>
            </a:pPr>
            <a:endParaRPr lang="zh-CN" altLang="en-US" b="1" dirty="0">
              <a:solidFill>
                <a:schemeClr val="accent2">
                  <a:lumMod val="75000"/>
                </a:schemeClr>
              </a:solidFill>
              <a:latin typeface="楷体" pitchFamily="49" charset="-122"/>
              <a:ea typeface="楷体" pitchFamily="49" charset="-122"/>
            </a:endParaRPr>
          </a:p>
          <a:p>
            <a:pPr lvl="1">
              <a:defRPr/>
            </a:pPr>
            <a:endParaRPr lang="zh-CN" altLang="en-US" b="1" dirty="0">
              <a:solidFill>
                <a:schemeClr val="accent2">
                  <a:lumMod val="75000"/>
                </a:schemeClr>
              </a:solidFill>
              <a:latin typeface="楷体" pitchFamily="49" charset="-122"/>
              <a:ea typeface="楷体" pitchFamily="49" charset="-122"/>
            </a:endParaRPr>
          </a:p>
          <a:p>
            <a:pPr lvl="1">
              <a:defRPr/>
            </a:pPr>
            <a:endParaRPr lang="en-US" altLang="zh-CN" b="1" dirty="0">
              <a:solidFill>
                <a:schemeClr val="accent2">
                  <a:lumMod val="75000"/>
                </a:schemeClr>
              </a:solidFill>
              <a:latin typeface="楷体" pitchFamily="49" charset="-122"/>
              <a:ea typeface="楷体" pitchFamily="49" charset="-122"/>
            </a:endParaRPr>
          </a:p>
          <a:p>
            <a:pPr>
              <a:defRPr/>
            </a:pPr>
            <a:endParaRPr lang="zh-CN" altLang="en-US" dirty="0">
              <a:solidFill>
                <a:schemeClr val="accent2">
                  <a:lumMod val="75000"/>
                </a:schemeClr>
              </a:solidFill>
              <a:latin typeface="楷体" pitchFamily="49" charset="-122"/>
              <a:ea typeface="楷体" pitchFamily="49" charset="-122"/>
            </a:endParaRPr>
          </a:p>
        </p:txBody>
      </p:sp>
    </p:spTree>
  </p:cSld>
  <p:clrMapOvr>
    <a:masterClrMapping/>
  </p:clrMapOvr>
  <p:transition spd="slow">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A0BF025-B540-4B20-889C-6D0CCE24EA60}"/>
              </a:ext>
            </a:extLst>
          </p:cNvPr>
          <p:cNvSpPr>
            <a:spLocks noGrp="1" noRot="1" noChangeArrowheads="1"/>
          </p:cNvSpPr>
          <p:nvPr>
            <p:ph type="title"/>
          </p:nvPr>
        </p:nvSpPr>
        <p:spPr/>
        <p:txBody>
          <a:bodyPr/>
          <a:lstStyle/>
          <a:p>
            <a:pPr eaLnBrk="1" hangingPunct="1">
              <a:defRPr/>
            </a:pPr>
            <a:r>
              <a:rPr lang="zh-CN" altLang="en-US" b="1" dirty="0">
                <a:solidFill>
                  <a:schemeClr val="accent2">
                    <a:lumMod val="75000"/>
                  </a:schemeClr>
                </a:solidFill>
                <a:latin typeface="黑体" pitchFamily="49" charset="-122"/>
                <a:ea typeface="黑体" pitchFamily="49" charset="-122"/>
              </a:rPr>
              <a:t>第一节 产品市场类型概述</a:t>
            </a:r>
          </a:p>
        </p:txBody>
      </p:sp>
      <p:sp>
        <p:nvSpPr>
          <p:cNvPr id="11267" name="Rectangle 3">
            <a:extLst>
              <a:ext uri="{FF2B5EF4-FFF2-40B4-BE49-F238E27FC236}">
                <a16:creationId xmlns:a16="http://schemas.microsoft.com/office/drawing/2014/main" id="{253EA14E-CEC2-4146-A3A8-954BDED5516F}"/>
              </a:ext>
            </a:extLst>
          </p:cNvPr>
          <p:cNvSpPr>
            <a:spLocks noGrp="1" noRot="1" noChangeArrowheads="1"/>
          </p:cNvSpPr>
          <p:nvPr>
            <p:ph type="body" idx="1"/>
          </p:nvPr>
        </p:nvSpPr>
        <p:spPr/>
        <p:txBody>
          <a:bodyPr/>
          <a:lstStyle/>
          <a:p>
            <a:pPr eaLnBrk="1" hangingPunct="1">
              <a:buFont typeface="Wingdings" panose="05000000000000000000" pitchFamily="2" charset="2"/>
              <a:buNone/>
              <a:defRPr/>
            </a:pPr>
            <a:r>
              <a:rPr kumimoji="1" lang="en-US" altLang="zh-CN" b="1" dirty="0">
                <a:solidFill>
                  <a:schemeClr val="accent2">
                    <a:lumMod val="75000"/>
                  </a:schemeClr>
                </a:solidFill>
                <a:latin typeface="楷体" pitchFamily="49" charset="-122"/>
                <a:ea typeface="楷体" pitchFamily="49" charset="-122"/>
              </a:rPr>
              <a:t>1</a:t>
            </a:r>
            <a:r>
              <a:rPr kumimoji="1" lang="zh-CN" altLang="en-US" b="1" dirty="0">
                <a:solidFill>
                  <a:schemeClr val="accent2">
                    <a:lumMod val="75000"/>
                  </a:schemeClr>
                </a:solidFill>
                <a:latin typeface="楷体" pitchFamily="49" charset="-122"/>
                <a:ea typeface="楷体" pitchFamily="49" charset="-122"/>
              </a:rPr>
              <a:t>、市场</a:t>
            </a:r>
          </a:p>
          <a:p>
            <a:pPr eaLnBrk="1" hangingPunct="1">
              <a:buFont typeface="Wingdings" panose="05000000000000000000" pitchFamily="2" charset="2"/>
              <a:buNone/>
              <a:defRPr/>
            </a:pPr>
            <a:r>
              <a:rPr kumimoji="1" lang="zh-CN" altLang="en-US" b="1" dirty="0">
                <a:solidFill>
                  <a:schemeClr val="accent2">
                    <a:lumMod val="75000"/>
                  </a:schemeClr>
                </a:solidFill>
                <a:latin typeface="楷体" pitchFamily="49" charset="-122"/>
                <a:ea typeface="楷体" pitchFamily="49" charset="-122"/>
              </a:rPr>
              <a:t>      微观经济学中的市场是指买卖双方相互作用并得以决定其交易价格和交易数量的一种组织形式或制度安排。任何一种商品都有一个市场，有多少种商品，就有多少个市场。</a:t>
            </a:r>
            <a:endParaRPr kumimoji="1" lang="en-US" altLang="zh-CN"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kumimoji="1" lang="en-US" altLang="zh-CN" b="1" dirty="0">
                <a:solidFill>
                  <a:schemeClr val="accent2">
                    <a:lumMod val="75000"/>
                  </a:schemeClr>
                </a:solidFill>
                <a:latin typeface="楷体" pitchFamily="49" charset="-122"/>
                <a:ea typeface="楷体" pitchFamily="49" charset="-122"/>
              </a:rPr>
              <a:t>    </a:t>
            </a:r>
            <a:endParaRPr kumimoji="1" lang="zh-CN" altLang="en-US" b="1" dirty="0">
              <a:solidFill>
                <a:schemeClr val="accent2">
                  <a:lumMod val="75000"/>
                </a:schemeClr>
              </a:solidFill>
              <a:latin typeface="楷体" pitchFamily="49" charset="-122"/>
              <a:ea typeface="楷体" pitchFamily="49" charset="-122"/>
            </a:endParaRPr>
          </a:p>
        </p:txBody>
      </p:sp>
    </p:spTree>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D399AC6E-EC53-4714-9B3C-3F0AAA4CEC13}"/>
              </a:ext>
            </a:extLst>
          </p:cNvPr>
          <p:cNvSpPr>
            <a:spLocks noGrp="1" noRot="1" noChangeArrowheads="1"/>
          </p:cNvSpPr>
          <p:nvPr>
            <p:ph type="body" sz="half" idx="1"/>
          </p:nvPr>
        </p:nvSpPr>
        <p:spPr>
          <a:xfrm>
            <a:off x="395288" y="620713"/>
            <a:ext cx="8320087" cy="1584325"/>
          </a:xfrm>
        </p:spPr>
        <p:txBody>
          <a:bodyPr/>
          <a:lstStyle/>
          <a:p>
            <a:pPr eaLnBrk="1" hangingPunct="1">
              <a:buFont typeface="Wingdings" panose="05000000000000000000" pitchFamily="2" charset="2"/>
              <a:buNone/>
              <a:defRPr/>
            </a:pPr>
            <a:r>
              <a:rPr lang="en-US" altLang="zh-CN" sz="2800" b="1" dirty="0">
                <a:solidFill>
                  <a:schemeClr val="accent2">
                    <a:lumMod val="75000"/>
                  </a:schemeClr>
                </a:solidFill>
                <a:latin typeface="楷体" pitchFamily="49" charset="-122"/>
                <a:ea typeface="楷体" pitchFamily="49" charset="-122"/>
              </a:rPr>
              <a:t>2</a:t>
            </a:r>
            <a:r>
              <a:rPr lang="zh-CN" altLang="en-US" sz="2800" b="1" dirty="0">
                <a:solidFill>
                  <a:schemeClr val="accent2">
                    <a:lumMod val="75000"/>
                  </a:schemeClr>
                </a:solidFill>
                <a:latin typeface="楷体" pitchFamily="49" charset="-122"/>
                <a:ea typeface="楷体" pitchFamily="49" charset="-122"/>
              </a:rPr>
              <a:t>、决定产品市场类型的重要因素</a:t>
            </a:r>
          </a:p>
          <a:p>
            <a:pPr eaLnBrk="1" hangingPunct="1">
              <a:buFont typeface="Wingdings" panose="05000000000000000000" pitchFamily="2" charset="2"/>
              <a:buNone/>
              <a:defRPr/>
            </a:pPr>
            <a:r>
              <a:rPr lang="en-US" altLang="zh-CN" sz="2400" b="1" dirty="0">
                <a:solidFill>
                  <a:schemeClr val="accent2">
                    <a:lumMod val="75000"/>
                  </a:schemeClr>
                </a:solidFill>
                <a:latin typeface="楷体" pitchFamily="49" charset="-122"/>
                <a:ea typeface="楷体" pitchFamily="49" charset="-122"/>
              </a:rPr>
              <a:t>A</a:t>
            </a:r>
            <a:r>
              <a:rPr lang="zh-CN" altLang="en-US" sz="2400" b="1" dirty="0">
                <a:solidFill>
                  <a:schemeClr val="accent2">
                    <a:lumMod val="75000"/>
                  </a:schemeClr>
                </a:solidFill>
                <a:latin typeface="楷体" pitchFamily="49" charset="-122"/>
                <a:ea typeface="楷体" pitchFamily="49" charset="-122"/>
              </a:rPr>
              <a:t>、厂商数                          </a:t>
            </a:r>
            <a:r>
              <a:rPr lang="en-US" altLang="zh-CN" sz="2400" b="1" dirty="0">
                <a:solidFill>
                  <a:schemeClr val="accent2">
                    <a:lumMod val="75000"/>
                  </a:schemeClr>
                </a:solidFill>
                <a:latin typeface="楷体" pitchFamily="49" charset="-122"/>
                <a:ea typeface="楷体" pitchFamily="49" charset="-122"/>
              </a:rPr>
              <a:t>B</a:t>
            </a:r>
            <a:r>
              <a:rPr lang="zh-CN" altLang="en-US" sz="2400" b="1" dirty="0">
                <a:solidFill>
                  <a:schemeClr val="accent2">
                    <a:lumMod val="75000"/>
                  </a:schemeClr>
                </a:solidFill>
                <a:latin typeface="楷体" pitchFamily="49" charset="-122"/>
                <a:ea typeface="楷体" pitchFamily="49" charset="-122"/>
              </a:rPr>
              <a:t>、产品特点 </a:t>
            </a:r>
          </a:p>
          <a:p>
            <a:pPr eaLnBrk="1" hangingPunct="1">
              <a:buFont typeface="Wingdings" panose="05000000000000000000" pitchFamily="2" charset="2"/>
              <a:buNone/>
              <a:defRPr/>
            </a:pPr>
            <a:r>
              <a:rPr lang="en-US" altLang="zh-CN" sz="2400" b="1" dirty="0">
                <a:solidFill>
                  <a:schemeClr val="accent2">
                    <a:lumMod val="75000"/>
                  </a:schemeClr>
                </a:solidFill>
                <a:latin typeface="楷体" pitchFamily="49" charset="-122"/>
                <a:ea typeface="楷体" pitchFamily="49" charset="-122"/>
              </a:rPr>
              <a:t>C</a:t>
            </a:r>
            <a:r>
              <a:rPr lang="zh-CN" altLang="en-US" sz="2400" b="1" dirty="0">
                <a:solidFill>
                  <a:schemeClr val="accent2">
                    <a:lumMod val="75000"/>
                  </a:schemeClr>
                </a:solidFill>
                <a:latin typeface="楷体" pitchFamily="49" charset="-122"/>
                <a:ea typeface="楷体" pitchFamily="49" charset="-122"/>
              </a:rPr>
              <a:t>、单个厂商对市场价格的控制程度    </a:t>
            </a:r>
            <a:r>
              <a:rPr lang="en-US" altLang="zh-CN" sz="2400" b="1" dirty="0">
                <a:solidFill>
                  <a:schemeClr val="accent2">
                    <a:lumMod val="75000"/>
                  </a:schemeClr>
                </a:solidFill>
                <a:latin typeface="楷体" pitchFamily="49" charset="-122"/>
                <a:ea typeface="楷体" pitchFamily="49" charset="-122"/>
              </a:rPr>
              <a:t>D</a:t>
            </a:r>
            <a:r>
              <a:rPr lang="zh-CN" altLang="en-US" sz="2400" b="1" dirty="0">
                <a:solidFill>
                  <a:schemeClr val="accent2">
                    <a:lumMod val="75000"/>
                  </a:schemeClr>
                </a:solidFill>
                <a:latin typeface="楷体" pitchFamily="49" charset="-122"/>
                <a:ea typeface="楷体" pitchFamily="49" charset="-122"/>
              </a:rPr>
              <a:t>、市场进入条件</a:t>
            </a:r>
          </a:p>
        </p:txBody>
      </p:sp>
      <p:graphicFrame>
        <p:nvGraphicFramePr>
          <p:cNvPr id="2022569" name="Group 169">
            <a:extLst>
              <a:ext uri="{FF2B5EF4-FFF2-40B4-BE49-F238E27FC236}">
                <a16:creationId xmlns:a16="http://schemas.microsoft.com/office/drawing/2014/main" id="{9DD4C29B-1553-41F2-A092-33E883A0DDFE}"/>
              </a:ext>
            </a:extLst>
          </p:cNvPr>
          <p:cNvGraphicFramePr>
            <a:graphicFrameLocks noGrp="1"/>
          </p:cNvGraphicFramePr>
          <p:nvPr>
            <p:ph sz="half" idx="2"/>
          </p:nvPr>
        </p:nvGraphicFramePr>
        <p:xfrm>
          <a:off x="357188" y="2214563"/>
          <a:ext cx="8501062" cy="4032251"/>
        </p:xfrm>
        <a:graphic>
          <a:graphicData uri="http://schemas.openxmlformats.org/drawingml/2006/table">
            <a:tbl>
              <a:tblPr/>
              <a:tblGrid>
                <a:gridCol w="1327037">
                  <a:extLst>
                    <a:ext uri="{9D8B030D-6E8A-4147-A177-3AD203B41FA5}">
                      <a16:colId xmlns:a16="http://schemas.microsoft.com/office/drawing/2014/main" val="20000"/>
                    </a:ext>
                  </a:extLst>
                </a:gridCol>
                <a:gridCol w="1087734">
                  <a:extLst>
                    <a:ext uri="{9D8B030D-6E8A-4147-A177-3AD203B41FA5}">
                      <a16:colId xmlns:a16="http://schemas.microsoft.com/office/drawing/2014/main" val="20001"/>
                    </a:ext>
                  </a:extLst>
                </a:gridCol>
                <a:gridCol w="1760456">
                  <a:extLst>
                    <a:ext uri="{9D8B030D-6E8A-4147-A177-3AD203B41FA5}">
                      <a16:colId xmlns:a16="http://schemas.microsoft.com/office/drawing/2014/main" val="20002"/>
                    </a:ext>
                  </a:extLst>
                </a:gridCol>
                <a:gridCol w="1691845">
                  <a:extLst>
                    <a:ext uri="{9D8B030D-6E8A-4147-A177-3AD203B41FA5}">
                      <a16:colId xmlns:a16="http://schemas.microsoft.com/office/drawing/2014/main" val="20003"/>
                    </a:ext>
                  </a:extLst>
                </a:gridCol>
                <a:gridCol w="1234996">
                  <a:extLst>
                    <a:ext uri="{9D8B030D-6E8A-4147-A177-3AD203B41FA5}">
                      <a16:colId xmlns:a16="http://schemas.microsoft.com/office/drawing/2014/main" val="20004"/>
                    </a:ext>
                  </a:extLst>
                </a:gridCol>
                <a:gridCol w="1398994">
                  <a:extLst>
                    <a:ext uri="{9D8B030D-6E8A-4147-A177-3AD203B41FA5}">
                      <a16:colId xmlns:a16="http://schemas.microsoft.com/office/drawing/2014/main" val="20005"/>
                    </a:ext>
                  </a:extLst>
                </a:gridCol>
              </a:tblGrid>
              <a:tr h="928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dirty="0">
                          <a:ln>
                            <a:noFill/>
                          </a:ln>
                          <a:solidFill>
                            <a:schemeClr val="accent2">
                              <a:lumMod val="75000"/>
                            </a:schemeClr>
                          </a:solidFill>
                          <a:effectLst/>
                          <a:latin typeface="楷体" pitchFamily="49" charset="-122"/>
                          <a:ea typeface="楷体" pitchFamily="49" charset="-122"/>
                        </a:rPr>
                        <a:t>市场结构</a:t>
                      </a:r>
                    </a:p>
                  </a:txBody>
                  <a:tcPr marL="89999" marR="89999" marT="46800" marB="46800" anchor="ctr" anchorCtr="1" horzOverflow="overflow">
                    <a:lnL cap="flat">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厂商数目</a:t>
                      </a:r>
                    </a:p>
                  </a:txBody>
                  <a:tcPr marL="89999" marR="89999"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产品特点</a:t>
                      </a:r>
                    </a:p>
                  </a:txBody>
                  <a:tcPr marL="89999" marR="89999"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单个厂商</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市场控制能力</a:t>
                      </a:r>
                    </a:p>
                  </a:txBody>
                  <a:tcPr marL="89999" marR="89999"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行业进入难度</a:t>
                      </a:r>
                    </a:p>
                  </a:txBody>
                  <a:tcPr marL="89999" marR="89999"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现实中的近似例子</a:t>
                      </a:r>
                    </a:p>
                  </a:txBody>
                  <a:tcPr marL="89999" marR="89999" marT="46800" marB="46800" anchor="ctr" anchorCtr="1"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66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完全竞争</a:t>
                      </a:r>
                    </a:p>
                  </a:txBody>
                  <a:tcPr marL="89999" marR="89999" marT="46800" marB="46800" anchor="ctr" anchorCtr="1" horzOverflow="overflow">
                    <a:lnL cap="flat">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很多</a:t>
                      </a:r>
                    </a:p>
                  </a:txBody>
                  <a:tcPr marL="89999" marR="89999"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同质商品</a:t>
                      </a:r>
                    </a:p>
                  </a:txBody>
                  <a:tcPr marL="89999" marR="89999"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无</a:t>
                      </a:r>
                    </a:p>
                  </a:txBody>
                  <a:tcPr marL="89999" marR="89999"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自由进入</a:t>
                      </a:r>
                    </a:p>
                  </a:txBody>
                  <a:tcPr marL="89999" marR="89999"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粮食市场</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股票市场</a:t>
                      </a:r>
                    </a:p>
                  </a:txBody>
                  <a:tcPr marL="89999" marR="89999" marT="46800" marB="46800" anchor="ctr" anchorCtr="1"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7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完全垄断</a:t>
                      </a:r>
                    </a:p>
                  </a:txBody>
                  <a:tcPr marL="89999" marR="89999" marT="46800" marB="4680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一个</a:t>
                      </a:r>
                    </a:p>
                  </a:txBody>
                  <a:tcPr marL="89999" marR="89999"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不可替代商品</a:t>
                      </a:r>
                    </a:p>
                  </a:txBody>
                  <a:tcPr marL="89999" marR="89999"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完全控制</a:t>
                      </a:r>
                    </a:p>
                  </a:txBody>
                  <a:tcPr marL="89999" marR="89999"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不能进入</a:t>
                      </a:r>
                    </a:p>
                  </a:txBody>
                  <a:tcPr marL="89999" marR="89999"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dirty="0">
                          <a:ln>
                            <a:noFill/>
                          </a:ln>
                          <a:solidFill>
                            <a:schemeClr val="accent2">
                              <a:lumMod val="75000"/>
                            </a:schemeClr>
                          </a:solidFill>
                          <a:effectLst/>
                          <a:latin typeface="楷体" pitchFamily="49" charset="-122"/>
                          <a:ea typeface="楷体" pitchFamily="49" charset="-122"/>
                        </a:rPr>
                        <a:t>公用事业，如水、电</a:t>
                      </a:r>
                    </a:p>
                  </a:txBody>
                  <a:tcPr marL="89999" marR="89999" marT="46800" marB="46800"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61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垄断竞争</a:t>
                      </a:r>
                    </a:p>
                  </a:txBody>
                  <a:tcPr marL="89999" marR="89999" marT="46800" marB="4680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较多</a:t>
                      </a:r>
                    </a:p>
                  </a:txBody>
                  <a:tcPr marL="89999" marR="89999"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可替代的</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差异产品</a:t>
                      </a:r>
                    </a:p>
                  </a:txBody>
                  <a:tcPr marL="89999" marR="89999"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有一定</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控制能力</a:t>
                      </a:r>
                    </a:p>
                  </a:txBody>
                  <a:tcPr marL="89999" marR="89999"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容易进入</a:t>
                      </a:r>
                    </a:p>
                  </a:txBody>
                  <a:tcPr marL="89999" marR="89999"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dirty="0">
                          <a:ln>
                            <a:noFill/>
                          </a:ln>
                          <a:solidFill>
                            <a:schemeClr val="accent2">
                              <a:lumMod val="75000"/>
                            </a:schemeClr>
                          </a:solidFill>
                          <a:effectLst/>
                          <a:latin typeface="楷体" pitchFamily="49" charset="-122"/>
                          <a:ea typeface="楷体" pitchFamily="49" charset="-122"/>
                        </a:rPr>
                        <a:t>某些轻工业产品</a:t>
                      </a:r>
                    </a:p>
                  </a:txBody>
                  <a:tcPr marL="89999" marR="89999" marT="46800" marB="46800"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429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寡头垄断</a:t>
                      </a:r>
                    </a:p>
                  </a:txBody>
                  <a:tcPr marL="89999" marR="89999" marT="46800" marB="4680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很少</a:t>
                      </a:r>
                    </a:p>
                  </a:txBody>
                  <a:tcPr marL="89999" marR="89999"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同质或</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差异产品</a:t>
                      </a:r>
                    </a:p>
                  </a:txBody>
                  <a:tcPr marL="89999" marR="89999"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较大控制能力</a:t>
                      </a:r>
                    </a:p>
                  </a:txBody>
                  <a:tcPr marL="89999" marR="89999"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进入困难</a:t>
                      </a:r>
                    </a:p>
                  </a:txBody>
                  <a:tcPr marL="89999" marR="89999"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dirty="0">
                          <a:ln>
                            <a:noFill/>
                          </a:ln>
                          <a:solidFill>
                            <a:schemeClr val="accent2">
                              <a:lumMod val="75000"/>
                            </a:schemeClr>
                          </a:solidFill>
                          <a:effectLst/>
                          <a:latin typeface="楷体" pitchFamily="49" charset="-122"/>
                          <a:ea typeface="楷体" pitchFamily="49" charset="-122"/>
                        </a:rPr>
                        <a:t>汽车、石油、钢铁等</a:t>
                      </a:r>
                    </a:p>
                  </a:txBody>
                  <a:tcPr marL="89999" marR="89999" marT="46800" marB="46800"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slow">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3E134-A181-466B-AD62-41615A0A33DE}"/>
              </a:ext>
            </a:extLst>
          </p:cNvPr>
          <p:cNvSpPr txBox="1">
            <a:spLocks/>
          </p:cNvSpPr>
          <p:nvPr/>
        </p:nvSpPr>
        <p:spPr>
          <a:xfrm>
            <a:off x="301625" y="609600"/>
            <a:ext cx="8540750" cy="1143000"/>
          </a:xfrm>
          <a:prstGeom prst="rect">
            <a:avLst/>
          </a:prstGeom>
        </p:spPr>
        <p:txBody>
          <a:bodyPr/>
          <a:lstStyle/>
          <a:p>
            <a:pPr algn="ctr">
              <a:defRPr/>
            </a:pPr>
            <a:r>
              <a:rPr lang="zh-CN" altLang="en-US" sz="3600" kern="0">
                <a:solidFill>
                  <a:schemeClr val="accent2">
                    <a:lumMod val="75000"/>
                  </a:schemeClr>
                </a:solidFill>
                <a:latin typeface="楷体" pitchFamily="49" charset="-122"/>
                <a:ea typeface="楷体" pitchFamily="49" charset="-122"/>
                <a:cs typeface="+mj-cs"/>
              </a:rPr>
              <a:t>本章讲述内容</a:t>
            </a:r>
            <a:endParaRPr lang="zh-CN" altLang="en-US" sz="3600" kern="0" dirty="0">
              <a:solidFill>
                <a:schemeClr val="accent2">
                  <a:lumMod val="75000"/>
                </a:schemeClr>
              </a:solidFill>
              <a:latin typeface="楷体" pitchFamily="49" charset="-122"/>
              <a:ea typeface="楷体" pitchFamily="49" charset="-122"/>
              <a:cs typeface="+mj-cs"/>
            </a:endParaRPr>
          </a:p>
        </p:txBody>
      </p:sp>
      <p:sp>
        <p:nvSpPr>
          <p:cNvPr id="3" name="内容占位符 2">
            <a:extLst>
              <a:ext uri="{FF2B5EF4-FFF2-40B4-BE49-F238E27FC236}">
                <a16:creationId xmlns:a16="http://schemas.microsoft.com/office/drawing/2014/main" id="{F8768A31-3208-45D6-82C9-8665AAB09419}"/>
              </a:ext>
            </a:extLst>
          </p:cNvPr>
          <p:cNvSpPr txBox="1">
            <a:spLocks/>
          </p:cNvSpPr>
          <p:nvPr/>
        </p:nvSpPr>
        <p:spPr>
          <a:xfrm>
            <a:off x="301625" y="1905000"/>
            <a:ext cx="8540750" cy="4194175"/>
          </a:xfrm>
          <a:prstGeom prst="rect">
            <a:avLst/>
          </a:prstGeom>
        </p:spPr>
        <p:txBody>
          <a:bodyPr/>
          <a:lstStyle/>
          <a:p>
            <a:pPr marL="342900" indent="-342900">
              <a:spcBef>
                <a:spcPct val="20000"/>
              </a:spcBef>
              <a:buClr>
                <a:schemeClr val="hlink"/>
              </a:buClr>
              <a:buSzPct val="75000"/>
              <a:buFont typeface="Wingdings" pitchFamily="2" charset="2"/>
              <a:buChar char="v"/>
              <a:defRPr/>
            </a:pPr>
            <a:r>
              <a:rPr lang="zh-CN" altLang="en-US" sz="3200" kern="0" dirty="0">
                <a:solidFill>
                  <a:schemeClr val="accent2">
                    <a:lumMod val="75000"/>
                  </a:schemeClr>
                </a:solidFill>
                <a:latin typeface="楷体" pitchFamily="49" charset="-122"/>
                <a:ea typeface="楷体" pitchFamily="49" charset="-122"/>
              </a:rPr>
              <a:t>第一节 产品市场类型概述</a:t>
            </a:r>
            <a:endParaRPr lang="en-US" altLang="zh-CN" sz="3200" kern="0" dirty="0">
              <a:solidFill>
                <a:schemeClr val="accent2">
                  <a:lumMod val="75000"/>
                </a:schemeClr>
              </a:solidFill>
              <a:latin typeface="楷体" pitchFamily="49" charset="-122"/>
              <a:ea typeface="楷体" pitchFamily="49" charset="-122"/>
            </a:endParaRPr>
          </a:p>
          <a:p>
            <a:pPr marL="342900" indent="-342900">
              <a:spcBef>
                <a:spcPct val="20000"/>
              </a:spcBef>
              <a:buClr>
                <a:schemeClr val="hlink"/>
              </a:buClr>
              <a:buSzPct val="75000"/>
              <a:buFont typeface="Wingdings" pitchFamily="2" charset="2"/>
              <a:buChar char="v"/>
              <a:defRPr/>
            </a:pPr>
            <a:r>
              <a:rPr lang="zh-CN" altLang="en-US" sz="3200" kern="0" dirty="0">
                <a:solidFill>
                  <a:srgbClr val="FF0000"/>
                </a:solidFill>
                <a:latin typeface="楷体" pitchFamily="49" charset="-122"/>
                <a:ea typeface="楷体" pitchFamily="49" charset="-122"/>
              </a:rPr>
              <a:t>第二节 完全竞争市场的价格与产量决定</a:t>
            </a:r>
            <a:endParaRPr lang="en-US" altLang="zh-CN" sz="3200" kern="0" dirty="0">
              <a:solidFill>
                <a:srgbClr val="FF0000"/>
              </a:solidFill>
              <a:latin typeface="楷体" pitchFamily="49" charset="-122"/>
              <a:ea typeface="楷体" pitchFamily="49" charset="-122"/>
            </a:endParaRPr>
          </a:p>
          <a:p>
            <a:pPr marL="742950" lvl="1" indent="-285750">
              <a:spcBef>
                <a:spcPct val="20000"/>
              </a:spcBef>
              <a:buClr>
                <a:schemeClr val="accent2"/>
              </a:buClr>
              <a:buSzPct val="85000"/>
              <a:buFont typeface="Wingdings" pitchFamily="2" charset="2"/>
              <a:buChar char=""/>
              <a:defRPr/>
            </a:pPr>
            <a:r>
              <a:rPr lang="zh-CN" altLang="en-US" sz="2400" kern="0" dirty="0">
                <a:solidFill>
                  <a:schemeClr val="accent2">
                    <a:lumMod val="75000"/>
                  </a:schemeClr>
                </a:solidFill>
                <a:latin typeface="楷体" pitchFamily="49" charset="-122"/>
                <a:ea typeface="楷体" pitchFamily="49" charset="-122"/>
                <a:hlinkClick r:id="rId2" action="ppaction://hlinksldjump"/>
              </a:rPr>
              <a:t>一、完全竞争市场的特征</a:t>
            </a:r>
            <a:endParaRPr lang="en-US" altLang="zh-CN" sz="2400" kern="0" dirty="0">
              <a:solidFill>
                <a:schemeClr val="accent2">
                  <a:lumMod val="75000"/>
                </a:schemeClr>
              </a:solidFill>
              <a:latin typeface="楷体" pitchFamily="49" charset="-122"/>
              <a:ea typeface="楷体" pitchFamily="49" charset="-122"/>
            </a:endParaRPr>
          </a:p>
          <a:p>
            <a:pPr marL="742950" lvl="1" indent="-285750">
              <a:spcBef>
                <a:spcPct val="20000"/>
              </a:spcBef>
              <a:buClr>
                <a:schemeClr val="accent2"/>
              </a:buClr>
              <a:buSzPct val="85000"/>
              <a:buFont typeface="Wingdings" pitchFamily="2" charset="2"/>
              <a:buChar char=""/>
              <a:defRPr/>
            </a:pPr>
            <a:r>
              <a:rPr lang="zh-CN" altLang="en-US" sz="2400" kern="0" dirty="0">
                <a:solidFill>
                  <a:schemeClr val="accent2">
                    <a:lumMod val="75000"/>
                  </a:schemeClr>
                </a:solidFill>
                <a:latin typeface="楷体" pitchFamily="49" charset="-122"/>
                <a:ea typeface="楷体" pitchFamily="49" charset="-122"/>
              </a:rPr>
              <a:t>二、市场需求与厂商需求</a:t>
            </a:r>
            <a:endParaRPr lang="en-US" altLang="zh-CN" sz="2400" kern="0" dirty="0">
              <a:solidFill>
                <a:schemeClr val="accent2">
                  <a:lumMod val="75000"/>
                </a:schemeClr>
              </a:solidFill>
              <a:latin typeface="楷体" pitchFamily="49" charset="-122"/>
              <a:ea typeface="楷体" pitchFamily="49" charset="-122"/>
            </a:endParaRPr>
          </a:p>
          <a:p>
            <a:pPr marL="742950" lvl="1" indent="-285750">
              <a:spcBef>
                <a:spcPct val="20000"/>
              </a:spcBef>
              <a:buClr>
                <a:schemeClr val="accent2"/>
              </a:buClr>
              <a:buSzPct val="85000"/>
              <a:buFont typeface="Wingdings" pitchFamily="2" charset="2"/>
              <a:buChar char=""/>
              <a:defRPr/>
            </a:pPr>
            <a:r>
              <a:rPr lang="zh-CN" altLang="en-US" sz="2400" kern="0" dirty="0">
                <a:solidFill>
                  <a:schemeClr val="accent2">
                    <a:lumMod val="75000"/>
                  </a:schemeClr>
                </a:solidFill>
                <a:latin typeface="楷体" pitchFamily="49" charset="-122"/>
                <a:ea typeface="楷体" pitchFamily="49" charset="-122"/>
              </a:rPr>
              <a:t>三、厂商收益</a:t>
            </a:r>
            <a:endParaRPr lang="en-US" altLang="zh-CN" sz="2400" kern="0" dirty="0">
              <a:solidFill>
                <a:schemeClr val="accent2">
                  <a:lumMod val="75000"/>
                </a:schemeClr>
              </a:solidFill>
              <a:latin typeface="楷体" pitchFamily="49" charset="-122"/>
              <a:ea typeface="楷体" pitchFamily="49" charset="-122"/>
            </a:endParaRPr>
          </a:p>
          <a:p>
            <a:pPr marL="742950" lvl="1" indent="-285750">
              <a:spcBef>
                <a:spcPct val="20000"/>
              </a:spcBef>
              <a:buClr>
                <a:schemeClr val="accent2"/>
              </a:buClr>
              <a:buSzPct val="85000"/>
              <a:buFont typeface="Wingdings" pitchFamily="2" charset="2"/>
              <a:buChar char=""/>
              <a:defRPr/>
            </a:pPr>
            <a:r>
              <a:rPr lang="zh-CN" altLang="en-US" sz="2400" kern="0" dirty="0">
                <a:solidFill>
                  <a:schemeClr val="accent2">
                    <a:lumMod val="75000"/>
                  </a:schemeClr>
                </a:solidFill>
                <a:latin typeface="楷体" pitchFamily="49" charset="-122"/>
                <a:ea typeface="楷体" pitchFamily="49" charset="-122"/>
              </a:rPr>
              <a:t>四、厂商短期均衡</a:t>
            </a:r>
            <a:endParaRPr lang="en-US" altLang="zh-CN" sz="2400" kern="0" dirty="0">
              <a:solidFill>
                <a:schemeClr val="accent2">
                  <a:lumMod val="75000"/>
                </a:schemeClr>
              </a:solidFill>
              <a:latin typeface="楷体" pitchFamily="49" charset="-122"/>
              <a:ea typeface="楷体" pitchFamily="49" charset="-122"/>
            </a:endParaRPr>
          </a:p>
          <a:p>
            <a:pPr marL="742950" lvl="1" indent="-285750">
              <a:spcBef>
                <a:spcPct val="20000"/>
              </a:spcBef>
              <a:buClr>
                <a:schemeClr val="accent2"/>
              </a:buClr>
              <a:buSzPct val="85000"/>
              <a:buFont typeface="Wingdings" pitchFamily="2" charset="2"/>
              <a:buChar char=""/>
              <a:defRPr/>
            </a:pPr>
            <a:r>
              <a:rPr lang="zh-CN" altLang="en-US" sz="2400" kern="0" dirty="0">
                <a:solidFill>
                  <a:schemeClr val="accent2">
                    <a:lumMod val="75000"/>
                  </a:schemeClr>
                </a:solidFill>
                <a:latin typeface="楷体" pitchFamily="49" charset="-122"/>
                <a:ea typeface="楷体" pitchFamily="49" charset="-122"/>
              </a:rPr>
              <a:t>五、厂商长期均衡</a:t>
            </a:r>
            <a:endParaRPr lang="en-US" altLang="zh-CN" sz="2400" kern="0" dirty="0">
              <a:solidFill>
                <a:schemeClr val="accent2">
                  <a:lumMod val="75000"/>
                </a:schemeClr>
              </a:solidFill>
              <a:latin typeface="楷体" pitchFamily="49" charset="-122"/>
              <a:ea typeface="楷体" pitchFamily="49" charset="-122"/>
            </a:endParaRPr>
          </a:p>
          <a:p>
            <a:pPr marL="742950" lvl="1" indent="-285750">
              <a:spcBef>
                <a:spcPct val="20000"/>
              </a:spcBef>
              <a:buClr>
                <a:schemeClr val="accent2"/>
              </a:buClr>
              <a:buSzPct val="85000"/>
              <a:buFont typeface="Wingdings" pitchFamily="2" charset="2"/>
              <a:buChar char=""/>
              <a:defRPr/>
            </a:pPr>
            <a:r>
              <a:rPr kumimoji="1" lang="zh-CN" altLang="en-US" sz="2400" kern="0" dirty="0">
                <a:solidFill>
                  <a:schemeClr val="accent2">
                    <a:lumMod val="75000"/>
                  </a:schemeClr>
                </a:solidFill>
                <a:latin typeface="楷体" pitchFamily="49" charset="-122"/>
                <a:ea typeface="楷体" pitchFamily="49" charset="-122"/>
              </a:rPr>
              <a:t>六、完全竞争市场的行业长期供给曲线</a:t>
            </a:r>
            <a:endParaRPr kumimoji="1" lang="en-US" altLang="zh-CN" sz="2400" kern="0" dirty="0">
              <a:solidFill>
                <a:schemeClr val="accent2">
                  <a:lumMod val="75000"/>
                </a:schemeClr>
              </a:solidFill>
              <a:latin typeface="楷体" pitchFamily="49" charset="-122"/>
              <a:ea typeface="楷体" pitchFamily="49" charset="-122"/>
            </a:endParaRPr>
          </a:p>
          <a:p>
            <a:pPr marL="742950" lvl="1" indent="-285750">
              <a:spcBef>
                <a:spcPct val="20000"/>
              </a:spcBef>
              <a:buClr>
                <a:schemeClr val="accent2"/>
              </a:buClr>
              <a:buSzPct val="85000"/>
              <a:buFont typeface="Wingdings" pitchFamily="2" charset="2"/>
              <a:buChar char=""/>
              <a:defRPr/>
            </a:pPr>
            <a:r>
              <a:rPr lang="zh-CN" altLang="en-US" sz="2400" dirty="0">
                <a:solidFill>
                  <a:schemeClr val="accent2">
                    <a:lumMod val="75000"/>
                  </a:schemeClr>
                </a:solidFill>
                <a:latin typeface="楷体" pitchFamily="49" charset="-122"/>
                <a:ea typeface="楷体" pitchFamily="49" charset="-122"/>
              </a:rPr>
              <a:t>七、完全竞争市场的短期和长期均衡</a:t>
            </a:r>
          </a:p>
          <a:p>
            <a:pPr marL="742950" lvl="1" indent="-285750">
              <a:spcBef>
                <a:spcPct val="20000"/>
              </a:spcBef>
              <a:buClr>
                <a:schemeClr val="accent2"/>
              </a:buClr>
              <a:buSzPct val="85000"/>
              <a:buFont typeface="Wingdings" pitchFamily="2" charset="2"/>
              <a:buChar char=""/>
              <a:defRPr/>
            </a:pPr>
            <a:endParaRPr lang="zh-CN" altLang="en-US" sz="2400" kern="0" dirty="0">
              <a:solidFill>
                <a:schemeClr val="accent2">
                  <a:lumMod val="75000"/>
                </a:schemeClr>
              </a:solidFill>
              <a:latin typeface="楷体" pitchFamily="49" charset="-122"/>
              <a:ea typeface="楷体" pitchFamily="49" charset="-122"/>
            </a:endParaRPr>
          </a:p>
          <a:p>
            <a:pPr marL="742950" lvl="1" indent="-285750">
              <a:spcBef>
                <a:spcPct val="20000"/>
              </a:spcBef>
              <a:buClr>
                <a:schemeClr val="accent2"/>
              </a:buClr>
              <a:buSzPct val="85000"/>
              <a:buFont typeface="Wingdings" pitchFamily="2" charset="2"/>
              <a:buChar char=""/>
              <a:defRPr/>
            </a:pPr>
            <a:endParaRPr lang="zh-CN" altLang="en-US" sz="2800" kern="0" dirty="0">
              <a:solidFill>
                <a:schemeClr val="accent2">
                  <a:lumMod val="75000"/>
                </a:schemeClr>
              </a:solidFill>
              <a:latin typeface="楷体" pitchFamily="49" charset="-122"/>
              <a:ea typeface="楷体" pitchFamily="49" charset="-122"/>
            </a:endParaRPr>
          </a:p>
          <a:p>
            <a:pPr marL="742950" lvl="1" indent="-285750">
              <a:spcBef>
                <a:spcPct val="20000"/>
              </a:spcBef>
              <a:buClr>
                <a:schemeClr val="accent2"/>
              </a:buClr>
              <a:buSzPct val="85000"/>
              <a:buFont typeface="Wingdings" pitchFamily="2" charset="2"/>
              <a:buChar char=""/>
              <a:defRPr/>
            </a:pPr>
            <a:endParaRPr lang="zh-CN" altLang="en-US" sz="2800" kern="0" dirty="0">
              <a:solidFill>
                <a:schemeClr val="accent2">
                  <a:lumMod val="75000"/>
                </a:schemeClr>
              </a:solidFill>
              <a:latin typeface="楷体" pitchFamily="49" charset="-122"/>
              <a:ea typeface="楷体" pitchFamily="49" charset="-122"/>
            </a:endParaRPr>
          </a:p>
          <a:p>
            <a:pPr marL="742950" lvl="1" indent="-285750">
              <a:spcBef>
                <a:spcPct val="20000"/>
              </a:spcBef>
              <a:buClr>
                <a:schemeClr val="accent2"/>
              </a:buClr>
              <a:buSzPct val="85000"/>
              <a:buFont typeface="Wingdings" pitchFamily="2" charset="2"/>
              <a:buChar char=""/>
              <a:defRPr/>
            </a:pPr>
            <a:endParaRPr lang="en-US" altLang="zh-CN" sz="2800" kern="0" dirty="0">
              <a:solidFill>
                <a:schemeClr val="accent2">
                  <a:lumMod val="75000"/>
                </a:schemeClr>
              </a:solidFill>
              <a:latin typeface="楷体" pitchFamily="49" charset="-122"/>
              <a:ea typeface="楷体" pitchFamily="49" charset="-122"/>
            </a:endParaRPr>
          </a:p>
          <a:p>
            <a:pPr marL="342900" indent="-342900">
              <a:spcBef>
                <a:spcPct val="20000"/>
              </a:spcBef>
              <a:buClr>
                <a:schemeClr val="hlink"/>
              </a:buClr>
              <a:buSzPct val="75000"/>
              <a:buFont typeface="Wingdings" pitchFamily="2" charset="2"/>
              <a:buChar char="v"/>
              <a:defRPr/>
            </a:pPr>
            <a:endParaRPr lang="zh-CN" altLang="en-US" sz="3200" b="0" kern="0" dirty="0">
              <a:solidFill>
                <a:schemeClr val="accent2">
                  <a:lumMod val="75000"/>
                </a:schemeClr>
              </a:solidFill>
              <a:latin typeface="楷体" pitchFamily="49" charset="-122"/>
              <a:ea typeface="楷体" pitchFamily="49" charset="-122"/>
            </a:endParaRPr>
          </a:p>
        </p:txBody>
      </p:sp>
    </p:spTree>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9D21036-F66F-4C67-972B-D67ABC7B7E53}"/>
              </a:ext>
            </a:extLst>
          </p:cNvPr>
          <p:cNvSpPr>
            <a:spLocks noGrp="1" noRot="1" noChangeArrowheads="1"/>
          </p:cNvSpPr>
          <p:nvPr>
            <p:ph type="title"/>
          </p:nvPr>
        </p:nvSpPr>
        <p:spPr>
          <a:xfrm>
            <a:off x="301625" y="609600"/>
            <a:ext cx="8540750" cy="658813"/>
          </a:xfrm>
        </p:spPr>
        <p:txBody>
          <a:bodyPr/>
          <a:lstStyle/>
          <a:p>
            <a:pPr eaLnBrk="1" hangingPunct="1">
              <a:defRPr/>
            </a:pPr>
            <a:r>
              <a:rPr lang="zh-CN" altLang="en-US" sz="3600" b="1" dirty="0">
                <a:solidFill>
                  <a:schemeClr val="accent2">
                    <a:lumMod val="75000"/>
                  </a:schemeClr>
                </a:solidFill>
                <a:latin typeface="黑体" pitchFamily="49" charset="-122"/>
                <a:ea typeface="黑体" pitchFamily="49" charset="-122"/>
              </a:rPr>
              <a:t>第二节 完全竞争市场的价格与产量决定</a:t>
            </a:r>
          </a:p>
        </p:txBody>
      </p:sp>
      <p:sp>
        <p:nvSpPr>
          <p:cNvPr id="14339" name="Rectangle 3">
            <a:extLst>
              <a:ext uri="{FF2B5EF4-FFF2-40B4-BE49-F238E27FC236}">
                <a16:creationId xmlns:a16="http://schemas.microsoft.com/office/drawing/2014/main" id="{0FEA173D-5261-4581-86DC-1832CF833013}"/>
              </a:ext>
            </a:extLst>
          </p:cNvPr>
          <p:cNvSpPr>
            <a:spLocks noGrp="1" noRot="1" noChangeArrowheads="1"/>
          </p:cNvSpPr>
          <p:nvPr>
            <p:ph type="body" idx="1"/>
          </p:nvPr>
        </p:nvSpPr>
        <p:spPr>
          <a:xfrm>
            <a:off x="179388" y="1341438"/>
            <a:ext cx="8785225" cy="4967287"/>
          </a:xfrm>
        </p:spPr>
        <p:txBody>
          <a:bodyPr/>
          <a:lstStyle/>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一</a:t>
            </a: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完全竞争市场的特征</a:t>
            </a:r>
            <a:r>
              <a:rPr lang="zh-CN" altLang="en-US" sz="2400" b="1" dirty="0">
                <a:solidFill>
                  <a:schemeClr val="accent2">
                    <a:lumMod val="75000"/>
                  </a:schemeClr>
                </a:solidFill>
                <a:latin typeface="楷体" pitchFamily="49" charset="-122"/>
                <a:ea typeface="楷体" pitchFamily="49" charset="-122"/>
              </a:rPr>
              <a:t> </a:t>
            </a:r>
            <a:r>
              <a:rPr lang="zh-CN" altLang="en-US" sz="1800" b="1" dirty="0">
                <a:solidFill>
                  <a:schemeClr val="accent2">
                    <a:lumMod val="75000"/>
                  </a:schemeClr>
                </a:solidFill>
                <a:latin typeface="楷体" pitchFamily="49" charset="-122"/>
                <a:ea typeface="楷体" pitchFamily="49" charset="-122"/>
              </a:rPr>
              <a:t>    </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1.</a:t>
            </a:r>
            <a:r>
              <a:rPr lang="zh-CN" altLang="en-US" sz="2800" b="1" dirty="0">
                <a:solidFill>
                  <a:schemeClr val="accent2">
                    <a:lumMod val="75000"/>
                  </a:schemeClr>
                </a:solidFill>
                <a:latin typeface="楷体" pitchFamily="49" charset="-122"/>
                <a:ea typeface="楷体" pitchFamily="49" charset="-122"/>
              </a:rPr>
              <a:t>市场上存在着规模小而且数量众多的买者和卖者，任何一个卖者</a:t>
            </a:r>
            <a:r>
              <a:rPr lang="en-US" altLang="zh-CN" sz="2800" b="1" dirty="0">
                <a:solidFill>
                  <a:schemeClr val="accent2">
                    <a:lumMod val="75000"/>
                  </a:schemeClr>
                </a:solidFill>
                <a:latin typeface="楷体" pitchFamily="49" charset="-122"/>
                <a:ea typeface="楷体" pitchFamily="49" charset="-122"/>
              </a:rPr>
              <a:t>(</a:t>
            </a:r>
            <a:r>
              <a:rPr lang="zh-CN" altLang="en-US" sz="2800" b="1" dirty="0">
                <a:solidFill>
                  <a:schemeClr val="accent2">
                    <a:lumMod val="75000"/>
                  </a:schemeClr>
                </a:solidFill>
                <a:latin typeface="楷体" pitchFamily="49" charset="-122"/>
                <a:ea typeface="楷体" pitchFamily="49" charset="-122"/>
              </a:rPr>
              <a:t>买者</a:t>
            </a:r>
            <a:r>
              <a:rPr lang="en-US" altLang="zh-CN" sz="2800" b="1" dirty="0">
                <a:solidFill>
                  <a:schemeClr val="accent2">
                    <a:lumMod val="75000"/>
                  </a:schemeClr>
                </a:solidFill>
                <a:latin typeface="楷体" pitchFamily="49" charset="-122"/>
                <a:ea typeface="楷体" pitchFamily="49" charset="-122"/>
              </a:rPr>
              <a:t>)</a:t>
            </a:r>
            <a:r>
              <a:rPr lang="zh-CN" altLang="en-US" sz="2800" b="1" dirty="0">
                <a:solidFill>
                  <a:schemeClr val="accent2">
                    <a:lumMod val="75000"/>
                  </a:schemeClr>
                </a:solidFill>
                <a:latin typeface="楷体" pitchFamily="49" charset="-122"/>
                <a:ea typeface="楷体" pitchFamily="49" charset="-122"/>
              </a:rPr>
              <a:t>都只是价格的接受者，而不是价格的决定者。因此，单个厂商的需求曲线是水平线</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2.</a:t>
            </a:r>
            <a:r>
              <a:rPr lang="zh-CN" altLang="en-US" sz="2800" b="1" dirty="0">
                <a:solidFill>
                  <a:schemeClr val="accent2">
                    <a:lumMod val="75000"/>
                  </a:schemeClr>
                </a:solidFill>
                <a:latin typeface="楷体" pitchFamily="49" charset="-122"/>
                <a:ea typeface="楷体" pitchFamily="49" charset="-122"/>
              </a:rPr>
              <a:t>产品是同质的。</a:t>
            </a:r>
            <a:r>
              <a:rPr kumimoji="1" lang="zh-CN" altLang="en-US" sz="2800" b="1" dirty="0">
                <a:solidFill>
                  <a:schemeClr val="accent2">
                    <a:lumMod val="75000"/>
                  </a:schemeClr>
                </a:solidFill>
                <a:latin typeface="楷体" pitchFamily="49" charset="-122"/>
                <a:ea typeface="楷体" pitchFamily="49" charset="-122"/>
              </a:rPr>
              <a:t>任何两个厂商的产品之间是完全替代的</a:t>
            </a:r>
            <a:endParaRPr lang="zh-CN" altLang="en-US" sz="28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3.</a:t>
            </a:r>
            <a:r>
              <a:rPr lang="zh-CN" altLang="en-US" sz="2800" b="1" dirty="0">
                <a:solidFill>
                  <a:schemeClr val="accent2">
                    <a:lumMod val="75000"/>
                  </a:schemeClr>
                </a:solidFill>
                <a:latin typeface="楷体" pitchFamily="49" charset="-122"/>
                <a:ea typeface="楷体" pitchFamily="49" charset="-122"/>
              </a:rPr>
              <a:t>资源能够自由流动。</a:t>
            </a:r>
            <a:r>
              <a:rPr kumimoji="1" lang="zh-CN" altLang="en-US" sz="2800" b="1" dirty="0">
                <a:solidFill>
                  <a:schemeClr val="accent2">
                    <a:lumMod val="75000"/>
                  </a:schemeClr>
                </a:solidFill>
                <a:latin typeface="楷体" pitchFamily="49" charset="-122"/>
                <a:ea typeface="楷体" pitchFamily="49" charset="-122"/>
              </a:rPr>
              <a:t> 资源可以自由进出行业。</a:t>
            </a:r>
            <a:endParaRPr lang="zh-CN" altLang="en-US" sz="28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4.</a:t>
            </a:r>
            <a:r>
              <a:rPr lang="zh-CN" altLang="en-US" sz="2800" b="1" dirty="0">
                <a:solidFill>
                  <a:schemeClr val="accent2">
                    <a:lumMod val="75000"/>
                  </a:schemeClr>
                </a:solidFill>
                <a:latin typeface="楷体" pitchFamily="49" charset="-122"/>
                <a:ea typeface="楷体" pitchFamily="49" charset="-122"/>
              </a:rPr>
              <a:t>市场信息充分畅通。 </a:t>
            </a:r>
          </a:p>
          <a:p>
            <a:pPr eaLnBrk="1" hangingPunct="1">
              <a:buFont typeface="Wingdings" panose="05000000000000000000" pitchFamily="2" charset="2"/>
              <a:buNone/>
              <a:defRPr/>
            </a:pPr>
            <a:r>
              <a:rPr kumimoji="1" lang="zh-CN" altLang="en-US" sz="2800" b="1" dirty="0">
                <a:solidFill>
                  <a:schemeClr val="accent2">
                    <a:lumMod val="75000"/>
                  </a:schemeClr>
                </a:solidFill>
                <a:latin typeface="楷体" pitchFamily="49" charset="-122"/>
                <a:ea typeface="楷体" pitchFamily="49" charset="-122"/>
              </a:rPr>
              <a:t>   厂商和消费者都完全了解最大化自己利益所需的所有信息。</a:t>
            </a:r>
            <a:r>
              <a:rPr lang="zh-CN" altLang="en-US" sz="1800" b="1" dirty="0">
                <a:solidFill>
                  <a:schemeClr val="accent2">
                    <a:lumMod val="75000"/>
                  </a:schemeClr>
                </a:solidFill>
                <a:latin typeface="楷体" pitchFamily="49" charset="-122"/>
                <a:ea typeface="楷体" pitchFamily="49" charset="-122"/>
              </a:rPr>
              <a:t>   </a:t>
            </a:r>
          </a:p>
        </p:txBody>
      </p:sp>
    </p:spTree>
  </p:cSld>
  <p:clrMapOvr>
    <a:masterClrMapping/>
  </p:clrMapOvr>
  <p:transition spd="slow">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a:extLst>
              <a:ext uri="{FF2B5EF4-FFF2-40B4-BE49-F238E27FC236}">
                <a16:creationId xmlns:a16="http://schemas.microsoft.com/office/drawing/2014/main" id="{CF8FD980-E593-4B71-B7E1-7E74D2F42E52}"/>
              </a:ext>
            </a:extLst>
          </p:cNvPr>
          <p:cNvSpPr>
            <a:spLocks noGrp="1" noRot="1" noChangeArrowheads="1"/>
          </p:cNvSpPr>
          <p:nvPr>
            <p:ph type="body" idx="1"/>
          </p:nvPr>
        </p:nvSpPr>
        <p:spPr>
          <a:xfrm>
            <a:off x="179388" y="476250"/>
            <a:ext cx="8964612" cy="1944688"/>
          </a:xfrm>
        </p:spPr>
        <p:txBody>
          <a:bodyPr/>
          <a:lstStyle/>
          <a:p>
            <a:pPr eaLnBrk="1" hangingPunct="1">
              <a:lnSpc>
                <a:spcPct val="90000"/>
              </a:lnSpc>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二</a:t>
            </a: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 厂商需求 </a:t>
            </a:r>
          </a:p>
        </p:txBody>
      </p:sp>
      <p:sp>
        <p:nvSpPr>
          <p:cNvPr id="229380" name="Line 4">
            <a:extLst>
              <a:ext uri="{FF2B5EF4-FFF2-40B4-BE49-F238E27FC236}">
                <a16:creationId xmlns:a16="http://schemas.microsoft.com/office/drawing/2014/main" id="{24038515-143F-4445-B2FC-E5E6010F4F6A}"/>
              </a:ext>
            </a:extLst>
          </p:cNvPr>
          <p:cNvSpPr>
            <a:spLocks noChangeShapeType="1"/>
          </p:cNvSpPr>
          <p:nvPr/>
        </p:nvSpPr>
        <p:spPr bwMode="auto">
          <a:xfrm>
            <a:off x="1404938" y="5619750"/>
            <a:ext cx="23749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9381" name="Line 5">
            <a:extLst>
              <a:ext uri="{FF2B5EF4-FFF2-40B4-BE49-F238E27FC236}">
                <a16:creationId xmlns:a16="http://schemas.microsoft.com/office/drawing/2014/main" id="{E33216B5-93BF-4380-A6D8-205166C268BA}"/>
              </a:ext>
            </a:extLst>
          </p:cNvPr>
          <p:cNvSpPr>
            <a:spLocks noChangeShapeType="1"/>
          </p:cNvSpPr>
          <p:nvPr/>
        </p:nvSpPr>
        <p:spPr bwMode="auto">
          <a:xfrm flipV="1">
            <a:off x="1404938" y="3843338"/>
            <a:ext cx="0" cy="17764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 name="Group 8">
            <a:extLst>
              <a:ext uri="{FF2B5EF4-FFF2-40B4-BE49-F238E27FC236}">
                <a16:creationId xmlns:a16="http://schemas.microsoft.com/office/drawing/2014/main" id="{97DB27A6-D153-4671-95C6-AEE213434E0A}"/>
              </a:ext>
            </a:extLst>
          </p:cNvPr>
          <p:cNvGrpSpPr>
            <a:grpSpLocks/>
          </p:cNvGrpSpPr>
          <p:nvPr/>
        </p:nvGrpSpPr>
        <p:grpSpPr bwMode="auto">
          <a:xfrm>
            <a:off x="5076825" y="3843338"/>
            <a:ext cx="2374900" cy="1776412"/>
            <a:chOff x="3107" y="2432"/>
            <a:chExt cx="1496" cy="1270"/>
          </a:xfrm>
        </p:grpSpPr>
        <p:sp>
          <p:nvSpPr>
            <p:cNvPr id="12316" name="Line 6">
              <a:extLst>
                <a:ext uri="{FF2B5EF4-FFF2-40B4-BE49-F238E27FC236}">
                  <a16:creationId xmlns:a16="http://schemas.microsoft.com/office/drawing/2014/main" id="{C27E0408-DCB4-4F21-9A5A-2B6329DF5257}"/>
                </a:ext>
              </a:extLst>
            </p:cNvPr>
            <p:cNvSpPr>
              <a:spLocks noChangeShapeType="1"/>
            </p:cNvSpPr>
            <p:nvPr/>
          </p:nvSpPr>
          <p:spPr bwMode="auto">
            <a:xfrm>
              <a:off x="3107" y="3702"/>
              <a:ext cx="149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7" name="Line 7">
              <a:extLst>
                <a:ext uri="{FF2B5EF4-FFF2-40B4-BE49-F238E27FC236}">
                  <a16:creationId xmlns:a16="http://schemas.microsoft.com/office/drawing/2014/main" id="{7CD5F792-4162-4865-B13D-5C5C022CAE50}"/>
                </a:ext>
              </a:extLst>
            </p:cNvPr>
            <p:cNvSpPr>
              <a:spLocks noChangeShapeType="1"/>
            </p:cNvSpPr>
            <p:nvPr/>
          </p:nvSpPr>
          <p:spPr bwMode="auto">
            <a:xfrm flipV="1">
              <a:off x="3107" y="2432"/>
              <a:ext cx="0" cy="127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9385" name="Line 9">
            <a:extLst>
              <a:ext uri="{FF2B5EF4-FFF2-40B4-BE49-F238E27FC236}">
                <a16:creationId xmlns:a16="http://schemas.microsoft.com/office/drawing/2014/main" id="{BCED6DDF-704C-42E9-BDC0-E4BCF1A28F60}"/>
              </a:ext>
            </a:extLst>
          </p:cNvPr>
          <p:cNvSpPr>
            <a:spLocks noChangeShapeType="1"/>
          </p:cNvSpPr>
          <p:nvPr/>
        </p:nvSpPr>
        <p:spPr bwMode="auto">
          <a:xfrm flipV="1">
            <a:off x="1692275" y="4097338"/>
            <a:ext cx="1368425" cy="1079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386" name="Line 10">
            <a:extLst>
              <a:ext uri="{FF2B5EF4-FFF2-40B4-BE49-F238E27FC236}">
                <a16:creationId xmlns:a16="http://schemas.microsoft.com/office/drawing/2014/main" id="{2EFB6194-54A8-491E-BC7F-29908912C26D}"/>
              </a:ext>
            </a:extLst>
          </p:cNvPr>
          <p:cNvSpPr>
            <a:spLocks noChangeShapeType="1"/>
          </p:cNvSpPr>
          <p:nvPr/>
        </p:nvSpPr>
        <p:spPr bwMode="auto">
          <a:xfrm>
            <a:off x="1692275" y="4160838"/>
            <a:ext cx="1368425" cy="1016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388" name="Line 12">
            <a:extLst>
              <a:ext uri="{FF2B5EF4-FFF2-40B4-BE49-F238E27FC236}">
                <a16:creationId xmlns:a16="http://schemas.microsoft.com/office/drawing/2014/main" id="{67155344-A768-4ABB-80BD-5C89B96B5462}"/>
              </a:ext>
            </a:extLst>
          </p:cNvPr>
          <p:cNvSpPr>
            <a:spLocks noChangeShapeType="1"/>
          </p:cNvSpPr>
          <p:nvPr/>
        </p:nvSpPr>
        <p:spPr bwMode="auto">
          <a:xfrm flipH="1">
            <a:off x="1404938" y="4668838"/>
            <a:ext cx="935037"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389" name="Line 13">
            <a:extLst>
              <a:ext uri="{FF2B5EF4-FFF2-40B4-BE49-F238E27FC236}">
                <a16:creationId xmlns:a16="http://schemas.microsoft.com/office/drawing/2014/main" id="{85CB6F5C-A33D-4BE0-B3D0-55F107699D2D}"/>
              </a:ext>
            </a:extLst>
          </p:cNvPr>
          <p:cNvSpPr>
            <a:spLocks noChangeShapeType="1"/>
          </p:cNvSpPr>
          <p:nvPr/>
        </p:nvSpPr>
        <p:spPr bwMode="auto">
          <a:xfrm>
            <a:off x="5076825" y="4668838"/>
            <a:ext cx="22320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390" name="Text Box 14">
            <a:extLst>
              <a:ext uri="{FF2B5EF4-FFF2-40B4-BE49-F238E27FC236}">
                <a16:creationId xmlns:a16="http://schemas.microsoft.com/office/drawing/2014/main" id="{01BDF9DC-CE23-465E-B3F1-4F5FE3FDDA86}"/>
              </a:ext>
            </a:extLst>
          </p:cNvPr>
          <p:cNvSpPr txBox="1">
            <a:spLocks noChangeArrowheads="1"/>
          </p:cNvSpPr>
          <p:nvPr/>
        </p:nvSpPr>
        <p:spPr bwMode="auto">
          <a:xfrm>
            <a:off x="2268538" y="5661025"/>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a:solidFill>
                  <a:schemeClr val="tx2"/>
                </a:solidFill>
                <a:latin typeface="宋体" panose="02010600030101010101" pitchFamily="2" charset="-122"/>
              </a:rPr>
              <a:t>（</a:t>
            </a:r>
            <a:r>
              <a:rPr lang="en-US" altLang="zh-CN" sz="2000">
                <a:solidFill>
                  <a:schemeClr val="tx2"/>
                </a:solidFill>
                <a:latin typeface="宋体" panose="02010600030101010101" pitchFamily="2" charset="-122"/>
              </a:rPr>
              <a:t>a</a:t>
            </a:r>
            <a:r>
              <a:rPr lang="zh-CN" altLang="en-US" sz="2000" b="0">
                <a:solidFill>
                  <a:schemeClr val="tx2"/>
                </a:solidFill>
                <a:latin typeface="宋体" panose="02010600030101010101" pitchFamily="2" charset="-122"/>
              </a:rPr>
              <a:t>）</a:t>
            </a:r>
          </a:p>
        </p:txBody>
      </p:sp>
      <p:sp>
        <p:nvSpPr>
          <p:cNvPr id="229391" name="Text Box 15">
            <a:extLst>
              <a:ext uri="{FF2B5EF4-FFF2-40B4-BE49-F238E27FC236}">
                <a16:creationId xmlns:a16="http://schemas.microsoft.com/office/drawing/2014/main" id="{CC51CBA4-8D76-49FE-ACCC-202F75419694}"/>
              </a:ext>
            </a:extLst>
          </p:cNvPr>
          <p:cNvSpPr txBox="1">
            <a:spLocks noChangeArrowheads="1"/>
          </p:cNvSpPr>
          <p:nvPr/>
        </p:nvSpPr>
        <p:spPr bwMode="auto">
          <a:xfrm>
            <a:off x="5795963" y="5589588"/>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a:solidFill>
                  <a:schemeClr val="tx2"/>
                </a:solidFill>
                <a:latin typeface="宋体" panose="02010600030101010101" pitchFamily="2" charset="-122"/>
              </a:rPr>
              <a:t>（</a:t>
            </a:r>
            <a:r>
              <a:rPr lang="en-US" altLang="zh-CN" sz="2000">
                <a:solidFill>
                  <a:schemeClr val="tx2"/>
                </a:solidFill>
                <a:latin typeface="宋体" panose="02010600030101010101" pitchFamily="2" charset="-122"/>
              </a:rPr>
              <a:t>b</a:t>
            </a:r>
            <a:r>
              <a:rPr lang="zh-CN" altLang="en-US" sz="2000" b="0">
                <a:solidFill>
                  <a:schemeClr val="tx2"/>
                </a:solidFill>
                <a:latin typeface="宋体" panose="02010600030101010101" pitchFamily="2" charset="-122"/>
              </a:rPr>
              <a:t>）</a:t>
            </a:r>
          </a:p>
        </p:txBody>
      </p:sp>
      <p:sp>
        <p:nvSpPr>
          <p:cNvPr id="1126402" name="Line 2">
            <a:extLst>
              <a:ext uri="{FF2B5EF4-FFF2-40B4-BE49-F238E27FC236}">
                <a16:creationId xmlns:a16="http://schemas.microsoft.com/office/drawing/2014/main" id="{F3A013F4-E716-42C0-916C-E1F449FA2418}"/>
              </a:ext>
            </a:extLst>
          </p:cNvPr>
          <p:cNvSpPr>
            <a:spLocks noChangeShapeType="1"/>
          </p:cNvSpPr>
          <p:nvPr/>
        </p:nvSpPr>
        <p:spPr bwMode="auto">
          <a:xfrm>
            <a:off x="2339975" y="4668838"/>
            <a:ext cx="0" cy="950912"/>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403" name="Oval 3">
            <a:extLst>
              <a:ext uri="{FF2B5EF4-FFF2-40B4-BE49-F238E27FC236}">
                <a16:creationId xmlns:a16="http://schemas.microsoft.com/office/drawing/2014/main" id="{F50AF25C-E4CA-47A4-B675-24EE12486D99}"/>
              </a:ext>
            </a:extLst>
          </p:cNvPr>
          <p:cNvSpPr>
            <a:spLocks noChangeArrowheads="1"/>
          </p:cNvSpPr>
          <p:nvPr/>
        </p:nvSpPr>
        <p:spPr bwMode="auto">
          <a:xfrm>
            <a:off x="4645025" y="3716338"/>
            <a:ext cx="287338" cy="254000"/>
          </a:xfrm>
          <a:prstGeom prst="ellipse">
            <a:avLst/>
          </a:prstGeom>
          <a:noFill/>
          <a:ln w="9525" algn="ctr">
            <a:noFill/>
            <a:round/>
            <a:headEnd/>
            <a:tailEnd/>
          </a:ln>
          <a:effectLst/>
        </p:spPr>
        <p:txBody>
          <a:bodyPr wrap="none" anchor="ctr"/>
          <a:lstStyle/>
          <a:p>
            <a:pPr algn="ctr" eaLnBrk="1" hangingPunct="1">
              <a:defRPr/>
            </a:pPr>
            <a:r>
              <a:rPr lang="en-US" altLang="zh-CN" b="0" dirty="0">
                <a:solidFill>
                  <a:schemeClr val="tx2"/>
                </a:solidFill>
                <a:effectLst>
                  <a:outerShdw blurRad="38100" dist="38100" dir="2700000" algn="tl">
                    <a:srgbClr val="C0C0C0"/>
                  </a:outerShdw>
                </a:effectLst>
                <a:latin typeface="Arial" charset="0"/>
              </a:rPr>
              <a:t>P</a:t>
            </a:r>
            <a:endParaRPr lang="en-US" altLang="zh-CN" baseline="-25000" dirty="0">
              <a:solidFill>
                <a:schemeClr val="tx2"/>
              </a:solidFill>
              <a:latin typeface="Arial" charset="0"/>
            </a:endParaRPr>
          </a:p>
        </p:txBody>
      </p:sp>
      <p:sp>
        <p:nvSpPr>
          <p:cNvPr id="1126404" name="Oval 4">
            <a:extLst>
              <a:ext uri="{FF2B5EF4-FFF2-40B4-BE49-F238E27FC236}">
                <a16:creationId xmlns:a16="http://schemas.microsoft.com/office/drawing/2014/main" id="{366BBB5A-1FA4-47CA-89B8-B84090508E4F}"/>
              </a:ext>
            </a:extLst>
          </p:cNvPr>
          <p:cNvSpPr>
            <a:spLocks noChangeArrowheads="1"/>
          </p:cNvSpPr>
          <p:nvPr/>
        </p:nvSpPr>
        <p:spPr bwMode="auto">
          <a:xfrm>
            <a:off x="971550" y="3716338"/>
            <a:ext cx="287338" cy="381000"/>
          </a:xfrm>
          <a:prstGeom prst="ellipse">
            <a:avLst/>
          </a:prstGeom>
          <a:noFill/>
          <a:ln w="9525" algn="ctr">
            <a:noFill/>
            <a:round/>
            <a:headEnd/>
            <a:tailEnd/>
          </a:ln>
          <a:effectLst/>
        </p:spPr>
        <p:txBody>
          <a:bodyPr wrap="none" anchor="ctr"/>
          <a:lstStyle/>
          <a:p>
            <a:pPr algn="ctr" eaLnBrk="1" hangingPunct="1">
              <a:defRPr/>
            </a:pPr>
            <a:r>
              <a:rPr lang="en-US" altLang="zh-CN" b="0" dirty="0">
                <a:solidFill>
                  <a:schemeClr val="tx2"/>
                </a:solidFill>
                <a:effectLst>
                  <a:outerShdw blurRad="38100" dist="38100" dir="2700000" algn="tl">
                    <a:srgbClr val="C0C0C0"/>
                  </a:outerShdw>
                </a:effectLst>
                <a:latin typeface="Arial" charset="0"/>
              </a:rPr>
              <a:t>P</a:t>
            </a:r>
            <a:endParaRPr lang="en-US" altLang="zh-CN" baseline="-25000" dirty="0">
              <a:solidFill>
                <a:schemeClr val="tx2"/>
              </a:solidFill>
              <a:latin typeface="Arial" charset="0"/>
            </a:endParaRPr>
          </a:p>
        </p:txBody>
      </p:sp>
      <p:sp>
        <p:nvSpPr>
          <p:cNvPr id="1126405" name="Oval 5">
            <a:extLst>
              <a:ext uri="{FF2B5EF4-FFF2-40B4-BE49-F238E27FC236}">
                <a16:creationId xmlns:a16="http://schemas.microsoft.com/office/drawing/2014/main" id="{B4691B31-3363-4E42-B5E4-098611741464}"/>
              </a:ext>
            </a:extLst>
          </p:cNvPr>
          <p:cNvSpPr>
            <a:spLocks noChangeArrowheads="1"/>
          </p:cNvSpPr>
          <p:nvPr/>
        </p:nvSpPr>
        <p:spPr bwMode="auto">
          <a:xfrm>
            <a:off x="4716463" y="4724400"/>
            <a:ext cx="287337" cy="254000"/>
          </a:xfrm>
          <a:prstGeom prst="ellipse">
            <a:avLst/>
          </a:prstGeom>
          <a:noFill/>
          <a:ln w="9525" algn="ctr">
            <a:noFill/>
            <a:round/>
            <a:headEnd/>
            <a:tailEnd/>
          </a:ln>
          <a:effectLst/>
        </p:spPr>
        <p:txBody>
          <a:bodyPr wrap="none" anchor="ctr"/>
          <a:lstStyle/>
          <a:p>
            <a:pPr algn="ctr" eaLnBrk="1" hangingPunct="1">
              <a:defRPr/>
            </a:pPr>
            <a:r>
              <a:rPr lang="en-US" altLang="zh-CN" b="0" dirty="0">
                <a:solidFill>
                  <a:schemeClr val="tx2"/>
                </a:solidFill>
                <a:effectLst>
                  <a:outerShdw blurRad="38100" dist="38100" dir="2700000" algn="tl">
                    <a:srgbClr val="C0C0C0"/>
                  </a:outerShdw>
                </a:effectLst>
                <a:latin typeface="Arial" charset="0"/>
              </a:rPr>
              <a:t>P</a:t>
            </a:r>
            <a:r>
              <a:rPr lang="en-US" altLang="zh-CN" baseline="-25000" dirty="0">
                <a:solidFill>
                  <a:schemeClr val="tx2"/>
                </a:solidFill>
                <a:latin typeface="Arial" charset="0"/>
              </a:rPr>
              <a:t>1</a:t>
            </a:r>
          </a:p>
        </p:txBody>
      </p:sp>
      <p:sp>
        <p:nvSpPr>
          <p:cNvPr id="1126406" name="Oval 6">
            <a:extLst>
              <a:ext uri="{FF2B5EF4-FFF2-40B4-BE49-F238E27FC236}">
                <a16:creationId xmlns:a16="http://schemas.microsoft.com/office/drawing/2014/main" id="{AA2CC2BB-49D0-45BA-99BB-9A6CA7F06E33}"/>
              </a:ext>
            </a:extLst>
          </p:cNvPr>
          <p:cNvSpPr>
            <a:spLocks noChangeArrowheads="1"/>
          </p:cNvSpPr>
          <p:nvPr/>
        </p:nvSpPr>
        <p:spPr bwMode="auto">
          <a:xfrm>
            <a:off x="1044575" y="5494338"/>
            <a:ext cx="287338" cy="254000"/>
          </a:xfrm>
          <a:prstGeom prst="ellipse">
            <a:avLst/>
          </a:prstGeom>
          <a:noFill/>
          <a:ln w="9525" algn="ctr">
            <a:noFill/>
            <a:round/>
            <a:headEnd/>
            <a:tailEnd/>
          </a:ln>
          <a:effectLst/>
        </p:spPr>
        <p:txBody>
          <a:bodyPr wrap="none" anchor="ctr"/>
          <a:lstStyle/>
          <a:p>
            <a:pPr algn="ctr" eaLnBrk="1" hangingPunct="1">
              <a:defRPr/>
            </a:pPr>
            <a:r>
              <a:rPr lang="en-US" altLang="zh-CN" b="0" dirty="0">
                <a:solidFill>
                  <a:schemeClr val="tx2"/>
                </a:solidFill>
                <a:effectLst>
                  <a:outerShdw blurRad="38100" dist="38100" dir="2700000" algn="tl">
                    <a:srgbClr val="C0C0C0"/>
                  </a:outerShdw>
                </a:effectLst>
                <a:latin typeface="Arial" charset="0"/>
              </a:rPr>
              <a:t>O</a:t>
            </a:r>
            <a:endParaRPr lang="en-US" altLang="zh-CN" baseline="-25000" dirty="0">
              <a:solidFill>
                <a:schemeClr val="tx2"/>
              </a:solidFill>
              <a:latin typeface="Arial" charset="0"/>
            </a:endParaRPr>
          </a:p>
        </p:txBody>
      </p:sp>
      <p:sp>
        <p:nvSpPr>
          <p:cNvPr id="1126407" name="Oval 7">
            <a:extLst>
              <a:ext uri="{FF2B5EF4-FFF2-40B4-BE49-F238E27FC236}">
                <a16:creationId xmlns:a16="http://schemas.microsoft.com/office/drawing/2014/main" id="{841572E4-04F8-494B-A2CA-AD8DDB7E7EC3}"/>
              </a:ext>
            </a:extLst>
          </p:cNvPr>
          <p:cNvSpPr>
            <a:spLocks noChangeArrowheads="1"/>
          </p:cNvSpPr>
          <p:nvPr/>
        </p:nvSpPr>
        <p:spPr bwMode="auto">
          <a:xfrm>
            <a:off x="4714875" y="5619750"/>
            <a:ext cx="287338" cy="254000"/>
          </a:xfrm>
          <a:prstGeom prst="ellipse">
            <a:avLst/>
          </a:prstGeom>
          <a:noFill/>
          <a:ln w="9525" algn="ctr">
            <a:noFill/>
            <a:round/>
            <a:headEnd/>
            <a:tailEnd/>
          </a:ln>
          <a:effectLst/>
        </p:spPr>
        <p:txBody>
          <a:bodyPr wrap="none" anchor="ctr"/>
          <a:lstStyle/>
          <a:p>
            <a:pPr algn="ctr" eaLnBrk="1" hangingPunct="1">
              <a:defRPr/>
            </a:pPr>
            <a:r>
              <a:rPr lang="en-US" altLang="zh-CN" b="0" dirty="0">
                <a:solidFill>
                  <a:schemeClr val="tx2"/>
                </a:solidFill>
                <a:effectLst>
                  <a:outerShdw blurRad="38100" dist="38100" dir="2700000" algn="tl">
                    <a:srgbClr val="C0C0C0"/>
                  </a:outerShdw>
                </a:effectLst>
                <a:latin typeface="Arial" charset="0"/>
              </a:rPr>
              <a:t>O</a:t>
            </a:r>
            <a:endParaRPr lang="en-US" altLang="zh-CN" baseline="-25000" dirty="0">
              <a:solidFill>
                <a:schemeClr val="tx2"/>
              </a:solidFill>
              <a:latin typeface="Arial" charset="0"/>
            </a:endParaRPr>
          </a:p>
        </p:txBody>
      </p:sp>
      <p:sp>
        <p:nvSpPr>
          <p:cNvPr id="1126408" name="Rectangle 8">
            <a:extLst>
              <a:ext uri="{FF2B5EF4-FFF2-40B4-BE49-F238E27FC236}">
                <a16:creationId xmlns:a16="http://schemas.microsoft.com/office/drawing/2014/main" id="{3C245C2B-49FA-4554-B582-A1DFFF2CAF33}"/>
              </a:ext>
            </a:extLst>
          </p:cNvPr>
          <p:cNvSpPr>
            <a:spLocks noChangeArrowheads="1"/>
          </p:cNvSpPr>
          <p:nvPr/>
        </p:nvSpPr>
        <p:spPr bwMode="auto">
          <a:xfrm>
            <a:off x="5005388" y="5999163"/>
            <a:ext cx="2665412" cy="381000"/>
          </a:xfrm>
          <a:prstGeom prst="rect">
            <a:avLst/>
          </a:prstGeom>
          <a:noFill/>
          <a:ln w="9525" algn="ctr">
            <a:noFill/>
            <a:miter lim="800000"/>
            <a:headEnd/>
            <a:tailEnd/>
          </a:ln>
          <a:effectLst/>
        </p:spPr>
        <p:txBody>
          <a:bodyPr wrap="none" anchor="ctr"/>
          <a:lstStyle/>
          <a:p>
            <a:pPr algn="ctr" eaLnBrk="1" hangingPunct="1">
              <a:lnSpc>
                <a:spcPct val="80000"/>
              </a:lnSpc>
              <a:spcBef>
                <a:spcPct val="20000"/>
              </a:spcBef>
              <a:buClr>
                <a:schemeClr val="hlink"/>
              </a:buClr>
              <a:buSzPct val="90000"/>
              <a:buFont typeface="Wingdings" pitchFamily="2" charset="2"/>
              <a:buNone/>
              <a:defRPr/>
            </a:pPr>
            <a:r>
              <a:rPr lang="zh-CN" altLang="en-US" dirty="0">
                <a:solidFill>
                  <a:schemeClr val="accent2">
                    <a:lumMod val="75000"/>
                  </a:schemeClr>
                </a:solidFill>
                <a:effectLst>
                  <a:outerShdw blurRad="38100" dist="38100" dir="2700000" algn="tl">
                    <a:srgbClr val="C0C0C0"/>
                  </a:outerShdw>
                </a:effectLst>
                <a:latin typeface="仿宋" pitchFamily="49" charset="-122"/>
                <a:ea typeface="仿宋" pitchFamily="49" charset="-122"/>
              </a:rPr>
              <a:t>单个厂商需求曲线的形成</a:t>
            </a:r>
            <a:endParaRPr lang="zh-CN" altLang="en-US" dirty="0">
              <a:solidFill>
                <a:schemeClr val="accent2">
                  <a:lumMod val="75000"/>
                </a:schemeClr>
              </a:solidFill>
              <a:latin typeface="仿宋" pitchFamily="49" charset="-122"/>
              <a:ea typeface="仿宋" pitchFamily="49" charset="-122"/>
            </a:endParaRPr>
          </a:p>
        </p:txBody>
      </p:sp>
      <p:sp>
        <p:nvSpPr>
          <p:cNvPr id="1126410" name="Oval 10">
            <a:extLst>
              <a:ext uri="{FF2B5EF4-FFF2-40B4-BE49-F238E27FC236}">
                <a16:creationId xmlns:a16="http://schemas.microsoft.com/office/drawing/2014/main" id="{C802E49A-EE67-4362-ACCD-EBA673969FEF}"/>
              </a:ext>
            </a:extLst>
          </p:cNvPr>
          <p:cNvSpPr>
            <a:spLocks noChangeArrowheads="1"/>
          </p:cNvSpPr>
          <p:nvPr/>
        </p:nvSpPr>
        <p:spPr bwMode="auto">
          <a:xfrm>
            <a:off x="971550" y="4603750"/>
            <a:ext cx="287338" cy="255588"/>
          </a:xfrm>
          <a:prstGeom prst="ellipse">
            <a:avLst/>
          </a:prstGeom>
          <a:noFill/>
          <a:ln w="9525" algn="ctr">
            <a:noFill/>
            <a:round/>
            <a:headEnd/>
            <a:tailEnd/>
          </a:ln>
          <a:effectLst/>
        </p:spPr>
        <p:txBody>
          <a:bodyPr wrap="none" anchor="ctr"/>
          <a:lstStyle/>
          <a:p>
            <a:pPr algn="ctr" eaLnBrk="1" hangingPunct="1">
              <a:defRPr/>
            </a:pPr>
            <a:r>
              <a:rPr lang="en-US" altLang="zh-CN" b="0" dirty="0">
                <a:solidFill>
                  <a:schemeClr val="tx2"/>
                </a:solidFill>
                <a:effectLst>
                  <a:outerShdw blurRad="38100" dist="38100" dir="2700000" algn="tl">
                    <a:srgbClr val="C0C0C0"/>
                  </a:outerShdw>
                </a:effectLst>
                <a:latin typeface="Arial" charset="0"/>
              </a:rPr>
              <a:t>P</a:t>
            </a:r>
            <a:r>
              <a:rPr lang="en-US" altLang="zh-CN" baseline="-25000" dirty="0">
                <a:solidFill>
                  <a:schemeClr val="tx2"/>
                </a:solidFill>
                <a:latin typeface="Arial" charset="0"/>
              </a:rPr>
              <a:t>1</a:t>
            </a:r>
          </a:p>
        </p:txBody>
      </p:sp>
      <p:sp>
        <p:nvSpPr>
          <p:cNvPr id="1126411" name="Oval 11">
            <a:extLst>
              <a:ext uri="{FF2B5EF4-FFF2-40B4-BE49-F238E27FC236}">
                <a16:creationId xmlns:a16="http://schemas.microsoft.com/office/drawing/2014/main" id="{D27B0C9A-A72F-491A-8B8C-4F5C0D1A65AA}"/>
              </a:ext>
            </a:extLst>
          </p:cNvPr>
          <p:cNvSpPr>
            <a:spLocks noChangeArrowheads="1"/>
          </p:cNvSpPr>
          <p:nvPr/>
        </p:nvSpPr>
        <p:spPr bwMode="auto">
          <a:xfrm>
            <a:off x="3708400" y="5619750"/>
            <a:ext cx="287338" cy="254000"/>
          </a:xfrm>
          <a:prstGeom prst="ellipse">
            <a:avLst/>
          </a:prstGeom>
          <a:noFill/>
          <a:ln w="9525" algn="ctr">
            <a:noFill/>
            <a:round/>
            <a:headEnd/>
            <a:tailEnd/>
          </a:ln>
          <a:effectLst/>
        </p:spPr>
        <p:txBody>
          <a:bodyPr wrap="none" anchor="ctr"/>
          <a:lstStyle/>
          <a:p>
            <a:pPr algn="ctr" eaLnBrk="1" hangingPunct="1">
              <a:defRPr/>
            </a:pPr>
            <a:r>
              <a:rPr lang="en-US" altLang="zh-CN" b="0" dirty="0">
                <a:solidFill>
                  <a:schemeClr val="tx2"/>
                </a:solidFill>
                <a:effectLst>
                  <a:outerShdw blurRad="38100" dist="38100" dir="2700000" algn="tl">
                    <a:srgbClr val="C0C0C0"/>
                  </a:outerShdw>
                </a:effectLst>
                <a:latin typeface="Arial" charset="0"/>
              </a:rPr>
              <a:t>Q</a:t>
            </a:r>
            <a:endParaRPr lang="en-US" altLang="zh-CN" baseline="-25000" dirty="0">
              <a:solidFill>
                <a:schemeClr val="tx2"/>
              </a:solidFill>
              <a:latin typeface="Arial" charset="0"/>
            </a:endParaRPr>
          </a:p>
        </p:txBody>
      </p:sp>
      <p:sp>
        <p:nvSpPr>
          <p:cNvPr id="1126412" name="Oval 12">
            <a:extLst>
              <a:ext uri="{FF2B5EF4-FFF2-40B4-BE49-F238E27FC236}">
                <a16:creationId xmlns:a16="http://schemas.microsoft.com/office/drawing/2014/main" id="{1607D6C8-F742-4781-8F23-BC3E84B9B3FC}"/>
              </a:ext>
            </a:extLst>
          </p:cNvPr>
          <p:cNvSpPr>
            <a:spLocks noChangeArrowheads="1"/>
          </p:cNvSpPr>
          <p:nvPr/>
        </p:nvSpPr>
        <p:spPr bwMode="auto">
          <a:xfrm>
            <a:off x="7453313" y="5619750"/>
            <a:ext cx="287337" cy="254000"/>
          </a:xfrm>
          <a:prstGeom prst="ellipse">
            <a:avLst/>
          </a:prstGeom>
          <a:noFill/>
          <a:ln w="9525" algn="ctr">
            <a:noFill/>
            <a:round/>
            <a:headEnd/>
            <a:tailEnd/>
          </a:ln>
          <a:effectLst/>
        </p:spPr>
        <p:txBody>
          <a:bodyPr wrap="none" anchor="ctr"/>
          <a:lstStyle/>
          <a:p>
            <a:pPr algn="ctr" eaLnBrk="1" hangingPunct="1">
              <a:defRPr/>
            </a:pPr>
            <a:r>
              <a:rPr lang="en-US" altLang="zh-CN" b="0" dirty="0">
                <a:solidFill>
                  <a:schemeClr val="tx2"/>
                </a:solidFill>
                <a:effectLst>
                  <a:outerShdw blurRad="38100" dist="38100" dir="2700000" algn="tl">
                    <a:srgbClr val="C0C0C0"/>
                  </a:outerShdw>
                </a:effectLst>
                <a:latin typeface="Arial" charset="0"/>
              </a:rPr>
              <a:t>Q</a:t>
            </a:r>
            <a:endParaRPr lang="en-US" altLang="zh-CN" baseline="-25000" dirty="0">
              <a:solidFill>
                <a:schemeClr val="tx2"/>
              </a:solidFill>
              <a:latin typeface="Arial" charset="0"/>
            </a:endParaRPr>
          </a:p>
        </p:txBody>
      </p:sp>
      <p:sp>
        <p:nvSpPr>
          <p:cNvPr id="1126413" name="Rectangle 13">
            <a:extLst>
              <a:ext uri="{FF2B5EF4-FFF2-40B4-BE49-F238E27FC236}">
                <a16:creationId xmlns:a16="http://schemas.microsoft.com/office/drawing/2014/main" id="{3A68FEB7-F907-4775-9173-88B4454C1351}"/>
              </a:ext>
            </a:extLst>
          </p:cNvPr>
          <p:cNvSpPr>
            <a:spLocks noChangeArrowheads="1"/>
          </p:cNvSpPr>
          <p:nvPr/>
        </p:nvSpPr>
        <p:spPr bwMode="auto">
          <a:xfrm>
            <a:off x="1187450" y="5937250"/>
            <a:ext cx="2665413" cy="379413"/>
          </a:xfrm>
          <a:prstGeom prst="rect">
            <a:avLst/>
          </a:prstGeom>
          <a:noFill/>
          <a:ln w="9525" algn="ctr">
            <a:noFill/>
            <a:miter lim="800000"/>
            <a:headEnd/>
            <a:tailEnd/>
          </a:ln>
          <a:effectLst/>
        </p:spPr>
        <p:txBody>
          <a:bodyPr wrap="none" anchor="ctr"/>
          <a:lstStyle/>
          <a:p>
            <a:pPr algn="ctr" eaLnBrk="1" hangingPunct="1">
              <a:lnSpc>
                <a:spcPct val="80000"/>
              </a:lnSpc>
              <a:spcBef>
                <a:spcPct val="20000"/>
              </a:spcBef>
              <a:buClr>
                <a:schemeClr val="hlink"/>
              </a:buClr>
              <a:buSzPct val="90000"/>
              <a:buFont typeface="Wingdings" pitchFamily="2" charset="2"/>
              <a:buNone/>
              <a:defRPr/>
            </a:pPr>
            <a:r>
              <a:rPr lang="zh-CN" altLang="en-US">
                <a:solidFill>
                  <a:schemeClr val="accent2">
                    <a:lumMod val="75000"/>
                  </a:schemeClr>
                </a:solidFill>
                <a:effectLst>
                  <a:outerShdw blurRad="38100" dist="38100" dir="2700000" algn="tl">
                    <a:srgbClr val="C0C0C0"/>
                  </a:outerShdw>
                </a:effectLst>
                <a:latin typeface="仿宋" pitchFamily="49" charset="-122"/>
                <a:ea typeface="仿宋" pitchFamily="49" charset="-122"/>
              </a:rPr>
              <a:t>市场需求</a:t>
            </a:r>
            <a:endParaRPr lang="zh-CN" altLang="en-US" b="0">
              <a:solidFill>
                <a:schemeClr val="accent2">
                  <a:lumMod val="75000"/>
                </a:schemeClr>
              </a:solidFill>
              <a:latin typeface="仿宋" pitchFamily="49" charset="-122"/>
              <a:ea typeface="仿宋" pitchFamily="49" charset="-122"/>
            </a:endParaRPr>
          </a:p>
        </p:txBody>
      </p:sp>
      <p:sp>
        <p:nvSpPr>
          <p:cNvPr id="1126416" name="Rectangle 16">
            <a:extLst>
              <a:ext uri="{FF2B5EF4-FFF2-40B4-BE49-F238E27FC236}">
                <a16:creationId xmlns:a16="http://schemas.microsoft.com/office/drawing/2014/main" id="{62826D90-D8B1-4E45-B954-4940C8093BD6}"/>
              </a:ext>
            </a:extLst>
          </p:cNvPr>
          <p:cNvSpPr>
            <a:spLocks noChangeArrowheads="1"/>
          </p:cNvSpPr>
          <p:nvPr/>
        </p:nvSpPr>
        <p:spPr bwMode="auto">
          <a:xfrm>
            <a:off x="7451725" y="4365625"/>
            <a:ext cx="5048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b="0">
                <a:solidFill>
                  <a:schemeClr val="tx2"/>
                </a:solidFill>
              </a:rPr>
              <a:t>d</a:t>
            </a:r>
          </a:p>
        </p:txBody>
      </p:sp>
      <p:sp>
        <p:nvSpPr>
          <p:cNvPr id="1126417" name="Line 17">
            <a:extLst>
              <a:ext uri="{FF2B5EF4-FFF2-40B4-BE49-F238E27FC236}">
                <a16:creationId xmlns:a16="http://schemas.microsoft.com/office/drawing/2014/main" id="{B7198EDB-ADD4-41C6-937F-9BD0B88357C1}"/>
              </a:ext>
            </a:extLst>
          </p:cNvPr>
          <p:cNvSpPr>
            <a:spLocks noChangeShapeType="1"/>
          </p:cNvSpPr>
          <p:nvPr/>
        </p:nvSpPr>
        <p:spPr bwMode="auto">
          <a:xfrm>
            <a:off x="2339975" y="4665663"/>
            <a:ext cx="266382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420" name="Rectangle 20">
            <a:extLst>
              <a:ext uri="{FF2B5EF4-FFF2-40B4-BE49-F238E27FC236}">
                <a16:creationId xmlns:a16="http://schemas.microsoft.com/office/drawing/2014/main" id="{619D5E01-7733-423B-98ED-CBC0C30CCF16}"/>
              </a:ext>
            </a:extLst>
          </p:cNvPr>
          <p:cNvSpPr>
            <a:spLocks noRot="1" noChangeArrowheads="1"/>
          </p:cNvSpPr>
          <p:nvPr/>
        </p:nvSpPr>
        <p:spPr bwMode="auto">
          <a:xfrm>
            <a:off x="232569" y="1519237"/>
            <a:ext cx="8964612"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en-US" altLang="zh-CN" sz="2400" dirty="0">
                <a:solidFill>
                  <a:schemeClr val="tx2"/>
                </a:solidFill>
                <a:latin typeface="楷体" panose="02010609060101010101" pitchFamily="49" charset="-122"/>
                <a:ea typeface="楷体" panose="02010609060101010101" pitchFamily="49" charset="-122"/>
              </a:rPr>
              <a:t>    </a:t>
            </a:r>
            <a:r>
              <a:rPr lang="zh-CN" altLang="en-US" sz="2400" dirty="0">
                <a:solidFill>
                  <a:srgbClr val="FF3300"/>
                </a:solidFill>
                <a:latin typeface="楷体" panose="02010609060101010101" pitchFamily="49" charset="-122"/>
                <a:ea typeface="楷体" panose="02010609060101010101" pitchFamily="49" charset="-122"/>
              </a:rPr>
              <a:t>而就厂商需求来说，在完全竞争条件下，每个厂商只能按</a:t>
            </a:r>
          </a:p>
          <a:p>
            <a:pPr eaLnBrk="1" hangingPunct="1">
              <a:lnSpc>
                <a:spcPct val="80000"/>
              </a:lnSpc>
              <a:buFont typeface="Wingdings" panose="05000000000000000000" pitchFamily="2" charset="2"/>
              <a:buNone/>
            </a:pPr>
            <a:r>
              <a:rPr lang="zh-CN" altLang="en-US" sz="2400" dirty="0">
                <a:solidFill>
                  <a:srgbClr val="FF3300"/>
                </a:solidFill>
                <a:latin typeface="楷体" panose="02010609060101010101" pitchFamily="49" charset="-122"/>
                <a:ea typeface="楷体" panose="02010609060101010101" pitchFamily="49" charset="-122"/>
              </a:rPr>
              <a:t>照市场决定的价格销售产品，它无法影响和改变市场价格。因</a:t>
            </a:r>
          </a:p>
          <a:p>
            <a:pPr eaLnBrk="1" hangingPunct="1">
              <a:lnSpc>
                <a:spcPct val="80000"/>
              </a:lnSpc>
              <a:buFont typeface="Wingdings" panose="05000000000000000000" pitchFamily="2" charset="2"/>
              <a:buNone/>
            </a:pPr>
            <a:r>
              <a:rPr lang="zh-CN" altLang="en-US" sz="2400" dirty="0">
                <a:solidFill>
                  <a:srgbClr val="FF3300"/>
                </a:solidFill>
                <a:latin typeface="楷体" panose="02010609060101010101" pitchFamily="49" charset="-122"/>
                <a:ea typeface="楷体" panose="02010609060101010101" pitchFamily="49" charset="-122"/>
              </a:rPr>
              <a:t>此，厂商的需求曲线为平行于横轴的一条直线，它到横轴的距</a:t>
            </a:r>
          </a:p>
          <a:p>
            <a:pPr eaLnBrk="1" hangingPunct="1">
              <a:lnSpc>
                <a:spcPct val="80000"/>
              </a:lnSpc>
              <a:buFont typeface="Wingdings" panose="05000000000000000000" pitchFamily="2" charset="2"/>
              <a:buNone/>
            </a:pPr>
            <a:r>
              <a:rPr lang="zh-CN" altLang="en-US" sz="2400" dirty="0">
                <a:solidFill>
                  <a:srgbClr val="FF3300"/>
                </a:solidFill>
                <a:latin typeface="楷体" panose="02010609060101010101" pitchFamily="49" charset="-122"/>
                <a:ea typeface="楷体" panose="02010609060101010101" pitchFamily="49" charset="-122"/>
              </a:rPr>
              <a:t>离等于整个产品市场的供求决定的价格水平。</a:t>
            </a:r>
            <a:endParaRPr lang="zh-CN" altLang="en-US" sz="2000" dirty="0">
              <a:solidFill>
                <a:srgbClr val="FF3300"/>
              </a:solidFill>
              <a:latin typeface="楷体" panose="02010609060101010101" pitchFamily="49" charset="-122"/>
              <a:ea typeface="楷体" panose="02010609060101010101" pitchFamily="49" charset="-122"/>
            </a:endParaRPr>
          </a:p>
        </p:txBody>
      </p:sp>
      <p:sp>
        <p:nvSpPr>
          <p:cNvPr id="1126421" name="Oval 21">
            <a:extLst>
              <a:ext uri="{FF2B5EF4-FFF2-40B4-BE49-F238E27FC236}">
                <a16:creationId xmlns:a16="http://schemas.microsoft.com/office/drawing/2014/main" id="{E80F1819-FD45-460D-BF9A-F72B24FFE569}"/>
              </a:ext>
            </a:extLst>
          </p:cNvPr>
          <p:cNvSpPr>
            <a:spLocks noChangeArrowheads="1"/>
          </p:cNvSpPr>
          <p:nvPr/>
        </p:nvSpPr>
        <p:spPr bwMode="auto">
          <a:xfrm>
            <a:off x="3059113" y="5084763"/>
            <a:ext cx="287337" cy="254000"/>
          </a:xfrm>
          <a:prstGeom prst="ellipse">
            <a:avLst/>
          </a:prstGeom>
          <a:noFill/>
          <a:ln w="9525" algn="ctr">
            <a:noFill/>
            <a:round/>
            <a:headEnd/>
            <a:tailEnd/>
          </a:ln>
          <a:effectLst/>
        </p:spPr>
        <p:txBody>
          <a:bodyPr wrap="none" anchor="ctr"/>
          <a:lstStyle/>
          <a:p>
            <a:pPr algn="ctr" eaLnBrk="1" hangingPunct="1">
              <a:defRPr/>
            </a:pPr>
            <a:r>
              <a:rPr lang="en-US" altLang="zh-CN" b="0" dirty="0">
                <a:solidFill>
                  <a:schemeClr val="tx2"/>
                </a:solidFill>
                <a:effectLst>
                  <a:outerShdw blurRad="38100" dist="38100" dir="2700000" algn="tl">
                    <a:srgbClr val="C0C0C0"/>
                  </a:outerShdw>
                </a:effectLst>
                <a:latin typeface="Arial" charset="0"/>
              </a:rPr>
              <a:t>D</a:t>
            </a:r>
            <a:endParaRPr lang="en-US" altLang="zh-CN" baseline="-25000" dirty="0">
              <a:solidFill>
                <a:schemeClr val="tx2"/>
              </a:solidFill>
              <a:latin typeface="Arial" charset="0"/>
            </a:endParaRPr>
          </a:p>
        </p:txBody>
      </p:sp>
      <p:sp>
        <p:nvSpPr>
          <p:cNvPr id="1126422" name="Oval 22">
            <a:extLst>
              <a:ext uri="{FF2B5EF4-FFF2-40B4-BE49-F238E27FC236}">
                <a16:creationId xmlns:a16="http://schemas.microsoft.com/office/drawing/2014/main" id="{4B8F019D-C908-4CB9-9B2B-5075F2F0AFBC}"/>
              </a:ext>
            </a:extLst>
          </p:cNvPr>
          <p:cNvSpPr>
            <a:spLocks noChangeArrowheads="1"/>
          </p:cNvSpPr>
          <p:nvPr/>
        </p:nvSpPr>
        <p:spPr bwMode="auto">
          <a:xfrm>
            <a:off x="3059113" y="3933825"/>
            <a:ext cx="287337" cy="254000"/>
          </a:xfrm>
          <a:prstGeom prst="ellipse">
            <a:avLst/>
          </a:prstGeom>
          <a:noFill/>
          <a:ln w="9525" algn="ctr">
            <a:noFill/>
            <a:round/>
            <a:headEnd/>
            <a:tailEnd/>
          </a:ln>
          <a:effectLst/>
        </p:spPr>
        <p:txBody>
          <a:bodyPr wrap="none" anchor="ctr"/>
          <a:lstStyle/>
          <a:p>
            <a:pPr algn="ctr" eaLnBrk="1" hangingPunct="1">
              <a:defRPr/>
            </a:pPr>
            <a:r>
              <a:rPr lang="en-US" altLang="zh-CN" b="0" dirty="0">
                <a:solidFill>
                  <a:schemeClr val="tx2"/>
                </a:solidFill>
                <a:effectLst>
                  <a:outerShdw blurRad="38100" dist="38100" dir="2700000" algn="tl">
                    <a:srgbClr val="C0C0C0"/>
                  </a:outerShdw>
                </a:effectLst>
                <a:latin typeface="Arial" charset="0"/>
              </a:rPr>
              <a:t>S</a:t>
            </a:r>
            <a:endParaRPr lang="en-US" altLang="zh-CN" baseline="-25000" dirty="0">
              <a:solidFill>
                <a:schemeClr val="tx2"/>
              </a:solidFill>
              <a:latin typeface="Arial"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938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64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640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93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4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40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938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938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93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939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64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64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642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2642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93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939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64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264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2640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2640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264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2641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26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90" grpId="0"/>
      <p:bldP spid="229391" grpId="0"/>
      <p:bldP spid="1126403" grpId="0"/>
      <p:bldP spid="1126404" grpId="0"/>
      <p:bldP spid="1126405" grpId="0"/>
      <p:bldP spid="1126406" grpId="0"/>
      <p:bldP spid="1126407" grpId="0"/>
      <p:bldP spid="1126408" grpId="0"/>
      <p:bldP spid="1126410" grpId="0"/>
      <p:bldP spid="1126411" grpId="0"/>
      <p:bldP spid="1126412" grpId="0"/>
      <p:bldP spid="1126413" grpId="0"/>
      <p:bldP spid="1126416" grpId="0"/>
      <p:bldP spid="1126420" grpId="0"/>
      <p:bldP spid="1126421" grpId="0"/>
      <p:bldP spid="11264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a:extLst>
              <a:ext uri="{FF2B5EF4-FFF2-40B4-BE49-F238E27FC236}">
                <a16:creationId xmlns:a16="http://schemas.microsoft.com/office/drawing/2014/main" id="{25AE0CF5-8587-4190-8C46-E6D0553C3FF0}"/>
              </a:ext>
            </a:extLst>
          </p:cNvPr>
          <p:cNvSpPr>
            <a:spLocks noGrp="1" noRot="1" noChangeArrowheads="1"/>
          </p:cNvSpPr>
          <p:nvPr>
            <p:ph type="body" idx="1"/>
          </p:nvPr>
        </p:nvSpPr>
        <p:spPr>
          <a:xfrm>
            <a:off x="250825" y="549275"/>
            <a:ext cx="8353425" cy="1295400"/>
          </a:xfrm>
        </p:spPr>
        <p:txBody>
          <a:bodyPr/>
          <a:lstStyle/>
          <a:p>
            <a:pPr eaLnBrk="1" hangingPunct="1">
              <a:lnSpc>
                <a:spcPct val="90000"/>
              </a:lnSpc>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三、厂商收益</a:t>
            </a:r>
          </a:p>
          <a:p>
            <a:pPr eaLnBrk="1" hangingPunct="1">
              <a:lnSpc>
                <a:spcPct val="90000"/>
              </a:lnSpc>
              <a:buFont typeface="Wingdings" panose="05000000000000000000" pitchFamily="2" charset="2"/>
              <a:buNone/>
              <a:defRPr/>
            </a:pPr>
            <a:r>
              <a:rPr lang="zh-CN" altLang="en-US" sz="2000" b="1" dirty="0">
                <a:solidFill>
                  <a:schemeClr val="accent2">
                    <a:lumMod val="75000"/>
                  </a:schemeClr>
                </a:solidFill>
                <a:latin typeface="楷体" pitchFamily="49" charset="-122"/>
                <a:ea typeface="楷体" pitchFamily="49" charset="-122"/>
              </a:rPr>
              <a:t>  </a:t>
            </a:r>
            <a:r>
              <a:rPr lang="en-US" altLang="zh-CN" sz="2000" b="1" dirty="0">
                <a:solidFill>
                  <a:schemeClr val="accent2">
                    <a:lumMod val="75000"/>
                  </a:schemeClr>
                </a:solidFill>
                <a:latin typeface="楷体" pitchFamily="49" charset="-122"/>
                <a:ea typeface="楷体" pitchFamily="49" charset="-122"/>
              </a:rPr>
              <a:t>1</a:t>
            </a:r>
            <a:r>
              <a:rPr lang="en-US" altLang="zh-CN" sz="2400" b="1" dirty="0">
                <a:solidFill>
                  <a:schemeClr val="accent2">
                    <a:lumMod val="75000"/>
                  </a:schemeClr>
                </a:solidFill>
                <a:latin typeface="楷体" pitchFamily="49" charset="-122"/>
                <a:ea typeface="楷体" pitchFamily="49" charset="-122"/>
              </a:rPr>
              <a:t>.</a:t>
            </a:r>
            <a:r>
              <a:rPr lang="zh-CN" altLang="en-US" sz="2400" b="1" dirty="0">
                <a:solidFill>
                  <a:schemeClr val="accent2">
                    <a:lumMod val="75000"/>
                  </a:schemeClr>
                </a:solidFill>
                <a:latin typeface="楷体" pitchFamily="49" charset="-122"/>
                <a:ea typeface="楷体" pitchFamily="49" charset="-122"/>
              </a:rPr>
              <a:t>厂商总收益（</a:t>
            </a:r>
            <a:r>
              <a:rPr lang="en-US" altLang="zh-CN" sz="2400" b="1" dirty="0">
                <a:solidFill>
                  <a:schemeClr val="accent2">
                    <a:lumMod val="75000"/>
                  </a:schemeClr>
                </a:solidFill>
                <a:latin typeface="楷体" pitchFamily="49" charset="-122"/>
                <a:ea typeface="楷体" pitchFamily="49" charset="-122"/>
              </a:rPr>
              <a:t>TR)</a:t>
            </a:r>
            <a:r>
              <a:rPr lang="zh-CN" altLang="en-US" sz="2400" b="1" dirty="0">
                <a:solidFill>
                  <a:schemeClr val="accent2">
                    <a:lumMod val="75000"/>
                  </a:schemeClr>
                </a:solidFill>
                <a:latin typeface="楷体" pitchFamily="49" charset="-122"/>
                <a:ea typeface="楷体" pitchFamily="49" charset="-122"/>
              </a:rPr>
              <a:t>等于销售量与单位产品的价格之乘   </a:t>
            </a:r>
          </a:p>
          <a:p>
            <a:pPr eaLnBrk="1" hangingPunct="1">
              <a:lnSpc>
                <a:spcPct val="90000"/>
              </a:lnSpc>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积。即：</a:t>
            </a:r>
            <a:endParaRPr lang="zh-CN" altLang="en-US" sz="1800" b="1" dirty="0">
              <a:solidFill>
                <a:schemeClr val="accent2">
                  <a:lumMod val="75000"/>
                </a:schemeClr>
              </a:solidFill>
              <a:latin typeface="楷体" pitchFamily="49" charset="-122"/>
              <a:ea typeface="楷体" pitchFamily="49" charset="-122"/>
            </a:endParaRPr>
          </a:p>
        </p:txBody>
      </p:sp>
      <p:sp>
        <p:nvSpPr>
          <p:cNvPr id="14339" name="Rectangle 5">
            <a:extLst>
              <a:ext uri="{FF2B5EF4-FFF2-40B4-BE49-F238E27FC236}">
                <a16:creationId xmlns:a16="http://schemas.microsoft.com/office/drawing/2014/main" id="{65FE059D-8F07-45FD-B381-A556A4F2FF9A}"/>
              </a:ext>
            </a:extLst>
          </p:cNvPr>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340" name="Rectangle 7">
            <a:extLst>
              <a:ext uri="{FF2B5EF4-FFF2-40B4-BE49-F238E27FC236}">
                <a16:creationId xmlns:a16="http://schemas.microsoft.com/office/drawing/2014/main" id="{367ABAAC-EDA0-4628-B670-469A9644D81A}"/>
              </a:ext>
            </a:extLst>
          </p:cNvPr>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341" name="Text Box 22">
            <a:extLst>
              <a:ext uri="{FF2B5EF4-FFF2-40B4-BE49-F238E27FC236}">
                <a16:creationId xmlns:a16="http://schemas.microsoft.com/office/drawing/2014/main" id="{195C3CDD-1761-4C91-AB19-6070822BB97F}"/>
              </a:ext>
            </a:extLst>
          </p:cNvPr>
          <p:cNvSpPr txBox="1">
            <a:spLocks noChangeArrowheads="1"/>
          </p:cNvSpPr>
          <p:nvPr/>
        </p:nvSpPr>
        <p:spPr bwMode="auto">
          <a:xfrm>
            <a:off x="1476375" y="6237288"/>
            <a:ext cx="3382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b="0"/>
          </a:p>
        </p:txBody>
      </p:sp>
      <p:grpSp>
        <p:nvGrpSpPr>
          <p:cNvPr id="2" name="Group 62">
            <a:extLst>
              <a:ext uri="{FF2B5EF4-FFF2-40B4-BE49-F238E27FC236}">
                <a16:creationId xmlns:a16="http://schemas.microsoft.com/office/drawing/2014/main" id="{3C78A930-42BF-4F48-855C-9C322B995751}"/>
              </a:ext>
            </a:extLst>
          </p:cNvPr>
          <p:cNvGrpSpPr>
            <a:grpSpLocks/>
          </p:cNvGrpSpPr>
          <p:nvPr/>
        </p:nvGrpSpPr>
        <p:grpSpPr bwMode="auto">
          <a:xfrm>
            <a:off x="4643438" y="3716338"/>
            <a:ext cx="4103687" cy="2671762"/>
            <a:chOff x="2744" y="2432"/>
            <a:chExt cx="2585" cy="1683"/>
          </a:xfrm>
        </p:grpSpPr>
        <p:sp>
          <p:nvSpPr>
            <p:cNvPr id="14356" name="Line 12">
              <a:extLst>
                <a:ext uri="{FF2B5EF4-FFF2-40B4-BE49-F238E27FC236}">
                  <a16:creationId xmlns:a16="http://schemas.microsoft.com/office/drawing/2014/main" id="{A16748D2-8FB1-4DFA-8D66-57C8B5CBBEFA}"/>
                </a:ext>
              </a:extLst>
            </p:cNvPr>
            <p:cNvSpPr>
              <a:spLocks noChangeShapeType="1"/>
            </p:cNvSpPr>
            <p:nvPr/>
          </p:nvSpPr>
          <p:spPr bwMode="auto">
            <a:xfrm>
              <a:off x="3062" y="3863"/>
              <a:ext cx="167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7" name="Line 13">
              <a:extLst>
                <a:ext uri="{FF2B5EF4-FFF2-40B4-BE49-F238E27FC236}">
                  <a16:creationId xmlns:a16="http://schemas.microsoft.com/office/drawing/2014/main" id="{949E97F9-21A5-42DF-9B76-6695B77BE5B9}"/>
                </a:ext>
              </a:extLst>
            </p:cNvPr>
            <p:cNvSpPr>
              <a:spLocks noChangeShapeType="1"/>
            </p:cNvSpPr>
            <p:nvPr/>
          </p:nvSpPr>
          <p:spPr bwMode="auto">
            <a:xfrm flipV="1">
              <a:off x="3062" y="2475"/>
              <a:ext cx="0" cy="13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8" name="Line 16">
              <a:extLst>
                <a:ext uri="{FF2B5EF4-FFF2-40B4-BE49-F238E27FC236}">
                  <a16:creationId xmlns:a16="http://schemas.microsoft.com/office/drawing/2014/main" id="{0BF6A4C0-3DE2-472F-9167-5473B2924372}"/>
                </a:ext>
              </a:extLst>
            </p:cNvPr>
            <p:cNvSpPr>
              <a:spLocks noChangeShapeType="1"/>
            </p:cNvSpPr>
            <p:nvPr/>
          </p:nvSpPr>
          <p:spPr bwMode="auto">
            <a:xfrm>
              <a:off x="3062" y="3147"/>
              <a:ext cx="154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9" name="Line 17">
              <a:extLst>
                <a:ext uri="{FF2B5EF4-FFF2-40B4-BE49-F238E27FC236}">
                  <a16:creationId xmlns:a16="http://schemas.microsoft.com/office/drawing/2014/main" id="{8BAD601A-DB17-49EC-AEA4-E98D01260433}"/>
                </a:ext>
              </a:extLst>
            </p:cNvPr>
            <p:cNvSpPr>
              <a:spLocks noChangeShapeType="1"/>
            </p:cNvSpPr>
            <p:nvPr/>
          </p:nvSpPr>
          <p:spPr bwMode="auto">
            <a:xfrm>
              <a:off x="3833" y="3147"/>
              <a:ext cx="0" cy="71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0" name="Rectangle 28">
              <a:extLst>
                <a:ext uri="{FF2B5EF4-FFF2-40B4-BE49-F238E27FC236}">
                  <a16:creationId xmlns:a16="http://schemas.microsoft.com/office/drawing/2014/main" id="{C63CE8DD-41BB-4826-92FD-BB6C947AACBD}"/>
                </a:ext>
              </a:extLst>
            </p:cNvPr>
            <p:cNvSpPr>
              <a:spLocks noChangeArrowheads="1"/>
            </p:cNvSpPr>
            <p:nvPr/>
          </p:nvSpPr>
          <p:spPr bwMode="auto">
            <a:xfrm>
              <a:off x="2744" y="3063"/>
              <a:ext cx="272"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solidFill>
                    <a:schemeClr val="tx2"/>
                  </a:solidFill>
                </a:rPr>
                <a:t>P</a:t>
              </a:r>
            </a:p>
          </p:txBody>
        </p:sp>
        <p:sp>
          <p:nvSpPr>
            <p:cNvPr id="1049" name="Rectangle 29">
              <a:extLst>
                <a:ext uri="{FF2B5EF4-FFF2-40B4-BE49-F238E27FC236}">
                  <a16:creationId xmlns:a16="http://schemas.microsoft.com/office/drawing/2014/main" id="{5656604E-7B25-44C7-803E-C93CE7086119}"/>
                </a:ext>
              </a:extLst>
            </p:cNvPr>
            <p:cNvSpPr>
              <a:spLocks noChangeArrowheads="1"/>
            </p:cNvSpPr>
            <p:nvPr/>
          </p:nvSpPr>
          <p:spPr bwMode="auto">
            <a:xfrm>
              <a:off x="4014" y="2659"/>
              <a:ext cx="1315" cy="429"/>
            </a:xfrm>
            <a:prstGeom prst="rect">
              <a:avLst/>
            </a:prstGeom>
            <a:noFill/>
            <a:ln w="9525" algn="ctr">
              <a:noFill/>
              <a:miter lim="800000"/>
              <a:headEnd/>
              <a:tailEnd/>
            </a:ln>
          </p:spPr>
          <p:txBody>
            <a:bodyPr wrap="none" anchor="ctr"/>
            <a:lstStyle/>
            <a:p>
              <a:pPr algn="ctr" eaLnBrk="1" hangingPunct="1">
                <a:defRPr/>
              </a:pPr>
              <a:r>
                <a:rPr lang="zh-CN" altLang="en-US" dirty="0">
                  <a:solidFill>
                    <a:schemeClr val="accent2">
                      <a:lumMod val="75000"/>
                    </a:schemeClr>
                  </a:solidFill>
                  <a:latin typeface="仿宋" pitchFamily="49" charset="-122"/>
                  <a:ea typeface="仿宋" pitchFamily="49" charset="-122"/>
                </a:rPr>
                <a:t>三线合一的需求曲线</a:t>
              </a:r>
              <a:endParaRPr lang="zh-CN" altLang="en-US" b="0" dirty="0">
                <a:solidFill>
                  <a:schemeClr val="accent2">
                    <a:lumMod val="75000"/>
                  </a:schemeClr>
                </a:solidFill>
                <a:latin typeface="仿宋" pitchFamily="49" charset="-122"/>
                <a:ea typeface="仿宋" pitchFamily="49" charset="-122"/>
              </a:endParaRPr>
            </a:p>
            <a:p>
              <a:pPr algn="ctr" eaLnBrk="1" hangingPunct="1">
                <a:defRPr/>
              </a:pPr>
              <a:r>
                <a:rPr lang="en-US" altLang="zh-CN" b="0" dirty="0">
                  <a:solidFill>
                    <a:schemeClr val="accent2">
                      <a:lumMod val="75000"/>
                    </a:schemeClr>
                  </a:solidFill>
                  <a:latin typeface="仿宋" pitchFamily="49" charset="-122"/>
                  <a:ea typeface="仿宋" pitchFamily="49" charset="-122"/>
                </a:rPr>
                <a:t>D=AR=MR=P</a:t>
              </a:r>
            </a:p>
          </p:txBody>
        </p:sp>
        <p:sp>
          <p:nvSpPr>
            <p:cNvPr id="14362" name="Rectangle 30">
              <a:extLst>
                <a:ext uri="{FF2B5EF4-FFF2-40B4-BE49-F238E27FC236}">
                  <a16:creationId xmlns:a16="http://schemas.microsoft.com/office/drawing/2014/main" id="{78C922C4-795B-4C67-8086-CFBA8470E0E3}"/>
                </a:ext>
              </a:extLst>
            </p:cNvPr>
            <p:cNvSpPr>
              <a:spLocks noChangeArrowheads="1"/>
            </p:cNvSpPr>
            <p:nvPr/>
          </p:nvSpPr>
          <p:spPr bwMode="auto">
            <a:xfrm>
              <a:off x="2744" y="2432"/>
              <a:ext cx="272"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solidFill>
                    <a:schemeClr val="tx2"/>
                  </a:solidFill>
                </a:rPr>
                <a:t>AR</a:t>
              </a:r>
            </a:p>
            <a:p>
              <a:pPr algn="ctr" eaLnBrk="1" hangingPunct="1">
                <a:spcBef>
                  <a:spcPct val="0"/>
                </a:spcBef>
                <a:buClrTx/>
                <a:buSzTx/>
                <a:buFontTx/>
                <a:buNone/>
              </a:pPr>
              <a:r>
                <a:rPr lang="en-US" altLang="zh-CN" sz="1800" b="0">
                  <a:solidFill>
                    <a:schemeClr val="tx2"/>
                  </a:solidFill>
                </a:rPr>
                <a:t>MR</a:t>
              </a:r>
            </a:p>
          </p:txBody>
        </p:sp>
        <p:sp>
          <p:nvSpPr>
            <p:cNvPr id="14363" name="Rectangle 31">
              <a:extLst>
                <a:ext uri="{FF2B5EF4-FFF2-40B4-BE49-F238E27FC236}">
                  <a16:creationId xmlns:a16="http://schemas.microsoft.com/office/drawing/2014/main" id="{E7874E03-4E18-4097-A305-9E7FA463FF41}"/>
                </a:ext>
              </a:extLst>
            </p:cNvPr>
            <p:cNvSpPr>
              <a:spLocks noChangeArrowheads="1"/>
            </p:cNvSpPr>
            <p:nvPr/>
          </p:nvSpPr>
          <p:spPr bwMode="auto">
            <a:xfrm>
              <a:off x="2789" y="3778"/>
              <a:ext cx="27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solidFill>
                    <a:schemeClr val="tx2"/>
                  </a:solidFill>
                </a:rPr>
                <a:t>O</a:t>
              </a:r>
            </a:p>
          </p:txBody>
        </p:sp>
        <p:sp>
          <p:nvSpPr>
            <p:cNvPr id="14364" name="Rectangle 32">
              <a:extLst>
                <a:ext uri="{FF2B5EF4-FFF2-40B4-BE49-F238E27FC236}">
                  <a16:creationId xmlns:a16="http://schemas.microsoft.com/office/drawing/2014/main" id="{02E4E075-AA1F-427A-B2BC-8A01B84E7F4D}"/>
                </a:ext>
              </a:extLst>
            </p:cNvPr>
            <p:cNvSpPr>
              <a:spLocks noChangeArrowheads="1"/>
            </p:cNvSpPr>
            <p:nvPr/>
          </p:nvSpPr>
          <p:spPr bwMode="auto">
            <a:xfrm>
              <a:off x="3651" y="3820"/>
              <a:ext cx="27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solidFill>
                    <a:schemeClr val="tx2"/>
                  </a:solidFill>
                </a:rPr>
                <a:t>Q</a:t>
              </a:r>
              <a:r>
                <a:rPr lang="en-US" altLang="zh-CN" sz="1800" baseline="-25000">
                  <a:solidFill>
                    <a:schemeClr val="tx2"/>
                  </a:solidFill>
                </a:rPr>
                <a:t>1</a:t>
              </a:r>
            </a:p>
          </p:txBody>
        </p:sp>
        <p:sp>
          <p:nvSpPr>
            <p:cNvPr id="14365" name="Rectangle 33">
              <a:extLst>
                <a:ext uri="{FF2B5EF4-FFF2-40B4-BE49-F238E27FC236}">
                  <a16:creationId xmlns:a16="http://schemas.microsoft.com/office/drawing/2014/main" id="{F6018A9B-A4C4-4F63-9DBA-74D80A1AB4C9}"/>
                </a:ext>
              </a:extLst>
            </p:cNvPr>
            <p:cNvSpPr>
              <a:spLocks noChangeArrowheads="1"/>
            </p:cNvSpPr>
            <p:nvPr/>
          </p:nvSpPr>
          <p:spPr bwMode="auto">
            <a:xfrm>
              <a:off x="4695" y="3778"/>
              <a:ext cx="272"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solidFill>
                    <a:schemeClr val="tx2"/>
                  </a:solidFill>
                </a:rPr>
                <a:t>Q</a:t>
              </a:r>
              <a:endParaRPr lang="en-US" altLang="zh-CN" sz="1800" baseline="-25000">
                <a:solidFill>
                  <a:schemeClr val="tx2"/>
                </a:solidFill>
              </a:endParaRPr>
            </a:p>
          </p:txBody>
        </p:sp>
        <p:sp>
          <p:nvSpPr>
            <p:cNvPr id="14366" name="Rectangle 34">
              <a:extLst>
                <a:ext uri="{FF2B5EF4-FFF2-40B4-BE49-F238E27FC236}">
                  <a16:creationId xmlns:a16="http://schemas.microsoft.com/office/drawing/2014/main" id="{ACD8459B-57F0-40C9-B7FE-83BB615D899A}"/>
                </a:ext>
              </a:extLst>
            </p:cNvPr>
            <p:cNvSpPr>
              <a:spLocks noChangeArrowheads="1"/>
            </p:cNvSpPr>
            <p:nvPr/>
          </p:nvSpPr>
          <p:spPr bwMode="auto">
            <a:xfrm>
              <a:off x="3606" y="2853"/>
              <a:ext cx="272"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solidFill>
                    <a:schemeClr val="tx2"/>
                  </a:solidFill>
                </a:rPr>
                <a:t>E</a:t>
              </a:r>
            </a:p>
          </p:txBody>
        </p:sp>
      </p:grpSp>
      <p:grpSp>
        <p:nvGrpSpPr>
          <p:cNvPr id="3" name="Group 61">
            <a:extLst>
              <a:ext uri="{FF2B5EF4-FFF2-40B4-BE49-F238E27FC236}">
                <a16:creationId xmlns:a16="http://schemas.microsoft.com/office/drawing/2014/main" id="{595D57AD-985F-43B2-B07B-2FE874B16F9E}"/>
              </a:ext>
            </a:extLst>
          </p:cNvPr>
          <p:cNvGrpSpPr>
            <a:grpSpLocks/>
          </p:cNvGrpSpPr>
          <p:nvPr/>
        </p:nvGrpSpPr>
        <p:grpSpPr bwMode="auto">
          <a:xfrm>
            <a:off x="539750" y="4005263"/>
            <a:ext cx="3446463" cy="2311400"/>
            <a:chOff x="249" y="2523"/>
            <a:chExt cx="2171" cy="1456"/>
          </a:xfrm>
        </p:grpSpPr>
        <p:sp>
          <p:nvSpPr>
            <p:cNvPr id="14349" name="Line 36">
              <a:extLst>
                <a:ext uri="{FF2B5EF4-FFF2-40B4-BE49-F238E27FC236}">
                  <a16:creationId xmlns:a16="http://schemas.microsoft.com/office/drawing/2014/main" id="{9072416C-A621-412B-98F9-F09EA7197779}"/>
                </a:ext>
              </a:extLst>
            </p:cNvPr>
            <p:cNvSpPr>
              <a:spLocks noChangeShapeType="1"/>
            </p:cNvSpPr>
            <p:nvPr/>
          </p:nvSpPr>
          <p:spPr bwMode="auto">
            <a:xfrm flipV="1">
              <a:off x="546" y="2523"/>
              <a:ext cx="0" cy="12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50" name="Line 37">
              <a:extLst>
                <a:ext uri="{FF2B5EF4-FFF2-40B4-BE49-F238E27FC236}">
                  <a16:creationId xmlns:a16="http://schemas.microsoft.com/office/drawing/2014/main" id="{0CDBEFB9-34A3-40EB-82E3-62FCB67B1A26}"/>
                </a:ext>
              </a:extLst>
            </p:cNvPr>
            <p:cNvSpPr>
              <a:spLocks noChangeShapeType="1"/>
            </p:cNvSpPr>
            <p:nvPr/>
          </p:nvSpPr>
          <p:spPr bwMode="auto">
            <a:xfrm>
              <a:off x="546" y="3803"/>
              <a:ext cx="177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51" name="Text Box 38">
              <a:extLst>
                <a:ext uri="{FF2B5EF4-FFF2-40B4-BE49-F238E27FC236}">
                  <a16:creationId xmlns:a16="http://schemas.microsoft.com/office/drawing/2014/main" id="{B3B7DD64-C347-4A04-B339-10F88EA2A2F3}"/>
                </a:ext>
              </a:extLst>
            </p:cNvPr>
            <p:cNvSpPr txBox="1">
              <a:spLocks noChangeArrowheads="1"/>
            </p:cNvSpPr>
            <p:nvPr/>
          </p:nvSpPr>
          <p:spPr bwMode="auto">
            <a:xfrm>
              <a:off x="340" y="3702"/>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b="0">
                  <a:solidFill>
                    <a:schemeClr val="tx2"/>
                  </a:solidFill>
                  <a:latin typeface="Times New Roman" panose="02020603050405020304" pitchFamily="18" charset="0"/>
                </a:rPr>
                <a:t>O</a:t>
              </a:r>
            </a:p>
          </p:txBody>
        </p:sp>
        <p:sp>
          <p:nvSpPr>
            <p:cNvPr id="14352" name="Text Box 39">
              <a:extLst>
                <a:ext uri="{FF2B5EF4-FFF2-40B4-BE49-F238E27FC236}">
                  <a16:creationId xmlns:a16="http://schemas.microsoft.com/office/drawing/2014/main" id="{9D4DCFBF-6C6F-48D9-BD91-290224D0B64B}"/>
                </a:ext>
              </a:extLst>
            </p:cNvPr>
            <p:cNvSpPr txBox="1">
              <a:spLocks noChangeArrowheads="1"/>
            </p:cNvSpPr>
            <p:nvPr/>
          </p:nvSpPr>
          <p:spPr bwMode="auto">
            <a:xfrm>
              <a:off x="249" y="2523"/>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b="0">
                  <a:solidFill>
                    <a:schemeClr val="tx2"/>
                  </a:solidFill>
                  <a:latin typeface="Times New Roman" panose="02020603050405020304" pitchFamily="18" charset="0"/>
                </a:rPr>
                <a:t>TR</a:t>
              </a:r>
            </a:p>
          </p:txBody>
        </p:sp>
        <p:sp>
          <p:nvSpPr>
            <p:cNvPr id="14353" name="Text Box 40">
              <a:extLst>
                <a:ext uri="{FF2B5EF4-FFF2-40B4-BE49-F238E27FC236}">
                  <a16:creationId xmlns:a16="http://schemas.microsoft.com/office/drawing/2014/main" id="{CFB4515E-76C3-4F5B-9680-29BAD1DD61D1}"/>
                </a:ext>
              </a:extLst>
            </p:cNvPr>
            <p:cNvSpPr txBox="1">
              <a:spLocks noChangeArrowheads="1"/>
            </p:cNvSpPr>
            <p:nvPr/>
          </p:nvSpPr>
          <p:spPr bwMode="auto">
            <a:xfrm>
              <a:off x="2200" y="3748"/>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b="0">
                  <a:solidFill>
                    <a:schemeClr val="tx2"/>
                  </a:solidFill>
                  <a:latin typeface="Times New Roman" panose="02020603050405020304" pitchFamily="18" charset="0"/>
                </a:rPr>
                <a:t>Q</a:t>
              </a:r>
            </a:p>
          </p:txBody>
        </p:sp>
        <p:sp>
          <p:nvSpPr>
            <p:cNvPr id="14354" name="Line 41">
              <a:extLst>
                <a:ext uri="{FF2B5EF4-FFF2-40B4-BE49-F238E27FC236}">
                  <a16:creationId xmlns:a16="http://schemas.microsoft.com/office/drawing/2014/main" id="{EA7BE81C-6A15-45E5-8AB9-DA986E276174}"/>
                </a:ext>
              </a:extLst>
            </p:cNvPr>
            <p:cNvSpPr>
              <a:spLocks noChangeShapeType="1"/>
            </p:cNvSpPr>
            <p:nvPr/>
          </p:nvSpPr>
          <p:spPr bwMode="auto">
            <a:xfrm flipV="1">
              <a:off x="532" y="2766"/>
              <a:ext cx="1008" cy="101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55" name="Text Box 42">
              <a:extLst>
                <a:ext uri="{FF2B5EF4-FFF2-40B4-BE49-F238E27FC236}">
                  <a16:creationId xmlns:a16="http://schemas.microsoft.com/office/drawing/2014/main" id="{FB6BB91B-6110-414A-8CB9-4E9D89F3E8D7}"/>
                </a:ext>
              </a:extLst>
            </p:cNvPr>
            <p:cNvSpPr txBox="1">
              <a:spLocks noChangeArrowheads="1"/>
            </p:cNvSpPr>
            <p:nvPr/>
          </p:nvSpPr>
          <p:spPr bwMode="auto">
            <a:xfrm>
              <a:off x="1519" y="2750"/>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0">
                  <a:solidFill>
                    <a:schemeClr val="tx2"/>
                  </a:solidFill>
                  <a:latin typeface="Times New Roman" panose="02020603050405020304" pitchFamily="18" charset="0"/>
                </a:rPr>
                <a:t>TR</a:t>
              </a:r>
            </a:p>
          </p:txBody>
        </p:sp>
      </p:grpSp>
      <p:graphicFrame>
        <p:nvGraphicFramePr>
          <p:cNvPr id="1125424" name="Object 48">
            <a:extLst>
              <a:ext uri="{FF2B5EF4-FFF2-40B4-BE49-F238E27FC236}">
                <a16:creationId xmlns:a16="http://schemas.microsoft.com/office/drawing/2014/main" id="{FE5845C2-8276-4751-A705-692CCA6F458D}"/>
              </a:ext>
            </a:extLst>
          </p:cNvPr>
          <p:cNvGraphicFramePr>
            <a:graphicFrameLocks noChangeAspect="1"/>
          </p:cNvGraphicFramePr>
          <p:nvPr/>
        </p:nvGraphicFramePr>
        <p:xfrm>
          <a:off x="2195513" y="1341438"/>
          <a:ext cx="1590675" cy="525462"/>
        </p:xfrm>
        <a:graphic>
          <a:graphicData uri="http://schemas.openxmlformats.org/presentationml/2006/ole">
            <mc:AlternateContent xmlns:mc="http://schemas.openxmlformats.org/markup-compatibility/2006">
              <mc:Choice xmlns:v="urn:schemas-microsoft-com:vml" Requires="v">
                <p:oleObj name="Equation" r:id="rId2" imgW="583947" imgH="203112" progId="Equation.DSMT4">
                  <p:embed/>
                </p:oleObj>
              </mc:Choice>
              <mc:Fallback>
                <p:oleObj name="Equation" r:id="rId2" imgW="583947" imgH="203112" progId="Equation.DSMT4">
                  <p:embed/>
                  <p:pic>
                    <p:nvPicPr>
                      <p:cNvPr id="0" name="Object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341438"/>
                        <a:ext cx="15906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5432" name="Object 56">
            <a:extLst>
              <a:ext uri="{FF2B5EF4-FFF2-40B4-BE49-F238E27FC236}">
                <a16:creationId xmlns:a16="http://schemas.microsoft.com/office/drawing/2014/main" id="{7BFFA2B4-88E0-4809-89A6-CE814CD884D3}"/>
              </a:ext>
            </a:extLst>
          </p:cNvPr>
          <p:cNvGraphicFramePr>
            <a:graphicFrameLocks noChangeAspect="1"/>
          </p:cNvGraphicFramePr>
          <p:nvPr/>
        </p:nvGraphicFramePr>
        <p:xfrm>
          <a:off x="827088" y="2997200"/>
          <a:ext cx="3700462" cy="1082675"/>
        </p:xfrm>
        <a:graphic>
          <a:graphicData uri="http://schemas.openxmlformats.org/presentationml/2006/ole">
            <mc:AlternateContent xmlns:mc="http://schemas.openxmlformats.org/markup-compatibility/2006">
              <mc:Choice xmlns:v="urn:schemas-microsoft-com:vml" Requires="v">
                <p:oleObj name="Equation" r:id="rId4" imgW="1358900" imgH="419100" progId="Equation.DSMT4">
                  <p:embed/>
                </p:oleObj>
              </mc:Choice>
              <mc:Fallback>
                <p:oleObj name="Equation" r:id="rId4" imgW="1358900" imgH="419100" progId="Equation.DSMT4">
                  <p:embed/>
                  <p:pic>
                    <p:nvPicPr>
                      <p:cNvPr id="0" name="Object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997200"/>
                        <a:ext cx="3700462"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5436" name="Object 60">
            <a:extLst>
              <a:ext uri="{FF2B5EF4-FFF2-40B4-BE49-F238E27FC236}">
                <a16:creationId xmlns:a16="http://schemas.microsoft.com/office/drawing/2014/main" id="{5DE085B9-4692-4404-9B98-B47F527D5EC4}"/>
              </a:ext>
            </a:extLst>
          </p:cNvPr>
          <p:cNvGraphicFramePr>
            <a:graphicFrameLocks noChangeAspect="1"/>
          </p:cNvGraphicFramePr>
          <p:nvPr/>
        </p:nvGraphicFramePr>
        <p:xfrm>
          <a:off x="4211638" y="2205038"/>
          <a:ext cx="4184650" cy="1082675"/>
        </p:xfrm>
        <a:graphic>
          <a:graphicData uri="http://schemas.openxmlformats.org/presentationml/2006/ole">
            <mc:AlternateContent xmlns:mc="http://schemas.openxmlformats.org/markup-compatibility/2006">
              <mc:Choice xmlns:v="urn:schemas-microsoft-com:vml" Requires="v">
                <p:oleObj name="Equation" r:id="rId6" imgW="1536700" imgH="419100" progId="Equation.DSMT4">
                  <p:embed/>
                </p:oleObj>
              </mc:Choice>
              <mc:Fallback>
                <p:oleObj name="Equation" r:id="rId6" imgW="1536700" imgH="419100" progId="Equation.DSMT4">
                  <p:embed/>
                  <p:pic>
                    <p:nvPicPr>
                      <p:cNvPr id="0" name="Object 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1638" y="2205038"/>
                        <a:ext cx="418465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5439" name="Rectangle 63">
            <a:extLst>
              <a:ext uri="{FF2B5EF4-FFF2-40B4-BE49-F238E27FC236}">
                <a16:creationId xmlns:a16="http://schemas.microsoft.com/office/drawing/2014/main" id="{3DA04F1E-B581-4C8A-AE22-9F9A1E229C92}"/>
              </a:ext>
            </a:extLst>
          </p:cNvPr>
          <p:cNvSpPr>
            <a:spLocks noRot="1" noChangeArrowheads="1"/>
          </p:cNvSpPr>
          <p:nvPr/>
        </p:nvSpPr>
        <p:spPr bwMode="auto">
          <a:xfrm>
            <a:off x="179388" y="1844675"/>
            <a:ext cx="8353425" cy="504825"/>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hlink"/>
              </a:buClr>
              <a:buSzPct val="75000"/>
              <a:buFont typeface="Wingdings" pitchFamily="2" charset="2"/>
              <a:buNone/>
              <a:defRPr/>
            </a:pPr>
            <a:r>
              <a:rPr lang="en-US" altLang="zh-CN" sz="2400" dirty="0">
                <a:solidFill>
                  <a:schemeClr val="accent2">
                    <a:lumMod val="75000"/>
                  </a:schemeClr>
                </a:solidFill>
                <a:latin typeface="楷体" pitchFamily="49" charset="-122"/>
                <a:ea typeface="楷体" pitchFamily="49" charset="-122"/>
              </a:rPr>
              <a:t>2.</a:t>
            </a:r>
            <a:r>
              <a:rPr lang="zh-CN" altLang="en-US" sz="2400" dirty="0">
                <a:solidFill>
                  <a:schemeClr val="accent2">
                    <a:lumMod val="75000"/>
                  </a:schemeClr>
                </a:solidFill>
                <a:latin typeface="楷体" pitchFamily="49" charset="-122"/>
                <a:ea typeface="楷体" pitchFamily="49" charset="-122"/>
              </a:rPr>
              <a:t>边际收益</a:t>
            </a:r>
            <a:r>
              <a:rPr lang="en-US" altLang="zh-CN" sz="2400" dirty="0">
                <a:solidFill>
                  <a:schemeClr val="accent2">
                    <a:lumMod val="75000"/>
                  </a:schemeClr>
                </a:solidFill>
                <a:latin typeface="楷体" pitchFamily="49" charset="-122"/>
                <a:ea typeface="楷体" pitchFamily="49" charset="-122"/>
              </a:rPr>
              <a:t>(</a:t>
            </a:r>
            <a:r>
              <a:rPr lang="en-US" altLang="zh-CN" sz="2400" dirty="0">
                <a:solidFill>
                  <a:schemeClr val="accent2">
                    <a:lumMod val="75000"/>
                  </a:schemeClr>
                </a:solidFill>
                <a:latin typeface="楷体" pitchFamily="49" charset="-122"/>
                <a:ea typeface="楷体" pitchFamily="49" charset="-122"/>
                <a:sym typeface="Symbol" pitchFamily="18" charset="2"/>
              </a:rPr>
              <a:t>MR</a:t>
            </a:r>
            <a:r>
              <a:rPr lang="en-US" altLang="zh-CN" sz="2400" dirty="0">
                <a:solidFill>
                  <a:schemeClr val="accent2">
                    <a:lumMod val="75000"/>
                  </a:schemeClr>
                </a:solidFill>
                <a:latin typeface="楷体" pitchFamily="49" charset="-122"/>
                <a:ea typeface="楷体" pitchFamily="49" charset="-122"/>
              </a:rPr>
              <a:t>)</a:t>
            </a:r>
            <a:r>
              <a:rPr lang="zh-CN" altLang="en-US" sz="2400" dirty="0">
                <a:solidFill>
                  <a:schemeClr val="accent2">
                    <a:lumMod val="75000"/>
                  </a:schemeClr>
                </a:solidFill>
                <a:latin typeface="楷体" pitchFamily="49" charset="-122"/>
                <a:ea typeface="楷体" pitchFamily="49" charset="-122"/>
              </a:rPr>
              <a:t>总是等于固定不变的单位产品的卖价</a:t>
            </a:r>
            <a:r>
              <a:rPr lang="en-US" altLang="zh-CN" sz="2400" dirty="0">
                <a:solidFill>
                  <a:schemeClr val="accent2">
                    <a:lumMod val="75000"/>
                  </a:schemeClr>
                </a:solidFill>
                <a:latin typeface="楷体" pitchFamily="49" charset="-122"/>
                <a:ea typeface="楷体" pitchFamily="49" charset="-122"/>
              </a:rPr>
              <a:t>P</a:t>
            </a:r>
            <a:r>
              <a:rPr lang="zh-CN" altLang="en-US" sz="2400" dirty="0">
                <a:solidFill>
                  <a:schemeClr val="accent2">
                    <a:lumMod val="75000"/>
                  </a:schemeClr>
                </a:solidFill>
                <a:latin typeface="楷体" pitchFamily="49" charset="-122"/>
                <a:ea typeface="楷体" pitchFamily="49" charset="-122"/>
              </a:rPr>
              <a:t>，即</a:t>
            </a:r>
            <a:endParaRPr lang="zh-CN" altLang="en-US" dirty="0">
              <a:solidFill>
                <a:schemeClr val="accent2">
                  <a:lumMod val="75000"/>
                </a:schemeClr>
              </a:solidFill>
              <a:latin typeface="楷体" pitchFamily="49" charset="-122"/>
              <a:ea typeface="楷体" pitchFamily="49" charset="-122"/>
            </a:endParaRPr>
          </a:p>
        </p:txBody>
      </p:sp>
      <p:sp>
        <p:nvSpPr>
          <p:cNvPr id="1125440" name="Rectangle 64">
            <a:extLst>
              <a:ext uri="{FF2B5EF4-FFF2-40B4-BE49-F238E27FC236}">
                <a16:creationId xmlns:a16="http://schemas.microsoft.com/office/drawing/2014/main" id="{16EA93CE-A244-4F42-8E44-3217D992A558}"/>
              </a:ext>
            </a:extLst>
          </p:cNvPr>
          <p:cNvSpPr>
            <a:spLocks noRot="1" noChangeArrowheads="1"/>
          </p:cNvSpPr>
          <p:nvPr/>
        </p:nvSpPr>
        <p:spPr bwMode="auto">
          <a:xfrm>
            <a:off x="250825" y="2708275"/>
            <a:ext cx="2736850" cy="503238"/>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hlink"/>
              </a:buClr>
              <a:buSzPct val="75000"/>
              <a:buFont typeface="Wingdings" pitchFamily="2" charset="2"/>
              <a:buNone/>
              <a:defRPr/>
            </a:pPr>
            <a:r>
              <a:rPr lang="en-US" altLang="zh-CN" sz="2400" dirty="0">
                <a:solidFill>
                  <a:schemeClr val="accent2">
                    <a:lumMod val="75000"/>
                  </a:schemeClr>
                </a:solidFill>
                <a:latin typeface="楷体" pitchFamily="49" charset="-122"/>
                <a:ea typeface="楷体" pitchFamily="49" charset="-122"/>
              </a:rPr>
              <a:t>3.</a:t>
            </a:r>
            <a:r>
              <a:rPr lang="zh-CN" altLang="en-US" sz="2400" dirty="0">
                <a:solidFill>
                  <a:schemeClr val="accent2">
                    <a:lumMod val="75000"/>
                  </a:schemeClr>
                </a:solidFill>
                <a:latin typeface="楷体" pitchFamily="49" charset="-122"/>
                <a:ea typeface="楷体" pitchFamily="49" charset="-122"/>
              </a:rPr>
              <a:t>平均收益 </a:t>
            </a:r>
            <a:endParaRPr lang="zh-CN" altLang="en-US" dirty="0">
              <a:solidFill>
                <a:schemeClr val="accent2">
                  <a:lumMod val="75000"/>
                </a:schemeClr>
              </a:solidFill>
              <a:latin typeface="楷体" pitchFamily="49" charset="-122"/>
              <a:ea typeface="楷体"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0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040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2542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254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2543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54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2543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5439" grpId="0"/>
      <p:bldP spid="1125440" grpId="0"/>
    </p:bld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12134</TotalTime>
  <Words>1498</Words>
  <Application>Microsoft Office PowerPoint</Application>
  <PresentationFormat>全屏显示(4:3)</PresentationFormat>
  <Paragraphs>324</Paragraphs>
  <Slides>20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9" baseType="lpstr">
      <vt:lpstr>仿宋</vt:lpstr>
      <vt:lpstr>黑体</vt:lpstr>
      <vt:lpstr>楷体</vt:lpstr>
      <vt:lpstr>宋体</vt:lpstr>
      <vt:lpstr>Arial</vt:lpstr>
      <vt:lpstr>Times New Roman</vt:lpstr>
      <vt:lpstr>Wingdings</vt:lpstr>
      <vt:lpstr>诗情画意</vt:lpstr>
      <vt:lpstr>Equation</vt:lpstr>
      <vt:lpstr>第五章 不同市场的价格与产量决定</vt:lpstr>
      <vt:lpstr>PowerPoint 演示文稿</vt:lpstr>
      <vt:lpstr>本章讲述内容</vt:lpstr>
      <vt:lpstr>第一节 产品市场类型概述</vt:lpstr>
      <vt:lpstr>PowerPoint 演示文稿</vt:lpstr>
      <vt:lpstr>PowerPoint 演示文稿</vt:lpstr>
      <vt:lpstr>第二节 完全竞争市场的价格与产量决定</vt:lpstr>
      <vt:lpstr>PowerPoint 演示文稿</vt:lpstr>
      <vt:lpstr>PowerPoint 演示文稿</vt:lpstr>
      <vt:lpstr>四、 厂商短期均衡</vt:lpstr>
      <vt:lpstr>PowerPoint 演示文稿</vt:lpstr>
      <vt:lpstr>PowerPoint 演示文稿</vt:lpstr>
      <vt:lpstr>PowerPoint 演示文稿</vt:lpstr>
      <vt:lpstr>PowerPoint 演示文稿</vt:lpstr>
      <vt:lpstr>PowerPoint 演示文稿</vt:lpstr>
      <vt:lpstr>PowerPoint 演示文稿</vt:lpstr>
      <vt:lpstr>（三）完全竞争市场厂商短期供给曲线</vt:lpstr>
      <vt:lpstr>完全竞争厂商短期供给曲线</vt:lpstr>
      <vt:lpstr>（四）完全竞争行业的短期供给曲线</vt:lpstr>
      <vt:lpstr>练习</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osh</dc:creator>
  <cp:lastModifiedBy>kin willian</cp:lastModifiedBy>
  <cp:revision>1097</cp:revision>
  <dcterms:created xsi:type="dcterms:W3CDTF">2005-01-14T12:17:37Z</dcterms:created>
  <dcterms:modified xsi:type="dcterms:W3CDTF">2022-09-22T03:13:23Z</dcterms:modified>
</cp:coreProperties>
</file>