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26"/>
  </p:notesMasterIdLst>
  <p:sldIdLst>
    <p:sldId id="1171" r:id="rId2"/>
    <p:sldId id="1174" r:id="rId3"/>
    <p:sldId id="1200" r:id="rId4"/>
    <p:sldId id="1175" r:id="rId5"/>
    <p:sldId id="1177" r:id="rId6"/>
    <p:sldId id="1172" r:id="rId7"/>
    <p:sldId id="1201" r:id="rId8"/>
    <p:sldId id="1178" r:id="rId9"/>
    <p:sldId id="1167" r:id="rId10"/>
    <p:sldId id="1202" r:id="rId11"/>
    <p:sldId id="416" r:id="rId12"/>
    <p:sldId id="1205" r:id="rId13"/>
    <p:sldId id="420" r:id="rId14"/>
    <p:sldId id="1164" r:id="rId15"/>
    <p:sldId id="1165" r:id="rId16"/>
    <p:sldId id="421" r:id="rId17"/>
    <p:sldId id="1188" r:id="rId18"/>
    <p:sldId id="1206" r:id="rId19"/>
    <p:sldId id="1193" r:id="rId20"/>
    <p:sldId id="1207" r:id="rId21"/>
    <p:sldId id="1124" r:id="rId22"/>
    <p:sldId id="1194" r:id="rId23"/>
    <p:sldId id="1191" r:id="rId24"/>
    <p:sldId id="1210" r:id="rId25"/>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Arial" panose="020B0604020202020204" pitchFamily="34" charset="0"/>
        <a:ea typeface="楷体_GB2312" pitchFamily="49" charset="-122"/>
        <a:cs typeface="+mn-cs"/>
      </a:defRPr>
    </a:lvl1pPr>
    <a:lvl2pPr marL="457200" algn="ctr" rtl="0" fontAlgn="base">
      <a:spcBef>
        <a:spcPct val="0"/>
      </a:spcBef>
      <a:spcAft>
        <a:spcPct val="0"/>
      </a:spcAft>
      <a:defRPr b="1" kern="1200">
        <a:solidFill>
          <a:schemeClr val="tx1"/>
        </a:solidFill>
        <a:latin typeface="Arial" panose="020B0604020202020204" pitchFamily="34" charset="0"/>
        <a:ea typeface="楷体_GB2312" pitchFamily="49" charset="-122"/>
        <a:cs typeface="+mn-cs"/>
      </a:defRPr>
    </a:lvl2pPr>
    <a:lvl3pPr marL="914400" algn="ctr" rtl="0" fontAlgn="base">
      <a:spcBef>
        <a:spcPct val="0"/>
      </a:spcBef>
      <a:spcAft>
        <a:spcPct val="0"/>
      </a:spcAft>
      <a:defRPr b="1" kern="1200">
        <a:solidFill>
          <a:schemeClr val="tx1"/>
        </a:solidFill>
        <a:latin typeface="Arial" panose="020B0604020202020204" pitchFamily="34" charset="0"/>
        <a:ea typeface="楷体_GB2312" pitchFamily="49" charset="-122"/>
        <a:cs typeface="+mn-cs"/>
      </a:defRPr>
    </a:lvl3pPr>
    <a:lvl4pPr marL="1371600" algn="ctr" rtl="0" fontAlgn="base">
      <a:spcBef>
        <a:spcPct val="0"/>
      </a:spcBef>
      <a:spcAft>
        <a:spcPct val="0"/>
      </a:spcAft>
      <a:defRPr b="1" kern="1200">
        <a:solidFill>
          <a:schemeClr val="tx1"/>
        </a:solidFill>
        <a:latin typeface="Arial" panose="020B0604020202020204" pitchFamily="34" charset="0"/>
        <a:ea typeface="楷体_GB2312" pitchFamily="49" charset="-122"/>
        <a:cs typeface="+mn-cs"/>
      </a:defRPr>
    </a:lvl4pPr>
    <a:lvl5pPr marL="1828800" algn="ctr" rtl="0" fontAlgn="base">
      <a:spcBef>
        <a:spcPct val="0"/>
      </a:spcBef>
      <a:spcAft>
        <a:spcPct val="0"/>
      </a:spcAft>
      <a:defRPr b="1"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b="1"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b="1"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b="1"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b="1"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6740B"/>
    <a:srgbClr val="000000"/>
    <a:srgbClr val="A50021"/>
    <a:srgbClr val="FF9900"/>
    <a:srgbClr val="00CC00"/>
    <a:srgbClr val="FF330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2" autoAdjust="0"/>
    <p:restoredTop sz="94696" autoAdjust="0"/>
  </p:normalViewPr>
  <p:slideViewPr>
    <p:cSldViewPr>
      <p:cViewPr varScale="1">
        <p:scale>
          <a:sx n="67" d="100"/>
          <a:sy n="67" d="100"/>
        </p:scale>
        <p:origin x="159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22" name="Rectangle 2">
            <a:extLst>
              <a:ext uri="{FF2B5EF4-FFF2-40B4-BE49-F238E27FC236}">
                <a16:creationId xmlns:a16="http://schemas.microsoft.com/office/drawing/2014/main" id="{207AE2A8-3B9A-4CCE-ABC1-AF64C443085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charset="0"/>
                <a:ea typeface="宋体" pitchFamily="2" charset="-122"/>
              </a:defRPr>
            </a:lvl1pPr>
          </a:lstStyle>
          <a:p>
            <a:pPr>
              <a:defRPr/>
            </a:pPr>
            <a:endParaRPr lang="en-US" altLang="zh-CN"/>
          </a:p>
        </p:txBody>
      </p:sp>
      <p:sp>
        <p:nvSpPr>
          <p:cNvPr id="1566723" name="Rectangle 3">
            <a:extLst>
              <a:ext uri="{FF2B5EF4-FFF2-40B4-BE49-F238E27FC236}">
                <a16:creationId xmlns:a16="http://schemas.microsoft.com/office/drawing/2014/main" id="{2B4D6B9F-B8F7-40E2-8676-007A9E3E0D3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defRPr>
            </a:lvl1pPr>
          </a:lstStyle>
          <a:p>
            <a:pPr>
              <a:defRPr/>
            </a:pPr>
            <a:endParaRPr lang="en-US" altLang="zh-CN"/>
          </a:p>
        </p:txBody>
      </p:sp>
      <p:sp>
        <p:nvSpPr>
          <p:cNvPr id="43012" name="Rectangle 4">
            <a:extLst>
              <a:ext uri="{FF2B5EF4-FFF2-40B4-BE49-F238E27FC236}">
                <a16:creationId xmlns:a16="http://schemas.microsoft.com/office/drawing/2014/main" id="{98934992-8695-4131-9C9C-3B02B457359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25" name="Rectangle 5">
            <a:extLst>
              <a:ext uri="{FF2B5EF4-FFF2-40B4-BE49-F238E27FC236}">
                <a16:creationId xmlns:a16="http://schemas.microsoft.com/office/drawing/2014/main" id="{6F13E765-82A5-42CD-86DF-C082B1FE1E7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66726" name="Rectangle 6">
            <a:extLst>
              <a:ext uri="{FF2B5EF4-FFF2-40B4-BE49-F238E27FC236}">
                <a16:creationId xmlns:a16="http://schemas.microsoft.com/office/drawing/2014/main" id="{55114E5B-C5B0-4413-9E17-03EF0C3D32D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charset="0"/>
                <a:ea typeface="宋体" pitchFamily="2" charset="-122"/>
              </a:defRPr>
            </a:lvl1pPr>
          </a:lstStyle>
          <a:p>
            <a:pPr>
              <a:defRPr/>
            </a:pPr>
            <a:endParaRPr lang="en-US" altLang="zh-CN"/>
          </a:p>
        </p:txBody>
      </p:sp>
      <p:sp>
        <p:nvSpPr>
          <p:cNvPr id="1566727" name="Rectangle 7">
            <a:extLst>
              <a:ext uri="{FF2B5EF4-FFF2-40B4-BE49-F238E27FC236}">
                <a16:creationId xmlns:a16="http://schemas.microsoft.com/office/drawing/2014/main" id="{39766713-DCEE-45D4-9660-2FDF820633B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a typeface="宋体" panose="02010600030101010101" pitchFamily="2" charset="-122"/>
              </a:defRPr>
            </a:lvl1pPr>
          </a:lstStyle>
          <a:p>
            <a:fld id="{36FF97BE-B150-414C-9C9B-0FA3003A0BD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42210"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214221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a:extLst>
              <a:ext uri="{FF2B5EF4-FFF2-40B4-BE49-F238E27FC236}">
                <a16:creationId xmlns:a16="http://schemas.microsoft.com/office/drawing/2014/main" id="{C1DBA443-9959-4751-94B8-D5E0F7655F87}"/>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029ABFF-920C-4E43-B2B8-B7A22BC047D0}"/>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62E8736-A232-4A67-BA6B-6F7EB3230333}"/>
              </a:ext>
            </a:extLst>
          </p:cNvPr>
          <p:cNvSpPr>
            <a:spLocks noGrp="1" noChangeArrowheads="1"/>
          </p:cNvSpPr>
          <p:nvPr>
            <p:ph type="sldNum" sz="quarter" idx="12"/>
          </p:nvPr>
        </p:nvSpPr>
        <p:spPr/>
        <p:txBody>
          <a:bodyPr/>
          <a:lstStyle>
            <a:lvl1pPr>
              <a:defRPr/>
            </a:lvl1pPr>
          </a:lstStyle>
          <a:p>
            <a:fld id="{E50F4F4F-367C-4B40-AB83-6DC7B4183D6A}" type="slidenum">
              <a:rPr lang="en-US" altLang="zh-CN"/>
              <a:pPr/>
              <a:t>‹#›</a:t>
            </a:fld>
            <a:endParaRPr lang="en-US" altLang="zh-CN"/>
          </a:p>
        </p:txBody>
      </p:sp>
    </p:spTree>
    <p:extLst>
      <p:ext uri="{BB962C8B-B14F-4D97-AF65-F5344CB8AC3E}">
        <p14:creationId xmlns:p14="http://schemas.microsoft.com/office/powerpoint/2010/main" val="3635016085"/>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54B3BF5-3A68-4DB2-8616-7350555DB1C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A1FB505-F864-4E1B-9447-A6F6457D08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4F7CDDE-84BD-4024-AFC4-93AD4A205CE4}"/>
              </a:ext>
            </a:extLst>
          </p:cNvPr>
          <p:cNvSpPr>
            <a:spLocks noGrp="1" noChangeArrowheads="1"/>
          </p:cNvSpPr>
          <p:nvPr>
            <p:ph type="sldNum" sz="quarter" idx="12"/>
          </p:nvPr>
        </p:nvSpPr>
        <p:spPr>
          <a:ln/>
        </p:spPr>
        <p:txBody>
          <a:bodyPr/>
          <a:lstStyle>
            <a:lvl1pPr>
              <a:defRPr/>
            </a:lvl1pPr>
          </a:lstStyle>
          <a:p>
            <a:fld id="{54A28E02-908A-470A-B8BA-84E524DD98BD}" type="slidenum">
              <a:rPr lang="en-US" altLang="zh-CN"/>
              <a:pPr/>
              <a:t>‹#›</a:t>
            </a:fld>
            <a:endParaRPr lang="en-US" altLang="zh-CN"/>
          </a:p>
        </p:txBody>
      </p:sp>
    </p:spTree>
    <p:extLst>
      <p:ext uri="{BB962C8B-B14F-4D97-AF65-F5344CB8AC3E}">
        <p14:creationId xmlns:p14="http://schemas.microsoft.com/office/powerpoint/2010/main" val="2430794263"/>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BE52810-2496-4DEC-9695-AB8584FB996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E85A9AF-B581-430C-ABBE-67777C19DD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E9D0318-A119-4BC8-8684-F3E6FD16603B}"/>
              </a:ext>
            </a:extLst>
          </p:cNvPr>
          <p:cNvSpPr>
            <a:spLocks noGrp="1" noChangeArrowheads="1"/>
          </p:cNvSpPr>
          <p:nvPr>
            <p:ph type="sldNum" sz="quarter" idx="12"/>
          </p:nvPr>
        </p:nvSpPr>
        <p:spPr>
          <a:ln/>
        </p:spPr>
        <p:txBody>
          <a:bodyPr/>
          <a:lstStyle>
            <a:lvl1pPr>
              <a:defRPr/>
            </a:lvl1pPr>
          </a:lstStyle>
          <a:p>
            <a:fld id="{1213C502-E923-4C51-8A1E-10705C6BE3B8}" type="slidenum">
              <a:rPr lang="en-US" altLang="zh-CN"/>
              <a:pPr/>
              <a:t>‹#›</a:t>
            </a:fld>
            <a:endParaRPr lang="en-US" altLang="zh-CN"/>
          </a:p>
        </p:txBody>
      </p:sp>
    </p:spTree>
    <p:extLst>
      <p:ext uri="{BB962C8B-B14F-4D97-AF65-F5344CB8AC3E}">
        <p14:creationId xmlns:p14="http://schemas.microsoft.com/office/powerpoint/2010/main" val="2188376959"/>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05000"/>
            <a:ext cx="4194175"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78288"/>
            <a:ext cx="4194175"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466B0C59-2F19-47FE-8DEF-6E51E4C045D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F16BAE30-E34D-4B48-87BC-F48E8EA49B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C7BD8E17-B5E0-4F20-823C-6CA7A6C81C52}"/>
              </a:ext>
            </a:extLst>
          </p:cNvPr>
          <p:cNvSpPr>
            <a:spLocks noGrp="1" noChangeArrowheads="1"/>
          </p:cNvSpPr>
          <p:nvPr>
            <p:ph type="sldNum" sz="quarter" idx="12"/>
          </p:nvPr>
        </p:nvSpPr>
        <p:spPr>
          <a:ln/>
        </p:spPr>
        <p:txBody>
          <a:bodyPr/>
          <a:lstStyle>
            <a:lvl1pPr>
              <a:defRPr/>
            </a:lvl1pPr>
          </a:lstStyle>
          <a:p>
            <a:fld id="{A2452A22-A4A8-4ED3-AADC-6FD9C6B02FBF}" type="slidenum">
              <a:rPr lang="en-US" altLang="zh-CN"/>
              <a:pPr/>
              <a:t>‹#›</a:t>
            </a:fld>
            <a:endParaRPr lang="en-US" altLang="zh-CN"/>
          </a:p>
        </p:txBody>
      </p:sp>
    </p:spTree>
    <p:extLst>
      <p:ext uri="{BB962C8B-B14F-4D97-AF65-F5344CB8AC3E}">
        <p14:creationId xmlns:p14="http://schemas.microsoft.com/office/powerpoint/2010/main" val="508118998"/>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80E99A4-B000-495F-B2BA-5A3CEAC0537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A4E233A-0F21-4077-ADCE-536898B03B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685644E-16B7-4867-8A86-80228631A165}"/>
              </a:ext>
            </a:extLst>
          </p:cNvPr>
          <p:cNvSpPr>
            <a:spLocks noGrp="1" noChangeArrowheads="1"/>
          </p:cNvSpPr>
          <p:nvPr>
            <p:ph type="sldNum" sz="quarter" idx="12"/>
          </p:nvPr>
        </p:nvSpPr>
        <p:spPr>
          <a:ln/>
        </p:spPr>
        <p:txBody>
          <a:bodyPr/>
          <a:lstStyle>
            <a:lvl1pPr>
              <a:defRPr/>
            </a:lvl1pPr>
          </a:lstStyle>
          <a:p>
            <a:fld id="{2DA60179-5B3D-4EBA-837F-509A5323664B}" type="slidenum">
              <a:rPr lang="en-US" altLang="zh-CN"/>
              <a:pPr/>
              <a:t>‹#›</a:t>
            </a:fld>
            <a:endParaRPr lang="en-US" altLang="zh-CN"/>
          </a:p>
        </p:txBody>
      </p:sp>
    </p:spTree>
    <p:extLst>
      <p:ext uri="{BB962C8B-B14F-4D97-AF65-F5344CB8AC3E}">
        <p14:creationId xmlns:p14="http://schemas.microsoft.com/office/powerpoint/2010/main" val="2891062833"/>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C125498-5934-4858-8C24-7DED381968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A7852E2-229C-450D-A7F7-472C0D3D5B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2B90BE0-030B-4F40-B06F-7EE7FD0B421E}"/>
              </a:ext>
            </a:extLst>
          </p:cNvPr>
          <p:cNvSpPr>
            <a:spLocks noGrp="1" noChangeArrowheads="1"/>
          </p:cNvSpPr>
          <p:nvPr>
            <p:ph type="sldNum" sz="quarter" idx="12"/>
          </p:nvPr>
        </p:nvSpPr>
        <p:spPr>
          <a:ln/>
        </p:spPr>
        <p:txBody>
          <a:bodyPr/>
          <a:lstStyle>
            <a:lvl1pPr>
              <a:defRPr/>
            </a:lvl1pPr>
          </a:lstStyle>
          <a:p>
            <a:fld id="{EC75E783-FEBE-47DA-A4A1-1B4329D48C2A}" type="slidenum">
              <a:rPr lang="en-US" altLang="zh-CN"/>
              <a:pPr/>
              <a:t>‹#›</a:t>
            </a:fld>
            <a:endParaRPr lang="en-US" altLang="zh-CN"/>
          </a:p>
        </p:txBody>
      </p:sp>
    </p:spTree>
    <p:extLst>
      <p:ext uri="{BB962C8B-B14F-4D97-AF65-F5344CB8AC3E}">
        <p14:creationId xmlns:p14="http://schemas.microsoft.com/office/powerpoint/2010/main" val="316754017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2E6E8EF-C61A-4233-99FE-D823A7577BE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BBA9B50-A134-4B3C-9ECB-16FF19DEA6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5AF000A-8083-4087-8A4C-F8A046C85F62}"/>
              </a:ext>
            </a:extLst>
          </p:cNvPr>
          <p:cNvSpPr>
            <a:spLocks noGrp="1" noChangeArrowheads="1"/>
          </p:cNvSpPr>
          <p:nvPr>
            <p:ph type="sldNum" sz="quarter" idx="12"/>
          </p:nvPr>
        </p:nvSpPr>
        <p:spPr>
          <a:ln/>
        </p:spPr>
        <p:txBody>
          <a:bodyPr/>
          <a:lstStyle>
            <a:lvl1pPr>
              <a:defRPr/>
            </a:lvl1pPr>
          </a:lstStyle>
          <a:p>
            <a:fld id="{B6FCA081-D596-4877-95BC-6DCDD88E266A}" type="slidenum">
              <a:rPr lang="en-US" altLang="zh-CN"/>
              <a:pPr/>
              <a:t>‹#›</a:t>
            </a:fld>
            <a:endParaRPr lang="en-US" altLang="zh-CN"/>
          </a:p>
        </p:txBody>
      </p:sp>
    </p:spTree>
    <p:extLst>
      <p:ext uri="{BB962C8B-B14F-4D97-AF65-F5344CB8AC3E}">
        <p14:creationId xmlns:p14="http://schemas.microsoft.com/office/powerpoint/2010/main" val="3950489530"/>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2E12FED-FFB6-4A78-B339-503740C582F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550E2D2-6184-4974-80CD-42EFE23ECAF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BD8748C-D67C-49DA-89AC-AF497D60BB30}"/>
              </a:ext>
            </a:extLst>
          </p:cNvPr>
          <p:cNvSpPr>
            <a:spLocks noGrp="1" noChangeArrowheads="1"/>
          </p:cNvSpPr>
          <p:nvPr>
            <p:ph type="sldNum" sz="quarter" idx="12"/>
          </p:nvPr>
        </p:nvSpPr>
        <p:spPr>
          <a:ln/>
        </p:spPr>
        <p:txBody>
          <a:bodyPr/>
          <a:lstStyle>
            <a:lvl1pPr>
              <a:defRPr/>
            </a:lvl1pPr>
          </a:lstStyle>
          <a:p>
            <a:fld id="{A947C80E-30F8-4622-B6DE-48EC08B11FEA}" type="slidenum">
              <a:rPr lang="en-US" altLang="zh-CN"/>
              <a:pPr/>
              <a:t>‹#›</a:t>
            </a:fld>
            <a:endParaRPr lang="en-US" altLang="zh-CN"/>
          </a:p>
        </p:txBody>
      </p:sp>
    </p:spTree>
    <p:extLst>
      <p:ext uri="{BB962C8B-B14F-4D97-AF65-F5344CB8AC3E}">
        <p14:creationId xmlns:p14="http://schemas.microsoft.com/office/powerpoint/2010/main" val="2741266722"/>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A237FFE-3D3E-42EC-93F4-8C65F047F0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E979946D-8C20-48E7-B88F-5CF90607C9D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85ADFE9E-6BB5-4E4E-BB67-063E7C978304}"/>
              </a:ext>
            </a:extLst>
          </p:cNvPr>
          <p:cNvSpPr>
            <a:spLocks noGrp="1" noChangeArrowheads="1"/>
          </p:cNvSpPr>
          <p:nvPr>
            <p:ph type="sldNum" sz="quarter" idx="12"/>
          </p:nvPr>
        </p:nvSpPr>
        <p:spPr>
          <a:ln/>
        </p:spPr>
        <p:txBody>
          <a:bodyPr/>
          <a:lstStyle>
            <a:lvl1pPr>
              <a:defRPr/>
            </a:lvl1pPr>
          </a:lstStyle>
          <a:p>
            <a:fld id="{746CB71C-4BDE-47CA-A197-49A7481E2BDC}" type="slidenum">
              <a:rPr lang="en-US" altLang="zh-CN"/>
              <a:pPr/>
              <a:t>‹#›</a:t>
            </a:fld>
            <a:endParaRPr lang="en-US" altLang="zh-CN"/>
          </a:p>
        </p:txBody>
      </p:sp>
    </p:spTree>
    <p:extLst>
      <p:ext uri="{BB962C8B-B14F-4D97-AF65-F5344CB8AC3E}">
        <p14:creationId xmlns:p14="http://schemas.microsoft.com/office/powerpoint/2010/main" val="2982183254"/>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27EFDE7E-CEF2-407A-9ADA-F9841FE6CBA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3697C87-8F9E-4E15-B722-AA2EB71D14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0E7799F-5996-4D41-B600-AE56BE4A8B90}"/>
              </a:ext>
            </a:extLst>
          </p:cNvPr>
          <p:cNvSpPr>
            <a:spLocks noGrp="1" noChangeArrowheads="1"/>
          </p:cNvSpPr>
          <p:nvPr>
            <p:ph type="sldNum" sz="quarter" idx="12"/>
          </p:nvPr>
        </p:nvSpPr>
        <p:spPr>
          <a:ln/>
        </p:spPr>
        <p:txBody>
          <a:bodyPr/>
          <a:lstStyle>
            <a:lvl1pPr>
              <a:defRPr/>
            </a:lvl1pPr>
          </a:lstStyle>
          <a:p>
            <a:fld id="{F88646AD-0321-40E7-B27B-133F332D15FA}" type="slidenum">
              <a:rPr lang="en-US" altLang="zh-CN"/>
              <a:pPr/>
              <a:t>‹#›</a:t>
            </a:fld>
            <a:endParaRPr lang="en-US" altLang="zh-CN"/>
          </a:p>
        </p:txBody>
      </p:sp>
    </p:spTree>
    <p:extLst>
      <p:ext uri="{BB962C8B-B14F-4D97-AF65-F5344CB8AC3E}">
        <p14:creationId xmlns:p14="http://schemas.microsoft.com/office/powerpoint/2010/main" val="2605050524"/>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8971F66-4416-4E94-8805-81207C3E29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8858DA2-F35C-4B92-9793-5893358B39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CAA9D8BF-68A3-4848-B495-56B5D09271CE}"/>
              </a:ext>
            </a:extLst>
          </p:cNvPr>
          <p:cNvSpPr>
            <a:spLocks noGrp="1" noChangeArrowheads="1"/>
          </p:cNvSpPr>
          <p:nvPr>
            <p:ph type="sldNum" sz="quarter" idx="12"/>
          </p:nvPr>
        </p:nvSpPr>
        <p:spPr>
          <a:ln/>
        </p:spPr>
        <p:txBody>
          <a:bodyPr/>
          <a:lstStyle>
            <a:lvl1pPr>
              <a:defRPr/>
            </a:lvl1pPr>
          </a:lstStyle>
          <a:p>
            <a:fld id="{ADEC6FD3-3999-47E6-91A8-18FA94310272}" type="slidenum">
              <a:rPr lang="en-US" altLang="zh-CN"/>
              <a:pPr/>
              <a:t>‹#›</a:t>
            </a:fld>
            <a:endParaRPr lang="en-US" altLang="zh-CN"/>
          </a:p>
        </p:txBody>
      </p:sp>
    </p:spTree>
    <p:extLst>
      <p:ext uri="{BB962C8B-B14F-4D97-AF65-F5344CB8AC3E}">
        <p14:creationId xmlns:p14="http://schemas.microsoft.com/office/powerpoint/2010/main" val="654086742"/>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FDD90CB-B48B-4779-AB71-9CFC8C3EFC6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42B7730-C922-4C56-872E-5ED0547716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F8537C7-8DF4-47AF-9C21-2AE40E63EE31}"/>
              </a:ext>
            </a:extLst>
          </p:cNvPr>
          <p:cNvSpPr>
            <a:spLocks noGrp="1" noChangeArrowheads="1"/>
          </p:cNvSpPr>
          <p:nvPr>
            <p:ph type="sldNum" sz="quarter" idx="12"/>
          </p:nvPr>
        </p:nvSpPr>
        <p:spPr>
          <a:ln/>
        </p:spPr>
        <p:txBody>
          <a:bodyPr/>
          <a:lstStyle>
            <a:lvl1pPr>
              <a:defRPr/>
            </a:lvl1pPr>
          </a:lstStyle>
          <a:p>
            <a:fld id="{0DB10425-6E6F-4244-AC21-A039B5D5CA6B}" type="slidenum">
              <a:rPr lang="en-US" altLang="zh-CN"/>
              <a:pPr/>
              <a:t>‹#›</a:t>
            </a:fld>
            <a:endParaRPr lang="en-US" altLang="zh-CN"/>
          </a:p>
        </p:txBody>
      </p:sp>
    </p:spTree>
    <p:extLst>
      <p:ext uri="{BB962C8B-B14F-4D97-AF65-F5344CB8AC3E}">
        <p14:creationId xmlns:p14="http://schemas.microsoft.com/office/powerpoint/2010/main" val="2500132733"/>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1BCF9DA-025A-4EB2-908B-6D46662583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C906433-5048-4216-866D-09DE7E2301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A569F37-44AA-408C-9A95-2E7400C23B18}"/>
              </a:ext>
            </a:extLst>
          </p:cNvPr>
          <p:cNvSpPr>
            <a:spLocks noGrp="1" noChangeArrowheads="1"/>
          </p:cNvSpPr>
          <p:nvPr>
            <p:ph type="sldNum" sz="quarter" idx="12"/>
          </p:nvPr>
        </p:nvSpPr>
        <p:spPr>
          <a:ln/>
        </p:spPr>
        <p:txBody>
          <a:bodyPr/>
          <a:lstStyle>
            <a:lvl1pPr>
              <a:defRPr/>
            </a:lvl1pPr>
          </a:lstStyle>
          <a:p>
            <a:fld id="{A6A7530F-776F-4FDA-8862-72B8BCED68D5}" type="slidenum">
              <a:rPr lang="en-US" altLang="zh-CN"/>
              <a:pPr/>
              <a:t>‹#›</a:t>
            </a:fld>
            <a:endParaRPr lang="en-US" altLang="zh-CN"/>
          </a:p>
        </p:txBody>
      </p:sp>
    </p:spTree>
    <p:extLst>
      <p:ext uri="{BB962C8B-B14F-4D97-AF65-F5344CB8AC3E}">
        <p14:creationId xmlns:p14="http://schemas.microsoft.com/office/powerpoint/2010/main" val="3879710530"/>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7A9A627-80C7-4150-B71F-1BEA7754B659}"/>
              </a:ext>
            </a:extLst>
          </p:cNvPr>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267" name="Rectangle 3">
            <a:extLst>
              <a:ext uri="{FF2B5EF4-FFF2-40B4-BE49-F238E27FC236}">
                <a16:creationId xmlns:a16="http://schemas.microsoft.com/office/drawing/2014/main" id="{DD4DC735-2B2A-40B5-9777-62927710A736}"/>
              </a:ext>
            </a:extLst>
          </p:cNvPr>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41188" name="Rectangle 4">
            <a:extLst>
              <a:ext uri="{FF2B5EF4-FFF2-40B4-BE49-F238E27FC236}">
                <a16:creationId xmlns:a16="http://schemas.microsoft.com/office/drawing/2014/main" id="{9E15C2FA-A841-4E2B-888E-46E02025940F}"/>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latin typeface="Arial" charset="0"/>
                <a:ea typeface="+mn-ea"/>
              </a:defRPr>
            </a:lvl1pPr>
          </a:lstStyle>
          <a:p>
            <a:pPr>
              <a:defRPr/>
            </a:pPr>
            <a:endParaRPr lang="en-US" altLang="zh-CN"/>
          </a:p>
        </p:txBody>
      </p:sp>
      <p:sp>
        <p:nvSpPr>
          <p:cNvPr id="2141189" name="Rectangle 5">
            <a:extLst>
              <a:ext uri="{FF2B5EF4-FFF2-40B4-BE49-F238E27FC236}">
                <a16:creationId xmlns:a16="http://schemas.microsoft.com/office/drawing/2014/main" id="{80A0ED96-1B70-41C1-9963-35E65E1DB29E}"/>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charset="0"/>
                <a:ea typeface="+mn-ea"/>
              </a:defRPr>
            </a:lvl1pPr>
          </a:lstStyle>
          <a:p>
            <a:pPr>
              <a:defRPr/>
            </a:pPr>
            <a:endParaRPr lang="en-US" altLang="zh-CN"/>
          </a:p>
        </p:txBody>
      </p:sp>
      <p:sp>
        <p:nvSpPr>
          <p:cNvPr id="2141190" name="Rectangle 6">
            <a:extLst>
              <a:ext uri="{FF2B5EF4-FFF2-40B4-BE49-F238E27FC236}">
                <a16:creationId xmlns:a16="http://schemas.microsoft.com/office/drawing/2014/main" id="{7FD62092-71E6-47F7-8611-EE46BCEF1925}"/>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宋体" panose="02010600030101010101" pitchFamily="2" charset="-122"/>
              </a:defRPr>
            </a:lvl1pPr>
          </a:lstStyle>
          <a:p>
            <a:fld id="{BDD329BA-AE45-41A5-8560-F6B777F5C53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003"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Lst>
  <p:transition>
    <p:blinds dir="ver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4.x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A575888-759F-43C4-84D1-9C98A7FBB4D6}"/>
              </a:ext>
            </a:extLst>
          </p:cNvPr>
          <p:cNvSpPr>
            <a:spLocks noGrp="1" noRot="1" noChangeArrowheads="1"/>
          </p:cNvSpPr>
          <p:nvPr>
            <p:ph type="title"/>
          </p:nvPr>
        </p:nvSpPr>
        <p:spPr>
          <a:xfrm>
            <a:off x="323850" y="476250"/>
            <a:ext cx="8540750" cy="1008063"/>
          </a:xfrm>
        </p:spPr>
        <p:txBody>
          <a:bodyPr/>
          <a:lstStyle/>
          <a:p>
            <a:pPr eaLnBrk="1" hangingPunct="1">
              <a:defRPr/>
            </a:pPr>
            <a:r>
              <a:rPr lang="zh-CN" altLang="en-US" b="1" dirty="0">
                <a:solidFill>
                  <a:schemeClr val="accent2">
                    <a:lumMod val="75000"/>
                  </a:schemeClr>
                </a:solidFill>
                <a:latin typeface="黑体" pitchFamily="49" charset="-122"/>
                <a:ea typeface="黑体" pitchFamily="49" charset="-122"/>
              </a:rPr>
              <a:t>第六章 完全垄断市场</a:t>
            </a:r>
          </a:p>
        </p:txBody>
      </p:sp>
      <p:sp>
        <p:nvSpPr>
          <p:cNvPr id="13315" name="Rectangle 3">
            <a:extLst>
              <a:ext uri="{FF2B5EF4-FFF2-40B4-BE49-F238E27FC236}">
                <a16:creationId xmlns:a16="http://schemas.microsoft.com/office/drawing/2014/main" id="{79266BDB-ACE0-457B-89D3-6DB31CD2BEDE}"/>
              </a:ext>
            </a:extLst>
          </p:cNvPr>
          <p:cNvSpPr>
            <a:spLocks noGrp="1" noRot="1" noChangeArrowheads="1"/>
          </p:cNvSpPr>
          <p:nvPr>
            <p:ph type="body" idx="1"/>
          </p:nvPr>
        </p:nvSpPr>
        <p:spPr>
          <a:xfrm>
            <a:off x="457200" y="1500188"/>
            <a:ext cx="8229600" cy="4737100"/>
          </a:xfrm>
        </p:spPr>
        <p:txBody>
          <a:bodyPr/>
          <a:lstStyle/>
          <a:p>
            <a:pPr eaLnBrk="1" hangingPunct="1">
              <a:lnSpc>
                <a:spcPct val="90000"/>
              </a:lnSpc>
              <a:buFont typeface="Wingdings" panose="05000000000000000000" pitchFamily="2" charset="2"/>
              <a:buNone/>
              <a:defRPr/>
            </a:pPr>
            <a:r>
              <a:rPr lang="zh-CN" altLang="en-US" sz="4000" b="1" dirty="0">
                <a:solidFill>
                  <a:schemeClr val="accent2">
                    <a:lumMod val="75000"/>
                  </a:schemeClr>
                </a:solidFill>
                <a:latin typeface="楷体" pitchFamily="49" charset="-122"/>
                <a:ea typeface="楷体" pitchFamily="49" charset="-122"/>
              </a:rPr>
              <a:t>现象：</a:t>
            </a:r>
          </a:p>
          <a:p>
            <a:pPr eaLnBrk="1" hangingPunct="1">
              <a:lnSpc>
                <a:spcPct val="90000"/>
              </a:lnSpc>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1</a:t>
            </a:r>
            <a:r>
              <a:rPr lang="zh-CN" altLang="en-US" b="1" dirty="0">
                <a:solidFill>
                  <a:schemeClr val="accent2">
                    <a:lumMod val="75000"/>
                  </a:schemeClr>
                </a:solidFill>
                <a:latin typeface="楷体" pitchFamily="49" charset="-122"/>
                <a:ea typeface="楷体" pitchFamily="49" charset="-122"/>
              </a:rPr>
              <a:t>）你的电脑如果使用微软的操作系统，将别无选择地支付给它几百到上千元不等的价格。微软已在视窗软件市场上有垄断地位。</a:t>
            </a:r>
          </a:p>
          <a:p>
            <a:pPr eaLnBrk="1" hangingPunct="1">
              <a:lnSpc>
                <a:spcPct val="90000"/>
              </a:lnSpc>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如果使用盗版就会被微软 “蓝屏”。           很明显，我们知道微软作为垄断者收取的价格远大于其产品的边际成本</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微软把它的程序复印到另一张光盘上所付出的成本</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几块钱。</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6CD93-206E-4CF8-BCA8-3316D819525A}"/>
              </a:ext>
            </a:extLst>
          </p:cNvPr>
          <p:cNvSpPr txBox="1">
            <a:spLocks/>
          </p:cNvSpPr>
          <p:nvPr/>
        </p:nvSpPr>
        <p:spPr>
          <a:xfrm>
            <a:off x="301625" y="609600"/>
            <a:ext cx="8540750" cy="1143000"/>
          </a:xfrm>
          <a:prstGeom prst="rect">
            <a:avLst/>
          </a:prstGeom>
        </p:spPr>
        <p:txBody>
          <a:bodyPr/>
          <a:lstStyle/>
          <a:p>
            <a:pPr eaLnBrk="0" hangingPunct="0">
              <a:defRPr/>
            </a:pPr>
            <a:r>
              <a:rPr lang="zh-CN" altLang="en-US" sz="3600" kern="0">
                <a:solidFill>
                  <a:srgbClr val="3333FF"/>
                </a:solidFill>
                <a:latin typeface="楷体" pitchFamily="49" charset="-122"/>
                <a:ea typeface="楷体" pitchFamily="49" charset="-122"/>
                <a:cs typeface="+mj-cs"/>
              </a:rPr>
              <a:t>本章讲述内容</a:t>
            </a:r>
            <a:endParaRPr lang="zh-CN" altLang="en-US" sz="3600" kern="0" dirty="0">
              <a:solidFill>
                <a:srgbClr val="3333FF"/>
              </a:solidFill>
              <a:latin typeface="楷体" pitchFamily="49" charset="-122"/>
              <a:ea typeface="楷体" pitchFamily="49" charset="-122"/>
              <a:cs typeface="+mj-cs"/>
            </a:endParaRPr>
          </a:p>
        </p:txBody>
      </p:sp>
      <p:sp>
        <p:nvSpPr>
          <p:cNvPr id="3" name="内容占位符 2">
            <a:extLst>
              <a:ext uri="{FF2B5EF4-FFF2-40B4-BE49-F238E27FC236}">
                <a16:creationId xmlns:a16="http://schemas.microsoft.com/office/drawing/2014/main" id="{1191E8F7-7809-41CC-9EB4-26F658810EB8}"/>
              </a:ext>
            </a:extLst>
          </p:cNvPr>
          <p:cNvSpPr txBox="1">
            <a:spLocks/>
          </p:cNvSpPr>
          <p:nvPr/>
        </p:nvSpPr>
        <p:spPr>
          <a:xfrm>
            <a:off x="301625" y="1785938"/>
            <a:ext cx="8540750" cy="4313237"/>
          </a:xfrm>
          <a:prstGeom prst="rect">
            <a:avLst/>
          </a:prstGeom>
        </p:spPr>
        <p:txBody>
          <a:bodyPr/>
          <a:lstStyle/>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一、垄断</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二、垄断厂商需求曲线与边际收益曲线</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3200" kern="0" dirty="0">
                <a:solidFill>
                  <a:srgbClr val="FF0000"/>
                </a:solidFill>
                <a:latin typeface="楷体" pitchFamily="49" charset="-122"/>
                <a:ea typeface="楷体" pitchFamily="49" charset="-122"/>
              </a:rPr>
              <a:t>三、垄断厂商的短期均衡</a:t>
            </a:r>
            <a:endParaRPr lang="en-US" altLang="zh-CN" sz="3200" kern="0" dirty="0">
              <a:solidFill>
                <a:srgbClr val="FF0000"/>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四、垄断厂商的价格歧视</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五、垄断的福利代价</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六、</a:t>
            </a:r>
            <a:r>
              <a:rPr lang="en-US" altLang="zh-CN" sz="2800" kern="0" dirty="0">
                <a:solidFill>
                  <a:srgbClr val="3333FF"/>
                </a:solidFill>
                <a:latin typeface="楷体" pitchFamily="49" charset="-122"/>
                <a:ea typeface="楷体" pitchFamily="49" charset="-122"/>
              </a:rPr>
              <a:t> </a:t>
            </a:r>
            <a:r>
              <a:rPr lang="zh-CN" altLang="en-US" sz="2800" kern="0" dirty="0">
                <a:solidFill>
                  <a:srgbClr val="3333FF"/>
                </a:solidFill>
                <a:latin typeface="楷体" pitchFamily="49" charset="-122"/>
                <a:ea typeface="楷体" pitchFamily="49" charset="-122"/>
              </a:rPr>
              <a:t>政府对垄断的公共政策</a:t>
            </a:r>
          </a:p>
          <a:p>
            <a:pPr marL="342900" indent="-342900" algn="l" eaLnBrk="0" hangingPunct="0">
              <a:spcBef>
                <a:spcPct val="20000"/>
              </a:spcBef>
              <a:buClr>
                <a:schemeClr val="hlink"/>
              </a:buClr>
              <a:buSzPct val="75000"/>
              <a:buFont typeface="Wingdings" pitchFamily="2" charset="2"/>
              <a:buChar char="v"/>
              <a:defRPr/>
            </a:pP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22F4574D-20E8-41B5-95F8-B7D76F7087A3}"/>
              </a:ext>
            </a:extLst>
          </p:cNvPr>
          <p:cNvSpPr>
            <a:spLocks noGrp="1" noRot="1" noChangeArrowheads="1"/>
          </p:cNvSpPr>
          <p:nvPr>
            <p:ph type="body" idx="1"/>
          </p:nvPr>
        </p:nvSpPr>
        <p:spPr>
          <a:xfrm>
            <a:off x="323850" y="549275"/>
            <a:ext cx="8229600" cy="1295400"/>
          </a:xfrm>
        </p:spPr>
        <p:txBody>
          <a:bodyPr/>
          <a:lstStyle/>
          <a:p>
            <a:pPr eaLnBrk="1" hangingPunct="1">
              <a:buFont typeface="Wingdings" panose="05000000000000000000" pitchFamily="2" charset="2"/>
              <a:buNone/>
              <a:defRPr/>
            </a:pPr>
            <a:r>
              <a:rPr lang="zh-CN" altLang="en-US" sz="4000" b="1" dirty="0">
                <a:solidFill>
                  <a:schemeClr val="accent2">
                    <a:lumMod val="75000"/>
                  </a:schemeClr>
                </a:solidFill>
                <a:latin typeface="楷体" pitchFamily="49" charset="-122"/>
                <a:ea typeface="楷体" pitchFamily="49" charset="-122"/>
              </a:rPr>
              <a:t>三</a:t>
            </a:r>
            <a:r>
              <a:rPr lang="en-US" altLang="zh-CN" sz="4000" b="1" dirty="0">
                <a:solidFill>
                  <a:schemeClr val="accent2">
                    <a:lumMod val="75000"/>
                  </a:schemeClr>
                </a:solidFill>
                <a:latin typeface="楷体" pitchFamily="49" charset="-122"/>
                <a:ea typeface="楷体" pitchFamily="49" charset="-122"/>
              </a:rPr>
              <a:t>.</a:t>
            </a:r>
            <a:r>
              <a:rPr lang="zh-CN" altLang="en-US" sz="4000" b="1" dirty="0">
                <a:solidFill>
                  <a:schemeClr val="accent2">
                    <a:lumMod val="75000"/>
                  </a:schemeClr>
                </a:solidFill>
                <a:latin typeface="楷体" pitchFamily="49" charset="-122"/>
                <a:ea typeface="楷体" pitchFamily="49" charset="-122"/>
              </a:rPr>
              <a:t>垄断厂商短期均衡</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（一）短期均衡	</a:t>
            </a:r>
          </a:p>
        </p:txBody>
      </p:sp>
      <p:sp>
        <p:nvSpPr>
          <p:cNvPr id="1109005" name="Rectangle 13">
            <a:extLst>
              <a:ext uri="{FF2B5EF4-FFF2-40B4-BE49-F238E27FC236}">
                <a16:creationId xmlns:a16="http://schemas.microsoft.com/office/drawing/2014/main" id="{1DD4004F-5F36-4FEF-BA45-3866B2D40D1A}"/>
              </a:ext>
            </a:extLst>
          </p:cNvPr>
          <p:cNvSpPr>
            <a:spLocks noChangeArrowheads="1"/>
          </p:cNvSpPr>
          <p:nvPr/>
        </p:nvSpPr>
        <p:spPr bwMode="auto">
          <a:xfrm>
            <a:off x="3929063" y="4214813"/>
            <a:ext cx="1766887" cy="795337"/>
          </a:xfrm>
          <a:prstGeom prst="rect">
            <a:avLst/>
          </a:prstGeom>
          <a:solidFill>
            <a:srgbClr val="FF3300"/>
          </a:solidFill>
          <a:ln w="9525" algn="ctr">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245764" name="Line 4">
            <a:extLst>
              <a:ext uri="{FF2B5EF4-FFF2-40B4-BE49-F238E27FC236}">
                <a16:creationId xmlns:a16="http://schemas.microsoft.com/office/drawing/2014/main" id="{20A4AA98-9FBB-4C1C-81E9-476CD32707C1}"/>
              </a:ext>
            </a:extLst>
          </p:cNvPr>
          <p:cNvSpPr>
            <a:spLocks noChangeShapeType="1"/>
          </p:cNvSpPr>
          <p:nvPr/>
        </p:nvSpPr>
        <p:spPr bwMode="auto">
          <a:xfrm>
            <a:off x="3927475" y="6164263"/>
            <a:ext cx="45339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765" name="Line 5">
            <a:extLst>
              <a:ext uri="{FF2B5EF4-FFF2-40B4-BE49-F238E27FC236}">
                <a16:creationId xmlns:a16="http://schemas.microsoft.com/office/drawing/2014/main" id="{D399E001-BB60-45C1-B79E-E75E8758688A}"/>
              </a:ext>
            </a:extLst>
          </p:cNvPr>
          <p:cNvSpPr>
            <a:spLocks noChangeShapeType="1"/>
          </p:cNvSpPr>
          <p:nvPr/>
        </p:nvSpPr>
        <p:spPr bwMode="auto">
          <a:xfrm flipV="1">
            <a:off x="3929063" y="2924175"/>
            <a:ext cx="0" cy="32416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766" name="Arc 6">
            <a:extLst>
              <a:ext uri="{FF2B5EF4-FFF2-40B4-BE49-F238E27FC236}">
                <a16:creationId xmlns:a16="http://schemas.microsoft.com/office/drawing/2014/main" id="{5C62FAD6-5171-4269-9B47-7E5CA961FB51}"/>
              </a:ext>
            </a:extLst>
          </p:cNvPr>
          <p:cNvSpPr>
            <a:spLocks/>
          </p:cNvSpPr>
          <p:nvPr/>
        </p:nvSpPr>
        <p:spPr bwMode="auto">
          <a:xfrm rot="8131246">
            <a:off x="5008563" y="3500438"/>
            <a:ext cx="2425700" cy="1439862"/>
          </a:xfrm>
          <a:custGeom>
            <a:avLst/>
            <a:gdLst>
              <a:gd name="T0" fmla="*/ 0 w 38285"/>
              <a:gd name="T1" fmla="*/ 2147483647 h 21600"/>
              <a:gd name="T2" fmla="*/ 2147483647 w 38285"/>
              <a:gd name="T3" fmla="*/ 2147483647 h 21600"/>
              <a:gd name="T4" fmla="*/ 2147483647 w 38285"/>
              <a:gd name="T5" fmla="*/ 2147483647 h 21600"/>
              <a:gd name="T6" fmla="*/ 0 60000 65536"/>
              <a:gd name="T7" fmla="*/ 0 60000 65536"/>
              <a:gd name="T8" fmla="*/ 0 60000 65536"/>
              <a:gd name="T9" fmla="*/ 0 w 38285"/>
              <a:gd name="T10" fmla="*/ 0 h 21600"/>
              <a:gd name="T11" fmla="*/ 38285 w 38285"/>
              <a:gd name="T12" fmla="*/ 21600 h 21600"/>
            </a:gdLst>
            <a:ahLst/>
            <a:cxnLst>
              <a:cxn ang="T6">
                <a:pos x="T0" y="T1"/>
              </a:cxn>
              <a:cxn ang="T7">
                <a:pos x="T2" y="T3"/>
              </a:cxn>
              <a:cxn ang="T8">
                <a:pos x="T4" y="T5"/>
              </a:cxn>
            </a:cxnLst>
            <a:rect l="T9" t="T10" r="T11" b="T12"/>
            <a:pathLst>
              <a:path w="38285" h="21600" fill="none" extrusionOk="0">
                <a:moveTo>
                  <a:pt x="-1" y="7882"/>
                </a:moveTo>
                <a:cubicBezTo>
                  <a:pt x="4102" y="2892"/>
                  <a:pt x="10224" y="-1"/>
                  <a:pt x="16685" y="0"/>
                </a:cubicBezTo>
                <a:cubicBezTo>
                  <a:pt x="28614" y="0"/>
                  <a:pt x="38285" y="9670"/>
                  <a:pt x="38285" y="21600"/>
                </a:cubicBezTo>
              </a:path>
              <a:path w="38285" h="21600" stroke="0" extrusionOk="0">
                <a:moveTo>
                  <a:pt x="-1" y="7882"/>
                </a:moveTo>
                <a:cubicBezTo>
                  <a:pt x="4102" y="2892"/>
                  <a:pt x="10224" y="-1"/>
                  <a:pt x="16685" y="0"/>
                </a:cubicBezTo>
                <a:cubicBezTo>
                  <a:pt x="28614" y="0"/>
                  <a:pt x="38285" y="9670"/>
                  <a:pt x="38285" y="21600"/>
                </a:cubicBezTo>
                <a:lnTo>
                  <a:pt x="16685" y="2160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245768" name="Freeform 8">
            <a:extLst>
              <a:ext uri="{FF2B5EF4-FFF2-40B4-BE49-F238E27FC236}">
                <a16:creationId xmlns:a16="http://schemas.microsoft.com/office/drawing/2014/main" id="{FE4E3A29-C207-46F7-AB5E-FD2C2DA4C2D8}"/>
              </a:ext>
            </a:extLst>
          </p:cNvPr>
          <p:cNvSpPr>
            <a:spLocks/>
          </p:cNvSpPr>
          <p:nvPr/>
        </p:nvSpPr>
        <p:spPr bwMode="auto">
          <a:xfrm>
            <a:off x="4721225" y="3500438"/>
            <a:ext cx="2160588" cy="2220912"/>
          </a:xfrm>
          <a:custGeom>
            <a:avLst/>
            <a:gdLst>
              <a:gd name="T0" fmla="*/ 0 w 1497"/>
              <a:gd name="T1" fmla="*/ 2147483647 h 1626"/>
              <a:gd name="T2" fmla="*/ 2147483647 w 1497"/>
              <a:gd name="T3" fmla="*/ 2147483647 h 1626"/>
              <a:gd name="T4" fmla="*/ 2147483647 w 1497"/>
              <a:gd name="T5" fmla="*/ 0 h 1626"/>
              <a:gd name="T6" fmla="*/ 0 60000 65536"/>
              <a:gd name="T7" fmla="*/ 0 60000 65536"/>
              <a:gd name="T8" fmla="*/ 0 60000 65536"/>
              <a:gd name="T9" fmla="*/ 0 w 1497"/>
              <a:gd name="T10" fmla="*/ 0 h 1626"/>
              <a:gd name="T11" fmla="*/ 1497 w 1497"/>
              <a:gd name="T12" fmla="*/ 1626 h 1626"/>
            </a:gdLst>
            <a:ahLst/>
            <a:cxnLst>
              <a:cxn ang="T6">
                <a:pos x="T0" y="T1"/>
              </a:cxn>
              <a:cxn ang="T7">
                <a:pos x="T2" y="T3"/>
              </a:cxn>
              <a:cxn ang="T8">
                <a:pos x="T4" y="T5"/>
              </a:cxn>
            </a:cxnLst>
            <a:rect l="T9" t="T10" r="T11" b="T12"/>
            <a:pathLst>
              <a:path w="1497" h="1626">
                <a:moveTo>
                  <a:pt x="0" y="1316"/>
                </a:moveTo>
                <a:cubicBezTo>
                  <a:pt x="169" y="1471"/>
                  <a:pt x="339" y="1626"/>
                  <a:pt x="589" y="1407"/>
                </a:cubicBezTo>
                <a:cubicBezTo>
                  <a:pt x="839" y="1188"/>
                  <a:pt x="1168" y="594"/>
                  <a:pt x="1497" y="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245769" name="Line 9">
            <a:extLst>
              <a:ext uri="{FF2B5EF4-FFF2-40B4-BE49-F238E27FC236}">
                <a16:creationId xmlns:a16="http://schemas.microsoft.com/office/drawing/2014/main" id="{6DA3590C-BBFF-4773-B3C9-12F467FB4455}"/>
              </a:ext>
            </a:extLst>
          </p:cNvPr>
          <p:cNvSpPr>
            <a:spLocks noChangeShapeType="1"/>
          </p:cNvSpPr>
          <p:nvPr/>
        </p:nvSpPr>
        <p:spPr bwMode="auto">
          <a:xfrm>
            <a:off x="3929063" y="3500438"/>
            <a:ext cx="2376487" cy="2376487"/>
          </a:xfrm>
          <a:prstGeom prst="line">
            <a:avLst/>
          </a:prstGeom>
          <a:noFill/>
          <a:ln w="28575">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770" name="Line 10">
            <a:extLst>
              <a:ext uri="{FF2B5EF4-FFF2-40B4-BE49-F238E27FC236}">
                <a16:creationId xmlns:a16="http://schemas.microsoft.com/office/drawing/2014/main" id="{F346379A-F181-4E1B-B490-6EC43BA6DA4C}"/>
              </a:ext>
            </a:extLst>
          </p:cNvPr>
          <p:cNvSpPr>
            <a:spLocks noChangeShapeType="1"/>
          </p:cNvSpPr>
          <p:nvPr/>
        </p:nvSpPr>
        <p:spPr bwMode="auto">
          <a:xfrm>
            <a:off x="3929063" y="3500438"/>
            <a:ext cx="3887787" cy="15128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772" name="Line 12">
            <a:extLst>
              <a:ext uri="{FF2B5EF4-FFF2-40B4-BE49-F238E27FC236}">
                <a16:creationId xmlns:a16="http://schemas.microsoft.com/office/drawing/2014/main" id="{73A58354-7591-4A39-8474-B6DD369C1B31}"/>
              </a:ext>
            </a:extLst>
          </p:cNvPr>
          <p:cNvSpPr>
            <a:spLocks noChangeShapeType="1"/>
          </p:cNvSpPr>
          <p:nvPr/>
        </p:nvSpPr>
        <p:spPr bwMode="auto">
          <a:xfrm flipV="1">
            <a:off x="5703888" y="4221163"/>
            <a:ext cx="0" cy="194468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773" name="Line 13">
            <a:extLst>
              <a:ext uri="{FF2B5EF4-FFF2-40B4-BE49-F238E27FC236}">
                <a16:creationId xmlns:a16="http://schemas.microsoft.com/office/drawing/2014/main" id="{AF6B0C3B-0170-4ABF-938E-8F5402A5E30A}"/>
              </a:ext>
            </a:extLst>
          </p:cNvPr>
          <p:cNvSpPr>
            <a:spLocks noChangeShapeType="1"/>
          </p:cNvSpPr>
          <p:nvPr/>
        </p:nvSpPr>
        <p:spPr bwMode="auto">
          <a:xfrm flipH="1">
            <a:off x="3929063" y="4221163"/>
            <a:ext cx="180022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774" name="Line 14">
            <a:extLst>
              <a:ext uri="{FF2B5EF4-FFF2-40B4-BE49-F238E27FC236}">
                <a16:creationId xmlns:a16="http://schemas.microsoft.com/office/drawing/2014/main" id="{75F5A3D3-8AD6-4539-AEB7-817B28A397D2}"/>
              </a:ext>
            </a:extLst>
          </p:cNvPr>
          <p:cNvSpPr>
            <a:spLocks noChangeShapeType="1"/>
          </p:cNvSpPr>
          <p:nvPr/>
        </p:nvSpPr>
        <p:spPr bwMode="auto">
          <a:xfrm flipH="1">
            <a:off x="3929063" y="5013325"/>
            <a:ext cx="180022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775" name="Text Box 15">
            <a:extLst>
              <a:ext uri="{FF2B5EF4-FFF2-40B4-BE49-F238E27FC236}">
                <a16:creationId xmlns:a16="http://schemas.microsoft.com/office/drawing/2014/main" id="{1E5C2FA7-899D-428B-9041-41D6885A54D1}"/>
              </a:ext>
            </a:extLst>
          </p:cNvPr>
          <p:cNvSpPr txBox="1">
            <a:spLocks noChangeArrowheads="1"/>
          </p:cNvSpPr>
          <p:nvPr/>
        </p:nvSpPr>
        <p:spPr bwMode="auto">
          <a:xfrm>
            <a:off x="5729288" y="5072063"/>
            <a:ext cx="792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50000"/>
              </a:spcBef>
            </a:pPr>
            <a:r>
              <a:rPr lang="en-US" altLang="zh-CN" sz="2400">
                <a:solidFill>
                  <a:srgbClr val="3333FF"/>
                </a:solidFill>
                <a:ea typeface="宋体" panose="02010600030101010101" pitchFamily="2" charset="-122"/>
              </a:rPr>
              <a:t>E</a:t>
            </a:r>
          </a:p>
        </p:txBody>
      </p:sp>
      <p:sp>
        <p:nvSpPr>
          <p:cNvPr id="245776" name="Text Box 16">
            <a:extLst>
              <a:ext uri="{FF2B5EF4-FFF2-40B4-BE49-F238E27FC236}">
                <a16:creationId xmlns:a16="http://schemas.microsoft.com/office/drawing/2014/main" id="{FDC3F6C2-CEC0-46D8-8E7D-1656BDBFBCBE}"/>
              </a:ext>
            </a:extLst>
          </p:cNvPr>
          <p:cNvSpPr txBox="1">
            <a:spLocks noChangeArrowheads="1"/>
          </p:cNvSpPr>
          <p:nvPr/>
        </p:nvSpPr>
        <p:spPr bwMode="auto">
          <a:xfrm>
            <a:off x="5656263" y="4581525"/>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50000"/>
              </a:spcBef>
            </a:pPr>
            <a:r>
              <a:rPr lang="en-US" altLang="zh-CN" sz="2400">
                <a:ea typeface="宋体" panose="02010600030101010101" pitchFamily="2" charset="-122"/>
              </a:rPr>
              <a:t>F</a:t>
            </a:r>
          </a:p>
        </p:txBody>
      </p:sp>
      <p:sp>
        <p:nvSpPr>
          <p:cNvPr id="245777" name="Text Box 17">
            <a:extLst>
              <a:ext uri="{FF2B5EF4-FFF2-40B4-BE49-F238E27FC236}">
                <a16:creationId xmlns:a16="http://schemas.microsoft.com/office/drawing/2014/main" id="{37895FEB-021C-4BB2-AE89-FCCFB4EDA55D}"/>
              </a:ext>
            </a:extLst>
          </p:cNvPr>
          <p:cNvSpPr txBox="1">
            <a:spLocks noChangeArrowheads="1"/>
          </p:cNvSpPr>
          <p:nvPr/>
        </p:nvSpPr>
        <p:spPr bwMode="auto">
          <a:xfrm>
            <a:off x="5656263" y="3789363"/>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50000"/>
              </a:spcBef>
            </a:pPr>
            <a:r>
              <a:rPr lang="en-US" altLang="zh-CN" sz="2400"/>
              <a:t>B</a:t>
            </a:r>
          </a:p>
        </p:txBody>
      </p:sp>
      <p:sp>
        <p:nvSpPr>
          <p:cNvPr id="245778" name="Text Box 18">
            <a:extLst>
              <a:ext uri="{FF2B5EF4-FFF2-40B4-BE49-F238E27FC236}">
                <a16:creationId xmlns:a16="http://schemas.microsoft.com/office/drawing/2014/main" id="{9DB911AF-3E7E-4A52-9EC6-50651154BA1D}"/>
              </a:ext>
            </a:extLst>
          </p:cNvPr>
          <p:cNvSpPr txBox="1">
            <a:spLocks noChangeArrowheads="1"/>
          </p:cNvSpPr>
          <p:nvPr/>
        </p:nvSpPr>
        <p:spPr bwMode="auto">
          <a:xfrm>
            <a:off x="6305550" y="3068638"/>
            <a:ext cx="792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50000"/>
              </a:spcBef>
            </a:pPr>
            <a:r>
              <a:rPr lang="en-US" altLang="zh-CN" sz="2000" b="0">
                <a:solidFill>
                  <a:srgbClr val="000000"/>
                </a:solidFill>
                <a:ea typeface="宋体" panose="02010600030101010101" pitchFamily="2" charset="-122"/>
              </a:rPr>
              <a:t>SMC</a:t>
            </a:r>
          </a:p>
        </p:txBody>
      </p:sp>
      <p:sp>
        <p:nvSpPr>
          <p:cNvPr id="1108994" name="Text Box 2">
            <a:extLst>
              <a:ext uri="{FF2B5EF4-FFF2-40B4-BE49-F238E27FC236}">
                <a16:creationId xmlns:a16="http://schemas.microsoft.com/office/drawing/2014/main" id="{AEF1101E-F5A6-40A0-BF75-7C297255F746}"/>
              </a:ext>
            </a:extLst>
          </p:cNvPr>
          <p:cNvSpPr txBox="1">
            <a:spLocks noChangeArrowheads="1"/>
          </p:cNvSpPr>
          <p:nvPr/>
        </p:nvSpPr>
        <p:spPr bwMode="auto">
          <a:xfrm>
            <a:off x="7169150" y="3213100"/>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50000"/>
              </a:spcBef>
            </a:pPr>
            <a:r>
              <a:rPr lang="en-US" altLang="zh-CN" sz="2000" b="0">
                <a:ea typeface="宋体" panose="02010600030101010101" pitchFamily="2" charset="-122"/>
              </a:rPr>
              <a:t>SAC</a:t>
            </a:r>
          </a:p>
        </p:txBody>
      </p:sp>
      <p:sp>
        <p:nvSpPr>
          <p:cNvPr id="1108995" name="Text Box 3">
            <a:extLst>
              <a:ext uri="{FF2B5EF4-FFF2-40B4-BE49-F238E27FC236}">
                <a16:creationId xmlns:a16="http://schemas.microsoft.com/office/drawing/2014/main" id="{9526BAA8-6C69-41CE-B28B-24E6AA07E677}"/>
              </a:ext>
            </a:extLst>
          </p:cNvPr>
          <p:cNvSpPr txBox="1">
            <a:spLocks noChangeArrowheads="1"/>
          </p:cNvSpPr>
          <p:nvPr/>
        </p:nvSpPr>
        <p:spPr bwMode="auto">
          <a:xfrm>
            <a:off x="3621088" y="2846388"/>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2000" b="0">
                <a:ea typeface="宋体" panose="02010600030101010101" pitchFamily="2" charset="-122"/>
              </a:rPr>
              <a:t>p</a:t>
            </a:r>
          </a:p>
        </p:txBody>
      </p:sp>
      <p:sp>
        <p:nvSpPr>
          <p:cNvPr id="1108997" name="Text Box 5">
            <a:extLst>
              <a:ext uri="{FF2B5EF4-FFF2-40B4-BE49-F238E27FC236}">
                <a16:creationId xmlns:a16="http://schemas.microsoft.com/office/drawing/2014/main" id="{499B28FC-4FFE-402B-A0AB-308CE2271850}"/>
              </a:ext>
            </a:extLst>
          </p:cNvPr>
          <p:cNvSpPr txBox="1">
            <a:spLocks noChangeArrowheads="1"/>
          </p:cNvSpPr>
          <p:nvPr/>
        </p:nvSpPr>
        <p:spPr bwMode="auto">
          <a:xfrm>
            <a:off x="8537575" y="60213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2000" b="0">
                <a:ea typeface="宋体" panose="02010600030101010101" pitchFamily="2" charset="-122"/>
              </a:rPr>
              <a:t>Q</a:t>
            </a:r>
          </a:p>
        </p:txBody>
      </p:sp>
      <p:sp>
        <p:nvSpPr>
          <p:cNvPr id="1108998" name="Text Box 6">
            <a:extLst>
              <a:ext uri="{FF2B5EF4-FFF2-40B4-BE49-F238E27FC236}">
                <a16:creationId xmlns:a16="http://schemas.microsoft.com/office/drawing/2014/main" id="{F2C930F0-46FF-4A23-8078-BB60B60CE941}"/>
              </a:ext>
            </a:extLst>
          </p:cNvPr>
          <p:cNvSpPr txBox="1">
            <a:spLocks noChangeArrowheads="1"/>
          </p:cNvSpPr>
          <p:nvPr/>
        </p:nvSpPr>
        <p:spPr bwMode="auto">
          <a:xfrm>
            <a:off x="5584825" y="61896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2400" b="0">
                <a:ea typeface="宋体" panose="02010600030101010101" pitchFamily="2" charset="-122"/>
              </a:rPr>
              <a:t>Q</a:t>
            </a:r>
            <a:r>
              <a:rPr lang="en-US" altLang="zh-CN" sz="2400" baseline="-25000">
                <a:ea typeface="宋体" panose="02010600030101010101" pitchFamily="2" charset="-122"/>
              </a:rPr>
              <a:t>0</a:t>
            </a:r>
          </a:p>
        </p:txBody>
      </p:sp>
      <p:sp>
        <p:nvSpPr>
          <p:cNvPr id="1108999" name="Text Box 7">
            <a:extLst>
              <a:ext uri="{FF2B5EF4-FFF2-40B4-BE49-F238E27FC236}">
                <a16:creationId xmlns:a16="http://schemas.microsoft.com/office/drawing/2014/main" id="{5628B969-2A36-4309-A0C3-CF5DC4E0AB7E}"/>
              </a:ext>
            </a:extLst>
          </p:cNvPr>
          <p:cNvSpPr txBox="1">
            <a:spLocks noChangeArrowheads="1"/>
          </p:cNvSpPr>
          <p:nvPr/>
        </p:nvSpPr>
        <p:spPr bwMode="auto">
          <a:xfrm>
            <a:off x="3497263" y="4005263"/>
            <a:ext cx="39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2000" b="0">
                <a:ea typeface="宋体" panose="02010600030101010101" pitchFamily="2" charset="-122"/>
              </a:rPr>
              <a:t>G</a:t>
            </a:r>
          </a:p>
        </p:txBody>
      </p:sp>
      <p:sp>
        <p:nvSpPr>
          <p:cNvPr id="1109000" name="Text Box 8">
            <a:extLst>
              <a:ext uri="{FF2B5EF4-FFF2-40B4-BE49-F238E27FC236}">
                <a16:creationId xmlns:a16="http://schemas.microsoft.com/office/drawing/2014/main" id="{ED751A42-0A40-4439-8BCB-F9B403521D15}"/>
              </a:ext>
            </a:extLst>
          </p:cNvPr>
          <p:cNvSpPr txBox="1">
            <a:spLocks noChangeArrowheads="1"/>
          </p:cNvSpPr>
          <p:nvPr/>
        </p:nvSpPr>
        <p:spPr bwMode="auto">
          <a:xfrm>
            <a:off x="3497263" y="47974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2000" b="0">
                <a:ea typeface="宋体" panose="02010600030101010101" pitchFamily="2" charset="-122"/>
              </a:rPr>
              <a:t>H</a:t>
            </a:r>
          </a:p>
        </p:txBody>
      </p:sp>
      <p:sp>
        <p:nvSpPr>
          <p:cNvPr id="1109001" name="Text Box 9">
            <a:extLst>
              <a:ext uri="{FF2B5EF4-FFF2-40B4-BE49-F238E27FC236}">
                <a16:creationId xmlns:a16="http://schemas.microsoft.com/office/drawing/2014/main" id="{34A94698-6075-4242-A544-BC9927C5D14D}"/>
              </a:ext>
            </a:extLst>
          </p:cNvPr>
          <p:cNvSpPr txBox="1">
            <a:spLocks noChangeArrowheads="1"/>
          </p:cNvSpPr>
          <p:nvPr/>
        </p:nvSpPr>
        <p:spPr bwMode="auto">
          <a:xfrm>
            <a:off x="7889875" y="48688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2000" b="0">
                <a:ea typeface="宋体" panose="02010600030101010101" pitchFamily="2" charset="-122"/>
              </a:rPr>
              <a:t>d</a:t>
            </a:r>
          </a:p>
        </p:txBody>
      </p:sp>
      <p:sp>
        <p:nvSpPr>
          <p:cNvPr id="1109002" name="Text Box 10">
            <a:extLst>
              <a:ext uri="{FF2B5EF4-FFF2-40B4-BE49-F238E27FC236}">
                <a16:creationId xmlns:a16="http://schemas.microsoft.com/office/drawing/2014/main" id="{8FA2101B-6182-450B-8423-855C4A3213ED}"/>
              </a:ext>
            </a:extLst>
          </p:cNvPr>
          <p:cNvSpPr txBox="1">
            <a:spLocks noChangeArrowheads="1"/>
          </p:cNvSpPr>
          <p:nvPr/>
        </p:nvSpPr>
        <p:spPr bwMode="auto">
          <a:xfrm>
            <a:off x="3497263" y="59499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2000" b="0">
                <a:ea typeface="宋体" panose="02010600030101010101" pitchFamily="2" charset="-122"/>
              </a:rPr>
              <a:t>O</a:t>
            </a:r>
          </a:p>
        </p:txBody>
      </p:sp>
      <p:sp>
        <p:nvSpPr>
          <p:cNvPr id="1109003" name="Text Box 11">
            <a:extLst>
              <a:ext uri="{FF2B5EF4-FFF2-40B4-BE49-F238E27FC236}">
                <a16:creationId xmlns:a16="http://schemas.microsoft.com/office/drawing/2014/main" id="{BF2E397A-2C25-44D7-8168-B36CC59D4C66}"/>
              </a:ext>
            </a:extLst>
          </p:cNvPr>
          <p:cNvSpPr txBox="1">
            <a:spLocks noChangeArrowheads="1"/>
          </p:cNvSpPr>
          <p:nvPr/>
        </p:nvSpPr>
        <p:spPr bwMode="auto">
          <a:xfrm>
            <a:off x="6376988" y="5589588"/>
            <a:ext cx="579437" cy="396875"/>
          </a:xfrm>
          <a:prstGeom prst="rect">
            <a:avLst/>
          </a:prstGeom>
          <a:noFill/>
          <a:ln w="28575" algn="ctr">
            <a:noFill/>
            <a:miter lim="800000"/>
            <a:headEnd/>
            <a:tailEnd/>
          </a:ln>
        </p:spPr>
        <p:txBody>
          <a:bodyPr wrap="none">
            <a:spAutoFit/>
          </a:bodyPr>
          <a:lstStyle/>
          <a:p>
            <a:pPr marL="342900" indent="-342900" algn="l">
              <a:spcBef>
                <a:spcPct val="20000"/>
              </a:spcBef>
              <a:defRPr/>
            </a:pPr>
            <a:r>
              <a:rPr lang="en-US" altLang="zh-CN" sz="2000" b="0">
                <a:solidFill>
                  <a:schemeClr val="accent2">
                    <a:lumMod val="75000"/>
                  </a:schemeClr>
                </a:solidFill>
                <a:latin typeface="Arial" charset="0"/>
                <a:ea typeface="宋体" pitchFamily="2" charset="-122"/>
              </a:rPr>
              <a:t>MR</a:t>
            </a:r>
          </a:p>
        </p:txBody>
      </p:sp>
      <p:sp>
        <p:nvSpPr>
          <p:cNvPr id="1109007" name="Rectangle 15">
            <a:extLst>
              <a:ext uri="{FF2B5EF4-FFF2-40B4-BE49-F238E27FC236}">
                <a16:creationId xmlns:a16="http://schemas.microsoft.com/office/drawing/2014/main" id="{F7B91A76-FBF9-421E-B1E9-1D4863EFF256}"/>
              </a:ext>
            </a:extLst>
          </p:cNvPr>
          <p:cNvSpPr>
            <a:spLocks noChangeArrowheads="1"/>
          </p:cNvSpPr>
          <p:nvPr/>
        </p:nvSpPr>
        <p:spPr bwMode="auto">
          <a:xfrm>
            <a:off x="833438" y="3422650"/>
            <a:ext cx="2592387" cy="2087563"/>
          </a:xfrm>
          <a:prstGeom prst="rect">
            <a:avLst/>
          </a:prstGeom>
          <a:noFill/>
          <a:ln w="9525" algn="ctr">
            <a:noFill/>
            <a:miter lim="800000"/>
            <a:headEnd/>
            <a:tailEnd/>
          </a:ln>
        </p:spPr>
        <p:txBody>
          <a:bodyPr wrap="none" anchor="ctr"/>
          <a:lstStyle/>
          <a:p>
            <a:pPr>
              <a:defRPr/>
            </a:pPr>
            <a:r>
              <a:rPr lang="zh-CN" altLang="en-US" sz="3200" dirty="0">
                <a:solidFill>
                  <a:schemeClr val="accent2">
                    <a:lumMod val="75000"/>
                  </a:schemeClr>
                </a:solidFill>
                <a:latin typeface="楷体_GB2312" pitchFamily="49" charset="-122"/>
              </a:rPr>
              <a:t>均衡条件</a:t>
            </a:r>
          </a:p>
          <a:p>
            <a:pPr>
              <a:defRPr/>
            </a:pPr>
            <a:r>
              <a:rPr lang="en-US" altLang="zh-CN" sz="3200" dirty="0">
                <a:solidFill>
                  <a:schemeClr val="accent2">
                    <a:lumMod val="75000"/>
                  </a:schemeClr>
                </a:solidFill>
                <a:latin typeface="楷体_GB2312" pitchFamily="49" charset="-122"/>
              </a:rPr>
              <a:t>MR=SMC</a:t>
            </a:r>
          </a:p>
          <a:p>
            <a:pPr>
              <a:defRPr/>
            </a:pPr>
            <a:r>
              <a:rPr lang="zh-CN" altLang="en-US" sz="3200" dirty="0">
                <a:solidFill>
                  <a:schemeClr val="accent2">
                    <a:lumMod val="75000"/>
                  </a:schemeClr>
                </a:solidFill>
                <a:latin typeface="楷体_GB2312" pitchFamily="49" charset="-122"/>
              </a:rPr>
              <a:t>其中</a:t>
            </a:r>
            <a:r>
              <a:rPr lang="en-US" altLang="zh-CN" sz="3200" dirty="0">
                <a:solidFill>
                  <a:schemeClr val="accent2">
                    <a:lumMod val="75000"/>
                  </a:schemeClr>
                </a:solidFill>
                <a:latin typeface="楷体_GB2312" pitchFamily="49" charset="-122"/>
              </a:rPr>
              <a:t>P&gt;SAC</a:t>
            </a:r>
          </a:p>
        </p:txBody>
      </p:sp>
      <p:sp>
        <p:nvSpPr>
          <p:cNvPr id="1109008" name="Rectangle 16">
            <a:extLst>
              <a:ext uri="{FF2B5EF4-FFF2-40B4-BE49-F238E27FC236}">
                <a16:creationId xmlns:a16="http://schemas.microsoft.com/office/drawing/2014/main" id="{F2DCCAC3-DEF0-4553-B8E4-F2C3E86443C9}"/>
              </a:ext>
            </a:extLst>
          </p:cNvPr>
          <p:cNvSpPr>
            <a:spLocks noRot="1" noChangeArrowheads="1"/>
          </p:cNvSpPr>
          <p:nvPr/>
        </p:nvSpPr>
        <p:spPr bwMode="auto">
          <a:xfrm>
            <a:off x="250825" y="1412875"/>
            <a:ext cx="8229600" cy="792163"/>
          </a:xfrm>
          <a:prstGeom prst="rect">
            <a:avLst/>
          </a:prstGeom>
          <a:noFill/>
          <a:ln w="9525">
            <a:noFill/>
            <a:miter lim="800000"/>
            <a:headEnd/>
            <a:tailEnd/>
          </a:ln>
        </p:spPr>
        <p:txBody>
          <a:bodyPr/>
          <a:lstStyle/>
          <a:p>
            <a:pPr marL="342900" indent="-342900" algn="l">
              <a:spcBef>
                <a:spcPct val="20000"/>
              </a:spcBef>
              <a:buClr>
                <a:schemeClr val="hlink"/>
              </a:buClr>
              <a:buSzPct val="75000"/>
              <a:buFont typeface="Wingdings" pitchFamily="2" charset="2"/>
              <a:buNone/>
              <a:defRPr/>
            </a:pPr>
            <a:endParaRPr lang="en-US" altLang="zh-CN" sz="3200" dirty="0">
              <a:solidFill>
                <a:schemeClr val="tx2"/>
              </a:solidFill>
              <a:latin typeface="楷体_GB2312" pitchFamily="49" charset="-122"/>
            </a:endParaRPr>
          </a:p>
          <a:p>
            <a:pPr marL="342900" indent="-342900" algn="l">
              <a:spcBef>
                <a:spcPct val="20000"/>
              </a:spcBef>
              <a:buClr>
                <a:schemeClr val="hlink"/>
              </a:buClr>
              <a:buSzPct val="75000"/>
              <a:buFont typeface="Wingdings" pitchFamily="2" charset="2"/>
              <a:buNone/>
              <a:defRPr/>
            </a:pPr>
            <a:r>
              <a:rPr lang="en-US" altLang="zh-CN" sz="3200" dirty="0">
                <a:solidFill>
                  <a:schemeClr val="accent2">
                    <a:lumMod val="75000"/>
                  </a:schemeClr>
                </a:solidFill>
                <a:latin typeface="楷体" pitchFamily="49" charset="-122"/>
                <a:ea typeface="楷体" pitchFamily="49" charset="-122"/>
              </a:rPr>
              <a:t>1</a:t>
            </a:r>
            <a:r>
              <a:rPr lang="zh-CN" altLang="en-US" sz="3200" dirty="0">
                <a:solidFill>
                  <a:schemeClr val="accent2">
                    <a:lumMod val="75000"/>
                  </a:schemeClr>
                </a:solidFill>
                <a:latin typeface="楷体" pitchFamily="49" charset="-122"/>
                <a:ea typeface="楷体" pitchFamily="49" charset="-122"/>
              </a:rPr>
              <a:t>、垄断厂商获得超额利润</a:t>
            </a:r>
          </a:p>
        </p:txBody>
      </p:sp>
      <p:sp>
        <p:nvSpPr>
          <p:cNvPr id="1109009" name="Rectangle 17">
            <a:extLst>
              <a:ext uri="{FF2B5EF4-FFF2-40B4-BE49-F238E27FC236}">
                <a16:creationId xmlns:a16="http://schemas.microsoft.com/office/drawing/2014/main" id="{8162C7F4-1E8B-4FD0-BBD0-B326F1970934}"/>
              </a:ext>
            </a:extLst>
          </p:cNvPr>
          <p:cNvSpPr>
            <a:spLocks noRot="1" noChangeArrowheads="1"/>
          </p:cNvSpPr>
          <p:nvPr/>
        </p:nvSpPr>
        <p:spPr bwMode="auto">
          <a:xfrm>
            <a:off x="5786438" y="2214563"/>
            <a:ext cx="33575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buClr>
                <a:schemeClr val="hlink"/>
              </a:buClr>
              <a:buSzPct val="75000"/>
              <a:buFont typeface="Wingdings" panose="05000000000000000000" pitchFamily="2" charset="2"/>
              <a:buNone/>
            </a:pPr>
            <a:r>
              <a:rPr lang="en-US" altLang="zh-CN" sz="2400">
                <a:solidFill>
                  <a:schemeClr val="tx2"/>
                </a:solidFill>
                <a:latin typeface="楷体_GB2312" pitchFamily="49" charset="-122"/>
              </a:rPr>
              <a:t>	</a:t>
            </a:r>
            <a:r>
              <a:rPr lang="zh-CN" altLang="en-US" sz="2400">
                <a:solidFill>
                  <a:schemeClr val="tx2"/>
                </a:solidFill>
                <a:latin typeface="楷体_GB2312" pitchFamily="49" charset="-122"/>
              </a:rPr>
              <a:t>要满足  </a:t>
            </a:r>
            <a:r>
              <a:rPr lang="en-US" altLang="zh-CN" sz="2400">
                <a:solidFill>
                  <a:srgbClr val="FF3300"/>
                </a:solidFill>
                <a:latin typeface="楷体_GB2312" pitchFamily="49" charset="-122"/>
              </a:rPr>
              <a:t>MR=SMC</a:t>
            </a:r>
            <a:endParaRPr lang="zh-CN" altLang="en-US" sz="2400">
              <a:solidFill>
                <a:schemeClr val="tx2"/>
              </a:solidFill>
              <a:latin typeface="楷体_GB2312" pitchFamily="49" charset="-122"/>
            </a:endParaRPr>
          </a:p>
        </p:txBody>
      </p:sp>
      <p:sp>
        <p:nvSpPr>
          <p:cNvPr id="29" name="椭圆 28">
            <a:extLst>
              <a:ext uri="{FF2B5EF4-FFF2-40B4-BE49-F238E27FC236}">
                <a16:creationId xmlns:a16="http://schemas.microsoft.com/office/drawing/2014/main" id="{0E43E4A6-475F-475F-9FE1-653EE3C9C7B1}"/>
              </a:ext>
            </a:extLst>
          </p:cNvPr>
          <p:cNvSpPr>
            <a:spLocks noChangeArrowheads="1"/>
          </p:cNvSpPr>
          <p:nvPr/>
        </p:nvSpPr>
        <p:spPr bwMode="auto">
          <a:xfrm>
            <a:off x="5643563" y="5214938"/>
            <a:ext cx="142875" cy="142875"/>
          </a:xfrm>
          <a:prstGeom prst="ellipse">
            <a:avLst/>
          </a:prstGeom>
          <a:solidFill>
            <a:schemeClr val="accent2"/>
          </a:soli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90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90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7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89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90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089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57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089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7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57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457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0900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457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0900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57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4577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577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577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0899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0900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0899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577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4577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57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0900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090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9005" grpId="0" animBg="1"/>
      <p:bldP spid="245766" grpId="0" animBg="1"/>
      <p:bldP spid="245768" grpId="0" animBg="1"/>
      <p:bldP spid="245775" grpId="0"/>
      <p:bldP spid="245776" grpId="0"/>
      <p:bldP spid="245777" grpId="0"/>
      <p:bldP spid="245778" grpId="0"/>
      <p:bldP spid="1108994" grpId="0"/>
      <p:bldP spid="1108995" grpId="0"/>
      <p:bldP spid="1108997" grpId="0"/>
      <p:bldP spid="1108998" grpId="0"/>
      <p:bldP spid="1108999" grpId="0"/>
      <p:bldP spid="1109000" grpId="0"/>
      <p:bldP spid="1109001" grpId="0"/>
      <p:bldP spid="1109002" grpId="0"/>
      <p:bldP spid="1109003" grpId="0"/>
      <p:bldP spid="1109007" grpId="0"/>
      <p:bldP spid="1109008" grpId="0"/>
      <p:bldP spid="1109009" grpId="0"/>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A6B91-ADC0-4518-940A-AD8FD86FD495}"/>
              </a:ext>
            </a:extLst>
          </p:cNvPr>
          <p:cNvSpPr txBox="1">
            <a:spLocks/>
          </p:cNvSpPr>
          <p:nvPr/>
        </p:nvSpPr>
        <p:spPr>
          <a:xfrm>
            <a:off x="301625" y="609600"/>
            <a:ext cx="8540750" cy="1143000"/>
          </a:xfrm>
          <a:prstGeom prst="rect">
            <a:avLst/>
          </a:prstGeom>
        </p:spPr>
        <p:txBody>
          <a:bodyPr/>
          <a:lstStyle/>
          <a:p>
            <a:pPr eaLnBrk="0" hangingPunct="0">
              <a:defRPr/>
            </a:pPr>
            <a:r>
              <a:rPr lang="zh-CN" altLang="en-US" sz="3600" kern="0">
                <a:solidFill>
                  <a:srgbClr val="3333FF"/>
                </a:solidFill>
                <a:latin typeface="楷体" pitchFamily="49" charset="-122"/>
                <a:ea typeface="楷体" pitchFamily="49" charset="-122"/>
                <a:cs typeface="+mj-cs"/>
              </a:rPr>
              <a:t>本章讲述内容</a:t>
            </a:r>
            <a:endParaRPr lang="zh-CN" altLang="en-US" sz="3600" kern="0" dirty="0">
              <a:solidFill>
                <a:srgbClr val="3333FF"/>
              </a:solidFill>
              <a:latin typeface="楷体" pitchFamily="49" charset="-122"/>
              <a:ea typeface="楷体" pitchFamily="49" charset="-122"/>
              <a:cs typeface="+mj-cs"/>
            </a:endParaRPr>
          </a:p>
        </p:txBody>
      </p:sp>
      <p:sp>
        <p:nvSpPr>
          <p:cNvPr id="3" name="内容占位符 2">
            <a:extLst>
              <a:ext uri="{FF2B5EF4-FFF2-40B4-BE49-F238E27FC236}">
                <a16:creationId xmlns:a16="http://schemas.microsoft.com/office/drawing/2014/main" id="{D5ACDA7E-FC76-4C2B-81B3-8E7B517CFE4E}"/>
              </a:ext>
            </a:extLst>
          </p:cNvPr>
          <p:cNvSpPr txBox="1">
            <a:spLocks/>
          </p:cNvSpPr>
          <p:nvPr/>
        </p:nvSpPr>
        <p:spPr>
          <a:xfrm>
            <a:off x="301625" y="1785938"/>
            <a:ext cx="8540750" cy="4313237"/>
          </a:xfrm>
          <a:prstGeom prst="rect">
            <a:avLst/>
          </a:prstGeom>
        </p:spPr>
        <p:txBody>
          <a:bodyPr/>
          <a:lstStyle/>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一、垄断</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二、垄断厂商需求曲线与边际收益曲线</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三、垄断厂商的短期均衡与长期均衡</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3200" kern="0" dirty="0">
                <a:solidFill>
                  <a:srgbClr val="FF0000"/>
                </a:solidFill>
                <a:latin typeface="楷体" pitchFamily="49" charset="-122"/>
                <a:ea typeface="楷体" pitchFamily="49" charset="-122"/>
              </a:rPr>
              <a:t>四、垄断厂商的价格歧视</a:t>
            </a:r>
            <a:endParaRPr lang="en-US" altLang="zh-CN" sz="3200" kern="0" dirty="0">
              <a:solidFill>
                <a:srgbClr val="FF0000"/>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五、垄断的福利代价</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六、</a:t>
            </a:r>
            <a:r>
              <a:rPr lang="en-US" altLang="zh-CN" sz="2800" kern="0" dirty="0">
                <a:solidFill>
                  <a:srgbClr val="3333FF"/>
                </a:solidFill>
                <a:latin typeface="楷体" pitchFamily="49" charset="-122"/>
                <a:ea typeface="楷体" pitchFamily="49" charset="-122"/>
              </a:rPr>
              <a:t> </a:t>
            </a:r>
            <a:r>
              <a:rPr lang="zh-CN" altLang="en-US" sz="2800" kern="0" dirty="0">
                <a:solidFill>
                  <a:srgbClr val="3333FF"/>
                </a:solidFill>
                <a:latin typeface="楷体" pitchFamily="49" charset="-122"/>
                <a:ea typeface="楷体" pitchFamily="49" charset="-122"/>
              </a:rPr>
              <a:t>政府对垄断的公共政策</a:t>
            </a:r>
          </a:p>
          <a:p>
            <a:pPr marL="342900" indent="-342900" algn="l" eaLnBrk="0" hangingPunct="0">
              <a:spcBef>
                <a:spcPct val="20000"/>
              </a:spcBef>
              <a:buClr>
                <a:schemeClr val="hlink"/>
              </a:buClr>
              <a:buSzPct val="75000"/>
              <a:buFont typeface="Wingdings" pitchFamily="2" charset="2"/>
              <a:buChar char="v"/>
              <a:defRPr/>
            </a:pP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13378C5-E806-464B-981E-DBF8152F7F46}"/>
              </a:ext>
            </a:extLst>
          </p:cNvPr>
          <p:cNvSpPr>
            <a:spLocks noGrp="1" noRot="1" noChangeArrowheads="1"/>
          </p:cNvSpPr>
          <p:nvPr>
            <p:ph type="title"/>
          </p:nvPr>
        </p:nvSpPr>
        <p:spPr>
          <a:xfrm>
            <a:off x="539750" y="620713"/>
            <a:ext cx="5903913" cy="647700"/>
          </a:xfrm>
        </p:spPr>
        <p:txBody>
          <a:bodyPr/>
          <a:lstStyle/>
          <a:p>
            <a:pPr algn="l" eaLnBrk="1" hangingPunct="1"/>
            <a:r>
              <a:rPr lang="zh-CN" altLang="en-US" sz="4000" b="1" dirty="0">
                <a:solidFill>
                  <a:srgbClr val="3333FF"/>
                </a:solidFill>
                <a:latin typeface="楷体" panose="02010609060101010101" pitchFamily="49" charset="-122"/>
                <a:ea typeface="楷体" panose="02010609060101010101" pitchFamily="49" charset="-122"/>
              </a:rPr>
              <a:t>四</a:t>
            </a:r>
            <a:r>
              <a:rPr lang="en-US" altLang="zh-CN" sz="4000" b="1" dirty="0">
                <a:solidFill>
                  <a:srgbClr val="3333FF"/>
                </a:solidFill>
                <a:latin typeface="楷体" panose="02010609060101010101" pitchFamily="49" charset="-122"/>
                <a:ea typeface="楷体" panose="02010609060101010101" pitchFamily="49" charset="-122"/>
              </a:rPr>
              <a:t>.</a:t>
            </a:r>
            <a:r>
              <a:rPr lang="zh-CN" altLang="en-US" sz="4000" b="1" dirty="0">
                <a:solidFill>
                  <a:srgbClr val="3333FF"/>
                </a:solidFill>
                <a:latin typeface="楷体" panose="02010609060101010101" pitchFamily="49" charset="-122"/>
                <a:ea typeface="楷体" panose="02010609060101010101" pitchFamily="49" charset="-122"/>
              </a:rPr>
              <a:t>垄断厂商的价格歧视</a:t>
            </a:r>
          </a:p>
        </p:txBody>
      </p:sp>
      <p:sp>
        <p:nvSpPr>
          <p:cNvPr id="249859" name="Rectangle 3">
            <a:extLst>
              <a:ext uri="{FF2B5EF4-FFF2-40B4-BE49-F238E27FC236}">
                <a16:creationId xmlns:a16="http://schemas.microsoft.com/office/drawing/2014/main" id="{46A077FC-750E-440A-9225-BF1B9EC5BF22}"/>
              </a:ext>
            </a:extLst>
          </p:cNvPr>
          <p:cNvSpPr>
            <a:spLocks noGrp="1" noRot="1" noChangeArrowheads="1"/>
          </p:cNvSpPr>
          <p:nvPr>
            <p:ph type="body" idx="1"/>
          </p:nvPr>
        </p:nvSpPr>
        <p:spPr>
          <a:xfrm>
            <a:off x="468313" y="1557338"/>
            <a:ext cx="8229600" cy="4103687"/>
          </a:xfrm>
        </p:spPr>
        <p:txBody>
          <a:bodyPr/>
          <a:lstStyle/>
          <a:p>
            <a:pPr eaLnBrk="1" hangingPunct="1">
              <a:buFont typeface="Wingdings" panose="05000000000000000000" pitchFamily="2" charset="2"/>
              <a:buNone/>
            </a:pPr>
            <a:r>
              <a:rPr lang="en-US" altLang="zh-CN" b="1">
                <a:solidFill>
                  <a:srgbClr val="3333FF"/>
                </a:solidFill>
                <a:latin typeface="楷体" panose="02010609060101010101" pitchFamily="49" charset="-122"/>
                <a:ea typeface="楷体" panose="02010609060101010101" pitchFamily="49" charset="-122"/>
              </a:rPr>
              <a:t>    </a:t>
            </a:r>
            <a:r>
              <a:rPr lang="zh-CN" altLang="en-US" b="1">
                <a:solidFill>
                  <a:srgbClr val="3333FF"/>
                </a:solidFill>
                <a:latin typeface="楷体" panose="02010609060101010101" pitchFamily="49" charset="-122"/>
                <a:ea typeface="楷体" panose="02010609060101010101" pitchFamily="49" charset="-122"/>
              </a:rPr>
              <a:t>价格歧视是指厂商以不同价格把同一种产品卖给不同顾客。</a:t>
            </a:r>
            <a:endParaRPr lang="zh-CN" altLang="en-US">
              <a:solidFill>
                <a:srgbClr val="3333FF"/>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kumimoji="1" lang="zh-CN" altLang="en-US">
                <a:solidFill>
                  <a:srgbClr val="3333FF"/>
                </a:solidFill>
                <a:latin typeface="楷体" panose="02010609060101010101" pitchFamily="49" charset="-122"/>
                <a:ea typeface="楷体" panose="02010609060101010101" pitchFamily="49" charset="-122"/>
              </a:rPr>
              <a:t>	</a:t>
            </a:r>
            <a:r>
              <a:rPr kumimoji="1" lang="zh-CN" altLang="en-US" b="1">
                <a:solidFill>
                  <a:srgbClr val="3333FF"/>
                </a:solidFill>
                <a:latin typeface="楷体" panose="02010609060101010101" pitchFamily="49" charset="-122"/>
                <a:ea typeface="楷体" panose="02010609060101010101" pitchFamily="49" charset="-122"/>
              </a:rPr>
              <a:t>实行价格歧视的条件：</a:t>
            </a:r>
          </a:p>
          <a:p>
            <a:pPr eaLnBrk="1" hangingPunct="1">
              <a:buFont typeface="Wingdings" panose="05000000000000000000" pitchFamily="2" charset="2"/>
              <a:buNone/>
            </a:pPr>
            <a:r>
              <a:rPr kumimoji="1" lang="zh-CN" altLang="en-US" b="1">
                <a:solidFill>
                  <a:srgbClr val="3333FF"/>
                </a:solidFill>
                <a:latin typeface="楷体" panose="02010609060101010101" pitchFamily="49" charset="-122"/>
                <a:ea typeface="楷体" panose="02010609060101010101" pitchFamily="49" charset="-122"/>
              </a:rPr>
              <a:t>	   </a:t>
            </a:r>
            <a:r>
              <a:rPr kumimoji="1" lang="en-US" altLang="zh-CN" b="1">
                <a:solidFill>
                  <a:srgbClr val="3333FF"/>
                </a:solidFill>
                <a:latin typeface="楷体" panose="02010609060101010101" pitchFamily="49" charset="-122"/>
                <a:ea typeface="楷体" panose="02010609060101010101" pitchFamily="49" charset="-122"/>
              </a:rPr>
              <a:t>1</a:t>
            </a:r>
            <a:r>
              <a:rPr kumimoji="1" lang="zh-CN" altLang="en-US" b="1">
                <a:solidFill>
                  <a:srgbClr val="3333FF"/>
                </a:solidFill>
                <a:latin typeface="楷体" panose="02010609060101010101" pitchFamily="49" charset="-122"/>
                <a:ea typeface="楷体" panose="02010609060101010101" pitchFamily="49" charset="-122"/>
              </a:rPr>
              <a:t>）市场的可分割性，排除中间商在低价的地方买，在高价的地方卖</a:t>
            </a:r>
          </a:p>
          <a:p>
            <a:pPr eaLnBrk="1" hangingPunct="1">
              <a:buFont typeface="Wingdings" panose="05000000000000000000" pitchFamily="2" charset="2"/>
              <a:buNone/>
            </a:pPr>
            <a:r>
              <a:rPr kumimoji="1" lang="zh-CN" altLang="en-US" b="1">
                <a:solidFill>
                  <a:srgbClr val="3333FF"/>
                </a:solidFill>
                <a:latin typeface="楷体" panose="02010609060101010101" pitchFamily="49" charset="-122"/>
                <a:ea typeface="楷体" panose="02010609060101010101" pitchFamily="49" charset="-122"/>
              </a:rPr>
              <a:t>     </a:t>
            </a:r>
            <a:r>
              <a:rPr kumimoji="1" lang="en-US" altLang="zh-CN" b="1">
                <a:solidFill>
                  <a:srgbClr val="3333FF"/>
                </a:solidFill>
                <a:latin typeface="楷体" panose="02010609060101010101" pitchFamily="49" charset="-122"/>
                <a:ea typeface="楷体" panose="02010609060101010101" pitchFamily="49" charset="-122"/>
              </a:rPr>
              <a:t>2</a:t>
            </a:r>
            <a:r>
              <a:rPr kumimoji="1" lang="zh-CN" altLang="en-US" b="1">
                <a:solidFill>
                  <a:srgbClr val="3333FF"/>
                </a:solidFill>
                <a:latin typeface="楷体" panose="02010609060101010101" pitchFamily="49" charset="-122"/>
                <a:ea typeface="楷体" panose="02010609060101010101" pitchFamily="49" charset="-122"/>
              </a:rPr>
              <a:t>）消费者偏好不同，不同市场具有不同的价格弹性</a:t>
            </a:r>
            <a:endParaRPr lang="zh-CN" altLang="en-US" b="1">
              <a:solidFill>
                <a:srgbClr val="3333FF"/>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9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98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98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A4EF2565-FF0A-46BB-B99B-02B789F29DEC}"/>
              </a:ext>
            </a:extLst>
          </p:cNvPr>
          <p:cNvSpPr>
            <a:spLocks noGrp="1" noRot="1" noChangeArrowheads="1"/>
          </p:cNvSpPr>
          <p:nvPr>
            <p:ph type="body" idx="1"/>
          </p:nvPr>
        </p:nvSpPr>
        <p:spPr>
          <a:xfrm>
            <a:off x="457200" y="692150"/>
            <a:ext cx="8229600" cy="5438775"/>
          </a:xfrm>
        </p:spPr>
        <p:txBody>
          <a:bodyPr/>
          <a:lstStyle/>
          <a:p>
            <a:pPr eaLnBrk="1" hangingPunct="1">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价格歧视的类型</a:t>
            </a:r>
            <a:endParaRPr lang="zh-CN" altLang="en-US" sz="4000" b="1">
              <a:solidFill>
                <a:srgbClr val="3333FF"/>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zh-CN" altLang="en-US">
                <a:solidFill>
                  <a:srgbClr val="3333FF"/>
                </a:solidFill>
                <a:latin typeface="楷体" panose="02010609060101010101" pitchFamily="49" charset="-122"/>
                <a:ea typeface="楷体" panose="02010609060101010101" pitchFamily="49" charset="-122"/>
              </a:rPr>
              <a:t>  </a:t>
            </a:r>
            <a:r>
              <a:rPr lang="en-US" altLang="zh-CN" b="1">
                <a:solidFill>
                  <a:srgbClr val="3333FF"/>
                </a:solidFill>
                <a:latin typeface="楷体" panose="02010609060101010101" pitchFamily="49" charset="-122"/>
                <a:ea typeface="楷体" panose="02010609060101010101" pitchFamily="49" charset="-122"/>
              </a:rPr>
              <a:t>1. </a:t>
            </a:r>
            <a:r>
              <a:rPr lang="zh-CN" altLang="en-US" b="1">
                <a:solidFill>
                  <a:srgbClr val="3333FF"/>
                </a:solidFill>
                <a:latin typeface="楷体" panose="02010609060101010101" pitchFamily="49" charset="-122"/>
                <a:ea typeface="楷体" panose="02010609060101010101" pitchFamily="49" charset="-122"/>
              </a:rPr>
              <a:t>一级价格歧视</a:t>
            </a:r>
          </a:p>
          <a:p>
            <a:pPr eaLnBrk="1" hangingPunct="1">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   如果厂商对每一单位产品都按消费者所愿</a:t>
            </a:r>
          </a:p>
          <a:p>
            <a:pPr eaLnBrk="1" hangingPunct="1">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意支付的最高价格出售，这便是一级价格歧</a:t>
            </a:r>
          </a:p>
          <a:p>
            <a:pPr eaLnBrk="1" hangingPunct="1">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视。</a:t>
            </a:r>
          </a:p>
          <a:p>
            <a:pPr eaLnBrk="1" hangingPunct="1">
              <a:buFont typeface="Wingdings" panose="05000000000000000000" pitchFamily="2" charset="2"/>
              <a:buNone/>
            </a:pPr>
            <a:r>
              <a:rPr kumimoji="1" lang="zh-CN" altLang="en-US" b="1">
                <a:solidFill>
                  <a:srgbClr val="3333FF"/>
                </a:solidFill>
                <a:latin typeface="楷体" panose="02010609060101010101" pitchFamily="49" charset="-122"/>
                <a:ea typeface="楷体" panose="02010609060101010101" pitchFamily="49" charset="-122"/>
              </a:rPr>
              <a:t>  此时，所有消费者剩余</a:t>
            </a:r>
          </a:p>
          <a:p>
            <a:pPr eaLnBrk="1" hangingPunct="1">
              <a:buFont typeface="Wingdings" panose="05000000000000000000" pitchFamily="2" charset="2"/>
              <a:buNone/>
            </a:pPr>
            <a:r>
              <a:rPr kumimoji="1" lang="zh-CN" altLang="en-US" b="1">
                <a:solidFill>
                  <a:srgbClr val="3333FF"/>
                </a:solidFill>
                <a:latin typeface="楷体" panose="02010609060101010101" pitchFamily="49" charset="-122"/>
                <a:ea typeface="楷体" panose="02010609060101010101" pitchFamily="49" charset="-122"/>
              </a:rPr>
              <a:t>均被垄断厂商获得。</a:t>
            </a:r>
          </a:p>
          <a:p>
            <a:pPr eaLnBrk="1" hangingPunct="1">
              <a:buFont typeface="Wingdings" panose="05000000000000000000" pitchFamily="2" charset="2"/>
              <a:buNone/>
            </a:pPr>
            <a:r>
              <a:rPr kumimoji="1" lang="zh-CN" altLang="en-US" b="1">
                <a:solidFill>
                  <a:srgbClr val="3333FF"/>
                </a:solidFill>
                <a:latin typeface="楷体" panose="02010609060101010101" pitchFamily="49" charset="-122"/>
                <a:ea typeface="楷体" panose="02010609060101010101" pitchFamily="49" charset="-122"/>
              </a:rPr>
              <a:t>  这种价格歧视在</a:t>
            </a:r>
          </a:p>
          <a:p>
            <a:pPr eaLnBrk="1" hangingPunct="1">
              <a:buFont typeface="Wingdings" panose="05000000000000000000" pitchFamily="2" charset="2"/>
              <a:buNone/>
            </a:pPr>
            <a:r>
              <a:rPr kumimoji="1" lang="zh-CN" altLang="en-US" b="1">
                <a:solidFill>
                  <a:srgbClr val="3333FF"/>
                </a:solidFill>
                <a:latin typeface="楷体" panose="02010609060101010101" pitchFamily="49" charset="-122"/>
                <a:ea typeface="楷体" panose="02010609060101010101" pitchFamily="49" charset="-122"/>
              </a:rPr>
              <a:t>现实生活中几乎没有。</a:t>
            </a:r>
          </a:p>
        </p:txBody>
      </p:sp>
      <p:grpSp>
        <p:nvGrpSpPr>
          <p:cNvPr id="32771" name="Group 19">
            <a:extLst>
              <a:ext uri="{FF2B5EF4-FFF2-40B4-BE49-F238E27FC236}">
                <a16:creationId xmlns:a16="http://schemas.microsoft.com/office/drawing/2014/main" id="{004BF335-18D3-4AFF-94FB-FB3DDB3701E5}"/>
              </a:ext>
            </a:extLst>
          </p:cNvPr>
          <p:cNvGrpSpPr>
            <a:grpSpLocks/>
          </p:cNvGrpSpPr>
          <p:nvPr/>
        </p:nvGrpSpPr>
        <p:grpSpPr bwMode="auto">
          <a:xfrm>
            <a:off x="5292725" y="3284538"/>
            <a:ext cx="3481388" cy="3125787"/>
            <a:chOff x="3379" y="2160"/>
            <a:chExt cx="1991" cy="1883"/>
          </a:xfrm>
        </p:grpSpPr>
        <p:sp>
          <p:nvSpPr>
            <p:cNvPr id="32774" name="Line 4">
              <a:extLst>
                <a:ext uri="{FF2B5EF4-FFF2-40B4-BE49-F238E27FC236}">
                  <a16:creationId xmlns:a16="http://schemas.microsoft.com/office/drawing/2014/main" id="{E6D35159-6546-4827-BFB8-C53F858CCFB8}"/>
                </a:ext>
              </a:extLst>
            </p:cNvPr>
            <p:cNvSpPr>
              <a:spLocks noChangeShapeType="1"/>
            </p:cNvSpPr>
            <p:nvPr/>
          </p:nvSpPr>
          <p:spPr bwMode="auto">
            <a:xfrm>
              <a:off x="3715" y="2496"/>
              <a:ext cx="1115" cy="1297"/>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Line 5">
              <a:extLst>
                <a:ext uri="{FF2B5EF4-FFF2-40B4-BE49-F238E27FC236}">
                  <a16:creationId xmlns:a16="http://schemas.microsoft.com/office/drawing/2014/main" id="{9A4D8EFD-522C-4930-8092-A2C3A6F4D5CC}"/>
                </a:ext>
              </a:extLst>
            </p:cNvPr>
            <p:cNvSpPr>
              <a:spLocks noChangeShapeType="1"/>
            </p:cNvSpPr>
            <p:nvPr/>
          </p:nvSpPr>
          <p:spPr bwMode="auto">
            <a:xfrm>
              <a:off x="4291" y="3168"/>
              <a:ext cx="0" cy="624"/>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6" name="Line 6">
              <a:extLst>
                <a:ext uri="{FF2B5EF4-FFF2-40B4-BE49-F238E27FC236}">
                  <a16:creationId xmlns:a16="http://schemas.microsoft.com/office/drawing/2014/main" id="{DCA5F8D1-EB06-4840-B0FD-038A47AEFDE9}"/>
                </a:ext>
              </a:extLst>
            </p:cNvPr>
            <p:cNvSpPr>
              <a:spLocks noChangeShapeType="1"/>
            </p:cNvSpPr>
            <p:nvPr/>
          </p:nvSpPr>
          <p:spPr bwMode="auto">
            <a:xfrm flipH="1">
              <a:off x="3715" y="3168"/>
              <a:ext cx="576"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7" name="Text Box 7">
              <a:extLst>
                <a:ext uri="{FF2B5EF4-FFF2-40B4-BE49-F238E27FC236}">
                  <a16:creationId xmlns:a16="http://schemas.microsoft.com/office/drawing/2014/main" id="{6D53D4E9-D8C2-4420-8EFE-434D51EA6A75}"/>
                </a:ext>
              </a:extLst>
            </p:cNvPr>
            <p:cNvSpPr txBox="1">
              <a:spLocks noChangeArrowheads="1"/>
            </p:cNvSpPr>
            <p:nvPr/>
          </p:nvSpPr>
          <p:spPr bwMode="auto">
            <a:xfrm>
              <a:off x="4291" y="3840"/>
              <a:ext cx="10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Q</a:t>
              </a:r>
            </a:p>
          </p:txBody>
        </p:sp>
        <p:grpSp>
          <p:nvGrpSpPr>
            <p:cNvPr id="32778" name="Group 8">
              <a:extLst>
                <a:ext uri="{FF2B5EF4-FFF2-40B4-BE49-F238E27FC236}">
                  <a16:creationId xmlns:a16="http://schemas.microsoft.com/office/drawing/2014/main" id="{B573326E-DE0C-4760-BEFB-97D1A692D757}"/>
                </a:ext>
              </a:extLst>
            </p:cNvPr>
            <p:cNvGrpSpPr>
              <a:grpSpLocks/>
            </p:cNvGrpSpPr>
            <p:nvPr/>
          </p:nvGrpSpPr>
          <p:grpSpPr bwMode="auto">
            <a:xfrm>
              <a:off x="3379" y="2160"/>
              <a:ext cx="1991" cy="1883"/>
              <a:chOff x="3600" y="2064"/>
              <a:chExt cx="1991" cy="1883"/>
            </a:xfrm>
          </p:grpSpPr>
          <p:grpSp>
            <p:nvGrpSpPr>
              <p:cNvPr id="32782" name="Group 9">
                <a:extLst>
                  <a:ext uri="{FF2B5EF4-FFF2-40B4-BE49-F238E27FC236}">
                    <a16:creationId xmlns:a16="http://schemas.microsoft.com/office/drawing/2014/main" id="{4E6FFB16-17AD-4A51-B34F-73633D066A1E}"/>
                  </a:ext>
                </a:extLst>
              </p:cNvPr>
              <p:cNvGrpSpPr>
                <a:grpSpLocks/>
              </p:cNvGrpSpPr>
              <p:nvPr/>
            </p:nvGrpSpPr>
            <p:grpSpPr bwMode="auto">
              <a:xfrm>
                <a:off x="3936" y="2064"/>
                <a:ext cx="1440" cy="1632"/>
                <a:chOff x="4032" y="1632"/>
                <a:chExt cx="1440" cy="1632"/>
              </a:xfrm>
            </p:grpSpPr>
            <p:sp>
              <p:nvSpPr>
                <p:cNvPr id="32786" name="Line 10">
                  <a:extLst>
                    <a:ext uri="{FF2B5EF4-FFF2-40B4-BE49-F238E27FC236}">
                      <a16:creationId xmlns:a16="http://schemas.microsoft.com/office/drawing/2014/main" id="{DD929AEA-EF5A-460F-ADC1-43C0D7A6F186}"/>
                    </a:ext>
                  </a:extLst>
                </p:cNvPr>
                <p:cNvSpPr>
                  <a:spLocks noChangeShapeType="1"/>
                </p:cNvSpPr>
                <p:nvPr/>
              </p:nvSpPr>
              <p:spPr bwMode="auto">
                <a:xfrm flipV="1">
                  <a:off x="4032" y="1632"/>
                  <a:ext cx="0" cy="16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7" name="Line 11">
                  <a:extLst>
                    <a:ext uri="{FF2B5EF4-FFF2-40B4-BE49-F238E27FC236}">
                      <a16:creationId xmlns:a16="http://schemas.microsoft.com/office/drawing/2014/main" id="{D7C4675F-9BF6-42B6-8C89-6BC1696D89EF}"/>
                    </a:ext>
                  </a:extLst>
                </p:cNvPr>
                <p:cNvSpPr>
                  <a:spLocks noChangeShapeType="1"/>
                </p:cNvSpPr>
                <p:nvPr/>
              </p:nvSpPr>
              <p:spPr bwMode="auto">
                <a:xfrm>
                  <a:off x="4032" y="3264"/>
                  <a:ext cx="14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2783" name="Text Box 12">
                <a:extLst>
                  <a:ext uri="{FF2B5EF4-FFF2-40B4-BE49-F238E27FC236}">
                    <a16:creationId xmlns:a16="http://schemas.microsoft.com/office/drawing/2014/main" id="{633B47F4-2766-45A1-A5E6-48EFEEBCCECE}"/>
                  </a:ext>
                </a:extLst>
              </p:cNvPr>
              <p:cNvSpPr txBox="1">
                <a:spLocks noChangeArrowheads="1"/>
              </p:cNvSpPr>
              <p:nvPr/>
            </p:nvSpPr>
            <p:spPr bwMode="auto">
              <a:xfrm>
                <a:off x="3600" y="2078"/>
                <a:ext cx="26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zh-CN" altLang="en-US">
                    <a:latin typeface="Times New Roman" panose="02020603050405020304" pitchFamily="18" charset="0"/>
                    <a:ea typeface="宋体" panose="02010600030101010101" pitchFamily="2" charset="-122"/>
                  </a:rPr>
                  <a:t>价格</a:t>
                </a:r>
              </a:p>
            </p:txBody>
          </p:sp>
          <p:sp>
            <p:nvSpPr>
              <p:cNvPr id="32784" name="Text Box 13">
                <a:extLst>
                  <a:ext uri="{FF2B5EF4-FFF2-40B4-BE49-F238E27FC236}">
                    <a16:creationId xmlns:a16="http://schemas.microsoft.com/office/drawing/2014/main" id="{0E064E22-A53D-446A-8C03-D1EE1C77343E}"/>
                  </a:ext>
                </a:extLst>
              </p:cNvPr>
              <p:cNvSpPr txBox="1">
                <a:spLocks noChangeArrowheads="1"/>
              </p:cNvSpPr>
              <p:nvPr/>
            </p:nvSpPr>
            <p:spPr bwMode="auto">
              <a:xfrm>
                <a:off x="5328" y="3782"/>
                <a:ext cx="2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zh-CN" altLang="en-US">
                    <a:latin typeface="Times New Roman" panose="02020603050405020304" pitchFamily="18" charset="0"/>
                    <a:ea typeface="宋体" panose="02010600030101010101" pitchFamily="2" charset="-122"/>
                  </a:rPr>
                  <a:t>数量</a:t>
                </a:r>
              </a:p>
            </p:txBody>
          </p:sp>
          <p:sp>
            <p:nvSpPr>
              <p:cNvPr id="32785" name="Text Box 14">
                <a:extLst>
                  <a:ext uri="{FF2B5EF4-FFF2-40B4-BE49-F238E27FC236}">
                    <a16:creationId xmlns:a16="http://schemas.microsoft.com/office/drawing/2014/main" id="{6A6629BA-350C-4EFD-84EE-ED2F9CD4A6F9}"/>
                  </a:ext>
                </a:extLst>
              </p:cNvPr>
              <p:cNvSpPr txBox="1">
                <a:spLocks noChangeArrowheads="1"/>
              </p:cNvSpPr>
              <p:nvPr/>
            </p:nvSpPr>
            <p:spPr bwMode="auto">
              <a:xfrm>
                <a:off x="3840" y="3744"/>
                <a:ext cx="10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O</a:t>
                </a:r>
              </a:p>
            </p:txBody>
          </p:sp>
        </p:grpSp>
        <p:sp>
          <p:nvSpPr>
            <p:cNvPr id="32779" name="Text Box 15">
              <a:extLst>
                <a:ext uri="{FF2B5EF4-FFF2-40B4-BE49-F238E27FC236}">
                  <a16:creationId xmlns:a16="http://schemas.microsoft.com/office/drawing/2014/main" id="{B44C08E7-36D4-4BBA-B6FA-71D544B765EC}"/>
                </a:ext>
              </a:extLst>
            </p:cNvPr>
            <p:cNvSpPr txBox="1">
              <a:spLocks noChangeArrowheads="1"/>
            </p:cNvSpPr>
            <p:nvPr/>
          </p:nvSpPr>
          <p:spPr bwMode="auto">
            <a:xfrm>
              <a:off x="3523" y="3120"/>
              <a:ext cx="8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P</a:t>
              </a:r>
            </a:p>
          </p:txBody>
        </p:sp>
        <p:sp>
          <p:nvSpPr>
            <p:cNvPr id="32780" name="AutoShape 16">
              <a:extLst>
                <a:ext uri="{FF2B5EF4-FFF2-40B4-BE49-F238E27FC236}">
                  <a16:creationId xmlns:a16="http://schemas.microsoft.com/office/drawing/2014/main" id="{D1320C6E-BE84-4D5D-A32E-B2E9D925FA05}"/>
                </a:ext>
              </a:extLst>
            </p:cNvPr>
            <p:cNvSpPr>
              <a:spLocks noChangeArrowheads="1"/>
            </p:cNvSpPr>
            <p:nvPr/>
          </p:nvSpPr>
          <p:spPr bwMode="auto">
            <a:xfrm>
              <a:off x="3715" y="2496"/>
              <a:ext cx="576" cy="672"/>
            </a:xfrm>
            <a:prstGeom prst="rtTriangle">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32781" name="Text Box 17">
              <a:extLst>
                <a:ext uri="{FF2B5EF4-FFF2-40B4-BE49-F238E27FC236}">
                  <a16:creationId xmlns:a16="http://schemas.microsoft.com/office/drawing/2014/main" id="{F0DEC7DB-3A13-4249-9948-DE07B8A2E30D}"/>
                </a:ext>
              </a:extLst>
            </p:cNvPr>
            <p:cNvSpPr txBox="1">
              <a:spLocks noChangeArrowheads="1"/>
            </p:cNvSpPr>
            <p:nvPr/>
          </p:nvSpPr>
          <p:spPr bwMode="auto">
            <a:xfrm>
              <a:off x="4771" y="3456"/>
              <a:ext cx="3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D=MR</a:t>
              </a:r>
            </a:p>
          </p:txBody>
        </p:sp>
      </p:grpSp>
      <p:sp>
        <p:nvSpPr>
          <p:cNvPr id="32772" name="Oval 20">
            <a:extLst>
              <a:ext uri="{FF2B5EF4-FFF2-40B4-BE49-F238E27FC236}">
                <a16:creationId xmlns:a16="http://schemas.microsoft.com/office/drawing/2014/main" id="{A2A84E06-A129-4014-894E-B1FF9353AD46}"/>
              </a:ext>
            </a:extLst>
          </p:cNvPr>
          <p:cNvSpPr>
            <a:spLocks noChangeArrowheads="1"/>
          </p:cNvSpPr>
          <p:nvPr/>
        </p:nvSpPr>
        <p:spPr bwMode="auto">
          <a:xfrm>
            <a:off x="6948488" y="4581525"/>
            <a:ext cx="360362"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t>A</a:t>
            </a:r>
          </a:p>
        </p:txBody>
      </p:sp>
      <p:sp>
        <p:nvSpPr>
          <p:cNvPr id="32773" name="Oval 21">
            <a:extLst>
              <a:ext uri="{FF2B5EF4-FFF2-40B4-BE49-F238E27FC236}">
                <a16:creationId xmlns:a16="http://schemas.microsoft.com/office/drawing/2014/main" id="{C4E29AD8-D2BA-422F-8588-31E1D6EF14B2}"/>
              </a:ext>
            </a:extLst>
          </p:cNvPr>
          <p:cNvSpPr>
            <a:spLocks noChangeArrowheads="1"/>
          </p:cNvSpPr>
          <p:nvPr/>
        </p:nvSpPr>
        <p:spPr bwMode="auto">
          <a:xfrm>
            <a:off x="6011863" y="3500438"/>
            <a:ext cx="360362"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t>B</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1DDB96BA-26FD-4D4C-A915-A8C0C129940F}"/>
              </a:ext>
            </a:extLst>
          </p:cNvPr>
          <p:cNvSpPr>
            <a:spLocks noGrp="1" noRot="1" noChangeArrowheads="1"/>
          </p:cNvSpPr>
          <p:nvPr>
            <p:ph type="body" idx="1"/>
          </p:nvPr>
        </p:nvSpPr>
        <p:spPr>
          <a:xfrm>
            <a:off x="0" y="404813"/>
            <a:ext cx="8713788" cy="1584325"/>
          </a:xfrm>
        </p:spPr>
        <p:txBody>
          <a:bodyPr/>
          <a:lstStyle/>
          <a:p>
            <a:pPr eaLnBrk="1" hangingPunct="1">
              <a:lnSpc>
                <a:spcPct val="90000"/>
              </a:lnSpc>
              <a:buFont typeface="Wingdings" panose="05000000000000000000" pitchFamily="2" charset="2"/>
              <a:buNone/>
            </a:pPr>
            <a:r>
              <a:rPr lang="en-US" altLang="zh-CN" sz="3600" b="1">
                <a:solidFill>
                  <a:srgbClr val="3333FF"/>
                </a:solidFill>
                <a:latin typeface="楷体" panose="02010609060101010101" pitchFamily="49" charset="-122"/>
                <a:ea typeface="楷体" panose="02010609060101010101" pitchFamily="49" charset="-122"/>
              </a:rPr>
              <a:t> 2. </a:t>
            </a:r>
            <a:r>
              <a:rPr lang="zh-CN" altLang="en-US" sz="3600" b="1">
                <a:solidFill>
                  <a:srgbClr val="3333FF"/>
                </a:solidFill>
                <a:latin typeface="楷体" panose="02010609060101010101" pitchFamily="49" charset="-122"/>
                <a:ea typeface="楷体" panose="02010609060101010101" pitchFamily="49" charset="-122"/>
              </a:rPr>
              <a:t>二级价格歧视</a:t>
            </a:r>
          </a:p>
          <a:p>
            <a:pPr eaLnBrk="1" hangingPunct="1">
              <a:lnSpc>
                <a:spcPct val="90000"/>
              </a:lnSpc>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	  </a:t>
            </a:r>
            <a:r>
              <a:rPr lang="zh-CN" altLang="en-US" sz="2800" b="1">
                <a:solidFill>
                  <a:srgbClr val="3333FF"/>
                </a:solidFill>
                <a:latin typeface="楷体" panose="02010609060101010101" pitchFamily="49" charset="-122"/>
                <a:ea typeface="楷体" panose="02010609060101010101" pitchFamily="49" charset="-122"/>
              </a:rPr>
              <a:t>如果厂商对不同的消费（购买）数量段规定不同的价格，这便是二级价格歧视。</a:t>
            </a:r>
            <a:r>
              <a:rPr kumimoji="1" lang="zh-CN" altLang="en-US" b="1">
                <a:solidFill>
                  <a:srgbClr val="3333FF"/>
                </a:solidFill>
                <a:latin typeface="楷体" panose="02010609060101010101" pitchFamily="49" charset="-122"/>
                <a:ea typeface="楷体" panose="02010609060101010101" pitchFamily="49" charset="-122"/>
              </a:rPr>
              <a:t>           </a:t>
            </a:r>
            <a:endParaRPr lang="zh-CN" altLang="en-US" b="1">
              <a:solidFill>
                <a:srgbClr val="3333FF"/>
              </a:solidFill>
              <a:latin typeface="楷体" panose="02010609060101010101" pitchFamily="49" charset="-122"/>
              <a:ea typeface="楷体" panose="02010609060101010101" pitchFamily="49" charset="-122"/>
            </a:endParaRPr>
          </a:p>
        </p:txBody>
      </p:sp>
      <p:sp>
        <p:nvSpPr>
          <p:cNvPr id="32773" name="Rectangle 5">
            <a:extLst>
              <a:ext uri="{FF2B5EF4-FFF2-40B4-BE49-F238E27FC236}">
                <a16:creationId xmlns:a16="http://schemas.microsoft.com/office/drawing/2014/main" id="{FB6A14A0-0248-4A04-8A87-A3648B8C940B}"/>
              </a:ext>
            </a:extLst>
          </p:cNvPr>
          <p:cNvSpPr>
            <a:spLocks noChangeArrowheads="1"/>
          </p:cNvSpPr>
          <p:nvPr/>
        </p:nvSpPr>
        <p:spPr bwMode="auto">
          <a:xfrm>
            <a:off x="6734175" y="4500563"/>
            <a:ext cx="382588" cy="1319212"/>
          </a:xfrm>
          <a:prstGeom prst="rect">
            <a:avLst/>
          </a:prstGeom>
          <a:solidFill>
            <a:srgbClr val="6600FF"/>
          </a:solidFill>
          <a:ln w="3810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32774" name="Rectangle 6">
            <a:extLst>
              <a:ext uri="{FF2B5EF4-FFF2-40B4-BE49-F238E27FC236}">
                <a16:creationId xmlns:a16="http://schemas.microsoft.com/office/drawing/2014/main" id="{A4510B62-35BE-4BA7-AA60-36992855B335}"/>
              </a:ext>
            </a:extLst>
          </p:cNvPr>
          <p:cNvSpPr>
            <a:spLocks noChangeArrowheads="1"/>
          </p:cNvSpPr>
          <p:nvPr/>
        </p:nvSpPr>
        <p:spPr bwMode="auto">
          <a:xfrm>
            <a:off x="7116763" y="4984750"/>
            <a:ext cx="479425" cy="835025"/>
          </a:xfrm>
          <a:prstGeom prst="rect">
            <a:avLst/>
          </a:prstGeom>
          <a:solidFill>
            <a:schemeClr val="hlink"/>
          </a:solidFill>
          <a:ln w="3810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32775" name="Rectangle 7">
            <a:extLst>
              <a:ext uri="{FF2B5EF4-FFF2-40B4-BE49-F238E27FC236}">
                <a16:creationId xmlns:a16="http://schemas.microsoft.com/office/drawing/2014/main" id="{728B6917-BE5A-4007-9316-B286EFC4DA6F}"/>
              </a:ext>
            </a:extLst>
          </p:cNvPr>
          <p:cNvSpPr>
            <a:spLocks noChangeArrowheads="1"/>
          </p:cNvSpPr>
          <p:nvPr/>
        </p:nvSpPr>
        <p:spPr bwMode="auto">
          <a:xfrm>
            <a:off x="5965825" y="3943350"/>
            <a:ext cx="768350" cy="1876425"/>
          </a:xfrm>
          <a:prstGeom prst="rect">
            <a:avLst/>
          </a:prstGeom>
          <a:solidFill>
            <a:srgbClr val="FFC000"/>
          </a:solidFill>
          <a:ln w="3810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33798" name="Line 8">
            <a:extLst>
              <a:ext uri="{FF2B5EF4-FFF2-40B4-BE49-F238E27FC236}">
                <a16:creationId xmlns:a16="http://schemas.microsoft.com/office/drawing/2014/main" id="{4FB654DB-FFCA-4215-86AB-C55D40830106}"/>
              </a:ext>
            </a:extLst>
          </p:cNvPr>
          <p:cNvSpPr>
            <a:spLocks noChangeShapeType="1"/>
          </p:cNvSpPr>
          <p:nvPr/>
        </p:nvSpPr>
        <p:spPr bwMode="auto">
          <a:xfrm>
            <a:off x="5965825" y="3006725"/>
            <a:ext cx="2303463" cy="281305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7" name="Line 9">
            <a:extLst>
              <a:ext uri="{FF2B5EF4-FFF2-40B4-BE49-F238E27FC236}">
                <a16:creationId xmlns:a16="http://schemas.microsoft.com/office/drawing/2014/main" id="{33C7508A-1119-4556-A1B5-82DDF9EAE1C1}"/>
              </a:ext>
            </a:extLst>
          </p:cNvPr>
          <p:cNvSpPr>
            <a:spLocks noChangeShapeType="1"/>
          </p:cNvSpPr>
          <p:nvPr/>
        </p:nvSpPr>
        <p:spPr bwMode="auto">
          <a:xfrm>
            <a:off x="7116763" y="4465638"/>
            <a:ext cx="0" cy="1354137"/>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9" name="Text Box 11">
            <a:extLst>
              <a:ext uri="{FF2B5EF4-FFF2-40B4-BE49-F238E27FC236}">
                <a16:creationId xmlns:a16="http://schemas.microsoft.com/office/drawing/2014/main" id="{F2081E32-02CC-4B8A-A8A4-37F7C087E5C2}"/>
              </a:ext>
            </a:extLst>
          </p:cNvPr>
          <p:cNvSpPr txBox="1">
            <a:spLocks noChangeArrowheads="1"/>
          </p:cNvSpPr>
          <p:nvPr/>
        </p:nvSpPr>
        <p:spPr bwMode="auto">
          <a:xfrm>
            <a:off x="7016750" y="5884863"/>
            <a:ext cx="25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Q</a:t>
            </a:r>
            <a:r>
              <a:rPr kumimoji="1" lang="en-US" altLang="zh-CN" baseline="-25000">
                <a:latin typeface="Times New Roman" panose="02020603050405020304" pitchFamily="18" charset="0"/>
                <a:ea typeface="宋体" panose="02010600030101010101" pitchFamily="2" charset="-122"/>
              </a:rPr>
              <a:t>2</a:t>
            </a:r>
            <a:endParaRPr kumimoji="1" lang="en-US" altLang="zh-CN">
              <a:latin typeface="Times New Roman" panose="02020603050405020304" pitchFamily="18" charset="0"/>
              <a:ea typeface="宋体" panose="02010600030101010101" pitchFamily="2" charset="-122"/>
            </a:endParaRPr>
          </a:p>
        </p:txBody>
      </p:sp>
      <p:grpSp>
        <p:nvGrpSpPr>
          <p:cNvPr id="33801" name="Group 13">
            <a:extLst>
              <a:ext uri="{FF2B5EF4-FFF2-40B4-BE49-F238E27FC236}">
                <a16:creationId xmlns:a16="http://schemas.microsoft.com/office/drawing/2014/main" id="{DB2CE5EA-611A-42A4-8970-FB68DCF0C34A}"/>
              </a:ext>
            </a:extLst>
          </p:cNvPr>
          <p:cNvGrpSpPr>
            <a:grpSpLocks/>
          </p:cNvGrpSpPr>
          <p:nvPr/>
        </p:nvGrpSpPr>
        <p:grpSpPr bwMode="auto">
          <a:xfrm>
            <a:off x="5965825" y="2276475"/>
            <a:ext cx="2879725" cy="3543300"/>
            <a:chOff x="4032" y="1632"/>
            <a:chExt cx="1440" cy="1632"/>
          </a:xfrm>
        </p:grpSpPr>
        <p:sp>
          <p:nvSpPr>
            <p:cNvPr id="33824" name="Line 14">
              <a:extLst>
                <a:ext uri="{FF2B5EF4-FFF2-40B4-BE49-F238E27FC236}">
                  <a16:creationId xmlns:a16="http://schemas.microsoft.com/office/drawing/2014/main" id="{08356CCC-0DF0-40E4-96D2-1E35558D0F93}"/>
                </a:ext>
              </a:extLst>
            </p:cNvPr>
            <p:cNvSpPr>
              <a:spLocks noChangeShapeType="1"/>
            </p:cNvSpPr>
            <p:nvPr/>
          </p:nvSpPr>
          <p:spPr bwMode="auto">
            <a:xfrm flipV="1">
              <a:off x="4032" y="1632"/>
              <a:ext cx="0" cy="16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5" name="Line 15">
              <a:extLst>
                <a:ext uri="{FF2B5EF4-FFF2-40B4-BE49-F238E27FC236}">
                  <a16:creationId xmlns:a16="http://schemas.microsoft.com/office/drawing/2014/main" id="{33CF63EA-BE94-4213-8B13-61EE3640BB10}"/>
                </a:ext>
              </a:extLst>
            </p:cNvPr>
            <p:cNvSpPr>
              <a:spLocks noChangeShapeType="1"/>
            </p:cNvSpPr>
            <p:nvPr/>
          </p:nvSpPr>
          <p:spPr bwMode="auto">
            <a:xfrm>
              <a:off x="4032" y="3264"/>
              <a:ext cx="144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02" name="Text Box 16">
            <a:extLst>
              <a:ext uri="{FF2B5EF4-FFF2-40B4-BE49-F238E27FC236}">
                <a16:creationId xmlns:a16="http://schemas.microsoft.com/office/drawing/2014/main" id="{A139E857-C910-4872-A1E3-D322AA991A4D}"/>
              </a:ext>
            </a:extLst>
          </p:cNvPr>
          <p:cNvSpPr txBox="1">
            <a:spLocks noChangeArrowheads="1"/>
          </p:cNvSpPr>
          <p:nvPr/>
        </p:nvSpPr>
        <p:spPr bwMode="auto">
          <a:xfrm>
            <a:off x="5795963" y="1989138"/>
            <a:ext cx="4603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zh-CN" altLang="en-US">
                <a:latin typeface="Times New Roman" panose="02020603050405020304" pitchFamily="18" charset="0"/>
                <a:ea typeface="宋体" panose="02010600030101010101" pitchFamily="2" charset="-122"/>
              </a:rPr>
              <a:t>价格</a:t>
            </a:r>
          </a:p>
        </p:txBody>
      </p:sp>
      <p:sp>
        <p:nvSpPr>
          <p:cNvPr id="33803" name="Text Box 17">
            <a:extLst>
              <a:ext uri="{FF2B5EF4-FFF2-40B4-BE49-F238E27FC236}">
                <a16:creationId xmlns:a16="http://schemas.microsoft.com/office/drawing/2014/main" id="{79C8B1C4-6AD4-41BA-B20D-170CF5AF6308}"/>
              </a:ext>
            </a:extLst>
          </p:cNvPr>
          <p:cNvSpPr txBox="1">
            <a:spLocks noChangeArrowheads="1"/>
          </p:cNvSpPr>
          <p:nvPr/>
        </p:nvSpPr>
        <p:spPr bwMode="auto">
          <a:xfrm>
            <a:off x="8515350" y="5954713"/>
            <a:ext cx="460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zh-CN" altLang="en-US">
                <a:latin typeface="Times New Roman" panose="02020603050405020304" pitchFamily="18" charset="0"/>
                <a:ea typeface="宋体" panose="02010600030101010101" pitchFamily="2" charset="-122"/>
              </a:rPr>
              <a:t>数量</a:t>
            </a:r>
          </a:p>
        </p:txBody>
      </p:sp>
      <p:sp>
        <p:nvSpPr>
          <p:cNvPr id="33804" name="Text Box 18">
            <a:extLst>
              <a:ext uri="{FF2B5EF4-FFF2-40B4-BE49-F238E27FC236}">
                <a16:creationId xmlns:a16="http://schemas.microsoft.com/office/drawing/2014/main" id="{4F9D9269-C73E-4B47-8BE6-C2B2941BDCAA}"/>
              </a:ext>
            </a:extLst>
          </p:cNvPr>
          <p:cNvSpPr txBox="1">
            <a:spLocks noChangeArrowheads="1"/>
          </p:cNvSpPr>
          <p:nvPr/>
        </p:nvSpPr>
        <p:spPr bwMode="auto">
          <a:xfrm>
            <a:off x="5773738" y="5922963"/>
            <a:ext cx="177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O</a:t>
            </a:r>
          </a:p>
        </p:txBody>
      </p:sp>
      <p:sp>
        <p:nvSpPr>
          <p:cNvPr id="32784" name="Text Box 19">
            <a:extLst>
              <a:ext uri="{FF2B5EF4-FFF2-40B4-BE49-F238E27FC236}">
                <a16:creationId xmlns:a16="http://schemas.microsoft.com/office/drawing/2014/main" id="{52006DD1-DF88-45F9-9534-8F3FA61C3BA4}"/>
              </a:ext>
            </a:extLst>
          </p:cNvPr>
          <p:cNvSpPr txBox="1">
            <a:spLocks noChangeArrowheads="1"/>
          </p:cNvSpPr>
          <p:nvPr/>
        </p:nvSpPr>
        <p:spPr bwMode="auto">
          <a:xfrm>
            <a:off x="5667375" y="4359275"/>
            <a:ext cx="215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P</a:t>
            </a:r>
            <a:r>
              <a:rPr kumimoji="1" lang="en-US" altLang="zh-CN" baseline="-25000">
                <a:latin typeface="Times New Roman" panose="02020603050405020304" pitchFamily="18" charset="0"/>
                <a:ea typeface="宋体" panose="02010600030101010101" pitchFamily="2" charset="-122"/>
              </a:rPr>
              <a:t>2</a:t>
            </a:r>
            <a:endParaRPr kumimoji="1" lang="en-US" altLang="zh-CN">
              <a:latin typeface="Times New Roman" panose="02020603050405020304" pitchFamily="18" charset="0"/>
              <a:ea typeface="宋体" panose="02010600030101010101" pitchFamily="2" charset="-122"/>
            </a:endParaRPr>
          </a:p>
        </p:txBody>
      </p:sp>
      <p:sp>
        <p:nvSpPr>
          <p:cNvPr id="33806" name="Text Box 20">
            <a:extLst>
              <a:ext uri="{FF2B5EF4-FFF2-40B4-BE49-F238E27FC236}">
                <a16:creationId xmlns:a16="http://schemas.microsoft.com/office/drawing/2014/main" id="{14FF6213-1C58-465B-8378-B469F42D23B3}"/>
              </a:ext>
            </a:extLst>
          </p:cNvPr>
          <p:cNvSpPr txBox="1">
            <a:spLocks noChangeArrowheads="1"/>
          </p:cNvSpPr>
          <p:nvPr/>
        </p:nvSpPr>
        <p:spPr bwMode="auto">
          <a:xfrm>
            <a:off x="8066088" y="5260975"/>
            <a:ext cx="676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D=MR</a:t>
            </a:r>
          </a:p>
        </p:txBody>
      </p:sp>
      <p:sp>
        <p:nvSpPr>
          <p:cNvPr id="32786" name="Line 21">
            <a:extLst>
              <a:ext uri="{FF2B5EF4-FFF2-40B4-BE49-F238E27FC236}">
                <a16:creationId xmlns:a16="http://schemas.microsoft.com/office/drawing/2014/main" id="{3F7BD021-ADF9-4C2D-A4CA-5CD987EF9FB9}"/>
              </a:ext>
            </a:extLst>
          </p:cNvPr>
          <p:cNvSpPr>
            <a:spLocks noChangeShapeType="1"/>
          </p:cNvSpPr>
          <p:nvPr/>
        </p:nvSpPr>
        <p:spPr bwMode="auto">
          <a:xfrm>
            <a:off x="5965825" y="3943350"/>
            <a:ext cx="768350" cy="0"/>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7" name="Line 22">
            <a:extLst>
              <a:ext uri="{FF2B5EF4-FFF2-40B4-BE49-F238E27FC236}">
                <a16:creationId xmlns:a16="http://schemas.microsoft.com/office/drawing/2014/main" id="{CD4A507E-3B7C-4C73-896A-A76F41574A54}"/>
              </a:ext>
            </a:extLst>
          </p:cNvPr>
          <p:cNvSpPr>
            <a:spLocks noChangeShapeType="1"/>
          </p:cNvSpPr>
          <p:nvPr/>
        </p:nvSpPr>
        <p:spPr bwMode="auto">
          <a:xfrm>
            <a:off x="6734175" y="3943350"/>
            <a:ext cx="0" cy="1876425"/>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Line 24">
            <a:extLst>
              <a:ext uri="{FF2B5EF4-FFF2-40B4-BE49-F238E27FC236}">
                <a16:creationId xmlns:a16="http://schemas.microsoft.com/office/drawing/2014/main" id="{A8D45A87-568E-41EF-8F1D-BF926A50B450}"/>
              </a:ext>
            </a:extLst>
          </p:cNvPr>
          <p:cNvSpPr>
            <a:spLocks noChangeShapeType="1"/>
          </p:cNvSpPr>
          <p:nvPr/>
        </p:nvSpPr>
        <p:spPr bwMode="auto">
          <a:xfrm>
            <a:off x="7596188" y="4984750"/>
            <a:ext cx="0" cy="835025"/>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Text Box 25">
            <a:extLst>
              <a:ext uri="{FF2B5EF4-FFF2-40B4-BE49-F238E27FC236}">
                <a16:creationId xmlns:a16="http://schemas.microsoft.com/office/drawing/2014/main" id="{4AE99B7A-ADE4-4186-84A6-9D284AC7AC4C}"/>
              </a:ext>
            </a:extLst>
          </p:cNvPr>
          <p:cNvSpPr txBox="1">
            <a:spLocks noChangeArrowheads="1"/>
          </p:cNvSpPr>
          <p:nvPr/>
        </p:nvSpPr>
        <p:spPr bwMode="auto">
          <a:xfrm>
            <a:off x="6640513" y="5884863"/>
            <a:ext cx="25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Q</a:t>
            </a:r>
            <a:r>
              <a:rPr kumimoji="1" lang="en-US" altLang="zh-CN" baseline="-25000">
                <a:latin typeface="Times New Roman" panose="02020603050405020304" pitchFamily="18" charset="0"/>
                <a:ea typeface="宋体" panose="02010600030101010101" pitchFamily="2" charset="-122"/>
              </a:rPr>
              <a:t>1</a:t>
            </a:r>
            <a:endParaRPr kumimoji="1" lang="en-US" altLang="zh-CN">
              <a:latin typeface="Times New Roman" panose="02020603050405020304" pitchFamily="18" charset="0"/>
              <a:ea typeface="宋体" panose="02010600030101010101" pitchFamily="2" charset="-122"/>
            </a:endParaRPr>
          </a:p>
        </p:txBody>
      </p:sp>
      <p:sp>
        <p:nvSpPr>
          <p:cNvPr id="32790" name="Text Box 26">
            <a:extLst>
              <a:ext uri="{FF2B5EF4-FFF2-40B4-BE49-F238E27FC236}">
                <a16:creationId xmlns:a16="http://schemas.microsoft.com/office/drawing/2014/main" id="{D5B755D6-4352-443E-B520-1614E196E0AE}"/>
              </a:ext>
            </a:extLst>
          </p:cNvPr>
          <p:cNvSpPr txBox="1">
            <a:spLocks noChangeArrowheads="1"/>
          </p:cNvSpPr>
          <p:nvPr/>
        </p:nvSpPr>
        <p:spPr bwMode="auto">
          <a:xfrm>
            <a:off x="7542213" y="5884863"/>
            <a:ext cx="25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Q</a:t>
            </a:r>
            <a:r>
              <a:rPr kumimoji="1" lang="en-US" altLang="zh-CN" baseline="-25000">
                <a:latin typeface="Times New Roman" panose="02020603050405020304" pitchFamily="18" charset="0"/>
                <a:ea typeface="宋体" panose="02010600030101010101" pitchFamily="2" charset="-122"/>
              </a:rPr>
              <a:t>3</a:t>
            </a:r>
            <a:endParaRPr kumimoji="1" lang="en-US" altLang="zh-CN">
              <a:latin typeface="Times New Roman" panose="02020603050405020304" pitchFamily="18" charset="0"/>
              <a:ea typeface="宋体" panose="02010600030101010101" pitchFamily="2" charset="-122"/>
            </a:endParaRPr>
          </a:p>
        </p:txBody>
      </p:sp>
      <p:sp>
        <p:nvSpPr>
          <p:cNvPr id="32791" name="Text Box 27">
            <a:extLst>
              <a:ext uri="{FF2B5EF4-FFF2-40B4-BE49-F238E27FC236}">
                <a16:creationId xmlns:a16="http://schemas.microsoft.com/office/drawing/2014/main" id="{6DCC20E8-B7D1-487C-9354-D37A96E674F0}"/>
              </a:ext>
            </a:extLst>
          </p:cNvPr>
          <p:cNvSpPr txBox="1">
            <a:spLocks noChangeArrowheads="1"/>
          </p:cNvSpPr>
          <p:nvPr/>
        </p:nvSpPr>
        <p:spPr bwMode="auto">
          <a:xfrm>
            <a:off x="5667375" y="3803650"/>
            <a:ext cx="215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P</a:t>
            </a:r>
            <a:r>
              <a:rPr kumimoji="1" lang="en-US" altLang="zh-CN" baseline="-25000">
                <a:latin typeface="Times New Roman" panose="02020603050405020304" pitchFamily="18" charset="0"/>
                <a:ea typeface="宋体" panose="02010600030101010101" pitchFamily="2" charset="-122"/>
              </a:rPr>
              <a:t>1</a:t>
            </a:r>
            <a:endParaRPr kumimoji="1" lang="en-US" altLang="zh-CN">
              <a:latin typeface="Times New Roman" panose="02020603050405020304" pitchFamily="18" charset="0"/>
              <a:ea typeface="宋体" panose="02010600030101010101" pitchFamily="2" charset="-122"/>
            </a:endParaRPr>
          </a:p>
        </p:txBody>
      </p:sp>
      <p:sp>
        <p:nvSpPr>
          <p:cNvPr id="32792" name="Text Box 28">
            <a:extLst>
              <a:ext uri="{FF2B5EF4-FFF2-40B4-BE49-F238E27FC236}">
                <a16:creationId xmlns:a16="http://schemas.microsoft.com/office/drawing/2014/main" id="{C3E3DAA1-E6FC-4F7B-B0DF-0B101CE4BA3E}"/>
              </a:ext>
            </a:extLst>
          </p:cNvPr>
          <p:cNvSpPr txBox="1">
            <a:spLocks noChangeArrowheads="1"/>
          </p:cNvSpPr>
          <p:nvPr/>
        </p:nvSpPr>
        <p:spPr bwMode="auto">
          <a:xfrm>
            <a:off x="5667375" y="4775200"/>
            <a:ext cx="215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P</a:t>
            </a:r>
            <a:r>
              <a:rPr kumimoji="1" lang="en-US" altLang="zh-CN" baseline="-25000">
                <a:latin typeface="Times New Roman" panose="02020603050405020304" pitchFamily="18" charset="0"/>
                <a:ea typeface="宋体" panose="02010600030101010101" pitchFamily="2" charset="-122"/>
              </a:rPr>
              <a:t>3</a:t>
            </a:r>
            <a:endParaRPr kumimoji="1" lang="en-US" altLang="zh-CN">
              <a:latin typeface="Times New Roman" panose="02020603050405020304" pitchFamily="18" charset="0"/>
              <a:ea typeface="宋体" panose="02010600030101010101" pitchFamily="2" charset="-122"/>
            </a:endParaRPr>
          </a:p>
        </p:txBody>
      </p:sp>
      <p:sp>
        <p:nvSpPr>
          <p:cNvPr id="32793" name="Text Box 29">
            <a:extLst>
              <a:ext uri="{FF2B5EF4-FFF2-40B4-BE49-F238E27FC236}">
                <a16:creationId xmlns:a16="http://schemas.microsoft.com/office/drawing/2014/main" id="{8A6A517C-2FD7-427D-B1EC-DC483802E007}"/>
              </a:ext>
            </a:extLst>
          </p:cNvPr>
          <p:cNvSpPr txBox="1">
            <a:spLocks noChangeArrowheads="1"/>
          </p:cNvSpPr>
          <p:nvPr/>
        </p:nvSpPr>
        <p:spPr bwMode="auto">
          <a:xfrm>
            <a:off x="6716713" y="3595688"/>
            <a:ext cx="16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A</a:t>
            </a:r>
          </a:p>
        </p:txBody>
      </p:sp>
      <p:sp>
        <p:nvSpPr>
          <p:cNvPr id="32794" name="Text Box 30">
            <a:extLst>
              <a:ext uri="{FF2B5EF4-FFF2-40B4-BE49-F238E27FC236}">
                <a16:creationId xmlns:a16="http://schemas.microsoft.com/office/drawing/2014/main" id="{69F64518-01EC-4233-9F37-56166FCAF35D}"/>
              </a:ext>
            </a:extLst>
          </p:cNvPr>
          <p:cNvSpPr txBox="1">
            <a:spLocks noChangeArrowheads="1"/>
          </p:cNvSpPr>
          <p:nvPr/>
        </p:nvSpPr>
        <p:spPr bwMode="auto">
          <a:xfrm>
            <a:off x="7240588" y="4149725"/>
            <a:ext cx="152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B</a:t>
            </a:r>
          </a:p>
        </p:txBody>
      </p:sp>
      <p:sp>
        <p:nvSpPr>
          <p:cNvPr id="32795" name="Text Box 31">
            <a:extLst>
              <a:ext uri="{FF2B5EF4-FFF2-40B4-BE49-F238E27FC236}">
                <a16:creationId xmlns:a16="http://schemas.microsoft.com/office/drawing/2014/main" id="{011F7EA7-E859-4E42-BB78-038C1078CC85}"/>
              </a:ext>
            </a:extLst>
          </p:cNvPr>
          <p:cNvSpPr txBox="1">
            <a:spLocks noChangeArrowheads="1"/>
          </p:cNvSpPr>
          <p:nvPr/>
        </p:nvSpPr>
        <p:spPr bwMode="auto">
          <a:xfrm>
            <a:off x="7689850" y="4775200"/>
            <a:ext cx="165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C</a:t>
            </a:r>
          </a:p>
        </p:txBody>
      </p:sp>
      <p:sp>
        <p:nvSpPr>
          <p:cNvPr id="32796" name="Text Box 32">
            <a:extLst>
              <a:ext uri="{FF2B5EF4-FFF2-40B4-BE49-F238E27FC236}">
                <a16:creationId xmlns:a16="http://schemas.microsoft.com/office/drawing/2014/main" id="{AAF3E098-AEC1-4E38-960C-C83FA7F3B8DB}"/>
              </a:ext>
            </a:extLst>
          </p:cNvPr>
          <p:cNvSpPr txBox="1">
            <a:spLocks noChangeArrowheads="1"/>
          </p:cNvSpPr>
          <p:nvPr/>
        </p:nvSpPr>
        <p:spPr bwMode="auto">
          <a:xfrm>
            <a:off x="6786563" y="4143375"/>
            <a:ext cx="165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R</a:t>
            </a:r>
          </a:p>
        </p:txBody>
      </p:sp>
      <p:sp>
        <p:nvSpPr>
          <p:cNvPr id="32797" name="Text Box 33">
            <a:extLst>
              <a:ext uri="{FF2B5EF4-FFF2-40B4-BE49-F238E27FC236}">
                <a16:creationId xmlns:a16="http://schemas.microsoft.com/office/drawing/2014/main" id="{2C8F5D2B-76C8-46E4-A615-2CAA0357DFB6}"/>
              </a:ext>
            </a:extLst>
          </p:cNvPr>
          <p:cNvSpPr txBox="1">
            <a:spLocks noChangeArrowheads="1"/>
          </p:cNvSpPr>
          <p:nvPr/>
        </p:nvSpPr>
        <p:spPr bwMode="auto">
          <a:xfrm>
            <a:off x="7243763" y="46736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S</a:t>
            </a:r>
          </a:p>
        </p:txBody>
      </p:sp>
      <p:sp>
        <p:nvSpPr>
          <p:cNvPr id="33819" name="Text Box 34">
            <a:extLst>
              <a:ext uri="{FF2B5EF4-FFF2-40B4-BE49-F238E27FC236}">
                <a16:creationId xmlns:a16="http://schemas.microsoft.com/office/drawing/2014/main" id="{A364DA34-A12A-4FCB-9698-BBD47E2D9886}"/>
              </a:ext>
            </a:extLst>
          </p:cNvPr>
          <p:cNvSpPr txBox="1">
            <a:spLocks noChangeArrowheads="1"/>
          </p:cNvSpPr>
          <p:nvPr/>
        </p:nvSpPr>
        <p:spPr bwMode="auto">
          <a:xfrm>
            <a:off x="5667375" y="2762250"/>
            <a:ext cx="165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D</a:t>
            </a:r>
          </a:p>
        </p:txBody>
      </p:sp>
      <p:sp>
        <p:nvSpPr>
          <p:cNvPr id="32799" name="Line 23">
            <a:extLst>
              <a:ext uri="{FF2B5EF4-FFF2-40B4-BE49-F238E27FC236}">
                <a16:creationId xmlns:a16="http://schemas.microsoft.com/office/drawing/2014/main" id="{D76E2BF7-BEAD-4028-8769-3C5C3A9CBA02}"/>
              </a:ext>
            </a:extLst>
          </p:cNvPr>
          <p:cNvSpPr>
            <a:spLocks noChangeShapeType="1"/>
          </p:cNvSpPr>
          <p:nvPr/>
        </p:nvSpPr>
        <p:spPr bwMode="auto">
          <a:xfrm>
            <a:off x="5965825" y="4984750"/>
            <a:ext cx="1630363"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1" name="Rectangle 37">
            <a:extLst>
              <a:ext uri="{FF2B5EF4-FFF2-40B4-BE49-F238E27FC236}">
                <a16:creationId xmlns:a16="http://schemas.microsoft.com/office/drawing/2014/main" id="{ACD2ED8D-EFA2-499B-A50E-32618CF578D4}"/>
              </a:ext>
            </a:extLst>
          </p:cNvPr>
          <p:cNvSpPr>
            <a:spLocks noRot="1" noChangeArrowheads="1"/>
          </p:cNvSpPr>
          <p:nvPr/>
        </p:nvSpPr>
        <p:spPr bwMode="auto">
          <a:xfrm>
            <a:off x="0" y="1916113"/>
            <a:ext cx="5472113"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lnSpc>
                <a:spcPct val="90000"/>
              </a:lnSpc>
              <a:spcBef>
                <a:spcPct val="20000"/>
              </a:spcBef>
              <a:buClr>
                <a:schemeClr val="hlink"/>
              </a:buClr>
              <a:buSzPct val="75000"/>
              <a:buFont typeface="Wingdings" panose="05000000000000000000" pitchFamily="2" charset="2"/>
              <a:buNone/>
            </a:pPr>
            <a:r>
              <a:rPr kumimoji="1" lang="en-US" altLang="zh-CN" sz="2800">
                <a:solidFill>
                  <a:srgbClr val="3333FF"/>
                </a:solidFill>
                <a:latin typeface="楷体" panose="02010609060101010101" pitchFamily="49" charset="-122"/>
                <a:ea typeface="楷体" panose="02010609060101010101" pitchFamily="49" charset="-122"/>
              </a:rPr>
              <a:t>   </a:t>
            </a:r>
            <a:r>
              <a:rPr kumimoji="1" lang="zh-CN" altLang="en-US" sz="2800">
                <a:solidFill>
                  <a:srgbClr val="3333FF"/>
                </a:solidFill>
                <a:latin typeface="楷体" panose="02010609060101010101" pitchFamily="49" charset="-122"/>
                <a:ea typeface="楷体" panose="02010609060101010101" pitchFamily="49" charset="-122"/>
              </a:rPr>
              <a:t>此定价方式多用于公用部门。当消费者消费</a:t>
            </a:r>
            <a:r>
              <a:rPr kumimoji="1" lang="en-US" altLang="zh-CN" sz="2800">
                <a:solidFill>
                  <a:srgbClr val="3333FF"/>
                </a:solidFill>
                <a:latin typeface="楷体" panose="02010609060101010101" pitchFamily="49" charset="-122"/>
                <a:ea typeface="楷体" panose="02010609060101010101" pitchFamily="49" charset="-122"/>
              </a:rPr>
              <a:t>OQ</a:t>
            </a:r>
            <a:r>
              <a:rPr kumimoji="1" lang="en-US" altLang="zh-CN" sz="2800" baseline="-25000">
                <a:solidFill>
                  <a:srgbClr val="3333FF"/>
                </a:solidFill>
                <a:latin typeface="楷体" panose="02010609060101010101" pitchFamily="49" charset="-122"/>
                <a:ea typeface="楷体" panose="02010609060101010101" pitchFamily="49" charset="-122"/>
              </a:rPr>
              <a:t>1</a:t>
            </a:r>
            <a:r>
              <a:rPr kumimoji="1" lang="zh-CN" altLang="en-US" sz="2800">
                <a:solidFill>
                  <a:srgbClr val="3333FF"/>
                </a:solidFill>
                <a:latin typeface="楷体" panose="02010609060101010101" pitchFamily="49" charset="-122"/>
                <a:ea typeface="楷体" panose="02010609060101010101" pitchFamily="49" charset="-122"/>
              </a:rPr>
              <a:t>时，价格为</a:t>
            </a:r>
            <a:r>
              <a:rPr kumimoji="1" lang="en-US" altLang="zh-CN" sz="2800">
                <a:solidFill>
                  <a:srgbClr val="3333FF"/>
                </a:solidFill>
                <a:latin typeface="楷体" panose="02010609060101010101" pitchFamily="49" charset="-122"/>
                <a:ea typeface="楷体" panose="02010609060101010101" pitchFamily="49" charset="-122"/>
              </a:rPr>
              <a:t>P</a:t>
            </a:r>
            <a:r>
              <a:rPr kumimoji="1" lang="en-US" altLang="zh-CN" sz="2800" baseline="-25000">
                <a:solidFill>
                  <a:srgbClr val="3333FF"/>
                </a:solidFill>
                <a:latin typeface="楷体" panose="02010609060101010101" pitchFamily="49" charset="-122"/>
                <a:ea typeface="楷体" panose="02010609060101010101" pitchFamily="49" charset="-122"/>
              </a:rPr>
              <a:t>1</a:t>
            </a:r>
            <a:r>
              <a:rPr kumimoji="1" lang="zh-CN" altLang="en-US" sz="2800">
                <a:solidFill>
                  <a:srgbClr val="3333FF"/>
                </a:solidFill>
                <a:latin typeface="楷体" panose="02010609060101010101" pitchFamily="49" charset="-122"/>
                <a:ea typeface="楷体" panose="02010609060101010101" pitchFamily="49" charset="-122"/>
              </a:rPr>
              <a:t>，当消费量为</a:t>
            </a:r>
            <a:r>
              <a:rPr kumimoji="1" lang="en-US" altLang="zh-CN" sz="2800">
                <a:solidFill>
                  <a:srgbClr val="3333FF"/>
                </a:solidFill>
                <a:latin typeface="楷体" panose="02010609060101010101" pitchFamily="49" charset="-122"/>
                <a:ea typeface="楷体" panose="02010609060101010101" pitchFamily="49" charset="-122"/>
              </a:rPr>
              <a:t>OQ</a:t>
            </a:r>
            <a:r>
              <a:rPr kumimoji="1" lang="en-US" altLang="zh-CN" sz="2800" baseline="-25000">
                <a:solidFill>
                  <a:srgbClr val="3333FF"/>
                </a:solidFill>
                <a:latin typeface="楷体" panose="02010609060101010101" pitchFamily="49" charset="-122"/>
                <a:ea typeface="楷体" panose="02010609060101010101" pitchFamily="49" charset="-122"/>
              </a:rPr>
              <a:t>2</a:t>
            </a:r>
            <a:r>
              <a:rPr kumimoji="1" lang="zh-CN" altLang="en-US" sz="2800">
                <a:solidFill>
                  <a:srgbClr val="3333FF"/>
                </a:solidFill>
                <a:latin typeface="楷体" panose="02010609060101010101" pitchFamily="49" charset="-122"/>
                <a:ea typeface="楷体" panose="02010609060101010101" pitchFamily="49" charset="-122"/>
              </a:rPr>
              <a:t>时，</a:t>
            </a:r>
            <a:r>
              <a:rPr kumimoji="1" lang="en-US" altLang="zh-CN" sz="2800">
                <a:solidFill>
                  <a:srgbClr val="3333FF"/>
                </a:solidFill>
                <a:latin typeface="楷体" panose="02010609060101010101" pitchFamily="49" charset="-122"/>
                <a:ea typeface="楷体" panose="02010609060101010101" pitchFamily="49" charset="-122"/>
              </a:rPr>
              <a:t>OQ</a:t>
            </a:r>
            <a:r>
              <a:rPr kumimoji="1" lang="en-US" altLang="zh-CN" sz="2800" baseline="-25000">
                <a:solidFill>
                  <a:srgbClr val="3333FF"/>
                </a:solidFill>
                <a:latin typeface="楷体" panose="02010609060101010101" pitchFamily="49" charset="-122"/>
                <a:ea typeface="楷体" panose="02010609060101010101" pitchFamily="49" charset="-122"/>
              </a:rPr>
              <a:t>1</a:t>
            </a:r>
            <a:r>
              <a:rPr kumimoji="1" lang="zh-CN" altLang="en-US" sz="2800">
                <a:solidFill>
                  <a:srgbClr val="3333FF"/>
                </a:solidFill>
                <a:latin typeface="楷体" panose="02010609060101010101" pitchFamily="49" charset="-122"/>
                <a:ea typeface="楷体" panose="02010609060101010101" pitchFamily="49" charset="-122"/>
              </a:rPr>
              <a:t>部分的价格仍为</a:t>
            </a:r>
            <a:r>
              <a:rPr kumimoji="1" lang="en-US" altLang="zh-CN" sz="2800">
                <a:solidFill>
                  <a:srgbClr val="3333FF"/>
                </a:solidFill>
                <a:latin typeface="楷体" panose="02010609060101010101" pitchFamily="49" charset="-122"/>
                <a:ea typeface="楷体" panose="02010609060101010101" pitchFamily="49" charset="-122"/>
              </a:rPr>
              <a:t>P</a:t>
            </a:r>
            <a:r>
              <a:rPr kumimoji="1" lang="en-US" altLang="zh-CN" sz="2800" baseline="-25000">
                <a:solidFill>
                  <a:srgbClr val="3333FF"/>
                </a:solidFill>
                <a:latin typeface="楷体" panose="02010609060101010101" pitchFamily="49" charset="-122"/>
                <a:ea typeface="楷体" panose="02010609060101010101" pitchFamily="49" charset="-122"/>
              </a:rPr>
              <a:t>1</a:t>
            </a:r>
            <a:r>
              <a:rPr kumimoji="1" lang="zh-CN" altLang="en-US" sz="2800">
                <a:solidFill>
                  <a:srgbClr val="3333FF"/>
                </a:solidFill>
                <a:latin typeface="楷体" panose="02010609060101010101" pitchFamily="49" charset="-122"/>
                <a:ea typeface="楷体" panose="02010609060101010101" pitchFamily="49" charset="-122"/>
              </a:rPr>
              <a:t>，而</a:t>
            </a:r>
            <a:r>
              <a:rPr kumimoji="1" lang="en-US" altLang="zh-CN" sz="2800">
                <a:solidFill>
                  <a:srgbClr val="3333FF"/>
                </a:solidFill>
                <a:latin typeface="楷体" panose="02010609060101010101" pitchFamily="49" charset="-122"/>
                <a:ea typeface="楷体" panose="02010609060101010101" pitchFamily="49" charset="-122"/>
              </a:rPr>
              <a:t>Q</a:t>
            </a:r>
            <a:r>
              <a:rPr kumimoji="1" lang="en-US" altLang="zh-CN" sz="2800" baseline="-25000">
                <a:solidFill>
                  <a:srgbClr val="3333FF"/>
                </a:solidFill>
                <a:latin typeface="楷体" panose="02010609060101010101" pitchFamily="49" charset="-122"/>
                <a:ea typeface="楷体" panose="02010609060101010101" pitchFamily="49" charset="-122"/>
              </a:rPr>
              <a:t>1</a:t>
            </a:r>
            <a:r>
              <a:rPr kumimoji="1" lang="en-US" altLang="zh-CN" sz="2800">
                <a:solidFill>
                  <a:srgbClr val="3333FF"/>
                </a:solidFill>
                <a:latin typeface="楷体" panose="02010609060101010101" pitchFamily="49" charset="-122"/>
                <a:ea typeface="楷体" panose="02010609060101010101" pitchFamily="49" charset="-122"/>
              </a:rPr>
              <a:t>Q</a:t>
            </a:r>
            <a:r>
              <a:rPr kumimoji="1" lang="en-US" altLang="zh-CN" sz="2800" baseline="-25000">
                <a:solidFill>
                  <a:srgbClr val="3333FF"/>
                </a:solidFill>
                <a:latin typeface="楷体" panose="02010609060101010101" pitchFamily="49" charset="-122"/>
                <a:ea typeface="楷体" panose="02010609060101010101" pitchFamily="49" charset="-122"/>
              </a:rPr>
              <a:t>2</a:t>
            </a:r>
            <a:r>
              <a:rPr kumimoji="1" lang="zh-CN" altLang="en-US" sz="2800">
                <a:solidFill>
                  <a:srgbClr val="3333FF"/>
                </a:solidFill>
                <a:latin typeface="楷体" panose="02010609060101010101" pitchFamily="49" charset="-122"/>
                <a:ea typeface="楷体" panose="02010609060101010101" pitchFamily="49" charset="-122"/>
              </a:rPr>
              <a:t>部分的价格为</a:t>
            </a:r>
            <a:r>
              <a:rPr kumimoji="1" lang="en-US" altLang="zh-CN" sz="2800">
                <a:solidFill>
                  <a:srgbClr val="3333FF"/>
                </a:solidFill>
                <a:latin typeface="楷体" panose="02010609060101010101" pitchFamily="49" charset="-122"/>
                <a:ea typeface="楷体" panose="02010609060101010101" pitchFamily="49" charset="-122"/>
              </a:rPr>
              <a:t>P</a:t>
            </a:r>
            <a:r>
              <a:rPr kumimoji="1" lang="en-US" altLang="zh-CN" sz="2800" baseline="-25000">
                <a:solidFill>
                  <a:srgbClr val="3333FF"/>
                </a:solidFill>
                <a:latin typeface="楷体" panose="02010609060101010101" pitchFamily="49" charset="-122"/>
                <a:ea typeface="楷体" panose="02010609060101010101" pitchFamily="49" charset="-122"/>
              </a:rPr>
              <a:t>2</a:t>
            </a:r>
            <a:r>
              <a:rPr kumimoji="1" lang="zh-CN" altLang="en-US" sz="2800">
                <a:solidFill>
                  <a:srgbClr val="3333FF"/>
                </a:solidFill>
                <a:latin typeface="楷体" panose="02010609060101010101" pitchFamily="49" charset="-122"/>
                <a:ea typeface="楷体" panose="02010609060101010101" pitchFamily="49" charset="-122"/>
              </a:rPr>
              <a:t>，同样如果消费量为</a:t>
            </a:r>
            <a:r>
              <a:rPr kumimoji="1" lang="en-US" altLang="zh-CN" sz="2800">
                <a:solidFill>
                  <a:srgbClr val="3333FF"/>
                </a:solidFill>
                <a:latin typeface="楷体" panose="02010609060101010101" pitchFamily="49" charset="-122"/>
                <a:ea typeface="楷体" panose="02010609060101010101" pitchFamily="49" charset="-122"/>
              </a:rPr>
              <a:t>Q</a:t>
            </a:r>
            <a:r>
              <a:rPr kumimoji="1" lang="en-US" altLang="zh-CN" sz="2800" baseline="-25000">
                <a:solidFill>
                  <a:srgbClr val="3333FF"/>
                </a:solidFill>
                <a:latin typeface="楷体" panose="02010609060101010101" pitchFamily="49" charset="-122"/>
                <a:ea typeface="楷体" panose="02010609060101010101" pitchFamily="49" charset="-122"/>
              </a:rPr>
              <a:t>3</a:t>
            </a:r>
            <a:r>
              <a:rPr kumimoji="1" lang="zh-CN" altLang="en-US" sz="2800">
                <a:solidFill>
                  <a:srgbClr val="3333FF"/>
                </a:solidFill>
                <a:latin typeface="楷体" panose="02010609060101010101" pitchFamily="49" charset="-122"/>
                <a:ea typeface="楷体" panose="02010609060101010101" pitchFamily="49" charset="-122"/>
              </a:rPr>
              <a:t>，则</a:t>
            </a:r>
            <a:r>
              <a:rPr kumimoji="1" lang="en-US" altLang="zh-CN" sz="2800">
                <a:solidFill>
                  <a:srgbClr val="3333FF"/>
                </a:solidFill>
                <a:latin typeface="楷体" panose="02010609060101010101" pitchFamily="49" charset="-122"/>
                <a:ea typeface="楷体" panose="02010609060101010101" pitchFamily="49" charset="-122"/>
              </a:rPr>
              <a:t>Q</a:t>
            </a:r>
            <a:r>
              <a:rPr kumimoji="1" lang="en-US" altLang="zh-CN" sz="2800" baseline="-25000">
                <a:solidFill>
                  <a:srgbClr val="3333FF"/>
                </a:solidFill>
                <a:latin typeface="楷体" panose="02010609060101010101" pitchFamily="49" charset="-122"/>
                <a:ea typeface="楷体" panose="02010609060101010101" pitchFamily="49" charset="-122"/>
              </a:rPr>
              <a:t>2</a:t>
            </a:r>
            <a:r>
              <a:rPr kumimoji="1" lang="en-US" altLang="zh-CN" sz="2800">
                <a:solidFill>
                  <a:srgbClr val="3333FF"/>
                </a:solidFill>
                <a:latin typeface="楷体" panose="02010609060101010101" pitchFamily="49" charset="-122"/>
                <a:ea typeface="楷体" panose="02010609060101010101" pitchFamily="49" charset="-122"/>
              </a:rPr>
              <a:t>Q</a:t>
            </a:r>
            <a:r>
              <a:rPr kumimoji="1" lang="en-US" altLang="zh-CN" sz="2800" baseline="-25000">
                <a:solidFill>
                  <a:srgbClr val="3333FF"/>
                </a:solidFill>
                <a:latin typeface="楷体" panose="02010609060101010101" pitchFamily="49" charset="-122"/>
                <a:ea typeface="楷体" panose="02010609060101010101" pitchFamily="49" charset="-122"/>
              </a:rPr>
              <a:t>3</a:t>
            </a:r>
            <a:r>
              <a:rPr kumimoji="1" lang="zh-CN" altLang="en-US" sz="2800">
                <a:solidFill>
                  <a:srgbClr val="3333FF"/>
                </a:solidFill>
                <a:latin typeface="楷体" panose="02010609060101010101" pitchFamily="49" charset="-122"/>
                <a:ea typeface="楷体" panose="02010609060101010101" pitchFamily="49" charset="-122"/>
              </a:rPr>
              <a:t>部分定价</a:t>
            </a:r>
            <a:r>
              <a:rPr kumimoji="1" lang="en-US" altLang="zh-CN" sz="2800">
                <a:solidFill>
                  <a:srgbClr val="3333FF"/>
                </a:solidFill>
                <a:latin typeface="楷体" panose="02010609060101010101" pitchFamily="49" charset="-122"/>
                <a:ea typeface="楷体" panose="02010609060101010101" pitchFamily="49" charset="-122"/>
              </a:rPr>
              <a:t>P</a:t>
            </a:r>
            <a:r>
              <a:rPr kumimoji="1" lang="en-US" altLang="zh-CN" sz="2800" baseline="-25000">
                <a:solidFill>
                  <a:srgbClr val="3333FF"/>
                </a:solidFill>
                <a:latin typeface="楷体" panose="02010609060101010101" pitchFamily="49" charset="-122"/>
                <a:ea typeface="楷体" panose="02010609060101010101" pitchFamily="49" charset="-122"/>
              </a:rPr>
              <a:t>3</a:t>
            </a:r>
            <a:r>
              <a:rPr kumimoji="1" lang="zh-CN" altLang="en-US" sz="2800">
                <a:solidFill>
                  <a:srgbClr val="3333FF"/>
                </a:solidFill>
                <a:latin typeface="楷体" panose="02010609060101010101" pitchFamily="49" charset="-122"/>
                <a:ea typeface="楷体" panose="02010609060101010101" pitchFamily="49" charset="-122"/>
              </a:rPr>
              <a:t>。</a:t>
            </a:r>
          </a:p>
          <a:p>
            <a:pPr algn="l" eaLnBrk="1" hangingPunct="1">
              <a:lnSpc>
                <a:spcPct val="90000"/>
              </a:lnSpc>
              <a:spcBef>
                <a:spcPct val="20000"/>
              </a:spcBef>
              <a:buClr>
                <a:schemeClr val="hlink"/>
              </a:buClr>
              <a:buSzPct val="75000"/>
              <a:buFont typeface="Wingdings" panose="05000000000000000000" pitchFamily="2" charset="2"/>
              <a:buNone/>
            </a:pPr>
            <a:r>
              <a:rPr kumimoji="1" lang="zh-CN" altLang="en-US" sz="2800">
                <a:solidFill>
                  <a:srgbClr val="3333FF"/>
                </a:solidFill>
                <a:latin typeface="楷体" panose="02010609060101010101" pitchFamily="49" charset="-122"/>
                <a:ea typeface="楷体" panose="02010609060101010101" pitchFamily="49" charset="-122"/>
              </a:rPr>
              <a:t>    对于总消费量为</a:t>
            </a:r>
            <a:r>
              <a:rPr kumimoji="1" lang="en-US" altLang="zh-CN" sz="2800">
                <a:solidFill>
                  <a:srgbClr val="3333FF"/>
                </a:solidFill>
                <a:latin typeface="楷体" panose="02010609060101010101" pitchFamily="49" charset="-122"/>
                <a:ea typeface="楷体" panose="02010609060101010101" pitchFamily="49" charset="-122"/>
              </a:rPr>
              <a:t>OQ</a:t>
            </a:r>
            <a:r>
              <a:rPr kumimoji="1" lang="en-US" altLang="zh-CN" sz="2800" baseline="-25000">
                <a:solidFill>
                  <a:srgbClr val="3333FF"/>
                </a:solidFill>
                <a:latin typeface="楷体" panose="02010609060101010101" pitchFamily="49" charset="-122"/>
                <a:ea typeface="楷体" panose="02010609060101010101" pitchFamily="49" charset="-122"/>
              </a:rPr>
              <a:t>3</a:t>
            </a:r>
            <a:r>
              <a:rPr kumimoji="1" lang="zh-CN" altLang="en-US" sz="2800">
                <a:solidFill>
                  <a:srgbClr val="3333FF"/>
                </a:solidFill>
                <a:latin typeface="楷体" panose="02010609060101010101" pitchFamily="49" charset="-122"/>
                <a:ea typeface="楷体" panose="02010609060101010101" pitchFamily="49" charset="-122"/>
              </a:rPr>
              <a:t>的消费者，垄断厂商得到的总收益为：</a:t>
            </a:r>
            <a:r>
              <a:rPr kumimoji="1" lang="en-US" altLang="zh-CN" sz="2800">
                <a:solidFill>
                  <a:srgbClr val="3333FF"/>
                </a:solidFill>
                <a:latin typeface="楷体" panose="02010609060101010101" pitchFamily="49" charset="-122"/>
                <a:ea typeface="楷体" panose="02010609060101010101" pitchFamily="49" charset="-122"/>
              </a:rPr>
              <a:t>OP</a:t>
            </a:r>
            <a:r>
              <a:rPr kumimoji="1" lang="en-US" altLang="zh-CN" sz="2800" baseline="-25000">
                <a:solidFill>
                  <a:srgbClr val="3333FF"/>
                </a:solidFill>
                <a:latin typeface="楷体" panose="02010609060101010101" pitchFamily="49" charset="-122"/>
                <a:ea typeface="楷体" panose="02010609060101010101" pitchFamily="49" charset="-122"/>
              </a:rPr>
              <a:t>1</a:t>
            </a:r>
            <a:r>
              <a:rPr kumimoji="1" lang="en-US" altLang="zh-CN" sz="2800">
                <a:solidFill>
                  <a:srgbClr val="3333FF"/>
                </a:solidFill>
                <a:latin typeface="楷体" panose="02010609060101010101" pitchFamily="49" charset="-122"/>
                <a:ea typeface="楷体" panose="02010609060101010101" pitchFamily="49" charset="-122"/>
              </a:rPr>
              <a:t>AQ</a:t>
            </a:r>
            <a:r>
              <a:rPr kumimoji="1" lang="en-US" altLang="zh-CN" sz="2800" baseline="-25000">
                <a:solidFill>
                  <a:srgbClr val="3333FF"/>
                </a:solidFill>
                <a:latin typeface="楷体" panose="02010609060101010101" pitchFamily="49" charset="-122"/>
                <a:ea typeface="楷体" panose="02010609060101010101" pitchFamily="49" charset="-122"/>
              </a:rPr>
              <a:t>1</a:t>
            </a:r>
            <a:r>
              <a:rPr kumimoji="1" lang="en-US" altLang="zh-CN" sz="2800">
                <a:solidFill>
                  <a:srgbClr val="3333FF"/>
                </a:solidFill>
                <a:latin typeface="楷体" panose="02010609060101010101" pitchFamily="49" charset="-122"/>
                <a:ea typeface="楷体" panose="02010609060101010101" pitchFamily="49" charset="-122"/>
              </a:rPr>
              <a:t>+Q</a:t>
            </a:r>
            <a:r>
              <a:rPr kumimoji="1" lang="en-US" altLang="zh-CN" sz="2800" baseline="-25000">
                <a:solidFill>
                  <a:srgbClr val="3333FF"/>
                </a:solidFill>
                <a:latin typeface="楷体" panose="02010609060101010101" pitchFamily="49" charset="-122"/>
                <a:ea typeface="楷体" panose="02010609060101010101" pitchFamily="49" charset="-122"/>
              </a:rPr>
              <a:t>1</a:t>
            </a:r>
            <a:r>
              <a:rPr kumimoji="1" lang="en-US" altLang="zh-CN" sz="2800">
                <a:solidFill>
                  <a:srgbClr val="3333FF"/>
                </a:solidFill>
                <a:latin typeface="楷体" panose="02010609060101010101" pitchFamily="49" charset="-122"/>
                <a:ea typeface="楷体" panose="02010609060101010101" pitchFamily="49" charset="-122"/>
              </a:rPr>
              <a:t>RBQ</a:t>
            </a:r>
            <a:r>
              <a:rPr kumimoji="1" lang="en-US" altLang="zh-CN" sz="2800" baseline="-25000">
                <a:solidFill>
                  <a:srgbClr val="3333FF"/>
                </a:solidFill>
                <a:latin typeface="楷体" panose="02010609060101010101" pitchFamily="49" charset="-122"/>
                <a:ea typeface="楷体" panose="02010609060101010101" pitchFamily="49" charset="-122"/>
              </a:rPr>
              <a:t>2</a:t>
            </a:r>
            <a:r>
              <a:rPr kumimoji="1" lang="en-US" altLang="zh-CN" sz="2800">
                <a:solidFill>
                  <a:srgbClr val="3333FF"/>
                </a:solidFill>
                <a:latin typeface="楷体" panose="02010609060101010101" pitchFamily="49" charset="-122"/>
                <a:ea typeface="楷体" panose="02010609060101010101" pitchFamily="49" charset="-122"/>
              </a:rPr>
              <a:t>+Q</a:t>
            </a:r>
            <a:r>
              <a:rPr kumimoji="1" lang="en-US" altLang="zh-CN" sz="2800" baseline="-25000">
                <a:solidFill>
                  <a:srgbClr val="3333FF"/>
                </a:solidFill>
                <a:latin typeface="楷体" panose="02010609060101010101" pitchFamily="49" charset="-122"/>
                <a:ea typeface="楷体" panose="02010609060101010101" pitchFamily="49" charset="-122"/>
              </a:rPr>
              <a:t>2</a:t>
            </a:r>
            <a:r>
              <a:rPr kumimoji="1" lang="en-US" altLang="zh-CN" sz="2800">
                <a:solidFill>
                  <a:srgbClr val="3333FF"/>
                </a:solidFill>
                <a:latin typeface="楷体" panose="02010609060101010101" pitchFamily="49" charset="-122"/>
                <a:ea typeface="楷体" panose="02010609060101010101" pitchFamily="49" charset="-122"/>
              </a:rPr>
              <a:t>SCQ</a:t>
            </a:r>
            <a:r>
              <a:rPr kumimoji="1" lang="en-US" altLang="zh-CN" sz="2800" baseline="-25000">
                <a:solidFill>
                  <a:srgbClr val="3333FF"/>
                </a:solidFill>
                <a:latin typeface="楷体" panose="02010609060101010101" pitchFamily="49" charset="-122"/>
                <a:ea typeface="楷体" panose="02010609060101010101" pitchFamily="49" charset="-122"/>
              </a:rPr>
              <a:t>3</a:t>
            </a:r>
          </a:p>
          <a:p>
            <a:pPr algn="l" eaLnBrk="1" hangingPunct="1">
              <a:lnSpc>
                <a:spcPct val="90000"/>
              </a:lnSpc>
              <a:spcBef>
                <a:spcPct val="20000"/>
              </a:spcBef>
              <a:buClr>
                <a:schemeClr val="hlink"/>
              </a:buClr>
              <a:buSzPct val="75000"/>
              <a:buFont typeface="Wingdings" panose="05000000000000000000" pitchFamily="2" charset="2"/>
              <a:buNone/>
            </a:pPr>
            <a:r>
              <a:rPr kumimoji="1" lang="en-US" altLang="zh-CN" sz="2800">
                <a:solidFill>
                  <a:srgbClr val="3333FF"/>
                </a:solidFill>
                <a:latin typeface="楷体" panose="02010609060101010101" pitchFamily="49" charset="-122"/>
                <a:ea typeface="楷体" panose="02010609060101010101" pitchFamily="49" charset="-122"/>
              </a:rPr>
              <a:t>    </a:t>
            </a:r>
            <a:r>
              <a:rPr kumimoji="1" lang="zh-CN" altLang="en-US" sz="2800">
                <a:solidFill>
                  <a:srgbClr val="3333FF"/>
                </a:solidFill>
                <a:latin typeface="楷体" panose="02010609060101010101" pitchFamily="49" charset="-122"/>
                <a:ea typeface="楷体" panose="02010609060101010101" pitchFamily="49" charset="-122"/>
              </a:rPr>
              <a:t>消费者剩余比非价格歧视下的</a:t>
            </a:r>
            <a:r>
              <a:rPr kumimoji="1" lang="en-US" altLang="zh-CN" sz="2800">
                <a:solidFill>
                  <a:srgbClr val="3333FF"/>
                </a:solidFill>
                <a:latin typeface="楷体" panose="02010609060101010101" pitchFamily="49" charset="-122"/>
                <a:ea typeface="楷体" panose="02010609060101010101" pitchFamily="49" charset="-122"/>
              </a:rPr>
              <a:t>P</a:t>
            </a:r>
            <a:r>
              <a:rPr kumimoji="1" lang="en-US" altLang="zh-CN" sz="2800" baseline="-25000">
                <a:solidFill>
                  <a:srgbClr val="3333FF"/>
                </a:solidFill>
                <a:latin typeface="楷体" panose="02010609060101010101" pitchFamily="49" charset="-122"/>
                <a:ea typeface="楷体" panose="02010609060101010101" pitchFamily="49" charset="-122"/>
              </a:rPr>
              <a:t>3</a:t>
            </a:r>
            <a:r>
              <a:rPr kumimoji="1" lang="en-US" altLang="zh-CN" sz="2800">
                <a:solidFill>
                  <a:srgbClr val="3333FF"/>
                </a:solidFill>
                <a:latin typeface="楷体" panose="02010609060101010101" pitchFamily="49" charset="-122"/>
                <a:ea typeface="楷体" panose="02010609060101010101" pitchFamily="49" charset="-122"/>
              </a:rPr>
              <a:t>DC</a:t>
            </a:r>
            <a:r>
              <a:rPr kumimoji="1" lang="zh-CN" altLang="en-US" sz="2800">
                <a:solidFill>
                  <a:srgbClr val="3333FF"/>
                </a:solidFill>
                <a:latin typeface="楷体" panose="02010609060101010101" pitchFamily="49" charset="-122"/>
                <a:ea typeface="楷体" panose="02010609060101010101" pitchFamily="49" charset="-122"/>
              </a:rPr>
              <a:t>减少了。</a:t>
            </a:r>
            <a:endParaRPr lang="zh-CN" altLang="en-US" sz="2800">
              <a:solidFill>
                <a:srgbClr val="3333FF"/>
              </a:solidFill>
              <a:latin typeface="楷体" panose="02010609060101010101" pitchFamily="49" charset="-122"/>
              <a:ea typeface="楷体" panose="02010609060101010101" pitchFamily="49" charset="-122"/>
            </a:endParaRPr>
          </a:p>
        </p:txBody>
      </p:sp>
      <p:sp>
        <p:nvSpPr>
          <p:cNvPr id="7" name="Line 10">
            <a:extLst>
              <a:ext uri="{FF2B5EF4-FFF2-40B4-BE49-F238E27FC236}">
                <a16:creationId xmlns:a16="http://schemas.microsoft.com/office/drawing/2014/main" id="{A1A4F16C-D4E7-4D73-81AF-4E9ED5F8A530}"/>
              </a:ext>
            </a:extLst>
          </p:cNvPr>
          <p:cNvSpPr>
            <a:spLocks noChangeShapeType="1"/>
          </p:cNvSpPr>
          <p:nvPr/>
        </p:nvSpPr>
        <p:spPr bwMode="auto">
          <a:xfrm flipH="1">
            <a:off x="5965825" y="4465638"/>
            <a:ext cx="115093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32">
            <a:extLst>
              <a:ext uri="{FF2B5EF4-FFF2-40B4-BE49-F238E27FC236}">
                <a16:creationId xmlns:a16="http://schemas.microsoft.com/office/drawing/2014/main" id="{9D07917C-92A4-45DE-8996-F8548F1DEEF7}"/>
              </a:ext>
            </a:extLst>
          </p:cNvPr>
          <p:cNvSpPr txBox="1">
            <a:spLocks noChangeArrowheads="1"/>
          </p:cNvSpPr>
          <p:nvPr/>
        </p:nvSpPr>
        <p:spPr bwMode="auto">
          <a:xfrm>
            <a:off x="6072188" y="3500438"/>
            <a:ext cx="165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77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7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79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7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77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7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78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79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279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79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77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79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p:bldP spid="32774" grpId="0" animBg="1"/>
      <p:bldP spid="32775" grpId="0" animBg="1"/>
      <p:bldP spid="32779" grpId="0"/>
      <p:bldP spid="32784" grpId="0"/>
      <p:bldP spid="32789" grpId="0"/>
      <p:bldP spid="32790" grpId="0"/>
      <p:bldP spid="32791" grpId="0"/>
      <p:bldP spid="32792" grpId="0"/>
      <p:bldP spid="32793" grpId="0"/>
      <p:bldP spid="32794" grpId="0"/>
      <p:bldP spid="32795" grpId="0"/>
      <p:bldP spid="32796" grpId="0"/>
      <p:bldP spid="32797"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9121AA4B-6EE4-468F-9E6D-DDB441FD0765}"/>
              </a:ext>
            </a:extLst>
          </p:cNvPr>
          <p:cNvSpPr>
            <a:spLocks noGrp="1" noRot="1" noChangeArrowheads="1"/>
          </p:cNvSpPr>
          <p:nvPr>
            <p:ph type="body" idx="1"/>
          </p:nvPr>
        </p:nvSpPr>
        <p:spPr>
          <a:xfrm>
            <a:off x="395288" y="549275"/>
            <a:ext cx="8435975" cy="2376488"/>
          </a:xfrm>
        </p:spPr>
        <p:txBody>
          <a:bodyPr/>
          <a:lstStyle/>
          <a:p>
            <a:pPr eaLnBrk="1" hangingPunct="1">
              <a:lnSpc>
                <a:spcPct val="90000"/>
              </a:lnSpc>
              <a:buFont typeface="Wingdings" panose="05000000000000000000" pitchFamily="2" charset="2"/>
              <a:buNone/>
            </a:pPr>
            <a:r>
              <a:rPr lang="en-US" altLang="zh-CN">
                <a:solidFill>
                  <a:srgbClr val="3333FF"/>
                </a:solidFill>
                <a:latin typeface="楷体" panose="02010609060101010101" pitchFamily="49" charset="-122"/>
                <a:ea typeface="楷体" panose="02010609060101010101" pitchFamily="49" charset="-122"/>
              </a:rPr>
              <a:t> </a:t>
            </a:r>
            <a:r>
              <a:rPr lang="en-US" altLang="zh-CN" sz="4000" b="1">
                <a:solidFill>
                  <a:srgbClr val="3333FF"/>
                </a:solidFill>
                <a:latin typeface="楷体" panose="02010609060101010101" pitchFamily="49" charset="-122"/>
                <a:ea typeface="楷体" panose="02010609060101010101" pitchFamily="49" charset="-122"/>
              </a:rPr>
              <a:t>3. </a:t>
            </a:r>
            <a:r>
              <a:rPr lang="zh-CN" altLang="en-US" sz="4000" b="1">
                <a:solidFill>
                  <a:srgbClr val="3333FF"/>
                </a:solidFill>
                <a:latin typeface="楷体" panose="02010609060101010101" pitchFamily="49" charset="-122"/>
                <a:ea typeface="楷体" panose="02010609060101010101" pitchFamily="49" charset="-122"/>
              </a:rPr>
              <a:t>三级价格歧视</a:t>
            </a:r>
          </a:p>
          <a:p>
            <a:pPr eaLnBrk="1" hangingPunct="1">
              <a:lnSpc>
                <a:spcPct val="90000"/>
              </a:lnSpc>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   厂商对成本相同的同一种产品在不同市场</a:t>
            </a:r>
          </a:p>
          <a:p>
            <a:pPr eaLnBrk="1" hangingPunct="1">
              <a:lnSpc>
                <a:spcPct val="90000"/>
              </a:lnSpc>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上（或对不同的消费群）收取不同的价格，这</a:t>
            </a:r>
          </a:p>
          <a:p>
            <a:pPr eaLnBrk="1" hangingPunct="1">
              <a:lnSpc>
                <a:spcPct val="90000"/>
              </a:lnSpc>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便是三级价格歧视。</a:t>
            </a:r>
          </a:p>
        </p:txBody>
      </p:sp>
      <p:sp>
        <p:nvSpPr>
          <p:cNvPr id="34819" name="Rectangle 5">
            <a:extLst>
              <a:ext uri="{FF2B5EF4-FFF2-40B4-BE49-F238E27FC236}">
                <a16:creationId xmlns:a16="http://schemas.microsoft.com/office/drawing/2014/main" id="{B640FE87-F3AD-4452-943C-22015BE92CB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34820" name="Line 3">
            <a:extLst>
              <a:ext uri="{FF2B5EF4-FFF2-40B4-BE49-F238E27FC236}">
                <a16:creationId xmlns:a16="http://schemas.microsoft.com/office/drawing/2014/main" id="{CA025A4D-EFC2-4B78-A959-D57EC49454B4}"/>
              </a:ext>
            </a:extLst>
          </p:cNvPr>
          <p:cNvSpPr>
            <a:spLocks noChangeShapeType="1"/>
          </p:cNvSpPr>
          <p:nvPr/>
        </p:nvSpPr>
        <p:spPr bwMode="auto">
          <a:xfrm>
            <a:off x="554038" y="5775325"/>
            <a:ext cx="7962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34821" name="Line 4">
            <a:extLst>
              <a:ext uri="{FF2B5EF4-FFF2-40B4-BE49-F238E27FC236}">
                <a16:creationId xmlns:a16="http://schemas.microsoft.com/office/drawing/2014/main" id="{2EDFCFB0-5058-493D-9D5C-AFBF0EF38180}"/>
              </a:ext>
            </a:extLst>
          </p:cNvPr>
          <p:cNvSpPr>
            <a:spLocks noChangeShapeType="1"/>
          </p:cNvSpPr>
          <p:nvPr/>
        </p:nvSpPr>
        <p:spPr bwMode="auto">
          <a:xfrm flipV="1">
            <a:off x="4468813" y="2894013"/>
            <a:ext cx="0" cy="2881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33801" name="Line 5">
            <a:extLst>
              <a:ext uri="{FF2B5EF4-FFF2-40B4-BE49-F238E27FC236}">
                <a16:creationId xmlns:a16="http://schemas.microsoft.com/office/drawing/2014/main" id="{2BE7474C-A414-43EC-A374-9DDB8EC08299}"/>
              </a:ext>
            </a:extLst>
          </p:cNvPr>
          <p:cNvSpPr>
            <a:spLocks noChangeShapeType="1"/>
          </p:cNvSpPr>
          <p:nvPr/>
        </p:nvSpPr>
        <p:spPr bwMode="auto">
          <a:xfrm flipH="1">
            <a:off x="757238" y="3967163"/>
            <a:ext cx="3711575" cy="12985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33802" name="Line 6">
            <a:extLst>
              <a:ext uri="{FF2B5EF4-FFF2-40B4-BE49-F238E27FC236}">
                <a16:creationId xmlns:a16="http://schemas.microsoft.com/office/drawing/2014/main" id="{8DD28FFD-E34F-4CCE-8C6B-E10BD29B5D46}"/>
              </a:ext>
            </a:extLst>
          </p:cNvPr>
          <p:cNvSpPr>
            <a:spLocks noChangeShapeType="1"/>
          </p:cNvSpPr>
          <p:nvPr/>
        </p:nvSpPr>
        <p:spPr bwMode="auto">
          <a:xfrm flipH="1">
            <a:off x="2511425" y="3967163"/>
            <a:ext cx="1957388" cy="14668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33800" name="Line 7">
            <a:extLst>
              <a:ext uri="{FF2B5EF4-FFF2-40B4-BE49-F238E27FC236}">
                <a16:creationId xmlns:a16="http://schemas.microsoft.com/office/drawing/2014/main" id="{674F140E-F8AE-4F17-9033-C3037DE46FAB}"/>
              </a:ext>
            </a:extLst>
          </p:cNvPr>
          <p:cNvSpPr>
            <a:spLocks noChangeShapeType="1"/>
          </p:cNvSpPr>
          <p:nvPr/>
        </p:nvSpPr>
        <p:spPr bwMode="auto">
          <a:xfrm>
            <a:off x="4468813" y="3344863"/>
            <a:ext cx="3844925" cy="169545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2" name="Line 8">
            <a:extLst>
              <a:ext uri="{FF2B5EF4-FFF2-40B4-BE49-F238E27FC236}">
                <a16:creationId xmlns:a16="http://schemas.microsoft.com/office/drawing/2014/main" id="{ED2931E0-9474-49EC-A148-329A75322CF1}"/>
              </a:ext>
            </a:extLst>
          </p:cNvPr>
          <p:cNvSpPr>
            <a:spLocks noChangeShapeType="1"/>
          </p:cNvSpPr>
          <p:nvPr/>
        </p:nvSpPr>
        <p:spPr bwMode="auto">
          <a:xfrm>
            <a:off x="4468813" y="3344863"/>
            <a:ext cx="2090737" cy="1920875"/>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33805" name="Line 9">
            <a:extLst>
              <a:ext uri="{FF2B5EF4-FFF2-40B4-BE49-F238E27FC236}">
                <a16:creationId xmlns:a16="http://schemas.microsoft.com/office/drawing/2014/main" id="{C4ECDA77-0A77-4388-8B48-212675514F3D}"/>
              </a:ext>
            </a:extLst>
          </p:cNvPr>
          <p:cNvSpPr>
            <a:spLocks noChangeShapeType="1"/>
          </p:cNvSpPr>
          <p:nvPr/>
        </p:nvSpPr>
        <p:spPr bwMode="auto">
          <a:xfrm>
            <a:off x="1025525" y="4814888"/>
            <a:ext cx="72215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34827" name="Text Box 10">
            <a:extLst>
              <a:ext uri="{FF2B5EF4-FFF2-40B4-BE49-F238E27FC236}">
                <a16:creationId xmlns:a16="http://schemas.microsoft.com/office/drawing/2014/main" id="{617B202A-32CB-45B2-9065-40BFD807375A}"/>
              </a:ext>
            </a:extLst>
          </p:cNvPr>
          <p:cNvSpPr txBox="1">
            <a:spLocks noChangeArrowheads="1"/>
          </p:cNvSpPr>
          <p:nvPr/>
        </p:nvSpPr>
        <p:spPr bwMode="auto">
          <a:xfrm>
            <a:off x="2847975" y="2781300"/>
            <a:ext cx="1687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800" i="1">
                <a:latin typeface="Times New Roman" panose="02020603050405020304" pitchFamily="18" charset="0"/>
                <a:cs typeface="Times New Roman" panose="02020603050405020304" pitchFamily="18" charset="0"/>
              </a:rPr>
              <a:t>P</a:t>
            </a:r>
            <a:r>
              <a:rPr kumimoji="1" lang="zh-CN" altLang="en-US" sz="2800" i="1">
                <a:latin typeface="Times New Roman" panose="02020603050405020304" pitchFamily="18" charset="0"/>
                <a:cs typeface="Times New Roman" panose="02020603050405020304" pitchFamily="18" charset="0"/>
              </a:rPr>
              <a:t>，</a:t>
            </a:r>
            <a:r>
              <a:rPr kumimoji="1" lang="en-US" altLang="zh-CN" sz="2800" i="1">
                <a:latin typeface="Times New Roman" panose="02020603050405020304" pitchFamily="18" charset="0"/>
                <a:cs typeface="Times New Roman" panose="02020603050405020304" pitchFamily="18" charset="0"/>
              </a:rPr>
              <a:t>MR</a:t>
            </a:r>
          </a:p>
        </p:txBody>
      </p:sp>
      <p:sp>
        <p:nvSpPr>
          <p:cNvPr id="33807" name="Line 11">
            <a:extLst>
              <a:ext uri="{FF2B5EF4-FFF2-40B4-BE49-F238E27FC236}">
                <a16:creationId xmlns:a16="http://schemas.microsoft.com/office/drawing/2014/main" id="{7C0E4B09-A777-4217-B03B-ABECE28B42D6}"/>
              </a:ext>
            </a:extLst>
          </p:cNvPr>
          <p:cNvSpPr>
            <a:spLocks noChangeShapeType="1"/>
          </p:cNvSpPr>
          <p:nvPr/>
        </p:nvSpPr>
        <p:spPr bwMode="auto">
          <a:xfrm>
            <a:off x="6086475" y="4079875"/>
            <a:ext cx="0" cy="1693863"/>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33808" name="Line 12">
            <a:extLst>
              <a:ext uri="{FF2B5EF4-FFF2-40B4-BE49-F238E27FC236}">
                <a16:creationId xmlns:a16="http://schemas.microsoft.com/office/drawing/2014/main" id="{3D39281D-443F-4051-B919-B9FF44ACBE7B}"/>
              </a:ext>
            </a:extLst>
          </p:cNvPr>
          <p:cNvSpPr>
            <a:spLocks noChangeShapeType="1"/>
          </p:cNvSpPr>
          <p:nvPr/>
        </p:nvSpPr>
        <p:spPr bwMode="auto">
          <a:xfrm flipH="1">
            <a:off x="4468813" y="4079875"/>
            <a:ext cx="1617662"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33809" name="Line 13">
            <a:extLst>
              <a:ext uri="{FF2B5EF4-FFF2-40B4-BE49-F238E27FC236}">
                <a16:creationId xmlns:a16="http://schemas.microsoft.com/office/drawing/2014/main" id="{C2464F63-0057-4541-9DD7-8F992B900ADB}"/>
              </a:ext>
            </a:extLst>
          </p:cNvPr>
          <p:cNvSpPr>
            <a:spLocks noChangeShapeType="1"/>
          </p:cNvSpPr>
          <p:nvPr/>
        </p:nvSpPr>
        <p:spPr bwMode="auto">
          <a:xfrm>
            <a:off x="3321050" y="4362450"/>
            <a:ext cx="0" cy="1412875"/>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33810" name="Line 14">
            <a:extLst>
              <a:ext uri="{FF2B5EF4-FFF2-40B4-BE49-F238E27FC236}">
                <a16:creationId xmlns:a16="http://schemas.microsoft.com/office/drawing/2014/main" id="{3C68CA5E-4FA8-4E4F-BAA5-0789F8BF2C2D}"/>
              </a:ext>
            </a:extLst>
          </p:cNvPr>
          <p:cNvSpPr>
            <a:spLocks noChangeShapeType="1"/>
          </p:cNvSpPr>
          <p:nvPr/>
        </p:nvSpPr>
        <p:spPr bwMode="auto">
          <a:xfrm>
            <a:off x="3321050" y="4362450"/>
            <a:ext cx="1147763" cy="0"/>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33811" name="Text Box 15">
            <a:extLst>
              <a:ext uri="{FF2B5EF4-FFF2-40B4-BE49-F238E27FC236}">
                <a16:creationId xmlns:a16="http://schemas.microsoft.com/office/drawing/2014/main" id="{03284ECC-A793-4002-B5B6-9C9D86E2A0D0}"/>
              </a:ext>
            </a:extLst>
          </p:cNvPr>
          <p:cNvSpPr txBox="1">
            <a:spLocks noChangeArrowheads="1"/>
          </p:cNvSpPr>
          <p:nvPr/>
        </p:nvSpPr>
        <p:spPr bwMode="auto">
          <a:xfrm>
            <a:off x="5749925" y="5830888"/>
            <a:ext cx="946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800" i="1">
                <a:solidFill>
                  <a:srgbClr val="3333CC"/>
                </a:solidFill>
                <a:latin typeface="Times New Roman" panose="02020603050405020304" pitchFamily="18" charset="0"/>
                <a:cs typeface="Times New Roman" panose="02020603050405020304" pitchFamily="18" charset="0"/>
              </a:rPr>
              <a:t>Q</a:t>
            </a:r>
            <a:r>
              <a:rPr kumimoji="1" lang="en-US" altLang="zh-CN" sz="2800" i="1" baseline="-25000">
                <a:solidFill>
                  <a:srgbClr val="3333CC"/>
                </a:solidFill>
                <a:latin typeface="Times New Roman" panose="02020603050405020304" pitchFamily="18" charset="0"/>
                <a:cs typeface="Times New Roman" panose="02020603050405020304" pitchFamily="18" charset="0"/>
              </a:rPr>
              <a:t>1</a:t>
            </a:r>
            <a:endParaRPr kumimoji="1" lang="en-US" altLang="zh-CN" sz="2800" i="1">
              <a:solidFill>
                <a:srgbClr val="3333CC"/>
              </a:solidFill>
              <a:latin typeface="Times New Roman" panose="02020603050405020304" pitchFamily="18" charset="0"/>
              <a:cs typeface="Times New Roman" panose="02020603050405020304" pitchFamily="18" charset="0"/>
            </a:endParaRPr>
          </a:p>
        </p:txBody>
      </p:sp>
      <p:sp>
        <p:nvSpPr>
          <p:cNvPr id="33812" name="Text Box 16">
            <a:extLst>
              <a:ext uri="{FF2B5EF4-FFF2-40B4-BE49-F238E27FC236}">
                <a16:creationId xmlns:a16="http://schemas.microsoft.com/office/drawing/2014/main" id="{A531EC94-BC8D-457C-A689-2C290B7A5EDC}"/>
              </a:ext>
            </a:extLst>
          </p:cNvPr>
          <p:cNvSpPr txBox="1">
            <a:spLocks noChangeArrowheads="1"/>
          </p:cNvSpPr>
          <p:nvPr/>
        </p:nvSpPr>
        <p:spPr bwMode="auto">
          <a:xfrm>
            <a:off x="2984500" y="5829300"/>
            <a:ext cx="741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800" i="1">
                <a:solidFill>
                  <a:srgbClr val="FF0000"/>
                </a:solidFill>
                <a:latin typeface="Times New Roman" panose="02020603050405020304" pitchFamily="18" charset="0"/>
                <a:cs typeface="Times New Roman" panose="02020603050405020304" pitchFamily="18" charset="0"/>
              </a:rPr>
              <a:t>Q</a:t>
            </a:r>
            <a:r>
              <a:rPr kumimoji="1" lang="en-US" altLang="zh-CN" sz="2800" i="1" baseline="-25000">
                <a:solidFill>
                  <a:srgbClr val="FF0000"/>
                </a:solidFill>
                <a:latin typeface="Times New Roman" panose="02020603050405020304" pitchFamily="18" charset="0"/>
                <a:cs typeface="Times New Roman" panose="02020603050405020304" pitchFamily="18" charset="0"/>
              </a:rPr>
              <a:t>2</a:t>
            </a:r>
            <a:endParaRPr kumimoji="1" lang="en-US" altLang="zh-CN" sz="2800" i="1">
              <a:solidFill>
                <a:srgbClr val="FF0000"/>
              </a:solidFill>
              <a:latin typeface="Times New Roman" panose="02020603050405020304" pitchFamily="18" charset="0"/>
              <a:cs typeface="Times New Roman" panose="02020603050405020304" pitchFamily="18" charset="0"/>
            </a:endParaRPr>
          </a:p>
        </p:txBody>
      </p:sp>
      <p:sp>
        <p:nvSpPr>
          <p:cNvPr id="34834" name="Text Box 17">
            <a:extLst>
              <a:ext uri="{FF2B5EF4-FFF2-40B4-BE49-F238E27FC236}">
                <a16:creationId xmlns:a16="http://schemas.microsoft.com/office/drawing/2014/main" id="{B2F859A5-E2CD-4244-AAA0-8C5F5937018B}"/>
              </a:ext>
            </a:extLst>
          </p:cNvPr>
          <p:cNvSpPr txBox="1">
            <a:spLocks noChangeArrowheads="1"/>
          </p:cNvSpPr>
          <p:nvPr/>
        </p:nvSpPr>
        <p:spPr bwMode="auto">
          <a:xfrm>
            <a:off x="8247063" y="5775325"/>
            <a:ext cx="573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800" i="1">
                <a:latin typeface="Times New Roman" panose="02020603050405020304" pitchFamily="18" charset="0"/>
                <a:cs typeface="Times New Roman" panose="02020603050405020304" pitchFamily="18" charset="0"/>
              </a:rPr>
              <a:t>Q</a:t>
            </a:r>
          </a:p>
        </p:txBody>
      </p:sp>
      <p:sp>
        <p:nvSpPr>
          <p:cNvPr id="34835" name="Text Box 18">
            <a:extLst>
              <a:ext uri="{FF2B5EF4-FFF2-40B4-BE49-F238E27FC236}">
                <a16:creationId xmlns:a16="http://schemas.microsoft.com/office/drawing/2014/main" id="{C4296EA4-5C40-42AA-B379-B4C367E49C04}"/>
              </a:ext>
            </a:extLst>
          </p:cNvPr>
          <p:cNvSpPr txBox="1">
            <a:spLocks noChangeArrowheads="1"/>
          </p:cNvSpPr>
          <p:nvPr/>
        </p:nvSpPr>
        <p:spPr bwMode="auto">
          <a:xfrm>
            <a:off x="250825" y="5775325"/>
            <a:ext cx="573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800" i="1">
                <a:latin typeface="Times New Roman" panose="02020603050405020304" pitchFamily="18" charset="0"/>
                <a:cs typeface="Times New Roman" panose="02020603050405020304" pitchFamily="18" charset="0"/>
              </a:rPr>
              <a:t>Q</a:t>
            </a:r>
          </a:p>
        </p:txBody>
      </p:sp>
      <p:sp>
        <p:nvSpPr>
          <p:cNvPr id="33815" name="Text Box 19">
            <a:extLst>
              <a:ext uri="{FF2B5EF4-FFF2-40B4-BE49-F238E27FC236}">
                <a16:creationId xmlns:a16="http://schemas.microsoft.com/office/drawing/2014/main" id="{0C57F850-1FED-43F6-88A2-DAD61ECBD553}"/>
              </a:ext>
            </a:extLst>
          </p:cNvPr>
          <p:cNvSpPr txBox="1">
            <a:spLocks noChangeArrowheads="1"/>
          </p:cNvSpPr>
          <p:nvPr/>
        </p:nvSpPr>
        <p:spPr bwMode="auto">
          <a:xfrm>
            <a:off x="3995738" y="3852863"/>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400">
                <a:solidFill>
                  <a:srgbClr val="3333CC"/>
                </a:solidFill>
                <a:latin typeface="Times New Roman" panose="02020603050405020304" pitchFamily="18" charset="0"/>
                <a:cs typeface="Times New Roman" panose="02020603050405020304" pitchFamily="18" charset="0"/>
              </a:rPr>
              <a:t>P</a:t>
            </a:r>
            <a:r>
              <a:rPr kumimoji="1" lang="en-US" altLang="zh-CN" sz="2400" baseline="-25000">
                <a:solidFill>
                  <a:srgbClr val="3333CC"/>
                </a:solidFill>
                <a:latin typeface="Times New Roman" panose="02020603050405020304" pitchFamily="18" charset="0"/>
                <a:cs typeface="Times New Roman" panose="02020603050405020304" pitchFamily="18" charset="0"/>
              </a:rPr>
              <a:t>1</a:t>
            </a:r>
            <a:endParaRPr kumimoji="1" lang="en-US" altLang="zh-CN" sz="2400">
              <a:solidFill>
                <a:srgbClr val="3333CC"/>
              </a:solidFill>
              <a:latin typeface="Times New Roman" panose="02020603050405020304" pitchFamily="18" charset="0"/>
              <a:cs typeface="Times New Roman" panose="02020603050405020304" pitchFamily="18" charset="0"/>
            </a:endParaRPr>
          </a:p>
        </p:txBody>
      </p:sp>
      <p:sp>
        <p:nvSpPr>
          <p:cNvPr id="33816" name="Text Box 20">
            <a:extLst>
              <a:ext uri="{FF2B5EF4-FFF2-40B4-BE49-F238E27FC236}">
                <a16:creationId xmlns:a16="http://schemas.microsoft.com/office/drawing/2014/main" id="{7ED096C1-0EBB-4593-ACA6-0CC3F66406F7}"/>
              </a:ext>
            </a:extLst>
          </p:cNvPr>
          <p:cNvSpPr txBox="1">
            <a:spLocks noChangeArrowheads="1"/>
          </p:cNvSpPr>
          <p:nvPr/>
        </p:nvSpPr>
        <p:spPr bwMode="auto">
          <a:xfrm>
            <a:off x="4400550" y="4192588"/>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400">
                <a:solidFill>
                  <a:srgbClr val="FF0000"/>
                </a:solidFill>
                <a:latin typeface="Times New Roman" panose="02020603050405020304" pitchFamily="18" charset="0"/>
                <a:cs typeface="Times New Roman" panose="02020603050405020304" pitchFamily="18" charset="0"/>
              </a:rPr>
              <a:t>P</a:t>
            </a:r>
            <a:r>
              <a:rPr kumimoji="1" lang="en-US" altLang="zh-CN" sz="2400" baseline="-25000">
                <a:solidFill>
                  <a:srgbClr val="FF0000"/>
                </a:solidFill>
                <a:latin typeface="Times New Roman" panose="02020603050405020304" pitchFamily="18" charset="0"/>
                <a:cs typeface="Times New Roman" panose="02020603050405020304" pitchFamily="18" charset="0"/>
              </a:rPr>
              <a:t>2</a:t>
            </a:r>
            <a:endParaRPr kumimoji="1" lang="en-US" altLang="zh-CN" sz="2400">
              <a:solidFill>
                <a:srgbClr val="FF0000"/>
              </a:solidFill>
              <a:latin typeface="Times New Roman" panose="02020603050405020304" pitchFamily="18" charset="0"/>
              <a:cs typeface="Times New Roman" panose="02020603050405020304" pitchFamily="18" charset="0"/>
            </a:endParaRPr>
          </a:p>
        </p:txBody>
      </p:sp>
      <p:sp>
        <p:nvSpPr>
          <p:cNvPr id="33817" name="Text Box 21">
            <a:extLst>
              <a:ext uri="{FF2B5EF4-FFF2-40B4-BE49-F238E27FC236}">
                <a16:creationId xmlns:a16="http://schemas.microsoft.com/office/drawing/2014/main" id="{14569C4E-3E89-4725-B6B1-BDCDDEEDE029}"/>
              </a:ext>
            </a:extLst>
          </p:cNvPr>
          <p:cNvSpPr txBox="1">
            <a:spLocks noChangeArrowheads="1"/>
          </p:cNvSpPr>
          <p:nvPr/>
        </p:nvSpPr>
        <p:spPr bwMode="auto">
          <a:xfrm>
            <a:off x="7977188" y="4362450"/>
            <a:ext cx="842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800" i="1">
                <a:latin typeface="Times New Roman" panose="02020603050405020304" pitchFamily="18" charset="0"/>
                <a:cs typeface="Times New Roman" panose="02020603050405020304" pitchFamily="18" charset="0"/>
              </a:rPr>
              <a:t>MC</a:t>
            </a:r>
          </a:p>
        </p:txBody>
      </p:sp>
      <p:sp>
        <p:nvSpPr>
          <p:cNvPr id="5" name="Text Box 22">
            <a:extLst>
              <a:ext uri="{FF2B5EF4-FFF2-40B4-BE49-F238E27FC236}">
                <a16:creationId xmlns:a16="http://schemas.microsoft.com/office/drawing/2014/main" id="{0C3CE5CD-830E-4C00-9320-8CC900B5D30C}"/>
              </a:ext>
            </a:extLst>
          </p:cNvPr>
          <p:cNvSpPr txBox="1">
            <a:spLocks noChangeArrowheads="1"/>
          </p:cNvSpPr>
          <p:nvPr/>
        </p:nvSpPr>
        <p:spPr bwMode="auto">
          <a:xfrm>
            <a:off x="6696075" y="5097463"/>
            <a:ext cx="10906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800" i="1">
                <a:solidFill>
                  <a:srgbClr val="3333CC"/>
                </a:solidFill>
                <a:latin typeface="Times New Roman" panose="02020603050405020304" pitchFamily="18" charset="0"/>
                <a:cs typeface="Times New Roman" panose="02020603050405020304" pitchFamily="18" charset="0"/>
              </a:rPr>
              <a:t>MR</a:t>
            </a:r>
            <a:r>
              <a:rPr kumimoji="1" lang="en-US" altLang="zh-CN" sz="2800" i="1" baseline="-25000">
                <a:solidFill>
                  <a:srgbClr val="3333CC"/>
                </a:solidFill>
                <a:latin typeface="Times New Roman" panose="02020603050405020304" pitchFamily="18" charset="0"/>
                <a:cs typeface="Times New Roman" panose="02020603050405020304" pitchFamily="18" charset="0"/>
              </a:rPr>
              <a:t>1</a:t>
            </a:r>
            <a:endParaRPr kumimoji="1" lang="en-US" altLang="zh-CN" sz="2800" i="1">
              <a:solidFill>
                <a:srgbClr val="3333CC"/>
              </a:solidFill>
              <a:latin typeface="Times New Roman" panose="02020603050405020304" pitchFamily="18" charset="0"/>
              <a:cs typeface="Times New Roman" panose="02020603050405020304" pitchFamily="18" charset="0"/>
            </a:endParaRPr>
          </a:p>
        </p:txBody>
      </p:sp>
      <p:sp>
        <p:nvSpPr>
          <p:cNvPr id="6" name="Text Box 23">
            <a:extLst>
              <a:ext uri="{FF2B5EF4-FFF2-40B4-BE49-F238E27FC236}">
                <a16:creationId xmlns:a16="http://schemas.microsoft.com/office/drawing/2014/main" id="{70F95C25-EAAE-4581-B037-74678C1E5E00}"/>
              </a:ext>
            </a:extLst>
          </p:cNvPr>
          <p:cNvSpPr txBox="1">
            <a:spLocks noChangeArrowheads="1"/>
          </p:cNvSpPr>
          <p:nvPr/>
        </p:nvSpPr>
        <p:spPr bwMode="auto">
          <a:xfrm>
            <a:off x="8112125" y="5041900"/>
            <a:ext cx="708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800">
                <a:solidFill>
                  <a:srgbClr val="3333CC"/>
                </a:solidFill>
                <a:latin typeface="Times New Roman" panose="02020603050405020304" pitchFamily="18" charset="0"/>
                <a:cs typeface="Times New Roman" panose="02020603050405020304" pitchFamily="18" charset="0"/>
              </a:rPr>
              <a:t>D</a:t>
            </a:r>
            <a:r>
              <a:rPr kumimoji="1" lang="en-US" altLang="zh-CN" sz="2800" baseline="-25000">
                <a:solidFill>
                  <a:srgbClr val="3333CC"/>
                </a:solidFill>
                <a:latin typeface="Times New Roman" panose="02020603050405020304" pitchFamily="18" charset="0"/>
                <a:cs typeface="Times New Roman" panose="02020603050405020304" pitchFamily="18" charset="0"/>
              </a:rPr>
              <a:t>1</a:t>
            </a:r>
            <a:endParaRPr kumimoji="1" lang="en-US" altLang="zh-CN" sz="2800">
              <a:solidFill>
                <a:srgbClr val="3333CC"/>
              </a:solidFill>
              <a:latin typeface="Times New Roman" panose="02020603050405020304" pitchFamily="18" charset="0"/>
              <a:cs typeface="Times New Roman" panose="02020603050405020304" pitchFamily="18" charset="0"/>
            </a:endParaRPr>
          </a:p>
        </p:txBody>
      </p:sp>
      <p:sp>
        <p:nvSpPr>
          <p:cNvPr id="33820" name="Text Box 24">
            <a:extLst>
              <a:ext uri="{FF2B5EF4-FFF2-40B4-BE49-F238E27FC236}">
                <a16:creationId xmlns:a16="http://schemas.microsoft.com/office/drawing/2014/main" id="{D13317BF-0B4E-4394-B79E-2D9060A925EB}"/>
              </a:ext>
            </a:extLst>
          </p:cNvPr>
          <p:cNvSpPr txBox="1">
            <a:spLocks noChangeArrowheads="1"/>
          </p:cNvSpPr>
          <p:nvPr/>
        </p:nvSpPr>
        <p:spPr bwMode="auto">
          <a:xfrm>
            <a:off x="250825" y="5097463"/>
            <a:ext cx="573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800" i="1">
                <a:solidFill>
                  <a:srgbClr val="FF0000"/>
                </a:solidFill>
                <a:latin typeface="Times New Roman" panose="02020603050405020304" pitchFamily="18" charset="0"/>
                <a:cs typeface="Times New Roman" panose="02020603050405020304" pitchFamily="18" charset="0"/>
              </a:rPr>
              <a:t>D</a:t>
            </a:r>
            <a:r>
              <a:rPr kumimoji="1" lang="en-US" altLang="zh-CN" sz="2800" i="1" baseline="-25000">
                <a:solidFill>
                  <a:srgbClr val="FF0000"/>
                </a:solidFill>
                <a:latin typeface="Times New Roman" panose="02020603050405020304" pitchFamily="18" charset="0"/>
                <a:cs typeface="Times New Roman" panose="02020603050405020304" pitchFamily="18" charset="0"/>
              </a:rPr>
              <a:t>2</a:t>
            </a:r>
            <a:endParaRPr kumimoji="1" lang="en-US" altLang="zh-CN" sz="2800" i="1">
              <a:solidFill>
                <a:srgbClr val="FF0000"/>
              </a:solidFill>
              <a:latin typeface="Times New Roman" panose="02020603050405020304" pitchFamily="18" charset="0"/>
              <a:cs typeface="Times New Roman" panose="02020603050405020304" pitchFamily="18" charset="0"/>
            </a:endParaRPr>
          </a:p>
        </p:txBody>
      </p:sp>
      <p:sp>
        <p:nvSpPr>
          <p:cNvPr id="33821" name="Text Box 25">
            <a:extLst>
              <a:ext uri="{FF2B5EF4-FFF2-40B4-BE49-F238E27FC236}">
                <a16:creationId xmlns:a16="http://schemas.microsoft.com/office/drawing/2014/main" id="{48A52032-D4C4-49ED-9D34-66866B5C7C7A}"/>
              </a:ext>
            </a:extLst>
          </p:cNvPr>
          <p:cNvSpPr txBox="1">
            <a:spLocks noChangeArrowheads="1"/>
          </p:cNvSpPr>
          <p:nvPr/>
        </p:nvSpPr>
        <p:spPr bwMode="auto">
          <a:xfrm>
            <a:off x="1565275" y="5267325"/>
            <a:ext cx="946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800" i="1">
                <a:solidFill>
                  <a:srgbClr val="FF0000"/>
                </a:solidFill>
                <a:latin typeface="Times New Roman" panose="02020603050405020304" pitchFamily="18" charset="0"/>
                <a:cs typeface="Times New Roman" panose="02020603050405020304" pitchFamily="18" charset="0"/>
              </a:rPr>
              <a:t>MR</a:t>
            </a:r>
            <a:r>
              <a:rPr kumimoji="1" lang="en-US" altLang="zh-CN" sz="2800" i="1" baseline="-25000">
                <a:solidFill>
                  <a:srgbClr val="FF0000"/>
                </a:solidFill>
                <a:latin typeface="Times New Roman" panose="02020603050405020304" pitchFamily="18" charset="0"/>
                <a:cs typeface="Times New Roman" panose="02020603050405020304" pitchFamily="18" charset="0"/>
              </a:rPr>
              <a:t>2</a:t>
            </a:r>
            <a:endParaRPr kumimoji="1" lang="en-US" altLang="zh-CN" sz="2800" i="1">
              <a:solidFill>
                <a:srgbClr val="FF0000"/>
              </a:solidFill>
              <a:latin typeface="Times New Roman" panose="02020603050405020304" pitchFamily="18" charset="0"/>
              <a:cs typeface="Times New Roman" panose="02020603050405020304" pitchFamily="18" charset="0"/>
            </a:endParaRPr>
          </a:p>
        </p:txBody>
      </p:sp>
      <p:sp>
        <p:nvSpPr>
          <p:cNvPr id="7" name="Rectangle 26">
            <a:extLst>
              <a:ext uri="{FF2B5EF4-FFF2-40B4-BE49-F238E27FC236}">
                <a16:creationId xmlns:a16="http://schemas.microsoft.com/office/drawing/2014/main" id="{E527E440-DC64-4A79-B211-DEFBE5494972}"/>
              </a:ext>
            </a:extLst>
          </p:cNvPr>
          <p:cNvSpPr>
            <a:spLocks noChangeArrowheads="1"/>
          </p:cNvSpPr>
          <p:nvPr/>
        </p:nvSpPr>
        <p:spPr bwMode="auto">
          <a:xfrm>
            <a:off x="5651500" y="2636838"/>
            <a:ext cx="1800225" cy="720725"/>
          </a:xfrm>
          <a:prstGeom prst="rect">
            <a:avLst/>
          </a:prstGeom>
          <a:noFill/>
          <a:ln w="9525" algn="ctr">
            <a:solidFill>
              <a:schemeClr val="tx1"/>
            </a:solidFill>
            <a:miter lim="800000"/>
            <a:headEnd/>
            <a:tailEnd/>
          </a:ln>
        </p:spPr>
        <p:txBody>
          <a:bodyPr wrap="none" anchor="ctr"/>
          <a:lstStyle/>
          <a:p>
            <a:pPr>
              <a:defRPr/>
            </a:pPr>
            <a:r>
              <a:rPr lang="zh-CN" altLang="en-US">
                <a:solidFill>
                  <a:schemeClr val="accent2">
                    <a:lumMod val="75000"/>
                  </a:schemeClr>
                </a:solidFill>
                <a:latin typeface="Arial" charset="0"/>
              </a:rPr>
              <a:t>市场一</a:t>
            </a:r>
          </a:p>
        </p:txBody>
      </p:sp>
      <p:sp>
        <p:nvSpPr>
          <p:cNvPr id="8" name="Rectangle 27">
            <a:extLst>
              <a:ext uri="{FF2B5EF4-FFF2-40B4-BE49-F238E27FC236}">
                <a16:creationId xmlns:a16="http://schemas.microsoft.com/office/drawing/2014/main" id="{AD3E04C8-FE0D-47EC-AE57-A7EF38031C78}"/>
              </a:ext>
            </a:extLst>
          </p:cNvPr>
          <p:cNvSpPr>
            <a:spLocks noChangeArrowheads="1"/>
          </p:cNvSpPr>
          <p:nvPr/>
        </p:nvSpPr>
        <p:spPr bwMode="auto">
          <a:xfrm>
            <a:off x="1187450" y="3213100"/>
            <a:ext cx="1800225" cy="7207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zh-CN" altLang="en-US">
                <a:solidFill>
                  <a:srgbClr val="FF0000"/>
                </a:solidFill>
              </a:rPr>
              <a:t>市场二</a:t>
            </a:r>
          </a:p>
        </p:txBody>
      </p:sp>
      <p:sp>
        <p:nvSpPr>
          <p:cNvPr id="30" name="Text Box 17">
            <a:extLst>
              <a:ext uri="{FF2B5EF4-FFF2-40B4-BE49-F238E27FC236}">
                <a16:creationId xmlns:a16="http://schemas.microsoft.com/office/drawing/2014/main" id="{5E438D40-4BB3-493B-9366-54D9659E8A55}"/>
              </a:ext>
            </a:extLst>
          </p:cNvPr>
          <p:cNvSpPr txBox="1">
            <a:spLocks noChangeArrowheads="1"/>
          </p:cNvSpPr>
          <p:nvPr/>
        </p:nvSpPr>
        <p:spPr bwMode="auto">
          <a:xfrm>
            <a:off x="5500688" y="4786313"/>
            <a:ext cx="573087" cy="523875"/>
          </a:xfrm>
          <a:prstGeom prst="rect">
            <a:avLst/>
          </a:prstGeom>
          <a:noFill/>
          <a:ln w="9525" algn="ctr">
            <a:noFill/>
            <a:miter lim="800000"/>
            <a:headEnd/>
            <a:tailEnd/>
          </a:ln>
        </p:spPr>
        <p:txBody>
          <a:bodyPr>
            <a:spAutoFit/>
          </a:bodyPr>
          <a:lstStyle/>
          <a:p>
            <a:pPr>
              <a:spcBef>
                <a:spcPct val="50000"/>
              </a:spcBef>
              <a:defRPr/>
            </a:pPr>
            <a:r>
              <a:rPr kumimoji="1" lang="en-US" altLang="zh-CN" sz="2800" i="1" dirty="0">
                <a:solidFill>
                  <a:schemeClr val="accent2">
                    <a:lumMod val="75000"/>
                  </a:schemeClr>
                </a:solidFill>
                <a:latin typeface="Times New Roman" pitchFamily="18" charset="0"/>
                <a:cs typeface="Times New Roman" pitchFamily="18" charset="0"/>
              </a:rPr>
              <a:t>E</a:t>
            </a:r>
            <a:r>
              <a:rPr kumimoji="1" lang="en-US" altLang="zh-CN" sz="2800" i="1" baseline="-25000" dirty="0">
                <a:solidFill>
                  <a:schemeClr val="accent2">
                    <a:lumMod val="75000"/>
                  </a:schemeClr>
                </a:solidFill>
                <a:latin typeface="Times New Roman" pitchFamily="18" charset="0"/>
                <a:cs typeface="Times New Roman" pitchFamily="18" charset="0"/>
              </a:rPr>
              <a:t>1</a:t>
            </a:r>
          </a:p>
        </p:txBody>
      </p:sp>
      <p:sp>
        <p:nvSpPr>
          <p:cNvPr id="31" name="椭圆 30">
            <a:extLst>
              <a:ext uri="{FF2B5EF4-FFF2-40B4-BE49-F238E27FC236}">
                <a16:creationId xmlns:a16="http://schemas.microsoft.com/office/drawing/2014/main" id="{634D7932-BC09-4F9E-95C8-92EA8641ABD5}"/>
              </a:ext>
            </a:extLst>
          </p:cNvPr>
          <p:cNvSpPr>
            <a:spLocks noChangeArrowheads="1"/>
          </p:cNvSpPr>
          <p:nvPr/>
        </p:nvSpPr>
        <p:spPr bwMode="auto">
          <a:xfrm>
            <a:off x="6000750" y="4786313"/>
            <a:ext cx="142875" cy="142875"/>
          </a:xfrm>
          <a:prstGeom prst="ellipse">
            <a:avLst/>
          </a:prstGeom>
          <a:solidFill>
            <a:schemeClr val="accent2"/>
          </a:solidFill>
          <a:ln w="57150" algn="ctr">
            <a:solidFill>
              <a:schemeClr val="accent2"/>
            </a:solidFill>
            <a:round/>
            <a:headEnd/>
            <a:tailEnd/>
          </a:ln>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32" name="Text Box 17">
            <a:extLst>
              <a:ext uri="{FF2B5EF4-FFF2-40B4-BE49-F238E27FC236}">
                <a16:creationId xmlns:a16="http://schemas.microsoft.com/office/drawing/2014/main" id="{24A41C75-DA78-477C-A4F6-E14F8858F4AD}"/>
              </a:ext>
            </a:extLst>
          </p:cNvPr>
          <p:cNvSpPr txBox="1">
            <a:spLocks noChangeArrowheads="1"/>
          </p:cNvSpPr>
          <p:nvPr/>
        </p:nvSpPr>
        <p:spPr bwMode="auto">
          <a:xfrm>
            <a:off x="3357563" y="4857750"/>
            <a:ext cx="573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800" i="1">
                <a:solidFill>
                  <a:srgbClr val="FF0000"/>
                </a:solidFill>
                <a:latin typeface="Times New Roman" panose="02020603050405020304" pitchFamily="18" charset="0"/>
                <a:cs typeface="Times New Roman" panose="02020603050405020304" pitchFamily="18" charset="0"/>
              </a:rPr>
              <a:t>E</a:t>
            </a:r>
            <a:r>
              <a:rPr kumimoji="1" lang="en-US" altLang="zh-CN" sz="2800" i="1" baseline="-25000">
                <a:solidFill>
                  <a:srgbClr val="FF0000"/>
                </a:solidFill>
                <a:latin typeface="Times New Roman" panose="02020603050405020304" pitchFamily="18" charset="0"/>
                <a:cs typeface="Times New Roman" panose="02020603050405020304" pitchFamily="18" charset="0"/>
              </a:rPr>
              <a:t>2</a:t>
            </a:r>
          </a:p>
        </p:txBody>
      </p:sp>
      <p:sp>
        <p:nvSpPr>
          <p:cNvPr id="33" name="椭圆 32">
            <a:extLst>
              <a:ext uri="{FF2B5EF4-FFF2-40B4-BE49-F238E27FC236}">
                <a16:creationId xmlns:a16="http://schemas.microsoft.com/office/drawing/2014/main" id="{23021BB7-4226-4F19-B762-319A27D8962F}"/>
              </a:ext>
            </a:extLst>
          </p:cNvPr>
          <p:cNvSpPr>
            <a:spLocks noChangeArrowheads="1"/>
          </p:cNvSpPr>
          <p:nvPr/>
        </p:nvSpPr>
        <p:spPr bwMode="auto">
          <a:xfrm>
            <a:off x="3286125" y="4714875"/>
            <a:ext cx="142875" cy="142875"/>
          </a:xfrm>
          <a:prstGeom prst="ellipse">
            <a:avLst/>
          </a:prstGeom>
          <a:solidFill>
            <a:srgbClr val="FF0000"/>
          </a:solidFill>
          <a:ln w="57150" algn="ctr">
            <a:solidFill>
              <a:srgbClr val="FF3300"/>
            </a:solidFill>
            <a:round/>
            <a:headEnd/>
            <a:tailEnd/>
          </a:ln>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0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8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1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38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81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380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8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8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80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380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82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380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81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338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1" grpId="0"/>
      <p:bldP spid="33812" grpId="0"/>
      <p:bldP spid="33815" grpId="0"/>
      <p:bldP spid="33816" grpId="0"/>
      <p:bldP spid="33817" grpId="0"/>
      <p:bldP spid="5" grpId="0"/>
      <p:bldP spid="6" grpId="0"/>
      <p:bldP spid="33820" grpId="0"/>
      <p:bldP spid="33821" grpId="0"/>
      <p:bldP spid="8" grpId="0" animBg="1"/>
      <p:bldP spid="30" grpId="0"/>
      <p:bldP spid="31" grpId="0" animBg="1"/>
      <p:bldP spid="32" grpId="0"/>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22F2C1AF-B293-49D9-94C6-05345E37AE37}"/>
              </a:ext>
            </a:extLst>
          </p:cNvPr>
          <p:cNvSpPr>
            <a:spLocks noGrp="1" noRot="1" noChangeArrowheads="1"/>
          </p:cNvSpPr>
          <p:nvPr>
            <p:ph type="title"/>
          </p:nvPr>
        </p:nvSpPr>
        <p:spPr>
          <a:xfrm>
            <a:off x="250825" y="549275"/>
            <a:ext cx="8540750" cy="576263"/>
          </a:xfrm>
        </p:spPr>
        <p:txBody>
          <a:bodyPr/>
          <a:lstStyle/>
          <a:p>
            <a:pPr eaLnBrk="1" hangingPunct="1"/>
            <a:r>
              <a:rPr kumimoji="1" lang="zh-CN" altLang="en-US" sz="4000" b="1">
                <a:solidFill>
                  <a:srgbClr val="3333FF"/>
                </a:solidFill>
                <a:latin typeface="黑体" panose="02010609060101010101" pitchFamily="49" charset="-122"/>
                <a:ea typeface="黑体" panose="02010609060101010101" pitchFamily="49" charset="-122"/>
              </a:rPr>
              <a:t>三级价格歧视如何实现利润最大化</a:t>
            </a:r>
          </a:p>
        </p:txBody>
      </p:sp>
      <p:sp>
        <p:nvSpPr>
          <p:cNvPr id="2077699" name="Rectangle 3">
            <a:extLst>
              <a:ext uri="{FF2B5EF4-FFF2-40B4-BE49-F238E27FC236}">
                <a16:creationId xmlns:a16="http://schemas.microsoft.com/office/drawing/2014/main" id="{0C3422B3-B144-418A-B841-47BF54820EC1}"/>
              </a:ext>
            </a:extLst>
          </p:cNvPr>
          <p:cNvSpPr>
            <a:spLocks noGrp="1" noRot="1" noChangeArrowheads="1"/>
          </p:cNvSpPr>
          <p:nvPr>
            <p:ph type="body" sz="half" idx="1"/>
          </p:nvPr>
        </p:nvSpPr>
        <p:spPr>
          <a:xfrm>
            <a:off x="179388" y="1285875"/>
            <a:ext cx="8713787" cy="2071688"/>
          </a:xfrm>
        </p:spPr>
        <p:txBody>
          <a:bodyPr/>
          <a:lstStyle/>
          <a:p>
            <a:pPr lvl="1" eaLnBrk="1" hangingPunct="1">
              <a:buFont typeface="Wingdings" panose="05000000000000000000" pitchFamily="2" charset="2"/>
              <a:buNone/>
            </a:pPr>
            <a:r>
              <a:rPr kumimoji="1" lang="zh-CN" altLang="en-US" sz="2400" b="1">
                <a:solidFill>
                  <a:srgbClr val="3333FF"/>
                </a:solidFill>
                <a:latin typeface="楷体" panose="02010609060101010101" pitchFamily="49" charset="-122"/>
                <a:ea typeface="楷体" panose="02010609060101010101" pitchFamily="49" charset="-122"/>
              </a:rPr>
              <a:t>如果两个市场的边际收益不同，那么完全垄断厂商一定会把产品从边际收益低的市场转移到边际收益较高的市场，直到两个市场的边际收益相等，利润达到极大化。所以三级价格歧视垄断厂商的利润最大化条件是：</a:t>
            </a:r>
            <a:endParaRPr kumimoji="1" lang="zh-CN" altLang="en-US" sz="2400" b="1" i="1">
              <a:solidFill>
                <a:srgbClr val="3333FF"/>
              </a:solidFill>
              <a:latin typeface="楷体" panose="02010609060101010101" pitchFamily="49" charset="-122"/>
              <a:ea typeface="楷体" panose="02010609060101010101" pitchFamily="49" charset="-122"/>
            </a:endParaRPr>
          </a:p>
        </p:txBody>
      </p:sp>
      <p:graphicFrame>
        <p:nvGraphicFramePr>
          <p:cNvPr id="8194" name="Object 7">
            <a:extLst>
              <a:ext uri="{FF2B5EF4-FFF2-40B4-BE49-F238E27FC236}">
                <a16:creationId xmlns:a16="http://schemas.microsoft.com/office/drawing/2014/main" id="{CF2F1D7D-74EE-42EE-B742-003A0D13EA7C}"/>
              </a:ext>
            </a:extLst>
          </p:cNvPr>
          <p:cNvGraphicFramePr>
            <a:graphicFrameLocks noChangeAspect="1"/>
          </p:cNvGraphicFramePr>
          <p:nvPr/>
        </p:nvGraphicFramePr>
        <p:xfrm>
          <a:off x="1428750" y="3286125"/>
          <a:ext cx="6548438" cy="785813"/>
        </p:xfrm>
        <a:graphic>
          <a:graphicData uri="http://schemas.openxmlformats.org/presentationml/2006/ole">
            <mc:AlternateContent xmlns:mc="http://schemas.openxmlformats.org/markup-compatibility/2006">
              <mc:Choice xmlns:v="urn:schemas-microsoft-com:vml" Requires="v">
                <p:oleObj name="Equation" r:id="rId2" imgW="1904760" imgH="228600" progId="Equation.DSMT4">
                  <p:embed/>
                </p:oleObj>
              </mc:Choice>
              <mc:Fallback>
                <p:oleObj name="Equation" r:id="rId2" imgW="1904760" imgH="228600" progId="Equation.DSMT4">
                  <p:embed/>
                  <p:pic>
                    <p:nvPicPr>
                      <p:cNvPr id="8194" name="Object 7">
                        <a:extLst>
                          <a:ext uri="{FF2B5EF4-FFF2-40B4-BE49-F238E27FC236}">
                            <a16:creationId xmlns:a16="http://schemas.microsoft.com/office/drawing/2014/main" id="{CF2F1D7D-74EE-42EE-B742-003A0D13E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3286125"/>
                        <a:ext cx="6548438"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rgbClr val="FF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76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769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9C544-000B-43DC-8D12-EDA17D76A6B8}"/>
              </a:ext>
            </a:extLst>
          </p:cNvPr>
          <p:cNvSpPr txBox="1">
            <a:spLocks/>
          </p:cNvSpPr>
          <p:nvPr/>
        </p:nvSpPr>
        <p:spPr>
          <a:xfrm>
            <a:off x="301625" y="609600"/>
            <a:ext cx="8540750" cy="1143000"/>
          </a:xfrm>
          <a:prstGeom prst="rect">
            <a:avLst/>
          </a:prstGeom>
        </p:spPr>
        <p:txBody>
          <a:bodyPr/>
          <a:lstStyle/>
          <a:p>
            <a:pPr eaLnBrk="0" hangingPunct="0">
              <a:defRPr/>
            </a:pPr>
            <a:r>
              <a:rPr lang="zh-CN" altLang="en-US" sz="3600" kern="0">
                <a:solidFill>
                  <a:srgbClr val="3333FF"/>
                </a:solidFill>
                <a:latin typeface="楷体" pitchFamily="49" charset="-122"/>
                <a:ea typeface="楷体" pitchFamily="49" charset="-122"/>
                <a:cs typeface="+mj-cs"/>
              </a:rPr>
              <a:t>本章讲述内容</a:t>
            </a:r>
            <a:endParaRPr lang="zh-CN" altLang="en-US" sz="3600" kern="0" dirty="0">
              <a:solidFill>
                <a:srgbClr val="3333FF"/>
              </a:solidFill>
              <a:latin typeface="楷体" pitchFamily="49" charset="-122"/>
              <a:ea typeface="楷体" pitchFamily="49" charset="-122"/>
              <a:cs typeface="+mj-cs"/>
            </a:endParaRPr>
          </a:p>
        </p:txBody>
      </p:sp>
      <p:sp>
        <p:nvSpPr>
          <p:cNvPr id="3" name="内容占位符 2">
            <a:extLst>
              <a:ext uri="{FF2B5EF4-FFF2-40B4-BE49-F238E27FC236}">
                <a16:creationId xmlns:a16="http://schemas.microsoft.com/office/drawing/2014/main" id="{7D896773-11AF-41F3-A6B4-ED3358F3BA86}"/>
              </a:ext>
            </a:extLst>
          </p:cNvPr>
          <p:cNvSpPr txBox="1">
            <a:spLocks/>
          </p:cNvSpPr>
          <p:nvPr/>
        </p:nvSpPr>
        <p:spPr>
          <a:xfrm>
            <a:off x="301625" y="1785938"/>
            <a:ext cx="8540750" cy="4313237"/>
          </a:xfrm>
          <a:prstGeom prst="rect">
            <a:avLst/>
          </a:prstGeom>
        </p:spPr>
        <p:txBody>
          <a:bodyPr/>
          <a:lstStyle/>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一、垄断</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二、垄断厂商需求曲线与边际收益曲线</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三、垄断厂商的短期均衡与长期均衡</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四、垄断厂商的价格歧视</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kumimoji="1" lang="zh-CN" altLang="en-US" sz="2800" kern="0" dirty="0">
                <a:solidFill>
                  <a:srgbClr val="FF0000"/>
                </a:solidFill>
                <a:latin typeface="楷体" pitchFamily="49" charset="-122"/>
                <a:ea typeface="楷体" pitchFamily="49" charset="-122"/>
              </a:rPr>
              <a:t>五</a:t>
            </a:r>
            <a:r>
              <a:rPr kumimoji="1" lang="zh-CN" altLang="en-US" sz="2800" kern="0" dirty="0">
                <a:solidFill>
                  <a:srgbClr val="3333FF"/>
                </a:solidFill>
                <a:latin typeface="楷体" pitchFamily="49" charset="-122"/>
                <a:ea typeface="楷体" pitchFamily="49" charset="-122"/>
              </a:rPr>
              <a:t>、</a:t>
            </a:r>
            <a:r>
              <a:rPr lang="zh-CN" altLang="en-US" sz="2800" kern="0" dirty="0">
                <a:solidFill>
                  <a:srgbClr val="FF0000"/>
                </a:solidFill>
                <a:latin typeface="楷体" pitchFamily="49" charset="-122"/>
                <a:ea typeface="楷体" pitchFamily="49" charset="-122"/>
              </a:rPr>
              <a:t>垄断的福利代价</a:t>
            </a:r>
            <a:endParaRPr kumimoji="1"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六、政府对垄断的公共政策</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4F040454-76EC-4FD8-B336-6264DC335E71}"/>
              </a:ext>
            </a:extLst>
          </p:cNvPr>
          <p:cNvSpPr>
            <a:spLocks noChangeArrowheads="1"/>
          </p:cNvSpPr>
          <p:nvPr/>
        </p:nvSpPr>
        <p:spPr bwMode="auto">
          <a:xfrm>
            <a:off x="1143000" y="3143250"/>
            <a:ext cx="1285875" cy="500063"/>
          </a:xfrm>
          <a:prstGeom prst="rect">
            <a:avLst/>
          </a:prstGeom>
          <a:solidFill>
            <a:srgbClr val="FFFF00"/>
          </a:soli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43" name="矩形 42">
            <a:extLst>
              <a:ext uri="{FF2B5EF4-FFF2-40B4-BE49-F238E27FC236}">
                <a16:creationId xmlns:a16="http://schemas.microsoft.com/office/drawing/2014/main" id="{70DA2F98-C3BB-4028-AD9D-EAC9035C0C71}"/>
              </a:ext>
            </a:extLst>
          </p:cNvPr>
          <p:cNvSpPr>
            <a:spLocks noChangeArrowheads="1"/>
          </p:cNvSpPr>
          <p:nvPr/>
        </p:nvSpPr>
        <p:spPr bwMode="auto">
          <a:xfrm>
            <a:off x="1143000" y="3357563"/>
            <a:ext cx="1643063" cy="428625"/>
          </a:xfrm>
          <a:prstGeom prst="rect">
            <a:avLst/>
          </a:prstGeom>
          <a:solidFill>
            <a:srgbClr val="00CC00"/>
          </a:soli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36868" name="Rectangle 2">
            <a:extLst>
              <a:ext uri="{FF2B5EF4-FFF2-40B4-BE49-F238E27FC236}">
                <a16:creationId xmlns:a16="http://schemas.microsoft.com/office/drawing/2014/main" id="{5FF8ECBF-78C1-4C93-B3C1-2B5D264C9747}"/>
              </a:ext>
            </a:extLst>
          </p:cNvPr>
          <p:cNvSpPr>
            <a:spLocks noGrp="1" noRot="1" noChangeArrowheads="1"/>
          </p:cNvSpPr>
          <p:nvPr>
            <p:ph type="title"/>
          </p:nvPr>
        </p:nvSpPr>
        <p:spPr>
          <a:xfrm>
            <a:off x="179388" y="476250"/>
            <a:ext cx="5821362" cy="731838"/>
          </a:xfrm>
        </p:spPr>
        <p:txBody>
          <a:bodyPr/>
          <a:lstStyle/>
          <a:p>
            <a:pPr algn="l" eaLnBrk="1" hangingPunct="1"/>
            <a:r>
              <a:rPr lang="zh-CN" altLang="en-US" sz="4000" b="1" dirty="0">
                <a:solidFill>
                  <a:srgbClr val="3333FF"/>
                </a:solidFill>
                <a:latin typeface="楷体" panose="02010609060101010101" pitchFamily="49" charset="-122"/>
                <a:ea typeface="楷体" panose="02010609060101010101" pitchFamily="49" charset="-122"/>
              </a:rPr>
              <a:t>五、垄断的福利代价</a:t>
            </a:r>
          </a:p>
        </p:txBody>
      </p:sp>
      <p:sp>
        <p:nvSpPr>
          <p:cNvPr id="31748" name="Rectangle 3">
            <a:extLst>
              <a:ext uri="{FF2B5EF4-FFF2-40B4-BE49-F238E27FC236}">
                <a16:creationId xmlns:a16="http://schemas.microsoft.com/office/drawing/2014/main" id="{269C707B-626E-4632-BE0A-FDCF81183A30}"/>
              </a:ext>
            </a:extLst>
          </p:cNvPr>
          <p:cNvSpPr>
            <a:spLocks noGrp="1" noRot="1" noChangeArrowheads="1"/>
          </p:cNvSpPr>
          <p:nvPr>
            <p:ph type="body" idx="1"/>
          </p:nvPr>
        </p:nvSpPr>
        <p:spPr>
          <a:xfrm>
            <a:off x="3924300" y="1268413"/>
            <a:ext cx="4630738" cy="1295400"/>
          </a:xfrm>
        </p:spPr>
        <p:txBody>
          <a:bodyPr/>
          <a:lstStyle/>
          <a:p>
            <a:pPr eaLnBrk="1" hangingPunct="1">
              <a:lnSpc>
                <a:spcPct val="90000"/>
              </a:lnSpc>
              <a:buFont typeface="Wingdings" panose="05000000000000000000" pitchFamily="2" charset="2"/>
              <a:buNone/>
            </a:pPr>
            <a:r>
              <a:rPr lang="zh-CN" altLang="en-US" sz="2800" b="1">
                <a:solidFill>
                  <a:srgbClr val="3333FF"/>
                </a:solidFill>
                <a:latin typeface="楷体" panose="02010609060101010101" pitchFamily="49" charset="-122"/>
                <a:ea typeface="楷体" panose="02010609060101010101" pitchFamily="49" charset="-122"/>
              </a:rPr>
              <a:t>垄断者利润最大时产量</a:t>
            </a:r>
            <a:r>
              <a:rPr lang="en-US" altLang="zh-CN" sz="2800" b="1">
                <a:solidFill>
                  <a:srgbClr val="3333FF"/>
                </a:solidFill>
                <a:latin typeface="楷体" panose="02010609060101010101" pitchFamily="49" charset="-122"/>
                <a:ea typeface="楷体" panose="02010609060101010101" pitchFamily="49" charset="-122"/>
              </a:rPr>
              <a:t>Q</a:t>
            </a:r>
            <a:r>
              <a:rPr lang="en-US" altLang="zh-CN" sz="2800" b="1" baseline="-25000">
                <a:solidFill>
                  <a:srgbClr val="3333FF"/>
                </a:solidFill>
                <a:latin typeface="楷体" panose="02010609060101010101" pitchFamily="49" charset="-122"/>
                <a:ea typeface="楷体" panose="02010609060101010101" pitchFamily="49" charset="-122"/>
              </a:rPr>
              <a:t>1</a:t>
            </a:r>
            <a:endParaRPr lang="en-US" altLang="zh-CN" sz="2800">
              <a:solidFill>
                <a:srgbClr val="3333FF"/>
              </a:solidFill>
              <a:latin typeface="楷体" panose="02010609060101010101" pitchFamily="49" charset="-122"/>
              <a:ea typeface="楷体" panose="02010609060101010101" pitchFamily="49" charset="-122"/>
            </a:endParaRPr>
          </a:p>
          <a:p>
            <a:pPr eaLnBrk="1" hangingPunct="1">
              <a:lnSpc>
                <a:spcPct val="90000"/>
              </a:lnSpc>
              <a:buFont typeface="Wingdings" panose="05000000000000000000" pitchFamily="2" charset="2"/>
              <a:buNone/>
            </a:pPr>
            <a:r>
              <a:rPr lang="zh-CN" altLang="en-US" sz="2800" b="1">
                <a:solidFill>
                  <a:srgbClr val="3333FF"/>
                </a:solidFill>
                <a:latin typeface="楷体" panose="02010609060101010101" pitchFamily="49" charset="-122"/>
                <a:ea typeface="楷体" panose="02010609060101010101" pitchFamily="49" charset="-122"/>
              </a:rPr>
              <a:t>需求曲线与边际成本曲线相交处找到有效率的产量</a:t>
            </a:r>
            <a:r>
              <a:rPr lang="en-US" altLang="zh-CN" sz="2800" b="1">
                <a:solidFill>
                  <a:srgbClr val="3333FF"/>
                </a:solidFill>
                <a:latin typeface="楷体" panose="02010609060101010101" pitchFamily="49" charset="-122"/>
                <a:ea typeface="楷体" panose="02010609060101010101" pitchFamily="49" charset="-122"/>
              </a:rPr>
              <a:t>Q</a:t>
            </a:r>
            <a:r>
              <a:rPr lang="en-US" altLang="zh-CN" sz="2800" b="1" baseline="-25000">
                <a:solidFill>
                  <a:srgbClr val="3333FF"/>
                </a:solidFill>
                <a:latin typeface="楷体" panose="02010609060101010101" pitchFamily="49" charset="-122"/>
                <a:ea typeface="楷体" panose="02010609060101010101" pitchFamily="49" charset="-122"/>
              </a:rPr>
              <a:t>2</a:t>
            </a:r>
            <a:r>
              <a:rPr lang="zh-CN" altLang="en-US" sz="2800" b="1" baseline="-25000">
                <a:solidFill>
                  <a:srgbClr val="3333FF"/>
                </a:solidFill>
                <a:latin typeface="楷体" panose="02010609060101010101" pitchFamily="49" charset="-122"/>
                <a:ea typeface="楷体" panose="02010609060101010101" pitchFamily="49" charset="-122"/>
              </a:rPr>
              <a:t>，</a:t>
            </a:r>
            <a:endParaRPr lang="en-US" altLang="zh-CN" sz="2800">
              <a:solidFill>
                <a:srgbClr val="3333FF"/>
              </a:solidFill>
              <a:latin typeface="楷体" panose="02010609060101010101" pitchFamily="49" charset="-122"/>
              <a:ea typeface="楷体" panose="02010609060101010101" pitchFamily="49" charset="-122"/>
            </a:endParaRPr>
          </a:p>
        </p:txBody>
      </p:sp>
      <p:sp>
        <p:nvSpPr>
          <p:cNvPr id="2085905" name="Rectangle 17">
            <a:extLst>
              <a:ext uri="{FF2B5EF4-FFF2-40B4-BE49-F238E27FC236}">
                <a16:creationId xmlns:a16="http://schemas.microsoft.com/office/drawing/2014/main" id="{EBCA128C-5DEE-4EB4-ACE9-07DD3A98C87C}"/>
              </a:ext>
            </a:extLst>
          </p:cNvPr>
          <p:cNvSpPr>
            <a:spLocks noChangeArrowheads="1"/>
          </p:cNvSpPr>
          <p:nvPr/>
        </p:nvSpPr>
        <p:spPr bwMode="auto">
          <a:xfrm>
            <a:off x="5435600" y="4735513"/>
            <a:ext cx="13684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zh-CN" altLang="en-US">
                <a:solidFill>
                  <a:srgbClr val="3333FF"/>
                </a:solidFill>
                <a:latin typeface="楷体" panose="02010609060101010101" pitchFamily="49" charset="-122"/>
                <a:ea typeface="楷体" panose="02010609060101010101" pitchFamily="49" charset="-122"/>
              </a:rPr>
              <a:t>数量</a:t>
            </a:r>
          </a:p>
        </p:txBody>
      </p:sp>
      <p:sp>
        <p:nvSpPr>
          <p:cNvPr id="2085892" name="Line 4">
            <a:extLst>
              <a:ext uri="{FF2B5EF4-FFF2-40B4-BE49-F238E27FC236}">
                <a16:creationId xmlns:a16="http://schemas.microsoft.com/office/drawing/2014/main" id="{59D8B319-2B7F-43BF-9D2E-BB4B5DAA8300}"/>
              </a:ext>
            </a:extLst>
          </p:cNvPr>
          <p:cNvSpPr>
            <a:spLocks noChangeShapeType="1"/>
          </p:cNvSpPr>
          <p:nvPr/>
        </p:nvSpPr>
        <p:spPr bwMode="auto">
          <a:xfrm>
            <a:off x="1116013" y="4665663"/>
            <a:ext cx="489585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85893" name="Line 5">
            <a:extLst>
              <a:ext uri="{FF2B5EF4-FFF2-40B4-BE49-F238E27FC236}">
                <a16:creationId xmlns:a16="http://schemas.microsoft.com/office/drawing/2014/main" id="{FCF02B86-868E-4E11-99C2-B2E7D20D9AC9}"/>
              </a:ext>
            </a:extLst>
          </p:cNvPr>
          <p:cNvSpPr>
            <a:spLocks noChangeShapeType="1"/>
          </p:cNvSpPr>
          <p:nvPr/>
        </p:nvSpPr>
        <p:spPr bwMode="auto">
          <a:xfrm flipV="1">
            <a:off x="1116013" y="1565275"/>
            <a:ext cx="0" cy="31130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85894" name="Line 6">
            <a:extLst>
              <a:ext uri="{FF2B5EF4-FFF2-40B4-BE49-F238E27FC236}">
                <a16:creationId xmlns:a16="http://schemas.microsoft.com/office/drawing/2014/main" id="{93806C7D-C12A-4085-B107-90393341CC9D}"/>
              </a:ext>
            </a:extLst>
          </p:cNvPr>
          <p:cNvSpPr>
            <a:spLocks noChangeShapeType="1"/>
          </p:cNvSpPr>
          <p:nvPr/>
        </p:nvSpPr>
        <p:spPr bwMode="auto">
          <a:xfrm>
            <a:off x="1116013" y="2189163"/>
            <a:ext cx="3095625" cy="20510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5895" name="Line 7">
            <a:extLst>
              <a:ext uri="{FF2B5EF4-FFF2-40B4-BE49-F238E27FC236}">
                <a16:creationId xmlns:a16="http://schemas.microsoft.com/office/drawing/2014/main" id="{235DCC18-E544-4487-A778-BB3BC9B6B2FB}"/>
              </a:ext>
            </a:extLst>
          </p:cNvPr>
          <p:cNvSpPr>
            <a:spLocks noChangeShapeType="1"/>
          </p:cNvSpPr>
          <p:nvPr/>
        </p:nvSpPr>
        <p:spPr bwMode="auto">
          <a:xfrm>
            <a:off x="1116013" y="2189163"/>
            <a:ext cx="1800225" cy="253523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5898" name="Line 10">
            <a:extLst>
              <a:ext uri="{FF2B5EF4-FFF2-40B4-BE49-F238E27FC236}">
                <a16:creationId xmlns:a16="http://schemas.microsoft.com/office/drawing/2014/main" id="{D1A1ADDE-9652-4151-B30E-C479F0D5F847}"/>
              </a:ext>
            </a:extLst>
          </p:cNvPr>
          <p:cNvSpPr>
            <a:spLocks noChangeShapeType="1"/>
          </p:cNvSpPr>
          <p:nvPr/>
        </p:nvSpPr>
        <p:spPr bwMode="auto">
          <a:xfrm flipH="1">
            <a:off x="1100138" y="3079750"/>
            <a:ext cx="1317625"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5899" name="Rectangle 11">
            <a:extLst>
              <a:ext uri="{FF2B5EF4-FFF2-40B4-BE49-F238E27FC236}">
                <a16:creationId xmlns:a16="http://schemas.microsoft.com/office/drawing/2014/main" id="{6882799E-DF0F-4BF1-B243-07508C8FBB11}"/>
              </a:ext>
            </a:extLst>
          </p:cNvPr>
          <p:cNvSpPr>
            <a:spLocks noChangeArrowheads="1"/>
          </p:cNvSpPr>
          <p:nvPr/>
        </p:nvSpPr>
        <p:spPr bwMode="auto">
          <a:xfrm>
            <a:off x="3492500" y="2708275"/>
            <a:ext cx="5762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000000"/>
                </a:solidFill>
                <a:latin typeface="楷体" panose="02010609060101010101" pitchFamily="49" charset="-122"/>
                <a:ea typeface="楷体" panose="02010609060101010101" pitchFamily="49" charset="-122"/>
              </a:rPr>
              <a:t>MC</a:t>
            </a:r>
          </a:p>
        </p:txBody>
      </p:sp>
      <p:sp>
        <p:nvSpPr>
          <p:cNvPr id="2085900" name="Rectangle 12">
            <a:extLst>
              <a:ext uri="{FF2B5EF4-FFF2-40B4-BE49-F238E27FC236}">
                <a16:creationId xmlns:a16="http://schemas.microsoft.com/office/drawing/2014/main" id="{D7B1DEB4-764C-4339-A47D-96C87874F635}"/>
              </a:ext>
            </a:extLst>
          </p:cNvPr>
          <p:cNvSpPr>
            <a:spLocks noChangeArrowheads="1"/>
          </p:cNvSpPr>
          <p:nvPr/>
        </p:nvSpPr>
        <p:spPr bwMode="auto">
          <a:xfrm>
            <a:off x="4211638" y="4100513"/>
            <a:ext cx="792162"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zh-CN" altLang="en-US">
                <a:solidFill>
                  <a:srgbClr val="3333FF"/>
                </a:solidFill>
                <a:latin typeface="楷体" panose="02010609060101010101" pitchFamily="49" charset="-122"/>
                <a:ea typeface="楷体" panose="02010609060101010101" pitchFamily="49" charset="-122"/>
              </a:rPr>
              <a:t>需求</a:t>
            </a:r>
          </a:p>
        </p:txBody>
      </p:sp>
      <p:sp>
        <p:nvSpPr>
          <p:cNvPr id="2085901" name="Rectangle 13">
            <a:extLst>
              <a:ext uri="{FF2B5EF4-FFF2-40B4-BE49-F238E27FC236}">
                <a16:creationId xmlns:a16="http://schemas.microsoft.com/office/drawing/2014/main" id="{D956F5FC-B4BA-4AEF-B213-20DC578C2561}"/>
              </a:ext>
            </a:extLst>
          </p:cNvPr>
          <p:cNvSpPr>
            <a:spLocks noChangeArrowheads="1"/>
          </p:cNvSpPr>
          <p:nvPr/>
        </p:nvSpPr>
        <p:spPr bwMode="auto">
          <a:xfrm>
            <a:off x="2627313" y="4170363"/>
            <a:ext cx="5048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FF0000"/>
                </a:solidFill>
                <a:latin typeface="楷体" panose="02010609060101010101" pitchFamily="49" charset="-122"/>
                <a:ea typeface="楷体" panose="02010609060101010101" pitchFamily="49" charset="-122"/>
              </a:rPr>
              <a:t>MR</a:t>
            </a:r>
          </a:p>
        </p:txBody>
      </p:sp>
      <p:sp>
        <p:nvSpPr>
          <p:cNvPr id="31759" name="Rectangle 14">
            <a:extLst>
              <a:ext uri="{FF2B5EF4-FFF2-40B4-BE49-F238E27FC236}">
                <a16:creationId xmlns:a16="http://schemas.microsoft.com/office/drawing/2014/main" id="{BC0C2B54-53AA-45D8-AD19-686123D4E715}"/>
              </a:ext>
            </a:extLst>
          </p:cNvPr>
          <p:cNvSpPr>
            <a:spLocks noChangeArrowheads="1"/>
          </p:cNvSpPr>
          <p:nvPr/>
        </p:nvSpPr>
        <p:spPr bwMode="auto">
          <a:xfrm>
            <a:off x="1763713" y="5018088"/>
            <a:ext cx="10795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zh-CN" altLang="en-US">
                <a:solidFill>
                  <a:srgbClr val="3333FF"/>
                </a:solidFill>
                <a:latin typeface="楷体" panose="02010609060101010101" pitchFamily="49" charset="-122"/>
                <a:ea typeface="楷体" panose="02010609060101010101" pitchFamily="49" charset="-122"/>
              </a:rPr>
              <a:t>垄断数量</a:t>
            </a:r>
          </a:p>
        </p:txBody>
      </p:sp>
      <p:sp>
        <p:nvSpPr>
          <p:cNvPr id="2085903" name="Line 15">
            <a:extLst>
              <a:ext uri="{FF2B5EF4-FFF2-40B4-BE49-F238E27FC236}">
                <a16:creationId xmlns:a16="http://schemas.microsoft.com/office/drawing/2014/main" id="{9F28B7D4-1015-497B-9F98-B61C986D28CF}"/>
              </a:ext>
            </a:extLst>
          </p:cNvPr>
          <p:cNvSpPr>
            <a:spLocks noChangeShapeType="1"/>
          </p:cNvSpPr>
          <p:nvPr/>
        </p:nvSpPr>
        <p:spPr bwMode="auto">
          <a:xfrm>
            <a:off x="3170238" y="3581400"/>
            <a:ext cx="0" cy="1062038"/>
          </a:xfrm>
          <a:prstGeom prst="line">
            <a:avLst/>
          </a:prstGeom>
          <a:noFill/>
          <a:ln w="38100">
            <a:solidFill>
              <a:srgbClr val="00CC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1" name="Rectangle 16">
            <a:extLst>
              <a:ext uri="{FF2B5EF4-FFF2-40B4-BE49-F238E27FC236}">
                <a16:creationId xmlns:a16="http://schemas.microsoft.com/office/drawing/2014/main" id="{4EC340D1-02F5-4330-AB3B-0A02AD7F79E6}"/>
              </a:ext>
            </a:extLst>
          </p:cNvPr>
          <p:cNvSpPr>
            <a:spLocks noChangeArrowheads="1"/>
          </p:cNvSpPr>
          <p:nvPr/>
        </p:nvSpPr>
        <p:spPr bwMode="auto">
          <a:xfrm>
            <a:off x="2987675" y="5018088"/>
            <a:ext cx="10080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zh-CN" altLang="en-US">
                <a:solidFill>
                  <a:srgbClr val="3333FF"/>
                </a:solidFill>
                <a:latin typeface="楷体" panose="02010609060101010101" pitchFamily="49" charset="-122"/>
                <a:ea typeface="楷体" panose="02010609060101010101" pitchFamily="49" charset="-122"/>
              </a:rPr>
              <a:t>竞争数量</a:t>
            </a:r>
          </a:p>
        </p:txBody>
      </p:sp>
      <p:sp>
        <p:nvSpPr>
          <p:cNvPr id="2085906" name="Rectangle 18">
            <a:extLst>
              <a:ext uri="{FF2B5EF4-FFF2-40B4-BE49-F238E27FC236}">
                <a16:creationId xmlns:a16="http://schemas.microsoft.com/office/drawing/2014/main" id="{80DD2FAC-9B49-4297-AC65-A5E608DD5B76}"/>
              </a:ext>
            </a:extLst>
          </p:cNvPr>
          <p:cNvSpPr>
            <a:spLocks noChangeArrowheads="1"/>
          </p:cNvSpPr>
          <p:nvPr/>
        </p:nvSpPr>
        <p:spPr bwMode="auto">
          <a:xfrm>
            <a:off x="755650" y="4665663"/>
            <a:ext cx="3603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3333FF"/>
                </a:solidFill>
                <a:latin typeface="楷体" panose="02010609060101010101" pitchFamily="49" charset="-122"/>
                <a:ea typeface="楷体" panose="02010609060101010101" pitchFamily="49" charset="-122"/>
              </a:rPr>
              <a:t>0</a:t>
            </a:r>
          </a:p>
        </p:txBody>
      </p:sp>
      <p:sp>
        <p:nvSpPr>
          <p:cNvPr id="2085909" name="Line 21">
            <a:extLst>
              <a:ext uri="{FF2B5EF4-FFF2-40B4-BE49-F238E27FC236}">
                <a16:creationId xmlns:a16="http://schemas.microsoft.com/office/drawing/2014/main" id="{F6276EA6-2A2A-442D-901A-504BF2D81ADA}"/>
              </a:ext>
            </a:extLst>
          </p:cNvPr>
          <p:cNvSpPr>
            <a:spLocks noChangeShapeType="1"/>
          </p:cNvSpPr>
          <p:nvPr/>
        </p:nvSpPr>
        <p:spPr bwMode="auto">
          <a:xfrm flipV="1">
            <a:off x="2089150" y="3038475"/>
            <a:ext cx="1762125" cy="13430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5916" name="Rectangle 28">
            <a:extLst>
              <a:ext uri="{FF2B5EF4-FFF2-40B4-BE49-F238E27FC236}">
                <a16:creationId xmlns:a16="http://schemas.microsoft.com/office/drawing/2014/main" id="{B92B96A2-430A-46A5-A234-F885212258E2}"/>
              </a:ext>
            </a:extLst>
          </p:cNvPr>
          <p:cNvSpPr>
            <a:spLocks noChangeArrowheads="1"/>
          </p:cNvSpPr>
          <p:nvPr/>
        </p:nvSpPr>
        <p:spPr bwMode="auto">
          <a:xfrm>
            <a:off x="323850" y="1341438"/>
            <a:ext cx="6477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zh-CN" altLang="en-US">
                <a:solidFill>
                  <a:srgbClr val="3333FF"/>
                </a:solidFill>
                <a:latin typeface="楷体" panose="02010609060101010101" pitchFamily="49" charset="-122"/>
                <a:ea typeface="楷体" panose="02010609060101010101" pitchFamily="49" charset="-122"/>
              </a:rPr>
              <a:t>价格</a:t>
            </a:r>
          </a:p>
        </p:txBody>
      </p:sp>
      <p:sp>
        <p:nvSpPr>
          <p:cNvPr id="2085917" name="Rectangle 29">
            <a:extLst>
              <a:ext uri="{FF2B5EF4-FFF2-40B4-BE49-F238E27FC236}">
                <a16:creationId xmlns:a16="http://schemas.microsoft.com/office/drawing/2014/main" id="{4CDAB6B2-7320-4E7F-BAA9-4BC92302A6CF}"/>
              </a:ext>
            </a:extLst>
          </p:cNvPr>
          <p:cNvSpPr>
            <a:spLocks noChangeArrowheads="1"/>
          </p:cNvSpPr>
          <p:nvPr/>
        </p:nvSpPr>
        <p:spPr bwMode="auto">
          <a:xfrm>
            <a:off x="611188" y="2636838"/>
            <a:ext cx="4318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sz="2400">
                <a:solidFill>
                  <a:srgbClr val="00B050"/>
                </a:solidFill>
                <a:latin typeface="楷体" panose="02010609060101010101" pitchFamily="49" charset="-122"/>
                <a:ea typeface="楷体" panose="02010609060101010101" pitchFamily="49" charset="-122"/>
              </a:rPr>
              <a:t>P</a:t>
            </a:r>
            <a:r>
              <a:rPr lang="en-US" altLang="zh-CN" sz="2400" baseline="-25000">
                <a:solidFill>
                  <a:srgbClr val="00B050"/>
                </a:solidFill>
                <a:latin typeface="楷体" panose="02010609060101010101" pitchFamily="49" charset="-122"/>
                <a:ea typeface="楷体" panose="02010609060101010101" pitchFamily="49" charset="-122"/>
              </a:rPr>
              <a:t>1</a:t>
            </a:r>
          </a:p>
        </p:txBody>
      </p:sp>
      <p:sp>
        <p:nvSpPr>
          <p:cNvPr id="2085918" name="Line 30">
            <a:extLst>
              <a:ext uri="{FF2B5EF4-FFF2-40B4-BE49-F238E27FC236}">
                <a16:creationId xmlns:a16="http://schemas.microsoft.com/office/drawing/2014/main" id="{91AFD7B8-480E-4452-9D20-B91CED911EAF}"/>
              </a:ext>
            </a:extLst>
          </p:cNvPr>
          <p:cNvSpPr>
            <a:spLocks noChangeShapeType="1"/>
          </p:cNvSpPr>
          <p:nvPr/>
        </p:nvSpPr>
        <p:spPr bwMode="auto">
          <a:xfrm flipH="1">
            <a:off x="1116013" y="3357563"/>
            <a:ext cx="1727200" cy="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5919" name="Rectangle 31">
            <a:extLst>
              <a:ext uri="{FF2B5EF4-FFF2-40B4-BE49-F238E27FC236}">
                <a16:creationId xmlns:a16="http://schemas.microsoft.com/office/drawing/2014/main" id="{74A3912B-82B3-42A1-B45A-94885A0D697A}"/>
              </a:ext>
            </a:extLst>
          </p:cNvPr>
          <p:cNvSpPr>
            <a:spLocks noChangeArrowheads="1"/>
          </p:cNvSpPr>
          <p:nvPr/>
        </p:nvSpPr>
        <p:spPr bwMode="auto">
          <a:xfrm>
            <a:off x="611188" y="3068638"/>
            <a:ext cx="431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sz="2400">
                <a:solidFill>
                  <a:srgbClr val="FF0000"/>
                </a:solidFill>
                <a:latin typeface="楷体" panose="02010609060101010101" pitchFamily="49" charset="-122"/>
                <a:ea typeface="楷体" panose="02010609060101010101" pitchFamily="49" charset="-122"/>
              </a:rPr>
              <a:t>P</a:t>
            </a:r>
            <a:r>
              <a:rPr lang="en-US" altLang="zh-CN" sz="2400" baseline="-25000">
                <a:solidFill>
                  <a:srgbClr val="FF0000"/>
                </a:solidFill>
                <a:latin typeface="楷体" panose="02010609060101010101" pitchFamily="49" charset="-122"/>
                <a:ea typeface="楷体" panose="02010609060101010101" pitchFamily="49" charset="-122"/>
              </a:rPr>
              <a:t>2</a:t>
            </a:r>
          </a:p>
        </p:txBody>
      </p:sp>
      <p:sp>
        <p:nvSpPr>
          <p:cNvPr id="2085920" name="Rectangle 32">
            <a:extLst>
              <a:ext uri="{FF2B5EF4-FFF2-40B4-BE49-F238E27FC236}">
                <a16:creationId xmlns:a16="http://schemas.microsoft.com/office/drawing/2014/main" id="{7616D299-2C3C-4D08-9C4F-884090C45E4D}"/>
              </a:ext>
            </a:extLst>
          </p:cNvPr>
          <p:cNvSpPr>
            <a:spLocks noChangeArrowheads="1"/>
          </p:cNvSpPr>
          <p:nvPr/>
        </p:nvSpPr>
        <p:spPr bwMode="auto">
          <a:xfrm>
            <a:off x="2195513" y="4665663"/>
            <a:ext cx="5048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FF0000"/>
                </a:solidFill>
                <a:latin typeface="楷体" panose="02010609060101010101" pitchFamily="49" charset="-122"/>
                <a:ea typeface="楷体" panose="02010609060101010101" pitchFamily="49" charset="-122"/>
              </a:rPr>
              <a:t>Q</a:t>
            </a:r>
            <a:r>
              <a:rPr lang="en-US" altLang="zh-CN" baseline="-25000">
                <a:solidFill>
                  <a:srgbClr val="FF0000"/>
                </a:solidFill>
                <a:latin typeface="楷体" panose="02010609060101010101" pitchFamily="49" charset="-122"/>
                <a:ea typeface="楷体" panose="02010609060101010101" pitchFamily="49" charset="-122"/>
              </a:rPr>
              <a:t>1</a:t>
            </a:r>
          </a:p>
        </p:txBody>
      </p:sp>
      <p:sp>
        <p:nvSpPr>
          <p:cNvPr id="2085921" name="Rectangle 33">
            <a:extLst>
              <a:ext uri="{FF2B5EF4-FFF2-40B4-BE49-F238E27FC236}">
                <a16:creationId xmlns:a16="http://schemas.microsoft.com/office/drawing/2014/main" id="{83C5F31F-7DB2-405B-8E9B-F8C7AAE18399}"/>
              </a:ext>
            </a:extLst>
          </p:cNvPr>
          <p:cNvSpPr>
            <a:spLocks noChangeArrowheads="1"/>
          </p:cNvSpPr>
          <p:nvPr/>
        </p:nvSpPr>
        <p:spPr bwMode="auto">
          <a:xfrm>
            <a:off x="2987675" y="4665663"/>
            <a:ext cx="5048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FF0000"/>
                </a:solidFill>
                <a:latin typeface="楷体" panose="02010609060101010101" pitchFamily="49" charset="-122"/>
                <a:ea typeface="楷体" panose="02010609060101010101" pitchFamily="49" charset="-122"/>
              </a:rPr>
              <a:t>Q</a:t>
            </a:r>
            <a:r>
              <a:rPr lang="en-US" altLang="zh-CN" baseline="-25000">
                <a:solidFill>
                  <a:srgbClr val="FF0000"/>
                </a:solidFill>
                <a:latin typeface="楷体" panose="02010609060101010101" pitchFamily="49" charset="-122"/>
                <a:ea typeface="楷体" panose="02010609060101010101" pitchFamily="49" charset="-122"/>
              </a:rPr>
              <a:t>2</a:t>
            </a:r>
          </a:p>
        </p:txBody>
      </p:sp>
      <p:sp>
        <p:nvSpPr>
          <p:cNvPr id="2085926" name="Rectangle 38">
            <a:extLst>
              <a:ext uri="{FF2B5EF4-FFF2-40B4-BE49-F238E27FC236}">
                <a16:creationId xmlns:a16="http://schemas.microsoft.com/office/drawing/2014/main" id="{5ED10247-E4F8-4D05-AC9A-5FBCDAF02E2D}"/>
              </a:ext>
            </a:extLst>
          </p:cNvPr>
          <p:cNvSpPr>
            <a:spLocks noChangeArrowheads="1"/>
          </p:cNvSpPr>
          <p:nvPr/>
        </p:nvSpPr>
        <p:spPr bwMode="auto">
          <a:xfrm>
            <a:off x="2266950" y="2686050"/>
            <a:ext cx="504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00B050"/>
                </a:solidFill>
                <a:latin typeface="楷体" panose="02010609060101010101" pitchFamily="49" charset="-122"/>
                <a:ea typeface="楷体" panose="02010609060101010101" pitchFamily="49" charset="-122"/>
              </a:rPr>
              <a:t>A</a:t>
            </a:r>
            <a:endParaRPr lang="en-US" altLang="zh-CN" baseline="-25000">
              <a:solidFill>
                <a:srgbClr val="00B050"/>
              </a:solidFill>
              <a:latin typeface="楷体" panose="02010609060101010101" pitchFamily="49" charset="-122"/>
              <a:ea typeface="楷体" panose="02010609060101010101" pitchFamily="49" charset="-122"/>
            </a:endParaRPr>
          </a:p>
        </p:txBody>
      </p:sp>
      <p:sp>
        <p:nvSpPr>
          <p:cNvPr id="2085930" name="Rectangle 42">
            <a:extLst>
              <a:ext uri="{FF2B5EF4-FFF2-40B4-BE49-F238E27FC236}">
                <a16:creationId xmlns:a16="http://schemas.microsoft.com/office/drawing/2014/main" id="{24B44C91-2B13-4D1A-A43A-A54E07E25938}"/>
              </a:ext>
            </a:extLst>
          </p:cNvPr>
          <p:cNvSpPr>
            <a:spLocks noChangeArrowheads="1"/>
          </p:cNvSpPr>
          <p:nvPr/>
        </p:nvSpPr>
        <p:spPr bwMode="auto">
          <a:xfrm>
            <a:off x="2124075" y="3816350"/>
            <a:ext cx="2174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3333FF"/>
                </a:solidFill>
                <a:latin typeface="楷体" panose="02010609060101010101" pitchFamily="49" charset="-122"/>
                <a:ea typeface="楷体" panose="02010609060101010101" pitchFamily="49" charset="-122"/>
              </a:rPr>
              <a:t>B</a:t>
            </a:r>
            <a:endParaRPr lang="en-US" altLang="zh-CN" baseline="-25000">
              <a:solidFill>
                <a:srgbClr val="3333FF"/>
              </a:solidFill>
              <a:latin typeface="楷体" panose="02010609060101010101" pitchFamily="49" charset="-122"/>
              <a:ea typeface="楷体" panose="02010609060101010101" pitchFamily="49" charset="-122"/>
            </a:endParaRPr>
          </a:p>
        </p:txBody>
      </p:sp>
      <p:sp>
        <p:nvSpPr>
          <p:cNvPr id="2085931" name="Rectangle 43">
            <a:extLst>
              <a:ext uri="{FF2B5EF4-FFF2-40B4-BE49-F238E27FC236}">
                <a16:creationId xmlns:a16="http://schemas.microsoft.com/office/drawing/2014/main" id="{04EA8A21-7EFD-4A60-BD05-1EB9156A0744}"/>
              </a:ext>
            </a:extLst>
          </p:cNvPr>
          <p:cNvSpPr>
            <a:spLocks noChangeArrowheads="1"/>
          </p:cNvSpPr>
          <p:nvPr/>
        </p:nvSpPr>
        <p:spPr bwMode="auto">
          <a:xfrm>
            <a:off x="3276600" y="3284538"/>
            <a:ext cx="21748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3333FF"/>
                </a:solidFill>
                <a:latin typeface="楷体" panose="02010609060101010101" pitchFamily="49" charset="-122"/>
                <a:ea typeface="楷体" panose="02010609060101010101" pitchFamily="49" charset="-122"/>
              </a:rPr>
              <a:t>C</a:t>
            </a:r>
            <a:endParaRPr lang="en-US" altLang="zh-CN" baseline="-25000">
              <a:solidFill>
                <a:srgbClr val="3333FF"/>
              </a:solidFill>
              <a:latin typeface="楷体" panose="02010609060101010101" pitchFamily="49" charset="-122"/>
              <a:ea typeface="楷体" panose="02010609060101010101" pitchFamily="49" charset="-122"/>
            </a:endParaRPr>
          </a:p>
        </p:txBody>
      </p:sp>
      <p:sp>
        <p:nvSpPr>
          <p:cNvPr id="2085934" name="AutoShape 46">
            <a:extLst>
              <a:ext uri="{FF2B5EF4-FFF2-40B4-BE49-F238E27FC236}">
                <a16:creationId xmlns:a16="http://schemas.microsoft.com/office/drawing/2014/main" id="{86C17E03-7476-4688-B79C-3104569AE354}"/>
              </a:ext>
            </a:extLst>
          </p:cNvPr>
          <p:cNvSpPr>
            <a:spLocks/>
          </p:cNvSpPr>
          <p:nvPr/>
        </p:nvSpPr>
        <p:spPr bwMode="auto">
          <a:xfrm>
            <a:off x="2830513" y="1833563"/>
            <a:ext cx="914400" cy="600075"/>
          </a:xfrm>
          <a:prstGeom prst="borderCallout1">
            <a:avLst>
              <a:gd name="adj1" fmla="val 19046"/>
              <a:gd name="adj2" fmla="val -8333"/>
              <a:gd name="adj3" fmla="val 279630"/>
              <a:gd name="adj4" fmla="val -17190"/>
            </a:avLst>
          </a:prstGeom>
          <a:noFill/>
          <a:ln w="952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zh-CN" altLang="en-US">
                <a:solidFill>
                  <a:srgbClr val="3333FF"/>
                </a:solidFill>
                <a:latin typeface="楷体" panose="02010609060101010101" pitchFamily="49" charset="-122"/>
                <a:ea typeface="楷体" panose="02010609060101010101" pitchFamily="49" charset="-122"/>
              </a:rPr>
              <a:t>福利</a:t>
            </a:r>
          </a:p>
          <a:p>
            <a:pPr eaLnBrk="1" hangingPunct="1"/>
            <a:r>
              <a:rPr lang="zh-CN" altLang="en-US">
                <a:solidFill>
                  <a:srgbClr val="3333FF"/>
                </a:solidFill>
                <a:latin typeface="楷体" panose="02010609060101010101" pitchFamily="49" charset="-122"/>
                <a:ea typeface="楷体" panose="02010609060101010101" pitchFamily="49" charset="-122"/>
              </a:rPr>
              <a:t>损失</a:t>
            </a:r>
          </a:p>
        </p:txBody>
      </p:sp>
      <p:sp>
        <p:nvSpPr>
          <p:cNvPr id="31774" name="Rectangle 47">
            <a:extLst>
              <a:ext uri="{FF2B5EF4-FFF2-40B4-BE49-F238E27FC236}">
                <a16:creationId xmlns:a16="http://schemas.microsoft.com/office/drawing/2014/main" id="{4F1B1A8D-BCFD-4CBC-ABE8-A8844AE0EFEC}"/>
              </a:ext>
            </a:extLst>
          </p:cNvPr>
          <p:cNvSpPr>
            <a:spLocks noChangeArrowheads="1"/>
          </p:cNvSpPr>
          <p:nvPr/>
        </p:nvSpPr>
        <p:spPr bwMode="auto">
          <a:xfrm>
            <a:off x="1187450" y="5286375"/>
            <a:ext cx="70993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lang="en-US" altLang="zh-CN" sz="2800">
                <a:solidFill>
                  <a:srgbClr val="3333FF"/>
                </a:solidFill>
                <a:latin typeface="楷体" panose="02010609060101010101" pitchFamily="49" charset="-122"/>
                <a:ea typeface="楷体" panose="02010609060101010101" pitchFamily="49" charset="-122"/>
              </a:rPr>
              <a:t>Q</a:t>
            </a:r>
            <a:r>
              <a:rPr lang="en-US" altLang="zh-CN" sz="2800" baseline="-25000">
                <a:solidFill>
                  <a:srgbClr val="3333FF"/>
                </a:solidFill>
                <a:latin typeface="楷体" panose="02010609060101010101" pitchFamily="49" charset="-122"/>
                <a:ea typeface="楷体" panose="02010609060101010101" pitchFamily="49" charset="-122"/>
              </a:rPr>
              <a:t>1</a:t>
            </a:r>
            <a:r>
              <a:rPr lang="zh-CN" altLang="en-US" sz="2800">
                <a:solidFill>
                  <a:srgbClr val="3333FF"/>
                </a:solidFill>
                <a:latin typeface="楷体" panose="02010609060101010101" pitchFamily="49" charset="-122"/>
                <a:ea typeface="楷体" panose="02010609060101010101" pitchFamily="49" charset="-122"/>
              </a:rPr>
              <a:t>与</a:t>
            </a:r>
            <a:r>
              <a:rPr lang="en-US" altLang="zh-CN" sz="2800">
                <a:solidFill>
                  <a:srgbClr val="3333FF"/>
                </a:solidFill>
                <a:latin typeface="楷体" panose="02010609060101010101" pitchFamily="49" charset="-122"/>
                <a:ea typeface="楷体" panose="02010609060101010101" pitchFamily="49" charset="-122"/>
              </a:rPr>
              <a:t>Q</a:t>
            </a:r>
            <a:r>
              <a:rPr lang="en-US" altLang="zh-CN" sz="2800" baseline="-25000">
                <a:solidFill>
                  <a:srgbClr val="3333FF"/>
                </a:solidFill>
                <a:latin typeface="楷体" panose="02010609060101010101" pitchFamily="49" charset="-122"/>
                <a:ea typeface="楷体" panose="02010609060101010101" pitchFamily="49" charset="-122"/>
              </a:rPr>
              <a:t>2</a:t>
            </a:r>
            <a:r>
              <a:rPr lang="zh-CN" altLang="en-US" sz="2800">
                <a:solidFill>
                  <a:srgbClr val="3333FF"/>
                </a:solidFill>
                <a:latin typeface="楷体" panose="02010609060101010101" pitchFamily="49" charset="-122"/>
                <a:ea typeface="楷体" panose="02010609060101010101" pitchFamily="49" charset="-122"/>
              </a:rPr>
              <a:t>之间消费者愿意支付的价格大于提供</a:t>
            </a:r>
          </a:p>
          <a:p>
            <a:pPr algn="l" eaLnBrk="1" hangingPunct="1"/>
            <a:r>
              <a:rPr lang="zh-CN" altLang="en-US" sz="2800">
                <a:solidFill>
                  <a:srgbClr val="3333FF"/>
                </a:solidFill>
                <a:latin typeface="楷体" panose="02010609060101010101" pitchFamily="49" charset="-122"/>
                <a:ea typeface="楷体" panose="02010609060101010101" pitchFamily="49" charset="-122"/>
              </a:rPr>
              <a:t>物品的边际成本但低于垄断者的价格</a:t>
            </a:r>
            <a:r>
              <a:rPr lang="en-US" altLang="zh-CN" sz="2800">
                <a:solidFill>
                  <a:srgbClr val="3333FF"/>
                </a:solidFill>
                <a:latin typeface="楷体" panose="02010609060101010101" pitchFamily="49" charset="-122"/>
                <a:ea typeface="楷体" panose="02010609060101010101" pitchFamily="49" charset="-122"/>
              </a:rPr>
              <a:t>P</a:t>
            </a:r>
            <a:r>
              <a:rPr lang="en-US" altLang="zh-CN" sz="2800" baseline="-25000">
                <a:solidFill>
                  <a:srgbClr val="3333FF"/>
                </a:solidFill>
                <a:latin typeface="楷体" panose="02010609060101010101" pitchFamily="49" charset="-122"/>
                <a:ea typeface="楷体" panose="02010609060101010101" pitchFamily="49" charset="-122"/>
              </a:rPr>
              <a:t>1</a:t>
            </a:r>
          </a:p>
        </p:txBody>
      </p:sp>
      <p:sp>
        <p:nvSpPr>
          <p:cNvPr id="2085938" name="Rectangle 50">
            <a:extLst>
              <a:ext uri="{FF2B5EF4-FFF2-40B4-BE49-F238E27FC236}">
                <a16:creationId xmlns:a16="http://schemas.microsoft.com/office/drawing/2014/main" id="{12372C03-54C0-40D8-8358-9AC22DB4B090}"/>
              </a:ext>
            </a:extLst>
          </p:cNvPr>
          <p:cNvSpPr>
            <a:spLocks noChangeArrowheads="1"/>
          </p:cNvSpPr>
          <p:nvPr/>
        </p:nvSpPr>
        <p:spPr bwMode="auto">
          <a:xfrm>
            <a:off x="2700338" y="2997200"/>
            <a:ext cx="504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FF0000"/>
                </a:solidFill>
                <a:latin typeface="楷体" panose="02010609060101010101" pitchFamily="49" charset="-122"/>
                <a:ea typeface="楷体" panose="02010609060101010101" pitchFamily="49" charset="-122"/>
              </a:rPr>
              <a:t>E</a:t>
            </a:r>
            <a:endParaRPr lang="en-US" altLang="zh-CN" baseline="-25000">
              <a:solidFill>
                <a:srgbClr val="FF0000"/>
              </a:solidFill>
              <a:latin typeface="楷体" panose="02010609060101010101" pitchFamily="49" charset="-122"/>
              <a:ea typeface="楷体" panose="02010609060101010101" pitchFamily="49" charset="-122"/>
            </a:endParaRPr>
          </a:p>
        </p:txBody>
      </p:sp>
      <p:sp>
        <p:nvSpPr>
          <p:cNvPr id="2085939" name="Rectangle 51">
            <a:extLst>
              <a:ext uri="{FF2B5EF4-FFF2-40B4-BE49-F238E27FC236}">
                <a16:creationId xmlns:a16="http://schemas.microsoft.com/office/drawing/2014/main" id="{B19D494B-E5B6-468A-9102-F18EA7FD00AE}"/>
              </a:ext>
            </a:extLst>
          </p:cNvPr>
          <p:cNvSpPr>
            <a:spLocks noChangeArrowheads="1"/>
          </p:cNvSpPr>
          <p:nvPr/>
        </p:nvSpPr>
        <p:spPr bwMode="auto">
          <a:xfrm>
            <a:off x="2700338" y="3716338"/>
            <a:ext cx="50482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FF0000"/>
                </a:solidFill>
                <a:latin typeface="楷体" panose="02010609060101010101" pitchFamily="49" charset="-122"/>
                <a:ea typeface="楷体" panose="02010609060101010101" pitchFamily="49" charset="-122"/>
              </a:rPr>
              <a:t>F</a:t>
            </a:r>
            <a:endParaRPr lang="en-US" altLang="zh-CN" baseline="-25000">
              <a:solidFill>
                <a:srgbClr val="FF0000"/>
              </a:solidFill>
              <a:latin typeface="楷体" panose="02010609060101010101" pitchFamily="49" charset="-122"/>
              <a:ea typeface="楷体" panose="02010609060101010101" pitchFamily="49" charset="-122"/>
            </a:endParaRPr>
          </a:p>
        </p:txBody>
      </p:sp>
      <p:sp>
        <p:nvSpPr>
          <p:cNvPr id="2085945" name="Freeform 57">
            <a:extLst>
              <a:ext uri="{FF2B5EF4-FFF2-40B4-BE49-F238E27FC236}">
                <a16:creationId xmlns:a16="http://schemas.microsoft.com/office/drawing/2014/main" id="{1C69BA38-6FB1-47F6-9F32-CD6817572784}"/>
              </a:ext>
            </a:extLst>
          </p:cNvPr>
          <p:cNvSpPr>
            <a:spLocks/>
          </p:cNvSpPr>
          <p:nvPr/>
        </p:nvSpPr>
        <p:spPr bwMode="auto">
          <a:xfrm>
            <a:off x="1835150" y="2997200"/>
            <a:ext cx="2087563" cy="792163"/>
          </a:xfrm>
          <a:custGeom>
            <a:avLst/>
            <a:gdLst>
              <a:gd name="T0" fmla="*/ 0 w 1043"/>
              <a:gd name="T1" fmla="*/ 0 h 454"/>
              <a:gd name="T2" fmla="*/ 2147483647 w 1043"/>
              <a:gd name="T3" fmla="*/ 2147483647 h 454"/>
              <a:gd name="T4" fmla="*/ 2147483647 w 1043"/>
              <a:gd name="T5" fmla="*/ 2147483647 h 454"/>
              <a:gd name="T6" fmla="*/ 2147483647 w 1043"/>
              <a:gd name="T7" fmla="*/ 2147483647 h 454"/>
              <a:gd name="T8" fmla="*/ 2147483647 w 1043"/>
              <a:gd name="T9" fmla="*/ 2147483647 h 454"/>
              <a:gd name="T10" fmla="*/ 2147483647 w 1043"/>
              <a:gd name="T11" fmla="*/ 2147483647 h 454"/>
              <a:gd name="T12" fmla="*/ 0 60000 65536"/>
              <a:gd name="T13" fmla="*/ 0 60000 65536"/>
              <a:gd name="T14" fmla="*/ 0 60000 65536"/>
              <a:gd name="T15" fmla="*/ 0 60000 65536"/>
              <a:gd name="T16" fmla="*/ 0 60000 65536"/>
              <a:gd name="T17" fmla="*/ 0 60000 65536"/>
              <a:gd name="T18" fmla="*/ 0 w 1043"/>
              <a:gd name="T19" fmla="*/ 0 h 454"/>
              <a:gd name="T20" fmla="*/ 1043 w 1043"/>
              <a:gd name="T21" fmla="*/ 454 h 454"/>
            </a:gdLst>
            <a:ahLst/>
            <a:cxnLst>
              <a:cxn ang="T12">
                <a:pos x="T0" y="T1"/>
              </a:cxn>
              <a:cxn ang="T13">
                <a:pos x="T2" y="T3"/>
              </a:cxn>
              <a:cxn ang="T14">
                <a:pos x="T4" y="T5"/>
              </a:cxn>
              <a:cxn ang="T15">
                <a:pos x="T6" y="T7"/>
              </a:cxn>
              <a:cxn ang="T16">
                <a:pos x="T8" y="T9"/>
              </a:cxn>
              <a:cxn ang="T17">
                <a:pos x="T10" y="T11"/>
              </a:cxn>
            </a:cxnLst>
            <a:rect l="T18" t="T19" r="T20" b="T21"/>
            <a:pathLst>
              <a:path w="1043" h="454">
                <a:moveTo>
                  <a:pt x="0" y="0"/>
                </a:moveTo>
                <a:cubicBezTo>
                  <a:pt x="26" y="83"/>
                  <a:pt x="53" y="167"/>
                  <a:pt x="91" y="227"/>
                </a:cubicBezTo>
                <a:cubicBezTo>
                  <a:pt x="129" y="287"/>
                  <a:pt x="159" y="325"/>
                  <a:pt x="227" y="363"/>
                </a:cubicBezTo>
                <a:cubicBezTo>
                  <a:pt x="295" y="401"/>
                  <a:pt x="401" y="454"/>
                  <a:pt x="499" y="454"/>
                </a:cubicBezTo>
                <a:cubicBezTo>
                  <a:pt x="597" y="454"/>
                  <a:pt x="725" y="423"/>
                  <a:pt x="816" y="363"/>
                </a:cubicBezTo>
                <a:cubicBezTo>
                  <a:pt x="907" y="303"/>
                  <a:pt x="975" y="197"/>
                  <a:pt x="1043" y="91"/>
                </a:cubicBezTo>
              </a:path>
            </a:pathLst>
          </a:custGeom>
          <a:noFill/>
          <a:ln w="38100">
            <a:solidFill>
              <a:schemeClr val="accent2">
                <a:lumMod val="75000"/>
              </a:schemeClr>
            </a:solidFill>
            <a:round/>
            <a:headEnd/>
            <a:tailEnd/>
          </a:ln>
        </p:spPr>
        <p:txBody>
          <a:bodyPr wrap="none" anchor="ctr"/>
          <a:lstStyle/>
          <a:p>
            <a:pPr>
              <a:defRPr/>
            </a:pPr>
            <a:endParaRPr lang="zh-CN" altLang="en-US">
              <a:solidFill>
                <a:srgbClr val="3333FF"/>
              </a:solidFill>
              <a:latin typeface="楷体" pitchFamily="49" charset="-122"/>
              <a:ea typeface="楷体" pitchFamily="49" charset="-122"/>
            </a:endParaRPr>
          </a:p>
        </p:txBody>
      </p:sp>
      <p:sp>
        <p:nvSpPr>
          <p:cNvPr id="2085946" name="Line 58">
            <a:extLst>
              <a:ext uri="{FF2B5EF4-FFF2-40B4-BE49-F238E27FC236}">
                <a16:creationId xmlns:a16="http://schemas.microsoft.com/office/drawing/2014/main" id="{F626E4BD-89FF-4A8E-A1E3-A55DB6635A1B}"/>
              </a:ext>
            </a:extLst>
          </p:cNvPr>
          <p:cNvSpPr>
            <a:spLocks noChangeShapeType="1"/>
          </p:cNvSpPr>
          <p:nvPr/>
        </p:nvSpPr>
        <p:spPr bwMode="auto">
          <a:xfrm flipH="1">
            <a:off x="1116013" y="371633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5947" name="Rectangle 59">
            <a:extLst>
              <a:ext uri="{FF2B5EF4-FFF2-40B4-BE49-F238E27FC236}">
                <a16:creationId xmlns:a16="http://schemas.microsoft.com/office/drawing/2014/main" id="{398FB87B-7ED2-41EC-B6FA-654C486254B1}"/>
              </a:ext>
            </a:extLst>
          </p:cNvPr>
          <p:cNvSpPr>
            <a:spLocks noChangeArrowheads="1"/>
          </p:cNvSpPr>
          <p:nvPr/>
        </p:nvSpPr>
        <p:spPr bwMode="auto">
          <a:xfrm>
            <a:off x="3851275" y="3068638"/>
            <a:ext cx="5762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3333FF"/>
                </a:solidFill>
                <a:latin typeface="楷体" panose="02010609060101010101" pitchFamily="49" charset="-122"/>
                <a:ea typeface="楷体" panose="02010609060101010101" pitchFamily="49" charset="-122"/>
              </a:rPr>
              <a:t>AC</a:t>
            </a:r>
          </a:p>
        </p:txBody>
      </p:sp>
      <p:sp>
        <p:nvSpPr>
          <p:cNvPr id="2085948" name="Line 60">
            <a:extLst>
              <a:ext uri="{FF2B5EF4-FFF2-40B4-BE49-F238E27FC236}">
                <a16:creationId xmlns:a16="http://schemas.microsoft.com/office/drawing/2014/main" id="{40FC1586-67ED-40E8-97E5-654942A1BBC8}"/>
              </a:ext>
            </a:extLst>
          </p:cNvPr>
          <p:cNvSpPr>
            <a:spLocks noChangeShapeType="1"/>
          </p:cNvSpPr>
          <p:nvPr/>
        </p:nvSpPr>
        <p:spPr bwMode="auto">
          <a:xfrm>
            <a:off x="2843213" y="3357563"/>
            <a:ext cx="0" cy="1295400"/>
          </a:xfrm>
          <a:prstGeom prst="line">
            <a:avLst/>
          </a:prstGeom>
          <a:noFill/>
          <a:ln w="38100">
            <a:solidFill>
              <a:srgbClr val="3333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5949" name="Rectangle 61">
            <a:extLst>
              <a:ext uri="{FF2B5EF4-FFF2-40B4-BE49-F238E27FC236}">
                <a16:creationId xmlns:a16="http://schemas.microsoft.com/office/drawing/2014/main" id="{A7030F30-9EDE-4117-8CE0-C9C0212BA022}"/>
              </a:ext>
            </a:extLst>
          </p:cNvPr>
          <p:cNvSpPr>
            <a:spLocks noChangeArrowheads="1"/>
          </p:cNvSpPr>
          <p:nvPr/>
        </p:nvSpPr>
        <p:spPr bwMode="auto">
          <a:xfrm>
            <a:off x="2555875" y="4652963"/>
            <a:ext cx="5048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3333FF"/>
                </a:solidFill>
                <a:latin typeface="楷体" panose="02010609060101010101" pitchFamily="49" charset="-122"/>
                <a:ea typeface="楷体" panose="02010609060101010101" pitchFamily="49" charset="-122"/>
              </a:rPr>
              <a:t>Q</a:t>
            </a:r>
            <a:r>
              <a:rPr lang="en-US" altLang="zh-CN" baseline="-25000">
                <a:solidFill>
                  <a:srgbClr val="3333FF"/>
                </a:solidFill>
                <a:latin typeface="楷体" panose="02010609060101010101" pitchFamily="49" charset="-122"/>
                <a:ea typeface="楷体" panose="02010609060101010101" pitchFamily="49" charset="-122"/>
              </a:rPr>
              <a:t>3</a:t>
            </a:r>
          </a:p>
        </p:txBody>
      </p:sp>
      <p:sp>
        <p:nvSpPr>
          <p:cNvPr id="2085950" name="Rectangle 62">
            <a:extLst>
              <a:ext uri="{FF2B5EF4-FFF2-40B4-BE49-F238E27FC236}">
                <a16:creationId xmlns:a16="http://schemas.microsoft.com/office/drawing/2014/main" id="{ECDE76AB-07A2-43B0-8F80-540623C62800}"/>
              </a:ext>
            </a:extLst>
          </p:cNvPr>
          <p:cNvSpPr>
            <a:spLocks noChangeArrowheads="1"/>
          </p:cNvSpPr>
          <p:nvPr/>
        </p:nvSpPr>
        <p:spPr bwMode="auto">
          <a:xfrm>
            <a:off x="2484438" y="3500438"/>
            <a:ext cx="2159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3333FF"/>
                </a:solidFill>
                <a:latin typeface="楷体" panose="02010609060101010101" pitchFamily="49" charset="-122"/>
                <a:ea typeface="楷体" panose="02010609060101010101" pitchFamily="49" charset="-122"/>
              </a:rPr>
              <a:t>D</a:t>
            </a:r>
            <a:endParaRPr lang="en-US" altLang="zh-CN" baseline="-25000">
              <a:solidFill>
                <a:srgbClr val="3333FF"/>
              </a:solidFill>
              <a:latin typeface="楷体" panose="02010609060101010101" pitchFamily="49" charset="-122"/>
              <a:ea typeface="楷体" panose="02010609060101010101" pitchFamily="49" charset="-122"/>
            </a:endParaRPr>
          </a:p>
        </p:txBody>
      </p:sp>
      <p:sp>
        <p:nvSpPr>
          <p:cNvPr id="2085951" name="Line 63">
            <a:extLst>
              <a:ext uri="{FF2B5EF4-FFF2-40B4-BE49-F238E27FC236}">
                <a16:creationId xmlns:a16="http://schemas.microsoft.com/office/drawing/2014/main" id="{B735D22A-F74B-4E37-81D6-270D6AF738AA}"/>
              </a:ext>
            </a:extLst>
          </p:cNvPr>
          <p:cNvSpPr>
            <a:spLocks noChangeShapeType="1"/>
          </p:cNvSpPr>
          <p:nvPr/>
        </p:nvSpPr>
        <p:spPr bwMode="auto">
          <a:xfrm flipH="1">
            <a:off x="1116013" y="3789363"/>
            <a:ext cx="1655762" cy="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5952" name="Rectangle 64">
            <a:extLst>
              <a:ext uri="{FF2B5EF4-FFF2-40B4-BE49-F238E27FC236}">
                <a16:creationId xmlns:a16="http://schemas.microsoft.com/office/drawing/2014/main" id="{5024DCFA-2F87-4545-A3B2-260FA8ABA81B}"/>
              </a:ext>
            </a:extLst>
          </p:cNvPr>
          <p:cNvSpPr>
            <a:spLocks noChangeArrowheads="1"/>
          </p:cNvSpPr>
          <p:nvPr/>
        </p:nvSpPr>
        <p:spPr bwMode="auto">
          <a:xfrm>
            <a:off x="539750" y="3357563"/>
            <a:ext cx="50482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00B050"/>
                </a:solidFill>
                <a:latin typeface="楷体" panose="02010609060101010101" pitchFamily="49" charset="-122"/>
                <a:ea typeface="楷体" panose="02010609060101010101" pitchFamily="49" charset="-122"/>
              </a:rPr>
              <a:t>M</a:t>
            </a:r>
            <a:endParaRPr lang="en-US" altLang="zh-CN" baseline="-25000">
              <a:solidFill>
                <a:srgbClr val="00B050"/>
              </a:solidFill>
              <a:latin typeface="楷体" panose="02010609060101010101" pitchFamily="49" charset="-122"/>
              <a:ea typeface="楷体" panose="02010609060101010101" pitchFamily="49" charset="-122"/>
            </a:endParaRPr>
          </a:p>
        </p:txBody>
      </p:sp>
      <p:sp>
        <p:nvSpPr>
          <p:cNvPr id="2085953" name="Rectangle 65">
            <a:extLst>
              <a:ext uri="{FF2B5EF4-FFF2-40B4-BE49-F238E27FC236}">
                <a16:creationId xmlns:a16="http://schemas.microsoft.com/office/drawing/2014/main" id="{7558FFDF-CBD8-488C-8DE7-30BA9561038D}"/>
              </a:ext>
            </a:extLst>
          </p:cNvPr>
          <p:cNvSpPr>
            <a:spLocks noChangeArrowheads="1"/>
          </p:cNvSpPr>
          <p:nvPr/>
        </p:nvSpPr>
        <p:spPr bwMode="auto">
          <a:xfrm>
            <a:off x="539750" y="3573463"/>
            <a:ext cx="50482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FF0000"/>
                </a:solidFill>
                <a:latin typeface="楷体" panose="02010609060101010101" pitchFamily="49" charset="-122"/>
                <a:ea typeface="楷体" panose="02010609060101010101" pitchFamily="49" charset="-122"/>
              </a:rPr>
              <a:t>N</a:t>
            </a:r>
            <a:endParaRPr lang="en-US" altLang="zh-CN" baseline="-25000">
              <a:solidFill>
                <a:srgbClr val="FF0000"/>
              </a:solidFill>
              <a:latin typeface="楷体" panose="02010609060101010101" pitchFamily="49" charset="-122"/>
              <a:ea typeface="楷体" panose="02010609060101010101" pitchFamily="49" charset="-122"/>
            </a:endParaRPr>
          </a:p>
        </p:txBody>
      </p:sp>
      <p:sp>
        <p:nvSpPr>
          <p:cNvPr id="2085897" name="Line 9">
            <a:extLst>
              <a:ext uri="{FF2B5EF4-FFF2-40B4-BE49-F238E27FC236}">
                <a16:creationId xmlns:a16="http://schemas.microsoft.com/office/drawing/2014/main" id="{220D7FFB-A117-402A-B800-A12A172E9CB5}"/>
              </a:ext>
            </a:extLst>
          </p:cNvPr>
          <p:cNvSpPr>
            <a:spLocks noChangeShapeType="1"/>
          </p:cNvSpPr>
          <p:nvPr/>
        </p:nvSpPr>
        <p:spPr bwMode="auto">
          <a:xfrm flipV="1">
            <a:off x="2446338" y="3059113"/>
            <a:ext cx="0" cy="160655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5940" name="PubTriangle">
            <a:extLst>
              <a:ext uri="{FF2B5EF4-FFF2-40B4-BE49-F238E27FC236}">
                <a16:creationId xmlns:a16="http://schemas.microsoft.com/office/drawing/2014/main" id="{EF66BB65-721C-4AC8-9883-2CA3CF5C3403}"/>
              </a:ext>
            </a:extLst>
          </p:cNvPr>
          <p:cNvSpPr>
            <a:spLocks noEditPoints="1" noChangeArrowheads="1"/>
          </p:cNvSpPr>
          <p:nvPr/>
        </p:nvSpPr>
        <p:spPr bwMode="auto">
          <a:xfrm>
            <a:off x="2500313" y="3149600"/>
            <a:ext cx="639762" cy="917575"/>
          </a:xfrm>
          <a:custGeom>
            <a:avLst/>
            <a:gdLst>
              <a:gd name="T0" fmla="*/ 0 w 21600"/>
              <a:gd name="T1" fmla="*/ 0 h 21600"/>
              <a:gd name="T2" fmla="*/ 0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0 w 21600"/>
              <a:gd name="T19" fmla="*/ 4992 h 21600"/>
              <a:gd name="T20" fmla="*/ 10800 w 21600"/>
              <a:gd name="T21" fmla="*/ 1579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0" y="21600"/>
                </a:lnTo>
                <a:lnTo>
                  <a:pt x="21600" y="9983"/>
                </a:lnTo>
                <a:close/>
              </a:path>
            </a:pathLst>
          </a:custGeom>
          <a:solidFill>
            <a:srgbClr val="FFC000"/>
          </a:solidFill>
          <a:ln w="28575">
            <a:solidFill>
              <a:srgbClr val="000000"/>
            </a:solidFill>
            <a:miter lim="800000"/>
            <a:headEnd/>
            <a:tailEnd/>
          </a:ln>
        </p:spPr>
        <p:txBody>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solidFill>
                <a:srgbClr val="3333FF"/>
              </a:solidFill>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59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859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8589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858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8590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858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859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858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8590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859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8594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0859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858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8593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859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858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859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8589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8591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75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0859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859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8595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859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08590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08592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176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31748">
                                            <p:txEl>
                                              <p:pRg st="1" end="1"/>
                                            </p:txEl>
                                          </p:spTgt>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8594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08594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859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85939"/>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0" presetClass="exit" presetSubtype="0" fill="hold" grpId="1" nodeType="clickEffect">
                                  <p:stCondLst>
                                    <p:cond delay="0"/>
                                  </p:stCondLst>
                                  <p:childTnLst>
                                    <p:animEffect transition="out" filter="fade">
                                      <p:cBhvr>
                                        <p:cTn id="100" dur="2000"/>
                                        <p:tgtEl>
                                          <p:spTgt spid="42"/>
                                        </p:tgtEl>
                                      </p:cBhvr>
                                    </p:animEffect>
                                    <p:set>
                                      <p:cBhvr>
                                        <p:cTn id="101" dur="1" fill="hold">
                                          <p:stCondLst>
                                            <p:cond delay="1999"/>
                                          </p:stCondLst>
                                        </p:cTn>
                                        <p:tgtEl>
                                          <p:spTgt spid="42"/>
                                        </p:tgtEl>
                                        <p:attrNameLst>
                                          <p:attrName>style.visibility</p:attrName>
                                        </p:attrNameLst>
                                      </p:cBhvr>
                                      <p:to>
                                        <p:strVal val="hidden"/>
                                      </p:to>
                                    </p:set>
                                  </p:childTnLst>
                                </p:cTn>
                              </p:par>
                              <p:par>
                                <p:cTn id="102" presetID="1" presetClass="entr" presetSubtype="0" fill="hold" nodeType="withEffect">
                                  <p:stCondLst>
                                    <p:cond delay="0"/>
                                  </p:stCondLst>
                                  <p:childTnLst>
                                    <p:set>
                                      <p:cBhvr>
                                        <p:cTn id="103" dur="1" fill="hold">
                                          <p:stCondLst>
                                            <p:cond delay="0"/>
                                          </p:stCondLst>
                                        </p:cTn>
                                        <p:tgtEl>
                                          <p:spTgt spid="208591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2085919"/>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nodeType="clickEffect">
                                  <p:stCondLst>
                                    <p:cond delay="0"/>
                                  </p:stCondLst>
                                  <p:childTnLst>
                                    <p:set>
                                      <p:cBhvr>
                                        <p:cTn id="109" dur="1" fill="hold">
                                          <p:stCondLst>
                                            <p:cond delay="0"/>
                                          </p:stCondLst>
                                        </p:cTn>
                                        <p:tgtEl>
                                          <p:spTgt spid="208595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2085951"/>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43"/>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31774"/>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085934"/>
                                        </p:tgtEl>
                                        <p:attrNameLst>
                                          <p:attrName>style.visibility</p:attrName>
                                        </p:attrNameLst>
                                      </p:cBhvr>
                                      <p:to>
                                        <p:strVal val="visible"/>
                                      </p:to>
                                    </p:set>
                                  </p:childTnLst>
                                </p:cTn>
                              </p:par>
                              <p:par>
                                <p:cTn id="124" presetID="10" presetClass="exit" presetSubtype="0" fill="hold" grpId="1" nodeType="withEffect">
                                  <p:stCondLst>
                                    <p:cond delay="0"/>
                                  </p:stCondLst>
                                  <p:childTnLst>
                                    <p:animEffect transition="out" filter="fade">
                                      <p:cBhvr>
                                        <p:cTn id="125" dur="2000"/>
                                        <p:tgtEl>
                                          <p:spTgt spid="43"/>
                                        </p:tgtEl>
                                      </p:cBhvr>
                                    </p:animEffect>
                                    <p:set>
                                      <p:cBhvr>
                                        <p:cTn id="126" dur="1" fill="hold">
                                          <p:stCondLst>
                                            <p:cond delay="1999"/>
                                          </p:stCondLst>
                                        </p:cTn>
                                        <p:tgtEl>
                                          <p:spTgt spid="43"/>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085940"/>
                                        </p:tgtEl>
                                        <p:attrNameLst>
                                          <p:attrName>style.visibility</p:attrName>
                                        </p:attrNameLst>
                                      </p:cBhvr>
                                      <p:to>
                                        <p:strVal val="visible"/>
                                      </p:to>
                                    </p:set>
                                  </p:childTnLst>
                                </p:cTn>
                              </p:par>
                              <p:par>
                                <p:cTn id="129" presetID="10" presetClass="exit" presetSubtype="0" fill="hold" grpId="1" nodeType="withEffect">
                                  <p:stCondLst>
                                    <p:cond delay="0"/>
                                  </p:stCondLst>
                                  <p:childTnLst>
                                    <p:animEffect transition="out" filter="fade">
                                      <p:cBhvr>
                                        <p:cTn id="130" dur="2000"/>
                                        <p:tgtEl>
                                          <p:spTgt spid="2085938"/>
                                        </p:tgtEl>
                                      </p:cBhvr>
                                    </p:animEffect>
                                    <p:set>
                                      <p:cBhvr>
                                        <p:cTn id="131" dur="1" fill="hold">
                                          <p:stCondLst>
                                            <p:cond delay="1999"/>
                                          </p:stCondLst>
                                        </p:cTn>
                                        <p:tgtEl>
                                          <p:spTgt spid="2085938"/>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2000"/>
                                        <p:tgtEl>
                                          <p:spTgt spid="2085918"/>
                                        </p:tgtEl>
                                      </p:cBhvr>
                                    </p:animEffect>
                                    <p:set>
                                      <p:cBhvr>
                                        <p:cTn id="134" dur="1" fill="hold">
                                          <p:stCondLst>
                                            <p:cond delay="1999"/>
                                          </p:stCondLst>
                                        </p:cTn>
                                        <p:tgtEl>
                                          <p:spTgt spid="2085918"/>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2000"/>
                                        <p:tgtEl>
                                          <p:spTgt spid="2085919"/>
                                        </p:tgtEl>
                                      </p:cBhvr>
                                    </p:animEffect>
                                    <p:set>
                                      <p:cBhvr>
                                        <p:cTn id="137" dur="1" fill="hold">
                                          <p:stCondLst>
                                            <p:cond delay="1999"/>
                                          </p:stCondLst>
                                        </p:cTn>
                                        <p:tgtEl>
                                          <p:spTgt spid="2085919"/>
                                        </p:tgtEl>
                                        <p:attrNameLst>
                                          <p:attrName>style.visibility</p:attrName>
                                        </p:attrNameLst>
                                      </p:cBhvr>
                                      <p:to>
                                        <p:strVal val="hidden"/>
                                      </p:to>
                                    </p:set>
                                  </p:childTnLst>
                                </p:cTn>
                              </p:par>
                              <p:par>
                                <p:cTn id="138" presetID="10" presetClass="exit" presetSubtype="0" fill="hold" grpId="0" nodeType="withEffect">
                                  <p:stCondLst>
                                    <p:cond delay="0"/>
                                  </p:stCondLst>
                                  <p:childTnLst>
                                    <p:animEffect transition="out" filter="fade">
                                      <p:cBhvr>
                                        <p:cTn id="139" dur="2000"/>
                                        <p:tgtEl>
                                          <p:spTgt spid="2085953"/>
                                        </p:tgtEl>
                                      </p:cBhvr>
                                    </p:animEffect>
                                    <p:set>
                                      <p:cBhvr>
                                        <p:cTn id="140" dur="1" fill="hold">
                                          <p:stCondLst>
                                            <p:cond delay="1999"/>
                                          </p:stCondLst>
                                        </p:cTn>
                                        <p:tgtEl>
                                          <p:spTgt spid="2085953"/>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2000"/>
                                        <p:tgtEl>
                                          <p:spTgt spid="2085951"/>
                                        </p:tgtEl>
                                      </p:cBhvr>
                                    </p:animEffect>
                                    <p:set>
                                      <p:cBhvr>
                                        <p:cTn id="143" dur="1" fill="hold">
                                          <p:stCondLst>
                                            <p:cond delay="1999"/>
                                          </p:stCondLst>
                                        </p:cTn>
                                        <p:tgtEl>
                                          <p:spTgt spid="2085951"/>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2000"/>
                                        <p:tgtEl>
                                          <p:spTgt spid="2085939"/>
                                        </p:tgtEl>
                                      </p:cBhvr>
                                    </p:animEffect>
                                    <p:set>
                                      <p:cBhvr>
                                        <p:cTn id="146" dur="1" fill="hold">
                                          <p:stCondLst>
                                            <p:cond delay="1999"/>
                                          </p:stCondLst>
                                        </p:cTn>
                                        <p:tgtEl>
                                          <p:spTgt spid="20859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3" grpId="1" animBg="1"/>
      <p:bldP spid="2085905" grpId="0"/>
      <p:bldP spid="2085899" grpId="0"/>
      <p:bldP spid="2085900" grpId="0"/>
      <p:bldP spid="2085901" grpId="0"/>
      <p:bldP spid="31759" grpId="0"/>
      <p:bldP spid="31761" grpId="0"/>
      <p:bldP spid="2085906" grpId="0"/>
      <p:bldP spid="2085916" grpId="0"/>
      <p:bldP spid="2085917" grpId="0"/>
      <p:bldP spid="2085919" grpId="0"/>
      <p:bldP spid="2085919" grpId="1"/>
      <p:bldP spid="2085920" grpId="0"/>
      <p:bldP spid="2085921" grpId="0"/>
      <p:bldP spid="2085926" grpId="0"/>
      <p:bldP spid="2085930" grpId="0"/>
      <p:bldP spid="2085931" grpId="0"/>
      <p:bldP spid="2085934" grpId="0" animBg="1"/>
      <p:bldP spid="31774" grpId="0"/>
      <p:bldP spid="2085938" grpId="0"/>
      <p:bldP spid="2085938" grpId="1"/>
      <p:bldP spid="2085939" grpId="0"/>
      <p:bldP spid="2085939" grpId="1"/>
      <p:bldP spid="2085945" grpId="0" animBg="1"/>
      <p:bldP spid="2085947" grpId="0"/>
      <p:bldP spid="2085949" grpId="0"/>
      <p:bldP spid="2085950" grpId="0"/>
      <p:bldP spid="2085952" grpId="0"/>
      <p:bldP spid="2085953" grpId="0"/>
      <p:bldP spid="208594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BE27CCB8-99E3-45EC-AB38-44565CEB7B1D}"/>
              </a:ext>
            </a:extLst>
          </p:cNvPr>
          <p:cNvSpPr>
            <a:spLocks noGrp="1" noRot="1" noChangeArrowheads="1"/>
          </p:cNvSpPr>
          <p:nvPr>
            <p:ph type="body" idx="1"/>
          </p:nvPr>
        </p:nvSpPr>
        <p:spPr>
          <a:xfrm>
            <a:off x="457200" y="549275"/>
            <a:ext cx="8229600" cy="5975350"/>
          </a:xfrm>
        </p:spPr>
        <p:txBody>
          <a:bodyPr/>
          <a:lstStyle/>
          <a:p>
            <a:pPr eaLnBrk="1" hangingPunct="1">
              <a:buFont typeface="Wingdings" panose="05000000000000000000" pitchFamily="2" charset="2"/>
              <a:buNone/>
              <a:defRPr/>
            </a:pPr>
            <a:r>
              <a:rPr lang="zh-CN" altLang="en-US" sz="4000" b="1" dirty="0">
                <a:solidFill>
                  <a:schemeClr val="accent2">
                    <a:lumMod val="75000"/>
                  </a:schemeClr>
                </a:solidFill>
                <a:latin typeface="楷体" pitchFamily="49" charset="-122"/>
                <a:ea typeface="楷体" pitchFamily="49" charset="-122"/>
              </a:rPr>
              <a:t>现象</a:t>
            </a:r>
            <a:r>
              <a:rPr lang="zh-CN" altLang="en-US" b="1" dirty="0">
                <a:solidFill>
                  <a:schemeClr val="accent2">
                    <a:lumMod val="75000"/>
                  </a:schemeClr>
                </a:solidFill>
                <a:latin typeface="楷体" pitchFamily="49" charset="-122"/>
                <a:ea typeface="楷体" pitchFamily="49" charset="-122"/>
              </a:rPr>
              <a:t>：</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2</a:t>
            </a:r>
            <a:r>
              <a:rPr lang="zh-CN" altLang="en-US" b="1" dirty="0">
                <a:solidFill>
                  <a:schemeClr val="accent2">
                    <a:lumMod val="75000"/>
                  </a:schemeClr>
                </a:solidFill>
                <a:latin typeface="楷体" pitchFamily="49" charset="-122"/>
                <a:ea typeface="楷体" pitchFamily="49" charset="-122"/>
              </a:rPr>
              <a:t>）</a:t>
            </a:r>
            <a:r>
              <a:rPr lang="en-US" altLang="zh-CN" b="1" dirty="0">
                <a:solidFill>
                  <a:schemeClr val="accent2">
                    <a:lumMod val="75000"/>
                  </a:schemeClr>
                </a:solidFill>
                <a:latin typeface="楷体" pitchFamily="49" charset="-122"/>
                <a:ea typeface="楷体" pitchFamily="49" charset="-122"/>
              </a:rPr>
              <a:t>2008</a:t>
            </a:r>
            <a:r>
              <a:rPr lang="zh-CN" altLang="en-US" b="1" dirty="0">
                <a:solidFill>
                  <a:schemeClr val="accent2">
                    <a:lumMod val="75000"/>
                  </a:schemeClr>
                </a:solidFill>
                <a:latin typeface="楷体" pitchFamily="49" charset="-122"/>
                <a:ea typeface="楷体" pitchFamily="49" charset="-122"/>
              </a:rPr>
              <a:t>年</a:t>
            </a:r>
            <a:r>
              <a:rPr lang="en-US" altLang="zh-CN" b="1" dirty="0">
                <a:solidFill>
                  <a:schemeClr val="accent2">
                    <a:lumMod val="75000"/>
                  </a:schemeClr>
                </a:solidFill>
                <a:latin typeface="楷体" pitchFamily="49" charset="-122"/>
                <a:ea typeface="楷体" pitchFamily="49" charset="-122"/>
              </a:rPr>
              <a:t>9</a:t>
            </a:r>
            <a:r>
              <a:rPr lang="zh-CN" altLang="en-US" b="1" dirty="0">
                <a:solidFill>
                  <a:schemeClr val="accent2">
                    <a:lumMod val="75000"/>
                  </a:schemeClr>
                </a:solidFill>
                <a:latin typeface="楷体" pitchFamily="49" charset="-122"/>
                <a:ea typeface="楷体" pitchFamily="49" charset="-122"/>
              </a:rPr>
              <a:t>月</a:t>
            </a:r>
            <a:r>
              <a:rPr lang="en-US" altLang="zh-CN" b="1" dirty="0">
                <a:solidFill>
                  <a:schemeClr val="accent2">
                    <a:lumMod val="75000"/>
                  </a:schemeClr>
                </a:solidFill>
                <a:latin typeface="楷体" pitchFamily="49" charset="-122"/>
                <a:ea typeface="楷体" pitchFamily="49" charset="-122"/>
              </a:rPr>
              <a:t>3</a:t>
            </a:r>
            <a:r>
              <a:rPr lang="zh-CN" altLang="en-US" b="1" dirty="0">
                <a:solidFill>
                  <a:schemeClr val="accent2">
                    <a:lumMod val="75000"/>
                  </a:schemeClr>
                </a:solidFill>
                <a:latin typeface="楷体" pitchFamily="49" charset="-122"/>
                <a:ea typeface="楷体" pitchFamily="49" charset="-122"/>
              </a:rPr>
              <a:t>日，可口可乐拟</a:t>
            </a:r>
            <a:r>
              <a:rPr lang="en-US" altLang="zh-CN" b="1" dirty="0">
                <a:solidFill>
                  <a:schemeClr val="accent2">
                    <a:lumMod val="75000"/>
                  </a:schemeClr>
                </a:solidFill>
                <a:latin typeface="楷体" pitchFamily="49" charset="-122"/>
                <a:ea typeface="楷体" pitchFamily="49" charset="-122"/>
              </a:rPr>
              <a:t>24</a:t>
            </a:r>
            <a:r>
              <a:rPr lang="zh-CN" altLang="en-US" b="1" dirty="0">
                <a:solidFill>
                  <a:schemeClr val="accent2">
                    <a:lumMod val="75000"/>
                  </a:schemeClr>
                </a:solidFill>
                <a:latin typeface="楷体" pitchFamily="49" charset="-122"/>
                <a:ea typeface="楷体" pitchFamily="49" charset="-122"/>
              </a:rPr>
              <a:t>亿美元购买汇源果汁，报请商务部审批，因为我国</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反垄断法</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规定：任何行业的任何公司都不能被允许持有超过</a:t>
            </a:r>
            <a:r>
              <a:rPr lang="en-US" altLang="zh-CN" b="1" dirty="0">
                <a:solidFill>
                  <a:schemeClr val="accent2">
                    <a:lumMod val="75000"/>
                  </a:schemeClr>
                </a:solidFill>
                <a:latin typeface="楷体" pitchFamily="49" charset="-122"/>
                <a:ea typeface="楷体" pitchFamily="49" charset="-122"/>
              </a:rPr>
              <a:t>50%</a:t>
            </a:r>
            <a:r>
              <a:rPr lang="zh-CN" altLang="en-US" b="1" dirty="0">
                <a:solidFill>
                  <a:schemeClr val="accent2">
                    <a:lumMod val="75000"/>
                  </a:schemeClr>
                </a:solidFill>
                <a:latin typeface="楷体" pitchFamily="49" charset="-122"/>
                <a:ea typeface="楷体" pitchFamily="49" charset="-122"/>
              </a:rPr>
              <a:t>的市场份额。 </a:t>
            </a:r>
            <a:r>
              <a:rPr lang="en-US" altLang="zh-CN" b="1" dirty="0">
                <a:solidFill>
                  <a:schemeClr val="accent2">
                    <a:lumMod val="75000"/>
                  </a:schemeClr>
                </a:solidFill>
                <a:latin typeface="楷体" pitchFamily="49" charset="-122"/>
                <a:ea typeface="楷体" pitchFamily="49" charset="-122"/>
              </a:rPr>
              <a:t>2009</a:t>
            </a:r>
            <a:r>
              <a:rPr lang="zh-CN" altLang="en-US" b="1" dirty="0">
                <a:solidFill>
                  <a:schemeClr val="accent2">
                    <a:lumMod val="75000"/>
                  </a:schemeClr>
                </a:solidFill>
                <a:latin typeface="楷体" pitchFamily="49" charset="-122"/>
                <a:ea typeface="楷体" pitchFamily="49" charset="-122"/>
              </a:rPr>
              <a:t>年</a:t>
            </a:r>
            <a:r>
              <a:rPr lang="en-US" altLang="zh-CN" b="1" dirty="0">
                <a:solidFill>
                  <a:schemeClr val="accent2">
                    <a:lumMod val="75000"/>
                  </a:schemeClr>
                </a:solidFill>
                <a:latin typeface="楷体" pitchFamily="49" charset="-122"/>
                <a:ea typeface="楷体" pitchFamily="49" charset="-122"/>
              </a:rPr>
              <a:t>3</a:t>
            </a:r>
            <a:r>
              <a:rPr lang="zh-CN" altLang="en-US" b="1" dirty="0">
                <a:solidFill>
                  <a:schemeClr val="accent2">
                    <a:lumMod val="75000"/>
                  </a:schemeClr>
                </a:solidFill>
                <a:latin typeface="楷体" pitchFamily="49" charset="-122"/>
                <a:ea typeface="楷体" pitchFamily="49" charset="-122"/>
              </a:rPr>
              <a:t>月</a:t>
            </a:r>
            <a:r>
              <a:rPr lang="en-US" altLang="zh-CN" b="1" dirty="0">
                <a:solidFill>
                  <a:schemeClr val="accent2">
                    <a:lumMod val="75000"/>
                  </a:schemeClr>
                </a:solidFill>
                <a:latin typeface="楷体" pitchFamily="49" charset="-122"/>
                <a:ea typeface="楷体" pitchFamily="49" charset="-122"/>
              </a:rPr>
              <a:t>18</a:t>
            </a:r>
            <a:r>
              <a:rPr lang="zh-CN" altLang="en-US" b="1" dirty="0">
                <a:solidFill>
                  <a:schemeClr val="accent2">
                    <a:lumMod val="75000"/>
                  </a:schemeClr>
                </a:solidFill>
                <a:latin typeface="楷体" pitchFamily="49" charset="-122"/>
                <a:ea typeface="楷体" pitchFamily="49" charset="-122"/>
              </a:rPr>
              <a:t>日商务部宣布禁止收购，</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由此，我们看到上述现象有别于我们前面所讲述的完全竞争市场类型中的厂商的行为决策。这是另外一种市场类型</a:t>
            </a:r>
            <a:r>
              <a:rPr lang="en-US" altLang="zh-CN" b="1" dirty="0">
                <a:solidFill>
                  <a:schemeClr val="accent2">
                    <a:lumMod val="75000"/>
                  </a:schemeClr>
                </a:solidFill>
                <a:latin typeface="楷体" pitchFamily="49" charset="-122"/>
                <a:ea typeface="楷体" pitchFamily="49" charset="-122"/>
              </a:rPr>
              <a:t>——</a:t>
            </a:r>
            <a:r>
              <a:rPr lang="zh-CN" altLang="en-US" sz="4000" b="1" dirty="0">
                <a:solidFill>
                  <a:schemeClr val="accent2">
                    <a:lumMod val="75000"/>
                  </a:schemeClr>
                </a:solidFill>
                <a:latin typeface="楷体" pitchFamily="49" charset="-122"/>
                <a:ea typeface="楷体" pitchFamily="49" charset="-122"/>
              </a:rPr>
              <a:t>垄断（或称完全垄断）</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90EE5-2E69-4777-9DEE-FF8E6C2B86F4}"/>
              </a:ext>
            </a:extLst>
          </p:cNvPr>
          <p:cNvSpPr txBox="1">
            <a:spLocks/>
          </p:cNvSpPr>
          <p:nvPr/>
        </p:nvSpPr>
        <p:spPr>
          <a:xfrm>
            <a:off x="301625" y="609600"/>
            <a:ext cx="8540750" cy="1143000"/>
          </a:xfrm>
          <a:prstGeom prst="rect">
            <a:avLst/>
          </a:prstGeom>
        </p:spPr>
        <p:txBody>
          <a:bodyPr/>
          <a:lstStyle/>
          <a:p>
            <a:pPr eaLnBrk="0" hangingPunct="0">
              <a:defRPr/>
            </a:pPr>
            <a:r>
              <a:rPr lang="zh-CN" altLang="en-US" sz="3600" kern="0">
                <a:solidFill>
                  <a:srgbClr val="3333FF"/>
                </a:solidFill>
                <a:latin typeface="楷体" pitchFamily="49" charset="-122"/>
                <a:ea typeface="楷体" pitchFamily="49" charset="-122"/>
                <a:cs typeface="+mj-cs"/>
              </a:rPr>
              <a:t>本章讲述内容</a:t>
            </a:r>
            <a:endParaRPr lang="zh-CN" altLang="en-US" sz="3600" kern="0" dirty="0">
              <a:solidFill>
                <a:srgbClr val="3333FF"/>
              </a:solidFill>
              <a:latin typeface="楷体" pitchFamily="49" charset="-122"/>
              <a:ea typeface="楷体" pitchFamily="49" charset="-122"/>
              <a:cs typeface="+mj-cs"/>
            </a:endParaRPr>
          </a:p>
        </p:txBody>
      </p:sp>
      <p:sp>
        <p:nvSpPr>
          <p:cNvPr id="3" name="内容占位符 2">
            <a:extLst>
              <a:ext uri="{FF2B5EF4-FFF2-40B4-BE49-F238E27FC236}">
                <a16:creationId xmlns:a16="http://schemas.microsoft.com/office/drawing/2014/main" id="{0F2F299F-7A07-4EF3-83F1-00B34205F9C4}"/>
              </a:ext>
            </a:extLst>
          </p:cNvPr>
          <p:cNvSpPr txBox="1">
            <a:spLocks/>
          </p:cNvSpPr>
          <p:nvPr/>
        </p:nvSpPr>
        <p:spPr>
          <a:xfrm>
            <a:off x="301625" y="1785938"/>
            <a:ext cx="8540750" cy="4313237"/>
          </a:xfrm>
          <a:prstGeom prst="rect">
            <a:avLst/>
          </a:prstGeom>
        </p:spPr>
        <p:txBody>
          <a:bodyPr/>
          <a:lstStyle/>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一、垄断</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二、垄断厂商需求曲线与边际收益曲线</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三、垄断厂商的短期均衡与长期均衡</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四、垄断厂商的价格歧视</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五、垄断的福利代价</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3200" kern="0" dirty="0">
                <a:solidFill>
                  <a:srgbClr val="FF0000"/>
                </a:solidFill>
                <a:latin typeface="楷体" pitchFamily="49" charset="-122"/>
                <a:ea typeface="楷体" pitchFamily="49" charset="-122"/>
              </a:rPr>
              <a:t>六、</a:t>
            </a:r>
            <a:r>
              <a:rPr lang="en-US" altLang="zh-CN" sz="3200" kern="0" dirty="0">
                <a:solidFill>
                  <a:srgbClr val="FF0000"/>
                </a:solidFill>
                <a:latin typeface="楷体" pitchFamily="49" charset="-122"/>
                <a:ea typeface="楷体" pitchFamily="49" charset="-122"/>
              </a:rPr>
              <a:t> </a:t>
            </a:r>
            <a:r>
              <a:rPr lang="zh-CN" altLang="en-US" sz="3200" kern="0" dirty="0">
                <a:solidFill>
                  <a:srgbClr val="FF0000"/>
                </a:solidFill>
                <a:latin typeface="楷体" pitchFamily="49" charset="-122"/>
                <a:ea typeface="楷体" pitchFamily="49" charset="-122"/>
              </a:rPr>
              <a:t>政府对垄断的公共政策</a:t>
            </a:r>
          </a:p>
          <a:p>
            <a:pPr marL="342900" indent="-342900" algn="l" eaLnBrk="0" hangingPunct="0">
              <a:spcBef>
                <a:spcPct val="20000"/>
              </a:spcBef>
              <a:buClr>
                <a:schemeClr val="hlink"/>
              </a:buClr>
              <a:buSzPct val="75000"/>
              <a:buFont typeface="Wingdings" pitchFamily="2" charset="2"/>
              <a:buChar char="v"/>
              <a:defRPr/>
            </a:pP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p:txBody>
      </p:sp>
    </p:spTree>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04B3CA25-A5FD-4E27-9411-5898D8F69DA3}"/>
              </a:ext>
            </a:extLst>
          </p:cNvPr>
          <p:cNvSpPr>
            <a:spLocks noChangeArrowheads="1"/>
          </p:cNvSpPr>
          <p:nvPr/>
        </p:nvSpPr>
        <p:spPr bwMode="auto">
          <a:xfrm>
            <a:off x="1285875" y="3571875"/>
            <a:ext cx="2428875" cy="1214438"/>
          </a:xfrm>
          <a:prstGeom prst="rect">
            <a:avLst/>
          </a:prstGeom>
          <a:solidFill>
            <a:srgbClr val="FFC000"/>
          </a:soli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40962" name="Rectangle 3">
            <a:extLst>
              <a:ext uri="{FF2B5EF4-FFF2-40B4-BE49-F238E27FC236}">
                <a16:creationId xmlns:a16="http://schemas.microsoft.com/office/drawing/2014/main" id="{A8CDB914-E3F2-4B15-B510-DB6F1BFD0109}"/>
              </a:ext>
            </a:extLst>
          </p:cNvPr>
          <p:cNvSpPr>
            <a:spLocks noGrp="1" noRot="1" noChangeArrowheads="1"/>
          </p:cNvSpPr>
          <p:nvPr>
            <p:ph type="body" idx="1"/>
          </p:nvPr>
        </p:nvSpPr>
        <p:spPr>
          <a:xfrm>
            <a:off x="323850" y="549275"/>
            <a:ext cx="8362950" cy="1079500"/>
          </a:xfrm>
        </p:spPr>
        <p:txBody>
          <a:bodyPr/>
          <a:lstStyle/>
          <a:p>
            <a:pPr eaLnBrk="1" hangingPunct="1">
              <a:lnSpc>
                <a:spcPct val="90000"/>
              </a:lnSpc>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六</a:t>
            </a:r>
            <a:r>
              <a:rPr lang="en-US" altLang="zh-CN" b="1" dirty="0">
                <a:solidFill>
                  <a:schemeClr val="accent2">
                    <a:lumMod val="75000"/>
                  </a:schemeClr>
                </a:solidFill>
                <a:latin typeface="楷体" pitchFamily="49" charset="-122"/>
                <a:ea typeface="楷体" pitchFamily="49" charset="-122"/>
              </a:rPr>
              <a:t>. </a:t>
            </a:r>
            <a:r>
              <a:rPr lang="zh-CN" altLang="en-US" b="1" dirty="0">
                <a:solidFill>
                  <a:schemeClr val="accent2">
                    <a:lumMod val="75000"/>
                  </a:schemeClr>
                </a:solidFill>
                <a:latin typeface="楷体" pitchFamily="49" charset="-122"/>
                <a:ea typeface="楷体" pitchFamily="49" charset="-122"/>
              </a:rPr>
              <a:t>政府对垄断的公共政策</a:t>
            </a:r>
          </a:p>
          <a:p>
            <a:pPr eaLnBrk="1" hangingPunct="1">
              <a:lnSpc>
                <a:spcPct val="90000"/>
              </a:lnSpc>
              <a:buFont typeface="Wingdings" panose="05000000000000000000" pitchFamily="2" charset="2"/>
              <a:buNone/>
              <a:defRPr/>
            </a:pP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一</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实行价格管制</a:t>
            </a:r>
            <a:endParaRPr lang="zh-CN" altLang="en-US" dirty="0">
              <a:solidFill>
                <a:schemeClr val="accent2">
                  <a:lumMod val="75000"/>
                </a:schemeClr>
              </a:solidFill>
              <a:latin typeface="楷体" pitchFamily="49" charset="-122"/>
              <a:ea typeface="楷体" pitchFamily="49" charset="-122"/>
            </a:endParaRPr>
          </a:p>
        </p:txBody>
      </p:sp>
      <p:sp>
        <p:nvSpPr>
          <p:cNvPr id="1939462" name="Line 6">
            <a:extLst>
              <a:ext uri="{FF2B5EF4-FFF2-40B4-BE49-F238E27FC236}">
                <a16:creationId xmlns:a16="http://schemas.microsoft.com/office/drawing/2014/main" id="{50AFDAEC-504E-46A0-A809-96BF34295985}"/>
              </a:ext>
            </a:extLst>
          </p:cNvPr>
          <p:cNvSpPr>
            <a:spLocks noChangeShapeType="1"/>
          </p:cNvSpPr>
          <p:nvPr/>
        </p:nvSpPr>
        <p:spPr bwMode="auto">
          <a:xfrm>
            <a:off x="2700338" y="2844800"/>
            <a:ext cx="4729162" cy="2870200"/>
          </a:xfrm>
          <a:prstGeom prst="line">
            <a:avLst/>
          </a:prstGeom>
          <a:noFill/>
          <a:ln w="38100">
            <a:solidFill>
              <a:schemeClr val="tx1"/>
            </a:solidFill>
            <a:round/>
            <a:headEnd/>
            <a:tailEn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1939463" name="Line 7">
            <a:extLst>
              <a:ext uri="{FF2B5EF4-FFF2-40B4-BE49-F238E27FC236}">
                <a16:creationId xmlns:a16="http://schemas.microsoft.com/office/drawing/2014/main" id="{36F6D285-AA6C-4FDF-BF9D-FD6310D641E5}"/>
              </a:ext>
            </a:extLst>
          </p:cNvPr>
          <p:cNvSpPr>
            <a:spLocks noChangeShapeType="1"/>
          </p:cNvSpPr>
          <p:nvPr/>
        </p:nvSpPr>
        <p:spPr bwMode="auto">
          <a:xfrm>
            <a:off x="1981200" y="3084513"/>
            <a:ext cx="2162175" cy="2701925"/>
          </a:xfrm>
          <a:prstGeom prst="line">
            <a:avLst/>
          </a:prstGeom>
          <a:noFill/>
          <a:ln w="38100">
            <a:solidFill>
              <a:srgbClr val="FF3300"/>
            </a:solidFill>
            <a:round/>
            <a:headEnd/>
            <a:tailEn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1939465" name="Arc 9">
            <a:extLst>
              <a:ext uri="{FF2B5EF4-FFF2-40B4-BE49-F238E27FC236}">
                <a16:creationId xmlns:a16="http://schemas.microsoft.com/office/drawing/2014/main" id="{9FA0A9A9-39AE-4F5C-8A89-FC7F4AB72223}"/>
              </a:ext>
            </a:extLst>
          </p:cNvPr>
          <p:cNvSpPr>
            <a:spLocks/>
          </p:cNvSpPr>
          <p:nvPr/>
        </p:nvSpPr>
        <p:spPr bwMode="auto">
          <a:xfrm flipH="1" flipV="1">
            <a:off x="1908175" y="3808413"/>
            <a:ext cx="5508625" cy="1298575"/>
          </a:xfrm>
          <a:custGeom>
            <a:avLst/>
            <a:gdLst>
              <a:gd name="T0" fmla="*/ 0 w 23943"/>
              <a:gd name="T1" fmla="*/ 2147483647 h 21600"/>
              <a:gd name="T2" fmla="*/ 2147483647 w 23943"/>
              <a:gd name="T3" fmla="*/ 2147483647 h 21600"/>
              <a:gd name="T4" fmla="*/ 2147483647 w 23943"/>
              <a:gd name="T5" fmla="*/ 2147483647 h 21600"/>
              <a:gd name="T6" fmla="*/ 0 60000 65536"/>
              <a:gd name="T7" fmla="*/ 0 60000 65536"/>
              <a:gd name="T8" fmla="*/ 0 60000 65536"/>
              <a:gd name="T9" fmla="*/ 0 w 23943"/>
              <a:gd name="T10" fmla="*/ 0 h 21600"/>
              <a:gd name="T11" fmla="*/ 23943 w 23943"/>
              <a:gd name="T12" fmla="*/ 21600 h 21600"/>
            </a:gdLst>
            <a:ahLst/>
            <a:cxnLst>
              <a:cxn ang="T6">
                <a:pos x="T0" y="T1"/>
              </a:cxn>
              <a:cxn ang="T7">
                <a:pos x="T2" y="T3"/>
              </a:cxn>
              <a:cxn ang="T8">
                <a:pos x="T4" y="T5"/>
              </a:cxn>
            </a:cxnLst>
            <a:rect l="T9" t="T10" r="T11" b="T12"/>
            <a:pathLst>
              <a:path w="23943" h="21600" fill="none" extrusionOk="0">
                <a:moveTo>
                  <a:pt x="0" y="127"/>
                </a:moveTo>
                <a:cubicBezTo>
                  <a:pt x="778" y="42"/>
                  <a:pt x="1560" y="-1"/>
                  <a:pt x="2343" y="0"/>
                </a:cubicBezTo>
                <a:cubicBezTo>
                  <a:pt x="14272" y="0"/>
                  <a:pt x="23943" y="9670"/>
                  <a:pt x="23943" y="21600"/>
                </a:cubicBezTo>
              </a:path>
              <a:path w="23943" h="21600" stroke="0" extrusionOk="0">
                <a:moveTo>
                  <a:pt x="0" y="127"/>
                </a:moveTo>
                <a:cubicBezTo>
                  <a:pt x="778" y="42"/>
                  <a:pt x="1560" y="-1"/>
                  <a:pt x="2343" y="0"/>
                </a:cubicBezTo>
                <a:cubicBezTo>
                  <a:pt x="14272" y="0"/>
                  <a:pt x="23943" y="9670"/>
                  <a:pt x="23943" y="21600"/>
                </a:cubicBezTo>
                <a:lnTo>
                  <a:pt x="2343" y="21600"/>
                </a:lnTo>
                <a:close/>
              </a:path>
            </a:pathLst>
          </a:custGeom>
          <a:noFill/>
          <a:ln w="38100">
            <a:solidFill>
              <a:srgbClr val="3333FF"/>
            </a:solidFill>
            <a:round/>
            <a:headEnd/>
            <a:tailEnd/>
          </a:ln>
        </p:spPr>
        <p:txBody>
          <a:bodyPr wrap="none" anchor="ctr"/>
          <a:lstStyle/>
          <a:p>
            <a:pPr>
              <a:defRPr/>
            </a:pPr>
            <a:endParaRPr lang="zh-CN" altLang="en-US">
              <a:solidFill>
                <a:schemeClr val="accent2">
                  <a:lumMod val="75000"/>
                </a:schemeClr>
              </a:solidFill>
              <a:latin typeface="楷体" pitchFamily="49" charset="-122"/>
              <a:ea typeface="楷体" pitchFamily="49" charset="-122"/>
            </a:endParaRPr>
          </a:p>
        </p:txBody>
      </p:sp>
      <p:sp>
        <p:nvSpPr>
          <p:cNvPr id="1939466" name="Arc 10">
            <a:extLst>
              <a:ext uri="{FF2B5EF4-FFF2-40B4-BE49-F238E27FC236}">
                <a16:creationId xmlns:a16="http://schemas.microsoft.com/office/drawing/2014/main" id="{205E0952-827A-4183-B23A-55E026F22E8B}"/>
              </a:ext>
            </a:extLst>
          </p:cNvPr>
          <p:cNvSpPr>
            <a:spLocks/>
          </p:cNvSpPr>
          <p:nvPr/>
        </p:nvSpPr>
        <p:spPr bwMode="auto">
          <a:xfrm flipH="1" flipV="1">
            <a:off x="1928813" y="4786313"/>
            <a:ext cx="5572125" cy="785812"/>
          </a:xfrm>
          <a:custGeom>
            <a:avLst/>
            <a:gdLst>
              <a:gd name="T0" fmla="*/ 0 w 22113"/>
              <a:gd name="T1" fmla="*/ 2147483647 h 21600"/>
              <a:gd name="T2" fmla="*/ 2147483647 w 22113"/>
              <a:gd name="T3" fmla="*/ 2147483647 h 21600"/>
              <a:gd name="T4" fmla="*/ 2147483647 w 22113"/>
              <a:gd name="T5" fmla="*/ 2147483647 h 21600"/>
              <a:gd name="T6" fmla="*/ 0 60000 65536"/>
              <a:gd name="T7" fmla="*/ 0 60000 65536"/>
              <a:gd name="T8" fmla="*/ 0 60000 65536"/>
              <a:gd name="T9" fmla="*/ 0 w 22113"/>
              <a:gd name="T10" fmla="*/ 0 h 21600"/>
              <a:gd name="T11" fmla="*/ 22113 w 22113"/>
              <a:gd name="T12" fmla="*/ 21600 h 21600"/>
            </a:gdLst>
            <a:ahLst/>
            <a:cxnLst>
              <a:cxn ang="T6">
                <a:pos x="T0" y="T1"/>
              </a:cxn>
              <a:cxn ang="T7">
                <a:pos x="T2" y="T3"/>
              </a:cxn>
              <a:cxn ang="T8">
                <a:pos x="T4" y="T5"/>
              </a:cxn>
            </a:cxnLst>
            <a:rect l="T9" t="T10" r="T11" b="T12"/>
            <a:pathLst>
              <a:path w="22113" h="21600" fill="none" extrusionOk="0">
                <a:moveTo>
                  <a:pt x="0" y="6"/>
                </a:moveTo>
                <a:cubicBezTo>
                  <a:pt x="170" y="2"/>
                  <a:pt x="341" y="-1"/>
                  <a:pt x="513" y="0"/>
                </a:cubicBezTo>
                <a:cubicBezTo>
                  <a:pt x="12442" y="0"/>
                  <a:pt x="22113" y="9670"/>
                  <a:pt x="22113" y="21600"/>
                </a:cubicBezTo>
              </a:path>
              <a:path w="22113" h="21600" stroke="0" extrusionOk="0">
                <a:moveTo>
                  <a:pt x="0" y="6"/>
                </a:moveTo>
                <a:cubicBezTo>
                  <a:pt x="170" y="2"/>
                  <a:pt x="341" y="-1"/>
                  <a:pt x="513" y="0"/>
                </a:cubicBezTo>
                <a:cubicBezTo>
                  <a:pt x="12442" y="0"/>
                  <a:pt x="22113" y="9670"/>
                  <a:pt x="22113" y="21600"/>
                </a:cubicBezTo>
                <a:lnTo>
                  <a:pt x="513" y="21600"/>
                </a:lnTo>
                <a:close/>
              </a:path>
            </a:pathLst>
          </a:custGeom>
          <a:noFill/>
          <a:ln w="38100">
            <a:solidFill>
              <a:srgbClr val="000000"/>
            </a:solidFill>
            <a:round/>
            <a:headEnd/>
            <a:tailEnd/>
          </a:ln>
        </p:spPr>
        <p:txBody>
          <a:bodyPr wrap="none" anchor="ctr"/>
          <a:lstStyle/>
          <a:p>
            <a:pPr>
              <a:defRPr/>
            </a:pPr>
            <a:endParaRPr lang="zh-CN" altLang="en-US">
              <a:solidFill>
                <a:schemeClr val="accent2">
                  <a:lumMod val="75000"/>
                </a:schemeClr>
              </a:solidFill>
              <a:latin typeface="楷体" pitchFamily="49" charset="-122"/>
              <a:ea typeface="楷体" pitchFamily="49" charset="-122"/>
            </a:endParaRPr>
          </a:p>
        </p:txBody>
      </p:sp>
      <p:sp>
        <p:nvSpPr>
          <p:cNvPr id="1939467" name="Line 11">
            <a:extLst>
              <a:ext uri="{FF2B5EF4-FFF2-40B4-BE49-F238E27FC236}">
                <a16:creationId xmlns:a16="http://schemas.microsoft.com/office/drawing/2014/main" id="{343C2AA9-7C8F-4593-B3FB-18212F79CA6B}"/>
              </a:ext>
            </a:extLst>
          </p:cNvPr>
          <p:cNvSpPr>
            <a:spLocks noChangeShapeType="1"/>
          </p:cNvSpPr>
          <p:nvPr/>
        </p:nvSpPr>
        <p:spPr bwMode="auto">
          <a:xfrm>
            <a:off x="3781425" y="3517900"/>
            <a:ext cx="0" cy="2455863"/>
          </a:xfrm>
          <a:prstGeom prst="line">
            <a:avLst/>
          </a:prstGeom>
          <a:noFill/>
          <a:ln w="38100">
            <a:solidFill>
              <a:schemeClr val="accent2">
                <a:lumMod val="75000"/>
              </a:schemeClr>
            </a:solidFill>
            <a:prstDash val="dash"/>
            <a:round/>
            <a:headEnd/>
            <a:tailEn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1939468" name="Line 12">
            <a:extLst>
              <a:ext uri="{FF2B5EF4-FFF2-40B4-BE49-F238E27FC236}">
                <a16:creationId xmlns:a16="http://schemas.microsoft.com/office/drawing/2014/main" id="{3C1A9359-18FE-4378-A5C5-422E9B502EFB}"/>
              </a:ext>
            </a:extLst>
          </p:cNvPr>
          <p:cNvSpPr>
            <a:spLocks noChangeShapeType="1"/>
          </p:cNvSpPr>
          <p:nvPr/>
        </p:nvSpPr>
        <p:spPr bwMode="auto">
          <a:xfrm flipH="1">
            <a:off x="1260475" y="3517900"/>
            <a:ext cx="2520950" cy="0"/>
          </a:xfrm>
          <a:prstGeom prst="line">
            <a:avLst/>
          </a:prstGeom>
          <a:noFill/>
          <a:ln w="38100">
            <a:solidFill>
              <a:schemeClr val="tx1"/>
            </a:solidFill>
            <a:prstDash val="dash"/>
            <a:round/>
            <a:headEnd/>
            <a:tailEn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1939469" name="Line 13">
            <a:extLst>
              <a:ext uri="{FF2B5EF4-FFF2-40B4-BE49-F238E27FC236}">
                <a16:creationId xmlns:a16="http://schemas.microsoft.com/office/drawing/2014/main" id="{811D5890-BDF7-40AB-B87C-17BA0C065A35}"/>
              </a:ext>
            </a:extLst>
          </p:cNvPr>
          <p:cNvSpPr>
            <a:spLocks noChangeShapeType="1"/>
          </p:cNvSpPr>
          <p:nvPr/>
        </p:nvSpPr>
        <p:spPr bwMode="auto">
          <a:xfrm>
            <a:off x="6445250" y="5106988"/>
            <a:ext cx="0" cy="866775"/>
          </a:xfrm>
          <a:prstGeom prst="line">
            <a:avLst/>
          </a:prstGeom>
          <a:noFill/>
          <a:ln w="76200">
            <a:solidFill>
              <a:srgbClr val="FF0000"/>
            </a:solidFill>
            <a:prstDash val="dash"/>
            <a:round/>
            <a:headEnd/>
            <a:tailEn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1939470" name="Line 14">
            <a:extLst>
              <a:ext uri="{FF2B5EF4-FFF2-40B4-BE49-F238E27FC236}">
                <a16:creationId xmlns:a16="http://schemas.microsoft.com/office/drawing/2014/main" id="{8D8A85AE-7C78-4BD0-BFA3-74C18868C2CB}"/>
              </a:ext>
            </a:extLst>
          </p:cNvPr>
          <p:cNvSpPr>
            <a:spLocks noChangeShapeType="1"/>
          </p:cNvSpPr>
          <p:nvPr/>
        </p:nvSpPr>
        <p:spPr bwMode="auto">
          <a:xfrm flipH="1">
            <a:off x="1260475" y="5106988"/>
            <a:ext cx="5184775" cy="0"/>
          </a:xfrm>
          <a:prstGeom prst="line">
            <a:avLst/>
          </a:prstGeom>
          <a:noFill/>
          <a:ln w="76200">
            <a:solidFill>
              <a:srgbClr val="FF0000"/>
            </a:solidFill>
            <a:prstDash val="dash"/>
            <a:round/>
            <a:headEnd/>
            <a:tailEn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1939474" name="Text Box 18">
            <a:extLst>
              <a:ext uri="{FF2B5EF4-FFF2-40B4-BE49-F238E27FC236}">
                <a16:creationId xmlns:a16="http://schemas.microsoft.com/office/drawing/2014/main" id="{BE217BAC-CACE-4639-BD5B-E0DD46E6B11E}"/>
              </a:ext>
            </a:extLst>
          </p:cNvPr>
          <p:cNvSpPr txBox="1">
            <a:spLocks noChangeArrowheads="1"/>
          </p:cNvSpPr>
          <p:nvPr/>
        </p:nvSpPr>
        <p:spPr bwMode="auto">
          <a:xfrm>
            <a:off x="8008938" y="5726113"/>
            <a:ext cx="390525" cy="584200"/>
          </a:xfrm>
          <a:prstGeom prst="rect">
            <a:avLst/>
          </a:prstGeom>
          <a:noFill/>
          <a:ln w="9525" algn="ctr">
            <a:noFill/>
            <a:miter lim="800000"/>
            <a:headEnd/>
            <a:tailEnd/>
          </a:ln>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3200" b="0">
                <a:solidFill>
                  <a:srgbClr val="0039E5"/>
                </a:solidFill>
                <a:latin typeface="楷体" panose="02010609060101010101" pitchFamily="49" charset="-122"/>
                <a:ea typeface="楷体" panose="02010609060101010101" pitchFamily="49" charset="-122"/>
              </a:rPr>
              <a:t>Q</a:t>
            </a:r>
          </a:p>
        </p:txBody>
      </p:sp>
      <p:sp>
        <p:nvSpPr>
          <p:cNvPr id="1939475" name="Text Box 19">
            <a:extLst>
              <a:ext uri="{FF2B5EF4-FFF2-40B4-BE49-F238E27FC236}">
                <a16:creationId xmlns:a16="http://schemas.microsoft.com/office/drawing/2014/main" id="{EE6F0DA8-FCC5-4C34-A45D-76E3513A130A}"/>
              </a:ext>
            </a:extLst>
          </p:cNvPr>
          <p:cNvSpPr txBox="1">
            <a:spLocks noChangeArrowheads="1"/>
          </p:cNvSpPr>
          <p:nvPr/>
        </p:nvSpPr>
        <p:spPr bwMode="auto">
          <a:xfrm>
            <a:off x="755650" y="2349500"/>
            <a:ext cx="390525" cy="584200"/>
          </a:xfrm>
          <a:prstGeom prst="rect">
            <a:avLst/>
          </a:prstGeom>
          <a:noFill/>
          <a:ln w="38100" algn="ctr">
            <a:noFill/>
            <a:miter lim="800000"/>
            <a:headEnd/>
            <a:tailEnd/>
          </a:ln>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3200" b="0">
                <a:solidFill>
                  <a:srgbClr val="0039E5"/>
                </a:solidFill>
                <a:latin typeface="楷体" panose="02010609060101010101" pitchFamily="49" charset="-122"/>
                <a:ea typeface="楷体" panose="02010609060101010101" pitchFamily="49" charset="-122"/>
              </a:rPr>
              <a:t>P</a:t>
            </a:r>
          </a:p>
        </p:txBody>
      </p:sp>
      <p:sp>
        <p:nvSpPr>
          <p:cNvPr id="1939476" name="Text Box 20">
            <a:extLst>
              <a:ext uri="{FF2B5EF4-FFF2-40B4-BE49-F238E27FC236}">
                <a16:creationId xmlns:a16="http://schemas.microsoft.com/office/drawing/2014/main" id="{3B7065C4-0FAA-4914-8EB4-481CB3B53FA0}"/>
              </a:ext>
            </a:extLst>
          </p:cNvPr>
          <p:cNvSpPr txBox="1">
            <a:spLocks noChangeArrowheads="1"/>
          </p:cNvSpPr>
          <p:nvPr/>
        </p:nvSpPr>
        <p:spPr bwMode="auto">
          <a:xfrm>
            <a:off x="7308850" y="4632325"/>
            <a:ext cx="595313" cy="584200"/>
          </a:xfrm>
          <a:prstGeom prst="rect">
            <a:avLst/>
          </a:prstGeom>
          <a:noFill/>
          <a:ln w="38100" algn="ctr">
            <a:noFill/>
            <a:miter lim="800000"/>
            <a:headEnd/>
            <a:tailEnd/>
          </a:ln>
        </p:spPr>
        <p:txBody>
          <a:bodyPr wrap="none">
            <a:spAutoFit/>
          </a:bodyPr>
          <a:lstStyle/>
          <a:p>
            <a:pPr marL="342900" indent="-342900" algn="l">
              <a:spcBef>
                <a:spcPct val="20000"/>
              </a:spcBef>
              <a:defRPr/>
            </a:pPr>
            <a:r>
              <a:rPr lang="en-US" altLang="zh-CN" sz="3200" b="0" dirty="0">
                <a:solidFill>
                  <a:schemeClr val="accent2">
                    <a:lumMod val="75000"/>
                  </a:schemeClr>
                </a:solidFill>
                <a:latin typeface="楷体" pitchFamily="49" charset="-122"/>
                <a:ea typeface="楷体" pitchFamily="49" charset="-122"/>
              </a:rPr>
              <a:t>AC</a:t>
            </a:r>
          </a:p>
        </p:txBody>
      </p:sp>
      <p:sp>
        <p:nvSpPr>
          <p:cNvPr id="1939477" name="Text Box 21">
            <a:extLst>
              <a:ext uri="{FF2B5EF4-FFF2-40B4-BE49-F238E27FC236}">
                <a16:creationId xmlns:a16="http://schemas.microsoft.com/office/drawing/2014/main" id="{97C2B6B2-7783-403E-946E-70F480401F2B}"/>
              </a:ext>
            </a:extLst>
          </p:cNvPr>
          <p:cNvSpPr txBox="1">
            <a:spLocks noChangeArrowheads="1"/>
          </p:cNvSpPr>
          <p:nvPr/>
        </p:nvSpPr>
        <p:spPr bwMode="auto">
          <a:xfrm>
            <a:off x="7786688" y="5214938"/>
            <a:ext cx="595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3200" b="0">
                <a:solidFill>
                  <a:srgbClr val="000000"/>
                </a:solidFill>
                <a:latin typeface="楷体" panose="02010609060101010101" pitchFamily="49" charset="-122"/>
                <a:ea typeface="楷体" panose="02010609060101010101" pitchFamily="49" charset="-122"/>
              </a:rPr>
              <a:t>MC</a:t>
            </a:r>
          </a:p>
        </p:txBody>
      </p:sp>
      <p:sp>
        <p:nvSpPr>
          <p:cNvPr id="1939478" name="Text Box 22">
            <a:extLst>
              <a:ext uri="{FF2B5EF4-FFF2-40B4-BE49-F238E27FC236}">
                <a16:creationId xmlns:a16="http://schemas.microsoft.com/office/drawing/2014/main" id="{EF76AFA5-5339-48EC-B789-85E7B6EFDA82}"/>
              </a:ext>
            </a:extLst>
          </p:cNvPr>
          <p:cNvSpPr txBox="1">
            <a:spLocks noChangeArrowheads="1"/>
          </p:cNvSpPr>
          <p:nvPr/>
        </p:nvSpPr>
        <p:spPr bwMode="auto">
          <a:xfrm>
            <a:off x="4121150" y="5438775"/>
            <a:ext cx="595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3200" b="0">
                <a:solidFill>
                  <a:srgbClr val="FF0000"/>
                </a:solidFill>
                <a:latin typeface="楷体" panose="02010609060101010101" pitchFamily="49" charset="-122"/>
                <a:ea typeface="楷体" panose="02010609060101010101" pitchFamily="49" charset="-122"/>
              </a:rPr>
              <a:t>MR</a:t>
            </a:r>
          </a:p>
        </p:txBody>
      </p:sp>
      <p:sp>
        <p:nvSpPr>
          <p:cNvPr id="1939479" name="Text Box 23">
            <a:extLst>
              <a:ext uri="{FF2B5EF4-FFF2-40B4-BE49-F238E27FC236}">
                <a16:creationId xmlns:a16="http://schemas.microsoft.com/office/drawing/2014/main" id="{5F05EAE1-6D47-49AF-9CD0-3B80BC363291}"/>
              </a:ext>
            </a:extLst>
          </p:cNvPr>
          <p:cNvSpPr txBox="1">
            <a:spLocks noChangeArrowheads="1"/>
          </p:cNvSpPr>
          <p:nvPr/>
        </p:nvSpPr>
        <p:spPr bwMode="auto">
          <a:xfrm>
            <a:off x="2916238" y="2428875"/>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3200" b="0">
                <a:solidFill>
                  <a:srgbClr val="00B050"/>
                </a:solidFill>
                <a:latin typeface="楷体" panose="02010609060101010101" pitchFamily="49" charset="-122"/>
                <a:ea typeface="楷体" panose="02010609060101010101" pitchFamily="49" charset="-122"/>
              </a:rPr>
              <a:t>d</a:t>
            </a:r>
          </a:p>
        </p:txBody>
      </p:sp>
      <p:sp>
        <p:nvSpPr>
          <p:cNvPr id="1939480" name="Text Box 24">
            <a:extLst>
              <a:ext uri="{FF2B5EF4-FFF2-40B4-BE49-F238E27FC236}">
                <a16:creationId xmlns:a16="http://schemas.microsoft.com/office/drawing/2014/main" id="{F7FA1FD8-6501-47A9-93B4-8BDF57CD2B77}"/>
              </a:ext>
            </a:extLst>
          </p:cNvPr>
          <p:cNvSpPr txBox="1">
            <a:spLocks noChangeArrowheads="1"/>
          </p:cNvSpPr>
          <p:nvPr/>
        </p:nvSpPr>
        <p:spPr bwMode="auto">
          <a:xfrm>
            <a:off x="3563938" y="5976938"/>
            <a:ext cx="400050" cy="400050"/>
          </a:xfrm>
          <a:prstGeom prst="rect">
            <a:avLst/>
          </a:prstGeom>
          <a:noFill/>
          <a:ln w="9525" algn="ctr">
            <a:noFill/>
            <a:miter lim="800000"/>
            <a:headEnd/>
            <a:tailEnd/>
          </a:ln>
        </p:spPr>
        <p:txBody>
          <a:bodyPr wrap="none">
            <a:spAutoFit/>
          </a:bodyPr>
          <a:lstStyle/>
          <a:p>
            <a:pPr marL="342900" indent="-342900" algn="l">
              <a:spcBef>
                <a:spcPct val="20000"/>
              </a:spcBef>
              <a:defRPr/>
            </a:pPr>
            <a:r>
              <a:rPr lang="en-US" altLang="zh-CN" sz="2000" b="0">
                <a:solidFill>
                  <a:schemeClr val="accent2">
                    <a:lumMod val="75000"/>
                  </a:schemeClr>
                </a:solidFill>
                <a:latin typeface="楷体" pitchFamily="49" charset="-122"/>
                <a:ea typeface="楷体" pitchFamily="49" charset="-122"/>
              </a:rPr>
              <a:t>Q</a:t>
            </a:r>
            <a:r>
              <a:rPr lang="en-US" altLang="zh-CN" sz="2000" baseline="-25000">
                <a:solidFill>
                  <a:schemeClr val="accent2">
                    <a:lumMod val="75000"/>
                  </a:schemeClr>
                </a:solidFill>
                <a:latin typeface="楷体" pitchFamily="49" charset="-122"/>
                <a:ea typeface="楷体" pitchFamily="49" charset="-122"/>
              </a:rPr>
              <a:t>M</a:t>
            </a:r>
          </a:p>
        </p:txBody>
      </p:sp>
      <p:sp>
        <p:nvSpPr>
          <p:cNvPr id="1939481" name="Text Box 25">
            <a:extLst>
              <a:ext uri="{FF2B5EF4-FFF2-40B4-BE49-F238E27FC236}">
                <a16:creationId xmlns:a16="http://schemas.microsoft.com/office/drawing/2014/main" id="{8AB631AF-225D-4304-B957-65848F6FE683}"/>
              </a:ext>
            </a:extLst>
          </p:cNvPr>
          <p:cNvSpPr txBox="1">
            <a:spLocks noChangeArrowheads="1"/>
          </p:cNvSpPr>
          <p:nvPr/>
        </p:nvSpPr>
        <p:spPr bwMode="auto">
          <a:xfrm>
            <a:off x="6300788" y="5973763"/>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2000" b="0">
                <a:solidFill>
                  <a:srgbClr val="FF0000"/>
                </a:solidFill>
                <a:latin typeface="楷体" panose="02010609060101010101" pitchFamily="49" charset="-122"/>
                <a:ea typeface="楷体" panose="02010609060101010101" pitchFamily="49" charset="-122"/>
              </a:rPr>
              <a:t>Q</a:t>
            </a:r>
            <a:r>
              <a:rPr lang="en-US" altLang="zh-CN" sz="2000" baseline="-25000">
                <a:solidFill>
                  <a:srgbClr val="FF0000"/>
                </a:solidFill>
                <a:latin typeface="楷体" panose="02010609060101010101" pitchFamily="49" charset="-122"/>
                <a:ea typeface="楷体" panose="02010609060101010101" pitchFamily="49" charset="-122"/>
              </a:rPr>
              <a:t>2</a:t>
            </a:r>
          </a:p>
        </p:txBody>
      </p:sp>
      <p:sp>
        <p:nvSpPr>
          <p:cNvPr id="1939484" name="Text Box 28">
            <a:extLst>
              <a:ext uri="{FF2B5EF4-FFF2-40B4-BE49-F238E27FC236}">
                <a16:creationId xmlns:a16="http://schemas.microsoft.com/office/drawing/2014/main" id="{8B2DED6E-E16A-4975-8E5C-C69C2C81A37C}"/>
              </a:ext>
            </a:extLst>
          </p:cNvPr>
          <p:cNvSpPr txBox="1">
            <a:spLocks noChangeArrowheads="1"/>
          </p:cNvSpPr>
          <p:nvPr/>
        </p:nvSpPr>
        <p:spPr bwMode="auto">
          <a:xfrm>
            <a:off x="828675" y="4873625"/>
            <a:ext cx="398463" cy="400050"/>
          </a:xfrm>
          <a:prstGeom prst="rect">
            <a:avLst/>
          </a:prstGeom>
          <a:noFill/>
          <a:ln w="38100" algn="ctr">
            <a:noFill/>
            <a:miter lim="800000"/>
            <a:headEnd/>
            <a:tailEnd/>
          </a:ln>
        </p:spPr>
        <p:txBody>
          <a:bodyPr wrap="none">
            <a:spAutoFit/>
          </a:bodyPr>
          <a:lstStyle/>
          <a:p>
            <a:pPr marL="342900" indent="-342900" algn="l">
              <a:spcBef>
                <a:spcPct val="20000"/>
              </a:spcBef>
              <a:defRPr/>
            </a:pPr>
            <a:r>
              <a:rPr lang="en-US" altLang="zh-CN" sz="2000" b="0" dirty="0">
                <a:solidFill>
                  <a:schemeClr val="accent2">
                    <a:lumMod val="75000"/>
                  </a:schemeClr>
                </a:solidFill>
                <a:latin typeface="楷体" pitchFamily="49" charset="-122"/>
                <a:ea typeface="楷体" pitchFamily="49" charset="-122"/>
              </a:rPr>
              <a:t>P</a:t>
            </a:r>
            <a:r>
              <a:rPr lang="en-US" altLang="zh-CN" sz="2000" b="0" baseline="-25000" dirty="0">
                <a:solidFill>
                  <a:schemeClr val="accent2">
                    <a:lumMod val="75000"/>
                  </a:schemeClr>
                </a:solidFill>
                <a:latin typeface="楷体" pitchFamily="49" charset="-122"/>
                <a:ea typeface="楷体" pitchFamily="49" charset="-122"/>
              </a:rPr>
              <a:t>2</a:t>
            </a:r>
          </a:p>
        </p:txBody>
      </p:sp>
      <p:sp>
        <p:nvSpPr>
          <p:cNvPr id="1939485" name="Text Box 29">
            <a:extLst>
              <a:ext uri="{FF2B5EF4-FFF2-40B4-BE49-F238E27FC236}">
                <a16:creationId xmlns:a16="http://schemas.microsoft.com/office/drawing/2014/main" id="{EF86DF08-3C21-4F4F-AD5F-D440B49DE57C}"/>
              </a:ext>
            </a:extLst>
          </p:cNvPr>
          <p:cNvSpPr txBox="1">
            <a:spLocks noChangeArrowheads="1"/>
          </p:cNvSpPr>
          <p:nvPr/>
        </p:nvSpPr>
        <p:spPr bwMode="auto">
          <a:xfrm>
            <a:off x="755650" y="3325813"/>
            <a:ext cx="649288" cy="398462"/>
          </a:xfrm>
          <a:prstGeom prst="rect">
            <a:avLst/>
          </a:prstGeom>
          <a:noFill/>
          <a:ln w="38100" algn="ctr">
            <a:noFill/>
            <a:miter lim="800000"/>
            <a:headEnd/>
            <a:tailEnd/>
          </a:ln>
        </p:spPr>
        <p:txBody>
          <a:bodyPr>
            <a:spAutoFit/>
          </a:bodyPr>
          <a:lstStyle/>
          <a:p>
            <a:pPr marL="342900" indent="-342900" algn="l">
              <a:spcBef>
                <a:spcPct val="20000"/>
              </a:spcBef>
              <a:defRPr/>
            </a:pPr>
            <a:r>
              <a:rPr lang="en-US" altLang="zh-CN" sz="2000" b="0">
                <a:solidFill>
                  <a:schemeClr val="accent2">
                    <a:lumMod val="75000"/>
                  </a:schemeClr>
                </a:solidFill>
                <a:latin typeface="楷体" pitchFamily="49" charset="-122"/>
                <a:ea typeface="楷体" pitchFamily="49" charset="-122"/>
              </a:rPr>
              <a:t>P</a:t>
            </a:r>
            <a:r>
              <a:rPr lang="en-US" altLang="zh-CN" sz="2000" baseline="-25000">
                <a:solidFill>
                  <a:schemeClr val="accent2">
                    <a:lumMod val="75000"/>
                  </a:schemeClr>
                </a:solidFill>
                <a:latin typeface="楷体" pitchFamily="49" charset="-122"/>
                <a:ea typeface="楷体" pitchFamily="49" charset="-122"/>
              </a:rPr>
              <a:t>M</a:t>
            </a:r>
          </a:p>
        </p:txBody>
      </p:sp>
      <p:sp>
        <p:nvSpPr>
          <p:cNvPr id="1939486" name="Line 30">
            <a:extLst>
              <a:ext uri="{FF2B5EF4-FFF2-40B4-BE49-F238E27FC236}">
                <a16:creationId xmlns:a16="http://schemas.microsoft.com/office/drawing/2014/main" id="{026DC3BC-2C20-4DB9-ACD0-97D58EBCE824}"/>
              </a:ext>
            </a:extLst>
          </p:cNvPr>
          <p:cNvSpPr>
            <a:spLocks noChangeShapeType="1"/>
          </p:cNvSpPr>
          <p:nvPr/>
        </p:nvSpPr>
        <p:spPr bwMode="auto">
          <a:xfrm flipH="1" flipV="1">
            <a:off x="1260475" y="2408238"/>
            <a:ext cx="1588" cy="3571875"/>
          </a:xfrm>
          <a:prstGeom prst="line">
            <a:avLst/>
          </a:prstGeom>
          <a:noFill/>
          <a:ln w="38100">
            <a:solidFill>
              <a:schemeClr val="tx1"/>
            </a:solidFill>
            <a:round/>
            <a:headEnd/>
            <a:tailEnd type="triangle" w="med" len="me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1939487" name="Line 31">
            <a:extLst>
              <a:ext uri="{FF2B5EF4-FFF2-40B4-BE49-F238E27FC236}">
                <a16:creationId xmlns:a16="http://schemas.microsoft.com/office/drawing/2014/main" id="{2C68A3A6-05C6-4DEE-8B1E-5F930EEDD567}"/>
              </a:ext>
            </a:extLst>
          </p:cNvPr>
          <p:cNvSpPr>
            <a:spLocks noChangeShapeType="1"/>
          </p:cNvSpPr>
          <p:nvPr/>
        </p:nvSpPr>
        <p:spPr bwMode="auto">
          <a:xfrm>
            <a:off x="1262063" y="5967413"/>
            <a:ext cx="6694487" cy="6350"/>
          </a:xfrm>
          <a:prstGeom prst="line">
            <a:avLst/>
          </a:prstGeom>
          <a:noFill/>
          <a:ln w="38100">
            <a:solidFill>
              <a:schemeClr val="tx1"/>
            </a:solidFill>
            <a:round/>
            <a:headEnd/>
            <a:tailEnd type="triangle" w="med" len="me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1939492" name="Line 36">
            <a:extLst>
              <a:ext uri="{FF2B5EF4-FFF2-40B4-BE49-F238E27FC236}">
                <a16:creationId xmlns:a16="http://schemas.microsoft.com/office/drawing/2014/main" id="{941FAA4C-6697-47D9-B001-06D984D67DF7}"/>
              </a:ext>
            </a:extLst>
          </p:cNvPr>
          <p:cNvSpPr>
            <a:spLocks noChangeShapeType="1"/>
          </p:cNvSpPr>
          <p:nvPr/>
        </p:nvSpPr>
        <p:spPr bwMode="auto">
          <a:xfrm flipH="1">
            <a:off x="1260475" y="4813300"/>
            <a:ext cx="2520950" cy="0"/>
          </a:xfrm>
          <a:prstGeom prst="line">
            <a:avLst/>
          </a:prstGeom>
          <a:noFill/>
          <a:ln w="38100">
            <a:solidFill>
              <a:schemeClr val="tx1"/>
            </a:solidFill>
            <a:prstDash val="dash"/>
            <a:round/>
            <a:headEnd/>
            <a:tailEn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1939493" name="Text Box 37">
            <a:extLst>
              <a:ext uri="{FF2B5EF4-FFF2-40B4-BE49-F238E27FC236}">
                <a16:creationId xmlns:a16="http://schemas.microsoft.com/office/drawing/2014/main" id="{4665E268-2E15-43B5-B7F8-A10BA599054B}"/>
              </a:ext>
            </a:extLst>
          </p:cNvPr>
          <p:cNvSpPr txBox="1">
            <a:spLocks noChangeArrowheads="1"/>
          </p:cNvSpPr>
          <p:nvPr/>
        </p:nvSpPr>
        <p:spPr bwMode="auto">
          <a:xfrm>
            <a:off x="857250" y="4500563"/>
            <a:ext cx="312738" cy="400050"/>
          </a:xfrm>
          <a:prstGeom prst="rect">
            <a:avLst/>
          </a:prstGeom>
          <a:noFill/>
          <a:ln w="38100" algn="ctr">
            <a:noFill/>
            <a:miter lim="800000"/>
            <a:headEnd/>
            <a:tailEnd/>
          </a:ln>
        </p:spPr>
        <p:txBody>
          <a:bodyPr wrap="none">
            <a:spAutoFit/>
          </a:bodyPr>
          <a:lstStyle/>
          <a:p>
            <a:pPr marL="342900" indent="-342900" algn="l">
              <a:spcBef>
                <a:spcPct val="20000"/>
              </a:spcBef>
              <a:defRPr/>
            </a:pPr>
            <a:r>
              <a:rPr lang="en-US" altLang="zh-CN" sz="2000" b="0" dirty="0">
                <a:solidFill>
                  <a:schemeClr val="accent2">
                    <a:lumMod val="75000"/>
                  </a:schemeClr>
                </a:solidFill>
                <a:latin typeface="楷体" pitchFamily="49" charset="-122"/>
                <a:ea typeface="楷体" pitchFamily="49" charset="-122"/>
              </a:rPr>
              <a:t>E</a:t>
            </a:r>
            <a:endParaRPr lang="en-US" altLang="zh-CN" sz="2000" b="0" baseline="-25000" dirty="0">
              <a:solidFill>
                <a:schemeClr val="accent2">
                  <a:lumMod val="75000"/>
                </a:schemeClr>
              </a:solidFill>
              <a:latin typeface="楷体" pitchFamily="49" charset="-122"/>
              <a:ea typeface="楷体" pitchFamily="49" charset="-122"/>
            </a:endParaRPr>
          </a:p>
        </p:txBody>
      </p:sp>
      <p:sp>
        <p:nvSpPr>
          <p:cNvPr id="1939494" name="Text Box 38">
            <a:extLst>
              <a:ext uri="{FF2B5EF4-FFF2-40B4-BE49-F238E27FC236}">
                <a16:creationId xmlns:a16="http://schemas.microsoft.com/office/drawing/2014/main" id="{DDB78ECD-65E5-451C-B40A-8BB12C56D6DC}"/>
              </a:ext>
            </a:extLst>
          </p:cNvPr>
          <p:cNvSpPr txBox="1">
            <a:spLocks noChangeArrowheads="1"/>
          </p:cNvSpPr>
          <p:nvPr/>
        </p:nvSpPr>
        <p:spPr bwMode="auto">
          <a:xfrm>
            <a:off x="3781425" y="4514850"/>
            <a:ext cx="312738" cy="400050"/>
          </a:xfrm>
          <a:prstGeom prst="rect">
            <a:avLst/>
          </a:prstGeom>
          <a:noFill/>
          <a:ln w="38100" algn="ctr">
            <a:noFill/>
            <a:miter lim="800000"/>
            <a:headEnd/>
            <a:tailEnd/>
          </a:ln>
        </p:spPr>
        <p:txBody>
          <a:bodyPr wrap="none">
            <a:spAutoFit/>
          </a:bodyPr>
          <a:lstStyle/>
          <a:p>
            <a:pPr marL="342900" indent="-342900" algn="l">
              <a:spcBef>
                <a:spcPct val="20000"/>
              </a:spcBef>
              <a:defRPr/>
            </a:pPr>
            <a:r>
              <a:rPr lang="en-US" altLang="zh-CN" sz="2000" b="0" dirty="0">
                <a:solidFill>
                  <a:schemeClr val="accent2">
                    <a:lumMod val="75000"/>
                  </a:schemeClr>
                </a:solidFill>
                <a:latin typeface="楷体" pitchFamily="49" charset="-122"/>
                <a:ea typeface="楷体" pitchFamily="49" charset="-122"/>
              </a:rPr>
              <a:t>F</a:t>
            </a:r>
            <a:endParaRPr lang="en-US" altLang="zh-CN" sz="2000" b="0" baseline="-25000" dirty="0">
              <a:solidFill>
                <a:schemeClr val="accent2">
                  <a:lumMod val="75000"/>
                </a:schemeClr>
              </a:solidFill>
              <a:latin typeface="楷体" pitchFamily="49" charset="-122"/>
              <a:ea typeface="楷体" pitchFamily="49" charset="-122"/>
            </a:endParaRPr>
          </a:p>
        </p:txBody>
      </p:sp>
      <p:sp>
        <p:nvSpPr>
          <p:cNvPr id="1939495" name="Text Box 39">
            <a:extLst>
              <a:ext uri="{FF2B5EF4-FFF2-40B4-BE49-F238E27FC236}">
                <a16:creationId xmlns:a16="http://schemas.microsoft.com/office/drawing/2014/main" id="{0AA475C3-7142-4DCE-9F30-A54EC0509750}"/>
              </a:ext>
            </a:extLst>
          </p:cNvPr>
          <p:cNvSpPr txBox="1">
            <a:spLocks noChangeArrowheads="1"/>
          </p:cNvSpPr>
          <p:nvPr/>
        </p:nvSpPr>
        <p:spPr bwMode="auto">
          <a:xfrm>
            <a:off x="3781425" y="3190875"/>
            <a:ext cx="312738" cy="400050"/>
          </a:xfrm>
          <a:prstGeom prst="rect">
            <a:avLst/>
          </a:prstGeom>
          <a:noFill/>
          <a:ln w="38100" algn="ctr">
            <a:noFill/>
            <a:miter lim="800000"/>
            <a:headEnd/>
            <a:tailEnd/>
          </a:ln>
        </p:spPr>
        <p:txBody>
          <a:bodyPr wrap="none">
            <a:spAutoFit/>
          </a:bodyPr>
          <a:lstStyle/>
          <a:p>
            <a:pPr marL="342900" indent="-342900" algn="l">
              <a:spcBef>
                <a:spcPct val="20000"/>
              </a:spcBef>
              <a:defRPr/>
            </a:pPr>
            <a:r>
              <a:rPr lang="en-US" altLang="zh-CN" sz="2000" b="0">
                <a:solidFill>
                  <a:schemeClr val="accent2">
                    <a:lumMod val="75000"/>
                  </a:schemeClr>
                </a:solidFill>
                <a:latin typeface="楷体" pitchFamily="49" charset="-122"/>
                <a:ea typeface="楷体" pitchFamily="49" charset="-122"/>
              </a:rPr>
              <a:t>H</a:t>
            </a:r>
            <a:endParaRPr lang="en-US" altLang="zh-CN" sz="2000" b="0" baseline="-25000">
              <a:solidFill>
                <a:schemeClr val="accent2">
                  <a:lumMod val="75000"/>
                </a:schemeClr>
              </a:solidFill>
              <a:latin typeface="楷体" pitchFamily="49" charset="-122"/>
              <a:ea typeface="楷体" pitchFamily="49" charset="-122"/>
            </a:endParaRPr>
          </a:p>
        </p:txBody>
      </p:sp>
      <p:sp>
        <p:nvSpPr>
          <p:cNvPr id="1939496" name="Oval 40">
            <a:extLst>
              <a:ext uri="{FF2B5EF4-FFF2-40B4-BE49-F238E27FC236}">
                <a16:creationId xmlns:a16="http://schemas.microsoft.com/office/drawing/2014/main" id="{F997A279-CB1E-4D69-9181-9CDDE0A941BE}"/>
              </a:ext>
            </a:extLst>
          </p:cNvPr>
          <p:cNvSpPr>
            <a:spLocks noChangeArrowheads="1"/>
          </p:cNvSpPr>
          <p:nvPr/>
        </p:nvSpPr>
        <p:spPr bwMode="auto">
          <a:xfrm>
            <a:off x="3714750" y="5286375"/>
            <a:ext cx="214313" cy="214313"/>
          </a:xfrm>
          <a:prstGeom prst="ellipse">
            <a:avLst/>
          </a:prstGeom>
          <a:solidFill>
            <a:srgbClr val="000000"/>
          </a:solidFill>
          <a:ln w="9525" algn="ctr">
            <a:solidFill>
              <a:schemeClr val="tx1"/>
            </a:solidFill>
            <a:round/>
            <a:headEnd/>
            <a:tailEnd/>
          </a:ln>
        </p:spPr>
        <p:txBody>
          <a:bodyPr wrap="none" anchor="ctr"/>
          <a:lstStyle/>
          <a:p>
            <a:pPr>
              <a:defRPr/>
            </a:pPr>
            <a:endParaRPr lang="zh-CN" altLang="en-US">
              <a:solidFill>
                <a:schemeClr val="accent2">
                  <a:lumMod val="75000"/>
                </a:schemeClr>
              </a:solidFill>
              <a:latin typeface="楷体" pitchFamily="49" charset="-122"/>
              <a:ea typeface="楷体" pitchFamily="49" charset="-122"/>
            </a:endParaRPr>
          </a:p>
        </p:txBody>
      </p:sp>
      <p:sp>
        <p:nvSpPr>
          <p:cNvPr id="1939498" name="Text Box 42">
            <a:extLst>
              <a:ext uri="{FF2B5EF4-FFF2-40B4-BE49-F238E27FC236}">
                <a16:creationId xmlns:a16="http://schemas.microsoft.com/office/drawing/2014/main" id="{EBCC35AB-69C8-426F-B0DF-342F2083E0A5}"/>
              </a:ext>
            </a:extLst>
          </p:cNvPr>
          <p:cNvSpPr txBox="1">
            <a:spLocks noChangeArrowheads="1"/>
          </p:cNvSpPr>
          <p:nvPr/>
        </p:nvSpPr>
        <p:spPr bwMode="auto">
          <a:xfrm>
            <a:off x="6300788" y="4700588"/>
            <a:ext cx="314325" cy="400050"/>
          </a:xfrm>
          <a:prstGeom prst="rect">
            <a:avLst/>
          </a:prstGeom>
          <a:noFill/>
          <a:ln w="38100" algn="ctr">
            <a:noFill/>
            <a:miter lim="800000"/>
            <a:headEnd/>
            <a:tailEnd/>
          </a:ln>
        </p:spPr>
        <p:txBody>
          <a:bodyPr wrap="none">
            <a:spAutoFit/>
          </a:bodyPr>
          <a:lstStyle/>
          <a:p>
            <a:pPr marL="342900" indent="-342900" algn="l">
              <a:spcBef>
                <a:spcPct val="20000"/>
              </a:spcBef>
              <a:defRPr/>
            </a:pPr>
            <a:r>
              <a:rPr lang="en-US" altLang="zh-CN" sz="2000" dirty="0">
                <a:solidFill>
                  <a:schemeClr val="accent2">
                    <a:lumMod val="75000"/>
                  </a:schemeClr>
                </a:solidFill>
                <a:latin typeface="楷体" pitchFamily="49" charset="-122"/>
                <a:ea typeface="楷体" pitchFamily="49" charset="-122"/>
              </a:rPr>
              <a:t>A</a:t>
            </a:r>
            <a:endParaRPr lang="en-US" altLang="zh-CN" sz="2000" baseline="-25000" dirty="0">
              <a:solidFill>
                <a:schemeClr val="accent2">
                  <a:lumMod val="75000"/>
                </a:schemeClr>
              </a:solidFill>
              <a:latin typeface="楷体" pitchFamily="49" charset="-122"/>
              <a:ea typeface="楷体" pitchFamily="49" charset="-122"/>
            </a:endParaRPr>
          </a:p>
        </p:txBody>
      </p:sp>
      <p:sp>
        <p:nvSpPr>
          <p:cNvPr id="1939500" name="Rectangle 44">
            <a:extLst>
              <a:ext uri="{FF2B5EF4-FFF2-40B4-BE49-F238E27FC236}">
                <a16:creationId xmlns:a16="http://schemas.microsoft.com/office/drawing/2014/main" id="{24CA7DD3-8ADF-4EA5-86E6-95E4F73A6B73}"/>
              </a:ext>
            </a:extLst>
          </p:cNvPr>
          <p:cNvSpPr>
            <a:spLocks noChangeArrowheads="1"/>
          </p:cNvSpPr>
          <p:nvPr/>
        </p:nvSpPr>
        <p:spPr bwMode="auto">
          <a:xfrm>
            <a:off x="5148263" y="2417763"/>
            <a:ext cx="2952750" cy="1103312"/>
          </a:xfrm>
          <a:prstGeom prst="rect">
            <a:avLst/>
          </a:prstGeom>
          <a:noFill/>
          <a:ln w="9525" algn="ctr">
            <a:noFill/>
            <a:miter lim="800000"/>
            <a:headEnd/>
            <a:tailEnd/>
          </a:ln>
        </p:spPr>
        <p:txBody>
          <a:bodyPr wrap="none" anchor="ctr"/>
          <a:lstStyle/>
          <a:p>
            <a:pPr>
              <a:defRPr/>
            </a:pPr>
            <a:r>
              <a:rPr lang="zh-CN" altLang="en-US" sz="2800">
                <a:solidFill>
                  <a:schemeClr val="accent2">
                    <a:lumMod val="75000"/>
                  </a:schemeClr>
                </a:solidFill>
                <a:latin typeface="楷体" pitchFamily="49" charset="-122"/>
                <a:ea typeface="楷体" pitchFamily="49" charset="-122"/>
              </a:rPr>
              <a:t>平均成本曲线与</a:t>
            </a:r>
          </a:p>
          <a:p>
            <a:pPr>
              <a:defRPr/>
            </a:pPr>
            <a:r>
              <a:rPr lang="zh-CN" altLang="en-US" sz="2800">
                <a:solidFill>
                  <a:schemeClr val="accent2">
                    <a:lumMod val="75000"/>
                  </a:schemeClr>
                </a:solidFill>
                <a:latin typeface="楷体" pitchFamily="49" charset="-122"/>
                <a:ea typeface="楷体" pitchFamily="49" charset="-122"/>
              </a:rPr>
              <a:t>需求曲线的交点</a:t>
            </a:r>
          </a:p>
        </p:txBody>
      </p:sp>
      <p:sp>
        <p:nvSpPr>
          <p:cNvPr id="1939501" name="Oval 45">
            <a:extLst>
              <a:ext uri="{FF2B5EF4-FFF2-40B4-BE49-F238E27FC236}">
                <a16:creationId xmlns:a16="http://schemas.microsoft.com/office/drawing/2014/main" id="{BDA78688-1EF6-477C-993E-BF449C38F486}"/>
              </a:ext>
            </a:extLst>
          </p:cNvPr>
          <p:cNvSpPr>
            <a:spLocks noChangeArrowheads="1"/>
          </p:cNvSpPr>
          <p:nvPr/>
        </p:nvSpPr>
        <p:spPr bwMode="auto">
          <a:xfrm>
            <a:off x="6373813" y="5037138"/>
            <a:ext cx="142875" cy="146050"/>
          </a:xfrm>
          <a:prstGeom prst="ellipse">
            <a:avLst/>
          </a:prstGeom>
          <a:solidFill>
            <a:srgbClr val="000000"/>
          </a:solidFill>
          <a:ln w="9525" algn="ctr">
            <a:solidFill>
              <a:schemeClr val="tx1"/>
            </a:solidFill>
            <a:round/>
            <a:headEnd/>
            <a:tailEnd/>
          </a:ln>
        </p:spPr>
        <p:txBody>
          <a:bodyPr wrap="none" anchor="ctr"/>
          <a:lstStyle/>
          <a:p>
            <a:pPr>
              <a:defRPr/>
            </a:pPr>
            <a:endParaRPr lang="zh-CN" altLang="en-US">
              <a:solidFill>
                <a:schemeClr val="accent2">
                  <a:lumMod val="75000"/>
                </a:schemeClr>
              </a:solidFill>
              <a:latin typeface="楷体" pitchFamily="49" charset="-122"/>
              <a:ea typeface="楷体" pitchFamily="49" charset="-122"/>
            </a:endParaRPr>
          </a:p>
        </p:txBody>
      </p:sp>
      <p:sp>
        <p:nvSpPr>
          <p:cNvPr id="1939503" name="Text Box 47">
            <a:extLst>
              <a:ext uri="{FF2B5EF4-FFF2-40B4-BE49-F238E27FC236}">
                <a16:creationId xmlns:a16="http://schemas.microsoft.com/office/drawing/2014/main" id="{7D76E284-9BEF-4F8C-96D1-F8A6325BF3E9}"/>
              </a:ext>
            </a:extLst>
          </p:cNvPr>
          <p:cNvSpPr txBox="1">
            <a:spLocks noChangeArrowheads="1"/>
          </p:cNvSpPr>
          <p:nvPr/>
        </p:nvSpPr>
        <p:spPr bwMode="auto">
          <a:xfrm>
            <a:off x="684213" y="5734050"/>
            <a:ext cx="390525" cy="584200"/>
          </a:xfrm>
          <a:prstGeom prst="rect">
            <a:avLst/>
          </a:prstGeom>
          <a:noFill/>
          <a:ln w="38100" algn="ctr">
            <a:noFill/>
            <a:miter lim="800000"/>
            <a:headEnd/>
            <a:tailEnd/>
          </a:ln>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3200" b="0">
                <a:solidFill>
                  <a:srgbClr val="0039E5"/>
                </a:solidFill>
                <a:latin typeface="楷体" panose="02010609060101010101" pitchFamily="49" charset="-122"/>
                <a:ea typeface="楷体" panose="02010609060101010101" pitchFamily="49" charset="-122"/>
              </a:rPr>
              <a:t>O</a:t>
            </a:r>
          </a:p>
        </p:txBody>
      </p:sp>
      <p:sp>
        <p:nvSpPr>
          <p:cNvPr id="1939504" name="Rectangle 48">
            <a:extLst>
              <a:ext uri="{FF2B5EF4-FFF2-40B4-BE49-F238E27FC236}">
                <a16:creationId xmlns:a16="http://schemas.microsoft.com/office/drawing/2014/main" id="{BBF20967-F83C-4056-877F-6E6C7ECA7259}"/>
              </a:ext>
            </a:extLst>
          </p:cNvPr>
          <p:cNvSpPr>
            <a:spLocks noRot="1" noChangeArrowheads="1"/>
          </p:cNvSpPr>
          <p:nvPr/>
        </p:nvSpPr>
        <p:spPr bwMode="auto">
          <a:xfrm>
            <a:off x="468313" y="1700213"/>
            <a:ext cx="8362950" cy="574675"/>
          </a:xfrm>
          <a:prstGeom prst="rect">
            <a:avLst/>
          </a:prstGeom>
          <a:noFill/>
          <a:ln w="9525">
            <a:noFill/>
            <a:miter lim="800000"/>
            <a:headEnd/>
            <a:tailEnd/>
          </a:ln>
        </p:spPr>
        <p:txBody>
          <a:bodyPr/>
          <a:lstStyle/>
          <a:p>
            <a:pPr marL="342900" indent="-342900" algn="l">
              <a:lnSpc>
                <a:spcPct val="90000"/>
              </a:lnSpc>
              <a:spcBef>
                <a:spcPct val="20000"/>
              </a:spcBef>
              <a:buClr>
                <a:schemeClr val="hlink"/>
              </a:buClr>
              <a:buSzPct val="75000"/>
              <a:buFont typeface="Wingdings" pitchFamily="2" charset="2"/>
              <a:buNone/>
              <a:defRPr/>
            </a:pPr>
            <a:r>
              <a:rPr lang="en-US" altLang="zh-CN" sz="3200">
                <a:solidFill>
                  <a:schemeClr val="accent2">
                    <a:lumMod val="75000"/>
                  </a:schemeClr>
                </a:solidFill>
                <a:latin typeface="楷体" pitchFamily="49" charset="-122"/>
                <a:ea typeface="楷体" pitchFamily="49" charset="-122"/>
              </a:rPr>
              <a:t>1</a:t>
            </a:r>
            <a:r>
              <a:rPr lang="zh-CN" altLang="en-US" sz="3200">
                <a:solidFill>
                  <a:schemeClr val="accent2">
                    <a:lumMod val="75000"/>
                  </a:schemeClr>
                </a:solidFill>
                <a:latin typeface="楷体" pitchFamily="49" charset="-122"/>
                <a:ea typeface="楷体" pitchFamily="49" charset="-122"/>
              </a:rPr>
              <a:t>、平均成本定价法</a:t>
            </a:r>
          </a:p>
        </p:txBody>
      </p:sp>
      <p:sp>
        <p:nvSpPr>
          <p:cNvPr id="33" name="Text Box 42">
            <a:extLst>
              <a:ext uri="{FF2B5EF4-FFF2-40B4-BE49-F238E27FC236}">
                <a16:creationId xmlns:a16="http://schemas.microsoft.com/office/drawing/2014/main" id="{E70A5A13-8978-4482-AB91-486977025E7B}"/>
              </a:ext>
            </a:extLst>
          </p:cNvPr>
          <p:cNvSpPr txBox="1">
            <a:spLocks noChangeArrowheads="1"/>
          </p:cNvSpPr>
          <p:nvPr/>
        </p:nvSpPr>
        <p:spPr bwMode="auto">
          <a:xfrm>
            <a:off x="3429000" y="5357813"/>
            <a:ext cx="314325" cy="400050"/>
          </a:xfrm>
          <a:prstGeom prst="rect">
            <a:avLst/>
          </a:prstGeom>
          <a:noFill/>
          <a:ln w="38100" algn="ctr">
            <a:noFill/>
            <a:miter lim="800000"/>
            <a:headEnd/>
            <a:tailEnd/>
          </a:ln>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2000">
                <a:solidFill>
                  <a:srgbClr val="0039E5"/>
                </a:solidFill>
                <a:latin typeface="楷体" panose="02010609060101010101" pitchFamily="49" charset="-122"/>
                <a:ea typeface="楷体" panose="02010609060101010101" pitchFamily="49" charset="-122"/>
              </a:rPr>
              <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94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946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394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394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394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3947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394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3947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394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9394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3948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3949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9394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3948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94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3949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3949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3948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3950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93947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3949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193946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3948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xit" presetSubtype="0" fill="hold" grpId="1" nodeType="clickEffect">
                                  <p:stCondLst>
                                    <p:cond delay="0"/>
                                  </p:stCondLst>
                                  <p:childTnLst>
                                    <p:animEffect transition="out" filter="fade">
                                      <p:cBhvr>
                                        <p:cTn id="78" dur="2000"/>
                                        <p:tgtEl>
                                          <p:spTgt spid="1939485"/>
                                        </p:tgtEl>
                                      </p:cBhvr>
                                    </p:animEffect>
                                    <p:set>
                                      <p:cBhvr>
                                        <p:cTn id="79" dur="1" fill="hold">
                                          <p:stCondLst>
                                            <p:cond delay="1999"/>
                                          </p:stCondLst>
                                        </p:cTn>
                                        <p:tgtEl>
                                          <p:spTgt spid="1939485"/>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2000"/>
                                        <p:tgtEl>
                                          <p:spTgt spid="1939468"/>
                                        </p:tgtEl>
                                      </p:cBhvr>
                                    </p:animEffect>
                                    <p:set>
                                      <p:cBhvr>
                                        <p:cTn id="82" dur="1" fill="hold">
                                          <p:stCondLst>
                                            <p:cond delay="1999"/>
                                          </p:stCondLst>
                                        </p:cTn>
                                        <p:tgtEl>
                                          <p:spTgt spid="1939468"/>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2000"/>
                                        <p:tgtEl>
                                          <p:spTgt spid="1939495"/>
                                        </p:tgtEl>
                                      </p:cBhvr>
                                    </p:animEffect>
                                    <p:set>
                                      <p:cBhvr>
                                        <p:cTn id="85" dur="1" fill="hold">
                                          <p:stCondLst>
                                            <p:cond delay="1999"/>
                                          </p:stCondLst>
                                        </p:cTn>
                                        <p:tgtEl>
                                          <p:spTgt spid="1939495"/>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2000"/>
                                        <p:tgtEl>
                                          <p:spTgt spid="1939467"/>
                                        </p:tgtEl>
                                      </p:cBhvr>
                                    </p:animEffect>
                                    <p:set>
                                      <p:cBhvr>
                                        <p:cTn id="88" dur="1" fill="hold">
                                          <p:stCondLst>
                                            <p:cond delay="1999"/>
                                          </p:stCondLst>
                                        </p:cTn>
                                        <p:tgtEl>
                                          <p:spTgt spid="1939467"/>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2000"/>
                                        <p:tgtEl>
                                          <p:spTgt spid="1939493"/>
                                        </p:tgtEl>
                                      </p:cBhvr>
                                    </p:animEffect>
                                    <p:set>
                                      <p:cBhvr>
                                        <p:cTn id="91" dur="1" fill="hold">
                                          <p:stCondLst>
                                            <p:cond delay="1999"/>
                                          </p:stCondLst>
                                        </p:cTn>
                                        <p:tgtEl>
                                          <p:spTgt spid="1939493"/>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2000"/>
                                        <p:tgtEl>
                                          <p:spTgt spid="34"/>
                                        </p:tgtEl>
                                      </p:cBhvr>
                                    </p:animEffect>
                                    <p:set>
                                      <p:cBhvr>
                                        <p:cTn id="94" dur="1" fill="hold">
                                          <p:stCondLst>
                                            <p:cond delay="1999"/>
                                          </p:stCondLst>
                                        </p:cTn>
                                        <p:tgtEl>
                                          <p:spTgt spid="34"/>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2000"/>
                                        <p:tgtEl>
                                          <p:spTgt spid="1939492"/>
                                        </p:tgtEl>
                                      </p:cBhvr>
                                    </p:animEffect>
                                    <p:set>
                                      <p:cBhvr>
                                        <p:cTn id="97" dur="1" fill="hold">
                                          <p:stCondLst>
                                            <p:cond delay="1999"/>
                                          </p:stCondLst>
                                        </p:cTn>
                                        <p:tgtEl>
                                          <p:spTgt spid="1939492"/>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2000"/>
                                        <p:tgtEl>
                                          <p:spTgt spid="1939494"/>
                                        </p:tgtEl>
                                      </p:cBhvr>
                                    </p:animEffect>
                                    <p:set>
                                      <p:cBhvr>
                                        <p:cTn id="100" dur="1" fill="hold">
                                          <p:stCondLst>
                                            <p:cond delay="1999"/>
                                          </p:stCondLst>
                                        </p:cTn>
                                        <p:tgtEl>
                                          <p:spTgt spid="19394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1939465" grpId="0" animBg="1"/>
      <p:bldP spid="1939466" grpId="0" animBg="1"/>
      <p:bldP spid="1939476" grpId="0"/>
      <p:bldP spid="1939477" grpId="0"/>
      <p:bldP spid="1939478" grpId="0"/>
      <p:bldP spid="1939479" grpId="0"/>
      <p:bldP spid="1939480" grpId="0"/>
      <p:bldP spid="1939481" grpId="0"/>
      <p:bldP spid="1939484" grpId="0"/>
      <p:bldP spid="1939485" grpId="0"/>
      <p:bldP spid="1939485" grpId="1"/>
      <p:bldP spid="1939493" grpId="0"/>
      <p:bldP spid="1939493" grpId="1"/>
      <p:bldP spid="1939494" grpId="0"/>
      <p:bldP spid="1939494" grpId="1"/>
      <p:bldP spid="1939495" grpId="0"/>
      <p:bldP spid="1939495" grpId="1"/>
      <p:bldP spid="1939496" grpId="0" animBg="1"/>
      <p:bldP spid="1939498" grpId="0"/>
      <p:bldP spid="1939501" grpId="0" animBg="1"/>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9451F295-CB5B-4B82-9143-992DF0B3062E}"/>
              </a:ext>
            </a:extLst>
          </p:cNvPr>
          <p:cNvSpPr>
            <a:spLocks noGrp="1" noRot="1" noChangeArrowheads="1"/>
          </p:cNvSpPr>
          <p:nvPr>
            <p:ph type="body" idx="1"/>
          </p:nvPr>
        </p:nvSpPr>
        <p:spPr>
          <a:xfrm>
            <a:off x="457200" y="692150"/>
            <a:ext cx="4186238" cy="649288"/>
          </a:xfrm>
        </p:spPr>
        <p:txBody>
          <a:bodyPr/>
          <a:lstStyle/>
          <a:p>
            <a:pPr eaLnBrk="1" hangingPunct="1">
              <a:buFont typeface="Wingdings" panose="05000000000000000000" pitchFamily="2" charset="2"/>
              <a:buNone/>
              <a:defRPr/>
            </a:pPr>
            <a:r>
              <a:rPr lang="en-US" altLang="zh-CN" b="1">
                <a:solidFill>
                  <a:schemeClr val="accent2">
                    <a:lumMod val="75000"/>
                  </a:schemeClr>
                </a:solidFill>
                <a:latin typeface="楷体" pitchFamily="49" charset="-122"/>
                <a:ea typeface="楷体" pitchFamily="49" charset="-122"/>
              </a:rPr>
              <a:t>2</a:t>
            </a:r>
            <a:r>
              <a:rPr lang="zh-CN" altLang="en-US" b="1">
                <a:solidFill>
                  <a:schemeClr val="accent2">
                    <a:lumMod val="75000"/>
                  </a:schemeClr>
                </a:solidFill>
                <a:latin typeface="楷体" pitchFamily="49" charset="-122"/>
                <a:ea typeface="楷体" pitchFamily="49" charset="-122"/>
              </a:rPr>
              <a:t>、边际成本定价法 </a:t>
            </a:r>
            <a:endParaRPr lang="zh-CN" altLang="en-US">
              <a:solidFill>
                <a:schemeClr val="accent2">
                  <a:lumMod val="75000"/>
                </a:schemeClr>
              </a:solidFill>
              <a:latin typeface="楷体" pitchFamily="49" charset="-122"/>
              <a:ea typeface="楷体" pitchFamily="49" charset="-122"/>
            </a:endParaRPr>
          </a:p>
        </p:txBody>
      </p:sp>
      <p:sp>
        <p:nvSpPr>
          <p:cNvPr id="2086946" name="Rectangle 34">
            <a:extLst>
              <a:ext uri="{FF2B5EF4-FFF2-40B4-BE49-F238E27FC236}">
                <a16:creationId xmlns:a16="http://schemas.microsoft.com/office/drawing/2014/main" id="{EF960EAB-8531-46E0-AA77-DF31BDF9F276}"/>
              </a:ext>
            </a:extLst>
          </p:cNvPr>
          <p:cNvSpPr>
            <a:spLocks noChangeArrowheads="1"/>
          </p:cNvSpPr>
          <p:nvPr/>
        </p:nvSpPr>
        <p:spPr bwMode="auto">
          <a:xfrm>
            <a:off x="1449388" y="4097338"/>
            <a:ext cx="5524500" cy="785812"/>
          </a:xfrm>
          <a:prstGeom prst="rect">
            <a:avLst/>
          </a:prstGeom>
          <a:solidFill>
            <a:srgbClr val="FF5050"/>
          </a:solidFill>
          <a:ln w="9525" algn="ctr">
            <a:solidFill>
              <a:schemeClr val="tx1"/>
            </a:solidFill>
            <a:miter lim="800000"/>
            <a:headEnd/>
            <a:tailEnd/>
          </a:ln>
        </p:spPr>
        <p:txBody>
          <a:bodyPr wrap="none" anchor="ctr"/>
          <a:lstStyle/>
          <a:p>
            <a:pPr algn="l">
              <a:defRPr/>
            </a:pPr>
            <a:r>
              <a:rPr lang="en-US" altLang="zh-CN">
                <a:solidFill>
                  <a:schemeClr val="accent2">
                    <a:lumMod val="75000"/>
                  </a:schemeClr>
                </a:solidFill>
                <a:latin typeface="楷体" pitchFamily="49" charset="-122"/>
                <a:ea typeface="楷体" pitchFamily="49" charset="-122"/>
              </a:rPr>
              <a:t>      </a:t>
            </a:r>
            <a:r>
              <a:rPr lang="zh-CN" altLang="en-US">
                <a:solidFill>
                  <a:schemeClr val="accent2">
                    <a:lumMod val="75000"/>
                  </a:schemeClr>
                </a:solidFill>
                <a:latin typeface="楷体" pitchFamily="49" charset="-122"/>
                <a:ea typeface="楷体" pitchFamily="49" charset="-122"/>
              </a:rPr>
              <a:t>亏  损</a:t>
            </a:r>
          </a:p>
        </p:txBody>
      </p:sp>
      <p:sp>
        <p:nvSpPr>
          <p:cNvPr id="41988" name="Text Box 35">
            <a:extLst>
              <a:ext uri="{FF2B5EF4-FFF2-40B4-BE49-F238E27FC236}">
                <a16:creationId xmlns:a16="http://schemas.microsoft.com/office/drawing/2014/main" id="{BA979734-6D91-4408-9E6C-DBB00E268E7A}"/>
              </a:ext>
            </a:extLst>
          </p:cNvPr>
          <p:cNvSpPr txBox="1">
            <a:spLocks noChangeArrowheads="1"/>
          </p:cNvSpPr>
          <p:nvPr/>
        </p:nvSpPr>
        <p:spPr bwMode="auto">
          <a:xfrm>
            <a:off x="7381875" y="4940300"/>
            <a:ext cx="1135063" cy="579438"/>
          </a:xfrm>
          <a:prstGeom prst="rect">
            <a:avLst/>
          </a:prstGeom>
          <a:noFill/>
          <a:ln w="9525" algn="ctr">
            <a:noFill/>
            <a:miter lim="800000"/>
            <a:headEnd/>
            <a:tailEnd/>
          </a:ln>
        </p:spPr>
        <p:txBody>
          <a:bodyPr>
            <a:spAutoFit/>
          </a:bodyPr>
          <a:lstStyle/>
          <a:p>
            <a:pPr marL="342900" indent="-342900" algn="l">
              <a:spcBef>
                <a:spcPct val="20000"/>
              </a:spcBef>
              <a:defRPr/>
            </a:pPr>
            <a:endParaRPr lang="zh-CN" altLang="zh-CN" sz="3200" b="0">
              <a:solidFill>
                <a:schemeClr val="accent2">
                  <a:lumMod val="75000"/>
                </a:schemeClr>
              </a:solidFill>
              <a:latin typeface="楷体" pitchFamily="49" charset="-122"/>
              <a:ea typeface="楷体" pitchFamily="49" charset="-122"/>
            </a:endParaRPr>
          </a:p>
        </p:txBody>
      </p:sp>
      <p:sp>
        <p:nvSpPr>
          <p:cNvPr id="2086948" name="Line 36">
            <a:extLst>
              <a:ext uri="{FF2B5EF4-FFF2-40B4-BE49-F238E27FC236}">
                <a16:creationId xmlns:a16="http://schemas.microsoft.com/office/drawing/2014/main" id="{4C0FE2D4-9074-495B-B673-4EA06EF31802}"/>
              </a:ext>
            </a:extLst>
          </p:cNvPr>
          <p:cNvSpPr>
            <a:spLocks noChangeShapeType="1"/>
          </p:cNvSpPr>
          <p:nvPr/>
        </p:nvSpPr>
        <p:spPr bwMode="auto">
          <a:xfrm>
            <a:off x="2844800" y="1801813"/>
            <a:ext cx="4392613" cy="3308350"/>
          </a:xfrm>
          <a:prstGeom prst="line">
            <a:avLst/>
          </a:prstGeom>
          <a:noFill/>
          <a:ln w="38100">
            <a:solidFill>
              <a:schemeClr val="tx1"/>
            </a:solidFill>
            <a:round/>
            <a:headEnd/>
            <a:tailEn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2086949" name="Line 37">
            <a:extLst>
              <a:ext uri="{FF2B5EF4-FFF2-40B4-BE49-F238E27FC236}">
                <a16:creationId xmlns:a16="http://schemas.microsoft.com/office/drawing/2014/main" id="{D044D8BA-368F-4997-BAB3-DA355ADAEBCA}"/>
              </a:ext>
            </a:extLst>
          </p:cNvPr>
          <p:cNvSpPr>
            <a:spLocks noChangeShapeType="1"/>
          </p:cNvSpPr>
          <p:nvPr/>
        </p:nvSpPr>
        <p:spPr bwMode="auto">
          <a:xfrm>
            <a:off x="2125663" y="2101850"/>
            <a:ext cx="2232025" cy="3249613"/>
          </a:xfrm>
          <a:prstGeom prst="line">
            <a:avLst/>
          </a:prstGeom>
          <a:noFill/>
          <a:ln w="38100">
            <a:solidFill>
              <a:srgbClr val="06740B"/>
            </a:solidFill>
            <a:round/>
            <a:headEnd/>
            <a:tailEn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2086951" name="Arc 39">
            <a:extLst>
              <a:ext uri="{FF2B5EF4-FFF2-40B4-BE49-F238E27FC236}">
                <a16:creationId xmlns:a16="http://schemas.microsoft.com/office/drawing/2014/main" id="{C6C9D1F8-1D07-424D-A33F-03B22593EBB2}"/>
              </a:ext>
            </a:extLst>
          </p:cNvPr>
          <p:cNvSpPr>
            <a:spLocks/>
          </p:cNvSpPr>
          <p:nvPr/>
        </p:nvSpPr>
        <p:spPr bwMode="auto">
          <a:xfrm flipH="1" flipV="1">
            <a:off x="1981200" y="3906838"/>
            <a:ext cx="5256213" cy="10223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00"/>
            </a:solidFill>
            <a:round/>
            <a:headEnd/>
            <a:tailEnd/>
          </a:ln>
        </p:spPr>
        <p:txBody>
          <a:bodyPr wrap="none" anchor="ctr"/>
          <a:lstStyle/>
          <a:p>
            <a:pPr>
              <a:defRPr/>
            </a:pPr>
            <a:endParaRPr lang="zh-CN" altLang="en-US">
              <a:solidFill>
                <a:schemeClr val="accent2">
                  <a:lumMod val="75000"/>
                </a:schemeClr>
              </a:solidFill>
              <a:latin typeface="楷体" pitchFamily="49" charset="-122"/>
              <a:ea typeface="楷体" pitchFamily="49" charset="-122"/>
            </a:endParaRPr>
          </a:p>
        </p:txBody>
      </p:sp>
      <p:sp>
        <p:nvSpPr>
          <p:cNvPr id="2086952" name="Line 40">
            <a:extLst>
              <a:ext uri="{FF2B5EF4-FFF2-40B4-BE49-F238E27FC236}">
                <a16:creationId xmlns:a16="http://schemas.microsoft.com/office/drawing/2014/main" id="{42DAA540-2436-42DB-A830-53C7A8AC9D27}"/>
              </a:ext>
            </a:extLst>
          </p:cNvPr>
          <p:cNvSpPr>
            <a:spLocks noChangeShapeType="1"/>
          </p:cNvSpPr>
          <p:nvPr/>
        </p:nvSpPr>
        <p:spPr bwMode="auto">
          <a:xfrm>
            <a:off x="3925888" y="2644775"/>
            <a:ext cx="0" cy="3067050"/>
          </a:xfrm>
          <a:prstGeom prst="line">
            <a:avLst/>
          </a:prstGeom>
          <a:noFill/>
          <a:ln w="38100">
            <a:solidFill>
              <a:srgbClr val="06740B"/>
            </a:solidFill>
            <a:prstDash val="dash"/>
            <a:round/>
            <a:headEnd/>
            <a:tailEn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2086953" name="Line 41">
            <a:extLst>
              <a:ext uri="{FF2B5EF4-FFF2-40B4-BE49-F238E27FC236}">
                <a16:creationId xmlns:a16="http://schemas.microsoft.com/office/drawing/2014/main" id="{46FA4F1B-35A1-4AAB-8E29-5A4455DDF523}"/>
              </a:ext>
            </a:extLst>
          </p:cNvPr>
          <p:cNvSpPr>
            <a:spLocks noChangeShapeType="1"/>
          </p:cNvSpPr>
          <p:nvPr/>
        </p:nvSpPr>
        <p:spPr bwMode="auto">
          <a:xfrm flipH="1">
            <a:off x="1404938" y="2644775"/>
            <a:ext cx="2520950" cy="0"/>
          </a:xfrm>
          <a:prstGeom prst="line">
            <a:avLst/>
          </a:prstGeom>
          <a:noFill/>
          <a:ln w="38100">
            <a:solidFill>
              <a:schemeClr val="tx1"/>
            </a:solidFill>
            <a:prstDash val="dash"/>
            <a:round/>
            <a:headEnd/>
            <a:tailEn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2086955" name="Line 43">
            <a:extLst>
              <a:ext uri="{FF2B5EF4-FFF2-40B4-BE49-F238E27FC236}">
                <a16:creationId xmlns:a16="http://schemas.microsoft.com/office/drawing/2014/main" id="{AA2737E4-6275-4157-8B4B-09A839F5D034}"/>
              </a:ext>
            </a:extLst>
          </p:cNvPr>
          <p:cNvSpPr>
            <a:spLocks noChangeShapeType="1"/>
          </p:cNvSpPr>
          <p:nvPr/>
        </p:nvSpPr>
        <p:spPr bwMode="auto">
          <a:xfrm flipH="1">
            <a:off x="1404938" y="4929188"/>
            <a:ext cx="5616575" cy="0"/>
          </a:xfrm>
          <a:prstGeom prst="line">
            <a:avLst/>
          </a:prstGeom>
          <a:noFill/>
          <a:ln w="38100">
            <a:solidFill>
              <a:srgbClr val="FF0000"/>
            </a:solidFill>
            <a:prstDash val="dash"/>
            <a:round/>
            <a:headEnd/>
            <a:tailEn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2086956" name="Text Box 44">
            <a:extLst>
              <a:ext uri="{FF2B5EF4-FFF2-40B4-BE49-F238E27FC236}">
                <a16:creationId xmlns:a16="http://schemas.microsoft.com/office/drawing/2014/main" id="{6D44D97F-7C3E-4005-A999-8ECA4670C82A}"/>
              </a:ext>
            </a:extLst>
          </p:cNvPr>
          <p:cNvSpPr txBox="1">
            <a:spLocks noChangeArrowheads="1"/>
          </p:cNvSpPr>
          <p:nvPr/>
        </p:nvSpPr>
        <p:spPr bwMode="auto">
          <a:xfrm>
            <a:off x="8153400" y="5402263"/>
            <a:ext cx="390525" cy="584200"/>
          </a:xfrm>
          <a:prstGeom prst="rect">
            <a:avLst/>
          </a:prstGeom>
          <a:noFill/>
          <a:ln w="9525" algn="ctr">
            <a:noFill/>
            <a:miter lim="800000"/>
            <a:headEnd/>
            <a:tailEnd/>
          </a:ln>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3200" b="0">
                <a:solidFill>
                  <a:srgbClr val="0039E5"/>
                </a:solidFill>
                <a:latin typeface="楷体" panose="02010609060101010101" pitchFamily="49" charset="-122"/>
                <a:ea typeface="楷体" panose="02010609060101010101" pitchFamily="49" charset="-122"/>
              </a:rPr>
              <a:t>Q</a:t>
            </a:r>
          </a:p>
        </p:txBody>
      </p:sp>
      <p:sp>
        <p:nvSpPr>
          <p:cNvPr id="2086957" name="Text Box 45">
            <a:extLst>
              <a:ext uri="{FF2B5EF4-FFF2-40B4-BE49-F238E27FC236}">
                <a16:creationId xmlns:a16="http://schemas.microsoft.com/office/drawing/2014/main" id="{81A9AEB7-6A4D-4BE1-B29D-01AA2B8347D9}"/>
              </a:ext>
            </a:extLst>
          </p:cNvPr>
          <p:cNvSpPr txBox="1">
            <a:spLocks noChangeArrowheads="1"/>
          </p:cNvSpPr>
          <p:nvPr/>
        </p:nvSpPr>
        <p:spPr bwMode="auto">
          <a:xfrm>
            <a:off x="900113" y="1560513"/>
            <a:ext cx="390525" cy="584200"/>
          </a:xfrm>
          <a:prstGeom prst="rect">
            <a:avLst/>
          </a:prstGeom>
          <a:noFill/>
          <a:ln w="38100" algn="ctr">
            <a:noFill/>
            <a:miter lim="800000"/>
            <a:headEnd/>
            <a:tailEnd/>
          </a:ln>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3200" b="0">
                <a:solidFill>
                  <a:srgbClr val="0039E5"/>
                </a:solidFill>
                <a:latin typeface="楷体" panose="02010609060101010101" pitchFamily="49" charset="-122"/>
                <a:ea typeface="楷体" panose="02010609060101010101" pitchFamily="49" charset="-122"/>
              </a:rPr>
              <a:t>P</a:t>
            </a:r>
          </a:p>
        </p:txBody>
      </p:sp>
      <p:sp>
        <p:nvSpPr>
          <p:cNvPr id="2086958" name="Text Box 46">
            <a:extLst>
              <a:ext uri="{FF2B5EF4-FFF2-40B4-BE49-F238E27FC236}">
                <a16:creationId xmlns:a16="http://schemas.microsoft.com/office/drawing/2014/main" id="{759148AA-142E-4806-A395-9A732F26161A}"/>
              </a:ext>
            </a:extLst>
          </p:cNvPr>
          <p:cNvSpPr txBox="1">
            <a:spLocks noChangeArrowheads="1"/>
          </p:cNvSpPr>
          <p:nvPr/>
        </p:nvSpPr>
        <p:spPr bwMode="auto">
          <a:xfrm>
            <a:off x="8072438" y="3857625"/>
            <a:ext cx="595312" cy="584200"/>
          </a:xfrm>
          <a:prstGeom prst="rect">
            <a:avLst/>
          </a:prstGeom>
          <a:noFill/>
          <a:ln w="38100" algn="ctr">
            <a:noFill/>
            <a:miter lim="800000"/>
            <a:headEnd/>
            <a:tailEnd/>
          </a:ln>
        </p:spPr>
        <p:txBody>
          <a:bodyPr wrap="none">
            <a:spAutoFit/>
          </a:bodyPr>
          <a:lstStyle/>
          <a:p>
            <a:pPr marL="342900" indent="-342900" algn="l">
              <a:spcBef>
                <a:spcPct val="20000"/>
              </a:spcBef>
              <a:defRPr/>
            </a:pPr>
            <a:r>
              <a:rPr lang="en-US" altLang="zh-CN" sz="3200" b="0" dirty="0">
                <a:solidFill>
                  <a:schemeClr val="accent2">
                    <a:lumMod val="75000"/>
                  </a:schemeClr>
                </a:solidFill>
                <a:latin typeface="楷体" pitchFamily="49" charset="-122"/>
                <a:ea typeface="楷体" pitchFamily="49" charset="-122"/>
              </a:rPr>
              <a:t>AC</a:t>
            </a:r>
          </a:p>
        </p:txBody>
      </p:sp>
      <p:sp>
        <p:nvSpPr>
          <p:cNvPr id="39950" name="Text Box 47">
            <a:extLst>
              <a:ext uri="{FF2B5EF4-FFF2-40B4-BE49-F238E27FC236}">
                <a16:creationId xmlns:a16="http://schemas.microsoft.com/office/drawing/2014/main" id="{8033352B-405C-45DF-8AE9-7B807899D660}"/>
              </a:ext>
            </a:extLst>
          </p:cNvPr>
          <p:cNvSpPr txBox="1">
            <a:spLocks noChangeArrowheads="1"/>
          </p:cNvSpPr>
          <p:nvPr/>
        </p:nvSpPr>
        <p:spPr bwMode="auto">
          <a:xfrm>
            <a:off x="7308850" y="4689475"/>
            <a:ext cx="595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3200" b="0">
                <a:solidFill>
                  <a:srgbClr val="FF0000"/>
                </a:solidFill>
                <a:latin typeface="楷体" panose="02010609060101010101" pitchFamily="49" charset="-122"/>
                <a:ea typeface="楷体" panose="02010609060101010101" pitchFamily="49" charset="-122"/>
              </a:rPr>
              <a:t>MC</a:t>
            </a:r>
          </a:p>
        </p:txBody>
      </p:sp>
      <p:sp>
        <p:nvSpPr>
          <p:cNvPr id="39951" name="Text Box 48">
            <a:extLst>
              <a:ext uri="{FF2B5EF4-FFF2-40B4-BE49-F238E27FC236}">
                <a16:creationId xmlns:a16="http://schemas.microsoft.com/office/drawing/2014/main" id="{E085EA3B-C164-4426-A920-4DC933DCA9E6}"/>
              </a:ext>
            </a:extLst>
          </p:cNvPr>
          <p:cNvSpPr txBox="1">
            <a:spLocks noChangeArrowheads="1"/>
          </p:cNvSpPr>
          <p:nvPr/>
        </p:nvSpPr>
        <p:spPr bwMode="auto">
          <a:xfrm>
            <a:off x="4265613" y="5041900"/>
            <a:ext cx="595312" cy="584200"/>
          </a:xfrm>
          <a:prstGeom prst="rect">
            <a:avLst/>
          </a:prstGeom>
          <a:noFill/>
          <a:ln w="38100" algn="ctr">
            <a:noFill/>
            <a:miter lim="800000"/>
            <a:headEnd/>
            <a:tailEnd/>
          </a:ln>
        </p:spPr>
        <p:txBody>
          <a:bodyPr wrap="none">
            <a:spAutoFit/>
          </a:bodyPr>
          <a:lstStyle/>
          <a:p>
            <a:pPr marL="342900" indent="-342900" algn="l">
              <a:spcBef>
                <a:spcPct val="20000"/>
              </a:spcBef>
              <a:defRPr/>
            </a:pPr>
            <a:r>
              <a:rPr lang="en-US" altLang="zh-CN" sz="3200" b="0" dirty="0">
                <a:solidFill>
                  <a:schemeClr val="accent2">
                    <a:lumMod val="75000"/>
                  </a:schemeClr>
                </a:solidFill>
                <a:latin typeface="楷体" pitchFamily="49" charset="-122"/>
                <a:ea typeface="楷体" pitchFamily="49" charset="-122"/>
              </a:rPr>
              <a:t>MR</a:t>
            </a:r>
          </a:p>
        </p:txBody>
      </p:sp>
      <p:sp>
        <p:nvSpPr>
          <p:cNvPr id="39952" name="Text Box 49">
            <a:extLst>
              <a:ext uri="{FF2B5EF4-FFF2-40B4-BE49-F238E27FC236}">
                <a16:creationId xmlns:a16="http://schemas.microsoft.com/office/drawing/2014/main" id="{0AB39006-C4E0-4E89-B266-93F127B90487}"/>
              </a:ext>
            </a:extLst>
          </p:cNvPr>
          <p:cNvSpPr txBox="1">
            <a:spLocks noChangeArrowheads="1"/>
          </p:cNvSpPr>
          <p:nvPr/>
        </p:nvSpPr>
        <p:spPr bwMode="auto">
          <a:xfrm>
            <a:off x="3060700" y="1484313"/>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3200" b="0">
                <a:solidFill>
                  <a:srgbClr val="00B050"/>
                </a:solidFill>
                <a:latin typeface="楷体" panose="02010609060101010101" pitchFamily="49" charset="-122"/>
                <a:ea typeface="楷体" panose="02010609060101010101" pitchFamily="49" charset="-122"/>
              </a:rPr>
              <a:t>d</a:t>
            </a:r>
          </a:p>
        </p:txBody>
      </p:sp>
      <p:sp>
        <p:nvSpPr>
          <p:cNvPr id="39953" name="Text Box 50">
            <a:extLst>
              <a:ext uri="{FF2B5EF4-FFF2-40B4-BE49-F238E27FC236}">
                <a16:creationId xmlns:a16="http://schemas.microsoft.com/office/drawing/2014/main" id="{F37630E7-8634-4553-ABA7-C3DDC165D6DB}"/>
              </a:ext>
            </a:extLst>
          </p:cNvPr>
          <p:cNvSpPr txBox="1">
            <a:spLocks noChangeArrowheads="1"/>
          </p:cNvSpPr>
          <p:nvPr/>
        </p:nvSpPr>
        <p:spPr bwMode="auto">
          <a:xfrm>
            <a:off x="3708400" y="5772150"/>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2000" b="0">
                <a:solidFill>
                  <a:srgbClr val="06740B"/>
                </a:solidFill>
                <a:latin typeface="楷体" panose="02010609060101010101" pitchFamily="49" charset="-122"/>
                <a:ea typeface="楷体" panose="02010609060101010101" pitchFamily="49" charset="-122"/>
              </a:rPr>
              <a:t>Q</a:t>
            </a:r>
            <a:r>
              <a:rPr lang="en-US" altLang="zh-CN" sz="2000" baseline="-25000">
                <a:solidFill>
                  <a:srgbClr val="06740B"/>
                </a:solidFill>
                <a:latin typeface="楷体" panose="02010609060101010101" pitchFamily="49" charset="-122"/>
                <a:ea typeface="楷体" panose="02010609060101010101" pitchFamily="49" charset="-122"/>
              </a:rPr>
              <a:t>M</a:t>
            </a:r>
          </a:p>
        </p:txBody>
      </p:sp>
      <p:sp>
        <p:nvSpPr>
          <p:cNvPr id="2086963" name="Text Box 51">
            <a:extLst>
              <a:ext uri="{FF2B5EF4-FFF2-40B4-BE49-F238E27FC236}">
                <a16:creationId xmlns:a16="http://schemas.microsoft.com/office/drawing/2014/main" id="{4498C6D1-C86D-4226-B450-7B51D5936CA7}"/>
              </a:ext>
            </a:extLst>
          </p:cNvPr>
          <p:cNvSpPr txBox="1">
            <a:spLocks noChangeArrowheads="1"/>
          </p:cNvSpPr>
          <p:nvPr/>
        </p:nvSpPr>
        <p:spPr bwMode="auto">
          <a:xfrm>
            <a:off x="6877050" y="5711825"/>
            <a:ext cx="64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2000" b="0">
                <a:solidFill>
                  <a:srgbClr val="FF0000"/>
                </a:solidFill>
                <a:latin typeface="楷体" panose="02010609060101010101" pitchFamily="49" charset="-122"/>
                <a:ea typeface="楷体" panose="02010609060101010101" pitchFamily="49" charset="-122"/>
              </a:rPr>
              <a:t>Q</a:t>
            </a:r>
            <a:r>
              <a:rPr lang="en-US" altLang="zh-CN" sz="2000" baseline="-25000">
                <a:solidFill>
                  <a:srgbClr val="FF0000"/>
                </a:solidFill>
                <a:latin typeface="楷体" panose="02010609060101010101" pitchFamily="49" charset="-122"/>
                <a:ea typeface="楷体" panose="02010609060101010101" pitchFamily="49" charset="-122"/>
              </a:rPr>
              <a:t>1</a:t>
            </a:r>
          </a:p>
        </p:txBody>
      </p:sp>
      <p:sp>
        <p:nvSpPr>
          <p:cNvPr id="2086964" name="Text Box 52">
            <a:extLst>
              <a:ext uri="{FF2B5EF4-FFF2-40B4-BE49-F238E27FC236}">
                <a16:creationId xmlns:a16="http://schemas.microsoft.com/office/drawing/2014/main" id="{EAAE4440-C9CD-475D-A578-07033CE4565D}"/>
              </a:ext>
            </a:extLst>
          </p:cNvPr>
          <p:cNvSpPr txBox="1">
            <a:spLocks noChangeArrowheads="1"/>
          </p:cNvSpPr>
          <p:nvPr/>
        </p:nvSpPr>
        <p:spPr bwMode="auto">
          <a:xfrm>
            <a:off x="900113" y="4713288"/>
            <a:ext cx="398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2000" b="0">
                <a:solidFill>
                  <a:srgbClr val="FF0000"/>
                </a:solidFill>
                <a:latin typeface="楷体" panose="02010609060101010101" pitchFamily="49" charset="-122"/>
                <a:ea typeface="楷体" panose="02010609060101010101" pitchFamily="49" charset="-122"/>
              </a:rPr>
              <a:t>P</a:t>
            </a:r>
            <a:r>
              <a:rPr lang="en-US" altLang="zh-CN" sz="2000" b="0" baseline="-25000">
                <a:solidFill>
                  <a:srgbClr val="FF0000"/>
                </a:solidFill>
                <a:latin typeface="楷体" panose="02010609060101010101" pitchFamily="49" charset="-122"/>
                <a:ea typeface="楷体" panose="02010609060101010101" pitchFamily="49" charset="-122"/>
              </a:rPr>
              <a:t>1</a:t>
            </a:r>
          </a:p>
        </p:txBody>
      </p:sp>
      <p:sp>
        <p:nvSpPr>
          <p:cNvPr id="39956" name="Text Box 53">
            <a:extLst>
              <a:ext uri="{FF2B5EF4-FFF2-40B4-BE49-F238E27FC236}">
                <a16:creationId xmlns:a16="http://schemas.microsoft.com/office/drawing/2014/main" id="{300665B7-548D-48A2-8E39-654BCF6FDD93}"/>
              </a:ext>
            </a:extLst>
          </p:cNvPr>
          <p:cNvSpPr txBox="1">
            <a:spLocks noChangeArrowheads="1"/>
          </p:cNvSpPr>
          <p:nvPr/>
        </p:nvSpPr>
        <p:spPr bwMode="auto">
          <a:xfrm>
            <a:off x="900113" y="2401888"/>
            <a:ext cx="649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2000" b="0">
                <a:solidFill>
                  <a:srgbClr val="06740B"/>
                </a:solidFill>
                <a:latin typeface="楷体" panose="02010609060101010101" pitchFamily="49" charset="-122"/>
                <a:ea typeface="楷体" panose="02010609060101010101" pitchFamily="49" charset="-122"/>
              </a:rPr>
              <a:t>P</a:t>
            </a:r>
            <a:r>
              <a:rPr lang="en-US" altLang="zh-CN" sz="2000" baseline="-25000">
                <a:solidFill>
                  <a:srgbClr val="06740B"/>
                </a:solidFill>
                <a:latin typeface="楷体" panose="02010609060101010101" pitchFamily="49" charset="-122"/>
                <a:ea typeface="楷体" panose="02010609060101010101" pitchFamily="49" charset="-122"/>
              </a:rPr>
              <a:t>M</a:t>
            </a:r>
          </a:p>
        </p:txBody>
      </p:sp>
      <p:sp>
        <p:nvSpPr>
          <p:cNvPr id="2086966" name="Line 54">
            <a:extLst>
              <a:ext uri="{FF2B5EF4-FFF2-40B4-BE49-F238E27FC236}">
                <a16:creationId xmlns:a16="http://schemas.microsoft.com/office/drawing/2014/main" id="{6B8041BD-ED31-4CD3-9F97-B9132FDC8279}"/>
              </a:ext>
            </a:extLst>
          </p:cNvPr>
          <p:cNvSpPr>
            <a:spLocks noChangeShapeType="1"/>
          </p:cNvSpPr>
          <p:nvPr/>
        </p:nvSpPr>
        <p:spPr bwMode="auto">
          <a:xfrm flipV="1">
            <a:off x="1404938" y="1622425"/>
            <a:ext cx="0" cy="4089400"/>
          </a:xfrm>
          <a:prstGeom prst="line">
            <a:avLst/>
          </a:prstGeom>
          <a:noFill/>
          <a:ln w="38100">
            <a:solidFill>
              <a:schemeClr val="tx1"/>
            </a:solidFill>
            <a:round/>
            <a:headEnd/>
            <a:tailEnd type="triangle" w="med" len="me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2086967" name="Line 55">
            <a:extLst>
              <a:ext uri="{FF2B5EF4-FFF2-40B4-BE49-F238E27FC236}">
                <a16:creationId xmlns:a16="http://schemas.microsoft.com/office/drawing/2014/main" id="{1F0DA862-F1B5-49E1-A30B-507E7557F319}"/>
              </a:ext>
            </a:extLst>
          </p:cNvPr>
          <p:cNvSpPr>
            <a:spLocks noChangeShapeType="1"/>
          </p:cNvSpPr>
          <p:nvPr/>
        </p:nvSpPr>
        <p:spPr bwMode="auto">
          <a:xfrm>
            <a:off x="1404938" y="5711825"/>
            <a:ext cx="6696075" cy="0"/>
          </a:xfrm>
          <a:prstGeom prst="line">
            <a:avLst/>
          </a:prstGeom>
          <a:noFill/>
          <a:ln w="38100">
            <a:solidFill>
              <a:schemeClr val="tx1"/>
            </a:solidFill>
            <a:round/>
            <a:headEnd/>
            <a:tailEnd type="triangle" w="med" len="med"/>
          </a:ln>
        </p:spPr>
        <p:txBody>
          <a:bodyPr/>
          <a:lstStyle/>
          <a:p>
            <a:pPr>
              <a:defRPr/>
            </a:pPr>
            <a:endParaRPr lang="zh-CN" altLang="en-US">
              <a:solidFill>
                <a:schemeClr val="accent2">
                  <a:lumMod val="75000"/>
                </a:schemeClr>
              </a:solidFill>
              <a:latin typeface="楷体" pitchFamily="49" charset="-122"/>
              <a:ea typeface="楷体" pitchFamily="49" charset="-122"/>
            </a:endParaRPr>
          </a:p>
        </p:txBody>
      </p:sp>
      <p:sp>
        <p:nvSpPr>
          <p:cNvPr id="2086970" name="Rectangle 58">
            <a:extLst>
              <a:ext uri="{FF2B5EF4-FFF2-40B4-BE49-F238E27FC236}">
                <a16:creationId xmlns:a16="http://schemas.microsoft.com/office/drawing/2014/main" id="{1100313C-606A-4BCE-9641-600F0CF38A6E}"/>
              </a:ext>
            </a:extLst>
          </p:cNvPr>
          <p:cNvSpPr>
            <a:spLocks noChangeArrowheads="1"/>
          </p:cNvSpPr>
          <p:nvPr/>
        </p:nvSpPr>
        <p:spPr bwMode="auto">
          <a:xfrm>
            <a:off x="5286375" y="1214438"/>
            <a:ext cx="2952750" cy="1182687"/>
          </a:xfrm>
          <a:prstGeom prst="rect">
            <a:avLst/>
          </a:prstGeom>
          <a:noFill/>
          <a:ln w="9525" algn="ctr">
            <a:noFill/>
            <a:miter lim="800000"/>
            <a:headEnd/>
            <a:tailEnd/>
          </a:ln>
        </p:spPr>
        <p:txBody>
          <a:bodyPr wrap="none" anchor="ctr"/>
          <a:lstStyle/>
          <a:p>
            <a:pPr>
              <a:defRPr/>
            </a:pPr>
            <a:r>
              <a:rPr lang="zh-CN" altLang="en-US" sz="2800" dirty="0">
                <a:solidFill>
                  <a:schemeClr val="accent2">
                    <a:lumMod val="75000"/>
                  </a:schemeClr>
                </a:solidFill>
                <a:latin typeface="楷体" pitchFamily="49" charset="-122"/>
                <a:ea typeface="楷体" pitchFamily="49" charset="-122"/>
              </a:rPr>
              <a:t>边际成本曲线与</a:t>
            </a:r>
          </a:p>
          <a:p>
            <a:pPr>
              <a:defRPr/>
            </a:pPr>
            <a:r>
              <a:rPr lang="zh-CN" altLang="en-US" sz="2800" dirty="0">
                <a:solidFill>
                  <a:schemeClr val="accent2">
                    <a:lumMod val="75000"/>
                  </a:schemeClr>
                </a:solidFill>
                <a:latin typeface="楷体" pitchFamily="49" charset="-122"/>
                <a:ea typeface="楷体" pitchFamily="49" charset="-122"/>
              </a:rPr>
              <a:t>需要曲线的交点</a:t>
            </a:r>
          </a:p>
        </p:txBody>
      </p:sp>
      <p:sp>
        <p:nvSpPr>
          <p:cNvPr id="39960" name="Text Box 59">
            <a:extLst>
              <a:ext uri="{FF2B5EF4-FFF2-40B4-BE49-F238E27FC236}">
                <a16:creationId xmlns:a16="http://schemas.microsoft.com/office/drawing/2014/main" id="{AD366D30-5510-431F-8D14-642EFC50D926}"/>
              </a:ext>
            </a:extLst>
          </p:cNvPr>
          <p:cNvSpPr txBox="1">
            <a:spLocks noChangeArrowheads="1"/>
          </p:cNvSpPr>
          <p:nvPr/>
        </p:nvSpPr>
        <p:spPr bwMode="auto">
          <a:xfrm>
            <a:off x="3925888" y="2193925"/>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3200" b="0">
                <a:solidFill>
                  <a:srgbClr val="06740B"/>
                </a:solidFill>
                <a:latin typeface="楷体" panose="02010609060101010101" pitchFamily="49" charset="-122"/>
                <a:ea typeface="楷体" panose="02010609060101010101" pitchFamily="49" charset="-122"/>
              </a:rPr>
              <a:t>C</a:t>
            </a:r>
          </a:p>
        </p:txBody>
      </p:sp>
      <p:sp>
        <p:nvSpPr>
          <p:cNvPr id="2086972" name="Text Box 60">
            <a:extLst>
              <a:ext uri="{FF2B5EF4-FFF2-40B4-BE49-F238E27FC236}">
                <a16:creationId xmlns:a16="http://schemas.microsoft.com/office/drawing/2014/main" id="{9BD04744-BD8E-4ED1-B4C4-F6A2D8E33907}"/>
              </a:ext>
            </a:extLst>
          </p:cNvPr>
          <p:cNvSpPr txBox="1">
            <a:spLocks noChangeArrowheads="1"/>
          </p:cNvSpPr>
          <p:nvPr/>
        </p:nvSpPr>
        <p:spPr bwMode="auto">
          <a:xfrm>
            <a:off x="3500438" y="4786313"/>
            <a:ext cx="433387" cy="584200"/>
          </a:xfrm>
          <a:prstGeom prst="rect">
            <a:avLst/>
          </a:prstGeom>
          <a:noFill/>
          <a:ln w="38100" algn="ctr">
            <a:noFill/>
            <a:miter lim="800000"/>
            <a:headEnd/>
            <a:tailEnd/>
          </a:ln>
        </p:spPr>
        <p:txBody>
          <a:bodyPr>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3200" b="0">
                <a:solidFill>
                  <a:srgbClr val="0039E5"/>
                </a:solidFill>
                <a:latin typeface="楷体" panose="02010609060101010101" pitchFamily="49" charset="-122"/>
                <a:ea typeface="楷体" panose="02010609060101010101" pitchFamily="49" charset="-122"/>
              </a:rPr>
              <a:t>E</a:t>
            </a:r>
          </a:p>
        </p:txBody>
      </p:sp>
      <p:sp>
        <p:nvSpPr>
          <p:cNvPr id="2086974" name="Text Box 62">
            <a:extLst>
              <a:ext uri="{FF2B5EF4-FFF2-40B4-BE49-F238E27FC236}">
                <a16:creationId xmlns:a16="http://schemas.microsoft.com/office/drawing/2014/main" id="{F810314D-F260-4BA3-8F30-53FB4F49F84D}"/>
              </a:ext>
            </a:extLst>
          </p:cNvPr>
          <p:cNvSpPr txBox="1">
            <a:spLocks noChangeArrowheads="1"/>
          </p:cNvSpPr>
          <p:nvPr/>
        </p:nvSpPr>
        <p:spPr bwMode="auto">
          <a:xfrm>
            <a:off x="900113" y="3851275"/>
            <a:ext cx="504825" cy="579438"/>
          </a:xfrm>
          <a:prstGeom prst="rect">
            <a:avLst/>
          </a:prstGeom>
          <a:noFill/>
          <a:ln w="38100" algn="ctr">
            <a:noFill/>
            <a:miter lim="800000"/>
            <a:headEnd/>
            <a:tailEnd/>
          </a:ln>
        </p:spPr>
        <p:txBody>
          <a:bodyPr>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3200" b="0">
                <a:solidFill>
                  <a:srgbClr val="0039E5"/>
                </a:solidFill>
                <a:latin typeface="楷体" panose="02010609060101010101" pitchFamily="49" charset="-122"/>
                <a:ea typeface="楷体" panose="02010609060101010101" pitchFamily="49" charset="-122"/>
              </a:rPr>
              <a:t>F</a:t>
            </a:r>
          </a:p>
        </p:txBody>
      </p:sp>
      <p:sp>
        <p:nvSpPr>
          <p:cNvPr id="2086975" name="Oval 63">
            <a:extLst>
              <a:ext uri="{FF2B5EF4-FFF2-40B4-BE49-F238E27FC236}">
                <a16:creationId xmlns:a16="http://schemas.microsoft.com/office/drawing/2014/main" id="{4F677F83-1EA9-4E1E-BA1E-AAF8D7CCA33A}"/>
              </a:ext>
            </a:extLst>
          </p:cNvPr>
          <p:cNvSpPr>
            <a:spLocks noChangeArrowheads="1"/>
          </p:cNvSpPr>
          <p:nvPr/>
        </p:nvSpPr>
        <p:spPr bwMode="auto">
          <a:xfrm>
            <a:off x="3852863" y="4640263"/>
            <a:ext cx="142875" cy="157162"/>
          </a:xfrm>
          <a:prstGeom prst="ellipse">
            <a:avLst/>
          </a:prstGeom>
          <a:solidFill>
            <a:srgbClr val="3333FF"/>
          </a:solidFill>
          <a:ln w="9525" algn="ctr">
            <a:solidFill>
              <a:schemeClr val="tx1"/>
            </a:solidFill>
            <a:round/>
            <a:headEnd/>
            <a:tailEnd/>
          </a:ln>
        </p:spPr>
        <p:txBody>
          <a:bodyPr wrap="none" anchor="ctr"/>
          <a:lstStyle/>
          <a:p>
            <a:pPr>
              <a:defRPr/>
            </a:pPr>
            <a:endParaRPr lang="zh-CN" altLang="en-US">
              <a:solidFill>
                <a:schemeClr val="accent2">
                  <a:lumMod val="75000"/>
                </a:schemeClr>
              </a:solidFill>
              <a:latin typeface="楷体" pitchFamily="49" charset="-122"/>
              <a:ea typeface="楷体" pitchFamily="49" charset="-122"/>
            </a:endParaRPr>
          </a:p>
        </p:txBody>
      </p:sp>
      <p:sp>
        <p:nvSpPr>
          <p:cNvPr id="2086977" name="Rectangle 65">
            <a:extLst>
              <a:ext uri="{FF2B5EF4-FFF2-40B4-BE49-F238E27FC236}">
                <a16:creationId xmlns:a16="http://schemas.microsoft.com/office/drawing/2014/main" id="{E0E4AA33-A440-44D0-BD59-434EDA166D52}"/>
              </a:ext>
            </a:extLst>
          </p:cNvPr>
          <p:cNvSpPr>
            <a:spLocks noChangeArrowheads="1"/>
          </p:cNvSpPr>
          <p:nvPr/>
        </p:nvSpPr>
        <p:spPr bwMode="auto">
          <a:xfrm>
            <a:off x="6734175" y="4992688"/>
            <a:ext cx="2159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a:solidFill>
                  <a:srgbClr val="FF0000"/>
                </a:solidFill>
                <a:latin typeface="楷体" panose="02010609060101010101" pitchFamily="49" charset="-122"/>
                <a:ea typeface="楷体" panose="02010609060101010101" pitchFamily="49" charset="-122"/>
              </a:rPr>
              <a:t>K</a:t>
            </a:r>
          </a:p>
        </p:txBody>
      </p:sp>
      <p:sp>
        <p:nvSpPr>
          <p:cNvPr id="2086979" name="Oval 67">
            <a:extLst>
              <a:ext uri="{FF2B5EF4-FFF2-40B4-BE49-F238E27FC236}">
                <a16:creationId xmlns:a16="http://schemas.microsoft.com/office/drawing/2014/main" id="{6FA48ED0-FBA3-4336-AF4A-2A0D1D43514D}"/>
              </a:ext>
            </a:extLst>
          </p:cNvPr>
          <p:cNvSpPr>
            <a:spLocks noChangeArrowheads="1"/>
          </p:cNvSpPr>
          <p:nvPr/>
        </p:nvSpPr>
        <p:spPr bwMode="auto">
          <a:xfrm>
            <a:off x="6858000" y="4857750"/>
            <a:ext cx="265113" cy="223838"/>
          </a:xfrm>
          <a:prstGeom prst="ellipse">
            <a:avLst/>
          </a:prstGeom>
          <a:solidFill>
            <a:srgbClr val="FF0000"/>
          </a:solidFill>
          <a:ln w="9525" algn="ctr">
            <a:solidFill>
              <a:schemeClr val="tx1"/>
            </a:solidFill>
            <a:round/>
            <a:headEnd/>
            <a:tailEnd/>
          </a:ln>
        </p:spPr>
        <p:txBody>
          <a:bodyPr wrap="none" anchor="ctr"/>
          <a:lstStyle/>
          <a:p>
            <a:pPr>
              <a:defRPr/>
            </a:pPr>
            <a:endParaRPr lang="zh-CN" altLang="en-US">
              <a:solidFill>
                <a:schemeClr val="accent2">
                  <a:lumMod val="75000"/>
                </a:schemeClr>
              </a:solidFill>
              <a:latin typeface="楷体" pitchFamily="49" charset="-122"/>
              <a:ea typeface="楷体" pitchFamily="49" charset="-122"/>
            </a:endParaRPr>
          </a:p>
        </p:txBody>
      </p:sp>
      <p:sp>
        <p:nvSpPr>
          <p:cNvPr id="2086981" name="Text Box 69">
            <a:extLst>
              <a:ext uri="{FF2B5EF4-FFF2-40B4-BE49-F238E27FC236}">
                <a16:creationId xmlns:a16="http://schemas.microsoft.com/office/drawing/2014/main" id="{C73C1877-D42E-4F93-B32C-748738538F73}"/>
              </a:ext>
            </a:extLst>
          </p:cNvPr>
          <p:cNvSpPr txBox="1">
            <a:spLocks noChangeArrowheads="1"/>
          </p:cNvSpPr>
          <p:nvPr/>
        </p:nvSpPr>
        <p:spPr bwMode="auto">
          <a:xfrm>
            <a:off x="827088" y="5445125"/>
            <a:ext cx="390525" cy="584200"/>
          </a:xfrm>
          <a:prstGeom prst="rect">
            <a:avLst/>
          </a:prstGeom>
          <a:noFill/>
          <a:ln w="38100" algn="ctr">
            <a:noFill/>
            <a:miter lim="800000"/>
            <a:headEnd/>
            <a:tailEnd/>
          </a:ln>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3200" b="0">
                <a:solidFill>
                  <a:srgbClr val="0039E5"/>
                </a:solidFill>
                <a:latin typeface="楷体" panose="02010609060101010101" pitchFamily="49" charset="-122"/>
                <a:ea typeface="楷体" panose="02010609060101010101" pitchFamily="49" charset="-122"/>
              </a:rPr>
              <a:t>O</a:t>
            </a:r>
          </a:p>
        </p:txBody>
      </p:sp>
      <p:sp>
        <p:nvSpPr>
          <p:cNvPr id="39967" name="Text Box 60">
            <a:extLst>
              <a:ext uri="{FF2B5EF4-FFF2-40B4-BE49-F238E27FC236}">
                <a16:creationId xmlns:a16="http://schemas.microsoft.com/office/drawing/2014/main" id="{048B9BA9-33D9-4683-A35E-64C61C987102}"/>
              </a:ext>
            </a:extLst>
          </p:cNvPr>
          <p:cNvSpPr txBox="1">
            <a:spLocks noChangeArrowheads="1"/>
          </p:cNvSpPr>
          <p:nvPr/>
        </p:nvSpPr>
        <p:spPr bwMode="auto">
          <a:xfrm>
            <a:off x="5357813" y="3071813"/>
            <a:ext cx="504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3200" b="0">
                <a:solidFill>
                  <a:srgbClr val="000000"/>
                </a:solidFill>
                <a:latin typeface="楷体" panose="02010609060101010101" pitchFamily="49" charset="-122"/>
                <a:ea typeface="楷体" panose="02010609060101010101" pitchFamily="49" charset="-122"/>
              </a:rPr>
              <a:t>D</a:t>
            </a:r>
          </a:p>
        </p:txBody>
      </p:sp>
      <p:sp>
        <p:nvSpPr>
          <p:cNvPr id="35" name="Text Box 51">
            <a:extLst>
              <a:ext uri="{FF2B5EF4-FFF2-40B4-BE49-F238E27FC236}">
                <a16:creationId xmlns:a16="http://schemas.microsoft.com/office/drawing/2014/main" id="{05099C0A-D51B-43D7-B870-24752C5EABBA}"/>
              </a:ext>
            </a:extLst>
          </p:cNvPr>
          <p:cNvSpPr txBox="1">
            <a:spLocks noChangeArrowheads="1"/>
          </p:cNvSpPr>
          <p:nvPr/>
        </p:nvSpPr>
        <p:spPr bwMode="auto">
          <a:xfrm>
            <a:off x="6929438" y="3429000"/>
            <a:ext cx="428625" cy="461963"/>
          </a:xfrm>
          <a:prstGeom prst="rect">
            <a:avLst/>
          </a:prstGeom>
          <a:noFill/>
          <a:ln w="38100" algn="ctr">
            <a:noFill/>
            <a:miter lim="800000"/>
            <a:headEnd/>
            <a:tailEnd/>
          </a:ln>
        </p:spPr>
        <p:txBody>
          <a:bodyPr>
            <a:spAutoFit/>
          </a:bodyPr>
          <a:lstStyle/>
          <a:p>
            <a:pPr marL="342900" indent="-342900" algn="l">
              <a:spcBef>
                <a:spcPct val="20000"/>
              </a:spcBef>
              <a:defRPr/>
            </a:pPr>
            <a:r>
              <a:rPr lang="en-US" altLang="zh-CN" sz="2400" b="0" dirty="0">
                <a:solidFill>
                  <a:schemeClr val="accent2">
                    <a:lumMod val="75000"/>
                  </a:schemeClr>
                </a:solidFill>
                <a:latin typeface="楷体" pitchFamily="49" charset="-122"/>
                <a:ea typeface="楷体" pitchFamily="49" charset="-122"/>
              </a:rPr>
              <a:t>M</a:t>
            </a:r>
            <a:endParaRPr lang="en-US" altLang="zh-CN" sz="2400" baseline="-25000" dirty="0">
              <a:solidFill>
                <a:schemeClr val="accent2">
                  <a:lumMod val="75000"/>
                </a:schemeClr>
              </a:solidFill>
              <a:latin typeface="楷体" pitchFamily="49" charset="-122"/>
              <a:ea typeface="楷体" pitchFamily="49" charset="-122"/>
            </a:endParaRPr>
          </a:p>
        </p:txBody>
      </p:sp>
      <p:cxnSp>
        <p:nvCxnSpPr>
          <p:cNvPr id="39969" name="直接连接符 38">
            <a:extLst>
              <a:ext uri="{FF2B5EF4-FFF2-40B4-BE49-F238E27FC236}">
                <a16:creationId xmlns:a16="http://schemas.microsoft.com/office/drawing/2014/main" id="{4E798C46-48A9-41E2-B788-83B30652D5F0}"/>
              </a:ext>
            </a:extLst>
          </p:cNvPr>
          <p:cNvCxnSpPr>
            <a:cxnSpLocks noChangeShapeType="1"/>
          </p:cNvCxnSpPr>
          <p:nvPr/>
        </p:nvCxnSpPr>
        <p:spPr bwMode="auto">
          <a:xfrm rot="10800000">
            <a:off x="1357313" y="3643313"/>
            <a:ext cx="3857625" cy="1587"/>
          </a:xfrm>
          <a:prstGeom prst="line">
            <a:avLst/>
          </a:prstGeom>
          <a:noFill/>
          <a:ln w="57150" algn="ctr">
            <a:solidFill>
              <a:srgbClr val="000000"/>
            </a:solidFill>
            <a:prstDash val="dash"/>
            <a:round/>
            <a:headEnd/>
            <a:tailEnd/>
          </a:ln>
        </p:spPr>
      </p:cxnSp>
      <p:sp>
        <p:nvSpPr>
          <p:cNvPr id="42" name="任意多边形 41">
            <a:extLst>
              <a:ext uri="{FF2B5EF4-FFF2-40B4-BE49-F238E27FC236}">
                <a16:creationId xmlns:a16="http://schemas.microsoft.com/office/drawing/2014/main" id="{9EF118A7-4EB7-413B-B0EB-A91EDD58E07B}"/>
              </a:ext>
            </a:extLst>
          </p:cNvPr>
          <p:cNvSpPr/>
          <p:nvPr/>
        </p:nvSpPr>
        <p:spPr bwMode="auto">
          <a:xfrm>
            <a:off x="3251200" y="2816225"/>
            <a:ext cx="4833938" cy="1336675"/>
          </a:xfrm>
          <a:custGeom>
            <a:avLst/>
            <a:gdLst>
              <a:gd name="connsiteX0" fmla="*/ 0 w 4833257"/>
              <a:gd name="connsiteY0" fmla="*/ 0 h 1337734"/>
              <a:gd name="connsiteX1" fmla="*/ 1524000 w 4833257"/>
              <a:gd name="connsiteY1" fmla="*/ 711200 h 1337734"/>
              <a:gd name="connsiteX2" fmla="*/ 3875314 w 4833257"/>
              <a:gd name="connsiteY2" fmla="*/ 1233715 h 1337734"/>
              <a:gd name="connsiteX3" fmla="*/ 4833257 w 4833257"/>
              <a:gd name="connsiteY3" fmla="*/ 1335315 h 1337734"/>
            </a:gdLst>
            <a:ahLst/>
            <a:cxnLst>
              <a:cxn ang="0">
                <a:pos x="connsiteX0" y="connsiteY0"/>
              </a:cxn>
              <a:cxn ang="0">
                <a:pos x="connsiteX1" y="connsiteY1"/>
              </a:cxn>
              <a:cxn ang="0">
                <a:pos x="connsiteX2" y="connsiteY2"/>
              </a:cxn>
              <a:cxn ang="0">
                <a:pos x="connsiteX3" y="connsiteY3"/>
              </a:cxn>
            </a:cxnLst>
            <a:rect l="l" t="t" r="r" b="b"/>
            <a:pathLst>
              <a:path w="4833257" h="1337734">
                <a:moveTo>
                  <a:pt x="0" y="0"/>
                </a:moveTo>
                <a:cubicBezTo>
                  <a:pt x="439057" y="252790"/>
                  <a:pt x="878114" y="505581"/>
                  <a:pt x="1524000" y="711200"/>
                </a:cubicBezTo>
                <a:cubicBezTo>
                  <a:pt x="2169886" y="916819"/>
                  <a:pt x="3323771" y="1129696"/>
                  <a:pt x="3875314" y="1233715"/>
                </a:cubicBezTo>
                <a:cubicBezTo>
                  <a:pt x="4426857" y="1337734"/>
                  <a:pt x="4630057" y="1336524"/>
                  <a:pt x="4833257" y="1335315"/>
                </a:cubicBezTo>
              </a:path>
            </a:pathLst>
          </a:custGeom>
          <a:noFill/>
          <a:ln w="57150" cap="flat" cmpd="sng" algn="ctr">
            <a:solidFill>
              <a:schemeClr val="accent2">
                <a:lumMod val="75000"/>
              </a:schemeClr>
            </a:solidFill>
            <a:prstDash val="solid"/>
            <a:round/>
            <a:headEnd type="none" w="med" len="med"/>
            <a:tailEnd type="none" w="med" len="med"/>
          </a:ln>
          <a:effectLst/>
        </p:spPr>
        <p:txBody>
          <a:bodyPr anchor="ctr"/>
          <a:lstStyle/>
          <a:p>
            <a:pPr>
              <a:defRPr/>
            </a:pPr>
            <a:endParaRPr lang="zh-CN" altLang="en-US">
              <a:latin typeface="Arial" charset="0"/>
            </a:endParaRPr>
          </a:p>
        </p:txBody>
      </p:sp>
      <p:cxnSp>
        <p:nvCxnSpPr>
          <p:cNvPr id="48" name="直接连接符 47">
            <a:extLst>
              <a:ext uri="{FF2B5EF4-FFF2-40B4-BE49-F238E27FC236}">
                <a16:creationId xmlns:a16="http://schemas.microsoft.com/office/drawing/2014/main" id="{A4D79562-135F-4E2A-8065-8DDC3565FF12}"/>
              </a:ext>
            </a:extLst>
          </p:cNvPr>
          <p:cNvCxnSpPr/>
          <p:nvPr/>
        </p:nvCxnSpPr>
        <p:spPr bwMode="auto">
          <a:xfrm rot="10800000">
            <a:off x="1422400" y="4049713"/>
            <a:ext cx="5578475" cy="22225"/>
          </a:xfrm>
          <a:prstGeom prst="line">
            <a:avLst/>
          </a:prstGeom>
          <a:solidFill>
            <a:schemeClr val="accent1"/>
          </a:solidFill>
          <a:ln w="57150" cap="flat" cmpd="sng" algn="ctr">
            <a:solidFill>
              <a:schemeClr val="accent2">
                <a:lumMod val="75000"/>
              </a:schemeClr>
            </a:solidFill>
            <a:prstDash val="dash"/>
            <a:round/>
            <a:headEnd type="none" w="med" len="med"/>
            <a:tailEnd type="none" w="med" len="med"/>
          </a:ln>
          <a:effectLst/>
        </p:spPr>
      </p:cxnSp>
      <p:sp>
        <p:nvSpPr>
          <p:cNvPr id="52" name="椭圆 51">
            <a:extLst>
              <a:ext uri="{FF2B5EF4-FFF2-40B4-BE49-F238E27FC236}">
                <a16:creationId xmlns:a16="http://schemas.microsoft.com/office/drawing/2014/main" id="{58BC782B-F77F-498C-9151-E12679E4B101}"/>
              </a:ext>
            </a:extLst>
          </p:cNvPr>
          <p:cNvSpPr>
            <a:spLocks noChangeArrowheads="1"/>
          </p:cNvSpPr>
          <p:nvPr/>
        </p:nvSpPr>
        <p:spPr bwMode="auto">
          <a:xfrm>
            <a:off x="6929438" y="3929063"/>
            <a:ext cx="214312" cy="214312"/>
          </a:xfrm>
          <a:prstGeom prst="ellipse">
            <a:avLst/>
          </a:prstGeom>
          <a:solidFill>
            <a:srgbClr val="C00000"/>
          </a:solidFill>
          <a:ln w="57150" algn="ctr">
            <a:solidFill>
              <a:srgbClr val="C00000"/>
            </a:solidFill>
            <a:round/>
            <a:headEnd/>
            <a:tailEnd/>
          </a:ln>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39973" name="Text Box 51">
            <a:extLst>
              <a:ext uri="{FF2B5EF4-FFF2-40B4-BE49-F238E27FC236}">
                <a16:creationId xmlns:a16="http://schemas.microsoft.com/office/drawing/2014/main" id="{BEE55498-49A4-4187-9302-1CFFBAE6D992}"/>
              </a:ext>
            </a:extLst>
          </p:cNvPr>
          <p:cNvSpPr txBox="1">
            <a:spLocks noChangeArrowheads="1"/>
          </p:cNvSpPr>
          <p:nvPr/>
        </p:nvSpPr>
        <p:spPr bwMode="auto">
          <a:xfrm>
            <a:off x="857250" y="3357563"/>
            <a:ext cx="428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2400" b="0">
                <a:solidFill>
                  <a:srgbClr val="000000"/>
                </a:solidFill>
                <a:latin typeface="楷体" panose="02010609060101010101" pitchFamily="49" charset="-122"/>
                <a:ea typeface="楷体" panose="02010609060101010101" pitchFamily="49" charset="-122"/>
              </a:rPr>
              <a:t>N</a:t>
            </a:r>
            <a:endParaRPr lang="en-US" altLang="zh-CN" sz="2400">
              <a:solidFill>
                <a:srgbClr val="000000"/>
              </a:solidFill>
              <a:latin typeface="楷体" panose="02010609060101010101" pitchFamily="49" charset="-122"/>
              <a:ea typeface="楷体" panose="02010609060101010101" pitchFamily="49" charset="-122"/>
            </a:endParaRPr>
          </a:p>
        </p:txBody>
      </p:sp>
      <p:cxnSp>
        <p:nvCxnSpPr>
          <p:cNvPr id="39974" name="直接连接符 54">
            <a:extLst>
              <a:ext uri="{FF2B5EF4-FFF2-40B4-BE49-F238E27FC236}">
                <a16:creationId xmlns:a16="http://schemas.microsoft.com/office/drawing/2014/main" id="{B4CB68AD-2BC6-4293-8495-C33CE5A8A329}"/>
              </a:ext>
            </a:extLst>
          </p:cNvPr>
          <p:cNvCxnSpPr>
            <a:cxnSpLocks noChangeShapeType="1"/>
          </p:cNvCxnSpPr>
          <p:nvPr/>
        </p:nvCxnSpPr>
        <p:spPr bwMode="auto">
          <a:xfrm rot="5400000">
            <a:off x="4287044" y="4715669"/>
            <a:ext cx="2000250" cy="1588"/>
          </a:xfrm>
          <a:prstGeom prst="line">
            <a:avLst/>
          </a:prstGeom>
          <a:noFill/>
          <a:ln w="57150" algn="ctr">
            <a:solidFill>
              <a:srgbClr val="000000"/>
            </a:solidFill>
            <a:prstDash val="dash"/>
            <a:round/>
            <a:headEnd/>
            <a:tailEnd/>
          </a:ln>
        </p:spPr>
      </p:cxnSp>
      <p:sp>
        <p:nvSpPr>
          <p:cNvPr id="39975" name="Text Box 50">
            <a:extLst>
              <a:ext uri="{FF2B5EF4-FFF2-40B4-BE49-F238E27FC236}">
                <a16:creationId xmlns:a16="http://schemas.microsoft.com/office/drawing/2014/main" id="{F426FBDE-4556-4241-BE0A-929E9239250B}"/>
              </a:ext>
            </a:extLst>
          </p:cNvPr>
          <p:cNvSpPr txBox="1">
            <a:spLocks noChangeArrowheads="1"/>
          </p:cNvSpPr>
          <p:nvPr/>
        </p:nvSpPr>
        <p:spPr bwMode="auto">
          <a:xfrm>
            <a:off x="5000625" y="5786438"/>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spcBef>
                <a:spcPct val="20000"/>
              </a:spcBef>
            </a:pPr>
            <a:r>
              <a:rPr lang="en-US" altLang="zh-CN" sz="2000" b="0">
                <a:solidFill>
                  <a:srgbClr val="000000"/>
                </a:solidFill>
                <a:latin typeface="楷体" panose="02010609060101010101" pitchFamily="49" charset="-122"/>
                <a:ea typeface="楷体" panose="02010609060101010101" pitchFamily="49" charset="-122"/>
              </a:rPr>
              <a:t>Q</a:t>
            </a:r>
            <a:r>
              <a:rPr lang="en-US" altLang="zh-CN" sz="2000" baseline="-25000">
                <a:solidFill>
                  <a:srgbClr val="000000"/>
                </a:solidFill>
                <a:latin typeface="楷体" panose="02010609060101010101" pitchFamily="49" charset="-122"/>
                <a:ea typeface="楷体" panose="02010609060101010101" pitchFamily="49" charset="-122"/>
              </a:rPr>
              <a:t>D</a:t>
            </a:r>
          </a:p>
        </p:txBody>
      </p:sp>
      <p:sp>
        <p:nvSpPr>
          <p:cNvPr id="39976" name="椭圆 56">
            <a:extLst>
              <a:ext uri="{FF2B5EF4-FFF2-40B4-BE49-F238E27FC236}">
                <a16:creationId xmlns:a16="http://schemas.microsoft.com/office/drawing/2014/main" id="{9FB7F1A0-0F87-43A4-A6CF-238D65EFB7CD}"/>
              </a:ext>
            </a:extLst>
          </p:cNvPr>
          <p:cNvSpPr>
            <a:spLocks noChangeArrowheads="1"/>
          </p:cNvSpPr>
          <p:nvPr/>
        </p:nvSpPr>
        <p:spPr bwMode="auto">
          <a:xfrm>
            <a:off x="5143500" y="3500438"/>
            <a:ext cx="285750" cy="285750"/>
          </a:xfrm>
          <a:prstGeom prst="ellipse">
            <a:avLst/>
          </a:prstGeom>
          <a:solidFill>
            <a:srgbClr val="000000"/>
          </a:soli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p>
        </p:txBody>
      </p:sp>
      <p:cxnSp>
        <p:nvCxnSpPr>
          <p:cNvPr id="59" name="直接连接符 58">
            <a:extLst>
              <a:ext uri="{FF2B5EF4-FFF2-40B4-BE49-F238E27FC236}">
                <a16:creationId xmlns:a16="http://schemas.microsoft.com/office/drawing/2014/main" id="{AC5FB1B9-7D9B-4F20-86AE-0CBE51AFA050}"/>
              </a:ext>
            </a:extLst>
          </p:cNvPr>
          <p:cNvCxnSpPr>
            <a:cxnSpLocks noChangeShapeType="1"/>
          </p:cNvCxnSpPr>
          <p:nvPr/>
        </p:nvCxnSpPr>
        <p:spPr bwMode="auto">
          <a:xfrm rot="16200000" flipH="1">
            <a:off x="6763544" y="5331619"/>
            <a:ext cx="561975" cy="11113"/>
          </a:xfrm>
          <a:prstGeom prst="line">
            <a:avLst/>
          </a:prstGeom>
          <a:noFill/>
          <a:ln w="57150" algn="ctr">
            <a:solidFill>
              <a:srgbClr val="FF0000"/>
            </a:solidFill>
            <a:prstDash val="dash"/>
            <a:round/>
            <a:headEnd/>
            <a:tailEnd/>
          </a:ln>
        </p:spPr>
      </p:cxnSp>
      <p:cxnSp>
        <p:nvCxnSpPr>
          <p:cNvPr id="75" name="直接连接符 74">
            <a:extLst>
              <a:ext uri="{FF2B5EF4-FFF2-40B4-BE49-F238E27FC236}">
                <a16:creationId xmlns:a16="http://schemas.microsoft.com/office/drawing/2014/main" id="{93965201-8C28-4B81-9A93-B4F450156EA3}"/>
              </a:ext>
            </a:extLst>
          </p:cNvPr>
          <p:cNvCxnSpPr>
            <a:cxnSpLocks noChangeShapeType="1"/>
          </p:cNvCxnSpPr>
          <p:nvPr/>
        </p:nvCxnSpPr>
        <p:spPr bwMode="auto">
          <a:xfrm rot="16200000" flipH="1">
            <a:off x="6631782" y="4506119"/>
            <a:ext cx="785812" cy="0"/>
          </a:xfrm>
          <a:prstGeom prst="line">
            <a:avLst/>
          </a:prstGeom>
          <a:noFill/>
          <a:ln w="57150" algn="ctr">
            <a:solidFill>
              <a:srgbClr val="FF0000"/>
            </a:solidFill>
            <a:prstDash val="dash"/>
            <a:round/>
            <a:headEnd/>
            <a:tailEnd/>
          </a:ln>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869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869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869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869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696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8697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86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6946" grpId="0" animBg="1"/>
      <p:bldP spid="2086963" grpId="0"/>
      <p:bldP spid="2086964" grpId="0"/>
      <p:bldP spid="2086974" grpId="0"/>
      <p:bldP spid="2086977" grpId="0"/>
      <p:bldP spid="2086979" grpId="0" animBg="1"/>
      <p:bldP spid="35" grpId="0"/>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68697198-8769-4F27-A55C-95A9A3628F2A}"/>
              </a:ext>
            </a:extLst>
          </p:cNvPr>
          <p:cNvSpPr>
            <a:spLocks noGrp="1" noRot="1" noChangeArrowheads="1"/>
          </p:cNvSpPr>
          <p:nvPr>
            <p:ph type="body" idx="1"/>
          </p:nvPr>
        </p:nvSpPr>
        <p:spPr>
          <a:xfrm>
            <a:off x="457200" y="836613"/>
            <a:ext cx="8229600" cy="5294312"/>
          </a:xfrm>
        </p:spPr>
        <p:txBody>
          <a:bodyPr/>
          <a:lstStyle/>
          <a:p>
            <a:pPr eaLnBrk="1" hangingPunct="1">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（二）用反垄断法增强竞争</a:t>
            </a:r>
          </a:p>
          <a:p>
            <a:pPr eaLnBrk="1" hangingPunct="1">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美国最早的反垄断法是</a:t>
            </a:r>
            <a:r>
              <a:rPr lang="en-US" altLang="zh-CN" b="1">
                <a:solidFill>
                  <a:srgbClr val="3333FF"/>
                </a:solidFill>
                <a:latin typeface="楷体" panose="02010609060101010101" pitchFamily="49" charset="-122"/>
                <a:ea typeface="楷体" panose="02010609060101010101" pitchFamily="49" charset="-122"/>
              </a:rPr>
              <a:t>1890</a:t>
            </a:r>
            <a:r>
              <a:rPr lang="zh-CN" altLang="en-US" b="1">
                <a:solidFill>
                  <a:srgbClr val="3333FF"/>
                </a:solidFill>
                <a:latin typeface="楷体" panose="02010609060101010101" pitchFamily="49" charset="-122"/>
                <a:ea typeface="楷体" panose="02010609060101010101" pitchFamily="49" charset="-122"/>
              </a:rPr>
              <a:t>年通过的谢尔曼反托拉斯法。</a:t>
            </a:r>
            <a:r>
              <a:rPr lang="en-US" altLang="zh-CN" b="1">
                <a:solidFill>
                  <a:srgbClr val="3333FF"/>
                </a:solidFill>
                <a:latin typeface="楷体" panose="02010609060101010101" pitchFamily="49" charset="-122"/>
                <a:ea typeface="楷体" panose="02010609060101010101" pitchFamily="49" charset="-122"/>
              </a:rPr>
              <a:t>1914</a:t>
            </a:r>
            <a:r>
              <a:rPr lang="zh-CN" altLang="en-US" b="1">
                <a:solidFill>
                  <a:srgbClr val="3333FF"/>
                </a:solidFill>
                <a:latin typeface="楷体" panose="02010609060101010101" pitchFamily="49" charset="-122"/>
                <a:ea typeface="楷体" panose="02010609060101010101" pitchFamily="49" charset="-122"/>
              </a:rPr>
              <a:t>年又通过克莱顿法。</a:t>
            </a:r>
          </a:p>
          <a:p>
            <a:pPr eaLnBrk="1" hangingPunct="1">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  著名的案例是</a:t>
            </a:r>
            <a:r>
              <a:rPr lang="en-US" altLang="zh-CN" b="1">
                <a:solidFill>
                  <a:srgbClr val="3333FF"/>
                </a:solidFill>
                <a:latin typeface="楷体" panose="02010609060101010101" pitchFamily="49" charset="-122"/>
                <a:ea typeface="楷体" panose="02010609060101010101" pitchFamily="49" charset="-122"/>
              </a:rPr>
              <a:t>1984</a:t>
            </a:r>
            <a:r>
              <a:rPr lang="zh-CN" altLang="en-US" b="1">
                <a:solidFill>
                  <a:srgbClr val="3333FF"/>
                </a:solidFill>
                <a:latin typeface="楷体" panose="02010609060101010101" pitchFamily="49" charset="-122"/>
                <a:ea typeface="楷体" panose="02010609060101010101" pitchFamily="49" charset="-122"/>
              </a:rPr>
              <a:t>年把美国电话电报公司（</a:t>
            </a:r>
            <a:r>
              <a:rPr lang="en-US" altLang="zh-CN" b="1">
                <a:solidFill>
                  <a:srgbClr val="3333FF"/>
                </a:solidFill>
                <a:latin typeface="楷体" panose="02010609060101010101" pitchFamily="49" charset="-122"/>
                <a:ea typeface="楷体" panose="02010609060101010101" pitchFamily="49" charset="-122"/>
              </a:rPr>
              <a:t>AT&amp;T</a:t>
            </a:r>
            <a:r>
              <a:rPr lang="zh-CN" altLang="en-US" b="1">
                <a:solidFill>
                  <a:srgbClr val="3333FF"/>
                </a:solidFill>
                <a:latin typeface="楷体" panose="02010609060101010101" pitchFamily="49" charset="-122"/>
                <a:ea typeface="楷体" panose="02010609060101010101" pitchFamily="49" charset="-122"/>
              </a:rPr>
              <a:t>）分为</a:t>
            </a:r>
            <a:r>
              <a:rPr lang="en-US" altLang="zh-CN" b="1">
                <a:solidFill>
                  <a:srgbClr val="3333FF"/>
                </a:solidFill>
                <a:latin typeface="楷体" panose="02010609060101010101" pitchFamily="49" charset="-122"/>
                <a:ea typeface="楷体" panose="02010609060101010101" pitchFamily="49" charset="-122"/>
              </a:rPr>
              <a:t>8</a:t>
            </a:r>
            <a:r>
              <a:rPr lang="zh-CN" altLang="en-US" b="1">
                <a:solidFill>
                  <a:srgbClr val="3333FF"/>
                </a:solidFill>
                <a:latin typeface="楷体" panose="02010609060101010101" pitchFamily="49" charset="-122"/>
                <a:ea typeface="楷体" panose="02010609060101010101" pitchFamily="49" charset="-122"/>
              </a:rPr>
              <a:t>个较小的公司。</a:t>
            </a:r>
          </a:p>
          <a:p>
            <a:pPr eaLnBrk="1" hangingPunct="1">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（三）公有制</a:t>
            </a:r>
          </a:p>
          <a:p>
            <a:pPr eaLnBrk="1" hangingPunct="1">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例如欧洲国家常把电话、供水、电力公司等公用事业由政府经营。</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AEF7B-3E4C-4A25-AE16-59EEDFD18F23}"/>
              </a:ext>
            </a:extLst>
          </p:cNvPr>
          <p:cNvSpPr txBox="1">
            <a:spLocks/>
          </p:cNvSpPr>
          <p:nvPr/>
        </p:nvSpPr>
        <p:spPr>
          <a:xfrm>
            <a:off x="301625" y="609600"/>
            <a:ext cx="8540750" cy="1143000"/>
          </a:xfrm>
          <a:prstGeom prst="rect">
            <a:avLst/>
          </a:prstGeom>
        </p:spPr>
        <p:txBody>
          <a:bodyPr/>
          <a:lstStyle/>
          <a:p>
            <a:pPr eaLnBrk="0" hangingPunct="0">
              <a:defRPr/>
            </a:pPr>
            <a:r>
              <a:rPr lang="zh-CN" altLang="en-US" sz="4400" b="0" kern="0">
                <a:solidFill>
                  <a:schemeClr val="accent2">
                    <a:lumMod val="75000"/>
                  </a:schemeClr>
                </a:solidFill>
                <a:latin typeface="+mj-lt"/>
                <a:ea typeface="+mj-ea"/>
                <a:cs typeface="+mj-cs"/>
              </a:rPr>
              <a:t>练习</a:t>
            </a:r>
            <a:endParaRPr lang="zh-CN" altLang="en-US" sz="4400" b="0" kern="0" dirty="0">
              <a:solidFill>
                <a:schemeClr val="accent2">
                  <a:lumMod val="75000"/>
                </a:schemeClr>
              </a:solidFill>
              <a:latin typeface="+mj-lt"/>
              <a:ea typeface="+mj-ea"/>
              <a:cs typeface="+mj-cs"/>
            </a:endParaRPr>
          </a:p>
        </p:txBody>
      </p:sp>
      <p:sp>
        <p:nvSpPr>
          <p:cNvPr id="3" name="内容占位符 2">
            <a:extLst>
              <a:ext uri="{FF2B5EF4-FFF2-40B4-BE49-F238E27FC236}">
                <a16:creationId xmlns:a16="http://schemas.microsoft.com/office/drawing/2014/main" id="{B11E6951-5000-4E54-BF24-E2A9782B80F8}"/>
              </a:ext>
            </a:extLst>
          </p:cNvPr>
          <p:cNvSpPr txBox="1">
            <a:spLocks/>
          </p:cNvSpPr>
          <p:nvPr/>
        </p:nvSpPr>
        <p:spPr>
          <a:xfrm>
            <a:off x="301625" y="1905000"/>
            <a:ext cx="8540750" cy="4194175"/>
          </a:xfrm>
          <a:prstGeom prst="rect">
            <a:avLst/>
          </a:prstGeom>
        </p:spPr>
        <p:txBody>
          <a:bodyPr/>
          <a:lstStyle/>
          <a:p>
            <a:pPr marL="342900" indent="-342900" algn="l" eaLnBrk="0" hangingPunct="0">
              <a:spcBef>
                <a:spcPct val="20000"/>
              </a:spcBef>
              <a:buClr>
                <a:schemeClr val="hlink"/>
              </a:buClr>
              <a:buSzPct val="75000"/>
              <a:buFont typeface="Wingdings" pitchFamily="2" charset="2"/>
              <a:buChar char="v"/>
              <a:defRPr/>
            </a:pPr>
            <a:r>
              <a:rPr lang="zh-CN" altLang="en-US" sz="2400" b="0" kern="0" dirty="0">
                <a:solidFill>
                  <a:schemeClr val="accent2">
                    <a:lumMod val="75000"/>
                  </a:schemeClr>
                </a:solidFill>
                <a:latin typeface="+mn-ea"/>
                <a:ea typeface="+mn-ea"/>
              </a:rPr>
              <a:t>名词解释：</a:t>
            </a:r>
            <a:endParaRPr lang="en-US" altLang="zh-CN" sz="2400" b="0" kern="0" dirty="0">
              <a:solidFill>
                <a:schemeClr val="accent2">
                  <a:lumMod val="75000"/>
                </a:schemeClr>
              </a:solidFill>
              <a:latin typeface="+mn-ea"/>
              <a:ea typeface="+mn-ea"/>
            </a:endParaRPr>
          </a:p>
          <a:p>
            <a:pPr marL="742950" lvl="1" indent="-285750" algn="l" eaLnBrk="0" hangingPunct="0">
              <a:spcBef>
                <a:spcPct val="20000"/>
              </a:spcBef>
              <a:buClr>
                <a:schemeClr val="accent2"/>
              </a:buClr>
              <a:buSzPct val="85000"/>
              <a:buFont typeface="Wingdings" pitchFamily="2" charset="2"/>
              <a:buChar char=""/>
              <a:defRPr/>
            </a:pPr>
            <a:r>
              <a:rPr lang="zh-CN" altLang="en-US" sz="2000" b="0" kern="0" dirty="0">
                <a:solidFill>
                  <a:schemeClr val="accent2">
                    <a:lumMod val="75000"/>
                  </a:schemeClr>
                </a:solidFill>
                <a:latin typeface="+mn-ea"/>
                <a:ea typeface="+mn-ea"/>
              </a:rPr>
              <a:t>自然垄断  价格歧视  一级价格歧视  二级价格歧视</a:t>
            </a:r>
            <a:endParaRPr lang="en-US" altLang="zh-CN" sz="2000" b="0" kern="0" dirty="0">
              <a:solidFill>
                <a:schemeClr val="accent2">
                  <a:lumMod val="75000"/>
                </a:schemeClr>
              </a:solidFill>
              <a:latin typeface="+mn-ea"/>
              <a:ea typeface="+mn-ea"/>
            </a:endParaRPr>
          </a:p>
          <a:p>
            <a:pPr marL="342900" indent="-342900" algn="l" eaLnBrk="0" hangingPunct="0">
              <a:spcBef>
                <a:spcPct val="20000"/>
              </a:spcBef>
              <a:buClr>
                <a:schemeClr val="hlink"/>
              </a:buClr>
              <a:buSzPct val="75000"/>
              <a:buFont typeface="Wingdings" pitchFamily="2" charset="2"/>
              <a:buChar char="v"/>
              <a:defRPr/>
            </a:pPr>
            <a:r>
              <a:rPr lang="zh-CN" altLang="en-US" sz="2400" b="0" kern="0" dirty="0">
                <a:solidFill>
                  <a:schemeClr val="accent2">
                    <a:lumMod val="75000"/>
                  </a:schemeClr>
                </a:solidFill>
                <a:latin typeface="+mn-ea"/>
                <a:ea typeface="+mn-ea"/>
              </a:rPr>
              <a:t>问答题</a:t>
            </a:r>
            <a:endParaRPr lang="en-US" altLang="zh-CN" sz="2400" b="0" kern="0" dirty="0">
              <a:solidFill>
                <a:schemeClr val="accent2">
                  <a:lumMod val="75000"/>
                </a:schemeClr>
              </a:solidFill>
              <a:latin typeface="+mn-ea"/>
              <a:ea typeface="+mn-ea"/>
            </a:endParaRPr>
          </a:p>
          <a:p>
            <a:pPr marL="742950" lvl="1" indent="-285750" algn="l" eaLnBrk="0" hangingPunct="0">
              <a:spcBef>
                <a:spcPct val="20000"/>
              </a:spcBef>
              <a:buClr>
                <a:schemeClr val="accent2"/>
              </a:buClr>
              <a:buSzPct val="85000"/>
              <a:buFont typeface="Wingdings" pitchFamily="2" charset="2"/>
              <a:buChar char=""/>
              <a:defRPr/>
            </a:pPr>
            <a:r>
              <a:rPr lang="en-US" altLang="zh-CN" sz="2000" b="0" kern="0" dirty="0">
                <a:solidFill>
                  <a:schemeClr val="accent2">
                    <a:lumMod val="75000"/>
                  </a:schemeClr>
                </a:solidFill>
                <a:latin typeface="+mn-ea"/>
                <a:ea typeface="+mn-ea"/>
              </a:rPr>
              <a:t>1.</a:t>
            </a:r>
            <a:r>
              <a:rPr lang="zh-CN" altLang="en-US" sz="2000" b="0" kern="0" dirty="0">
                <a:solidFill>
                  <a:schemeClr val="accent2">
                    <a:lumMod val="75000"/>
                  </a:schemeClr>
                </a:solidFill>
                <a:latin typeface="+mn-ea"/>
                <a:ea typeface="+mn-ea"/>
              </a:rPr>
              <a:t>图示说明垄断厂商短期均衡的形成和条件</a:t>
            </a:r>
            <a:endParaRPr lang="en-US" altLang="zh-CN" sz="2000" b="0" kern="0" dirty="0">
              <a:solidFill>
                <a:schemeClr val="accent2">
                  <a:lumMod val="75000"/>
                </a:schemeClr>
              </a:solidFill>
              <a:latin typeface="+mn-ea"/>
              <a:ea typeface="+mn-ea"/>
            </a:endParaRPr>
          </a:p>
          <a:p>
            <a:pPr marL="742950" lvl="1" indent="-285750" algn="l" eaLnBrk="0" hangingPunct="0">
              <a:spcBef>
                <a:spcPct val="20000"/>
              </a:spcBef>
              <a:buClr>
                <a:schemeClr val="accent2"/>
              </a:buClr>
              <a:buSzPct val="85000"/>
              <a:buFont typeface="Wingdings" pitchFamily="2" charset="2"/>
              <a:buChar char=""/>
              <a:defRPr/>
            </a:pPr>
            <a:r>
              <a:rPr lang="en-US" altLang="zh-CN" sz="2000" b="0" kern="0" dirty="0">
                <a:solidFill>
                  <a:schemeClr val="accent2">
                    <a:lumMod val="75000"/>
                  </a:schemeClr>
                </a:solidFill>
                <a:latin typeface="+mn-ea"/>
                <a:ea typeface="+mn-ea"/>
              </a:rPr>
              <a:t>2.</a:t>
            </a:r>
            <a:r>
              <a:rPr lang="zh-CN" altLang="en-US" sz="2000" b="0" kern="0" dirty="0">
                <a:solidFill>
                  <a:schemeClr val="accent2">
                    <a:lumMod val="75000"/>
                  </a:schemeClr>
                </a:solidFill>
                <a:latin typeface="+mn-ea"/>
                <a:ea typeface="+mn-ea"/>
              </a:rPr>
              <a:t>图示垄断厂商的低效率（福利损失）</a:t>
            </a:r>
            <a:endParaRPr lang="en-US" altLang="zh-CN" sz="2000" b="0" kern="0" dirty="0">
              <a:solidFill>
                <a:schemeClr val="accent2">
                  <a:lumMod val="75000"/>
                </a:schemeClr>
              </a:solidFill>
              <a:latin typeface="+mn-ea"/>
              <a:ea typeface="+mn-ea"/>
            </a:endParaRPr>
          </a:p>
          <a:p>
            <a:pPr marL="742950" lvl="1" indent="-285750" algn="l" eaLnBrk="0" hangingPunct="0">
              <a:spcBef>
                <a:spcPct val="20000"/>
              </a:spcBef>
              <a:buClr>
                <a:schemeClr val="accent2"/>
              </a:buClr>
              <a:buSzPct val="85000"/>
              <a:buFont typeface="Wingdings" pitchFamily="2" charset="2"/>
              <a:buChar char=""/>
              <a:defRPr/>
            </a:pPr>
            <a:r>
              <a:rPr lang="en-US" altLang="zh-CN" sz="2000" b="0" kern="0" dirty="0">
                <a:solidFill>
                  <a:schemeClr val="accent2">
                    <a:lumMod val="75000"/>
                  </a:schemeClr>
                </a:solidFill>
                <a:latin typeface="+mn-ea"/>
                <a:ea typeface="+mn-ea"/>
              </a:rPr>
              <a:t>3.</a:t>
            </a:r>
            <a:r>
              <a:rPr lang="zh-CN" altLang="en-US" sz="2000" b="0" kern="0" dirty="0">
                <a:solidFill>
                  <a:schemeClr val="accent2">
                    <a:lumMod val="75000"/>
                  </a:schemeClr>
                </a:solidFill>
                <a:latin typeface="+mn-ea"/>
                <a:ea typeface="+mn-ea"/>
              </a:rPr>
              <a:t>政府如何治理垄断？</a:t>
            </a: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16E43-3876-49D9-A4CB-F8DB18E62E8E}"/>
              </a:ext>
            </a:extLst>
          </p:cNvPr>
          <p:cNvSpPr>
            <a:spLocks noGrp="1"/>
          </p:cNvSpPr>
          <p:nvPr>
            <p:ph type="title"/>
          </p:nvPr>
        </p:nvSpPr>
        <p:spPr/>
        <p:txBody>
          <a:bodyPr/>
          <a:lstStyle/>
          <a:p>
            <a:pPr>
              <a:defRPr/>
            </a:pPr>
            <a:r>
              <a:rPr lang="zh-CN" altLang="en-US" sz="3600" b="1" dirty="0">
                <a:solidFill>
                  <a:schemeClr val="accent2">
                    <a:lumMod val="75000"/>
                  </a:schemeClr>
                </a:solidFill>
                <a:latin typeface="楷体" pitchFamily="49" charset="-122"/>
                <a:ea typeface="楷体" pitchFamily="49" charset="-122"/>
              </a:rPr>
              <a:t>本章讲述内容</a:t>
            </a:r>
          </a:p>
        </p:txBody>
      </p:sp>
      <p:sp>
        <p:nvSpPr>
          <p:cNvPr id="3" name="内容占位符 2">
            <a:extLst>
              <a:ext uri="{FF2B5EF4-FFF2-40B4-BE49-F238E27FC236}">
                <a16:creationId xmlns:a16="http://schemas.microsoft.com/office/drawing/2014/main" id="{5D0B1116-C64C-42F9-9B4D-59AE043DC881}"/>
              </a:ext>
            </a:extLst>
          </p:cNvPr>
          <p:cNvSpPr>
            <a:spLocks noGrp="1"/>
          </p:cNvSpPr>
          <p:nvPr>
            <p:ph idx="1"/>
          </p:nvPr>
        </p:nvSpPr>
        <p:spPr>
          <a:xfrm>
            <a:off x="301625" y="1785938"/>
            <a:ext cx="8540750" cy="4313237"/>
          </a:xfrm>
        </p:spPr>
        <p:txBody>
          <a:bodyPr/>
          <a:lstStyle/>
          <a:p>
            <a:pPr>
              <a:defRPr/>
            </a:pPr>
            <a:r>
              <a:rPr lang="zh-CN" altLang="en-US" sz="2800" b="1" dirty="0">
                <a:solidFill>
                  <a:srgbClr val="FF0000"/>
                </a:solidFill>
                <a:latin typeface="楷体" pitchFamily="49" charset="-122"/>
                <a:ea typeface="楷体" pitchFamily="49" charset="-122"/>
              </a:rPr>
              <a:t>一、垄断</a:t>
            </a:r>
            <a:endParaRPr lang="en-US" altLang="zh-CN" sz="2800" b="1" dirty="0">
              <a:solidFill>
                <a:srgbClr val="FF0000"/>
              </a:solidFill>
              <a:latin typeface="楷体" pitchFamily="49" charset="-122"/>
              <a:ea typeface="楷体" pitchFamily="49" charset="-122"/>
            </a:endParaRPr>
          </a:p>
          <a:p>
            <a:pPr>
              <a:defRPr/>
            </a:pPr>
            <a:r>
              <a:rPr lang="zh-CN" altLang="en-US" sz="2800" b="1" dirty="0">
                <a:solidFill>
                  <a:schemeClr val="accent2">
                    <a:lumMod val="75000"/>
                  </a:schemeClr>
                </a:solidFill>
                <a:latin typeface="楷体" pitchFamily="49" charset="-122"/>
                <a:ea typeface="楷体" pitchFamily="49" charset="-122"/>
              </a:rPr>
              <a:t>二、垄断厂商需求曲线与边际收益曲线</a:t>
            </a:r>
            <a:endParaRPr lang="en-US" altLang="zh-CN" sz="2800" b="1" dirty="0">
              <a:solidFill>
                <a:schemeClr val="accent2">
                  <a:lumMod val="75000"/>
                </a:schemeClr>
              </a:solidFill>
              <a:latin typeface="楷体" pitchFamily="49" charset="-122"/>
              <a:ea typeface="楷体" pitchFamily="49" charset="-122"/>
            </a:endParaRPr>
          </a:p>
          <a:p>
            <a:pPr>
              <a:defRPr/>
            </a:pPr>
            <a:r>
              <a:rPr lang="zh-CN" altLang="en-US" sz="2800" b="1" dirty="0">
                <a:solidFill>
                  <a:schemeClr val="accent2">
                    <a:lumMod val="75000"/>
                  </a:schemeClr>
                </a:solidFill>
                <a:latin typeface="楷体" pitchFamily="49" charset="-122"/>
                <a:ea typeface="楷体" pitchFamily="49" charset="-122"/>
              </a:rPr>
              <a:t>三、垄断厂商的短期均衡与长期均衡</a:t>
            </a:r>
            <a:endParaRPr lang="en-US" altLang="zh-CN" sz="2800" b="1" dirty="0">
              <a:solidFill>
                <a:schemeClr val="accent2">
                  <a:lumMod val="75000"/>
                </a:schemeClr>
              </a:solidFill>
              <a:latin typeface="楷体" pitchFamily="49" charset="-122"/>
              <a:ea typeface="楷体" pitchFamily="49" charset="-122"/>
            </a:endParaRPr>
          </a:p>
          <a:p>
            <a:pPr>
              <a:defRPr/>
            </a:pPr>
            <a:r>
              <a:rPr lang="zh-CN" altLang="en-US" sz="2800" b="1" dirty="0">
                <a:solidFill>
                  <a:schemeClr val="accent2">
                    <a:lumMod val="75000"/>
                  </a:schemeClr>
                </a:solidFill>
                <a:latin typeface="楷体" pitchFamily="49" charset="-122"/>
                <a:ea typeface="楷体" pitchFamily="49" charset="-122"/>
              </a:rPr>
              <a:t>四、垄断厂商的价格歧视</a:t>
            </a:r>
            <a:endParaRPr lang="en-US" altLang="zh-CN" sz="2800" b="1" dirty="0">
              <a:solidFill>
                <a:schemeClr val="accent2">
                  <a:lumMod val="75000"/>
                </a:schemeClr>
              </a:solidFill>
              <a:latin typeface="楷体" pitchFamily="49" charset="-122"/>
              <a:ea typeface="楷体" pitchFamily="49" charset="-122"/>
            </a:endParaRPr>
          </a:p>
          <a:p>
            <a:pPr>
              <a:defRPr/>
            </a:pPr>
            <a:r>
              <a:rPr lang="zh-CN" altLang="en-US" sz="2800" b="1" dirty="0">
                <a:solidFill>
                  <a:schemeClr val="accent2">
                    <a:lumMod val="75000"/>
                  </a:schemeClr>
                </a:solidFill>
                <a:latin typeface="楷体" pitchFamily="49" charset="-122"/>
                <a:ea typeface="楷体" pitchFamily="49" charset="-122"/>
              </a:rPr>
              <a:t>五、垄断的福利代价</a:t>
            </a:r>
            <a:endParaRPr lang="en-US" altLang="zh-CN" sz="2800" b="1" dirty="0">
              <a:solidFill>
                <a:schemeClr val="accent2">
                  <a:lumMod val="75000"/>
                </a:schemeClr>
              </a:solidFill>
              <a:latin typeface="楷体" pitchFamily="49" charset="-122"/>
              <a:ea typeface="楷体" pitchFamily="49" charset="-122"/>
            </a:endParaRPr>
          </a:p>
          <a:p>
            <a:pPr>
              <a:defRPr/>
            </a:pPr>
            <a:r>
              <a:rPr lang="zh-CN" altLang="en-US" sz="2800" b="1" dirty="0">
                <a:solidFill>
                  <a:schemeClr val="accent2">
                    <a:lumMod val="75000"/>
                  </a:schemeClr>
                </a:solidFill>
                <a:latin typeface="楷体" pitchFamily="49" charset="-122"/>
                <a:ea typeface="楷体" pitchFamily="49" charset="-122"/>
              </a:rPr>
              <a:t>六、</a:t>
            </a:r>
            <a:r>
              <a:rPr lang="en-US" altLang="zh-CN" sz="2800" b="1" dirty="0">
                <a:solidFill>
                  <a:schemeClr val="accent2">
                    <a:lumMod val="75000"/>
                  </a:schemeClr>
                </a:solidFill>
                <a:latin typeface="楷体" pitchFamily="49" charset="-122"/>
                <a:ea typeface="楷体" pitchFamily="49" charset="-122"/>
              </a:rPr>
              <a:t> </a:t>
            </a:r>
            <a:r>
              <a:rPr lang="zh-CN" altLang="en-US" sz="2800" b="1" dirty="0">
                <a:solidFill>
                  <a:schemeClr val="accent2">
                    <a:lumMod val="75000"/>
                  </a:schemeClr>
                </a:solidFill>
                <a:latin typeface="楷体" pitchFamily="49" charset="-122"/>
                <a:ea typeface="楷体" pitchFamily="49" charset="-122"/>
              </a:rPr>
              <a:t>政府对垄断的公共政策</a:t>
            </a:r>
          </a:p>
          <a:p>
            <a:pPr>
              <a:defRPr/>
            </a:pPr>
            <a:endParaRPr lang="en-US" altLang="zh-CN" sz="2800" b="1" dirty="0">
              <a:solidFill>
                <a:schemeClr val="accent2">
                  <a:lumMod val="75000"/>
                </a:schemeClr>
              </a:solidFill>
              <a:latin typeface="楷体" pitchFamily="49" charset="-122"/>
              <a:ea typeface="楷体" pitchFamily="49" charset="-122"/>
            </a:endParaRPr>
          </a:p>
          <a:p>
            <a:pPr>
              <a:defRPr/>
            </a:pPr>
            <a:endParaRPr lang="zh-CN" altLang="en-US" sz="2800" b="1" dirty="0">
              <a:solidFill>
                <a:schemeClr val="accent2">
                  <a:lumMod val="75000"/>
                </a:schemeClr>
              </a:solidFill>
              <a:latin typeface="楷体" pitchFamily="49" charset="-122"/>
              <a:ea typeface="楷体" pitchFamily="49" charset="-122"/>
            </a:endParaRPr>
          </a:p>
          <a:p>
            <a:pPr>
              <a:defRPr/>
            </a:pPr>
            <a:endParaRPr lang="zh-CN" altLang="en-US" sz="2800" b="1" dirty="0">
              <a:solidFill>
                <a:schemeClr val="accent2">
                  <a:lumMod val="75000"/>
                </a:schemeClr>
              </a:solidFill>
              <a:latin typeface="楷体" pitchFamily="49" charset="-122"/>
              <a:ea typeface="楷体" pitchFamily="49" charset="-122"/>
            </a:endParaRPr>
          </a:p>
          <a:p>
            <a:pPr>
              <a:defRPr/>
            </a:pPr>
            <a:endParaRPr lang="zh-CN" altLang="en-US" sz="2800" b="1" dirty="0">
              <a:solidFill>
                <a:schemeClr val="accent2">
                  <a:lumMod val="75000"/>
                </a:schemeClr>
              </a:solidFill>
              <a:latin typeface="楷体" pitchFamily="49" charset="-122"/>
              <a:ea typeface="楷体" pitchFamily="49" charset="-122"/>
            </a:endParaRPr>
          </a:p>
          <a:p>
            <a:pPr>
              <a:defRPr/>
            </a:pPr>
            <a:endParaRPr lang="zh-CN" altLang="en-US" sz="2800" b="1" dirty="0">
              <a:solidFill>
                <a:schemeClr val="accent2">
                  <a:lumMod val="75000"/>
                </a:schemeClr>
              </a:solidFill>
              <a:latin typeface="楷体" pitchFamily="49" charset="-122"/>
              <a:ea typeface="楷体" pitchFamily="49" charset="-122"/>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620F94A-0941-4C18-A74F-97F6593C8112}"/>
              </a:ext>
            </a:extLst>
          </p:cNvPr>
          <p:cNvSpPr>
            <a:spLocks noGrp="1" noRot="1" noChangeArrowheads="1"/>
          </p:cNvSpPr>
          <p:nvPr>
            <p:ph type="title"/>
          </p:nvPr>
        </p:nvSpPr>
        <p:spPr/>
        <p:txBody>
          <a:bodyPr/>
          <a:lstStyle/>
          <a:p>
            <a:pPr algn="l" eaLnBrk="1" hangingPunct="1">
              <a:defRPr/>
            </a:pPr>
            <a:r>
              <a:rPr lang="zh-CN" altLang="en-US" b="1" dirty="0">
                <a:solidFill>
                  <a:schemeClr val="accent2">
                    <a:lumMod val="75000"/>
                  </a:schemeClr>
                </a:solidFill>
                <a:latin typeface="黑体" pitchFamily="49" charset="-122"/>
                <a:ea typeface="黑体" pitchFamily="49" charset="-122"/>
              </a:rPr>
              <a:t>一、垄断</a:t>
            </a:r>
          </a:p>
        </p:txBody>
      </p:sp>
      <p:sp>
        <p:nvSpPr>
          <p:cNvPr id="2051075" name="Rectangle 3">
            <a:extLst>
              <a:ext uri="{FF2B5EF4-FFF2-40B4-BE49-F238E27FC236}">
                <a16:creationId xmlns:a16="http://schemas.microsoft.com/office/drawing/2014/main" id="{16620EA6-4F7A-444A-9234-5C2923B4A341}"/>
              </a:ext>
            </a:extLst>
          </p:cNvPr>
          <p:cNvSpPr>
            <a:spLocks noGrp="1" noRot="1" noChangeArrowheads="1"/>
          </p:cNvSpPr>
          <p:nvPr>
            <p:ph type="body" idx="1"/>
          </p:nvPr>
        </p:nvSpPr>
        <p:spPr>
          <a:xfrm>
            <a:off x="179388" y="1600200"/>
            <a:ext cx="8785225" cy="4530725"/>
          </a:xfrm>
        </p:spPr>
        <p:txBody>
          <a:bodyPr/>
          <a:lstStyle/>
          <a:p>
            <a:pPr eaLnBrk="1" hangingPunct="1">
              <a:buFont typeface="Wingdings" panose="05000000000000000000" pitchFamily="2" charset="2"/>
              <a:buNone/>
              <a:defRPr/>
            </a:pPr>
            <a:r>
              <a:rPr lang="en-US" altLang="zh-CN" b="1" dirty="0">
                <a:solidFill>
                  <a:schemeClr val="accent2">
                    <a:lumMod val="75000"/>
                  </a:schemeClr>
                </a:solidFill>
                <a:latin typeface="楷体" pitchFamily="49" charset="-122"/>
                <a:ea typeface="楷体" pitchFamily="49" charset="-122"/>
              </a:rPr>
              <a:t>1</a:t>
            </a:r>
            <a:r>
              <a:rPr lang="zh-CN" altLang="en-US" b="1" dirty="0">
                <a:solidFill>
                  <a:schemeClr val="accent2">
                    <a:lumMod val="75000"/>
                  </a:schemeClr>
                </a:solidFill>
                <a:latin typeface="楷体" pitchFamily="49" charset="-122"/>
                <a:ea typeface="楷体" pitchFamily="49" charset="-122"/>
              </a:rPr>
              <a:t>．定义</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某产品市场上只存在一个厂商的市场结构。</a:t>
            </a:r>
          </a:p>
          <a:p>
            <a:pPr eaLnBrk="1" hangingPunct="1">
              <a:buFont typeface="Wingdings" panose="05000000000000000000" pitchFamily="2" charset="2"/>
              <a:buNone/>
              <a:defRPr/>
            </a:pPr>
            <a:r>
              <a:rPr lang="en-US" altLang="zh-CN" b="1" dirty="0">
                <a:solidFill>
                  <a:schemeClr val="accent2">
                    <a:lumMod val="75000"/>
                  </a:schemeClr>
                </a:solidFill>
                <a:latin typeface="楷体" pitchFamily="49" charset="-122"/>
                <a:ea typeface="楷体" pitchFamily="49" charset="-122"/>
              </a:rPr>
              <a:t>2</a:t>
            </a:r>
            <a:r>
              <a:rPr lang="zh-CN" altLang="en-US" b="1" dirty="0">
                <a:solidFill>
                  <a:schemeClr val="accent2">
                    <a:lumMod val="75000"/>
                  </a:schemeClr>
                </a:solidFill>
                <a:latin typeface="楷体" pitchFamily="49" charset="-122"/>
                <a:ea typeface="楷体" pitchFamily="49" charset="-122"/>
              </a:rPr>
              <a:t>．垄断的原因</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根本原因是</a:t>
            </a:r>
            <a:r>
              <a:rPr lang="zh-CN" altLang="en-US" sz="3600" b="1" dirty="0">
                <a:solidFill>
                  <a:srgbClr val="FF0000"/>
                </a:solidFill>
                <a:latin typeface="楷体" pitchFamily="49" charset="-122"/>
                <a:ea typeface="楷体" pitchFamily="49" charset="-122"/>
              </a:rPr>
              <a:t>进入障碍</a:t>
            </a:r>
            <a:r>
              <a:rPr lang="zh-CN" altLang="en-US" b="1" dirty="0">
                <a:solidFill>
                  <a:schemeClr val="accent2">
                    <a:lumMod val="75000"/>
                  </a:schemeClr>
                </a:solidFill>
                <a:latin typeface="楷体" pitchFamily="49" charset="-122"/>
                <a:ea typeface="楷体" pitchFamily="49" charset="-122"/>
              </a:rPr>
              <a:t>，表现在三个方面</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a:t>
            </a:r>
            <a:r>
              <a:rPr lang="zh-CN" altLang="en-US" sz="2800" b="1" dirty="0">
                <a:solidFill>
                  <a:schemeClr val="accent2">
                    <a:lumMod val="75000"/>
                  </a:schemeClr>
                </a:solidFill>
                <a:latin typeface="楷体" pitchFamily="49" charset="-122"/>
                <a:ea typeface="楷体" pitchFamily="49" charset="-122"/>
              </a:rPr>
              <a:t>控制稀缺资源：南非德比尔公司控制钻石</a:t>
            </a:r>
            <a:r>
              <a:rPr lang="en-US" altLang="zh-CN" sz="2800" b="1" dirty="0">
                <a:solidFill>
                  <a:schemeClr val="accent2">
                    <a:lumMod val="75000"/>
                  </a:schemeClr>
                </a:solidFill>
                <a:latin typeface="楷体" pitchFamily="49" charset="-122"/>
                <a:ea typeface="楷体" pitchFamily="49" charset="-122"/>
              </a:rPr>
              <a:t>(80%)</a:t>
            </a:r>
          </a:p>
          <a:p>
            <a:pPr eaLnBrk="1" hangingPunct="1">
              <a:buFont typeface="Wingdings" panose="05000000000000000000" pitchFamily="2" charset="2"/>
              <a:buNone/>
              <a:defRPr/>
            </a:pPr>
            <a:r>
              <a:rPr lang="en-US" altLang="zh-CN" sz="2800" b="1" dirty="0">
                <a:solidFill>
                  <a:schemeClr val="accent2">
                    <a:lumMod val="75000"/>
                  </a:schemeClr>
                </a:solidFill>
                <a:latin typeface="楷体" pitchFamily="49" charset="-122"/>
                <a:ea typeface="楷体" pitchFamily="49" charset="-122"/>
              </a:rPr>
              <a:t>	——</a:t>
            </a:r>
            <a:r>
              <a:rPr lang="zh-CN" altLang="en-US" sz="2800" b="1" dirty="0">
                <a:solidFill>
                  <a:schemeClr val="accent2">
                    <a:lumMod val="75000"/>
                  </a:schemeClr>
                </a:solidFill>
                <a:latin typeface="楷体" pitchFamily="49" charset="-122"/>
                <a:ea typeface="楷体" pitchFamily="49" charset="-122"/>
              </a:rPr>
              <a:t>政府创造：专利权    政府特许：如  微软公司</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a:t>
            </a:r>
            <a:r>
              <a:rPr lang="zh-CN" altLang="en-US" sz="2800" b="1" dirty="0">
                <a:solidFill>
                  <a:schemeClr val="accent2">
                    <a:lumMod val="75000"/>
                  </a:schemeClr>
                </a:solidFill>
                <a:latin typeface="楷体" pitchFamily="49" charset="-122"/>
                <a:ea typeface="楷体" pitchFamily="49" charset="-122"/>
              </a:rPr>
              <a:t>规模经济形成的自然垄断（见下图）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10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0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5107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0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510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5107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5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734A14DE-FE67-40B7-B533-A86EB9868448}"/>
              </a:ext>
            </a:extLst>
          </p:cNvPr>
          <p:cNvSpPr>
            <a:spLocks noGrp="1" noRot="1" noChangeArrowheads="1"/>
          </p:cNvSpPr>
          <p:nvPr>
            <p:ph type="body" idx="1"/>
          </p:nvPr>
        </p:nvSpPr>
        <p:spPr>
          <a:xfrm>
            <a:off x="457200" y="3789363"/>
            <a:ext cx="8229600" cy="2808287"/>
          </a:xfrm>
        </p:spPr>
        <p:txBody>
          <a:bodyPr/>
          <a:lstStyle/>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存在规模经济的企业，可以以很低的成本生产很大数量的产品（上图所示），如城市供水，企业必须铺设全城的水网，一家水厂比两家水厂平均成本要低的多 。此外，公共事业中的道路、桥梁多是自然垄断。</a:t>
            </a:r>
          </a:p>
        </p:txBody>
      </p:sp>
      <p:grpSp>
        <p:nvGrpSpPr>
          <p:cNvPr id="17411" name="Group 13">
            <a:extLst>
              <a:ext uri="{FF2B5EF4-FFF2-40B4-BE49-F238E27FC236}">
                <a16:creationId xmlns:a16="http://schemas.microsoft.com/office/drawing/2014/main" id="{04814EC9-1411-4AA2-870D-5D0E14567B29}"/>
              </a:ext>
            </a:extLst>
          </p:cNvPr>
          <p:cNvGrpSpPr>
            <a:grpSpLocks/>
          </p:cNvGrpSpPr>
          <p:nvPr/>
        </p:nvGrpSpPr>
        <p:grpSpPr bwMode="auto">
          <a:xfrm>
            <a:off x="1908175" y="765175"/>
            <a:ext cx="6396038" cy="2951163"/>
            <a:chOff x="1202" y="482"/>
            <a:chExt cx="4029" cy="1859"/>
          </a:xfrm>
        </p:grpSpPr>
        <p:sp>
          <p:nvSpPr>
            <p:cNvPr id="17412" name="Line 5">
              <a:extLst>
                <a:ext uri="{FF2B5EF4-FFF2-40B4-BE49-F238E27FC236}">
                  <a16:creationId xmlns:a16="http://schemas.microsoft.com/office/drawing/2014/main" id="{CC321799-A22E-4AD4-A419-B2E395BD757B}"/>
                </a:ext>
              </a:extLst>
            </p:cNvPr>
            <p:cNvSpPr>
              <a:spLocks noChangeShapeType="1"/>
            </p:cNvSpPr>
            <p:nvPr/>
          </p:nvSpPr>
          <p:spPr bwMode="auto">
            <a:xfrm>
              <a:off x="1675" y="2023"/>
              <a:ext cx="3099" cy="0"/>
            </a:xfrm>
            <a:prstGeom prst="line">
              <a:avLst/>
            </a:prstGeom>
            <a:noFill/>
            <a:ln w="38100">
              <a:solidFill>
                <a:srgbClr val="3333FF"/>
              </a:solidFill>
              <a:round/>
              <a:headEnd/>
              <a:tailEnd type="triangle" w="med" len="med"/>
            </a:ln>
          </p:spPr>
          <p:txBody>
            <a:bodyPr/>
            <a:lstStyle/>
            <a:p>
              <a:pPr>
                <a:defRPr/>
              </a:pPr>
              <a:endParaRPr lang="zh-CN" altLang="en-US">
                <a:solidFill>
                  <a:schemeClr val="accent2">
                    <a:lumMod val="75000"/>
                  </a:schemeClr>
                </a:solidFill>
                <a:latin typeface="仿宋" pitchFamily="49" charset="-122"/>
                <a:ea typeface="仿宋" pitchFamily="49" charset="-122"/>
              </a:endParaRPr>
            </a:p>
          </p:txBody>
        </p:sp>
        <p:sp>
          <p:nvSpPr>
            <p:cNvPr id="17413" name="Line 6">
              <a:extLst>
                <a:ext uri="{FF2B5EF4-FFF2-40B4-BE49-F238E27FC236}">
                  <a16:creationId xmlns:a16="http://schemas.microsoft.com/office/drawing/2014/main" id="{82DCF68C-92E0-4A08-A89F-00068EC8BAC6}"/>
                </a:ext>
              </a:extLst>
            </p:cNvPr>
            <p:cNvSpPr>
              <a:spLocks noChangeShapeType="1"/>
            </p:cNvSpPr>
            <p:nvPr/>
          </p:nvSpPr>
          <p:spPr bwMode="auto">
            <a:xfrm flipV="1">
              <a:off x="1675" y="541"/>
              <a:ext cx="0" cy="1482"/>
            </a:xfrm>
            <a:prstGeom prst="line">
              <a:avLst/>
            </a:prstGeom>
            <a:noFill/>
            <a:ln w="38100">
              <a:solidFill>
                <a:srgbClr val="3333FF"/>
              </a:solidFill>
              <a:round/>
              <a:headEnd/>
              <a:tailEnd type="triangle" w="med" len="med"/>
            </a:ln>
          </p:spPr>
          <p:txBody>
            <a:bodyPr/>
            <a:lstStyle/>
            <a:p>
              <a:pPr>
                <a:defRPr/>
              </a:pPr>
              <a:endParaRPr lang="zh-CN" altLang="en-US">
                <a:solidFill>
                  <a:schemeClr val="accent2">
                    <a:lumMod val="75000"/>
                  </a:schemeClr>
                </a:solidFill>
                <a:latin typeface="仿宋" pitchFamily="49" charset="-122"/>
                <a:ea typeface="仿宋" pitchFamily="49" charset="-122"/>
              </a:endParaRPr>
            </a:p>
          </p:txBody>
        </p:sp>
        <p:sp>
          <p:nvSpPr>
            <p:cNvPr id="17414" name="Freeform 7">
              <a:extLst>
                <a:ext uri="{FF2B5EF4-FFF2-40B4-BE49-F238E27FC236}">
                  <a16:creationId xmlns:a16="http://schemas.microsoft.com/office/drawing/2014/main" id="{82AE98BA-75F0-4E70-9144-B5DAC0016C87}"/>
                </a:ext>
              </a:extLst>
            </p:cNvPr>
            <p:cNvSpPr>
              <a:spLocks/>
            </p:cNvSpPr>
            <p:nvPr/>
          </p:nvSpPr>
          <p:spPr bwMode="auto">
            <a:xfrm>
              <a:off x="1871" y="736"/>
              <a:ext cx="2066" cy="1053"/>
            </a:xfrm>
            <a:custGeom>
              <a:avLst/>
              <a:gdLst>
                <a:gd name="T0" fmla="*/ 0 w 2132"/>
                <a:gd name="T1" fmla="*/ 0 h 1361"/>
                <a:gd name="T2" fmla="*/ 254 w 2132"/>
                <a:gd name="T3" fmla="*/ 105 h 1361"/>
                <a:gd name="T4" fmla="*/ 948 w 2132"/>
                <a:gd name="T5" fmla="*/ 195 h 1361"/>
                <a:gd name="T6" fmla="*/ 1711 w 2132"/>
                <a:gd name="T7" fmla="*/ 226 h 1361"/>
                <a:gd name="T8" fmla="*/ 0 60000 65536"/>
                <a:gd name="T9" fmla="*/ 0 60000 65536"/>
                <a:gd name="T10" fmla="*/ 0 60000 65536"/>
                <a:gd name="T11" fmla="*/ 0 60000 65536"/>
                <a:gd name="T12" fmla="*/ 0 w 2132"/>
                <a:gd name="T13" fmla="*/ 0 h 1361"/>
                <a:gd name="T14" fmla="*/ 2132 w 2132"/>
                <a:gd name="T15" fmla="*/ 1361 h 1361"/>
              </a:gdLst>
              <a:ahLst/>
              <a:cxnLst>
                <a:cxn ang="T8">
                  <a:pos x="T0" y="T1"/>
                </a:cxn>
                <a:cxn ang="T9">
                  <a:pos x="T2" y="T3"/>
                </a:cxn>
                <a:cxn ang="T10">
                  <a:pos x="T4" y="T5"/>
                </a:cxn>
                <a:cxn ang="T11">
                  <a:pos x="T6" y="T7"/>
                </a:cxn>
              </a:cxnLst>
              <a:rect l="T12" t="T13" r="T14" b="T15"/>
              <a:pathLst>
                <a:path w="2132" h="1361">
                  <a:moveTo>
                    <a:pt x="0" y="0"/>
                  </a:moveTo>
                  <a:cubicBezTo>
                    <a:pt x="60" y="219"/>
                    <a:pt x="121" y="439"/>
                    <a:pt x="317" y="635"/>
                  </a:cubicBezTo>
                  <a:cubicBezTo>
                    <a:pt x="513" y="831"/>
                    <a:pt x="877" y="1058"/>
                    <a:pt x="1179" y="1179"/>
                  </a:cubicBezTo>
                  <a:cubicBezTo>
                    <a:pt x="1481" y="1300"/>
                    <a:pt x="1806" y="1330"/>
                    <a:pt x="2132" y="1361"/>
                  </a:cubicBezTo>
                </a:path>
              </a:pathLst>
            </a:custGeom>
            <a:noFill/>
            <a:ln w="38100">
              <a:solidFill>
                <a:srgbClr val="3333FF"/>
              </a:solidFill>
              <a:round/>
              <a:headEnd/>
              <a:tailEnd/>
            </a:ln>
          </p:spPr>
          <p:txBody>
            <a:bodyPr/>
            <a:lstStyle/>
            <a:p>
              <a:pPr>
                <a:defRPr/>
              </a:pPr>
              <a:endParaRPr lang="zh-CN" altLang="en-US">
                <a:solidFill>
                  <a:schemeClr val="accent2">
                    <a:lumMod val="75000"/>
                  </a:schemeClr>
                </a:solidFill>
                <a:latin typeface="仿宋" pitchFamily="49" charset="-122"/>
                <a:ea typeface="仿宋" pitchFamily="49" charset="-122"/>
              </a:endParaRPr>
            </a:p>
          </p:txBody>
        </p:sp>
        <p:sp>
          <p:nvSpPr>
            <p:cNvPr id="17415" name="Rectangle 8">
              <a:extLst>
                <a:ext uri="{FF2B5EF4-FFF2-40B4-BE49-F238E27FC236}">
                  <a16:creationId xmlns:a16="http://schemas.microsoft.com/office/drawing/2014/main" id="{EB58859C-3C11-4392-A765-9C23FE176FAE}"/>
                </a:ext>
              </a:extLst>
            </p:cNvPr>
            <p:cNvSpPr>
              <a:spLocks noChangeArrowheads="1"/>
            </p:cNvSpPr>
            <p:nvPr/>
          </p:nvSpPr>
          <p:spPr bwMode="auto">
            <a:xfrm>
              <a:off x="1429" y="1945"/>
              <a:ext cx="196" cy="273"/>
            </a:xfrm>
            <a:prstGeom prst="rect">
              <a:avLst/>
            </a:prstGeom>
            <a:noFill/>
            <a:ln w="9525" algn="ctr">
              <a:noFill/>
              <a:miter lim="800000"/>
              <a:headEnd/>
              <a:tailEnd/>
            </a:ln>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sz="2400">
                  <a:solidFill>
                    <a:srgbClr val="0039E5"/>
                  </a:solidFill>
                  <a:latin typeface="仿宋" panose="02010609060101010101" pitchFamily="49" charset="-122"/>
                  <a:ea typeface="仿宋" panose="02010609060101010101" pitchFamily="49" charset="-122"/>
                </a:rPr>
                <a:t>0</a:t>
              </a:r>
            </a:p>
          </p:txBody>
        </p:sp>
        <p:sp>
          <p:nvSpPr>
            <p:cNvPr id="17416" name="Rectangle 9">
              <a:extLst>
                <a:ext uri="{FF2B5EF4-FFF2-40B4-BE49-F238E27FC236}">
                  <a16:creationId xmlns:a16="http://schemas.microsoft.com/office/drawing/2014/main" id="{A563B99B-0BA7-45BE-9A4C-95EE3777833C}"/>
                </a:ext>
              </a:extLst>
            </p:cNvPr>
            <p:cNvSpPr>
              <a:spLocks noChangeArrowheads="1"/>
            </p:cNvSpPr>
            <p:nvPr/>
          </p:nvSpPr>
          <p:spPr bwMode="auto">
            <a:xfrm>
              <a:off x="1202" y="482"/>
              <a:ext cx="408" cy="195"/>
            </a:xfrm>
            <a:prstGeom prst="rect">
              <a:avLst/>
            </a:prstGeom>
            <a:noFill/>
            <a:ln w="9525" algn="ctr">
              <a:noFill/>
              <a:miter lim="800000"/>
              <a:headEnd/>
              <a:tailEnd/>
            </a:ln>
          </p:spPr>
          <p:txBody>
            <a:bodyPr wrap="none" anchor="ctr"/>
            <a:lstStyle/>
            <a:p>
              <a:pPr>
                <a:defRPr/>
              </a:pPr>
              <a:r>
                <a:rPr lang="zh-CN" altLang="en-US">
                  <a:solidFill>
                    <a:schemeClr val="accent2">
                      <a:lumMod val="75000"/>
                    </a:schemeClr>
                  </a:solidFill>
                  <a:latin typeface="仿宋" pitchFamily="49" charset="-122"/>
                  <a:ea typeface="仿宋" pitchFamily="49" charset="-122"/>
                </a:rPr>
                <a:t>成本</a:t>
              </a:r>
            </a:p>
          </p:txBody>
        </p:sp>
        <p:sp>
          <p:nvSpPr>
            <p:cNvPr id="17417" name="Rectangle 10">
              <a:extLst>
                <a:ext uri="{FF2B5EF4-FFF2-40B4-BE49-F238E27FC236}">
                  <a16:creationId xmlns:a16="http://schemas.microsoft.com/office/drawing/2014/main" id="{F5393110-AFF9-4D58-B393-7D01D0B2D9DF}"/>
                </a:ext>
              </a:extLst>
            </p:cNvPr>
            <p:cNvSpPr>
              <a:spLocks noChangeArrowheads="1"/>
            </p:cNvSpPr>
            <p:nvPr/>
          </p:nvSpPr>
          <p:spPr bwMode="auto">
            <a:xfrm>
              <a:off x="4740" y="1933"/>
              <a:ext cx="491" cy="195"/>
            </a:xfrm>
            <a:prstGeom prst="rect">
              <a:avLst/>
            </a:prstGeom>
            <a:noFill/>
            <a:ln w="9525" algn="ctr">
              <a:noFill/>
              <a:miter lim="800000"/>
              <a:headEnd/>
              <a:tailEnd/>
            </a:ln>
          </p:spPr>
          <p:txBody>
            <a:bodyPr wrap="none" anchor="ctr"/>
            <a:lstStyle/>
            <a:p>
              <a:pPr>
                <a:defRPr/>
              </a:pPr>
              <a:r>
                <a:rPr lang="zh-CN" altLang="en-US">
                  <a:solidFill>
                    <a:schemeClr val="accent2">
                      <a:lumMod val="75000"/>
                    </a:schemeClr>
                  </a:solidFill>
                  <a:latin typeface="仿宋" pitchFamily="49" charset="-122"/>
                  <a:ea typeface="仿宋" pitchFamily="49" charset="-122"/>
                </a:rPr>
                <a:t>产量</a:t>
              </a:r>
            </a:p>
          </p:txBody>
        </p:sp>
        <p:sp>
          <p:nvSpPr>
            <p:cNvPr id="17418" name="Rectangle 11">
              <a:extLst>
                <a:ext uri="{FF2B5EF4-FFF2-40B4-BE49-F238E27FC236}">
                  <a16:creationId xmlns:a16="http://schemas.microsoft.com/office/drawing/2014/main" id="{4E2A0E72-CD89-4BDC-8893-C105AFFEE042}"/>
                </a:ext>
              </a:extLst>
            </p:cNvPr>
            <p:cNvSpPr>
              <a:spLocks noChangeArrowheads="1"/>
            </p:cNvSpPr>
            <p:nvPr/>
          </p:nvSpPr>
          <p:spPr bwMode="auto">
            <a:xfrm>
              <a:off x="4036" y="1672"/>
              <a:ext cx="491" cy="195"/>
            </a:xfrm>
            <a:prstGeom prst="rect">
              <a:avLst/>
            </a:prstGeom>
            <a:noFill/>
            <a:ln w="9525" algn="ctr">
              <a:noFill/>
              <a:miter lim="800000"/>
              <a:headEnd/>
              <a:tailEnd/>
            </a:ln>
          </p:spPr>
          <p:txBody>
            <a:bodyPr wrap="none" anchor="ctr"/>
            <a:lstStyle/>
            <a:p>
              <a:pPr>
                <a:defRPr/>
              </a:pPr>
              <a:r>
                <a:rPr lang="zh-CN" altLang="en-US">
                  <a:solidFill>
                    <a:schemeClr val="accent2">
                      <a:lumMod val="75000"/>
                    </a:schemeClr>
                  </a:solidFill>
                  <a:latin typeface="仿宋" pitchFamily="49" charset="-122"/>
                  <a:ea typeface="仿宋" pitchFamily="49" charset="-122"/>
                </a:rPr>
                <a:t>平均成本</a:t>
              </a:r>
            </a:p>
          </p:txBody>
        </p:sp>
        <p:sp>
          <p:nvSpPr>
            <p:cNvPr id="17419" name="Rectangle 12">
              <a:extLst>
                <a:ext uri="{FF2B5EF4-FFF2-40B4-BE49-F238E27FC236}">
                  <a16:creationId xmlns:a16="http://schemas.microsoft.com/office/drawing/2014/main" id="{8BDAA5C9-DC9F-4064-A782-CE8C372B7601}"/>
                </a:ext>
              </a:extLst>
            </p:cNvPr>
            <p:cNvSpPr>
              <a:spLocks noChangeArrowheads="1"/>
            </p:cNvSpPr>
            <p:nvPr/>
          </p:nvSpPr>
          <p:spPr bwMode="auto">
            <a:xfrm>
              <a:off x="2653" y="2115"/>
              <a:ext cx="408" cy="226"/>
            </a:xfrm>
            <a:prstGeom prst="rect">
              <a:avLst/>
            </a:prstGeom>
            <a:noFill/>
            <a:ln w="9525" algn="ctr">
              <a:noFill/>
              <a:miter lim="800000"/>
              <a:headEnd/>
              <a:tailEnd/>
            </a:ln>
          </p:spPr>
          <p:txBody>
            <a:bodyPr wrap="none" anchor="ctr"/>
            <a:lstStyle/>
            <a:p>
              <a:pPr>
                <a:defRPr/>
              </a:pPr>
              <a:r>
                <a:rPr lang="zh-CN" altLang="en-US">
                  <a:solidFill>
                    <a:schemeClr val="accent2">
                      <a:lumMod val="75000"/>
                    </a:schemeClr>
                  </a:solidFill>
                  <a:latin typeface="仿宋" pitchFamily="49" charset="-122"/>
                  <a:ea typeface="仿宋" pitchFamily="49" charset="-122"/>
                </a:rPr>
                <a:t>图</a:t>
              </a:r>
              <a:r>
                <a:rPr lang="en-US" altLang="zh-CN">
                  <a:solidFill>
                    <a:schemeClr val="accent2">
                      <a:lumMod val="75000"/>
                    </a:schemeClr>
                  </a:solidFill>
                  <a:latin typeface="仿宋" pitchFamily="49" charset="-122"/>
                  <a:ea typeface="仿宋" pitchFamily="49" charset="-122"/>
                </a:rPr>
                <a:t>1</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DA02E5B6-60BC-4682-8204-52C5449919CB}"/>
              </a:ext>
            </a:extLst>
          </p:cNvPr>
          <p:cNvSpPr>
            <a:spLocks noGrp="1" noRot="1" noChangeArrowheads="1"/>
          </p:cNvSpPr>
          <p:nvPr>
            <p:ph type="body" idx="1"/>
          </p:nvPr>
        </p:nvSpPr>
        <p:spPr>
          <a:xfrm>
            <a:off x="301625" y="1844675"/>
            <a:ext cx="8540750" cy="4254500"/>
          </a:xfrm>
        </p:spPr>
        <p:txBody>
          <a:bodyPr/>
          <a:lstStyle/>
          <a:p>
            <a:pPr eaLnBrk="1" hangingPunct="1">
              <a:buFont typeface="Wingdings" panose="05000000000000000000" pitchFamily="2" charset="2"/>
              <a:buNone/>
              <a:defRPr/>
            </a:pPr>
            <a:r>
              <a:rPr lang="en-US" altLang="zh-CN" sz="4000" b="1" dirty="0">
                <a:solidFill>
                  <a:schemeClr val="accent2">
                    <a:lumMod val="75000"/>
                  </a:schemeClr>
                </a:solidFill>
                <a:latin typeface="楷体" pitchFamily="49" charset="-122"/>
                <a:ea typeface="楷体" pitchFamily="49" charset="-122"/>
              </a:rPr>
              <a:t>3.</a:t>
            </a:r>
            <a:r>
              <a:rPr lang="zh-CN" altLang="en-US" sz="4000" b="1" dirty="0">
                <a:solidFill>
                  <a:schemeClr val="accent2">
                    <a:lumMod val="75000"/>
                  </a:schemeClr>
                </a:solidFill>
                <a:latin typeface="楷体" pitchFamily="49" charset="-122"/>
                <a:ea typeface="楷体" pitchFamily="49" charset="-122"/>
              </a:rPr>
              <a:t>完全垄断市场的特征</a:t>
            </a:r>
          </a:p>
          <a:p>
            <a:pPr eaLnBrk="1" hangingPunct="1">
              <a:buFont typeface="Wingdings" panose="05000000000000000000" pitchFamily="2" charset="2"/>
              <a:buNone/>
              <a:defRPr/>
            </a:pPr>
            <a:r>
              <a:rPr lang="zh-CN" altLang="en-US" sz="4000"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1)</a:t>
            </a:r>
            <a:r>
              <a:rPr lang="zh-CN" altLang="en-US" b="1" dirty="0">
                <a:solidFill>
                  <a:schemeClr val="accent2">
                    <a:lumMod val="75000"/>
                  </a:schemeClr>
                </a:solidFill>
                <a:latin typeface="楷体" pitchFamily="49" charset="-122"/>
                <a:ea typeface="楷体" pitchFamily="49" charset="-122"/>
              </a:rPr>
              <a:t>产品只由一家企业供给。     </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2)</a:t>
            </a:r>
            <a:r>
              <a:rPr lang="zh-CN" altLang="en-US" b="1" dirty="0">
                <a:solidFill>
                  <a:schemeClr val="accent2">
                    <a:lumMod val="75000"/>
                  </a:schemeClr>
                </a:solidFill>
                <a:latin typeface="楷体" pitchFamily="49" charset="-122"/>
                <a:ea typeface="楷体" pitchFamily="49" charset="-122"/>
              </a:rPr>
              <a:t>产品不能替代。 </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3)</a:t>
            </a:r>
            <a:r>
              <a:rPr lang="zh-CN" altLang="en-US" b="1" dirty="0">
                <a:solidFill>
                  <a:schemeClr val="accent2">
                    <a:lumMod val="75000"/>
                  </a:schemeClr>
                </a:solidFill>
                <a:latin typeface="楷体" pitchFamily="49" charset="-122"/>
                <a:ea typeface="楷体" pitchFamily="49" charset="-122"/>
              </a:rPr>
              <a:t>存在进入壁垒</a:t>
            </a:r>
            <a:r>
              <a:rPr lang="zh-CN" altLang="en-US" dirty="0">
                <a:solidFill>
                  <a:schemeClr val="accent2">
                    <a:lumMod val="75000"/>
                  </a:schemeClr>
                </a:solidFill>
                <a:latin typeface="楷体" pitchFamily="49" charset="-122"/>
                <a:ea typeface="楷体" pitchFamily="49" charset="-122"/>
              </a:rPr>
              <a:t>。</a:t>
            </a:r>
            <a:endParaRPr lang="zh-CN" altLang="en-US"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4)</a:t>
            </a:r>
            <a:r>
              <a:rPr lang="zh-CN" altLang="en-US" b="1" dirty="0">
                <a:solidFill>
                  <a:schemeClr val="accent2">
                    <a:lumMod val="75000"/>
                  </a:schemeClr>
                </a:solidFill>
                <a:latin typeface="楷体" pitchFamily="49" charset="-122"/>
                <a:ea typeface="楷体" pitchFamily="49" charset="-122"/>
              </a:rPr>
              <a:t>单独决定价格，不同销售条件下实现差</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别价格。</a:t>
            </a:r>
            <a:endParaRPr lang="zh-CN" altLang="en-US" dirty="0">
              <a:solidFill>
                <a:schemeClr val="accent2">
                  <a:lumMod val="75000"/>
                </a:schemeClr>
              </a:solidFill>
              <a:latin typeface="楷体" pitchFamily="49" charset="-122"/>
              <a:ea typeface="楷体" pitchFamily="49" charset="-122"/>
            </a:endParaRPr>
          </a:p>
        </p:txBody>
      </p:sp>
      <p:sp>
        <p:nvSpPr>
          <p:cNvPr id="20483" name="Rectangle 4">
            <a:extLst>
              <a:ext uri="{FF2B5EF4-FFF2-40B4-BE49-F238E27FC236}">
                <a16:creationId xmlns:a16="http://schemas.microsoft.com/office/drawing/2014/main" id="{9AEC7EC0-F8E9-4679-A299-B1FC36EA0330}"/>
              </a:ext>
            </a:extLst>
          </p:cNvPr>
          <p:cNvSpPr>
            <a:spLocks noGrp="1" noRot="1" noChangeArrowheads="1"/>
          </p:cNvSpPr>
          <p:nvPr>
            <p:ph type="title"/>
          </p:nvPr>
        </p:nvSpPr>
        <p:spPr>
          <a:xfrm>
            <a:off x="301625" y="609600"/>
            <a:ext cx="8540750" cy="515938"/>
          </a:xfrm>
        </p:spPr>
        <p:txBody>
          <a:bodyPr/>
          <a:lstStyle/>
          <a:p>
            <a:pPr eaLnBrk="1" hangingPunct="1">
              <a:defRPr/>
            </a:pPr>
            <a:r>
              <a:rPr lang="zh-CN" altLang="en-US" sz="2800" b="1" dirty="0">
                <a:solidFill>
                  <a:schemeClr val="accent2">
                    <a:lumMod val="75000"/>
                  </a:schemeClr>
                </a:solidFill>
                <a:latin typeface="黑体" pitchFamily="49" charset="-122"/>
                <a:ea typeface="黑体" pitchFamily="49" charset="-122"/>
              </a:rPr>
              <a:t>一、垄断</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0F746-FBC5-4237-897B-41B0E9F8EB4D}"/>
              </a:ext>
            </a:extLst>
          </p:cNvPr>
          <p:cNvSpPr txBox="1">
            <a:spLocks/>
          </p:cNvSpPr>
          <p:nvPr/>
        </p:nvSpPr>
        <p:spPr>
          <a:xfrm>
            <a:off x="301625" y="609600"/>
            <a:ext cx="8540750" cy="1143000"/>
          </a:xfrm>
          <a:prstGeom prst="rect">
            <a:avLst/>
          </a:prstGeom>
        </p:spPr>
        <p:txBody>
          <a:bodyPr/>
          <a:lstStyle/>
          <a:p>
            <a:pPr eaLnBrk="0" hangingPunct="0">
              <a:defRPr/>
            </a:pPr>
            <a:r>
              <a:rPr lang="zh-CN" altLang="en-US" sz="3600" kern="0">
                <a:solidFill>
                  <a:srgbClr val="3333FF"/>
                </a:solidFill>
                <a:latin typeface="楷体" pitchFamily="49" charset="-122"/>
                <a:ea typeface="楷体" pitchFamily="49" charset="-122"/>
                <a:cs typeface="+mj-cs"/>
              </a:rPr>
              <a:t>本章讲述内容</a:t>
            </a:r>
            <a:endParaRPr lang="zh-CN" altLang="en-US" sz="3600" kern="0" dirty="0">
              <a:solidFill>
                <a:srgbClr val="3333FF"/>
              </a:solidFill>
              <a:latin typeface="楷体" pitchFamily="49" charset="-122"/>
              <a:ea typeface="楷体" pitchFamily="49" charset="-122"/>
              <a:cs typeface="+mj-cs"/>
            </a:endParaRPr>
          </a:p>
        </p:txBody>
      </p:sp>
      <p:sp>
        <p:nvSpPr>
          <p:cNvPr id="3" name="内容占位符 2">
            <a:extLst>
              <a:ext uri="{FF2B5EF4-FFF2-40B4-BE49-F238E27FC236}">
                <a16:creationId xmlns:a16="http://schemas.microsoft.com/office/drawing/2014/main" id="{CF1F024F-856F-4393-A8B2-37AA1383BAA8}"/>
              </a:ext>
            </a:extLst>
          </p:cNvPr>
          <p:cNvSpPr txBox="1">
            <a:spLocks/>
          </p:cNvSpPr>
          <p:nvPr/>
        </p:nvSpPr>
        <p:spPr>
          <a:xfrm>
            <a:off x="301625" y="1785938"/>
            <a:ext cx="8540750" cy="4313237"/>
          </a:xfrm>
          <a:prstGeom prst="rect">
            <a:avLst/>
          </a:prstGeom>
        </p:spPr>
        <p:txBody>
          <a:bodyPr/>
          <a:lstStyle/>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一、垄断</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3200" kern="0" dirty="0">
                <a:solidFill>
                  <a:srgbClr val="FF0000"/>
                </a:solidFill>
                <a:latin typeface="楷体" pitchFamily="49" charset="-122"/>
                <a:ea typeface="楷体" pitchFamily="49" charset="-122"/>
              </a:rPr>
              <a:t>二、垄断厂商需求曲线与边际收益曲线</a:t>
            </a:r>
            <a:endParaRPr lang="en-US" altLang="zh-CN" sz="3200" kern="0" dirty="0">
              <a:solidFill>
                <a:srgbClr val="FF0000"/>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三、垄断厂商的短期均衡与长期均衡</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四、垄断厂商的价格歧视</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kumimoji="1" lang="zh-CN" altLang="en-US" sz="2800" kern="0" dirty="0">
                <a:solidFill>
                  <a:srgbClr val="3333FF"/>
                </a:solidFill>
                <a:latin typeface="楷体" pitchFamily="49" charset="-122"/>
                <a:ea typeface="楷体" pitchFamily="49" charset="-122"/>
              </a:rPr>
              <a:t>五、</a:t>
            </a:r>
            <a:r>
              <a:rPr lang="zh-CN" altLang="en-US" sz="2800" kern="0" dirty="0">
                <a:solidFill>
                  <a:srgbClr val="3333FF"/>
                </a:solidFill>
                <a:latin typeface="楷体" pitchFamily="49" charset="-122"/>
                <a:ea typeface="楷体" pitchFamily="49" charset="-122"/>
              </a:rPr>
              <a:t>垄断的福利代价</a:t>
            </a:r>
            <a:endParaRPr kumimoji="1"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r>
              <a:rPr lang="zh-CN" altLang="en-US" sz="2800" kern="0" dirty="0">
                <a:solidFill>
                  <a:srgbClr val="3333FF"/>
                </a:solidFill>
                <a:latin typeface="楷体" pitchFamily="49" charset="-122"/>
                <a:ea typeface="楷体" pitchFamily="49" charset="-122"/>
              </a:rPr>
              <a:t>六、政府对垄断的公共政策</a:t>
            </a: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en-US" altLang="zh-CN"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a:p>
            <a:pPr marL="342900" indent="-342900" algn="l" eaLnBrk="0" hangingPunct="0">
              <a:spcBef>
                <a:spcPct val="20000"/>
              </a:spcBef>
              <a:buClr>
                <a:schemeClr val="hlink"/>
              </a:buClr>
              <a:buSzPct val="75000"/>
              <a:buFont typeface="Wingdings" pitchFamily="2" charset="2"/>
              <a:buChar char="v"/>
              <a:defRPr/>
            </a:pPr>
            <a:endParaRPr lang="zh-CN" altLang="en-US" sz="2800" kern="0" dirty="0">
              <a:solidFill>
                <a:srgbClr val="3333FF"/>
              </a:solidFill>
              <a:latin typeface="楷体" pitchFamily="49" charset="-122"/>
              <a:ea typeface="楷体" pitchFamily="49" charset="-122"/>
            </a:endParaRP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4B241F67-517B-4892-B21B-B7AC2351DC10}"/>
              </a:ext>
            </a:extLst>
          </p:cNvPr>
          <p:cNvSpPr>
            <a:spLocks noGrp="1" noRot="1" noChangeArrowheads="1"/>
          </p:cNvSpPr>
          <p:nvPr>
            <p:ph type="title"/>
          </p:nvPr>
        </p:nvSpPr>
        <p:spPr>
          <a:xfrm>
            <a:off x="179388" y="609600"/>
            <a:ext cx="8964612" cy="658813"/>
          </a:xfrm>
        </p:spPr>
        <p:txBody>
          <a:bodyPr/>
          <a:lstStyle/>
          <a:p>
            <a:pPr algn="l" eaLnBrk="1" hangingPunct="1">
              <a:defRPr/>
            </a:pPr>
            <a:r>
              <a:rPr lang="zh-CN" altLang="en-US" sz="4000" b="1">
                <a:solidFill>
                  <a:schemeClr val="accent2">
                    <a:lumMod val="75000"/>
                  </a:schemeClr>
                </a:solidFill>
                <a:latin typeface="黑体" pitchFamily="49" charset="-122"/>
                <a:ea typeface="黑体" pitchFamily="49" charset="-122"/>
              </a:rPr>
              <a:t>二</a:t>
            </a:r>
            <a:r>
              <a:rPr lang="en-US" altLang="zh-CN" sz="4000" b="1">
                <a:solidFill>
                  <a:schemeClr val="accent2">
                    <a:lumMod val="75000"/>
                  </a:schemeClr>
                </a:solidFill>
                <a:latin typeface="黑体" pitchFamily="49" charset="-122"/>
                <a:ea typeface="黑体" pitchFamily="49" charset="-122"/>
              </a:rPr>
              <a:t>.</a:t>
            </a:r>
            <a:r>
              <a:rPr lang="zh-CN" altLang="en-US" sz="4000" b="1">
                <a:solidFill>
                  <a:schemeClr val="accent2">
                    <a:lumMod val="75000"/>
                  </a:schemeClr>
                </a:solidFill>
                <a:latin typeface="黑体" pitchFamily="49" charset="-122"/>
                <a:ea typeface="黑体" pitchFamily="49" charset="-122"/>
              </a:rPr>
              <a:t>垄断厂商需求曲线与边际收益曲线</a:t>
            </a:r>
          </a:p>
        </p:txBody>
      </p:sp>
      <p:sp>
        <p:nvSpPr>
          <p:cNvPr id="2054147" name="Rectangle 3">
            <a:extLst>
              <a:ext uri="{FF2B5EF4-FFF2-40B4-BE49-F238E27FC236}">
                <a16:creationId xmlns:a16="http://schemas.microsoft.com/office/drawing/2014/main" id="{5190A3DD-FBEF-48D2-B6E1-DEAB3D5BEE3D}"/>
              </a:ext>
            </a:extLst>
          </p:cNvPr>
          <p:cNvSpPr>
            <a:spLocks noGrp="1" noRot="1" noChangeArrowheads="1"/>
          </p:cNvSpPr>
          <p:nvPr>
            <p:ph type="body" idx="1"/>
          </p:nvPr>
        </p:nvSpPr>
        <p:spPr>
          <a:xfrm>
            <a:off x="179388" y="1484313"/>
            <a:ext cx="5400675" cy="2665412"/>
          </a:xfrm>
        </p:spPr>
        <p:txBody>
          <a:bodyPr/>
          <a:lstStyle/>
          <a:p>
            <a:pPr eaLnBrk="1" hangingPunct="1">
              <a:buFont typeface="Wingdings" panose="05000000000000000000" pitchFamily="2" charset="2"/>
              <a:buNone/>
              <a:defRPr/>
            </a:pPr>
            <a:r>
              <a:rPr lang="en-US" altLang="zh-CN" b="1" dirty="0">
                <a:solidFill>
                  <a:schemeClr val="accent2">
                    <a:lumMod val="75000"/>
                  </a:schemeClr>
                </a:solidFill>
                <a:latin typeface="楷体" pitchFamily="49" charset="-122"/>
                <a:ea typeface="楷体" pitchFamily="49" charset="-122"/>
              </a:rPr>
              <a:t>1.</a:t>
            </a:r>
            <a:r>
              <a:rPr lang="zh-CN" altLang="en-US" b="1" dirty="0">
                <a:solidFill>
                  <a:schemeClr val="accent2">
                    <a:lumMod val="75000"/>
                  </a:schemeClr>
                </a:solidFill>
                <a:latin typeface="楷体" pitchFamily="49" charset="-122"/>
                <a:ea typeface="楷体" pitchFamily="49" charset="-122"/>
              </a:rPr>
              <a:t>完全垄断厂商的需求曲线就是整个市场的需求曲线，向右下方倾斜。右图</a:t>
            </a:r>
          </a:p>
          <a:p>
            <a:pPr eaLnBrk="1" hangingPunct="1">
              <a:buFont typeface="Wingdings" panose="05000000000000000000" pitchFamily="2" charset="2"/>
              <a:buNone/>
              <a:defRPr/>
            </a:pPr>
            <a:r>
              <a:rPr kumimoji="1" lang="en-US" altLang="zh-CN" b="1" dirty="0">
                <a:solidFill>
                  <a:srgbClr val="FF3300"/>
                </a:solidFill>
                <a:latin typeface="楷体" pitchFamily="49" charset="-122"/>
                <a:ea typeface="楷体" pitchFamily="49" charset="-122"/>
              </a:rPr>
              <a:t>2.</a:t>
            </a:r>
            <a:r>
              <a:rPr kumimoji="1" lang="zh-CN" altLang="en-US" b="1" dirty="0">
                <a:solidFill>
                  <a:srgbClr val="FF3300"/>
                </a:solidFill>
                <a:latin typeface="楷体" pitchFamily="49" charset="-122"/>
                <a:ea typeface="楷体" pitchFamily="49" charset="-122"/>
              </a:rPr>
              <a:t>完全垄断企业的平均收益曲线就是它的需求曲线</a:t>
            </a:r>
            <a:endParaRPr kumimoji="1" lang="zh-CN" altLang="en-US" sz="2400" b="1" dirty="0">
              <a:solidFill>
                <a:srgbClr val="FF3300"/>
              </a:solidFill>
              <a:latin typeface="楷体" pitchFamily="49" charset="-122"/>
              <a:ea typeface="楷体" pitchFamily="49" charset="-122"/>
            </a:endParaRPr>
          </a:p>
        </p:txBody>
      </p:sp>
      <p:sp>
        <p:nvSpPr>
          <p:cNvPr id="2054149" name="Line 5">
            <a:extLst>
              <a:ext uri="{FF2B5EF4-FFF2-40B4-BE49-F238E27FC236}">
                <a16:creationId xmlns:a16="http://schemas.microsoft.com/office/drawing/2014/main" id="{7601B024-C08E-4459-A834-8F255CFB9B9E}"/>
              </a:ext>
            </a:extLst>
          </p:cNvPr>
          <p:cNvSpPr>
            <a:spLocks noChangeShapeType="1"/>
          </p:cNvSpPr>
          <p:nvPr/>
        </p:nvSpPr>
        <p:spPr bwMode="auto">
          <a:xfrm flipV="1">
            <a:off x="6021388" y="2324100"/>
            <a:ext cx="0" cy="2743200"/>
          </a:xfrm>
          <a:prstGeom prst="line">
            <a:avLst/>
          </a:prstGeom>
          <a:noFill/>
          <a:ln w="28575">
            <a:solidFill>
              <a:srgbClr val="3333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150" name="Line 6">
            <a:extLst>
              <a:ext uri="{FF2B5EF4-FFF2-40B4-BE49-F238E27FC236}">
                <a16:creationId xmlns:a16="http://schemas.microsoft.com/office/drawing/2014/main" id="{92839192-642B-4975-BAE3-67B8848A0A45}"/>
              </a:ext>
            </a:extLst>
          </p:cNvPr>
          <p:cNvSpPr>
            <a:spLocks noChangeShapeType="1"/>
          </p:cNvSpPr>
          <p:nvPr/>
        </p:nvSpPr>
        <p:spPr bwMode="auto">
          <a:xfrm>
            <a:off x="6021388" y="5067300"/>
            <a:ext cx="2684462" cy="19050"/>
          </a:xfrm>
          <a:prstGeom prst="line">
            <a:avLst/>
          </a:prstGeom>
          <a:noFill/>
          <a:ln w="28575">
            <a:solidFill>
              <a:srgbClr val="3333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151" name="Line 7">
            <a:extLst>
              <a:ext uri="{FF2B5EF4-FFF2-40B4-BE49-F238E27FC236}">
                <a16:creationId xmlns:a16="http://schemas.microsoft.com/office/drawing/2014/main" id="{56149F95-63D0-4743-95CC-447423747388}"/>
              </a:ext>
            </a:extLst>
          </p:cNvPr>
          <p:cNvSpPr>
            <a:spLocks noChangeShapeType="1"/>
          </p:cNvSpPr>
          <p:nvPr/>
        </p:nvSpPr>
        <p:spPr bwMode="auto">
          <a:xfrm>
            <a:off x="6021388" y="2781300"/>
            <a:ext cx="2254250" cy="2305050"/>
          </a:xfrm>
          <a:prstGeom prst="line">
            <a:avLst/>
          </a:prstGeom>
          <a:noFill/>
          <a:ln w="2857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152" name="Text Box 8">
            <a:extLst>
              <a:ext uri="{FF2B5EF4-FFF2-40B4-BE49-F238E27FC236}">
                <a16:creationId xmlns:a16="http://schemas.microsoft.com/office/drawing/2014/main" id="{47E50B2B-8613-4E06-92D5-BE2780C81481}"/>
              </a:ext>
            </a:extLst>
          </p:cNvPr>
          <p:cNvSpPr txBox="1">
            <a:spLocks noChangeArrowheads="1"/>
          </p:cNvSpPr>
          <p:nvPr/>
        </p:nvSpPr>
        <p:spPr bwMode="auto">
          <a:xfrm>
            <a:off x="7440613" y="3848100"/>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sz="2400" b="0">
                <a:solidFill>
                  <a:srgbClr val="3333FF"/>
                </a:solidFill>
                <a:latin typeface="Times New Roman" panose="02020603050405020304" pitchFamily="18" charset="0"/>
                <a:ea typeface="宋体" panose="02010600030101010101" pitchFamily="2" charset="-122"/>
              </a:rPr>
              <a:t>d</a:t>
            </a:r>
            <a:r>
              <a:rPr kumimoji="1" lang="zh-CN" altLang="en-US" sz="2400" b="0">
                <a:solidFill>
                  <a:srgbClr val="3333FF"/>
                </a:solidFill>
                <a:latin typeface="Times New Roman" panose="02020603050405020304" pitchFamily="18" charset="0"/>
                <a:ea typeface="宋体" panose="02010600030101010101" pitchFamily="2" charset="-122"/>
              </a:rPr>
              <a:t>（</a:t>
            </a:r>
            <a:r>
              <a:rPr kumimoji="1" lang="en-US" altLang="zh-CN" sz="2400" b="0">
                <a:solidFill>
                  <a:srgbClr val="3333FF"/>
                </a:solidFill>
                <a:latin typeface="Times New Roman" panose="02020603050405020304" pitchFamily="18" charset="0"/>
                <a:ea typeface="宋体" panose="02010600030101010101" pitchFamily="2" charset="-122"/>
              </a:rPr>
              <a:t>P=AR</a:t>
            </a:r>
            <a:r>
              <a:rPr kumimoji="1" lang="zh-CN" altLang="en-US" sz="2400" b="0">
                <a:solidFill>
                  <a:srgbClr val="3333FF"/>
                </a:solidFill>
                <a:latin typeface="Times New Roman" panose="02020603050405020304" pitchFamily="18" charset="0"/>
                <a:ea typeface="宋体" panose="02010600030101010101" pitchFamily="2" charset="-122"/>
              </a:rPr>
              <a:t>）</a:t>
            </a:r>
          </a:p>
        </p:txBody>
      </p:sp>
      <p:sp>
        <p:nvSpPr>
          <p:cNvPr id="2054155" name="Text Box 11">
            <a:extLst>
              <a:ext uri="{FF2B5EF4-FFF2-40B4-BE49-F238E27FC236}">
                <a16:creationId xmlns:a16="http://schemas.microsoft.com/office/drawing/2014/main" id="{6DAACE64-346F-42A1-8A2A-DE873B5F1146}"/>
              </a:ext>
            </a:extLst>
          </p:cNvPr>
          <p:cNvSpPr txBox="1">
            <a:spLocks noChangeArrowheads="1"/>
          </p:cNvSpPr>
          <p:nvPr/>
        </p:nvSpPr>
        <p:spPr bwMode="auto">
          <a:xfrm>
            <a:off x="5751513" y="19891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sz="2400" b="0">
                <a:solidFill>
                  <a:srgbClr val="3333FF"/>
                </a:solidFill>
                <a:latin typeface="Times New Roman" panose="02020603050405020304" pitchFamily="18" charset="0"/>
                <a:ea typeface="宋体" panose="02010600030101010101" pitchFamily="2" charset="-122"/>
              </a:rPr>
              <a:t>P</a:t>
            </a:r>
          </a:p>
        </p:txBody>
      </p:sp>
      <p:sp>
        <p:nvSpPr>
          <p:cNvPr id="2054156" name="Text Box 12">
            <a:extLst>
              <a:ext uri="{FF2B5EF4-FFF2-40B4-BE49-F238E27FC236}">
                <a16:creationId xmlns:a16="http://schemas.microsoft.com/office/drawing/2014/main" id="{081786F3-2659-4B79-B827-D2958BC1BC68}"/>
              </a:ext>
            </a:extLst>
          </p:cNvPr>
          <p:cNvSpPr txBox="1">
            <a:spLocks noChangeArrowheads="1"/>
          </p:cNvSpPr>
          <p:nvPr/>
        </p:nvSpPr>
        <p:spPr bwMode="auto">
          <a:xfrm>
            <a:off x="8651875" y="4941888"/>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sz="2400" b="0">
                <a:solidFill>
                  <a:srgbClr val="3333FF"/>
                </a:solidFill>
                <a:latin typeface="Times New Roman" panose="02020603050405020304" pitchFamily="18" charset="0"/>
                <a:ea typeface="宋体" panose="02010600030101010101" pitchFamily="2" charset="-122"/>
              </a:rPr>
              <a:t>Q</a:t>
            </a:r>
          </a:p>
        </p:txBody>
      </p:sp>
      <p:sp>
        <p:nvSpPr>
          <p:cNvPr id="2054168" name="Line 24">
            <a:extLst>
              <a:ext uri="{FF2B5EF4-FFF2-40B4-BE49-F238E27FC236}">
                <a16:creationId xmlns:a16="http://schemas.microsoft.com/office/drawing/2014/main" id="{5D3F6930-51B0-4F0B-95C8-96B6C04FC0D2}"/>
              </a:ext>
            </a:extLst>
          </p:cNvPr>
          <p:cNvSpPr>
            <a:spLocks noChangeShapeType="1"/>
          </p:cNvSpPr>
          <p:nvPr/>
        </p:nvSpPr>
        <p:spPr bwMode="auto">
          <a:xfrm>
            <a:off x="6042025" y="4391025"/>
            <a:ext cx="1533525" cy="0"/>
          </a:xfrm>
          <a:prstGeom prst="line">
            <a:avLst/>
          </a:prstGeom>
          <a:noFill/>
          <a:ln w="28575">
            <a:solidFill>
              <a:srgbClr val="3333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169" name="Line 25">
            <a:extLst>
              <a:ext uri="{FF2B5EF4-FFF2-40B4-BE49-F238E27FC236}">
                <a16:creationId xmlns:a16="http://schemas.microsoft.com/office/drawing/2014/main" id="{CA9FD605-5375-429E-8350-8FF7CB40CE73}"/>
              </a:ext>
            </a:extLst>
          </p:cNvPr>
          <p:cNvSpPr>
            <a:spLocks noChangeShapeType="1"/>
          </p:cNvSpPr>
          <p:nvPr/>
        </p:nvSpPr>
        <p:spPr bwMode="auto">
          <a:xfrm>
            <a:off x="7575550" y="4391025"/>
            <a:ext cx="0" cy="647700"/>
          </a:xfrm>
          <a:prstGeom prst="line">
            <a:avLst/>
          </a:prstGeom>
          <a:noFill/>
          <a:ln w="28575">
            <a:solidFill>
              <a:srgbClr val="3333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170" name="Text Box 26">
            <a:extLst>
              <a:ext uri="{FF2B5EF4-FFF2-40B4-BE49-F238E27FC236}">
                <a16:creationId xmlns:a16="http://schemas.microsoft.com/office/drawing/2014/main" id="{78E83D4B-7FE2-4F79-8D53-AA94FCC6A78B}"/>
              </a:ext>
            </a:extLst>
          </p:cNvPr>
          <p:cNvSpPr txBox="1">
            <a:spLocks noChangeArrowheads="1"/>
          </p:cNvSpPr>
          <p:nvPr/>
        </p:nvSpPr>
        <p:spPr bwMode="auto">
          <a:xfrm>
            <a:off x="7373938" y="5038725"/>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sz="2400" b="0">
                <a:solidFill>
                  <a:srgbClr val="3333FF"/>
                </a:solidFill>
                <a:latin typeface="Times New Roman" panose="02020603050405020304" pitchFamily="18" charset="0"/>
                <a:ea typeface="宋体" panose="02010600030101010101" pitchFamily="2" charset="-122"/>
              </a:rPr>
              <a:t>Q</a:t>
            </a:r>
            <a:r>
              <a:rPr kumimoji="1" lang="en-US" altLang="zh-CN" sz="2400" baseline="-25000">
                <a:solidFill>
                  <a:srgbClr val="3333FF"/>
                </a:solidFill>
                <a:latin typeface="Times New Roman" panose="02020603050405020304" pitchFamily="18" charset="0"/>
                <a:ea typeface="宋体" panose="02010600030101010101" pitchFamily="2" charset="-122"/>
              </a:rPr>
              <a:t>0</a:t>
            </a:r>
          </a:p>
        </p:txBody>
      </p:sp>
      <p:sp>
        <p:nvSpPr>
          <p:cNvPr id="2054171" name="Text Box 27">
            <a:extLst>
              <a:ext uri="{FF2B5EF4-FFF2-40B4-BE49-F238E27FC236}">
                <a16:creationId xmlns:a16="http://schemas.microsoft.com/office/drawing/2014/main" id="{B9813D71-61CF-4452-AF73-25046C637588}"/>
              </a:ext>
            </a:extLst>
          </p:cNvPr>
          <p:cNvSpPr txBox="1">
            <a:spLocks noChangeArrowheads="1"/>
          </p:cNvSpPr>
          <p:nvPr/>
        </p:nvSpPr>
        <p:spPr bwMode="auto">
          <a:xfrm>
            <a:off x="5508625" y="4175125"/>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sz="2400" b="0">
                <a:solidFill>
                  <a:srgbClr val="3333FF"/>
                </a:solidFill>
                <a:latin typeface="Times New Roman" panose="02020603050405020304" pitchFamily="18" charset="0"/>
                <a:ea typeface="宋体" panose="02010600030101010101" pitchFamily="2" charset="-122"/>
              </a:rPr>
              <a:t>P</a:t>
            </a:r>
            <a:r>
              <a:rPr kumimoji="1" lang="en-US" altLang="zh-CN" sz="2400" baseline="-25000">
                <a:solidFill>
                  <a:srgbClr val="3333FF"/>
                </a:solidFill>
                <a:latin typeface="Times New Roman" panose="02020603050405020304" pitchFamily="18" charset="0"/>
                <a:ea typeface="宋体" panose="02010600030101010101" pitchFamily="2" charset="-122"/>
              </a:rPr>
              <a:t>0</a:t>
            </a:r>
          </a:p>
        </p:txBody>
      </p:sp>
      <p:graphicFrame>
        <p:nvGraphicFramePr>
          <p:cNvPr id="2054182" name="Object 38">
            <a:extLst>
              <a:ext uri="{FF2B5EF4-FFF2-40B4-BE49-F238E27FC236}">
                <a16:creationId xmlns:a16="http://schemas.microsoft.com/office/drawing/2014/main" id="{E5FE01A6-5E77-4D3E-B76B-C47598E034F3}"/>
              </a:ext>
            </a:extLst>
          </p:cNvPr>
          <p:cNvGraphicFramePr>
            <a:graphicFrameLocks noChangeAspect="1"/>
          </p:cNvGraphicFramePr>
          <p:nvPr/>
        </p:nvGraphicFramePr>
        <p:xfrm>
          <a:off x="539750" y="4292600"/>
          <a:ext cx="3944938" cy="1081088"/>
        </p:xfrm>
        <a:graphic>
          <a:graphicData uri="http://schemas.openxmlformats.org/presentationml/2006/ole">
            <mc:AlternateContent xmlns:mc="http://schemas.openxmlformats.org/markup-compatibility/2006">
              <mc:Choice xmlns:v="urn:schemas-microsoft-com:vml" Requires="v">
                <p:oleObj name="Equation" r:id="rId2" imgW="1447560" imgH="419040" progId="Equation.DSMT4">
                  <p:embed/>
                </p:oleObj>
              </mc:Choice>
              <mc:Fallback>
                <p:oleObj name="Equation" r:id="rId2" imgW="1447560" imgH="419040" progId="Equation.DSMT4">
                  <p:embed/>
                  <p:pic>
                    <p:nvPicPr>
                      <p:cNvPr id="0"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4292600"/>
                        <a:ext cx="3944938"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4183" name="Rectangle 39">
            <a:extLst>
              <a:ext uri="{FF2B5EF4-FFF2-40B4-BE49-F238E27FC236}">
                <a16:creationId xmlns:a16="http://schemas.microsoft.com/office/drawing/2014/main" id="{E345F0C4-1D87-413E-B6DA-6B73EAC1E520}"/>
              </a:ext>
            </a:extLst>
          </p:cNvPr>
          <p:cNvSpPr>
            <a:spLocks noRot="1" noChangeArrowheads="1"/>
          </p:cNvSpPr>
          <p:nvPr/>
        </p:nvSpPr>
        <p:spPr bwMode="auto">
          <a:xfrm>
            <a:off x="250825" y="5373688"/>
            <a:ext cx="5903913" cy="792162"/>
          </a:xfrm>
          <a:prstGeom prst="rect">
            <a:avLst/>
          </a:prstGeom>
          <a:noFill/>
          <a:ln w="9525">
            <a:noFill/>
            <a:miter lim="800000"/>
            <a:headEnd/>
            <a:tailEnd/>
          </a:ln>
        </p:spPr>
        <p:txBody>
          <a:bodyPr/>
          <a:lstStyle/>
          <a:p>
            <a:pPr marL="342900" indent="-342900" algn="l">
              <a:spcBef>
                <a:spcPct val="20000"/>
              </a:spcBef>
              <a:buClr>
                <a:schemeClr val="hlink"/>
              </a:buClr>
              <a:buSzPct val="75000"/>
              <a:buFont typeface="Wingdings" pitchFamily="2" charset="2"/>
              <a:buNone/>
              <a:defRPr/>
            </a:pPr>
            <a:r>
              <a:rPr kumimoji="1" lang="zh-CN" altLang="en-US" sz="3200" dirty="0">
                <a:solidFill>
                  <a:schemeClr val="accent2">
                    <a:lumMod val="75000"/>
                  </a:schemeClr>
                </a:solidFill>
                <a:latin typeface="楷体" pitchFamily="49" charset="-122"/>
                <a:ea typeface="楷体" pitchFamily="49" charset="-122"/>
              </a:rPr>
              <a:t>上述结论适用于任何市场类型</a:t>
            </a:r>
          </a:p>
        </p:txBody>
      </p:sp>
      <p:sp>
        <p:nvSpPr>
          <p:cNvPr id="2054184" name="Text Box 40">
            <a:extLst>
              <a:ext uri="{FF2B5EF4-FFF2-40B4-BE49-F238E27FC236}">
                <a16:creationId xmlns:a16="http://schemas.microsoft.com/office/drawing/2014/main" id="{2B4EF584-E506-4387-A239-024F3B4E7E90}"/>
              </a:ext>
            </a:extLst>
          </p:cNvPr>
          <p:cNvSpPr txBox="1">
            <a:spLocks noChangeArrowheads="1"/>
          </p:cNvSpPr>
          <p:nvPr/>
        </p:nvSpPr>
        <p:spPr bwMode="auto">
          <a:xfrm>
            <a:off x="5508625" y="486886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sz="2400" b="0">
                <a:solidFill>
                  <a:srgbClr val="3333FF"/>
                </a:solidFill>
                <a:latin typeface="Times New Roman" panose="02020603050405020304" pitchFamily="18" charset="0"/>
                <a:ea typeface="宋体" panose="02010600030101010101" pitchFamily="2" charset="-122"/>
              </a:rPr>
              <a:t>O</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4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41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541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41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41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41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4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541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541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41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41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5417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054147">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0541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54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152" grpId="0"/>
      <p:bldP spid="2054155" grpId="0"/>
      <p:bldP spid="2054156" grpId="0"/>
      <p:bldP spid="2054170" grpId="0"/>
      <p:bldP spid="2054171" grpId="0"/>
      <p:bldP spid="2054183" grpId="0"/>
      <p:bldP spid="2054184"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Line 5">
            <a:extLst>
              <a:ext uri="{FF2B5EF4-FFF2-40B4-BE49-F238E27FC236}">
                <a16:creationId xmlns:a16="http://schemas.microsoft.com/office/drawing/2014/main" id="{A07B2A87-E0B3-4DAA-9B81-844B61C51462}"/>
              </a:ext>
            </a:extLst>
          </p:cNvPr>
          <p:cNvSpPr>
            <a:spLocks noChangeShapeType="1"/>
          </p:cNvSpPr>
          <p:nvPr/>
        </p:nvSpPr>
        <p:spPr bwMode="auto">
          <a:xfrm flipV="1">
            <a:off x="5910263" y="2468563"/>
            <a:ext cx="0" cy="2743200"/>
          </a:xfrm>
          <a:prstGeom prst="line">
            <a:avLst/>
          </a:prstGeom>
          <a:noFill/>
          <a:ln w="28575">
            <a:solidFill>
              <a:srgbClr val="3333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 name="Line 6">
            <a:extLst>
              <a:ext uri="{FF2B5EF4-FFF2-40B4-BE49-F238E27FC236}">
                <a16:creationId xmlns:a16="http://schemas.microsoft.com/office/drawing/2014/main" id="{1DAA58E6-FFEA-4481-BB7D-A98A354ED5CA}"/>
              </a:ext>
            </a:extLst>
          </p:cNvPr>
          <p:cNvSpPr>
            <a:spLocks noChangeShapeType="1"/>
          </p:cNvSpPr>
          <p:nvPr/>
        </p:nvSpPr>
        <p:spPr bwMode="auto">
          <a:xfrm>
            <a:off x="5910263" y="5211763"/>
            <a:ext cx="2876550" cy="19050"/>
          </a:xfrm>
          <a:prstGeom prst="line">
            <a:avLst/>
          </a:prstGeom>
          <a:noFill/>
          <a:ln w="28575">
            <a:solidFill>
              <a:srgbClr val="3333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 name="Line 7">
            <a:extLst>
              <a:ext uri="{FF2B5EF4-FFF2-40B4-BE49-F238E27FC236}">
                <a16:creationId xmlns:a16="http://schemas.microsoft.com/office/drawing/2014/main" id="{AB7720C1-9CE9-4F14-9715-FC08283BD884}"/>
              </a:ext>
            </a:extLst>
          </p:cNvPr>
          <p:cNvSpPr>
            <a:spLocks noChangeShapeType="1"/>
          </p:cNvSpPr>
          <p:nvPr/>
        </p:nvSpPr>
        <p:spPr bwMode="auto">
          <a:xfrm>
            <a:off x="5910263" y="2925763"/>
            <a:ext cx="2416175" cy="2305050"/>
          </a:xfrm>
          <a:prstGeom prst="line">
            <a:avLst/>
          </a:prstGeom>
          <a:noFill/>
          <a:ln w="2857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 name="Text Box 8">
            <a:extLst>
              <a:ext uri="{FF2B5EF4-FFF2-40B4-BE49-F238E27FC236}">
                <a16:creationId xmlns:a16="http://schemas.microsoft.com/office/drawing/2014/main" id="{AA1BE29E-3BB9-4F26-83C8-D1E2DFB09766}"/>
              </a:ext>
            </a:extLst>
          </p:cNvPr>
          <p:cNvSpPr txBox="1">
            <a:spLocks noChangeArrowheads="1"/>
          </p:cNvSpPr>
          <p:nvPr/>
        </p:nvSpPr>
        <p:spPr bwMode="auto">
          <a:xfrm>
            <a:off x="7432675" y="3992563"/>
            <a:ext cx="171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sz="2400" b="0">
                <a:solidFill>
                  <a:schemeClr val="tx2"/>
                </a:solidFill>
                <a:latin typeface="Times New Roman" panose="02020603050405020304" pitchFamily="18" charset="0"/>
                <a:ea typeface="宋体" panose="02010600030101010101" pitchFamily="2" charset="-122"/>
              </a:rPr>
              <a:t>d</a:t>
            </a:r>
            <a:r>
              <a:rPr kumimoji="1" lang="zh-CN" altLang="en-US" sz="2400" b="0">
                <a:solidFill>
                  <a:schemeClr val="tx2"/>
                </a:solidFill>
                <a:latin typeface="Times New Roman" panose="02020603050405020304" pitchFamily="18" charset="0"/>
                <a:ea typeface="宋体" panose="02010600030101010101" pitchFamily="2" charset="-122"/>
              </a:rPr>
              <a:t>（</a:t>
            </a:r>
            <a:r>
              <a:rPr kumimoji="1" lang="en-US" altLang="zh-CN" sz="2400" b="0">
                <a:solidFill>
                  <a:schemeClr val="tx2"/>
                </a:solidFill>
                <a:latin typeface="Times New Roman" panose="02020603050405020304" pitchFamily="18" charset="0"/>
                <a:ea typeface="宋体" panose="02010600030101010101" pitchFamily="2" charset="-122"/>
              </a:rPr>
              <a:t>P=AR</a:t>
            </a:r>
            <a:r>
              <a:rPr kumimoji="1" lang="zh-CN" altLang="en-US" sz="2400" b="0">
                <a:solidFill>
                  <a:schemeClr val="tx2"/>
                </a:solidFill>
                <a:latin typeface="Times New Roman" panose="02020603050405020304" pitchFamily="18" charset="0"/>
                <a:ea typeface="宋体" panose="02010600030101010101" pitchFamily="2" charset="-122"/>
              </a:rPr>
              <a:t>）</a:t>
            </a:r>
          </a:p>
        </p:txBody>
      </p:sp>
      <p:sp>
        <p:nvSpPr>
          <p:cNvPr id="2057" name="Line 9">
            <a:extLst>
              <a:ext uri="{FF2B5EF4-FFF2-40B4-BE49-F238E27FC236}">
                <a16:creationId xmlns:a16="http://schemas.microsoft.com/office/drawing/2014/main" id="{759000CD-4ED5-41B3-9FA6-C7927174477F}"/>
              </a:ext>
            </a:extLst>
          </p:cNvPr>
          <p:cNvSpPr>
            <a:spLocks noChangeShapeType="1"/>
          </p:cNvSpPr>
          <p:nvPr/>
        </p:nvSpPr>
        <p:spPr bwMode="auto">
          <a:xfrm>
            <a:off x="5910263" y="2925763"/>
            <a:ext cx="1208087" cy="2305050"/>
          </a:xfrm>
          <a:prstGeom prst="line">
            <a:avLst/>
          </a:prstGeom>
          <a:noFill/>
          <a:ln w="2857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 name="Text Box 10">
            <a:extLst>
              <a:ext uri="{FF2B5EF4-FFF2-40B4-BE49-F238E27FC236}">
                <a16:creationId xmlns:a16="http://schemas.microsoft.com/office/drawing/2014/main" id="{ABE8BD45-4DB0-4E52-9D9A-A4A4213757AD}"/>
              </a:ext>
            </a:extLst>
          </p:cNvPr>
          <p:cNvSpPr txBox="1">
            <a:spLocks noChangeArrowheads="1"/>
          </p:cNvSpPr>
          <p:nvPr/>
        </p:nvSpPr>
        <p:spPr bwMode="auto">
          <a:xfrm>
            <a:off x="7007225" y="4678363"/>
            <a:ext cx="65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sz="2400" b="0">
                <a:solidFill>
                  <a:schemeClr val="tx2"/>
                </a:solidFill>
                <a:latin typeface="Times New Roman" panose="02020603050405020304" pitchFamily="18" charset="0"/>
                <a:ea typeface="宋体" panose="02010600030101010101" pitchFamily="2" charset="-122"/>
              </a:rPr>
              <a:t>MR</a:t>
            </a:r>
          </a:p>
        </p:txBody>
      </p:sp>
      <p:sp>
        <p:nvSpPr>
          <p:cNvPr id="2059" name="Text Box 11">
            <a:extLst>
              <a:ext uri="{FF2B5EF4-FFF2-40B4-BE49-F238E27FC236}">
                <a16:creationId xmlns:a16="http://schemas.microsoft.com/office/drawing/2014/main" id="{A78691CD-5973-41E1-ACAD-CF7FD8D283E8}"/>
              </a:ext>
            </a:extLst>
          </p:cNvPr>
          <p:cNvSpPr txBox="1">
            <a:spLocks noChangeArrowheads="1"/>
          </p:cNvSpPr>
          <p:nvPr/>
        </p:nvSpPr>
        <p:spPr bwMode="auto">
          <a:xfrm>
            <a:off x="5622925" y="21336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sz="2400" b="0">
                <a:solidFill>
                  <a:schemeClr val="tx2"/>
                </a:solidFill>
                <a:latin typeface="Times New Roman" panose="02020603050405020304" pitchFamily="18" charset="0"/>
                <a:ea typeface="宋体" panose="02010600030101010101" pitchFamily="2" charset="-122"/>
              </a:rPr>
              <a:t>P</a:t>
            </a:r>
          </a:p>
        </p:txBody>
      </p:sp>
      <p:sp>
        <p:nvSpPr>
          <p:cNvPr id="2060" name="Text Box 12">
            <a:extLst>
              <a:ext uri="{FF2B5EF4-FFF2-40B4-BE49-F238E27FC236}">
                <a16:creationId xmlns:a16="http://schemas.microsoft.com/office/drawing/2014/main" id="{66E8C76B-9941-454C-AB2C-6CFA9E2A6A14}"/>
              </a:ext>
            </a:extLst>
          </p:cNvPr>
          <p:cNvSpPr txBox="1">
            <a:spLocks noChangeArrowheads="1"/>
          </p:cNvSpPr>
          <p:nvPr/>
        </p:nvSpPr>
        <p:spPr bwMode="auto">
          <a:xfrm>
            <a:off x="8729663" y="508635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sz="2400" b="0">
                <a:solidFill>
                  <a:schemeClr val="tx2"/>
                </a:solidFill>
                <a:latin typeface="Times New Roman" panose="02020603050405020304" pitchFamily="18" charset="0"/>
                <a:ea typeface="宋体" panose="02010600030101010101" pitchFamily="2" charset="-122"/>
              </a:rPr>
              <a:t>Q</a:t>
            </a:r>
          </a:p>
        </p:txBody>
      </p:sp>
      <p:sp>
        <p:nvSpPr>
          <p:cNvPr id="2061" name="Oval 13">
            <a:extLst>
              <a:ext uri="{FF2B5EF4-FFF2-40B4-BE49-F238E27FC236}">
                <a16:creationId xmlns:a16="http://schemas.microsoft.com/office/drawing/2014/main" id="{AD1EDAB8-619B-4463-A4D1-F1F7E3390CCA}"/>
              </a:ext>
            </a:extLst>
          </p:cNvPr>
          <p:cNvSpPr>
            <a:spLocks noChangeArrowheads="1"/>
          </p:cNvSpPr>
          <p:nvPr/>
        </p:nvSpPr>
        <p:spPr bwMode="auto">
          <a:xfrm>
            <a:off x="5541963" y="5086350"/>
            <a:ext cx="333375"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sz="2400" b="0">
                <a:solidFill>
                  <a:schemeClr val="tx2"/>
                </a:solidFill>
                <a:ea typeface="宋体" panose="02010600030101010101" pitchFamily="2" charset="-122"/>
              </a:rPr>
              <a:t>0</a:t>
            </a:r>
          </a:p>
        </p:txBody>
      </p:sp>
      <p:sp>
        <p:nvSpPr>
          <p:cNvPr id="2062" name="Rectangle 14">
            <a:extLst>
              <a:ext uri="{FF2B5EF4-FFF2-40B4-BE49-F238E27FC236}">
                <a16:creationId xmlns:a16="http://schemas.microsoft.com/office/drawing/2014/main" id="{7535F20B-56AB-465D-AB7B-DB723EA6504A}"/>
              </a:ext>
            </a:extLst>
          </p:cNvPr>
          <p:cNvSpPr>
            <a:spLocks noRot="1" noChangeArrowheads="1"/>
          </p:cNvSpPr>
          <p:nvPr/>
        </p:nvSpPr>
        <p:spPr bwMode="auto">
          <a:xfrm>
            <a:off x="250825" y="549275"/>
            <a:ext cx="8208963" cy="2374900"/>
          </a:xfrm>
          <a:prstGeom prst="rect">
            <a:avLst/>
          </a:prstGeom>
          <a:noFill/>
          <a:ln w="9525">
            <a:noFill/>
            <a:miter lim="800000"/>
            <a:headEnd/>
            <a:tailEnd/>
          </a:ln>
        </p:spPr>
        <p:txBody>
          <a:bodyPr/>
          <a:lstStyle/>
          <a:p>
            <a:pPr marL="342900" indent="-342900" algn="l">
              <a:defRPr/>
            </a:pPr>
            <a:r>
              <a:rPr kumimoji="1" lang="en-US" altLang="zh-CN" sz="3200" dirty="0">
                <a:solidFill>
                  <a:schemeClr val="accent2">
                    <a:lumMod val="75000"/>
                  </a:schemeClr>
                </a:solidFill>
                <a:latin typeface="楷体" pitchFamily="49" charset="-122"/>
                <a:ea typeface="楷体" pitchFamily="49" charset="-122"/>
              </a:rPr>
              <a:t>3.</a:t>
            </a:r>
            <a:r>
              <a:rPr kumimoji="1" lang="zh-CN" altLang="en-US" sz="3200" dirty="0">
                <a:solidFill>
                  <a:schemeClr val="accent2">
                    <a:lumMod val="75000"/>
                  </a:schemeClr>
                </a:solidFill>
                <a:latin typeface="楷体" pitchFamily="49" charset="-122"/>
                <a:ea typeface="楷体" pitchFamily="49" charset="-122"/>
              </a:rPr>
              <a:t>完全垄断企业的边际收益曲线位于需求曲线的下方，如果需求曲线是直线那么边际收益曲线在横轴的截距是需求曲线的二分之一。</a:t>
            </a:r>
            <a:endParaRPr kumimoji="1" lang="zh-CN" altLang="en-US" sz="2400" dirty="0">
              <a:solidFill>
                <a:schemeClr val="accent2">
                  <a:lumMod val="75000"/>
                </a:schemeClr>
              </a:solidFill>
              <a:latin typeface="楷体" pitchFamily="49" charset="-122"/>
              <a:ea typeface="楷体" pitchFamily="49" charset="-122"/>
            </a:endParaRPr>
          </a:p>
        </p:txBody>
      </p:sp>
      <p:graphicFrame>
        <p:nvGraphicFramePr>
          <p:cNvPr id="2036754" name="Object 18">
            <a:extLst>
              <a:ext uri="{FF2B5EF4-FFF2-40B4-BE49-F238E27FC236}">
                <a16:creationId xmlns:a16="http://schemas.microsoft.com/office/drawing/2014/main" id="{040FCE6F-B64C-4543-8945-BD3CC9508D03}"/>
              </a:ext>
            </a:extLst>
          </p:cNvPr>
          <p:cNvGraphicFramePr>
            <a:graphicFrameLocks noChangeAspect="1"/>
          </p:cNvGraphicFramePr>
          <p:nvPr/>
        </p:nvGraphicFramePr>
        <p:xfrm>
          <a:off x="354013" y="2636838"/>
          <a:ext cx="5106987" cy="1882775"/>
        </p:xfrm>
        <a:graphic>
          <a:graphicData uri="http://schemas.openxmlformats.org/presentationml/2006/ole">
            <mc:AlternateContent xmlns:mc="http://schemas.openxmlformats.org/markup-compatibility/2006">
              <mc:Choice xmlns:v="urn:schemas-microsoft-com:vml" Requires="v">
                <p:oleObj name="Equation" r:id="rId2" imgW="1892160" imgH="634680" progId="Equation.DSMT4">
                  <p:embed/>
                </p:oleObj>
              </mc:Choice>
              <mc:Fallback>
                <p:oleObj name="Equation" r:id="rId2" imgW="1892160" imgH="634680" progId="Equation.DSMT4">
                  <p:embed/>
                  <p:pic>
                    <p:nvPicPr>
                      <p:cNvPr id="0"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2636838"/>
                        <a:ext cx="5106987"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36757" name="Object 21">
            <a:extLst>
              <a:ext uri="{FF2B5EF4-FFF2-40B4-BE49-F238E27FC236}">
                <a16:creationId xmlns:a16="http://schemas.microsoft.com/office/drawing/2014/main" id="{4765CE3E-821C-4CF4-8970-94326DA3CC3C}"/>
              </a:ext>
            </a:extLst>
          </p:cNvPr>
          <p:cNvGraphicFramePr>
            <a:graphicFrameLocks noGrp="1" noChangeAspect="1"/>
          </p:cNvGraphicFramePr>
          <p:nvPr>
            <p:ph sz="half" idx="1"/>
          </p:nvPr>
        </p:nvGraphicFramePr>
        <p:xfrm>
          <a:off x="250825" y="4552950"/>
          <a:ext cx="5184775" cy="633413"/>
        </p:xfrm>
        <a:graphic>
          <a:graphicData uri="http://schemas.openxmlformats.org/presentationml/2006/ole">
            <mc:AlternateContent xmlns:mc="http://schemas.openxmlformats.org/markup-compatibility/2006">
              <mc:Choice xmlns:v="urn:schemas-microsoft-com:vml" Requires="v">
                <p:oleObj name="Equation" r:id="rId4" imgW="1739880" imgH="228600" progId="Equation.DSMT4">
                  <p:embed/>
                </p:oleObj>
              </mc:Choice>
              <mc:Fallback>
                <p:oleObj name="Equation" r:id="rId4" imgW="1739880" imgH="228600" progId="Equation.DSMT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552950"/>
                        <a:ext cx="5184775"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6759" name="Object 23">
            <a:extLst>
              <a:ext uri="{FF2B5EF4-FFF2-40B4-BE49-F238E27FC236}">
                <a16:creationId xmlns:a16="http://schemas.microsoft.com/office/drawing/2014/main" id="{D7C9286B-6A7A-4AE8-B18D-8CBF9CF59518}"/>
              </a:ext>
            </a:extLst>
          </p:cNvPr>
          <p:cNvGraphicFramePr>
            <a:graphicFrameLocks noGrp="1" noChangeAspect="1"/>
          </p:cNvGraphicFramePr>
          <p:nvPr>
            <p:ph sz="half" idx="2"/>
          </p:nvPr>
        </p:nvGraphicFramePr>
        <p:xfrm>
          <a:off x="468313" y="5300663"/>
          <a:ext cx="6840537" cy="1081087"/>
        </p:xfrm>
        <a:graphic>
          <a:graphicData uri="http://schemas.openxmlformats.org/presentationml/2006/ole">
            <mc:AlternateContent xmlns:mc="http://schemas.openxmlformats.org/markup-compatibility/2006">
              <mc:Choice xmlns:v="urn:schemas-microsoft-com:vml" Requires="v">
                <p:oleObj name="Equation" r:id="rId6" imgW="2577960" imgH="419040" progId="Equation.DSMT4">
                  <p:embed/>
                </p:oleObj>
              </mc:Choice>
              <mc:Fallback>
                <p:oleObj name="Equation" r:id="rId6" imgW="2577960" imgH="419040" progId="Equation.DSMT4">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5300663"/>
                        <a:ext cx="6840537"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3" name="Text Box 26">
            <a:extLst>
              <a:ext uri="{FF2B5EF4-FFF2-40B4-BE49-F238E27FC236}">
                <a16:creationId xmlns:a16="http://schemas.microsoft.com/office/drawing/2014/main" id="{8C7800BF-7152-4100-AED6-FB1AC28DFD5C}"/>
              </a:ext>
            </a:extLst>
          </p:cNvPr>
          <p:cNvSpPr txBox="1">
            <a:spLocks noChangeArrowheads="1"/>
          </p:cNvSpPr>
          <p:nvPr/>
        </p:nvSpPr>
        <p:spPr bwMode="auto">
          <a:xfrm>
            <a:off x="8027988" y="53006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sz="2400" b="0">
                <a:solidFill>
                  <a:schemeClr val="tx2"/>
                </a:solidFill>
                <a:latin typeface="Times New Roman" panose="02020603050405020304" pitchFamily="18" charset="0"/>
                <a:ea typeface="宋体" panose="02010600030101010101" pitchFamily="2" charset="-122"/>
              </a:rPr>
              <a:t>A</a:t>
            </a:r>
          </a:p>
        </p:txBody>
      </p:sp>
      <p:sp>
        <p:nvSpPr>
          <p:cNvPr id="2064" name="Text Box 27">
            <a:extLst>
              <a:ext uri="{FF2B5EF4-FFF2-40B4-BE49-F238E27FC236}">
                <a16:creationId xmlns:a16="http://schemas.microsoft.com/office/drawing/2014/main" id="{CB6ECB3F-A031-464E-9873-92A3B1666871}"/>
              </a:ext>
            </a:extLst>
          </p:cNvPr>
          <p:cNvSpPr txBox="1">
            <a:spLocks noChangeArrowheads="1"/>
          </p:cNvSpPr>
          <p:nvPr/>
        </p:nvSpPr>
        <p:spPr bwMode="auto">
          <a:xfrm>
            <a:off x="6804025" y="51577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l" eaLnBrk="1" hangingPunct="1"/>
            <a:r>
              <a:rPr kumimoji="1" lang="en-US" altLang="zh-CN" sz="2400" b="0">
                <a:solidFill>
                  <a:schemeClr val="tx2"/>
                </a:solidFill>
                <a:latin typeface="Times New Roman" panose="02020603050405020304" pitchFamily="18" charset="0"/>
                <a:ea typeface="宋体" panose="02010600030101010101" pitchFamily="2" charset="-122"/>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367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367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36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7150" cap="flat" cmpd="sng" algn="ctr">
          <a:solidFill>
            <a:srgbClr val="FF33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楷体_GB2312" pitchFamily="49" charset="-122"/>
          </a:defRPr>
        </a:defPPr>
      </a:lstStyle>
    </a:spDef>
    <a:lnDef>
      <a:spPr bwMode="auto">
        <a:solidFill>
          <a:schemeClr val="accent1"/>
        </a:solidFill>
        <a:ln w="57150" cap="flat" cmpd="sng" algn="ctr">
          <a:solidFill>
            <a:schemeClr val="accent2">
              <a:lumMod val="75000"/>
            </a:schemeClr>
          </a:solidFill>
          <a:prstDash val="solid"/>
          <a:round/>
          <a:headEnd type="none" w="med" len="med"/>
          <a:tailEnd type="none" w="med" len="med"/>
        </a:ln>
        <a:effectLst/>
      </a:spPr>
      <a:body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12545</TotalTime>
  <Words>1492</Words>
  <Application>Microsoft Office PowerPoint</Application>
  <PresentationFormat>全屏显示(4:3)</PresentationFormat>
  <Paragraphs>278</Paragraphs>
  <Slides>24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4" baseType="lpstr">
      <vt:lpstr>仿宋</vt:lpstr>
      <vt:lpstr>黑体</vt:lpstr>
      <vt:lpstr>楷体</vt:lpstr>
      <vt:lpstr>楷体_GB2312</vt:lpstr>
      <vt:lpstr>宋体</vt:lpstr>
      <vt:lpstr>Arial</vt:lpstr>
      <vt:lpstr>Times New Roman</vt:lpstr>
      <vt:lpstr>Wingdings</vt:lpstr>
      <vt:lpstr>诗情画意</vt:lpstr>
      <vt:lpstr>Equation</vt:lpstr>
      <vt:lpstr>第六章 完全垄断市场</vt:lpstr>
      <vt:lpstr>PowerPoint 演示文稿</vt:lpstr>
      <vt:lpstr>本章讲述内容</vt:lpstr>
      <vt:lpstr>一、垄断</vt:lpstr>
      <vt:lpstr>PowerPoint 演示文稿</vt:lpstr>
      <vt:lpstr>一、垄断</vt:lpstr>
      <vt:lpstr>PowerPoint 演示文稿</vt:lpstr>
      <vt:lpstr>二.垄断厂商需求曲线与边际收益曲线</vt:lpstr>
      <vt:lpstr>PowerPoint 演示文稿</vt:lpstr>
      <vt:lpstr>PowerPoint 演示文稿</vt:lpstr>
      <vt:lpstr>PowerPoint 演示文稿</vt:lpstr>
      <vt:lpstr>PowerPoint 演示文稿</vt:lpstr>
      <vt:lpstr>四.垄断厂商的价格歧视</vt:lpstr>
      <vt:lpstr>PowerPoint 演示文稿</vt:lpstr>
      <vt:lpstr>PowerPoint 演示文稿</vt:lpstr>
      <vt:lpstr>PowerPoint 演示文稿</vt:lpstr>
      <vt:lpstr>三级价格歧视如何实现利润最大化</vt:lpstr>
      <vt:lpstr>PowerPoint 演示文稿</vt:lpstr>
      <vt:lpstr>五、垄断的福利代价</vt:lpstr>
      <vt:lpstr>PowerPoint 演示文稿</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osh</dc:creator>
  <cp:lastModifiedBy>kin willian</cp:lastModifiedBy>
  <cp:revision>1072</cp:revision>
  <dcterms:created xsi:type="dcterms:W3CDTF">2005-01-14T12:17:37Z</dcterms:created>
  <dcterms:modified xsi:type="dcterms:W3CDTF">2022-09-20T04:42:12Z</dcterms:modified>
</cp:coreProperties>
</file>